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80" r:id="rId4"/>
    <p:sldId id="264" r:id="rId5"/>
    <p:sldId id="267" r:id="rId6"/>
    <p:sldId id="300" r:id="rId7"/>
    <p:sldId id="286" r:id="rId8"/>
    <p:sldId id="301" r:id="rId9"/>
    <p:sldId id="302" r:id="rId10"/>
    <p:sldId id="295" r:id="rId11"/>
    <p:sldId id="283" r:id="rId12"/>
    <p:sldId id="287" r:id="rId13"/>
    <p:sldId id="290" r:id="rId14"/>
    <p:sldId id="257" r:id="rId15"/>
    <p:sldId id="258" r:id="rId16"/>
    <p:sldId id="291" r:id="rId17"/>
    <p:sldId id="304" r:id="rId18"/>
    <p:sldId id="306" r:id="rId19"/>
    <p:sldId id="294" r:id="rId20"/>
    <p:sldId id="307" r:id="rId21"/>
    <p:sldId id="308" r:id="rId22"/>
    <p:sldId id="277" r:id="rId23"/>
    <p:sldId id="303" r:id="rId24"/>
    <p:sldId id="292" r:id="rId25"/>
    <p:sldId id="270" r:id="rId26"/>
    <p:sldId id="271" r:id="rId27"/>
    <p:sldId id="285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A566F-D2B3-48C7-A1D9-E3521B95586F}" type="datetimeFigureOut">
              <a:rPr lang="fr-FR" smtClean="0"/>
              <a:pPr/>
              <a:t>30/01/2013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8DADF-FCD2-4B2B-9F44-819E195C26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1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8DADF-FCD2-4B2B-9F44-819E195C261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00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00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9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0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90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77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30/01/2013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82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30/01/2013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43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30/01/2013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7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30/01/2013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50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30/01/2013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22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/>
              <a:pPr/>
              <a:t>30/01/2013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79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08B9-D6C9-489F-A4DD-C5FEBB395266}" type="datetimeFigureOut">
              <a:rPr lang="fr-FR" smtClean="0"/>
              <a:pPr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75FB7-F9BC-4D0A-BF18-57D0F9D8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14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8000" t="-5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07594" y="1772816"/>
            <a:ext cx="3915498" cy="1323578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fr-FR" sz="4000" u="sng" dirty="0" smtClean="0">
                <a:solidFill>
                  <a:schemeClr val="tx2">
                    <a:lumMod val="75000"/>
                  </a:schemeClr>
                </a:solidFill>
                <a:latin typeface="CatholicSchoolGirls Intl BB" pitchFamily="2" charset="0"/>
                <a:ea typeface="CatholicSchoolGirls Intl BB" pitchFamily="2" charset="0"/>
              </a:rPr>
              <a:t>Journée PHIL</a:t>
            </a:r>
            <a:br>
              <a:rPr lang="fr-FR" sz="4000" u="sng" dirty="0" smtClean="0">
                <a:solidFill>
                  <a:schemeClr val="tx2">
                    <a:lumMod val="75000"/>
                  </a:schemeClr>
                </a:solidFill>
                <a:latin typeface="CatholicSchoolGirls Intl BB" pitchFamily="2" charset="0"/>
                <a:ea typeface="CatholicSchoolGirls Intl BB" pitchFamily="2" charset="0"/>
              </a:rPr>
            </a:br>
            <a:r>
              <a:rPr lang="fr-FR" sz="3200" dirty="0" smtClean="0">
                <a:solidFill>
                  <a:schemeClr val="tx2">
                    <a:lumMod val="75000"/>
                  </a:schemeClr>
                </a:solidFill>
                <a:latin typeface="CatholicSchoolGirls Intl BB" pitchFamily="2" charset="0"/>
                <a:ea typeface="CatholicSchoolGirls Intl BB" pitchFamily="2" charset="0"/>
              </a:rPr>
              <a:t>30 janvier 2013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atholicSchoolGirls Intl BB" pitchFamily="2" charset="0"/>
              <a:ea typeface="CatholicSchoolGirls Intl BB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7021"/>
            <a:ext cx="26098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logo-L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09" y="260648"/>
            <a:ext cx="2009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_in2p3_gf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4" y="307876"/>
            <a:ext cx="3314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33350" y="130175"/>
            <a:ext cx="8759130" cy="14266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676456" y="260648"/>
            <a:ext cx="16157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1628800"/>
            <a:ext cx="8640960" cy="4752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760958" y="4869160"/>
            <a:ext cx="3915498" cy="132357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000" u="sng" dirty="0" smtClean="0">
                <a:solidFill>
                  <a:schemeClr val="tx2">
                    <a:lumMod val="75000"/>
                  </a:schemeClr>
                </a:solidFill>
                <a:latin typeface="Mufferaw" pitchFamily="66" charset="0"/>
                <a:ea typeface="CatholicSchoolGirls Intl BB" pitchFamily="2" charset="0"/>
              </a:rPr>
              <a:t>Introduction</a:t>
            </a:r>
          </a:p>
          <a:p>
            <a:pPr algn="r"/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Mufferaw" pitchFamily="66" charset="0"/>
                <a:ea typeface="CatholicSchoolGirls Intl BB" pitchFamily="2" charset="0"/>
              </a:rPr>
              <a:t>H.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  <a:latin typeface="Mufferaw" pitchFamily="66" charset="0"/>
                <a:ea typeface="CatholicSchoolGirls Intl BB" pitchFamily="2" charset="0"/>
              </a:rPr>
              <a:t>Monard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Mufferaw" pitchFamily="66" charset="0"/>
              <a:ea typeface="CatholicSchoolGirls Intl B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PHILnov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2925"/>
            <a:ext cx="831691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ZoneTexte 1"/>
          <p:cNvSpPr txBox="1">
            <a:spLocks noChangeArrowheads="1"/>
          </p:cNvSpPr>
          <p:nvPr/>
        </p:nvSpPr>
        <p:spPr bwMode="auto">
          <a:xfrm>
            <a:off x="2586038" y="5492750"/>
            <a:ext cx="415925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/>
              <a:t>PHIL fait des progrès grâce à vous </a:t>
            </a:r>
          </a:p>
          <a:p>
            <a:pPr eaLnBrk="1" hangingPunct="1"/>
            <a:endParaRPr lang="fr-FR" sz="2000"/>
          </a:p>
          <a:p>
            <a:pPr eaLnBrk="1" hangingPunct="1"/>
            <a:r>
              <a:rPr lang="fr-FR" sz="2000"/>
              <a:t>               Merci à tous !</a:t>
            </a:r>
          </a:p>
        </p:txBody>
      </p:sp>
    </p:spTree>
    <p:extLst>
      <p:ext uri="{BB962C8B-B14F-4D97-AF65-F5344CB8AC3E}">
        <p14:creationId xmlns:p14="http://schemas.microsoft.com/office/powerpoint/2010/main" val="19567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Enjeux R&amp;D </a:t>
            </a:r>
            <a:r>
              <a:rPr lang="fr-FR" dirty="0" err="1" smtClean="0"/>
              <a:t>photoinjecteur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71260"/>
              </p:ext>
            </p:extLst>
          </p:nvPr>
        </p:nvGraphicFramePr>
        <p:xfrm>
          <a:off x="611560" y="1568442"/>
          <a:ext cx="7776864" cy="486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796"/>
                <a:gridCol w="1824620"/>
                <a:gridCol w="1800200"/>
                <a:gridCol w="2232248"/>
              </a:tblGrid>
              <a:tr h="545860">
                <a:tc>
                  <a:txBody>
                    <a:bodyPr/>
                    <a:lstStyle/>
                    <a:p>
                      <a:r>
                        <a:rPr lang="fr-FR" dirty="0" smtClean="0"/>
                        <a:t>Paramètres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Laser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photocathodes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Canon RF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9167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Energie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  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(9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MeV)</a:t>
                      </a:r>
                      <a:endParaRPr lang="fr-FR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Dispersion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(&lt; 1%)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Distribution </a:t>
                      </a:r>
                      <a:r>
                        <a:rPr lang="en-US" baseline="0" dirty="0" err="1" smtClean="0"/>
                        <a:t>énergie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Homogénéïté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EQ(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2.5 à 4.5 cellules </a:t>
                      </a:r>
                      <a:r>
                        <a:rPr lang="en-US" baseline="0" dirty="0" err="1" smtClean="0"/>
                        <a:t>ou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Booster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Fort courant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(&gt; 1 kA)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Courte durée</a:t>
                      </a:r>
                    </a:p>
                    <a:p>
                      <a:r>
                        <a:rPr lang="fr-FR" dirty="0" smtClean="0"/>
                        <a:t>( 100 </a:t>
                      </a:r>
                      <a:r>
                        <a:rPr lang="fr-FR" dirty="0" err="1" smtClean="0"/>
                        <a:t>fs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élevé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(&gt;10%)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Fort gradient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(&gt; 100 MV/m)</a:t>
                      </a:r>
                      <a:endParaRPr lang="fr-FR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6282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Faible </a:t>
                      </a:r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émittance</a:t>
                      </a:r>
                      <a:endParaRPr lang="fr-FR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(&lt; 5 µ</a:t>
                      </a:r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m.rad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énergie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Homogénéïté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r>
                        <a:rPr lang="fr-FR" baseline="0" dirty="0" smtClean="0"/>
                        <a:t>EQ(</a:t>
                      </a:r>
                      <a:r>
                        <a:rPr lang="fr-FR" baseline="0" dirty="0" err="1" smtClean="0"/>
                        <a:t>x,y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Fort gradient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(&gt; 100 MV/m)</a:t>
                      </a:r>
                      <a:endParaRPr lang="fr-FR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Fort gradient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(&gt; 100 MV/m)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Contact électrique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État</a:t>
                      </a:r>
                      <a:r>
                        <a:rPr lang="en-US" baseline="0" dirty="0" smtClean="0"/>
                        <a:t> de surface, </a:t>
                      </a:r>
                      <a:r>
                        <a:rPr lang="en-US" baseline="0" dirty="0" err="1" smtClean="0"/>
                        <a:t>géométrie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Taux de répétition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(&gt; 10 Hz)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Synchro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Durée</a:t>
                      </a:r>
                      <a:r>
                        <a:rPr lang="en-US" baseline="0" dirty="0" smtClean="0"/>
                        <a:t> de vie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Refroidissement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Courte durée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 &lt; 1 </a:t>
                      </a:r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ps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100 </a:t>
                      </a:r>
                      <a:r>
                        <a:rPr lang="en-US" baseline="0" dirty="0" err="1" smtClean="0"/>
                        <a:t>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réponse</a:t>
                      </a:r>
                      <a:r>
                        <a:rPr lang="en-US" baseline="0" dirty="0" smtClean="0"/>
                        <a:t> ?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Fort gradient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(&gt; 100 MV/m)</a:t>
                      </a:r>
                      <a:endParaRPr lang="fr-FR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5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Actions R&amp;D à PHIL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790899"/>
              </p:ext>
            </p:extLst>
          </p:nvPr>
        </p:nvGraphicFramePr>
        <p:xfrm>
          <a:off x="611560" y="1568442"/>
          <a:ext cx="7776864" cy="486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796"/>
                <a:gridCol w="1824620"/>
                <a:gridCol w="1800200"/>
                <a:gridCol w="2232248"/>
              </a:tblGrid>
              <a:tr h="545860">
                <a:tc>
                  <a:txBody>
                    <a:bodyPr/>
                    <a:lstStyle/>
                    <a:p>
                      <a:r>
                        <a:rPr lang="fr-FR" dirty="0" smtClean="0"/>
                        <a:t>Paramètres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Laser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photocathodes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Canon RF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9167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Energie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  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(9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MeV)</a:t>
                      </a:r>
                      <a:endParaRPr lang="fr-FR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Dispersion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(&lt; 1%)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Distribution </a:t>
                      </a:r>
                      <a:r>
                        <a:rPr lang="en-US" baseline="0" dirty="0" err="1" smtClean="0"/>
                        <a:t>énergie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Homogénéïté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EQ(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2.5 à 4.5 cellules </a:t>
                      </a:r>
                      <a:r>
                        <a:rPr lang="en-US" baseline="0" dirty="0" err="1" smtClean="0"/>
                        <a:t>ou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Booster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Fort courant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(&gt; 1 kA)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Courte durée</a:t>
                      </a:r>
                    </a:p>
                    <a:p>
                      <a:r>
                        <a:rPr lang="fr-FR" dirty="0" smtClean="0"/>
                        <a:t>( 100 </a:t>
                      </a:r>
                      <a:r>
                        <a:rPr lang="fr-FR" dirty="0" err="1" smtClean="0"/>
                        <a:t>fs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élevé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(&gt;10%)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Fort gradient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(&gt; 100 MV/m)</a:t>
                      </a:r>
                      <a:endParaRPr lang="fr-FR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6282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Faible </a:t>
                      </a:r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émittance</a:t>
                      </a:r>
                      <a:endParaRPr lang="fr-FR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(&lt; 5 µ</a:t>
                      </a:r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m.rad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énergie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Homogénéïté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r>
                        <a:rPr lang="fr-FR" baseline="0" dirty="0" smtClean="0"/>
                        <a:t>EQ(</a:t>
                      </a:r>
                      <a:r>
                        <a:rPr lang="fr-FR" baseline="0" dirty="0" err="1" smtClean="0"/>
                        <a:t>x,y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Fort gradient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(&gt; 100 MV/m)</a:t>
                      </a:r>
                      <a:endParaRPr lang="fr-FR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Fort gradient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(&gt; 100 MV/m)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Contact électrique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État</a:t>
                      </a:r>
                      <a:r>
                        <a:rPr lang="en-US" baseline="0" dirty="0" smtClean="0"/>
                        <a:t> de surface, </a:t>
                      </a:r>
                      <a:r>
                        <a:rPr lang="en-US" baseline="0" dirty="0" err="1" smtClean="0"/>
                        <a:t>géométrie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Taux de répétition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(&gt; 10 Hz)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Synchro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Durée</a:t>
                      </a:r>
                      <a:r>
                        <a:rPr lang="en-US" baseline="0" dirty="0" smtClean="0"/>
                        <a:t> de vie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Refroidissement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Courte durée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 &lt; 1 </a:t>
                      </a:r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ps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100 </a:t>
                      </a:r>
                      <a:r>
                        <a:rPr lang="en-US" baseline="0" dirty="0" err="1" smtClean="0"/>
                        <a:t>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réponse</a:t>
                      </a:r>
                      <a:r>
                        <a:rPr lang="en-US" baseline="0" dirty="0" smtClean="0"/>
                        <a:t> ?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Fort gradient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(&gt; 100 MV/m)</a:t>
                      </a:r>
                      <a:endParaRPr lang="fr-FR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>
            <a:off x="3995936" y="3114256"/>
            <a:ext cx="195456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46306" y="3253626"/>
            <a:ext cx="117198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avec CTF3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4118294" y="2702804"/>
            <a:ext cx="702522" cy="5508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995936" y="3622958"/>
            <a:ext cx="977280" cy="1822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156176" y="4797152"/>
            <a:ext cx="2232248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g</a:t>
            </a:r>
            <a:r>
              <a:rPr lang="fr-FR" dirty="0" smtClean="0"/>
              <a:t>éométrie  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02947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Actions R&amp;D à PHIL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73232"/>
              </p:ext>
            </p:extLst>
          </p:nvPr>
        </p:nvGraphicFramePr>
        <p:xfrm>
          <a:off x="611560" y="1568442"/>
          <a:ext cx="7776864" cy="486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796"/>
                <a:gridCol w="1824620"/>
                <a:gridCol w="1800200"/>
                <a:gridCol w="2232248"/>
              </a:tblGrid>
              <a:tr h="545860">
                <a:tc>
                  <a:txBody>
                    <a:bodyPr/>
                    <a:lstStyle/>
                    <a:p>
                      <a:r>
                        <a:rPr lang="fr-FR" dirty="0" smtClean="0"/>
                        <a:t>Paramètres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Laser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photocathodes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Canon RF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9167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Energie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  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(9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MeV)</a:t>
                      </a:r>
                      <a:endParaRPr lang="fr-FR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Dispersion</a:t>
                      </a:r>
                      <a:r>
                        <a:rPr lang="fr-FR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(&lt; 1%)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Distribution </a:t>
                      </a:r>
                      <a:r>
                        <a:rPr lang="en-US" baseline="0" dirty="0" err="1" smtClean="0"/>
                        <a:t>énergie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Homogénéïté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EQ(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2.5 à 4.5 cellules </a:t>
                      </a:r>
                      <a:r>
                        <a:rPr lang="en-US" baseline="0" dirty="0" err="1" smtClean="0"/>
                        <a:t>ou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Booster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Fort courant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(&gt; 1 kA)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Courte durée</a:t>
                      </a:r>
                    </a:p>
                    <a:p>
                      <a:r>
                        <a:rPr lang="fr-FR" dirty="0" smtClean="0"/>
                        <a:t>( 100 </a:t>
                      </a:r>
                      <a:r>
                        <a:rPr lang="fr-FR" dirty="0" err="1" smtClean="0"/>
                        <a:t>fs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élevé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(&gt;10%)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Fort gradient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(&gt; 100 MV/m)</a:t>
                      </a:r>
                      <a:endParaRPr lang="fr-FR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6282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Faible </a:t>
                      </a:r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émittance</a:t>
                      </a:r>
                      <a:endParaRPr lang="fr-FR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(&lt; 5 µ</a:t>
                      </a:r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m.rad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énergie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x,y</a:t>
                      </a:r>
                      <a:r>
                        <a:rPr lang="en-US" baseline="0" dirty="0" smtClean="0"/>
                        <a:t>)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Homogénéïté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r>
                        <a:rPr lang="fr-FR" baseline="0" dirty="0" smtClean="0"/>
                        <a:t>EQ(</a:t>
                      </a:r>
                      <a:r>
                        <a:rPr lang="fr-FR" baseline="0" dirty="0" err="1" smtClean="0"/>
                        <a:t>x,y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Fort gradient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Fort gradient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(&gt; 100 MV/m)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Contact électrique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État</a:t>
                      </a:r>
                      <a:r>
                        <a:rPr lang="en-US" baseline="0" dirty="0" smtClean="0"/>
                        <a:t> de surface, </a:t>
                      </a:r>
                      <a:r>
                        <a:rPr lang="en-US" baseline="0" dirty="0" err="1" smtClean="0"/>
                        <a:t>géométrie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Taux de répétition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(&gt; 10 Hz)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Synchro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Durée</a:t>
                      </a:r>
                      <a:r>
                        <a:rPr lang="en-US" baseline="0" dirty="0" smtClean="0"/>
                        <a:t> de vie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Refroidissement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397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Courte durée</a:t>
                      </a:r>
                    </a:p>
                    <a:p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( &lt; 1 </a:t>
                      </a:r>
                      <a:r>
                        <a:rPr lang="fr-FR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ps</a:t>
                      </a:r>
                      <a:r>
                        <a:rPr lang="fr-FR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100 </a:t>
                      </a:r>
                      <a:r>
                        <a:rPr lang="en-US" baseline="0" dirty="0" err="1" smtClean="0"/>
                        <a:t>fs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réponse</a:t>
                      </a:r>
                      <a:r>
                        <a:rPr lang="en-US" baseline="0" dirty="0" smtClean="0"/>
                        <a:t> ?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Fort</a:t>
                      </a:r>
                      <a:r>
                        <a:rPr lang="en-US" baseline="0" dirty="0" smtClean="0"/>
                        <a:t> gradient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2267744" y="5805264"/>
            <a:ext cx="16561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940152" y="4517504"/>
            <a:ext cx="195456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420144" y="3869432"/>
            <a:ext cx="195456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56584" y="6303991"/>
            <a:ext cx="172053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Autre </a:t>
            </a:r>
            <a:r>
              <a:rPr lang="fr-FR" dirty="0" err="1" smtClean="0">
                <a:solidFill>
                  <a:srgbClr val="FF0000"/>
                </a:solidFill>
              </a:rPr>
              <a:t>laser+diag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89046" y="3068960"/>
            <a:ext cx="237488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optique mise en forme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555776" y="3438292"/>
            <a:ext cx="320710" cy="431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722229" y="4193468"/>
            <a:ext cx="3449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?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7077787" y="4333431"/>
            <a:ext cx="644442" cy="21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4283967" y="5805264"/>
            <a:ext cx="182866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7669" y="6119325"/>
            <a:ext cx="3449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755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Bref historique de PHIL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954" y="1484784"/>
            <a:ext cx="4032448" cy="2733955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 smtClean="0"/>
              <a:t>- Test 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klystron (24133) : HS</a:t>
            </a:r>
          </a:p>
          <a:p>
            <a:pPr marL="0" indent="0">
              <a:buNone/>
            </a:pPr>
            <a:r>
              <a:rPr lang="fr-FR" sz="1600" dirty="0" smtClean="0"/>
              <a:t>- Réglages régulation température canon</a:t>
            </a:r>
          </a:p>
          <a:p>
            <a:pPr marL="0" indent="0">
              <a:buNone/>
            </a:pPr>
            <a:r>
              <a:rPr lang="fr-FR" sz="1600" dirty="0" smtClean="0"/>
              <a:t>- Test 2</a:t>
            </a:r>
            <a:r>
              <a:rPr lang="fr-FR" sz="1600" baseline="30000" dirty="0" smtClean="0"/>
              <a:t>e</a:t>
            </a:r>
            <a:r>
              <a:rPr lang="fr-FR" sz="1600" dirty="0" smtClean="0"/>
              <a:t> klystron  (24137) : </a:t>
            </a:r>
            <a:r>
              <a:rPr lang="fr-FR" sz="1600" dirty="0" err="1" smtClean="0"/>
              <a:t>Htmax</a:t>
            </a:r>
            <a:r>
              <a:rPr lang="fr-FR" sz="1600" dirty="0" smtClean="0"/>
              <a:t> 15 kV – </a:t>
            </a:r>
          </a:p>
          <a:p>
            <a:pPr marL="0" indent="0">
              <a:buNone/>
            </a:pPr>
            <a:r>
              <a:rPr lang="fr-FR" sz="1600" dirty="0" err="1" smtClean="0"/>
              <a:t>Pik</a:t>
            </a:r>
            <a:r>
              <a:rPr lang="fr-FR" sz="1600" dirty="0" smtClean="0"/>
              <a:t> = 13 MW </a:t>
            </a:r>
          </a:p>
          <a:p>
            <a:pPr marL="0" indent="0">
              <a:buNone/>
            </a:pPr>
            <a:r>
              <a:rPr lang="fr-FR" sz="1600" dirty="0" smtClean="0"/>
              <a:t>- Incendie modulateur</a:t>
            </a:r>
          </a:p>
          <a:p>
            <a:pPr marL="0" indent="0">
              <a:buNone/>
            </a:pPr>
            <a:r>
              <a:rPr lang="fr-FR" sz="1600" dirty="0" smtClean="0"/>
              <a:t>- Conditionnement canon </a:t>
            </a:r>
            <a:r>
              <a:rPr lang="fr-FR" sz="1600" dirty="0" err="1" smtClean="0"/>
              <a:t>alphax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- Montage YAG1</a:t>
            </a:r>
          </a:p>
          <a:p>
            <a:pPr marL="0" indent="0">
              <a:buNone/>
            </a:pPr>
            <a:r>
              <a:rPr lang="fr-FR" sz="1600" b="1" dirty="0" smtClean="0"/>
              <a:t>- </a:t>
            </a:r>
            <a:r>
              <a:rPr lang="fr-FR" sz="1600" b="1" dirty="0" smtClean="0">
                <a:solidFill>
                  <a:srgbClr val="FF0000"/>
                </a:solidFill>
              </a:rPr>
              <a:t>Premier faisceau 4/11/09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731180" y="1500986"/>
            <a:ext cx="4017283" cy="27201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Panne PA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Q = 100 </a:t>
            </a:r>
            <a:r>
              <a:rPr lang="fr-FR" sz="1600" dirty="0" err="1" smtClean="0"/>
              <a:t>pC</a:t>
            </a:r>
            <a:r>
              <a:rPr lang="fr-FR" sz="1600" dirty="0" smtClean="0"/>
              <a:t>, déviation due a pompe ionique, - - HT = 12.5 kV </a:t>
            </a:r>
          </a:p>
          <a:p>
            <a:pPr marL="0" indent="0">
              <a:buNone/>
            </a:pPr>
            <a:r>
              <a:rPr lang="fr-FR" sz="1600" dirty="0" smtClean="0"/>
              <a:t>- </a:t>
            </a:r>
            <a:r>
              <a:rPr lang="fr-FR" sz="1600" dirty="0" err="1" smtClean="0"/>
              <a:t>Ez</a:t>
            </a:r>
            <a:r>
              <a:rPr lang="fr-FR" sz="1600" dirty="0" smtClean="0"/>
              <a:t> Canon </a:t>
            </a:r>
            <a:r>
              <a:rPr lang="fr-FR" sz="1600" dirty="0" err="1" smtClean="0"/>
              <a:t>alphax</a:t>
            </a:r>
            <a:r>
              <a:rPr lang="fr-FR" sz="1600" dirty="0" smtClean="0"/>
              <a:t>  = 90 MV/m</a:t>
            </a:r>
          </a:p>
          <a:p>
            <a:pPr marL="0" indent="0">
              <a:buNone/>
            </a:pPr>
            <a:r>
              <a:rPr lang="fr-FR" sz="1600" dirty="0" smtClean="0"/>
              <a:t>- Installation </a:t>
            </a:r>
            <a:r>
              <a:rPr lang="fr-FR" sz="1600" dirty="0"/>
              <a:t>écran YAG2,3 , 4 </a:t>
            </a:r>
            <a:r>
              <a:rPr lang="fr-FR" sz="1600" dirty="0" smtClean="0"/>
              <a:t>+ ict2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rgbClr val="FF0000"/>
                </a:solidFill>
              </a:rPr>
              <a:t>- Panne laser</a:t>
            </a:r>
          </a:p>
          <a:p>
            <a:pPr marL="0" indent="0">
              <a:buNone/>
            </a:pPr>
            <a:r>
              <a:rPr lang="fr-FR" sz="1600" dirty="0" smtClean="0"/>
              <a:t>- Installation fente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b="1" dirty="0" smtClean="0"/>
              <a:t>Arrêt long </a:t>
            </a:r>
            <a:r>
              <a:rPr lang="fr-FR" sz="1600" dirty="0" smtClean="0"/>
              <a:t>pour modifications modulateur</a:t>
            </a:r>
          </a:p>
          <a:p>
            <a:endParaRPr lang="fr-FR" sz="16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4365105"/>
            <a:ext cx="4032448" cy="22322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b="1" dirty="0" smtClean="0">
                <a:solidFill>
                  <a:srgbClr val="FF0000"/>
                </a:solidFill>
              </a:rPr>
              <a:t>Déménagement salle de contrôle</a:t>
            </a:r>
          </a:p>
          <a:p>
            <a:pPr marL="0" indent="0">
              <a:buNone/>
            </a:pPr>
            <a:r>
              <a:rPr lang="fr-FR" sz="1600" dirty="0" smtClean="0"/>
              <a:t>- Faisceau HT=13 kV, bruit RF</a:t>
            </a:r>
          </a:p>
          <a:p>
            <a:pPr marL="0" indent="0">
              <a:buNone/>
            </a:pPr>
            <a:r>
              <a:rPr lang="fr-FR" sz="1600" dirty="0" smtClean="0"/>
              <a:t>- Changement coupleur Pic/</a:t>
            </a:r>
            <a:r>
              <a:rPr lang="fr-FR" sz="1600" dirty="0" err="1" smtClean="0"/>
              <a:t>Prc</a:t>
            </a:r>
            <a:endParaRPr lang="fr-FR" sz="1600" dirty="0" smtClean="0"/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dirty="0" smtClean="0">
                <a:solidFill>
                  <a:srgbClr val="FF0000"/>
                </a:solidFill>
              </a:rPr>
              <a:t>Changement cathode</a:t>
            </a:r>
            <a:r>
              <a:rPr lang="fr-FR" sz="1600" dirty="0" smtClean="0"/>
              <a:t>, 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Installation ict1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Claquages  HT &gt; 13 kV : circulateur !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Test TCR PHIL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04185" y="4365104"/>
            <a:ext cx="4044278" cy="223224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fr-FR" sz="1600" dirty="0" smtClean="0"/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b="1" dirty="0" smtClean="0">
                <a:solidFill>
                  <a:srgbClr val="FF0000"/>
                </a:solidFill>
              </a:rPr>
              <a:t>Test cathode Mg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Envoi circulateur pour réparation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b="1" dirty="0" smtClean="0"/>
              <a:t>Montage fenêtre sortie en aluminium 18 µm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b="1" dirty="0" smtClean="0">
                <a:solidFill>
                  <a:srgbClr val="FF0000"/>
                </a:solidFill>
              </a:rPr>
              <a:t>Montage canon PHIN, </a:t>
            </a:r>
            <a:r>
              <a:rPr lang="fr-FR" sz="1600" dirty="0" smtClean="0"/>
              <a:t>et réalignement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Electronique VC pour ict2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- </a:t>
            </a:r>
            <a:r>
              <a:rPr lang="fr-FR" sz="1600" b="1" dirty="0" smtClean="0"/>
              <a:t>Manip FLUO : 1</a:t>
            </a:r>
            <a:r>
              <a:rPr lang="fr-FR" sz="1600" b="1" baseline="30000" dirty="0" smtClean="0"/>
              <a:t>er</a:t>
            </a:r>
            <a:r>
              <a:rPr lang="fr-FR" sz="1600" b="1" dirty="0" smtClean="0"/>
              <a:t> spectre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30659" y="385175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2009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31180" y="38519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2010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55608" y="43793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2011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31180" y="43806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2405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eur droit 37"/>
          <p:cNvCxnSpPr/>
          <p:nvPr/>
        </p:nvCxnSpPr>
        <p:spPr>
          <a:xfrm flipV="1">
            <a:off x="2123728" y="1963539"/>
            <a:ext cx="0" cy="1320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606782" y="208380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662736" y="208380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Bref historique PHIL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49404" y="208380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705588" y="208380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361772" y="208380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017956" y="208380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3032" y="17008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2009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79216" y="17008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2010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35400" y="17008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2011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77751" y="17008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2012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262661"/>
            <a:ext cx="6330494" cy="3600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Canon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lphax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47768" y="17008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2013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330493" y="2262661"/>
            <a:ext cx="2927823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Canon PHIN</a:t>
            </a:r>
            <a:endParaRPr lang="fr-F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0" name="Connecteur droit 19"/>
          <p:cNvCxnSpPr>
            <a:endCxn id="10" idx="1"/>
          </p:cNvCxnSpPr>
          <p:nvPr/>
        </p:nvCxnSpPr>
        <p:spPr>
          <a:xfrm flipV="1">
            <a:off x="2379216" y="1885474"/>
            <a:ext cx="0" cy="918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3137636" y="1867778"/>
            <a:ext cx="0" cy="1491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429448" y="3284984"/>
            <a:ext cx="19323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Ez</a:t>
            </a:r>
            <a:r>
              <a:rPr lang="fr-FR" dirty="0" smtClean="0"/>
              <a:t> max = 92 MV/m</a:t>
            </a:r>
          </a:p>
          <a:p>
            <a:r>
              <a:rPr lang="fr-FR" dirty="0" smtClean="0"/>
              <a:t>E ~ 5 MeV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754525" y="2838095"/>
            <a:ext cx="12493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faisceau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4865828" y="1862639"/>
            <a:ext cx="0" cy="186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899666" y="3728194"/>
            <a:ext cx="23391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Ez</a:t>
            </a:r>
            <a:r>
              <a:rPr lang="fr-FR" dirty="0" smtClean="0"/>
              <a:t> max ~ 45 MV/m</a:t>
            </a:r>
          </a:p>
          <a:p>
            <a:r>
              <a:rPr lang="fr-FR" dirty="0" smtClean="0"/>
              <a:t>E ~ 3 MeV </a:t>
            </a:r>
            <a:r>
              <a:rPr lang="fr-FR" b="1" dirty="0" smtClean="0"/>
              <a:t>Circulateur !</a:t>
            </a:r>
            <a:endParaRPr lang="fr-FR" b="1" dirty="0"/>
          </a:p>
        </p:txBody>
      </p:sp>
      <p:cxnSp>
        <p:nvCxnSpPr>
          <p:cNvPr id="27" name="Connecteur droit 26"/>
          <p:cNvCxnSpPr>
            <a:stCxn id="28" idx="0"/>
          </p:cNvCxnSpPr>
          <p:nvPr/>
        </p:nvCxnSpPr>
        <p:spPr>
          <a:xfrm flipH="1" flipV="1">
            <a:off x="5502269" y="1858928"/>
            <a:ext cx="3945" cy="1012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994471" y="2871506"/>
            <a:ext cx="10234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YAG2,3,4</a:t>
            </a:r>
            <a:endParaRPr lang="fr-FR" dirty="0"/>
          </a:p>
        </p:txBody>
      </p:sp>
      <p:cxnSp>
        <p:nvCxnSpPr>
          <p:cNvPr id="29" name="Connecteur droit 28"/>
          <p:cNvCxnSpPr>
            <a:stCxn id="30" idx="0"/>
          </p:cNvCxnSpPr>
          <p:nvPr/>
        </p:nvCxnSpPr>
        <p:spPr>
          <a:xfrm flipV="1">
            <a:off x="6145310" y="1826452"/>
            <a:ext cx="33323" cy="147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687813" y="3299840"/>
            <a:ext cx="9149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Test Mg</a:t>
            </a:r>
            <a:endParaRPr lang="fr-FR" dirty="0"/>
          </a:p>
        </p:txBody>
      </p:sp>
      <p:cxnSp>
        <p:nvCxnSpPr>
          <p:cNvPr id="31" name="Connecteur droit 30"/>
          <p:cNvCxnSpPr>
            <a:stCxn id="32" idx="0"/>
          </p:cNvCxnSpPr>
          <p:nvPr/>
        </p:nvCxnSpPr>
        <p:spPr>
          <a:xfrm flipH="1" flipV="1">
            <a:off x="6962400" y="1826452"/>
            <a:ext cx="19210" cy="1011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311458" y="2838095"/>
            <a:ext cx="134030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Manip FLUO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549492" y="4117321"/>
            <a:ext cx="25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Graphe jours de faisceau</a:t>
            </a:r>
            <a:endParaRPr lang="fr-FR" dirty="0"/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8490828" y="2070141"/>
            <a:ext cx="0" cy="1229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7486174" y="3290251"/>
            <a:ext cx="15504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Canon </a:t>
            </a:r>
            <a:r>
              <a:rPr lang="fr-FR" dirty="0" err="1" smtClean="0"/>
              <a:t>ThomX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6" y="4486652"/>
            <a:ext cx="3164820" cy="219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8312380" y="1778873"/>
            <a:ext cx="2920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?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540480" y="3299840"/>
            <a:ext cx="6740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YAG1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28" y="4697413"/>
            <a:ext cx="3058354" cy="17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Connecteur droit 38"/>
          <p:cNvCxnSpPr>
            <a:endCxn id="32" idx="2"/>
          </p:cNvCxnSpPr>
          <p:nvPr/>
        </p:nvCxnSpPr>
        <p:spPr>
          <a:xfrm flipH="1" flipV="1">
            <a:off x="6981610" y="3207427"/>
            <a:ext cx="18716" cy="168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36351" y="3070937"/>
            <a:ext cx="5725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ASN</a:t>
            </a:r>
            <a:endParaRPr lang="fr-FR" dirty="0"/>
          </a:p>
        </p:txBody>
      </p:sp>
      <p:sp>
        <p:nvSpPr>
          <p:cNvPr id="19" name="Arc 18"/>
          <p:cNvSpPr/>
          <p:nvPr/>
        </p:nvSpPr>
        <p:spPr>
          <a:xfrm>
            <a:off x="-324545" y="2795416"/>
            <a:ext cx="761279" cy="551043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-105062" y="16742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2008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4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97"/>
          <p:cNvSpPr>
            <a:spLocks noChangeArrowheads="1"/>
          </p:cNvSpPr>
          <p:nvPr/>
        </p:nvSpPr>
        <p:spPr bwMode="auto">
          <a:xfrm rot="3600000">
            <a:off x="6838190" y="4751353"/>
            <a:ext cx="84931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62663" y="357028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05338" y="2897188"/>
            <a:ext cx="217487" cy="898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17663" y="2989263"/>
            <a:ext cx="217487" cy="898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73100" y="3121025"/>
            <a:ext cx="5092700" cy="450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27425" y="3117850"/>
            <a:ext cx="247650" cy="450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4400" dirty="0" smtClean="0">
                <a:solidFill>
                  <a:srgbClr val="FFFF00"/>
                </a:solidFill>
              </a:rPr>
              <a:t>PHIL aujourd’hui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16050" y="3025775"/>
            <a:ext cx="50800" cy="62865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73200" y="3273425"/>
            <a:ext cx="171450" cy="146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835650" y="3114675"/>
            <a:ext cx="203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112000" y="35782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967538" y="3821113"/>
            <a:ext cx="703262" cy="120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297613" y="3578225"/>
            <a:ext cx="979487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7283450" y="5032375"/>
            <a:ext cx="3873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835650" y="31146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835650" y="35718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6965950" y="3575050"/>
            <a:ext cx="144463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77507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9687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9878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794125" y="3311525"/>
            <a:ext cx="1698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7528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457575" y="3311525"/>
            <a:ext cx="555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162300" y="3635375"/>
            <a:ext cx="1044575" cy="701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1719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1910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010025" y="3311525"/>
            <a:ext cx="15398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032250" y="3076575"/>
            <a:ext cx="107950" cy="53340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4210050" y="3308350"/>
            <a:ext cx="14652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67995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466090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5004048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5699125" y="32861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 rot="5400000">
            <a:off x="3642520" y="3415506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 rot="5400000">
            <a:off x="3642520" y="313928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 rot="5400000">
            <a:off x="3642520" y="315833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 rot="5400000">
            <a:off x="3545681" y="3312319"/>
            <a:ext cx="21113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 rot="5400000">
            <a:off x="3642520" y="339963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2133600" y="4013200"/>
            <a:ext cx="342900" cy="33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2" name="Group 40"/>
          <p:cNvGrpSpPr>
            <a:grpSpLocks/>
          </p:cNvGrpSpPr>
          <p:nvPr/>
        </p:nvGrpSpPr>
        <p:grpSpPr bwMode="auto">
          <a:xfrm>
            <a:off x="4543425" y="3254375"/>
            <a:ext cx="104775" cy="185738"/>
            <a:chOff x="1536" y="2044"/>
            <a:chExt cx="66" cy="117"/>
          </a:xfrm>
        </p:grpSpPr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536" y="213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536" y="204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546" y="2058"/>
              <a:ext cx="46" cy="8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536" y="2094"/>
              <a:ext cx="66" cy="1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041400" y="3286125"/>
            <a:ext cx="374650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Oval 46"/>
          <p:cNvSpPr>
            <a:spLocks noChangeArrowheads="1"/>
          </p:cNvSpPr>
          <p:nvPr/>
        </p:nvSpPr>
        <p:spPr bwMode="auto">
          <a:xfrm>
            <a:off x="1133475" y="3254375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Oval 47"/>
          <p:cNvSpPr>
            <a:spLocks noChangeArrowheads="1"/>
          </p:cNvSpPr>
          <p:nvPr/>
        </p:nvSpPr>
        <p:spPr bwMode="auto">
          <a:xfrm>
            <a:off x="1212850" y="3279775"/>
            <a:ext cx="28575" cy="28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000125" y="3254375"/>
            <a:ext cx="4286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660525" y="3311525"/>
            <a:ext cx="155575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164465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695450" y="3384550"/>
            <a:ext cx="42863" cy="11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1695450" y="3203575"/>
            <a:ext cx="42863" cy="107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1663700" y="3454400"/>
            <a:ext cx="111125" cy="11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1628775" y="3570288"/>
            <a:ext cx="168275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1628775" y="3598863"/>
            <a:ext cx="168275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546225" y="36480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822450" y="3038475"/>
            <a:ext cx="82550" cy="62865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1673225" y="2435225"/>
            <a:ext cx="8890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1692275" y="2451100"/>
            <a:ext cx="508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695450" y="2578100"/>
            <a:ext cx="42863" cy="596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1670050" y="3178175"/>
            <a:ext cx="88900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1670050" y="3152775"/>
            <a:ext cx="88900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1905000" y="3311525"/>
            <a:ext cx="1847850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 flipH="1" flipV="1">
            <a:off x="1158875" y="3282950"/>
            <a:ext cx="123825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 flipV="1">
            <a:off x="1165225" y="3282950"/>
            <a:ext cx="1270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219392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217487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24066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3876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2279650" y="3190875"/>
            <a:ext cx="57150" cy="263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2251075" y="3292475"/>
            <a:ext cx="120650" cy="120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2273300" y="322103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2273300" y="323373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2273300" y="343058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2273300" y="3446463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2266950" y="4181475"/>
            <a:ext cx="88900" cy="36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9" name="Group 77"/>
          <p:cNvGrpSpPr>
            <a:grpSpLocks/>
          </p:cNvGrpSpPr>
          <p:nvPr/>
        </p:nvGrpSpPr>
        <p:grpSpPr bwMode="auto">
          <a:xfrm>
            <a:off x="3165475" y="3279775"/>
            <a:ext cx="39688" cy="130175"/>
            <a:chOff x="1994" y="2060"/>
            <a:chExt cx="25" cy="82"/>
          </a:xfrm>
        </p:grpSpPr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344170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3419475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>
            <a:off x="35179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Rectangle 83"/>
          <p:cNvSpPr>
            <a:spLocks noChangeArrowheads="1"/>
          </p:cNvSpPr>
          <p:nvPr/>
        </p:nvSpPr>
        <p:spPr bwMode="auto">
          <a:xfrm>
            <a:off x="354012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Oval 84"/>
          <p:cNvSpPr>
            <a:spLocks noChangeArrowheads="1"/>
          </p:cNvSpPr>
          <p:nvPr/>
        </p:nvSpPr>
        <p:spPr bwMode="auto">
          <a:xfrm>
            <a:off x="3562350" y="3251200"/>
            <a:ext cx="177800" cy="17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7" name="Group 85"/>
          <p:cNvGrpSpPr>
            <a:grpSpLocks/>
          </p:cNvGrpSpPr>
          <p:nvPr/>
        </p:nvGrpSpPr>
        <p:grpSpPr bwMode="auto">
          <a:xfrm>
            <a:off x="3238500" y="3186113"/>
            <a:ext cx="149225" cy="328612"/>
            <a:chOff x="2040" y="2001"/>
            <a:chExt cx="94" cy="207"/>
          </a:xfrm>
        </p:grpSpPr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5711825" y="3308350"/>
            <a:ext cx="188118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5873750" y="327660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5854700" y="327660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auto">
          <a:xfrm>
            <a:off x="7616825" y="32734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8" name="Rectangle 96"/>
          <p:cNvSpPr>
            <a:spLocks noChangeArrowheads="1"/>
          </p:cNvSpPr>
          <p:nvPr/>
        </p:nvSpPr>
        <p:spPr bwMode="auto">
          <a:xfrm>
            <a:off x="7597775" y="32734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 rot="3600000">
            <a:off x="6403181" y="3999707"/>
            <a:ext cx="84931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5921375" y="3225800"/>
            <a:ext cx="835025" cy="609600"/>
          </a:xfrm>
          <a:custGeom>
            <a:avLst/>
            <a:gdLst>
              <a:gd name="T0" fmla="*/ 2147483647 w 526"/>
              <a:gd name="T1" fmla="*/ 2147483647 h 384"/>
              <a:gd name="T2" fmla="*/ 2147483647 w 526"/>
              <a:gd name="T3" fmla="*/ 2147483647 h 384"/>
              <a:gd name="T4" fmla="*/ 2147483647 w 526"/>
              <a:gd name="T5" fmla="*/ 2147483647 h 384"/>
              <a:gd name="T6" fmla="*/ 2147483647 w 526"/>
              <a:gd name="T7" fmla="*/ 2147483647 h 384"/>
              <a:gd name="T8" fmla="*/ 2147483647 w 526"/>
              <a:gd name="T9" fmla="*/ 2147483647 h 384"/>
              <a:gd name="T10" fmla="*/ 2147483647 w 526"/>
              <a:gd name="T11" fmla="*/ 2147483647 h 384"/>
              <a:gd name="T12" fmla="*/ 2147483647 w 526"/>
              <a:gd name="T13" fmla="*/ 2147483647 h 384"/>
              <a:gd name="T14" fmla="*/ 2147483647 w 526"/>
              <a:gd name="T15" fmla="*/ 2147483647 h 384"/>
              <a:gd name="T16" fmla="*/ 2147483647 w 526"/>
              <a:gd name="T17" fmla="*/ 2147483647 h 384"/>
              <a:gd name="T18" fmla="*/ 2147483647 w 526"/>
              <a:gd name="T19" fmla="*/ 2147483647 h 384"/>
              <a:gd name="T20" fmla="*/ 2147483647 w 526"/>
              <a:gd name="T21" fmla="*/ 2147483647 h 384"/>
              <a:gd name="T22" fmla="*/ 2147483647 w 526"/>
              <a:gd name="T23" fmla="*/ 2147483647 h 384"/>
              <a:gd name="T24" fmla="*/ 2147483647 w 526"/>
              <a:gd name="T25" fmla="*/ 2147483647 h 384"/>
              <a:gd name="T26" fmla="*/ 2147483647 w 526"/>
              <a:gd name="T27" fmla="*/ 2147483647 h 384"/>
              <a:gd name="T28" fmla="*/ 2147483647 w 526"/>
              <a:gd name="T29" fmla="*/ 2147483647 h 384"/>
              <a:gd name="T30" fmla="*/ 2147483647 w 526"/>
              <a:gd name="T31" fmla="*/ 2147483647 h 384"/>
              <a:gd name="T32" fmla="*/ 2147483647 w 526"/>
              <a:gd name="T33" fmla="*/ 2147483647 h 384"/>
              <a:gd name="T34" fmla="*/ 2147483647 w 526"/>
              <a:gd name="T35" fmla="*/ 2147483647 h 384"/>
              <a:gd name="T36" fmla="*/ 2147483647 w 526"/>
              <a:gd name="T37" fmla="*/ 2147483647 h 384"/>
              <a:gd name="T38" fmla="*/ 2147483647 w 526"/>
              <a:gd name="T39" fmla="*/ 2147483647 h 384"/>
              <a:gd name="T40" fmla="*/ 2147483647 w 526"/>
              <a:gd name="T41" fmla="*/ 2147483647 h 384"/>
              <a:gd name="T42" fmla="*/ 2147483647 w 526"/>
              <a:gd name="T43" fmla="*/ 2147483647 h 384"/>
              <a:gd name="T44" fmla="*/ 2147483647 w 526"/>
              <a:gd name="T45" fmla="*/ 2147483647 h 384"/>
              <a:gd name="T46" fmla="*/ 2147483647 w 526"/>
              <a:gd name="T47" fmla="*/ 0 h 384"/>
              <a:gd name="T48" fmla="*/ 2147483647 w 526"/>
              <a:gd name="T49" fmla="*/ 0 h 384"/>
              <a:gd name="T50" fmla="*/ 2147483647 w 526"/>
              <a:gd name="T51" fmla="*/ 2147483647 h 384"/>
              <a:gd name="T52" fmla="*/ 0 w 526"/>
              <a:gd name="T53" fmla="*/ 2147483647 h 384"/>
              <a:gd name="T54" fmla="*/ 2147483647 w 526"/>
              <a:gd name="T55" fmla="*/ 2147483647 h 38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26"/>
              <a:gd name="T85" fmla="*/ 0 h 384"/>
              <a:gd name="T86" fmla="*/ 526 w 526"/>
              <a:gd name="T87" fmla="*/ 384 h 38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26" h="384">
                <a:moveTo>
                  <a:pt x="10" y="146"/>
                </a:moveTo>
                <a:lnTo>
                  <a:pt x="412" y="378"/>
                </a:lnTo>
                <a:lnTo>
                  <a:pt x="422" y="384"/>
                </a:lnTo>
                <a:lnTo>
                  <a:pt x="438" y="382"/>
                </a:lnTo>
                <a:lnTo>
                  <a:pt x="454" y="374"/>
                </a:lnTo>
                <a:lnTo>
                  <a:pt x="522" y="300"/>
                </a:lnTo>
                <a:lnTo>
                  <a:pt x="526" y="286"/>
                </a:lnTo>
                <a:lnTo>
                  <a:pt x="524" y="272"/>
                </a:lnTo>
                <a:lnTo>
                  <a:pt x="510" y="248"/>
                </a:lnTo>
                <a:lnTo>
                  <a:pt x="488" y="220"/>
                </a:lnTo>
                <a:lnTo>
                  <a:pt x="466" y="190"/>
                </a:lnTo>
                <a:lnTo>
                  <a:pt x="444" y="168"/>
                </a:lnTo>
                <a:lnTo>
                  <a:pt x="418" y="144"/>
                </a:lnTo>
                <a:lnTo>
                  <a:pt x="388" y="122"/>
                </a:lnTo>
                <a:lnTo>
                  <a:pt x="360" y="98"/>
                </a:lnTo>
                <a:lnTo>
                  <a:pt x="338" y="86"/>
                </a:lnTo>
                <a:lnTo>
                  <a:pt x="316" y="72"/>
                </a:lnTo>
                <a:lnTo>
                  <a:pt x="286" y="58"/>
                </a:lnTo>
                <a:lnTo>
                  <a:pt x="248" y="42"/>
                </a:lnTo>
                <a:lnTo>
                  <a:pt x="218" y="30"/>
                </a:lnTo>
                <a:lnTo>
                  <a:pt x="184" y="20"/>
                </a:lnTo>
                <a:lnTo>
                  <a:pt x="146" y="12"/>
                </a:lnTo>
                <a:lnTo>
                  <a:pt x="110" y="6"/>
                </a:lnTo>
                <a:lnTo>
                  <a:pt x="66" y="0"/>
                </a:lnTo>
                <a:lnTo>
                  <a:pt x="52" y="0"/>
                </a:lnTo>
                <a:lnTo>
                  <a:pt x="32" y="12"/>
                </a:lnTo>
                <a:lnTo>
                  <a:pt x="0" y="118"/>
                </a:lnTo>
                <a:lnTo>
                  <a:pt x="10" y="14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" name="Freeform 99"/>
          <p:cNvSpPr>
            <a:spLocks/>
          </p:cNvSpPr>
          <p:nvPr/>
        </p:nvSpPr>
        <p:spPr bwMode="auto">
          <a:xfrm>
            <a:off x="5921375" y="3267075"/>
            <a:ext cx="790575" cy="619125"/>
          </a:xfrm>
          <a:custGeom>
            <a:avLst/>
            <a:gdLst>
              <a:gd name="T0" fmla="*/ 0 w 498"/>
              <a:gd name="T1" fmla="*/ 2147483647 h 390"/>
              <a:gd name="T2" fmla="*/ 2147483647 w 498"/>
              <a:gd name="T3" fmla="*/ 2147483647 h 390"/>
              <a:gd name="T4" fmla="*/ 2147483647 w 498"/>
              <a:gd name="T5" fmla="*/ 2147483647 h 390"/>
              <a:gd name="T6" fmla="*/ 2147483647 w 498"/>
              <a:gd name="T7" fmla="*/ 2147483647 h 390"/>
              <a:gd name="T8" fmla="*/ 2147483647 w 498"/>
              <a:gd name="T9" fmla="*/ 2147483647 h 390"/>
              <a:gd name="T10" fmla="*/ 2147483647 w 498"/>
              <a:gd name="T11" fmla="*/ 2147483647 h 390"/>
              <a:gd name="T12" fmla="*/ 2147483647 w 498"/>
              <a:gd name="T13" fmla="*/ 2147483647 h 390"/>
              <a:gd name="T14" fmla="*/ 2147483647 w 498"/>
              <a:gd name="T15" fmla="*/ 2147483647 h 390"/>
              <a:gd name="T16" fmla="*/ 2147483647 w 498"/>
              <a:gd name="T17" fmla="*/ 2147483647 h 390"/>
              <a:gd name="T18" fmla="*/ 2147483647 w 498"/>
              <a:gd name="T19" fmla="*/ 2147483647 h 390"/>
              <a:gd name="T20" fmla="*/ 2147483647 w 498"/>
              <a:gd name="T21" fmla="*/ 2147483647 h 390"/>
              <a:gd name="T22" fmla="*/ 2147483647 w 498"/>
              <a:gd name="T23" fmla="*/ 2147483647 h 390"/>
              <a:gd name="T24" fmla="*/ 2147483647 w 498"/>
              <a:gd name="T25" fmla="*/ 2147483647 h 390"/>
              <a:gd name="T26" fmla="*/ 2147483647 w 498"/>
              <a:gd name="T27" fmla="*/ 2147483647 h 390"/>
              <a:gd name="T28" fmla="*/ 2147483647 w 498"/>
              <a:gd name="T29" fmla="*/ 2147483647 h 390"/>
              <a:gd name="T30" fmla="*/ 2147483647 w 498"/>
              <a:gd name="T31" fmla="*/ 0 h 390"/>
              <a:gd name="T32" fmla="*/ 2147483647 w 498"/>
              <a:gd name="T33" fmla="*/ 0 h 390"/>
              <a:gd name="T34" fmla="*/ 0 w 498"/>
              <a:gd name="T35" fmla="*/ 2147483647 h 3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8"/>
              <a:gd name="T55" fmla="*/ 0 h 390"/>
              <a:gd name="T56" fmla="*/ 498 w 498"/>
              <a:gd name="T57" fmla="*/ 390 h 3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8" h="390">
                <a:moveTo>
                  <a:pt x="0" y="172"/>
                </a:moveTo>
                <a:lnTo>
                  <a:pt x="378" y="390"/>
                </a:lnTo>
                <a:lnTo>
                  <a:pt x="498" y="256"/>
                </a:lnTo>
                <a:lnTo>
                  <a:pt x="486" y="230"/>
                </a:lnTo>
                <a:lnTo>
                  <a:pt x="458" y="198"/>
                </a:lnTo>
                <a:lnTo>
                  <a:pt x="430" y="164"/>
                </a:lnTo>
                <a:lnTo>
                  <a:pt x="398" y="134"/>
                </a:lnTo>
                <a:lnTo>
                  <a:pt x="364" y="104"/>
                </a:lnTo>
                <a:lnTo>
                  <a:pt x="338" y="86"/>
                </a:lnTo>
                <a:lnTo>
                  <a:pt x="306" y="70"/>
                </a:lnTo>
                <a:lnTo>
                  <a:pt x="278" y="54"/>
                </a:lnTo>
                <a:lnTo>
                  <a:pt x="234" y="36"/>
                </a:lnTo>
                <a:lnTo>
                  <a:pt x="198" y="24"/>
                </a:lnTo>
                <a:lnTo>
                  <a:pt x="152" y="10"/>
                </a:lnTo>
                <a:lnTo>
                  <a:pt x="100" y="2"/>
                </a:lnTo>
                <a:lnTo>
                  <a:pt x="72" y="0"/>
                </a:lnTo>
                <a:lnTo>
                  <a:pt x="60" y="0"/>
                </a:lnTo>
                <a:lnTo>
                  <a:pt x="0" y="172"/>
                </a:lnTo>
                <a:close/>
              </a:path>
            </a:pathLst>
          </a:custGeom>
          <a:solidFill>
            <a:srgbClr val="502C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02" name="Group 100"/>
          <p:cNvGrpSpPr>
            <a:grpSpLocks/>
          </p:cNvGrpSpPr>
          <p:nvPr/>
        </p:nvGrpSpPr>
        <p:grpSpPr bwMode="auto">
          <a:xfrm rot="3600000">
            <a:off x="7251268" y="4718735"/>
            <a:ext cx="36512" cy="130175"/>
            <a:chOff x="4922" y="2192"/>
            <a:chExt cx="23" cy="82"/>
          </a:xfrm>
        </p:grpSpPr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5" name="Oval 103"/>
          <p:cNvSpPr>
            <a:spLocks noChangeArrowheads="1"/>
          </p:cNvSpPr>
          <p:nvPr/>
        </p:nvSpPr>
        <p:spPr bwMode="auto">
          <a:xfrm>
            <a:off x="6721475" y="3898900"/>
            <a:ext cx="117475" cy="1174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6" name="Line 104"/>
          <p:cNvSpPr>
            <a:spLocks noChangeShapeType="1"/>
          </p:cNvSpPr>
          <p:nvPr/>
        </p:nvSpPr>
        <p:spPr bwMode="auto">
          <a:xfrm flipH="1">
            <a:off x="6743700" y="3917950"/>
            <a:ext cx="762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Line 105"/>
          <p:cNvSpPr>
            <a:spLocks noChangeShapeType="1"/>
          </p:cNvSpPr>
          <p:nvPr/>
        </p:nvSpPr>
        <p:spPr bwMode="auto">
          <a:xfrm flipH="1" flipV="1">
            <a:off x="6740525" y="3921125"/>
            <a:ext cx="79375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8" name="Group 106"/>
          <p:cNvGrpSpPr>
            <a:grpSpLocks/>
          </p:cNvGrpSpPr>
          <p:nvPr/>
        </p:nvGrpSpPr>
        <p:grpSpPr bwMode="auto">
          <a:xfrm rot="3600000">
            <a:off x="6712745" y="3802856"/>
            <a:ext cx="36512" cy="130175"/>
            <a:chOff x="4922" y="2192"/>
            <a:chExt cx="23" cy="82"/>
          </a:xfrm>
        </p:grpSpPr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1" name="Group 109"/>
          <p:cNvGrpSpPr>
            <a:grpSpLocks/>
          </p:cNvGrpSpPr>
          <p:nvPr/>
        </p:nvGrpSpPr>
        <p:grpSpPr bwMode="auto">
          <a:xfrm rot="3600000">
            <a:off x="7032193" y="4344085"/>
            <a:ext cx="36512" cy="130175"/>
            <a:chOff x="4922" y="2192"/>
            <a:chExt cx="23" cy="82"/>
          </a:xfrm>
        </p:grpSpPr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4" name="Rectangle 112"/>
          <p:cNvSpPr>
            <a:spLocks noChangeArrowheads="1"/>
          </p:cNvSpPr>
          <p:nvPr/>
        </p:nvSpPr>
        <p:spPr bwMode="auto">
          <a:xfrm rot="19800000">
            <a:off x="6907573" y="4433779"/>
            <a:ext cx="387350" cy="889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5" name="Rectangle 113"/>
          <p:cNvSpPr>
            <a:spLocks noChangeArrowheads="1"/>
          </p:cNvSpPr>
          <p:nvPr/>
        </p:nvSpPr>
        <p:spPr bwMode="auto">
          <a:xfrm rot="3600000">
            <a:off x="7183004" y="4821923"/>
            <a:ext cx="401638" cy="311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6" name="Group 114"/>
          <p:cNvGrpSpPr>
            <a:grpSpLocks/>
          </p:cNvGrpSpPr>
          <p:nvPr/>
        </p:nvGrpSpPr>
        <p:grpSpPr bwMode="auto">
          <a:xfrm>
            <a:off x="2746375" y="3279775"/>
            <a:ext cx="39688" cy="130175"/>
            <a:chOff x="1994" y="2060"/>
            <a:chExt cx="25" cy="82"/>
          </a:xfrm>
        </p:grpSpPr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9" name="Group 117"/>
          <p:cNvGrpSpPr>
            <a:grpSpLocks/>
          </p:cNvGrpSpPr>
          <p:nvPr/>
        </p:nvGrpSpPr>
        <p:grpSpPr bwMode="auto">
          <a:xfrm>
            <a:off x="2857500" y="3282950"/>
            <a:ext cx="39688" cy="130175"/>
            <a:chOff x="1994" y="2060"/>
            <a:chExt cx="25" cy="82"/>
          </a:xfrm>
        </p:grpSpPr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2" name="Rectangle 120"/>
          <p:cNvSpPr>
            <a:spLocks noChangeArrowheads="1"/>
          </p:cNvSpPr>
          <p:nvPr/>
        </p:nvSpPr>
        <p:spPr bwMode="auto">
          <a:xfrm>
            <a:off x="2784475" y="3314700"/>
            <a:ext cx="69850" cy="66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7877175" y="31146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" name="Rectangle 129"/>
          <p:cNvSpPr>
            <a:spLocks noChangeArrowheads="1"/>
          </p:cNvSpPr>
          <p:nvPr/>
        </p:nvSpPr>
        <p:spPr bwMode="auto">
          <a:xfrm rot="3600000">
            <a:off x="6893719" y="4909344"/>
            <a:ext cx="217487" cy="219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" name="Rectangle 130"/>
          <p:cNvSpPr>
            <a:spLocks noChangeArrowheads="1"/>
          </p:cNvSpPr>
          <p:nvPr/>
        </p:nvSpPr>
        <p:spPr bwMode="auto">
          <a:xfrm rot="3600000">
            <a:off x="7493794" y="4566444"/>
            <a:ext cx="217487" cy="219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6" name="Rectangle 131"/>
          <p:cNvSpPr>
            <a:spLocks noChangeArrowheads="1"/>
          </p:cNvSpPr>
          <p:nvPr/>
        </p:nvSpPr>
        <p:spPr bwMode="auto">
          <a:xfrm>
            <a:off x="7192963" y="290353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7" name="Rectangle 132"/>
          <p:cNvSpPr>
            <a:spLocks noChangeArrowheads="1"/>
          </p:cNvSpPr>
          <p:nvPr/>
        </p:nvSpPr>
        <p:spPr bwMode="auto">
          <a:xfrm>
            <a:off x="7196138" y="3586163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8" name="Rectangle 133"/>
          <p:cNvSpPr>
            <a:spLocks noChangeArrowheads="1"/>
          </p:cNvSpPr>
          <p:nvPr/>
        </p:nvSpPr>
        <p:spPr bwMode="auto">
          <a:xfrm>
            <a:off x="6062663" y="290353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9" name="Rectangle 134"/>
          <p:cNvSpPr>
            <a:spLocks noChangeArrowheads="1"/>
          </p:cNvSpPr>
          <p:nvPr/>
        </p:nvSpPr>
        <p:spPr bwMode="auto">
          <a:xfrm>
            <a:off x="8274819" y="3179763"/>
            <a:ext cx="401637" cy="311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0" name="Line 135"/>
          <p:cNvSpPr>
            <a:spLocks noChangeShapeType="1"/>
          </p:cNvSpPr>
          <p:nvPr/>
        </p:nvSpPr>
        <p:spPr bwMode="auto">
          <a:xfrm flipV="1">
            <a:off x="3314700" y="3521075"/>
            <a:ext cx="0" cy="67310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" name="Rectangle 136"/>
          <p:cNvSpPr>
            <a:spLocks noChangeArrowheads="1"/>
          </p:cNvSpPr>
          <p:nvPr/>
        </p:nvSpPr>
        <p:spPr bwMode="auto">
          <a:xfrm rot="2700000">
            <a:off x="3250407" y="4201318"/>
            <a:ext cx="107950" cy="36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2" name="Rectangle 137"/>
          <p:cNvSpPr>
            <a:spLocks noChangeArrowheads="1"/>
          </p:cNvSpPr>
          <p:nvPr/>
        </p:nvSpPr>
        <p:spPr bwMode="auto">
          <a:xfrm rot="18900000">
            <a:off x="3984625" y="4187825"/>
            <a:ext cx="107950" cy="36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" name="Line 138"/>
          <p:cNvSpPr>
            <a:spLocks noChangeShapeType="1"/>
          </p:cNvSpPr>
          <p:nvPr/>
        </p:nvSpPr>
        <p:spPr bwMode="auto">
          <a:xfrm flipH="1">
            <a:off x="3314700" y="4197350"/>
            <a:ext cx="701675" cy="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" name="Oval 139"/>
          <p:cNvSpPr>
            <a:spLocks noChangeArrowheads="1"/>
          </p:cNvSpPr>
          <p:nvPr/>
        </p:nvSpPr>
        <p:spPr bwMode="auto">
          <a:xfrm>
            <a:off x="3971925" y="3711575"/>
            <a:ext cx="88900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5" name="Oval 140"/>
          <p:cNvSpPr>
            <a:spLocks noChangeArrowheads="1"/>
          </p:cNvSpPr>
          <p:nvPr/>
        </p:nvSpPr>
        <p:spPr bwMode="auto">
          <a:xfrm>
            <a:off x="3971925" y="3724275"/>
            <a:ext cx="88900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6" name="Line 141"/>
          <p:cNvSpPr>
            <a:spLocks noChangeShapeType="1"/>
          </p:cNvSpPr>
          <p:nvPr/>
        </p:nvSpPr>
        <p:spPr bwMode="auto">
          <a:xfrm flipH="1" flipV="1">
            <a:off x="4016375" y="3752850"/>
            <a:ext cx="3175" cy="43180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7" name="Text Box 142"/>
          <p:cNvSpPr txBox="1">
            <a:spLocks noChangeArrowheads="1"/>
          </p:cNvSpPr>
          <p:nvPr/>
        </p:nvSpPr>
        <p:spPr bwMode="auto">
          <a:xfrm>
            <a:off x="3352800" y="3916363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502CD6"/>
                </a:solidFill>
              </a:rPr>
              <a:t>laser</a:t>
            </a:r>
          </a:p>
        </p:txBody>
      </p:sp>
      <p:sp>
        <p:nvSpPr>
          <p:cNvPr id="138" name="Line 143"/>
          <p:cNvSpPr>
            <a:spLocks noChangeShapeType="1"/>
          </p:cNvSpPr>
          <p:nvPr/>
        </p:nvSpPr>
        <p:spPr bwMode="auto">
          <a:xfrm>
            <a:off x="2308225" y="3463925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9" name="Text Box 145"/>
          <p:cNvSpPr txBox="1">
            <a:spLocks noChangeArrowheads="1"/>
          </p:cNvSpPr>
          <p:nvPr/>
        </p:nvSpPr>
        <p:spPr bwMode="auto">
          <a:xfrm>
            <a:off x="593725" y="2535238"/>
            <a:ext cx="1000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Canon RF</a:t>
            </a:r>
            <a:endParaRPr lang="fr-FR" sz="1400" dirty="0"/>
          </a:p>
        </p:txBody>
      </p:sp>
      <p:sp>
        <p:nvSpPr>
          <p:cNvPr id="140" name="Text Box 148"/>
          <p:cNvSpPr txBox="1">
            <a:spLocks noChangeArrowheads="1"/>
          </p:cNvSpPr>
          <p:nvPr/>
        </p:nvSpPr>
        <p:spPr bwMode="auto">
          <a:xfrm>
            <a:off x="7501789" y="5385009"/>
            <a:ext cx="750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arrêtoir</a:t>
            </a:r>
            <a:endParaRPr lang="fr-FR" sz="1400" dirty="0"/>
          </a:p>
        </p:txBody>
      </p:sp>
      <p:sp>
        <p:nvSpPr>
          <p:cNvPr id="141" name="Text Box 151"/>
          <p:cNvSpPr txBox="1">
            <a:spLocks noChangeArrowheads="1"/>
          </p:cNvSpPr>
          <p:nvPr/>
        </p:nvSpPr>
        <p:spPr bwMode="auto">
          <a:xfrm>
            <a:off x="987425" y="4375150"/>
            <a:ext cx="1050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solénoïdes</a:t>
            </a:r>
          </a:p>
        </p:txBody>
      </p:sp>
      <p:sp>
        <p:nvSpPr>
          <p:cNvPr id="142" name="Text Box 152"/>
          <p:cNvSpPr txBox="1">
            <a:spLocks noChangeArrowheads="1"/>
          </p:cNvSpPr>
          <p:nvPr/>
        </p:nvSpPr>
        <p:spPr bwMode="auto">
          <a:xfrm>
            <a:off x="7102475" y="2143125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YAG3</a:t>
            </a:r>
          </a:p>
        </p:txBody>
      </p:sp>
      <p:sp>
        <p:nvSpPr>
          <p:cNvPr id="143" name="Text Box 153"/>
          <p:cNvSpPr txBox="1">
            <a:spLocks noChangeArrowheads="1"/>
          </p:cNvSpPr>
          <p:nvPr/>
        </p:nvSpPr>
        <p:spPr bwMode="auto">
          <a:xfrm>
            <a:off x="1279525" y="1798638"/>
            <a:ext cx="1000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Entrée RF</a:t>
            </a:r>
            <a:endParaRPr lang="fr-FR" sz="1400" dirty="0"/>
          </a:p>
        </p:txBody>
      </p:sp>
      <p:sp>
        <p:nvSpPr>
          <p:cNvPr id="144" name="Rectangle 154"/>
          <p:cNvSpPr>
            <a:spLocks noChangeArrowheads="1"/>
          </p:cNvSpPr>
          <p:nvPr/>
        </p:nvSpPr>
        <p:spPr bwMode="auto">
          <a:xfrm rot="5400000">
            <a:off x="733425" y="3254375"/>
            <a:ext cx="358775" cy="161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5" name="Rectangle 155"/>
          <p:cNvSpPr>
            <a:spLocks noChangeArrowheads="1"/>
          </p:cNvSpPr>
          <p:nvPr/>
        </p:nvSpPr>
        <p:spPr bwMode="auto">
          <a:xfrm>
            <a:off x="1955800" y="2955925"/>
            <a:ext cx="889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6" name="Group 156"/>
          <p:cNvGrpSpPr>
            <a:grpSpLocks/>
          </p:cNvGrpSpPr>
          <p:nvPr/>
        </p:nvGrpSpPr>
        <p:grpSpPr bwMode="auto">
          <a:xfrm>
            <a:off x="1943100" y="3289300"/>
            <a:ext cx="117475" cy="117475"/>
            <a:chOff x="1224" y="2066"/>
            <a:chExt cx="74" cy="74"/>
          </a:xfrm>
        </p:grpSpPr>
        <p:sp>
          <p:nvSpPr>
            <p:cNvPr id="147" name="Oval 157"/>
            <p:cNvSpPr>
              <a:spLocks noChangeArrowheads="1"/>
            </p:cNvSpPr>
            <p:nvPr/>
          </p:nvSpPr>
          <p:spPr bwMode="auto">
            <a:xfrm>
              <a:off x="1224" y="2066"/>
              <a:ext cx="74" cy="7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Line 158"/>
            <p:cNvSpPr>
              <a:spLocks noChangeShapeType="1"/>
            </p:cNvSpPr>
            <p:nvPr/>
          </p:nvSpPr>
          <p:spPr bwMode="auto">
            <a:xfrm flipH="1">
              <a:off x="1238" y="2078"/>
              <a:ext cx="4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Line 159"/>
            <p:cNvSpPr>
              <a:spLocks noChangeShapeType="1"/>
            </p:cNvSpPr>
            <p:nvPr/>
          </p:nvSpPr>
          <p:spPr bwMode="auto">
            <a:xfrm flipH="1" flipV="1">
              <a:off x="1236" y="2080"/>
              <a:ext cx="5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0" name="Rectangle 160"/>
          <p:cNvSpPr>
            <a:spLocks noChangeArrowheads="1"/>
          </p:cNvSpPr>
          <p:nvPr/>
        </p:nvSpPr>
        <p:spPr bwMode="auto">
          <a:xfrm>
            <a:off x="1930400" y="29543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1" name="Rectangle 161"/>
          <p:cNvSpPr>
            <a:spLocks noChangeArrowheads="1"/>
          </p:cNvSpPr>
          <p:nvPr/>
        </p:nvSpPr>
        <p:spPr bwMode="auto">
          <a:xfrm>
            <a:off x="1930400" y="29225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2" name="Rectangle 162"/>
          <p:cNvSpPr>
            <a:spLocks noChangeArrowheads="1"/>
          </p:cNvSpPr>
          <p:nvPr/>
        </p:nvSpPr>
        <p:spPr bwMode="auto">
          <a:xfrm>
            <a:off x="1825625" y="27590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" name="Rectangle 163"/>
          <p:cNvSpPr>
            <a:spLocks noChangeArrowheads="1"/>
          </p:cNvSpPr>
          <p:nvPr/>
        </p:nvSpPr>
        <p:spPr bwMode="auto">
          <a:xfrm>
            <a:off x="3606800" y="290830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4" name="Rectangle 164"/>
          <p:cNvSpPr>
            <a:spLocks noChangeArrowheads="1"/>
          </p:cNvSpPr>
          <p:nvPr/>
        </p:nvSpPr>
        <p:spPr bwMode="auto">
          <a:xfrm>
            <a:off x="3578225" y="29543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5" name="Rectangle 165"/>
          <p:cNvSpPr>
            <a:spLocks noChangeArrowheads="1"/>
          </p:cNvSpPr>
          <p:nvPr/>
        </p:nvSpPr>
        <p:spPr bwMode="auto">
          <a:xfrm>
            <a:off x="3578225" y="29162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6" name="Rectangle 166"/>
          <p:cNvSpPr>
            <a:spLocks noChangeArrowheads="1"/>
          </p:cNvSpPr>
          <p:nvPr/>
        </p:nvSpPr>
        <p:spPr bwMode="auto">
          <a:xfrm>
            <a:off x="3473450" y="275272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7" name="Group 167"/>
          <p:cNvGrpSpPr>
            <a:grpSpLocks/>
          </p:cNvGrpSpPr>
          <p:nvPr/>
        </p:nvGrpSpPr>
        <p:grpSpPr bwMode="auto">
          <a:xfrm>
            <a:off x="4257675" y="3176588"/>
            <a:ext cx="149225" cy="328612"/>
            <a:chOff x="2040" y="2001"/>
            <a:chExt cx="94" cy="207"/>
          </a:xfrm>
        </p:grpSpPr>
        <p:sp>
          <p:nvSpPr>
            <p:cNvPr id="158" name="Rectangle 16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" name="Rectangle 16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Rectangle 17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Oval 17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" name="Rectangle 17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Rectangle 17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4" name="Rectangle 174"/>
          <p:cNvSpPr>
            <a:spLocks noChangeArrowheads="1"/>
          </p:cNvSpPr>
          <p:nvPr/>
        </p:nvSpPr>
        <p:spPr bwMode="auto">
          <a:xfrm>
            <a:off x="4286250" y="288925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5" name="Rectangle 175"/>
          <p:cNvSpPr>
            <a:spLocks noChangeArrowheads="1"/>
          </p:cNvSpPr>
          <p:nvPr/>
        </p:nvSpPr>
        <p:spPr bwMode="auto">
          <a:xfrm>
            <a:off x="4257675" y="29352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6" name="Rectangle 176"/>
          <p:cNvSpPr>
            <a:spLocks noChangeArrowheads="1"/>
          </p:cNvSpPr>
          <p:nvPr/>
        </p:nvSpPr>
        <p:spPr bwMode="auto">
          <a:xfrm>
            <a:off x="4257675" y="28971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7" name="Rectangle 177"/>
          <p:cNvSpPr>
            <a:spLocks noChangeArrowheads="1"/>
          </p:cNvSpPr>
          <p:nvPr/>
        </p:nvSpPr>
        <p:spPr bwMode="auto">
          <a:xfrm>
            <a:off x="4152900" y="27336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8" name="Group 178"/>
          <p:cNvGrpSpPr>
            <a:grpSpLocks/>
          </p:cNvGrpSpPr>
          <p:nvPr/>
        </p:nvGrpSpPr>
        <p:grpSpPr bwMode="auto">
          <a:xfrm>
            <a:off x="7273925" y="3176588"/>
            <a:ext cx="149225" cy="328612"/>
            <a:chOff x="2040" y="2001"/>
            <a:chExt cx="94" cy="207"/>
          </a:xfrm>
        </p:grpSpPr>
        <p:sp>
          <p:nvSpPr>
            <p:cNvPr id="169" name="Rectangle 179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0" name="Rectangle 180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1" name="Rectangle 181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2" name="Oval 182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" name="Rectangle 183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Rectangle 184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6" name="Group 190"/>
          <p:cNvGrpSpPr>
            <a:grpSpLocks/>
          </p:cNvGrpSpPr>
          <p:nvPr/>
        </p:nvGrpSpPr>
        <p:grpSpPr bwMode="auto">
          <a:xfrm rot="3600000">
            <a:off x="7122186" y="4496088"/>
            <a:ext cx="149225" cy="328613"/>
            <a:chOff x="2040" y="2001"/>
            <a:chExt cx="94" cy="207"/>
          </a:xfrm>
          <a:solidFill>
            <a:schemeClr val="bg1"/>
          </a:solidFill>
        </p:grpSpPr>
        <p:sp>
          <p:nvSpPr>
            <p:cNvPr id="181" name="Rectangle 191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Rectangle 192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3" name="Rectangle 193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" name="Oval 194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5" name="Rectangle 195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6" name="Rectangle 196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7" name="Rectangle 197"/>
          <p:cNvSpPr>
            <a:spLocks noChangeArrowheads="1"/>
          </p:cNvSpPr>
          <p:nvPr/>
        </p:nvSpPr>
        <p:spPr bwMode="auto">
          <a:xfrm rot="3600000">
            <a:off x="7418957" y="436176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8" name="Rectangle 198"/>
          <p:cNvSpPr>
            <a:spLocks noChangeArrowheads="1"/>
          </p:cNvSpPr>
          <p:nvPr/>
        </p:nvSpPr>
        <p:spPr bwMode="auto">
          <a:xfrm rot="3600000">
            <a:off x="7460816" y="4442964"/>
            <a:ext cx="136525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9" name="Rectangle 199"/>
          <p:cNvSpPr>
            <a:spLocks noChangeArrowheads="1"/>
          </p:cNvSpPr>
          <p:nvPr/>
        </p:nvSpPr>
        <p:spPr bwMode="auto">
          <a:xfrm rot="3600000">
            <a:off x="7493812" y="4423914"/>
            <a:ext cx="136525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0" name="Rectangle 200"/>
          <p:cNvSpPr>
            <a:spLocks noChangeArrowheads="1"/>
          </p:cNvSpPr>
          <p:nvPr/>
        </p:nvSpPr>
        <p:spPr bwMode="auto">
          <a:xfrm rot="3600000">
            <a:off x="7473163" y="4316304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8" name="Line 204"/>
          <p:cNvSpPr>
            <a:spLocks noChangeShapeType="1"/>
          </p:cNvSpPr>
          <p:nvPr/>
        </p:nvSpPr>
        <p:spPr bwMode="auto">
          <a:xfrm flipH="1" flipV="1">
            <a:off x="7388342" y="4987513"/>
            <a:ext cx="226894" cy="415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9" name="Line 208"/>
          <p:cNvSpPr>
            <a:spLocks noChangeShapeType="1"/>
          </p:cNvSpPr>
          <p:nvPr/>
        </p:nvSpPr>
        <p:spPr bwMode="auto">
          <a:xfrm flipH="1">
            <a:off x="1673225" y="3638550"/>
            <a:ext cx="193675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0" name="Line 209"/>
          <p:cNvSpPr>
            <a:spLocks noChangeShapeType="1"/>
          </p:cNvSpPr>
          <p:nvPr/>
        </p:nvSpPr>
        <p:spPr bwMode="auto">
          <a:xfrm flipH="1">
            <a:off x="1212850" y="3629025"/>
            <a:ext cx="2349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1" name="Line 210"/>
          <p:cNvSpPr>
            <a:spLocks noChangeShapeType="1"/>
          </p:cNvSpPr>
          <p:nvPr/>
        </p:nvSpPr>
        <p:spPr bwMode="auto">
          <a:xfrm>
            <a:off x="1714500" y="2085975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2" name="Line 211"/>
          <p:cNvSpPr>
            <a:spLocks noChangeShapeType="1"/>
          </p:cNvSpPr>
          <p:nvPr/>
        </p:nvSpPr>
        <p:spPr bwMode="auto">
          <a:xfrm>
            <a:off x="1238250" y="2771775"/>
            <a:ext cx="304800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93" name="Group 212"/>
          <p:cNvGrpSpPr>
            <a:grpSpLocks/>
          </p:cNvGrpSpPr>
          <p:nvPr/>
        </p:nvGrpSpPr>
        <p:grpSpPr bwMode="auto">
          <a:xfrm>
            <a:off x="2438400" y="3254375"/>
            <a:ext cx="104775" cy="185738"/>
            <a:chOff x="1536" y="2044"/>
            <a:chExt cx="66" cy="117"/>
          </a:xfrm>
        </p:grpSpPr>
        <p:sp>
          <p:nvSpPr>
            <p:cNvPr id="194" name="Rectangle 213"/>
            <p:cNvSpPr>
              <a:spLocks noChangeArrowheads="1"/>
            </p:cNvSpPr>
            <p:nvPr/>
          </p:nvSpPr>
          <p:spPr bwMode="auto">
            <a:xfrm>
              <a:off x="1536" y="213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" name="Rectangle 214"/>
            <p:cNvSpPr>
              <a:spLocks noChangeArrowheads="1"/>
            </p:cNvSpPr>
            <p:nvPr/>
          </p:nvSpPr>
          <p:spPr bwMode="auto">
            <a:xfrm>
              <a:off x="1536" y="204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6" name="Rectangle 215"/>
            <p:cNvSpPr>
              <a:spLocks noChangeArrowheads="1"/>
            </p:cNvSpPr>
            <p:nvPr/>
          </p:nvSpPr>
          <p:spPr bwMode="auto">
            <a:xfrm>
              <a:off x="1546" y="2058"/>
              <a:ext cx="46" cy="8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Rectangle 216"/>
            <p:cNvSpPr>
              <a:spLocks noChangeArrowheads="1"/>
            </p:cNvSpPr>
            <p:nvPr/>
          </p:nvSpPr>
          <p:spPr bwMode="auto">
            <a:xfrm>
              <a:off x="1536" y="2094"/>
              <a:ext cx="66" cy="1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8" name="Line 217"/>
          <p:cNvSpPr>
            <a:spLocks noChangeShapeType="1"/>
          </p:cNvSpPr>
          <p:nvPr/>
        </p:nvSpPr>
        <p:spPr bwMode="auto">
          <a:xfrm flipH="1">
            <a:off x="3590925" y="3286125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9" name="Line 218"/>
          <p:cNvSpPr>
            <a:spLocks noChangeShapeType="1"/>
          </p:cNvSpPr>
          <p:nvPr/>
        </p:nvSpPr>
        <p:spPr bwMode="auto">
          <a:xfrm flipH="1">
            <a:off x="7283450" y="3282950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0" name="Line 219"/>
          <p:cNvSpPr>
            <a:spLocks noChangeShapeType="1"/>
          </p:cNvSpPr>
          <p:nvPr/>
        </p:nvSpPr>
        <p:spPr bwMode="auto">
          <a:xfrm flipH="1">
            <a:off x="7142115" y="4598772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1" name="Text Box 220"/>
          <p:cNvSpPr txBox="1">
            <a:spLocks noChangeArrowheads="1"/>
          </p:cNvSpPr>
          <p:nvPr/>
        </p:nvSpPr>
        <p:spPr bwMode="auto">
          <a:xfrm>
            <a:off x="3708400" y="2420938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 1</a:t>
            </a:r>
          </a:p>
        </p:txBody>
      </p:sp>
      <p:sp>
        <p:nvSpPr>
          <p:cNvPr id="202" name="Line 221"/>
          <p:cNvSpPr>
            <a:spLocks noChangeShapeType="1"/>
          </p:cNvSpPr>
          <p:nvPr/>
        </p:nvSpPr>
        <p:spPr bwMode="auto">
          <a:xfrm flipH="1">
            <a:off x="3714750" y="2714625"/>
            <a:ext cx="266700" cy="5715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03" name="Group 222"/>
          <p:cNvGrpSpPr>
            <a:grpSpLocks/>
          </p:cNvGrpSpPr>
          <p:nvPr/>
        </p:nvGrpSpPr>
        <p:grpSpPr bwMode="auto">
          <a:xfrm>
            <a:off x="4478338" y="1901825"/>
            <a:ext cx="1116012" cy="304800"/>
            <a:chOff x="2496" y="3565"/>
            <a:chExt cx="703" cy="192"/>
          </a:xfrm>
        </p:grpSpPr>
        <p:sp>
          <p:nvSpPr>
            <p:cNvPr id="204" name="Line 223"/>
            <p:cNvSpPr>
              <a:spLocks noChangeShapeType="1"/>
            </p:cNvSpPr>
            <p:nvPr/>
          </p:nvSpPr>
          <p:spPr bwMode="auto">
            <a:xfrm>
              <a:off x="2496" y="3654"/>
              <a:ext cx="7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Text Box 224"/>
            <p:cNvSpPr txBox="1">
              <a:spLocks noChangeArrowheads="1"/>
            </p:cNvSpPr>
            <p:nvPr/>
          </p:nvSpPr>
          <p:spPr bwMode="auto">
            <a:xfrm>
              <a:off x="2690" y="3565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/>
                <a:t>1 m</a:t>
              </a:r>
            </a:p>
          </p:txBody>
        </p:sp>
      </p:grpSp>
      <p:sp>
        <p:nvSpPr>
          <p:cNvPr id="206" name="Rectangle 226"/>
          <p:cNvSpPr>
            <a:spLocks noChangeArrowheads="1"/>
          </p:cNvSpPr>
          <p:nvPr/>
        </p:nvSpPr>
        <p:spPr bwMode="auto">
          <a:xfrm>
            <a:off x="361950" y="1647825"/>
            <a:ext cx="8610600" cy="415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7" name="Group 227"/>
          <p:cNvGrpSpPr>
            <a:grpSpLocks/>
          </p:cNvGrpSpPr>
          <p:nvPr/>
        </p:nvGrpSpPr>
        <p:grpSpPr bwMode="auto">
          <a:xfrm>
            <a:off x="6950075" y="3289300"/>
            <a:ext cx="39688" cy="130175"/>
            <a:chOff x="1994" y="2060"/>
            <a:chExt cx="25" cy="82"/>
          </a:xfrm>
        </p:grpSpPr>
        <p:sp>
          <p:nvSpPr>
            <p:cNvPr id="208" name="Rectangle 22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" name="Rectangle 22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10" name="Group 230"/>
          <p:cNvGrpSpPr>
            <a:grpSpLocks/>
          </p:cNvGrpSpPr>
          <p:nvPr/>
        </p:nvGrpSpPr>
        <p:grpSpPr bwMode="auto">
          <a:xfrm>
            <a:off x="7086600" y="3286125"/>
            <a:ext cx="39688" cy="130175"/>
            <a:chOff x="1994" y="2060"/>
            <a:chExt cx="25" cy="82"/>
          </a:xfrm>
        </p:grpSpPr>
        <p:sp>
          <p:nvSpPr>
            <p:cNvPr id="211" name="Rectangle 231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2" name="Rectangle 232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3" name="Oval 233"/>
          <p:cNvSpPr>
            <a:spLocks noChangeArrowheads="1"/>
          </p:cNvSpPr>
          <p:nvPr/>
        </p:nvSpPr>
        <p:spPr bwMode="auto">
          <a:xfrm>
            <a:off x="7016750" y="3330575"/>
            <a:ext cx="46038" cy="36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14" name="Group 236"/>
          <p:cNvGrpSpPr>
            <a:grpSpLocks/>
          </p:cNvGrpSpPr>
          <p:nvPr/>
        </p:nvGrpSpPr>
        <p:grpSpPr bwMode="auto">
          <a:xfrm>
            <a:off x="6610350" y="3292475"/>
            <a:ext cx="117475" cy="117475"/>
            <a:chOff x="4234" y="2450"/>
            <a:chExt cx="74" cy="74"/>
          </a:xfrm>
        </p:grpSpPr>
        <p:sp>
          <p:nvSpPr>
            <p:cNvPr id="215" name="Oval 237"/>
            <p:cNvSpPr>
              <a:spLocks noChangeArrowheads="1"/>
            </p:cNvSpPr>
            <p:nvPr/>
          </p:nvSpPr>
          <p:spPr bwMode="auto">
            <a:xfrm>
              <a:off x="4234" y="2450"/>
              <a:ext cx="74" cy="7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6" name="Line 238"/>
            <p:cNvSpPr>
              <a:spLocks noChangeShapeType="1"/>
            </p:cNvSpPr>
            <p:nvPr/>
          </p:nvSpPr>
          <p:spPr bwMode="auto">
            <a:xfrm flipH="1">
              <a:off x="4248" y="2462"/>
              <a:ext cx="4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Line 239"/>
            <p:cNvSpPr>
              <a:spLocks noChangeShapeType="1"/>
            </p:cNvSpPr>
            <p:nvPr/>
          </p:nvSpPr>
          <p:spPr bwMode="auto">
            <a:xfrm flipH="1" flipV="1">
              <a:off x="4246" y="2464"/>
              <a:ext cx="5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8" name="Rectangle 240"/>
          <p:cNvSpPr>
            <a:spLocks noChangeArrowheads="1"/>
          </p:cNvSpPr>
          <p:nvPr/>
        </p:nvSpPr>
        <p:spPr bwMode="auto">
          <a:xfrm>
            <a:off x="6762750" y="3203575"/>
            <a:ext cx="152400" cy="2984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9" name="Line 241"/>
          <p:cNvSpPr>
            <a:spLocks noChangeShapeType="1"/>
          </p:cNvSpPr>
          <p:nvPr/>
        </p:nvSpPr>
        <p:spPr bwMode="auto">
          <a:xfrm flipH="1" flipV="1">
            <a:off x="6838950" y="2409825"/>
            <a:ext cx="0" cy="768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0" name="Text Box 242"/>
          <p:cNvSpPr txBox="1">
            <a:spLocks noChangeArrowheads="1"/>
          </p:cNvSpPr>
          <p:nvPr/>
        </p:nvSpPr>
        <p:spPr bwMode="auto">
          <a:xfrm>
            <a:off x="6524625" y="2054225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00B050"/>
                </a:solidFill>
              </a:rPr>
              <a:t>ICT2</a:t>
            </a:r>
          </a:p>
        </p:txBody>
      </p:sp>
      <p:sp>
        <p:nvSpPr>
          <p:cNvPr id="221" name="Line 243"/>
          <p:cNvSpPr>
            <a:spLocks noChangeShapeType="1"/>
          </p:cNvSpPr>
          <p:nvPr/>
        </p:nvSpPr>
        <p:spPr bwMode="auto">
          <a:xfrm flipH="1" flipV="1">
            <a:off x="7353300" y="2447925"/>
            <a:ext cx="0" cy="892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2" name="Text Box 244"/>
          <p:cNvSpPr txBox="1">
            <a:spLocks noChangeArrowheads="1"/>
          </p:cNvSpPr>
          <p:nvPr/>
        </p:nvSpPr>
        <p:spPr bwMode="auto">
          <a:xfrm>
            <a:off x="5927725" y="4795838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YAG4</a:t>
            </a:r>
          </a:p>
        </p:txBody>
      </p:sp>
      <p:sp>
        <p:nvSpPr>
          <p:cNvPr id="223" name="Line 245"/>
          <p:cNvSpPr>
            <a:spLocks noChangeShapeType="1"/>
          </p:cNvSpPr>
          <p:nvPr/>
        </p:nvSpPr>
        <p:spPr bwMode="auto">
          <a:xfrm flipH="1">
            <a:off x="6340474" y="4722597"/>
            <a:ext cx="735049" cy="11292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24" name="Group 247"/>
          <p:cNvGrpSpPr>
            <a:grpSpLocks/>
          </p:cNvGrpSpPr>
          <p:nvPr/>
        </p:nvGrpSpPr>
        <p:grpSpPr bwMode="auto">
          <a:xfrm>
            <a:off x="4769470" y="3173413"/>
            <a:ext cx="149225" cy="328612"/>
            <a:chOff x="2040" y="2001"/>
            <a:chExt cx="94" cy="207"/>
          </a:xfrm>
        </p:grpSpPr>
        <p:sp>
          <p:nvSpPr>
            <p:cNvPr id="225" name="Rectangle 24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" name="Rectangle 24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" name="Rectangle 25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" name="Oval 25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" name="Rectangle 25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" name="Rectangle 25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1" name="Line 254"/>
          <p:cNvSpPr>
            <a:spLocks noChangeShapeType="1"/>
          </p:cNvSpPr>
          <p:nvPr/>
        </p:nvSpPr>
        <p:spPr bwMode="auto">
          <a:xfrm flipH="1">
            <a:off x="4786312" y="3276600"/>
            <a:ext cx="103187" cy="1031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2" name="Text Box 255"/>
          <p:cNvSpPr txBox="1">
            <a:spLocks noChangeArrowheads="1"/>
          </p:cNvSpPr>
          <p:nvPr/>
        </p:nvSpPr>
        <p:spPr bwMode="auto">
          <a:xfrm>
            <a:off x="4572000" y="2424113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YAG2</a:t>
            </a:r>
          </a:p>
        </p:txBody>
      </p:sp>
      <p:sp>
        <p:nvSpPr>
          <p:cNvPr id="233" name="Line 256"/>
          <p:cNvSpPr>
            <a:spLocks noChangeShapeType="1"/>
          </p:cNvSpPr>
          <p:nvPr/>
        </p:nvSpPr>
        <p:spPr bwMode="auto">
          <a:xfrm flipH="1" flipV="1">
            <a:off x="4844082" y="2678112"/>
            <a:ext cx="0" cy="6254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4" name="Rectangle 257"/>
          <p:cNvSpPr>
            <a:spLocks noChangeArrowheads="1"/>
          </p:cNvSpPr>
          <p:nvPr/>
        </p:nvSpPr>
        <p:spPr bwMode="auto">
          <a:xfrm>
            <a:off x="2568575" y="3209925"/>
            <a:ext cx="152400" cy="2984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" name="Line 258"/>
          <p:cNvSpPr>
            <a:spLocks noChangeShapeType="1"/>
          </p:cNvSpPr>
          <p:nvPr/>
        </p:nvSpPr>
        <p:spPr bwMode="auto">
          <a:xfrm flipH="1" flipV="1">
            <a:off x="2644775" y="2535238"/>
            <a:ext cx="0" cy="6492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6" name="Text Box 259"/>
          <p:cNvSpPr txBox="1">
            <a:spLocks noChangeArrowheads="1"/>
          </p:cNvSpPr>
          <p:nvPr/>
        </p:nvSpPr>
        <p:spPr bwMode="auto">
          <a:xfrm>
            <a:off x="2419350" y="2197100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00B050"/>
                </a:solidFill>
              </a:rPr>
              <a:t>ICT1</a:t>
            </a:r>
          </a:p>
        </p:txBody>
      </p:sp>
      <p:sp>
        <p:nvSpPr>
          <p:cNvPr id="237" name="Text Box 244"/>
          <p:cNvSpPr txBox="1">
            <a:spLocks noChangeArrowheads="1"/>
          </p:cNvSpPr>
          <p:nvPr/>
        </p:nvSpPr>
        <p:spPr bwMode="auto">
          <a:xfrm>
            <a:off x="5837638" y="4400923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fente</a:t>
            </a:r>
            <a:endParaRPr lang="fr-FR" sz="1400" dirty="0"/>
          </a:p>
        </p:txBody>
      </p:sp>
      <p:sp>
        <p:nvSpPr>
          <p:cNvPr id="238" name="Text Box 244"/>
          <p:cNvSpPr txBox="1">
            <a:spLocks noChangeArrowheads="1"/>
          </p:cNvSpPr>
          <p:nvPr/>
        </p:nvSpPr>
        <p:spPr bwMode="auto">
          <a:xfrm>
            <a:off x="6807200" y="2574925"/>
            <a:ext cx="57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/>
              <a:t>BPM</a:t>
            </a:r>
          </a:p>
        </p:txBody>
      </p:sp>
      <p:sp>
        <p:nvSpPr>
          <p:cNvPr id="239" name="Line 241"/>
          <p:cNvSpPr>
            <a:spLocks noChangeShapeType="1"/>
          </p:cNvSpPr>
          <p:nvPr/>
        </p:nvSpPr>
        <p:spPr bwMode="auto">
          <a:xfrm flipH="1" flipV="1">
            <a:off x="7019925" y="2840038"/>
            <a:ext cx="0" cy="4905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0" name="Line 245"/>
          <p:cNvSpPr>
            <a:spLocks noChangeShapeType="1"/>
          </p:cNvSpPr>
          <p:nvPr/>
        </p:nvSpPr>
        <p:spPr bwMode="auto">
          <a:xfrm flipH="1">
            <a:off x="6419849" y="4530895"/>
            <a:ext cx="546100" cy="7036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" name="Text Box 244"/>
          <p:cNvSpPr txBox="1">
            <a:spLocks noChangeArrowheads="1"/>
          </p:cNvSpPr>
          <p:nvPr/>
        </p:nvSpPr>
        <p:spPr bwMode="auto">
          <a:xfrm>
            <a:off x="1628775" y="4727575"/>
            <a:ext cx="1527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Cathode virtuelle</a:t>
            </a:r>
            <a:endParaRPr lang="fr-FR" sz="1400" dirty="0"/>
          </a:p>
        </p:txBody>
      </p:sp>
      <p:sp>
        <p:nvSpPr>
          <p:cNvPr id="242" name="Line 258"/>
          <p:cNvSpPr>
            <a:spLocks noChangeShapeType="1"/>
          </p:cNvSpPr>
          <p:nvPr/>
        </p:nvSpPr>
        <p:spPr bwMode="auto">
          <a:xfrm flipH="1" flipV="1">
            <a:off x="2316163" y="4270375"/>
            <a:ext cx="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4" name="Rectangle 39"/>
          <p:cNvSpPr>
            <a:spLocks noChangeArrowheads="1"/>
          </p:cNvSpPr>
          <p:nvPr/>
        </p:nvSpPr>
        <p:spPr bwMode="auto">
          <a:xfrm>
            <a:off x="7884138" y="3108325"/>
            <a:ext cx="802662" cy="47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" name="Text Box 242"/>
          <p:cNvSpPr txBox="1">
            <a:spLocks noChangeArrowheads="1"/>
          </p:cNvSpPr>
          <p:nvPr/>
        </p:nvSpPr>
        <p:spPr bwMode="auto">
          <a:xfrm>
            <a:off x="7650484" y="2535238"/>
            <a:ext cx="1287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Fenêtre sortie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6" name="Line 245"/>
          <p:cNvSpPr>
            <a:spLocks noChangeShapeType="1"/>
          </p:cNvSpPr>
          <p:nvPr/>
        </p:nvSpPr>
        <p:spPr bwMode="auto">
          <a:xfrm flipH="1">
            <a:off x="7650483" y="2794001"/>
            <a:ext cx="434975" cy="53101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49" name="Groupe 248"/>
          <p:cNvGrpSpPr/>
          <p:nvPr/>
        </p:nvGrpSpPr>
        <p:grpSpPr>
          <a:xfrm>
            <a:off x="7857908" y="3262114"/>
            <a:ext cx="295491" cy="136922"/>
            <a:chOff x="7884368" y="3251201"/>
            <a:chExt cx="393519" cy="171846"/>
          </a:xfrm>
        </p:grpSpPr>
        <p:sp>
          <p:nvSpPr>
            <p:cNvPr id="247" name="Triangle isocèle 246"/>
            <p:cNvSpPr/>
            <p:nvPr/>
          </p:nvSpPr>
          <p:spPr>
            <a:xfrm rot="5400000">
              <a:off x="8094134" y="3239294"/>
              <a:ext cx="171450" cy="19605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7884368" y="3251201"/>
              <a:ext cx="199231" cy="1714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0" name="Ellipse 249"/>
          <p:cNvSpPr/>
          <p:nvPr/>
        </p:nvSpPr>
        <p:spPr>
          <a:xfrm>
            <a:off x="7686225" y="3259825"/>
            <a:ext cx="150125" cy="1501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1" name="Text Box 244"/>
          <p:cNvSpPr txBox="1">
            <a:spLocks noChangeArrowheads="1"/>
          </p:cNvSpPr>
          <p:nvPr/>
        </p:nvSpPr>
        <p:spPr bwMode="auto">
          <a:xfrm>
            <a:off x="7812360" y="4064099"/>
            <a:ext cx="12378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rgbClr val="00B050"/>
                </a:solidFill>
              </a:rPr>
              <a:t>Manip FLUO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253" name="Ellipse 252"/>
          <p:cNvSpPr/>
          <p:nvPr/>
        </p:nvSpPr>
        <p:spPr>
          <a:xfrm>
            <a:off x="7668344" y="2780928"/>
            <a:ext cx="1638303" cy="126047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Rectangle 32"/>
          <p:cNvSpPr>
            <a:spLocks noChangeArrowheads="1"/>
          </p:cNvSpPr>
          <p:nvPr/>
        </p:nvSpPr>
        <p:spPr bwMode="auto">
          <a:xfrm>
            <a:off x="5026025" y="3282949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5" name="Rectangle 32"/>
          <p:cNvSpPr>
            <a:spLocks noChangeArrowheads="1"/>
          </p:cNvSpPr>
          <p:nvPr/>
        </p:nvSpPr>
        <p:spPr bwMode="auto">
          <a:xfrm>
            <a:off x="5675313" y="3287712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97"/>
          <p:cNvSpPr>
            <a:spLocks noChangeArrowheads="1"/>
          </p:cNvSpPr>
          <p:nvPr/>
        </p:nvSpPr>
        <p:spPr bwMode="auto">
          <a:xfrm rot="3600000">
            <a:off x="6838190" y="4751353"/>
            <a:ext cx="84931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62663" y="357028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05338" y="2897188"/>
            <a:ext cx="217487" cy="898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17663" y="2989263"/>
            <a:ext cx="217487" cy="898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73100" y="3121025"/>
            <a:ext cx="5092700" cy="450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27425" y="3117850"/>
            <a:ext cx="247650" cy="450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4400" dirty="0" smtClean="0">
                <a:solidFill>
                  <a:srgbClr val="FFFF00"/>
                </a:solidFill>
              </a:rPr>
              <a:t>PHIL aujourd’hui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16050" y="3025775"/>
            <a:ext cx="50800" cy="62865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73200" y="3273425"/>
            <a:ext cx="171450" cy="146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835650" y="3114675"/>
            <a:ext cx="203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112000" y="35782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967538" y="3821113"/>
            <a:ext cx="703262" cy="120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297613" y="3578225"/>
            <a:ext cx="979487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7283450" y="5032375"/>
            <a:ext cx="3873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835650" y="31146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835650" y="35718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6965950" y="3575050"/>
            <a:ext cx="144463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77507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9687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9878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794125" y="3311525"/>
            <a:ext cx="1698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7528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457575" y="3311525"/>
            <a:ext cx="555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162300" y="3635375"/>
            <a:ext cx="1044575" cy="701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1719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1910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010025" y="3311525"/>
            <a:ext cx="15398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032250" y="3076575"/>
            <a:ext cx="107950" cy="53340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4210050" y="3308350"/>
            <a:ext cx="14652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67995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466090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5004048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5699125" y="32861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 rot="5400000">
            <a:off x="3642520" y="3415506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 rot="5400000">
            <a:off x="3642520" y="313928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 rot="5400000">
            <a:off x="3642520" y="315833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 rot="5400000">
            <a:off x="3545681" y="3312319"/>
            <a:ext cx="21113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 rot="5400000">
            <a:off x="3642520" y="339963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2133600" y="4013200"/>
            <a:ext cx="342900" cy="33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2" name="Group 40"/>
          <p:cNvGrpSpPr>
            <a:grpSpLocks/>
          </p:cNvGrpSpPr>
          <p:nvPr/>
        </p:nvGrpSpPr>
        <p:grpSpPr bwMode="auto">
          <a:xfrm>
            <a:off x="4543425" y="3254375"/>
            <a:ext cx="104775" cy="185738"/>
            <a:chOff x="1536" y="2044"/>
            <a:chExt cx="66" cy="117"/>
          </a:xfrm>
        </p:grpSpPr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536" y="213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536" y="204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546" y="2058"/>
              <a:ext cx="46" cy="8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536" y="2094"/>
              <a:ext cx="66" cy="1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041400" y="3286125"/>
            <a:ext cx="374650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Oval 46"/>
          <p:cNvSpPr>
            <a:spLocks noChangeArrowheads="1"/>
          </p:cNvSpPr>
          <p:nvPr/>
        </p:nvSpPr>
        <p:spPr bwMode="auto">
          <a:xfrm>
            <a:off x="1133475" y="3254375"/>
            <a:ext cx="180975" cy="1809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Oval 47"/>
          <p:cNvSpPr>
            <a:spLocks noChangeArrowheads="1"/>
          </p:cNvSpPr>
          <p:nvPr/>
        </p:nvSpPr>
        <p:spPr bwMode="auto">
          <a:xfrm>
            <a:off x="1212850" y="3279775"/>
            <a:ext cx="28575" cy="28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000125" y="3254375"/>
            <a:ext cx="4286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660525" y="3311525"/>
            <a:ext cx="155575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164465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695450" y="3384550"/>
            <a:ext cx="42863" cy="11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1695450" y="3203575"/>
            <a:ext cx="42863" cy="107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1663700" y="3454400"/>
            <a:ext cx="111125" cy="11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1628775" y="3570288"/>
            <a:ext cx="168275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1628775" y="3598863"/>
            <a:ext cx="168275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546225" y="36480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822450" y="3038475"/>
            <a:ext cx="82550" cy="62865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1673225" y="2435225"/>
            <a:ext cx="8890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1692275" y="2451100"/>
            <a:ext cx="508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695450" y="2578100"/>
            <a:ext cx="42863" cy="596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1670050" y="3178175"/>
            <a:ext cx="88900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1670050" y="3152775"/>
            <a:ext cx="88900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1905000" y="3311525"/>
            <a:ext cx="1847850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 flipH="1" flipV="1">
            <a:off x="1158875" y="3282950"/>
            <a:ext cx="123825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 flipV="1">
            <a:off x="1165225" y="3282950"/>
            <a:ext cx="1270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219392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217487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24066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3876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2279650" y="3190875"/>
            <a:ext cx="57150" cy="263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2251075" y="3292475"/>
            <a:ext cx="120650" cy="120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2273300" y="322103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2273300" y="323373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2273300" y="343058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2273300" y="3446463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2266950" y="4181475"/>
            <a:ext cx="88900" cy="36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9" name="Group 77"/>
          <p:cNvGrpSpPr>
            <a:grpSpLocks/>
          </p:cNvGrpSpPr>
          <p:nvPr/>
        </p:nvGrpSpPr>
        <p:grpSpPr bwMode="auto">
          <a:xfrm>
            <a:off x="3165475" y="3279775"/>
            <a:ext cx="39688" cy="130175"/>
            <a:chOff x="1994" y="2060"/>
            <a:chExt cx="25" cy="82"/>
          </a:xfrm>
        </p:grpSpPr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344170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3419475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>
            <a:off x="35179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Rectangle 83"/>
          <p:cNvSpPr>
            <a:spLocks noChangeArrowheads="1"/>
          </p:cNvSpPr>
          <p:nvPr/>
        </p:nvSpPr>
        <p:spPr bwMode="auto">
          <a:xfrm>
            <a:off x="354012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Oval 84"/>
          <p:cNvSpPr>
            <a:spLocks noChangeArrowheads="1"/>
          </p:cNvSpPr>
          <p:nvPr/>
        </p:nvSpPr>
        <p:spPr bwMode="auto">
          <a:xfrm>
            <a:off x="3562350" y="3251200"/>
            <a:ext cx="177800" cy="17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7" name="Group 85"/>
          <p:cNvGrpSpPr>
            <a:grpSpLocks/>
          </p:cNvGrpSpPr>
          <p:nvPr/>
        </p:nvGrpSpPr>
        <p:grpSpPr bwMode="auto">
          <a:xfrm>
            <a:off x="3238500" y="3186113"/>
            <a:ext cx="149225" cy="328612"/>
            <a:chOff x="2040" y="2001"/>
            <a:chExt cx="94" cy="207"/>
          </a:xfrm>
        </p:grpSpPr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5711825" y="3308350"/>
            <a:ext cx="188118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5873750" y="327660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5854700" y="327660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auto">
          <a:xfrm>
            <a:off x="7616825" y="32734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8" name="Rectangle 96"/>
          <p:cNvSpPr>
            <a:spLocks noChangeArrowheads="1"/>
          </p:cNvSpPr>
          <p:nvPr/>
        </p:nvSpPr>
        <p:spPr bwMode="auto">
          <a:xfrm>
            <a:off x="7597775" y="32734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 rot="3600000">
            <a:off x="6403181" y="3999707"/>
            <a:ext cx="84931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5921375" y="3225800"/>
            <a:ext cx="835025" cy="609600"/>
          </a:xfrm>
          <a:custGeom>
            <a:avLst/>
            <a:gdLst>
              <a:gd name="T0" fmla="*/ 2147483647 w 526"/>
              <a:gd name="T1" fmla="*/ 2147483647 h 384"/>
              <a:gd name="T2" fmla="*/ 2147483647 w 526"/>
              <a:gd name="T3" fmla="*/ 2147483647 h 384"/>
              <a:gd name="T4" fmla="*/ 2147483647 w 526"/>
              <a:gd name="T5" fmla="*/ 2147483647 h 384"/>
              <a:gd name="T6" fmla="*/ 2147483647 w 526"/>
              <a:gd name="T7" fmla="*/ 2147483647 h 384"/>
              <a:gd name="T8" fmla="*/ 2147483647 w 526"/>
              <a:gd name="T9" fmla="*/ 2147483647 h 384"/>
              <a:gd name="T10" fmla="*/ 2147483647 w 526"/>
              <a:gd name="T11" fmla="*/ 2147483647 h 384"/>
              <a:gd name="T12" fmla="*/ 2147483647 w 526"/>
              <a:gd name="T13" fmla="*/ 2147483647 h 384"/>
              <a:gd name="T14" fmla="*/ 2147483647 w 526"/>
              <a:gd name="T15" fmla="*/ 2147483647 h 384"/>
              <a:gd name="T16" fmla="*/ 2147483647 w 526"/>
              <a:gd name="T17" fmla="*/ 2147483647 h 384"/>
              <a:gd name="T18" fmla="*/ 2147483647 w 526"/>
              <a:gd name="T19" fmla="*/ 2147483647 h 384"/>
              <a:gd name="T20" fmla="*/ 2147483647 w 526"/>
              <a:gd name="T21" fmla="*/ 2147483647 h 384"/>
              <a:gd name="T22" fmla="*/ 2147483647 w 526"/>
              <a:gd name="T23" fmla="*/ 2147483647 h 384"/>
              <a:gd name="T24" fmla="*/ 2147483647 w 526"/>
              <a:gd name="T25" fmla="*/ 2147483647 h 384"/>
              <a:gd name="T26" fmla="*/ 2147483647 w 526"/>
              <a:gd name="T27" fmla="*/ 2147483647 h 384"/>
              <a:gd name="T28" fmla="*/ 2147483647 w 526"/>
              <a:gd name="T29" fmla="*/ 2147483647 h 384"/>
              <a:gd name="T30" fmla="*/ 2147483647 w 526"/>
              <a:gd name="T31" fmla="*/ 2147483647 h 384"/>
              <a:gd name="T32" fmla="*/ 2147483647 w 526"/>
              <a:gd name="T33" fmla="*/ 2147483647 h 384"/>
              <a:gd name="T34" fmla="*/ 2147483647 w 526"/>
              <a:gd name="T35" fmla="*/ 2147483647 h 384"/>
              <a:gd name="T36" fmla="*/ 2147483647 w 526"/>
              <a:gd name="T37" fmla="*/ 2147483647 h 384"/>
              <a:gd name="T38" fmla="*/ 2147483647 w 526"/>
              <a:gd name="T39" fmla="*/ 2147483647 h 384"/>
              <a:gd name="T40" fmla="*/ 2147483647 w 526"/>
              <a:gd name="T41" fmla="*/ 2147483647 h 384"/>
              <a:gd name="T42" fmla="*/ 2147483647 w 526"/>
              <a:gd name="T43" fmla="*/ 2147483647 h 384"/>
              <a:gd name="T44" fmla="*/ 2147483647 w 526"/>
              <a:gd name="T45" fmla="*/ 2147483647 h 384"/>
              <a:gd name="T46" fmla="*/ 2147483647 w 526"/>
              <a:gd name="T47" fmla="*/ 0 h 384"/>
              <a:gd name="T48" fmla="*/ 2147483647 w 526"/>
              <a:gd name="T49" fmla="*/ 0 h 384"/>
              <a:gd name="T50" fmla="*/ 2147483647 w 526"/>
              <a:gd name="T51" fmla="*/ 2147483647 h 384"/>
              <a:gd name="T52" fmla="*/ 0 w 526"/>
              <a:gd name="T53" fmla="*/ 2147483647 h 384"/>
              <a:gd name="T54" fmla="*/ 2147483647 w 526"/>
              <a:gd name="T55" fmla="*/ 2147483647 h 38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26"/>
              <a:gd name="T85" fmla="*/ 0 h 384"/>
              <a:gd name="T86" fmla="*/ 526 w 526"/>
              <a:gd name="T87" fmla="*/ 384 h 38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26" h="384">
                <a:moveTo>
                  <a:pt x="10" y="146"/>
                </a:moveTo>
                <a:lnTo>
                  <a:pt x="412" y="378"/>
                </a:lnTo>
                <a:lnTo>
                  <a:pt x="422" y="384"/>
                </a:lnTo>
                <a:lnTo>
                  <a:pt x="438" y="382"/>
                </a:lnTo>
                <a:lnTo>
                  <a:pt x="454" y="374"/>
                </a:lnTo>
                <a:lnTo>
                  <a:pt x="522" y="300"/>
                </a:lnTo>
                <a:lnTo>
                  <a:pt x="526" y="286"/>
                </a:lnTo>
                <a:lnTo>
                  <a:pt x="524" y="272"/>
                </a:lnTo>
                <a:lnTo>
                  <a:pt x="510" y="248"/>
                </a:lnTo>
                <a:lnTo>
                  <a:pt x="488" y="220"/>
                </a:lnTo>
                <a:lnTo>
                  <a:pt x="466" y="190"/>
                </a:lnTo>
                <a:lnTo>
                  <a:pt x="444" y="168"/>
                </a:lnTo>
                <a:lnTo>
                  <a:pt x="418" y="144"/>
                </a:lnTo>
                <a:lnTo>
                  <a:pt x="388" y="122"/>
                </a:lnTo>
                <a:lnTo>
                  <a:pt x="360" y="98"/>
                </a:lnTo>
                <a:lnTo>
                  <a:pt x="338" y="86"/>
                </a:lnTo>
                <a:lnTo>
                  <a:pt x="316" y="72"/>
                </a:lnTo>
                <a:lnTo>
                  <a:pt x="286" y="58"/>
                </a:lnTo>
                <a:lnTo>
                  <a:pt x="248" y="42"/>
                </a:lnTo>
                <a:lnTo>
                  <a:pt x="218" y="30"/>
                </a:lnTo>
                <a:lnTo>
                  <a:pt x="184" y="20"/>
                </a:lnTo>
                <a:lnTo>
                  <a:pt x="146" y="12"/>
                </a:lnTo>
                <a:lnTo>
                  <a:pt x="110" y="6"/>
                </a:lnTo>
                <a:lnTo>
                  <a:pt x="66" y="0"/>
                </a:lnTo>
                <a:lnTo>
                  <a:pt x="52" y="0"/>
                </a:lnTo>
                <a:lnTo>
                  <a:pt x="32" y="12"/>
                </a:lnTo>
                <a:lnTo>
                  <a:pt x="0" y="118"/>
                </a:lnTo>
                <a:lnTo>
                  <a:pt x="10" y="14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" name="Freeform 99"/>
          <p:cNvSpPr>
            <a:spLocks/>
          </p:cNvSpPr>
          <p:nvPr/>
        </p:nvSpPr>
        <p:spPr bwMode="auto">
          <a:xfrm>
            <a:off x="5921375" y="3267075"/>
            <a:ext cx="790575" cy="619125"/>
          </a:xfrm>
          <a:custGeom>
            <a:avLst/>
            <a:gdLst>
              <a:gd name="T0" fmla="*/ 0 w 498"/>
              <a:gd name="T1" fmla="*/ 2147483647 h 390"/>
              <a:gd name="T2" fmla="*/ 2147483647 w 498"/>
              <a:gd name="T3" fmla="*/ 2147483647 h 390"/>
              <a:gd name="T4" fmla="*/ 2147483647 w 498"/>
              <a:gd name="T5" fmla="*/ 2147483647 h 390"/>
              <a:gd name="T6" fmla="*/ 2147483647 w 498"/>
              <a:gd name="T7" fmla="*/ 2147483647 h 390"/>
              <a:gd name="T8" fmla="*/ 2147483647 w 498"/>
              <a:gd name="T9" fmla="*/ 2147483647 h 390"/>
              <a:gd name="T10" fmla="*/ 2147483647 w 498"/>
              <a:gd name="T11" fmla="*/ 2147483647 h 390"/>
              <a:gd name="T12" fmla="*/ 2147483647 w 498"/>
              <a:gd name="T13" fmla="*/ 2147483647 h 390"/>
              <a:gd name="T14" fmla="*/ 2147483647 w 498"/>
              <a:gd name="T15" fmla="*/ 2147483647 h 390"/>
              <a:gd name="T16" fmla="*/ 2147483647 w 498"/>
              <a:gd name="T17" fmla="*/ 2147483647 h 390"/>
              <a:gd name="T18" fmla="*/ 2147483647 w 498"/>
              <a:gd name="T19" fmla="*/ 2147483647 h 390"/>
              <a:gd name="T20" fmla="*/ 2147483647 w 498"/>
              <a:gd name="T21" fmla="*/ 2147483647 h 390"/>
              <a:gd name="T22" fmla="*/ 2147483647 w 498"/>
              <a:gd name="T23" fmla="*/ 2147483647 h 390"/>
              <a:gd name="T24" fmla="*/ 2147483647 w 498"/>
              <a:gd name="T25" fmla="*/ 2147483647 h 390"/>
              <a:gd name="T26" fmla="*/ 2147483647 w 498"/>
              <a:gd name="T27" fmla="*/ 2147483647 h 390"/>
              <a:gd name="T28" fmla="*/ 2147483647 w 498"/>
              <a:gd name="T29" fmla="*/ 2147483647 h 390"/>
              <a:gd name="T30" fmla="*/ 2147483647 w 498"/>
              <a:gd name="T31" fmla="*/ 0 h 390"/>
              <a:gd name="T32" fmla="*/ 2147483647 w 498"/>
              <a:gd name="T33" fmla="*/ 0 h 390"/>
              <a:gd name="T34" fmla="*/ 0 w 498"/>
              <a:gd name="T35" fmla="*/ 2147483647 h 3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8"/>
              <a:gd name="T55" fmla="*/ 0 h 390"/>
              <a:gd name="T56" fmla="*/ 498 w 498"/>
              <a:gd name="T57" fmla="*/ 390 h 3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8" h="390">
                <a:moveTo>
                  <a:pt x="0" y="172"/>
                </a:moveTo>
                <a:lnTo>
                  <a:pt x="378" y="390"/>
                </a:lnTo>
                <a:lnTo>
                  <a:pt x="498" y="256"/>
                </a:lnTo>
                <a:lnTo>
                  <a:pt x="486" y="230"/>
                </a:lnTo>
                <a:lnTo>
                  <a:pt x="458" y="198"/>
                </a:lnTo>
                <a:lnTo>
                  <a:pt x="430" y="164"/>
                </a:lnTo>
                <a:lnTo>
                  <a:pt x="398" y="134"/>
                </a:lnTo>
                <a:lnTo>
                  <a:pt x="364" y="104"/>
                </a:lnTo>
                <a:lnTo>
                  <a:pt x="338" y="86"/>
                </a:lnTo>
                <a:lnTo>
                  <a:pt x="306" y="70"/>
                </a:lnTo>
                <a:lnTo>
                  <a:pt x="278" y="54"/>
                </a:lnTo>
                <a:lnTo>
                  <a:pt x="234" y="36"/>
                </a:lnTo>
                <a:lnTo>
                  <a:pt x="198" y="24"/>
                </a:lnTo>
                <a:lnTo>
                  <a:pt x="152" y="10"/>
                </a:lnTo>
                <a:lnTo>
                  <a:pt x="100" y="2"/>
                </a:lnTo>
                <a:lnTo>
                  <a:pt x="72" y="0"/>
                </a:lnTo>
                <a:lnTo>
                  <a:pt x="60" y="0"/>
                </a:lnTo>
                <a:lnTo>
                  <a:pt x="0" y="172"/>
                </a:lnTo>
                <a:close/>
              </a:path>
            </a:pathLst>
          </a:custGeom>
          <a:solidFill>
            <a:srgbClr val="502C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02" name="Group 100"/>
          <p:cNvGrpSpPr>
            <a:grpSpLocks/>
          </p:cNvGrpSpPr>
          <p:nvPr/>
        </p:nvGrpSpPr>
        <p:grpSpPr bwMode="auto">
          <a:xfrm rot="3600000">
            <a:off x="7251268" y="4718735"/>
            <a:ext cx="36512" cy="130175"/>
            <a:chOff x="4922" y="2192"/>
            <a:chExt cx="23" cy="82"/>
          </a:xfrm>
        </p:grpSpPr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5" name="Oval 103"/>
          <p:cNvSpPr>
            <a:spLocks noChangeArrowheads="1"/>
          </p:cNvSpPr>
          <p:nvPr/>
        </p:nvSpPr>
        <p:spPr bwMode="auto">
          <a:xfrm>
            <a:off x="6721475" y="3898900"/>
            <a:ext cx="117475" cy="1174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6" name="Line 104"/>
          <p:cNvSpPr>
            <a:spLocks noChangeShapeType="1"/>
          </p:cNvSpPr>
          <p:nvPr/>
        </p:nvSpPr>
        <p:spPr bwMode="auto">
          <a:xfrm flipH="1">
            <a:off x="6743700" y="3917950"/>
            <a:ext cx="762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" name="Line 105"/>
          <p:cNvSpPr>
            <a:spLocks noChangeShapeType="1"/>
          </p:cNvSpPr>
          <p:nvPr/>
        </p:nvSpPr>
        <p:spPr bwMode="auto">
          <a:xfrm flipH="1" flipV="1">
            <a:off x="6740525" y="3921125"/>
            <a:ext cx="79375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8" name="Group 106"/>
          <p:cNvGrpSpPr>
            <a:grpSpLocks/>
          </p:cNvGrpSpPr>
          <p:nvPr/>
        </p:nvGrpSpPr>
        <p:grpSpPr bwMode="auto">
          <a:xfrm rot="3600000">
            <a:off x="6712745" y="3802856"/>
            <a:ext cx="36512" cy="130175"/>
            <a:chOff x="4922" y="2192"/>
            <a:chExt cx="23" cy="82"/>
          </a:xfrm>
        </p:grpSpPr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1" name="Group 109"/>
          <p:cNvGrpSpPr>
            <a:grpSpLocks/>
          </p:cNvGrpSpPr>
          <p:nvPr/>
        </p:nvGrpSpPr>
        <p:grpSpPr bwMode="auto">
          <a:xfrm rot="3600000">
            <a:off x="7032193" y="4344085"/>
            <a:ext cx="36512" cy="130175"/>
            <a:chOff x="4922" y="2192"/>
            <a:chExt cx="23" cy="82"/>
          </a:xfrm>
        </p:grpSpPr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4" name="Rectangle 112"/>
          <p:cNvSpPr>
            <a:spLocks noChangeArrowheads="1"/>
          </p:cNvSpPr>
          <p:nvPr/>
        </p:nvSpPr>
        <p:spPr bwMode="auto">
          <a:xfrm rot="19800000">
            <a:off x="6907573" y="4433779"/>
            <a:ext cx="387350" cy="889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5" name="Rectangle 113"/>
          <p:cNvSpPr>
            <a:spLocks noChangeArrowheads="1"/>
          </p:cNvSpPr>
          <p:nvPr/>
        </p:nvSpPr>
        <p:spPr bwMode="auto">
          <a:xfrm rot="3600000">
            <a:off x="7183004" y="4821923"/>
            <a:ext cx="401638" cy="311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6" name="Group 114"/>
          <p:cNvGrpSpPr>
            <a:grpSpLocks/>
          </p:cNvGrpSpPr>
          <p:nvPr/>
        </p:nvGrpSpPr>
        <p:grpSpPr bwMode="auto">
          <a:xfrm>
            <a:off x="2746375" y="3279775"/>
            <a:ext cx="39688" cy="130175"/>
            <a:chOff x="1994" y="2060"/>
            <a:chExt cx="25" cy="82"/>
          </a:xfrm>
        </p:grpSpPr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9" name="Group 117"/>
          <p:cNvGrpSpPr>
            <a:grpSpLocks/>
          </p:cNvGrpSpPr>
          <p:nvPr/>
        </p:nvGrpSpPr>
        <p:grpSpPr bwMode="auto">
          <a:xfrm>
            <a:off x="2857500" y="3282950"/>
            <a:ext cx="39688" cy="130175"/>
            <a:chOff x="1994" y="2060"/>
            <a:chExt cx="25" cy="82"/>
          </a:xfrm>
        </p:grpSpPr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2" name="Rectangle 120"/>
          <p:cNvSpPr>
            <a:spLocks noChangeArrowheads="1"/>
          </p:cNvSpPr>
          <p:nvPr/>
        </p:nvSpPr>
        <p:spPr bwMode="auto">
          <a:xfrm>
            <a:off x="2784475" y="3314700"/>
            <a:ext cx="69850" cy="66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7877175" y="31146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" name="Rectangle 129"/>
          <p:cNvSpPr>
            <a:spLocks noChangeArrowheads="1"/>
          </p:cNvSpPr>
          <p:nvPr/>
        </p:nvSpPr>
        <p:spPr bwMode="auto">
          <a:xfrm rot="3600000">
            <a:off x="6893719" y="4909344"/>
            <a:ext cx="217487" cy="219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" name="Rectangle 130"/>
          <p:cNvSpPr>
            <a:spLocks noChangeArrowheads="1"/>
          </p:cNvSpPr>
          <p:nvPr/>
        </p:nvSpPr>
        <p:spPr bwMode="auto">
          <a:xfrm rot="3600000">
            <a:off x="7493794" y="4566444"/>
            <a:ext cx="217487" cy="219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6" name="Rectangle 131"/>
          <p:cNvSpPr>
            <a:spLocks noChangeArrowheads="1"/>
          </p:cNvSpPr>
          <p:nvPr/>
        </p:nvSpPr>
        <p:spPr bwMode="auto">
          <a:xfrm>
            <a:off x="7192963" y="290353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7" name="Rectangle 132"/>
          <p:cNvSpPr>
            <a:spLocks noChangeArrowheads="1"/>
          </p:cNvSpPr>
          <p:nvPr/>
        </p:nvSpPr>
        <p:spPr bwMode="auto">
          <a:xfrm>
            <a:off x="7196138" y="3586163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8" name="Rectangle 133"/>
          <p:cNvSpPr>
            <a:spLocks noChangeArrowheads="1"/>
          </p:cNvSpPr>
          <p:nvPr/>
        </p:nvSpPr>
        <p:spPr bwMode="auto">
          <a:xfrm>
            <a:off x="6062663" y="290353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9" name="Rectangle 134"/>
          <p:cNvSpPr>
            <a:spLocks noChangeArrowheads="1"/>
          </p:cNvSpPr>
          <p:nvPr/>
        </p:nvSpPr>
        <p:spPr bwMode="auto">
          <a:xfrm>
            <a:off x="8274819" y="3179763"/>
            <a:ext cx="401637" cy="311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0" name="Line 135"/>
          <p:cNvSpPr>
            <a:spLocks noChangeShapeType="1"/>
          </p:cNvSpPr>
          <p:nvPr/>
        </p:nvSpPr>
        <p:spPr bwMode="auto">
          <a:xfrm flipV="1">
            <a:off x="3314700" y="3521075"/>
            <a:ext cx="0" cy="67310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" name="Rectangle 136"/>
          <p:cNvSpPr>
            <a:spLocks noChangeArrowheads="1"/>
          </p:cNvSpPr>
          <p:nvPr/>
        </p:nvSpPr>
        <p:spPr bwMode="auto">
          <a:xfrm rot="2700000">
            <a:off x="3250407" y="4201318"/>
            <a:ext cx="107950" cy="36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2" name="Rectangle 137"/>
          <p:cNvSpPr>
            <a:spLocks noChangeArrowheads="1"/>
          </p:cNvSpPr>
          <p:nvPr/>
        </p:nvSpPr>
        <p:spPr bwMode="auto">
          <a:xfrm rot="18900000">
            <a:off x="3984625" y="4187825"/>
            <a:ext cx="107950" cy="36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" name="Line 138"/>
          <p:cNvSpPr>
            <a:spLocks noChangeShapeType="1"/>
          </p:cNvSpPr>
          <p:nvPr/>
        </p:nvSpPr>
        <p:spPr bwMode="auto">
          <a:xfrm flipH="1">
            <a:off x="3314700" y="4197350"/>
            <a:ext cx="701675" cy="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" name="Oval 139"/>
          <p:cNvSpPr>
            <a:spLocks noChangeArrowheads="1"/>
          </p:cNvSpPr>
          <p:nvPr/>
        </p:nvSpPr>
        <p:spPr bwMode="auto">
          <a:xfrm>
            <a:off x="3971925" y="3711575"/>
            <a:ext cx="88900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5" name="Oval 140"/>
          <p:cNvSpPr>
            <a:spLocks noChangeArrowheads="1"/>
          </p:cNvSpPr>
          <p:nvPr/>
        </p:nvSpPr>
        <p:spPr bwMode="auto">
          <a:xfrm>
            <a:off x="3971925" y="3724275"/>
            <a:ext cx="88900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6" name="Line 141"/>
          <p:cNvSpPr>
            <a:spLocks noChangeShapeType="1"/>
          </p:cNvSpPr>
          <p:nvPr/>
        </p:nvSpPr>
        <p:spPr bwMode="auto">
          <a:xfrm flipH="1" flipV="1">
            <a:off x="4016375" y="3752850"/>
            <a:ext cx="3175" cy="43180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7" name="Text Box 142"/>
          <p:cNvSpPr txBox="1">
            <a:spLocks noChangeArrowheads="1"/>
          </p:cNvSpPr>
          <p:nvPr/>
        </p:nvSpPr>
        <p:spPr bwMode="auto">
          <a:xfrm>
            <a:off x="3352800" y="3916363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502CD6"/>
                </a:solidFill>
              </a:rPr>
              <a:t>laser</a:t>
            </a:r>
          </a:p>
        </p:txBody>
      </p:sp>
      <p:sp>
        <p:nvSpPr>
          <p:cNvPr id="138" name="Line 143"/>
          <p:cNvSpPr>
            <a:spLocks noChangeShapeType="1"/>
          </p:cNvSpPr>
          <p:nvPr/>
        </p:nvSpPr>
        <p:spPr bwMode="auto">
          <a:xfrm>
            <a:off x="2308225" y="3463925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9" name="Text Box 145"/>
          <p:cNvSpPr txBox="1">
            <a:spLocks noChangeArrowheads="1"/>
          </p:cNvSpPr>
          <p:nvPr/>
        </p:nvSpPr>
        <p:spPr bwMode="auto">
          <a:xfrm>
            <a:off x="593725" y="2535238"/>
            <a:ext cx="1000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Canon RF</a:t>
            </a:r>
            <a:endParaRPr lang="fr-FR" sz="1400" dirty="0"/>
          </a:p>
        </p:txBody>
      </p:sp>
      <p:sp>
        <p:nvSpPr>
          <p:cNvPr id="140" name="Text Box 148"/>
          <p:cNvSpPr txBox="1">
            <a:spLocks noChangeArrowheads="1"/>
          </p:cNvSpPr>
          <p:nvPr/>
        </p:nvSpPr>
        <p:spPr bwMode="auto">
          <a:xfrm>
            <a:off x="7501789" y="5385009"/>
            <a:ext cx="750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arrêtoir</a:t>
            </a:r>
            <a:endParaRPr lang="fr-FR" sz="1400" dirty="0"/>
          </a:p>
        </p:txBody>
      </p:sp>
      <p:sp>
        <p:nvSpPr>
          <p:cNvPr id="141" name="Text Box 151"/>
          <p:cNvSpPr txBox="1">
            <a:spLocks noChangeArrowheads="1"/>
          </p:cNvSpPr>
          <p:nvPr/>
        </p:nvSpPr>
        <p:spPr bwMode="auto">
          <a:xfrm>
            <a:off x="987425" y="4375150"/>
            <a:ext cx="1050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solénoïdes</a:t>
            </a:r>
          </a:p>
        </p:txBody>
      </p:sp>
      <p:sp>
        <p:nvSpPr>
          <p:cNvPr id="142" name="Text Box 152"/>
          <p:cNvSpPr txBox="1">
            <a:spLocks noChangeArrowheads="1"/>
          </p:cNvSpPr>
          <p:nvPr/>
        </p:nvSpPr>
        <p:spPr bwMode="auto">
          <a:xfrm>
            <a:off x="7102475" y="2143125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YAG3</a:t>
            </a:r>
          </a:p>
        </p:txBody>
      </p:sp>
      <p:sp>
        <p:nvSpPr>
          <p:cNvPr id="143" name="Text Box 153"/>
          <p:cNvSpPr txBox="1">
            <a:spLocks noChangeArrowheads="1"/>
          </p:cNvSpPr>
          <p:nvPr/>
        </p:nvSpPr>
        <p:spPr bwMode="auto">
          <a:xfrm>
            <a:off x="1279525" y="1798638"/>
            <a:ext cx="1000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Entrée RF</a:t>
            </a:r>
            <a:endParaRPr lang="fr-FR" sz="1400" dirty="0"/>
          </a:p>
        </p:txBody>
      </p:sp>
      <p:sp>
        <p:nvSpPr>
          <p:cNvPr id="144" name="Rectangle 154"/>
          <p:cNvSpPr>
            <a:spLocks noChangeArrowheads="1"/>
          </p:cNvSpPr>
          <p:nvPr/>
        </p:nvSpPr>
        <p:spPr bwMode="auto">
          <a:xfrm rot="5400000">
            <a:off x="733425" y="3254375"/>
            <a:ext cx="358775" cy="161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5" name="Rectangle 155"/>
          <p:cNvSpPr>
            <a:spLocks noChangeArrowheads="1"/>
          </p:cNvSpPr>
          <p:nvPr/>
        </p:nvSpPr>
        <p:spPr bwMode="auto">
          <a:xfrm>
            <a:off x="1955800" y="2955925"/>
            <a:ext cx="889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6" name="Group 156"/>
          <p:cNvGrpSpPr>
            <a:grpSpLocks/>
          </p:cNvGrpSpPr>
          <p:nvPr/>
        </p:nvGrpSpPr>
        <p:grpSpPr bwMode="auto">
          <a:xfrm>
            <a:off x="1943100" y="3289300"/>
            <a:ext cx="117475" cy="117475"/>
            <a:chOff x="1224" y="2066"/>
            <a:chExt cx="74" cy="74"/>
          </a:xfrm>
        </p:grpSpPr>
        <p:sp>
          <p:nvSpPr>
            <p:cNvPr id="147" name="Oval 157"/>
            <p:cNvSpPr>
              <a:spLocks noChangeArrowheads="1"/>
            </p:cNvSpPr>
            <p:nvPr/>
          </p:nvSpPr>
          <p:spPr bwMode="auto">
            <a:xfrm>
              <a:off x="1224" y="2066"/>
              <a:ext cx="74" cy="7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Line 158"/>
            <p:cNvSpPr>
              <a:spLocks noChangeShapeType="1"/>
            </p:cNvSpPr>
            <p:nvPr/>
          </p:nvSpPr>
          <p:spPr bwMode="auto">
            <a:xfrm flipH="1">
              <a:off x="1238" y="2078"/>
              <a:ext cx="4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Line 159"/>
            <p:cNvSpPr>
              <a:spLocks noChangeShapeType="1"/>
            </p:cNvSpPr>
            <p:nvPr/>
          </p:nvSpPr>
          <p:spPr bwMode="auto">
            <a:xfrm flipH="1" flipV="1">
              <a:off x="1236" y="2080"/>
              <a:ext cx="5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0" name="Rectangle 160"/>
          <p:cNvSpPr>
            <a:spLocks noChangeArrowheads="1"/>
          </p:cNvSpPr>
          <p:nvPr/>
        </p:nvSpPr>
        <p:spPr bwMode="auto">
          <a:xfrm>
            <a:off x="1930400" y="29543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1" name="Rectangle 161"/>
          <p:cNvSpPr>
            <a:spLocks noChangeArrowheads="1"/>
          </p:cNvSpPr>
          <p:nvPr/>
        </p:nvSpPr>
        <p:spPr bwMode="auto">
          <a:xfrm>
            <a:off x="1930400" y="29225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2" name="Rectangle 162"/>
          <p:cNvSpPr>
            <a:spLocks noChangeArrowheads="1"/>
          </p:cNvSpPr>
          <p:nvPr/>
        </p:nvSpPr>
        <p:spPr bwMode="auto">
          <a:xfrm>
            <a:off x="1825625" y="27590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" name="Rectangle 163"/>
          <p:cNvSpPr>
            <a:spLocks noChangeArrowheads="1"/>
          </p:cNvSpPr>
          <p:nvPr/>
        </p:nvSpPr>
        <p:spPr bwMode="auto">
          <a:xfrm>
            <a:off x="3606800" y="290830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4" name="Rectangle 164"/>
          <p:cNvSpPr>
            <a:spLocks noChangeArrowheads="1"/>
          </p:cNvSpPr>
          <p:nvPr/>
        </p:nvSpPr>
        <p:spPr bwMode="auto">
          <a:xfrm>
            <a:off x="3578225" y="29543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5" name="Rectangle 165"/>
          <p:cNvSpPr>
            <a:spLocks noChangeArrowheads="1"/>
          </p:cNvSpPr>
          <p:nvPr/>
        </p:nvSpPr>
        <p:spPr bwMode="auto">
          <a:xfrm>
            <a:off x="3578225" y="29162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6" name="Rectangle 166"/>
          <p:cNvSpPr>
            <a:spLocks noChangeArrowheads="1"/>
          </p:cNvSpPr>
          <p:nvPr/>
        </p:nvSpPr>
        <p:spPr bwMode="auto">
          <a:xfrm>
            <a:off x="3473450" y="275272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7" name="Group 167"/>
          <p:cNvGrpSpPr>
            <a:grpSpLocks/>
          </p:cNvGrpSpPr>
          <p:nvPr/>
        </p:nvGrpSpPr>
        <p:grpSpPr bwMode="auto">
          <a:xfrm>
            <a:off x="4257675" y="3176588"/>
            <a:ext cx="149225" cy="328612"/>
            <a:chOff x="2040" y="2001"/>
            <a:chExt cx="94" cy="207"/>
          </a:xfrm>
        </p:grpSpPr>
        <p:sp>
          <p:nvSpPr>
            <p:cNvPr id="158" name="Rectangle 16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" name="Rectangle 16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Rectangle 17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Oval 17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" name="Rectangle 17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Rectangle 17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4" name="Rectangle 174"/>
          <p:cNvSpPr>
            <a:spLocks noChangeArrowheads="1"/>
          </p:cNvSpPr>
          <p:nvPr/>
        </p:nvSpPr>
        <p:spPr bwMode="auto">
          <a:xfrm>
            <a:off x="4286250" y="288925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5" name="Rectangle 175"/>
          <p:cNvSpPr>
            <a:spLocks noChangeArrowheads="1"/>
          </p:cNvSpPr>
          <p:nvPr/>
        </p:nvSpPr>
        <p:spPr bwMode="auto">
          <a:xfrm>
            <a:off x="4257675" y="29352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6" name="Rectangle 176"/>
          <p:cNvSpPr>
            <a:spLocks noChangeArrowheads="1"/>
          </p:cNvSpPr>
          <p:nvPr/>
        </p:nvSpPr>
        <p:spPr bwMode="auto">
          <a:xfrm>
            <a:off x="4257675" y="28971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7" name="Rectangle 177"/>
          <p:cNvSpPr>
            <a:spLocks noChangeArrowheads="1"/>
          </p:cNvSpPr>
          <p:nvPr/>
        </p:nvSpPr>
        <p:spPr bwMode="auto">
          <a:xfrm>
            <a:off x="4152900" y="27336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8" name="Group 178"/>
          <p:cNvGrpSpPr>
            <a:grpSpLocks/>
          </p:cNvGrpSpPr>
          <p:nvPr/>
        </p:nvGrpSpPr>
        <p:grpSpPr bwMode="auto">
          <a:xfrm>
            <a:off x="7273925" y="3176588"/>
            <a:ext cx="149225" cy="328612"/>
            <a:chOff x="2040" y="2001"/>
            <a:chExt cx="94" cy="207"/>
          </a:xfrm>
        </p:grpSpPr>
        <p:sp>
          <p:nvSpPr>
            <p:cNvPr id="169" name="Rectangle 179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0" name="Rectangle 180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1" name="Rectangle 181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2" name="Oval 182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" name="Rectangle 183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Rectangle 184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6" name="Group 190"/>
          <p:cNvGrpSpPr>
            <a:grpSpLocks/>
          </p:cNvGrpSpPr>
          <p:nvPr/>
        </p:nvGrpSpPr>
        <p:grpSpPr bwMode="auto">
          <a:xfrm rot="3600000">
            <a:off x="7122186" y="4496088"/>
            <a:ext cx="149225" cy="328613"/>
            <a:chOff x="2040" y="2001"/>
            <a:chExt cx="94" cy="207"/>
          </a:xfrm>
          <a:solidFill>
            <a:schemeClr val="bg1"/>
          </a:solidFill>
        </p:grpSpPr>
        <p:sp>
          <p:nvSpPr>
            <p:cNvPr id="181" name="Rectangle 191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Rectangle 192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3" name="Rectangle 193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" name="Oval 194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5" name="Rectangle 195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6" name="Rectangle 196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7" name="Rectangle 197"/>
          <p:cNvSpPr>
            <a:spLocks noChangeArrowheads="1"/>
          </p:cNvSpPr>
          <p:nvPr/>
        </p:nvSpPr>
        <p:spPr bwMode="auto">
          <a:xfrm rot="3600000">
            <a:off x="7418957" y="436176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8" name="Rectangle 198"/>
          <p:cNvSpPr>
            <a:spLocks noChangeArrowheads="1"/>
          </p:cNvSpPr>
          <p:nvPr/>
        </p:nvSpPr>
        <p:spPr bwMode="auto">
          <a:xfrm rot="3600000">
            <a:off x="7460816" y="4442964"/>
            <a:ext cx="136525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9" name="Rectangle 199"/>
          <p:cNvSpPr>
            <a:spLocks noChangeArrowheads="1"/>
          </p:cNvSpPr>
          <p:nvPr/>
        </p:nvSpPr>
        <p:spPr bwMode="auto">
          <a:xfrm rot="3600000">
            <a:off x="7493812" y="4423914"/>
            <a:ext cx="136525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0" name="Rectangle 200"/>
          <p:cNvSpPr>
            <a:spLocks noChangeArrowheads="1"/>
          </p:cNvSpPr>
          <p:nvPr/>
        </p:nvSpPr>
        <p:spPr bwMode="auto">
          <a:xfrm rot="3600000">
            <a:off x="7473163" y="4316304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8" name="Line 204"/>
          <p:cNvSpPr>
            <a:spLocks noChangeShapeType="1"/>
          </p:cNvSpPr>
          <p:nvPr/>
        </p:nvSpPr>
        <p:spPr bwMode="auto">
          <a:xfrm flipH="1" flipV="1">
            <a:off x="7388342" y="4987513"/>
            <a:ext cx="226894" cy="415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9" name="Line 208"/>
          <p:cNvSpPr>
            <a:spLocks noChangeShapeType="1"/>
          </p:cNvSpPr>
          <p:nvPr/>
        </p:nvSpPr>
        <p:spPr bwMode="auto">
          <a:xfrm flipH="1">
            <a:off x="1673225" y="3638550"/>
            <a:ext cx="193675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0" name="Line 209"/>
          <p:cNvSpPr>
            <a:spLocks noChangeShapeType="1"/>
          </p:cNvSpPr>
          <p:nvPr/>
        </p:nvSpPr>
        <p:spPr bwMode="auto">
          <a:xfrm flipH="1">
            <a:off x="1212850" y="3629025"/>
            <a:ext cx="2349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1" name="Line 210"/>
          <p:cNvSpPr>
            <a:spLocks noChangeShapeType="1"/>
          </p:cNvSpPr>
          <p:nvPr/>
        </p:nvSpPr>
        <p:spPr bwMode="auto">
          <a:xfrm>
            <a:off x="1714500" y="2085975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2" name="Line 211"/>
          <p:cNvSpPr>
            <a:spLocks noChangeShapeType="1"/>
          </p:cNvSpPr>
          <p:nvPr/>
        </p:nvSpPr>
        <p:spPr bwMode="auto">
          <a:xfrm>
            <a:off x="1238250" y="2771775"/>
            <a:ext cx="304800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93" name="Group 212"/>
          <p:cNvGrpSpPr>
            <a:grpSpLocks/>
          </p:cNvGrpSpPr>
          <p:nvPr/>
        </p:nvGrpSpPr>
        <p:grpSpPr bwMode="auto">
          <a:xfrm>
            <a:off x="2438400" y="3254375"/>
            <a:ext cx="104775" cy="185738"/>
            <a:chOff x="1536" y="2044"/>
            <a:chExt cx="66" cy="117"/>
          </a:xfrm>
        </p:grpSpPr>
        <p:sp>
          <p:nvSpPr>
            <p:cNvPr id="194" name="Rectangle 213"/>
            <p:cNvSpPr>
              <a:spLocks noChangeArrowheads="1"/>
            </p:cNvSpPr>
            <p:nvPr/>
          </p:nvSpPr>
          <p:spPr bwMode="auto">
            <a:xfrm>
              <a:off x="1536" y="213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" name="Rectangle 214"/>
            <p:cNvSpPr>
              <a:spLocks noChangeArrowheads="1"/>
            </p:cNvSpPr>
            <p:nvPr/>
          </p:nvSpPr>
          <p:spPr bwMode="auto">
            <a:xfrm>
              <a:off x="1536" y="204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6" name="Rectangle 215"/>
            <p:cNvSpPr>
              <a:spLocks noChangeArrowheads="1"/>
            </p:cNvSpPr>
            <p:nvPr/>
          </p:nvSpPr>
          <p:spPr bwMode="auto">
            <a:xfrm>
              <a:off x="1546" y="2058"/>
              <a:ext cx="46" cy="8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Rectangle 216"/>
            <p:cNvSpPr>
              <a:spLocks noChangeArrowheads="1"/>
            </p:cNvSpPr>
            <p:nvPr/>
          </p:nvSpPr>
          <p:spPr bwMode="auto">
            <a:xfrm>
              <a:off x="1536" y="2094"/>
              <a:ext cx="66" cy="1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8" name="Line 217"/>
          <p:cNvSpPr>
            <a:spLocks noChangeShapeType="1"/>
          </p:cNvSpPr>
          <p:nvPr/>
        </p:nvSpPr>
        <p:spPr bwMode="auto">
          <a:xfrm flipH="1">
            <a:off x="3590925" y="3286125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9" name="Line 218"/>
          <p:cNvSpPr>
            <a:spLocks noChangeShapeType="1"/>
          </p:cNvSpPr>
          <p:nvPr/>
        </p:nvSpPr>
        <p:spPr bwMode="auto">
          <a:xfrm flipH="1">
            <a:off x="7283450" y="3282950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0" name="Line 219"/>
          <p:cNvSpPr>
            <a:spLocks noChangeShapeType="1"/>
          </p:cNvSpPr>
          <p:nvPr/>
        </p:nvSpPr>
        <p:spPr bwMode="auto">
          <a:xfrm flipH="1">
            <a:off x="7142115" y="4598772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1" name="Text Box 220"/>
          <p:cNvSpPr txBox="1">
            <a:spLocks noChangeArrowheads="1"/>
          </p:cNvSpPr>
          <p:nvPr/>
        </p:nvSpPr>
        <p:spPr bwMode="auto">
          <a:xfrm>
            <a:off x="3708400" y="2420938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 1</a:t>
            </a:r>
          </a:p>
        </p:txBody>
      </p:sp>
      <p:sp>
        <p:nvSpPr>
          <p:cNvPr id="202" name="Line 221"/>
          <p:cNvSpPr>
            <a:spLocks noChangeShapeType="1"/>
          </p:cNvSpPr>
          <p:nvPr/>
        </p:nvSpPr>
        <p:spPr bwMode="auto">
          <a:xfrm flipH="1">
            <a:off x="3714750" y="2714625"/>
            <a:ext cx="266700" cy="5715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03" name="Group 222"/>
          <p:cNvGrpSpPr>
            <a:grpSpLocks/>
          </p:cNvGrpSpPr>
          <p:nvPr/>
        </p:nvGrpSpPr>
        <p:grpSpPr bwMode="auto">
          <a:xfrm>
            <a:off x="4478338" y="1901825"/>
            <a:ext cx="1116012" cy="304800"/>
            <a:chOff x="2496" y="3565"/>
            <a:chExt cx="703" cy="192"/>
          </a:xfrm>
        </p:grpSpPr>
        <p:sp>
          <p:nvSpPr>
            <p:cNvPr id="204" name="Line 223"/>
            <p:cNvSpPr>
              <a:spLocks noChangeShapeType="1"/>
            </p:cNvSpPr>
            <p:nvPr/>
          </p:nvSpPr>
          <p:spPr bwMode="auto">
            <a:xfrm>
              <a:off x="2496" y="3654"/>
              <a:ext cx="7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Text Box 224"/>
            <p:cNvSpPr txBox="1">
              <a:spLocks noChangeArrowheads="1"/>
            </p:cNvSpPr>
            <p:nvPr/>
          </p:nvSpPr>
          <p:spPr bwMode="auto">
            <a:xfrm>
              <a:off x="2690" y="3565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/>
                <a:t>1 m</a:t>
              </a:r>
            </a:p>
          </p:txBody>
        </p:sp>
      </p:grpSp>
      <p:sp>
        <p:nvSpPr>
          <p:cNvPr id="206" name="Rectangle 226"/>
          <p:cNvSpPr>
            <a:spLocks noChangeArrowheads="1"/>
          </p:cNvSpPr>
          <p:nvPr/>
        </p:nvSpPr>
        <p:spPr bwMode="auto">
          <a:xfrm>
            <a:off x="361950" y="1647825"/>
            <a:ext cx="8610600" cy="415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7" name="Group 227"/>
          <p:cNvGrpSpPr>
            <a:grpSpLocks/>
          </p:cNvGrpSpPr>
          <p:nvPr/>
        </p:nvGrpSpPr>
        <p:grpSpPr bwMode="auto">
          <a:xfrm>
            <a:off x="6950075" y="3289300"/>
            <a:ext cx="39688" cy="130175"/>
            <a:chOff x="1994" y="2060"/>
            <a:chExt cx="25" cy="82"/>
          </a:xfrm>
        </p:grpSpPr>
        <p:sp>
          <p:nvSpPr>
            <p:cNvPr id="208" name="Rectangle 22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" name="Rectangle 22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10" name="Group 230"/>
          <p:cNvGrpSpPr>
            <a:grpSpLocks/>
          </p:cNvGrpSpPr>
          <p:nvPr/>
        </p:nvGrpSpPr>
        <p:grpSpPr bwMode="auto">
          <a:xfrm>
            <a:off x="7086600" y="3286125"/>
            <a:ext cx="39688" cy="130175"/>
            <a:chOff x="1994" y="2060"/>
            <a:chExt cx="25" cy="82"/>
          </a:xfrm>
        </p:grpSpPr>
        <p:sp>
          <p:nvSpPr>
            <p:cNvPr id="211" name="Rectangle 231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2" name="Rectangle 232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3" name="Oval 233"/>
          <p:cNvSpPr>
            <a:spLocks noChangeArrowheads="1"/>
          </p:cNvSpPr>
          <p:nvPr/>
        </p:nvSpPr>
        <p:spPr bwMode="auto">
          <a:xfrm>
            <a:off x="7016750" y="3330575"/>
            <a:ext cx="46038" cy="36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14" name="Group 236"/>
          <p:cNvGrpSpPr>
            <a:grpSpLocks/>
          </p:cNvGrpSpPr>
          <p:nvPr/>
        </p:nvGrpSpPr>
        <p:grpSpPr bwMode="auto">
          <a:xfrm>
            <a:off x="6610350" y="3292475"/>
            <a:ext cx="117475" cy="117475"/>
            <a:chOff x="4234" y="2450"/>
            <a:chExt cx="74" cy="74"/>
          </a:xfrm>
        </p:grpSpPr>
        <p:sp>
          <p:nvSpPr>
            <p:cNvPr id="215" name="Oval 237"/>
            <p:cNvSpPr>
              <a:spLocks noChangeArrowheads="1"/>
            </p:cNvSpPr>
            <p:nvPr/>
          </p:nvSpPr>
          <p:spPr bwMode="auto">
            <a:xfrm>
              <a:off x="4234" y="2450"/>
              <a:ext cx="74" cy="7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6" name="Line 238"/>
            <p:cNvSpPr>
              <a:spLocks noChangeShapeType="1"/>
            </p:cNvSpPr>
            <p:nvPr/>
          </p:nvSpPr>
          <p:spPr bwMode="auto">
            <a:xfrm flipH="1">
              <a:off x="4248" y="2462"/>
              <a:ext cx="4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Line 239"/>
            <p:cNvSpPr>
              <a:spLocks noChangeShapeType="1"/>
            </p:cNvSpPr>
            <p:nvPr/>
          </p:nvSpPr>
          <p:spPr bwMode="auto">
            <a:xfrm flipH="1" flipV="1">
              <a:off x="4246" y="2464"/>
              <a:ext cx="5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8" name="Rectangle 240"/>
          <p:cNvSpPr>
            <a:spLocks noChangeArrowheads="1"/>
          </p:cNvSpPr>
          <p:nvPr/>
        </p:nvSpPr>
        <p:spPr bwMode="auto">
          <a:xfrm>
            <a:off x="6762750" y="3203575"/>
            <a:ext cx="152400" cy="2984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9" name="Line 241"/>
          <p:cNvSpPr>
            <a:spLocks noChangeShapeType="1"/>
          </p:cNvSpPr>
          <p:nvPr/>
        </p:nvSpPr>
        <p:spPr bwMode="auto">
          <a:xfrm flipH="1" flipV="1">
            <a:off x="6838950" y="2409825"/>
            <a:ext cx="0" cy="768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0" name="Text Box 242"/>
          <p:cNvSpPr txBox="1">
            <a:spLocks noChangeArrowheads="1"/>
          </p:cNvSpPr>
          <p:nvPr/>
        </p:nvSpPr>
        <p:spPr bwMode="auto">
          <a:xfrm>
            <a:off x="6524625" y="2054225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00B050"/>
                </a:solidFill>
              </a:rPr>
              <a:t>ICT2</a:t>
            </a:r>
          </a:p>
        </p:txBody>
      </p:sp>
      <p:sp>
        <p:nvSpPr>
          <p:cNvPr id="221" name="Line 243"/>
          <p:cNvSpPr>
            <a:spLocks noChangeShapeType="1"/>
          </p:cNvSpPr>
          <p:nvPr/>
        </p:nvSpPr>
        <p:spPr bwMode="auto">
          <a:xfrm flipH="1" flipV="1">
            <a:off x="7353300" y="2447925"/>
            <a:ext cx="0" cy="892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2" name="Text Box 244"/>
          <p:cNvSpPr txBox="1">
            <a:spLocks noChangeArrowheads="1"/>
          </p:cNvSpPr>
          <p:nvPr/>
        </p:nvSpPr>
        <p:spPr bwMode="auto">
          <a:xfrm>
            <a:off x="5927725" y="4795838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YAG4</a:t>
            </a:r>
          </a:p>
        </p:txBody>
      </p:sp>
      <p:sp>
        <p:nvSpPr>
          <p:cNvPr id="223" name="Line 245"/>
          <p:cNvSpPr>
            <a:spLocks noChangeShapeType="1"/>
          </p:cNvSpPr>
          <p:nvPr/>
        </p:nvSpPr>
        <p:spPr bwMode="auto">
          <a:xfrm flipH="1">
            <a:off x="6340474" y="4722597"/>
            <a:ext cx="735049" cy="11292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24" name="Group 247"/>
          <p:cNvGrpSpPr>
            <a:grpSpLocks/>
          </p:cNvGrpSpPr>
          <p:nvPr/>
        </p:nvGrpSpPr>
        <p:grpSpPr bwMode="auto">
          <a:xfrm>
            <a:off x="4769470" y="3173413"/>
            <a:ext cx="149225" cy="328612"/>
            <a:chOff x="2040" y="2001"/>
            <a:chExt cx="94" cy="207"/>
          </a:xfrm>
        </p:grpSpPr>
        <p:sp>
          <p:nvSpPr>
            <p:cNvPr id="225" name="Rectangle 24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" name="Rectangle 24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" name="Rectangle 25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" name="Oval 25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" name="Rectangle 25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" name="Rectangle 25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1" name="Line 254"/>
          <p:cNvSpPr>
            <a:spLocks noChangeShapeType="1"/>
          </p:cNvSpPr>
          <p:nvPr/>
        </p:nvSpPr>
        <p:spPr bwMode="auto">
          <a:xfrm flipH="1">
            <a:off x="4786312" y="3276600"/>
            <a:ext cx="103187" cy="1031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2" name="Text Box 255"/>
          <p:cNvSpPr txBox="1">
            <a:spLocks noChangeArrowheads="1"/>
          </p:cNvSpPr>
          <p:nvPr/>
        </p:nvSpPr>
        <p:spPr bwMode="auto">
          <a:xfrm>
            <a:off x="4572000" y="2424113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YAG2</a:t>
            </a:r>
          </a:p>
        </p:txBody>
      </p:sp>
      <p:sp>
        <p:nvSpPr>
          <p:cNvPr id="233" name="Line 256"/>
          <p:cNvSpPr>
            <a:spLocks noChangeShapeType="1"/>
          </p:cNvSpPr>
          <p:nvPr/>
        </p:nvSpPr>
        <p:spPr bwMode="auto">
          <a:xfrm flipH="1" flipV="1">
            <a:off x="4844082" y="2678112"/>
            <a:ext cx="0" cy="6254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4" name="Rectangle 257"/>
          <p:cNvSpPr>
            <a:spLocks noChangeArrowheads="1"/>
          </p:cNvSpPr>
          <p:nvPr/>
        </p:nvSpPr>
        <p:spPr bwMode="auto">
          <a:xfrm>
            <a:off x="2568575" y="3209925"/>
            <a:ext cx="152400" cy="2984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" name="Line 258"/>
          <p:cNvSpPr>
            <a:spLocks noChangeShapeType="1"/>
          </p:cNvSpPr>
          <p:nvPr/>
        </p:nvSpPr>
        <p:spPr bwMode="auto">
          <a:xfrm flipH="1" flipV="1">
            <a:off x="2644775" y="2535238"/>
            <a:ext cx="0" cy="6492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6" name="Text Box 259"/>
          <p:cNvSpPr txBox="1">
            <a:spLocks noChangeArrowheads="1"/>
          </p:cNvSpPr>
          <p:nvPr/>
        </p:nvSpPr>
        <p:spPr bwMode="auto">
          <a:xfrm>
            <a:off x="2419350" y="2197100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00B050"/>
                </a:solidFill>
              </a:rPr>
              <a:t>ICT1</a:t>
            </a:r>
          </a:p>
        </p:txBody>
      </p:sp>
      <p:sp>
        <p:nvSpPr>
          <p:cNvPr id="237" name="Text Box 244"/>
          <p:cNvSpPr txBox="1">
            <a:spLocks noChangeArrowheads="1"/>
          </p:cNvSpPr>
          <p:nvPr/>
        </p:nvSpPr>
        <p:spPr bwMode="auto">
          <a:xfrm>
            <a:off x="5837638" y="4400923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fente</a:t>
            </a:r>
            <a:endParaRPr lang="fr-FR" sz="1400" dirty="0"/>
          </a:p>
        </p:txBody>
      </p:sp>
      <p:sp>
        <p:nvSpPr>
          <p:cNvPr id="238" name="Text Box 244"/>
          <p:cNvSpPr txBox="1">
            <a:spLocks noChangeArrowheads="1"/>
          </p:cNvSpPr>
          <p:nvPr/>
        </p:nvSpPr>
        <p:spPr bwMode="auto">
          <a:xfrm>
            <a:off x="6807200" y="2574925"/>
            <a:ext cx="57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/>
              <a:t>BPM</a:t>
            </a:r>
          </a:p>
        </p:txBody>
      </p:sp>
      <p:sp>
        <p:nvSpPr>
          <p:cNvPr id="239" name="Line 241"/>
          <p:cNvSpPr>
            <a:spLocks noChangeShapeType="1"/>
          </p:cNvSpPr>
          <p:nvPr/>
        </p:nvSpPr>
        <p:spPr bwMode="auto">
          <a:xfrm flipH="1" flipV="1">
            <a:off x="7019925" y="2840038"/>
            <a:ext cx="0" cy="4905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0" name="Line 245"/>
          <p:cNvSpPr>
            <a:spLocks noChangeShapeType="1"/>
          </p:cNvSpPr>
          <p:nvPr/>
        </p:nvSpPr>
        <p:spPr bwMode="auto">
          <a:xfrm flipH="1">
            <a:off x="6419849" y="4530895"/>
            <a:ext cx="546100" cy="7036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" name="Text Box 244"/>
          <p:cNvSpPr txBox="1">
            <a:spLocks noChangeArrowheads="1"/>
          </p:cNvSpPr>
          <p:nvPr/>
        </p:nvSpPr>
        <p:spPr bwMode="auto">
          <a:xfrm>
            <a:off x="1628775" y="4727575"/>
            <a:ext cx="1527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Cathode virtuelle</a:t>
            </a:r>
            <a:endParaRPr lang="fr-FR" sz="1400" dirty="0"/>
          </a:p>
        </p:txBody>
      </p:sp>
      <p:sp>
        <p:nvSpPr>
          <p:cNvPr id="242" name="Line 258"/>
          <p:cNvSpPr>
            <a:spLocks noChangeShapeType="1"/>
          </p:cNvSpPr>
          <p:nvPr/>
        </p:nvSpPr>
        <p:spPr bwMode="auto">
          <a:xfrm flipH="1" flipV="1">
            <a:off x="2316163" y="4270375"/>
            <a:ext cx="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" name="Text Box 244"/>
          <p:cNvSpPr txBox="1">
            <a:spLocks noChangeArrowheads="1"/>
          </p:cNvSpPr>
          <p:nvPr/>
        </p:nvSpPr>
        <p:spPr bwMode="auto">
          <a:xfrm>
            <a:off x="550863" y="5249863"/>
            <a:ext cx="7141699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 smtClean="0">
                <a:solidFill>
                  <a:srgbClr val="7030A0"/>
                </a:solidFill>
              </a:rPr>
              <a:t>Paramètres du faisceau</a:t>
            </a:r>
            <a:r>
              <a:rPr lang="fr-FR" dirty="0" smtClean="0">
                <a:solidFill>
                  <a:srgbClr val="7030A0"/>
                </a:solidFill>
              </a:rPr>
              <a:t>   </a:t>
            </a:r>
          </a:p>
          <a:p>
            <a:pPr eaLnBrk="1" hangingPunct="1">
              <a:defRPr/>
            </a:pPr>
            <a:r>
              <a:rPr lang="fr-FR" dirty="0" smtClean="0">
                <a:solidFill>
                  <a:srgbClr val="7030A0"/>
                </a:solidFill>
              </a:rPr>
              <a:t>10 </a:t>
            </a:r>
            <a:r>
              <a:rPr lang="fr-FR" dirty="0" err="1" smtClean="0">
                <a:solidFill>
                  <a:srgbClr val="7030A0"/>
                </a:solidFill>
              </a:rPr>
              <a:t>pC</a:t>
            </a:r>
            <a:r>
              <a:rPr lang="fr-FR" dirty="0" smtClean="0">
                <a:solidFill>
                  <a:srgbClr val="7030A0"/>
                </a:solidFill>
              </a:rPr>
              <a:t> &lt; Q &lt; 300 </a:t>
            </a:r>
            <a:r>
              <a:rPr lang="fr-FR" dirty="0" err="1">
                <a:solidFill>
                  <a:srgbClr val="7030A0"/>
                </a:solidFill>
              </a:rPr>
              <a:t>p</a:t>
            </a:r>
            <a:r>
              <a:rPr lang="fr-FR" dirty="0" err="1" smtClean="0">
                <a:solidFill>
                  <a:srgbClr val="7030A0"/>
                </a:solidFill>
              </a:rPr>
              <a:t>C</a:t>
            </a:r>
            <a:r>
              <a:rPr lang="fr-FR" dirty="0" smtClean="0">
                <a:solidFill>
                  <a:srgbClr val="7030A0"/>
                </a:solidFill>
              </a:rPr>
              <a:t> (Cu)   avec Mg  Q ~ 1.4 </a:t>
            </a:r>
            <a:r>
              <a:rPr lang="fr-FR" dirty="0" err="1" smtClean="0">
                <a:solidFill>
                  <a:srgbClr val="7030A0"/>
                </a:solidFill>
              </a:rPr>
              <a:t>nC</a:t>
            </a:r>
            <a:endParaRPr lang="fr-FR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fr-FR" dirty="0" smtClean="0">
                <a:solidFill>
                  <a:srgbClr val="7030A0"/>
                </a:solidFill>
              </a:rPr>
              <a:t> 1.5 MeV &lt; E &lt; 3 MeV    </a:t>
            </a:r>
            <a:r>
              <a:rPr lang="fr-FR" dirty="0" err="1" smtClean="0">
                <a:solidFill>
                  <a:srgbClr val="7030A0"/>
                </a:solidFill>
              </a:rPr>
              <a:t>dE</a:t>
            </a:r>
            <a:r>
              <a:rPr lang="fr-FR" dirty="0" smtClean="0">
                <a:solidFill>
                  <a:srgbClr val="7030A0"/>
                </a:solidFill>
              </a:rPr>
              <a:t>/E = 0.2% for 100pC@3 MeV  </a:t>
            </a:r>
          </a:p>
          <a:p>
            <a:pPr eaLnBrk="1" hangingPunct="1">
              <a:defRPr/>
            </a:pPr>
            <a:r>
              <a:rPr lang="fr-FR" dirty="0" smtClean="0">
                <a:solidFill>
                  <a:srgbClr val="7030A0"/>
                </a:solidFill>
              </a:rPr>
              <a:t>Durée impulsions ?  (7 </a:t>
            </a:r>
            <a:r>
              <a:rPr lang="fr-FR" dirty="0" err="1" smtClean="0">
                <a:solidFill>
                  <a:srgbClr val="7030A0"/>
                </a:solidFill>
              </a:rPr>
              <a:t>ps</a:t>
            </a:r>
            <a:r>
              <a:rPr lang="fr-FR" dirty="0" smtClean="0">
                <a:solidFill>
                  <a:srgbClr val="7030A0"/>
                </a:solidFill>
              </a:rPr>
              <a:t> FWHM)        </a:t>
            </a:r>
            <a:r>
              <a:rPr lang="fr-FR" dirty="0" err="1" smtClean="0">
                <a:solidFill>
                  <a:srgbClr val="7030A0"/>
                </a:solidFill>
              </a:rPr>
              <a:t>Emittance</a:t>
            </a:r>
            <a:r>
              <a:rPr lang="fr-FR" dirty="0" smtClean="0">
                <a:solidFill>
                  <a:srgbClr val="7030A0"/>
                </a:solidFill>
              </a:rPr>
              <a:t> ~ 4 à 20 </a:t>
            </a:r>
            <a:r>
              <a:rPr lang="fr-FR" dirty="0" err="1" smtClean="0">
                <a:solidFill>
                  <a:srgbClr val="7030A0"/>
                </a:solidFill>
              </a:rPr>
              <a:t>mm.mrad</a:t>
            </a:r>
            <a:endParaRPr lang="fr-FR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fr-FR" dirty="0" smtClean="0">
                <a:solidFill>
                  <a:srgbClr val="7030A0"/>
                </a:solidFill>
              </a:rPr>
              <a:t>F = 5 Hz  </a:t>
            </a:r>
            <a:r>
              <a:rPr lang="fr-FR" dirty="0" err="1" smtClean="0">
                <a:solidFill>
                  <a:srgbClr val="7030A0"/>
                </a:solidFill>
              </a:rPr>
              <a:t>Imoy</a:t>
            </a:r>
            <a:r>
              <a:rPr lang="fr-FR" dirty="0" smtClean="0">
                <a:solidFill>
                  <a:srgbClr val="7030A0"/>
                </a:solidFill>
              </a:rPr>
              <a:t> ~ </a:t>
            </a:r>
            <a:r>
              <a:rPr lang="fr-FR" dirty="0" err="1" smtClean="0">
                <a:solidFill>
                  <a:srgbClr val="7030A0"/>
                </a:solidFill>
              </a:rPr>
              <a:t>nA</a:t>
            </a:r>
            <a:endParaRPr lang="fr-FR" dirty="0" smtClean="0">
              <a:solidFill>
                <a:srgbClr val="7030A0"/>
              </a:solidFill>
            </a:endParaRPr>
          </a:p>
        </p:txBody>
      </p:sp>
      <p:sp>
        <p:nvSpPr>
          <p:cNvPr id="244" name="Rectangle 39"/>
          <p:cNvSpPr>
            <a:spLocks noChangeArrowheads="1"/>
          </p:cNvSpPr>
          <p:nvPr/>
        </p:nvSpPr>
        <p:spPr bwMode="auto">
          <a:xfrm>
            <a:off x="7884138" y="3108325"/>
            <a:ext cx="802662" cy="47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" name="Text Box 242"/>
          <p:cNvSpPr txBox="1">
            <a:spLocks noChangeArrowheads="1"/>
          </p:cNvSpPr>
          <p:nvPr/>
        </p:nvSpPr>
        <p:spPr bwMode="auto">
          <a:xfrm>
            <a:off x="7650484" y="2535238"/>
            <a:ext cx="1287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Fenêtre sortie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6" name="Line 245"/>
          <p:cNvSpPr>
            <a:spLocks noChangeShapeType="1"/>
          </p:cNvSpPr>
          <p:nvPr/>
        </p:nvSpPr>
        <p:spPr bwMode="auto">
          <a:xfrm flipH="1">
            <a:off x="7650483" y="2794001"/>
            <a:ext cx="434975" cy="53101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49" name="Groupe 248"/>
          <p:cNvGrpSpPr/>
          <p:nvPr/>
        </p:nvGrpSpPr>
        <p:grpSpPr>
          <a:xfrm>
            <a:off x="7857908" y="3262114"/>
            <a:ext cx="295491" cy="136922"/>
            <a:chOff x="7884368" y="3251201"/>
            <a:chExt cx="393519" cy="171846"/>
          </a:xfrm>
        </p:grpSpPr>
        <p:sp>
          <p:nvSpPr>
            <p:cNvPr id="247" name="Triangle isocèle 246"/>
            <p:cNvSpPr/>
            <p:nvPr/>
          </p:nvSpPr>
          <p:spPr>
            <a:xfrm rot="5400000">
              <a:off x="8094134" y="3239294"/>
              <a:ext cx="171450" cy="19605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7884368" y="3251201"/>
              <a:ext cx="199231" cy="1714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0" name="Ellipse 249"/>
          <p:cNvSpPr/>
          <p:nvPr/>
        </p:nvSpPr>
        <p:spPr>
          <a:xfrm>
            <a:off x="7686225" y="3259825"/>
            <a:ext cx="150125" cy="1501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Ellipse 252"/>
          <p:cNvSpPr/>
          <p:nvPr/>
        </p:nvSpPr>
        <p:spPr>
          <a:xfrm>
            <a:off x="7668344" y="2780928"/>
            <a:ext cx="1638303" cy="126047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Rectangle 32"/>
          <p:cNvSpPr>
            <a:spLocks noChangeArrowheads="1"/>
          </p:cNvSpPr>
          <p:nvPr/>
        </p:nvSpPr>
        <p:spPr bwMode="auto">
          <a:xfrm>
            <a:off x="5026025" y="3282949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5" name="Rectangle 32"/>
          <p:cNvSpPr>
            <a:spLocks noChangeArrowheads="1"/>
          </p:cNvSpPr>
          <p:nvPr/>
        </p:nvSpPr>
        <p:spPr bwMode="auto">
          <a:xfrm>
            <a:off x="5675313" y="3287712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" name="Text Box 244"/>
          <p:cNvSpPr txBox="1">
            <a:spLocks noChangeArrowheads="1"/>
          </p:cNvSpPr>
          <p:nvPr/>
        </p:nvSpPr>
        <p:spPr bwMode="auto">
          <a:xfrm>
            <a:off x="7812360" y="4064099"/>
            <a:ext cx="12378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rgbClr val="00B050"/>
                </a:solidFill>
              </a:rPr>
              <a:t>Manip FLUO</a:t>
            </a:r>
            <a:endParaRPr lang="fr-FR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7411" name="Titr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4000" dirty="0" smtClean="0">
                <a:solidFill>
                  <a:srgbClr val="FFFF00"/>
                </a:solidFill>
              </a:rPr>
              <a:t>Fenêtre sortie faisceau PHIL</a:t>
            </a:r>
            <a:endParaRPr lang="fr-FR" sz="4000" dirty="0">
              <a:solidFill>
                <a:srgbClr val="FFFF00"/>
              </a:solidFill>
            </a:endParaRPr>
          </a:p>
        </p:txBody>
      </p:sp>
      <p:pic>
        <p:nvPicPr>
          <p:cNvPr id="17412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728788"/>
            <a:ext cx="249872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26003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508500"/>
            <a:ext cx="2052638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08500"/>
            <a:ext cx="205105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2052638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876300" y="3652838"/>
            <a:ext cx="2327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cs typeface="Arial" charset="0"/>
              </a:rPr>
              <a:t>fenêtre </a:t>
            </a:r>
            <a:r>
              <a:rPr lang="fr-FR" sz="1400" dirty="0">
                <a:cs typeface="Arial" charset="0"/>
              </a:rPr>
              <a:t>: Al </a:t>
            </a:r>
            <a:r>
              <a:rPr lang="fr-FR" sz="1400" dirty="0" smtClean="0">
                <a:cs typeface="Arial" charset="0"/>
              </a:rPr>
              <a:t>18 µm </a:t>
            </a:r>
            <a:r>
              <a:rPr lang="fr-FR" sz="1400" dirty="0" smtClean="0">
                <a:latin typeface="Calibri"/>
                <a:cs typeface="Calibri"/>
              </a:rPr>
              <a:t>Ø</a:t>
            </a:r>
            <a:r>
              <a:rPr lang="fr-FR" sz="1400" dirty="0" smtClean="0">
                <a:cs typeface="Arial" charset="0"/>
              </a:rPr>
              <a:t>16 mm</a:t>
            </a:r>
            <a:endParaRPr lang="fr-FR" sz="1400" dirty="0">
              <a:cs typeface="Arial" charset="0"/>
            </a:endParaRPr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6443663" y="3630613"/>
            <a:ext cx="18549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cs typeface="Arial" charset="0"/>
              </a:rPr>
              <a:t>sphère Fluorescence</a:t>
            </a:r>
            <a:endParaRPr lang="fr-FR" sz="1400" dirty="0">
              <a:cs typeface="Arial" charset="0"/>
            </a:endParaRPr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1158875" y="6124575"/>
            <a:ext cx="7826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YAG2</a:t>
            </a:r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3506788" y="6083300"/>
            <a:ext cx="7826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YAG3</a:t>
            </a: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5838825" y="6075363"/>
            <a:ext cx="814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Lanex</a:t>
            </a:r>
          </a:p>
        </p:txBody>
      </p:sp>
      <p:pic>
        <p:nvPicPr>
          <p:cNvPr id="1742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719263"/>
            <a:ext cx="2506663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3506788" y="3606800"/>
            <a:ext cx="11897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cs typeface="Arial" charset="0"/>
              </a:rPr>
              <a:t>Écran </a:t>
            </a:r>
            <a:r>
              <a:rPr lang="fr-FR" sz="1400" dirty="0" err="1" smtClean="0">
                <a:cs typeface="Arial" charset="0"/>
              </a:rPr>
              <a:t>Lanex</a:t>
            </a:r>
            <a:endParaRPr lang="fr-FR" sz="1400" dirty="0">
              <a:cs typeface="Arial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68313" y="4084638"/>
            <a:ext cx="4835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i="1" dirty="0" smtClean="0">
                <a:solidFill>
                  <a:srgbClr val="92D050"/>
                </a:solidFill>
                <a:cs typeface="Arial" charset="0"/>
              </a:rPr>
              <a:t>Faisceau sur  écran YAG et </a:t>
            </a:r>
            <a:r>
              <a:rPr lang="fr-FR" i="1" dirty="0" err="1">
                <a:solidFill>
                  <a:srgbClr val="92D050"/>
                </a:solidFill>
                <a:cs typeface="Arial" charset="0"/>
              </a:rPr>
              <a:t>Lanex</a:t>
            </a:r>
            <a:r>
              <a:rPr lang="fr-FR" i="1" dirty="0">
                <a:solidFill>
                  <a:srgbClr val="92D050"/>
                </a:solidFill>
                <a:cs typeface="Arial" charset="0"/>
              </a:rPr>
              <a:t> </a:t>
            </a:r>
            <a:r>
              <a:rPr lang="fr-FR" i="1" dirty="0" smtClean="0">
                <a:solidFill>
                  <a:srgbClr val="92D050"/>
                </a:solidFill>
                <a:cs typeface="Arial" charset="0"/>
              </a:rPr>
              <a:t>(dans l’air</a:t>
            </a:r>
            <a:r>
              <a:rPr lang="fr-FR" i="1" dirty="0">
                <a:solidFill>
                  <a:srgbClr val="92D050"/>
                </a:solidFill>
                <a:cs typeface="Arial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88" y="1557338"/>
            <a:ext cx="8424862" cy="2403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95288" y="4049713"/>
            <a:ext cx="8424862" cy="2403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3802063" y="2536825"/>
            <a:ext cx="488950" cy="10937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6948488" y="2620963"/>
            <a:ext cx="503237" cy="79851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7417" idx="0"/>
          </p:cNvCxnSpPr>
          <p:nvPr/>
        </p:nvCxnSpPr>
        <p:spPr>
          <a:xfrm flipH="1" flipV="1">
            <a:off x="1927226" y="2971800"/>
            <a:ext cx="112887" cy="68103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0" name="Text Box 16"/>
          <p:cNvSpPr txBox="1">
            <a:spLocks noChangeArrowheads="1"/>
          </p:cNvSpPr>
          <p:nvPr/>
        </p:nvSpPr>
        <p:spPr bwMode="auto">
          <a:xfrm>
            <a:off x="7272338" y="4868863"/>
            <a:ext cx="1473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cs typeface="Arial" charset="0"/>
              </a:rPr>
              <a:t>Distance = 5 cm</a:t>
            </a:r>
          </a:p>
        </p:txBody>
      </p:sp>
    </p:spTree>
    <p:extLst>
      <p:ext uri="{BB962C8B-B14F-4D97-AF65-F5344CB8AC3E}">
        <p14:creationId xmlns:p14="http://schemas.microsoft.com/office/powerpoint/2010/main" val="25141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fr-FR" dirty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Exemples images faisceau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73052"/>
            <a:ext cx="2868750" cy="216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06" y="4491955"/>
            <a:ext cx="2868750" cy="216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09120"/>
            <a:ext cx="2868750" cy="216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78385"/>
            <a:ext cx="2874123" cy="2160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15816" y="2162364"/>
            <a:ext cx="67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YAG2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45797" y="2078574"/>
            <a:ext cx="67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YAG3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22303" y="4518834"/>
            <a:ext cx="67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YAG4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93604" y="4518834"/>
            <a:ext cx="72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Lanex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ext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61959" y="1484784"/>
            <a:ext cx="344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Conditions propagation différentes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64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Contexte général accélérateurs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19672" y="2871514"/>
            <a:ext cx="4968552" cy="1704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Accélérateur électrons</a:t>
            </a:r>
            <a:endParaRPr lang="fr-FR" sz="2800" dirty="0"/>
          </a:p>
        </p:txBody>
      </p:sp>
      <p:sp>
        <p:nvSpPr>
          <p:cNvPr id="5" name="Ellipse 4"/>
          <p:cNvSpPr/>
          <p:nvPr/>
        </p:nvSpPr>
        <p:spPr>
          <a:xfrm>
            <a:off x="2873510" y="4144083"/>
            <a:ext cx="25922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Source</a:t>
            </a:r>
            <a:endParaRPr lang="fr-FR" sz="28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043608" y="5839234"/>
            <a:ext cx="1728192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Thermoionique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239852" y="5839234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Emission de champ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492849" y="5839234"/>
            <a:ext cx="1728192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Photoémission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11" name="Connecteur droit avec flèche 10"/>
          <p:cNvCxnSpPr>
            <a:stCxn id="7" idx="0"/>
          </p:cNvCxnSpPr>
          <p:nvPr/>
        </p:nvCxnSpPr>
        <p:spPr>
          <a:xfrm flipV="1">
            <a:off x="1907704" y="4815731"/>
            <a:ext cx="1656184" cy="1023503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4860032" y="4815731"/>
            <a:ext cx="1581336" cy="102350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4211960" y="4887739"/>
            <a:ext cx="0" cy="95149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528098" y="5214099"/>
            <a:ext cx="13479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PHIL</a:t>
            </a:r>
          </a:p>
          <a:p>
            <a:r>
              <a:rPr lang="fr-FR" dirty="0" smtClean="0"/>
              <a:t>ELYSE</a:t>
            </a:r>
          </a:p>
          <a:p>
            <a:r>
              <a:rPr lang="fr-FR" dirty="0" smtClean="0"/>
              <a:t>ELSA</a:t>
            </a:r>
          </a:p>
          <a:p>
            <a:r>
              <a:rPr lang="fr-FR" dirty="0" smtClean="0"/>
              <a:t>CTF3 (CERN)</a:t>
            </a:r>
          </a:p>
          <a:p>
            <a:r>
              <a:rPr lang="fr-FR" dirty="0" smtClean="0"/>
              <a:t>PITZ (Berlin)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1763688" y="1700808"/>
            <a:ext cx="25922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Recherche</a:t>
            </a:r>
            <a:endParaRPr lang="fr-FR" sz="2800" dirty="0"/>
          </a:p>
        </p:txBody>
      </p:sp>
      <p:sp>
        <p:nvSpPr>
          <p:cNvPr id="19" name="Ellipse 18"/>
          <p:cNvSpPr/>
          <p:nvPr/>
        </p:nvSpPr>
        <p:spPr>
          <a:xfrm>
            <a:off x="4128517" y="1690565"/>
            <a:ext cx="25922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Industrie</a:t>
            </a:r>
            <a:endParaRPr lang="fr-FR" sz="2800" dirty="0"/>
          </a:p>
        </p:txBody>
      </p:sp>
      <p:sp>
        <p:nvSpPr>
          <p:cNvPr id="21" name="Flèche vers le haut 20"/>
          <p:cNvSpPr/>
          <p:nvPr/>
        </p:nvSpPr>
        <p:spPr>
          <a:xfrm>
            <a:off x="2948372" y="2319860"/>
            <a:ext cx="2556284" cy="713481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ccolade ouvrante 21"/>
          <p:cNvSpPr/>
          <p:nvPr/>
        </p:nvSpPr>
        <p:spPr>
          <a:xfrm>
            <a:off x="7240066" y="5381925"/>
            <a:ext cx="288032" cy="1224135"/>
          </a:xfrm>
          <a:prstGeom prst="leftBrace">
            <a:avLst>
              <a:gd name="adj1" fmla="val 4470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2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sz="4400" dirty="0" smtClean="0">
                <a:solidFill>
                  <a:srgbClr val="FFFF00"/>
                </a:solidFill>
              </a:rPr>
              <a:t>Evolutions de PHIL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2551" y="126876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endParaRPr lang="fr-FR" sz="2000" dirty="0" smtClean="0">
              <a:solidFill>
                <a:prstClr val="blac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Ligne directe+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2 m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(utilisateurs)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rgbClr val="FFC000"/>
                </a:solidFill>
              </a:rPr>
              <a:t>P</a:t>
            </a:r>
            <a:r>
              <a:rPr lang="fr-FR" b="1" dirty="0" smtClean="0">
                <a:solidFill>
                  <a:srgbClr val="FFC000"/>
                </a:solidFill>
              </a:rPr>
              <a:t>lus d’utilisateurs</a:t>
            </a:r>
            <a:endParaRPr lang="fr-FR" dirty="0">
              <a:solidFill>
                <a:prstClr val="blac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 smtClean="0">
                <a:solidFill>
                  <a:srgbClr val="FFC000"/>
                </a:solidFill>
              </a:rPr>
              <a:t>Installation mesure durée </a:t>
            </a:r>
            <a:r>
              <a:rPr lang="fr-FR" sz="2400" dirty="0" smtClean="0">
                <a:solidFill>
                  <a:prstClr val="black"/>
                </a:solidFill>
              </a:rPr>
              <a:t>(</a:t>
            </a:r>
            <a:r>
              <a:rPr lang="fr-FR" sz="2400" dirty="0" err="1" smtClean="0">
                <a:solidFill>
                  <a:prstClr val="black"/>
                </a:solidFill>
              </a:rPr>
              <a:t>Cerenkov</a:t>
            </a:r>
            <a:r>
              <a:rPr lang="fr-FR" sz="2400" dirty="0" smtClean="0">
                <a:solidFill>
                  <a:prstClr val="black"/>
                </a:solidFill>
              </a:rPr>
              <a:t> - 15 m transport)</a:t>
            </a:r>
            <a:endParaRPr lang="fr-FR" dirty="0">
              <a:solidFill>
                <a:prstClr val="blac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 smtClean="0">
                <a:solidFill>
                  <a:srgbClr val="FFC000"/>
                </a:solidFill>
              </a:rPr>
              <a:t>Installation mesure </a:t>
            </a:r>
            <a:r>
              <a:rPr lang="fr-FR" b="1" dirty="0" err="1">
                <a:solidFill>
                  <a:srgbClr val="FFC000"/>
                </a:solidFill>
              </a:rPr>
              <a:t>emittance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b="1" dirty="0" smtClean="0">
                <a:solidFill>
                  <a:srgbClr val="FFC000"/>
                </a:solidFill>
              </a:rPr>
              <a:t>fentes </a:t>
            </a:r>
            <a:r>
              <a:rPr lang="fr-FR" sz="2400" dirty="0" smtClean="0">
                <a:solidFill>
                  <a:prstClr val="black"/>
                </a:solidFill>
              </a:rPr>
              <a:t>(H&amp;V)</a:t>
            </a:r>
            <a:endParaRPr lang="fr-FR" dirty="0">
              <a:solidFill>
                <a:prstClr val="blac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Bras de Transfert de cathodes :</a:t>
            </a:r>
            <a:r>
              <a:rPr lang="fr-FR" b="1" dirty="0" smtClean="0">
                <a:solidFill>
                  <a:srgbClr val="FFC000"/>
                </a:solidFill>
              </a:rPr>
              <a:t> </a:t>
            </a:r>
            <a:r>
              <a:rPr lang="fr-FR" sz="2000" dirty="0" smtClean="0">
                <a:solidFill>
                  <a:prstClr val="black"/>
                </a:solidFill>
              </a:rPr>
              <a:t>(Mg, Cs</a:t>
            </a:r>
            <a:r>
              <a:rPr lang="fr-FR" sz="2000" baseline="-25000" dirty="0" smtClean="0">
                <a:solidFill>
                  <a:prstClr val="black"/>
                </a:solidFill>
              </a:rPr>
              <a:t>2</a:t>
            </a:r>
            <a:r>
              <a:rPr lang="fr-FR" sz="2000" dirty="0" smtClean="0">
                <a:solidFill>
                  <a:prstClr val="black"/>
                </a:solidFill>
              </a:rPr>
              <a:t>Te, …)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 smtClean="0">
                <a:solidFill>
                  <a:srgbClr val="FFC000"/>
                </a:solidFill>
              </a:rPr>
              <a:t>Réduction </a:t>
            </a:r>
            <a:r>
              <a:rPr lang="fr-FR" b="1" dirty="0" err="1" smtClean="0">
                <a:solidFill>
                  <a:srgbClr val="FFC000"/>
                </a:solidFill>
              </a:rPr>
              <a:t>jitter</a:t>
            </a:r>
            <a:r>
              <a:rPr lang="fr-FR" b="1" dirty="0" smtClean="0">
                <a:solidFill>
                  <a:srgbClr val="FFC000"/>
                </a:solidFill>
              </a:rPr>
              <a:t> phase Laser </a:t>
            </a:r>
            <a:endParaRPr lang="fr-FR" sz="2000" dirty="0" smtClean="0">
              <a:solidFill>
                <a:prstClr val="blac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 smtClean="0">
                <a:solidFill>
                  <a:srgbClr val="FFC000"/>
                </a:solidFill>
              </a:rPr>
              <a:t>Limitation bruit RF  (CEM), masses</a:t>
            </a:r>
            <a:r>
              <a:rPr lang="fr-FR" sz="1600" dirty="0" smtClean="0">
                <a:solidFill>
                  <a:prstClr val="black"/>
                </a:solidFill>
              </a:rPr>
              <a:t>	</a:t>
            </a:r>
            <a:endParaRPr lang="fr-FR" b="1" dirty="0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 smtClean="0">
                <a:solidFill>
                  <a:srgbClr val="FFC000"/>
                </a:solidFill>
              </a:rPr>
              <a:t>Augmentation énergie </a:t>
            </a:r>
            <a:r>
              <a:rPr lang="fr-FR" b="1" dirty="0">
                <a:solidFill>
                  <a:srgbClr val="FFC000"/>
                </a:solidFill>
              </a:rPr>
              <a:t>à</a:t>
            </a:r>
            <a:r>
              <a:rPr lang="fr-FR" b="1" dirty="0" smtClean="0">
                <a:solidFill>
                  <a:srgbClr val="FFC000"/>
                </a:solidFill>
              </a:rPr>
              <a:t> </a:t>
            </a:r>
            <a:r>
              <a:rPr lang="fr-FR" b="1" dirty="0">
                <a:solidFill>
                  <a:srgbClr val="FFC000"/>
                </a:solidFill>
              </a:rPr>
              <a:t>9 MeV </a:t>
            </a:r>
            <a:endParaRPr lang="fr-FR" dirty="0">
              <a:solidFill>
                <a:prstClr val="black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 smtClean="0">
                <a:solidFill>
                  <a:prstClr val="black"/>
                </a:solidFill>
              </a:rPr>
              <a:t>Réparation circulateur </a:t>
            </a:r>
            <a:r>
              <a:rPr lang="fr-FR" sz="2000" dirty="0" smtClean="0">
                <a:solidFill>
                  <a:prstClr val="black"/>
                </a:solidFill>
              </a:rPr>
              <a:t>5 MeV</a:t>
            </a:r>
            <a:endParaRPr lang="fr-FR" sz="2800" b="1" dirty="0" smtClean="0">
              <a:solidFill>
                <a:srgbClr val="FFC000"/>
              </a:solidFill>
            </a:endParaRP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endParaRPr lang="fr-FR" sz="20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551" y="1556792"/>
            <a:ext cx="8229600" cy="46805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6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1600200"/>
            <a:ext cx="7702550" cy="452596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1378060">
            <a:off x="593725" y="1511300"/>
            <a:ext cx="1182688" cy="1997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36"/>
          <p:cNvSpPr txBox="1">
            <a:spLocks noChangeArrowheads="1"/>
          </p:cNvSpPr>
          <p:nvPr/>
        </p:nvSpPr>
        <p:spPr bwMode="auto">
          <a:xfrm>
            <a:off x="177800" y="4064000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rgbClr val="FF0000"/>
                </a:solidFill>
              </a:rPr>
              <a:t>Cathode transfert</a:t>
            </a:r>
          </a:p>
        </p:txBody>
      </p:sp>
      <p:sp>
        <p:nvSpPr>
          <p:cNvPr id="7" name="Ellipse 6"/>
          <p:cNvSpPr/>
          <p:nvPr/>
        </p:nvSpPr>
        <p:spPr>
          <a:xfrm rot="2007267">
            <a:off x="4008438" y="2862263"/>
            <a:ext cx="579437" cy="1620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38"/>
          <p:cNvSpPr txBox="1">
            <a:spLocks noChangeArrowheads="1"/>
          </p:cNvSpPr>
          <p:nvPr/>
        </p:nvSpPr>
        <p:spPr bwMode="auto">
          <a:xfrm>
            <a:off x="2497138" y="4418013"/>
            <a:ext cx="1672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Mesure durée </a:t>
            </a:r>
            <a:endParaRPr lang="fr-FR" dirty="0">
              <a:solidFill>
                <a:srgbClr val="FF0000"/>
              </a:solidFill>
            </a:endParaRPr>
          </a:p>
          <a:p>
            <a:pPr eaLnBrk="1" hangingPunct="1"/>
            <a:r>
              <a:rPr lang="fr-FR" dirty="0"/>
              <a:t>(</a:t>
            </a:r>
            <a:r>
              <a:rPr lang="fr-FR" dirty="0" err="1"/>
              <a:t>Cerenkov</a:t>
            </a:r>
            <a:r>
              <a:rPr lang="fr-FR" dirty="0"/>
              <a:t>)</a:t>
            </a:r>
          </a:p>
        </p:txBody>
      </p:sp>
      <p:sp>
        <p:nvSpPr>
          <p:cNvPr id="9" name="Ellipse 8"/>
          <p:cNvSpPr/>
          <p:nvPr/>
        </p:nvSpPr>
        <p:spPr>
          <a:xfrm rot="2007267">
            <a:off x="4683125" y="2559050"/>
            <a:ext cx="736600" cy="1620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38"/>
          <p:cNvSpPr txBox="1">
            <a:spLocks noChangeArrowheads="1"/>
          </p:cNvSpPr>
          <p:nvPr/>
        </p:nvSpPr>
        <p:spPr bwMode="auto">
          <a:xfrm>
            <a:off x="5721350" y="2106613"/>
            <a:ext cx="23455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err="1">
                <a:solidFill>
                  <a:srgbClr val="FF0000"/>
                </a:solidFill>
              </a:rPr>
              <a:t>Emittance</a:t>
            </a:r>
            <a:endParaRPr lang="fr-FR" dirty="0">
              <a:solidFill>
                <a:srgbClr val="FF0000"/>
              </a:solidFill>
            </a:endParaRPr>
          </a:p>
          <a:p>
            <a:pPr eaLnBrk="1" hangingPunct="1"/>
            <a:r>
              <a:rPr lang="fr-FR" dirty="0" smtClean="0"/>
              <a:t>(fentes H&amp;V </a:t>
            </a:r>
            <a:r>
              <a:rPr lang="fr-FR" dirty="0"/>
              <a:t>+ é</a:t>
            </a:r>
            <a:r>
              <a:rPr lang="fr-FR" dirty="0" smtClean="0"/>
              <a:t>cran)</a:t>
            </a:r>
            <a:endParaRPr lang="fr-FR" dirty="0"/>
          </a:p>
        </p:txBody>
      </p:sp>
      <p:sp>
        <p:nvSpPr>
          <p:cNvPr id="11" name="ZoneTexte 40"/>
          <p:cNvSpPr txBox="1">
            <a:spLocks noChangeArrowheads="1"/>
          </p:cNvSpPr>
          <p:nvPr/>
        </p:nvSpPr>
        <p:spPr bwMode="auto">
          <a:xfrm>
            <a:off x="7817981" y="3879324"/>
            <a:ext cx="121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Utilisateur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rot="1449834">
            <a:off x="7388225" y="4367213"/>
            <a:ext cx="1570038" cy="1022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460375" y="311150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4400" dirty="0" smtClean="0">
                <a:solidFill>
                  <a:srgbClr val="FFFF00"/>
                </a:solidFill>
              </a:rPr>
              <a:t>PHIL demain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14" name="Text Box 152"/>
          <p:cNvSpPr txBox="1">
            <a:spLocks noChangeArrowheads="1"/>
          </p:cNvSpPr>
          <p:nvPr/>
        </p:nvSpPr>
        <p:spPr bwMode="auto">
          <a:xfrm>
            <a:off x="7191375" y="3508375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YAG3</a:t>
            </a:r>
          </a:p>
        </p:txBody>
      </p:sp>
      <p:sp>
        <p:nvSpPr>
          <p:cNvPr id="15" name="Text Box 220"/>
          <p:cNvSpPr txBox="1">
            <a:spLocks noChangeArrowheads="1"/>
          </p:cNvSpPr>
          <p:nvPr/>
        </p:nvSpPr>
        <p:spPr bwMode="auto">
          <a:xfrm>
            <a:off x="4008438" y="240347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 1</a:t>
            </a:r>
          </a:p>
        </p:txBody>
      </p:sp>
      <p:sp>
        <p:nvSpPr>
          <p:cNvPr id="16" name="Text Box 255"/>
          <p:cNvSpPr txBox="1">
            <a:spLocks noChangeArrowheads="1"/>
          </p:cNvSpPr>
          <p:nvPr/>
        </p:nvSpPr>
        <p:spPr bwMode="auto">
          <a:xfrm>
            <a:off x="5641975" y="2973388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YAG2</a:t>
            </a:r>
          </a:p>
        </p:txBody>
      </p:sp>
      <p:sp>
        <p:nvSpPr>
          <p:cNvPr id="17" name="Text Box 152"/>
          <p:cNvSpPr txBox="1">
            <a:spLocks noChangeArrowheads="1"/>
          </p:cNvSpPr>
          <p:nvPr/>
        </p:nvSpPr>
        <p:spPr bwMode="auto">
          <a:xfrm>
            <a:off x="6226175" y="5157788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YAG4</a:t>
            </a:r>
          </a:p>
        </p:txBody>
      </p:sp>
    </p:spTree>
    <p:extLst>
      <p:ext uri="{BB962C8B-B14F-4D97-AF65-F5344CB8AC3E}">
        <p14:creationId xmlns:p14="http://schemas.microsoft.com/office/powerpoint/2010/main" val="10288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Utilisateurs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Fluorescence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air</a:t>
            </a:r>
            <a:r>
              <a:rPr lang="fr-FR" dirty="0" smtClean="0"/>
              <a:t> (LAL D. Monnier) – </a:t>
            </a:r>
            <a:r>
              <a:rPr lang="fr-FR" dirty="0" smtClean="0">
                <a:solidFill>
                  <a:srgbClr val="92D050"/>
                </a:solidFill>
              </a:rPr>
              <a:t>en cours</a:t>
            </a:r>
          </a:p>
          <a:p>
            <a:pPr>
              <a:defRPr/>
            </a:pPr>
            <a:r>
              <a:rPr lang="fr-FR" dirty="0" smtClean="0">
                <a:solidFill>
                  <a:srgbClr val="92D050"/>
                </a:solidFill>
              </a:rPr>
              <a:t>Test capteur diamant (LAL P. </a:t>
            </a:r>
            <a:r>
              <a:rPr lang="fr-FR" dirty="0" err="1">
                <a:solidFill>
                  <a:srgbClr val="92D050"/>
                </a:solidFill>
              </a:rPr>
              <a:t>B</a:t>
            </a:r>
            <a:r>
              <a:rPr lang="fr-FR" dirty="0" err="1" smtClean="0">
                <a:solidFill>
                  <a:srgbClr val="92D050"/>
                </a:solidFill>
              </a:rPr>
              <a:t>ambade</a:t>
            </a:r>
            <a:r>
              <a:rPr lang="fr-FR" dirty="0" smtClean="0">
                <a:solidFill>
                  <a:srgbClr val="92D050"/>
                </a:solidFill>
              </a:rPr>
              <a:t>)</a:t>
            </a:r>
          </a:p>
          <a:p>
            <a:pPr>
              <a:defRPr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Source X </a:t>
            </a:r>
            <a:r>
              <a:rPr lang="fr-FR" dirty="0" smtClean="0"/>
              <a:t>(UPMC P </a:t>
            </a:r>
            <a:r>
              <a:rPr lang="fr-FR" dirty="0" err="1" smtClean="0"/>
              <a:t>Jonnard</a:t>
            </a:r>
            <a:r>
              <a:rPr lang="fr-FR" dirty="0" smtClean="0"/>
              <a:t>)  – </a:t>
            </a:r>
            <a:r>
              <a:rPr lang="fr-FR" dirty="0" smtClean="0">
                <a:solidFill>
                  <a:srgbClr val="92D050"/>
                </a:solidFill>
              </a:rPr>
              <a:t>mars/avril</a:t>
            </a:r>
            <a:endParaRPr lang="fr-FR" dirty="0" smtClean="0"/>
          </a:p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Irradiation composant électronique </a:t>
            </a:r>
            <a:r>
              <a:rPr lang="fr-FR" dirty="0" smtClean="0"/>
              <a:t>(</a:t>
            </a:r>
            <a:r>
              <a:rPr lang="fr-FR" dirty="0" err="1" smtClean="0"/>
              <a:t>Univ</a:t>
            </a:r>
            <a:r>
              <a:rPr lang="fr-FR" dirty="0" smtClean="0"/>
              <a:t> Cherbourg ) </a:t>
            </a:r>
          </a:p>
          <a:p>
            <a:pPr>
              <a:defRPr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Calibration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Micromégas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smtClean="0"/>
              <a:t>(LAL S </a:t>
            </a:r>
            <a:r>
              <a:rPr lang="fr-FR" dirty="0" err="1" smtClean="0"/>
              <a:t>Barsuk</a:t>
            </a:r>
            <a:r>
              <a:rPr lang="fr-FR" dirty="0" smtClean="0"/>
              <a:t> - ANR)</a:t>
            </a:r>
          </a:p>
          <a:p>
            <a:pPr marL="0" indent="0"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    - faible nombre d’électrons</a:t>
            </a:r>
          </a:p>
          <a:p>
            <a:pPr>
              <a:defRPr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Test cathodes nanotubes carbone ? </a:t>
            </a:r>
            <a:r>
              <a:rPr lang="fr-FR" dirty="0" smtClean="0"/>
              <a:t>(TRT-Thales </a:t>
            </a:r>
          </a:p>
          <a:p>
            <a:pPr marL="0" indent="0"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P </a:t>
            </a:r>
            <a:r>
              <a:rPr lang="fr-FR" dirty="0" err="1" smtClean="0"/>
              <a:t>Legagneux</a:t>
            </a:r>
            <a:r>
              <a:rPr lang="fr-FR" dirty="0" smtClean="0"/>
              <a:t>)</a:t>
            </a:r>
          </a:p>
          <a:p>
            <a:pPr marL="0" indent="0">
              <a:buNone/>
              <a:defRPr/>
            </a:pPr>
            <a:r>
              <a:rPr lang="fr-FR" dirty="0" smtClean="0"/>
              <a:t>…</a:t>
            </a: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 marL="0" indent="0">
              <a:buFontTx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</a:t>
            </a:r>
          </a:p>
          <a:p>
            <a:pPr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202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Difficultés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78413"/>
          </a:xfrm>
          <a:ln>
            <a:solidFill>
              <a:srgbClr val="3333CC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fr-FR" sz="2600" dirty="0" smtClean="0">
                <a:solidFill>
                  <a:srgbClr val="3333CC"/>
                </a:solidFill>
              </a:rPr>
              <a:t>Budget</a:t>
            </a:r>
          </a:p>
          <a:p>
            <a:pPr>
              <a:defRPr/>
            </a:pPr>
            <a:r>
              <a:rPr lang="fr-FR" sz="1800" dirty="0" smtClean="0">
                <a:solidFill>
                  <a:srgbClr val="3333CC"/>
                </a:solidFill>
              </a:rPr>
              <a:t>Financement :  fonctionnement + fin équipement </a:t>
            </a:r>
            <a:r>
              <a:rPr lang="fr-FR" sz="1800" dirty="0" smtClean="0">
                <a:solidFill>
                  <a:srgbClr val="3333CC"/>
                </a:solidFill>
              </a:rPr>
              <a:t>diagnostics+ </a:t>
            </a:r>
            <a:r>
              <a:rPr lang="fr-FR" sz="1800" dirty="0" smtClean="0">
                <a:solidFill>
                  <a:srgbClr val="3333CC"/>
                </a:solidFill>
              </a:rPr>
              <a:t>développement  (9MeV)</a:t>
            </a:r>
          </a:p>
          <a:p>
            <a:pPr>
              <a:defRPr/>
            </a:pPr>
            <a:endParaRPr lang="fr-FR" sz="1800" dirty="0" smtClean="0">
              <a:solidFill>
                <a:srgbClr val="3333CC"/>
              </a:solidFill>
            </a:endParaRPr>
          </a:p>
          <a:p>
            <a:pPr marL="0" indent="0">
              <a:buNone/>
              <a:defRPr/>
            </a:pPr>
            <a:r>
              <a:rPr lang="fr-FR" sz="2200" b="1" dirty="0" smtClean="0"/>
              <a:t>Personnel</a:t>
            </a:r>
            <a:r>
              <a:rPr lang="fr-FR" sz="2200" dirty="0" smtClean="0"/>
              <a:t> : </a:t>
            </a:r>
          </a:p>
          <a:p>
            <a:pPr>
              <a:defRPr/>
            </a:pPr>
            <a:r>
              <a:rPr lang="fr-FR" sz="1800" dirty="0" smtClean="0"/>
              <a:t>Départs :  F Blot, J Brossard, S Letourneur, CDD Modulateur</a:t>
            </a:r>
          </a:p>
          <a:p>
            <a:pPr marL="0" indent="0">
              <a:buNone/>
              <a:defRPr/>
            </a:pPr>
            <a:r>
              <a:rPr lang="fr-FR" sz="1800" dirty="0"/>
              <a:t> </a:t>
            </a:r>
            <a:r>
              <a:rPr lang="fr-FR" sz="1800" dirty="0" smtClean="0"/>
              <a:t>         recrutements : </a:t>
            </a:r>
            <a:r>
              <a:rPr lang="fr-FR" sz="1800" dirty="0" smtClean="0"/>
              <a:t>V </a:t>
            </a:r>
            <a:r>
              <a:rPr lang="fr-FR" sz="1800" dirty="0" err="1" smtClean="0"/>
              <a:t>Soskov</a:t>
            </a:r>
            <a:r>
              <a:rPr lang="fr-FR" sz="1800" dirty="0" smtClean="0"/>
              <a:t>, JL </a:t>
            </a:r>
            <a:r>
              <a:rPr lang="fr-FR" sz="1800" dirty="0" err="1" smtClean="0"/>
              <a:t>Babigeon</a:t>
            </a:r>
            <a:r>
              <a:rPr lang="fr-FR" sz="1800" dirty="0" smtClean="0"/>
              <a:t>, N </a:t>
            </a:r>
            <a:r>
              <a:rPr lang="fr-FR" sz="1800" dirty="0" err="1" smtClean="0"/>
              <a:t>Elkamchi</a:t>
            </a:r>
            <a:r>
              <a:rPr lang="fr-FR" sz="1800" dirty="0" smtClean="0"/>
              <a:t>, </a:t>
            </a:r>
          </a:p>
          <a:p>
            <a:pPr>
              <a:defRPr/>
            </a:pPr>
            <a:r>
              <a:rPr lang="fr-FR" sz="1800" dirty="0" smtClean="0">
                <a:solidFill>
                  <a:schemeClr val="folHlink"/>
                </a:solidFill>
              </a:rPr>
              <a:t>Opérateur PHIL</a:t>
            </a:r>
            <a:r>
              <a:rPr lang="fr-FR" sz="1800" dirty="0" smtClean="0"/>
              <a:t> ? Pour l’instant pilotage assuré par ingénieur/techniciens du DEPACC</a:t>
            </a:r>
          </a:p>
          <a:p>
            <a:pPr>
              <a:defRPr/>
            </a:pPr>
            <a:r>
              <a:rPr lang="fr-FR" sz="1800" dirty="0" smtClean="0"/>
              <a:t>Aide développement ctrl-cmd PHIL</a:t>
            </a:r>
          </a:p>
          <a:p>
            <a:pPr marL="0" indent="0">
              <a:buNone/>
              <a:defRPr/>
            </a:pPr>
            <a:endParaRPr lang="fr-FR" sz="1800" dirty="0" smtClean="0"/>
          </a:p>
          <a:p>
            <a:pPr marL="0" indent="0">
              <a:buFontTx/>
              <a:buNone/>
              <a:defRPr/>
            </a:pPr>
            <a:r>
              <a:rPr lang="fr-FR" sz="2200" dirty="0" smtClean="0">
                <a:solidFill>
                  <a:srgbClr val="0000CC"/>
                </a:solidFill>
              </a:rPr>
              <a:t>Matériel</a:t>
            </a:r>
            <a:endParaRPr lang="fr-FR" sz="2200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fr-FR" sz="1800" dirty="0" smtClean="0">
                <a:solidFill>
                  <a:srgbClr val="9900CC"/>
                </a:solidFill>
              </a:rPr>
              <a:t>Matériel récupération (remplacement progressif)</a:t>
            </a:r>
          </a:p>
          <a:p>
            <a:pPr>
              <a:defRPr/>
            </a:pPr>
            <a:r>
              <a:rPr lang="fr-FR" sz="1800" dirty="0" smtClean="0"/>
              <a:t>climatisation </a:t>
            </a:r>
            <a:r>
              <a:rPr lang="fr-FR" sz="1800" dirty="0"/>
              <a:t>de </a:t>
            </a:r>
            <a:r>
              <a:rPr lang="fr-FR" sz="1800" dirty="0" smtClean="0"/>
              <a:t>PHIL  !! </a:t>
            </a:r>
            <a:endParaRPr lang="fr-FR" sz="1800" dirty="0" smtClean="0">
              <a:solidFill>
                <a:srgbClr val="9900CC"/>
              </a:solidFill>
            </a:endParaRPr>
          </a:p>
          <a:p>
            <a:pPr>
              <a:defRPr/>
            </a:pPr>
            <a:r>
              <a:rPr lang="fr-FR" sz="1800" b="1" dirty="0" smtClean="0"/>
              <a:t>Laser : fiabilité, stabilité  (en progrès)</a:t>
            </a:r>
          </a:p>
          <a:p>
            <a:pPr>
              <a:defRPr/>
            </a:pPr>
            <a:r>
              <a:rPr lang="fr-FR" sz="1800" b="1" dirty="0" smtClean="0"/>
              <a:t>Fournisseurs non fiables</a:t>
            </a:r>
          </a:p>
          <a:p>
            <a:pPr marL="0" indent="0">
              <a:buFontTx/>
              <a:buNone/>
              <a:defRPr/>
            </a:pPr>
            <a:endParaRPr lang="fr-FR" sz="1800" b="1" dirty="0" smtClean="0"/>
          </a:p>
          <a:p>
            <a:pPr marL="0" indent="0">
              <a:buFontTx/>
              <a:buNone/>
              <a:defRPr/>
            </a:pPr>
            <a:r>
              <a:rPr lang="fr-FR" sz="1800" b="1" dirty="0" smtClean="0">
                <a:sym typeface="Wingdings" pitchFamily="2" charset="2"/>
              </a:rPr>
              <a:t>     </a:t>
            </a:r>
            <a:r>
              <a:rPr lang="fr-FR" sz="1800" dirty="0" smtClean="0"/>
              <a:t>      </a:t>
            </a:r>
            <a:endParaRPr lang="fr-FR" sz="1800" dirty="0"/>
          </a:p>
          <a:p>
            <a:pPr marL="0" indent="0">
              <a:buFontTx/>
              <a:buNone/>
              <a:defRPr/>
            </a:pPr>
            <a:endParaRPr lang="fr-FR" sz="1800" dirty="0" smtClean="0"/>
          </a:p>
          <a:p>
            <a:pPr>
              <a:buFontTx/>
              <a:buNone/>
              <a:defRPr/>
            </a:pPr>
            <a:endParaRPr lang="fr-FR" sz="1800" dirty="0" smtClean="0"/>
          </a:p>
          <a:p>
            <a:pPr>
              <a:defRPr/>
            </a:pP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9578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smtClean="0"/>
              <a:t>Succès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fr-FR" sz="2400" dirty="0" smtClean="0"/>
              <a:t>Conditionnement rapide canon </a:t>
            </a:r>
            <a:r>
              <a:rPr lang="fr-FR" sz="2400" dirty="0" err="1" smtClean="0"/>
              <a:t>alphax</a:t>
            </a:r>
            <a:r>
              <a:rPr lang="fr-FR" sz="2400" dirty="0" smtClean="0"/>
              <a:t> et PHIN </a:t>
            </a:r>
          </a:p>
          <a:p>
            <a:r>
              <a:rPr lang="fr-FR" sz="2400" dirty="0" smtClean="0">
                <a:solidFill>
                  <a:srgbClr val="0000CC"/>
                </a:solidFill>
              </a:rPr>
              <a:t>92 MV/m</a:t>
            </a:r>
          </a:p>
          <a:p>
            <a:r>
              <a:rPr lang="fr-FR" sz="2400" dirty="0" smtClean="0"/>
              <a:t>Diminution bruit RF</a:t>
            </a:r>
          </a:p>
          <a:p>
            <a:r>
              <a:rPr lang="fr-FR" sz="2400" dirty="0" smtClean="0"/>
              <a:t>Modulateur, accélérateur plus fiable</a:t>
            </a:r>
          </a:p>
          <a:p>
            <a:r>
              <a:rPr lang="fr-FR" sz="2400" dirty="0" smtClean="0">
                <a:solidFill>
                  <a:srgbClr val="C00000"/>
                </a:solidFill>
              </a:rPr>
              <a:t>Plus de diagnostics : ICT, YAG</a:t>
            </a:r>
          </a:p>
          <a:p>
            <a:r>
              <a:rPr lang="fr-FR" sz="2400" dirty="0" smtClean="0"/>
              <a:t>Mesures : charge, énergie, dispersion énergie, diamètre, </a:t>
            </a:r>
            <a:r>
              <a:rPr lang="fr-FR" sz="2400" dirty="0" err="1" smtClean="0"/>
              <a:t>émittance</a:t>
            </a:r>
            <a:endParaRPr lang="fr-FR" sz="2400" dirty="0" smtClean="0"/>
          </a:p>
          <a:p>
            <a:r>
              <a:rPr lang="fr-FR" sz="2400" dirty="0" smtClean="0"/>
              <a:t>Laser plus stable</a:t>
            </a:r>
          </a:p>
          <a:p>
            <a:r>
              <a:rPr lang="fr-FR" sz="2400" dirty="0" smtClean="0"/>
              <a:t>Test cathode Mg Q &gt; 1 </a:t>
            </a:r>
            <a:r>
              <a:rPr lang="fr-FR" sz="2400" dirty="0" err="1" smtClean="0"/>
              <a:t>nC</a:t>
            </a:r>
            <a:endParaRPr lang="fr-FR" sz="2400" dirty="0" smtClean="0"/>
          </a:p>
          <a:p>
            <a:r>
              <a:rPr lang="fr-FR" sz="2400" dirty="0" smtClean="0"/>
              <a:t>Accueil stagiaires</a:t>
            </a:r>
          </a:p>
          <a:p>
            <a:r>
              <a:rPr lang="fr-FR" sz="2400" dirty="0" smtClean="0"/>
              <a:t>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article</a:t>
            </a:r>
          </a:p>
          <a:p>
            <a:r>
              <a:rPr lang="fr-FR" sz="2400" dirty="0" smtClean="0"/>
              <a:t>Plus utilisateurs</a:t>
            </a:r>
          </a:p>
        </p:txBody>
      </p:sp>
    </p:spTree>
    <p:extLst>
      <p:ext uri="{BB962C8B-B14F-4D97-AF65-F5344CB8AC3E}">
        <p14:creationId xmlns:p14="http://schemas.microsoft.com/office/powerpoint/2010/main" val="1556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38150" y="360249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Exposés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57225" y="3981450"/>
            <a:ext cx="1238250" cy="13906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1525" y="4124325"/>
            <a:ext cx="990600" cy="1114425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562100" y="4667250"/>
            <a:ext cx="133350" cy="1333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 rot="20493903">
            <a:off x="1323975" y="4762500"/>
            <a:ext cx="314325" cy="38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914525" y="4829175"/>
            <a:ext cx="1047750" cy="5429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105025" y="4305300"/>
            <a:ext cx="647700" cy="4953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343150" y="3981450"/>
            <a:ext cx="180975" cy="3238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305050" y="3924300"/>
            <a:ext cx="247650" cy="571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2305050" y="3238500"/>
            <a:ext cx="247650" cy="428625"/>
            <a:chOff x="466" y="1278"/>
            <a:chExt cx="26" cy="45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66" y="1278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72" y="1284"/>
              <a:ext cx="13" cy="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66" y="1317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2686050" y="3400425"/>
            <a:ext cx="466725" cy="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43200" y="3152775"/>
            <a:ext cx="495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/>
              <a:t>SF6</a:t>
            </a: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2305050" y="3667125"/>
            <a:ext cx="247650" cy="257175"/>
            <a:chOff x="349" y="1255"/>
            <a:chExt cx="26" cy="27"/>
          </a:xfrm>
        </p:grpSpPr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49" y="1255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55" y="1261"/>
              <a:ext cx="13" cy="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49" y="1276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2362200" y="3467100"/>
            <a:ext cx="133350" cy="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2305050" y="2809875"/>
            <a:ext cx="247650" cy="428625"/>
            <a:chOff x="466" y="1278"/>
            <a:chExt cx="26" cy="45"/>
          </a:xfrm>
        </p:grpSpPr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66" y="1278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72" y="1284"/>
              <a:ext cx="13" cy="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466" y="1317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305050" y="2933700"/>
            <a:ext cx="85725" cy="2000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2200275" y="296227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2209800" y="309562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28800" y="2781300"/>
            <a:ext cx="581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/>
              <a:t>Pik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809750" y="2981325"/>
            <a:ext cx="504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/>
              <a:t>Prk</a:t>
            </a:r>
          </a:p>
        </p:txBody>
      </p: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6124575" y="2933700"/>
            <a:ext cx="247650" cy="428625"/>
            <a:chOff x="466" y="1278"/>
            <a:chExt cx="26" cy="45"/>
          </a:xfrm>
        </p:grpSpPr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466" y="1278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472" y="1284"/>
              <a:ext cx="13" cy="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66" y="1317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2305050" y="2362200"/>
            <a:ext cx="457200" cy="447675"/>
            <a:chOff x="634" y="1439"/>
            <a:chExt cx="48" cy="47"/>
          </a:xfrm>
        </p:grpSpPr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634" y="1480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Arc 39"/>
            <p:cNvSpPr>
              <a:spLocks/>
            </p:cNvSpPr>
            <p:nvPr/>
          </p:nvSpPr>
          <p:spPr bwMode="auto">
            <a:xfrm flipH="1">
              <a:off x="654" y="1458"/>
              <a:ext cx="21" cy="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Arc 40"/>
            <p:cNvSpPr>
              <a:spLocks/>
            </p:cNvSpPr>
            <p:nvPr/>
          </p:nvSpPr>
          <p:spPr bwMode="auto">
            <a:xfrm flipH="1">
              <a:off x="641" y="1445"/>
              <a:ext cx="34" cy="3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 rot="5400000">
              <a:off x="666" y="1449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2" name="Rectangle 42"/>
          <p:cNvSpPr>
            <a:spLocks noChangeArrowheads="1"/>
          </p:cNvSpPr>
          <p:nvPr/>
        </p:nvSpPr>
        <p:spPr bwMode="auto">
          <a:xfrm rot="5400000">
            <a:off x="4686300" y="2457450"/>
            <a:ext cx="247650" cy="5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 rot="5400000">
            <a:off x="3714750" y="1476375"/>
            <a:ext cx="123825" cy="2009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 rot="5400000">
            <a:off x="2667000" y="2457450"/>
            <a:ext cx="247650" cy="5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 rot="5400000">
            <a:off x="4743450" y="2457450"/>
            <a:ext cx="247650" cy="5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 rot="5400000">
            <a:off x="5553075" y="1762125"/>
            <a:ext cx="123825" cy="1438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7" name="Group 47"/>
          <p:cNvGrpSpPr>
            <a:grpSpLocks/>
          </p:cNvGrpSpPr>
          <p:nvPr/>
        </p:nvGrpSpPr>
        <p:grpSpPr bwMode="auto">
          <a:xfrm>
            <a:off x="6124575" y="3362325"/>
            <a:ext cx="247650" cy="428625"/>
            <a:chOff x="466" y="1278"/>
            <a:chExt cx="26" cy="45"/>
          </a:xfrm>
        </p:grpSpPr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466" y="1278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472" y="1284"/>
              <a:ext cx="13" cy="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466" y="1317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6124575" y="3486150"/>
            <a:ext cx="85725" cy="2000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>
            <a:off x="6019800" y="351472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>
            <a:off x="6029325" y="364807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5629275" y="3362325"/>
            <a:ext cx="704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/>
              <a:t>Pic</a:t>
            </a: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5638800" y="3533775"/>
            <a:ext cx="66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/>
              <a:t>Prc</a:t>
            </a:r>
          </a:p>
        </p:txBody>
      </p: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6124575" y="3790950"/>
            <a:ext cx="247650" cy="257175"/>
            <a:chOff x="348" y="1262"/>
            <a:chExt cx="26" cy="27"/>
          </a:xfrm>
        </p:grpSpPr>
        <p:grpSp>
          <p:nvGrpSpPr>
            <p:cNvPr id="57" name="Group 57"/>
            <p:cNvGrpSpPr>
              <a:grpSpLocks/>
            </p:cNvGrpSpPr>
            <p:nvPr/>
          </p:nvGrpSpPr>
          <p:grpSpPr bwMode="auto">
            <a:xfrm>
              <a:off x="348" y="1262"/>
              <a:ext cx="26" cy="27"/>
              <a:chOff x="349" y="1255"/>
              <a:chExt cx="26" cy="27"/>
            </a:xfrm>
          </p:grpSpPr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349" y="1255"/>
                <a:ext cx="26" cy="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355" y="1261"/>
                <a:ext cx="13" cy="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349" y="1276"/>
                <a:ext cx="26" cy="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8" name="Line 61"/>
            <p:cNvSpPr>
              <a:spLocks noChangeShapeType="1"/>
            </p:cNvSpPr>
            <p:nvPr/>
          </p:nvSpPr>
          <p:spPr bwMode="auto">
            <a:xfrm>
              <a:off x="354" y="1276"/>
              <a:ext cx="14" cy="0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2" name="Group 62"/>
          <p:cNvGrpSpPr>
            <a:grpSpLocks/>
          </p:cNvGrpSpPr>
          <p:nvPr/>
        </p:nvGrpSpPr>
        <p:grpSpPr bwMode="auto">
          <a:xfrm>
            <a:off x="2990850" y="2057400"/>
            <a:ext cx="914400" cy="628650"/>
            <a:chOff x="552" y="1475"/>
            <a:chExt cx="96" cy="66"/>
          </a:xfrm>
        </p:grpSpPr>
        <p:grpSp>
          <p:nvGrpSpPr>
            <p:cNvPr id="63" name="Group 63"/>
            <p:cNvGrpSpPr>
              <a:grpSpLocks/>
            </p:cNvGrpSpPr>
            <p:nvPr/>
          </p:nvGrpSpPr>
          <p:grpSpPr bwMode="auto">
            <a:xfrm>
              <a:off x="552" y="1497"/>
              <a:ext cx="96" cy="44"/>
              <a:chOff x="552" y="1497"/>
              <a:chExt cx="96" cy="44"/>
            </a:xfrm>
          </p:grpSpPr>
          <p:sp>
            <p:nvSpPr>
              <p:cNvPr id="66" name="Rectangle 64"/>
              <p:cNvSpPr>
                <a:spLocks noChangeArrowheads="1"/>
              </p:cNvSpPr>
              <p:nvPr/>
            </p:nvSpPr>
            <p:spPr bwMode="auto">
              <a:xfrm>
                <a:off x="552" y="1504"/>
                <a:ext cx="18" cy="29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Rectangle 65"/>
              <p:cNvSpPr>
                <a:spLocks noChangeArrowheads="1"/>
              </p:cNvSpPr>
              <p:nvPr/>
            </p:nvSpPr>
            <p:spPr bwMode="auto">
              <a:xfrm>
                <a:off x="568" y="1497"/>
                <a:ext cx="62" cy="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Rectangle 66"/>
              <p:cNvSpPr>
                <a:spLocks noChangeArrowheads="1"/>
              </p:cNvSpPr>
              <p:nvPr/>
            </p:nvSpPr>
            <p:spPr bwMode="auto">
              <a:xfrm>
                <a:off x="630" y="1504"/>
                <a:ext cx="18" cy="29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555" y="1475"/>
              <a:ext cx="8" cy="2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635" y="1476"/>
              <a:ext cx="8" cy="2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9" name="Rectangle 69"/>
          <p:cNvSpPr>
            <a:spLocks noChangeArrowheads="1"/>
          </p:cNvSpPr>
          <p:nvPr/>
        </p:nvSpPr>
        <p:spPr bwMode="auto">
          <a:xfrm rot="5400000">
            <a:off x="2838450" y="2447925"/>
            <a:ext cx="247650" cy="5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 rot="5400000">
            <a:off x="3810000" y="2447925"/>
            <a:ext cx="247650" cy="5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71" name="Group 71"/>
          <p:cNvGrpSpPr>
            <a:grpSpLocks/>
          </p:cNvGrpSpPr>
          <p:nvPr/>
        </p:nvGrpSpPr>
        <p:grpSpPr bwMode="auto">
          <a:xfrm>
            <a:off x="6324600" y="2362200"/>
            <a:ext cx="114300" cy="247650"/>
            <a:chOff x="624" y="1141"/>
            <a:chExt cx="12" cy="26"/>
          </a:xfrm>
        </p:grpSpPr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 rot="5400000">
              <a:off x="614" y="1151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 rot="5400000">
              <a:off x="620" y="1151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4" name="Group 74"/>
          <p:cNvGrpSpPr>
            <a:grpSpLocks/>
          </p:cNvGrpSpPr>
          <p:nvPr/>
        </p:nvGrpSpPr>
        <p:grpSpPr bwMode="auto">
          <a:xfrm>
            <a:off x="4791075" y="2543175"/>
            <a:ext cx="1581150" cy="390525"/>
            <a:chOff x="493" y="998"/>
            <a:chExt cx="166" cy="41"/>
          </a:xfrm>
        </p:grpSpPr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493" y="1033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Arc 76"/>
            <p:cNvSpPr>
              <a:spLocks/>
            </p:cNvSpPr>
            <p:nvPr/>
          </p:nvSpPr>
          <p:spPr bwMode="auto">
            <a:xfrm flipH="1">
              <a:off x="513" y="1011"/>
              <a:ext cx="21" cy="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Arc 77"/>
            <p:cNvSpPr>
              <a:spLocks/>
            </p:cNvSpPr>
            <p:nvPr/>
          </p:nvSpPr>
          <p:spPr bwMode="auto">
            <a:xfrm flipH="1">
              <a:off x="500" y="998"/>
              <a:ext cx="34" cy="3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533" y="1011"/>
              <a:ext cx="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533" y="998"/>
              <a:ext cx="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0" name="Group 80"/>
            <p:cNvGrpSpPr>
              <a:grpSpLocks/>
            </p:cNvGrpSpPr>
            <p:nvPr/>
          </p:nvGrpSpPr>
          <p:grpSpPr bwMode="auto">
            <a:xfrm flipH="1">
              <a:off x="618" y="998"/>
              <a:ext cx="41" cy="41"/>
              <a:chOff x="509" y="1014"/>
              <a:chExt cx="41" cy="41"/>
            </a:xfrm>
          </p:grpSpPr>
          <p:sp>
            <p:nvSpPr>
              <p:cNvPr id="81" name="Rectangle 81"/>
              <p:cNvSpPr>
                <a:spLocks noChangeArrowheads="1"/>
              </p:cNvSpPr>
              <p:nvPr/>
            </p:nvSpPr>
            <p:spPr bwMode="auto">
              <a:xfrm>
                <a:off x="509" y="1049"/>
                <a:ext cx="26" cy="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Arc 82"/>
              <p:cNvSpPr>
                <a:spLocks/>
              </p:cNvSpPr>
              <p:nvPr/>
            </p:nvSpPr>
            <p:spPr bwMode="auto">
              <a:xfrm flipH="1">
                <a:off x="529" y="1027"/>
                <a:ext cx="21" cy="2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Arc 83"/>
              <p:cNvSpPr>
                <a:spLocks/>
              </p:cNvSpPr>
              <p:nvPr/>
            </p:nvSpPr>
            <p:spPr bwMode="auto">
              <a:xfrm flipH="1">
                <a:off x="516" y="1014"/>
                <a:ext cx="34" cy="3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4" name="Group 84"/>
          <p:cNvGrpSpPr>
            <a:grpSpLocks/>
          </p:cNvGrpSpPr>
          <p:nvPr/>
        </p:nvGrpSpPr>
        <p:grpSpPr bwMode="auto">
          <a:xfrm>
            <a:off x="4714875" y="2933700"/>
            <a:ext cx="400050" cy="514350"/>
            <a:chOff x="965" y="1301"/>
            <a:chExt cx="42" cy="54"/>
          </a:xfrm>
        </p:grpSpPr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973" y="1301"/>
              <a:ext cx="26" cy="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979" y="1307"/>
              <a:ext cx="13" cy="3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973" y="1315"/>
              <a:ext cx="26" cy="4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999" y="1320"/>
              <a:ext cx="8" cy="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965" y="1343"/>
              <a:ext cx="8" cy="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0" name="Group 90"/>
          <p:cNvGrpSpPr>
            <a:grpSpLocks/>
          </p:cNvGrpSpPr>
          <p:nvPr/>
        </p:nvGrpSpPr>
        <p:grpSpPr bwMode="auto">
          <a:xfrm rot="16200000">
            <a:off x="6438900" y="2238375"/>
            <a:ext cx="400050" cy="514350"/>
            <a:chOff x="965" y="1301"/>
            <a:chExt cx="42" cy="54"/>
          </a:xfrm>
        </p:grpSpPr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973" y="1301"/>
              <a:ext cx="26" cy="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979" y="1307"/>
              <a:ext cx="13" cy="3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973" y="1315"/>
              <a:ext cx="26" cy="4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999" y="1320"/>
              <a:ext cx="8" cy="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965" y="1343"/>
              <a:ext cx="8" cy="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6" name="Group 96"/>
          <p:cNvGrpSpPr>
            <a:grpSpLocks/>
          </p:cNvGrpSpPr>
          <p:nvPr/>
        </p:nvGrpSpPr>
        <p:grpSpPr bwMode="auto">
          <a:xfrm>
            <a:off x="6124575" y="4048125"/>
            <a:ext cx="247650" cy="428625"/>
            <a:chOff x="466" y="1278"/>
            <a:chExt cx="26" cy="45"/>
          </a:xfrm>
        </p:grpSpPr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466" y="1278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472" y="1284"/>
              <a:ext cx="13" cy="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466" y="1317"/>
              <a:ext cx="26" cy="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0" name="Group 100"/>
          <p:cNvGrpSpPr>
            <a:grpSpLocks/>
          </p:cNvGrpSpPr>
          <p:nvPr/>
        </p:nvGrpSpPr>
        <p:grpSpPr bwMode="auto">
          <a:xfrm>
            <a:off x="5591175" y="4476750"/>
            <a:ext cx="952500" cy="600075"/>
            <a:chOff x="1191" y="1478"/>
            <a:chExt cx="100" cy="63"/>
          </a:xfrm>
        </p:grpSpPr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1200" y="1478"/>
              <a:ext cx="83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AutoShape 102"/>
            <p:cNvSpPr>
              <a:spLocks noChangeArrowheads="1"/>
            </p:cNvSpPr>
            <p:nvPr/>
          </p:nvSpPr>
          <p:spPr bwMode="auto">
            <a:xfrm>
              <a:off x="1218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AutoShape 103"/>
            <p:cNvSpPr>
              <a:spLocks noChangeArrowheads="1"/>
            </p:cNvSpPr>
            <p:nvPr/>
          </p:nvSpPr>
          <p:spPr bwMode="auto">
            <a:xfrm>
              <a:off x="1247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AutoShape 104"/>
            <p:cNvSpPr>
              <a:spLocks noChangeArrowheads="1"/>
            </p:cNvSpPr>
            <p:nvPr/>
          </p:nvSpPr>
          <p:spPr bwMode="auto">
            <a:xfrm>
              <a:off x="1195" y="1488"/>
              <a:ext cx="19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1191" y="1478"/>
              <a:ext cx="9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1204" y="1505"/>
              <a:ext cx="87" cy="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7" name="Rectangle 107"/>
          <p:cNvSpPr>
            <a:spLocks noChangeArrowheads="1"/>
          </p:cNvSpPr>
          <p:nvPr/>
        </p:nvSpPr>
        <p:spPr bwMode="auto">
          <a:xfrm>
            <a:off x="6210300" y="4476750"/>
            <a:ext cx="76200" cy="114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" name="Text Box 108"/>
          <p:cNvSpPr txBox="1">
            <a:spLocks noChangeArrowheads="1"/>
          </p:cNvSpPr>
          <p:nvPr/>
        </p:nvSpPr>
        <p:spPr bwMode="auto">
          <a:xfrm>
            <a:off x="628650" y="5419725"/>
            <a:ext cx="1190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 dirty="0" smtClean="0"/>
              <a:t>MODULATEUR</a:t>
            </a:r>
            <a:endParaRPr lang="fr-FR" sz="1200" dirty="0"/>
          </a:p>
        </p:txBody>
      </p:sp>
      <p:sp>
        <p:nvSpPr>
          <p:cNvPr id="109" name="Text Box 109"/>
          <p:cNvSpPr txBox="1">
            <a:spLocks noChangeArrowheads="1"/>
          </p:cNvSpPr>
          <p:nvPr/>
        </p:nvSpPr>
        <p:spPr bwMode="auto">
          <a:xfrm>
            <a:off x="2022475" y="5410200"/>
            <a:ext cx="1114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 dirty="0"/>
              <a:t>KLYSTRON</a:t>
            </a:r>
          </a:p>
        </p:txBody>
      </p:sp>
      <p:sp>
        <p:nvSpPr>
          <p:cNvPr id="110" name="Text Box 110"/>
          <p:cNvSpPr txBox="1">
            <a:spLocks noChangeArrowheads="1"/>
          </p:cNvSpPr>
          <p:nvPr/>
        </p:nvSpPr>
        <p:spPr bwMode="auto">
          <a:xfrm>
            <a:off x="2876550" y="2686050"/>
            <a:ext cx="1216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 dirty="0" smtClean="0"/>
              <a:t>CIRCULATEUR</a:t>
            </a:r>
            <a:endParaRPr lang="fr-FR" sz="1200" dirty="0"/>
          </a:p>
        </p:txBody>
      </p:sp>
      <p:sp>
        <p:nvSpPr>
          <p:cNvPr id="111" name="Text Box 111"/>
          <p:cNvSpPr txBox="1">
            <a:spLocks noChangeArrowheads="1"/>
          </p:cNvSpPr>
          <p:nvPr/>
        </p:nvSpPr>
        <p:spPr bwMode="auto">
          <a:xfrm>
            <a:off x="4933950" y="219075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 dirty="0" smtClean="0"/>
              <a:t>COUPLEUR </a:t>
            </a:r>
            <a:r>
              <a:rPr lang="fr-FR" sz="1200" dirty="0"/>
              <a:t>6 dB</a:t>
            </a:r>
          </a:p>
        </p:txBody>
      </p:sp>
      <p:sp>
        <p:nvSpPr>
          <p:cNvPr id="112" name="Text Box 112"/>
          <p:cNvSpPr txBox="1">
            <a:spLocks noChangeArrowheads="1"/>
          </p:cNvSpPr>
          <p:nvPr/>
        </p:nvSpPr>
        <p:spPr bwMode="auto">
          <a:xfrm>
            <a:off x="5676900" y="5143500"/>
            <a:ext cx="942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1200" dirty="0" smtClean="0"/>
              <a:t>CANON RF </a:t>
            </a:r>
            <a:endParaRPr lang="fr-FR" sz="1200" dirty="0"/>
          </a:p>
        </p:txBody>
      </p:sp>
      <p:sp>
        <p:nvSpPr>
          <p:cNvPr id="113" name="Line 114"/>
          <p:cNvSpPr>
            <a:spLocks noChangeShapeType="1"/>
          </p:cNvSpPr>
          <p:nvPr/>
        </p:nvSpPr>
        <p:spPr bwMode="auto">
          <a:xfrm flipH="1">
            <a:off x="2505075" y="4133850"/>
            <a:ext cx="304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4" name="Text Box 115"/>
          <p:cNvSpPr txBox="1">
            <a:spLocks noChangeArrowheads="1"/>
          </p:cNvSpPr>
          <p:nvPr/>
        </p:nvSpPr>
        <p:spPr bwMode="auto">
          <a:xfrm>
            <a:off x="2774950" y="3986213"/>
            <a:ext cx="786947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 dirty="0" smtClean="0"/>
              <a:t>Pré-ampli</a:t>
            </a:r>
            <a:endParaRPr lang="fr-FR" sz="1200" dirty="0"/>
          </a:p>
        </p:txBody>
      </p:sp>
      <p:sp>
        <p:nvSpPr>
          <p:cNvPr id="115" name="Rectangle 116"/>
          <p:cNvSpPr>
            <a:spLocks noChangeArrowheads="1"/>
          </p:cNvSpPr>
          <p:nvPr/>
        </p:nvSpPr>
        <p:spPr bwMode="auto">
          <a:xfrm>
            <a:off x="2209800" y="3754438"/>
            <a:ext cx="155575" cy="65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" name="Rectangle 117"/>
          <p:cNvSpPr>
            <a:spLocks noChangeArrowheads="1"/>
          </p:cNvSpPr>
          <p:nvPr/>
        </p:nvSpPr>
        <p:spPr bwMode="auto">
          <a:xfrm>
            <a:off x="1981200" y="3676650"/>
            <a:ext cx="23495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" name="Rectangle 118"/>
          <p:cNvSpPr>
            <a:spLocks noChangeArrowheads="1"/>
          </p:cNvSpPr>
          <p:nvPr/>
        </p:nvSpPr>
        <p:spPr bwMode="auto">
          <a:xfrm>
            <a:off x="2492375" y="3360738"/>
            <a:ext cx="146050" cy="65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" name="Rectangle 119"/>
          <p:cNvSpPr>
            <a:spLocks noChangeArrowheads="1"/>
          </p:cNvSpPr>
          <p:nvPr/>
        </p:nvSpPr>
        <p:spPr bwMode="auto">
          <a:xfrm>
            <a:off x="2641600" y="3309938"/>
            <a:ext cx="428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9" name="Rectangle 120"/>
          <p:cNvSpPr>
            <a:spLocks noChangeArrowheads="1"/>
          </p:cNvSpPr>
          <p:nvPr/>
        </p:nvSpPr>
        <p:spPr bwMode="auto">
          <a:xfrm>
            <a:off x="6311900" y="4179888"/>
            <a:ext cx="146050" cy="84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0" name="Rectangle 121"/>
          <p:cNvSpPr>
            <a:spLocks noChangeArrowheads="1"/>
          </p:cNvSpPr>
          <p:nvPr/>
        </p:nvSpPr>
        <p:spPr bwMode="auto">
          <a:xfrm>
            <a:off x="6464300" y="4035425"/>
            <a:ext cx="234950" cy="361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" name="Text Box 122"/>
          <p:cNvSpPr txBox="1">
            <a:spLocks noChangeArrowheads="1"/>
          </p:cNvSpPr>
          <p:nvPr/>
        </p:nvSpPr>
        <p:spPr bwMode="auto">
          <a:xfrm>
            <a:off x="6423025" y="3767138"/>
            <a:ext cx="6270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 dirty="0" smtClean="0"/>
              <a:t>pompe</a:t>
            </a:r>
            <a:endParaRPr lang="fr-FR" sz="1200" dirty="0"/>
          </a:p>
        </p:txBody>
      </p:sp>
      <p:sp>
        <p:nvSpPr>
          <p:cNvPr id="122" name="Text Box 123"/>
          <p:cNvSpPr txBox="1">
            <a:spLocks noChangeArrowheads="1"/>
          </p:cNvSpPr>
          <p:nvPr/>
        </p:nvSpPr>
        <p:spPr bwMode="auto">
          <a:xfrm>
            <a:off x="1828800" y="3455988"/>
            <a:ext cx="55335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dirty="0" smtClean="0"/>
              <a:t>pompe</a:t>
            </a:r>
            <a:endParaRPr lang="fr-FR" sz="1000" dirty="0"/>
          </a:p>
        </p:txBody>
      </p:sp>
      <p:sp>
        <p:nvSpPr>
          <p:cNvPr id="123" name="Rectangle 125"/>
          <p:cNvSpPr>
            <a:spLocks noChangeArrowheads="1"/>
          </p:cNvSpPr>
          <p:nvPr/>
        </p:nvSpPr>
        <p:spPr bwMode="auto">
          <a:xfrm>
            <a:off x="438150" y="1581150"/>
            <a:ext cx="8162925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8" name="Rectangle 127"/>
          <p:cNvSpPr/>
          <p:nvPr/>
        </p:nvSpPr>
        <p:spPr>
          <a:xfrm>
            <a:off x="6467475" y="4709564"/>
            <a:ext cx="1992957" cy="139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ZoneTexte 128"/>
          <p:cNvSpPr txBox="1"/>
          <p:nvPr/>
        </p:nvSpPr>
        <p:spPr>
          <a:xfrm>
            <a:off x="6072187" y="5802642"/>
            <a:ext cx="187750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Canon RF : R Roux</a:t>
            </a:r>
            <a:endParaRPr lang="fr-FR" dirty="0"/>
          </a:p>
        </p:txBody>
      </p:sp>
      <p:sp>
        <p:nvSpPr>
          <p:cNvPr id="130" name="ZoneTexte 129"/>
          <p:cNvSpPr txBox="1"/>
          <p:nvPr/>
        </p:nvSpPr>
        <p:spPr>
          <a:xfrm>
            <a:off x="4479558" y="1688068"/>
            <a:ext cx="150214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RF : P </a:t>
            </a:r>
            <a:r>
              <a:rPr lang="fr-FR" dirty="0" err="1" smtClean="0"/>
              <a:t>Lepercq</a:t>
            </a:r>
            <a:endParaRPr lang="fr-FR" dirty="0"/>
          </a:p>
        </p:txBody>
      </p:sp>
      <p:sp>
        <p:nvSpPr>
          <p:cNvPr id="131" name="ZoneTexte 130"/>
          <p:cNvSpPr txBox="1"/>
          <p:nvPr/>
        </p:nvSpPr>
        <p:spPr>
          <a:xfrm>
            <a:off x="565883" y="1738610"/>
            <a:ext cx="1535998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modulateur : </a:t>
            </a:r>
          </a:p>
          <a:p>
            <a:r>
              <a:rPr lang="fr-FR" dirty="0" smtClean="0"/>
              <a:t>JL </a:t>
            </a:r>
            <a:r>
              <a:rPr lang="fr-FR" dirty="0" err="1" smtClean="0"/>
              <a:t>Babigeon</a:t>
            </a:r>
            <a:r>
              <a:rPr lang="fr-FR" dirty="0" smtClean="0"/>
              <a:t>+</a:t>
            </a:r>
          </a:p>
          <a:p>
            <a:r>
              <a:rPr lang="fr-FR" dirty="0" smtClean="0"/>
              <a:t>S </a:t>
            </a:r>
            <a:r>
              <a:rPr lang="fr-FR" dirty="0" err="1"/>
              <a:t>B</a:t>
            </a:r>
            <a:r>
              <a:rPr lang="fr-FR" dirty="0" err="1" smtClean="0"/>
              <a:t>enmansour</a:t>
            </a:r>
            <a:endParaRPr lang="fr-FR" dirty="0"/>
          </a:p>
        </p:txBody>
      </p:sp>
      <p:cxnSp>
        <p:nvCxnSpPr>
          <p:cNvPr id="133" name="Connecteur droit 132"/>
          <p:cNvCxnSpPr>
            <a:stCxn id="131" idx="2"/>
          </p:cNvCxnSpPr>
          <p:nvPr/>
        </p:nvCxnSpPr>
        <p:spPr>
          <a:xfrm flipH="1">
            <a:off x="1332279" y="2661940"/>
            <a:ext cx="1603" cy="1290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>
            <a:stCxn id="130" idx="1"/>
            <a:endCxn id="67" idx="0"/>
          </p:cNvCxnSpPr>
          <p:nvPr/>
        </p:nvCxnSpPr>
        <p:spPr>
          <a:xfrm flipH="1">
            <a:off x="3438525" y="1872734"/>
            <a:ext cx="1041033" cy="39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>
            <a:off x="5436096" y="2057400"/>
            <a:ext cx="0" cy="2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>
            <a:off x="5715000" y="2057400"/>
            <a:ext cx="252412" cy="142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 flipH="1" flipV="1">
            <a:off x="6286500" y="5076825"/>
            <a:ext cx="314325" cy="725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ZoneTexte 133"/>
          <p:cNvSpPr txBox="1"/>
          <p:nvPr/>
        </p:nvSpPr>
        <p:spPr>
          <a:xfrm>
            <a:off x="6829839" y="3360738"/>
            <a:ext cx="1648978" cy="369332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Vide : </a:t>
            </a:r>
            <a:r>
              <a:rPr lang="fr-FR" dirty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Prevost</a:t>
            </a:r>
            <a:endParaRPr lang="fr-FR" dirty="0"/>
          </a:p>
        </p:txBody>
      </p:sp>
      <p:cxnSp>
        <p:nvCxnSpPr>
          <p:cNvPr id="136" name="Connecteur droit 135"/>
          <p:cNvCxnSpPr/>
          <p:nvPr/>
        </p:nvCxnSpPr>
        <p:spPr>
          <a:xfrm flipH="1">
            <a:off x="6292260" y="3733800"/>
            <a:ext cx="872028" cy="1038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/>
          <p:cNvSpPr txBox="1"/>
          <p:nvPr/>
        </p:nvSpPr>
        <p:spPr>
          <a:xfrm>
            <a:off x="3507798" y="5439733"/>
            <a:ext cx="1943994" cy="369332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Phase : N </a:t>
            </a:r>
            <a:r>
              <a:rPr lang="fr-FR" dirty="0" err="1" smtClean="0"/>
              <a:t>Elkamchi</a:t>
            </a:r>
            <a:endParaRPr lang="fr-FR" dirty="0"/>
          </a:p>
        </p:txBody>
      </p:sp>
      <p:sp>
        <p:nvSpPr>
          <p:cNvPr id="140" name="Text Box 115"/>
          <p:cNvSpPr txBox="1">
            <a:spLocks noChangeArrowheads="1"/>
          </p:cNvSpPr>
          <p:nvPr/>
        </p:nvSpPr>
        <p:spPr bwMode="auto">
          <a:xfrm>
            <a:off x="3978097" y="4523491"/>
            <a:ext cx="66556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 dirty="0" smtClean="0"/>
              <a:t>Pilote</a:t>
            </a:r>
          </a:p>
          <a:p>
            <a:r>
              <a:rPr lang="fr-FR" sz="1200" dirty="0" smtClean="0"/>
              <a:t>75 MHz</a:t>
            </a:r>
            <a:endParaRPr lang="fr-FR" sz="1200" dirty="0"/>
          </a:p>
        </p:txBody>
      </p:sp>
      <p:cxnSp>
        <p:nvCxnSpPr>
          <p:cNvPr id="124" name="Connecteur droit avec flèche 123"/>
          <p:cNvCxnSpPr>
            <a:stCxn id="140" idx="1"/>
            <a:endCxn id="114" idx="3"/>
          </p:cNvCxnSpPr>
          <p:nvPr/>
        </p:nvCxnSpPr>
        <p:spPr>
          <a:xfrm flipH="1" flipV="1">
            <a:off x="3561897" y="4124713"/>
            <a:ext cx="416200" cy="629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H="1" flipV="1">
            <a:off x="4479795" y="4981575"/>
            <a:ext cx="264985" cy="45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 Box 115"/>
          <p:cNvSpPr txBox="1">
            <a:spLocks noChangeArrowheads="1"/>
          </p:cNvSpPr>
          <p:nvPr/>
        </p:nvSpPr>
        <p:spPr bwMode="auto">
          <a:xfrm>
            <a:off x="3962401" y="3733800"/>
            <a:ext cx="632019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fr-FR" sz="1200" dirty="0" smtClean="0"/>
              <a:t>LASER</a:t>
            </a:r>
            <a:endParaRPr lang="fr-FR" sz="1200" dirty="0"/>
          </a:p>
        </p:txBody>
      </p:sp>
      <p:cxnSp>
        <p:nvCxnSpPr>
          <p:cNvPr id="151" name="Connecteur droit avec flèche 150"/>
          <p:cNvCxnSpPr>
            <a:stCxn id="140" idx="0"/>
            <a:endCxn id="148" idx="2"/>
          </p:cNvCxnSpPr>
          <p:nvPr/>
        </p:nvCxnSpPr>
        <p:spPr>
          <a:xfrm flipH="1" flipV="1">
            <a:off x="4278411" y="4010799"/>
            <a:ext cx="32470" cy="5126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4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Exposés</a:t>
            </a:r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2195736" y="3176949"/>
            <a:ext cx="952500" cy="600075"/>
            <a:chOff x="1191" y="1478"/>
            <a:chExt cx="100" cy="63"/>
          </a:xfrm>
        </p:grpSpPr>
        <p:sp>
          <p:nvSpPr>
            <p:cNvPr id="5" name="Rectangle 101"/>
            <p:cNvSpPr>
              <a:spLocks noChangeArrowheads="1"/>
            </p:cNvSpPr>
            <p:nvPr/>
          </p:nvSpPr>
          <p:spPr bwMode="auto">
            <a:xfrm>
              <a:off x="1200" y="1478"/>
              <a:ext cx="83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AutoShape 102"/>
            <p:cNvSpPr>
              <a:spLocks noChangeArrowheads="1"/>
            </p:cNvSpPr>
            <p:nvPr/>
          </p:nvSpPr>
          <p:spPr bwMode="auto">
            <a:xfrm>
              <a:off x="1218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AutoShape 103"/>
            <p:cNvSpPr>
              <a:spLocks noChangeArrowheads="1"/>
            </p:cNvSpPr>
            <p:nvPr/>
          </p:nvSpPr>
          <p:spPr bwMode="auto">
            <a:xfrm>
              <a:off x="1247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AutoShape 104"/>
            <p:cNvSpPr>
              <a:spLocks noChangeArrowheads="1"/>
            </p:cNvSpPr>
            <p:nvPr/>
          </p:nvSpPr>
          <p:spPr bwMode="auto">
            <a:xfrm>
              <a:off x="1195" y="1488"/>
              <a:ext cx="19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Rectangle 105"/>
            <p:cNvSpPr>
              <a:spLocks noChangeArrowheads="1"/>
            </p:cNvSpPr>
            <p:nvPr/>
          </p:nvSpPr>
          <p:spPr bwMode="auto">
            <a:xfrm>
              <a:off x="1191" y="1478"/>
              <a:ext cx="9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Rectangle 106"/>
            <p:cNvSpPr>
              <a:spLocks noChangeArrowheads="1"/>
            </p:cNvSpPr>
            <p:nvPr/>
          </p:nvSpPr>
          <p:spPr bwMode="auto">
            <a:xfrm>
              <a:off x="1204" y="1505"/>
              <a:ext cx="87" cy="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72036" y="3409763"/>
            <a:ext cx="4380284" cy="1136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979712" y="2960925"/>
            <a:ext cx="2160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072036" y="2829206"/>
            <a:ext cx="240351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apèze 13"/>
          <p:cNvSpPr/>
          <p:nvPr/>
        </p:nvSpPr>
        <p:spPr>
          <a:xfrm rot="10800000">
            <a:off x="372020" y="4041045"/>
            <a:ext cx="7080299" cy="720080"/>
          </a:xfrm>
          <a:prstGeom prst="trapezoid">
            <a:avLst>
              <a:gd name="adj" fmla="val 4717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499992" y="3248957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280321" y="3176949"/>
            <a:ext cx="299791" cy="2328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280320" y="3549237"/>
            <a:ext cx="299791" cy="2328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851920" y="3248957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4131216" y="3188823"/>
            <a:ext cx="224760" cy="224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4572000" y="3320965"/>
            <a:ext cx="305504" cy="30550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220696" y="2240845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8" idx="7"/>
            <a:endCxn id="9" idx="3"/>
          </p:cNvCxnSpPr>
          <p:nvPr/>
        </p:nvCxnSpPr>
        <p:spPr>
          <a:xfrm flipH="1">
            <a:off x="2281461" y="3312229"/>
            <a:ext cx="1939235" cy="164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084159" y="3549521"/>
            <a:ext cx="228228" cy="49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2305844" y="3476987"/>
            <a:ext cx="435438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521035" y="1873989"/>
            <a:ext cx="1669881" cy="369332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Laser : V </a:t>
            </a:r>
            <a:r>
              <a:rPr lang="fr-FR" dirty="0" err="1" smtClean="0"/>
              <a:t>Soskov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4744926" y="2450211"/>
            <a:ext cx="3101170" cy="369332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charge : P </a:t>
            </a:r>
            <a:r>
              <a:rPr lang="fr-FR" dirty="0" err="1"/>
              <a:t>L</a:t>
            </a:r>
            <a:r>
              <a:rPr lang="fr-FR" dirty="0" err="1" smtClean="0"/>
              <a:t>epercq</a:t>
            </a:r>
            <a:r>
              <a:rPr lang="fr-FR" dirty="0" smtClean="0"/>
              <a:t> +V </a:t>
            </a:r>
            <a:r>
              <a:rPr lang="fr-FR" dirty="0" err="1" smtClean="0"/>
              <a:t>Chaumat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499096" y="5086925"/>
            <a:ext cx="2851614" cy="646331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Comparaison canons : </a:t>
            </a:r>
          </a:p>
          <a:p>
            <a:r>
              <a:rPr lang="fr-FR" dirty="0" smtClean="0"/>
              <a:t>R Roux + C Bruni + T </a:t>
            </a:r>
            <a:r>
              <a:rPr lang="fr-FR" dirty="0" err="1" smtClean="0"/>
              <a:t>Vinatier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623230" y="1689323"/>
            <a:ext cx="2224968" cy="369332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Mécanique: A </a:t>
            </a:r>
            <a:r>
              <a:rPr lang="fr-FR" dirty="0" err="1" smtClean="0"/>
              <a:t>Gonnin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521035" y="4961993"/>
            <a:ext cx="2925009" cy="646331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Diagnostics faisceau : ISAAPA</a:t>
            </a:r>
          </a:p>
          <a:p>
            <a:r>
              <a:rPr lang="fr-FR" dirty="0" smtClean="0"/>
              <a:t>J Brossard + E </a:t>
            </a:r>
            <a:r>
              <a:rPr lang="fr-FR" dirty="0" err="1" smtClean="0"/>
              <a:t>Mandag</a:t>
            </a:r>
            <a:r>
              <a:rPr lang="fr-FR" dirty="0" smtClean="0"/>
              <a:t>                                     </a:t>
            </a:r>
            <a:endParaRPr lang="fr-FR" dirty="0"/>
          </a:p>
        </p:txBody>
      </p:sp>
      <p:cxnSp>
        <p:nvCxnSpPr>
          <p:cNvPr id="43" name="Connecteur droit 42"/>
          <p:cNvCxnSpPr>
            <a:endCxn id="16" idx="0"/>
          </p:cNvCxnSpPr>
          <p:nvPr/>
        </p:nvCxnSpPr>
        <p:spPr>
          <a:xfrm>
            <a:off x="5430216" y="2819543"/>
            <a:ext cx="1" cy="357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907704" y="3434124"/>
            <a:ext cx="373757" cy="892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827585" y="3434373"/>
            <a:ext cx="1080120" cy="89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avec flèche 46"/>
          <p:cNvCxnSpPr>
            <a:stCxn id="39" idx="2"/>
            <a:endCxn id="46" idx="0"/>
          </p:cNvCxnSpPr>
          <p:nvPr/>
        </p:nvCxnSpPr>
        <p:spPr>
          <a:xfrm flipH="1">
            <a:off x="1367645" y="2058655"/>
            <a:ext cx="368069" cy="137571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endCxn id="5" idx="2"/>
          </p:cNvCxnSpPr>
          <p:nvPr/>
        </p:nvCxnSpPr>
        <p:spPr>
          <a:xfrm flipV="1">
            <a:off x="1907705" y="3777024"/>
            <a:ext cx="769044" cy="1309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endCxn id="15" idx="4"/>
          </p:cNvCxnSpPr>
          <p:nvPr/>
        </p:nvCxnSpPr>
        <p:spPr>
          <a:xfrm flipV="1">
            <a:off x="4716016" y="3681005"/>
            <a:ext cx="0" cy="1267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25"/>
          <p:cNvSpPr>
            <a:spLocks noChangeArrowheads="1"/>
          </p:cNvSpPr>
          <p:nvPr/>
        </p:nvSpPr>
        <p:spPr bwMode="auto">
          <a:xfrm>
            <a:off x="438150" y="1581150"/>
            <a:ext cx="8162925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6660231" y="3194099"/>
            <a:ext cx="2483769" cy="1754326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Utilisateurs</a:t>
            </a:r>
          </a:p>
          <a:p>
            <a:r>
              <a:rPr lang="fr-FR" dirty="0" smtClean="0"/>
              <a:t>D Monnier : FLUO</a:t>
            </a:r>
          </a:p>
          <a:p>
            <a:r>
              <a:rPr lang="fr-FR" dirty="0" smtClean="0"/>
              <a:t>P </a:t>
            </a:r>
            <a:r>
              <a:rPr lang="fr-FR" dirty="0" err="1" smtClean="0"/>
              <a:t>Jonnard</a:t>
            </a:r>
            <a:r>
              <a:rPr lang="fr-FR" dirty="0" smtClean="0"/>
              <a:t> : PARAMETRIX</a:t>
            </a:r>
          </a:p>
          <a:p>
            <a:r>
              <a:rPr lang="fr-FR" dirty="0" smtClean="0"/>
              <a:t>S </a:t>
            </a:r>
            <a:r>
              <a:rPr lang="fr-FR" dirty="0" err="1" smtClean="0"/>
              <a:t>Barsuk</a:t>
            </a:r>
            <a:r>
              <a:rPr lang="fr-FR" dirty="0" smtClean="0"/>
              <a:t>   : </a:t>
            </a:r>
            <a:r>
              <a:rPr lang="fr-FR" dirty="0" err="1" smtClean="0"/>
              <a:t>Micromégas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2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06058" y="3645024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Planning journée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"/>
            <a:ext cx="568642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4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D’où vient-on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 smtClean="0"/>
              <a:t>des sources d’électrons au LAL</a:t>
            </a:r>
          </a:p>
          <a:p>
            <a:r>
              <a:rPr lang="fr-FR" dirty="0" smtClean="0"/>
              <a:t>Construction de canons RF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(très peu de constructeurs au monde)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ELYSE</a:t>
            </a:r>
            <a:r>
              <a:rPr lang="fr-FR" dirty="0" smtClean="0"/>
              <a:t> : cinétique réactions chimiques</a:t>
            </a:r>
          </a:p>
          <a:p>
            <a:r>
              <a:rPr lang="fr-FR" dirty="0" smtClean="0"/>
              <a:t>Alpha-x : </a:t>
            </a:r>
            <a:r>
              <a:rPr lang="fr-FR" dirty="0" err="1" smtClean="0"/>
              <a:t>Stratchlyde</a:t>
            </a:r>
            <a:r>
              <a:rPr lang="fr-FR" dirty="0" smtClean="0"/>
              <a:t> </a:t>
            </a:r>
            <a:r>
              <a:rPr lang="fr-FR" dirty="0" err="1" smtClean="0"/>
              <a:t>University</a:t>
            </a:r>
            <a:endParaRPr lang="fr-FR" dirty="0" smtClean="0"/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CARE</a:t>
            </a:r>
            <a:r>
              <a:rPr lang="fr-FR" dirty="0"/>
              <a:t> : </a:t>
            </a:r>
            <a:r>
              <a:rPr lang="fr-FR" dirty="0" smtClean="0"/>
              <a:t>(FP6) canon </a:t>
            </a:r>
            <a:r>
              <a:rPr lang="fr-FR" dirty="0"/>
              <a:t>PHIN qui a bien rempli son </a:t>
            </a:r>
            <a:r>
              <a:rPr lang="fr-FR" dirty="0" smtClean="0"/>
              <a:t>rôle</a:t>
            </a:r>
          </a:p>
          <a:p>
            <a:r>
              <a:rPr lang="fr-FR" dirty="0" smtClean="0"/>
              <a:t>PHIL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8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 </a:t>
            </a:r>
            <a:r>
              <a:rPr lang="fr-FR" dirty="0" smtClean="0"/>
              <a:t>Contexte du DEPACC</a:t>
            </a:r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ln>
            <a:solidFill>
              <a:srgbClr val="9900CC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FF"/>
                </a:solidFill>
              </a:rPr>
              <a:t>Futurs accélérateurs = sources d’électrons </a:t>
            </a:r>
            <a:r>
              <a:rPr lang="fr-FR" dirty="0">
                <a:solidFill>
                  <a:srgbClr val="0000FF"/>
                </a:solidFill>
              </a:rPr>
              <a:t>brillantes </a:t>
            </a:r>
            <a:r>
              <a:rPr lang="fr-FR" dirty="0" smtClean="0">
                <a:solidFill>
                  <a:srgbClr val="0000FF"/>
                </a:solidFill>
              </a:rPr>
              <a:t>= R&amp;D </a:t>
            </a:r>
            <a:r>
              <a:rPr lang="fr-FR" dirty="0">
                <a:solidFill>
                  <a:srgbClr val="0000FF"/>
                </a:solidFill>
              </a:rPr>
              <a:t>photo-injecteurs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A50021"/>
                </a:solidFill>
              </a:rPr>
              <a:t>Ouverture à la communauté scientifique : accueil de chercheurs pour expériences utilisant faisceau électrons de faible énergie </a:t>
            </a:r>
          </a:p>
          <a:p>
            <a:r>
              <a:rPr lang="fr-FR" dirty="0" smtClean="0"/>
              <a:t>Machine locale : Installation de test pour d’autres accélérateurs  (THOMX : canon, diagnostics,…)</a:t>
            </a:r>
          </a:p>
          <a:p>
            <a:r>
              <a:rPr lang="fr-FR" dirty="0" smtClean="0"/>
              <a:t>Formation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0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313" y="264473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Principe Photo-injection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11413" y="3429000"/>
            <a:ext cx="23034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96188" y="16398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F = q Ef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12160" y="3995738"/>
            <a:ext cx="2621230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err="1" smtClean="0">
                <a:cs typeface="Arial" charset="0"/>
              </a:rPr>
              <a:t>Strucutures</a:t>
            </a:r>
            <a:r>
              <a:rPr lang="fr-FR" dirty="0" smtClean="0">
                <a:cs typeface="Arial" charset="0"/>
              </a:rPr>
              <a:t> temporelles</a:t>
            </a:r>
            <a:endParaRPr lang="fr-FR" dirty="0">
              <a:cs typeface="Arial" charset="0"/>
            </a:endParaRPr>
          </a:p>
          <a:p>
            <a:pPr eaLnBrk="1" hangingPunct="1"/>
            <a:r>
              <a:rPr lang="fr-FR" dirty="0" smtClean="0">
                <a:cs typeface="Arial" charset="0"/>
              </a:rPr>
              <a:t>      électrons </a:t>
            </a:r>
            <a:r>
              <a:rPr lang="fr-FR" dirty="0">
                <a:cs typeface="Arial" charset="0"/>
              </a:rPr>
              <a:t>– laser </a:t>
            </a:r>
          </a:p>
          <a:p>
            <a:pPr eaLnBrk="1" hangingPunct="1"/>
            <a:r>
              <a:rPr lang="fr-FR" dirty="0">
                <a:cs typeface="Arial" charset="0"/>
              </a:rPr>
              <a:t>    </a:t>
            </a:r>
            <a:r>
              <a:rPr lang="fr-FR" dirty="0" smtClean="0">
                <a:cs typeface="Arial" charset="0"/>
              </a:rPr>
              <a:t>  sont identiques</a:t>
            </a:r>
            <a:endParaRPr lang="fr-FR" dirty="0"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68144" y="5218113"/>
            <a:ext cx="2787943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cs typeface="Arial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cs typeface="Arial" charset="0"/>
              </a:rPr>
              <a:t>durée courte : </a:t>
            </a:r>
            <a:r>
              <a:rPr lang="fr-FR" dirty="0" err="1" smtClean="0">
                <a:solidFill>
                  <a:srgbClr val="FF0000"/>
                </a:solidFill>
                <a:cs typeface="Arial" charset="0"/>
              </a:rPr>
              <a:t>ps</a:t>
            </a:r>
            <a:r>
              <a:rPr lang="fr-FR" dirty="0" smtClean="0">
                <a:solidFill>
                  <a:srgbClr val="FF0000"/>
                </a:solidFill>
                <a:cs typeface="Arial" charset="0"/>
              </a:rPr>
              <a:t> voire </a:t>
            </a:r>
            <a:r>
              <a:rPr lang="fr-FR" dirty="0" err="1">
                <a:solidFill>
                  <a:srgbClr val="FF0000"/>
                </a:solidFill>
                <a:cs typeface="Arial" charset="0"/>
              </a:rPr>
              <a:t>f</a:t>
            </a:r>
            <a:r>
              <a:rPr lang="fr-FR" dirty="0" err="1" smtClean="0">
                <a:solidFill>
                  <a:srgbClr val="FF0000"/>
                </a:solidFill>
                <a:cs typeface="Arial" charset="0"/>
              </a:rPr>
              <a:t>s</a:t>
            </a: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29238" y="1949450"/>
            <a:ext cx="335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cs typeface="Arial" charset="0"/>
              </a:rPr>
              <a:t>Accélération particule chargée </a:t>
            </a:r>
            <a:endParaRPr lang="fr-FR" dirty="0">
              <a:cs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8261350" y="1665288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639050" y="1671638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80112" y="2743200"/>
            <a:ext cx="3082895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cs typeface="Arial" charset="0"/>
              </a:rPr>
              <a:t>Production électrons avec la</a:t>
            </a:r>
          </a:p>
          <a:p>
            <a:pPr eaLnBrk="1" hangingPunct="1"/>
            <a:r>
              <a:rPr lang="fr-FR" dirty="0" smtClean="0">
                <a:cs typeface="Arial" charset="0"/>
              </a:rPr>
              <a:t>        </a:t>
            </a:r>
            <a:r>
              <a:rPr lang="fr-FR" b="1" dirty="0" err="1">
                <a:solidFill>
                  <a:srgbClr val="FF0000"/>
                </a:solidFill>
                <a:cs typeface="Arial" charset="0"/>
              </a:rPr>
              <a:t>photoemission</a:t>
            </a:r>
            <a:endParaRPr lang="fr-FR" b="1" dirty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fr-FR" dirty="0">
                <a:cs typeface="Arial" charset="0"/>
              </a:rPr>
              <a:t>(cathode </a:t>
            </a:r>
            <a:r>
              <a:rPr lang="fr-FR" dirty="0" smtClean="0">
                <a:cs typeface="Arial" charset="0"/>
              </a:rPr>
              <a:t>dans la cavité)</a:t>
            </a:r>
            <a:endParaRPr lang="fr-FR" dirty="0">
              <a:cs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335088" y="2636838"/>
            <a:ext cx="1008062" cy="18732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974725" y="3602038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519238" y="3943350"/>
            <a:ext cx="6985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722438" y="3919538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Ef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804988" y="2103438"/>
            <a:ext cx="0" cy="796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084263" y="1766888"/>
            <a:ext cx="1633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cs typeface="Arial" charset="0"/>
              </a:rPr>
              <a:t>RF </a:t>
            </a:r>
            <a:r>
              <a:rPr lang="fr-FR" dirty="0" smtClean="0">
                <a:cs typeface="Arial" charset="0"/>
              </a:rPr>
              <a:t>(onde EM)</a:t>
            </a:r>
            <a:endParaRPr lang="fr-FR" dirty="0">
              <a:cs typeface="Arial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79279" y="4854814"/>
            <a:ext cx="28863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cs typeface="Arial" charset="0"/>
              </a:rPr>
              <a:t>Onde Stationnaire </a:t>
            </a:r>
            <a:r>
              <a:rPr lang="fr-FR" dirty="0">
                <a:cs typeface="Arial" charset="0"/>
              </a:rPr>
              <a:t>TM010 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1322388" y="3328988"/>
            <a:ext cx="2549525" cy="23018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678238" y="29464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accent2"/>
                </a:solidFill>
                <a:cs typeface="Arial" charset="0"/>
              </a:rPr>
              <a:t>Laser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1322388" y="3665538"/>
            <a:ext cx="24606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165475" y="365918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FF0000"/>
                </a:solidFill>
                <a:cs typeface="Arial" charset="0"/>
              </a:rPr>
              <a:t>electrons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919623" y="4529396"/>
            <a:ext cx="2005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cs typeface="Arial" charset="0"/>
              </a:rPr>
              <a:t>Cavité cylindrique</a:t>
            </a:r>
            <a:endParaRPr lang="fr-FR" dirty="0">
              <a:cs typeface="Arial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223963" y="3500438"/>
            <a:ext cx="88900" cy="2063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5124450" y="1563688"/>
            <a:ext cx="3573463" cy="814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98211" y="6164899"/>
            <a:ext cx="52742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err="1">
                <a:cs typeface="Arial" charset="0"/>
              </a:rPr>
              <a:t>Ef</a:t>
            </a:r>
            <a:r>
              <a:rPr lang="fr-FR" dirty="0">
                <a:cs typeface="Arial" charset="0"/>
              </a:rPr>
              <a:t> ~ 80 MV/m  </a:t>
            </a:r>
            <a:r>
              <a:rPr lang="fr-FR" dirty="0">
                <a:cs typeface="Arial" charset="0"/>
                <a:sym typeface="Wingdings" pitchFamily="2" charset="2"/>
              </a:rPr>
              <a:t></a:t>
            </a:r>
            <a:r>
              <a:rPr lang="fr-FR" dirty="0">
                <a:cs typeface="Arial" charset="0"/>
              </a:rPr>
              <a:t> E ~ 4 MeV </a:t>
            </a:r>
            <a:r>
              <a:rPr lang="fr-FR" dirty="0" smtClean="0">
                <a:cs typeface="Arial" charset="0"/>
              </a:rPr>
              <a:t>sur </a:t>
            </a:r>
            <a:r>
              <a:rPr lang="fr-FR" dirty="0">
                <a:cs typeface="Arial" charset="0"/>
              </a:rPr>
              <a:t>10 cm (@3 GHz)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08025" y="5665788"/>
            <a:ext cx="3578865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>
                <a:cs typeface="Arial" charset="0"/>
              </a:rPr>
              <a:t>Efforts </a:t>
            </a:r>
            <a:r>
              <a:rPr lang="fr-FR" dirty="0" smtClean="0">
                <a:cs typeface="Arial" charset="0"/>
              </a:rPr>
              <a:t>sur </a:t>
            </a:r>
            <a:r>
              <a:rPr lang="fr-FR" dirty="0">
                <a:cs typeface="Arial" charset="0"/>
              </a:rPr>
              <a:t>Photocathode &amp; Laser</a:t>
            </a: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7258050" y="3705225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7245350" y="4911725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79279" y="1556792"/>
            <a:ext cx="8202159" cy="4966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0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5796136" y="1772816"/>
            <a:ext cx="1728192" cy="1223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901509" y="2996408"/>
            <a:ext cx="1728192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Source OEM Puissance</a:t>
            </a:r>
            <a:endParaRPr lang="fr-FR" dirty="0"/>
          </a:p>
        </p:txBody>
      </p:sp>
      <p:grpSp>
        <p:nvGrpSpPr>
          <p:cNvPr id="6" name="Group 100"/>
          <p:cNvGrpSpPr>
            <a:grpSpLocks/>
          </p:cNvGrpSpPr>
          <p:nvPr/>
        </p:nvGrpSpPr>
        <p:grpSpPr bwMode="auto">
          <a:xfrm>
            <a:off x="3518387" y="4702149"/>
            <a:ext cx="1555097" cy="979711"/>
            <a:chOff x="1191" y="1478"/>
            <a:chExt cx="100" cy="63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1200" y="1478"/>
              <a:ext cx="83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AutoShape 102"/>
            <p:cNvSpPr>
              <a:spLocks noChangeArrowheads="1"/>
            </p:cNvSpPr>
            <p:nvPr/>
          </p:nvSpPr>
          <p:spPr bwMode="auto">
            <a:xfrm>
              <a:off x="1218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AutoShape 103"/>
            <p:cNvSpPr>
              <a:spLocks noChangeArrowheads="1"/>
            </p:cNvSpPr>
            <p:nvPr/>
          </p:nvSpPr>
          <p:spPr bwMode="auto">
            <a:xfrm>
              <a:off x="1247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AutoShape 104"/>
            <p:cNvSpPr>
              <a:spLocks noChangeArrowheads="1"/>
            </p:cNvSpPr>
            <p:nvPr/>
          </p:nvSpPr>
          <p:spPr bwMode="auto">
            <a:xfrm>
              <a:off x="1195" y="1488"/>
              <a:ext cx="19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Rectangle 105"/>
            <p:cNvSpPr>
              <a:spLocks noChangeArrowheads="1"/>
            </p:cNvSpPr>
            <p:nvPr/>
          </p:nvSpPr>
          <p:spPr bwMode="auto">
            <a:xfrm>
              <a:off x="1191" y="1478"/>
              <a:ext cx="9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Rectangle 106"/>
            <p:cNvSpPr>
              <a:spLocks noChangeArrowheads="1"/>
            </p:cNvSpPr>
            <p:nvPr/>
          </p:nvSpPr>
          <p:spPr bwMode="auto">
            <a:xfrm>
              <a:off x="1204" y="1505"/>
              <a:ext cx="87" cy="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" name="Text Box 115"/>
          <p:cNvSpPr txBox="1">
            <a:spLocks noChangeArrowheads="1"/>
          </p:cNvSpPr>
          <p:nvPr/>
        </p:nvSpPr>
        <p:spPr bwMode="auto">
          <a:xfrm>
            <a:off x="3875576" y="2298067"/>
            <a:ext cx="66556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 dirty="0" smtClean="0"/>
              <a:t>Pilote</a:t>
            </a:r>
          </a:p>
          <a:p>
            <a:r>
              <a:rPr lang="fr-FR" sz="1200" dirty="0" smtClean="0"/>
              <a:t>75 MHz</a:t>
            </a:r>
            <a:endParaRPr lang="fr-FR" sz="1200" dirty="0"/>
          </a:p>
        </p:txBody>
      </p:sp>
      <p:cxnSp>
        <p:nvCxnSpPr>
          <p:cNvPr id="15" name="Connecteur droit 14"/>
          <p:cNvCxnSpPr>
            <a:endCxn id="5" idx="0"/>
          </p:cNvCxnSpPr>
          <p:nvPr/>
        </p:nvCxnSpPr>
        <p:spPr>
          <a:xfrm>
            <a:off x="1765605" y="2528356"/>
            <a:ext cx="0" cy="46805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13" idx="1"/>
          </p:cNvCxnSpPr>
          <p:nvPr/>
        </p:nvCxnSpPr>
        <p:spPr>
          <a:xfrm>
            <a:off x="1765605" y="2528356"/>
            <a:ext cx="2109971" cy="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4541143" y="2526377"/>
            <a:ext cx="1254993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15"/>
          <p:cNvSpPr txBox="1">
            <a:spLocks noChangeArrowheads="1"/>
          </p:cNvSpPr>
          <p:nvPr/>
        </p:nvSpPr>
        <p:spPr bwMode="auto">
          <a:xfrm>
            <a:off x="3931680" y="3189131"/>
            <a:ext cx="553357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 dirty="0" smtClean="0"/>
              <a:t>3 </a:t>
            </a:r>
            <a:r>
              <a:rPr lang="fr-FR" sz="1200" dirty="0"/>
              <a:t>G</a:t>
            </a:r>
            <a:r>
              <a:rPr lang="fr-FR" sz="1200" dirty="0" smtClean="0"/>
              <a:t>Hz</a:t>
            </a:r>
            <a:endParaRPr lang="fr-FR" sz="120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4208358" y="2721079"/>
            <a:ext cx="0" cy="46805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629701" y="3329804"/>
            <a:ext cx="1323265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280961" y="215704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LASER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3291333" y="5193220"/>
            <a:ext cx="473705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397494" y="2063773"/>
            <a:ext cx="0" cy="93263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397494" y="2063773"/>
            <a:ext cx="4398642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15"/>
          <p:cNvSpPr txBox="1">
            <a:spLocks noChangeArrowheads="1"/>
          </p:cNvSpPr>
          <p:nvPr/>
        </p:nvSpPr>
        <p:spPr bwMode="auto">
          <a:xfrm>
            <a:off x="3990124" y="1925273"/>
            <a:ext cx="45557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fr-FR" sz="1200" dirty="0"/>
              <a:t>5</a:t>
            </a:r>
            <a:r>
              <a:rPr lang="fr-FR" sz="1200" dirty="0" smtClean="0"/>
              <a:t> Hz</a:t>
            </a:r>
            <a:endParaRPr lang="fr-FR" sz="1200" dirty="0"/>
          </a:p>
        </p:txBody>
      </p:sp>
      <p:sp>
        <p:nvSpPr>
          <p:cNvPr id="35" name="Rectangle 34"/>
          <p:cNvSpPr/>
          <p:nvPr/>
        </p:nvSpPr>
        <p:spPr>
          <a:xfrm>
            <a:off x="3997963" y="4584286"/>
            <a:ext cx="417093" cy="1555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475656" y="3938907"/>
            <a:ext cx="489101" cy="1555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974150" y="4259406"/>
            <a:ext cx="2012623" cy="14401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ecteurs 37"/>
          <p:cNvSpPr/>
          <p:nvPr/>
        </p:nvSpPr>
        <p:spPr>
          <a:xfrm rot="16200000">
            <a:off x="1649733" y="3785412"/>
            <a:ext cx="618010" cy="618010"/>
          </a:xfrm>
          <a:prstGeom prst="pie">
            <a:avLst>
              <a:gd name="adj1" fmla="val 10783847"/>
              <a:gd name="adj2" fmla="val 16200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Secteurs 38"/>
          <p:cNvSpPr/>
          <p:nvPr/>
        </p:nvSpPr>
        <p:spPr>
          <a:xfrm rot="16200000">
            <a:off x="1787353" y="3923032"/>
            <a:ext cx="342769" cy="342769"/>
          </a:xfrm>
          <a:prstGeom prst="pie">
            <a:avLst>
              <a:gd name="adj1" fmla="val 10783847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2" name="Groupe 41"/>
          <p:cNvGrpSpPr/>
          <p:nvPr/>
        </p:nvGrpSpPr>
        <p:grpSpPr>
          <a:xfrm rot="10800000">
            <a:off x="3677926" y="4259406"/>
            <a:ext cx="618010" cy="618010"/>
            <a:chOff x="1802133" y="3937812"/>
            <a:chExt cx="618010" cy="618010"/>
          </a:xfrm>
        </p:grpSpPr>
        <p:sp>
          <p:nvSpPr>
            <p:cNvPr id="40" name="Secteurs 39"/>
            <p:cNvSpPr/>
            <p:nvPr/>
          </p:nvSpPr>
          <p:spPr>
            <a:xfrm rot="16200000">
              <a:off x="1802133" y="3937812"/>
              <a:ext cx="618010" cy="618010"/>
            </a:xfrm>
            <a:prstGeom prst="pie">
              <a:avLst>
                <a:gd name="adj1" fmla="val 10783847"/>
                <a:gd name="adj2" fmla="val 1620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1" name="Secteurs 40"/>
            <p:cNvSpPr/>
            <p:nvPr/>
          </p:nvSpPr>
          <p:spPr>
            <a:xfrm rot="16200000">
              <a:off x="1939753" y="4075432"/>
              <a:ext cx="342769" cy="342769"/>
            </a:xfrm>
            <a:prstGeom prst="pie">
              <a:avLst>
                <a:gd name="adj1" fmla="val 10783847"/>
                <a:gd name="adj2" fmla="val 1620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629348" y="5062466"/>
            <a:ext cx="57996" cy="2764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/>
          <p:nvPr/>
        </p:nvCxnSpPr>
        <p:spPr>
          <a:xfrm>
            <a:off x="4065740" y="5351330"/>
            <a:ext cx="619148" cy="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6603503" y="4819335"/>
            <a:ext cx="293130" cy="29313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4" idx="2"/>
          </p:cNvCxnSpPr>
          <p:nvPr/>
        </p:nvCxnSpPr>
        <p:spPr>
          <a:xfrm>
            <a:off x="6660232" y="2996408"/>
            <a:ext cx="0" cy="2066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3694564" y="5025151"/>
            <a:ext cx="2965668" cy="1590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3684563" y="5193220"/>
            <a:ext cx="3479725" cy="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1425053" y="4831379"/>
            <a:ext cx="186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Cavité = Canon RF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1720206" y="5598181"/>
            <a:ext cx="9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Cathode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6673085" y="384477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laser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6651623" y="5200711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électrons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357441" y="5849837"/>
            <a:ext cx="417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Champ électrique E = </a:t>
            </a:r>
            <a:r>
              <a:rPr lang="fr-FR" dirty="0" err="1" smtClean="0"/>
              <a:t>Eo</a:t>
            </a:r>
            <a:r>
              <a:rPr lang="fr-FR" dirty="0" smtClean="0"/>
              <a:t> cos(</a:t>
            </a:r>
            <a:r>
              <a:rPr lang="fr-FR" dirty="0" err="1" smtClean="0"/>
              <a:t>kz</a:t>
            </a:r>
            <a:r>
              <a:rPr lang="fr-FR" dirty="0" smtClean="0"/>
              <a:t>) sin(</a:t>
            </a:r>
            <a:r>
              <a:rPr lang="fr-FR" dirty="0" err="1" smtClean="0">
                <a:latin typeface="Symbol" pitchFamily="18" charset="2"/>
              </a:rPr>
              <a:t>w</a:t>
            </a:r>
            <a:r>
              <a:rPr lang="fr-FR" dirty="0" err="1" smtClean="0"/>
              <a:t>t+</a:t>
            </a:r>
            <a:r>
              <a:rPr lang="fr-FR" dirty="0" err="1" smtClean="0">
                <a:latin typeface="Symbol" pitchFamily="18" charset="2"/>
              </a:rPr>
              <a:t>f</a:t>
            </a:r>
            <a:r>
              <a:rPr lang="fr-FR" dirty="0" smtClean="0"/>
              <a:t>))</a:t>
            </a:r>
            <a:endParaRPr lang="fr-FR" dirty="0"/>
          </a:p>
        </p:txBody>
      </p:sp>
      <p:cxnSp>
        <p:nvCxnSpPr>
          <p:cNvPr id="63" name="Connecteur droit 62"/>
          <p:cNvCxnSpPr>
            <a:endCxn id="43" idx="2"/>
          </p:cNvCxnSpPr>
          <p:nvPr/>
        </p:nvCxnSpPr>
        <p:spPr>
          <a:xfrm flipV="1">
            <a:off x="2639578" y="5338956"/>
            <a:ext cx="1018768" cy="373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468313" y="264473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4400" dirty="0" smtClean="0">
                <a:latin typeface="+mj-lt"/>
                <a:ea typeface="+mj-ea"/>
                <a:cs typeface="+mj-cs"/>
              </a:rPr>
              <a:t>Principe Photo-injecteur</a:t>
            </a:r>
            <a:endParaRPr lang="fr-FR" sz="4400" dirty="0">
              <a:latin typeface="+mj-lt"/>
              <a:ea typeface="+mj-ea"/>
              <a:cs typeface="+mj-cs"/>
            </a:endParaRPr>
          </a:p>
        </p:txBody>
      </p:sp>
      <p:cxnSp>
        <p:nvCxnSpPr>
          <p:cNvPr id="66" name="Connecteur droit 65"/>
          <p:cNvCxnSpPr>
            <a:stCxn id="62" idx="0"/>
          </p:cNvCxnSpPr>
          <p:nvPr/>
        </p:nvCxnSpPr>
        <p:spPr>
          <a:xfrm flipH="1" flipV="1">
            <a:off x="4206520" y="5385377"/>
            <a:ext cx="1236172" cy="464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68313" y="1700808"/>
            <a:ext cx="2889128" cy="296123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5168814" y="1515791"/>
            <a:ext cx="2889128" cy="296123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/>
          <p:cNvCxnSpPr/>
          <p:nvPr/>
        </p:nvCxnSpPr>
        <p:spPr>
          <a:xfrm>
            <a:off x="4949077" y="5526351"/>
            <a:ext cx="3580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4949077" y="4898358"/>
            <a:ext cx="1539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6989838" y="4898358"/>
            <a:ext cx="1539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6488730" y="4662041"/>
            <a:ext cx="0" cy="236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6989838" y="4659695"/>
            <a:ext cx="0" cy="236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405633" y="4568411"/>
            <a:ext cx="667302" cy="93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2629701" y="4331414"/>
            <a:ext cx="3526475" cy="2121922"/>
          </a:xfrm>
          <a:prstGeom prst="ellipse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1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4400" dirty="0" smtClean="0">
                <a:solidFill>
                  <a:srgbClr val="FFFF00"/>
                </a:solidFill>
              </a:rPr>
              <a:t>Canon PHIN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05859" y="5840412"/>
            <a:ext cx="32496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/>
              <a:t>changement cathode </a:t>
            </a:r>
            <a:r>
              <a:rPr lang="fr-FR" dirty="0"/>
              <a:t>possible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88224" y="1558925"/>
            <a:ext cx="2082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Canon 2.5 </a:t>
            </a:r>
            <a:r>
              <a:rPr lang="fr-FR" dirty="0" smtClean="0"/>
              <a:t>cellules</a:t>
            </a:r>
            <a:endParaRPr lang="fr-FR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794500" y="1931988"/>
            <a:ext cx="1816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0066FF"/>
                </a:solidFill>
              </a:rPr>
              <a:t>F = 2998.5 MHz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5301208"/>
            <a:ext cx="1457514" cy="130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2459038"/>
            <a:ext cx="3036887" cy="18208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 descr="Canon_PH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4365625"/>
            <a:ext cx="2708275" cy="205898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6372225" y="1047750"/>
            <a:ext cx="2394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FFFF00"/>
                </a:solidFill>
              </a:rPr>
              <a:t>Aujourd’hui Sur PHIL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124575" y="6424613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/>
              <a:t>couplage RF latéral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3546" y="1733525"/>
            <a:ext cx="5309240" cy="3495675"/>
            <a:chOff x="273546" y="1517501"/>
            <a:chExt cx="5309240" cy="3495675"/>
          </a:xfrm>
        </p:grpSpPr>
        <p:pic>
          <p:nvPicPr>
            <p:cNvPr id="5" name="Picture 4" descr="prefac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46" y="1517501"/>
              <a:ext cx="5162550" cy="349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Connecteur droit 11"/>
            <p:cNvCxnSpPr/>
            <p:nvPr/>
          </p:nvCxnSpPr>
          <p:spPr>
            <a:xfrm>
              <a:off x="2195513" y="3092450"/>
              <a:ext cx="0" cy="3683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2005013" y="3151188"/>
              <a:ext cx="0" cy="2508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1390650" y="2946400"/>
              <a:ext cx="0" cy="127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1382713" y="3460750"/>
              <a:ext cx="0" cy="127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1516063" y="3492500"/>
              <a:ext cx="0" cy="95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517650" y="2946400"/>
              <a:ext cx="0" cy="95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1500188" y="3040063"/>
              <a:ext cx="5873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1517650" y="3492500"/>
              <a:ext cx="5873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1376363" y="3573463"/>
              <a:ext cx="14128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1390650" y="2954338"/>
              <a:ext cx="1412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2087563" y="3106738"/>
              <a:ext cx="1079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2105025" y="3448050"/>
              <a:ext cx="1079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1270000" y="3140968"/>
              <a:ext cx="7493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1270000" y="3387725"/>
              <a:ext cx="7493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2103438" y="3025775"/>
              <a:ext cx="0" cy="95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2106613" y="3429000"/>
              <a:ext cx="0" cy="635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1285875" y="3073400"/>
              <a:ext cx="0" cy="3873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1270000" y="3073400"/>
              <a:ext cx="1206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1270000" y="3468688"/>
              <a:ext cx="1206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4013126" y="1526659"/>
              <a:ext cx="1569660" cy="3693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dirty="0" smtClean="0"/>
                <a:t>Usiné au LAL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2631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8824913" y="1079500"/>
            <a:ext cx="0" cy="4498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275388" y="1320800"/>
            <a:ext cx="882650" cy="900113"/>
            <a:chOff x="10401" y="3405"/>
            <a:chExt cx="1389" cy="141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1790" y="3405"/>
              <a:ext cx="0" cy="14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10401" y="3405"/>
              <a:ext cx="13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959475" y="1328738"/>
            <a:ext cx="304800" cy="279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959475" y="1608138"/>
            <a:ext cx="0" cy="611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5961063" y="2225675"/>
            <a:ext cx="1254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276975" y="2206625"/>
            <a:ext cx="36513" cy="20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6310313" y="2230438"/>
            <a:ext cx="8429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6094413" y="2225675"/>
            <a:ext cx="938212" cy="1873250"/>
            <a:chOff x="10115" y="3726"/>
            <a:chExt cx="1477" cy="2951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0116" y="3726"/>
              <a:ext cx="170" cy="19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290" y="3730"/>
              <a:ext cx="1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0115" y="5545"/>
              <a:ext cx="1474" cy="1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1422" y="5543"/>
              <a:ext cx="170" cy="11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0132" y="5468"/>
              <a:ext cx="136" cy="1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1347" y="5565"/>
              <a:ext cx="136" cy="1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129463" y="1368425"/>
            <a:ext cx="17462" cy="17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7129463" y="1343025"/>
            <a:ext cx="17462" cy="17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505575" y="1322388"/>
            <a:ext cx="0" cy="125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6777038" y="1317625"/>
            <a:ext cx="0" cy="125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Arc 25"/>
          <p:cNvSpPr>
            <a:spLocks/>
          </p:cNvSpPr>
          <p:nvPr/>
        </p:nvSpPr>
        <p:spPr bwMode="auto">
          <a:xfrm flipH="1" flipV="1">
            <a:off x="6650038" y="1330325"/>
            <a:ext cx="119062" cy="1190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Arc 26"/>
          <p:cNvSpPr>
            <a:spLocks/>
          </p:cNvSpPr>
          <p:nvPr/>
        </p:nvSpPr>
        <p:spPr bwMode="auto">
          <a:xfrm flipV="1">
            <a:off x="6513513" y="1325563"/>
            <a:ext cx="119062" cy="1190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5214938" y="4103688"/>
            <a:ext cx="1990725" cy="179387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6526213" y="4103688"/>
            <a:ext cx="179387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6616700" y="4103688"/>
            <a:ext cx="90488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5035550" y="4103688"/>
            <a:ext cx="180975" cy="179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5035550" y="4281488"/>
            <a:ext cx="180975" cy="922337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3233738" y="4100513"/>
            <a:ext cx="1798637" cy="179387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5037138" y="3181350"/>
            <a:ext cx="179387" cy="917575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4497388" y="3174206"/>
            <a:ext cx="719137" cy="179387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4494213" y="1414463"/>
            <a:ext cx="179387" cy="1943100"/>
          </a:xfrm>
          <a:prstGeom prst="rect">
            <a:avLst/>
          </a:prstGeom>
          <a:solidFill>
            <a:srgbClr val="FFFF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110020" y="1235075"/>
            <a:ext cx="6278404" cy="17938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7224713" y="1408113"/>
            <a:ext cx="179387" cy="50482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8572500" y="3182938"/>
            <a:ext cx="5715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25 m</a:t>
            </a:r>
            <a:endParaRPr lang="fr-FR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800974" y="1241425"/>
            <a:ext cx="587449" cy="158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2895600" y="1174750"/>
            <a:ext cx="171450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4505424" y="1319461"/>
            <a:ext cx="147635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4610100" y="3184525"/>
            <a:ext cx="200025" cy="158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5045075" y="3260725"/>
            <a:ext cx="158750" cy="187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5048250" y="4022725"/>
            <a:ext cx="165100" cy="187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5038725" y="4175125"/>
            <a:ext cx="165100" cy="187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5153025" y="4108450"/>
            <a:ext cx="146050" cy="158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4943475" y="4108450"/>
            <a:ext cx="146050" cy="158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7239000" y="1308100"/>
            <a:ext cx="152400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4872038" y="4059238"/>
            <a:ext cx="3124200" cy="460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5429250" y="4287838"/>
            <a:ext cx="119063" cy="120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5545138" y="4287838"/>
            <a:ext cx="119062" cy="120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5667375" y="4294188"/>
            <a:ext cx="119063" cy="119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5792788" y="4287838"/>
            <a:ext cx="115887" cy="147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5910263" y="4287838"/>
            <a:ext cx="114300" cy="147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54" name="Group 55"/>
          <p:cNvGrpSpPr>
            <a:grpSpLocks/>
          </p:cNvGrpSpPr>
          <p:nvPr/>
        </p:nvGrpSpPr>
        <p:grpSpPr bwMode="auto">
          <a:xfrm>
            <a:off x="5224463" y="4884738"/>
            <a:ext cx="293687" cy="565150"/>
            <a:chOff x="11400" y="6323"/>
            <a:chExt cx="464" cy="891"/>
          </a:xfrm>
        </p:grpSpPr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11400" y="6323"/>
              <a:ext cx="458" cy="4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11406" y="6772"/>
              <a:ext cx="458" cy="4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Oval 58"/>
            <p:cNvSpPr>
              <a:spLocks noChangeArrowheads="1"/>
            </p:cNvSpPr>
            <p:nvPr/>
          </p:nvSpPr>
          <p:spPr bwMode="auto">
            <a:xfrm>
              <a:off x="11534" y="6884"/>
              <a:ext cx="187" cy="1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" name="Group 59"/>
          <p:cNvGrpSpPr>
            <a:grpSpLocks/>
          </p:cNvGrpSpPr>
          <p:nvPr/>
        </p:nvGrpSpPr>
        <p:grpSpPr bwMode="auto">
          <a:xfrm>
            <a:off x="4833938" y="4459288"/>
            <a:ext cx="190500" cy="1238250"/>
            <a:chOff x="8130" y="7245"/>
            <a:chExt cx="300" cy="1950"/>
          </a:xfrm>
        </p:grpSpPr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8130" y="72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8130" y="75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8130" y="78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8130" y="81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8130" y="84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Rectangle 65"/>
            <p:cNvSpPr>
              <a:spLocks noChangeArrowheads="1"/>
            </p:cNvSpPr>
            <p:nvPr/>
          </p:nvSpPr>
          <p:spPr bwMode="auto">
            <a:xfrm>
              <a:off x="8130" y="87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Rectangle 66"/>
            <p:cNvSpPr>
              <a:spLocks noChangeArrowheads="1"/>
            </p:cNvSpPr>
            <p:nvPr/>
          </p:nvSpPr>
          <p:spPr bwMode="auto">
            <a:xfrm>
              <a:off x="8130" y="9045"/>
              <a:ext cx="300" cy="1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5024438" y="4106863"/>
            <a:ext cx="66675" cy="101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4843463" y="3708400"/>
            <a:ext cx="44450" cy="3857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68" name="Group 69"/>
          <p:cNvGrpSpPr>
            <a:grpSpLocks/>
          </p:cNvGrpSpPr>
          <p:nvPr/>
        </p:nvGrpSpPr>
        <p:grpSpPr bwMode="auto">
          <a:xfrm>
            <a:off x="5853113" y="4106863"/>
            <a:ext cx="1562100" cy="1743075"/>
            <a:chOff x="12660" y="5130"/>
            <a:chExt cx="2460" cy="2745"/>
          </a:xfrm>
        </p:grpSpPr>
        <p:sp>
          <p:nvSpPr>
            <p:cNvPr id="69" name="Rectangle 70"/>
            <p:cNvSpPr>
              <a:spLocks noChangeArrowheads="1"/>
            </p:cNvSpPr>
            <p:nvPr/>
          </p:nvSpPr>
          <p:spPr bwMode="auto">
            <a:xfrm>
              <a:off x="12660" y="7470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Rectangle 71"/>
            <p:cNvSpPr>
              <a:spLocks noChangeArrowheads="1"/>
            </p:cNvSpPr>
            <p:nvPr/>
          </p:nvSpPr>
          <p:spPr bwMode="auto">
            <a:xfrm rot="3600000">
              <a:off x="13050" y="736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Rectangle 72"/>
            <p:cNvSpPr>
              <a:spLocks noChangeArrowheads="1"/>
            </p:cNvSpPr>
            <p:nvPr/>
          </p:nvSpPr>
          <p:spPr bwMode="auto">
            <a:xfrm rot="3600000">
              <a:off x="13305" y="721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 rot="3600000">
              <a:off x="14610" y="6480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Rectangle 74"/>
            <p:cNvSpPr>
              <a:spLocks noChangeArrowheads="1"/>
            </p:cNvSpPr>
            <p:nvPr/>
          </p:nvSpPr>
          <p:spPr bwMode="auto">
            <a:xfrm rot="3600000">
              <a:off x="13290" y="757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Rectangle 75"/>
            <p:cNvSpPr>
              <a:spLocks noChangeArrowheads="1"/>
            </p:cNvSpPr>
            <p:nvPr/>
          </p:nvSpPr>
          <p:spPr bwMode="auto">
            <a:xfrm rot="3600000">
              <a:off x="14820" y="670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 rot="3600000">
              <a:off x="13696" y="6020"/>
              <a:ext cx="129" cy="183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14610" y="5910"/>
              <a:ext cx="135" cy="5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14760" y="5760"/>
              <a:ext cx="315" cy="58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14760" y="5130"/>
              <a:ext cx="315" cy="63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Rectangle 80"/>
            <p:cNvSpPr>
              <a:spLocks noChangeArrowheads="1"/>
            </p:cNvSpPr>
            <p:nvPr/>
          </p:nvSpPr>
          <p:spPr bwMode="auto">
            <a:xfrm rot="3600000">
              <a:off x="13560" y="706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 rot="3600000">
              <a:off x="13815" y="691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Rectangle 82"/>
            <p:cNvSpPr>
              <a:spLocks noChangeArrowheads="1"/>
            </p:cNvSpPr>
            <p:nvPr/>
          </p:nvSpPr>
          <p:spPr bwMode="auto">
            <a:xfrm rot="3600000">
              <a:off x="14085" y="676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Rectangle 83"/>
            <p:cNvSpPr>
              <a:spLocks noChangeArrowheads="1"/>
            </p:cNvSpPr>
            <p:nvPr/>
          </p:nvSpPr>
          <p:spPr bwMode="auto">
            <a:xfrm rot="3600000">
              <a:off x="14340" y="661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Rectangle 84"/>
            <p:cNvSpPr>
              <a:spLocks noChangeArrowheads="1"/>
            </p:cNvSpPr>
            <p:nvPr/>
          </p:nvSpPr>
          <p:spPr bwMode="auto">
            <a:xfrm rot="3600000">
              <a:off x="13545" y="742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Rectangle 85"/>
            <p:cNvSpPr>
              <a:spLocks noChangeArrowheads="1"/>
            </p:cNvSpPr>
            <p:nvPr/>
          </p:nvSpPr>
          <p:spPr bwMode="auto">
            <a:xfrm rot="3600000">
              <a:off x="13800" y="727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Rectangle 86"/>
            <p:cNvSpPr>
              <a:spLocks noChangeArrowheads="1"/>
            </p:cNvSpPr>
            <p:nvPr/>
          </p:nvSpPr>
          <p:spPr bwMode="auto">
            <a:xfrm rot="3600000">
              <a:off x="14055" y="712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Rectangle 87"/>
            <p:cNvSpPr>
              <a:spLocks noChangeArrowheads="1"/>
            </p:cNvSpPr>
            <p:nvPr/>
          </p:nvSpPr>
          <p:spPr bwMode="auto">
            <a:xfrm rot="3600000">
              <a:off x="14310" y="697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Rectangle 88"/>
            <p:cNvSpPr>
              <a:spLocks noChangeArrowheads="1"/>
            </p:cNvSpPr>
            <p:nvPr/>
          </p:nvSpPr>
          <p:spPr bwMode="auto">
            <a:xfrm rot="3600000">
              <a:off x="14580" y="682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8" name="Group 89"/>
          <p:cNvGrpSpPr>
            <a:grpSpLocks/>
          </p:cNvGrpSpPr>
          <p:nvPr/>
        </p:nvGrpSpPr>
        <p:grpSpPr bwMode="auto">
          <a:xfrm>
            <a:off x="514350" y="5370513"/>
            <a:ext cx="5929313" cy="1052512"/>
            <a:chOff x="3922" y="7089"/>
            <a:chExt cx="9338" cy="1658"/>
          </a:xfrm>
        </p:grpSpPr>
        <p:grpSp>
          <p:nvGrpSpPr>
            <p:cNvPr id="89" name="Group 90"/>
            <p:cNvGrpSpPr>
              <a:grpSpLocks/>
            </p:cNvGrpSpPr>
            <p:nvPr/>
          </p:nvGrpSpPr>
          <p:grpSpPr bwMode="auto">
            <a:xfrm>
              <a:off x="3922" y="7089"/>
              <a:ext cx="7950" cy="1658"/>
              <a:chOff x="3922" y="7089"/>
              <a:chExt cx="7950" cy="1658"/>
            </a:xfrm>
          </p:grpSpPr>
          <p:grpSp>
            <p:nvGrpSpPr>
              <p:cNvPr id="105" name="Group 91"/>
              <p:cNvGrpSpPr>
                <a:grpSpLocks/>
              </p:cNvGrpSpPr>
              <p:nvPr/>
            </p:nvGrpSpPr>
            <p:grpSpPr bwMode="auto">
              <a:xfrm>
                <a:off x="3922" y="7089"/>
                <a:ext cx="7950" cy="1658"/>
                <a:chOff x="3922" y="7089"/>
                <a:chExt cx="7950" cy="1658"/>
              </a:xfrm>
            </p:grpSpPr>
            <p:sp>
              <p:nvSpPr>
                <p:cNvPr id="108" name="Rectangle 92"/>
                <p:cNvSpPr>
                  <a:spLocks noChangeArrowheads="1"/>
                </p:cNvSpPr>
                <p:nvPr/>
              </p:nvSpPr>
              <p:spPr bwMode="auto">
                <a:xfrm rot="-1862706">
                  <a:off x="3922" y="8094"/>
                  <a:ext cx="2115" cy="12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9" name="Rectangle 93"/>
                <p:cNvSpPr>
                  <a:spLocks noChangeArrowheads="1"/>
                </p:cNvSpPr>
                <p:nvPr/>
              </p:nvSpPr>
              <p:spPr bwMode="auto">
                <a:xfrm>
                  <a:off x="4057" y="8604"/>
                  <a:ext cx="6420" cy="1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" name="Rectangle 94"/>
                <p:cNvSpPr>
                  <a:spLocks noChangeArrowheads="1"/>
                </p:cNvSpPr>
                <p:nvPr/>
              </p:nvSpPr>
              <p:spPr bwMode="auto">
                <a:xfrm>
                  <a:off x="5452" y="7794"/>
                  <a:ext cx="6420" cy="26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1" name="Rectangle 95"/>
                <p:cNvSpPr>
                  <a:spLocks noChangeArrowheads="1"/>
                </p:cNvSpPr>
                <p:nvPr/>
              </p:nvSpPr>
              <p:spPr bwMode="auto">
                <a:xfrm>
                  <a:off x="5827" y="7269"/>
                  <a:ext cx="600" cy="68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" name="Rectangle 96"/>
                <p:cNvSpPr>
                  <a:spLocks noChangeArrowheads="1"/>
                </p:cNvSpPr>
                <p:nvPr/>
              </p:nvSpPr>
              <p:spPr bwMode="auto">
                <a:xfrm>
                  <a:off x="6112" y="7089"/>
                  <a:ext cx="315" cy="26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6" name="Rectangle 97"/>
              <p:cNvSpPr>
                <a:spLocks noChangeArrowheads="1"/>
              </p:cNvSpPr>
              <p:nvPr/>
            </p:nvSpPr>
            <p:spPr bwMode="auto">
              <a:xfrm>
                <a:off x="9510" y="7980"/>
                <a:ext cx="143" cy="67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Rectangle 98"/>
              <p:cNvSpPr>
                <a:spLocks noChangeArrowheads="1"/>
              </p:cNvSpPr>
              <p:nvPr/>
            </p:nvSpPr>
            <p:spPr bwMode="auto">
              <a:xfrm>
                <a:off x="10215" y="7980"/>
                <a:ext cx="143" cy="67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0" name="Rectangle 99"/>
            <p:cNvSpPr>
              <a:spLocks noChangeArrowheads="1"/>
            </p:cNvSpPr>
            <p:nvPr/>
          </p:nvSpPr>
          <p:spPr bwMode="auto">
            <a:xfrm>
              <a:off x="64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Rectangle 100"/>
            <p:cNvSpPr>
              <a:spLocks noChangeArrowheads="1"/>
            </p:cNvSpPr>
            <p:nvPr/>
          </p:nvSpPr>
          <p:spPr bwMode="auto">
            <a:xfrm>
              <a:off x="67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Rectangle 101"/>
            <p:cNvSpPr>
              <a:spLocks noChangeArrowheads="1"/>
            </p:cNvSpPr>
            <p:nvPr/>
          </p:nvSpPr>
          <p:spPr bwMode="auto">
            <a:xfrm>
              <a:off x="70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Rectangle 102"/>
            <p:cNvSpPr>
              <a:spLocks noChangeArrowheads="1"/>
            </p:cNvSpPr>
            <p:nvPr/>
          </p:nvSpPr>
          <p:spPr bwMode="auto">
            <a:xfrm>
              <a:off x="73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Rectangle 103"/>
            <p:cNvSpPr>
              <a:spLocks noChangeArrowheads="1"/>
            </p:cNvSpPr>
            <p:nvPr/>
          </p:nvSpPr>
          <p:spPr bwMode="auto">
            <a:xfrm>
              <a:off x="76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Rectangle 104"/>
            <p:cNvSpPr>
              <a:spLocks noChangeArrowheads="1"/>
            </p:cNvSpPr>
            <p:nvPr/>
          </p:nvSpPr>
          <p:spPr bwMode="auto">
            <a:xfrm>
              <a:off x="79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Rectangle 105"/>
            <p:cNvSpPr>
              <a:spLocks noChangeArrowheads="1"/>
            </p:cNvSpPr>
            <p:nvPr/>
          </p:nvSpPr>
          <p:spPr bwMode="auto">
            <a:xfrm>
              <a:off x="82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Rectangle 106"/>
            <p:cNvSpPr>
              <a:spLocks noChangeArrowheads="1"/>
            </p:cNvSpPr>
            <p:nvPr/>
          </p:nvSpPr>
          <p:spPr bwMode="auto">
            <a:xfrm>
              <a:off x="85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Rectangle 107"/>
            <p:cNvSpPr>
              <a:spLocks noChangeArrowheads="1"/>
            </p:cNvSpPr>
            <p:nvPr/>
          </p:nvSpPr>
          <p:spPr bwMode="auto">
            <a:xfrm>
              <a:off x="88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Rectangle 108"/>
            <p:cNvSpPr>
              <a:spLocks noChangeArrowheads="1"/>
            </p:cNvSpPr>
            <p:nvPr/>
          </p:nvSpPr>
          <p:spPr bwMode="auto">
            <a:xfrm>
              <a:off x="91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Rectangle 109"/>
            <p:cNvSpPr>
              <a:spLocks noChangeArrowheads="1"/>
            </p:cNvSpPr>
            <p:nvPr/>
          </p:nvSpPr>
          <p:spPr bwMode="auto">
            <a:xfrm>
              <a:off x="94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Rectangle 110"/>
            <p:cNvSpPr>
              <a:spLocks noChangeArrowheads="1"/>
            </p:cNvSpPr>
            <p:nvPr/>
          </p:nvSpPr>
          <p:spPr bwMode="auto">
            <a:xfrm>
              <a:off x="97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Rectangle 111"/>
            <p:cNvSpPr>
              <a:spLocks noChangeArrowheads="1"/>
            </p:cNvSpPr>
            <p:nvPr/>
          </p:nvSpPr>
          <p:spPr bwMode="auto">
            <a:xfrm>
              <a:off x="10035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Rectangle 112"/>
            <p:cNvSpPr>
              <a:spLocks noChangeArrowheads="1"/>
            </p:cNvSpPr>
            <p:nvPr/>
          </p:nvSpPr>
          <p:spPr bwMode="auto">
            <a:xfrm>
              <a:off x="10290" y="7425"/>
              <a:ext cx="300" cy="1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Rectangle 113"/>
            <p:cNvSpPr>
              <a:spLocks noChangeArrowheads="1"/>
            </p:cNvSpPr>
            <p:nvPr/>
          </p:nvSpPr>
          <p:spPr bwMode="auto">
            <a:xfrm>
              <a:off x="11625" y="7785"/>
              <a:ext cx="1635" cy="1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3" name="Group 114"/>
          <p:cNvGrpSpPr>
            <a:grpSpLocks/>
          </p:cNvGrpSpPr>
          <p:nvPr/>
        </p:nvGrpSpPr>
        <p:grpSpPr bwMode="auto">
          <a:xfrm>
            <a:off x="5756275" y="4068763"/>
            <a:ext cx="401638" cy="1512887"/>
            <a:chOff x="12313" y="5100"/>
            <a:chExt cx="633" cy="2381"/>
          </a:xfrm>
        </p:grpSpPr>
        <p:sp>
          <p:nvSpPr>
            <p:cNvPr id="114" name="Rectangle 115"/>
            <p:cNvSpPr>
              <a:spLocks noChangeArrowheads="1"/>
            </p:cNvSpPr>
            <p:nvPr/>
          </p:nvSpPr>
          <p:spPr bwMode="auto">
            <a:xfrm>
              <a:off x="12315" y="6438"/>
              <a:ext cx="249" cy="1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Rectangle 116"/>
            <p:cNvSpPr>
              <a:spLocks noChangeArrowheads="1"/>
            </p:cNvSpPr>
            <p:nvPr/>
          </p:nvSpPr>
          <p:spPr bwMode="auto">
            <a:xfrm>
              <a:off x="12314" y="6633"/>
              <a:ext cx="249" cy="1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Rectangle 117"/>
            <p:cNvSpPr>
              <a:spLocks noChangeArrowheads="1"/>
            </p:cNvSpPr>
            <p:nvPr/>
          </p:nvSpPr>
          <p:spPr bwMode="auto">
            <a:xfrm>
              <a:off x="12313" y="6818"/>
              <a:ext cx="249" cy="1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Line 118"/>
            <p:cNvSpPr>
              <a:spLocks noChangeShapeType="1"/>
            </p:cNvSpPr>
            <p:nvPr/>
          </p:nvSpPr>
          <p:spPr bwMode="auto">
            <a:xfrm flipV="1">
              <a:off x="12930" y="5100"/>
              <a:ext cx="16" cy="23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8" name="Line 119"/>
          <p:cNvSpPr>
            <a:spLocks noChangeShapeType="1"/>
          </p:cNvSpPr>
          <p:nvPr/>
        </p:nvSpPr>
        <p:spPr bwMode="auto">
          <a:xfrm>
            <a:off x="7224713" y="3375025"/>
            <a:ext cx="0" cy="712788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" name="Text Box 120"/>
          <p:cNvSpPr txBox="1">
            <a:spLocks noChangeArrowheads="1"/>
          </p:cNvSpPr>
          <p:nvPr/>
        </p:nvSpPr>
        <p:spPr bwMode="auto">
          <a:xfrm>
            <a:off x="7185025" y="3614738"/>
            <a:ext cx="542925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4 m</a:t>
            </a:r>
            <a:endParaRPr lang="fr-FR"/>
          </a:p>
        </p:txBody>
      </p:sp>
      <p:sp>
        <p:nvSpPr>
          <p:cNvPr id="120" name="Line 121"/>
          <p:cNvSpPr>
            <a:spLocks noChangeShapeType="1"/>
          </p:cNvSpPr>
          <p:nvPr/>
        </p:nvSpPr>
        <p:spPr bwMode="auto">
          <a:xfrm>
            <a:off x="6110288" y="3641725"/>
            <a:ext cx="9144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1" name="Text Box 122"/>
          <p:cNvSpPr txBox="1">
            <a:spLocks noChangeArrowheads="1"/>
          </p:cNvSpPr>
          <p:nvPr/>
        </p:nvSpPr>
        <p:spPr bwMode="auto">
          <a:xfrm>
            <a:off x="6299200" y="3529013"/>
            <a:ext cx="6096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5,1 m</a:t>
            </a:r>
            <a:endParaRPr lang="fr-FR"/>
          </a:p>
        </p:txBody>
      </p:sp>
      <p:sp>
        <p:nvSpPr>
          <p:cNvPr id="122" name="Line 123"/>
          <p:cNvSpPr>
            <a:spLocks noChangeShapeType="1"/>
          </p:cNvSpPr>
          <p:nvPr/>
        </p:nvSpPr>
        <p:spPr bwMode="auto">
          <a:xfrm>
            <a:off x="7215188" y="2193925"/>
            <a:ext cx="0" cy="123825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" name="Text Box 124"/>
          <p:cNvSpPr txBox="1">
            <a:spLocks noChangeArrowheads="1"/>
          </p:cNvSpPr>
          <p:nvPr/>
        </p:nvSpPr>
        <p:spPr bwMode="auto">
          <a:xfrm>
            <a:off x="7165975" y="2633663"/>
            <a:ext cx="6096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7,2 m</a:t>
            </a:r>
            <a:endParaRPr lang="fr-FR"/>
          </a:p>
        </p:txBody>
      </p:sp>
      <p:sp>
        <p:nvSpPr>
          <p:cNvPr id="124" name="Rectangle 129"/>
          <p:cNvSpPr>
            <a:spLocks noChangeArrowheads="1"/>
          </p:cNvSpPr>
          <p:nvPr/>
        </p:nvSpPr>
        <p:spPr bwMode="auto">
          <a:xfrm>
            <a:off x="21764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" name="Rectangle 130"/>
          <p:cNvSpPr>
            <a:spLocks noChangeArrowheads="1"/>
          </p:cNvSpPr>
          <p:nvPr/>
        </p:nvSpPr>
        <p:spPr bwMode="auto">
          <a:xfrm>
            <a:off x="23669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" name="Rectangle 131"/>
          <p:cNvSpPr>
            <a:spLocks noChangeArrowheads="1"/>
          </p:cNvSpPr>
          <p:nvPr/>
        </p:nvSpPr>
        <p:spPr bwMode="auto">
          <a:xfrm>
            <a:off x="2557463" y="3851275"/>
            <a:ext cx="190500" cy="18891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" name="Rectangle 132"/>
          <p:cNvSpPr>
            <a:spLocks noChangeArrowheads="1"/>
          </p:cNvSpPr>
          <p:nvPr/>
        </p:nvSpPr>
        <p:spPr bwMode="auto">
          <a:xfrm>
            <a:off x="27479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" name="Rectangle 133"/>
          <p:cNvSpPr>
            <a:spLocks noChangeArrowheads="1"/>
          </p:cNvSpPr>
          <p:nvPr/>
        </p:nvSpPr>
        <p:spPr bwMode="auto">
          <a:xfrm>
            <a:off x="29384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" name="Rectangle 134"/>
          <p:cNvSpPr>
            <a:spLocks noChangeArrowheads="1"/>
          </p:cNvSpPr>
          <p:nvPr/>
        </p:nvSpPr>
        <p:spPr bwMode="auto">
          <a:xfrm>
            <a:off x="31289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" name="Rectangle 135"/>
          <p:cNvSpPr>
            <a:spLocks noChangeArrowheads="1"/>
          </p:cNvSpPr>
          <p:nvPr/>
        </p:nvSpPr>
        <p:spPr bwMode="auto">
          <a:xfrm>
            <a:off x="33194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" name="Rectangle 136"/>
          <p:cNvSpPr>
            <a:spLocks noChangeArrowheads="1"/>
          </p:cNvSpPr>
          <p:nvPr/>
        </p:nvSpPr>
        <p:spPr bwMode="auto">
          <a:xfrm>
            <a:off x="35099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" name="Rectangle 137"/>
          <p:cNvSpPr>
            <a:spLocks noChangeArrowheads="1"/>
          </p:cNvSpPr>
          <p:nvPr/>
        </p:nvSpPr>
        <p:spPr bwMode="auto">
          <a:xfrm>
            <a:off x="37004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" name="Rectangle 138"/>
          <p:cNvSpPr>
            <a:spLocks noChangeArrowheads="1"/>
          </p:cNvSpPr>
          <p:nvPr/>
        </p:nvSpPr>
        <p:spPr bwMode="auto">
          <a:xfrm>
            <a:off x="38909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" name="Rectangle 139"/>
          <p:cNvSpPr>
            <a:spLocks noChangeArrowheads="1"/>
          </p:cNvSpPr>
          <p:nvPr/>
        </p:nvSpPr>
        <p:spPr bwMode="auto">
          <a:xfrm>
            <a:off x="40814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" name="Rectangle 140"/>
          <p:cNvSpPr>
            <a:spLocks noChangeArrowheads="1"/>
          </p:cNvSpPr>
          <p:nvPr/>
        </p:nvSpPr>
        <p:spPr bwMode="auto">
          <a:xfrm>
            <a:off x="4271963" y="3841750"/>
            <a:ext cx="190500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6" name="Rectangle 141"/>
          <p:cNvSpPr>
            <a:spLocks noChangeArrowheads="1"/>
          </p:cNvSpPr>
          <p:nvPr/>
        </p:nvSpPr>
        <p:spPr bwMode="auto">
          <a:xfrm>
            <a:off x="4452938" y="3843338"/>
            <a:ext cx="142875" cy="2000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7" name="Rectangle 142"/>
          <p:cNvSpPr>
            <a:spLocks noChangeArrowheads="1"/>
          </p:cNvSpPr>
          <p:nvPr/>
        </p:nvSpPr>
        <p:spPr bwMode="auto">
          <a:xfrm>
            <a:off x="928688" y="4125913"/>
            <a:ext cx="66675" cy="101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8" name="Rectangle 143"/>
          <p:cNvSpPr>
            <a:spLocks noChangeArrowheads="1"/>
          </p:cNvSpPr>
          <p:nvPr/>
        </p:nvSpPr>
        <p:spPr bwMode="auto">
          <a:xfrm>
            <a:off x="3576638" y="4116388"/>
            <a:ext cx="66675" cy="101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9" name="Rectangle 144"/>
          <p:cNvSpPr>
            <a:spLocks noChangeArrowheads="1"/>
          </p:cNvSpPr>
          <p:nvPr/>
        </p:nvSpPr>
        <p:spPr bwMode="auto">
          <a:xfrm>
            <a:off x="2205038" y="4135438"/>
            <a:ext cx="171450" cy="2476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0" name="Rectangle 145"/>
          <p:cNvSpPr>
            <a:spLocks noChangeArrowheads="1"/>
          </p:cNvSpPr>
          <p:nvPr/>
        </p:nvSpPr>
        <p:spPr bwMode="auto">
          <a:xfrm>
            <a:off x="1995488" y="4135438"/>
            <a:ext cx="209550" cy="2476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1" name="Rectangle 146"/>
          <p:cNvSpPr>
            <a:spLocks noChangeArrowheads="1"/>
          </p:cNvSpPr>
          <p:nvPr/>
        </p:nvSpPr>
        <p:spPr bwMode="auto">
          <a:xfrm>
            <a:off x="2166938" y="4116388"/>
            <a:ext cx="66675" cy="101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42" name="Group 151"/>
          <p:cNvGrpSpPr>
            <a:grpSpLocks/>
          </p:cNvGrpSpPr>
          <p:nvPr/>
        </p:nvGrpSpPr>
        <p:grpSpPr bwMode="auto">
          <a:xfrm>
            <a:off x="1747838" y="4449763"/>
            <a:ext cx="2695575" cy="1009650"/>
            <a:chOff x="5805" y="5655"/>
            <a:chExt cx="4245" cy="1590"/>
          </a:xfrm>
        </p:grpSpPr>
        <p:sp>
          <p:nvSpPr>
            <p:cNvPr id="143" name="Rectangle 152"/>
            <p:cNvSpPr>
              <a:spLocks noChangeArrowheads="1"/>
            </p:cNvSpPr>
            <p:nvPr/>
          </p:nvSpPr>
          <p:spPr bwMode="auto">
            <a:xfrm>
              <a:off x="79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Rectangle 153"/>
            <p:cNvSpPr>
              <a:spLocks noChangeArrowheads="1"/>
            </p:cNvSpPr>
            <p:nvPr/>
          </p:nvSpPr>
          <p:spPr bwMode="auto">
            <a:xfrm>
              <a:off x="82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Rectangle 154"/>
            <p:cNvSpPr>
              <a:spLocks noChangeArrowheads="1"/>
            </p:cNvSpPr>
            <p:nvPr/>
          </p:nvSpPr>
          <p:spPr bwMode="auto">
            <a:xfrm>
              <a:off x="85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Rectangle 155"/>
            <p:cNvSpPr>
              <a:spLocks noChangeArrowheads="1"/>
            </p:cNvSpPr>
            <p:nvPr/>
          </p:nvSpPr>
          <p:spPr bwMode="auto">
            <a:xfrm>
              <a:off x="88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Rectangle 156"/>
            <p:cNvSpPr>
              <a:spLocks noChangeArrowheads="1"/>
            </p:cNvSpPr>
            <p:nvPr/>
          </p:nvSpPr>
          <p:spPr bwMode="auto">
            <a:xfrm>
              <a:off x="97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Rectangle 157"/>
            <p:cNvSpPr>
              <a:spLocks noChangeArrowheads="1"/>
            </p:cNvSpPr>
            <p:nvPr/>
          </p:nvSpPr>
          <p:spPr bwMode="auto">
            <a:xfrm>
              <a:off x="94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Rectangle 158"/>
            <p:cNvSpPr>
              <a:spLocks noChangeArrowheads="1"/>
            </p:cNvSpPr>
            <p:nvPr/>
          </p:nvSpPr>
          <p:spPr bwMode="auto">
            <a:xfrm>
              <a:off x="91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Rectangle 159"/>
            <p:cNvSpPr>
              <a:spLocks noChangeArrowheads="1"/>
            </p:cNvSpPr>
            <p:nvPr/>
          </p:nvSpPr>
          <p:spPr bwMode="auto">
            <a:xfrm>
              <a:off x="67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Rectangle 160"/>
            <p:cNvSpPr>
              <a:spLocks noChangeArrowheads="1"/>
            </p:cNvSpPr>
            <p:nvPr/>
          </p:nvSpPr>
          <p:spPr bwMode="auto">
            <a:xfrm>
              <a:off x="70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Rectangle 161"/>
            <p:cNvSpPr>
              <a:spLocks noChangeArrowheads="1"/>
            </p:cNvSpPr>
            <p:nvPr/>
          </p:nvSpPr>
          <p:spPr bwMode="auto">
            <a:xfrm>
              <a:off x="73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Rectangle 162"/>
            <p:cNvSpPr>
              <a:spLocks noChangeArrowheads="1"/>
            </p:cNvSpPr>
            <p:nvPr/>
          </p:nvSpPr>
          <p:spPr bwMode="auto">
            <a:xfrm>
              <a:off x="7650" y="56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Rectangle 163"/>
            <p:cNvSpPr>
              <a:spLocks noChangeArrowheads="1"/>
            </p:cNvSpPr>
            <p:nvPr/>
          </p:nvSpPr>
          <p:spPr bwMode="auto">
            <a:xfrm>
              <a:off x="6735" y="595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Rectangle 164"/>
            <p:cNvSpPr>
              <a:spLocks noChangeArrowheads="1"/>
            </p:cNvSpPr>
            <p:nvPr/>
          </p:nvSpPr>
          <p:spPr bwMode="auto">
            <a:xfrm>
              <a:off x="6435" y="5970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Rectangle 165"/>
            <p:cNvSpPr>
              <a:spLocks noChangeArrowheads="1"/>
            </p:cNvSpPr>
            <p:nvPr/>
          </p:nvSpPr>
          <p:spPr bwMode="auto">
            <a:xfrm>
              <a:off x="6120" y="643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Rectangle 166"/>
            <p:cNvSpPr>
              <a:spLocks noChangeArrowheads="1"/>
            </p:cNvSpPr>
            <p:nvPr/>
          </p:nvSpPr>
          <p:spPr bwMode="auto">
            <a:xfrm>
              <a:off x="5805" y="69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Rectangle 167"/>
            <p:cNvSpPr>
              <a:spLocks noChangeArrowheads="1"/>
            </p:cNvSpPr>
            <p:nvPr/>
          </p:nvSpPr>
          <p:spPr bwMode="auto">
            <a:xfrm>
              <a:off x="6120" y="6735"/>
              <a:ext cx="285" cy="34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Rectangle 168"/>
            <p:cNvSpPr>
              <a:spLocks noChangeArrowheads="1"/>
            </p:cNvSpPr>
            <p:nvPr/>
          </p:nvSpPr>
          <p:spPr bwMode="auto">
            <a:xfrm>
              <a:off x="5805" y="66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Rectangle 169"/>
            <p:cNvSpPr>
              <a:spLocks noChangeArrowheads="1"/>
            </p:cNvSpPr>
            <p:nvPr/>
          </p:nvSpPr>
          <p:spPr bwMode="auto">
            <a:xfrm>
              <a:off x="5805" y="63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Rectangle 170"/>
            <p:cNvSpPr>
              <a:spLocks noChangeArrowheads="1"/>
            </p:cNvSpPr>
            <p:nvPr/>
          </p:nvSpPr>
          <p:spPr bwMode="auto">
            <a:xfrm>
              <a:off x="6120" y="613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Rectangle 171"/>
            <p:cNvSpPr>
              <a:spLocks noChangeArrowheads="1"/>
            </p:cNvSpPr>
            <p:nvPr/>
          </p:nvSpPr>
          <p:spPr bwMode="auto">
            <a:xfrm>
              <a:off x="6120" y="583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Rectangle 172"/>
            <p:cNvSpPr>
              <a:spLocks noChangeArrowheads="1"/>
            </p:cNvSpPr>
            <p:nvPr/>
          </p:nvSpPr>
          <p:spPr bwMode="auto">
            <a:xfrm>
              <a:off x="5805" y="604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Rectangle 173"/>
            <p:cNvSpPr>
              <a:spLocks noChangeArrowheads="1"/>
            </p:cNvSpPr>
            <p:nvPr/>
          </p:nvSpPr>
          <p:spPr bwMode="auto">
            <a:xfrm>
              <a:off x="5805" y="5835"/>
              <a:ext cx="300" cy="3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5" name="Line 174"/>
          <p:cNvSpPr>
            <a:spLocks noChangeShapeType="1"/>
          </p:cNvSpPr>
          <p:nvPr/>
        </p:nvSpPr>
        <p:spPr bwMode="auto">
          <a:xfrm>
            <a:off x="2128838" y="4897438"/>
            <a:ext cx="2695575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" name="Text Box 175"/>
          <p:cNvSpPr txBox="1">
            <a:spLocks noChangeArrowheads="1"/>
          </p:cNvSpPr>
          <p:nvPr/>
        </p:nvSpPr>
        <p:spPr bwMode="auto">
          <a:xfrm>
            <a:off x="3184525" y="4672013"/>
            <a:ext cx="742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13.5 m</a:t>
            </a:r>
            <a:endParaRPr lang="fr-FR"/>
          </a:p>
        </p:txBody>
      </p:sp>
      <p:sp>
        <p:nvSpPr>
          <p:cNvPr id="167" name="Rectangle 176"/>
          <p:cNvSpPr>
            <a:spLocks noChangeArrowheads="1"/>
          </p:cNvSpPr>
          <p:nvPr/>
        </p:nvSpPr>
        <p:spPr bwMode="auto">
          <a:xfrm>
            <a:off x="665163" y="4557713"/>
            <a:ext cx="900112" cy="774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" name="Arc 177"/>
          <p:cNvSpPr>
            <a:spLocks/>
          </p:cNvSpPr>
          <p:nvPr/>
        </p:nvSpPr>
        <p:spPr bwMode="auto">
          <a:xfrm flipH="1" flipV="1">
            <a:off x="495300" y="4618038"/>
            <a:ext cx="180975" cy="1809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9" name="Line 178"/>
          <p:cNvSpPr>
            <a:spLocks noChangeShapeType="1"/>
          </p:cNvSpPr>
          <p:nvPr/>
        </p:nvSpPr>
        <p:spPr bwMode="auto">
          <a:xfrm>
            <a:off x="661988" y="5094288"/>
            <a:ext cx="904875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0" name="Text Box 179"/>
          <p:cNvSpPr txBox="1">
            <a:spLocks noChangeArrowheads="1"/>
          </p:cNvSpPr>
          <p:nvPr/>
        </p:nvSpPr>
        <p:spPr bwMode="auto">
          <a:xfrm>
            <a:off x="893763" y="4864100"/>
            <a:ext cx="638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5 m</a:t>
            </a:r>
            <a:endParaRPr lang="fr-FR"/>
          </a:p>
        </p:txBody>
      </p:sp>
      <p:sp>
        <p:nvSpPr>
          <p:cNvPr id="171" name="Line 180"/>
          <p:cNvSpPr>
            <a:spLocks noChangeShapeType="1"/>
          </p:cNvSpPr>
          <p:nvPr/>
        </p:nvSpPr>
        <p:spPr bwMode="auto">
          <a:xfrm>
            <a:off x="5319713" y="4148138"/>
            <a:ext cx="0" cy="161925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2" name="Text Box 181"/>
          <p:cNvSpPr txBox="1">
            <a:spLocks noChangeArrowheads="1"/>
          </p:cNvSpPr>
          <p:nvPr/>
        </p:nvSpPr>
        <p:spPr bwMode="auto">
          <a:xfrm>
            <a:off x="5194300" y="4595813"/>
            <a:ext cx="62865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9.0 m</a:t>
            </a:r>
            <a:endParaRPr lang="fr-FR"/>
          </a:p>
        </p:txBody>
      </p:sp>
      <p:sp>
        <p:nvSpPr>
          <p:cNvPr id="173" name="Line 182"/>
          <p:cNvSpPr>
            <a:spLocks noChangeShapeType="1"/>
          </p:cNvSpPr>
          <p:nvPr/>
        </p:nvSpPr>
        <p:spPr bwMode="auto">
          <a:xfrm>
            <a:off x="5138738" y="3956050"/>
            <a:ext cx="18002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" name="Text Box 183"/>
          <p:cNvSpPr txBox="1">
            <a:spLocks noChangeArrowheads="1"/>
          </p:cNvSpPr>
          <p:nvPr/>
        </p:nvSpPr>
        <p:spPr bwMode="auto">
          <a:xfrm>
            <a:off x="5822950" y="3767138"/>
            <a:ext cx="5334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1200"/>
              <a:t>10 m</a:t>
            </a:r>
            <a:endParaRPr lang="fr-FR"/>
          </a:p>
        </p:txBody>
      </p:sp>
      <p:grpSp>
        <p:nvGrpSpPr>
          <p:cNvPr id="176" name="Group 185"/>
          <p:cNvGrpSpPr>
            <a:grpSpLocks/>
          </p:cNvGrpSpPr>
          <p:nvPr/>
        </p:nvGrpSpPr>
        <p:grpSpPr bwMode="auto">
          <a:xfrm>
            <a:off x="3433763" y="2355850"/>
            <a:ext cx="1066800" cy="1495425"/>
            <a:chOff x="8070" y="2415"/>
            <a:chExt cx="1680" cy="2355"/>
          </a:xfrm>
        </p:grpSpPr>
        <p:grpSp>
          <p:nvGrpSpPr>
            <p:cNvPr id="177" name="Group 186"/>
            <p:cNvGrpSpPr>
              <a:grpSpLocks/>
            </p:cNvGrpSpPr>
            <p:nvPr/>
          </p:nvGrpSpPr>
          <p:grpSpPr bwMode="auto">
            <a:xfrm>
              <a:off x="8145" y="2415"/>
              <a:ext cx="270" cy="285"/>
              <a:chOff x="8145" y="2415"/>
              <a:chExt cx="270" cy="285"/>
            </a:xfrm>
          </p:grpSpPr>
          <p:sp>
            <p:nvSpPr>
              <p:cNvPr id="188" name="Arc 187"/>
              <p:cNvSpPr>
                <a:spLocks/>
              </p:cNvSpPr>
              <p:nvPr/>
            </p:nvSpPr>
            <p:spPr bwMode="auto">
              <a:xfrm flipV="1">
                <a:off x="8160" y="2445"/>
                <a:ext cx="255" cy="25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Line 188"/>
              <p:cNvSpPr>
                <a:spLocks noChangeShapeType="1"/>
              </p:cNvSpPr>
              <p:nvPr/>
            </p:nvSpPr>
            <p:spPr bwMode="auto">
              <a:xfrm>
                <a:off x="8145" y="2415"/>
                <a:ext cx="0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8" name="Group 189"/>
            <p:cNvGrpSpPr>
              <a:grpSpLocks/>
            </p:cNvGrpSpPr>
            <p:nvPr/>
          </p:nvGrpSpPr>
          <p:grpSpPr bwMode="auto">
            <a:xfrm rot="-5400000">
              <a:off x="8445" y="2700"/>
              <a:ext cx="270" cy="285"/>
              <a:chOff x="8145" y="2415"/>
              <a:chExt cx="270" cy="285"/>
            </a:xfrm>
          </p:grpSpPr>
          <p:sp>
            <p:nvSpPr>
              <p:cNvPr id="186" name="Arc 190"/>
              <p:cNvSpPr>
                <a:spLocks/>
              </p:cNvSpPr>
              <p:nvPr/>
            </p:nvSpPr>
            <p:spPr bwMode="auto">
              <a:xfrm flipV="1">
                <a:off x="8160" y="2445"/>
                <a:ext cx="255" cy="25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Line 191"/>
              <p:cNvSpPr>
                <a:spLocks noChangeShapeType="1"/>
              </p:cNvSpPr>
              <p:nvPr/>
            </p:nvSpPr>
            <p:spPr bwMode="auto">
              <a:xfrm>
                <a:off x="8145" y="2415"/>
                <a:ext cx="0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9" name="Line 192"/>
            <p:cNvSpPr>
              <a:spLocks noChangeShapeType="1"/>
            </p:cNvSpPr>
            <p:nvPr/>
          </p:nvSpPr>
          <p:spPr bwMode="auto">
            <a:xfrm flipV="1">
              <a:off x="9705" y="3630"/>
              <a:ext cx="0" cy="11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Line 193"/>
            <p:cNvSpPr>
              <a:spLocks noChangeShapeType="1"/>
            </p:cNvSpPr>
            <p:nvPr/>
          </p:nvSpPr>
          <p:spPr bwMode="auto">
            <a:xfrm flipV="1">
              <a:off x="9210" y="2430"/>
              <a:ext cx="0" cy="1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Line 194"/>
            <p:cNvSpPr>
              <a:spLocks noChangeShapeType="1"/>
            </p:cNvSpPr>
            <p:nvPr/>
          </p:nvSpPr>
          <p:spPr bwMode="auto">
            <a:xfrm rot="5400000" flipV="1">
              <a:off x="9458" y="3397"/>
              <a:ext cx="0" cy="4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Line 195"/>
            <p:cNvSpPr>
              <a:spLocks noChangeShapeType="1"/>
            </p:cNvSpPr>
            <p:nvPr/>
          </p:nvSpPr>
          <p:spPr bwMode="auto">
            <a:xfrm rot="5400000" flipV="1">
              <a:off x="8828" y="2077"/>
              <a:ext cx="0" cy="7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3" name="Line 196"/>
            <p:cNvSpPr>
              <a:spLocks noChangeShapeType="1"/>
            </p:cNvSpPr>
            <p:nvPr/>
          </p:nvSpPr>
          <p:spPr bwMode="auto">
            <a:xfrm rot="5400000" flipV="1">
              <a:off x="8280" y="2955"/>
              <a:ext cx="0" cy="3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Line 197"/>
            <p:cNvSpPr>
              <a:spLocks noChangeShapeType="1"/>
            </p:cNvSpPr>
            <p:nvPr/>
          </p:nvSpPr>
          <p:spPr bwMode="auto">
            <a:xfrm flipV="1">
              <a:off x="8070" y="2430"/>
              <a:ext cx="0" cy="23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5" name="Text Box 198"/>
            <p:cNvSpPr txBox="1">
              <a:spLocks noChangeArrowheads="1"/>
            </p:cNvSpPr>
            <p:nvPr/>
          </p:nvSpPr>
          <p:spPr bwMode="auto">
            <a:xfrm>
              <a:off x="8160" y="4080"/>
              <a:ext cx="159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fr-FR" sz="1200" dirty="0"/>
                <a:t>Salle laser</a:t>
              </a:r>
              <a:endParaRPr lang="fr-FR" dirty="0"/>
            </a:p>
          </p:txBody>
        </p:sp>
      </p:grpSp>
      <p:sp>
        <p:nvSpPr>
          <p:cNvPr id="190" name="Rectangle 199"/>
          <p:cNvSpPr>
            <a:spLocks noChangeArrowheads="1"/>
          </p:cNvSpPr>
          <p:nvPr/>
        </p:nvSpPr>
        <p:spPr bwMode="auto">
          <a:xfrm>
            <a:off x="3424238" y="2355850"/>
            <a:ext cx="257175" cy="43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1" name="Text Box 201"/>
          <p:cNvSpPr txBox="1">
            <a:spLocks noChangeArrowheads="1"/>
          </p:cNvSpPr>
          <p:nvPr/>
        </p:nvSpPr>
        <p:spPr bwMode="auto">
          <a:xfrm>
            <a:off x="7739063" y="1501775"/>
            <a:ext cx="91440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200"/>
              <a:t>Salle de contrôle</a:t>
            </a:r>
            <a:endParaRPr lang="fr-FR"/>
          </a:p>
        </p:txBody>
      </p:sp>
      <p:sp>
        <p:nvSpPr>
          <p:cNvPr id="192" name="Line 203"/>
          <p:cNvSpPr>
            <a:spLocks noChangeShapeType="1"/>
          </p:cNvSpPr>
          <p:nvPr/>
        </p:nvSpPr>
        <p:spPr bwMode="auto">
          <a:xfrm flipH="1" flipV="1">
            <a:off x="7015163" y="1654175"/>
            <a:ext cx="78105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3" name="Oval 204"/>
          <p:cNvSpPr>
            <a:spLocks noChangeArrowheads="1"/>
          </p:cNvSpPr>
          <p:nvPr/>
        </p:nvSpPr>
        <p:spPr bwMode="auto">
          <a:xfrm>
            <a:off x="2366963" y="41783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" name="Oval 205"/>
          <p:cNvSpPr>
            <a:spLocks noChangeArrowheads="1"/>
          </p:cNvSpPr>
          <p:nvPr/>
        </p:nvSpPr>
        <p:spPr bwMode="auto">
          <a:xfrm>
            <a:off x="2128838" y="5178425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5" name="Oval 206"/>
          <p:cNvSpPr>
            <a:spLocks noChangeArrowheads="1"/>
          </p:cNvSpPr>
          <p:nvPr/>
        </p:nvSpPr>
        <p:spPr bwMode="auto">
          <a:xfrm>
            <a:off x="4995863" y="52451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6" name="Line 210"/>
          <p:cNvSpPr>
            <a:spLocks noChangeShapeType="1"/>
          </p:cNvSpPr>
          <p:nvPr/>
        </p:nvSpPr>
        <p:spPr bwMode="auto">
          <a:xfrm>
            <a:off x="1976438" y="4359275"/>
            <a:ext cx="0" cy="20955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9" name="Line 213"/>
          <p:cNvSpPr>
            <a:spLocks noChangeShapeType="1"/>
          </p:cNvSpPr>
          <p:nvPr/>
        </p:nvSpPr>
        <p:spPr bwMode="auto">
          <a:xfrm>
            <a:off x="6005513" y="2206625"/>
            <a:ext cx="28575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0" name="Rectangle 216"/>
          <p:cNvSpPr>
            <a:spLocks noChangeArrowheads="1"/>
          </p:cNvSpPr>
          <p:nvPr/>
        </p:nvSpPr>
        <p:spPr bwMode="auto">
          <a:xfrm>
            <a:off x="1757363" y="4354513"/>
            <a:ext cx="190500" cy="201612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" name="Line 217"/>
          <p:cNvSpPr>
            <a:spLocks noChangeShapeType="1"/>
          </p:cNvSpPr>
          <p:nvPr/>
        </p:nvSpPr>
        <p:spPr bwMode="auto">
          <a:xfrm flipV="1">
            <a:off x="4843463" y="2082800"/>
            <a:ext cx="0" cy="162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2" name="Line 218"/>
          <p:cNvSpPr>
            <a:spLocks noChangeShapeType="1"/>
          </p:cNvSpPr>
          <p:nvPr/>
        </p:nvSpPr>
        <p:spPr bwMode="auto">
          <a:xfrm flipH="1">
            <a:off x="2633663" y="2082800"/>
            <a:ext cx="2209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3" name="Line 219"/>
          <p:cNvSpPr>
            <a:spLocks noChangeShapeType="1"/>
          </p:cNvSpPr>
          <p:nvPr/>
        </p:nvSpPr>
        <p:spPr bwMode="auto">
          <a:xfrm flipH="1">
            <a:off x="2338388" y="2368550"/>
            <a:ext cx="1076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" name="Arc 220"/>
          <p:cNvSpPr>
            <a:spLocks/>
          </p:cNvSpPr>
          <p:nvPr/>
        </p:nvSpPr>
        <p:spPr bwMode="auto">
          <a:xfrm rot="16200000" flipH="1">
            <a:off x="2476500" y="2104230"/>
            <a:ext cx="180975" cy="1809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" name="Line 221"/>
          <p:cNvSpPr>
            <a:spLocks noChangeShapeType="1"/>
          </p:cNvSpPr>
          <p:nvPr/>
        </p:nvSpPr>
        <p:spPr bwMode="auto">
          <a:xfrm flipH="1">
            <a:off x="2643188" y="1320800"/>
            <a:ext cx="32956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" name="Line 222"/>
          <p:cNvSpPr>
            <a:spLocks noChangeShapeType="1"/>
          </p:cNvSpPr>
          <p:nvPr/>
        </p:nvSpPr>
        <p:spPr bwMode="auto">
          <a:xfrm>
            <a:off x="2633663" y="1311275"/>
            <a:ext cx="0" cy="771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" name="Line 223"/>
          <p:cNvSpPr>
            <a:spLocks noChangeShapeType="1"/>
          </p:cNvSpPr>
          <p:nvPr/>
        </p:nvSpPr>
        <p:spPr bwMode="auto">
          <a:xfrm>
            <a:off x="2347913" y="1330325"/>
            <a:ext cx="0" cy="1028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8" name="Line 224"/>
          <p:cNvSpPr>
            <a:spLocks noChangeShapeType="1"/>
          </p:cNvSpPr>
          <p:nvPr/>
        </p:nvSpPr>
        <p:spPr bwMode="auto">
          <a:xfrm flipH="1" flipV="1">
            <a:off x="2338388" y="1016000"/>
            <a:ext cx="2905125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9" name="Line 225"/>
          <p:cNvSpPr>
            <a:spLocks noChangeShapeType="1"/>
          </p:cNvSpPr>
          <p:nvPr/>
        </p:nvSpPr>
        <p:spPr bwMode="auto">
          <a:xfrm flipH="1">
            <a:off x="1328738" y="1339850"/>
            <a:ext cx="1019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0" name="Text Box 226"/>
          <p:cNvSpPr txBox="1">
            <a:spLocks noChangeArrowheads="1"/>
          </p:cNvSpPr>
          <p:nvPr/>
        </p:nvSpPr>
        <p:spPr bwMode="auto">
          <a:xfrm>
            <a:off x="5251450" y="9525"/>
            <a:ext cx="666750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200"/>
              <a:t>Salle bleue</a:t>
            </a:r>
            <a:endParaRPr lang="fr-FR"/>
          </a:p>
        </p:txBody>
      </p:sp>
      <p:sp>
        <p:nvSpPr>
          <p:cNvPr id="211" name="Text Box 227"/>
          <p:cNvSpPr txBox="1">
            <a:spLocks noChangeArrowheads="1"/>
          </p:cNvSpPr>
          <p:nvPr/>
        </p:nvSpPr>
        <p:spPr bwMode="auto">
          <a:xfrm>
            <a:off x="6108700" y="0"/>
            <a:ext cx="1600200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200"/>
              <a:t>Amphi LAL</a:t>
            </a:r>
            <a:endParaRPr lang="fr-FR"/>
          </a:p>
        </p:txBody>
      </p:sp>
      <p:sp>
        <p:nvSpPr>
          <p:cNvPr id="212" name="Line 228"/>
          <p:cNvSpPr>
            <a:spLocks noChangeShapeType="1"/>
          </p:cNvSpPr>
          <p:nvPr/>
        </p:nvSpPr>
        <p:spPr bwMode="auto">
          <a:xfrm>
            <a:off x="5253038" y="720725"/>
            <a:ext cx="0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3" name="Line 229"/>
          <p:cNvSpPr>
            <a:spLocks noChangeShapeType="1"/>
          </p:cNvSpPr>
          <p:nvPr/>
        </p:nvSpPr>
        <p:spPr bwMode="auto">
          <a:xfrm>
            <a:off x="2471738" y="211137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4" name="Text Box 230"/>
          <p:cNvSpPr txBox="1">
            <a:spLocks noChangeArrowheads="1"/>
          </p:cNvSpPr>
          <p:nvPr/>
        </p:nvSpPr>
        <p:spPr bwMode="auto">
          <a:xfrm>
            <a:off x="412750" y="246063"/>
            <a:ext cx="4554388" cy="52322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/>
              <a:t>IMPLANTATION </a:t>
            </a:r>
            <a:r>
              <a:rPr lang="fr-FR" sz="2800" dirty="0" smtClean="0"/>
              <a:t>de PHIL </a:t>
            </a:r>
            <a:r>
              <a:rPr lang="fr-FR" sz="2800" dirty="0" err="1" smtClean="0"/>
              <a:t>auLAL</a:t>
            </a:r>
            <a:endParaRPr lang="fr-FR" sz="2800" dirty="0"/>
          </a:p>
        </p:txBody>
      </p:sp>
      <p:sp>
        <p:nvSpPr>
          <p:cNvPr id="215" name="Rectangle 231"/>
          <p:cNvSpPr>
            <a:spLocks noChangeArrowheads="1"/>
          </p:cNvSpPr>
          <p:nvPr/>
        </p:nvSpPr>
        <p:spPr bwMode="auto">
          <a:xfrm>
            <a:off x="-466725" y="4035425"/>
            <a:ext cx="5057775" cy="9048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" name="Line 232"/>
          <p:cNvSpPr>
            <a:spLocks noChangeShapeType="1"/>
          </p:cNvSpPr>
          <p:nvPr/>
        </p:nvSpPr>
        <p:spPr bwMode="auto">
          <a:xfrm flipH="1">
            <a:off x="3076575" y="5162550"/>
            <a:ext cx="1323975" cy="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7" name="Text Box 233"/>
          <p:cNvSpPr txBox="1">
            <a:spLocks noChangeArrowheads="1"/>
          </p:cNvSpPr>
          <p:nvPr/>
        </p:nvSpPr>
        <p:spPr bwMode="auto">
          <a:xfrm>
            <a:off x="3327400" y="5122863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</a:rPr>
              <a:t>faisceau</a:t>
            </a:r>
          </a:p>
        </p:txBody>
      </p:sp>
      <p:sp>
        <p:nvSpPr>
          <p:cNvPr id="218" name="Text Box 234"/>
          <p:cNvSpPr txBox="1">
            <a:spLocks noChangeArrowheads="1"/>
          </p:cNvSpPr>
          <p:nvPr/>
        </p:nvSpPr>
        <p:spPr bwMode="auto">
          <a:xfrm>
            <a:off x="3651250" y="3582988"/>
            <a:ext cx="747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/>
              <a:t>climatisée</a:t>
            </a:r>
          </a:p>
        </p:txBody>
      </p:sp>
      <p:sp>
        <p:nvSpPr>
          <p:cNvPr id="219" name="Text Box 235"/>
          <p:cNvSpPr txBox="1">
            <a:spLocks noChangeArrowheads="1"/>
          </p:cNvSpPr>
          <p:nvPr/>
        </p:nvSpPr>
        <p:spPr bwMode="auto">
          <a:xfrm>
            <a:off x="2219325" y="5256213"/>
            <a:ext cx="1014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/>
              <a:t>Non climatisée</a:t>
            </a:r>
          </a:p>
        </p:txBody>
      </p:sp>
      <p:sp>
        <p:nvSpPr>
          <p:cNvPr id="220" name="Text Box 236"/>
          <p:cNvSpPr txBox="1">
            <a:spLocks noChangeArrowheads="1"/>
          </p:cNvSpPr>
          <p:nvPr/>
        </p:nvSpPr>
        <p:spPr bwMode="auto">
          <a:xfrm>
            <a:off x="4995863" y="5453063"/>
            <a:ext cx="1014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dirty="0"/>
              <a:t>Non climatisée</a:t>
            </a:r>
          </a:p>
        </p:txBody>
      </p:sp>
      <p:grpSp>
        <p:nvGrpSpPr>
          <p:cNvPr id="228" name="Groupe 227"/>
          <p:cNvGrpSpPr/>
          <p:nvPr/>
        </p:nvGrpSpPr>
        <p:grpSpPr>
          <a:xfrm rot="16200000">
            <a:off x="5154443" y="1095375"/>
            <a:ext cx="271463" cy="131763"/>
            <a:chOff x="6657975" y="1470025"/>
            <a:chExt cx="271463" cy="131763"/>
          </a:xfrm>
        </p:grpSpPr>
        <p:sp>
          <p:nvSpPr>
            <p:cNvPr id="224" name="Line 23"/>
            <p:cNvSpPr>
              <a:spLocks noChangeShapeType="1"/>
            </p:cNvSpPr>
            <p:nvPr/>
          </p:nvSpPr>
          <p:spPr bwMode="auto">
            <a:xfrm>
              <a:off x="6657975" y="1474788"/>
              <a:ext cx="0" cy="1254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" name="Line 24"/>
            <p:cNvSpPr>
              <a:spLocks noChangeShapeType="1"/>
            </p:cNvSpPr>
            <p:nvPr/>
          </p:nvSpPr>
          <p:spPr bwMode="auto">
            <a:xfrm>
              <a:off x="6929438" y="1470025"/>
              <a:ext cx="0" cy="125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" name="Arc 25"/>
            <p:cNvSpPr>
              <a:spLocks/>
            </p:cNvSpPr>
            <p:nvPr/>
          </p:nvSpPr>
          <p:spPr bwMode="auto">
            <a:xfrm flipH="1" flipV="1">
              <a:off x="6802438" y="1482725"/>
              <a:ext cx="119062" cy="1190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" name="Arc 26"/>
            <p:cNvSpPr>
              <a:spLocks/>
            </p:cNvSpPr>
            <p:nvPr/>
          </p:nvSpPr>
          <p:spPr bwMode="auto">
            <a:xfrm flipV="1">
              <a:off x="6665913" y="1477963"/>
              <a:ext cx="119062" cy="1190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9" name="Groupe 228"/>
          <p:cNvGrpSpPr/>
          <p:nvPr/>
        </p:nvGrpSpPr>
        <p:grpSpPr>
          <a:xfrm rot="16200000">
            <a:off x="2834481" y="1104900"/>
            <a:ext cx="271463" cy="131763"/>
            <a:chOff x="6657975" y="1470025"/>
            <a:chExt cx="271463" cy="131763"/>
          </a:xfrm>
        </p:grpSpPr>
        <p:sp>
          <p:nvSpPr>
            <p:cNvPr id="230" name="Line 23"/>
            <p:cNvSpPr>
              <a:spLocks noChangeShapeType="1"/>
            </p:cNvSpPr>
            <p:nvPr/>
          </p:nvSpPr>
          <p:spPr bwMode="auto">
            <a:xfrm>
              <a:off x="6657975" y="1474788"/>
              <a:ext cx="0" cy="1254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" name="Line 24"/>
            <p:cNvSpPr>
              <a:spLocks noChangeShapeType="1"/>
            </p:cNvSpPr>
            <p:nvPr/>
          </p:nvSpPr>
          <p:spPr bwMode="auto">
            <a:xfrm>
              <a:off x="6929438" y="1470025"/>
              <a:ext cx="0" cy="125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" name="Arc 25"/>
            <p:cNvSpPr>
              <a:spLocks/>
            </p:cNvSpPr>
            <p:nvPr/>
          </p:nvSpPr>
          <p:spPr bwMode="auto">
            <a:xfrm flipH="1" flipV="1">
              <a:off x="6802438" y="1482725"/>
              <a:ext cx="119062" cy="1190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" name="Arc 26"/>
            <p:cNvSpPr>
              <a:spLocks/>
            </p:cNvSpPr>
            <p:nvPr/>
          </p:nvSpPr>
          <p:spPr bwMode="auto">
            <a:xfrm flipV="1">
              <a:off x="6665913" y="1477963"/>
              <a:ext cx="119062" cy="1190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4" name="Arc 220"/>
          <p:cNvSpPr>
            <a:spLocks/>
          </p:cNvSpPr>
          <p:nvPr/>
        </p:nvSpPr>
        <p:spPr bwMode="auto">
          <a:xfrm flipH="1">
            <a:off x="2411760" y="1863725"/>
            <a:ext cx="180975" cy="1809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236" name="Connecteur droit 235"/>
          <p:cNvCxnSpPr>
            <a:stCxn id="234" idx="0"/>
            <a:endCxn id="234" idx="2"/>
          </p:cNvCxnSpPr>
          <p:nvPr/>
        </p:nvCxnSpPr>
        <p:spPr>
          <a:xfrm>
            <a:off x="2592735" y="1863725"/>
            <a:ext cx="0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Line 229"/>
          <p:cNvSpPr>
            <a:spLocks noChangeShapeType="1"/>
          </p:cNvSpPr>
          <p:nvPr/>
        </p:nvSpPr>
        <p:spPr bwMode="auto">
          <a:xfrm>
            <a:off x="2357438" y="2044700"/>
            <a:ext cx="547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8" name="Line 229"/>
          <p:cNvSpPr>
            <a:spLocks noChangeShapeType="1"/>
          </p:cNvSpPr>
          <p:nvPr/>
        </p:nvSpPr>
        <p:spPr bwMode="auto">
          <a:xfrm>
            <a:off x="2588420" y="2044700"/>
            <a:ext cx="547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1" name="Line 229"/>
          <p:cNvSpPr>
            <a:spLocks noChangeShapeType="1"/>
          </p:cNvSpPr>
          <p:nvPr/>
        </p:nvSpPr>
        <p:spPr bwMode="auto">
          <a:xfrm>
            <a:off x="2657475" y="2292031"/>
            <a:ext cx="0" cy="730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2" name="Line 229"/>
          <p:cNvSpPr>
            <a:spLocks noChangeShapeType="1"/>
          </p:cNvSpPr>
          <p:nvPr/>
        </p:nvSpPr>
        <p:spPr bwMode="auto">
          <a:xfrm>
            <a:off x="2662238" y="2082799"/>
            <a:ext cx="0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" name="ZoneTexte 242"/>
          <p:cNvSpPr txBox="1"/>
          <p:nvPr/>
        </p:nvSpPr>
        <p:spPr>
          <a:xfrm>
            <a:off x="4887913" y="2968595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galerie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4" name="Rectangle 42"/>
          <p:cNvSpPr>
            <a:spLocks noChangeArrowheads="1"/>
          </p:cNvSpPr>
          <p:nvPr/>
        </p:nvSpPr>
        <p:spPr bwMode="auto">
          <a:xfrm>
            <a:off x="6105527" y="4466819"/>
            <a:ext cx="122298" cy="33219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" name="Rectangle 141"/>
          <p:cNvSpPr>
            <a:spLocks noChangeArrowheads="1"/>
          </p:cNvSpPr>
          <p:nvPr/>
        </p:nvSpPr>
        <p:spPr bwMode="auto">
          <a:xfrm>
            <a:off x="4335463" y="4140200"/>
            <a:ext cx="260350" cy="698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6" name="Rectangle 141"/>
          <p:cNvSpPr>
            <a:spLocks noChangeArrowheads="1"/>
          </p:cNvSpPr>
          <p:nvPr/>
        </p:nvSpPr>
        <p:spPr bwMode="auto">
          <a:xfrm>
            <a:off x="4046638" y="4368800"/>
            <a:ext cx="406299" cy="571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9" name="Text Box 201"/>
          <p:cNvSpPr txBox="1">
            <a:spLocks noChangeArrowheads="1"/>
          </p:cNvSpPr>
          <p:nvPr/>
        </p:nvSpPr>
        <p:spPr bwMode="auto">
          <a:xfrm>
            <a:off x="5725341" y="6168443"/>
            <a:ext cx="997270" cy="5238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200" dirty="0" smtClean="0"/>
              <a:t>Source puissance RF</a:t>
            </a:r>
            <a:endParaRPr lang="fr-FR" dirty="0"/>
          </a:p>
        </p:txBody>
      </p:sp>
      <p:sp>
        <p:nvSpPr>
          <p:cNvPr id="240" name="Text Box 201"/>
          <p:cNvSpPr txBox="1">
            <a:spLocks noChangeArrowheads="1"/>
          </p:cNvSpPr>
          <p:nvPr/>
        </p:nvSpPr>
        <p:spPr bwMode="auto">
          <a:xfrm>
            <a:off x="3501632" y="2998787"/>
            <a:ext cx="465531" cy="5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000" dirty="0" smtClean="0"/>
              <a:t>Laser</a:t>
            </a:r>
          </a:p>
        </p:txBody>
      </p:sp>
      <p:grpSp>
        <p:nvGrpSpPr>
          <p:cNvPr id="247" name="Group 100"/>
          <p:cNvGrpSpPr>
            <a:grpSpLocks/>
          </p:cNvGrpSpPr>
          <p:nvPr/>
        </p:nvGrpSpPr>
        <p:grpSpPr bwMode="auto">
          <a:xfrm rot="10800000">
            <a:off x="4219134" y="5042831"/>
            <a:ext cx="353526" cy="222721"/>
            <a:chOff x="1191" y="1478"/>
            <a:chExt cx="100" cy="63"/>
          </a:xfrm>
        </p:grpSpPr>
        <p:sp>
          <p:nvSpPr>
            <p:cNvPr id="248" name="Rectangle 101"/>
            <p:cNvSpPr>
              <a:spLocks noChangeArrowheads="1"/>
            </p:cNvSpPr>
            <p:nvPr/>
          </p:nvSpPr>
          <p:spPr bwMode="auto">
            <a:xfrm>
              <a:off x="1200" y="1478"/>
              <a:ext cx="83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9" name="AutoShape 102"/>
            <p:cNvSpPr>
              <a:spLocks noChangeArrowheads="1"/>
            </p:cNvSpPr>
            <p:nvPr/>
          </p:nvSpPr>
          <p:spPr bwMode="auto">
            <a:xfrm>
              <a:off x="1218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0" name="AutoShape 103"/>
            <p:cNvSpPr>
              <a:spLocks noChangeArrowheads="1"/>
            </p:cNvSpPr>
            <p:nvPr/>
          </p:nvSpPr>
          <p:spPr bwMode="auto">
            <a:xfrm>
              <a:off x="1247" y="1488"/>
              <a:ext cx="25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1" name="AutoShape 104"/>
            <p:cNvSpPr>
              <a:spLocks noChangeArrowheads="1"/>
            </p:cNvSpPr>
            <p:nvPr/>
          </p:nvSpPr>
          <p:spPr bwMode="auto">
            <a:xfrm>
              <a:off x="1195" y="1488"/>
              <a:ext cx="19" cy="43"/>
            </a:xfrm>
            <a:prstGeom prst="roundRect">
              <a:avLst>
                <a:gd name="adj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2" name="Rectangle 105"/>
            <p:cNvSpPr>
              <a:spLocks noChangeArrowheads="1"/>
            </p:cNvSpPr>
            <p:nvPr/>
          </p:nvSpPr>
          <p:spPr bwMode="auto">
            <a:xfrm>
              <a:off x="1191" y="1478"/>
              <a:ext cx="9" cy="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3" name="Rectangle 106"/>
            <p:cNvSpPr>
              <a:spLocks noChangeArrowheads="1"/>
            </p:cNvSpPr>
            <p:nvPr/>
          </p:nvSpPr>
          <p:spPr bwMode="auto">
            <a:xfrm>
              <a:off x="1204" y="1505"/>
              <a:ext cx="87" cy="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3" name="Connecteur droit 2"/>
          <p:cNvCxnSpPr>
            <a:stCxn id="239" idx="0"/>
            <a:endCxn id="56" idx="3"/>
          </p:cNvCxnSpPr>
          <p:nvPr/>
        </p:nvCxnSpPr>
        <p:spPr>
          <a:xfrm flipH="1" flipV="1">
            <a:off x="5518150" y="5309711"/>
            <a:ext cx="705826" cy="858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/>
          <p:cNvCxnSpPr>
            <a:stCxn id="240" idx="2"/>
          </p:cNvCxnSpPr>
          <p:nvPr/>
        </p:nvCxnSpPr>
        <p:spPr>
          <a:xfrm>
            <a:off x="3734398" y="3522662"/>
            <a:ext cx="30052" cy="1570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/>
          <p:cNvCxnSpPr>
            <a:stCxn id="252" idx="3"/>
          </p:cNvCxnSpPr>
          <p:nvPr/>
        </p:nvCxnSpPr>
        <p:spPr>
          <a:xfrm flipH="1" flipV="1">
            <a:off x="3757613" y="5094288"/>
            <a:ext cx="783230" cy="59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23"/>
          <p:cNvSpPr>
            <a:spLocks noChangeArrowheads="1"/>
          </p:cNvSpPr>
          <p:nvPr/>
        </p:nvSpPr>
        <p:spPr bwMode="auto">
          <a:xfrm rot="10800000">
            <a:off x="4449762" y="2173066"/>
            <a:ext cx="215900" cy="1368425"/>
          </a:xfrm>
          <a:prstGeom prst="downArrow">
            <a:avLst>
              <a:gd name="adj1" fmla="val 50000"/>
              <a:gd name="adj2" fmla="val 158456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Impact de PHIL </a:t>
            </a:r>
            <a:r>
              <a:rPr lang="fr-FR" dirty="0"/>
              <a:t>au LAL</a:t>
            </a:r>
          </a:p>
        </p:txBody>
      </p:sp>
      <p:sp>
        <p:nvSpPr>
          <p:cNvPr id="4" name="AutoShape 36"/>
          <p:cNvSpPr>
            <a:spLocks noChangeArrowheads="1"/>
          </p:cNvSpPr>
          <p:nvPr/>
        </p:nvSpPr>
        <p:spPr bwMode="auto">
          <a:xfrm rot="14118105">
            <a:off x="5600237" y="1902909"/>
            <a:ext cx="433968" cy="2082683"/>
          </a:xfrm>
          <a:prstGeom prst="downArrow">
            <a:avLst>
              <a:gd name="adj1" fmla="val 50000"/>
              <a:gd name="adj2" fmla="val 316912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11638" y="35734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/>
              <a:t>PHIL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51050" y="4797425"/>
            <a:ext cx="736099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/>
              <a:t>IRSD</a:t>
            </a:r>
            <a:endParaRPr lang="fr-FR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71550" y="3068638"/>
            <a:ext cx="1539875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/>
              <a:t>Infrastructure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30850" y="4724400"/>
            <a:ext cx="1031051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/>
              <a:t>Sécurité</a:t>
            </a:r>
            <a:endParaRPr lang="fr-FR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00788" y="3644900"/>
            <a:ext cx="8413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/>
              <a:t>SDTM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092950" y="3500438"/>
            <a:ext cx="111120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Simulations</a:t>
            </a:r>
            <a:endParaRPr lang="fr-FR" sz="1400" dirty="0"/>
          </a:p>
          <a:p>
            <a:pPr eaLnBrk="1" hangingPunct="1"/>
            <a:r>
              <a:rPr lang="fr-FR" sz="1400" dirty="0" smtClean="0"/>
              <a:t>dessins</a:t>
            </a:r>
            <a:endParaRPr lang="fr-FR" sz="1400" dirty="0"/>
          </a:p>
          <a:p>
            <a:pPr eaLnBrk="1" hangingPunct="1"/>
            <a:r>
              <a:rPr lang="fr-FR" sz="1400" dirty="0" smtClean="0"/>
              <a:t>Prototype</a:t>
            </a:r>
            <a:endParaRPr lang="fr-FR" sz="1400" dirty="0"/>
          </a:p>
          <a:p>
            <a:pPr eaLnBrk="1" hangingPunct="1"/>
            <a:r>
              <a:rPr lang="fr-FR" sz="1400" dirty="0" smtClean="0"/>
              <a:t>Montage</a:t>
            </a:r>
            <a:endParaRPr lang="fr-FR" sz="1400" dirty="0"/>
          </a:p>
          <a:p>
            <a:pPr eaLnBrk="1" hangingPunct="1"/>
            <a:r>
              <a:rPr lang="fr-FR" sz="1400" dirty="0" smtClean="0"/>
              <a:t>Fabrication</a:t>
            </a:r>
          </a:p>
          <a:p>
            <a:pPr eaLnBrk="1" hangingPunct="1"/>
            <a:r>
              <a:rPr lang="fr-FR" sz="1400" dirty="0" smtClean="0"/>
              <a:t>Suivi</a:t>
            </a:r>
            <a:endParaRPr lang="fr-FR" sz="1400" dirty="0"/>
          </a:p>
          <a:p>
            <a:pPr eaLnBrk="1" hangingPunct="1"/>
            <a:endParaRPr lang="fr-FR" sz="1400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187450" y="5229225"/>
            <a:ext cx="1438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/>
              <a:t>ASN </a:t>
            </a:r>
            <a:r>
              <a:rPr lang="fr-FR" sz="1400" dirty="0" smtClean="0"/>
              <a:t>relations</a:t>
            </a:r>
            <a:endParaRPr lang="fr-FR" sz="1400" dirty="0"/>
          </a:p>
          <a:p>
            <a:pPr eaLnBrk="1" hangingPunct="1"/>
            <a:r>
              <a:rPr lang="fr-FR" sz="1400" dirty="0"/>
              <a:t>Radioprotection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69950" y="3405188"/>
            <a:ext cx="8737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Fluides, </a:t>
            </a:r>
          </a:p>
          <a:p>
            <a:pPr eaLnBrk="1" hangingPunct="1"/>
            <a:r>
              <a:rPr lang="fr-FR" sz="1400" dirty="0" smtClean="0"/>
              <a:t>Travaux,</a:t>
            </a:r>
            <a:endParaRPr lang="fr-FR" sz="1400" dirty="0"/>
          </a:p>
          <a:p>
            <a:pPr eaLnBrk="1" hangingPunct="1"/>
            <a:r>
              <a:rPr lang="fr-FR" sz="1400" dirty="0"/>
              <a:t>…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276600" y="5589588"/>
            <a:ext cx="2621230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 </a:t>
            </a:r>
            <a:r>
              <a:rPr lang="fr-FR" dirty="0" smtClean="0"/>
              <a:t>Entreprises extérieures</a:t>
            </a:r>
            <a:endParaRPr lang="fr-FR" dirty="0"/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4427538" y="4221163"/>
            <a:ext cx="215900" cy="1368425"/>
          </a:xfrm>
          <a:prstGeom prst="downArrow">
            <a:avLst>
              <a:gd name="adj1" fmla="val 50000"/>
              <a:gd name="adj2" fmla="val 158456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 rot="3214445">
            <a:off x="3419476" y="3716337"/>
            <a:ext cx="215900" cy="1368425"/>
          </a:xfrm>
          <a:prstGeom prst="downArrow">
            <a:avLst>
              <a:gd name="adj1" fmla="val 50000"/>
              <a:gd name="adj2" fmla="val 158456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auto">
          <a:xfrm rot="18950793">
            <a:off x="5364163" y="3933825"/>
            <a:ext cx="215900" cy="920750"/>
          </a:xfrm>
          <a:prstGeom prst="downArrow">
            <a:avLst>
              <a:gd name="adj1" fmla="val 50000"/>
              <a:gd name="adj2" fmla="val 106618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 rot="16200000">
            <a:off x="5760244" y="3248819"/>
            <a:ext cx="215900" cy="1008062"/>
          </a:xfrm>
          <a:prstGeom prst="downArrow">
            <a:avLst>
              <a:gd name="adj1" fmla="val 50000"/>
              <a:gd name="adj2" fmla="val 116728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755650" y="1700213"/>
            <a:ext cx="2276475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/>
              <a:t>Service informatique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147763" y="2105025"/>
            <a:ext cx="10406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Pilotage, </a:t>
            </a:r>
          </a:p>
          <a:p>
            <a:pPr eaLnBrk="1" hangingPunct="1"/>
            <a:r>
              <a:rPr lang="fr-FR" sz="1400" dirty="0" smtClean="0"/>
              <a:t>Ctrl-cmd</a:t>
            </a:r>
            <a:endParaRPr lang="fr-FR" sz="1400" dirty="0"/>
          </a:p>
          <a:p>
            <a:pPr eaLnBrk="1" hangingPunct="1"/>
            <a:r>
              <a:rPr lang="fr-FR" sz="1400" dirty="0" smtClean="0"/>
              <a:t>Installation</a:t>
            </a:r>
            <a:endParaRPr lang="fr-FR" sz="1400" dirty="0"/>
          </a:p>
          <a:p>
            <a:pPr eaLnBrk="1" hangingPunct="1"/>
            <a:endParaRPr lang="fr-FR" sz="1400" dirty="0"/>
          </a:p>
        </p:txBody>
      </p:sp>
      <p:sp>
        <p:nvSpPr>
          <p:cNvPr id="24" name="AutoShape 30"/>
          <p:cNvSpPr>
            <a:spLocks noChangeArrowheads="1"/>
          </p:cNvSpPr>
          <p:nvPr/>
        </p:nvSpPr>
        <p:spPr bwMode="auto">
          <a:xfrm rot="5400000">
            <a:off x="3113882" y="3123406"/>
            <a:ext cx="215900" cy="1258887"/>
          </a:xfrm>
          <a:prstGeom prst="downArrow">
            <a:avLst>
              <a:gd name="adj1" fmla="val 50000"/>
              <a:gd name="adj2" fmla="val 145772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AutoShape 31"/>
          <p:cNvSpPr>
            <a:spLocks noChangeArrowheads="1"/>
          </p:cNvSpPr>
          <p:nvPr/>
        </p:nvSpPr>
        <p:spPr bwMode="auto">
          <a:xfrm rot="7921435">
            <a:off x="3439319" y="1791494"/>
            <a:ext cx="215900" cy="1906588"/>
          </a:xfrm>
          <a:prstGeom prst="downArrow">
            <a:avLst>
              <a:gd name="adj1" fmla="val 50000"/>
              <a:gd name="adj2" fmla="val 220772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739335" y="1261468"/>
            <a:ext cx="122378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/>
              <a:t>DEPACC</a:t>
            </a:r>
            <a:endParaRPr lang="fr-FR" dirty="0"/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6739335" y="1620719"/>
            <a:ext cx="122822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Management</a:t>
            </a:r>
            <a:endParaRPr lang="fr-FR" sz="1400" dirty="0"/>
          </a:p>
          <a:p>
            <a:pPr eaLnBrk="1" hangingPunct="1"/>
            <a:r>
              <a:rPr lang="fr-FR" sz="1400" dirty="0" smtClean="0"/>
              <a:t>Etudes&amp;</a:t>
            </a:r>
            <a:endParaRPr lang="fr-FR" sz="1400" dirty="0"/>
          </a:p>
          <a:p>
            <a:pPr eaLnBrk="1" hangingPunct="1"/>
            <a:r>
              <a:rPr lang="fr-FR" sz="1400" dirty="0" smtClean="0"/>
              <a:t>Simulations</a:t>
            </a:r>
          </a:p>
          <a:p>
            <a:pPr eaLnBrk="1" hangingPunct="1"/>
            <a:r>
              <a:rPr lang="fr-FR" sz="1400" dirty="0" smtClean="0"/>
              <a:t>Installation</a:t>
            </a:r>
            <a:endParaRPr lang="fr-FR" sz="1400" dirty="0"/>
          </a:p>
          <a:p>
            <a:pPr eaLnBrk="1" hangingPunct="1"/>
            <a:r>
              <a:rPr lang="fr-FR" sz="1400" dirty="0" smtClean="0"/>
              <a:t>Operations</a:t>
            </a:r>
          </a:p>
          <a:p>
            <a:pPr eaLnBrk="1" hangingPunct="1"/>
            <a:r>
              <a:rPr lang="fr-FR" sz="1400" dirty="0" smtClean="0"/>
              <a:t>Maintenance</a:t>
            </a:r>
            <a:endParaRPr lang="fr-FR" sz="1400" dirty="0"/>
          </a:p>
          <a:p>
            <a:pPr eaLnBrk="1" hangingPunct="1"/>
            <a:endParaRPr lang="fr-FR" sz="1400" dirty="0"/>
          </a:p>
        </p:txBody>
      </p:sp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3779838" y="3284538"/>
            <a:ext cx="1582737" cy="936625"/>
            <a:chOff x="2381" y="2069"/>
            <a:chExt cx="997" cy="590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2381" y="2069"/>
              <a:ext cx="997" cy="5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8" name="Picture 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" y="2259"/>
              <a:ext cx="600" cy="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6434138" y="5103773"/>
            <a:ext cx="14077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Procédures</a:t>
            </a:r>
            <a:endParaRPr lang="fr-FR" sz="1400" dirty="0"/>
          </a:p>
          <a:p>
            <a:pPr eaLnBrk="1" hangingPunct="1"/>
            <a:r>
              <a:rPr lang="fr-FR" sz="1400" dirty="0" smtClean="0"/>
              <a:t>Conseils</a:t>
            </a:r>
          </a:p>
          <a:p>
            <a:pPr eaLnBrk="1" hangingPunct="1"/>
            <a:r>
              <a:rPr lang="fr-FR" sz="1400" dirty="0" smtClean="0"/>
              <a:t>Mise en </a:t>
            </a:r>
            <a:r>
              <a:rPr lang="fr-FR" sz="1400" dirty="0" err="1" smtClean="0"/>
              <a:t>oeuvre</a:t>
            </a:r>
            <a:endParaRPr lang="fr-FR" sz="1400" dirty="0"/>
          </a:p>
          <a:p>
            <a:pPr eaLnBrk="1" hangingPunct="1"/>
            <a:endParaRPr lang="fr-FR" sz="1400" dirty="0"/>
          </a:p>
        </p:txBody>
      </p:sp>
      <p:sp>
        <p:nvSpPr>
          <p:cNvPr id="32" name="Oval 39"/>
          <p:cNvSpPr>
            <a:spLocks noChangeArrowheads="1"/>
          </p:cNvSpPr>
          <p:nvPr/>
        </p:nvSpPr>
        <p:spPr bwMode="auto">
          <a:xfrm>
            <a:off x="828675" y="4724400"/>
            <a:ext cx="5041579" cy="1657350"/>
          </a:xfrm>
          <a:prstGeom prst="ellips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900113" y="6165850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chemeClr val="hlink"/>
                </a:solidFill>
              </a:rPr>
              <a:t>Hors </a:t>
            </a:r>
            <a:r>
              <a:rPr lang="fr-FR" dirty="0">
                <a:solidFill>
                  <a:schemeClr val="hlink"/>
                </a:solidFill>
              </a:rPr>
              <a:t>LAL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3734410" y="1735693"/>
            <a:ext cx="1646605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dirty="0" smtClean="0"/>
              <a:t>Administration</a:t>
            </a:r>
            <a:endParaRPr lang="fr-FR" dirty="0"/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4615331" y="2173066"/>
            <a:ext cx="11993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Missions</a:t>
            </a:r>
          </a:p>
          <a:p>
            <a:pPr eaLnBrk="1" hangingPunct="1"/>
            <a:r>
              <a:rPr lang="fr-FR" sz="1400" dirty="0" smtClean="0"/>
              <a:t>Achats</a:t>
            </a:r>
          </a:p>
          <a:p>
            <a:pPr eaLnBrk="1" hangingPunct="1"/>
            <a:r>
              <a:rPr lang="fr-FR" sz="1400" dirty="0" smtClean="0"/>
              <a:t>Commandes</a:t>
            </a:r>
          </a:p>
          <a:p>
            <a:pPr eaLnBrk="1" hangingPunct="1"/>
            <a:endParaRPr lang="fr-FR" sz="1400" dirty="0"/>
          </a:p>
          <a:p>
            <a:pPr eaLnBrk="1" hangingPunct="1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792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1447</Words>
  <Application>Microsoft Office PowerPoint</Application>
  <PresentationFormat>Affichage à l'écran (4:3)</PresentationFormat>
  <Paragraphs>477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Journée PHIL 30 janvier 2013</vt:lpstr>
      <vt:lpstr>Contexte général accélérateurs</vt:lpstr>
      <vt:lpstr>D’où vient-on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Impact de PHIL au LAL</vt:lpstr>
      <vt:lpstr>Présentation PowerPoint</vt:lpstr>
      <vt:lpstr>Présentation PowerPoint</vt:lpstr>
      <vt:lpstr>Présentation PowerPoint</vt:lpstr>
      <vt:lpstr>Présentation PowerPoint</vt:lpstr>
      <vt:lpstr>Bref historique de PHIL</vt:lpstr>
      <vt:lpstr>Bref historique PHIL</vt:lpstr>
      <vt:lpstr>Présentation PowerPoint</vt:lpstr>
      <vt:lpstr>Présentation PowerPoint</vt:lpstr>
      <vt:lpstr>Présentation PowerPoint</vt:lpstr>
      <vt:lpstr>Exemples images faisceau</vt:lpstr>
      <vt:lpstr>Présentation PowerPoint</vt:lpstr>
      <vt:lpstr>Présentation PowerPoint</vt:lpstr>
      <vt:lpstr>Utilisateurs</vt:lpstr>
      <vt:lpstr>Difficultés</vt:lpstr>
      <vt:lpstr>Succès</vt:lpstr>
      <vt:lpstr>Présentation PowerPoint</vt:lpstr>
      <vt:lpstr>Exposés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Hugues Monard</dc:creator>
  <cp:lastModifiedBy>visiteur</cp:lastModifiedBy>
  <cp:revision>106</cp:revision>
  <dcterms:created xsi:type="dcterms:W3CDTF">2013-01-11T09:11:27Z</dcterms:created>
  <dcterms:modified xsi:type="dcterms:W3CDTF">2013-01-30T07:40:52Z</dcterms:modified>
</cp:coreProperties>
</file>