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70" r:id="rId11"/>
    <p:sldId id="262" r:id="rId12"/>
    <p:sldId id="263" r:id="rId13"/>
    <p:sldId id="272" r:id="rId14"/>
    <p:sldId id="271" r:id="rId15"/>
    <p:sldId id="267" r:id="rId16"/>
    <p:sldId id="276" r:id="rId17"/>
    <p:sldId id="278" r:id="rId18"/>
    <p:sldId id="273" r:id="rId19"/>
    <p:sldId id="274" r:id="rId20"/>
    <p:sldId id="275" r:id="rId21"/>
    <p:sldId id="279" r:id="rId22"/>
    <p:sldId id="265" r:id="rId23"/>
    <p:sldId id="264" r:id="rId24"/>
    <p:sldId id="27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6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33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7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5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4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2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71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5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4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F4AA-7B5C-44E6-997F-AFBFE51BC25B}" type="datetimeFigureOut">
              <a:rPr lang="fr-FR" smtClean="0"/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FD05-47E1-4DB2-85DF-1D214F88D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il.lal.in2p3.fr/spip.php?article1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hil.lal.in2p3.fr/spip.php?article16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il.lal.in2p3.fr/spip.php?article1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il.lal.in2p3.fr/spip.php?article126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fr-FR" dirty="0" smtClean="0"/>
              <a:t>mage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fr-FR" dirty="0" smtClean="0"/>
              <a:t>oftware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fr-FR" dirty="0" smtClean="0"/>
              <a:t>cquisition </a:t>
            </a:r>
            <a:r>
              <a:rPr lang="fr-FR" sz="2200" dirty="0" smtClean="0"/>
              <a:t>for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fr-FR" dirty="0" err="1" smtClean="0"/>
              <a:t>nalysis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fr-FR" dirty="0" smtClean="0"/>
              <a:t>articule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fr-FR" dirty="0" smtClean="0"/>
              <a:t>ccelerator (ISAAPA)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936104"/>
          </a:xfrm>
        </p:spPr>
        <p:txBody>
          <a:bodyPr>
            <a:normAutofit/>
          </a:bodyPr>
          <a:lstStyle/>
          <a:p>
            <a:r>
              <a:rPr lang="fr-FR" sz="2000" u="sng" dirty="0" smtClean="0">
                <a:solidFill>
                  <a:schemeClr val="tx2">
                    <a:lumMod val="75000"/>
                  </a:schemeClr>
                </a:solidFill>
              </a:rPr>
              <a:t>Emilienne Mandag</a:t>
            </a:r>
            <a:r>
              <a:rPr lang="fr-FR" sz="2000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, Julien Brossard</a:t>
            </a:r>
            <a:r>
              <a:rPr lang="fr-FR" sz="20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, Vincent Chaumat</a:t>
            </a:r>
            <a:r>
              <a:rPr lang="fr-FR" sz="20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r>
              <a:rPr lang="fr-FR" sz="20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LAL, </a:t>
            </a:r>
            <a:r>
              <a:rPr lang="fr-FR" sz="20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APC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641268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Journée PHIL						             30 Janvier 2013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12" y="157685"/>
            <a:ext cx="2353866" cy="968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058"/>
            <a:ext cx="2162820" cy="1253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283804"/>
            <a:ext cx="417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http://phil.lal.in2p3.fr/spip.php?article163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4019992" y="2011911"/>
            <a:ext cx="202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Stations YAG 2, 3, 4</a:t>
            </a:r>
            <a:endParaRPr lang="fr-FR" b="1" dirty="0"/>
          </a:p>
        </p:txBody>
      </p:sp>
      <p:sp>
        <p:nvSpPr>
          <p:cNvPr id="24" name="Flèche droite 23"/>
          <p:cNvSpPr/>
          <p:nvPr/>
        </p:nvSpPr>
        <p:spPr>
          <a:xfrm>
            <a:off x="266448" y="1279503"/>
            <a:ext cx="4891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73922" y="1167135"/>
            <a:ext cx="707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Système de montage des stations de mesure (Photos)</a:t>
            </a:r>
            <a:endParaRPr lang="fr-FR" sz="2400" b="1" u="sng" dirty="0">
              <a:solidFill>
                <a:srgbClr val="7030A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9517"/>
            <a:ext cx="3504000" cy="262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98" y="3356992"/>
            <a:ext cx="3504000" cy="262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19834"/>
            <a:ext cx="2808000" cy="3744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des appareils de mesure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Principe de fonctionnement de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grpSp>
        <p:nvGrpSpPr>
          <p:cNvPr id="53" name="Groupe 52"/>
          <p:cNvGrpSpPr/>
          <p:nvPr/>
        </p:nvGrpSpPr>
        <p:grpSpPr>
          <a:xfrm>
            <a:off x="266448" y="5445224"/>
            <a:ext cx="8810698" cy="576064"/>
            <a:chOff x="266448" y="5733256"/>
            <a:chExt cx="8810698" cy="576064"/>
          </a:xfrm>
        </p:grpSpPr>
        <p:grpSp>
          <p:nvGrpSpPr>
            <p:cNvPr id="50" name="Groupe 49"/>
            <p:cNvGrpSpPr/>
            <p:nvPr/>
          </p:nvGrpSpPr>
          <p:grpSpPr>
            <a:xfrm>
              <a:off x="890716" y="5845120"/>
              <a:ext cx="7860436" cy="375196"/>
              <a:chOff x="890716" y="5845120"/>
              <a:chExt cx="7860436" cy="375196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890716" y="5850984"/>
                <a:ext cx="2483436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Fichier de Rapport</a:t>
                </a:r>
                <a:endParaRPr lang="fr-FR" dirty="0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flipV="1">
                <a:off x="3491880" y="6029076"/>
                <a:ext cx="383628" cy="7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3923928" y="5845120"/>
                <a:ext cx="4827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Récap</a:t>
                </a:r>
                <a:r>
                  <a:rPr lang="fr-FR" dirty="0" smtClean="0"/>
                  <a:t>. des conditions et résultats de l’expérience </a:t>
                </a:r>
                <a:endParaRPr lang="fr-FR" dirty="0"/>
              </a:p>
            </p:txBody>
          </p:sp>
        </p:grpSp>
        <p:sp>
          <p:nvSpPr>
            <p:cNvPr id="48" name="Rectangle à coins arrondis 47"/>
            <p:cNvSpPr/>
            <p:nvPr/>
          </p:nvSpPr>
          <p:spPr>
            <a:xfrm>
              <a:off x="266448" y="5733256"/>
              <a:ext cx="8810698" cy="57606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266448" y="4892466"/>
            <a:ext cx="8698040" cy="484178"/>
            <a:chOff x="266448" y="5180498"/>
            <a:chExt cx="8698040" cy="484178"/>
          </a:xfrm>
        </p:grpSpPr>
        <p:grpSp>
          <p:nvGrpSpPr>
            <p:cNvPr id="51" name="Groupe 50"/>
            <p:cNvGrpSpPr/>
            <p:nvPr/>
          </p:nvGrpSpPr>
          <p:grpSpPr>
            <a:xfrm>
              <a:off x="864904" y="5226218"/>
              <a:ext cx="8039006" cy="385882"/>
              <a:chOff x="864904" y="5226218"/>
              <a:chExt cx="8039006" cy="385882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864904" y="5242768"/>
                <a:ext cx="3097998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Enregistrement des données</a:t>
                </a:r>
                <a:endParaRPr lang="fr-FR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528115" y="5226218"/>
                <a:ext cx="4375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Images faisceau (IB, IT, CO) &amp; stations et RDO</a:t>
                </a:r>
                <a:endParaRPr lang="fr-FR" dirty="0"/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4065256" y="5416088"/>
                <a:ext cx="55765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à coins arrondis 48"/>
            <p:cNvSpPr/>
            <p:nvPr/>
          </p:nvSpPr>
          <p:spPr>
            <a:xfrm>
              <a:off x="266448" y="5180498"/>
              <a:ext cx="8698040" cy="4841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07504" y="2852936"/>
            <a:ext cx="8856984" cy="1967522"/>
            <a:chOff x="107504" y="2852936"/>
            <a:chExt cx="8856984" cy="1967522"/>
          </a:xfrm>
        </p:grpSpPr>
        <p:grpSp>
          <p:nvGrpSpPr>
            <p:cNvPr id="33" name="Groupe 32"/>
            <p:cNvGrpSpPr/>
            <p:nvPr/>
          </p:nvGrpSpPr>
          <p:grpSpPr>
            <a:xfrm>
              <a:off x="410464" y="2924944"/>
              <a:ext cx="8340688" cy="1748914"/>
              <a:chOff x="266448" y="3131676"/>
              <a:chExt cx="8340688" cy="1748914"/>
            </a:xfrm>
          </p:grpSpPr>
          <p:sp>
            <p:nvSpPr>
              <p:cNvPr id="15" name="ZoneTexte 14"/>
              <p:cNvSpPr txBox="1"/>
              <p:nvPr/>
            </p:nvSpPr>
            <p:spPr>
              <a:xfrm rot="16200000">
                <a:off x="-417628" y="3827182"/>
                <a:ext cx="1737484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</a:rPr>
                  <a:t>Informations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852756" y="3131676"/>
                <a:ext cx="7535668" cy="369332"/>
                <a:chOff x="852756" y="3131676"/>
                <a:chExt cx="7535668" cy="369332"/>
              </a:xfrm>
            </p:grpSpPr>
            <p:sp>
              <p:nvSpPr>
                <p:cNvPr id="9" name="ZoneTexte 8"/>
                <p:cNvSpPr txBox="1"/>
                <p:nvPr/>
              </p:nvSpPr>
              <p:spPr>
                <a:xfrm>
                  <a:off x="852756" y="3131676"/>
                  <a:ext cx="1486996" cy="369332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Centroïde</a:t>
                  </a:r>
                  <a:endParaRPr lang="fr-FR" dirty="0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3921240" y="3131676"/>
                  <a:ext cx="4467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Coordonnées du centroïde du faisceau</a:t>
                  </a:r>
                  <a:endParaRPr lang="fr-FR" dirty="0"/>
                </a:p>
              </p:txBody>
            </p:sp>
            <p:cxnSp>
              <p:nvCxnSpPr>
                <p:cNvPr id="7" name="Connecteur droit avec flèche 6"/>
                <p:cNvCxnSpPr/>
                <p:nvPr/>
              </p:nvCxnSpPr>
              <p:spPr>
                <a:xfrm>
                  <a:off x="2483768" y="3316342"/>
                  <a:ext cx="13680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e 29"/>
              <p:cNvGrpSpPr/>
              <p:nvPr/>
            </p:nvGrpSpPr>
            <p:grpSpPr>
              <a:xfrm>
                <a:off x="852756" y="3717032"/>
                <a:ext cx="7533376" cy="369332"/>
                <a:chOff x="852756" y="3717032"/>
                <a:chExt cx="7533376" cy="369332"/>
              </a:xfrm>
            </p:grpSpPr>
            <p:sp>
              <p:nvSpPr>
                <p:cNvPr id="11" name="ZoneTexte 10"/>
                <p:cNvSpPr txBox="1"/>
                <p:nvPr/>
              </p:nvSpPr>
              <p:spPr>
                <a:xfrm>
                  <a:off x="852756" y="3717032"/>
                  <a:ext cx="2088232" cy="369332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Profil du faisceau</a:t>
                  </a:r>
                  <a:endParaRPr lang="fr-FR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3918948" y="3717032"/>
                  <a:ext cx="4467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Projection verticale</a:t>
                  </a:r>
                  <a:r>
                    <a:rPr lang="fr-FR" dirty="0"/>
                    <a:t>, Projection </a:t>
                  </a:r>
                  <a:r>
                    <a:rPr lang="fr-FR" dirty="0" smtClean="0"/>
                    <a:t>horizontale</a:t>
                  </a:r>
                  <a:endParaRPr lang="fr-FR" dirty="0"/>
                </a:p>
              </p:txBody>
            </p:sp>
            <p:cxnSp>
              <p:nvCxnSpPr>
                <p:cNvPr id="24" name="Connecteur droit avec flèche 23"/>
                <p:cNvCxnSpPr/>
                <p:nvPr/>
              </p:nvCxnSpPr>
              <p:spPr>
                <a:xfrm>
                  <a:off x="3059832" y="3901698"/>
                  <a:ext cx="812128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e 28"/>
              <p:cNvGrpSpPr/>
              <p:nvPr/>
            </p:nvGrpSpPr>
            <p:grpSpPr>
              <a:xfrm>
                <a:off x="852756" y="4365104"/>
                <a:ext cx="7754380" cy="369332"/>
                <a:chOff x="852756" y="4365104"/>
                <a:chExt cx="7754380" cy="369332"/>
              </a:xfrm>
            </p:grpSpPr>
            <p:sp>
              <p:nvSpPr>
                <p:cNvPr id="12" name="ZoneTexte 11"/>
                <p:cNvSpPr txBox="1"/>
                <p:nvPr/>
              </p:nvSpPr>
              <p:spPr>
                <a:xfrm>
                  <a:off x="852756" y="4365104"/>
                  <a:ext cx="3097998" cy="369332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Dimensions des sigmas H et V</a:t>
                  </a:r>
                  <a:endParaRPr lang="fr-FR" dirty="0"/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4877363" y="4365104"/>
                  <a:ext cx="3729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Evaluation du faisceau </a:t>
                  </a:r>
                  <a:r>
                    <a:rPr lang="fr-FR" dirty="0" smtClean="0">
                      <a:solidFill>
                        <a:srgbClr val="FF0000"/>
                      </a:solidFill>
                    </a:rPr>
                    <a:t>par fit gaussien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6" name="Connecteur droit avec flèche 25"/>
                <p:cNvCxnSpPr/>
                <p:nvPr/>
              </p:nvCxnSpPr>
              <p:spPr>
                <a:xfrm>
                  <a:off x="4139952" y="4565268"/>
                  <a:ext cx="668182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Rectangle à coins arrondis 53"/>
            <p:cNvSpPr/>
            <p:nvPr/>
          </p:nvSpPr>
          <p:spPr>
            <a:xfrm>
              <a:off x="107504" y="2852936"/>
              <a:ext cx="8856984" cy="19675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07504" y="1052736"/>
            <a:ext cx="8856984" cy="1656184"/>
            <a:chOff x="107504" y="1052736"/>
            <a:chExt cx="8856984" cy="1656184"/>
          </a:xfrm>
        </p:grpSpPr>
        <p:grpSp>
          <p:nvGrpSpPr>
            <p:cNvPr id="4" name="Groupe 3"/>
            <p:cNvGrpSpPr/>
            <p:nvPr/>
          </p:nvGrpSpPr>
          <p:grpSpPr>
            <a:xfrm>
              <a:off x="107504" y="1052736"/>
              <a:ext cx="8856984" cy="1656184"/>
              <a:chOff x="107504" y="1052736"/>
              <a:chExt cx="8856984" cy="1656184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107504" y="1052736"/>
                <a:ext cx="8856984" cy="1656184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>
                <a:off x="2048292" y="1850261"/>
                <a:ext cx="0" cy="28803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31864" y="2190255"/>
              <a:ext cx="8072046" cy="411913"/>
              <a:chOff x="831864" y="2411596"/>
              <a:chExt cx="8072046" cy="384061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831864" y="2426325"/>
                <a:ext cx="252028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caméra</a:t>
                </a:r>
                <a:endParaRPr lang="fr-FR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065256" y="2411596"/>
                <a:ext cx="4838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Caractéristiques de la station et la RDO associé</a:t>
                </a:r>
                <a:endParaRPr lang="fr-FR" dirty="0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>
                <a:off x="3485386" y="2596262"/>
                <a:ext cx="51062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e 57"/>
            <p:cNvGrpSpPr/>
            <p:nvPr/>
          </p:nvGrpSpPr>
          <p:grpSpPr>
            <a:xfrm>
              <a:off x="850444" y="1203930"/>
              <a:ext cx="8074044" cy="693203"/>
              <a:chOff x="850444" y="1491962"/>
              <a:chExt cx="8074044" cy="646331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850444" y="1491962"/>
                <a:ext cx="2520280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Détection des caméras opérationnels</a:t>
                </a:r>
                <a:endParaRPr lang="fr-FR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4085834" y="1628800"/>
                <a:ext cx="4838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Liste des stations disponibles et utilisables</a:t>
                </a:r>
                <a:endParaRPr lang="fr-FR" dirty="0"/>
              </a:p>
            </p:txBody>
          </p:sp>
          <p:cxnSp>
            <p:nvCxnSpPr>
              <p:cNvPr id="57" name="Connecteur droit avec flèche 56"/>
              <p:cNvCxnSpPr/>
              <p:nvPr/>
            </p:nvCxnSpPr>
            <p:spPr>
              <a:xfrm>
                <a:off x="3505964" y="1813466"/>
                <a:ext cx="51062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808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525000" cy="5220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945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4433"/>
          <a:stretch/>
        </p:blipFill>
        <p:spPr>
          <a:xfrm>
            <a:off x="1057274" y="836712"/>
            <a:ext cx="6912046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8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"/>
          <a:stretch/>
        </p:blipFill>
        <p:spPr>
          <a:xfrm>
            <a:off x="1092177" y="945304"/>
            <a:ext cx="684573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8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7" y="688786"/>
            <a:ext cx="7020000" cy="5616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16200000">
            <a:off x="-297871" y="3293867"/>
            <a:ext cx="153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Animation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9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5343" y="836712"/>
            <a:ext cx="3346875" cy="2520000"/>
            <a:chOff x="45343" y="836712"/>
            <a:chExt cx="3346875" cy="252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3" y="836712"/>
              <a:ext cx="3346875" cy="252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207935" y="1196752"/>
              <a:ext cx="678391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Laser</a:t>
              </a:r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382439" y="2982796"/>
            <a:ext cx="67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Yag 1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554810" y="832128"/>
            <a:ext cx="3346875" cy="2520000"/>
            <a:chOff x="3779912" y="842432"/>
            <a:chExt cx="3346875" cy="2520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842432"/>
              <a:ext cx="3346875" cy="252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3996006" y="1196752"/>
              <a:ext cx="69893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Yag 1</a:t>
              </a:r>
              <a:endParaRPr lang="fr-FR" dirty="0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54" y="836992"/>
            <a:ext cx="3346878" cy="252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25" name="Groupe 24"/>
          <p:cNvGrpSpPr/>
          <p:nvPr/>
        </p:nvGrpSpPr>
        <p:grpSpPr>
          <a:xfrm>
            <a:off x="721069" y="3784736"/>
            <a:ext cx="3346875" cy="2520000"/>
            <a:chOff x="148992" y="3784736"/>
            <a:chExt cx="3346875" cy="25200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92" y="3784736"/>
              <a:ext cx="3346875" cy="252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457200" y="4029650"/>
              <a:ext cx="67127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Yag 3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066938" y="3789040"/>
            <a:ext cx="3346875" cy="2520000"/>
            <a:chOff x="5066938" y="3849402"/>
            <a:chExt cx="3346875" cy="2520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938" y="3849402"/>
              <a:ext cx="3346875" cy="2520000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7672556" y="4060586"/>
              <a:ext cx="67127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Yag 4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982263" y="3356712"/>
            <a:ext cx="517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Quelques images issues de cette interface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8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5066938" y="3789040"/>
            <a:ext cx="3346875" cy="2520000"/>
            <a:chOff x="5066938" y="3849402"/>
            <a:chExt cx="3346875" cy="2520000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938" y="3849402"/>
              <a:ext cx="3346875" cy="2520000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7672556" y="4060586"/>
              <a:ext cx="67127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Yag 4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9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5343" y="836712"/>
            <a:ext cx="3346875" cy="2520000"/>
            <a:chOff x="45343" y="836712"/>
            <a:chExt cx="3346875" cy="252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3" y="836712"/>
              <a:ext cx="3346875" cy="252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207935" y="1196752"/>
              <a:ext cx="678391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Laser</a:t>
              </a:r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382439" y="2982796"/>
            <a:ext cx="67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Yag 1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554810" y="832128"/>
            <a:ext cx="3346875" cy="2520000"/>
            <a:chOff x="3779912" y="842432"/>
            <a:chExt cx="3346875" cy="2520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842432"/>
              <a:ext cx="3346875" cy="252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3996006" y="1196752"/>
              <a:ext cx="69893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Yag 1</a:t>
              </a:r>
              <a:endParaRPr lang="fr-FR" dirty="0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54" y="836992"/>
            <a:ext cx="3346878" cy="252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25" name="Groupe 24"/>
          <p:cNvGrpSpPr/>
          <p:nvPr/>
        </p:nvGrpSpPr>
        <p:grpSpPr>
          <a:xfrm>
            <a:off x="721069" y="3784736"/>
            <a:ext cx="3346875" cy="2520000"/>
            <a:chOff x="148992" y="3784736"/>
            <a:chExt cx="3346875" cy="25200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92" y="3784736"/>
              <a:ext cx="3346875" cy="252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457200" y="4029650"/>
              <a:ext cx="67127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Yag 3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982263" y="3356712"/>
            <a:ext cx="517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Quelques images issues de cette interface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324595" y="836712"/>
            <a:ext cx="335637" cy="244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218706" y="3863390"/>
            <a:ext cx="576064" cy="244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112658" y="3825044"/>
            <a:ext cx="335637" cy="244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5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 du logiciel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266448" y="908720"/>
            <a:ext cx="88569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Evolutions de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interface d’ISAAPA: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000" dirty="0" smtClean="0"/>
              <a:t>Montage des stations de mesure --&gt; « Aberrations » sur des images </a:t>
            </a:r>
          </a:p>
          <a:p>
            <a:pPr algn="just"/>
            <a:r>
              <a:rPr lang="fr-FR" sz="2000" dirty="0" smtClean="0"/>
              <a:t>(ex: bordures des écrans)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	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9" t="21007" r="32705" b="31585"/>
          <a:stretch/>
        </p:blipFill>
        <p:spPr>
          <a:xfrm>
            <a:off x="251520" y="2055620"/>
            <a:ext cx="1887501" cy="205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5" name="Groupe 4"/>
          <p:cNvGrpSpPr/>
          <p:nvPr/>
        </p:nvGrpSpPr>
        <p:grpSpPr>
          <a:xfrm>
            <a:off x="2627784" y="2055620"/>
            <a:ext cx="1887501" cy="2052000"/>
            <a:chOff x="3131840" y="2030230"/>
            <a:chExt cx="1887501" cy="205200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9" t="21007" r="32705" b="31585"/>
            <a:stretch/>
          </p:blipFill>
          <p:spPr>
            <a:xfrm>
              <a:off x="3131840" y="2030230"/>
              <a:ext cx="1887501" cy="2052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4" name="Ellipse 3"/>
            <p:cNvSpPr/>
            <p:nvPr/>
          </p:nvSpPr>
          <p:spPr>
            <a:xfrm>
              <a:off x="4090448" y="2524156"/>
              <a:ext cx="424402" cy="36004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491880" y="2524156"/>
              <a:ext cx="424402" cy="36004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030631" y="3131182"/>
              <a:ext cx="424402" cy="36004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3469020" y="3108322"/>
              <a:ext cx="424402" cy="36004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42209" y="422108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	   </a:t>
            </a:r>
            <a:r>
              <a:rPr lang="fr-FR" sz="2000" dirty="0" smtClean="0"/>
              <a:t>- Profil du faisceau (projections sur les axes)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02538" y="4860158"/>
            <a:ext cx="6924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 Créer une </a:t>
            </a:r>
            <a:r>
              <a:rPr lang="fr-FR" sz="2000" dirty="0" err="1" smtClean="0"/>
              <a:t>Region</a:t>
            </a:r>
            <a:r>
              <a:rPr lang="fr-FR" sz="2000" dirty="0" smtClean="0"/>
              <a:t> Of </a:t>
            </a:r>
            <a:r>
              <a:rPr lang="fr-FR" sz="2000" dirty="0" err="1" smtClean="0"/>
              <a:t>Interest</a:t>
            </a:r>
            <a:r>
              <a:rPr lang="fr-FR" sz="2000" dirty="0" smtClean="0"/>
              <a:t> (ROI):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Limiter l’effet optique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Base pour l’estimation des </a:t>
            </a:r>
            <a:r>
              <a:rPr lang="fr-FR" sz="2000" dirty="0" smtClean="0"/>
              <a:t>dimensions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Profil du faisceau dans cette ROI</a:t>
            </a:r>
          </a:p>
        </p:txBody>
      </p:sp>
      <p:sp>
        <p:nvSpPr>
          <p:cNvPr id="23" name="Flèche courbée vers la droite 22"/>
          <p:cNvSpPr/>
          <p:nvPr/>
        </p:nvSpPr>
        <p:spPr>
          <a:xfrm>
            <a:off x="611560" y="4860158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38640"/>
            <a:ext cx="3299063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 du logiciel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04" y="1334134"/>
            <a:ext cx="6210000" cy="496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39333" r="33800" b="42500"/>
          <a:stretch/>
        </p:blipFill>
        <p:spPr>
          <a:xfrm>
            <a:off x="0" y="1052736"/>
            <a:ext cx="2897505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 smtClean="0"/>
              <a:t> Objectifs de l’IHM « ISAAPA »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Choix de l’outil de programmation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Présentation des appareils de mesure pilotés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Principe de fonctionnement de ISAAPA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Interface ISAAPA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 smtClean="0"/>
              <a:t> Perspectives du logiciel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dirty="0" smtClean="0"/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5" name="ZoneTexte 4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9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 du logiciel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39333" r="33800" b="42500"/>
          <a:stretch/>
        </p:blipFill>
        <p:spPr>
          <a:xfrm>
            <a:off x="0" y="1052736"/>
            <a:ext cx="2897505" cy="12458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>
          <a:xfrm>
            <a:off x="2897505" y="1521312"/>
            <a:ext cx="616845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 du logiciel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19" name="ZoneTexte 18"/>
          <p:cNvSpPr txBox="1"/>
          <p:nvPr/>
        </p:nvSpPr>
        <p:spPr>
          <a:xfrm>
            <a:off x="982548" y="2636912"/>
            <a:ext cx="6924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 Intégrer d’autres méthodes d’évaluation du faisceau: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FWHM</a:t>
            </a:r>
          </a:p>
          <a:p>
            <a:pPr algn="just"/>
            <a:r>
              <a:rPr lang="fr-FR" sz="2000" dirty="0" smtClean="0"/>
              <a:t>	- RMS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etc…</a:t>
            </a:r>
          </a:p>
        </p:txBody>
      </p:sp>
      <p:sp>
        <p:nvSpPr>
          <p:cNvPr id="23" name="Flèche courbée vers la droite 22"/>
          <p:cNvSpPr/>
          <p:nvPr/>
        </p:nvSpPr>
        <p:spPr>
          <a:xfrm>
            <a:off x="691570" y="2636912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15636" y="1268760"/>
            <a:ext cx="692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Comparer les résultats </a:t>
            </a:r>
            <a:r>
              <a:rPr lang="fr-FR" sz="2000" dirty="0" smtClean="0"/>
              <a:t>d’ISAAPA</a:t>
            </a:r>
            <a:r>
              <a:rPr lang="fr-FR" sz="2000" dirty="0" smtClean="0"/>
              <a:t> </a:t>
            </a:r>
            <a:r>
              <a:rPr lang="fr-FR" sz="2000" dirty="0" smtClean="0"/>
              <a:t>avec ceux obtenus par exemple avec </a:t>
            </a:r>
            <a:r>
              <a:rPr lang="fr-FR" sz="2000" dirty="0" err="1" smtClean="0"/>
              <a:t>matlab</a:t>
            </a:r>
            <a:endParaRPr lang="fr-FR" sz="2000" dirty="0" smtClean="0"/>
          </a:p>
        </p:txBody>
      </p:sp>
      <p:sp>
        <p:nvSpPr>
          <p:cNvPr id="25" name="Flèche courbée vers la droite 24"/>
          <p:cNvSpPr/>
          <p:nvPr/>
        </p:nvSpPr>
        <p:spPr>
          <a:xfrm>
            <a:off x="624658" y="1268760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483768" y="406778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935238" y="4067780"/>
            <a:ext cx="557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Intégrant des fonctions </a:t>
            </a:r>
            <a:r>
              <a:rPr lang="fr-FR" dirty="0" err="1" smtClean="0"/>
              <a:t>Matlab</a:t>
            </a:r>
            <a:r>
              <a:rPr lang="fr-FR" dirty="0" smtClean="0"/>
              <a:t> sous </a:t>
            </a:r>
            <a:r>
              <a:rPr lang="fr-FR" dirty="0" err="1" smtClean="0"/>
              <a:t>Labview</a:t>
            </a:r>
            <a:r>
              <a:rPr lang="fr-FR" dirty="0" smtClean="0"/>
              <a:t> par exemple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982548" y="4869160"/>
            <a:ext cx="692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Optimiser le logiciel ISAAPA</a:t>
            </a:r>
          </a:p>
        </p:txBody>
      </p:sp>
      <p:sp>
        <p:nvSpPr>
          <p:cNvPr id="27" name="Flèche courbée vers la droite 26"/>
          <p:cNvSpPr/>
          <p:nvPr/>
        </p:nvSpPr>
        <p:spPr>
          <a:xfrm>
            <a:off x="691570" y="4869160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533822" y="98072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 ISAAPA »</a:t>
            </a:r>
            <a:r>
              <a:rPr lang="fr-FR" sz="2400" dirty="0" smtClean="0"/>
              <a:t> est un outil permettant de: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000" dirty="0" smtClean="0"/>
              <a:t>Régler et évaluer les dimensions du faisceau sur la ligne PHIL en temps réel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 Réaliser des « traitements » sur des images déjà enregistrées issues de PHIL ou non sous certaines conditions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681" y="4813995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L’Evolution et la Maintenance de l’outil « ISAAPA »:</a:t>
            </a:r>
          </a:p>
          <a:p>
            <a:pPr algn="just"/>
            <a:r>
              <a:rPr lang="fr-FR" sz="2400" dirty="0"/>
              <a:t>	</a:t>
            </a:r>
            <a:r>
              <a:rPr lang="fr-FR" dirty="0" smtClean="0"/>
              <a:t>Intégrer de nouvelles fonctions </a:t>
            </a:r>
            <a:r>
              <a:rPr lang="fr-FR" dirty="0" smtClean="0">
                <a:latin typeface="Bradley Hand ITC" pitchFamily="66" charset="0"/>
              </a:rPr>
              <a:t>R</a:t>
            </a:r>
            <a:r>
              <a:rPr lang="fr-FR" dirty="0" smtClean="0"/>
              <a:t> les besoins des opérateurs 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Prendre en compte les nouvelles stations de mesure </a:t>
            </a:r>
          </a:p>
          <a:p>
            <a:pPr algn="just"/>
            <a:r>
              <a:rPr lang="fr-FR" dirty="0"/>
              <a:t>	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21386" y="3140968"/>
            <a:ext cx="621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dirty="0" smtClean="0"/>
              <a:t> Regrouper plusieurs logiciels en un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Créer une IHM conviviale et facile d’utilisation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Obtenir des informations sur le faisceau en temps réel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Intégrer certaines fonctions utiles au réglage du faisceau</a:t>
            </a:r>
            <a:endParaRPr lang="fr-FR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588695" y="2744924"/>
            <a:ext cx="621794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Remerciements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611560" y="1676707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Toutes les personnes ayant contribuées à l’élaboration de ce produit</a:t>
            </a:r>
          </a:p>
          <a:p>
            <a:pPr algn="just"/>
            <a:r>
              <a:rPr lang="fr-FR" dirty="0" smtClean="0"/>
              <a:t>	</a:t>
            </a:r>
          </a:p>
          <a:p>
            <a:pPr algn="just"/>
            <a:r>
              <a:rPr lang="fr-FR" dirty="0"/>
              <a:t>	</a:t>
            </a:r>
            <a:r>
              <a:rPr lang="fr-FR" dirty="0" err="1" smtClean="0"/>
              <a:t>Songkaï</a:t>
            </a:r>
            <a:r>
              <a:rPr lang="fr-FR" dirty="0" smtClean="0"/>
              <a:t>: Stage IUT- Cachan  2 mois</a:t>
            </a:r>
          </a:p>
          <a:p>
            <a:pPr algn="just"/>
            <a:r>
              <a:rPr lang="fr-FR" dirty="0" smtClean="0"/>
              <a:t>	J. Brossard: Ancien IR du DACC ---&gt; APC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J-N. </a:t>
            </a:r>
            <a:r>
              <a:rPr lang="fr-FR" dirty="0" err="1" smtClean="0"/>
              <a:t>Cayla</a:t>
            </a:r>
            <a:r>
              <a:rPr lang="fr-FR" dirty="0" smtClean="0"/>
              <a:t>: T au DACC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A. </a:t>
            </a:r>
            <a:r>
              <a:rPr lang="fr-FR" dirty="0" err="1" smtClean="0"/>
              <a:t>Gonnin</a:t>
            </a:r>
            <a:r>
              <a:rPr lang="fr-FR" dirty="0" smtClean="0"/>
              <a:t>: AI au SDTM</a:t>
            </a:r>
          </a:p>
          <a:p>
            <a:pPr algn="just"/>
            <a:r>
              <a:rPr lang="fr-FR" dirty="0" smtClean="0"/>
              <a:t>	V. </a:t>
            </a:r>
            <a:r>
              <a:rPr lang="fr-FR" dirty="0" err="1" smtClean="0"/>
              <a:t>Chaumat</a:t>
            </a:r>
            <a:r>
              <a:rPr lang="fr-FR" dirty="0" smtClean="0"/>
              <a:t>: AI au DACC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3884855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Opérateurs PHIL</a:t>
            </a:r>
          </a:p>
          <a:p>
            <a:r>
              <a:rPr lang="fr-FR" dirty="0"/>
              <a:t> </a:t>
            </a:r>
            <a:r>
              <a:rPr lang="fr-FR" dirty="0" smtClean="0"/>
              <a:t>            </a:t>
            </a:r>
          </a:p>
          <a:p>
            <a:r>
              <a:rPr lang="fr-FR" dirty="0" smtClean="0"/>
              <a:t>              -  leurs remarques pertinentes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-  l’utilisation de cette interface afin de contribuer à son amélioration future </a:t>
            </a:r>
          </a:p>
        </p:txBody>
      </p:sp>
    </p:spTree>
    <p:extLst>
      <p:ext uri="{BB962C8B-B14F-4D97-AF65-F5344CB8AC3E}">
        <p14:creationId xmlns:p14="http://schemas.microsoft.com/office/powerpoint/2010/main" val="31865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Informations supplémentaires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061627" y="1796346"/>
            <a:ext cx="417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http://phil.lal.in2p3.fr/spip.php?article163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55650" y="2564904"/>
            <a:ext cx="4468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://phil.lal.in2p3.fr/spip.php?article126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37679" y="1427014"/>
            <a:ext cx="210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Site internet de PHIL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35427" y="2380238"/>
            <a:ext cx="24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Eléments de diagnostics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061627" y="3717032"/>
            <a:ext cx="4468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Une page web existe sur le site de PHIL:</a:t>
            </a:r>
          </a:p>
          <a:p>
            <a:r>
              <a:rPr lang="fr-FR" dirty="0"/>
              <a:t>	</a:t>
            </a:r>
            <a:r>
              <a:rPr lang="fr-FR" dirty="0" smtClean="0"/>
              <a:t>- Manuel d’utilisation</a:t>
            </a:r>
          </a:p>
          <a:p>
            <a:r>
              <a:rPr lang="fr-FR" dirty="0"/>
              <a:t>	</a:t>
            </a:r>
            <a:r>
              <a:rPr lang="fr-FR" dirty="0" smtClean="0"/>
              <a:t>- Version 1.2 du logiciel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41404" y="3532366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IHM « ISAAPA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9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dirty="0" smtClean="0"/>
              <a:t>Créer un outil de caractérisation du faisceau issu des éléments de diagnostics disponibles sur la ligne faisceau de PHIL</a:t>
            </a:r>
          </a:p>
          <a:p>
            <a:pPr marL="0" indent="0" algn="ctr">
              <a:buNone/>
            </a:pPr>
            <a:r>
              <a:rPr lang="fr-FR" sz="2000" dirty="0"/>
              <a:t>(</a:t>
            </a:r>
            <a:r>
              <a:rPr lang="fr-FR" sz="2000" dirty="0" smtClean="0"/>
              <a:t>IHM: Interface Homme Machine)</a:t>
            </a: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Objectifs de l’IHM « ISAAPA »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66448" y="1268760"/>
            <a:ext cx="489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courbée vers la droite 15"/>
          <p:cNvSpPr/>
          <p:nvPr/>
        </p:nvSpPr>
        <p:spPr>
          <a:xfrm>
            <a:off x="611560" y="3107556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01904" y="30461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Mesure en temps réel: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99592" y="4474830"/>
            <a:ext cx="273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Post-traitement:</a:t>
            </a:r>
          </a:p>
        </p:txBody>
      </p:sp>
      <p:sp>
        <p:nvSpPr>
          <p:cNvPr id="19" name="Flèche courbée vers la droite 18"/>
          <p:cNvSpPr/>
          <p:nvPr/>
        </p:nvSpPr>
        <p:spPr>
          <a:xfrm>
            <a:off x="611560" y="4514200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3059832" y="50768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Traitement des images issues de précédents « </a:t>
            </a:r>
            <a:r>
              <a:rPr lang="fr-FR" dirty="0" err="1" smtClean="0"/>
              <a:t>runs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Estimation  des caractéristiques du faisceau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063260" y="357597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Aide au réglage lors des « </a:t>
            </a:r>
            <a:r>
              <a:rPr lang="fr-FR" dirty="0" err="1" smtClean="0"/>
              <a:t>runs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Estimation  des caractéristiques du faisceau</a:t>
            </a:r>
          </a:p>
        </p:txBody>
      </p:sp>
    </p:spTree>
    <p:extLst>
      <p:ext uri="{BB962C8B-B14F-4D97-AF65-F5344CB8AC3E}">
        <p14:creationId xmlns:p14="http://schemas.microsoft.com/office/powerpoint/2010/main" val="41877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dirty="0" smtClean="0"/>
              <a:t>Créer un outil de caractérisation du faisceau issu des éléments de diagnostics disponibles sur la ligne faisceau de PHIL</a:t>
            </a:r>
            <a:endParaRPr lang="fr-FR" sz="3000" dirty="0"/>
          </a:p>
        </p:txBody>
      </p:sp>
      <p:sp>
        <p:nvSpPr>
          <p:cNvPr id="15" name="Flèche droite 14"/>
          <p:cNvSpPr/>
          <p:nvPr/>
        </p:nvSpPr>
        <p:spPr>
          <a:xfrm>
            <a:off x="266448" y="1628800"/>
            <a:ext cx="489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23" name="ZoneTexte 22"/>
          <p:cNvSpPr txBox="1"/>
          <p:nvPr/>
        </p:nvSpPr>
        <p:spPr>
          <a:xfrm>
            <a:off x="907594" y="302666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Regroupement de plusieurs outils: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96742" y="371703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 acquisition des images issues de caméras --&gt; </a:t>
            </a:r>
            <a:r>
              <a:rPr lang="fr-FR" sz="2000" dirty="0" smtClean="0">
                <a:solidFill>
                  <a:srgbClr val="7030A0"/>
                </a:solidFill>
              </a:rPr>
              <a:t>1 logiciel</a:t>
            </a:r>
          </a:p>
          <a:p>
            <a:r>
              <a:rPr lang="fr-FR" sz="2000" dirty="0" smtClean="0"/>
              <a:t>Le pilotage des roues à densité </a:t>
            </a:r>
            <a:r>
              <a:rPr lang="fr-FR" sz="2000" dirty="0" smtClean="0">
                <a:sym typeface="Wingdings" pitchFamily="2" charset="2"/>
              </a:rPr>
              <a:t>--&gt; </a:t>
            </a:r>
            <a:r>
              <a:rPr lang="fr-FR" sz="2000" dirty="0" smtClean="0">
                <a:solidFill>
                  <a:srgbClr val="7030A0"/>
                </a:solidFill>
                <a:sym typeface="Wingdings" pitchFamily="2" charset="2"/>
              </a:rPr>
              <a:t>2 logiciels </a:t>
            </a:r>
            <a:r>
              <a:rPr lang="fr-FR" sz="2000" dirty="0" smtClean="0">
                <a:sym typeface="Wingdings" pitchFamily="2" charset="2"/>
              </a:rPr>
              <a:t>selon le type de RDO</a:t>
            </a:r>
            <a:endParaRPr lang="fr-FR" sz="2000" dirty="0" smtClean="0"/>
          </a:p>
          <a:p>
            <a:r>
              <a:rPr lang="fr-FR" sz="2000" dirty="0" smtClean="0"/>
              <a:t>Le pilotage du miroir télécommandé --&gt; </a:t>
            </a:r>
            <a:r>
              <a:rPr lang="fr-FR" sz="2000" dirty="0" smtClean="0">
                <a:solidFill>
                  <a:srgbClr val="7030A0"/>
                </a:solidFill>
              </a:rPr>
              <a:t>1 logiciel</a:t>
            </a:r>
          </a:p>
        </p:txBody>
      </p:sp>
      <p:sp>
        <p:nvSpPr>
          <p:cNvPr id="24" name="Flèche courbée vers la droite 23"/>
          <p:cNvSpPr/>
          <p:nvPr/>
        </p:nvSpPr>
        <p:spPr>
          <a:xfrm>
            <a:off x="611560" y="3107556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284794" y="5301208"/>
            <a:ext cx="489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80160" y="5157192"/>
            <a:ext cx="707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Uniformisation et création d’une </a:t>
            </a:r>
            <a:r>
              <a:rPr lang="fr-FR" sz="3200" b="1" u="sng" dirty="0" smtClean="0">
                <a:solidFill>
                  <a:srgbClr val="7030A0"/>
                </a:solidFill>
              </a:rPr>
              <a:t>interface unique</a:t>
            </a:r>
            <a:endParaRPr lang="fr-FR" sz="3200" b="1" u="sng" dirty="0">
              <a:solidFill>
                <a:srgbClr val="7030A0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Objectifs de ISAAPA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Choix de l’outil de programmation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66448" y="1628800"/>
            <a:ext cx="489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23" name="ZoneTexte 22"/>
          <p:cNvSpPr txBox="1"/>
          <p:nvPr/>
        </p:nvSpPr>
        <p:spPr>
          <a:xfrm>
            <a:off x="925880" y="2314590"/>
            <a:ext cx="692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Regroupement de plusieurs outils en un seul</a:t>
            </a:r>
          </a:p>
          <a:p>
            <a:r>
              <a:rPr lang="fr-FR" sz="2800" dirty="0" smtClean="0"/>
              <a:t>---&gt; Choix de </a:t>
            </a:r>
            <a:r>
              <a:rPr lang="fr-FR" sz="2800" b="1" u="sng" dirty="0" err="1" smtClean="0"/>
              <a:t>Labview</a:t>
            </a:r>
            <a:r>
              <a:rPr lang="fr-FR" sz="2800" dirty="0" smtClean="0"/>
              <a:t>: </a:t>
            </a:r>
            <a:r>
              <a:rPr lang="fr-FR" sz="2400" dirty="0" smtClean="0"/>
              <a:t>Version 8.6.1</a:t>
            </a:r>
            <a:endParaRPr lang="fr-FR" sz="2400" b="1" u="sng" dirty="0" smtClean="0"/>
          </a:p>
        </p:txBody>
      </p:sp>
      <p:sp>
        <p:nvSpPr>
          <p:cNvPr id="24" name="Flèche courbée vers la droite 23"/>
          <p:cNvSpPr/>
          <p:nvPr/>
        </p:nvSpPr>
        <p:spPr>
          <a:xfrm>
            <a:off x="611560" y="2348880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3922" y="1516432"/>
            <a:ext cx="707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Création d’une </a:t>
            </a:r>
            <a:r>
              <a:rPr lang="fr-FR" sz="3200" b="1" u="sng" dirty="0" smtClean="0">
                <a:solidFill>
                  <a:srgbClr val="7030A0"/>
                </a:solidFill>
              </a:rPr>
              <a:t>interface unique</a:t>
            </a:r>
            <a:endParaRPr lang="fr-FR" sz="3200" b="1" u="sng" dirty="0">
              <a:solidFill>
                <a:srgbClr val="7030A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02538" y="5157192"/>
            <a:ext cx="692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Piloter des appareils de mesure</a:t>
            </a:r>
          </a:p>
          <a:p>
            <a:r>
              <a:rPr lang="fr-FR" sz="2800" dirty="0" smtClean="0"/>
              <a:t>- Acquérir les données</a:t>
            </a:r>
          </a:p>
        </p:txBody>
      </p:sp>
      <p:sp>
        <p:nvSpPr>
          <p:cNvPr id="17" name="Flèche courbée vers la droite 16"/>
          <p:cNvSpPr/>
          <p:nvPr/>
        </p:nvSpPr>
        <p:spPr>
          <a:xfrm>
            <a:off x="611560" y="5157192"/>
            <a:ext cx="288032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79912" y="3291557"/>
            <a:ext cx="4434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Programmation graphique et intuitive</a:t>
            </a:r>
          </a:p>
          <a:p>
            <a:r>
              <a:rPr lang="fr-FR" sz="2000" dirty="0" smtClean="0"/>
              <a:t>Notions de programmation en </a:t>
            </a:r>
            <a:r>
              <a:rPr lang="fr-FR" sz="2000" dirty="0" err="1" smtClean="0"/>
              <a:t>labview</a:t>
            </a:r>
            <a:endParaRPr lang="fr-FR" sz="2000" dirty="0" smtClean="0"/>
          </a:p>
          <a:p>
            <a:r>
              <a:rPr lang="fr-FR" sz="2000" dirty="0" smtClean="0"/>
              <a:t>Existence de drivers </a:t>
            </a:r>
          </a:p>
          <a:p>
            <a:r>
              <a:rPr lang="fr-FR" sz="2000" dirty="0" smtClean="0"/>
              <a:t>Outil utilisé pour la création d’IHM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74" y="3234407"/>
            <a:ext cx="1524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des appareils de mesure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18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8" y="1268760"/>
            <a:ext cx="5327088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43608" y="5097958"/>
            <a:ext cx="6408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Eléments de diagnostics: </a:t>
            </a:r>
          </a:p>
          <a:p>
            <a:pPr marL="2114550" lvl="4" indent="-285750">
              <a:buFont typeface="Wingdings" pitchFamily="2" charset="2"/>
              <a:buChar char="ü"/>
            </a:pPr>
            <a:r>
              <a:rPr lang="fr-FR" dirty="0" smtClean="0"/>
              <a:t>Caméras  et des systèmes optiques associés</a:t>
            </a:r>
          </a:p>
          <a:p>
            <a:pPr marL="2114550" lvl="4" indent="-285750">
              <a:buFont typeface="Wingdings" pitchFamily="2" charset="2"/>
              <a:buChar char="ü"/>
            </a:pPr>
            <a:r>
              <a:rPr lang="fr-FR" dirty="0" smtClean="0"/>
              <a:t>Roues à densité optique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1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1026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2" y="1083573"/>
            <a:ext cx="4737100" cy="1790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438338" y="908720"/>
            <a:ext cx="3351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Caméra YAG</a:t>
            </a:r>
          </a:p>
          <a:p>
            <a:r>
              <a:rPr lang="fr-FR" sz="2000" dirty="0" smtClean="0">
                <a:solidFill>
                  <a:srgbClr val="7030A0"/>
                </a:solidFill>
              </a:rPr>
              <a:t>Matrix Vision</a:t>
            </a:r>
          </a:p>
          <a:p>
            <a:r>
              <a:rPr lang="fr-FR" sz="2000" dirty="0" smtClean="0"/>
              <a:t>6 stations de mesures</a:t>
            </a:r>
          </a:p>
          <a:p>
            <a:r>
              <a:rPr lang="fr-FR" sz="2000" dirty="0" smtClean="0"/>
              <a:t>2 familles (S120aG, S123G)</a:t>
            </a:r>
          </a:p>
          <a:p>
            <a:r>
              <a:rPr lang="fr-FR" sz="2000" dirty="0" smtClean="0"/>
              <a:t>Résolution optique:</a:t>
            </a:r>
          </a:p>
          <a:p>
            <a:r>
              <a:rPr lang="fr-FR" sz="2000" dirty="0" smtClean="0"/>
              <a:t>S120aG: 640*480</a:t>
            </a:r>
          </a:p>
          <a:p>
            <a:r>
              <a:rPr lang="fr-FR" sz="2000" dirty="0" smtClean="0"/>
              <a:t>S123G: 1360*1024</a:t>
            </a:r>
          </a:p>
          <a:p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438338" y="3391257"/>
            <a:ext cx="3454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Roues à densité optique </a:t>
            </a:r>
          </a:p>
          <a:p>
            <a:r>
              <a:rPr lang="fr-FR" sz="2000" dirty="0" err="1" smtClean="0">
                <a:solidFill>
                  <a:srgbClr val="7030A0"/>
                </a:solidFill>
              </a:rPr>
              <a:t>Thorlabs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000" dirty="0" smtClean="0"/>
              <a:t>4 RDO</a:t>
            </a:r>
          </a:p>
          <a:p>
            <a:r>
              <a:rPr lang="fr-FR" sz="2000" dirty="0" smtClean="0"/>
              <a:t>2 familles (FW103M, FW213B)</a:t>
            </a:r>
          </a:p>
          <a:p>
            <a:endParaRPr lang="fr-FR" sz="2000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516692" y="3175233"/>
            <a:ext cx="3689101" cy="2066925"/>
            <a:chOff x="755576" y="3717032"/>
            <a:chExt cx="3689101" cy="206692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717032"/>
              <a:ext cx="1333500" cy="2066925"/>
            </a:xfrm>
            <a:prstGeom prst="rect">
              <a:avLst/>
            </a:prstGeom>
          </p:spPr>
        </p:pic>
        <p:grpSp>
          <p:nvGrpSpPr>
            <p:cNvPr id="18" name="Groupe 17"/>
            <p:cNvGrpSpPr/>
            <p:nvPr/>
          </p:nvGrpSpPr>
          <p:grpSpPr>
            <a:xfrm>
              <a:off x="1661106" y="3933056"/>
              <a:ext cx="2783571" cy="504056"/>
              <a:chOff x="1661106" y="3933056"/>
              <a:chExt cx="2783571" cy="504056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1661106" y="3933056"/>
                <a:ext cx="1398726" cy="504056"/>
                <a:chOff x="1661106" y="3933056"/>
                <a:chExt cx="1398726" cy="504056"/>
              </a:xfrm>
            </p:grpSpPr>
            <p:cxnSp>
              <p:nvCxnSpPr>
                <p:cNvPr id="7" name="Connecteur droit avec flèche 6"/>
                <p:cNvCxnSpPr/>
                <p:nvPr/>
              </p:nvCxnSpPr>
              <p:spPr>
                <a:xfrm flipH="1" flipV="1">
                  <a:off x="1661106" y="3933056"/>
                  <a:ext cx="1326718" cy="2160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/>
                <p:cNvCxnSpPr/>
                <p:nvPr/>
              </p:nvCxnSpPr>
              <p:spPr>
                <a:xfrm flipH="1">
                  <a:off x="1661106" y="4149080"/>
                  <a:ext cx="1398726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 flipH="1">
                  <a:off x="1907704" y="4149080"/>
                  <a:ext cx="115212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ZoneTexte 14"/>
              <p:cNvSpPr txBox="1"/>
              <p:nvPr/>
            </p:nvSpPr>
            <p:spPr>
              <a:xfrm>
                <a:off x="2987824" y="3985319"/>
                <a:ext cx="14568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Emplacement DO</a:t>
                </a:r>
                <a:endParaRPr lang="fr-FR" sz="1400" dirty="0"/>
              </a:p>
            </p:txBody>
          </p:sp>
        </p:grpSp>
      </p:grpSp>
      <p:sp>
        <p:nvSpPr>
          <p:cNvPr id="23" name="ZoneTexte 22"/>
          <p:cNvSpPr txBox="1"/>
          <p:nvPr/>
        </p:nvSpPr>
        <p:spPr>
          <a:xfrm>
            <a:off x="5037364" y="5018320"/>
            <a:ext cx="320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Piloter via le logiciel </a:t>
            </a:r>
            <a:r>
              <a:rPr lang="fr-FR" dirty="0" err="1" smtClean="0"/>
              <a:t>labview</a:t>
            </a:r>
            <a:r>
              <a:rPr lang="fr-FR" dirty="0" smtClean="0"/>
              <a:t> </a:t>
            </a:r>
          </a:p>
          <a:p>
            <a:r>
              <a:rPr lang="fr-FR" dirty="0" smtClean="0"/>
              <a:t>pour l’acquisition des images  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5037364" y="4961170"/>
            <a:ext cx="2991020" cy="749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courbée vers la droite 25"/>
          <p:cNvSpPr/>
          <p:nvPr/>
        </p:nvSpPr>
        <p:spPr>
          <a:xfrm>
            <a:off x="4355976" y="4759409"/>
            <a:ext cx="529448" cy="4954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des appareils de mesure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443" y="5792658"/>
            <a:ext cx="4468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://phil.lal.in2p3.fr/spip.php?article126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1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sp>
        <p:nvSpPr>
          <p:cNvPr id="25" name="Flèche droite 24"/>
          <p:cNvSpPr/>
          <p:nvPr/>
        </p:nvSpPr>
        <p:spPr>
          <a:xfrm>
            <a:off x="266448" y="1381128"/>
            <a:ext cx="4891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73922" y="1268760"/>
            <a:ext cx="707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Système de montage des stations de mesure</a:t>
            </a:r>
            <a:endParaRPr lang="fr-FR" sz="2400" b="1" u="sng" dirty="0">
              <a:solidFill>
                <a:srgbClr val="7030A0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260758" y="2781328"/>
            <a:ext cx="3330401" cy="3600000"/>
            <a:chOff x="260758" y="2217210"/>
            <a:chExt cx="3330401" cy="360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8" y="2217210"/>
              <a:ext cx="2848692" cy="3600000"/>
            </a:xfrm>
            <a:prstGeom prst="rect">
              <a:avLst/>
            </a:prstGeom>
          </p:spPr>
        </p:pic>
        <p:cxnSp>
          <p:nvCxnSpPr>
            <p:cNvPr id="29" name="Connecteur droit avec flèche 28"/>
            <p:cNvCxnSpPr/>
            <p:nvPr/>
          </p:nvCxnSpPr>
          <p:spPr>
            <a:xfrm flipH="1" flipV="1">
              <a:off x="2555776" y="4365104"/>
              <a:ext cx="1035383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1092756" y="4342244"/>
              <a:ext cx="792088" cy="432048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4287984" y="2457328"/>
            <a:ext cx="4126250" cy="3924000"/>
            <a:chOff x="3707904" y="2196612"/>
            <a:chExt cx="4126250" cy="3924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196612"/>
              <a:ext cx="3743551" cy="3924000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 flipH="1" flipV="1">
              <a:off x="6538010" y="3356992"/>
              <a:ext cx="1296144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>
              <a:off x="4387527" y="3636250"/>
              <a:ext cx="1531046" cy="81572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/>
          <p:cNvSpPr txBox="1"/>
          <p:nvPr/>
        </p:nvSpPr>
        <p:spPr>
          <a:xfrm>
            <a:off x="3109450" y="2151280"/>
            <a:ext cx="147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Station YAG 1</a:t>
            </a:r>
            <a:endParaRPr lang="fr-FR" b="1" dirty="0"/>
          </a:p>
        </p:txBody>
      </p:sp>
      <p:grpSp>
        <p:nvGrpSpPr>
          <p:cNvPr id="47" name="Groupe 46"/>
          <p:cNvGrpSpPr/>
          <p:nvPr/>
        </p:nvGrpSpPr>
        <p:grpSpPr>
          <a:xfrm>
            <a:off x="5916396" y="1772816"/>
            <a:ext cx="3102926" cy="369332"/>
            <a:chOff x="5198493" y="5781724"/>
            <a:chExt cx="3102926" cy="369332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5198493" y="5949280"/>
              <a:ext cx="720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6070744" y="5781724"/>
              <a:ext cx="2230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Trajet du faisceau d’e-</a:t>
              </a:r>
              <a:endParaRPr lang="fr-FR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916396" y="2060848"/>
            <a:ext cx="3252005" cy="369332"/>
            <a:chOff x="5219639" y="6126292"/>
            <a:chExt cx="3252005" cy="369332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5219639" y="6293848"/>
              <a:ext cx="72008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6091890" y="6126292"/>
              <a:ext cx="237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Projeté du faisceau d’e-</a:t>
              </a:r>
              <a:endParaRPr lang="fr-FR" dirty="0"/>
            </a:p>
          </p:txBody>
        </p:sp>
      </p:grpSp>
      <p:sp>
        <p:nvSpPr>
          <p:cNvPr id="54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des appareils de mesure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987824" y="3429000"/>
            <a:ext cx="2928572" cy="467966"/>
            <a:chOff x="2987824" y="3429000"/>
            <a:chExt cx="2928572" cy="467966"/>
          </a:xfrm>
        </p:grpSpPr>
        <p:sp>
          <p:nvSpPr>
            <p:cNvPr id="2" name="ZoneTexte 1"/>
            <p:cNvSpPr txBox="1"/>
            <p:nvPr/>
          </p:nvSpPr>
          <p:spPr>
            <a:xfrm>
              <a:off x="3128666" y="3474720"/>
              <a:ext cx="2616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Lumière fluo par émission</a:t>
              </a:r>
              <a:endParaRPr lang="fr-FR" dirty="0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2987824" y="3429000"/>
              <a:ext cx="2928572" cy="4679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960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266448" y="6309320"/>
            <a:ext cx="8856984" cy="429274"/>
            <a:chOff x="266448" y="6309320"/>
            <a:chExt cx="8856984" cy="429274"/>
          </a:xfrm>
        </p:grpSpPr>
        <p:sp>
          <p:nvSpPr>
            <p:cNvPr id="21" name="ZoneTexte 20"/>
            <p:cNvSpPr txBox="1"/>
            <p:nvPr/>
          </p:nvSpPr>
          <p:spPr>
            <a:xfrm>
              <a:off x="266448" y="6309320"/>
              <a:ext cx="88569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Journée PHIL - 30 Janvier 2013					E.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Mandag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6" y="6369402"/>
              <a:ext cx="897342" cy="369192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2689150" cy="3600000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2783279" y="2132856"/>
            <a:ext cx="3012857" cy="3600000"/>
            <a:chOff x="2783279" y="2132856"/>
            <a:chExt cx="3012857" cy="360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79" y="2132856"/>
              <a:ext cx="2652817" cy="3600000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 flipH="1" flipV="1">
              <a:off x="4904778" y="4293096"/>
              <a:ext cx="891358" cy="50405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3635896" y="4387236"/>
              <a:ext cx="720080" cy="409916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5916396" y="1763524"/>
            <a:ext cx="3102926" cy="369332"/>
            <a:chOff x="5198493" y="5781724"/>
            <a:chExt cx="3102926" cy="36933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198493" y="5949280"/>
              <a:ext cx="720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070744" y="5781724"/>
              <a:ext cx="2230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Trajet du faisceau d’e-</a:t>
              </a:r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916396" y="2060848"/>
            <a:ext cx="3252005" cy="369332"/>
            <a:chOff x="5219639" y="6126292"/>
            <a:chExt cx="3252005" cy="369332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5219639" y="6293848"/>
              <a:ext cx="72008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6091890" y="6126292"/>
              <a:ext cx="237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Projeté du faisceau d’e-</a:t>
              </a:r>
              <a:endParaRPr lang="fr-FR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260337" y="2115746"/>
            <a:ext cx="202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Stations YAG 2, 3, 4</a:t>
            </a:r>
            <a:endParaRPr lang="fr-FR" b="1" dirty="0"/>
          </a:p>
        </p:txBody>
      </p:sp>
      <p:sp>
        <p:nvSpPr>
          <p:cNvPr id="24" name="Flèche droite 23"/>
          <p:cNvSpPr/>
          <p:nvPr/>
        </p:nvSpPr>
        <p:spPr>
          <a:xfrm>
            <a:off x="266448" y="1351511"/>
            <a:ext cx="4891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73922" y="1239143"/>
            <a:ext cx="707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Système de montage des stations de mesure</a:t>
            </a:r>
            <a:endParaRPr lang="fr-FR" sz="2400" b="1" u="sng" dirty="0">
              <a:solidFill>
                <a:srgbClr val="7030A0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428933" y="3212856"/>
            <a:ext cx="3607563" cy="2520000"/>
            <a:chOff x="5428933" y="3212856"/>
            <a:chExt cx="3607563" cy="2520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933" y="3212856"/>
              <a:ext cx="3607563" cy="2520000"/>
            </a:xfrm>
            <a:prstGeom prst="rect">
              <a:avLst/>
            </a:prstGeom>
          </p:spPr>
        </p:pic>
        <p:cxnSp>
          <p:nvCxnSpPr>
            <p:cNvPr id="26" name="Connecteur droit avec flèche 25"/>
            <p:cNvCxnSpPr/>
            <p:nvPr/>
          </p:nvCxnSpPr>
          <p:spPr>
            <a:xfrm flipH="1" flipV="1">
              <a:off x="8232074" y="3584446"/>
              <a:ext cx="588398" cy="25202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H="1">
              <a:off x="6516216" y="3573016"/>
              <a:ext cx="1431171" cy="81422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r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des appareils de mesure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704425" y="5733256"/>
            <a:ext cx="4084221" cy="674757"/>
            <a:chOff x="2704426" y="5733256"/>
            <a:chExt cx="3121208" cy="674757"/>
          </a:xfrm>
        </p:grpSpPr>
        <p:sp>
          <p:nvSpPr>
            <p:cNvPr id="34" name="ZoneTexte 33"/>
            <p:cNvSpPr txBox="1"/>
            <p:nvPr/>
          </p:nvSpPr>
          <p:spPr>
            <a:xfrm>
              <a:off x="2843808" y="5761682"/>
              <a:ext cx="2837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Lumière fluo par réflexion sur miroir</a:t>
              </a:r>
              <a:endParaRPr lang="fr-FR" dirty="0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2704426" y="5733256"/>
              <a:ext cx="3121208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439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780</Words>
  <Application>Microsoft Office PowerPoint</Application>
  <PresentationFormat>Affichage à l'écran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Image Software Acquisition for Analysis Particule Accelerator (ISAAPA)</vt:lpstr>
      <vt:lpstr>Plan</vt:lpstr>
      <vt:lpstr>Objectifs de l’IHM « ISAAPA »</vt:lpstr>
      <vt:lpstr>Objectifs de ISAAPA</vt:lpstr>
      <vt:lpstr>Choix de l’outil de programmation</vt:lpstr>
      <vt:lpstr>Présentation des appareils de mesure</vt:lpstr>
      <vt:lpstr>Présentation PowerPoint</vt:lpstr>
      <vt:lpstr>Présentation PowerPoint</vt:lpstr>
      <vt:lpstr>Présentation PowerPoint</vt:lpstr>
      <vt:lpstr>Présentation PowerPoint</vt:lpstr>
      <vt:lpstr>Principe de fonctionnement de ISAAPA</vt:lpstr>
      <vt:lpstr>Interface ISAAPA</vt:lpstr>
      <vt:lpstr>Interface ISAAPA</vt:lpstr>
      <vt:lpstr>Présentation PowerPoint</vt:lpstr>
      <vt:lpstr>Présentation PowerPoint</vt:lpstr>
      <vt:lpstr>Présentation PowerPoint</vt:lpstr>
      <vt:lpstr>Présentation PowerPoint</vt:lpstr>
      <vt:lpstr>Perspectives du logiciel</vt:lpstr>
      <vt:lpstr>Perspectives du logiciel</vt:lpstr>
      <vt:lpstr>Perspectives du logiciel</vt:lpstr>
      <vt:lpstr>Perspectives du logiciel</vt:lpstr>
      <vt:lpstr>Conclusions</vt:lpstr>
      <vt:lpstr>Remerciements</vt:lpstr>
      <vt:lpstr>Informations supplémentaires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Software Acquisition &amp; Analysis Particule Accelerator (ISAAPA)</dc:title>
  <dc:creator>Emilienne Ngo Mandag</dc:creator>
  <cp:lastModifiedBy>Emilienne Ngo Mandag</cp:lastModifiedBy>
  <cp:revision>190</cp:revision>
  <dcterms:created xsi:type="dcterms:W3CDTF">2013-01-08T16:03:08Z</dcterms:created>
  <dcterms:modified xsi:type="dcterms:W3CDTF">2013-01-30T09:09:46Z</dcterms:modified>
</cp:coreProperties>
</file>