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0066"/>
    <a:srgbClr val="9900CC"/>
    <a:srgbClr val="9900FF"/>
    <a:srgbClr val="0099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8F9012-A0AC-4D42-9931-0AD71EE6B55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16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2F7951-A3D0-4F71-98D6-695FC73572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7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5B945C-BF0F-4B2A-AC7E-D24E63DEBE73}" type="slidenum">
              <a:rPr lang="fr-FR" smtClean="0"/>
              <a:pPr eaLnBrk="1" hangingPunct="1"/>
              <a:t>1</a:t>
            </a:fld>
            <a:endParaRPr 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03/01/13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A. </a:t>
            </a:r>
            <a:r>
              <a:rPr lang="fr-FR" err="1"/>
              <a:t>Gonnin</a:t>
            </a:r>
            <a:r>
              <a:rPr lang="fr-FR"/>
              <a:t>  – PHIL année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2846C-319A-4892-8F70-B260CA8C9539}" type="slidenum">
              <a:rPr lang="fr-FR"/>
              <a:pPr>
                <a:defRPr/>
              </a:pPr>
              <a:t>‹N°›</a:t>
            </a:fld>
            <a:r>
              <a:rPr lang="fr-FR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126151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03/12/09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Joré  –  Mechanical developments for next upgrades of PHIL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7F33-F4A4-42FC-A33B-DB89547B4B69}" type="slidenum">
              <a:rPr lang="fr-FR"/>
              <a:pPr>
                <a:defRPr/>
              </a:pPr>
              <a:t>‹N°›</a:t>
            </a:fld>
            <a:r>
              <a:rPr lang="fr-FR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217540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60325"/>
            <a:ext cx="2171700" cy="6035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60325"/>
            <a:ext cx="6362700" cy="6035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03/12/09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Joré  –  Mechanical developments for next upgrades of PHIL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FBE1-A2AF-4B2B-9C8E-0FD1FC32022F}" type="slidenum">
              <a:rPr lang="fr-FR"/>
              <a:pPr>
                <a:defRPr/>
              </a:pPr>
              <a:t>‹N°›</a:t>
            </a:fld>
            <a:r>
              <a:rPr lang="fr-FR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401835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5088" y="60325"/>
            <a:ext cx="6478587" cy="5492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029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029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03/12/09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Joré  –  Mechanical developments for next upgrades of PHIL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9BA5-10D3-45EC-9EC6-D75492141E05}" type="slidenum">
              <a:rPr lang="fr-FR"/>
              <a:pPr>
                <a:defRPr/>
              </a:pPr>
              <a:t>‹N°›</a:t>
            </a:fld>
            <a:r>
              <a:rPr lang="fr-FR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348540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PHIL - 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r-FR"/>
              <a:t>03/01/13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r-FR"/>
              <a:t>A. </a:t>
            </a:r>
            <a:r>
              <a:rPr lang="fr-FR" err="1"/>
              <a:t>Gonnin</a:t>
            </a:r>
            <a:r>
              <a:rPr lang="fr-FR"/>
              <a:t>  – PHIL - Mécanique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9F4FA-DDBA-4F12-8403-B5588417BCA1}" type="slidenum">
              <a:rPr lang="fr-FR"/>
              <a:pPr>
                <a:defRPr/>
              </a:pPr>
              <a:t>‹N°›</a:t>
            </a:fld>
            <a:r>
              <a:rPr lang="fr-FR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7245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03/12/09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Joré  –  Mechanical developments for next upgrades of PHIL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1BED-6AE0-403B-8546-EAE84D9C2BFB}" type="slidenum">
              <a:rPr lang="fr-FR"/>
              <a:pPr>
                <a:defRPr/>
              </a:pPr>
              <a:t>‹N°›</a:t>
            </a:fld>
            <a:r>
              <a:rPr lang="fr-FR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244913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03/12/09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Joré  –  Mechanical developments for next upgrades of PHIL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56971-1C01-44E0-809F-FF447FDCF0EF}" type="slidenum">
              <a:rPr lang="fr-FR"/>
              <a:pPr>
                <a:defRPr/>
              </a:pPr>
              <a:t>‹N°›</a:t>
            </a:fld>
            <a:r>
              <a:rPr lang="fr-FR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266748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03/12/09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Joré  –  Mechanical developments for next upgrades of PHIL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2F07-1418-41FA-816F-4385570F0531}" type="slidenum">
              <a:rPr lang="fr-FR"/>
              <a:pPr>
                <a:defRPr/>
              </a:pPr>
              <a:t>‹N°›</a:t>
            </a:fld>
            <a:r>
              <a:rPr lang="fr-FR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126199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03/12/09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Joré  –  Mechanical developments for next upgrades of PHIL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4681-FA06-448B-94B2-26353B531A39}" type="slidenum">
              <a:rPr lang="fr-FR"/>
              <a:pPr>
                <a:defRPr/>
              </a:pPr>
              <a:t>‹N°›</a:t>
            </a:fld>
            <a:r>
              <a:rPr lang="fr-FR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282184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03/12/09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Joré  –  Mechanical developments for next upgrades of PHIL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C295-08A4-4BFD-AF3F-B90FF72396BD}" type="slidenum">
              <a:rPr lang="fr-FR"/>
              <a:pPr>
                <a:defRPr/>
              </a:pPr>
              <a:t>‹N°›</a:t>
            </a:fld>
            <a:r>
              <a:rPr lang="fr-FR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225420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03/12/09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Joré  –  Mechanical developments for next upgrades of PHIL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1DCC-7122-4DF6-B175-679C3D354A1E}" type="slidenum">
              <a:rPr lang="fr-FR"/>
              <a:pPr>
                <a:defRPr/>
              </a:pPr>
              <a:t>‹N°›</a:t>
            </a:fld>
            <a:r>
              <a:rPr lang="fr-FR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202515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03/12/09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Joré  –  Mechanical developments for next upgrades of PHIL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1937-DE3A-45F9-9EED-D829C125034B}" type="slidenum">
              <a:rPr lang="fr-FR"/>
              <a:pPr>
                <a:defRPr/>
              </a:pPr>
              <a:t>‹N°›</a:t>
            </a:fld>
            <a:r>
              <a:rPr lang="fr-FR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40415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5088" y="60325"/>
            <a:ext cx="64785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4788" y="6592888"/>
            <a:ext cx="1439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dirty="0" smtClean="0"/>
            </a:lvl1pPr>
          </a:lstStyle>
          <a:p>
            <a:pPr>
              <a:defRPr/>
            </a:pPr>
            <a:r>
              <a:rPr lang="fr-FR"/>
              <a:t>03/01/13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59765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dirty="0" smtClean="0"/>
            </a:lvl1pPr>
          </a:lstStyle>
          <a:p>
            <a:pPr>
              <a:defRPr/>
            </a:pPr>
            <a:r>
              <a:rPr lang="fr-FR"/>
              <a:t>A. </a:t>
            </a:r>
            <a:r>
              <a:rPr lang="fr-FR" err="1"/>
              <a:t>Gonnin</a:t>
            </a:r>
            <a:r>
              <a:rPr lang="fr-FR"/>
              <a:t>  – PHIL année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97650"/>
            <a:ext cx="1439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451F225-F2CF-48FF-AC08-22F0D951B74C}" type="slidenum">
              <a:rPr lang="fr-FR"/>
              <a:pPr>
                <a:defRPr/>
              </a:pPr>
              <a:t>‹N°›</a:t>
            </a:fld>
            <a:r>
              <a:rPr lang="fr-FR"/>
              <a:t>/13</a:t>
            </a:r>
          </a:p>
        </p:txBody>
      </p:sp>
      <p:pic>
        <p:nvPicPr>
          <p:cNvPr id="1031" name="Picture 7" descr="logo_la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88900"/>
            <a:ext cx="10747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676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8"/>
          <p:cNvSpPr>
            <a:spLocks noChangeShapeType="1"/>
          </p:cNvSpPr>
          <p:nvPr userDrawn="1"/>
        </p:nvSpPr>
        <p:spPr bwMode="auto">
          <a:xfrm>
            <a:off x="1439863" y="677863"/>
            <a:ext cx="6478587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71438" y="6548438"/>
            <a:ext cx="899795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n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Font typeface="Wingdings" pitchFamily="2" charset="2"/>
        <a:buChar char="è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ore@lal.in2p3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03/01/13</a:t>
            </a:r>
          </a:p>
        </p:txBody>
      </p:sp>
      <p:sp>
        <p:nvSpPr>
          <p:cNvPr id="1331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dirty="0"/>
              <a:t>A. </a:t>
            </a:r>
            <a:r>
              <a:rPr lang="fr-FR" dirty="0" err="1"/>
              <a:t>Gonnin</a:t>
            </a:r>
            <a:r>
              <a:rPr lang="fr-FR"/>
              <a:t>  – PHIL - Mécanique</a:t>
            </a:r>
          </a:p>
        </p:txBody>
      </p:sp>
      <p:sp>
        <p:nvSpPr>
          <p:cNvPr id="133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CD22D6-BEF2-4E70-B8A0-144C39A6D5FC}" type="slidenum">
              <a:rPr lang="fr-FR" smtClean="0"/>
              <a:pPr eaLnBrk="1" hangingPunct="1"/>
              <a:t>1</a:t>
            </a:fld>
            <a:r>
              <a:rPr lang="fr-FR" dirty="0" smtClean="0"/>
              <a:t>/9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838200"/>
            <a:ext cx="7489824" cy="561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04800" y="838200"/>
            <a:ext cx="8458200" cy="562768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25146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PHIL – </a:t>
            </a:r>
            <a:r>
              <a:rPr lang="en-GB" sz="3600" dirty="0" err="1" smtClean="0"/>
              <a:t>Mécanique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err="1" smtClean="0"/>
              <a:t>Bilan</a:t>
            </a:r>
            <a:r>
              <a:rPr lang="en-GB" sz="3600" dirty="0" smtClean="0"/>
              <a:t> </a:t>
            </a:r>
            <a:r>
              <a:rPr lang="en-GB" sz="3600" dirty="0" err="1" smtClean="0"/>
              <a:t>année</a:t>
            </a:r>
            <a:r>
              <a:rPr lang="en-GB" sz="3600" dirty="0" smtClean="0"/>
              <a:t> 2012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797300" y="6219825"/>
            <a:ext cx="1284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i="1">
                <a:hlinkClick r:id="rId4"/>
              </a:rPr>
              <a:t>gonnin@lal.in2p3.fr</a:t>
            </a:r>
            <a:endParaRPr lang="en-GB" sz="1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Valise CERN</a:t>
            </a:r>
          </a:p>
          <a:p>
            <a:pPr lvl="1"/>
            <a:r>
              <a:rPr lang="fr-FR" dirty="0"/>
              <a:t>Caractéristiques</a:t>
            </a:r>
          </a:p>
          <a:p>
            <a:pPr lvl="2"/>
            <a:r>
              <a:rPr lang="fr-FR" dirty="0"/>
              <a:t>Course de 500 mm</a:t>
            </a:r>
          </a:p>
          <a:p>
            <a:pPr lvl="2"/>
            <a:r>
              <a:rPr lang="fr-FR" dirty="0"/>
              <a:t>Position angulaire réglable</a:t>
            </a:r>
          </a:p>
          <a:p>
            <a:pPr lvl="2"/>
            <a:r>
              <a:rPr lang="fr-FR" dirty="0"/>
              <a:t>UHV (dépôt NEG + pompe)</a:t>
            </a:r>
          </a:p>
          <a:p>
            <a:pPr lvl="2"/>
            <a:r>
              <a:rPr lang="fr-FR" dirty="0"/>
              <a:t>Poids ~ </a:t>
            </a:r>
            <a:r>
              <a:rPr lang="fr-FR" dirty="0" smtClean="0"/>
              <a:t>60 kg</a:t>
            </a:r>
          </a:p>
          <a:p>
            <a:pPr lvl="2"/>
            <a:r>
              <a:rPr lang="fr-FR" dirty="0" smtClean="0"/>
              <a:t>Course verticale ± 20 mm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03/01/13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A. Gonnin  – PHIL - Mécanique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9F4FA-DDBA-4F12-8403-B5588417BCA1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15310"/>
            <a:ext cx="5054600" cy="32854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02865"/>
            <a:ext cx="1677024" cy="121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Alignement</a:t>
            </a:r>
          </a:p>
          <a:p>
            <a:pPr lvl="1"/>
            <a:r>
              <a:rPr lang="fr-FR" dirty="0" smtClean="0"/>
              <a:t>Niveau</a:t>
            </a:r>
            <a:endParaRPr lang="fr-FR" dirty="0" smtClean="0"/>
          </a:p>
          <a:p>
            <a:pPr lvl="1"/>
            <a:r>
              <a:rPr lang="fr-FR" dirty="0" smtClean="0"/>
              <a:t>Mire Taylor Hobson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03/01/13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A. Gonnin  – PHIL - Mécanique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9F4FA-DDBA-4F12-8403-B5588417BCA1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6" y="2209800"/>
            <a:ext cx="6483004" cy="41941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9906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 année @ PHIL</a:t>
            </a:r>
          </a:p>
          <a:p>
            <a:pPr lvl="1"/>
            <a:r>
              <a:rPr lang="fr-FR" dirty="0" smtClean="0"/>
              <a:t>Nombreuses interventions</a:t>
            </a:r>
          </a:p>
          <a:p>
            <a:pPr lvl="2"/>
            <a:r>
              <a:rPr lang="fr-FR" dirty="0" smtClean="0"/>
              <a:t>Petites interventions (&lt; 1 jour)</a:t>
            </a:r>
          </a:p>
          <a:p>
            <a:pPr lvl="2"/>
            <a:r>
              <a:rPr lang="fr-FR" dirty="0" smtClean="0"/>
              <a:t>Grandes interventions (&gt; 1 jour)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Etudes en //</a:t>
            </a:r>
          </a:p>
          <a:p>
            <a:pPr lvl="2"/>
            <a:r>
              <a:rPr lang="fr-FR" dirty="0" smtClean="0"/>
              <a:t>Stations de diagnostiques</a:t>
            </a:r>
          </a:p>
          <a:p>
            <a:pPr lvl="2"/>
            <a:r>
              <a:rPr lang="fr-FR" dirty="0" smtClean="0"/>
              <a:t>Aide aux utilisateurs</a:t>
            </a:r>
          </a:p>
          <a:p>
            <a:pPr lvl="2"/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1434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/>
              <a:t>03/01/13</a:t>
            </a:r>
          </a:p>
        </p:txBody>
      </p:sp>
      <p:sp>
        <p:nvSpPr>
          <p:cNvPr id="1434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/>
              <a:t>A. Gonnin  – PHIL - Mécanique</a:t>
            </a:r>
          </a:p>
        </p:txBody>
      </p:sp>
      <p:sp>
        <p:nvSpPr>
          <p:cNvPr id="143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CFBBDD-8B27-4E69-9B2E-0CFA61E02C7A}" type="slidenum">
              <a:rPr lang="fr-FR" smtClean="0"/>
              <a:pPr eaLnBrk="1" hangingPunct="1"/>
              <a:t>2</a:t>
            </a:fld>
            <a:r>
              <a:rPr lang="fr-FR" dirty="0" smtClean="0"/>
              <a:t>/9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11" y="3563779"/>
            <a:ext cx="2412989" cy="2438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339977" y="6002179"/>
            <a:ext cx="2318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Sphère Téflon / Mesure Fluorescence</a:t>
            </a:r>
            <a:endParaRPr lang="fr-FR" sz="10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44" y="990600"/>
            <a:ext cx="2420620" cy="199590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72200" y="2971800"/>
            <a:ext cx="2454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Proto Fente 0,1 mm - Mesure </a:t>
            </a:r>
            <a:r>
              <a:rPr lang="fr-FR" sz="1000" i="1" dirty="0" err="1" smtClean="0"/>
              <a:t>Emittance</a:t>
            </a:r>
            <a:endParaRPr lang="fr-FR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petites interventions</a:t>
            </a:r>
          </a:p>
          <a:p>
            <a:pPr lvl="1"/>
            <a:r>
              <a:rPr lang="fr-FR" dirty="0" smtClean="0"/>
              <a:t>Intervention éventuelle du groupe vide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Changement de bobine ICT n°2</a:t>
            </a:r>
          </a:p>
          <a:p>
            <a:pPr lvl="1"/>
            <a:r>
              <a:rPr lang="fr-FR" dirty="0" smtClean="0"/>
              <a:t>Montage de fenêtre sortie faisceau</a:t>
            </a:r>
          </a:p>
          <a:p>
            <a:pPr lvl="1"/>
            <a:r>
              <a:rPr lang="fr-FR" dirty="0" smtClean="0"/>
              <a:t>Changement d’écran sur station YAG</a:t>
            </a:r>
          </a:p>
          <a:p>
            <a:pPr lvl="1"/>
            <a:r>
              <a:rPr lang="fr-FR" dirty="0" smtClean="0"/>
              <a:t>Alignement Bobine B3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03/01/13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A. Gonnin  – PHIL - Mécanique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9F4FA-DDBA-4F12-8403-B5588417BCA1}" type="slidenum">
              <a:rPr lang="fr-FR" smtClean="0"/>
              <a:pPr>
                <a:defRPr/>
              </a:pPr>
              <a:t>3</a:t>
            </a:fld>
            <a:r>
              <a:rPr lang="fr-FR" dirty="0" smtClean="0"/>
              <a:t>/9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08" y="990600"/>
            <a:ext cx="2558192" cy="252023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613885" y="3510837"/>
            <a:ext cx="1130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Fenêtre Al 18µm</a:t>
            </a:r>
            <a:endParaRPr lang="fr-FR" sz="1000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86308"/>
            <a:ext cx="2226365" cy="256827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978452" y="6154579"/>
            <a:ext cx="8226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Ecran YAG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38630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grandes interventions</a:t>
            </a:r>
          </a:p>
          <a:p>
            <a:pPr lvl="1"/>
            <a:r>
              <a:rPr lang="fr-FR" dirty="0" smtClean="0"/>
              <a:t>Nécessite toujours un travail d’étude en amont</a:t>
            </a:r>
          </a:p>
          <a:p>
            <a:pPr lvl="1"/>
            <a:r>
              <a:rPr lang="fr-FR" dirty="0" smtClean="0"/>
              <a:t>Intervention du groupe vide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Canon PHIL</a:t>
            </a:r>
          </a:p>
          <a:p>
            <a:pPr lvl="2"/>
            <a:r>
              <a:rPr lang="fr-FR" dirty="0" smtClean="0"/>
              <a:t>Installation</a:t>
            </a:r>
          </a:p>
          <a:p>
            <a:pPr lvl="2"/>
            <a:r>
              <a:rPr lang="fr-FR" dirty="0" smtClean="0"/>
              <a:t>Contrôle géométrique au bras FARO</a:t>
            </a:r>
          </a:p>
          <a:p>
            <a:pPr lvl="2"/>
            <a:r>
              <a:rPr lang="fr-FR" dirty="0" smtClean="0"/>
              <a:t>Alignement du canon</a:t>
            </a:r>
          </a:p>
          <a:p>
            <a:pPr lvl="2"/>
            <a:r>
              <a:rPr lang="fr-FR" dirty="0" smtClean="0"/>
              <a:t>Alignement laser (cathode percée)</a:t>
            </a:r>
          </a:p>
          <a:p>
            <a:pPr lvl="1"/>
            <a:r>
              <a:rPr lang="fr-FR" dirty="0" smtClean="0"/>
              <a:t>Circulateur CERN</a:t>
            </a:r>
          </a:p>
          <a:p>
            <a:pPr lvl="2"/>
            <a:r>
              <a:rPr lang="fr-FR" dirty="0" smtClean="0"/>
              <a:t>Réalisation d’un support intermédiaire</a:t>
            </a:r>
          </a:p>
          <a:p>
            <a:pPr lvl="2"/>
            <a:r>
              <a:rPr lang="fr-FR" dirty="0" smtClean="0"/>
              <a:t>Fabrication de nouveaux guides d’ondes</a:t>
            </a:r>
          </a:p>
          <a:p>
            <a:pPr lvl="2"/>
            <a:r>
              <a:rPr lang="fr-FR" dirty="0" smtClean="0"/>
              <a:t>Installation</a:t>
            </a:r>
          </a:p>
          <a:p>
            <a:pPr lvl="1"/>
            <a:r>
              <a:rPr lang="fr-FR" dirty="0" smtClean="0"/>
              <a:t>Poutre 2m</a:t>
            </a:r>
          </a:p>
          <a:p>
            <a:pPr lvl="2"/>
            <a:r>
              <a:rPr lang="fr-FR" dirty="0" smtClean="0"/>
              <a:t>Implantation au sol</a:t>
            </a:r>
          </a:p>
          <a:p>
            <a:pPr lvl="2"/>
            <a:r>
              <a:rPr lang="fr-FR" dirty="0" smtClean="0"/>
              <a:t>Alignement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03/01/13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A. Gonnin  – PHIL - Mécanique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9F4FA-DDBA-4F12-8403-B5588417BCA1}" type="slidenum">
              <a:rPr lang="fr-FR" smtClean="0"/>
              <a:pPr>
                <a:defRPr/>
              </a:pPr>
              <a:t>4</a:t>
            </a:fld>
            <a:r>
              <a:rPr lang="fr-FR" dirty="0" smtClean="0"/>
              <a:t>/9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25" y="1447800"/>
            <a:ext cx="2885075" cy="40386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68248" y="5486400"/>
            <a:ext cx="1552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Canon PHIL sur support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24165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Etudes //</a:t>
            </a:r>
          </a:p>
          <a:p>
            <a:pPr lvl="1"/>
            <a:r>
              <a:rPr lang="fr-FR" dirty="0" smtClean="0"/>
              <a:t>Fenêtres Al et Ti sortie d’électrons</a:t>
            </a:r>
          </a:p>
          <a:p>
            <a:pPr lvl="2"/>
            <a:r>
              <a:rPr lang="fr-FR" dirty="0" smtClean="0"/>
              <a:t>Étude</a:t>
            </a:r>
          </a:p>
          <a:p>
            <a:pPr lvl="2"/>
            <a:r>
              <a:rPr lang="fr-FR" dirty="0" smtClean="0"/>
              <a:t>Fabrication</a:t>
            </a:r>
          </a:p>
          <a:p>
            <a:pPr lvl="2"/>
            <a:r>
              <a:rPr lang="fr-FR" dirty="0" smtClean="0"/>
              <a:t>Tests</a:t>
            </a:r>
          </a:p>
          <a:p>
            <a:pPr lvl="1"/>
            <a:r>
              <a:rPr lang="fr-FR" dirty="0" smtClean="0"/>
              <a:t>Station </a:t>
            </a:r>
            <a:r>
              <a:rPr lang="fr-FR" dirty="0" err="1" smtClean="0"/>
              <a:t>Cerenkov</a:t>
            </a:r>
            <a:endParaRPr lang="fr-FR" dirty="0" smtClean="0"/>
          </a:p>
          <a:p>
            <a:pPr lvl="2"/>
            <a:r>
              <a:rPr lang="fr-FR" dirty="0" smtClean="0"/>
              <a:t>Chemin optique</a:t>
            </a:r>
          </a:p>
          <a:p>
            <a:pPr lvl="1"/>
            <a:r>
              <a:rPr lang="fr-FR" dirty="0" smtClean="0"/>
              <a:t>Station Mesureur d’</a:t>
            </a:r>
            <a:r>
              <a:rPr lang="fr-FR" dirty="0" err="1" smtClean="0"/>
              <a:t>Emittance</a:t>
            </a:r>
            <a:endParaRPr lang="fr-FR" dirty="0" smtClean="0"/>
          </a:p>
          <a:p>
            <a:pPr lvl="2"/>
            <a:r>
              <a:rPr lang="fr-FR" dirty="0" smtClean="0"/>
              <a:t>Etude en cours</a:t>
            </a:r>
          </a:p>
          <a:p>
            <a:pPr lvl="1"/>
            <a:r>
              <a:rPr lang="fr-FR" dirty="0" smtClean="0"/>
              <a:t>Bras de transfert + Valises cathode</a:t>
            </a:r>
          </a:p>
          <a:p>
            <a:pPr lvl="2"/>
            <a:r>
              <a:rPr lang="fr-FR" dirty="0" smtClean="0"/>
              <a:t>Fabrication</a:t>
            </a:r>
          </a:p>
          <a:p>
            <a:pPr lvl="2"/>
            <a:r>
              <a:rPr lang="fr-FR" dirty="0" smtClean="0"/>
              <a:t>Montages</a:t>
            </a:r>
          </a:p>
          <a:p>
            <a:pPr lvl="2"/>
            <a:r>
              <a:rPr lang="fr-FR" dirty="0" smtClean="0"/>
              <a:t>Tests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Projet « Indien »</a:t>
            </a:r>
          </a:p>
          <a:p>
            <a:pPr lvl="2"/>
            <a:r>
              <a:rPr lang="fr-FR" dirty="0" smtClean="0"/>
              <a:t>Canon SONDE</a:t>
            </a:r>
          </a:p>
          <a:p>
            <a:pPr lvl="2"/>
            <a:r>
              <a:rPr lang="fr-FR" dirty="0" smtClean="0"/>
              <a:t>Chambre de préparation </a:t>
            </a:r>
            <a:r>
              <a:rPr lang="fr-FR" dirty="0" err="1" smtClean="0"/>
              <a:t>Elyse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03/01/13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A. </a:t>
            </a:r>
            <a:r>
              <a:rPr lang="fr-FR" dirty="0" err="1" smtClean="0"/>
              <a:t>Gonnin</a:t>
            </a:r>
            <a:r>
              <a:rPr lang="fr-FR" dirty="0" smtClean="0"/>
              <a:t>  – PHIL - Mécanique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9F4FA-DDBA-4F12-8403-B5588417BCA1}" type="slidenum">
              <a:rPr lang="fr-FR" smtClean="0"/>
              <a:pPr>
                <a:defRPr/>
              </a:pPr>
              <a:t>5</a:t>
            </a:fld>
            <a:r>
              <a:rPr lang="fr-FR" dirty="0" smtClean="0"/>
              <a:t>/9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48" y="990600"/>
            <a:ext cx="1930798" cy="466796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50358" y="5658564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Station Mesure d’</a:t>
            </a:r>
            <a:r>
              <a:rPr lang="fr-FR" sz="1000" i="1" dirty="0" err="1" smtClean="0"/>
              <a:t>Emittance</a:t>
            </a:r>
            <a:endParaRPr lang="fr-FR" sz="1000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83" y="2801779"/>
            <a:ext cx="1945139" cy="3505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309802" y="6306979"/>
            <a:ext cx="11624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Station </a:t>
            </a:r>
            <a:r>
              <a:rPr lang="fr-FR" sz="1000" i="1" dirty="0" err="1" smtClean="0"/>
              <a:t>Cerenkov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35554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Valise cathode + Bras de transfert</a:t>
            </a:r>
          </a:p>
          <a:p>
            <a:pPr lvl="1"/>
            <a:r>
              <a:rPr lang="fr-FR" dirty="0"/>
              <a:t>Collaboration avec le CERN : production 2 cathodes Cs2Te/ans</a:t>
            </a:r>
          </a:p>
          <a:p>
            <a:pPr lvl="2"/>
            <a:r>
              <a:rPr lang="fr-FR" dirty="0"/>
              <a:t>Valise à chargement 1 cathode pour le CERN</a:t>
            </a:r>
          </a:p>
          <a:p>
            <a:pPr lvl="2"/>
            <a:r>
              <a:rPr lang="fr-FR" dirty="0"/>
              <a:t>Valise à chargement 4 cathodes pour le </a:t>
            </a:r>
            <a:r>
              <a:rPr lang="fr-FR" dirty="0" smtClean="0"/>
              <a:t>LAL</a:t>
            </a:r>
          </a:p>
          <a:p>
            <a:pPr lvl="2"/>
            <a:r>
              <a:rPr lang="fr-FR" dirty="0" smtClean="0"/>
              <a:t>Bras de Transfert cathode pour le LAL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03/01/13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A. Gonnin  – PHIL - Mécanique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9F4FA-DDBA-4F12-8403-B5588417BCA1}" type="slidenum">
              <a:rPr lang="fr-FR" smtClean="0"/>
              <a:pPr>
                <a:defRPr/>
              </a:pPr>
              <a:t>6</a:t>
            </a:fld>
            <a:r>
              <a:rPr lang="fr-FR" dirty="0" smtClean="0"/>
              <a:t>/9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0"/>
            <a:ext cx="7188200" cy="365250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408737" y="6317933"/>
            <a:ext cx="2351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Valise connectée au Bras de Transfert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40823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Valise Cathode</a:t>
            </a:r>
          </a:p>
          <a:p>
            <a:pPr lvl="1"/>
            <a:r>
              <a:rPr lang="fr-FR" dirty="0" smtClean="0"/>
              <a:t>Caractéristiques</a:t>
            </a:r>
          </a:p>
          <a:p>
            <a:pPr lvl="2"/>
            <a:r>
              <a:rPr lang="fr-FR" dirty="0" smtClean="0"/>
              <a:t>Course de 500 mm</a:t>
            </a:r>
          </a:p>
          <a:p>
            <a:pPr lvl="2"/>
            <a:r>
              <a:rPr lang="fr-FR" dirty="0" smtClean="0"/>
              <a:t>Position angulaire réglable</a:t>
            </a:r>
          </a:p>
          <a:p>
            <a:pPr lvl="2"/>
            <a:r>
              <a:rPr lang="fr-FR" dirty="0"/>
              <a:t>UHV (dépôt NEG + pompe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Poids ~ 50 kg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Plusieurs mois d’études</a:t>
            </a:r>
          </a:p>
          <a:p>
            <a:pPr lvl="2"/>
            <a:r>
              <a:rPr lang="fr-FR" dirty="0" smtClean="0"/>
              <a:t>// Bras de Transfert</a:t>
            </a:r>
          </a:p>
          <a:p>
            <a:pPr lvl="1"/>
            <a:r>
              <a:rPr lang="fr-FR" dirty="0" smtClean="0"/>
              <a:t>Dépôt au CERN courant 2013</a:t>
            </a:r>
          </a:p>
          <a:p>
            <a:pPr lvl="2"/>
            <a:r>
              <a:rPr lang="fr-FR" dirty="0" smtClean="0"/>
              <a:t>3 substrats différents</a:t>
            </a:r>
          </a:p>
          <a:p>
            <a:pPr lvl="1"/>
            <a:r>
              <a:rPr lang="fr-FR" dirty="0" smtClean="0"/>
              <a:t>Installation @ PHIL fin 2013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03/01/13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A. Gonnin  – PHIL - Mécanique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9F4FA-DDBA-4F12-8403-B5588417BCA1}" type="slidenum">
              <a:rPr lang="fr-FR" smtClean="0"/>
              <a:pPr>
                <a:defRPr/>
              </a:pPr>
              <a:t>7</a:t>
            </a:fld>
            <a:r>
              <a:rPr lang="fr-FR" smtClean="0"/>
              <a:t>/13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70" y="2654172"/>
            <a:ext cx="5171730" cy="2984628"/>
          </a:xfrm>
          <a:prstGeom prst="rect">
            <a:avLst/>
          </a:prstGeom>
        </p:spPr>
      </p:pic>
      <p:pic>
        <p:nvPicPr>
          <p:cNvPr id="9" name="Image 9" descr="valis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304859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41457" y="5621179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Valise PHIL</a:t>
            </a:r>
            <a:endParaRPr lang="fr-FR" sz="10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294453" y="6172200"/>
            <a:ext cx="13740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Chargeur 4 cathodes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32097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Bras de transfert</a:t>
            </a:r>
          </a:p>
          <a:p>
            <a:pPr lvl="1"/>
            <a:r>
              <a:rPr lang="fr-FR" dirty="0" smtClean="0"/>
              <a:t>Fonctions :</a:t>
            </a:r>
          </a:p>
          <a:p>
            <a:pPr lvl="2"/>
            <a:r>
              <a:rPr lang="fr-FR" dirty="0" smtClean="0"/>
              <a:t>Prendre une cathode depuis la valise</a:t>
            </a:r>
          </a:p>
          <a:p>
            <a:pPr lvl="2"/>
            <a:r>
              <a:rPr lang="fr-FR" dirty="0" smtClean="0"/>
              <a:t>Insérer une cathode dans le canon RF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Plusieurs mois d’études</a:t>
            </a:r>
          </a:p>
          <a:p>
            <a:pPr lvl="2"/>
            <a:r>
              <a:rPr lang="fr-FR" dirty="0" smtClean="0"/>
              <a:t>// Valises</a:t>
            </a:r>
          </a:p>
          <a:p>
            <a:pPr lvl="2"/>
            <a:r>
              <a:rPr lang="fr-FR" dirty="0" smtClean="0"/>
              <a:t>Début janvier 2010</a:t>
            </a:r>
          </a:p>
          <a:p>
            <a:pPr lvl="2"/>
            <a:r>
              <a:rPr lang="fr-FR" dirty="0" smtClean="0"/>
              <a:t>Fin octobre 2012</a:t>
            </a:r>
          </a:p>
          <a:p>
            <a:pPr lvl="1"/>
            <a:r>
              <a:rPr lang="fr-FR" dirty="0" smtClean="0"/>
              <a:t>Installation courant 2013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03/01/13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A. Gonnin  – PHIL - Mécanique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9F4FA-DDBA-4F12-8403-B5588417BCA1}" type="slidenum">
              <a:rPr lang="fr-FR" smtClean="0"/>
              <a:pPr>
                <a:defRPr/>
              </a:pPr>
              <a:t>8</a:t>
            </a:fld>
            <a:r>
              <a:rPr lang="fr-FR" dirty="0" smtClean="0"/>
              <a:t>/9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4114800" cy="3662172"/>
          </a:xfrm>
          <a:prstGeom prst="rect">
            <a:avLst/>
          </a:prstGeom>
        </p:spPr>
      </p:pic>
      <p:pic>
        <p:nvPicPr>
          <p:cNvPr id="8" name="Picture 4" descr="SL370885"/>
          <p:cNvPicPr>
            <a:picLocks noChangeAspect="1" noChangeArrowheads="1"/>
          </p:cNvPicPr>
          <p:nvPr/>
        </p:nvPicPr>
        <p:blipFill>
          <a:blip r:embed="rId3" cstate="print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2743200" cy="14319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272747" y="5956268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Bras de Transfert</a:t>
            </a:r>
            <a:endParaRPr lang="fr-FR" sz="10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566896" y="5851525"/>
            <a:ext cx="1438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Manipulateur Cathode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15501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Année 2013</a:t>
            </a:r>
          </a:p>
          <a:p>
            <a:pPr lvl="1"/>
            <a:r>
              <a:rPr lang="fr-FR" dirty="0" smtClean="0"/>
              <a:t>Interventions prévues</a:t>
            </a:r>
          </a:p>
          <a:p>
            <a:pPr lvl="2"/>
            <a:r>
              <a:rPr lang="fr-FR" dirty="0" smtClean="0"/>
              <a:t>Circulateur</a:t>
            </a:r>
          </a:p>
          <a:p>
            <a:pPr lvl="2"/>
            <a:r>
              <a:rPr lang="fr-FR" dirty="0" smtClean="0"/>
              <a:t>Bras de transfert + Valise</a:t>
            </a:r>
          </a:p>
          <a:p>
            <a:pPr lvl="2"/>
            <a:r>
              <a:rPr lang="fr-FR" dirty="0" smtClean="0"/>
              <a:t>Station </a:t>
            </a:r>
            <a:r>
              <a:rPr lang="fr-FR" dirty="0" err="1" smtClean="0"/>
              <a:t>Cerenkov</a:t>
            </a:r>
            <a:r>
              <a:rPr lang="fr-FR" dirty="0" smtClean="0"/>
              <a:t> + Chemin optique</a:t>
            </a:r>
          </a:p>
          <a:p>
            <a:pPr lvl="2"/>
            <a:r>
              <a:rPr lang="fr-FR" dirty="0" smtClean="0"/>
              <a:t>Expériences Utilisateurs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Etudes</a:t>
            </a:r>
          </a:p>
          <a:p>
            <a:pPr lvl="2"/>
            <a:r>
              <a:rPr lang="fr-FR" dirty="0" smtClean="0"/>
              <a:t>Projet « Indien »</a:t>
            </a:r>
          </a:p>
          <a:p>
            <a:pPr lvl="2"/>
            <a:r>
              <a:rPr lang="fr-FR" dirty="0" smtClean="0"/>
              <a:t>Station Mesure d’</a:t>
            </a:r>
            <a:r>
              <a:rPr lang="fr-FR" dirty="0" err="1" smtClean="0"/>
              <a:t>Emittance</a:t>
            </a:r>
            <a:r>
              <a:rPr lang="fr-FR" dirty="0" smtClean="0"/>
              <a:t> + Fabrication</a:t>
            </a:r>
          </a:p>
          <a:p>
            <a:pPr lvl="2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03/01/13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A. Gonnin  – PHIL - Mécanique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9F4FA-DDBA-4F12-8403-B5588417BCA1}" type="slidenum">
              <a:rPr lang="fr-FR" smtClean="0"/>
              <a:pPr>
                <a:defRPr/>
              </a:pPr>
              <a:t>9</a:t>
            </a:fld>
            <a:r>
              <a:rPr lang="fr-FR" dirty="0" smtClean="0"/>
              <a:t>/9</a:t>
            </a:r>
            <a:endParaRPr lang="fr-FR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47910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n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è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1200" i="1" dirty="0" err="1" smtClean="0">
                <a:solidFill>
                  <a:srgbClr val="000066"/>
                </a:solidFill>
              </a:rPr>
              <a:t>Remerciements</a:t>
            </a:r>
            <a:r>
              <a:rPr lang="en-GB" sz="1200" i="1" dirty="0" smtClean="0">
                <a:solidFill>
                  <a:srgbClr val="000066"/>
                </a:solidFill>
              </a:rPr>
              <a:t> :</a:t>
            </a:r>
          </a:p>
          <a:p>
            <a:pPr marL="0" indent="0" eaLnBrk="1" hangingPunct="1">
              <a:buNone/>
              <a:defRPr/>
            </a:pPr>
            <a:r>
              <a:rPr lang="en-GB" sz="1200" i="1" dirty="0" smtClean="0">
                <a:solidFill>
                  <a:srgbClr val="000066"/>
                </a:solidFill>
              </a:rPr>
              <a:t>Manuel ALVES, Didier AUGUSTE, Michel BALTAZAR, Jean BONENFANT, </a:t>
            </a:r>
            <a:r>
              <a:rPr lang="en-GB" sz="1200" i="1" dirty="0" err="1" smtClean="0">
                <a:solidFill>
                  <a:srgbClr val="000066"/>
                </a:solidFill>
              </a:rPr>
              <a:t>Aurélien</a:t>
            </a:r>
            <a:r>
              <a:rPr lang="en-GB" sz="1200" i="1" dirty="0" smtClean="0">
                <a:solidFill>
                  <a:srgbClr val="000066"/>
                </a:solidFill>
              </a:rPr>
              <a:t> BLOT, Francis BLOT, Max DEMAREST, Remy DORKEL, Jean-Philippe DUGAL, Frederick GAUTHIER, Denis GRASSET, Eric GUERARD, Patrick HALIN, Bruno LELUAN, Bruno MERCIER,  Eric MISTRETTA, Frederique LETELLIER, Christophe PREVOST, </a:t>
            </a:r>
            <a:r>
              <a:rPr lang="en-GB" sz="1200" i="1" dirty="0" err="1" smtClean="0">
                <a:solidFill>
                  <a:srgbClr val="000066"/>
                </a:solidFill>
              </a:rPr>
              <a:t>Filip</a:t>
            </a:r>
            <a:r>
              <a:rPr lang="en-GB" sz="1200" i="1" dirty="0" smtClean="0">
                <a:solidFill>
                  <a:srgbClr val="000066"/>
                </a:solidFill>
              </a:rPr>
              <a:t> RUDNYCKYJ, Olivier VITEZ</a:t>
            </a:r>
            <a:endParaRPr lang="en-GB" sz="12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</TotalTime>
  <Words>504</Words>
  <Application>Microsoft Office PowerPoint</Application>
  <PresentationFormat>Affichage à l'écran (4:3)</PresentationFormat>
  <Paragraphs>148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Modèle par défaut</vt:lpstr>
      <vt:lpstr>PHIL – Mécanique  Bilan année 2012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Mickael Lacroix</dc:creator>
  <cp:lastModifiedBy>Alexandre Gonnin</cp:lastModifiedBy>
  <cp:revision>332</cp:revision>
  <cp:lastPrinted>1601-01-01T00:00:00Z</cp:lastPrinted>
  <dcterms:created xsi:type="dcterms:W3CDTF">1601-01-01T00:00:00Z</dcterms:created>
  <dcterms:modified xsi:type="dcterms:W3CDTF">2013-01-30T07:25:44Z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