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1"/>
    <p:sldMasterId id="2147483676" r:id="rId2"/>
    <p:sldMasterId id="2147483749" r:id="rId3"/>
    <p:sldMasterId id="2147483763" r:id="rId4"/>
    <p:sldMasterId id="2147483775" r:id="rId5"/>
  </p:sldMasterIdLst>
  <p:notesMasterIdLst>
    <p:notesMasterId r:id="rId52"/>
  </p:notesMasterIdLst>
  <p:handoutMasterIdLst>
    <p:handoutMasterId r:id="rId53"/>
  </p:handoutMasterIdLst>
  <p:sldIdLst>
    <p:sldId id="843" r:id="rId6"/>
    <p:sldId id="946" r:id="rId7"/>
    <p:sldId id="1030" r:id="rId8"/>
    <p:sldId id="895" r:id="rId9"/>
    <p:sldId id="993" r:id="rId10"/>
    <p:sldId id="994" r:id="rId11"/>
    <p:sldId id="995" r:id="rId12"/>
    <p:sldId id="996" r:id="rId13"/>
    <p:sldId id="997" r:id="rId14"/>
    <p:sldId id="998" r:id="rId15"/>
    <p:sldId id="999" r:id="rId16"/>
    <p:sldId id="1000" r:id="rId17"/>
    <p:sldId id="1001" r:id="rId18"/>
    <p:sldId id="1002" r:id="rId19"/>
    <p:sldId id="962" r:id="rId20"/>
    <p:sldId id="963" r:id="rId21"/>
    <p:sldId id="964" r:id="rId22"/>
    <p:sldId id="989" r:id="rId23"/>
    <p:sldId id="1003" r:id="rId24"/>
    <p:sldId id="1004" r:id="rId25"/>
    <p:sldId id="1007" r:id="rId26"/>
    <p:sldId id="1008" r:id="rId27"/>
    <p:sldId id="1009" r:id="rId28"/>
    <p:sldId id="1010" r:id="rId29"/>
    <p:sldId id="1011" r:id="rId30"/>
    <p:sldId id="1012" r:id="rId31"/>
    <p:sldId id="1025" r:id="rId32"/>
    <p:sldId id="1013" r:id="rId33"/>
    <p:sldId id="1026" r:id="rId34"/>
    <p:sldId id="1029" r:id="rId35"/>
    <p:sldId id="1014" r:id="rId36"/>
    <p:sldId id="968" r:id="rId37"/>
    <p:sldId id="970" r:id="rId38"/>
    <p:sldId id="1015" r:id="rId39"/>
    <p:sldId id="1016" r:id="rId40"/>
    <p:sldId id="1021" r:id="rId41"/>
    <p:sldId id="1017" r:id="rId42"/>
    <p:sldId id="988" r:id="rId43"/>
    <p:sldId id="1018" r:id="rId44"/>
    <p:sldId id="1022" r:id="rId45"/>
    <p:sldId id="1019" r:id="rId46"/>
    <p:sldId id="1023" r:id="rId47"/>
    <p:sldId id="987" r:id="rId48"/>
    <p:sldId id="992" r:id="rId49"/>
    <p:sldId id="1028" r:id="rId50"/>
    <p:sldId id="1020" r:id="rId51"/>
  </p:sldIdLst>
  <p:sldSz cx="9144000" cy="6858000" type="screen4x3"/>
  <p:notesSz cx="6845300" cy="93964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9900"/>
    <a:srgbClr val="FF0000"/>
    <a:srgbClr val="0000CC"/>
    <a:srgbClr val="C5FFDB"/>
    <a:srgbClr val="FFEEE5"/>
    <a:srgbClr val="FFF4D9"/>
    <a:srgbClr val="00339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47" autoAdjust="0"/>
    <p:restoredTop sz="94667" autoAdjust="0"/>
  </p:normalViewPr>
  <p:slideViewPr>
    <p:cSldViewPr snapToObjects="1">
      <p:cViewPr>
        <p:scale>
          <a:sx n="80" d="100"/>
          <a:sy n="80" d="100"/>
        </p:scale>
        <p:origin x="-276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4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Objects="1">
      <p:cViewPr varScale="1">
        <p:scale>
          <a:sx n="55" d="100"/>
          <a:sy n="55" d="100"/>
        </p:scale>
        <p:origin x="-1836" y="-84"/>
      </p:cViewPr>
      <p:guideLst>
        <p:guide orient="horz" pos="2959"/>
        <p:guide pos="215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3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54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t" anchorCtr="0" compatLnSpc="1">
            <a:prstTxWarp prst="textNoShape">
              <a:avLst/>
            </a:prstTxWarp>
          </a:bodyPr>
          <a:lstStyle>
            <a:lvl1pPr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9850" y="0"/>
            <a:ext cx="29654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t" anchorCtr="0" compatLnSpc="1">
            <a:prstTxWarp prst="textNoShape">
              <a:avLst/>
            </a:prstTxWarp>
          </a:bodyPr>
          <a:lstStyle>
            <a:lvl1pPr algn="r"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473ED06D-6490-42AE-B216-2143359F5D98}" type="datetime1">
              <a:rPr lang="en-US" altLang="en-US"/>
              <a:pPr>
                <a:defRPr/>
              </a:pPr>
              <a:t>3/22/2013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6513"/>
            <a:ext cx="2965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b" anchorCtr="0" compatLnSpc="1">
            <a:prstTxWarp prst="textNoShape">
              <a:avLst/>
            </a:prstTxWarp>
          </a:bodyPr>
          <a:lstStyle>
            <a:lvl1pPr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9850" y="8926513"/>
            <a:ext cx="2965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b" anchorCtr="0" compatLnSpc="1">
            <a:prstTxWarp prst="textNoShape">
              <a:avLst/>
            </a:prstTxWarp>
          </a:bodyPr>
          <a:lstStyle>
            <a:lvl1pPr algn="r"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30961F61-1DE0-4721-9B5F-09581D3FAF92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775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54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t" anchorCtr="0" compatLnSpc="1">
            <a:prstTxWarp prst="textNoShape">
              <a:avLst/>
            </a:prstTxWarp>
          </a:bodyPr>
          <a:lstStyle>
            <a:lvl1pPr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79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074738" y="704850"/>
            <a:ext cx="4697412" cy="3522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464050"/>
            <a:ext cx="5019675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79850" y="0"/>
            <a:ext cx="29654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t" anchorCtr="0" compatLnSpc="1">
            <a:prstTxWarp prst="textNoShape">
              <a:avLst/>
            </a:prstTxWarp>
          </a:bodyPr>
          <a:lstStyle>
            <a:lvl1pPr algn="r"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91BF728F-5876-45BE-B3DA-B4FE58B5D1A5}" type="datetime1">
              <a:rPr lang="en-US" altLang="en-US"/>
              <a:pPr>
                <a:defRPr/>
              </a:pPr>
              <a:t>3/22/2013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6513"/>
            <a:ext cx="2965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b" anchorCtr="0" compatLnSpc="1">
            <a:prstTxWarp prst="textNoShape">
              <a:avLst/>
            </a:prstTxWarp>
          </a:bodyPr>
          <a:lstStyle>
            <a:lvl1pPr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9850" y="8926513"/>
            <a:ext cx="29654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12" tIns="45806" rIns="91612" bIns="45806" numCol="1" anchor="b" anchorCtr="0" compatLnSpc="1">
            <a:prstTxWarp prst="textNoShape">
              <a:avLst/>
            </a:prstTxWarp>
          </a:bodyPr>
          <a:lstStyle>
            <a:lvl1pPr algn="r" defTabSz="915988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1AA1CCA2-A10F-4C7C-BA94-5ED7CF37D4A0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818373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BF728F-5876-45BE-B3DA-B4FE58B5D1A5}" type="datetime1">
              <a:rPr lang="en-US" altLang="en-US" smtClean="0"/>
              <a:pPr>
                <a:defRPr/>
              </a:pPr>
              <a:t>3/22/2013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A1CCA2-A10F-4C7C-BA94-5ED7CF37D4A0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925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42E28-4944-4174-8658-B31C7AE78AF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296EE-E859-4D61-BFD7-B9A60B62270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00F92-7421-4D98-B9DC-6F6B9626168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9F939-DE06-4935-BBD4-E3016F546A5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E8AF1-0DC9-44B7-AF51-AA8EEA16435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CC204-7F0C-4512-96F5-E209B369F8D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68430-324B-48D7-8150-B9F7BE11DDE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7747D-1456-4966-9E8C-FF49F49FD8C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0EE38-ABA7-4505-BF5D-1A80F4FB1EB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CA0E9-2C0B-43DE-8D2E-F4C8DD0F8C2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6D579-1541-41FA-A52A-77E57EDA690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4BAE3-E7A4-40F8-A96A-61A1EF93CFE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09810-68B4-4E9F-9960-C518FAE9DD7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D4C-752B-4126-92C8-F60EC76B6E9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15199-733E-4CD1-8CDA-77B9ADF1BF1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err="1" smtClean="0"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37CEC-7426-473D-BB9A-C0489BA294D7}" type="slidenum">
              <a:rPr lang="en-US" altLang="en-US"/>
              <a:pPr>
                <a:defRPr/>
              </a:pPr>
              <a:t>‹N°›</a:t>
            </a:fld>
            <a:endParaRPr lang="en-US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9453E-1DE5-426C-B922-979B5BCB3A31}" type="slidenum">
              <a:rPr lang="en-US" altLang="en-US"/>
              <a:pPr>
                <a:defRPr/>
              </a:pPr>
              <a:t>‹N°›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2F5BE-86E4-4E9A-A8FB-7367990F2C5C}" type="slidenum">
              <a:rPr lang="en-US" altLang="en-US"/>
              <a:pPr>
                <a:defRPr/>
              </a:pPr>
              <a:t>‹N°›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229100" cy="537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229100" cy="537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A4C39-1342-4DBF-BA2D-862D2705C813}" type="slidenum">
              <a:rPr lang="en-US" altLang="en-US"/>
              <a:pPr>
                <a:defRPr/>
              </a:pPr>
              <a:t>‹N°›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E0F29-8CEC-48E4-9081-B3B24D9ED4CA}" type="slidenum">
              <a:rPr lang="en-US" altLang="en-US"/>
              <a:pPr>
                <a:defRPr/>
              </a:pPr>
              <a:t>‹N°›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463A4-1425-4350-AC63-E9ADFA407B67}" type="slidenum">
              <a:rPr lang="en-US" altLang="en-US"/>
              <a:pPr>
                <a:defRPr/>
              </a:pPr>
              <a:t>‹N°›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30E46-5F80-43ED-933E-4B0D73B4708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E0678-3149-443B-8A5D-85EC3119747D}" type="slidenum">
              <a:rPr lang="en-US" altLang="en-US"/>
              <a:pPr>
                <a:defRPr/>
              </a:pPr>
              <a:t>‹N°›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EB195-D2B7-4D0A-8B1C-749C5BCD3FE8}" type="slidenum">
              <a:rPr lang="en-US" altLang="en-US"/>
              <a:pPr>
                <a:defRPr/>
              </a:pPr>
              <a:t>‹N°›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 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D6649-B869-482D-9FB7-E5CAAFB5D891}" type="slidenum">
              <a:rPr lang="en-US" altLang="en-US"/>
              <a:pPr>
                <a:defRPr/>
              </a:pPr>
              <a:t>‹N°›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CB8F-D0CD-49E5-88AB-A8F3F4C00268}" type="slidenum">
              <a:rPr lang="en-US" altLang="en-US"/>
              <a:pPr>
                <a:defRPr/>
              </a:pPr>
              <a:t>‹N°›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152400"/>
            <a:ext cx="2152650" cy="6140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305550" cy="6140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DD7CF-BEDA-4913-816E-1F120F320F8E}" type="slidenum">
              <a:rPr lang="en-US" altLang="en-US"/>
              <a:pPr>
                <a:defRPr/>
              </a:pPr>
              <a:t>‹N°›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93788" y="152400"/>
            <a:ext cx="782161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91440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91440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367982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67982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44971-6174-4D10-B2A6-1EA49BB7016B}" type="slidenum">
              <a:rPr lang="en-US" altLang="en-US"/>
              <a:pPr>
                <a:defRPr/>
              </a:pPr>
              <a:t>‹N°›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152400"/>
            <a:ext cx="782161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229100" cy="5378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91440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67982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996AA-51BA-4786-A951-9D5ECE8ABD0C}" type="slidenum">
              <a:rPr lang="en-US" altLang="en-US"/>
              <a:pPr>
                <a:defRPr/>
              </a:pPr>
              <a:t>‹N°›</a:t>
            </a:fld>
            <a:r>
              <a:rPr lang="en-US" altLang="en-US"/>
              <a:t>/27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45445-4A92-4278-AE93-C99EDAB7AFF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1754B-6E5D-420B-BDFF-B4A963889BD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14379-8DAD-48B7-B4ED-1E4A8FFEF96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EC0D5-32D3-4FDC-A467-C048AEDAEF4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4A6BB-F97C-466A-915E-A585DB29CB9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C5D4F-F7D5-4390-BAE9-44347AFEE8D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4F7DB-A3F1-45BC-9E39-640F8C056B9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D41C-746A-4E50-B405-9FA9321C9F1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41F6C-90E4-4AD8-8E0A-5B7B2B73F54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C8CB4-40B0-4006-88CE-CA6A9661C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B203-A19A-4134-A3F2-657FB11069E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540F1-9BF7-4915-ACEE-3EADA9FFDCF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106BA-5BF5-450C-A569-FF850DF581B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92179-09DD-42DC-9D73-219BDAA97F9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5194B-0B1E-4425-BD4E-B47A6E31B4A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F734B-8B90-488C-AD1B-BD0BA8A99B3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5112F-1777-415E-92B0-2EFBC992A6C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BCAD3-A093-4695-8125-AA47CE056F2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E370C-E99E-4FCE-9847-0A8BF74B1E8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8622B-EF9B-416B-B5E6-DBD96EB2BB8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8379-7AFD-42E9-A79D-4D91B9CB880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5F9BC-4D8E-42F4-8203-227ACCD542F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DC4DB-34D8-4E58-9183-45D092997B3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47433-1F9D-4E1C-8C4A-CED6B1BCE24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99217-547C-48C4-BBA2-0AD26965BCE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19282-61B7-4575-B1E9-BE84A679125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546DA-D9A6-41B9-910D-8E4398FAB76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E8F01-185D-4CC0-813D-17E8E427476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9859654-63A5-4139-9191-C0AD9E6D355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0" r:id="rId1"/>
    <p:sldLayoutId id="2147484871" r:id="rId2"/>
    <p:sldLayoutId id="2147484872" r:id="rId3"/>
    <p:sldLayoutId id="2147484873" r:id="rId4"/>
    <p:sldLayoutId id="2147484874" r:id="rId5"/>
    <p:sldLayoutId id="2147484875" r:id="rId6"/>
    <p:sldLayoutId id="2147484876" r:id="rId7"/>
    <p:sldLayoutId id="2147484877" r:id="rId8"/>
    <p:sldLayoutId id="2147484878" r:id="rId9"/>
    <p:sldLayoutId id="2147484879" r:id="rId10"/>
    <p:sldLayoutId id="2147484880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8CE1638-76A0-4354-9DA3-AE45C944E72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1" r:id="rId1"/>
    <p:sldLayoutId id="2147484882" r:id="rId2"/>
    <p:sldLayoutId id="2147484883" r:id="rId3"/>
    <p:sldLayoutId id="2147484884" r:id="rId4"/>
    <p:sldLayoutId id="2147484885" r:id="rId5"/>
    <p:sldLayoutId id="2147484886" r:id="rId6"/>
    <p:sldLayoutId id="2147484887" r:id="rId7"/>
    <p:sldLayoutId id="2147484888" r:id="rId8"/>
    <p:sldLayoutId id="2147484889" r:id="rId9"/>
    <p:sldLayoutId id="2147484890" r:id="rId10"/>
    <p:sldLayoutId id="214748489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610600" cy="762000"/>
          </a:xfrm>
          <a:prstGeom prst="rect">
            <a:avLst/>
          </a:prstGeom>
          <a:gradFill rotWithShape="0">
            <a:gsLst>
              <a:gs pos="0">
                <a:srgbClr val="EBF5FF"/>
              </a:gs>
              <a:gs pos="100000">
                <a:srgbClr val="7F96F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61060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21075" y="6557963"/>
            <a:ext cx="19050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67463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r>
              <a:rPr lang="en-US" altLang="en-US" smtClean="0"/>
              <a:t>LAL Seminar</a:t>
            </a:r>
            <a:endParaRPr lang="en-US" alt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4F9ECCC-5760-4339-B592-055385547EC6}" type="slidenum">
              <a:rPr lang="en-US" altLang="en-US"/>
              <a:pPr>
                <a:defRPr/>
              </a:pPr>
              <a:t>‹N°›</a:t>
            </a:fld>
            <a:r>
              <a:rPr lang="en-US" altLang="en-US"/>
              <a:t>/27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73050" y="6343650"/>
            <a:ext cx="1073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en-US" sz="1200" dirty="0"/>
              <a:t>Patrick Janot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6" r:id="rId1"/>
    <p:sldLayoutId id="2147484927" r:id="rId2"/>
    <p:sldLayoutId id="2147484892" r:id="rId3"/>
    <p:sldLayoutId id="2147484893" r:id="rId4"/>
    <p:sldLayoutId id="2147484894" r:id="rId5"/>
    <p:sldLayoutId id="2147484895" r:id="rId6"/>
    <p:sldLayoutId id="2147484896" r:id="rId7"/>
    <p:sldLayoutId id="2147484897" r:id="rId8"/>
    <p:sldLayoutId id="2147484898" r:id="rId9"/>
    <p:sldLayoutId id="2147484899" r:id="rId10"/>
    <p:sldLayoutId id="2147484900" r:id="rId11"/>
    <p:sldLayoutId id="2147484901" r:id="rId12"/>
    <p:sldLayoutId id="2147484902" r:id="rId13"/>
    <p:sldLayoutId id="2147484903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5pPr>
      <a:lvl6pPr marL="4572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6pPr>
      <a:lvl7pPr marL="9144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7pPr>
      <a:lvl8pPr marL="13716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8pPr>
      <a:lvl9pPr marL="18288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50000"/>
        <a:buFont typeface="Wingdings" pitchFamily="2" charset="2"/>
        <a:buChar char="q"/>
        <a:defRPr kumimoji="1" sz="2400" b="1">
          <a:solidFill>
            <a:srgbClr val="FF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SzPct val="60000"/>
        <a:buFont typeface="Zapf Dingbats" charset="2"/>
        <a:buChar char="u"/>
        <a:defRPr kumimoji="1" sz="2000" b="1">
          <a:solidFill>
            <a:srgbClr val="0000CC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5000"/>
        <a:buFont typeface="Zapf Dingbats" charset="2"/>
        <a:buChar char="l"/>
        <a:defRPr kumimoji="1" sz="2000" b="1">
          <a:solidFill>
            <a:srgbClr val="0099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75000"/>
        <a:buFont typeface="Zapf Dingbats" charset="2"/>
        <a:buChar char="è"/>
        <a:defRPr kumimoji="1" sz="2000" b="1">
          <a:solidFill>
            <a:srgbClr val="CC00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buChar char="»"/>
        <a:defRPr kumimoji="1"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88A8A7-9185-4620-BA82-0E7BD3F3395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4" r:id="rId1"/>
    <p:sldLayoutId id="2147484905" r:id="rId2"/>
    <p:sldLayoutId id="2147484906" r:id="rId3"/>
    <p:sldLayoutId id="2147484907" r:id="rId4"/>
    <p:sldLayoutId id="2147484908" r:id="rId5"/>
    <p:sldLayoutId id="2147484909" r:id="rId6"/>
    <p:sldLayoutId id="2147484910" r:id="rId7"/>
    <p:sldLayoutId id="2147484911" r:id="rId8"/>
    <p:sldLayoutId id="2147484912" r:id="rId9"/>
    <p:sldLayoutId id="2147484913" r:id="rId10"/>
    <p:sldLayoutId id="2147484914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en-US" smtClean="0"/>
              <a:t>Orsay, 22 Mar 2013</a:t>
            </a:r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LAL Seminar</a:t>
            </a:r>
            <a:endParaRPr lang="en-US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4C57B0D-3BCA-4940-A236-927244701C9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5" r:id="rId1"/>
    <p:sldLayoutId id="2147484916" r:id="rId2"/>
    <p:sldLayoutId id="2147484917" r:id="rId3"/>
    <p:sldLayoutId id="2147484918" r:id="rId4"/>
    <p:sldLayoutId id="2147484919" r:id="rId5"/>
    <p:sldLayoutId id="2147484920" r:id="rId6"/>
    <p:sldLayoutId id="2147484921" r:id="rId7"/>
    <p:sldLayoutId id="2147484922" r:id="rId8"/>
    <p:sldLayoutId id="2147484923" r:id="rId9"/>
    <p:sldLayoutId id="2147484924" r:id="rId10"/>
    <p:sldLayoutId id="214748492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contributionDisplay.py?contribId=69&amp;confId=175067" TargetMode="External"/><Relationship Id="rId13" Type="http://schemas.openxmlformats.org/officeDocument/2006/relationships/hyperlink" Target="https://indico.cern.ch/contributionDisplay.py?contribId=176&amp;confId=175067" TargetMode="External"/><Relationship Id="rId3" Type="http://schemas.openxmlformats.org/officeDocument/2006/relationships/hyperlink" Target="https://indico.cern.ch/conferenceTimeTable.py?confId=204269#20130128.detailed" TargetMode="External"/><Relationship Id="rId7" Type="http://schemas.openxmlformats.org/officeDocument/2006/relationships/hyperlink" Target="https://indico.cern.ch/conferenceDisplay.py?confId=211018" TargetMode="External"/><Relationship Id="rId12" Type="http://schemas.openxmlformats.org/officeDocument/2006/relationships/hyperlink" Target="https://indico.cern.ch/conferenceDisplay.py?confId=222458" TargetMode="External"/><Relationship Id="rId2" Type="http://schemas.openxmlformats.org/officeDocument/2006/relationships/hyperlink" Target="https://indico.in2p3.fr/conferenceOtherViews.py?view=standard&amp;confId=7411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indico.cern.ch/contributionDisplay.py?contribId=174&amp;confId=175067" TargetMode="External"/><Relationship Id="rId11" Type="http://schemas.openxmlformats.org/officeDocument/2006/relationships/hyperlink" Target="https://indico.cern.ch/conferenceDisplay.py?confId=193791" TargetMode="External"/><Relationship Id="rId5" Type="http://schemas.openxmlformats.org/officeDocument/2006/relationships/hyperlink" Target="https://indico.cern.ch/contributionDisplay.py?contribId=177&amp;confId=175067" TargetMode="External"/><Relationship Id="rId10" Type="http://schemas.openxmlformats.org/officeDocument/2006/relationships/hyperlink" Target="https://indico.fnal.gov/conferenceOtherViews.py?confId=5775" TargetMode="External"/><Relationship Id="rId4" Type="http://schemas.openxmlformats.org/officeDocument/2006/relationships/hyperlink" Target="http://lcsim.org/papers/DBDPhysics.pdf" TargetMode="External"/><Relationship Id="rId9" Type="http://schemas.openxmlformats.org/officeDocument/2006/relationships/hyperlink" Target="http://ilcagenda.linearcollider.org/conferenceOtherViews.py?view=standard&amp;confId=5468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9.pn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45.pn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62.emf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.gi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at TLEP (and LEP3)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</a:p>
          <a:p>
            <a:pPr lvl="1"/>
            <a:r>
              <a:rPr lang="en-US" dirty="0" smtClean="0"/>
              <a:t>Introduction </a:t>
            </a:r>
          </a:p>
          <a:p>
            <a:pPr lvl="1"/>
            <a:r>
              <a:rPr lang="en-US" dirty="0" smtClean="0"/>
              <a:t>What </a:t>
            </a:r>
            <a:r>
              <a:rPr lang="en-US" dirty="0"/>
              <a:t>p</a:t>
            </a:r>
            <a:r>
              <a:rPr lang="en-US" dirty="0" smtClean="0"/>
              <a:t>recision for future measurements ?</a:t>
            </a:r>
          </a:p>
          <a:p>
            <a:pPr lvl="1"/>
            <a:r>
              <a:rPr lang="en-US" dirty="0" smtClean="0"/>
              <a:t>Possible paths towards the future</a:t>
            </a:r>
          </a:p>
          <a:p>
            <a:pPr lvl="1"/>
            <a:r>
              <a:rPr lang="en-US" dirty="0" smtClean="0"/>
              <a:t>[Frank : the challenges for the TLEP/LEP3 machine]</a:t>
            </a:r>
          </a:p>
          <a:p>
            <a:pPr lvl="1"/>
            <a:r>
              <a:rPr lang="en-US" dirty="0" smtClean="0"/>
              <a:t>Measurements at TLEP/LEP3 and comparative study </a:t>
            </a:r>
            <a:endParaRPr lang="en-US" dirty="0"/>
          </a:p>
          <a:p>
            <a:pPr lvl="2"/>
            <a:r>
              <a:rPr lang="en-US" dirty="0" smtClean="0"/>
              <a:t>Higgs Factory mode (and </a:t>
            </a:r>
            <a:r>
              <a:rPr lang="en-US" dirty="0"/>
              <a:t>t</a:t>
            </a:r>
            <a:r>
              <a:rPr lang="en-US" dirty="0" smtClean="0"/>
              <a:t>op threshold)</a:t>
            </a:r>
          </a:p>
          <a:p>
            <a:pPr lvl="2"/>
            <a:r>
              <a:rPr lang="en-US" dirty="0" err="1" smtClean="0"/>
              <a:t>TeraZ</a:t>
            </a:r>
            <a:r>
              <a:rPr lang="en-US" dirty="0" smtClean="0"/>
              <a:t> and </a:t>
            </a:r>
            <a:r>
              <a:rPr lang="en-US" dirty="0" err="1" smtClean="0"/>
              <a:t>MegaW</a:t>
            </a:r>
            <a:r>
              <a:rPr lang="en-US" dirty="0" smtClean="0"/>
              <a:t> modes</a:t>
            </a:r>
          </a:p>
          <a:p>
            <a:pPr lvl="1"/>
            <a:r>
              <a:rPr lang="en-US" dirty="0" smtClean="0"/>
              <a:t>Upgradeability at higher energies</a:t>
            </a:r>
          </a:p>
          <a:p>
            <a:pPr lvl="1"/>
            <a:r>
              <a:rPr lang="en-US" dirty="0" smtClean="0"/>
              <a:t>Other issues : detectors, cost, timescale, …</a:t>
            </a:r>
          </a:p>
          <a:p>
            <a:pPr lvl="1"/>
            <a:r>
              <a:rPr lang="en-US" dirty="0" smtClean="0"/>
              <a:t>Conclusions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LAL (LAC?)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45720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4"/>
            <a:endParaRPr lang="en-US" sz="1600" b="1" dirty="0" smtClean="0">
              <a:latin typeface="Corbel"/>
              <a:cs typeface="Corbel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6751" y="4697737"/>
            <a:ext cx="3531649" cy="1703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Content Placeholder 6" descr="HE_LHC%20option3_80km_UnderLake.pdf"/>
          <p:cNvPicPr/>
          <p:nvPr/>
        </p:nvPicPr>
        <p:blipFill>
          <a:blip r:embed="rId4" cstate="print"/>
          <a:srcRect l="535" t="6667" r="2890"/>
          <a:stretch>
            <a:fillRect/>
          </a:stretch>
        </p:blipFill>
        <p:spPr>
          <a:xfrm>
            <a:off x="6400800" y="4648200"/>
            <a:ext cx="2590800" cy="182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LLHCPesk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1150883"/>
            <a:ext cx="5943600" cy="403071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Graphic representation of HL-LHC projected performance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lvl="1"/>
            <a:r>
              <a:rPr lang="en-US" sz="1600" dirty="0" smtClean="0"/>
              <a:t>Much better than originally expected before LHC started</a:t>
            </a:r>
          </a:p>
          <a:p>
            <a:pPr lvl="2"/>
            <a:r>
              <a:rPr lang="en-US" sz="1600" dirty="0" smtClean="0"/>
              <a:t>Will need vigorous upgrade of CMS and ATLAS detectors</a:t>
            </a:r>
          </a:p>
          <a:p>
            <a:pPr lvl="3"/>
            <a:r>
              <a:rPr lang="en-US" sz="1600" dirty="0" smtClean="0"/>
              <a:t>Per-cent to sub-percent precision will require new collider(s) 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Paths towards the future : </a:t>
            </a:r>
            <a:r>
              <a:rPr lang="en-US" dirty="0" smtClean="0"/>
              <a:t>HL-LHC (2)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71800" y="272409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?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92492" y="272409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?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1163" y="272409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9900"/>
                </a:solidFill>
              </a:rPr>
              <a:t>?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4200" y="2580382"/>
            <a:ext cx="19913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Assumptions : </a:t>
            </a:r>
          </a:p>
          <a:p>
            <a:endParaRPr lang="en-US" sz="1600" dirty="0" smtClean="0"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latin typeface="+mn-lt"/>
              </a:rPr>
              <a:t>No new decay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smtClean="0">
                <a:latin typeface="+mn-lt"/>
              </a:rPr>
              <a:t>H</a:t>
            </a:r>
            <a:r>
              <a:rPr lang="en-US" sz="1600" dirty="0" smtClean="0">
                <a:latin typeface="+mn-lt"/>
              </a:rPr>
              <a:t> fixed in the fit</a:t>
            </a:r>
          </a:p>
          <a:p>
            <a:r>
              <a:rPr lang="en-US" sz="1600" dirty="0" smtClean="0">
                <a:latin typeface="+mn-lt"/>
              </a:rPr>
              <a:t>        (or fixed BR(cc) )</a:t>
            </a:r>
            <a:endParaRPr lang="en-US" sz="16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4820" y="4154269"/>
            <a:ext cx="430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+mn-lt"/>
              </a:rPr>
              <a:t>In bold, theory uncertainty are assumed to be divided by a factor 2,</a:t>
            </a:r>
          </a:p>
          <a:p>
            <a:r>
              <a:rPr lang="en-US" sz="1200" i="1" dirty="0">
                <a:latin typeface="+mn-lt"/>
              </a:rPr>
              <a:t>e</a:t>
            </a:r>
            <a:r>
              <a:rPr lang="en-US" sz="1200" i="1" dirty="0" smtClean="0">
                <a:latin typeface="+mn-lt"/>
              </a:rPr>
              <a:t>xperimental uncertainties are assumed to scale with 1/√L,</a:t>
            </a:r>
          </a:p>
          <a:p>
            <a:r>
              <a:rPr lang="en-US" sz="1200" i="1" dirty="0">
                <a:latin typeface="+mn-lt"/>
              </a:rPr>
              <a:t>a</a:t>
            </a:r>
            <a:r>
              <a:rPr lang="en-US" sz="1200" i="1" dirty="0" smtClean="0">
                <a:latin typeface="+mn-lt"/>
              </a:rPr>
              <a:t>nd analysis performance are assumed to be identical as today</a:t>
            </a:r>
            <a:endParaRPr lang="en-US" sz="1200" i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79921" y="5909846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[11]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025883" y="4843046"/>
            <a:ext cx="1813317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ATLAS upper limit at 65%</a:t>
            </a:r>
          </a:p>
          <a:p>
            <a:pPr algn="ctr"/>
            <a:r>
              <a:rPr lang="en-US" sz="1200" dirty="0" smtClean="0">
                <a:latin typeface="+mn-lt"/>
              </a:rPr>
              <a:t>(</a:t>
            </a:r>
            <a:r>
              <a:rPr lang="en-US" sz="1200" dirty="0" err="1" smtClean="0">
                <a:latin typeface="+mn-lt"/>
              </a:rPr>
              <a:t>Moriond</a:t>
            </a:r>
            <a:r>
              <a:rPr lang="en-US" sz="1200" dirty="0" smtClean="0">
                <a:latin typeface="+mn-lt"/>
              </a:rPr>
              <a:t> EW 2013)</a:t>
            </a:r>
            <a:endParaRPr lang="en-US" sz="1200" dirty="0">
              <a:latin typeface="+mn-lt"/>
            </a:endParaRPr>
          </a:p>
        </p:txBody>
      </p:sp>
      <p:cxnSp>
        <p:nvCxnSpPr>
          <p:cNvPr id="16" name="Straight Arrow Connector 15"/>
          <p:cNvCxnSpPr>
            <a:stCxn id="8" idx="0"/>
          </p:cNvCxnSpPr>
          <p:nvPr/>
        </p:nvCxnSpPr>
        <p:spPr bwMode="auto">
          <a:xfrm flipH="1" flipV="1">
            <a:off x="6400800" y="3276600"/>
            <a:ext cx="1531742" cy="15664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6561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Paths towards the future : Precision Higgs Factories (1)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Several options for Higgs factories are being studied 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7341" y="1517915"/>
            <a:ext cx="5205459" cy="389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>
            <a:stCxn id="23" idx="0"/>
          </p:cNvCxnSpPr>
          <p:nvPr/>
        </p:nvCxnSpPr>
        <p:spPr bwMode="auto">
          <a:xfrm flipV="1">
            <a:off x="1207100" y="4800600"/>
            <a:ext cx="1917100" cy="80444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stCxn id="20" idx="1"/>
          </p:cNvCxnSpPr>
          <p:nvPr/>
        </p:nvCxnSpPr>
        <p:spPr bwMode="auto">
          <a:xfrm flipH="1" flipV="1">
            <a:off x="6172201" y="4724402"/>
            <a:ext cx="1082596" cy="10206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19" idx="1"/>
          </p:cNvCxnSpPr>
          <p:nvPr/>
        </p:nvCxnSpPr>
        <p:spPr bwMode="auto">
          <a:xfrm flipH="1">
            <a:off x="6172201" y="2273588"/>
            <a:ext cx="1488836" cy="4696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5" idx="3"/>
          </p:cNvCxnSpPr>
          <p:nvPr/>
        </p:nvCxnSpPr>
        <p:spPr bwMode="auto">
          <a:xfrm>
            <a:off x="1586435" y="2197388"/>
            <a:ext cx="1442515" cy="3934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661037" y="1981200"/>
            <a:ext cx="1363174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This talk</a:t>
            </a:r>
          </a:p>
          <a:p>
            <a:pPr algn="ctr"/>
            <a:r>
              <a:rPr lang="en-US" sz="1600" dirty="0" smtClean="0">
                <a:latin typeface="+mn-lt"/>
              </a:rPr>
              <a:t>(mostly TLEP)</a:t>
            </a:r>
            <a:endParaRPr lang="en-US" sz="16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54797" y="5452646"/>
            <a:ext cx="1804601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Not encouraged by</a:t>
            </a:r>
          </a:p>
          <a:p>
            <a:pPr algn="ctr"/>
            <a:r>
              <a:rPr lang="en-US" sz="1600" dirty="0" smtClean="0">
                <a:latin typeface="+mn-lt"/>
              </a:rPr>
              <a:t>European Strategy</a:t>
            </a:r>
            <a:endParaRPr lang="en-US" sz="160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5331" y="5605046"/>
            <a:ext cx="1503537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Smaller Physics</a:t>
            </a:r>
          </a:p>
          <a:p>
            <a:pPr algn="ctr"/>
            <a:r>
              <a:rPr lang="en-US" sz="1600" dirty="0" smtClean="0">
                <a:latin typeface="+mn-lt"/>
              </a:rPr>
              <a:t>Potential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4800" y="1905000"/>
            <a:ext cx="1281635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Studied for decades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99150" y="5638800"/>
            <a:ext cx="3325450" cy="584776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9900"/>
                </a:solidFill>
                <a:latin typeface="+mn-lt"/>
              </a:rPr>
              <a:t>e</a:t>
            </a:r>
            <a:r>
              <a:rPr lang="en-US" sz="1600" b="1" baseline="30000" dirty="0" err="1" smtClean="0">
                <a:solidFill>
                  <a:srgbClr val="009900"/>
                </a:solidFill>
                <a:latin typeface="Symbol" charset="2"/>
                <a:cs typeface="Symbol" charset="2"/>
              </a:rPr>
              <a:t>+</a:t>
            </a:r>
            <a:r>
              <a:rPr lang="en-US" sz="1600" b="1" dirty="0" err="1" smtClean="0">
                <a:solidFill>
                  <a:srgbClr val="009900"/>
                </a:solidFill>
                <a:latin typeface="+mn-lt"/>
              </a:rPr>
              <a:t>e</a:t>
            </a:r>
            <a:r>
              <a:rPr lang="en-US" sz="1600" b="1" baseline="30000" dirty="0" smtClean="0">
                <a:solidFill>
                  <a:srgbClr val="009900"/>
                </a:solidFill>
                <a:latin typeface="Symbol" charset="2"/>
                <a:cs typeface="Symbol" charset="2"/>
              </a:rPr>
              <a:t>-</a:t>
            </a:r>
            <a:r>
              <a:rPr lang="en-US" sz="1600" b="1" dirty="0" smtClean="0">
                <a:solidFill>
                  <a:srgbClr val="009900"/>
                </a:solidFill>
                <a:latin typeface="+mn-lt"/>
              </a:rPr>
              <a:t> colliders have largest potential</a:t>
            </a:r>
          </a:p>
          <a:p>
            <a:pPr algn="ctr"/>
            <a:r>
              <a:rPr lang="en-US" sz="1600" b="1" dirty="0">
                <a:solidFill>
                  <a:srgbClr val="009900"/>
                </a:solidFill>
                <a:latin typeface="+mn-lt"/>
              </a:rPr>
              <a:t>a</a:t>
            </a:r>
            <a:r>
              <a:rPr lang="en-US" sz="1600" b="1" dirty="0" smtClean="0">
                <a:solidFill>
                  <a:srgbClr val="009900"/>
                </a:solidFill>
                <a:latin typeface="+mn-lt"/>
              </a:rPr>
              <a:t>s Precision Higgs Factories</a:t>
            </a:r>
            <a:endParaRPr lang="en-US" sz="1600" b="1" dirty="0">
              <a:solidFill>
                <a:srgbClr val="0099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050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Higgs Factories in </a:t>
            </a:r>
            <a:r>
              <a:rPr lang="en-US" dirty="0" err="1" smtClean="0"/>
              <a:t>e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dirty="0" err="1" smtClean="0"/>
              <a:t>e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 collisions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Physics case not driven by the fact that the collider is linear or circular</a:t>
            </a:r>
          </a:p>
          <a:p>
            <a:pPr lvl="1"/>
            <a:r>
              <a:rPr lang="en-US" sz="1600" dirty="0" smtClean="0"/>
              <a:t>Scan of the HZ threshold : </a:t>
            </a:r>
            <a:r>
              <a:rPr lang="de-DE" sz="1600" dirty="0" smtClean="0"/>
              <a:t>√s = 210-240 </a:t>
            </a:r>
            <a:r>
              <a:rPr lang="de-DE" sz="1600" dirty="0" err="1" smtClean="0"/>
              <a:t>GeV</a:t>
            </a:r>
            <a:r>
              <a:rPr lang="de-DE" sz="1600" dirty="0" smtClean="0"/>
              <a:t>                              </a:t>
            </a:r>
            <a:r>
              <a:rPr lang="de-DE" sz="1600" dirty="0" smtClean="0">
                <a:solidFill>
                  <a:srgbClr val="009900"/>
                </a:solidFill>
              </a:rPr>
              <a:t>Spin</a:t>
            </a:r>
            <a:endParaRPr lang="en-US" sz="1600" dirty="0" smtClean="0"/>
          </a:p>
          <a:p>
            <a:pPr lvl="1"/>
            <a:r>
              <a:rPr lang="en-US" sz="1600" dirty="0" smtClean="0"/>
              <a:t>Maximum of the HZ cross section : √s = 240-250 </a:t>
            </a:r>
            <a:r>
              <a:rPr lang="en-US" sz="1600" dirty="0" err="1" smtClean="0"/>
              <a:t>GeV</a:t>
            </a:r>
            <a:r>
              <a:rPr lang="en-US" sz="1600" dirty="0" smtClean="0"/>
              <a:t>            </a:t>
            </a:r>
            <a:r>
              <a:rPr lang="en-US" sz="1600" dirty="0" smtClean="0">
                <a:solidFill>
                  <a:srgbClr val="009900"/>
                </a:solidFill>
              </a:rPr>
              <a:t>Mass, BRs, Width, Decays</a:t>
            </a:r>
            <a:endParaRPr lang="en-US" sz="1600" dirty="0" smtClean="0"/>
          </a:p>
          <a:p>
            <a:pPr lvl="1"/>
            <a:r>
              <a:rPr lang="en-US" sz="1600" dirty="0"/>
              <a:t>Just below the </a:t>
            </a:r>
            <a:r>
              <a:rPr lang="en-US" sz="1600" dirty="0" err="1"/>
              <a:t>tt</a:t>
            </a:r>
            <a:r>
              <a:rPr lang="en-US" sz="1600" dirty="0"/>
              <a:t> threshold : √s ~ 340-350 </a:t>
            </a:r>
            <a:r>
              <a:rPr lang="en-US" sz="1600" dirty="0" err="1"/>
              <a:t>GeV</a:t>
            </a:r>
            <a:r>
              <a:rPr lang="en-US" sz="1600" dirty="0"/>
              <a:t>                          </a:t>
            </a:r>
            <a:r>
              <a:rPr lang="en-US" sz="1600" dirty="0" smtClean="0">
                <a:solidFill>
                  <a:srgbClr val="009900"/>
                </a:solidFill>
              </a:rPr>
              <a:t>Width</a:t>
            </a:r>
            <a:r>
              <a:rPr lang="en-US" sz="1600" dirty="0">
                <a:solidFill>
                  <a:srgbClr val="009900"/>
                </a:solidFill>
              </a:rPr>
              <a:t>, </a:t>
            </a:r>
            <a:r>
              <a:rPr lang="en-US" sz="1600" dirty="0" smtClean="0">
                <a:solidFill>
                  <a:srgbClr val="009900"/>
                </a:solidFill>
              </a:rPr>
              <a:t>CP</a:t>
            </a: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pic>
        <p:nvPicPr>
          <p:cNvPr id="7" name="Picture 6" descr="HiggsCross3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8628"/>
            <a:ext cx="5867400" cy="3979041"/>
          </a:xfrm>
          <a:prstGeom prst="rect">
            <a:avLst/>
          </a:prstGeom>
        </p:spPr>
      </p:pic>
      <p:pic>
        <p:nvPicPr>
          <p:cNvPr id="8" name="Picture 7" descr="eeHZ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31" y="3581400"/>
            <a:ext cx="1463069" cy="838200"/>
          </a:xfrm>
          <a:prstGeom prst="rect">
            <a:avLst/>
          </a:prstGeom>
        </p:spPr>
      </p:pic>
      <p:pic>
        <p:nvPicPr>
          <p:cNvPr id="9" name="Picture 8" descr="eeHn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876800"/>
            <a:ext cx="1524000" cy="101330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3352800" y="2667000"/>
            <a:ext cx="0" cy="314690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6019800" y="2667000"/>
            <a:ext cx="0" cy="314690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2209801" y="2667000"/>
            <a:ext cx="819149" cy="3146908"/>
          </a:xfrm>
          <a:prstGeom prst="rect">
            <a:avLst/>
          </a:prstGeom>
          <a:solidFill>
            <a:srgbClr val="CCFFCC">
              <a:alpha val="41000"/>
            </a:srgbClr>
          </a:solidFill>
          <a:ln w="285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5867400" y="4114800"/>
            <a:ext cx="1051531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6553200" y="5334000"/>
            <a:ext cx="822932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5029200" y="4114800"/>
            <a:ext cx="1889731" cy="1371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6553200" y="5334000"/>
            <a:ext cx="822932" cy="4799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3810000" y="5133201"/>
            <a:ext cx="66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Z </a:t>
            </a:r>
            <a:r>
              <a:rPr lang="en-US" sz="1200" dirty="0" smtClean="0">
                <a:solidFill>
                  <a:srgbClr val="FF0000"/>
                </a:solidFill>
              </a:rPr>
              <a:t>→ </a:t>
            </a:r>
            <a:r>
              <a:rPr lang="en-US" sz="12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nn</a:t>
            </a:r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 </a:t>
            </a:r>
            <a:endParaRPr 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05200" y="3657600"/>
            <a:ext cx="668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Z </a:t>
            </a:r>
            <a:r>
              <a:rPr lang="en-US" sz="1200" dirty="0" smtClean="0">
                <a:solidFill>
                  <a:srgbClr val="FF0000"/>
                </a:solidFill>
              </a:rPr>
              <a:t>→ All</a:t>
            </a:r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 </a:t>
            </a:r>
            <a:endParaRPr 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2362200"/>
            <a:ext cx="2531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+mn-lt"/>
              </a:rPr>
              <a:t>Unpolarized</a:t>
            </a:r>
            <a:r>
              <a:rPr lang="en-US" sz="1600" b="1" dirty="0" smtClean="0">
                <a:latin typeface="+mn-lt"/>
              </a:rPr>
              <a:t> cross sections</a:t>
            </a:r>
            <a:endParaRPr lang="en-US" sz="1600" b="1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78807" y="5909846"/>
            <a:ext cx="412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</a:t>
            </a:r>
            <a:r>
              <a:rPr lang="en-US" sz="1600" dirty="0"/>
              <a:t>7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3429000"/>
            <a:ext cx="132600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9900"/>
                </a:solidFill>
                <a:latin typeface="+mn-lt"/>
                <a:cs typeface="Symbol" charset="2"/>
              </a:rPr>
              <a:t>Need 100’s fb</a:t>
            </a:r>
            <a:r>
              <a:rPr lang="en-US" sz="1400" b="1" baseline="30000" dirty="0" smtClean="0">
                <a:solidFill>
                  <a:srgbClr val="009900"/>
                </a:solidFill>
                <a:latin typeface="+mn-lt"/>
                <a:cs typeface="Symbol" charset="2"/>
              </a:rPr>
              <a:t>-1</a:t>
            </a:r>
            <a:endParaRPr lang="en-US" sz="1400" b="1" baseline="30000" dirty="0">
              <a:solidFill>
                <a:srgbClr val="009900"/>
              </a:solidFill>
              <a:latin typeface="+mn-lt"/>
              <a:cs typeface="Symbol" charset="2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524000" y="3456801"/>
            <a:ext cx="457200" cy="276999"/>
          </a:xfrm>
          <a:prstGeom prst="ellipse">
            <a:avLst/>
          </a:prstGeom>
          <a:noFill/>
          <a:ln w="28575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2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Higgs Factories in </a:t>
            </a:r>
            <a:r>
              <a:rPr lang="en-US" dirty="0" err="1"/>
              <a:t>e</a:t>
            </a:r>
            <a:r>
              <a:rPr lang="en-US" baseline="30000" dirty="0" err="1">
                <a:latin typeface="Symbol" charset="2"/>
                <a:cs typeface="Symbol" charset="2"/>
              </a:rPr>
              <a:t>+</a:t>
            </a:r>
            <a:r>
              <a:rPr lang="en-US" dirty="0" err="1"/>
              <a:t>e</a:t>
            </a:r>
            <a:r>
              <a:rPr lang="en-US" baseline="30000" dirty="0">
                <a:latin typeface="Symbol" charset="2"/>
                <a:cs typeface="Symbol" charset="2"/>
              </a:rPr>
              <a:t>-</a:t>
            </a:r>
            <a:r>
              <a:rPr lang="en-US" dirty="0"/>
              <a:t> collisions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 few specificities : </a:t>
            </a:r>
          </a:p>
          <a:p>
            <a:pPr lvl="1"/>
            <a:r>
              <a:rPr lang="en-US" sz="1600" dirty="0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 </a:t>
            </a:r>
            <a:r>
              <a:rPr lang="en-US" sz="1600" dirty="0" smtClean="0">
                <a:cs typeface="Symbol" charset="2"/>
              </a:rPr>
              <a:t>(e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+</a:t>
            </a:r>
            <a:r>
              <a:rPr lang="en-US" sz="1600" dirty="0" smtClean="0">
                <a:cs typeface="Symbol" charset="2"/>
              </a:rPr>
              <a:t>) beam polarization is easy at the source (possible) for a linear collider. </a:t>
            </a:r>
          </a:p>
          <a:p>
            <a:pPr lvl="2"/>
            <a:r>
              <a:rPr lang="en-US" sz="1600" dirty="0" smtClean="0">
                <a:cs typeface="Symbol" charset="2"/>
              </a:rPr>
              <a:t>Not critical for Higgs studies. </a:t>
            </a:r>
          </a:p>
          <a:p>
            <a:pPr lvl="1"/>
            <a:r>
              <a:rPr lang="en-US" sz="1600" dirty="0" smtClean="0">
                <a:cs typeface="Symbol" charset="2"/>
              </a:rPr>
              <a:t>No beam disruption from </a:t>
            </a:r>
            <a:r>
              <a:rPr lang="en-US" sz="1600" dirty="0" err="1" smtClean="0">
                <a:cs typeface="Symbol" charset="2"/>
              </a:rPr>
              <a:t>Beamstrahlung</a:t>
            </a:r>
            <a:r>
              <a:rPr lang="en-US" sz="1600" dirty="0" smtClean="0">
                <a:cs typeface="Symbol" charset="2"/>
              </a:rPr>
              <a:t> for a circular collider </a:t>
            </a:r>
            <a:r>
              <a:rPr lang="en-US" sz="1400" b="0" dirty="0" smtClean="0">
                <a:cs typeface="Symbol" charset="2"/>
              </a:rPr>
              <a:t>(</a:t>
            </a:r>
            <a:r>
              <a:rPr lang="en-US" sz="1400" b="0" dirty="0" err="1" smtClean="0">
                <a:latin typeface="Symbol" charset="2"/>
                <a:cs typeface="Symbol" charset="2"/>
              </a:rPr>
              <a:t>s</a:t>
            </a:r>
            <a:r>
              <a:rPr lang="en-US" sz="1400" b="0" baseline="-25000" dirty="0" err="1" smtClean="0">
                <a:cs typeface="Symbol" charset="2"/>
              </a:rPr>
              <a:t>y</a:t>
            </a:r>
            <a:r>
              <a:rPr lang="en-US" sz="1400" b="0" dirty="0" smtClean="0">
                <a:cs typeface="Symbol" charset="2"/>
              </a:rPr>
              <a:t> </a:t>
            </a:r>
            <a:r>
              <a:rPr lang="en-US" sz="1400" b="0" dirty="0">
                <a:cs typeface="Symbol" charset="2"/>
              </a:rPr>
              <a:t>~</a:t>
            </a:r>
            <a:r>
              <a:rPr lang="en-US" sz="1400" b="0" dirty="0" smtClean="0">
                <a:cs typeface="Symbol" charset="2"/>
              </a:rPr>
              <a:t> 300 nm vs. 5 nm @ ILC)</a:t>
            </a:r>
          </a:p>
          <a:p>
            <a:pPr lvl="2"/>
            <a:r>
              <a:rPr lang="en-US" sz="1600" dirty="0" smtClean="0">
                <a:cs typeface="Symbol" charset="2"/>
              </a:rPr>
              <a:t>No EM backgrounds in the detector (photons, </a:t>
            </a:r>
            <a:r>
              <a:rPr lang="en-US" sz="1600" dirty="0" err="1" smtClean="0">
                <a:cs typeface="Symbol" charset="2"/>
              </a:rPr>
              <a:t>e+e</a:t>
            </a:r>
            <a:r>
              <a:rPr lang="en-US" sz="1600" dirty="0" smtClean="0">
                <a:cs typeface="Symbol" charset="2"/>
              </a:rPr>
              <a:t>- pairs);</a:t>
            </a:r>
          </a:p>
          <a:p>
            <a:pPr lvl="2"/>
            <a:r>
              <a:rPr lang="en-US" sz="1600" dirty="0" smtClean="0">
                <a:cs typeface="Symbol" charset="2"/>
              </a:rPr>
              <a:t>No beam energy smearing – energy spectrum perfectly known (</a:t>
            </a:r>
            <a:r>
              <a:rPr lang="en-US" sz="1600" dirty="0" err="1" smtClean="0">
                <a:cs typeface="Symbol" charset="2"/>
              </a:rPr>
              <a:t>lumi</a:t>
            </a:r>
            <a:r>
              <a:rPr lang="en-US" sz="1600" dirty="0" smtClean="0">
                <a:cs typeface="Symbol" charset="2"/>
              </a:rPr>
              <a:t> measurement)</a:t>
            </a:r>
          </a:p>
          <a:p>
            <a:pPr lvl="2"/>
            <a:r>
              <a:rPr lang="en-US" sz="1600" dirty="0" smtClean="0">
                <a:cs typeface="Symbol" charset="2"/>
              </a:rPr>
              <a:t>Negligible pile-up from </a:t>
            </a:r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>
                <a:cs typeface="Symbol" charset="2"/>
              </a:rPr>
              <a:t> interactions</a:t>
            </a:r>
          </a:p>
          <a:p>
            <a:pPr lvl="2"/>
            <a:endParaRPr lang="en-US" sz="1600" dirty="0">
              <a:cs typeface="Symbol" charset="2"/>
            </a:endParaRPr>
          </a:p>
          <a:p>
            <a:pPr lvl="2"/>
            <a:endParaRPr lang="en-US" sz="1600" dirty="0" smtClean="0">
              <a:cs typeface="Symbol" charset="2"/>
            </a:endParaRPr>
          </a:p>
          <a:p>
            <a:pPr lvl="2"/>
            <a:endParaRPr lang="en-US" sz="1600" dirty="0">
              <a:cs typeface="Symbol" charset="2"/>
            </a:endParaRPr>
          </a:p>
          <a:p>
            <a:pPr lvl="2"/>
            <a:endParaRPr lang="en-US" sz="1600" dirty="0" smtClean="0">
              <a:cs typeface="Symbol" charset="2"/>
            </a:endParaRPr>
          </a:p>
          <a:p>
            <a:pPr lvl="2"/>
            <a:endParaRPr lang="en-US" sz="1600" dirty="0">
              <a:cs typeface="Symbol" charset="2"/>
            </a:endParaRPr>
          </a:p>
          <a:p>
            <a:pPr lvl="2"/>
            <a:endParaRPr lang="en-US" sz="1600" dirty="0" smtClean="0">
              <a:cs typeface="Symbol" charset="2"/>
            </a:endParaRPr>
          </a:p>
          <a:p>
            <a:pPr lvl="2"/>
            <a:endParaRPr lang="en-US" sz="1600" dirty="0">
              <a:cs typeface="Symbol" charset="2"/>
            </a:endParaRPr>
          </a:p>
          <a:p>
            <a:pPr lvl="2"/>
            <a:endParaRPr lang="en-US" sz="1600" dirty="0" smtClean="0">
              <a:cs typeface="Symbol" charset="2"/>
            </a:endParaRPr>
          </a:p>
          <a:p>
            <a:pPr lvl="3"/>
            <a:r>
              <a:rPr lang="en-US" sz="1600" dirty="0" smtClean="0">
                <a:cs typeface="Symbol" charset="2"/>
              </a:rPr>
              <a:t>No drastic requirements for the detector and the background simulation</a:t>
            </a:r>
            <a:endParaRPr lang="en-US" sz="1600" dirty="0">
              <a:cs typeface="Symbol" charset="2"/>
            </a:endParaRPr>
          </a:p>
          <a:p>
            <a:pPr lvl="1"/>
            <a:r>
              <a:rPr lang="en-US" sz="1600" dirty="0" smtClean="0">
                <a:cs typeface="Symbol" charset="2"/>
              </a:rPr>
              <a:t>Possibility of operating several IP’s simultaneously in circular collider</a:t>
            </a:r>
          </a:p>
          <a:p>
            <a:pPr lvl="2"/>
            <a:r>
              <a:rPr lang="en-US" sz="1600" dirty="0" smtClean="0">
                <a:cs typeface="Symbol" charset="2"/>
              </a:rPr>
              <a:t>vs. only one IP in linear collider</a:t>
            </a:r>
          </a:p>
          <a:p>
            <a:pPr lvl="1"/>
            <a:endParaRPr lang="en-US" sz="1600" dirty="0" smtClean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pic>
        <p:nvPicPr>
          <p:cNvPr id="7" name="Picture 6" descr="IL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200400"/>
            <a:ext cx="2514600" cy="20392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7156" y="3048000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ILD TPC at 500 </a:t>
            </a:r>
            <a:r>
              <a:rPr lang="en-US" sz="1200" b="1" dirty="0" err="1" smtClean="0">
                <a:latin typeface="+mn-lt"/>
              </a:rPr>
              <a:t>GeV</a:t>
            </a:r>
            <a:endParaRPr lang="en-US" sz="1200" b="1" dirty="0">
              <a:latin typeface="+mn-lt"/>
            </a:endParaRPr>
          </a:p>
        </p:txBody>
      </p:sp>
      <p:pic>
        <p:nvPicPr>
          <p:cNvPr id="9" name="Picture 8" descr="EnergySpread_LEP3vsIL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195630"/>
            <a:ext cx="2971800" cy="21490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53400" y="5909846"/>
            <a:ext cx="812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[13,14]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615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Higgs Factories in </a:t>
            </a:r>
            <a:r>
              <a:rPr lang="en-US" dirty="0" err="1" smtClean="0"/>
              <a:t>e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dirty="0" err="1" smtClean="0"/>
              <a:t>e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 collisions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Number of Higgs bosons produced at √s = 240-250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LEP3 : 4-8 times more luminosity and 3-6 times more Higgs bosons than ILC</a:t>
            </a:r>
          </a:p>
          <a:p>
            <a:pPr lvl="1"/>
            <a:r>
              <a:rPr lang="en-US" sz="1600" dirty="0" smtClean="0"/>
              <a:t>TLEP : 20-40 times more luminosity and 15-30 times more Higgs bosons than ILC</a:t>
            </a:r>
          </a:p>
          <a:p>
            <a:pPr lvl="2"/>
            <a:r>
              <a:rPr lang="en-US" sz="1600" dirty="0" smtClean="0"/>
              <a:t> In a given amount of time, Higgs coupling precisions scale like</a:t>
            </a:r>
          </a:p>
          <a:p>
            <a:pPr lvl="3"/>
            <a:r>
              <a:rPr lang="en-US" sz="1600" dirty="0"/>
              <a:t> </a:t>
            </a:r>
            <a:r>
              <a:rPr lang="en-US" sz="1600" dirty="0" smtClean="0"/>
              <a:t> 2%  for ILC : 1% for LEP3 : 0.3% for TLEP </a:t>
            </a:r>
          </a:p>
          <a:p>
            <a:pPr lvl="3"/>
            <a:r>
              <a:rPr lang="en-US" sz="1600" dirty="0" smtClean="0"/>
              <a:t>One year of TLEP = five years of LEP3 = 15-30 years of ILC (at 240 </a:t>
            </a:r>
            <a:r>
              <a:rPr lang="en-US" sz="1600" dirty="0" err="1" smtClean="0"/>
              <a:t>GeV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739942"/>
              </p:ext>
            </p:extLst>
          </p:nvPr>
        </p:nvGraphicFramePr>
        <p:xfrm>
          <a:off x="1295400" y="1447800"/>
          <a:ext cx="6553200" cy="2979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1524000"/>
                <a:gridCol w="1600200"/>
                <a:gridCol w="1524000"/>
              </a:tblGrid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ILC-250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LEP3-240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TLEP-240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Lumi</a:t>
                      </a:r>
                      <a:r>
                        <a:rPr lang="en-US" sz="1400" b="1" dirty="0" smtClean="0"/>
                        <a:t> / IP / 5</a:t>
                      </a:r>
                      <a:r>
                        <a:rPr lang="en-US" sz="1400" b="1" baseline="0" dirty="0" smtClean="0"/>
                        <a:t> years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250 fb</a:t>
                      </a:r>
                      <a:r>
                        <a:rPr lang="en-US" sz="1600" b="1" baseline="30000" dirty="0" smtClean="0"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500 fb</a:t>
                      </a:r>
                      <a:r>
                        <a:rPr lang="en-US" sz="1600" b="1" baseline="30000" dirty="0" smtClean="0"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2.5 ab</a:t>
                      </a:r>
                      <a:r>
                        <a:rPr lang="en-US" sz="1600" b="1" baseline="30000" dirty="0" smtClean="0"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# IP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1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2</a:t>
                      </a:r>
                      <a:r>
                        <a:rPr lang="en-US" sz="1600" b="1" baseline="0" dirty="0" smtClean="0">
                          <a:solidFill>
                            <a:srgbClr val="009900"/>
                          </a:solidFill>
                        </a:rPr>
                        <a:t> -</a:t>
                      </a:r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 4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2</a:t>
                      </a:r>
                      <a:r>
                        <a:rPr lang="en-US" sz="1600" b="1" baseline="0" dirty="0" smtClean="0">
                          <a:solidFill>
                            <a:srgbClr val="009900"/>
                          </a:solidFill>
                        </a:rPr>
                        <a:t> -</a:t>
                      </a:r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 4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FF0000"/>
                          </a:solidFill>
                        </a:rPr>
                        <a:t>Lumi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 / 5 years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250 fb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1 - 2 ab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5 - 10 ab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9"/>
                    </a:solidFill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C0099"/>
                          </a:solidFill>
                        </a:rPr>
                        <a:t>Beam Polarization</a:t>
                      </a:r>
                      <a:endParaRPr lang="en-US" sz="14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C0099"/>
                          </a:solidFill>
                        </a:rPr>
                        <a:t>80%, 30%</a:t>
                      </a:r>
                      <a:endParaRPr lang="en-US" sz="16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rgbClr val="CC0099"/>
                          </a:solidFill>
                        </a:rPr>
                        <a:t>–</a:t>
                      </a:r>
                      <a:endParaRPr lang="en-US" sz="16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C0099"/>
                          </a:solidFill>
                        </a:rPr>
                        <a:t>–</a:t>
                      </a:r>
                      <a:endParaRPr lang="en-US" sz="16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L</a:t>
                      </a:r>
                      <a:r>
                        <a:rPr lang="en-US" sz="1600" b="1" baseline="-25000" dirty="0" smtClean="0">
                          <a:solidFill>
                            <a:srgbClr val="FF6600"/>
                          </a:solidFill>
                        </a:rPr>
                        <a:t>0.01</a:t>
                      </a:r>
                      <a:r>
                        <a:rPr lang="en-US" sz="1600" b="1" baseline="0" dirty="0" smtClean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en-US" sz="1200" b="0" baseline="0" dirty="0" smtClean="0">
                          <a:solidFill>
                            <a:srgbClr val="FF6600"/>
                          </a:solidFill>
                        </a:rPr>
                        <a:t>(</a:t>
                      </a:r>
                      <a:r>
                        <a:rPr lang="en-US" sz="1200" b="0" baseline="0" dirty="0" err="1" smtClean="0">
                          <a:solidFill>
                            <a:srgbClr val="FF6600"/>
                          </a:solidFill>
                        </a:rPr>
                        <a:t>beamstrahlung</a:t>
                      </a:r>
                      <a:r>
                        <a:rPr lang="en-US" sz="1200" b="0" baseline="0" dirty="0" smtClean="0">
                          <a:solidFill>
                            <a:srgbClr val="FF6600"/>
                          </a:solidFill>
                        </a:rPr>
                        <a:t>)</a:t>
                      </a:r>
                      <a:endParaRPr lang="en-US" sz="1200" b="0" baseline="-25000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6600"/>
                          </a:solidFill>
                        </a:rPr>
                        <a:t>86%</a:t>
                      </a:r>
                      <a:endParaRPr 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6600"/>
                          </a:solidFill>
                        </a:rPr>
                        <a:t>100%</a:t>
                      </a:r>
                      <a:endParaRPr 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6600"/>
                          </a:solidFill>
                        </a:rPr>
                        <a:t>100%</a:t>
                      </a:r>
                      <a:endParaRPr 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660066"/>
                          </a:solidFill>
                        </a:rPr>
                        <a:t>Number of Higgs</a:t>
                      </a:r>
                      <a:endParaRPr lang="en-US" sz="1400" b="1" baseline="0" dirty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660066"/>
                          </a:solidFill>
                        </a:rPr>
                        <a:t>70,000</a:t>
                      </a:r>
                      <a:endParaRPr lang="en-US" sz="1600" b="1" dirty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660066"/>
                          </a:solidFill>
                        </a:rPr>
                        <a:t>400,000</a:t>
                      </a:r>
                      <a:endParaRPr lang="en-US" sz="1600" b="1" dirty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660066"/>
                          </a:solidFill>
                        </a:rPr>
                        <a:t>2,000,000</a:t>
                      </a:r>
                      <a:endParaRPr lang="en-US" sz="1600" b="1" dirty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32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Upgradeable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to 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ILC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1TeV</a:t>
                      </a:r>
                    </a:p>
                    <a:p>
                      <a:pPr algn="ctr"/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CLIC  3 </a:t>
                      </a:r>
                      <a:r>
                        <a:rPr lang="en-US" sz="1800" b="0" baseline="0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HE-LHC </a:t>
                      </a: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33 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SHE-LHC</a:t>
                      </a: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18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measurements at √s ~ 240 </a:t>
            </a:r>
            <a:r>
              <a:rPr lang="en-US" dirty="0" err="1" smtClean="0"/>
              <a:t>GeV</a:t>
            </a:r>
            <a:r>
              <a:rPr lang="en-US" dirty="0" smtClean="0"/>
              <a:t>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With </a:t>
            </a:r>
            <a:r>
              <a:rPr lang="en-US" sz="2000" dirty="0" err="1"/>
              <a:t>e</a:t>
            </a:r>
            <a:r>
              <a:rPr lang="en-US" sz="2000" baseline="30000" dirty="0" err="1">
                <a:latin typeface="Symbol" charset="2"/>
                <a:cs typeface="Symbol" charset="2"/>
              </a:rPr>
              <a:t>+</a:t>
            </a:r>
            <a:r>
              <a:rPr lang="en-US" sz="2000" dirty="0" err="1"/>
              <a:t>e</a:t>
            </a:r>
            <a:r>
              <a:rPr lang="en-US" sz="2000" baseline="30000" dirty="0">
                <a:latin typeface="Symbol" charset="2"/>
                <a:cs typeface="Symbol" charset="2"/>
              </a:rPr>
              <a:t>-</a:t>
            </a:r>
            <a:r>
              <a:rPr lang="en-US" sz="2000" dirty="0"/>
              <a:t> </a:t>
            </a:r>
            <a:r>
              <a:rPr lang="en-US" sz="2000" dirty="0" smtClean="0"/>
              <a:t>→ ZH </a:t>
            </a:r>
            <a:r>
              <a:rPr lang="en-US" sz="2000" dirty="0"/>
              <a:t>→ </a:t>
            </a:r>
            <a:r>
              <a:rPr lang="en-US" sz="2000" dirty="0" err="1" smtClean="0"/>
              <a:t>e</a:t>
            </a:r>
            <a:r>
              <a:rPr lang="en-US" sz="20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2000" dirty="0" err="1" smtClean="0"/>
              <a:t>e</a:t>
            </a:r>
            <a:r>
              <a:rPr lang="en-US" sz="2000" baseline="30000" dirty="0" err="1" smtClean="0">
                <a:latin typeface="Symbol" charset="2"/>
                <a:cs typeface="Symbol" charset="2"/>
              </a:rPr>
              <a:t>-</a:t>
            </a:r>
            <a:r>
              <a:rPr lang="en-US" sz="2000" dirty="0" err="1" smtClean="0"/>
              <a:t>X</a:t>
            </a:r>
            <a:r>
              <a:rPr lang="en-US" sz="2000" dirty="0" smtClean="0"/>
              <a:t> and 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err="1" smtClean="0">
                <a:latin typeface="Symbol" charset="2"/>
                <a:cs typeface="Symbol" charset="2"/>
              </a:rPr>
              <a:t>-</a:t>
            </a:r>
            <a:r>
              <a:rPr lang="en-US" sz="2000" dirty="0" err="1" smtClean="0"/>
              <a:t>X</a:t>
            </a:r>
            <a:r>
              <a:rPr lang="en-US" sz="2000" dirty="0" smtClean="0"/>
              <a:t> events</a:t>
            </a:r>
          </a:p>
          <a:p>
            <a:pPr lvl="1"/>
            <a:r>
              <a:rPr lang="en-US" sz="1600" dirty="0" smtClean="0"/>
              <a:t>Measure HZ cross section in a model independent way</a:t>
            </a:r>
          </a:p>
          <a:p>
            <a:pPr lvl="2"/>
            <a:r>
              <a:rPr lang="en-US" sz="1600" dirty="0" smtClean="0"/>
              <a:t>Find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 peak from the leptons and </a:t>
            </a:r>
            <a:r>
              <a:rPr lang="en-US" sz="1600" dirty="0" err="1" smtClean="0"/>
              <a:t>E,p</a:t>
            </a:r>
            <a:r>
              <a:rPr lang="en-US" sz="1600" dirty="0" smtClean="0"/>
              <a:t> conservation</a:t>
            </a:r>
          </a:p>
          <a:p>
            <a:pPr lvl="2"/>
            <a:r>
              <a:rPr lang="en-US" sz="1600" dirty="0" smtClean="0"/>
              <a:t>Determine spin with three-point threshold scan</a:t>
            </a:r>
          </a:p>
          <a:p>
            <a:pPr lvl="3"/>
            <a:r>
              <a:rPr lang="en-US" sz="1600" dirty="0" smtClean="0"/>
              <a:t>10 fb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-1 </a:t>
            </a:r>
            <a:r>
              <a:rPr lang="en-US" sz="1600" dirty="0" smtClean="0"/>
              <a:t>/ point suffice</a:t>
            </a:r>
          </a:p>
          <a:p>
            <a:pPr lvl="2"/>
            <a:r>
              <a:rPr lang="en-US" sz="1600" dirty="0"/>
              <a:t>D</a:t>
            </a:r>
            <a:r>
              <a:rPr lang="en-US" sz="1600" dirty="0" smtClean="0"/>
              <a:t>etermine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HZ</a:t>
            </a:r>
            <a:r>
              <a:rPr lang="en-US" sz="1600" dirty="0" smtClean="0"/>
              <a:t> and </a:t>
            </a:r>
            <a:r>
              <a:rPr lang="en-US" sz="1600" dirty="0" err="1" smtClean="0"/>
              <a:t>g</a:t>
            </a:r>
            <a:r>
              <a:rPr lang="en-US" sz="1600" baseline="-25000" dirty="0" err="1" smtClean="0"/>
              <a:t>HZZ</a:t>
            </a:r>
            <a:r>
              <a:rPr lang="en-US" sz="1600" dirty="0" smtClean="0"/>
              <a:t> coupling at 240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pPr lvl="3"/>
            <a:r>
              <a:rPr lang="en-US" sz="1600" dirty="0" smtClean="0"/>
              <a:t>3% (1.5%) precision on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HZ</a:t>
            </a:r>
            <a:r>
              <a:rPr lang="en-US" sz="1600" dirty="0" smtClean="0"/>
              <a:t> (</a:t>
            </a:r>
            <a:r>
              <a:rPr lang="en-US" sz="1600" dirty="0" err="1" smtClean="0"/>
              <a:t>g</a:t>
            </a:r>
            <a:r>
              <a:rPr lang="en-US" sz="1600" baseline="-25000" dirty="0" err="1" smtClean="0"/>
              <a:t>HZZ</a:t>
            </a:r>
            <a:r>
              <a:rPr lang="en-US" sz="1600" dirty="0" smtClean="0"/>
              <a:t>)with 250 fb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-1 </a:t>
            </a:r>
          </a:p>
          <a:p>
            <a:pPr lvl="2"/>
            <a:r>
              <a:rPr lang="en-US" sz="1600" dirty="0" smtClean="0">
                <a:cs typeface="Symbol" charset="2"/>
              </a:rPr>
              <a:t>Good tracker needed, but details mildly depend on the actual performance</a:t>
            </a:r>
          </a:p>
          <a:p>
            <a:pPr lvl="3"/>
            <a:r>
              <a:rPr lang="en-US" sz="1600" dirty="0" smtClean="0">
                <a:cs typeface="Symbol" charset="2"/>
              </a:rPr>
              <a:t>Plots below with ILD@ILC and CMS@LEP3</a:t>
            </a:r>
            <a:endParaRPr lang="en-US" sz="1600" dirty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3588"/>
            <a:ext cx="2747104" cy="2401012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757331" y="971761"/>
            <a:ext cx="914400" cy="1828800"/>
          </a:xfrm>
          <a:custGeom>
            <a:avLst/>
            <a:gdLst>
              <a:gd name="connsiteX0" fmla="*/ 0 w 914400"/>
              <a:gd name="connsiteY0" fmla="*/ 0 h 1828800"/>
              <a:gd name="connsiteX1" fmla="*/ 914400 w 914400"/>
              <a:gd name="connsiteY1" fmla="*/ 903768 h 1828800"/>
              <a:gd name="connsiteX2" fmla="*/ 0 w 914400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828800">
                <a:moveTo>
                  <a:pt x="0" y="0"/>
                </a:moveTo>
                <a:lnTo>
                  <a:pt x="914400" y="903768"/>
                </a:lnTo>
                <a:lnTo>
                  <a:pt x="0" y="182880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586131" y="966445"/>
            <a:ext cx="925033" cy="9090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96564" y="249044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  <a:r>
              <a:rPr lang="en-GB" baseline="30000" dirty="0" smtClean="0"/>
              <a:t>+</a:t>
            </a:r>
            <a:endParaRPr lang="en-GB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6072764" y="96644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</a:t>
            </a:r>
            <a:r>
              <a:rPr lang="en-GB" baseline="30000" dirty="0" smtClean="0"/>
              <a:t>-</a:t>
            </a:r>
            <a:endParaRPr lang="en-GB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6960680" y="1499845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Z*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901564" y="242591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901564" y="966445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</a:t>
            </a:r>
            <a:endParaRPr lang="en-GB" dirty="0"/>
          </a:p>
        </p:txBody>
      </p:sp>
      <p:grpSp>
        <p:nvGrpSpPr>
          <p:cNvPr id="15" name="Group 20"/>
          <p:cNvGrpSpPr/>
          <p:nvPr/>
        </p:nvGrpSpPr>
        <p:grpSpPr>
          <a:xfrm>
            <a:off x="6682364" y="1836544"/>
            <a:ext cx="914400" cy="76200"/>
            <a:chOff x="0" y="4336312"/>
            <a:chExt cx="5486400" cy="1864240"/>
          </a:xfrm>
        </p:grpSpPr>
        <p:grpSp>
          <p:nvGrpSpPr>
            <p:cNvPr id="16" name="Group 12"/>
            <p:cNvGrpSpPr/>
            <p:nvPr/>
          </p:nvGrpSpPr>
          <p:grpSpPr>
            <a:xfrm>
              <a:off x="0" y="4336312"/>
              <a:ext cx="2743200" cy="1857152"/>
              <a:chOff x="0" y="4336312"/>
              <a:chExt cx="7315200" cy="1857152"/>
            </a:xfrm>
          </p:grpSpPr>
          <p:grpSp>
            <p:nvGrpSpPr>
              <p:cNvPr id="24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28" name="Freeform 5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Freeform 6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5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26" name="Freeform 10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Freeform 11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7" name="Group 13"/>
            <p:cNvGrpSpPr/>
            <p:nvPr/>
          </p:nvGrpSpPr>
          <p:grpSpPr>
            <a:xfrm>
              <a:off x="2743200" y="4343400"/>
              <a:ext cx="2743200" cy="1857152"/>
              <a:chOff x="0" y="4336312"/>
              <a:chExt cx="7315200" cy="1857152"/>
            </a:xfrm>
          </p:grpSpPr>
          <p:grpSp>
            <p:nvGrpSpPr>
              <p:cNvPr id="18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22" name="Freeform 21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9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20" name="Freeform 19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30" name="Group 97"/>
          <p:cNvGrpSpPr/>
          <p:nvPr/>
        </p:nvGrpSpPr>
        <p:grpSpPr>
          <a:xfrm>
            <a:off x="8221119" y="1600200"/>
            <a:ext cx="770481" cy="1828800"/>
            <a:chOff x="3367555" y="4062755"/>
            <a:chExt cx="770481" cy="1828800"/>
          </a:xfrm>
        </p:grpSpPr>
        <p:grpSp>
          <p:nvGrpSpPr>
            <p:cNvPr id="31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33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49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57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61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2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58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9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0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50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51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5" name="Freeform 54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6" name="Freeform 55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52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3" name="Freeform 52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4" name="Freeform 53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4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35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43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7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8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4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5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6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6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37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1" name="Freeform 4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2" name="Freeform 4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8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39" name="Freeform 38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0" name="Freeform 39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32" name="Rectangle 31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3" name="Oval 62"/>
          <p:cNvSpPr/>
          <p:nvPr/>
        </p:nvSpPr>
        <p:spPr bwMode="auto">
          <a:xfrm>
            <a:off x="7538691" y="1764579"/>
            <a:ext cx="123640" cy="140421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8453091" y="914400"/>
            <a:ext cx="123640" cy="14042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6" name="Straight Connector 65"/>
          <p:cNvCxnSpPr>
            <a:stCxn id="32" idx="1"/>
          </p:cNvCxnSpPr>
          <p:nvPr/>
        </p:nvCxnSpPr>
        <p:spPr bwMode="auto">
          <a:xfrm>
            <a:off x="8526113" y="2756080"/>
            <a:ext cx="2309" cy="5967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>
            <a:stCxn id="32" idx="1"/>
          </p:cNvCxnSpPr>
          <p:nvPr/>
        </p:nvCxnSpPr>
        <p:spPr bwMode="auto">
          <a:xfrm>
            <a:off x="8526113" y="2756080"/>
            <a:ext cx="54168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8229600" y="3242846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+</a:t>
            </a:r>
            <a:r>
              <a:rPr lang="en-US" sz="1600" dirty="0" smtClean="0">
                <a:latin typeface="Symbol" charset="2"/>
                <a:cs typeface="Symbol" charset="2"/>
              </a:rPr>
              <a:t>, m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+</a:t>
            </a:r>
            <a:endParaRPr lang="en-US" sz="1600" baseline="30000" dirty="0">
              <a:latin typeface="Symbol" charset="2"/>
              <a:cs typeface="Symbol" charset="2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534400" y="2404646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>
                <a:latin typeface="Symbol" charset="2"/>
                <a:cs typeface="Symbol" charset="2"/>
              </a:rPr>
              <a:t>, m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endParaRPr lang="en-US" sz="1600" baseline="30000" dirty="0">
              <a:latin typeface="Symbol" charset="2"/>
              <a:cs typeface="Symbol" charset="2"/>
            </a:endParaRPr>
          </a:p>
        </p:txBody>
      </p:sp>
      <p:pic>
        <p:nvPicPr>
          <p:cNvPr id="75" name="Picture 74" descr="llXv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819634"/>
            <a:ext cx="3356675" cy="2276366"/>
          </a:xfrm>
          <a:prstGeom prst="rect">
            <a:avLst/>
          </a:prstGeom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6516" y="3819634"/>
            <a:ext cx="3104684" cy="242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>
          <a:xfrm>
            <a:off x="5791200" y="3700790"/>
            <a:ext cx="2085795" cy="26161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err="1"/>
              <a:t>e</a:t>
            </a:r>
            <a:r>
              <a:rPr lang="en-US" sz="1100" baseline="30000" dirty="0" err="1">
                <a:latin typeface="Symbol" charset="2"/>
                <a:cs typeface="Symbol" charset="2"/>
              </a:rPr>
              <a:t>+</a:t>
            </a:r>
            <a:r>
              <a:rPr lang="en-US" sz="1100" dirty="0" err="1"/>
              <a:t>e</a:t>
            </a:r>
            <a:r>
              <a:rPr lang="en-US" sz="1100" baseline="30000" dirty="0">
                <a:latin typeface="Symbol" charset="2"/>
                <a:cs typeface="Symbol" charset="2"/>
              </a:rPr>
              <a:t>-</a:t>
            </a:r>
            <a:r>
              <a:rPr lang="en-US" sz="1100" dirty="0"/>
              <a:t> → ZH </a:t>
            </a:r>
            <a:r>
              <a:rPr lang="en-US" sz="1100" dirty="0" smtClean="0"/>
              <a:t>→ </a:t>
            </a:r>
            <a:r>
              <a:rPr lang="en-US" sz="1100" dirty="0" err="1"/>
              <a:t>e</a:t>
            </a:r>
            <a:r>
              <a:rPr lang="en-US" sz="1100" baseline="30000" dirty="0" err="1">
                <a:latin typeface="Symbol" charset="2"/>
                <a:cs typeface="Symbol" charset="2"/>
              </a:rPr>
              <a:t>+</a:t>
            </a:r>
            <a:r>
              <a:rPr lang="en-US" sz="1100" dirty="0" err="1"/>
              <a:t>e</a:t>
            </a:r>
            <a:r>
              <a:rPr lang="en-US" sz="1100" baseline="30000" dirty="0" err="1">
                <a:latin typeface="Symbol" charset="2"/>
                <a:cs typeface="Symbol" charset="2"/>
              </a:rPr>
              <a:t>-</a:t>
            </a:r>
            <a:r>
              <a:rPr lang="en-US" sz="1100" dirty="0" err="1"/>
              <a:t>X</a:t>
            </a:r>
            <a:r>
              <a:rPr lang="en-US" sz="1100" dirty="0"/>
              <a:t> and </a:t>
            </a:r>
            <a:r>
              <a:rPr lang="en-US" sz="1100" dirty="0" err="1">
                <a:latin typeface="Symbol" charset="2"/>
                <a:cs typeface="Symbol" charset="2"/>
              </a:rPr>
              <a:t>m</a:t>
            </a:r>
            <a:r>
              <a:rPr lang="en-US" sz="1100" baseline="30000" dirty="0" err="1">
                <a:latin typeface="Symbol" charset="2"/>
                <a:cs typeface="Symbol" charset="2"/>
              </a:rPr>
              <a:t>+</a:t>
            </a:r>
            <a:r>
              <a:rPr lang="en-US" sz="1100" dirty="0" err="1">
                <a:latin typeface="Symbol" charset="2"/>
                <a:cs typeface="Symbol" charset="2"/>
              </a:rPr>
              <a:t>m</a:t>
            </a:r>
            <a:r>
              <a:rPr lang="en-US" sz="1100" baseline="30000" dirty="0" err="1">
                <a:latin typeface="Symbol" charset="2"/>
                <a:cs typeface="Symbol" charset="2"/>
              </a:rPr>
              <a:t>-</a:t>
            </a:r>
            <a:r>
              <a:rPr lang="en-US" sz="1100" dirty="0" err="1"/>
              <a:t>X</a:t>
            </a:r>
            <a:r>
              <a:rPr lang="en-US" sz="1100" dirty="0"/>
              <a:t> 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78" name="TextBox 77"/>
          <p:cNvSpPr txBox="1"/>
          <p:nvPr/>
        </p:nvSpPr>
        <p:spPr>
          <a:xfrm>
            <a:off x="533400" y="3990201"/>
            <a:ext cx="15349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e</a:t>
            </a:r>
            <a:r>
              <a:rPr lang="en-US" sz="1200" baseline="30000" dirty="0" err="1">
                <a:latin typeface="Symbol" charset="2"/>
                <a:cs typeface="Symbol" charset="2"/>
              </a:rPr>
              <a:t>+</a:t>
            </a:r>
            <a:r>
              <a:rPr lang="en-US" sz="1200" dirty="0" err="1"/>
              <a:t>e</a:t>
            </a:r>
            <a:r>
              <a:rPr lang="en-US" sz="1200" baseline="30000" dirty="0">
                <a:latin typeface="Symbol" charset="2"/>
                <a:cs typeface="Symbol" charset="2"/>
              </a:rPr>
              <a:t>-</a:t>
            </a:r>
            <a:r>
              <a:rPr lang="en-US" sz="1200" dirty="0"/>
              <a:t> → ZH </a:t>
            </a:r>
            <a:r>
              <a:rPr lang="en-US" sz="1200" dirty="0" smtClean="0"/>
              <a:t>→ </a:t>
            </a:r>
            <a:r>
              <a:rPr lang="en-US" sz="1200" dirty="0" err="1">
                <a:latin typeface="Symbol" charset="2"/>
                <a:cs typeface="Symbol" charset="2"/>
              </a:rPr>
              <a:t>m</a:t>
            </a:r>
            <a:r>
              <a:rPr lang="en-US" sz="1200" baseline="30000" dirty="0" err="1">
                <a:latin typeface="Symbol" charset="2"/>
                <a:cs typeface="Symbol" charset="2"/>
              </a:rPr>
              <a:t>+</a:t>
            </a:r>
            <a:r>
              <a:rPr lang="en-US" sz="1200" dirty="0" err="1">
                <a:latin typeface="Symbol" charset="2"/>
                <a:cs typeface="Symbol" charset="2"/>
              </a:rPr>
              <a:t>m</a:t>
            </a:r>
            <a:r>
              <a:rPr lang="en-US" sz="1200" baseline="30000" dirty="0" err="1">
                <a:latin typeface="Symbol" charset="2"/>
                <a:cs typeface="Symbol" charset="2"/>
              </a:rPr>
              <a:t>-</a:t>
            </a:r>
            <a:r>
              <a:rPr lang="en-US" sz="1200" dirty="0" err="1"/>
              <a:t>X</a:t>
            </a:r>
            <a:r>
              <a:rPr lang="en-US" sz="1200" dirty="0"/>
              <a:t> 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79" name="TextBox 78"/>
          <p:cNvSpPr txBox="1"/>
          <p:nvPr/>
        </p:nvSpPr>
        <p:spPr>
          <a:xfrm>
            <a:off x="4519469" y="5105400"/>
            <a:ext cx="966931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1200" b="1" dirty="0" err="1" smtClean="0">
                <a:solidFill>
                  <a:srgbClr val="FF0000"/>
                </a:solidFill>
                <a:latin typeface="+mn-lt"/>
              </a:rPr>
              <a:t>p</a:t>
            </a:r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/p ~ 0.2%</a:t>
            </a:r>
            <a:endParaRPr 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248400" y="5105400"/>
            <a:ext cx="841997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1200" b="1" dirty="0" err="1" smtClean="0">
                <a:solidFill>
                  <a:srgbClr val="FF0000"/>
                </a:solidFill>
                <a:latin typeface="+mn-lt"/>
              </a:rPr>
              <a:t>p</a:t>
            </a:r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/p ~ 2%</a:t>
            </a:r>
            <a:endParaRPr 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8767" y="3429000"/>
            <a:ext cx="96803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[9,10,11]</a:t>
            </a:r>
            <a:endParaRPr lang="en-US" sz="1600" dirty="0"/>
          </a:p>
        </p:txBody>
      </p:sp>
      <p:sp>
        <p:nvSpPr>
          <p:cNvPr id="82" name="TextBox 81"/>
          <p:cNvSpPr txBox="1"/>
          <p:nvPr/>
        </p:nvSpPr>
        <p:spPr>
          <a:xfrm>
            <a:off x="3722855" y="3990201"/>
            <a:ext cx="153494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e</a:t>
            </a:r>
            <a:r>
              <a:rPr lang="en-US" sz="1200" baseline="30000" dirty="0" err="1">
                <a:latin typeface="Symbol" charset="2"/>
                <a:cs typeface="Symbol" charset="2"/>
              </a:rPr>
              <a:t>+</a:t>
            </a:r>
            <a:r>
              <a:rPr lang="en-US" sz="1200" dirty="0" err="1"/>
              <a:t>e</a:t>
            </a:r>
            <a:r>
              <a:rPr lang="en-US" sz="1200" baseline="30000" dirty="0">
                <a:latin typeface="Symbol" charset="2"/>
                <a:cs typeface="Symbol" charset="2"/>
              </a:rPr>
              <a:t>-</a:t>
            </a:r>
            <a:r>
              <a:rPr lang="en-US" sz="1200" dirty="0"/>
              <a:t> → ZH </a:t>
            </a:r>
            <a:r>
              <a:rPr lang="en-US" sz="1200" dirty="0" smtClean="0"/>
              <a:t>→ </a:t>
            </a:r>
            <a:r>
              <a:rPr lang="en-US" sz="1200" dirty="0" err="1">
                <a:latin typeface="Symbol" charset="2"/>
                <a:cs typeface="Symbol" charset="2"/>
              </a:rPr>
              <a:t>m</a:t>
            </a:r>
            <a:r>
              <a:rPr lang="en-US" sz="1200" baseline="30000" dirty="0" err="1">
                <a:latin typeface="Symbol" charset="2"/>
                <a:cs typeface="Symbol" charset="2"/>
              </a:rPr>
              <a:t>+</a:t>
            </a:r>
            <a:r>
              <a:rPr lang="en-US" sz="1200" dirty="0" err="1">
                <a:latin typeface="Symbol" charset="2"/>
                <a:cs typeface="Symbol" charset="2"/>
              </a:rPr>
              <a:t>m</a:t>
            </a:r>
            <a:r>
              <a:rPr lang="en-US" sz="1200" baseline="30000" dirty="0" err="1">
                <a:latin typeface="Symbol" charset="2"/>
                <a:cs typeface="Symbol" charset="2"/>
              </a:rPr>
              <a:t>-</a:t>
            </a:r>
            <a:r>
              <a:rPr lang="en-US" sz="1200" dirty="0" err="1"/>
              <a:t>X</a:t>
            </a:r>
            <a:r>
              <a:rPr lang="en-US" sz="1200" dirty="0"/>
              <a:t> 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83" name="TextBox 82"/>
          <p:cNvSpPr txBox="1"/>
          <p:nvPr/>
        </p:nvSpPr>
        <p:spPr>
          <a:xfrm>
            <a:off x="8153400" y="6400800"/>
            <a:ext cx="81214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[15,16]</a:t>
            </a:r>
            <a:endParaRPr lang="en-US" sz="1600" dirty="0"/>
          </a:p>
        </p:txBody>
      </p:sp>
      <p:sp>
        <p:nvSpPr>
          <p:cNvPr id="84" name="TextBox 83"/>
          <p:cNvSpPr txBox="1"/>
          <p:nvPr/>
        </p:nvSpPr>
        <p:spPr>
          <a:xfrm>
            <a:off x="7086600" y="2511623"/>
            <a:ext cx="510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400" b="1" dirty="0" err="1" smtClean="0">
                <a:solidFill>
                  <a:srgbClr val="FF0000"/>
                </a:solidFill>
                <a:latin typeface="+mn-lt"/>
              </a:rPr>
              <a:t>g</a:t>
            </a:r>
            <a:r>
              <a:rPr lang="en-US" sz="1400" b="1" baseline="-25000" dirty="0" err="1" smtClean="0">
                <a:solidFill>
                  <a:srgbClr val="FF0000"/>
                </a:solidFill>
                <a:latin typeface="+mn-lt"/>
              </a:rPr>
              <a:t>HZZ</a:t>
            </a:r>
            <a:endParaRPr lang="en-US" sz="1400" b="1" baseline="-25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85" name="Curved Connector 84"/>
          <p:cNvCxnSpPr/>
          <p:nvPr/>
        </p:nvCxnSpPr>
        <p:spPr bwMode="auto">
          <a:xfrm rot="5400000" flipH="1" flipV="1">
            <a:off x="7094517" y="2141517"/>
            <a:ext cx="669965" cy="2286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6365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/>
              <a:t>measurements at √s ~ 240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With </a:t>
            </a:r>
            <a:r>
              <a:rPr lang="en-US" sz="2000" dirty="0" smtClean="0"/>
              <a:t>ZH </a:t>
            </a:r>
            <a:r>
              <a:rPr lang="en-US" sz="2000" dirty="0"/>
              <a:t>→ </a:t>
            </a:r>
            <a:r>
              <a:rPr lang="en-US" sz="2000" dirty="0" err="1"/>
              <a:t>e</a:t>
            </a:r>
            <a:r>
              <a:rPr lang="en-US" sz="2000" baseline="30000" dirty="0" err="1">
                <a:latin typeface="Symbol" charset="2"/>
                <a:cs typeface="Symbol" charset="2"/>
              </a:rPr>
              <a:t>+</a:t>
            </a:r>
            <a:r>
              <a:rPr lang="en-US" sz="2000" dirty="0" err="1"/>
              <a:t>e</a:t>
            </a:r>
            <a:r>
              <a:rPr lang="en-US" sz="2000" baseline="30000" dirty="0" err="1">
                <a:latin typeface="Symbol" charset="2"/>
                <a:cs typeface="Symbol" charset="2"/>
              </a:rPr>
              <a:t>-</a:t>
            </a:r>
            <a:r>
              <a:rPr lang="en-US" sz="2000" dirty="0" err="1"/>
              <a:t>X</a:t>
            </a:r>
            <a:r>
              <a:rPr lang="en-US" sz="2000" dirty="0"/>
              <a:t> and 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baseline="30000" dirty="0" err="1">
                <a:latin typeface="Symbol" charset="2"/>
                <a:cs typeface="Symbol" charset="2"/>
              </a:rPr>
              <a:t>+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baseline="30000" dirty="0" err="1">
                <a:latin typeface="Symbol" charset="2"/>
                <a:cs typeface="Symbol" charset="2"/>
              </a:rPr>
              <a:t>-</a:t>
            </a:r>
            <a:r>
              <a:rPr lang="en-US" sz="2000" dirty="0" err="1"/>
              <a:t>X</a:t>
            </a:r>
            <a:r>
              <a:rPr lang="en-US" sz="2000" dirty="0"/>
              <a:t> </a:t>
            </a:r>
            <a:r>
              <a:rPr lang="en-US" sz="2000" dirty="0" smtClean="0"/>
              <a:t>events (cont’d)</a:t>
            </a:r>
            <a:endParaRPr lang="en-US" sz="2000" dirty="0"/>
          </a:p>
          <a:p>
            <a:pPr lvl="1"/>
            <a:r>
              <a:rPr lang="en-US" sz="1600" dirty="0" smtClean="0"/>
              <a:t>Measure invisible decay branching ratio (X = nothing)</a:t>
            </a:r>
          </a:p>
          <a:p>
            <a:pPr lvl="2"/>
            <a:r>
              <a:rPr lang="en-US" sz="1600" dirty="0" smtClean="0"/>
              <a:t>Precision on BR</a:t>
            </a:r>
            <a:r>
              <a:rPr lang="en-US" sz="1600" baseline="-25000" dirty="0" smtClean="0"/>
              <a:t>INV</a:t>
            </a:r>
            <a:r>
              <a:rPr lang="en-US" sz="1600" dirty="0" smtClean="0"/>
              <a:t> ~ 1% with 250 fb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-1</a:t>
            </a:r>
          </a:p>
          <a:p>
            <a:pPr lvl="2"/>
            <a:r>
              <a:rPr lang="en-US" sz="1600" dirty="0" smtClean="0"/>
              <a:t>Or exclude BR</a:t>
            </a:r>
            <a:r>
              <a:rPr lang="en-US" sz="1600" baseline="-25000" dirty="0" smtClean="0"/>
              <a:t>INV</a:t>
            </a:r>
            <a:r>
              <a:rPr lang="en-US" sz="1600" dirty="0" smtClean="0"/>
              <a:t> &gt; ~2% at 95% C.L.</a:t>
            </a:r>
          </a:p>
          <a:p>
            <a:pPr lvl="2"/>
            <a:endParaRPr lang="en-US" sz="1600" dirty="0"/>
          </a:p>
          <a:p>
            <a:r>
              <a:rPr lang="en-US" sz="2000" dirty="0" smtClean="0"/>
              <a:t>Measure other </a:t>
            </a:r>
            <a:r>
              <a:rPr lang="en-US" sz="2000" dirty="0" err="1" smtClean="0">
                <a:latin typeface="Symbol" charset="2"/>
                <a:cs typeface="Symbol" charset="2"/>
              </a:rPr>
              <a:t>s</a:t>
            </a:r>
            <a:r>
              <a:rPr lang="en-US" sz="2000" baseline="-25000" dirty="0" err="1" smtClean="0"/>
              <a:t>HZ</a:t>
            </a:r>
            <a:r>
              <a:rPr lang="en-US" sz="2000" dirty="0" err="1" smtClean="0"/>
              <a:t>×BR</a:t>
            </a:r>
            <a:r>
              <a:rPr lang="en-US" sz="2000" dirty="0" smtClean="0"/>
              <a:t>(H</a:t>
            </a:r>
            <a:r>
              <a:rPr lang="en-US" sz="2000" dirty="0"/>
              <a:t>→ </a:t>
            </a:r>
            <a:r>
              <a:rPr lang="en-US" sz="2000" dirty="0" err="1" smtClean="0"/>
              <a:t>ff,VV</a:t>
            </a:r>
            <a:r>
              <a:rPr lang="en-US" sz="2000" dirty="0" smtClean="0"/>
              <a:t>)</a:t>
            </a:r>
          </a:p>
          <a:p>
            <a:pPr lvl="1"/>
            <a:r>
              <a:rPr lang="en-US" sz="1600" dirty="0" smtClean="0"/>
              <a:t>With exclusive selections of Z and H decays</a:t>
            </a:r>
          </a:p>
          <a:p>
            <a:pPr lvl="2"/>
            <a:r>
              <a:rPr lang="en-US" sz="1600" dirty="0" smtClean="0"/>
              <a:t>Precision of 1.5% to 8% with 250 fb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-1 </a:t>
            </a:r>
            <a:r>
              <a:rPr lang="en-US" sz="1600" dirty="0" smtClean="0"/>
              <a:t>for the copious decays (bb, WW, </a:t>
            </a:r>
            <a:r>
              <a:rPr lang="en-US" sz="1600" dirty="0" err="1" smtClean="0"/>
              <a:t>gg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charset="2"/>
                <a:cs typeface="Symbol" charset="2"/>
              </a:rPr>
              <a:t>tt</a:t>
            </a:r>
            <a:r>
              <a:rPr lang="en-US" sz="1600" dirty="0" smtClean="0"/>
              <a:t>, cc)</a:t>
            </a:r>
          </a:p>
          <a:p>
            <a:pPr lvl="2"/>
            <a:r>
              <a:rPr lang="en-US" sz="1600" dirty="0" smtClean="0"/>
              <a:t>Need more luminosity for rare decays (</a:t>
            </a:r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>
                <a:latin typeface="Symbol" charset="2"/>
                <a:cs typeface="Symbol" charset="2"/>
              </a:rPr>
              <a:t>, </a:t>
            </a:r>
            <a:r>
              <a:rPr lang="en-US" sz="1600" dirty="0" err="1" smtClean="0">
                <a:cs typeface="Symbol" charset="2"/>
              </a:rPr>
              <a:t>Z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latin typeface="Symbol" charset="2"/>
                <a:cs typeface="Symbol" charset="2"/>
              </a:rPr>
              <a:t>, mm</a:t>
            </a:r>
            <a:r>
              <a:rPr lang="en-US" sz="1600" dirty="0" smtClean="0"/>
              <a:t>)</a:t>
            </a:r>
          </a:p>
          <a:p>
            <a:pPr lvl="3"/>
            <a:r>
              <a:rPr lang="en-US" sz="1600" dirty="0" smtClean="0"/>
              <a:t> </a:t>
            </a:r>
            <a:r>
              <a:rPr lang="en-US" sz="1600" dirty="0"/>
              <a:t>P</a:t>
            </a:r>
            <a:r>
              <a:rPr lang="en-US" sz="1600" dirty="0" smtClean="0"/>
              <a:t>article flow, b and c tagging,  lepton and photon capabilities needed </a:t>
            </a:r>
          </a:p>
          <a:p>
            <a:pPr lvl="3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pic>
        <p:nvPicPr>
          <p:cNvPr id="7" name="Picture 6" descr="HIm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914400"/>
            <a:ext cx="3143250" cy="2131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11746"/>
            <a:ext cx="3962400" cy="1960454"/>
          </a:xfrm>
          <a:prstGeom prst="rect">
            <a:avLst/>
          </a:prstGeom>
        </p:spPr>
      </p:pic>
      <p:pic>
        <p:nvPicPr>
          <p:cNvPr id="9" name="Picture 8" descr="HWW2l2qlv_ne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11144"/>
            <a:ext cx="2667000" cy="1808656"/>
          </a:xfrm>
          <a:prstGeom prst="rect">
            <a:avLst/>
          </a:prstGeom>
        </p:spPr>
      </p:pic>
      <p:pic>
        <p:nvPicPr>
          <p:cNvPr id="10" name="Picture 9" descr="HGaG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169" y="4232147"/>
            <a:ext cx="2636031" cy="1787653"/>
          </a:xfrm>
          <a:prstGeom prst="rect">
            <a:avLst/>
          </a:prstGeom>
        </p:spPr>
      </p:pic>
      <p:pic>
        <p:nvPicPr>
          <p:cNvPr id="11" name="Picture 10" descr="HMuMuvi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343400"/>
            <a:ext cx="2471980" cy="1676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7662" y="3962400"/>
            <a:ext cx="8571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ZH→ </a:t>
            </a:r>
            <a:r>
              <a:rPr lang="en-US" sz="1400" b="1" dirty="0" err="1" smtClean="0">
                <a:latin typeface="+mn-lt"/>
              </a:rPr>
              <a:t>qqbb</a:t>
            </a:r>
            <a:r>
              <a:rPr lang="en-US" sz="1400" b="1" dirty="0" smtClean="0">
                <a:latin typeface="+mn-lt"/>
              </a:rPr>
              <a:t>, 250 fb</a:t>
            </a:r>
            <a:r>
              <a:rPr lang="en-US" sz="1400" b="1" baseline="30000" dirty="0" smtClean="0">
                <a:latin typeface="STy"/>
                <a:cs typeface="STy"/>
              </a:rPr>
              <a:t>-1</a:t>
            </a:r>
            <a:r>
              <a:rPr lang="en-US" sz="1400" b="1" dirty="0" smtClean="0">
                <a:latin typeface="STy"/>
                <a:cs typeface="STy"/>
              </a:rPr>
              <a:t>      </a:t>
            </a:r>
            <a:r>
              <a:rPr lang="en-US" sz="1400" b="1" dirty="0" smtClean="0">
                <a:latin typeface="+mn-lt"/>
              </a:rPr>
              <a:t>ZH</a:t>
            </a:r>
            <a:r>
              <a:rPr lang="en-US" sz="1400" b="1" dirty="0">
                <a:latin typeface="+mn-lt"/>
              </a:rPr>
              <a:t>→ </a:t>
            </a:r>
            <a:r>
              <a:rPr lang="en-US" sz="1400" b="1" dirty="0" err="1" smtClean="0">
                <a:latin typeface="+mn-lt"/>
              </a:rPr>
              <a:t>llWW</a:t>
            </a:r>
            <a:r>
              <a:rPr lang="en-US" sz="1400" b="1" dirty="0"/>
              <a:t>→ </a:t>
            </a:r>
            <a:r>
              <a:rPr lang="en-US" sz="1400" b="1" dirty="0" err="1" smtClean="0">
                <a:latin typeface="+mn-lt"/>
              </a:rPr>
              <a:t>lll</a:t>
            </a:r>
            <a:r>
              <a:rPr lang="en-US" sz="1400" b="1" dirty="0" err="1" smtClean="0">
                <a:latin typeface="Symbol" charset="2"/>
                <a:cs typeface="Symbol" charset="2"/>
              </a:rPr>
              <a:t>n</a:t>
            </a:r>
            <a:r>
              <a:rPr lang="en-US" sz="1400" b="1" dirty="0" err="1" smtClean="0">
                <a:latin typeface="+mn-lt"/>
              </a:rPr>
              <a:t>qq</a:t>
            </a:r>
            <a:r>
              <a:rPr lang="en-US" sz="1400" b="1" dirty="0" smtClean="0">
                <a:latin typeface="+mn-lt"/>
              </a:rPr>
              <a:t>, 500 </a:t>
            </a:r>
            <a:r>
              <a:rPr lang="en-US" sz="1400" b="1" dirty="0">
                <a:latin typeface="+mn-lt"/>
              </a:rPr>
              <a:t>fb</a:t>
            </a:r>
            <a:r>
              <a:rPr lang="en-US" sz="1400" b="1" baseline="30000" dirty="0">
                <a:latin typeface="+mn-lt"/>
                <a:cs typeface="STy"/>
              </a:rPr>
              <a:t>-1</a:t>
            </a:r>
            <a:r>
              <a:rPr lang="en-US" sz="1400" b="1" dirty="0">
                <a:latin typeface="+mn-lt"/>
                <a:cs typeface="STy"/>
              </a:rPr>
              <a:t>       </a:t>
            </a:r>
            <a:r>
              <a:rPr lang="en-US" sz="1400" b="1" dirty="0" smtClean="0">
                <a:latin typeface="+mn-lt"/>
                <a:cs typeface="STy"/>
              </a:rPr>
              <a:t>            </a:t>
            </a:r>
            <a:r>
              <a:rPr lang="en-US" sz="1400" b="1" dirty="0" smtClean="0">
                <a:latin typeface="+mn-lt"/>
              </a:rPr>
              <a:t>ZH</a:t>
            </a:r>
            <a:r>
              <a:rPr lang="en-US" sz="1400" b="1" dirty="0">
                <a:latin typeface="+mn-lt"/>
              </a:rPr>
              <a:t>→ </a:t>
            </a:r>
            <a:r>
              <a:rPr lang="en-US" sz="1400" b="1" dirty="0" err="1">
                <a:latin typeface="+mn-lt"/>
              </a:rPr>
              <a:t>X</a:t>
            </a:r>
            <a:r>
              <a:rPr lang="en-US" sz="1400" b="1" dirty="0" err="1" smtClean="0">
                <a:latin typeface="Symbol" charset="2"/>
                <a:cs typeface="Symbol" charset="2"/>
              </a:rPr>
              <a:t>gg</a:t>
            </a:r>
            <a:r>
              <a:rPr lang="en-US" sz="1400" b="1" dirty="0" smtClean="0">
                <a:latin typeface="+mn-lt"/>
              </a:rPr>
              <a:t>, 500 </a:t>
            </a:r>
            <a:r>
              <a:rPr lang="en-US" sz="1400" b="1" dirty="0">
                <a:latin typeface="+mn-lt"/>
              </a:rPr>
              <a:t>fb</a:t>
            </a:r>
            <a:r>
              <a:rPr lang="en-US" sz="1400" b="1" baseline="30000" dirty="0">
                <a:latin typeface="+mn-lt"/>
                <a:cs typeface="STy"/>
              </a:rPr>
              <a:t>-1</a:t>
            </a:r>
            <a:r>
              <a:rPr lang="en-US" sz="1400" b="1" dirty="0">
                <a:latin typeface="+mn-lt"/>
                <a:cs typeface="STy"/>
              </a:rPr>
              <a:t>          </a:t>
            </a:r>
            <a:r>
              <a:rPr lang="en-US" sz="1400" b="1" dirty="0" smtClean="0">
                <a:latin typeface="+mn-lt"/>
                <a:cs typeface="STy"/>
              </a:rPr>
              <a:t>                  </a:t>
            </a:r>
            <a:r>
              <a:rPr lang="en-US" sz="1400" b="1" dirty="0" smtClean="0">
                <a:latin typeface="+mn-lt"/>
              </a:rPr>
              <a:t>ZH</a:t>
            </a:r>
            <a:r>
              <a:rPr lang="en-US" sz="1400" b="1" dirty="0">
                <a:latin typeface="+mn-lt"/>
              </a:rPr>
              <a:t>→ </a:t>
            </a:r>
            <a:r>
              <a:rPr lang="en-US" sz="1400" b="1" dirty="0" err="1" smtClean="0">
                <a:latin typeface="+mn-lt"/>
              </a:rPr>
              <a:t>X</a:t>
            </a:r>
            <a:r>
              <a:rPr lang="en-US" sz="1400" b="1" dirty="0" err="1" smtClean="0">
                <a:latin typeface="Symbol" charset="2"/>
                <a:cs typeface="Symbol" charset="2"/>
              </a:rPr>
              <a:t>mm</a:t>
            </a:r>
            <a:r>
              <a:rPr lang="en-US" sz="1400" b="1" dirty="0" smtClean="0">
                <a:latin typeface="+mn-lt"/>
              </a:rPr>
              <a:t>, 2 </a:t>
            </a:r>
            <a:r>
              <a:rPr lang="en-US" sz="1400" b="1" dirty="0">
                <a:latin typeface="+mn-lt"/>
              </a:rPr>
              <a:t>a</a:t>
            </a:r>
            <a:r>
              <a:rPr lang="en-US" sz="1400" b="1" dirty="0" smtClean="0">
                <a:latin typeface="+mn-lt"/>
              </a:rPr>
              <a:t>b</a:t>
            </a:r>
            <a:r>
              <a:rPr lang="en-US" sz="1400" b="1" baseline="30000" dirty="0">
                <a:latin typeface="+mn-lt"/>
                <a:cs typeface="STy"/>
              </a:rPr>
              <a:t>-1</a:t>
            </a:r>
            <a:r>
              <a:rPr lang="en-US" sz="1400" b="1" dirty="0">
                <a:latin typeface="+mn-lt"/>
                <a:cs typeface="STy"/>
              </a:rPr>
              <a:t> </a:t>
            </a:r>
            <a:endParaRPr lang="en-US" sz="1400" b="1" baseline="30000" dirty="0">
              <a:latin typeface="+mn-lt"/>
              <a:cs typeface="STy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8024" y="6400800"/>
            <a:ext cx="109737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[10,15,16]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1013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/>
              <a:t>measurements at √s ~ 240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Higgs width from the </a:t>
            </a:r>
            <a:r>
              <a:rPr lang="en-US" sz="2000" dirty="0" err="1" smtClean="0"/>
              <a:t>H</a:t>
            </a:r>
            <a:r>
              <a:rPr lang="en-US" sz="2000" dirty="0" err="1" smtClean="0">
                <a:latin typeface="Symbol" charset="2"/>
                <a:cs typeface="Symbol" charset="2"/>
              </a:rPr>
              <a:t>nn</a:t>
            </a:r>
            <a:r>
              <a:rPr lang="en-US" sz="2000" dirty="0" smtClean="0"/>
              <a:t> final state</a:t>
            </a:r>
          </a:p>
          <a:p>
            <a:pPr lvl="1"/>
            <a:r>
              <a:rPr lang="en-US" sz="1600" dirty="0">
                <a:cs typeface="Symbol" charset="2"/>
              </a:rPr>
              <a:t>F</a:t>
            </a:r>
            <a:r>
              <a:rPr lang="en-US" sz="1600" dirty="0" smtClean="0">
                <a:cs typeface="Symbol" charset="2"/>
              </a:rPr>
              <a:t>rom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WW→H</a:t>
            </a:r>
            <a:r>
              <a:rPr lang="en-US" sz="1600" baseline="-25000" dirty="0"/>
              <a:t> </a:t>
            </a:r>
            <a:r>
              <a:rPr lang="en-US" sz="1600" dirty="0" smtClean="0"/>
              <a:t> and </a:t>
            </a:r>
            <a:r>
              <a:rPr lang="en-US" sz="1600" dirty="0">
                <a:cs typeface="Symbol" charset="2"/>
              </a:rPr>
              <a:t>BR(</a:t>
            </a:r>
            <a:r>
              <a:rPr lang="en-US" sz="1600" dirty="0"/>
              <a:t>H→ WW) </a:t>
            </a:r>
            <a:endParaRPr lang="en-US" sz="1600" baseline="-25000" dirty="0">
              <a:cs typeface="Symbol" charset="2"/>
            </a:endParaRPr>
          </a:p>
          <a:p>
            <a:pPr lvl="2"/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WW→H</a:t>
            </a:r>
            <a:r>
              <a:rPr lang="en-US" sz="1600" baseline="-25000" dirty="0"/>
              <a:t>  </a:t>
            </a:r>
            <a:r>
              <a:rPr lang="en-US" sz="1600" dirty="0"/>
              <a:t>~ g</a:t>
            </a:r>
            <a:r>
              <a:rPr lang="en-US" sz="1600" baseline="30000" dirty="0"/>
              <a:t>2</a:t>
            </a:r>
            <a:r>
              <a:rPr lang="en-US" sz="1600" baseline="-25000" dirty="0"/>
              <a:t>HWW</a:t>
            </a:r>
          </a:p>
          <a:p>
            <a:pPr lvl="2"/>
            <a:r>
              <a:rPr lang="en-US" sz="1600" dirty="0">
                <a:cs typeface="Symbol" charset="2"/>
              </a:rPr>
              <a:t>BR(</a:t>
            </a:r>
            <a:r>
              <a:rPr lang="en-US" sz="1600" dirty="0"/>
              <a:t>H→ WW) =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/>
              <a:t>H→WW </a:t>
            </a:r>
            <a:r>
              <a:rPr lang="en-US" sz="1600" dirty="0">
                <a:cs typeface="Symbol" charset="2"/>
              </a:rPr>
              <a:t>/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>
                <a:cs typeface="Symbol" charset="2"/>
              </a:rPr>
              <a:t>H</a:t>
            </a:r>
            <a:r>
              <a:rPr lang="en-US" sz="1600" dirty="0">
                <a:cs typeface="Symbol" charset="2"/>
              </a:rPr>
              <a:t> </a:t>
            </a:r>
            <a:r>
              <a:rPr lang="en-US" sz="1600" dirty="0"/>
              <a:t>~ g</a:t>
            </a:r>
            <a:r>
              <a:rPr lang="en-US" sz="1600" baseline="30000" dirty="0"/>
              <a:t>2</a:t>
            </a:r>
            <a:r>
              <a:rPr lang="en-US" sz="1600" baseline="-25000" dirty="0"/>
              <a:t>HWW </a:t>
            </a:r>
            <a:r>
              <a:rPr lang="en-US" sz="1600" dirty="0">
                <a:cs typeface="Symbol" charset="2"/>
              </a:rPr>
              <a:t>/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>
                <a:cs typeface="Symbol" charset="2"/>
              </a:rPr>
              <a:t>H</a:t>
            </a:r>
          </a:p>
          <a:p>
            <a:pPr lvl="3"/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>
                <a:cs typeface="Symbol" charset="2"/>
              </a:rPr>
              <a:t>H</a:t>
            </a:r>
            <a:r>
              <a:rPr lang="en-US" sz="1600" dirty="0">
                <a:cs typeface="Symbol" charset="2"/>
              </a:rPr>
              <a:t> ~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WW→H</a:t>
            </a:r>
            <a:r>
              <a:rPr lang="en-US" sz="1600" baseline="-25000" dirty="0"/>
              <a:t> </a:t>
            </a:r>
            <a:r>
              <a:rPr lang="en-US" sz="1600" dirty="0"/>
              <a:t>/ </a:t>
            </a:r>
            <a:r>
              <a:rPr lang="en-US" sz="1600" dirty="0">
                <a:cs typeface="Symbol" charset="2"/>
              </a:rPr>
              <a:t>BR(</a:t>
            </a:r>
            <a:r>
              <a:rPr lang="en-US" sz="1600" dirty="0"/>
              <a:t>H→ WW</a:t>
            </a:r>
            <a:r>
              <a:rPr lang="en-US" sz="1600" dirty="0" smtClean="0"/>
              <a:t>)</a:t>
            </a:r>
          </a:p>
          <a:p>
            <a:pPr lvl="3"/>
            <a:endParaRPr lang="en-US" sz="1600" dirty="0" smtClean="0"/>
          </a:p>
          <a:p>
            <a:pPr lvl="1"/>
            <a:r>
              <a:rPr lang="en-US" sz="1600" dirty="0" smtClean="0"/>
              <a:t>Contribution to </a:t>
            </a:r>
            <a:r>
              <a:rPr lang="en-US" sz="1600" dirty="0" err="1" smtClean="0"/>
              <a:t>H</a:t>
            </a:r>
            <a:r>
              <a:rPr lang="en-US" sz="1600" dirty="0" err="1" smtClean="0">
                <a:latin typeface="Symbol" charset="2"/>
                <a:cs typeface="Symbol" charset="2"/>
              </a:rPr>
              <a:t>nn</a:t>
            </a:r>
            <a:r>
              <a:rPr lang="en-US" sz="1600" dirty="0" smtClean="0"/>
              <a:t> from HZ ~ 40 </a:t>
            </a:r>
            <a:r>
              <a:rPr lang="en-US" sz="1600" dirty="0" err="1" smtClean="0"/>
              <a:t>pb</a:t>
            </a:r>
            <a:r>
              <a:rPr lang="en-US" sz="1600" dirty="0" smtClean="0"/>
              <a:t> </a:t>
            </a:r>
          </a:p>
          <a:p>
            <a:pPr lvl="2"/>
            <a:r>
              <a:rPr lang="en-US" sz="1600" dirty="0" smtClean="0"/>
              <a:t>Known from  </a:t>
            </a:r>
            <a:r>
              <a:rPr lang="en-US" sz="1600" dirty="0"/>
              <a:t>ZH → </a:t>
            </a:r>
            <a:r>
              <a:rPr lang="en-US" sz="1600" dirty="0" err="1"/>
              <a:t>e</a:t>
            </a:r>
            <a:r>
              <a:rPr lang="en-US" sz="1600" baseline="30000" dirty="0" err="1">
                <a:latin typeface="Symbol" charset="2"/>
                <a:cs typeface="Symbol" charset="2"/>
              </a:rPr>
              <a:t>+</a:t>
            </a:r>
            <a:r>
              <a:rPr lang="en-US" sz="1600" dirty="0" err="1"/>
              <a:t>e</a:t>
            </a:r>
            <a:r>
              <a:rPr lang="en-US" sz="1600" baseline="30000" dirty="0" err="1">
                <a:latin typeface="Symbol" charset="2"/>
                <a:cs typeface="Symbol" charset="2"/>
              </a:rPr>
              <a:t>-</a:t>
            </a:r>
            <a:r>
              <a:rPr lang="en-US" sz="1600" dirty="0" err="1"/>
              <a:t>X</a:t>
            </a:r>
            <a:r>
              <a:rPr lang="en-US" sz="1600" dirty="0"/>
              <a:t> and </a:t>
            </a:r>
            <a:r>
              <a:rPr lang="en-US" sz="1600" dirty="0" err="1">
                <a:latin typeface="Symbol" charset="2"/>
                <a:cs typeface="Symbol" charset="2"/>
              </a:rPr>
              <a:t>m</a:t>
            </a:r>
            <a:r>
              <a:rPr lang="en-US" sz="1600" baseline="30000" dirty="0" err="1">
                <a:latin typeface="Symbol" charset="2"/>
                <a:cs typeface="Symbol" charset="2"/>
              </a:rPr>
              <a:t>+</a:t>
            </a:r>
            <a:r>
              <a:rPr lang="en-US" sz="1600" dirty="0" err="1">
                <a:latin typeface="Symbol" charset="2"/>
                <a:cs typeface="Symbol" charset="2"/>
              </a:rPr>
              <a:t>m</a:t>
            </a:r>
            <a:r>
              <a:rPr lang="en-US" sz="1600" baseline="30000" dirty="0" err="1">
                <a:latin typeface="Symbol" charset="2"/>
                <a:cs typeface="Symbol" charset="2"/>
              </a:rPr>
              <a:t>-</a:t>
            </a:r>
            <a:r>
              <a:rPr lang="en-US" sz="1600" dirty="0" err="1"/>
              <a:t>X</a:t>
            </a:r>
            <a:r>
              <a:rPr lang="en-US" sz="1600" dirty="0"/>
              <a:t> </a:t>
            </a:r>
            <a:endParaRPr lang="en-US" sz="1600" dirty="0" smtClean="0"/>
          </a:p>
          <a:p>
            <a:pPr lvl="1"/>
            <a:r>
              <a:rPr lang="en-US" sz="1600" dirty="0" smtClean="0"/>
              <a:t>Contribution from WW fusion ~ 6 </a:t>
            </a:r>
            <a:r>
              <a:rPr lang="en-US" sz="1600" dirty="0" err="1" smtClean="0"/>
              <a:t>pb</a:t>
            </a:r>
            <a:endParaRPr lang="en-US" sz="1600" dirty="0" smtClean="0"/>
          </a:p>
          <a:p>
            <a:pPr lvl="2"/>
            <a:r>
              <a:rPr lang="en-US" sz="1600" dirty="0" smtClean="0"/>
              <a:t>To be measured</a:t>
            </a:r>
          </a:p>
          <a:p>
            <a:pPr lvl="1"/>
            <a:r>
              <a:rPr lang="en-US" sz="1600" dirty="0" smtClean="0"/>
              <a:t>Select </a:t>
            </a:r>
            <a:r>
              <a:rPr lang="en-US" sz="1600" dirty="0" err="1" smtClean="0">
                <a:latin typeface="Symbol" charset="2"/>
                <a:cs typeface="Symbol" charset="2"/>
              </a:rPr>
              <a:t>nn</a:t>
            </a:r>
            <a:r>
              <a:rPr lang="en-US" sz="1600" dirty="0" err="1" smtClean="0"/>
              <a:t>bb</a:t>
            </a:r>
            <a:r>
              <a:rPr lang="en-US" sz="1600" dirty="0" smtClean="0"/>
              <a:t> events from ZH and WW fusion</a:t>
            </a:r>
          </a:p>
          <a:p>
            <a:pPr lvl="2"/>
            <a:r>
              <a:rPr lang="en-US" sz="1600" dirty="0" smtClean="0"/>
              <a:t>Needs adequate b tagging and particle flow</a:t>
            </a:r>
          </a:p>
          <a:p>
            <a:pPr lvl="2"/>
            <a:endParaRPr lang="en-US" sz="1600" dirty="0" smtClean="0"/>
          </a:p>
          <a:p>
            <a:pPr lvl="1"/>
            <a:r>
              <a:rPr lang="en-US" sz="1600" dirty="0" smtClean="0"/>
              <a:t>Fit the missing mass distribution for </a:t>
            </a:r>
            <a:r>
              <a:rPr lang="en-US" sz="1600" dirty="0" err="1" smtClean="0"/>
              <a:t>N</a:t>
            </a:r>
            <a:r>
              <a:rPr lang="en-US" sz="1600" baseline="-25000" dirty="0" err="1" smtClean="0"/>
              <a:t>WW→H→bb</a:t>
            </a:r>
            <a:endParaRPr lang="en-US" sz="1600" baseline="-25000" dirty="0" smtClean="0"/>
          </a:p>
          <a:p>
            <a:pPr lvl="2"/>
            <a:r>
              <a:rPr lang="en-US" sz="1600" dirty="0"/>
              <a:t>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HZ</a:t>
            </a:r>
            <a:r>
              <a:rPr lang="en-US" sz="1600" dirty="0"/>
              <a:t> x</a:t>
            </a:r>
            <a:r>
              <a:rPr lang="en-US" sz="1600" dirty="0" smtClean="0"/>
              <a:t> BR(H</a:t>
            </a:r>
            <a:r>
              <a:rPr lang="en-US" sz="1600" dirty="0"/>
              <a:t>→ </a:t>
            </a:r>
            <a:r>
              <a:rPr lang="en-US" sz="1600" dirty="0" smtClean="0"/>
              <a:t>bb) </a:t>
            </a:r>
            <a:r>
              <a:rPr lang="en-US" sz="1600" dirty="0"/>
              <a:t>known to </a:t>
            </a:r>
            <a:r>
              <a:rPr lang="en-US" sz="1600" dirty="0" smtClean="0"/>
              <a:t>~1.5% or better</a:t>
            </a:r>
          </a:p>
          <a:p>
            <a:pPr lvl="2"/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WW→H</a:t>
            </a:r>
            <a:r>
              <a:rPr lang="en-US" sz="1600" baseline="-25000" dirty="0"/>
              <a:t> </a:t>
            </a:r>
            <a:r>
              <a:rPr lang="en-US" sz="1600" dirty="0"/>
              <a:t> </a:t>
            </a:r>
            <a:r>
              <a:rPr lang="en-US" sz="1600" dirty="0" smtClean="0"/>
              <a:t>= </a:t>
            </a:r>
            <a:r>
              <a:rPr lang="en-US" sz="1600" dirty="0" err="1"/>
              <a:t>N</a:t>
            </a:r>
            <a:r>
              <a:rPr lang="en-US" sz="1600" baseline="-25000" dirty="0" err="1"/>
              <a:t>WW→H→</a:t>
            </a:r>
            <a:r>
              <a:rPr lang="en-US" sz="1600" baseline="-25000" dirty="0" err="1" smtClean="0"/>
              <a:t>bb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/ BR(</a:t>
            </a:r>
            <a:r>
              <a:rPr lang="en-US" sz="1600" dirty="0"/>
              <a:t>H→ </a:t>
            </a:r>
            <a:r>
              <a:rPr lang="en-US" sz="1600" dirty="0" smtClean="0"/>
              <a:t>bb)</a:t>
            </a:r>
          </a:p>
          <a:p>
            <a:pPr lvl="3"/>
            <a:r>
              <a:rPr lang="en-US" sz="1600" dirty="0" smtClean="0"/>
              <a:t>Precision on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WW</a:t>
            </a:r>
            <a:r>
              <a:rPr lang="en-US" sz="1600" baseline="-25000" dirty="0" err="1"/>
              <a:t>→H</a:t>
            </a:r>
            <a:r>
              <a:rPr lang="en-US" sz="1600" baseline="-25000" dirty="0"/>
              <a:t> 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~ 14% with 250 fb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-1</a:t>
            </a:r>
            <a:endParaRPr lang="en-US" sz="1600" dirty="0">
              <a:latin typeface="Symbol" charset="2"/>
              <a:cs typeface="Symbol" charset="2"/>
            </a:endParaRPr>
          </a:p>
          <a:p>
            <a:pPr lvl="3"/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smtClean="0">
                <a:cs typeface="Symbol" charset="2"/>
              </a:rPr>
              <a:t>H</a:t>
            </a:r>
            <a:r>
              <a:rPr lang="en-US" sz="1600" dirty="0" smtClean="0">
                <a:cs typeface="Symbol" charset="2"/>
              </a:rPr>
              <a:t> ~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WW→H</a:t>
            </a:r>
            <a:r>
              <a:rPr lang="en-US" sz="1600" baseline="-25000" dirty="0"/>
              <a:t> </a:t>
            </a:r>
            <a:r>
              <a:rPr lang="en-US" sz="1600" dirty="0" smtClean="0"/>
              <a:t>/ </a:t>
            </a:r>
            <a:r>
              <a:rPr lang="en-US" sz="1600" dirty="0">
                <a:cs typeface="Symbol" charset="2"/>
              </a:rPr>
              <a:t>BR(</a:t>
            </a:r>
            <a:r>
              <a:rPr lang="en-US" sz="1600" dirty="0"/>
              <a:t>H→ WW</a:t>
            </a:r>
            <a:r>
              <a:rPr lang="en-US" sz="1600" dirty="0" smtClean="0"/>
              <a:t>), measured up to 15% precision with 250 fb</a:t>
            </a:r>
            <a:r>
              <a:rPr lang="en-US" sz="1600" baseline="30000" dirty="0" smtClean="0"/>
              <a:t>-1</a:t>
            </a:r>
            <a:endParaRPr lang="en-US" sz="1600" baseline="30000" dirty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pic>
        <p:nvPicPr>
          <p:cNvPr id="9" name="Picture 8" descr="HZn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066800"/>
            <a:ext cx="2017034" cy="1355765"/>
          </a:xfrm>
          <a:prstGeom prst="rect">
            <a:avLst/>
          </a:prstGeom>
        </p:spPr>
      </p:pic>
      <p:pic>
        <p:nvPicPr>
          <p:cNvPr id="10" name="Picture 9" descr="WWfusi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69" y="1143000"/>
            <a:ext cx="1956831" cy="1259346"/>
          </a:xfrm>
          <a:prstGeom prst="rect">
            <a:avLst/>
          </a:prstGeom>
        </p:spPr>
      </p:pic>
      <p:pic>
        <p:nvPicPr>
          <p:cNvPr id="12" name="Picture 11" descr="sigmaWW13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124200"/>
            <a:ext cx="3324014" cy="228600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 bwMode="auto">
          <a:xfrm flipV="1">
            <a:off x="5426075" y="4267200"/>
            <a:ext cx="1508125" cy="7620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5821727" y="1752600"/>
            <a:ext cx="123640" cy="140421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4527" y="2511623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400" b="1" dirty="0" err="1" smtClean="0">
                <a:solidFill>
                  <a:srgbClr val="FF0000"/>
                </a:solidFill>
                <a:latin typeface="+mn-lt"/>
              </a:rPr>
              <a:t>g</a:t>
            </a:r>
            <a:r>
              <a:rPr lang="en-US" sz="1400" b="1" baseline="-25000" dirty="0" err="1" smtClean="0">
                <a:solidFill>
                  <a:srgbClr val="FF0000"/>
                </a:solidFill>
                <a:latin typeface="+mn-lt"/>
              </a:rPr>
              <a:t>HWW</a:t>
            </a:r>
            <a:endParaRPr lang="en-US" sz="1400" b="1" baseline="-25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8" name="Curved Connector 17"/>
          <p:cNvCxnSpPr/>
          <p:nvPr/>
        </p:nvCxnSpPr>
        <p:spPr bwMode="auto">
          <a:xfrm rot="5400000" flipH="1" flipV="1">
            <a:off x="5448645" y="2141517"/>
            <a:ext cx="669965" cy="2286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8458200" y="5909846"/>
            <a:ext cx="52690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[17]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041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97"/>
          <p:cNvGrpSpPr/>
          <p:nvPr/>
        </p:nvGrpSpPr>
        <p:grpSpPr>
          <a:xfrm rot="2580000" flipH="1">
            <a:off x="8172624" y="1679279"/>
            <a:ext cx="465603" cy="1133623"/>
            <a:chOff x="3367555" y="4062755"/>
            <a:chExt cx="770481" cy="1828800"/>
          </a:xfrm>
        </p:grpSpPr>
        <p:grpSp>
          <p:nvGrpSpPr>
            <p:cNvPr id="73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75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91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99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03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4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00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01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02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92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93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94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95" name="Freeform 94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6" name="Freeform 95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76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77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85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9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0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86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7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8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78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79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80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1" name="Freeform 8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2" name="Freeform 8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74" name="Rectangle 73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5" name="Group 97"/>
          <p:cNvGrpSpPr/>
          <p:nvPr/>
        </p:nvGrpSpPr>
        <p:grpSpPr>
          <a:xfrm rot="7980000" flipH="1">
            <a:off x="8325024" y="1831679"/>
            <a:ext cx="465603" cy="1133623"/>
            <a:chOff x="3367555" y="4062755"/>
            <a:chExt cx="770481" cy="1828800"/>
          </a:xfrm>
        </p:grpSpPr>
        <p:grpSp>
          <p:nvGrpSpPr>
            <p:cNvPr id="106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108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124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132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36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7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33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34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5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125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126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30" name="Freeform 129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31" name="Freeform 130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27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109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110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118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22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23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19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20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21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111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112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16" name="Freeform 11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7" name="Freeform 11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13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15" name="Freeform 114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107" name="Rectangle 106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Group 97"/>
          <p:cNvGrpSpPr/>
          <p:nvPr/>
        </p:nvGrpSpPr>
        <p:grpSpPr>
          <a:xfrm flipH="1">
            <a:off x="7428503" y="936131"/>
            <a:ext cx="496297" cy="1426069"/>
            <a:chOff x="3367555" y="4062755"/>
            <a:chExt cx="770481" cy="1828800"/>
          </a:xfrm>
        </p:grpSpPr>
        <p:grpSp>
          <p:nvGrpSpPr>
            <p:cNvPr id="31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33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49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57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61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2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58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9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0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50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51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5" name="Freeform 54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6" name="Freeform 55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52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3" name="Freeform 52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4" name="Freeform 53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4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35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43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7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8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4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5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6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6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37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1" name="Freeform 4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2" name="Freeform 4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8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39" name="Freeform 38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0" name="Freeform 39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32" name="Rectangle 31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</a:t>
            </a:r>
            <a:r>
              <a:rPr lang="en-US" dirty="0"/>
              <a:t>measurements at √s ~ 240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Higgs width from the ZZZ final state</a:t>
            </a:r>
          </a:p>
          <a:p>
            <a:pPr lvl="1"/>
            <a:r>
              <a:rPr lang="en-US" sz="1600" dirty="0" smtClean="0"/>
              <a:t>Number of ZZZ events ~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HZ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× </a:t>
            </a:r>
            <a:r>
              <a:rPr lang="en-US" sz="1600" dirty="0" smtClean="0">
                <a:cs typeface="Symbol" charset="2"/>
              </a:rPr>
              <a:t>BR</a:t>
            </a:r>
            <a:r>
              <a:rPr lang="en-US" sz="1600" dirty="0">
                <a:cs typeface="Symbol" charset="2"/>
              </a:rPr>
              <a:t>(</a:t>
            </a:r>
            <a:r>
              <a:rPr lang="en-US" sz="1600" dirty="0"/>
              <a:t>H→ </a:t>
            </a:r>
            <a:r>
              <a:rPr lang="en-US" sz="1600" dirty="0" smtClean="0"/>
              <a:t>ZZ)</a:t>
            </a:r>
          </a:p>
          <a:p>
            <a:pPr lvl="2"/>
            <a:r>
              <a:rPr lang="en-US" sz="1600" dirty="0" smtClean="0"/>
              <a:t>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HZ</a:t>
            </a:r>
            <a:r>
              <a:rPr lang="en-US" sz="1600" dirty="0" smtClean="0"/>
              <a:t> ~ g</a:t>
            </a:r>
            <a:r>
              <a:rPr lang="en-US" sz="1600" baseline="30000" dirty="0" smtClean="0"/>
              <a:t>2</a:t>
            </a:r>
            <a:r>
              <a:rPr lang="en-US" sz="1600" baseline="-25000" dirty="0" smtClean="0"/>
              <a:t>HZZ</a:t>
            </a:r>
          </a:p>
          <a:p>
            <a:pPr lvl="2"/>
            <a:r>
              <a:rPr lang="en-US" sz="1600" dirty="0">
                <a:cs typeface="Symbol" charset="2"/>
              </a:rPr>
              <a:t>BR(</a:t>
            </a:r>
            <a:r>
              <a:rPr lang="en-US" sz="1600" dirty="0"/>
              <a:t>H</a:t>
            </a:r>
            <a:r>
              <a:rPr lang="en-US" sz="1600" dirty="0" smtClean="0"/>
              <a:t>→ZZ) = 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/>
              <a:t>H→</a:t>
            </a:r>
            <a:r>
              <a:rPr lang="en-US" sz="1600" baseline="-25000" dirty="0" smtClean="0"/>
              <a:t>ZZ</a:t>
            </a:r>
            <a:r>
              <a:rPr lang="en-US" sz="1600" dirty="0" smtClean="0"/>
              <a:t>/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smtClean="0"/>
              <a:t>H </a:t>
            </a:r>
            <a:r>
              <a:rPr lang="en-US" sz="1600" dirty="0" smtClean="0"/>
              <a:t>~ g</a:t>
            </a:r>
            <a:r>
              <a:rPr lang="en-US" sz="1600" baseline="30000" dirty="0" smtClean="0"/>
              <a:t>2</a:t>
            </a:r>
            <a:r>
              <a:rPr lang="en-US" sz="1600" baseline="-25000" dirty="0" smtClean="0"/>
              <a:t>HZZ </a:t>
            </a:r>
            <a:r>
              <a:rPr lang="en-US" sz="1600" dirty="0">
                <a:cs typeface="Symbol" charset="2"/>
              </a:rPr>
              <a:t>/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>
                <a:cs typeface="Symbol" charset="2"/>
              </a:rPr>
              <a:t>H</a:t>
            </a:r>
          </a:p>
          <a:p>
            <a:pPr lvl="3"/>
            <a:r>
              <a:rPr lang="en-US" sz="1600" dirty="0" smtClean="0">
                <a:cs typeface="Symbol" charset="2"/>
              </a:rPr>
              <a:t>Number of ZZZ events ~ </a:t>
            </a:r>
            <a:r>
              <a:rPr lang="en-US" sz="1600" dirty="0" smtClean="0"/>
              <a:t>g</a:t>
            </a:r>
            <a:r>
              <a:rPr lang="en-US" sz="1600" baseline="30000" dirty="0" smtClean="0"/>
              <a:t>4</a:t>
            </a:r>
            <a:r>
              <a:rPr lang="en-US" sz="1600" baseline="-25000" dirty="0" smtClean="0"/>
              <a:t>HZZ  </a:t>
            </a:r>
            <a:r>
              <a:rPr lang="en-US" sz="1600" dirty="0" smtClean="0">
                <a:cs typeface="Symbol" charset="2"/>
              </a:rPr>
              <a:t>/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>
                <a:cs typeface="Symbol" charset="2"/>
              </a:rPr>
              <a:t>H</a:t>
            </a:r>
          </a:p>
          <a:p>
            <a:pPr lvl="3"/>
            <a:endParaRPr lang="en-US" sz="1600" dirty="0"/>
          </a:p>
          <a:p>
            <a:pPr lvl="1"/>
            <a:r>
              <a:rPr lang="en-US" sz="1600" dirty="0" smtClean="0"/>
              <a:t>Select </a:t>
            </a:r>
            <a:r>
              <a:rPr lang="en-US" sz="1600" dirty="0" err="1" smtClean="0"/>
              <a:t>l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l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</a:t>
            </a:r>
            <a:r>
              <a:rPr lang="en-US" sz="1600" dirty="0" err="1" smtClean="0"/>
              <a:t>l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’+</a:t>
            </a:r>
            <a:r>
              <a:rPr lang="en-US" sz="1600" dirty="0" err="1" smtClean="0"/>
              <a:t>l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’- </a:t>
            </a:r>
            <a:r>
              <a:rPr lang="en-US" sz="1600" dirty="0" smtClean="0"/>
              <a:t>X events ( ~ background and H </a:t>
            </a:r>
            <a:r>
              <a:rPr lang="en-US" sz="1600" dirty="0"/>
              <a:t>→</a:t>
            </a:r>
            <a:r>
              <a:rPr lang="en-US" sz="1600" dirty="0" smtClean="0"/>
              <a:t>WW free)</a:t>
            </a:r>
          </a:p>
          <a:p>
            <a:pPr lvl="2"/>
            <a:r>
              <a:rPr lang="en-US" sz="1600" dirty="0" smtClean="0"/>
              <a:t>Number of events in 250 fb</a:t>
            </a:r>
            <a:r>
              <a:rPr lang="en-US" sz="1600" baseline="30000" dirty="0" smtClean="0"/>
              <a:t>-1 </a:t>
            </a:r>
            <a:r>
              <a:rPr lang="en-US" sz="1600" dirty="0" smtClean="0"/>
              <a:t>@ 240 </a:t>
            </a:r>
            <a:r>
              <a:rPr lang="en-US" sz="1600" dirty="0" err="1" smtClean="0"/>
              <a:t>GeV</a:t>
            </a:r>
            <a:r>
              <a:rPr lang="en-US" sz="1600" dirty="0" smtClean="0"/>
              <a:t> :</a:t>
            </a:r>
          </a:p>
          <a:p>
            <a:pPr lvl="3"/>
            <a:r>
              <a:rPr lang="en-US" sz="1600" dirty="0" smtClean="0"/>
              <a:t>250 fb</a:t>
            </a:r>
            <a:r>
              <a:rPr lang="en-US" sz="1600" baseline="30000" dirty="0" smtClean="0"/>
              <a:t>-1 </a:t>
            </a:r>
            <a:r>
              <a:rPr lang="en-US" sz="1600" dirty="0" smtClean="0"/>
              <a:t>× 200 </a:t>
            </a:r>
            <a:r>
              <a:rPr lang="en-US" sz="1600" dirty="0" err="1" smtClean="0"/>
              <a:t>fb</a:t>
            </a:r>
            <a:r>
              <a:rPr lang="en-US" sz="1600" dirty="0"/>
              <a:t> </a:t>
            </a:r>
            <a:r>
              <a:rPr lang="en-US" sz="1600" dirty="0" smtClean="0"/>
              <a:t>× BR(H</a:t>
            </a:r>
            <a:r>
              <a:rPr lang="en-US" sz="1600" dirty="0"/>
              <a:t>→</a:t>
            </a:r>
            <a:r>
              <a:rPr lang="en-US" sz="1600" dirty="0" smtClean="0"/>
              <a:t>ZZ) </a:t>
            </a:r>
            <a:r>
              <a:rPr lang="en-US" sz="1600" dirty="0"/>
              <a:t>× BR</a:t>
            </a:r>
            <a:r>
              <a:rPr lang="en-US" sz="1600" dirty="0" smtClean="0"/>
              <a:t>(</a:t>
            </a:r>
            <a:r>
              <a:rPr lang="en-US" sz="1600" dirty="0" err="1" smtClean="0"/>
              <a:t>Z→ll</a:t>
            </a:r>
            <a:r>
              <a:rPr lang="en-US" sz="1600" dirty="0" smtClean="0"/>
              <a:t>)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× 3</a:t>
            </a:r>
            <a:endParaRPr lang="en-US" sz="1600" baseline="30000" dirty="0"/>
          </a:p>
          <a:p>
            <a:pPr lvl="4"/>
            <a:r>
              <a:rPr lang="en-US" sz="1600" dirty="0" smtClean="0"/>
              <a:t>→ About 40 events, of which ~25 selected</a:t>
            </a:r>
          </a:p>
          <a:p>
            <a:pPr lvl="4"/>
            <a:endParaRPr lang="en-US" sz="1600" dirty="0"/>
          </a:p>
          <a:p>
            <a:pPr lvl="1"/>
            <a:r>
              <a:rPr lang="en-US" sz="1600" dirty="0" smtClean="0"/>
              <a:t>Hence measure </a:t>
            </a:r>
            <a:r>
              <a:rPr lang="en-US" sz="1600" dirty="0">
                <a:cs typeface="Symbol" charset="2"/>
              </a:rPr>
              <a:t>the total width 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smtClean="0">
                <a:cs typeface="Symbol" charset="2"/>
              </a:rPr>
              <a:t>H</a:t>
            </a:r>
            <a:r>
              <a:rPr lang="en-US" sz="1600" dirty="0" smtClean="0">
                <a:cs typeface="Symbol" charset="2"/>
              </a:rPr>
              <a:t> with a precision of 21%</a:t>
            </a:r>
          </a:p>
          <a:p>
            <a:pPr lvl="2"/>
            <a:r>
              <a:rPr lang="en-US" sz="1600" dirty="0" smtClean="0">
                <a:cs typeface="Symbol" charset="2"/>
              </a:rPr>
              <a:t>Reduced to 12% in combination with WW fusion measurement  </a:t>
            </a:r>
          </a:p>
          <a:p>
            <a:pPr lvl="3"/>
            <a:r>
              <a:rPr lang="en-US" sz="1600" dirty="0" smtClean="0">
                <a:cs typeface="Symbol" charset="2"/>
              </a:rPr>
              <a:t>Could be further reduced with other Z decays</a:t>
            </a:r>
          </a:p>
          <a:p>
            <a:pPr lvl="4"/>
            <a:r>
              <a:rPr lang="en-US" sz="1600" dirty="0" smtClean="0">
                <a:cs typeface="Symbol" charset="2"/>
              </a:rPr>
              <a:t>(Need full simulation and WW/ZZ simultaneous fit)</a:t>
            </a:r>
          </a:p>
          <a:p>
            <a:pPr lvl="4"/>
            <a:endParaRPr lang="en-US" sz="1600" dirty="0">
              <a:cs typeface="Symbol" charset="2"/>
            </a:endParaRPr>
          </a:p>
          <a:p>
            <a:pPr lvl="1"/>
            <a:r>
              <a:rPr lang="en-US" sz="1600" dirty="0"/>
              <a:t>Note : Precision of a few % </a:t>
            </a:r>
            <a:r>
              <a:rPr lang="en-US" sz="1600" dirty="0" smtClean="0"/>
              <a:t>can be reached on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baseline="-25000" dirty="0">
                <a:cs typeface="Symbol" charset="2"/>
              </a:rPr>
              <a:t>H</a:t>
            </a:r>
            <a:r>
              <a:rPr lang="en-US" sz="1600" dirty="0"/>
              <a:t> if one assumes no exotic </a:t>
            </a:r>
            <a:r>
              <a:rPr lang="en-US" sz="1600" dirty="0" smtClean="0"/>
              <a:t>Higgs decays</a:t>
            </a:r>
            <a:endParaRPr lang="en-US" sz="1600" dirty="0"/>
          </a:p>
          <a:p>
            <a:pPr marL="457200" lvl="1" indent="0">
              <a:buNone/>
            </a:pPr>
            <a:endParaRPr lang="en-US" sz="1600" dirty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sp>
        <p:nvSpPr>
          <p:cNvPr id="8" name="Freeform 7"/>
          <p:cNvSpPr/>
          <p:nvPr/>
        </p:nvSpPr>
        <p:spPr>
          <a:xfrm>
            <a:off x="6434669" y="1161839"/>
            <a:ext cx="499531" cy="1200361"/>
          </a:xfrm>
          <a:custGeom>
            <a:avLst/>
            <a:gdLst>
              <a:gd name="connsiteX0" fmla="*/ 0 w 914400"/>
              <a:gd name="connsiteY0" fmla="*/ 0 h 1828800"/>
              <a:gd name="connsiteX1" fmla="*/ 914400 w 914400"/>
              <a:gd name="connsiteY1" fmla="*/ 903768 h 1828800"/>
              <a:gd name="connsiteX2" fmla="*/ 0 w 914400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828800">
                <a:moveTo>
                  <a:pt x="0" y="0"/>
                </a:moveTo>
                <a:lnTo>
                  <a:pt x="914400" y="903768"/>
                </a:lnTo>
                <a:lnTo>
                  <a:pt x="0" y="182880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7772400" y="1828800"/>
            <a:ext cx="594437" cy="580129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6000" y="2057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e</a:t>
            </a:r>
            <a:r>
              <a:rPr lang="en-GB" baseline="30000" dirty="0" smtClean="0">
                <a:latin typeface="Symbol" charset="2"/>
                <a:cs typeface="Symbol" charset="2"/>
              </a:rPr>
              <a:t>+</a:t>
            </a:r>
            <a:endParaRPr lang="en-GB" baseline="300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2764" y="96644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e</a:t>
            </a:r>
            <a:r>
              <a:rPr lang="en-GB" baseline="30000" dirty="0" smtClean="0">
                <a:latin typeface="Symbol" charset="2"/>
                <a:cs typeface="Symbol" charset="2"/>
              </a:rPr>
              <a:t>-</a:t>
            </a:r>
            <a:endParaRPr lang="en-GB" baseline="30000" dirty="0">
              <a:latin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2800" y="1219200"/>
            <a:ext cx="46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</a:rPr>
              <a:t>Z</a:t>
            </a:r>
            <a:r>
              <a:rPr lang="en-GB" baseline="30000" dirty="0" smtClean="0">
                <a:latin typeface="Symbol" charset="2"/>
                <a:cs typeface="Symbol" charset="2"/>
              </a:rPr>
              <a:t>*</a:t>
            </a:r>
            <a:endParaRPr lang="en-GB" baseline="30000" dirty="0"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13732" y="838200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077200" y="175260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</a:t>
            </a:r>
            <a:endParaRPr lang="en-GB" dirty="0"/>
          </a:p>
        </p:txBody>
      </p:sp>
      <p:grpSp>
        <p:nvGrpSpPr>
          <p:cNvPr id="15" name="Group 20"/>
          <p:cNvGrpSpPr/>
          <p:nvPr/>
        </p:nvGrpSpPr>
        <p:grpSpPr>
          <a:xfrm>
            <a:off x="6934200" y="1676400"/>
            <a:ext cx="788484" cy="191835"/>
            <a:chOff x="0" y="4336312"/>
            <a:chExt cx="5486400" cy="1864240"/>
          </a:xfrm>
        </p:grpSpPr>
        <p:grpSp>
          <p:nvGrpSpPr>
            <p:cNvPr id="16" name="Group 12"/>
            <p:cNvGrpSpPr/>
            <p:nvPr/>
          </p:nvGrpSpPr>
          <p:grpSpPr>
            <a:xfrm>
              <a:off x="0" y="4336312"/>
              <a:ext cx="2743200" cy="1857152"/>
              <a:chOff x="0" y="4336312"/>
              <a:chExt cx="7315200" cy="1857152"/>
            </a:xfrm>
          </p:grpSpPr>
          <p:grpSp>
            <p:nvGrpSpPr>
              <p:cNvPr id="24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28" name="Freeform 5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Freeform 6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5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26" name="Freeform 10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Freeform 11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7" name="Group 13"/>
            <p:cNvGrpSpPr/>
            <p:nvPr/>
          </p:nvGrpSpPr>
          <p:grpSpPr>
            <a:xfrm>
              <a:off x="2743200" y="4343400"/>
              <a:ext cx="2743200" cy="1857152"/>
              <a:chOff x="0" y="4336312"/>
              <a:chExt cx="7315200" cy="1857152"/>
            </a:xfrm>
          </p:grpSpPr>
          <p:grpSp>
            <p:nvGrpSpPr>
              <p:cNvPr id="18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22" name="Freeform 21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Freeform 22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9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20" name="Freeform 19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138" name="Oval 137"/>
          <p:cNvSpPr/>
          <p:nvPr/>
        </p:nvSpPr>
        <p:spPr bwMode="auto">
          <a:xfrm>
            <a:off x="7724960" y="1752600"/>
            <a:ext cx="123640" cy="140421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9" name="Oval 138"/>
          <p:cNvSpPr/>
          <p:nvPr/>
        </p:nvSpPr>
        <p:spPr bwMode="auto">
          <a:xfrm>
            <a:off x="8334560" y="2362200"/>
            <a:ext cx="123640" cy="140421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8447954" y="2814935"/>
            <a:ext cx="46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</a:rPr>
              <a:t>Z</a:t>
            </a:r>
            <a:r>
              <a:rPr lang="en-GB" baseline="30000" dirty="0" smtClean="0">
                <a:latin typeface="Symbol" charset="2"/>
                <a:cs typeface="Symbol" charset="2"/>
              </a:rPr>
              <a:t>*</a:t>
            </a:r>
            <a:endParaRPr lang="en-GB" baseline="30000" dirty="0">
              <a:latin typeface="Symbol" charset="2"/>
              <a:cs typeface="Symbol" charset="2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8763000" y="191666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endParaRPr lang="en-GB" dirty="0"/>
          </a:p>
        </p:txBody>
      </p:sp>
      <p:sp>
        <p:nvSpPr>
          <p:cNvPr id="142" name="Oval 141"/>
          <p:cNvSpPr/>
          <p:nvPr/>
        </p:nvSpPr>
        <p:spPr bwMode="auto">
          <a:xfrm>
            <a:off x="4114800" y="2170710"/>
            <a:ext cx="533400" cy="42008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4" name="Curved Connector 143"/>
          <p:cNvCxnSpPr>
            <a:stCxn id="142" idx="3"/>
            <a:endCxn id="145" idx="0"/>
          </p:cNvCxnSpPr>
          <p:nvPr/>
        </p:nvCxnSpPr>
        <p:spPr bwMode="auto">
          <a:xfrm rot="16200000" flipH="1">
            <a:off x="5609926" y="1112266"/>
            <a:ext cx="366322" cy="3200345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5" name="TextBox 144"/>
          <p:cNvSpPr txBox="1"/>
          <p:nvPr/>
        </p:nvSpPr>
        <p:spPr>
          <a:xfrm>
            <a:off x="6537897" y="2895600"/>
            <a:ext cx="171072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6600"/>
                </a:solidFill>
                <a:latin typeface="+mn-lt"/>
              </a:rPr>
              <a:t>Known to 6%</a:t>
            </a:r>
          </a:p>
          <a:p>
            <a:pPr algn="ctr"/>
            <a:r>
              <a:rPr lang="en-US" sz="1600" b="1" dirty="0">
                <a:solidFill>
                  <a:srgbClr val="FF6600"/>
                </a:solidFill>
                <a:latin typeface="+mn-lt"/>
              </a:rPr>
              <a:t>f</a:t>
            </a:r>
            <a:r>
              <a:rPr lang="en-US" sz="1600" b="1" dirty="0" smtClean="0">
                <a:solidFill>
                  <a:srgbClr val="FF6600"/>
                </a:solidFill>
                <a:latin typeface="+mn-lt"/>
              </a:rPr>
              <a:t>rom </a:t>
            </a:r>
            <a:r>
              <a:rPr lang="en-US" sz="1600" b="1" dirty="0" err="1" smtClean="0">
                <a:solidFill>
                  <a:srgbClr val="FF6600"/>
                </a:solidFill>
                <a:latin typeface="+mn-lt"/>
              </a:rPr>
              <a:t>l</a:t>
            </a:r>
            <a:r>
              <a:rPr lang="en-US" sz="1600" b="1" baseline="300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+</a:t>
            </a:r>
            <a:r>
              <a:rPr lang="en-US" sz="1600" b="1" dirty="0" err="1" smtClean="0">
                <a:solidFill>
                  <a:srgbClr val="FF6600"/>
                </a:solidFill>
                <a:latin typeface="+mn-lt"/>
              </a:rPr>
              <a:t>l</a:t>
            </a:r>
            <a:r>
              <a:rPr lang="en-US" sz="1600" b="1" baseline="300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-</a:t>
            </a:r>
            <a:r>
              <a:rPr lang="en-US" sz="1600" b="1" dirty="0" err="1" smtClean="0">
                <a:solidFill>
                  <a:srgbClr val="FF6600"/>
                </a:solidFill>
                <a:latin typeface="+mn-lt"/>
              </a:rPr>
              <a:t>X</a:t>
            </a:r>
            <a:r>
              <a:rPr lang="en-US" sz="1600" b="1" dirty="0" smtClean="0">
                <a:solidFill>
                  <a:srgbClr val="FF6600"/>
                </a:solidFill>
                <a:latin typeface="+mn-lt"/>
              </a:rPr>
              <a:t> events</a:t>
            </a:r>
          </a:p>
          <a:p>
            <a:pPr algn="ctr"/>
            <a:r>
              <a:rPr lang="en-US" sz="1600" b="1" dirty="0">
                <a:solidFill>
                  <a:srgbClr val="FF6600"/>
                </a:solidFill>
                <a:latin typeface="+mn-lt"/>
              </a:rPr>
              <a:t>w</a:t>
            </a:r>
            <a:r>
              <a:rPr lang="en-US" sz="1600" b="1" dirty="0" smtClean="0">
                <a:solidFill>
                  <a:srgbClr val="FF6600"/>
                </a:solidFill>
                <a:latin typeface="+mn-lt"/>
              </a:rPr>
              <a:t>ith 250 fb-1</a:t>
            </a:r>
            <a:endParaRPr lang="en-US" sz="1600" b="1" dirty="0">
              <a:solidFill>
                <a:srgbClr val="FF66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427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</a:t>
            </a:r>
            <a:r>
              <a:rPr lang="en-US" dirty="0" err="1"/>
              <a:t>vs</a:t>
            </a:r>
            <a:r>
              <a:rPr lang="en-US" dirty="0"/>
              <a:t> Circular at √s ~ 240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Precision on H(125) branching fractions, width, mass, … after 5 years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110000"/>
              </a:lnSpc>
            </a:pPr>
            <a:endParaRPr lang="en-US" sz="2000" dirty="0"/>
          </a:p>
          <a:p>
            <a:endParaRPr lang="en-US" sz="2000" dirty="0" smtClean="0"/>
          </a:p>
          <a:p>
            <a:pPr lvl="1"/>
            <a:r>
              <a:rPr lang="en-US" sz="1400" dirty="0" smtClean="0"/>
              <a:t>LEP3 numbers obtained from a CMS simulation x 4, except (*) extrapolated from ILC</a:t>
            </a:r>
          </a:p>
          <a:p>
            <a:pPr lvl="2"/>
            <a:r>
              <a:rPr lang="en-US" sz="1400" dirty="0" smtClean="0"/>
              <a:t>Need a refined vertex detector for </a:t>
            </a:r>
            <a:r>
              <a:rPr lang="en-US" sz="1400" dirty="0" err="1" smtClean="0"/>
              <a:t>gg</a:t>
            </a:r>
            <a:r>
              <a:rPr lang="en-US" sz="1400" dirty="0" smtClean="0"/>
              <a:t> and cc BR accurate measurements</a:t>
            </a:r>
          </a:p>
          <a:p>
            <a:pPr lvl="1"/>
            <a:r>
              <a:rPr lang="en-US" sz="1400" dirty="0" smtClean="0"/>
              <a:t>TLEP numbers extrapolated from LEP3 column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505015"/>
              </p:ext>
            </p:extLst>
          </p:nvPr>
        </p:nvGraphicFramePr>
        <p:xfrm>
          <a:off x="1193796" y="1295406"/>
          <a:ext cx="6451604" cy="4034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901"/>
                <a:gridCol w="1612901"/>
                <a:gridCol w="1612901"/>
                <a:gridCol w="1612901"/>
              </a:tblGrid>
              <a:tr h="310368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ILC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LEP3 (4)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TLEP (4)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endParaRPr lang="en-US" sz="14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2.5%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1.3%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0.4%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H→bb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1.0%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0.5%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0.1%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H→cc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6.9%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4% (*)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1.3%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H→gg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8.5%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4.5% (*)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1.4%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BR(H→WW*)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8.0%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3.0%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0.9%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tt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5.0%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3.0%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0.9%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BR(H→ZZ*)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28%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7.1%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3.1%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gg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27%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6.8%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3.0%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mm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–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28%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13%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WW→H</a:t>
                      </a:r>
                      <a:endParaRPr lang="en-US" sz="14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12%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5% (*)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2.2%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H 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INV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10% , &lt; 1.5%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4% , &lt;</a:t>
                      </a:r>
                      <a:r>
                        <a:rPr lang="en-US" sz="1400" b="1" baseline="0" dirty="0" smtClean="0">
                          <a:solidFill>
                            <a:srgbClr val="FF6600"/>
                          </a:solidFill>
                        </a:rPr>
                        <a:t> 0.7%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1.8% , &lt;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 0.3%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err="1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</a:t>
                      </a:r>
                      <a:endParaRPr lang="en-US" sz="14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40 MeV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26 MeV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8 MeV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947367" y="5943600"/>
            <a:ext cx="109737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[10,15,16]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7882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5000"/>
              </a:lnSpc>
              <a:buNone/>
            </a:pPr>
            <a:r>
              <a:rPr lang="en-US" sz="1050" b="0" dirty="0" smtClean="0">
                <a:cs typeface="Arial"/>
              </a:rPr>
              <a:t>[1] G. Gomez-</a:t>
            </a:r>
            <a:r>
              <a:rPr lang="en-US" sz="1050" b="0" dirty="0" err="1" smtClean="0">
                <a:cs typeface="Arial"/>
              </a:rPr>
              <a:t>Ceballos</a:t>
            </a:r>
            <a:r>
              <a:rPr lang="en-US" sz="1050" b="0" dirty="0" smtClean="0">
                <a:cs typeface="Arial"/>
              </a:rPr>
              <a:t>, “Study of SMS Production in </a:t>
            </a:r>
            <a:r>
              <a:rPr lang="en-US" sz="1050" b="0" dirty="0" err="1" smtClean="0">
                <a:cs typeface="Arial"/>
              </a:rPr>
              <a:t>bosonic</a:t>
            </a:r>
            <a:r>
              <a:rPr lang="en-US" sz="1050" b="0" dirty="0" smtClean="0">
                <a:cs typeface="Arial"/>
              </a:rPr>
              <a:t> decay channels with CMS”, talk given at the </a:t>
            </a:r>
            <a:r>
              <a:rPr lang="en-US" sz="1050" b="0" dirty="0" smtClean="0">
                <a:cs typeface="Arial"/>
                <a:hlinkClick r:id="rId2"/>
              </a:rPr>
              <a:t>Rencontres de Moriond </a:t>
            </a:r>
            <a:r>
              <a:rPr lang="en-US" sz="1050" b="0" dirty="0" smtClean="0">
                <a:cs typeface="Arial"/>
              </a:rPr>
              <a:t>(Mar. 2013)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1050" b="0" dirty="0" smtClean="0">
                <a:cs typeface="Arial"/>
              </a:rPr>
              <a:t>[2] F. </a:t>
            </a:r>
            <a:r>
              <a:rPr lang="en-US" sz="1050" b="0" dirty="0" err="1" smtClean="0">
                <a:cs typeface="Arial"/>
              </a:rPr>
              <a:t>Hubaut</a:t>
            </a:r>
            <a:r>
              <a:rPr lang="en-US" sz="1050" b="0" dirty="0" smtClean="0">
                <a:cs typeface="Arial"/>
              </a:rPr>
              <a:t>, “Study of SMS production in </a:t>
            </a:r>
            <a:r>
              <a:rPr lang="en-US" sz="1050" b="0" dirty="0" err="1" smtClean="0">
                <a:cs typeface="Arial"/>
              </a:rPr>
              <a:t>bosonic</a:t>
            </a:r>
            <a:r>
              <a:rPr lang="en-US" sz="1050" b="0" dirty="0" smtClean="0">
                <a:cs typeface="Arial"/>
              </a:rPr>
              <a:t> decay channels with ATLAS”, </a:t>
            </a:r>
            <a:r>
              <a:rPr lang="en-US" sz="1050" b="0" dirty="0">
                <a:cs typeface="Arial"/>
              </a:rPr>
              <a:t>talk given at the </a:t>
            </a:r>
            <a:r>
              <a:rPr lang="en-US" sz="1050" b="0" dirty="0">
                <a:cs typeface="Arial"/>
                <a:hlinkClick r:id="rId2"/>
              </a:rPr>
              <a:t>Rencontres de Moriond </a:t>
            </a:r>
            <a:r>
              <a:rPr lang="en-US" sz="1050" b="0" dirty="0" smtClean="0">
                <a:cs typeface="Arial"/>
              </a:rPr>
              <a:t>(Mar. 2013)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1050" b="0" dirty="0" smtClean="0">
                <a:cs typeface="Arial"/>
              </a:rPr>
              <a:t>[3] B. </a:t>
            </a:r>
            <a:r>
              <a:rPr lang="en-US" sz="1050" b="0" dirty="0" err="1" smtClean="0">
                <a:cs typeface="Arial"/>
              </a:rPr>
              <a:t>Mansoulié</a:t>
            </a:r>
            <a:r>
              <a:rPr lang="en-US" sz="1050" b="0" dirty="0" smtClean="0">
                <a:cs typeface="Arial"/>
              </a:rPr>
              <a:t>, “Combination of SMS results with </a:t>
            </a:r>
            <a:r>
              <a:rPr lang="en-US" sz="1050" b="0" dirty="0">
                <a:cs typeface="Arial"/>
              </a:rPr>
              <a:t>ATLAS”, talk given at the </a:t>
            </a:r>
            <a:r>
              <a:rPr lang="en-US" sz="1050" b="0" dirty="0">
                <a:cs typeface="Arial"/>
                <a:hlinkClick r:id="rId2"/>
              </a:rPr>
              <a:t>Rencontres de Moriond </a:t>
            </a:r>
            <a:r>
              <a:rPr lang="en-US" sz="1050" b="0" dirty="0" smtClean="0">
                <a:cs typeface="Arial"/>
              </a:rPr>
              <a:t>(Mar. 2013)</a:t>
            </a:r>
            <a:endParaRPr lang="hu-HU" sz="1050" b="0" dirty="0" smtClean="0">
              <a:cs typeface="Arial"/>
            </a:endParaRPr>
          </a:p>
          <a:p>
            <a:pPr marL="0" indent="0">
              <a:lnSpc>
                <a:spcPct val="95000"/>
              </a:lnSpc>
              <a:buNone/>
            </a:pPr>
            <a:r>
              <a:rPr lang="hu-HU" sz="1050" b="0" dirty="0" smtClean="0">
                <a:cs typeface="Arial"/>
              </a:rPr>
              <a:t>[4] K. Monig, </a:t>
            </a:r>
            <a:r>
              <a:rPr lang="en-US" sz="1050" b="0" dirty="0" smtClean="0">
                <a:cs typeface="Arial"/>
              </a:rPr>
              <a:t>“ATLAS and CMS Physics Prospects at the HL-LHC</a:t>
            </a:r>
            <a:r>
              <a:rPr lang="hu-HU" sz="1050" b="0" dirty="0" smtClean="0">
                <a:cs typeface="Arial"/>
              </a:rPr>
              <a:t>”,</a:t>
            </a:r>
            <a:r>
              <a:rPr lang="hu-HU" sz="1050" b="0" baseline="30000" dirty="0" smtClean="0">
                <a:latin typeface="Symbol" charset="2"/>
                <a:cs typeface="Symbol" charset="2"/>
              </a:rPr>
              <a:t> </a:t>
            </a:r>
            <a:r>
              <a:rPr lang="hu-HU" sz="1050" b="0" dirty="0" smtClean="0">
                <a:cs typeface="Symbol" charset="2"/>
              </a:rPr>
              <a:t>talk </a:t>
            </a:r>
            <a:r>
              <a:rPr lang="hu-HU" sz="1050" b="0" dirty="0" smtClean="0">
                <a:cs typeface="Arial"/>
              </a:rPr>
              <a:t>given at the </a:t>
            </a:r>
            <a:r>
              <a:rPr lang="hu-HU" sz="1050" b="0" dirty="0" smtClean="0">
                <a:cs typeface="Arial"/>
                <a:hlinkClick r:id="rId3"/>
              </a:rPr>
              <a:t>CLIC Workshop </a:t>
            </a:r>
            <a:r>
              <a:rPr lang="hu-HU" sz="1050" b="0" dirty="0" smtClean="0">
                <a:cs typeface="Arial"/>
              </a:rPr>
              <a:t>(Jan. 2013)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hu-HU" sz="1050" b="0" dirty="0" smtClean="0">
                <a:cs typeface="Arial"/>
              </a:rPr>
              <a:t>[5] R. Kogler, „The EW fit after the SMS discovery at LHC”, </a:t>
            </a:r>
            <a:r>
              <a:rPr lang="en-US" sz="1050" b="0" dirty="0">
                <a:cs typeface="Arial"/>
              </a:rPr>
              <a:t>, talk given at the </a:t>
            </a:r>
            <a:r>
              <a:rPr lang="en-US" sz="1050" b="0" dirty="0">
                <a:cs typeface="Arial"/>
                <a:hlinkClick r:id="rId2"/>
              </a:rPr>
              <a:t>Rencontres de Moriond </a:t>
            </a:r>
            <a:r>
              <a:rPr lang="en-US" sz="1050" b="0" dirty="0" smtClean="0">
                <a:cs typeface="Arial"/>
              </a:rPr>
              <a:t>(Mar. 2013)</a:t>
            </a:r>
            <a:endParaRPr lang="hu-HU" sz="1050" b="0" dirty="0" smtClean="0">
              <a:cs typeface="Arial"/>
            </a:endParaRPr>
          </a:p>
          <a:p>
            <a:pPr marL="0" indent="0">
              <a:lnSpc>
                <a:spcPct val="95000"/>
              </a:lnSpc>
              <a:buNone/>
            </a:pPr>
            <a:r>
              <a:rPr lang="hu-HU" sz="1050" b="0" dirty="0" smtClean="0">
                <a:cs typeface="Arial"/>
              </a:rPr>
              <a:t>[6] LHCb, </a:t>
            </a:r>
            <a:r>
              <a:rPr lang="en-US" sz="1050" b="0" dirty="0">
                <a:cs typeface="Arial"/>
              </a:rPr>
              <a:t>“</a:t>
            </a:r>
            <a:r>
              <a:rPr lang="en-US" sz="1050" b="0" dirty="0" smtClean="0"/>
              <a:t>First </a:t>
            </a:r>
            <a:r>
              <a:rPr lang="en-US" sz="1050" b="0" dirty="0"/>
              <a:t>evidence for the decay B</a:t>
            </a:r>
            <a:r>
              <a:rPr lang="en-US" sz="1050" b="0" baseline="-25000" dirty="0"/>
              <a:t>s</a:t>
            </a:r>
            <a:r>
              <a:rPr lang="en-US" sz="1050" b="0" baseline="30000" dirty="0"/>
              <a:t>0</a:t>
            </a:r>
            <a:r>
              <a:rPr lang="en-US" sz="1050" b="0" dirty="0"/>
              <a:t> → </a:t>
            </a:r>
            <a:r>
              <a:rPr lang="en-US" sz="1050" b="0" dirty="0" err="1"/>
              <a:t>μ</a:t>
            </a:r>
            <a:r>
              <a:rPr lang="en-US" sz="1050" b="0" baseline="30000" dirty="0" err="1"/>
              <a:t>+</a:t>
            </a:r>
            <a:r>
              <a:rPr lang="en-US" sz="1050" b="0" dirty="0" err="1"/>
              <a:t>μ</a:t>
            </a:r>
            <a:r>
              <a:rPr lang="en-US" sz="1050" b="0" baseline="30000" dirty="0" smtClean="0"/>
              <a:t>−</a:t>
            </a:r>
            <a:r>
              <a:rPr lang="en-US" sz="1050" b="0" dirty="0" smtClean="0"/>
              <a:t>”, </a:t>
            </a:r>
            <a:r>
              <a:rPr lang="en-US" sz="1050" b="0" dirty="0" err="1" smtClean="0"/>
              <a:t>Phys.Rev.Lett</a:t>
            </a:r>
            <a:r>
              <a:rPr lang="en-US" sz="1050" b="0" dirty="0" smtClean="0"/>
              <a:t>. 110 (2013) 021801</a:t>
            </a:r>
            <a:endParaRPr lang="hu-HU" sz="1050" b="0" dirty="0" smtClean="0">
              <a:cs typeface="Arial"/>
            </a:endParaRPr>
          </a:p>
          <a:p>
            <a:pPr marL="0" indent="0">
              <a:lnSpc>
                <a:spcPct val="95000"/>
              </a:lnSpc>
              <a:buNone/>
            </a:pPr>
            <a:r>
              <a:rPr lang="hu-HU" sz="1050" b="0" dirty="0" smtClean="0">
                <a:cs typeface="Arial"/>
              </a:rPr>
              <a:t>[7] </a:t>
            </a:r>
            <a:r>
              <a:rPr lang="hu-HU" sz="1050" b="0" dirty="0">
                <a:cs typeface="Arial"/>
              </a:rPr>
              <a:t>P. Janot and G. Ganis, </a:t>
            </a:r>
            <a:r>
              <a:rPr lang="en-US" sz="1050" b="0" dirty="0"/>
              <a:t>“The HZHA Generator” in Physics at LEP2, CERN Report 96/01 (Vol.2) 309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1050" b="0" dirty="0" smtClean="0"/>
              <a:t>[8] </a:t>
            </a:r>
            <a:r>
              <a:rPr lang="en-US" sz="1050" b="0" dirty="0"/>
              <a:t>S. </a:t>
            </a:r>
            <a:r>
              <a:rPr lang="en-US" sz="1050" b="0" dirty="0" err="1"/>
              <a:t>Dittmaier</a:t>
            </a:r>
            <a:r>
              <a:rPr lang="en-US" sz="1050" b="0" dirty="0"/>
              <a:t> et al., “Handbook of LHC Higgs cross sections: inclusive observables”, CERN-2011-002 (Vol.1) 76 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1050" b="0" dirty="0" smtClean="0"/>
              <a:t>[9] </a:t>
            </a:r>
            <a:r>
              <a:rPr lang="en-US" sz="1050" b="0" dirty="0"/>
              <a:t>R.S. Gupta, H. </a:t>
            </a:r>
            <a:r>
              <a:rPr lang="en-US" sz="1050" b="0" dirty="0" err="1"/>
              <a:t>Rzehak</a:t>
            </a:r>
            <a:r>
              <a:rPr lang="en-US" sz="1050" b="0" dirty="0"/>
              <a:t>, J.D. Wells, “How well do we need to measure Higgs boson couplings?”, arXiv:1206.3560 (2012)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1050" b="0" dirty="0" smtClean="0">
                <a:cs typeface="Arial"/>
              </a:rPr>
              <a:t>[10] </a:t>
            </a:r>
            <a:r>
              <a:rPr lang="en-US" sz="1050" b="0" dirty="0">
                <a:cs typeface="Arial"/>
              </a:rPr>
              <a:t>H. Baer et al., “</a:t>
            </a:r>
            <a:r>
              <a:rPr lang="en-US" sz="1050" b="0" dirty="0"/>
              <a:t>Physics at the International Linear Collider”, in preparation, see </a:t>
            </a:r>
            <a:r>
              <a:rPr lang="en-US" sz="1050" b="0" dirty="0">
                <a:hlinkClick r:id="rId4"/>
              </a:rPr>
              <a:t>http://lcsim.org/papers/DBDPhysics.pdf</a:t>
            </a:r>
            <a:endParaRPr lang="en-US" sz="1050" b="0" dirty="0"/>
          </a:p>
          <a:p>
            <a:pPr marL="0" indent="0">
              <a:lnSpc>
                <a:spcPct val="95000"/>
              </a:lnSpc>
              <a:buNone/>
            </a:pPr>
            <a:r>
              <a:rPr lang="en-US" sz="1050" b="0" dirty="0" smtClean="0"/>
              <a:t>[11] </a:t>
            </a:r>
            <a:r>
              <a:rPr lang="en-US" sz="1050" b="0" dirty="0"/>
              <a:t>CMS, “CMS at the High-Energy Frontier”, </a:t>
            </a:r>
            <a:r>
              <a:rPr lang="en-US" sz="1050" b="0" dirty="0">
                <a:hlinkClick r:id="rId5"/>
              </a:rPr>
              <a:t>ESPP Contribution #177 </a:t>
            </a:r>
            <a:endParaRPr lang="en-US" sz="1050" b="0" dirty="0"/>
          </a:p>
          <a:p>
            <a:pPr marL="0" indent="0">
              <a:lnSpc>
                <a:spcPct val="95000"/>
              </a:lnSpc>
              <a:buNone/>
            </a:pPr>
            <a:r>
              <a:rPr lang="en-US" sz="1050" b="0" dirty="0" smtClean="0"/>
              <a:t>[12] </a:t>
            </a:r>
            <a:r>
              <a:rPr lang="en-US" sz="1050" b="0" dirty="0"/>
              <a:t>ATLAS, “Physics at a High-Luminosity LHC with ATLAS”, ATL-PHYS-PUB-2012-004 (2012), </a:t>
            </a:r>
            <a:r>
              <a:rPr lang="en-US" sz="1050" b="0" dirty="0">
                <a:hlinkClick r:id="rId6"/>
              </a:rPr>
              <a:t>ESPP Contribution #174</a:t>
            </a:r>
            <a:endParaRPr lang="en-US" sz="1050" b="0" dirty="0"/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/>
              <a:t>[</a:t>
            </a:r>
            <a:r>
              <a:rPr lang="en-GB" sz="1050" b="0" dirty="0" smtClean="0"/>
              <a:t>13] </a:t>
            </a:r>
            <a:r>
              <a:rPr lang="en-GB" sz="1050" b="0" dirty="0"/>
              <a:t>M. </a:t>
            </a:r>
            <a:r>
              <a:rPr lang="en-GB" sz="1050" b="0" dirty="0" err="1"/>
              <a:t>Zanetti</a:t>
            </a:r>
            <a:r>
              <a:rPr lang="en-GB" sz="1050" b="0" dirty="0"/>
              <a:t>, talk given at the </a:t>
            </a:r>
            <a:r>
              <a:rPr lang="en-GB" sz="1050" b="0" dirty="0">
                <a:hlinkClick r:id="rId7"/>
              </a:rPr>
              <a:t>2</a:t>
            </a:r>
            <a:r>
              <a:rPr lang="en-GB" sz="1050" b="0" baseline="30000" dirty="0">
                <a:hlinkClick r:id="rId7"/>
              </a:rPr>
              <a:t>nd</a:t>
            </a:r>
            <a:r>
              <a:rPr lang="en-GB" sz="1050" b="0" dirty="0">
                <a:hlinkClick r:id="rId7"/>
              </a:rPr>
              <a:t> LEP3 day</a:t>
            </a:r>
            <a:r>
              <a:rPr lang="en-GB" sz="1050" b="0" dirty="0"/>
              <a:t> (Oct. 2012)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/>
              <a:t>[</a:t>
            </a:r>
            <a:r>
              <a:rPr lang="en-GB" sz="1050" b="0" dirty="0" smtClean="0"/>
              <a:t>14] </a:t>
            </a:r>
            <a:r>
              <a:rPr lang="en-GB" sz="1050" b="0" dirty="0"/>
              <a:t>H. </a:t>
            </a:r>
            <a:r>
              <a:rPr lang="en-GB" sz="1050" b="0" dirty="0" err="1"/>
              <a:t>Stoeck</a:t>
            </a:r>
            <a:r>
              <a:rPr lang="en-GB" sz="1050" b="0" dirty="0"/>
              <a:t> et al., “ILD Letter of Intent”, arXiv:1006.3396 (2010)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 smtClean="0"/>
              <a:t>[15] </a:t>
            </a:r>
            <a:r>
              <a:rPr lang="en-GB" sz="1050" b="0" dirty="0"/>
              <a:t>P. </a:t>
            </a:r>
            <a:r>
              <a:rPr lang="en-GB" sz="1050" b="0" dirty="0" err="1"/>
              <a:t>Azzi</a:t>
            </a:r>
            <a:r>
              <a:rPr lang="en-GB" sz="1050" b="0" dirty="0"/>
              <a:t> et al., “Prospective studies for LEP3 with the CMS detector”, </a:t>
            </a:r>
            <a:r>
              <a:rPr lang="en-GB" sz="1050" b="0" dirty="0" err="1"/>
              <a:t>arXiv</a:t>
            </a:r>
            <a:r>
              <a:rPr lang="en-GB" sz="1050" b="0" dirty="0"/>
              <a:t> 1208.1662 (2012</a:t>
            </a:r>
            <a:r>
              <a:rPr lang="en-GB" sz="1050" b="0" dirty="0" smtClean="0"/>
              <a:t>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1050" b="0" dirty="0">
                <a:cs typeface="Arial"/>
              </a:rPr>
              <a:t>[</a:t>
            </a:r>
            <a:r>
              <a:rPr lang="en-US" sz="1050" b="0" dirty="0" smtClean="0">
                <a:cs typeface="Arial"/>
              </a:rPr>
              <a:t>16] </a:t>
            </a:r>
            <a:r>
              <a:rPr lang="en-US" sz="1050" b="0" dirty="0">
                <a:cs typeface="Arial"/>
              </a:rPr>
              <a:t>J.E. </a:t>
            </a:r>
            <a:r>
              <a:rPr lang="en-US" sz="1050" b="0" dirty="0" err="1">
                <a:cs typeface="Arial"/>
              </a:rPr>
              <a:t>Brau</a:t>
            </a:r>
            <a:r>
              <a:rPr lang="en-US" sz="1050" b="0" dirty="0">
                <a:cs typeface="Arial"/>
              </a:rPr>
              <a:t> et al., “The physics case for an </a:t>
            </a:r>
            <a:r>
              <a:rPr lang="en-US" sz="1050" b="0" dirty="0" err="1">
                <a:cs typeface="Arial"/>
              </a:rPr>
              <a:t>e</a:t>
            </a:r>
            <a:r>
              <a:rPr lang="en-US" sz="1050" b="0" baseline="30000" dirty="0" err="1">
                <a:cs typeface="Arial"/>
              </a:rPr>
              <a:t>+</a:t>
            </a:r>
            <a:r>
              <a:rPr lang="en-US" sz="1050" b="0" dirty="0" err="1">
                <a:cs typeface="Arial"/>
              </a:rPr>
              <a:t>e</a:t>
            </a:r>
            <a:r>
              <a:rPr lang="en-US" sz="1050" b="0" baseline="30000" dirty="0">
                <a:latin typeface="Symbol" charset="2"/>
                <a:cs typeface="Symbol" charset="2"/>
              </a:rPr>
              <a:t>-</a:t>
            </a:r>
            <a:r>
              <a:rPr lang="en-US" sz="1050" b="0" dirty="0">
                <a:cs typeface="Arial"/>
              </a:rPr>
              <a:t> linear collider”, </a:t>
            </a:r>
            <a:r>
              <a:rPr lang="en-US" sz="1050" b="0" dirty="0">
                <a:cs typeface="Arial"/>
                <a:hlinkClick r:id="rId8"/>
              </a:rPr>
              <a:t>ESPP Contribution #69</a:t>
            </a:r>
            <a:endParaRPr lang="en-US" sz="1050" b="0" dirty="0">
              <a:cs typeface="Arial"/>
            </a:endParaRP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 smtClean="0"/>
              <a:t>[17] C.F. </a:t>
            </a:r>
            <a:r>
              <a:rPr lang="en-GB" sz="1050" b="0" dirty="0" err="1" smtClean="0"/>
              <a:t>Duerig</a:t>
            </a:r>
            <a:r>
              <a:rPr lang="en-GB" sz="1050" b="0" dirty="0" smtClean="0"/>
              <a:t>, “Determination of the Higgs Decay Width at the ILC”, talk given at the </a:t>
            </a:r>
            <a:r>
              <a:rPr lang="en-GB" sz="1050" b="0" dirty="0" smtClean="0">
                <a:hlinkClick r:id="rId9"/>
              </a:rPr>
              <a:t>LCWS12</a:t>
            </a:r>
            <a:r>
              <a:rPr lang="en-GB" sz="1050" b="0" dirty="0" smtClean="0"/>
              <a:t> (Oct. 2012)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 smtClean="0"/>
              <a:t>[18] P. Janot, “Higgs beyond the LHC”, talk given at the </a:t>
            </a:r>
            <a:r>
              <a:rPr lang="en-GB" sz="1050" b="0" dirty="0" smtClean="0">
                <a:hlinkClick r:id="rId10"/>
              </a:rPr>
              <a:t>HF2012 ICFA Workshop </a:t>
            </a:r>
            <a:r>
              <a:rPr lang="en-GB" sz="1050" b="0" dirty="0" smtClean="0"/>
              <a:t>(Nov. 2012)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 smtClean="0"/>
              <a:t>[19] M. </a:t>
            </a:r>
            <a:r>
              <a:rPr lang="en-GB" sz="1050" b="0" dirty="0" err="1" smtClean="0"/>
              <a:t>Peskin</a:t>
            </a:r>
            <a:r>
              <a:rPr lang="en-GB" sz="1050" b="0" dirty="0" smtClean="0"/>
              <a:t>, “Ultimate Higgs Measurements at ILC, LEP3 and TLEP”, talk given at the 3</a:t>
            </a:r>
            <a:r>
              <a:rPr lang="en-GB" sz="1050" b="0" baseline="30000" dirty="0" smtClean="0"/>
              <a:t>rd</a:t>
            </a:r>
            <a:r>
              <a:rPr lang="en-GB" sz="1050" b="0" dirty="0" smtClean="0"/>
              <a:t> TLEP3 day (Jan. 2013)</a:t>
            </a:r>
          </a:p>
          <a:p>
            <a:pPr marL="0" indent="0">
              <a:buNone/>
            </a:pPr>
            <a:r>
              <a:rPr lang="en-GB" sz="1050" b="0" dirty="0" smtClean="0"/>
              <a:t>[20] A. </a:t>
            </a:r>
            <a:r>
              <a:rPr lang="en-GB" sz="1050" b="0" dirty="0" err="1" smtClean="0"/>
              <a:t>Blondel</a:t>
            </a:r>
            <a:r>
              <a:rPr lang="en-GB" sz="1050" b="0" dirty="0" smtClean="0"/>
              <a:t> et al., </a:t>
            </a:r>
            <a:r>
              <a:rPr lang="en-GB" sz="1050" b="0" dirty="0"/>
              <a:t>Report of the ICFA Beam Dynamics </a:t>
            </a:r>
            <a:r>
              <a:rPr lang="en-GB" sz="1050" b="0" dirty="0" err="1" smtClean="0"/>
              <a:t>Workshop,</a:t>
            </a:r>
            <a:r>
              <a:rPr lang="en-GB" sz="1050" b="0" i="1" dirty="0" err="1" smtClean="0"/>
              <a:t>“</a:t>
            </a:r>
            <a:r>
              <a:rPr lang="en-GB" sz="1050" b="0" i="1" dirty="0" err="1"/>
              <a:t>Accelerators</a:t>
            </a:r>
            <a:r>
              <a:rPr lang="en-GB" sz="1050" b="0" i="1" dirty="0"/>
              <a:t> </a:t>
            </a:r>
            <a:r>
              <a:rPr lang="en-GB" sz="1050" b="0" i="1" dirty="0" smtClean="0"/>
              <a:t> =for </a:t>
            </a:r>
            <a:r>
              <a:rPr lang="en-GB" sz="1050" b="0" i="1" dirty="0"/>
              <a:t>a Higgs Factory: Linear vs. Circular</a:t>
            </a:r>
            <a:r>
              <a:rPr lang="en-GB" sz="1050" b="0" i="1" dirty="0" smtClean="0"/>
              <a:t>”, </a:t>
            </a:r>
            <a:r>
              <a:rPr lang="en-GB" sz="1050" b="0" dirty="0" smtClean="0"/>
              <a:t>HF2012</a:t>
            </a:r>
            <a:r>
              <a:rPr lang="en-GB" sz="1050" b="0" dirty="0"/>
              <a:t> </a:t>
            </a:r>
            <a:r>
              <a:rPr lang="en-GB" sz="1050" b="0" dirty="0" smtClean="0"/>
              <a:t>(2013) </a:t>
            </a:r>
          </a:p>
          <a:p>
            <a:pPr marL="0" indent="0">
              <a:buNone/>
            </a:pPr>
            <a:r>
              <a:rPr lang="en-GB" sz="1050" b="0" dirty="0" smtClean="0"/>
              <a:t>[21] </a:t>
            </a:r>
            <a:r>
              <a:rPr lang="en-GB" sz="1050" b="0" dirty="0"/>
              <a:t>M. Martinez and R. </a:t>
            </a:r>
            <a:r>
              <a:rPr lang="en-GB" sz="1050" b="0" dirty="0" err="1"/>
              <a:t>Miquel</a:t>
            </a:r>
            <a:r>
              <a:rPr lang="en-GB" sz="1050" b="0" dirty="0"/>
              <a:t>, “Multi-parameter fits to the </a:t>
            </a:r>
            <a:r>
              <a:rPr lang="en-GB" sz="1050" b="0" dirty="0" err="1" smtClean="0"/>
              <a:t>tt</a:t>
            </a:r>
            <a:r>
              <a:rPr lang="en-GB" sz="1050" b="0" dirty="0" smtClean="0"/>
              <a:t> </a:t>
            </a:r>
            <a:r>
              <a:rPr lang="en-GB" sz="1050" b="0" dirty="0"/>
              <a:t>threshold observables at </a:t>
            </a:r>
            <a:r>
              <a:rPr lang="en-GB" sz="1050" b="0" dirty="0" smtClean="0"/>
              <a:t>a future </a:t>
            </a:r>
            <a:r>
              <a:rPr lang="en-GB" sz="1050" b="0" dirty="0" err="1" smtClean="0"/>
              <a:t>e+e</a:t>
            </a:r>
            <a:r>
              <a:rPr lang="en-GB" sz="1050" b="0" dirty="0" smtClean="0"/>
              <a:t>- linear </a:t>
            </a:r>
            <a:r>
              <a:rPr lang="en-GB" sz="1050" b="0" dirty="0"/>
              <a:t>collider”</a:t>
            </a:r>
            <a:r>
              <a:rPr lang="en-GB" sz="1050" b="0" dirty="0" smtClean="0"/>
              <a:t>, Eur</a:t>
            </a:r>
            <a:r>
              <a:rPr lang="en-GB" sz="1050" b="0" dirty="0"/>
              <a:t>. Phys. </a:t>
            </a:r>
            <a:r>
              <a:rPr lang="en-GB" sz="1050" b="0" dirty="0" smtClean="0"/>
              <a:t>Jour.C27</a:t>
            </a:r>
            <a:r>
              <a:rPr lang="en-GB" sz="1050" b="0" dirty="0"/>
              <a:t> </a:t>
            </a:r>
            <a:r>
              <a:rPr lang="en-GB" sz="1050" b="0" dirty="0" smtClean="0"/>
              <a:t>(</a:t>
            </a:r>
            <a:r>
              <a:rPr lang="en-GB" sz="1050" b="0" dirty="0"/>
              <a:t>2003) 49</a:t>
            </a:r>
            <a:r>
              <a:rPr lang="en-GB" sz="1050" b="0" dirty="0" smtClean="0"/>
              <a:t>.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 smtClean="0"/>
              <a:t>[22] Electroweak fits run by M. </a:t>
            </a:r>
            <a:r>
              <a:rPr lang="en-GB" sz="1050" b="0" dirty="0" err="1" smtClean="0"/>
              <a:t>Gruenewald</a:t>
            </a:r>
            <a:r>
              <a:rPr lang="en-GB" sz="1050" b="0" dirty="0" smtClean="0"/>
              <a:t> (private communication, Nov. 2012)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 smtClean="0"/>
              <a:t>[23] P. Janot, “Physics Landscape and TLEP/LEP3 motivation”, talk given at the </a:t>
            </a:r>
            <a:r>
              <a:rPr lang="en-GB" sz="1050" b="0" dirty="0" smtClean="0">
                <a:hlinkClick r:id="rId11"/>
              </a:rPr>
              <a:t>1</a:t>
            </a:r>
            <a:r>
              <a:rPr lang="en-GB" sz="1050" b="0" baseline="30000" dirty="0" smtClean="0">
                <a:hlinkClick r:id="rId11"/>
              </a:rPr>
              <a:t>st</a:t>
            </a:r>
            <a:r>
              <a:rPr lang="en-GB" sz="1050" b="0" dirty="0" smtClean="0">
                <a:hlinkClick r:id="rId11"/>
              </a:rPr>
              <a:t> TLEP3 day </a:t>
            </a:r>
            <a:r>
              <a:rPr lang="en-GB" sz="1050" b="0" dirty="0" smtClean="0"/>
              <a:t>(Jun. 2012)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 smtClean="0"/>
              <a:t>[24] A. </a:t>
            </a:r>
            <a:r>
              <a:rPr lang="en-GB" sz="1050" b="0" dirty="0" err="1" smtClean="0"/>
              <a:t>Blondel</a:t>
            </a:r>
            <a:r>
              <a:rPr lang="en-GB" sz="1050" b="0" dirty="0"/>
              <a:t>, </a:t>
            </a:r>
            <a:r>
              <a:rPr lang="en-GB" sz="1050" b="0" dirty="0" smtClean="0"/>
              <a:t>“Possibilities and conditions for very high precision electroweak measurements”, talk </a:t>
            </a:r>
            <a:r>
              <a:rPr lang="en-GB" sz="1050" b="0" dirty="0"/>
              <a:t>given at the </a:t>
            </a:r>
            <a:r>
              <a:rPr lang="en-GB" sz="1050" b="0" dirty="0">
                <a:hlinkClick r:id="rId12"/>
              </a:rPr>
              <a:t>3</a:t>
            </a:r>
            <a:r>
              <a:rPr lang="en-GB" sz="1050" b="0" baseline="30000" dirty="0">
                <a:hlinkClick r:id="rId12"/>
              </a:rPr>
              <a:t>rd</a:t>
            </a:r>
            <a:r>
              <a:rPr lang="en-GB" sz="1050" b="0" dirty="0">
                <a:hlinkClick r:id="rId12"/>
              </a:rPr>
              <a:t> TLEP3 day </a:t>
            </a:r>
            <a:r>
              <a:rPr lang="en-GB" sz="1050" b="0" dirty="0"/>
              <a:t>(Jan. 2013</a:t>
            </a:r>
            <a:r>
              <a:rPr lang="en-GB" sz="1050" b="0" dirty="0" smtClean="0"/>
              <a:t>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sz="1050" b="0" dirty="0" smtClean="0"/>
              <a:t>[25] </a:t>
            </a:r>
            <a:r>
              <a:rPr lang="en-US" sz="1050" b="0" dirty="0"/>
              <a:t>M.L. </a:t>
            </a:r>
            <a:r>
              <a:rPr lang="en-US" sz="1050" b="0" dirty="0" err="1"/>
              <a:t>Mangano</a:t>
            </a:r>
            <a:r>
              <a:rPr lang="en-US" sz="1050" b="0" dirty="0"/>
              <a:t> et al., “Higgs cross sections in </a:t>
            </a:r>
            <a:r>
              <a:rPr lang="en-US" sz="1050" b="0" dirty="0" err="1"/>
              <a:t>pp</a:t>
            </a:r>
            <a:r>
              <a:rPr lang="en-US" sz="1050" b="0" dirty="0"/>
              <a:t> collisions at very high energy”, </a:t>
            </a:r>
            <a:r>
              <a:rPr lang="en-US" sz="1050" b="0" dirty="0">
                <a:hlinkClick r:id="rId13"/>
              </a:rPr>
              <a:t>ESPP Contribution #176</a:t>
            </a:r>
            <a:endParaRPr lang="en-US" sz="1050" b="0" dirty="0"/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/>
              <a:t>[</a:t>
            </a:r>
            <a:r>
              <a:rPr lang="en-GB" sz="1050" b="0" dirty="0" smtClean="0"/>
              <a:t>26] </a:t>
            </a:r>
            <a:r>
              <a:rPr lang="en-GB" sz="1050" b="0" dirty="0"/>
              <a:t>T. Price,  “Measurement of the top Yukawa coupling at the ILC”, talk given at the </a:t>
            </a:r>
            <a:r>
              <a:rPr lang="en-GB" sz="1050" b="0" dirty="0">
                <a:hlinkClick r:id="rId9"/>
              </a:rPr>
              <a:t>LCWS12</a:t>
            </a:r>
            <a:r>
              <a:rPr lang="en-GB" sz="1050" b="0" dirty="0"/>
              <a:t> (Oct. 2012)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 smtClean="0"/>
              <a:t>[27] J. </a:t>
            </a:r>
            <a:r>
              <a:rPr lang="en-GB" sz="1050" b="0" dirty="0" err="1" smtClean="0"/>
              <a:t>Tian</a:t>
            </a:r>
            <a:r>
              <a:rPr lang="en-GB" sz="1050" b="0" dirty="0" smtClean="0"/>
              <a:t>, “Higgs self-coupling study at ILC”, </a:t>
            </a:r>
            <a:r>
              <a:rPr lang="en-GB" sz="1050" b="0" dirty="0"/>
              <a:t>talk given at the </a:t>
            </a:r>
            <a:r>
              <a:rPr lang="en-GB" sz="1050" b="0" dirty="0">
                <a:hlinkClick r:id="rId9"/>
              </a:rPr>
              <a:t>LCWS12</a:t>
            </a:r>
            <a:r>
              <a:rPr lang="en-GB" sz="1050" b="0" dirty="0"/>
              <a:t> (Oct. 2012)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/>
              <a:t>[</a:t>
            </a:r>
            <a:r>
              <a:rPr lang="en-GB" sz="1050" b="0" dirty="0" smtClean="0"/>
              <a:t>28] T. </a:t>
            </a:r>
            <a:r>
              <a:rPr lang="en-GB" sz="1050" b="0" dirty="0"/>
              <a:t> </a:t>
            </a:r>
            <a:r>
              <a:rPr lang="en-GB" sz="1050" b="0" dirty="0" err="1"/>
              <a:t>Laštovička</a:t>
            </a:r>
            <a:r>
              <a:rPr lang="en-GB" sz="1050" b="0" dirty="0"/>
              <a:t> </a:t>
            </a:r>
            <a:r>
              <a:rPr lang="en-GB" sz="1050" b="0" dirty="0" smtClean="0"/>
              <a:t>and J. </a:t>
            </a:r>
            <a:r>
              <a:rPr lang="en-GB" sz="1050" b="0" dirty="0" err="1"/>
              <a:t>Strube</a:t>
            </a:r>
            <a:r>
              <a:rPr lang="en-GB" sz="1050" b="0" dirty="0"/>
              <a:t> </a:t>
            </a:r>
            <a:r>
              <a:rPr lang="en-GB" sz="1050" b="0" dirty="0" smtClean="0"/>
              <a:t>, </a:t>
            </a:r>
            <a:r>
              <a:rPr lang="en-GB" sz="1050" b="0" dirty="0"/>
              <a:t>“Higgs self-coupling study at </a:t>
            </a:r>
            <a:r>
              <a:rPr lang="en-GB" sz="1050" b="0" dirty="0" smtClean="0"/>
              <a:t>CLIC</a:t>
            </a:r>
            <a:r>
              <a:rPr lang="en-GB" sz="1050" b="0" dirty="0"/>
              <a:t>”, talk given at the </a:t>
            </a:r>
            <a:r>
              <a:rPr lang="en-GB" sz="1050" b="0" dirty="0">
                <a:hlinkClick r:id="rId9"/>
              </a:rPr>
              <a:t>LCWS12</a:t>
            </a:r>
            <a:r>
              <a:rPr lang="en-GB" sz="1050" b="0" dirty="0"/>
              <a:t> (Oct. 2012</a:t>
            </a:r>
            <a:r>
              <a:rPr lang="en-GB" sz="1050" b="0" dirty="0" smtClean="0"/>
              <a:t>)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GB" sz="1050" b="0" dirty="0" smtClean="0"/>
              <a:t>[29] E. </a:t>
            </a:r>
            <a:r>
              <a:rPr lang="en-GB" sz="1050" b="0" dirty="0" err="1" smtClean="0"/>
              <a:t>Meschi</a:t>
            </a:r>
            <a:r>
              <a:rPr lang="en-GB" sz="1050" b="0" dirty="0" smtClean="0"/>
              <a:t>, “Detectors for SHE-LHC and TLEP”, talk given at the </a:t>
            </a:r>
            <a:r>
              <a:rPr lang="en-GB" sz="1050" b="0" dirty="0" smtClean="0">
                <a:hlinkClick r:id="rId12"/>
              </a:rPr>
              <a:t>3</a:t>
            </a:r>
            <a:r>
              <a:rPr lang="en-GB" sz="1050" b="0" baseline="30000" dirty="0" smtClean="0">
                <a:hlinkClick r:id="rId12"/>
              </a:rPr>
              <a:t>rd</a:t>
            </a:r>
            <a:r>
              <a:rPr lang="en-GB" sz="1050" b="0" dirty="0" smtClean="0">
                <a:hlinkClick r:id="rId12"/>
              </a:rPr>
              <a:t> TLEP3 day </a:t>
            </a:r>
            <a:r>
              <a:rPr lang="en-GB" sz="1050" b="0" dirty="0" smtClean="0"/>
              <a:t>(Jan. 2013)</a:t>
            </a:r>
          </a:p>
          <a:p>
            <a:pPr marL="0" indent="0">
              <a:lnSpc>
                <a:spcPct val="95000"/>
              </a:lnSpc>
              <a:buNone/>
            </a:pPr>
            <a:endParaRPr lang="en-GB" sz="1050" b="0" dirty="0" smtClean="0"/>
          </a:p>
          <a:p>
            <a:pPr marL="0" indent="0">
              <a:lnSpc>
                <a:spcPct val="95000"/>
              </a:lnSpc>
              <a:buNone/>
            </a:pPr>
            <a:endParaRPr lang="en-GB" sz="1050" b="0" dirty="0"/>
          </a:p>
          <a:p>
            <a:pPr marL="0" lvl="4" indent="0">
              <a:lnSpc>
                <a:spcPct val="95000"/>
              </a:lnSpc>
              <a:buClr>
                <a:srgbClr val="FF0000"/>
              </a:buClr>
              <a:buSzPct val="50000"/>
            </a:pPr>
            <a:endParaRPr lang="en-US" sz="1050" b="0" dirty="0">
              <a:solidFill>
                <a:srgbClr val="FF0000"/>
              </a:solidFill>
            </a:endParaRPr>
          </a:p>
          <a:p>
            <a:pPr marL="0" indent="0">
              <a:lnSpc>
                <a:spcPct val="95000"/>
              </a:lnSpc>
              <a:buNone/>
            </a:pPr>
            <a:endParaRPr lang="en-GB" sz="1050" b="0" dirty="0" smtClean="0"/>
          </a:p>
          <a:p>
            <a:pPr marL="0" indent="0">
              <a:lnSpc>
                <a:spcPct val="95000"/>
              </a:lnSpc>
              <a:buNone/>
            </a:pPr>
            <a:endParaRPr lang="en-US" sz="1050" b="0" dirty="0" smtClean="0">
              <a:cs typeface="Arial"/>
            </a:endParaRPr>
          </a:p>
          <a:p>
            <a:pPr marL="0" indent="0">
              <a:lnSpc>
                <a:spcPct val="95000"/>
              </a:lnSpc>
              <a:buNone/>
            </a:pPr>
            <a:endParaRPr lang="en-US" sz="1050" dirty="0" smtClean="0"/>
          </a:p>
          <a:p>
            <a:pPr lvl="1">
              <a:lnSpc>
                <a:spcPct val="95000"/>
              </a:lnSpc>
            </a:pPr>
            <a:endParaRPr lang="en-US" sz="1050" u="sn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510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easurements </a:t>
            </a:r>
            <a:r>
              <a:rPr lang="en-US" dirty="0"/>
              <a:t>at √s ~ </a:t>
            </a:r>
            <a:r>
              <a:rPr lang="en-US" dirty="0" smtClean="0"/>
              <a:t>350 </a:t>
            </a:r>
            <a:r>
              <a:rPr lang="en-US" dirty="0" err="1" smtClean="0"/>
              <a:t>GeV</a:t>
            </a:r>
            <a:r>
              <a:rPr lang="en-US" dirty="0" smtClean="0"/>
              <a:t> (ILC/TLEP) [1]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Luminosity similar for ILC and TLEP</a:t>
            </a:r>
          </a:p>
          <a:p>
            <a:pPr lvl="1"/>
            <a:r>
              <a:rPr lang="en-US" sz="1600" dirty="0" smtClean="0"/>
              <a:t>At each IP : 350 fb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-1 </a:t>
            </a:r>
            <a:r>
              <a:rPr lang="en-US" sz="1600" dirty="0" smtClean="0"/>
              <a:t>over 5 years</a:t>
            </a:r>
          </a:p>
          <a:p>
            <a:pPr lvl="2"/>
            <a:r>
              <a:rPr lang="en-US" sz="1600" dirty="0" smtClean="0"/>
              <a:t>With possibly 4 detectors at TLEP</a:t>
            </a:r>
            <a:endParaRPr lang="en-US" sz="1600" dirty="0"/>
          </a:p>
          <a:p>
            <a:pPr lvl="1"/>
            <a:r>
              <a:rPr lang="en-US" sz="1600" dirty="0" smtClean="0"/>
              <a:t>More study of the </a:t>
            </a:r>
            <a:r>
              <a:rPr lang="en-US" sz="1600" dirty="0" err="1" smtClean="0"/>
              <a:t>H</a:t>
            </a:r>
            <a:r>
              <a:rPr lang="en-US" sz="1600" dirty="0" err="1" smtClean="0">
                <a:latin typeface="Symbol" charset="2"/>
                <a:cs typeface="Symbol" charset="2"/>
              </a:rPr>
              <a:t>nn</a:t>
            </a:r>
            <a:r>
              <a:rPr lang="en-US" sz="1600" dirty="0" smtClean="0"/>
              <a:t> final state with </a:t>
            </a:r>
            <a:r>
              <a:rPr lang="en-US" sz="1600" dirty="0" err="1" smtClean="0"/>
              <a:t>H→bb</a:t>
            </a:r>
            <a:endParaRPr lang="en-US" sz="1600" dirty="0" smtClean="0"/>
          </a:p>
          <a:p>
            <a:pPr lvl="2"/>
            <a:r>
              <a:rPr lang="en-US" sz="1600" dirty="0" smtClean="0"/>
              <a:t>Contribution from HZ : ~ 25 </a:t>
            </a:r>
            <a:r>
              <a:rPr lang="en-US" sz="1600" dirty="0" err="1" smtClean="0"/>
              <a:t>fb</a:t>
            </a:r>
            <a:endParaRPr lang="en-US" sz="1600" dirty="0" smtClean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 smtClean="0"/>
          </a:p>
          <a:p>
            <a:pPr lvl="2"/>
            <a:r>
              <a:rPr lang="en-US" sz="1600" dirty="0" smtClean="0"/>
              <a:t>Contribution from WW→H : ~ 25 </a:t>
            </a:r>
            <a:r>
              <a:rPr lang="en-US" sz="1600" dirty="0" err="1" smtClean="0"/>
              <a:t>fb</a:t>
            </a:r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3"/>
            <a:endParaRPr lang="en-US" sz="1600" dirty="0"/>
          </a:p>
          <a:p>
            <a:pPr marL="1371600" lvl="3" indent="0">
              <a:buNone/>
            </a:pPr>
            <a:endParaRPr lang="en-US" sz="1600" dirty="0"/>
          </a:p>
          <a:p>
            <a:pPr lvl="3"/>
            <a:endParaRPr lang="en-US" sz="1600" dirty="0" smtClean="0"/>
          </a:p>
          <a:p>
            <a:pPr lvl="3"/>
            <a:endParaRPr lang="en-US" sz="1600" dirty="0"/>
          </a:p>
          <a:p>
            <a:pPr lvl="3"/>
            <a:r>
              <a:rPr lang="en-US" sz="1600" dirty="0" smtClean="0"/>
              <a:t>Improves precision on 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smtClean="0"/>
              <a:t>H</a:t>
            </a:r>
            <a:r>
              <a:rPr lang="en-US" sz="1600" dirty="0" smtClean="0"/>
              <a:t> and HWW coupling</a:t>
            </a:r>
          </a:p>
          <a:p>
            <a:pPr lvl="3"/>
            <a:r>
              <a:rPr lang="en-US" sz="1600" dirty="0" smtClean="0"/>
              <a:t>Smaller improvement of other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100" dirty="0" err="1">
                <a:latin typeface="Zapf Dingbats"/>
                <a:ea typeface="Zapf Dingbats"/>
                <a:cs typeface="Zapf Dingbats"/>
                <a:sym typeface="Zapf Dingbats"/>
              </a:rPr>
              <a:t>✕</a:t>
            </a:r>
            <a:r>
              <a:rPr lang="en-US" sz="1600" dirty="0" err="1" smtClean="0"/>
              <a:t>BR</a:t>
            </a:r>
            <a:r>
              <a:rPr lang="en-US" sz="1600" dirty="0"/>
              <a:t> </a:t>
            </a:r>
            <a:r>
              <a:rPr lang="en-US" sz="1600" dirty="0" smtClean="0"/>
              <a:t>measurements</a:t>
            </a:r>
            <a:endParaRPr lang="en-US" sz="1600" dirty="0" smtClean="0">
              <a:latin typeface="Symbol" charset="2"/>
              <a:cs typeface="Symbol" charset="2"/>
            </a:endParaRPr>
          </a:p>
          <a:p>
            <a:pPr lvl="1"/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pic>
        <p:nvPicPr>
          <p:cNvPr id="7" name="Picture 6" descr="WWH35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066800"/>
            <a:ext cx="3808204" cy="3276600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652994"/>
              </p:ext>
            </p:extLst>
          </p:nvPr>
        </p:nvGraphicFramePr>
        <p:xfrm>
          <a:off x="4953000" y="4648200"/>
          <a:ext cx="3962400" cy="931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1600200"/>
                <a:gridCol w="1447800"/>
              </a:tblGrid>
              <a:tr h="310368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ILC (250+350)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TLEP (240+350)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WW→H</a:t>
                      </a:r>
                      <a:endParaRPr lang="en-US" sz="14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12% </a:t>
                      </a:r>
                      <a:r>
                        <a:rPr lang="en-US" sz="1400" dirty="0" smtClean="0"/>
                        <a:t>→ </a:t>
                      </a: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4%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2.2% </a:t>
                      </a:r>
                      <a:r>
                        <a:rPr lang="en-US" sz="1400" dirty="0" smtClean="0"/>
                        <a:t>→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1.5%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H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10% </a:t>
                      </a:r>
                      <a:r>
                        <a:rPr lang="en-US" sz="1400" dirty="0" smtClean="0"/>
                        <a:t>→ </a:t>
                      </a: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5.5%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1.8% </a:t>
                      </a:r>
                      <a:r>
                        <a:rPr lang="en-US" sz="1400" dirty="0" smtClean="0"/>
                        <a:t>→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1.3%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Picture 3" descr="\\cern.ch\dfs\Users\j\janot\Public\GIF2001\fusionww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01954"/>
            <a:ext cx="1426979" cy="110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J:\Public\Moriond2001\brempr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14600"/>
            <a:ext cx="1357067" cy="95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027059" y="6400800"/>
            <a:ext cx="81214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[10,17]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4191000" y="2286000"/>
            <a:ext cx="28956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4343400" y="3200400"/>
            <a:ext cx="4114800" cy="1295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8785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Same assumptions as for HL-LHC for a sound comparison</a:t>
            </a:r>
          </a:p>
          <a:p>
            <a:pPr lvl="1"/>
            <a:r>
              <a:rPr lang="en-US" sz="1600" dirty="0" smtClean="0"/>
              <a:t>No exotic decay, fixed decay width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ILC250 would be a good complement to LHC (</a:t>
            </a:r>
            <a:r>
              <a:rPr lang="en-US" sz="1500" dirty="0" smtClean="0">
                <a:latin typeface="Symbol" charset="2"/>
                <a:cs typeface="Symbol" charset="2"/>
              </a:rPr>
              <a:t>G</a:t>
            </a:r>
            <a:r>
              <a:rPr lang="en-US" sz="1500" baseline="-25000" dirty="0" smtClean="0"/>
              <a:t>H </a:t>
            </a:r>
            <a:r>
              <a:rPr lang="en-US" sz="1400" dirty="0" smtClean="0"/>
              <a:t>,</a:t>
            </a:r>
            <a:r>
              <a:rPr lang="en-US" sz="1500" baseline="-25000" dirty="0" smtClean="0"/>
              <a:t> </a:t>
            </a:r>
            <a:r>
              <a:rPr lang="en-US" sz="1500" dirty="0" err="1" smtClean="0">
                <a:latin typeface="Symbol" charset="2"/>
                <a:cs typeface="Symbol" charset="2"/>
              </a:rPr>
              <a:t>G</a:t>
            </a:r>
            <a:r>
              <a:rPr lang="en-US" sz="1500" baseline="-25000" dirty="0" err="1" smtClean="0"/>
              <a:t>inv</a:t>
            </a:r>
            <a:r>
              <a:rPr lang="en-US" sz="1500" baseline="-25000" dirty="0" smtClean="0"/>
              <a:t> </a:t>
            </a:r>
            <a:r>
              <a:rPr lang="en-US" sz="1500" dirty="0" smtClean="0"/>
              <a:t>, </a:t>
            </a:r>
            <a:r>
              <a:rPr lang="en-US" sz="1500" dirty="0" err="1" smtClean="0"/>
              <a:t>g</a:t>
            </a:r>
            <a:r>
              <a:rPr lang="en-US" sz="1500" baseline="-25000" dirty="0" err="1" smtClean="0"/>
              <a:t>Hcc</a:t>
            </a:r>
            <a:r>
              <a:rPr lang="en-US" sz="1500" dirty="0" smtClean="0"/>
              <a:t> </a:t>
            </a:r>
            <a:r>
              <a:rPr lang="en-US" sz="1500" dirty="0"/>
              <a:t>, </a:t>
            </a:r>
            <a:r>
              <a:rPr lang="en-US" sz="1500" dirty="0" err="1" smtClean="0"/>
              <a:t>g</a:t>
            </a:r>
            <a:r>
              <a:rPr lang="en-US" sz="1500" baseline="-25000" dirty="0" err="1" smtClean="0"/>
              <a:t>Hbb</a:t>
            </a:r>
            <a:r>
              <a:rPr lang="en-US" sz="1500" dirty="0" smtClean="0"/>
              <a:t>)</a:t>
            </a:r>
            <a:endParaRPr lang="en-US" sz="1500" dirty="0"/>
          </a:p>
          <a:p>
            <a:pPr lvl="1"/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couplings for Precision Higgs Factories (1)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pic>
        <p:nvPicPr>
          <p:cNvPr id="7" name="Picture 6" descr="ILC250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5510"/>
            <a:ext cx="5715000" cy="387569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631270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6" name="Equation" r:id="rId4" imgW="3238500" imgH="228600" progId="Equation.3">
                  <p:embed/>
                </p:oleObj>
              </mc:Choice>
              <mc:Fallback>
                <p:oleObj name="Equation" r:id="rId4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194687" y="5909846"/>
            <a:ext cx="796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[11,16]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422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Same assumptions as for HL-LHC for a sound comparison</a:t>
            </a:r>
          </a:p>
          <a:p>
            <a:pPr lvl="1"/>
            <a:r>
              <a:rPr lang="en-US" sz="1600" dirty="0" smtClean="0"/>
              <a:t>No exotic decay, fixed decay width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ILC250/350 would be a good complement to LHC (</a:t>
            </a:r>
            <a:r>
              <a:rPr lang="en-US" sz="1500" dirty="0" smtClean="0">
                <a:latin typeface="Symbol" charset="2"/>
                <a:cs typeface="Symbol" charset="2"/>
              </a:rPr>
              <a:t>G</a:t>
            </a:r>
            <a:r>
              <a:rPr lang="en-US" sz="1500" baseline="-25000" dirty="0" smtClean="0"/>
              <a:t>H </a:t>
            </a:r>
            <a:r>
              <a:rPr lang="en-US" sz="1500" dirty="0" smtClean="0"/>
              <a:t>, </a:t>
            </a:r>
            <a:r>
              <a:rPr lang="en-US" sz="1500" dirty="0" err="1" smtClean="0">
                <a:latin typeface="Symbol" charset="2"/>
                <a:cs typeface="Symbol" charset="2"/>
              </a:rPr>
              <a:t>G</a:t>
            </a:r>
            <a:r>
              <a:rPr lang="en-US" sz="1500" baseline="-25000" dirty="0" err="1" smtClean="0"/>
              <a:t>inv</a:t>
            </a:r>
            <a:r>
              <a:rPr lang="en-US" sz="1500" baseline="-25000" dirty="0" smtClean="0"/>
              <a:t> </a:t>
            </a:r>
            <a:r>
              <a:rPr lang="en-US" sz="1500" dirty="0" smtClean="0"/>
              <a:t>, </a:t>
            </a:r>
            <a:r>
              <a:rPr lang="en-US" sz="1500" dirty="0" err="1" smtClean="0"/>
              <a:t>g</a:t>
            </a:r>
            <a:r>
              <a:rPr lang="en-US" sz="1500" baseline="-25000" dirty="0" err="1" smtClean="0"/>
              <a:t>Hcc</a:t>
            </a:r>
            <a:r>
              <a:rPr lang="en-US" sz="1500" dirty="0" smtClean="0"/>
              <a:t> </a:t>
            </a:r>
            <a:r>
              <a:rPr lang="en-US" sz="1500" dirty="0"/>
              <a:t>, </a:t>
            </a:r>
            <a:r>
              <a:rPr lang="en-US" sz="1500" dirty="0" err="1" smtClean="0"/>
              <a:t>g</a:t>
            </a:r>
            <a:r>
              <a:rPr lang="en-US" sz="1500" baseline="-25000" dirty="0" err="1" smtClean="0"/>
              <a:t>Hbb</a:t>
            </a:r>
            <a:r>
              <a:rPr lang="en-US" sz="1500" dirty="0" smtClean="0"/>
              <a:t>)</a:t>
            </a:r>
            <a:endParaRPr lang="en-US" sz="1500" dirty="0"/>
          </a:p>
          <a:p>
            <a:pPr lvl="1"/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couplings for Precision Higgs Factories (2)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pic>
        <p:nvPicPr>
          <p:cNvPr id="7" name="Picture 6" descr="ILC250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5510"/>
            <a:ext cx="5715000" cy="3875690"/>
          </a:xfrm>
          <a:prstGeom prst="rect">
            <a:avLst/>
          </a:prstGeom>
        </p:spPr>
      </p:pic>
      <p:pic>
        <p:nvPicPr>
          <p:cNvPr id="9" name="Picture 8" descr="ILC350Pesk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905000"/>
            <a:ext cx="5714999" cy="3875688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678233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0" name="Equation" r:id="rId5" imgW="3238500" imgH="228600" progId="Equation.3">
                  <p:embed/>
                </p:oleObj>
              </mc:Choice>
              <mc:Fallback>
                <p:oleObj name="Equation" r:id="rId5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194687" y="5909846"/>
            <a:ext cx="796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[11,16]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720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Same assumptions as for HL-LHC for a sound comparison</a:t>
            </a:r>
          </a:p>
          <a:p>
            <a:pPr lvl="1"/>
            <a:r>
              <a:rPr lang="en-US" sz="1600" dirty="0" smtClean="0"/>
              <a:t>No exotic decay, fixed decay width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LEP3 would be an advantageous back-up : larger </a:t>
            </a:r>
            <a:r>
              <a:rPr lang="en-US" sz="1500" dirty="0" err="1" smtClean="0"/>
              <a:t>lumi</a:t>
            </a:r>
            <a:r>
              <a:rPr lang="en-US" sz="1500" dirty="0" smtClean="0"/>
              <a:t>, several IP, smaller cost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couplings for Precision Higgs Factories (3)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pic>
        <p:nvPicPr>
          <p:cNvPr id="7" name="Picture 6" descr="ILC250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5510"/>
            <a:ext cx="5715000" cy="3875690"/>
          </a:xfrm>
          <a:prstGeom prst="rect">
            <a:avLst/>
          </a:prstGeom>
        </p:spPr>
      </p:pic>
      <p:pic>
        <p:nvPicPr>
          <p:cNvPr id="9" name="Picture 8" descr="LEP3Pesk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05000"/>
            <a:ext cx="5715000" cy="3875689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105555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4" name="Equation" r:id="rId5" imgW="3238500" imgH="228600" progId="Equation.3">
                  <p:embed/>
                </p:oleObj>
              </mc:Choice>
              <mc:Fallback>
                <p:oleObj name="Equation" r:id="rId5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909453" y="6400800"/>
            <a:ext cx="108214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[11,16,18]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720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Same assumptions as for HL-LHC for a sound comparison</a:t>
            </a:r>
          </a:p>
          <a:p>
            <a:pPr lvl="1"/>
            <a:r>
              <a:rPr lang="en-US" sz="1600" dirty="0" smtClean="0"/>
              <a:t>No exotic decay, fixed decay width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TLEP would be a superior option (see zoom next page)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couplings for Precision Higgs Factories (4)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pic>
        <p:nvPicPr>
          <p:cNvPr id="7" name="Picture 6" descr="ILC250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5510"/>
            <a:ext cx="5715000" cy="3875690"/>
          </a:xfrm>
          <a:prstGeom prst="rect">
            <a:avLst/>
          </a:prstGeom>
        </p:spPr>
      </p:pic>
      <p:pic>
        <p:nvPicPr>
          <p:cNvPr id="9" name="Picture 8" descr="TLEPPesk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05000"/>
            <a:ext cx="5715000" cy="387569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636747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9" name="Equation" r:id="rId5" imgW="3238500" imgH="228600" progId="Equation.3">
                  <p:embed/>
                </p:oleObj>
              </mc:Choice>
              <mc:Fallback>
                <p:oleObj name="Equation" r:id="rId5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/>
          <p:cNvSpPr/>
          <p:nvPr/>
        </p:nvSpPr>
        <p:spPr bwMode="auto">
          <a:xfrm>
            <a:off x="2362200" y="3352800"/>
            <a:ext cx="2759075" cy="990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Curved Connector 11"/>
          <p:cNvCxnSpPr>
            <a:stCxn id="11" idx="2"/>
            <a:endCxn id="14" idx="3"/>
          </p:cNvCxnSpPr>
          <p:nvPr/>
        </p:nvCxnSpPr>
        <p:spPr bwMode="auto">
          <a:xfrm rot="10800000" flipV="1">
            <a:off x="1419580" y="3848099"/>
            <a:ext cx="942620" cy="64993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33400" y="4267200"/>
            <a:ext cx="88618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See zoom </a:t>
            </a:r>
          </a:p>
          <a:p>
            <a:r>
              <a:rPr lang="en-US" sz="1200" dirty="0" smtClean="0"/>
              <a:t>Next page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909453" y="6400800"/>
            <a:ext cx="108214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[11,16,18]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720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Same assumptions as for HL-LHC for a sound comparison</a:t>
            </a:r>
          </a:p>
          <a:p>
            <a:pPr lvl="1"/>
            <a:r>
              <a:rPr lang="en-US" sz="1600" dirty="0" smtClean="0"/>
              <a:t>No exotic decay, fixed decay width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TLEP : sub-percent precision, needed for NP sensitivity beyond 1 </a:t>
            </a:r>
            <a:r>
              <a:rPr lang="en-US" sz="1500" dirty="0" err="1" smtClean="0"/>
              <a:t>TeV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couplings for Precision Higgs Factories (5)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  <p:pic>
        <p:nvPicPr>
          <p:cNvPr id="7" name="Picture 6" descr="ILC250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15510"/>
            <a:ext cx="5715000" cy="3875690"/>
          </a:xfrm>
          <a:prstGeom prst="rect">
            <a:avLst/>
          </a:prstGeom>
        </p:spPr>
      </p:pic>
      <p:pic>
        <p:nvPicPr>
          <p:cNvPr id="9" name="Picture 8" descr="TLEPZo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05000"/>
            <a:ext cx="5730498" cy="388620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65557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3" name="Equation" r:id="rId5" imgW="3238500" imgH="228600" progId="Equation.3">
                  <p:embed/>
                </p:oleObj>
              </mc:Choice>
              <mc:Fallback>
                <p:oleObj name="Equation" r:id="rId5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 bwMode="auto">
          <a:xfrm>
            <a:off x="2286000" y="3505200"/>
            <a:ext cx="4648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362200" y="4114800"/>
            <a:ext cx="4572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7086600" y="35052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917191"/>
              </p:ext>
            </p:extLst>
          </p:nvPr>
        </p:nvGraphicFramePr>
        <p:xfrm>
          <a:off x="7238999" y="3632200"/>
          <a:ext cx="613229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4" name="Equation" r:id="rId7" imgW="330200" imgH="177800" progId="Equation.3">
                  <p:embed/>
                </p:oleObj>
              </mc:Choice>
              <mc:Fallback>
                <p:oleObj name="Equation" r:id="rId7" imgW="3302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38999" y="3632200"/>
                        <a:ext cx="613229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909453" y="6400800"/>
            <a:ext cx="108214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[11,16,18]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9720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idthPesk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5655590" cy="3835400"/>
          </a:xfrm>
          <a:prstGeom prst="rect">
            <a:avLst/>
          </a:prstGeom>
        </p:spPr>
      </p:pic>
      <p:pic>
        <p:nvPicPr>
          <p:cNvPr id="29" name="Picture 28" descr="WidthPeskinZo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52800"/>
            <a:ext cx="3657600" cy="240424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Same conclusion when 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baseline="-25000" dirty="0" smtClean="0"/>
              <a:t>H</a:t>
            </a:r>
            <a:r>
              <a:rPr lang="en-US" sz="2000" dirty="0" smtClean="0"/>
              <a:t> is a free parameter in the fit</a:t>
            </a:r>
          </a:p>
          <a:p>
            <a:pPr lvl="1"/>
            <a:r>
              <a:rPr lang="en-US" sz="1600" dirty="0" smtClean="0"/>
              <a:t>Plot shown only for ILC350 and TLEP, with an accurate width measurement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3"/>
            <a:r>
              <a:rPr lang="en-US" sz="1500" dirty="0" smtClean="0"/>
              <a:t>TLEP : sub-percent precision, adequate for NP sensitivity beyond 1 </a:t>
            </a:r>
            <a:r>
              <a:rPr lang="en-US" sz="1500" dirty="0" err="1" smtClean="0"/>
              <a:t>TeV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couplings for Precision Higgs Factories (6)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3551"/>
              </p:ext>
            </p:extLst>
          </p:nvPr>
        </p:nvGraphicFramePr>
        <p:xfrm>
          <a:off x="1990392" y="1686910"/>
          <a:ext cx="5248608" cy="37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7" name="Equation" r:id="rId5" imgW="3238500" imgH="228600" progId="Equation.3">
                  <p:embed/>
                </p:oleObj>
              </mc:Choice>
              <mc:Fallback>
                <p:oleObj name="Equation" r:id="rId5" imgW="3238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0392" y="1686910"/>
                        <a:ext cx="5248608" cy="37049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 bwMode="auto">
          <a:xfrm>
            <a:off x="761999" y="3276600"/>
            <a:ext cx="2759075" cy="990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Curved Connector 15"/>
          <p:cNvCxnSpPr>
            <a:stCxn id="14" idx="4"/>
          </p:cNvCxnSpPr>
          <p:nvPr/>
        </p:nvCxnSpPr>
        <p:spPr bwMode="auto">
          <a:xfrm rot="16200000" flipH="1">
            <a:off x="3737768" y="2670968"/>
            <a:ext cx="762000" cy="3954463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5715000" y="4343400"/>
            <a:ext cx="2895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5715000" y="4724400"/>
            <a:ext cx="2895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799803"/>
              </p:ext>
            </p:extLst>
          </p:nvPr>
        </p:nvGraphicFramePr>
        <p:xfrm>
          <a:off x="8748485" y="4419600"/>
          <a:ext cx="395515" cy="212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8" name="Equation" r:id="rId7" imgW="330200" imgH="177800" progId="Equation.3">
                  <p:embed/>
                </p:oleObj>
              </mc:Choice>
              <mc:Fallback>
                <p:oleObj name="Equation" r:id="rId7" imgW="3302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748485" y="4419600"/>
                        <a:ext cx="395515" cy="212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/>
          <p:nvPr/>
        </p:nvCxnSpPr>
        <p:spPr bwMode="auto">
          <a:xfrm>
            <a:off x="8763000" y="4343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8458200" y="5909846"/>
            <a:ext cx="52690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[19]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343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couplings for Precision Higgs Factories </a:t>
            </a:r>
            <a:r>
              <a:rPr lang="en-US" dirty="0" smtClean="0"/>
              <a:t>(7)</a:t>
            </a:r>
            <a:endParaRPr lang="en-US" dirty="0"/>
          </a:p>
        </p:txBody>
      </p:sp>
      <p:pic>
        <p:nvPicPr>
          <p:cNvPr id="7" name="Content Placeholder 6" descr="HF2012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11" b="-751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64693" y="5943600"/>
            <a:ext cx="52690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[20]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457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couplings for Precision Higgs Factories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 slide from M. </a:t>
            </a:r>
            <a:r>
              <a:rPr lang="en-US" sz="2000" dirty="0" err="1" smtClean="0"/>
              <a:t>Peskin</a:t>
            </a:r>
            <a:r>
              <a:rPr lang="en-US" sz="2000" dirty="0" smtClean="0"/>
              <a:t> at the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TLEP/LEP3 </a:t>
            </a:r>
            <a:r>
              <a:rPr lang="en-US" sz="2000" dirty="0" err="1" smtClean="0"/>
              <a:t>Worskshop</a:t>
            </a:r>
            <a:r>
              <a:rPr lang="en-US" sz="2000" dirty="0" smtClean="0"/>
              <a:t> (10-Jan-2013)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pic>
        <p:nvPicPr>
          <p:cNvPr id="7" name="Picture 6" descr="PeskinComment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04716"/>
            <a:ext cx="8229600" cy="1362284"/>
          </a:xfrm>
          <a:prstGeom prst="rect">
            <a:avLst/>
          </a:prstGeom>
        </p:spPr>
      </p:pic>
      <p:pic>
        <p:nvPicPr>
          <p:cNvPr id="8" name="Picture 7" descr="PeskinComment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67000"/>
            <a:ext cx="7848600" cy="35528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457200" y="1447800"/>
            <a:ext cx="8305800" cy="4724400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58200" y="6367046"/>
            <a:ext cx="52690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[19]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2204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8" descr="sig-y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2026920"/>
            <a:ext cx="2286000" cy="2362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easurements </a:t>
            </a:r>
            <a:r>
              <a:rPr lang="en-US" dirty="0"/>
              <a:t>at √s ~ </a:t>
            </a:r>
            <a:r>
              <a:rPr lang="en-US" dirty="0" smtClean="0"/>
              <a:t>350 </a:t>
            </a:r>
            <a:r>
              <a:rPr lang="en-US" dirty="0" err="1" smtClean="0"/>
              <a:t>GeV</a:t>
            </a:r>
            <a:r>
              <a:rPr lang="en-US" dirty="0" smtClean="0"/>
              <a:t> (ILC/TLEP) [2]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Scan </a:t>
            </a:r>
            <a:r>
              <a:rPr lang="en-US" sz="2000" dirty="0"/>
              <a:t>of the </a:t>
            </a:r>
            <a:r>
              <a:rPr lang="en-US" sz="2000" dirty="0" err="1"/>
              <a:t>tt</a:t>
            </a:r>
            <a:r>
              <a:rPr lang="en-US" sz="2000" dirty="0"/>
              <a:t> </a:t>
            </a:r>
            <a:r>
              <a:rPr lang="en-US" sz="2000" dirty="0" smtClean="0"/>
              <a:t>threshold</a:t>
            </a:r>
          </a:p>
          <a:p>
            <a:pPr lvl="1"/>
            <a:r>
              <a:rPr lang="en-US" sz="1600" dirty="0" smtClean="0">
                <a:cs typeface="Symbol" charset="2"/>
              </a:rPr>
              <a:t>Observables</a:t>
            </a:r>
            <a:r>
              <a:rPr lang="en-US" sz="1600" dirty="0" smtClean="0">
                <a:latin typeface="Symbol" charset="2"/>
                <a:cs typeface="Symbol" charset="2"/>
              </a:rPr>
              <a:t>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tt</a:t>
            </a:r>
            <a:r>
              <a:rPr lang="en-US" sz="1600" dirty="0" smtClean="0"/>
              <a:t>, A</a:t>
            </a:r>
            <a:r>
              <a:rPr lang="en-US" sz="1600" baseline="-25000" dirty="0" smtClean="0"/>
              <a:t>FB</a:t>
            </a:r>
            <a:r>
              <a:rPr lang="en-US" sz="1600" dirty="0" smtClean="0"/>
              <a:t> and &lt;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baseline="30000" dirty="0" err="1" smtClean="0"/>
              <a:t>max</a:t>
            </a:r>
            <a:r>
              <a:rPr lang="en-US" sz="1600" dirty="0" smtClean="0"/>
              <a:t>&gt; sensitive to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top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err="1" smtClean="0"/>
              <a:t>top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, and </a:t>
            </a:r>
            <a:r>
              <a:rPr lang="en-US" sz="1600" dirty="0" err="1" smtClean="0">
                <a:latin typeface="Symbol" charset="2"/>
                <a:cs typeface="Symbol" charset="2"/>
              </a:rPr>
              <a:t>l</a:t>
            </a:r>
            <a:r>
              <a:rPr lang="en-US" sz="1600" baseline="-25000" dirty="0" err="1" smtClean="0"/>
              <a:t>top</a:t>
            </a:r>
            <a:r>
              <a:rPr lang="en-US" sz="1600" dirty="0" smtClean="0"/>
              <a:t> (</a:t>
            </a:r>
            <a:r>
              <a:rPr lang="en-US" sz="1600" dirty="0" err="1" smtClean="0"/>
              <a:t>ttH</a:t>
            </a:r>
            <a:r>
              <a:rPr lang="en-US" sz="1600" dirty="0" smtClean="0"/>
              <a:t> Yukawa coupling)</a:t>
            </a:r>
            <a:endParaRPr lang="en-US" sz="1600" dirty="0"/>
          </a:p>
          <a:p>
            <a:pPr lvl="2"/>
            <a:r>
              <a:rPr lang="en-US" sz="1600" dirty="0" smtClean="0"/>
              <a:t>Sensitivity to (e.g.) </a:t>
            </a:r>
            <a:r>
              <a:rPr lang="en-US" sz="1600" dirty="0" err="1" smtClean="0">
                <a:latin typeface="Symbol" charset="2"/>
                <a:cs typeface="Symbol" charset="2"/>
              </a:rPr>
              <a:t>l</a:t>
            </a:r>
            <a:r>
              <a:rPr lang="en-US" sz="1600" baseline="-25000" dirty="0" err="1" smtClean="0"/>
              <a:t>top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, varied by ±25% </a:t>
            </a:r>
            <a:endParaRPr lang="en-US" sz="1600" dirty="0"/>
          </a:p>
          <a:p>
            <a:pPr lvl="3"/>
            <a:r>
              <a:rPr lang="en-US" sz="1600" dirty="0" smtClean="0"/>
              <a:t>No </a:t>
            </a:r>
            <a:r>
              <a:rPr lang="en-US" sz="1600" dirty="0" err="1"/>
              <a:t>beamstrahlung</a:t>
            </a:r>
            <a:r>
              <a:rPr lang="en-US" sz="1600" dirty="0"/>
              <a:t> is a advantage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marL="457200" lvl="1" indent="0">
              <a:buNone/>
            </a:pPr>
            <a:endParaRPr lang="en-US" sz="1600" dirty="0" smtClean="0"/>
          </a:p>
          <a:p>
            <a:pPr lvl="2"/>
            <a:r>
              <a:rPr lang="en-US" sz="1600" dirty="0" smtClean="0"/>
              <a:t>Sensitivity with 300 fb</a:t>
            </a:r>
            <a:r>
              <a:rPr lang="en-US" sz="1600" baseline="30000" dirty="0" smtClean="0"/>
              <a:t>-1 </a:t>
            </a:r>
            <a:r>
              <a:rPr lang="en-US" sz="1600" dirty="0" smtClean="0"/>
              <a:t>for ILC (expected to be better for TLEP)</a:t>
            </a:r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r>
              <a:rPr lang="en-US" sz="1600" dirty="0" smtClean="0"/>
              <a:t>Studies of rare top decays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pic>
        <p:nvPicPr>
          <p:cNvPr id="14" name="Picture 11" descr="\\cern.ch\dfs\Users\j\janot\Public\GIF2001\ttH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600200"/>
            <a:ext cx="91440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388493" y="5867400"/>
            <a:ext cx="52690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[2</a:t>
            </a:r>
            <a:r>
              <a:rPr lang="en-US" sz="1600" dirty="0"/>
              <a:t>1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pic>
        <p:nvPicPr>
          <p:cNvPr id="19" name="Picture 6" descr="experi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36057"/>
            <a:ext cx="7924800" cy="281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95878" y="374904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latin typeface="Symbol" charset="2"/>
                <a:cs typeface="Symbol" charset="2"/>
              </a:rPr>
              <a:t>s</a:t>
            </a:r>
            <a:r>
              <a:rPr lang="en-US" sz="1800" b="1" baseline="-25000" dirty="0" err="1" smtClean="0"/>
              <a:t>tt</a:t>
            </a:r>
            <a:endParaRPr lang="en-US" sz="1800" b="1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4038600" y="376070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latin typeface="+mn-lt"/>
              </a:rPr>
              <a:t>p</a:t>
            </a:r>
            <a:r>
              <a:rPr lang="en-US" sz="1800" b="1" baseline="-25000" dirty="0" err="1" smtClean="0">
                <a:latin typeface="+mn-lt"/>
              </a:rPr>
              <a:t>t</a:t>
            </a:r>
            <a:r>
              <a:rPr lang="en-US" sz="1800" b="1" baseline="30000" dirty="0" err="1" smtClean="0">
                <a:latin typeface="+mn-lt"/>
              </a:rPr>
              <a:t>max</a:t>
            </a:r>
            <a:endParaRPr lang="en-US" sz="1800" b="1" baseline="300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0800" y="3749040"/>
            <a:ext cx="512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A</a:t>
            </a:r>
            <a:r>
              <a:rPr lang="en-US" sz="1800" b="1" baseline="-25000" dirty="0" smtClean="0">
                <a:latin typeface="+mn-lt"/>
              </a:rPr>
              <a:t>FB</a:t>
            </a:r>
            <a:endParaRPr lang="en-US" sz="1800" b="1" baseline="300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2308" y="2268230"/>
            <a:ext cx="11592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m</a:t>
            </a:r>
            <a:r>
              <a:rPr lang="en-US" sz="1100" baseline="-25000" dirty="0" err="1" smtClean="0"/>
              <a:t>top</a:t>
            </a:r>
            <a:r>
              <a:rPr lang="en-US" sz="1100" dirty="0" smtClean="0"/>
              <a:t> = 175 </a:t>
            </a:r>
            <a:r>
              <a:rPr lang="en-US" sz="1100" dirty="0" err="1" smtClean="0"/>
              <a:t>GeV</a:t>
            </a:r>
            <a:endParaRPr lang="en-US" sz="1100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183886"/>
              </p:ext>
            </p:extLst>
          </p:nvPr>
        </p:nvGraphicFramePr>
        <p:xfrm>
          <a:off x="2362200" y="4953000"/>
          <a:ext cx="4876798" cy="773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3160"/>
                <a:gridCol w="1651819"/>
                <a:gridCol w="1651819"/>
              </a:tblGrid>
              <a:tr h="38656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DG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Dl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/</a:t>
                      </a:r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5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30 MeV (0.02%)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35 MeV (3%)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30%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756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: </a:t>
            </a:r>
            <a:r>
              <a:rPr lang="en-US" dirty="0" err="1" smtClean="0"/>
              <a:t>Mis</a:t>
            </a:r>
            <a:r>
              <a:rPr lang="en-US" dirty="0" smtClean="0"/>
              <a:t>-conceptions about TLEP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 compendium of </a:t>
            </a:r>
            <a:r>
              <a:rPr lang="en-US" sz="2000" dirty="0" err="1" smtClean="0"/>
              <a:t>mis</a:t>
            </a:r>
            <a:r>
              <a:rPr lang="en-US" sz="2000" dirty="0" smtClean="0"/>
              <a:t>-conceptions about TLEP</a:t>
            </a:r>
          </a:p>
          <a:p>
            <a:endParaRPr lang="en-US" sz="2000" dirty="0" smtClean="0"/>
          </a:p>
          <a:p>
            <a:pPr lvl="1"/>
            <a:r>
              <a:rPr lang="en-US" sz="1600" dirty="0" smtClean="0"/>
              <a:t>TLEP is more expensive than the ILC</a:t>
            </a:r>
          </a:p>
          <a:p>
            <a:pPr lvl="1"/>
            <a:r>
              <a:rPr lang="en-US" sz="1600" dirty="0" smtClean="0"/>
              <a:t>TLEP parameters are stretched by many-order-of-magnitude extrapolations</a:t>
            </a:r>
          </a:p>
          <a:p>
            <a:pPr lvl="1"/>
            <a:r>
              <a:rPr lang="en-US" sz="1600" dirty="0" smtClean="0"/>
              <a:t>TLEP will come later than ILC</a:t>
            </a:r>
          </a:p>
          <a:p>
            <a:pPr lvl="1"/>
            <a:r>
              <a:rPr lang="en-US" sz="1600" dirty="0" smtClean="0"/>
              <a:t>TLEP is superfluous once ILC is approved and starts construction</a:t>
            </a:r>
          </a:p>
          <a:p>
            <a:pPr lvl="1"/>
            <a:r>
              <a:rPr lang="en-US" sz="1600" dirty="0" smtClean="0"/>
              <a:t>TLEP physics is the same as that of ILC</a:t>
            </a:r>
          </a:p>
          <a:p>
            <a:pPr lvl="1"/>
            <a:r>
              <a:rPr lang="en-US" sz="1600" dirty="0" smtClean="0"/>
              <a:t>TLEP will delay VHE-LHC</a:t>
            </a:r>
          </a:p>
          <a:p>
            <a:pPr lvl="1"/>
            <a:r>
              <a:rPr lang="en-US" sz="1600" dirty="0" smtClean="0"/>
              <a:t>TLEP can only do Higgs couplings</a:t>
            </a:r>
          </a:p>
          <a:p>
            <a:pPr lvl="2"/>
            <a:r>
              <a:rPr lang="en-US" sz="1600" dirty="0" smtClean="0"/>
              <a:t>We need a machine upgradeable beyond 350 </a:t>
            </a:r>
            <a:r>
              <a:rPr lang="en-US" sz="1600" dirty="0" err="1" smtClean="0"/>
              <a:t>GeV</a:t>
            </a:r>
            <a:r>
              <a:rPr lang="en-US" sz="1600" dirty="0" smtClean="0"/>
              <a:t> to make discoveries beyond LHC</a:t>
            </a:r>
          </a:p>
          <a:p>
            <a:pPr lvl="1"/>
            <a:r>
              <a:rPr lang="en-US" sz="1600" dirty="0" smtClean="0"/>
              <a:t>TLEP precision is an overkill </a:t>
            </a:r>
          </a:p>
          <a:p>
            <a:pPr lvl="2"/>
            <a:r>
              <a:rPr lang="en-US" sz="1600" dirty="0" smtClean="0"/>
              <a:t>Higgs couplings do not need to be measured so precisely 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2000" dirty="0" smtClean="0"/>
              <a:t>All are wrong</a:t>
            </a:r>
          </a:p>
          <a:p>
            <a:pPr lvl="1"/>
            <a:r>
              <a:rPr lang="en-US" sz="1600" dirty="0" smtClean="0"/>
              <a:t>With the upgrade path to a 100 </a:t>
            </a:r>
            <a:r>
              <a:rPr lang="en-US" sz="1600" dirty="0" err="1" smtClean="0"/>
              <a:t>TeV</a:t>
            </a:r>
            <a:r>
              <a:rPr lang="en-US" sz="1600" dirty="0" smtClean="0"/>
              <a:t> machine (unique to TLEP)</a:t>
            </a:r>
          </a:p>
          <a:p>
            <a:pPr lvl="2"/>
            <a:r>
              <a:rPr lang="en-US" sz="1600" dirty="0" smtClean="0"/>
              <a:t>TLEP is the first step in a long-term vision for particle physics</a:t>
            </a:r>
          </a:p>
          <a:p>
            <a:pPr lvl="3"/>
            <a:r>
              <a:rPr lang="en-US" sz="1600" dirty="0" smtClean="0"/>
              <a:t>And might be the only way to secure high-energy physics in Europe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886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at √s ~ 350 </a:t>
            </a:r>
            <a:r>
              <a:rPr lang="en-US" dirty="0" err="1"/>
              <a:t>GeV</a:t>
            </a:r>
            <a:r>
              <a:rPr lang="en-US" dirty="0"/>
              <a:t> (ILC/TLEP</a:t>
            </a:r>
            <a:r>
              <a:rPr lang="en-US" dirty="0" smtClean="0"/>
              <a:t>) [3]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Measurement of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top</a:t>
            </a:r>
            <a:r>
              <a:rPr lang="en-US" sz="2000" dirty="0" smtClean="0"/>
              <a:t> perhaps more important than originally thought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p:pic>
        <p:nvPicPr>
          <p:cNvPr id="7" name="Picture 6" descr="Strum1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18" y="1427857"/>
            <a:ext cx="2815882" cy="2763143"/>
          </a:xfrm>
          <a:prstGeom prst="rect">
            <a:avLst/>
          </a:prstGeom>
        </p:spPr>
      </p:pic>
      <p:pic>
        <p:nvPicPr>
          <p:cNvPr id="8" name="Picture 7" descr="Strum3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407220"/>
            <a:ext cx="1809473" cy="1806394"/>
          </a:xfrm>
          <a:prstGeom prst="rect">
            <a:avLst/>
          </a:prstGeom>
        </p:spPr>
      </p:pic>
      <p:pic>
        <p:nvPicPr>
          <p:cNvPr id="9" name="Picture 8" descr="Strum4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138" y="1447800"/>
            <a:ext cx="4239662" cy="2717800"/>
          </a:xfrm>
          <a:prstGeom prst="rect">
            <a:avLst/>
          </a:prstGeom>
        </p:spPr>
      </p:pic>
      <p:pic>
        <p:nvPicPr>
          <p:cNvPr id="10" name="Picture 9" descr="Strum2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419600"/>
            <a:ext cx="1866857" cy="179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7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at smaller √s </a:t>
            </a:r>
            <a:r>
              <a:rPr lang="en-US" dirty="0" smtClean="0"/>
              <a:t>(1)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Larger luminosity at smaller √s for circular colliders</a:t>
            </a:r>
          </a:p>
          <a:p>
            <a:pPr lvl="1"/>
            <a:r>
              <a:rPr lang="en-US" sz="1600" dirty="0" smtClean="0"/>
              <a:t>Use the RF power to accelerate more bunches : L ~ 1/E</a:t>
            </a:r>
            <a:r>
              <a:rPr lang="en-US" sz="1600" baseline="30000" dirty="0" smtClean="0"/>
              <a:t>4</a:t>
            </a:r>
            <a:endParaRPr lang="en-US" sz="1600" dirty="0" smtClean="0"/>
          </a:p>
          <a:p>
            <a:pPr lvl="2"/>
            <a:r>
              <a:rPr lang="en-US" sz="1600" dirty="0" smtClean="0"/>
              <a:t>Crossing point with ILC at √s ~ 350 </a:t>
            </a:r>
            <a:r>
              <a:rPr lang="en-US" sz="1600" dirty="0" err="1" smtClean="0"/>
              <a:t>GeV</a:t>
            </a: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  <p:pic>
        <p:nvPicPr>
          <p:cNvPr id="7" name="Picture 6" descr="Lu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81200"/>
            <a:ext cx="7200082" cy="416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9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at smaller √s (</a:t>
            </a:r>
            <a:r>
              <a:rPr lang="en-US" dirty="0"/>
              <a:t>2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Revisit and improve the LEP precision measurements</a:t>
            </a:r>
          </a:p>
          <a:p>
            <a:pPr lvl="1"/>
            <a:r>
              <a:rPr lang="en-US" sz="1600" dirty="0" smtClean="0"/>
              <a:t>Can do the entire LEP1 physics </a:t>
            </a:r>
            <a:r>
              <a:rPr lang="en-US" sz="1600" dirty="0" err="1" smtClean="0"/>
              <a:t>programme</a:t>
            </a:r>
            <a:endParaRPr lang="en-US" sz="1600" dirty="0" smtClean="0"/>
          </a:p>
          <a:p>
            <a:pPr lvl="2"/>
            <a:r>
              <a:rPr lang="en-US" sz="1600" dirty="0" smtClean="0"/>
              <a:t>In 5 minutes (TLEP) ; in 1h (LEP3); or in a week (ILC)</a:t>
            </a:r>
          </a:p>
          <a:p>
            <a:pPr lvl="1"/>
            <a:r>
              <a:rPr lang="en-US" sz="1600" dirty="0" smtClean="0"/>
              <a:t>Huge potential in a year of TLEP (LEP3) at √s =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 or 2m</a:t>
            </a:r>
            <a:r>
              <a:rPr lang="en-US" sz="1600" baseline="-25000" dirty="0" smtClean="0"/>
              <a:t>W</a:t>
            </a:r>
            <a:r>
              <a:rPr lang="en-US" sz="1600" dirty="0" smtClean="0"/>
              <a:t> :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305175"/>
              </p:ext>
            </p:extLst>
          </p:nvPr>
        </p:nvGraphicFramePr>
        <p:xfrm>
          <a:off x="838200" y="2362200"/>
          <a:ext cx="6248398" cy="3718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143000"/>
                <a:gridCol w="1219200"/>
                <a:gridCol w="1066800"/>
                <a:gridCol w="1142998"/>
              </a:tblGrid>
              <a:tr h="31716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LEP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ILC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LEP3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TLEP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√s ~ </a:t>
                      </a:r>
                      <a:r>
                        <a:rPr lang="en-US" sz="1400" b="1" dirty="0" err="1" smtClean="0">
                          <a:solidFill>
                            <a:srgbClr val="009900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009900"/>
                          </a:solidFill>
                        </a:rPr>
                        <a:t>Z</a:t>
                      </a:r>
                      <a:endParaRPr lang="en-US" sz="1400" b="1" baseline="-25000" dirty="0" smtClean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MegaZ</a:t>
                      </a:r>
                      <a:endParaRPr lang="en-US" sz="140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GigaZ</a:t>
                      </a:r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~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TeraZ</a:t>
                      </a:r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TeraZ</a:t>
                      </a:r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359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Lumi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(cm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-2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#Z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/ IP / year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Polarization</a:t>
                      </a:r>
                    </a:p>
                    <a:p>
                      <a:pPr algn="ctr"/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vs</a:t>
                      </a: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 LEP1</a:t>
                      </a:r>
                      <a:endParaRPr lang="en-US" sz="14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Few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31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2x10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7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no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Few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33</a:t>
                      </a:r>
                      <a:endParaRPr lang="en-US" sz="14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Few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easy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~5-10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Few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35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Few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maybe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~50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36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12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maybe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~100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√s ~ 2m</a:t>
                      </a:r>
                      <a:r>
                        <a:rPr lang="en-US" sz="1400" b="1" baseline="-25000" dirty="0" smtClean="0">
                          <a:solidFill>
                            <a:srgbClr val="009900"/>
                          </a:solidFill>
                        </a:rPr>
                        <a:t>W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33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Lumi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(cm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-2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Lumi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/ IP / year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Error on </a:t>
                      </a:r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CC0099"/>
                          </a:solidFill>
                        </a:rPr>
                        <a:t>W</a:t>
                      </a:r>
                      <a:endParaRPr lang="en-US" sz="1400" b="1" baseline="-250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Few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10 pb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220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Few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33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50 fb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7 MeV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5x10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34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500 fb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o.7 MeV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2.5x10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35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2.5 ab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0.4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√s ~ 200-250</a:t>
                      </a:r>
                      <a:r>
                        <a:rPr lang="en-US" sz="1400" b="1" baseline="0" dirty="0" smtClean="0">
                          <a:solidFill>
                            <a:srgbClr val="009900"/>
                          </a:solidFill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rgbClr val="009900"/>
                          </a:solidFill>
                        </a:rPr>
                        <a:t>GeV</a:t>
                      </a:r>
                      <a:endParaRPr lang="en-US" sz="1400" b="1" baseline="-25000" dirty="0" smtClean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3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Lumi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(cm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-2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Lumi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/ IP / 5 years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Error on </a:t>
                      </a:r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CC0099"/>
                          </a:solidFill>
                        </a:rPr>
                        <a:t>W</a:t>
                      </a:r>
                      <a:endParaRPr lang="en-US" sz="1400" b="1" baseline="-250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500 pb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33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5x10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33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250 fb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3 MeV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34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500 fb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1 MeV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5x10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34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2.5 ab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0.4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3" descr="\\cern.ch\dfs\Users\j\janot\Public\SSI2001\wwcross0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030236"/>
            <a:ext cx="1477710" cy="12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J:\MyDocs\zline_aleph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090" y="2562999"/>
            <a:ext cx="1477710" cy="120009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w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261341"/>
            <a:ext cx="920733" cy="9108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93572" y="5943600"/>
            <a:ext cx="81214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[15,16]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162800" y="2286000"/>
            <a:ext cx="1752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Asymmetries, </a:t>
            </a:r>
            <a:r>
              <a:rPr lang="en-US" sz="1200" dirty="0" err="1" smtClean="0">
                <a:latin typeface="+mn-lt"/>
              </a:rPr>
              <a:t>Lineshape</a:t>
            </a:r>
            <a:endParaRPr lang="en-US" sz="12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7600" y="3782199"/>
            <a:ext cx="109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WW threshold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683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Would open a whole new book in EWSB precision measurements</a:t>
            </a:r>
          </a:p>
          <a:p>
            <a:pPr lvl="1"/>
            <a:r>
              <a:rPr lang="en-US" sz="1600" dirty="0" smtClean="0"/>
              <a:t>Case 1 : Only SM physics in EW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Corrections</a:t>
            </a:r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 smtClean="0"/>
          </a:p>
          <a:p>
            <a:pPr lvl="2"/>
            <a:r>
              <a:rPr lang="en-US" sz="1600" dirty="0" smtClean="0"/>
              <a:t>With </a:t>
            </a:r>
            <a:r>
              <a:rPr lang="en-US" sz="1600" dirty="0" err="1" smtClean="0"/>
              <a:t>TeraZ</a:t>
            </a:r>
            <a:r>
              <a:rPr lang="en-US" sz="1600" dirty="0" smtClean="0"/>
              <a:t> and </a:t>
            </a:r>
            <a:r>
              <a:rPr lang="en-US" sz="1600" dirty="0" err="1"/>
              <a:t>m</a:t>
            </a:r>
            <a:r>
              <a:rPr lang="en-US" sz="1600" baseline="-25000" dirty="0" err="1"/>
              <a:t>W</a:t>
            </a:r>
            <a:r>
              <a:rPr lang="en-US" sz="1600" dirty="0"/>
              <a:t> to </a:t>
            </a:r>
            <a:r>
              <a:rPr lang="en-US" sz="1600" dirty="0" smtClean="0"/>
              <a:t>0.3 MeV at TLEP : </a:t>
            </a:r>
            <a:endParaRPr lang="en-US" sz="1600" dirty="0"/>
          </a:p>
          <a:p>
            <a:pPr lvl="3"/>
            <a:r>
              <a:rPr lang="en-US" sz="1600" dirty="0" smtClean="0"/>
              <a:t>Predicts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top</a:t>
            </a:r>
            <a:r>
              <a:rPr lang="en-US" sz="1600" dirty="0" smtClean="0"/>
              <a:t> to </a:t>
            </a:r>
            <a:r>
              <a:rPr lang="en-US" sz="1600" dirty="0"/>
              <a:t>100 MeV (SM</a:t>
            </a:r>
            <a:r>
              <a:rPr lang="en-US" sz="1600" dirty="0" smtClean="0"/>
              <a:t>) </a:t>
            </a:r>
            <a:r>
              <a:rPr lang="en-US" sz="1200" dirty="0" smtClean="0">
                <a:solidFill>
                  <a:schemeClr val="tx1"/>
                </a:solidFill>
              </a:rPr>
              <a:t>- was  10 </a:t>
            </a:r>
            <a:r>
              <a:rPr lang="en-US" sz="1200" dirty="0" err="1" smtClean="0">
                <a:solidFill>
                  <a:schemeClr val="tx1"/>
                </a:solidFill>
              </a:rPr>
              <a:t>GeV</a:t>
            </a:r>
            <a:r>
              <a:rPr lang="en-US" sz="1200" dirty="0" smtClean="0">
                <a:solidFill>
                  <a:schemeClr val="tx1"/>
                </a:solidFill>
              </a:rPr>
              <a:t> at LEP.</a:t>
            </a:r>
            <a:endParaRPr lang="en-US" sz="1200" dirty="0">
              <a:solidFill>
                <a:schemeClr val="tx1"/>
              </a:solidFill>
            </a:endParaRPr>
          </a:p>
          <a:p>
            <a:pPr lvl="2"/>
            <a:r>
              <a:rPr lang="en-US" sz="1600" dirty="0" smtClean="0"/>
              <a:t>With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top</a:t>
            </a:r>
            <a:r>
              <a:rPr lang="en-US" sz="1600" dirty="0" smtClean="0"/>
              <a:t> and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 measured at TLEP240/350:</a:t>
            </a:r>
            <a:endParaRPr lang="en-US" sz="1600" dirty="0"/>
          </a:p>
          <a:p>
            <a:pPr lvl="3"/>
            <a:r>
              <a:rPr lang="en-US" sz="1600" dirty="0" smtClean="0"/>
              <a:t>SM accurate closure test</a:t>
            </a:r>
            <a:endParaRPr lang="en-US" sz="1600" dirty="0"/>
          </a:p>
          <a:p>
            <a:pPr lvl="1"/>
            <a:r>
              <a:rPr lang="en-US" sz="1600" dirty="0" smtClean="0"/>
              <a:t>Case 2 : </a:t>
            </a:r>
            <a:r>
              <a:rPr lang="en-US" sz="1600" dirty="0"/>
              <a:t>S</a:t>
            </a:r>
            <a:r>
              <a:rPr lang="en-US" sz="1600" dirty="0" smtClean="0"/>
              <a:t>ome weakly interacting new physics in the loops ?</a:t>
            </a:r>
          </a:p>
          <a:p>
            <a:pPr lvl="2"/>
            <a:r>
              <a:rPr lang="en-US" sz="1400" dirty="0" smtClean="0"/>
              <a:t> Will cause inconsistency between the various observables            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at smaller √s </a:t>
            </a:r>
            <a:r>
              <a:rPr lang="en-US" dirty="0" smtClean="0"/>
              <a:t>(3)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00200"/>
            <a:ext cx="2606675" cy="2485650"/>
          </a:xfrm>
          <a:prstGeom prst="rect">
            <a:avLst/>
          </a:prstGeom>
        </p:spPr>
      </p:pic>
      <p:pic>
        <p:nvPicPr>
          <p:cNvPr id="12" name="Picture 5" descr="J:\Public\PSI\eeZttff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9" y="1905000"/>
            <a:ext cx="1088771" cy="76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J:\Public\PSI\eeZHff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8" y="2667488"/>
            <a:ext cx="1088771" cy="76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\\cern.ch\dfs\Users\j\janot\Public\SSI2001\wtb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34029"/>
            <a:ext cx="838200" cy="40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\\cern.ch\dfs\Users\j\janot\Public\SSI2001\wh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488"/>
            <a:ext cx="1012141" cy="35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934850"/>
              </p:ext>
            </p:extLst>
          </p:nvPr>
        </p:nvGraphicFramePr>
        <p:xfrm>
          <a:off x="152400" y="1600200"/>
          <a:ext cx="1242109" cy="277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8" name="Equation" r:id="rId8" imgW="965200" imgH="215900" progId="Equation.3">
                  <p:embed/>
                </p:oleObj>
              </mc:Choice>
              <mc:Fallback>
                <p:oleObj name="Equation" r:id="rId8" imgW="965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2400" y="1600200"/>
                        <a:ext cx="1242109" cy="2778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827401" y="1357294"/>
            <a:ext cx="36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2895601" y="2741729"/>
            <a:ext cx="146424" cy="7767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80023" y="2881069"/>
            <a:ext cx="4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m</a:t>
            </a:r>
            <a:r>
              <a:rPr lang="en-US" sz="1200" b="1" baseline="-25000" dirty="0" err="1"/>
              <a:t>W</a:t>
            </a:r>
            <a:endParaRPr lang="en-US" sz="1200" b="1" baseline="-25000" dirty="0"/>
          </a:p>
        </p:txBody>
      </p:sp>
      <p:pic>
        <p:nvPicPr>
          <p:cNvPr id="43" name="Picture 5" descr="J:\Public\PSI\eeZttff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05" y="5044037"/>
            <a:ext cx="1658289" cy="116133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43"/>
          <p:cNvSpPr/>
          <p:nvPr/>
        </p:nvSpPr>
        <p:spPr bwMode="auto">
          <a:xfrm>
            <a:off x="7086600" y="5410200"/>
            <a:ext cx="533400" cy="53339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?</a:t>
            </a:r>
          </a:p>
        </p:txBody>
      </p:sp>
      <p:pic>
        <p:nvPicPr>
          <p:cNvPr id="8" name="Picture 7" descr="mt_mw_LEP3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521" y="1219200"/>
            <a:ext cx="2534279" cy="2789187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 bwMode="auto">
          <a:xfrm>
            <a:off x="6609721" y="2409674"/>
            <a:ext cx="914400" cy="1386020"/>
          </a:xfrm>
          <a:prstGeom prst="ellipse">
            <a:avLst/>
          </a:prstGeom>
          <a:noFill/>
          <a:ln w="3175" cap="flat" cmpd="sng" algn="ctr">
            <a:solidFill>
              <a:srgbClr val="0000CC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3011958" y="1524000"/>
            <a:ext cx="3236442" cy="12177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3011958" y="2819400"/>
            <a:ext cx="3306309" cy="590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Oval 38"/>
          <p:cNvSpPr/>
          <p:nvPr/>
        </p:nvSpPr>
        <p:spPr bwMode="auto">
          <a:xfrm rot="3180000">
            <a:off x="6449524" y="911415"/>
            <a:ext cx="1255562" cy="4420256"/>
          </a:xfrm>
          <a:prstGeom prst="ellipse">
            <a:avLst/>
          </a:prstGeom>
          <a:noFill/>
          <a:ln w="31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15000" y="3807023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Linear</a:t>
            </a:r>
          </a:p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(ILC)</a:t>
            </a:r>
            <a:endParaRPr lang="en-US" sz="14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467600" y="2362200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Circular</a:t>
            </a:r>
          </a:p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(LEP3)</a:t>
            </a:r>
            <a:endParaRPr lang="en-US" sz="1400" b="1" dirty="0">
              <a:solidFill>
                <a:srgbClr val="FF6600"/>
              </a:solidFill>
              <a:latin typeface="+mn-lt"/>
            </a:endParaRPr>
          </a:p>
        </p:txBody>
      </p:sp>
      <p:cxnSp>
        <p:nvCxnSpPr>
          <p:cNvPr id="56" name="Curved Connector 55"/>
          <p:cNvCxnSpPr>
            <a:stCxn id="42" idx="3"/>
          </p:cNvCxnSpPr>
          <p:nvPr/>
        </p:nvCxnSpPr>
        <p:spPr bwMode="auto">
          <a:xfrm>
            <a:off x="6399803" y="4068633"/>
            <a:ext cx="381997" cy="17217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7" name="Curved Connector 56"/>
          <p:cNvCxnSpPr/>
          <p:nvPr/>
        </p:nvCxnSpPr>
        <p:spPr bwMode="auto">
          <a:xfrm flipV="1">
            <a:off x="6400800" y="3657600"/>
            <a:ext cx="381000" cy="3048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5" name="Straight Arrow Connector 64"/>
          <p:cNvCxnSpPr>
            <a:endCxn id="89" idx="7"/>
          </p:cNvCxnSpPr>
          <p:nvPr/>
        </p:nvCxnSpPr>
        <p:spPr bwMode="auto">
          <a:xfrm flipH="1">
            <a:off x="7277475" y="2819399"/>
            <a:ext cx="494925" cy="2128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7543800" y="1143000"/>
            <a:ext cx="9797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+mn-lt"/>
              </a:rPr>
              <a:t>m</a:t>
            </a:r>
            <a:r>
              <a:rPr lang="en-US" sz="1100" baseline="-25000" dirty="0" err="1" smtClean="0">
                <a:latin typeface="+mn-lt"/>
              </a:rPr>
              <a:t>H</a:t>
            </a:r>
            <a:r>
              <a:rPr lang="en-US" sz="1100" dirty="0" smtClean="0">
                <a:latin typeface="+mn-lt"/>
              </a:rPr>
              <a:t> = 126 </a:t>
            </a:r>
            <a:r>
              <a:rPr lang="en-US" sz="1100" dirty="0" err="1" smtClean="0">
                <a:latin typeface="+mn-lt"/>
              </a:rPr>
              <a:t>GeV</a:t>
            </a:r>
            <a:endParaRPr lang="en-US" sz="1100" dirty="0">
              <a:latin typeface="+mn-lt"/>
            </a:endParaRPr>
          </a:p>
        </p:txBody>
      </p:sp>
      <p:cxnSp>
        <p:nvCxnSpPr>
          <p:cNvPr id="88" name="Straight Arrow Connector 87"/>
          <p:cNvCxnSpPr>
            <a:stCxn id="86" idx="2"/>
          </p:cNvCxnSpPr>
          <p:nvPr/>
        </p:nvCxnSpPr>
        <p:spPr bwMode="auto">
          <a:xfrm flipH="1">
            <a:off x="7772400" y="1404610"/>
            <a:ext cx="261278" cy="3479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9" name="Oval 88"/>
          <p:cNvSpPr/>
          <p:nvPr/>
        </p:nvSpPr>
        <p:spPr bwMode="auto">
          <a:xfrm rot="3180000">
            <a:off x="6984792" y="2814039"/>
            <a:ext cx="179622" cy="58313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284149" y="1524000"/>
            <a:ext cx="1646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+mn-lt"/>
              </a:rPr>
              <a:t>(</a:t>
            </a:r>
            <a:r>
              <a:rPr lang="en-US" sz="1000" dirty="0" err="1" smtClean="0">
                <a:latin typeface="+mn-lt"/>
              </a:rPr>
              <a:t>m</a:t>
            </a:r>
            <a:r>
              <a:rPr lang="en-US" sz="1000" baseline="-25000" dirty="0" err="1" smtClean="0">
                <a:latin typeface="+mn-lt"/>
              </a:rPr>
              <a:t>top</a:t>
            </a:r>
            <a:r>
              <a:rPr lang="en-US" sz="1000" dirty="0" smtClean="0">
                <a:latin typeface="+mn-lt"/>
              </a:rPr>
              <a:t> from LHC or TLEP350)</a:t>
            </a:r>
            <a:endParaRPr lang="en-US" sz="1000" dirty="0">
              <a:latin typeface="+mn-l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312293" y="3886200"/>
            <a:ext cx="52690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[22]</a:t>
            </a:r>
            <a:endParaRPr lang="en-US" sz="1600" dirty="0"/>
          </a:p>
        </p:txBody>
      </p:sp>
      <p:sp>
        <p:nvSpPr>
          <p:cNvPr id="45" name="Oval 44"/>
          <p:cNvSpPr/>
          <p:nvPr/>
        </p:nvSpPr>
        <p:spPr bwMode="auto">
          <a:xfrm flipH="1">
            <a:off x="7010398" y="3032248"/>
            <a:ext cx="76201" cy="168152"/>
          </a:xfrm>
          <a:prstGeom prst="ellipse">
            <a:avLst/>
          </a:prstGeom>
          <a:noFill/>
          <a:ln w="190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42205" y="3972580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Circular</a:t>
            </a:r>
          </a:p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(TLEP)</a:t>
            </a:r>
            <a:endParaRPr lang="en-US" sz="1400" b="1" dirty="0">
              <a:solidFill>
                <a:srgbClr val="FF6600"/>
              </a:solidFill>
              <a:latin typeface="+mn-lt"/>
            </a:endParaRPr>
          </a:p>
        </p:txBody>
      </p:sp>
      <p:cxnSp>
        <p:nvCxnSpPr>
          <p:cNvPr id="35" name="Straight Arrow Connector 34"/>
          <p:cNvCxnSpPr>
            <a:stCxn id="34" idx="0"/>
            <a:endCxn id="45" idx="3"/>
          </p:cNvCxnSpPr>
          <p:nvPr/>
        </p:nvCxnSpPr>
        <p:spPr bwMode="auto">
          <a:xfrm flipH="1" flipV="1">
            <a:off x="7075440" y="3175775"/>
            <a:ext cx="760463" cy="7968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36901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at smaller √s </a:t>
            </a:r>
            <a:r>
              <a:rPr lang="en-US" dirty="0" smtClean="0"/>
              <a:t>(4)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Experimental challenges are numerous : TLEP(Z)</a:t>
            </a:r>
            <a:endParaRPr lang="en-US" sz="1600" dirty="0" smtClean="0"/>
          </a:p>
          <a:p>
            <a:pPr lvl="1"/>
            <a:r>
              <a:rPr lang="en-US" sz="1600" dirty="0" smtClean="0"/>
              <a:t>At TLEP(Z), the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Z event rate will be 30 kHz </a:t>
            </a:r>
          </a:p>
          <a:p>
            <a:pPr lvl="2"/>
            <a:r>
              <a:rPr lang="en-US" sz="1600" dirty="0" smtClean="0"/>
              <a:t>Same rate of bunch crossings as at LHC (40 MHz)</a:t>
            </a:r>
          </a:p>
          <a:p>
            <a:pPr lvl="2"/>
            <a:r>
              <a:rPr lang="en-US" sz="1600" dirty="0" smtClean="0"/>
              <a:t>CMS current high-level trigger rate is about 1 kHz </a:t>
            </a:r>
          </a:p>
          <a:p>
            <a:pPr lvl="3"/>
            <a:r>
              <a:rPr lang="en-US" sz="1600" dirty="0" smtClean="0"/>
              <a:t>(But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Z events typically 20 times smaller than typical LHC event) </a:t>
            </a:r>
          </a:p>
          <a:p>
            <a:pPr lvl="2"/>
            <a:r>
              <a:rPr lang="en-US" sz="1600" dirty="0" smtClean="0"/>
              <a:t>Need to design a detector and a DAQ system able to cope with these rates</a:t>
            </a:r>
          </a:p>
          <a:p>
            <a:pPr lvl="3"/>
            <a:r>
              <a:rPr lang="en-US" sz="1600" dirty="0" smtClean="0"/>
              <a:t>A clever mixture of LHC detector (rate) and ILC detector (precision)</a:t>
            </a:r>
          </a:p>
          <a:p>
            <a:pPr lvl="4"/>
            <a:r>
              <a:rPr lang="en-US" sz="1600" dirty="0" smtClean="0"/>
              <a:t>Need to study what is the precision needed</a:t>
            </a:r>
            <a:r>
              <a:rPr lang="en-US" sz="1600" dirty="0"/>
              <a:t> </a:t>
            </a:r>
            <a:r>
              <a:rPr lang="en-US" sz="1600" dirty="0" smtClean="0"/>
              <a:t>for each sub-detectors</a:t>
            </a:r>
          </a:p>
          <a:p>
            <a:pPr lvl="4"/>
            <a:r>
              <a:rPr lang="en-US" sz="1600" dirty="0" smtClean="0"/>
              <a:t>Is a CMS-like detector sufficient ? (~OK for Higgs studies) </a:t>
            </a:r>
          </a:p>
          <a:p>
            <a:pPr lvl="1"/>
            <a:r>
              <a:rPr lang="en-US" sz="1600" dirty="0" smtClean="0"/>
              <a:t>Small angle </a:t>
            </a:r>
            <a:r>
              <a:rPr lang="en-US" sz="1600" dirty="0" err="1" smtClean="0"/>
              <a:t>Bhabha</a:t>
            </a:r>
            <a:r>
              <a:rPr lang="en-US" sz="1600" dirty="0" smtClean="0"/>
              <a:t> event rate (</a:t>
            </a:r>
            <a:r>
              <a:rPr lang="en-US" sz="1600" dirty="0" err="1" smtClean="0"/>
              <a:t>lumi</a:t>
            </a:r>
            <a:r>
              <a:rPr lang="en-US" sz="1600" dirty="0" smtClean="0"/>
              <a:t> measurement) will be even larger</a:t>
            </a:r>
          </a:p>
          <a:p>
            <a:pPr lvl="2"/>
            <a:r>
              <a:rPr lang="en-US" sz="1600" dirty="0" smtClean="0"/>
              <a:t>Essential to measure cross sections, hence the Z </a:t>
            </a:r>
            <a:r>
              <a:rPr lang="en-US" sz="1600" dirty="0" err="1" smtClean="0"/>
              <a:t>lineshape</a:t>
            </a:r>
            <a:r>
              <a:rPr lang="en-US" sz="1600" dirty="0" smtClean="0"/>
              <a:t> 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)</a:t>
            </a:r>
          </a:p>
          <a:p>
            <a:pPr lvl="3"/>
            <a:r>
              <a:rPr lang="en-US" sz="1600" dirty="0" smtClean="0"/>
              <a:t>Negligible </a:t>
            </a:r>
            <a:r>
              <a:rPr lang="en-US" sz="1600" dirty="0" err="1" smtClean="0"/>
              <a:t>beamstrahlung</a:t>
            </a:r>
            <a:r>
              <a:rPr lang="en-US" sz="1600" dirty="0" smtClean="0"/>
              <a:t> is a great advantage </a:t>
            </a:r>
          </a:p>
          <a:p>
            <a:pPr lvl="4"/>
            <a:r>
              <a:rPr lang="en-US" sz="1600" dirty="0" smtClean="0"/>
              <a:t>No background in the </a:t>
            </a:r>
            <a:r>
              <a:rPr lang="en-US" sz="1600" dirty="0" err="1" smtClean="0"/>
              <a:t>luminometers</a:t>
            </a:r>
            <a:endParaRPr lang="en-US" sz="1600" dirty="0" smtClean="0"/>
          </a:p>
          <a:p>
            <a:pPr lvl="4"/>
            <a:r>
              <a:rPr lang="en-US" sz="1600" dirty="0" smtClean="0"/>
              <a:t>Energy spectrum perfectly known (hence </a:t>
            </a:r>
            <a:r>
              <a:rPr lang="en-US" sz="1600" dirty="0" err="1" smtClean="0"/>
              <a:t>Bhabha</a:t>
            </a:r>
            <a:r>
              <a:rPr lang="en-US" sz="1600" dirty="0" smtClean="0"/>
              <a:t> cross section)</a:t>
            </a:r>
          </a:p>
          <a:p>
            <a:pPr lvl="3"/>
            <a:r>
              <a:rPr lang="en-US" sz="1600" dirty="0" smtClean="0"/>
              <a:t>Will need </a:t>
            </a:r>
            <a:r>
              <a:rPr lang="en-US" sz="1600" dirty="0"/>
              <a:t>theoretical developments to understand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/>
              <a:t>e</a:t>
            </a:r>
            <a:r>
              <a:rPr lang="en-US" sz="1600" baseline="-25000" dirty="0" err="1">
                <a:latin typeface="Symbol" charset="2"/>
                <a:cs typeface="Symbol" charset="2"/>
              </a:rPr>
              <a:t>+</a:t>
            </a:r>
            <a:r>
              <a:rPr lang="en-US" sz="1600" baseline="-25000" dirty="0" err="1"/>
              <a:t>e</a:t>
            </a:r>
            <a:r>
              <a:rPr lang="en-US" sz="1600" baseline="-25000" dirty="0">
                <a:latin typeface="Symbol" charset="2"/>
                <a:cs typeface="Symbol" charset="2"/>
              </a:rPr>
              <a:t>-</a:t>
            </a:r>
            <a:r>
              <a:rPr lang="en-US" sz="1600" dirty="0"/>
              <a:t> to better than 5 x 10</a:t>
            </a:r>
            <a:r>
              <a:rPr lang="en-US" sz="1600" baseline="30000" dirty="0"/>
              <a:t>-</a:t>
            </a:r>
            <a:r>
              <a:rPr lang="en-US" sz="1600" baseline="30000" dirty="0" smtClean="0"/>
              <a:t>5</a:t>
            </a:r>
          </a:p>
          <a:p>
            <a:pPr lvl="1"/>
            <a:r>
              <a:rPr lang="en-US" sz="1600" dirty="0" smtClean="0"/>
              <a:t>Limiting uncertainties on </a:t>
            </a:r>
            <a:r>
              <a:rPr lang="en-US" sz="1600" dirty="0" err="1" smtClean="0">
                <a:latin typeface="Symbol" charset="2"/>
                <a:cs typeface="Symbol" charset="2"/>
              </a:rPr>
              <a:t>a</a:t>
            </a:r>
            <a:r>
              <a:rPr lang="en-US" sz="1600" baseline="-25000" dirty="0" err="1" smtClean="0"/>
              <a:t>QED</a:t>
            </a:r>
            <a:r>
              <a:rPr lang="en-US" sz="1600" dirty="0" smtClean="0"/>
              <a:t>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) and </a:t>
            </a:r>
            <a:r>
              <a:rPr lang="en-US" sz="1600" dirty="0" smtClean="0">
                <a:latin typeface="Symbol" charset="2"/>
                <a:cs typeface="Symbol" charset="2"/>
              </a:rPr>
              <a:t>a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) must be overcome</a:t>
            </a:r>
          </a:p>
          <a:p>
            <a:pPr lvl="2"/>
            <a:r>
              <a:rPr lang="en-US" sz="1600" dirty="0" smtClean="0"/>
              <a:t>Possible with the billions of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</a:t>
            </a:r>
            <a:r>
              <a:rPr lang="en-US" sz="1600" dirty="0"/>
              <a:t>→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>
                <a:cs typeface="Symbol" charset="2"/>
              </a:rPr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>
                <a:latin typeface="Symbol" charset="2"/>
                <a:cs typeface="Symbol" charset="2"/>
              </a:rPr>
              <a:t>(g)</a:t>
            </a:r>
            <a:r>
              <a:rPr lang="en-US" sz="1600" dirty="0" smtClean="0"/>
              <a:t> ,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>
                <a:latin typeface="Symbol" charset="2"/>
                <a:cs typeface="Symbol" charset="2"/>
              </a:rPr>
              <a:t>(g)</a:t>
            </a:r>
            <a:r>
              <a:rPr lang="en-US" sz="1600" dirty="0" smtClean="0"/>
              <a:t> and </a:t>
            </a:r>
            <a:r>
              <a:rPr lang="en-US" sz="1600" dirty="0" err="1" smtClean="0"/>
              <a:t>qq</a:t>
            </a:r>
            <a:r>
              <a:rPr lang="en-US" sz="1600" dirty="0" smtClean="0"/>
              <a:t>(g) events ?</a:t>
            </a:r>
          </a:p>
          <a:p>
            <a:pPr lvl="3"/>
            <a:r>
              <a:rPr lang="en-US" sz="1600" dirty="0" smtClean="0"/>
              <a:t>Will affect all Z peak asymmetries, and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 interpretation</a:t>
            </a:r>
            <a:endParaRPr lang="en-US" sz="1600" dirty="0"/>
          </a:p>
          <a:p>
            <a:pPr lvl="3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44065" y="5543490"/>
            <a:ext cx="261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9900"/>
                </a:solidFill>
              </a:rPr>
              <a:t>-</a:t>
            </a:r>
            <a:endParaRPr lang="en-US" sz="1800" b="1" dirty="0">
              <a:solidFill>
                <a:srgbClr val="0099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3259" y="990600"/>
            <a:ext cx="81214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[23,24]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4953000"/>
            <a:ext cx="5138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N</a:t>
            </a:r>
            <a:r>
              <a:rPr lang="en-US" b="1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endParaRPr lang="en-US" b="1" baseline="-25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0716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at smaller √s </a:t>
            </a:r>
            <a:r>
              <a:rPr lang="en-US" dirty="0" smtClean="0"/>
              <a:t>(5)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Experimental challenges are numerous : TLEP(Z) </a:t>
            </a:r>
          </a:p>
          <a:p>
            <a:pPr lvl="1"/>
            <a:r>
              <a:rPr lang="en-US" sz="1600" dirty="0" smtClean="0"/>
              <a:t>Z </a:t>
            </a:r>
            <a:r>
              <a:rPr lang="en-US" sz="1600" dirty="0" err="1" smtClean="0"/>
              <a:t>lineshape</a:t>
            </a:r>
            <a:r>
              <a:rPr lang="en-US" sz="1600" dirty="0" smtClean="0"/>
              <a:t> needs a precise beam energy measurement</a:t>
            </a:r>
          </a:p>
          <a:p>
            <a:pPr lvl="2"/>
            <a:r>
              <a:rPr lang="en-US" sz="1600" dirty="0" smtClean="0"/>
              <a:t>Resonant depolarization unique @ circular machines</a:t>
            </a:r>
          </a:p>
          <a:p>
            <a:pPr lvl="3"/>
            <a:r>
              <a:rPr lang="en-US" sz="1600" dirty="0" smtClean="0"/>
              <a:t>Intrinsic precision ~ 100 </a:t>
            </a:r>
            <a:r>
              <a:rPr lang="en-US" sz="1600" dirty="0" err="1" smtClean="0"/>
              <a:t>keV</a:t>
            </a:r>
            <a:r>
              <a:rPr lang="en-US" sz="1600" dirty="0" smtClean="0"/>
              <a:t> (LEP1) / measurement</a:t>
            </a:r>
          </a:p>
          <a:p>
            <a:pPr lvl="4"/>
            <a:r>
              <a:rPr lang="en-US" sz="1600" dirty="0" smtClean="0"/>
              <a:t>Decreases like 1 / √#(Measurements)</a:t>
            </a:r>
          </a:p>
          <a:p>
            <a:pPr lvl="2"/>
            <a:r>
              <a:rPr lang="en-US" sz="1600" dirty="0" smtClean="0"/>
              <a:t>Requires beam transverse polarization </a:t>
            </a:r>
            <a:endParaRPr lang="en-US" sz="1600" dirty="0"/>
          </a:p>
          <a:p>
            <a:pPr lvl="3"/>
            <a:r>
              <a:rPr lang="en-US" sz="1600" dirty="0" smtClean="0"/>
              <a:t>In one non-colliding bunch, during operations</a:t>
            </a:r>
          </a:p>
          <a:p>
            <a:pPr lvl="4"/>
            <a:r>
              <a:rPr lang="en-US" sz="1600" dirty="0" smtClean="0"/>
              <a:t>Continuous energy measurement</a:t>
            </a:r>
          </a:p>
          <a:p>
            <a:pPr lvl="4"/>
            <a:r>
              <a:rPr lang="en-US" sz="1600" dirty="0" smtClean="0"/>
              <a:t>No extrapolation needed (tides, trains, rain…)</a:t>
            </a:r>
          </a:p>
          <a:p>
            <a:pPr lvl="2"/>
            <a:r>
              <a:rPr lang="en-US" sz="1600" dirty="0" smtClean="0"/>
              <a:t>Will require installation of polarization wigglers</a:t>
            </a:r>
          </a:p>
          <a:p>
            <a:pPr lvl="3"/>
            <a:r>
              <a:rPr lang="en-US" sz="1600" dirty="0" smtClean="0"/>
              <a:t>Natural polarization time ~ 150 h at TLEP … </a:t>
            </a:r>
          </a:p>
          <a:p>
            <a:pPr lvl="3"/>
            <a:endParaRPr lang="en-US" sz="1600" dirty="0" smtClean="0"/>
          </a:p>
          <a:p>
            <a:pPr lvl="1"/>
            <a:r>
              <a:rPr lang="en-US" sz="1600" dirty="0" smtClean="0"/>
              <a:t>Polarized asymmetry (A</a:t>
            </a:r>
            <a:r>
              <a:rPr lang="en-US" sz="1600" baseline="-25000" dirty="0" smtClean="0"/>
              <a:t>LR</a:t>
            </a:r>
            <a:r>
              <a:rPr lang="en-US" sz="1600" dirty="0" smtClean="0"/>
              <a:t>) requires longitudinal polarization</a:t>
            </a:r>
          </a:p>
          <a:p>
            <a:pPr lvl="2"/>
            <a:r>
              <a:rPr lang="en-US" sz="1600" dirty="0" smtClean="0"/>
              <a:t>Hence spin rotators and </a:t>
            </a:r>
            <a:r>
              <a:rPr lang="en-US" sz="1600" dirty="0" err="1" smtClean="0"/>
              <a:t>polarimeters</a:t>
            </a:r>
            <a:r>
              <a:rPr lang="en-US" sz="1600" dirty="0" smtClean="0"/>
              <a:t> at each IP</a:t>
            </a:r>
          </a:p>
          <a:p>
            <a:pPr lvl="3"/>
            <a:r>
              <a:rPr lang="en-US" sz="1600" dirty="0" smtClean="0"/>
              <a:t>Then </a:t>
            </a:r>
            <a:r>
              <a:rPr lang="en-US" sz="1600" dirty="0"/>
              <a:t>n</a:t>
            </a:r>
            <a:r>
              <a:rPr lang="en-US" sz="1600" dirty="0" smtClean="0"/>
              <a:t>eed to keep polarization in collisions</a:t>
            </a:r>
          </a:p>
          <a:p>
            <a:pPr lvl="4"/>
            <a:r>
              <a:rPr lang="en-US" sz="1600" dirty="0" smtClean="0"/>
              <a:t>That’s the main unknown</a:t>
            </a:r>
          </a:p>
          <a:p>
            <a:pPr lvl="4"/>
            <a:r>
              <a:rPr lang="en-US" sz="1600" dirty="0"/>
              <a:t>D</a:t>
            </a:r>
            <a:r>
              <a:rPr lang="en-US" sz="1600" dirty="0" smtClean="0"/>
              <a:t>edicated operations with lower luminosity ? </a:t>
            </a:r>
          </a:p>
          <a:p>
            <a:pPr lvl="2"/>
            <a:r>
              <a:rPr lang="en-US" sz="1600" dirty="0" smtClean="0"/>
              <a:t>Dedicated study is needed here</a:t>
            </a:r>
          </a:p>
          <a:p>
            <a:pPr marL="1371600" lvl="3" indent="0">
              <a:buNone/>
            </a:pP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10152" t="20982" r="39830" b="9145"/>
          <a:stretch>
            <a:fillRect/>
          </a:stretch>
        </p:blipFill>
        <p:spPr bwMode="auto">
          <a:xfrm>
            <a:off x="6491351" y="990600"/>
            <a:ext cx="250024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360" t="3874"/>
          <a:stretch>
            <a:fillRect/>
          </a:stretch>
        </p:blipFill>
        <p:spPr bwMode="auto">
          <a:xfrm>
            <a:off x="6491350" y="3581400"/>
            <a:ext cx="2652649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103259" y="6400800"/>
            <a:ext cx="81214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[23,24]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021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at smaller √s </a:t>
            </a:r>
            <a:r>
              <a:rPr lang="en-US" dirty="0" smtClean="0"/>
              <a:t>(6)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Experimental challenges are numerous :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W</a:t>
            </a:r>
            <a:r>
              <a:rPr lang="en-US" sz="2000" dirty="0" smtClean="0"/>
              <a:t> at TLEP(W) and TLEP(H)</a:t>
            </a:r>
          </a:p>
          <a:p>
            <a:pPr lvl="1"/>
            <a:r>
              <a:rPr lang="en-US" sz="1600" dirty="0" smtClean="0"/>
              <a:t>With 2.5 ab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at TLEP(W) and 10</a:t>
            </a:r>
            <a:r>
              <a:rPr lang="en-US" sz="1600" baseline="30000" dirty="0" smtClean="0"/>
              <a:t>7</a:t>
            </a:r>
            <a:r>
              <a:rPr lang="en-US" sz="1600" dirty="0" smtClean="0"/>
              <a:t> WW events/</a:t>
            </a:r>
            <a:r>
              <a:rPr lang="en-US" sz="1600" dirty="0" err="1" smtClean="0"/>
              <a:t>expt</a:t>
            </a:r>
            <a:r>
              <a:rPr lang="en-US" sz="1600" dirty="0" smtClean="0"/>
              <a:t> at threshold : 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/>
              <a:t>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) ~ 0.4 MeV </a:t>
            </a:r>
          </a:p>
          <a:p>
            <a:pPr lvl="1"/>
            <a:r>
              <a:rPr lang="en-US" sz="1600" dirty="0" smtClean="0"/>
              <a:t>With </a:t>
            </a:r>
            <a:r>
              <a:rPr lang="en-US" sz="1600" dirty="0"/>
              <a:t>2.5 ab</a:t>
            </a:r>
            <a:r>
              <a:rPr lang="en-US" sz="1600" baseline="30000" dirty="0"/>
              <a:t>-1</a:t>
            </a:r>
            <a:r>
              <a:rPr lang="en-US" sz="1600" dirty="0"/>
              <a:t> at TLEP</a:t>
            </a:r>
            <a:r>
              <a:rPr lang="en-US" sz="1600" dirty="0" smtClean="0"/>
              <a:t>(H)</a:t>
            </a:r>
            <a:r>
              <a:rPr lang="en-US" sz="1600" dirty="0"/>
              <a:t>, </a:t>
            </a:r>
            <a:r>
              <a:rPr lang="en-US" sz="1600" dirty="0" smtClean="0"/>
              <a:t> 4</a:t>
            </a:r>
            <a:r>
              <a:rPr lang="en-US" sz="1400" dirty="0"/>
              <a:t>x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7</a:t>
            </a:r>
            <a:r>
              <a:rPr lang="en-US" sz="1600" dirty="0" smtClean="0"/>
              <a:t> W pairs/</a:t>
            </a:r>
            <a:r>
              <a:rPr lang="en-US" sz="1600" dirty="0" err="1" smtClean="0"/>
              <a:t>expt</a:t>
            </a:r>
            <a:r>
              <a:rPr lang="en-US" sz="1600" dirty="0" smtClean="0"/>
              <a:t> : 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/>
              <a:t>(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) ~ 0.2 MeV 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Need to know beam energy to few 0.1 MeV</a:t>
            </a:r>
          </a:p>
          <a:p>
            <a:pPr lvl="2"/>
            <a:r>
              <a:rPr lang="en-US" sz="1600" dirty="0" smtClean="0"/>
              <a:t>Use the precision Z mass measurement from the Z pole</a:t>
            </a:r>
          </a:p>
          <a:p>
            <a:pPr lvl="3"/>
            <a:r>
              <a:rPr lang="en-GB" sz="1600" dirty="0"/>
              <a:t>With </a:t>
            </a:r>
            <a:r>
              <a:rPr lang="en-US" sz="1600" dirty="0"/>
              <a:t>5</a:t>
            </a:r>
            <a:r>
              <a:rPr lang="en-US" sz="1400" dirty="0"/>
              <a:t>x</a:t>
            </a:r>
            <a:r>
              <a:rPr lang="en-US" sz="1600" dirty="0"/>
              <a:t>10</a:t>
            </a:r>
            <a:r>
              <a:rPr lang="en-US" sz="1600" baseline="30000" dirty="0"/>
              <a:t>7</a:t>
            </a:r>
            <a:r>
              <a:rPr lang="en-US" sz="1600" dirty="0"/>
              <a:t> </a:t>
            </a:r>
            <a:r>
              <a:rPr lang="en-GB" sz="1600" dirty="0"/>
              <a:t>Z(</a:t>
            </a:r>
            <a:r>
              <a:rPr lang="en-GB" sz="1600" dirty="0">
                <a:latin typeface="Symbol" charset="2"/>
                <a:cs typeface="Symbol" charset="2"/>
              </a:rPr>
              <a:t>g)</a:t>
            </a:r>
            <a:r>
              <a:rPr lang="en-GB" sz="1600" dirty="0"/>
              <a:t> events (Z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dirty="0"/>
              <a:t> </a:t>
            </a:r>
            <a:r>
              <a:rPr lang="en-GB" sz="1600" dirty="0" err="1"/>
              <a:t>e</a:t>
            </a:r>
            <a:r>
              <a:rPr lang="en-GB" sz="1600" baseline="30000" dirty="0" err="1">
                <a:latin typeface="Symbol" charset="2"/>
                <a:cs typeface="Symbol" charset="2"/>
              </a:rPr>
              <a:t>+</a:t>
            </a:r>
            <a:r>
              <a:rPr lang="en-GB" sz="1600" dirty="0" err="1"/>
              <a:t>e</a:t>
            </a:r>
            <a:r>
              <a:rPr lang="en-GB" sz="1600" baseline="30000" dirty="0">
                <a:latin typeface="Symbol" charset="2"/>
                <a:cs typeface="Symbol" charset="2"/>
              </a:rPr>
              <a:t>-</a:t>
            </a:r>
            <a:r>
              <a:rPr lang="en-GB" sz="1600" dirty="0"/>
              <a:t>, </a:t>
            </a:r>
            <a:r>
              <a:rPr lang="en-GB" sz="1600" dirty="0" err="1">
                <a:latin typeface="Symbol" charset="2"/>
                <a:cs typeface="Symbol" charset="2"/>
              </a:rPr>
              <a:t>m</a:t>
            </a:r>
            <a:r>
              <a:rPr lang="en-GB" sz="1600" baseline="30000" dirty="0" err="1">
                <a:latin typeface="Symbol" charset="2"/>
                <a:cs typeface="Symbol" charset="2"/>
              </a:rPr>
              <a:t>+</a:t>
            </a:r>
            <a:r>
              <a:rPr lang="en-GB" sz="1600" dirty="0" err="1">
                <a:latin typeface="Symbol" charset="2"/>
                <a:cs typeface="Symbol" charset="2"/>
              </a:rPr>
              <a:t>m</a:t>
            </a:r>
            <a:r>
              <a:rPr lang="en-GB" sz="1600" baseline="30000" dirty="0">
                <a:latin typeface="Symbol" charset="2"/>
                <a:cs typeface="Symbol" charset="2"/>
              </a:rPr>
              <a:t>-</a:t>
            </a:r>
            <a:r>
              <a:rPr lang="en-GB" sz="1600" dirty="0"/>
              <a:t>) / </a:t>
            </a:r>
            <a:r>
              <a:rPr lang="en-GB" sz="1600" dirty="0" err="1"/>
              <a:t>expt</a:t>
            </a:r>
            <a:r>
              <a:rPr lang="en-GB" sz="1600" dirty="0"/>
              <a:t> at TLEP(W)</a:t>
            </a:r>
          </a:p>
          <a:p>
            <a:pPr lvl="3"/>
            <a:r>
              <a:rPr lang="en-US" sz="1600" dirty="0" smtClean="0"/>
              <a:t>With  2</a:t>
            </a:r>
            <a:r>
              <a:rPr lang="en-US" sz="1400" dirty="0" smtClean="0"/>
              <a:t>x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 Z pairs and 5</a:t>
            </a:r>
            <a:r>
              <a:rPr lang="en-US" sz="1400" dirty="0" smtClean="0"/>
              <a:t>x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 </a:t>
            </a:r>
            <a:r>
              <a:rPr lang="en-GB" sz="1600" dirty="0" smtClean="0"/>
              <a:t>Z</a:t>
            </a:r>
            <a:r>
              <a:rPr lang="en-GB" sz="1600" dirty="0"/>
              <a:t>(</a:t>
            </a:r>
            <a:r>
              <a:rPr lang="en-GB" sz="1600" dirty="0">
                <a:latin typeface="Symbol" charset="2"/>
                <a:cs typeface="Symbol" charset="2"/>
              </a:rPr>
              <a:t>g)</a:t>
            </a:r>
            <a:r>
              <a:rPr lang="en-GB" sz="1600" dirty="0"/>
              <a:t> events </a:t>
            </a:r>
            <a:r>
              <a:rPr lang="en-GB" sz="1600" dirty="0" smtClean="0"/>
              <a:t>(Z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dirty="0"/>
              <a:t> </a:t>
            </a:r>
            <a:r>
              <a:rPr lang="en-GB" sz="1600" dirty="0" err="1"/>
              <a:t>e</a:t>
            </a:r>
            <a:r>
              <a:rPr lang="en-GB" sz="1600" baseline="30000" dirty="0" err="1">
                <a:latin typeface="Symbol" charset="2"/>
                <a:cs typeface="Symbol" charset="2"/>
              </a:rPr>
              <a:t>+</a:t>
            </a:r>
            <a:r>
              <a:rPr lang="en-GB" sz="1600" dirty="0" err="1"/>
              <a:t>e</a:t>
            </a:r>
            <a:r>
              <a:rPr lang="en-GB" sz="1600" baseline="30000" dirty="0">
                <a:latin typeface="Symbol" charset="2"/>
                <a:cs typeface="Symbol" charset="2"/>
              </a:rPr>
              <a:t>-</a:t>
            </a:r>
            <a:r>
              <a:rPr lang="en-GB" sz="1600" dirty="0"/>
              <a:t>, </a:t>
            </a:r>
            <a:r>
              <a:rPr lang="en-GB" sz="1600" dirty="0" err="1">
                <a:latin typeface="Symbol" charset="2"/>
                <a:cs typeface="Symbol" charset="2"/>
              </a:rPr>
              <a:t>m</a:t>
            </a:r>
            <a:r>
              <a:rPr lang="en-GB" sz="1600" baseline="30000" dirty="0" err="1">
                <a:latin typeface="Symbol" charset="2"/>
                <a:cs typeface="Symbol" charset="2"/>
              </a:rPr>
              <a:t>+</a:t>
            </a:r>
            <a:r>
              <a:rPr lang="en-GB" sz="1600" dirty="0" err="1">
                <a:latin typeface="Symbol" charset="2"/>
                <a:cs typeface="Symbol" charset="2"/>
              </a:rPr>
              <a:t>m</a:t>
            </a:r>
            <a:r>
              <a:rPr lang="en-GB" sz="1600" baseline="30000" dirty="0">
                <a:latin typeface="Symbol" charset="2"/>
                <a:cs typeface="Symbol" charset="2"/>
              </a:rPr>
              <a:t>-</a:t>
            </a:r>
            <a:r>
              <a:rPr lang="en-GB" sz="1600" dirty="0" smtClean="0"/>
              <a:t>) / </a:t>
            </a:r>
            <a:r>
              <a:rPr lang="en-GB" sz="1600" dirty="0" err="1" smtClean="0"/>
              <a:t>expt</a:t>
            </a:r>
            <a:r>
              <a:rPr lang="en-GB" sz="1600" dirty="0" smtClean="0"/>
              <a:t> at TLEP(H)</a:t>
            </a:r>
          </a:p>
          <a:p>
            <a:pPr lvl="4"/>
            <a:r>
              <a:rPr lang="en-GB" sz="1600" dirty="0" smtClean="0"/>
              <a:t>Can reach combined statistical precision on </a:t>
            </a:r>
            <a:r>
              <a:rPr lang="en-GB" sz="1600" dirty="0" err="1" smtClean="0"/>
              <a:t>E</a:t>
            </a:r>
            <a:r>
              <a:rPr lang="en-GB" sz="1600" baseline="-25000" dirty="0" err="1" smtClean="0"/>
              <a:t>beam</a:t>
            </a:r>
            <a:r>
              <a:rPr lang="en-GB" sz="1600" dirty="0" smtClean="0"/>
              <a:t> of 0.2 MeV and 0.4 MeV </a:t>
            </a:r>
          </a:p>
          <a:p>
            <a:pPr lvl="1"/>
            <a:r>
              <a:rPr lang="en-GB" sz="1600" dirty="0" smtClean="0"/>
              <a:t>Beam transverse polarization possible at TLEP(W) : precision better than 0.1 MeV </a:t>
            </a:r>
          </a:p>
          <a:p>
            <a:pPr lvl="1"/>
            <a:r>
              <a:rPr lang="en-GB" sz="1600" dirty="0" smtClean="0"/>
              <a:t>Need to understand both theoretical and experimental uncertainties…</a:t>
            </a:r>
            <a:endParaRPr lang="en-GB" sz="1600" dirty="0"/>
          </a:p>
          <a:p>
            <a:pPr lvl="3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pic>
        <p:nvPicPr>
          <p:cNvPr id="7" name="Picture 3" descr="\\cern.ch\dfs\Users\j\janot\Public\SSI2001\wwcross0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290" y="1981200"/>
            <a:ext cx="2392110" cy="198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9418">
            <a:off x="5611866" y="2194062"/>
            <a:ext cx="1624053" cy="16066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8493" y="990600"/>
            <a:ext cx="52690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[23]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7244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Upgradeability at larger √s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All existing proposals have access to larger √s</a:t>
            </a:r>
          </a:p>
          <a:p>
            <a:pPr lvl="1"/>
            <a:r>
              <a:rPr lang="en-US" sz="1600" dirty="0" smtClean="0"/>
              <a:t>To discover New Physics in a direct manner</a:t>
            </a:r>
          </a:p>
          <a:p>
            <a:pPr lvl="1"/>
            <a:r>
              <a:rPr lang="en-US" sz="1600" dirty="0" smtClean="0"/>
              <a:t>To measure more difficult Higgs couplings : </a:t>
            </a:r>
            <a:r>
              <a:rPr lang="en-US" sz="1600" dirty="0" err="1" smtClean="0"/>
              <a:t>g</a:t>
            </a:r>
            <a:r>
              <a:rPr lang="en-US" sz="1600" baseline="-25000" dirty="0" err="1" smtClean="0"/>
              <a:t>Htt</a:t>
            </a:r>
            <a:r>
              <a:rPr lang="en-US" sz="1600" dirty="0" smtClean="0"/>
              <a:t> and </a:t>
            </a:r>
            <a:r>
              <a:rPr lang="en-US" sz="1600" dirty="0" err="1" smtClean="0"/>
              <a:t>g</a:t>
            </a:r>
            <a:r>
              <a:rPr lang="en-US" sz="1600" baseline="-25000" dirty="0" err="1" smtClean="0"/>
              <a:t>HHH</a:t>
            </a:r>
            <a:r>
              <a:rPr lang="en-US" sz="1600" dirty="0" smtClean="0"/>
              <a:t> </a:t>
            </a:r>
            <a:endParaRPr lang="en-US" sz="1600" dirty="0"/>
          </a:p>
          <a:p>
            <a:pPr lvl="2"/>
            <a:r>
              <a:rPr lang="en-US" sz="1600" dirty="0" smtClean="0"/>
              <a:t>ILC350 can be upgraded to ILC500/ILC1TeV, or even to CLIC (3 </a:t>
            </a:r>
            <a:r>
              <a:rPr lang="en-US" sz="1600" dirty="0" err="1" smtClean="0"/>
              <a:t>TeV</a:t>
            </a:r>
            <a:r>
              <a:rPr lang="en-US" sz="1600" dirty="0" smtClean="0"/>
              <a:t>)</a:t>
            </a:r>
            <a:endParaRPr lang="en-US" sz="1600" dirty="0"/>
          </a:p>
          <a:p>
            <a:pPr lvl="2"/>
            <a:r>
              <a:rPr lang="en-US" sz="1600" dirty="0" smtClean="0"/>
              <a:t>LEP3 can be upgraded to (or preceded by) HE-LHC (33 </a:t>
            </a:r>
            <a:r>
              <a:rPr lang="en-US" sz="1600" dirty="0" err="1" smtClean="0"/>
              <a:t>TeV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dirty="0" smtClean="0"/>
              <a:t>TLEP can be upgraded to SHE-LHC (100 </a:t>
            </a:r>
            <a:r>
              <a:rPr lang="en-US" sz="1600" dirty="0" err="1" smtClean="0"/>
              <a:t>TeV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  <p:pic>
        <p:nvPicPr>
          <p:cNvPr id="7" name="Picture 6" descr="HiggsCrossSectio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276600"/>
            <a:ext cx="2947516" cy="2590800"/>
          </a:xfrm>
          <a:prstGeom prst="rect">
            <a:avLst/>
          </a:prstGeom>
        </p:spPr>
      </p:pic>
      <p:pic>
        <p:nvPicPr>
          <p:cNvPr id="8" name="Picture 7" descr="VHELH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530" y="4216887"/>
            <a:ext cx="6020470" cy="2107713"/>
          </a:xfrm>
          <a:prstGeom prst="rect">
            <a:avLst/>
          </a:prstGeom>
        </p:spPr>
      </p:pic>
      <p:pic>
        <p:nvPicPr>
          <p:cNvPr id="9" name="Picture 8" descr="eeZHH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602" y="3048000"/>
            <a:ext cx="1417348" cy="634606"/>
          </a:xfrm>
          <a:prstGeom prst="rect">
            <a:avLst/>
          </a:prstGeom>
        </p:spPr>
      </p:pic>
      <p:pic>
        <p:nvPicPr>
          <p:cNvPr id="10" name="Picture 9" descr="eettH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048000"/>
            <a:ext cx="1421006" cy="634606"/>
          </a:xfrm>
          <a:prstGeom prst="rect">
            <a:avLst/>
          </a:prstGeom>
        </p:spPr>
      </p:pic>
      <p:pic>
        <p:nvPicPr>
          <p:cNvPr id="11" name="Picture 10" descr="eeHn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83" y="2891924"/>
            <a:ext cx="1380772" cy="91807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 flipV="1">
            <a:off x="7785083" y="3120524"/>
            <a:ext cx="304800" cy="228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7785083" y="3349124"/>
            <a:ext cx="304800" cy="228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8089883" y="2968124"/>
            <a:ext cx="292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H</a:t>
            </a:r>
            <a:endParaRPr lang="en-US" sz="1200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89883" y="3453125"/>
            <a:ext cx="292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H</a:t>
            </a:r>
            <a:endParaRPr lang="en-US" sz="1200" b="1" dirty="0">
              <a:latin typeface="+mn-lt"/>
            </a:endParaRPr>
          </a:p>
        </p:txBody>
      </p:sp>
      <p:cxnSp>
        <p:nvCxnSpPr>
          <p:cNvPr id="17" name="Curved Connector 16"/>
          <p:cNvCxnSpPr>
            <a:stCxn id="10" idx="1"/>
          </p:cNvCxnSpPr>
          <p:nvPr/>
        </p:nvCxnSpPr>
        <p:spPr bwMode="auto">
          <a:xfrm rot="10800000" flipV="1">
            <a:off x="2590800" y="3365302"/>
            <a:ext cx="914400" cy="520897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63723" y="5940623"/>
            <a:ext cx="2346378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orbel"/>
                <a:cs typeface="Corbel"/>
              </a:rPr>
              <a:t>Cross sections in </a:t>
            </a:r>
            <a:r>
              <a:rPr lang="en-US" sz="1400" dirty="0" err="1" smtClean="0">
                <a:latin typeface="Corbel"/>
                <a:cs typeface="Corbel"/>
              </a:rPr>
              <a:t>pp</a:t>
            </a:r>
            <a:r>
              <a:rPr lang="en-US" sz="1400" dirty="0" smtClean="0">
                <a:latin typeface="Corbel"/>
                <a:cs typeface="Corbel"/>
              </a:rPr>
              <a:t> collisions</a:t>
            </a:r>
            <a:endParaRPr lang="en-US" sz="1400" dirty="0">
              <a:latin typeface="Corbel"/>
              <a:cs typeface="Corbe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123" y="2895600"/>
            <a:ext cx="2459991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Cross sections in </a:t>
            </a:r>
            <a:r>
              <a:rPr lang="en-US" sz="1400" dirty="0" err="1" smtClean="0">
                <a:latin typeface="+mn-lt"/>
              </a:rPr>
              <a:t>e</a:t>
            </a:r>
            <a:r>
              <a:rPr lang="en-US" sz="14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400" dirty="0" err="1" smtClean="0">
                <a:latin typeface="+mn-lt"/>
              </a:rPr>
              <a:t>e</a:t>
            </a:r>
            <a:r>
              <a:rPr lang="en-US" sz="14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400" dirty="0" smtClean="0">
                <a:latin typeface="+mn-lt"/>
              </a:rPr>
              <a:t> collisions</a:t>
            </a:r>
            <a:endParaRPr lang="en-US" sz="1400" dirty="0">
              <a:latin typeface="+mn-lt"/>
            </a:endParaRPr>
          </a:p>
        </p:txBody>
      </p:sp>
      <p:cxnSp>
        <p:nvCxnSpPr>
          <p:cNvPr id="21" name="Curved Connector 20"/>
          <p:cNvCxnSpPr>
            <a:stCxn id="18" idx="3"/>
          </p:cNvCxnSpPr>
          <p:nvPr/>
        </p:nvCxnSpPr>
        <p:spPr bwMode="auto">
          <a:xfrm flipV="1">
            <a:off x="2510101" y="5486400"/>
            <a:ext cx="690299" cy="608112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4876800" y="4267200"/>
            <a:ext cx="838200" cy="2025650"/>
          </a:xfrm>
          <a:prstGeom prst="rect">
            <a:avLst/>
          </a:prstGeom>
          <a:solidFill>
            <a:srgbClr val="FF6600">
              <a:alpha val="2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8229600" y="4267200"/>
            <a:ext cx="914400" cy="2025650"/>
          </a:xfrm>
          <a:prstGeom prst="rect">
            <a:avLst/>
          </a:prstGeom>
          <a:solidFill>
            <a:srgbClr val="0000CC">
              <a:alpha val="2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12293" y="990600"/>
            <a:ext cx="52690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[25]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2941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tHHH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53" y="1371600"/>
            <a:ext cx="5875147" cy="39842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Summary for </a:t>
            </a:r>
            <a:r>
              <a:rPr lang="en-US" sz="2000" dirty="0" err="1" smtClean="0"/>
              <a:t>Htt</a:t>
            </a:r>
            <a:r>
              <a:rPr lang="en-US" sz="2000" dirty="0" smtClean="0"/>
              <a:t> and HHH couplings</a:t>
            </a:r>
          </a:p>
          <a:p>
            <a:pPr lvl="1"/>
            <a:r>
              <a:rPr lang="en-US" sz="1600" dirty="0" smtClean="0"/>
              <a:t>Other Higgs couplings benefit marginally from high energy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lvl="2"/>
            <a:r>
              <a:rPr lang="en-US" sz="1600" dirty="0" smtClean="0"/>
              <a:t>For similar/larger new physics reach</a:t>
            </a:r>
            <a:r>
              <a:rPr lang="en-US" sz="1600" dirty="0"/>
              <a:t> </a:t>
            </a:r>
            <a:r>
              <a:rPr lang="en-US" sz="1600" dirty="0" smtClean="0"/>
              <a:t>: </a:t>
            </a:r>
          </a:p>
          <a:p>
            <a:pPr lvl="3"/>
            <a:r>
              <a:rPr lang="en-US" sz="1600" dirty="0" err="1" smtClean="0"/>
              <a:t>ttH</a:t>
            </a:r>
            <a:r>
              <a:rPr lang="en-US" sz="1600" dirty="0"/>
              <a:t>/</a:t>
            </a:r>
            <a:r>
              <a:rPr lang="en-US" sz="1600" dirty="0" smtClean="0"/>
              <a:t>HHH precision with </a:t>
            </a:r>
            <a:r>
              <a:rPr lang="en-US" sz="1600" dirty="0" err="1" smtClean="0"/>
              <a:t>pp</a:t>
            </a:r>
            <a:r>
              <a:rPr lang="en-US" sz="1600" dirty="0" smtClean="0"/>
              <a:t> similar to/better than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Upgradeability at larger √s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667000" y="2876490"/>
            <a:ext cx="1600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5257800" y="4841606"/>
            <a:ext cx="1600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562600" y="4441496"/>
            <a:ext cx="897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√s, NP</a:t>
            </a:r>
            <a:endParaRPr lang="en-US" sz="20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2495490"/>
            <a:ext cx="897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√s, NP</a:t>
            </a:r>
            <a:endParaRPr lang="en-US" sz="2000" dirty="0"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48669" y="5334000"/>
            <a:ext cx="5807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  <a:latin typeface="+mn-lt"/>
              </a:rPr>
              <a:t>ILC500</a:t>
            </a:r>
            <a:r>
              <a:rPr lang="en-US" sz="1600" b="1" dirty="0" smtClean="0">
                <a:latin typeface="+mn-lt"/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HL-LHC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smtClean="0">
                <a:latin typeface="+mn-lt"/>
              </a:rPr>
              <a:t>          </a:t>
            </a:r>
            <a:r>
              <a:rPr lang="en-US" sz="1600" b="1" dirty="0" smtClean="0">
                <a:solidFill>
                  <a:srgbClr val="0000CC"/>
                </a:solidFill>
                <a:latin typeface="+mn-lt"/>
              </a:rPr>
              <a:t>ILC1TeV</a:t>
            </a:r>
            <a:r>
              <a:rPr lang="en-US" sz="1600" b="1" dirty="0" smtClean="0">
                <a:latin typeface="+mn-lt"/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HE-LHC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smtClean="0">
                <a:latin typeface="+mn-lt"/>
              </a:rPr>
              <a:t>           </a:t>
            </a:r>
            <a:r>
              <a:rPr lang="en-US" sz="1600" b="1" dirty="0" smtClean="0">
                <a:solidFill>
                  <a:srgbClr val="0000CC"/>
                </a:solidFill>
                <a:latin typeface="+mn-lt"/>
              </a:rPr>
              <a:t>CLIC3TeV</a:t>
            </a:r>
            <a:r>
              <a:rPr lang="en-US" sz="1600" b="1" dirty="0" smtClean="0">
                <a:latin typeface="+mn-lt"/>
              </a:rPr>
              <a:t>, 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HE-LHC</a:t>
            </a:r>
            <a:endParaRPr lang="en-US" sz="1600" b="1" dirty="0">
              <a:latin typeface="+mn-lt"/>
            </a:endParaRPr>
          </a:p>
        </p:txBody>
      </p:sp>
      <p:sp>
        <p:nvSpPr>
          <p:cNvPr id="32" name="Left Brace 31"/>
          <p:cNvSpPr/>
          <p:nvPr/>
        </p:nvSpPr>
        <p:spPr bwMode="auto">
          <a:xfrm rot="5400000">
            <a:off x="2494845" y="4532376"/>
            <a:ext cx="231648" cy="1524000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Left Brace 33"/>
          <p:cNvSpPr/>
          <p:nvPr/>
        </p:nvSpPr>
        <p:spPr bwMode="auto">
          <a:xfrm rot="5400000">
            <a:off x="4399845" y="4532376"/>
            <a:ext cx="231648" cy="1524000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Left Brace 34"/>
          <p:cNvSpPr/>
          <p:nvPr/>
        </p:nvSpPr>
        <p:spPr bwMode="auto">
          <a:xfrm rot="5400000">
            <a:off x="6523514" y="4392954"/>
            <a:ext cx="231639" cy="1808931"/>
          </a:xfrm>
          <a:prstGeom prst="leftBrace">
            <a:avLst>
              <a:gd name="adj1" fmla="val 0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6" name="Curved Connector 35"/>
          <p:cNvCxnSpPr>
            <a:stCxn id="32" idx="1"/>
          </p:cNvCxnSpPr>
          <p:nvPr/>
        </p:nvCxnSpPr>
        <p:spPr bwMode="auto">
          <a:xfrm rot="5400000" flipH="1" flipV="1">
            <a:off x="2029234" y="4388387"/>
            <a:ext cx="1371600" cy="208731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Curved Connector 36"/>
          <p:cNvCxnSpPr>
            <a:stCxn id="34" idx="1"/>
          </p:cNvCxnSpPr>
          <p:nvPr/>
        </p:nvCxnSpPr>
        <p:spPr bwMode="auto">
          <a:xfrm rot="16200000" flipV="1">
            <a:off x="3236768" y="3899650"/>
            <a:ext cx="1547336" cy="1010467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Curved Connector 38"/>
          <p:cNvCxnSpPr>
            <a:stCxn id="35" idx="1"/>
          </p:cNvCxnSpPr>
          <p:nvPr/>
        </p:nvCxnSpPr>
        <p:spPr bwMode="auto">
          <a:xfrm rot="16200000" flipV="1">
            <a:off x="4538867" y="3081133"/>
            <a:ext cx="1828800" cy="2372133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2534468" y="4953000"/>
            <a:ext cx="46283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7239000" y="990600"/>
            <a:ext cx="165261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[11,12,26,27,28]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849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 for TLEP and LEP3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For LEP3, obvious detectors are CMS and ATLAS </a:t>
            </a:r>
          </a:p>
          <a:p>
            <a:pPr lvl="1"/>
            <a:r>
              <a:rPr lang="en-US" sz="1600" dirty="0" smtClean="0"/>
              <a:t>CMS demonstrated to be adequate with today’s design + upgraded pixel detector</a:t>
            </a:r>
          </a:p>
          <a:p>
            <a:pPr lvl="2"/>
            <a:r>
              <a:rPr lang="en-US" sz="1600" dirty="0" smtClean="0"/>
              <a:t>Phase 2 upgrades : LEP3 could be seen as an alternative to HL-LHC</a:t>
            </a:r>
          </a:p>
          <a:p>
            <a:pPr lvl="2"/>
            <a:r>
              <a:rPr lang="en-US" sz="1600" dirty="0" smtClean="0"/>
              <a:t>Tunnel By-passes need to be dug out for the accelerating ring</a:t>
            </a:r>
            <a:endParaRPr lang="en-US" dirty="0" smtClean="0"/>
          </a:p>
          <a:p>
            <a:r>
              <a:rPr lang="en-US" sz="2000" dirty="0" smtClean="0"/>
              <a:t>For TLEP, new detectors are in order      </a:t>
            </a:r>
            <a:r>
              <a:rPr lang="en-US" sz="1600" dirty="0" smtClean="0">
                <a:solidFill>
                  <a:schemeClr val="tx1"/>
                </a:solidFill>
              </a:rPr>
              <a:t>(used CMS for Higgs studies in this talk)</a:t>
            </a:r>
          </a:p>
          <a:p>
            <a:pPr lvl="1"/>
            <a:r>
              <a:rPr lang="en-US" sz="1600" dirty="0"/>
              <a:t>H</a:t>
            </a:r>
            <a:r>
              <a:rPr lang="en-US" sz="1600" dirty="0" smtClean="0"/>
              <a:t>olistic view : design caverns and detectors to be re-used in </a:t>
            </a:r>
            <a:r>
              <a:rPr lang="en-US" sz="1600" dirty="0" err="1" smtClean="0"/>
              <a:t>pp</a:t>
            </a:r>
            <a:r>
              <a:rPr lang="en-US" sz="1600" dirty="0" smtClean="0"/>
              <a:t> collisions (as new)</a:t>
            </a:r>
          </a:p>
          <a:p>
            <a:pPr lvl="2"/>
            <a:r>
              <a:rPr lang="en-US" sz="1600" dirty="0" err="1" smtClean="0"/>
              <a:t>TeraZ</a:t>
            </a:r>
            <a:r>
              <a:rPr lang="en-US" sz="1600" dirty="0" smtClean="0"/>
              <a:t> sets the scale for DAQ (2600 bunches) + forward EM </a:t>
            </a:r>
            <a:r>
              <a:rPr lang="en-US" sz="1600" dirty="0" err="1" smtClean="0"/>
              <a:t>calorimetry</a:t>
            </a:r>
            <a:r>
              <a:rPr lang="en-US" sz="1600" dirty="0" smtClean="0"/>
              <a:t> (</a:t>
            </a:r>
            <a:r>
              <a:rPr lang="en-US" sz="1600" dirty="0" err="1" smtClean="0"/>
              <a:t>lumi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dirty="0" smtClean="0"/>
              <a:t>TLEP(H) sets the scale for precision  (tracker, ECAL, particle flow, b tagging)</a:t>
            </a:r>
          </a:p>
          <a:p>
            <a:pPr lvl="2"/>
            <a:r>
              <a:rPr lang="en-US" sz="1600" dirty="0" smtClean="0"/>
              <a:t>SHE-LHC sets the scale for magnetic field, calorimeter depths, tracker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reach</a:t>
            </a:r>
          </a:p>
          <a:p>
            <a:pPr lvl="3"/>
            <a:r>
              <a:rPr lang="en-US" sz="1600" dirty="0"/>
              <a:t> </a:t>
            </a:r>
            <a:r>
              <a:rPr lang="en-US" sz="1600" dirty="0" smtClean="0"/>
              <a:t>Could envision a staged approach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  <p:pic>
        <p:nvPicPr>
          <p:cNvPr id="60" name="Picture 59" descr="TLEPD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88593"/>
            <a:ext cx="3429000" cy="2869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1" name="Picture 60" descr="SHELHCD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756294"/>
            <a:ext cx="3886200" cy="31175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2" name="Right Arrow 61"/>
          <p:cNvSpPr/>
          <p:nvPr/>
        </p:nvSpPr>
        <p:spPr bwMode="auto">
          <a:xfrm>
            <a:off x="3974592" y="5154168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388493" y="990600"/>
            <a:ext cx="52690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[29]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982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: Motivations for TLEP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sz="2000" dirty="0" smtClean="0"/>
              <a:t>A new boson with mass ~ 126 </a:t>
            </a:r>
            <a:r>
              <a:rPr lang="en-US" sz="2000" dirty="0" err="1" smtClean="0"/>
              <a:t>GeV</a:t>
            </a:r>
            <a:r>
              <a:rPr lang="en-US" sz="2000" dirty="0" smtClean="0"/>
              <a:t>, and with SMS properties</a:t>
            </a:r>
          </a:p>
          <a:p>
            <a:pPr lvl="1"/>
            <a:r>
              <a:rPr lang="en-US" sz="1600" dirty="0" smtClean="0"/>
              <a:t>Example : H(126) </a:t>
            </a:r>
            <a:r>
              <a:rPr lang="en-US" sz="1600" dirty="0"/>
              <a:t>→ </a:t>
            </a:r>
            <a:r>
              <a:rPr lang="en-US" sz="1600" dirty="0" smtClean="0"/>
              <a:t>ZZ </a:t>
            </a:r>
            <a:r>
              <a:rPr lang="en-US" sz="1600" dirty="0"/>
              <a:t>→ </a:t>
            </a:r>
            <a:r>
              <a:rPr lang="en-US" sz="1600" dirty="0" smtClean="0"/>
              <a:t> 4 leptons in CMS and ATLAS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2"/>
            <a:r>
              <a:rPr lang="en-US" sz="1600" dirty="0" smtClean="0"/>
              <a:t>H(126) couples to the Z boson (important for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colliders)</a:t>
            </a:r>
          </a:p>
          <a:p>
            <a:pPr lvl="2"/>
            <a:r>
              <a:rPr lang="en-US" sz="1600" dirty="0" smtClean="0"/>
              <a:t>All couplings compatible with those of the Standard Model Scalar</a:t>
            </a:r>
          </a:p>
          <a:p>
            <a:pPr lvl="2"/>
            <a:r>
              <a:rPr lang="en-US" sz="1600" dirty="0" smtClean="0"/>
              <a:t>Scalar hypothesis </a:t>
            </a:r>
            <a:r>
              <a:rPr lang="en-US" sz="1600" dirty="0" err="1" smtClean="0"/>
              <a:t>favoured</a:t>
            </a:r>
            <a:r>
              <a:rPr lang="en-US" sz="1600" dirty="0" smtClean="0"/>
              <a:t> over pseudo-scalar or spin-2 particle</a:t>
            </a:r>
          </a:p>
          <a:p>
            <a:pPr lvl="2"/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 known to ~ 400 MeV</a:t>
            </a:r>
          </a:p>
          <a:p>
            <a:pPr lvl="2"/>
            <a:r>
              <a:rPr lang="en-US" sz="1600" dirty="0" smtClean="0"/>
              <a:t>A factor 100 luminosity will bring the statistical uncertainty on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 to a couple %.</a:t>
            </a:r>
            <a:endParaRPr lang="en-US" sz="16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lvl="1"/>
            <a:endParaRPr lang="en-US" sz="1600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160366" y="1143000"/>
            <a:ext cx="755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[1,2,3]</a:t>
            </a:r>
            <a:endParaRPr lang="en-US" sz="1600" dirty="0"/>
          </a:p>
        </p:txBody>
      </p:sp>
      <p:pic>
        <p:nvPicPr>
          <p:cNvPr id="18" name="Picture 17" descr="HZZ4l_ATLAS_animated_orginal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812" y="1752600"/>
            <a:ext cx="3064188" cy="2971800"/>
          </a:xfrm>
          <a:prstGeom prst="rect">
            <a:avLst/>
          </a:prstGeom>
        </p:spPr>
      </p:pic>
      <p:pic>
        <p:nvPicPr>
          <p:cNvPr id="20" name="Picture 19" descr="HZZ4l_CMS_animate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76400"/>
            <a:ext cx="3855235" cy="2977145"/>
          </a:xfrm>
          <a:prstGeom prst="rect">
            <a:avLst/>
          </a:prstGeom>
        </p:spPr>
      </p:pic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347848"/>
              </p:ext>
            </p:extLst>
          </p:nvPr>
        </p:nvGraphicFramePr>
        <p:xfrm>
          <a:off x="3205163" y="4191000"/>
          <a:ext cx="1824037" cy="51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2" name="Equation" r:id="rId5" imgW="1676400" imgH="469900" progId="Equation.3">
                  <p:embed/>
                </p:oleObj>
              </mc:Choice>
              <mc:Fallback>
                <p:oleObj name="Equation" r:id="rId5" imgW="16764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05163" y="4191000"/>
                        <a:ext cx="1824037" cy="510625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7046786"/>
              </p:ext>
            </p:extLst>
          </p:nvPr>
        </p:nvGraphicFramePr>
        <p:xfrm>
          <a:off x="7059613" y="4179888"/>
          <a:ext cx="1879600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3" name="Equation" r:id="rId7" imgW="1727200" imgH="431800" progId="Equation.3">
                  <p:embed/>
                </p:oleObj>
              </mc:Choice>
              <mc:Fallback>
                <p:oleObj name="Equation" r:id="rId7" imgW="1727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59613" y="4179888"/>
                        <a:ext cx="1879600" cy="468312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502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Detectors for TLEP and LEP3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Basic requirements (examples)</a:t>
            </a:r>
          </a:p>
          <a:p>
            <a:pPr lvl="1"/>
            <a:r>
              <a:rPr lang="en-US" sz="1600" dirty="0" smtClean="0"/>
              <a:t>Vertex detector with impact parameter resolution ~ 5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 (CMS : 20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m)</a:t>
            </a:r>
          </a:p>
          <a:p>
            <a:pPr lvl="2"/>
            <a:r>
              <a:rPr lang="en-US" sz="1600" dirty="0" smtClean="0"/>
              <a:t>For b and c tagging</a:t>
            </a:r>
          </a:p>
          <a:p>
            <a:pPr lvl="3"/>
            <a:r>
              <a:rPr lang="en-US" sz="1600" dirty="0" smtClean="0"/>
              <a:t>Very large number of channels (</a:t>
            </a:r>
            <a:r>
              <a:rPr lang="en-US" sz="1600" dirty="0" err="1" smtClean="0"/>
              <a:t>cf</a:t>
            </a:r>
            <a:r>
              <a:rPr lang="en-US" sz="1600" dirty="0" smtClean="0"/>
              <a:t> ILC)</a:t>
            </a:r>
          </a:p>
          <a:p>
            <a:pPr lvl="1"/>
            <a:r>
              <a:rPr lang="en-US" sz="1600" dirty="0" smtClean="0"/>
              <a:t>Tracker detector with </a:t>
            </a:r>
            <a:r>
              <a:rPr lang="en-US" sz="1600" dirty="0" smtClean="0">
                <a:latin typeface="Symbol" charset="2"/>
                <a:cs typeface="Symbol" charset="2"/>
              </a:rPr>
              <a:t>s(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)/p</a:t>
            </a:r>
            <a:r>
              <a:rPr lang="en-US" sz="1600" baseline="-25000" dirty="0" smtClean="0"/>
              <a:t>T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~ 10</a:t>
            </a:r>
            <a:r>
              <a:rPr lang="en-US" sz="1600" baseline="30000" dirty="0" smtClean="0"/>
              <a:t>-5 </a:t>
            </a:r>
            <a:r>
              <a:rPr lang="en-US" sz="1600" dirty="0" smtClean="0"/>
              <a:t>(CMS : 10</a:t>
            </a:r>
            <a:r>
              <a:rPr lang="en-US" sz="1600" baseline="30000" dirty="0" smtClean="0"/>
              <a:t>-4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dirty="0" smtClean="0"/>
              <a:t>For precise recoil mass determination in (Z </a:t>
            </a:r>
            <a:r>
              <a:rPr lang="en-US" sz="1600" dirty="0"/>
              <a:t>→ </a:t>
            </a:r>
            <a:r>
              <a:rPr lang="en-US" sz="1600" dirty="0" err="1" smtClean="0"/>
              <a:t>l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l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) + H and in H </a:t>
            </a:r>
            <a:r>
              <a:rPr lang="en-US" sz="1600" dirty="0"/>
              <a:t>→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</a:p>
          <a:p>
            <a:pPr lvl="3"/>
            <a:r>
              <a:rPr lang="en-US" sz="1600" dirty="0" smtClean="0">
                <a:cs typeface="Symbol" charset="2"/>
              </a:rPr>
              <a:t>All silicon, with large number of channels</a:t>
            </a:r>
            <a:endParaRPr lang="en-US" sz="1600" dirty="0" smtClean="0"/>
          </a:p>
          <a:p>
            <a:pPr lvl="1"/>
            <a:r>
              <a:rPr lang="en-US" sz="1600" dirty="0" smtClean="0"/>
              <a:t>ECAL resolution of the order of 1% at 60 </a:t>
            </a:r>
            <a:r>
              <a:rPr lang="en-US" sz="1600" dirty="0" err="1" smtClean="0"/>
              <a:t>GeV</a:t>
            </a:r>
            <a:r>
              <a:rPr lang="en-US" sz="1600" dirty="0" smtClean="0"/>
              <a:t> (~same as CMS)</a:t>
            </a:r>
          </a:p>
          <a:p>
            <a:pPr lvl="2"/>
            <a:r>
              <a:rPr lang="en-US" sz="1600" dirty="0"/>
              <a:t>F</a:t>
            </a:r>
            <a:r>
              <a:rPr lang="en-US" sz="1600" dirty="0" smtClean="0"/>
              <a:t>or </a:t>
            </a:r>
            <a:r>
              <a:rPr lang="en-US" sz="1600" dirty="0"/>
              <a:t>H → </a:t>
            </a:r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>
                <a:latin typeface="Symbol" charset="2"/>
                <a:cs typeface="Symbol" charset="2"/>
              </a:rPr>
              <a:t> </a:t>
            </a:r>
            <a:r>
              <a:rPr lang="en-US" sz="1600" dirty="0" smtClean="0">
                <a:cs typeface="Symbol" charset="2"/>
              </a:rPr>
              <a:t>(and all decays with electrons : WW, ZZ, </a:t>
            </a:r>
            <a:r>
              <a:rPr lang="en-US" sz="1600" dirty="0" err="1" smtClean="0">
                <a:latin typeface="Symbol" charset="2"/>
                <a:cs typeface="Symbol" charset="2"/>
              </a:rPr>
              <a:t>tt</a:t>
            </a:r>
            <a:r>
              <a:rPr lang="en-US" sz="1600" dirty="0" smtClean="0">
                <a:cs typeface="Symbol" charset="2"/>
              </a:rPr>
              <a:t>)</a:t>
            </a:r>
            <a:endParaRPr lang="en-US" sz="1600" dirty="0" smtClean="0"/>
          </a:p>
          <a:p>
            <a:pPr lvl="1"/>
            <a:r>
              <a:rPr lang="en-US" sz="1600" dirty="0" smtClean="0"/>
              <a:t>ECAL and HCAL with decent transverse and longitudinal segmentation, inside the coil</a:t>
            </a:r>
          </a:p>
          <a:p>
            <a:pPr lvl="2"/>
            <a:r>
              <a:rPr lang="en-US" sz="1600" dirty="0" smtClean="0"/>
              <a:t>For Particle Flow towards HZ and WW </a:t>
            </a:r>
            <a:r>
              <a:rPr lang="en-US" sz="1600" dirty="0"/>
              <a:t>→ </a:t>
            </a:r>
            <a:r>
              <a:rPr lang="en-US" sz="1600" dirty="0" smtClean="0"/>
              <a:t>H discrimination (and precise jets,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miss</a:t>
            </a:r>
            <a:r>
              <a:rPr lang="en-US" sz="1600" dirty="0" smtClean="0"/>
              <a:t>)</a:t>
            </a:r>
          </a:p>
          <a:p>
            <a:pPr lvl="3"/>
            <a:r>
              <a:rPr lang="en-US" sz="1600" dirty="0" smtClean="0"/>
              <a:t>Study trade-offs between ILC proposals and CMS crystals</a:t>
            </a:r>
          </a:p>
          <a:p>
            <a:pPr lvl="1"/>
            <a:r>
              <a:rPr lang="en-US" sz="1600" dirty="0" smtClean="0"/>
              <a:t>Efficient and pure </a:t>
            </a:r>
            <a:r>
              <a:rPr lang="en-US" sz="1600" dirty="0" err="1" smtClean="0"/>
              <a:t>muon</a:t>
            </a:r>
            <a:r>
              <a:rPr lang="en-US" sz="1600" dirty="0" smtClean="0"/>
              <a:t> Id </a:t>
            </a:r>
          </a:p>
          <a:p>
            <a:pPr lvl="2"/>
            <a:r>
              <a:rPr lang="en-US" sz="1600" dirty="0" smtClean="0"/>
              <a:t>For </a:t>
            </a:r>
            <a:r>
              <a:rPr lang="en-US" sz="1600" dirty="0"/>
              <a:t>H </a:t>
            </a:r>
            <a:r>
              <a:rPr lang="en-US" sz="1600" dirty="0" smtClean="0"/>
              <a:t>→ ZZ, W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+</a:t>
            </a:r>
            <a:r>
              <a:rPr lang="en-US" sz="1600" dirty="0" smtClean="0"/>
              <a:t>W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, </a:t>
            </a:r>
            <a:r>
              <a:rPr lang="en-US" sz="1600" dirty="0" err="1">
                <a:latin typeface="Symbol" charset="2"/>
                <a:cs typeface="Symbol" charset="2"/>
              </a:rPr>
              <a:t>m</a:t>
            </a:r>
            <a:r>
              <a:rPr lang="en-US" sz="1600" baseline="30000" dirty="0" err="1">
                <a:latin typeface="Symbol" charset="2"/>
                <a:cs typeface="Symbol" charset="2"/>
              </a:rPr>
              <a:t>+</a:t>
            </a:r>
            <a:r>
              <a:rPr lang="en-US" sz="1600" dirty="0" err="1">
                <a:latin typeface="Symbol" charset="2"/>
                <a:cs typeface="Symbol" charset="2"/>
              </a:rPr>
              <a:t>m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charset="2"/>
                <a:cs typeface="Symbol" charset="2"/>
              </a:rPr>
              <a:t>t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>
                <a:latin typeface="Symbol" charset="2"/>
                <a:cs typeface="Symbol" charset="2"/>
              </a:rPr>
              <a:t>t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endParaRPr lang="en-US" sz="1600" dirty="0" smtClean="0">
              <a:cs typeface="Symbol" charset="2"/>
            </a:endParaRPr>
          </a:p>
          <a:p>
            <a:pPr lvl="1"/>
            <a:r>
              <a:rPr lang="en-US" sz="1600" dirty="0" smtClean="0">
                <a:cs typeface="Symbol" charset="2"/>
              </a:rPr>
              <a:t>Extremely fast DAQ</a:t>
            </a:r>
          </a:p>
          <a:p>
            <a:pPr lvl="2"/>
            <a:r>
              <a:rPr lang="en-US" sz="1600" dirty="0" smtClean="0">
                <a:cs typeface="Symbol" charset="2"/>
              </a:rPr>
              <a:t>Detector with ~10</a:t>
            </a:r>
            <a:r>
              <a:rPr lang="en-US" sz="1600" baseline="30000" dirty="0" smtClean="0">
                <a:cs typeface="Symbol" charset="2"/>
              </a:rPr>
              <a:t>10</a:t>
            </a:r>
            <a:r>
              <a:rPr lang="en-US" sz="1600" dirty="0" smtClean="0">
                <a:cs typeface="Symbol" charset="2"/>
              </a:rPr>
              <a:t> channels</a:t>
            </a:r>
          </a:p>
          <a:p>
            <a:pPr lvl="3"/>
            <a:r>
              <a:rPr lang="en-US" sz="1600" dirty="0" smtClean="0">
                <a:cs typeface="Symbol" charset="2"/>
              </a:rPr>
              <a:t>TLEP-H : low occupancy, zero suppression, read out each BX (100 kHz)</a:t>
            </a:r>
          </a:p>
          <a:p>
            <a:pPr lvl="4"/>
            <a:r>
              <a:rPr lang="en-US" sz="1600" dirty="0" smtClean="0">
                <a:cs typeface="Symbol" charset="2"/>
              </a:rPr>
              <a:t>Simple trigger needed for </a:t>
            </a:r>
            <a:r>
              <a:rPr lang="en-US" sz="1600" dirty="0" err="1" smtClean="0">
                <a:cs typeface="Symbol" charset="2"/>
              </a:rPr>
              <a:t>TeraZ</a:t>
            </a:r>
            <a:r>
              <a:rPr lang="en-US" sz="1600" dirty="0">
                <a:cs typeface="Symbol" charset="2"/>
              </a:rPr>
              <a:t> </a:t>
            </a:r>
            <a:r>
              <a:rPr lang="en-US" sz="1600" dirty="0" smtClean="0">
                <a:cs typeface="Symbol" charset="2"/>
              </a:rPr>
              <a:t>(40 MHz -&gt; 100 kHz)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8493" y="990600"/>
            <a:ext cx="52690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[29]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010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Timescales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Similar timescales for TLEP and LEP3</a:t>
            </a:r>
          </a:p>
          <a:p>
            <a:endParaRPr lang="en-US" sz="2000" dirty="0"/>
          </a:p>
          <a:p>
            <a:r>
              <a:rPr lang="en-US" sz="2000" dirty="0" smtClean="0"/>
              <a:t>TLEP </a:t>
            </a:r>
          </a:p>
          <a:p>
            <a:pPr lvl="1"/>
            <a:r>
              <a:rPr lang="en-US" sz="1600" dirty="0" smtClean="0"/>
              <a:t>Design study : 2013-2017</a:t>
            </a:r>
          </a:p>
          <a:p>
            <a:pPr lvl="1"/>
            <a:r>
              <a:rPr lang="en-US" sz="1600" dirty="0" smtClean="0"/>
              <a:t>Next European Strategy Workshop : 2017-2018</a:t>
            </a:r>
          </a:p>
          <a:p>
            <a:pPr lvl="1"/>
            <a:r>
              <a:rPr lang="en-US" sz="1600" dirty="0" smtClean="0"/>
              <a:t>Decision to go and start digging : 2018-2019</a:t>
            </a:r>
          </a:p>
          <a:p>
            <a:pPr lvl="1"/>
            <a:r>
              <a:rPr lang="en-US" sz="1600" dirty="0" smtClean="0"/>
              <a:t>Start installation in parallel with HL-LHC running : 2023 - …</a:t>
            </a:r>
          </a:p>
          <a:p>
            <a:pPr lvl="1"/>
            <a:r>
              <a:rPr lang="en-US" sz="1600" dirty="0" smtClean="0"/>
              <a:t>Start running at the end of HL-LHC running : 2030 - …</a:t>
            </a:r>
          </a:p>
          <a:p>
            <a:pPr lvl="1"/>
            <a:endParaRPr lang="en-US" sz="1600" dirty="0"/>
          </a:p>
          <a:p>
            <a:r>
              <a:rPr lang="en-US" sz="2000" dirty="0" smtClean="0"/>
              <a:t>LEP3</a:t>
            </a:r>
          </a:p>
          <a:p>
            <a:pPr lvl="1"/>
            <a:r>
              <a:rPr lang="en-US" sz="1600" dirty="0" smtClean="0"/>
              <a:t>Design study : 2013-2017 (spin-off of TLEP design study)</a:t>
            </a:r>
          </a:p>
          <a:p>
            <a:pPr lvl="1"/>
            <a:r>
              <a:rPr lang="en-US" sz="1600" dirty="0" smtClean="0"/>
              <a:t>Next European Strategy Workshop : 2017-2018</a:t>
            </a:r>
          </a:p>
          <a:p>
            <a:pPr lvl="1"/>
            <a:r>
              <a:rPr lang="en-US" sz="1600" dirty="0" smtClean="0"/>
              <a:t>Decision to go : 2018-2019</a:t>
            </a:r>
          </a:p>
          <a:p>
            <a:pPr lvl="1"/>
            <a:r>
              <a:rPr lang="en-US" sz="1600" dirty="0" smtClean="0"/>
              <a:t>Start installation at the end of LHC running : 2022 - …</a:t>
            </a:r>
          </a:p>
          <a:p>
            <a:pPr lvl="2"/>
            <a:r>
              <a:rPr lang="en-US" sz="1600" dirty="0" smtClean="0"/>
              <a:t>Tunnel probably irradiated at the end of HL-LHC</a:t>
            </a:r>
          </a:p>
          <a:p>
            <a:pPr lvl="3"/>
            <a:r>
              <a:rPr lang="en-US" sz="1600" dirty="0" smtClean="0"/>
              <a:t>LEP3 is an alternative of HL-LHC, and could be followed by HE-LHC in 2040</a:t>
            </a:r>
          </a:p>
          <a:p>
            <a:pPr lvl="1"/>
            <a:r>
              <a:rPr lang="en-US" sz="1600" dirty="0" smtClean="0"/>
              <a:t>Start running when ready : 2027 - …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844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(can be wrong by a factor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46150"/>
            <a:ext cx="8610600" cy="5378450"/>
          </a:xfrm>
        </p:spPr>
        <p:txBody>
          <a:bodyPr/>
          <a:lstStyle/>
          <a:p>
            <a:r>
              <a:rPr lang="en-US" sz="2000" dirty="0" smtClean="0"/>
              <a:t>LEP3 : A cost-effective option</a:t>
            </a:r>
          </a:p>
          <a:p>
            <a:pPr lvl="1"/>
            <a:r>
              <a:rPr lang="en-US" sz="1600" dirty="0" smtClean="0"/>
              <a:t>Tunnel : 0 $ - </a:t>
            </a:r>
            <a:r>
              <a:rPr lang="en-US" sz="1600" dirty="0" err="1" smtClean="0"/>
              <a:t>Cryoplant</a:t>
            </a:r>
            <a:r>
              <a:rPr lang="en-US" sz="1600" dirty="0" smtClean="0"/>
              <a:t> : 0$</a:t>
            </a:r>
          </a:p>
          <a:p>
            <a:pPr lvl="1"/>
            <a:r>
              <a:rPr lang="en-US" sz="1600" dirty="0" smtClean="0"/>
              <a:t>Two detectors : 0$  - Four detectors : 1 G$                    </a:t>
            </a:r>
            <a:r>
              <a:rPr lang="en-US" sz="1600" dirty="0" smtClean="0">
                <a:solidFill>
                  <a:srgbClr val="009900"/>
                </a:solidFill>
              </a:rPr>
              <a:t>Total : 1 – 2 G$</a:t>
            </a:r>
            <a:endParaRPr lang="en-US" sz="1600" dirty="0" smtClean="0"/>
          </a:p>
          <a:p>
            <a:pPr lvl="1"/>
            <a:r>
              <a:rPr lang="en-US" sz="1600" dirty="0" smtClean="0"/>
              <a:t>RF + Magnets + Injector Ring : 1 G$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 smtClean="0"/>
              <a:t>100,000 Higgs boson / detector / 5 years @ 240 </a:t>
            </a:r>
            <a:r>
              <a:rPr lang="en-US" sz="1600" dirty="0" err="1" smtClean="0"/>
              <a:t>GeV</a:t>
            </a:r>
            <a:r>
              <a:rPr lang="en-US" sz="1600" dirty="0" smtClean="0"/>
              <a:t>   :     </a:t>
            </a:r>
            <a:r>
              <a:rPr lang="en-US" sz="1600" u="sng" dirty="0" smtClean="0">
                <a:solidFill>
                  <a:srgbClr val="009900"/>
                </a:solidFill>
              </a:rPr>
              <a:t>5 k$ / Higgs boson</a:t>
            </a:r>
            <a:endParaRPr lang="en-US" u="sng" dirty="0" smtClean="0"/>
          </a:p>
          <a:p>
            <a:endParaRPr lang="en-US" sz="2000" dirty="0" smtClean="0"/>
          </a:p>
          <a:p>
            <a:r>
              <a:rPr lang="en-US" sz="2000" dirty="0" smtClean="0"/>
              <a:t>TLEP : A long-term vision</a:t>
            </a:r>
          </a:p>
          <a:p>
            <a:pPr lvl="1"/>
            <a:r>
              <a:rPr lang="en-US" sz="1600" dirty="0" smtClean="0"/>
              <a:t>Tunnel : 3 G$ - </a:t>
            </a:r>
            <a:r>
              <a:rPr lang="en-US" sz="1600" dirty="0" err="1" smtClean="0"/>
              <a:t>Cryoplant</a:t>
            </a:r>
            <a:r>
              <a:rPr lang="en-US" sz="1600" dirty="0" smtClean="0"/>
              <a:t> : 1 G$</a:t>
            </a:r>
          </a:p>
          <a:p>
            <a:pPr lvl="1"/>
            <a:r>
              <a:rPr lang="en-US" sz="1600" dirty="0" smtClean="0"/>
              <a:t>Four detectors : 2 G$                                                                </a:t>
            </a:r>
            <a:r>
              <a:rPr lang="en-US" sz="1600" dirty="0" smtClean="0">
                <a:solidFill>
                  <a:srgbClr val="009900"/>
                </a:solidFill>
              </a:rPr>
              <a:t>Total :  7 G$   </a:t>
            </a:r>
            <a:endParaRPr lang="en-US" sz="1600" dirty="0" smtClean="0"/>
          </a:p>
          <a:p>
            <a:pPr lvl="1"/>
            <a:r>
              <a:rPr lang="en-US" sz="1600" dirty="0" smtClean="0"/>
              <a:t>RF + Magnet + Injector Ring : 1 G$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 smtClean="0"/>
              <a:t>500,000 Higgs boson / detector / 5 years @ 240 </a:t>
            </a:r>
            <a:r>
              <a:rPr lang="en-US" sz="1600" dirty="0" err="1" smtClean="0"/>
              <a:t>GeV</a:t>
            </a:r>
            <a:r>
              <a:rPr lang="en-US" sz="1600" dirty="0" smtClean="0"/>
              <a:t> :     </a:t>
            </a:r>
            <a:r>
              <a:rPr lang="en-US" sz="1600" u="sng" dirty="0" smtClean="0">
                <a:solidFill>
                  <a:srgbClr val="009900"/>
                </a:solidFill>
              </a:rPr>
              <a:t>&lt; 3.5 k$ / Higgs boson </a:t>
            </a:r>
            <a:endParaRPr lang="en-US" sz="1600" u="sng" dirty="0" smtClean="0"/>
          </a:p>
          <a:p>
            <a:pPr lvl="1"/>
            <a:endParaRPr lang="en-US" sz="1600" dirty="0"/>
          </a:p>
          <a:p>
            <a:r>
              <a:rPr lang="en-US" sz="2000" dirty="0" smtClean="0"/>
              <a:t>Comparison with ILC </a:t>
            </a:r>
          </a:p>
          <a:p>
            <a:pPr lvl="1"/>
            <a:r>
              <a:rPr lang="en-US" sz="1600" dirty="0" smtClean="0"/>
              <a:t>Total Cost : ~ 10 G$ </a:t>
            </a:r>
          </a:p>
          <a:p>
            <a:pPr lvl="1"/>
            <a:r>
              <a:rPr lang="en-US" sz="1600" dirty="0"/>
              <a:t>7</a:t>
            </a:r>
            <a:r>
              <a:rPr lang="en-US" sz="1600" dirty="0" smtClean="0"/>
              <a:t>0,000 Higgs boson / 5 years @ 240 </a:t>
            </a:r>
            <a:r>
              <a:rPr lang="en-US" sz="1600" dirty="0" err="1" smtClean="0"/>
              <a:t>GeV</a:t>
            </a:r>
            <a:r>
              <a:rPr lang="en-US" sz="1600" dirty="0" smtClean="0"/>
              <a:t> </a:t>
            </a:r>
            <a:r>
              <a:rPr lang="en-US" sz="1800" dirty="0" smtClean="0"/>
              <a:t>   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42</a:t>
            </a:fld>
            <a:endParaRPr lang="en-US" altLang="en-US" dirty="0"/>
          </a:p>
        </p:txBody>
      </p:sp>
      <p:sp>
        <p:nvSpPr>
          <p:cNvPr id="7" name="Right Brace 6"/>
          <p:cNvSpPr/>
          <p:nvPr/>
        </p:nvSpPr>
        <p:spPr bwMode="auto">
          <a:xfrm>
            <a:off x="5257800" y="1295400"/>
            <a:ext cx="155448" cy="914400"/>
          </a:xfrm>
          <a:prstGeom prst="rightBrac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ight Brace 7"/>
          <p:cNvSpPr/>
          <p:nvPr/>
        </p:nvSpPr>
        <p:spPr bwMode="auto">
          <a:xfrm>
            <a:off x="5257800" y="3505200"/>
            <a:ext cx="155448" cy="914400"/>
          </a:xfrm>
          <a:prstGeom prst="rightBrac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14516" y="3657600"/>
            <a:ext cx="2359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of which 6 G$ in common</a:t>
            </a:r>
          </a:p>
          <a:p>
            <a:pPr algn="ctr"/>
            <a:r>
              <a:rPr lang="en-US" sz="1400" b="1" dirty="0" smtClean="0"/>
              <a:t>with SHE-LHC </a:t>
            </a:r>
            <a:endParaRPr lang="en-US" sz="1400" b="1" dirty="0"/>
          </a:p>
        </p:txBody>
      </p:sp>
      <p:sp>
        <p:nvSpPr>
          <p:cNvPr id="10" name="Right Brace 9"/>
          <p:cNvSpPr/>
          <p:nvPr/>
        </p:nvSpPr>
        <p:spPr bwMode="auto">
          <a:xfrm>
            <a:off x="5257800" y="5638800"/>
            <a:ext cx="155448" cy="533400"/>
          </a:xfrm>
          <a:prstGeom prst="rightBrac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0650" y="5681246"/>
            <a:ext cx="2023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9900"/>
                </a:solidFill>
                <a:latin typeface="+mn-lt"/>
              </a:rPr>
              <a:t> </a:t>
            </a:r>
            <a:r>
              <a:rPr lang="en-US" sz="1600" b="1" u="sng" dirty="0" smtClean="0">
                <a:solidFill>
                  <a:srgbClr val="009900"/>
                </a:solidFill>
                <a:latin typeface="+mn-lt"/>
              </a:rPr>
              <a:t>150 </a:t>
            </a:r>
            <a:r>
              <a:rPr lang="en-US" sz="1600" b="1" u="sng" dirty="0">
                <a:solidFill>
                  <a:srgbClr val="009900"/>
                </a:solidFill>
                <a:latin typeface="+mn-lt"/>
              </a:rPr>
              <a:t>k$ / Higgs boson </a:t>
            </a:r>
            <a:endParaRPr lang="en-US" sz="1600" b="1" u="sn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71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 smtClean="0"/>
          </a:p>
          <a:p>
            <a:r>
              <a:rPr lang="en-US" sz="2000" dirty="0" smtClean="0"/>
              <a:t>A very much SM-like Higgs boson was discovered at the LHC</a:t>
            </a:r>
          </a:p>
          <a:p>
            <a:pPr lvl="1"/>
            <a:r>
              <a:rPr lang="en-US" sz="1600" dirty="0" smtClean="0"/>
              <a:t>So far with no evidence of BSM Physics or of an extended Higgs sector</a:t>
            </a:r>
          </a:p>
          <a:p>
            <a:pPr lvl="2"/>
            <a:r>
              <a:rPr lang="en-US" sz="1600" dirty="0"/>
              <a:t>U</a:t>
            </a:r>
            <a:r>
              <a:rPr lang="en-US" sz="1600" dirty="0" smtClean="0"/>
              <a:t>p to a scale of several hundred </a:t>
            </a:r>
            <a:r>
              <a:rPr lang="en-US" sz="1600" dirty="0" err="1" smtClean="0"/>
              <a:t>GeV</a:t>
            </a:r>
            <a:r>
              <a:rPr lang="en-US" sz="1600" dirty="0" smtClean="0"/>
              <a:t> to 1 </a:t>
            </a:r>
            <a:r>
              <a:rPr lang="en-US" sz="1600" dirty="0" err="1" smtClean="0"/>
              <a:t>TeV</a:t>
            </a:r>
            <a:endParaRPr lang="en-US" sz="1600" dirty="0" smtClean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r>
              <a:rPr lang="en-US" sz="2000" dirty="0" smtClean="0"/>
              <a:t>A sub-per-cent precision Higgs factory will be critical</a:t>
            </a:r>
          </a:p>
          <a:p>
            <a:pPr lvl="1"/>
            <a:r>
              <a:rPr lang="en-US" sz="1600" dirty="0" smtClean="0"/>
              <a:t>For establishing whether the SM-like boson is THE Higgs boson</a:t>
            </a:r>
          </a:p>
          <a:p>
            <a:pPr lvl="1"/>
            <a:r>
              <a:rPr lang="en-US" sz="1600" dirty="0" smtClean="0"/>
              <a:t>To see whether there is any evidence for small deviations from SM predictions</a:t>
            </a:r>
          </a:p>
          <a:p>
            <a:pPr lvl="1"/>
            <a:r>
              <a:rPr lang="en-US" sz="1600" dirty="0" smtClean="0"/>
              <a:t>To provide hints for the energy scale of the BSM physics that couples to the Higgs boson</a:t>
            </a:r>
          </a:p>
          <a:p>
            <a:pPr lvl="1"/>
            <a:r>
              <a:rPr lang="en-US" sz="1600" dirty="0" smtClean="0"/>
              <a:t>To possibly unravel an extended Higgs sector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r>
              <a:rPr lang="en-US" sz="2000" dirty="0" smtClean="0"/>
              <a:t>Adequately high-statistics Z and W factories will also be important</a:t>
            </a:r>
          </a:p>
          <a:p>
            <a:pPr lvl="1"/>
            <a:r>
              <a:rPr lang="en-US" sz="1600" dirty="0" smtClean="0"/>
              <a:t>To do the ultimate closure test of the SM from the knowledge of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top</a:t>
            </a:r>
            <a:r>
              <a:rPr lang="en-US" sz="1600" dirty="0" smtClean="0"/>
              <a:t> and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endParaRPr lang="en-US" sz="1600" baseline="-25000" dirty="0" smtClean="0"/>
          </a:p>
          <a:p>
            <a:pPr lvl="1"/>
            <a:r>
              <a:rPr lang="en-US" sz="1600" dirty="0" smtClean="0"/>
              <a:t>To probe Weakly-Interacting New Physics beyond to </a:t>
            </a:r>
            <a:r>
              <a:rPr lang="en-US" sz="1600" dirty="0" err="1" smtClean="0"/>
              <a:t>TeV</a:t>
            </a:r>
            <a:r>
              <a:rPr lang="en-US" sz="1600" dirty="0" smtClean="0"/>
              <a:t> scale</a:t>
            </a:r>
          </a:p>
          <a:p>
            <a:pPr lvl="1"/>
            <a:endParaRPr lang="en-US" sz="1600" dirty="0"/>
          </a:p>
          <a:p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89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sz="1600" dirty="0"/>
          </a:p>
          <a:p>
            <a:r>
              <a:rPr lang="en-US" sz="2000" dirty="0"/>
              <a:t>The LHC run at 13 </a:t>
            </a:r>
            <a:r>
              <a:rPr lang="en-US" sz="2000" dirty="0" err="1"/>
              <a:t>TeV</a:t>
            </a:r>
            <a:r>
              <a:rPr lang="en-US" sz="2000" dirty="0"/>
              <a:t> may </a:t>
            </a:r>
            <a:r>
              <a:rPr lang="en-US" sz="2000" dirty="0" smtClean="0"/>
              <a:t>revolutionize the current physics perspective</a:t>
            </a:r>
            <a:endParaRPr lang="en-US" sz="2000" dirty="0"/>
          </a:p>
          <a:p>
            <a:pPr lvl="1"/>
            <a:r>
              <a:rPr lang="en-US" sz="1600" dirty="0"/>
              <a:t>New discoveries will strongly influence the strategy for future collider projects</a:t>
            </a:r>
          </a:p>
          <a:p>
            <a:pPr lvl="2"/>
            <a:r>
              <a:rPr lang="en-US" sz="1600" dirty="0"/>
              <a:t>And so will absence of new discoveries, possibly even more </a:t>
            </a:r>
            <a:r>
              <a:rPr lang="en-US" sz="1600" dirty="0" smtClean="0"/>
              <a:t>strongly</a:t>
            </a:r>
          </a:p>
          <a:p>
            <a:pPr lvl="3"/>
            <a:r>
              <a:rPr lang="en-US" sz="1600" dirty="0" smtClean="0"/>
              <a:t>We will know much more in 2015-2017</a:t>
            </a:r>
            <a:endParaRPr lang="en-US" sz="1600" dirty="0"/>
          </a:p>
          <a:p>
            <a:endParaRPr lang="en-US" sz="2000" dirty="0" smtClean="0"/>
          </a:p>
          <a:p>
            <a:r>
              <a:rPr lang="en-US" sz="2000" dirty="0" smtClean="0"/>
              <a:t>Future </a:t>
            </a:r>
            <a:r>
              <a:rPr lang="en-US" sz="2000" dirty="0"/>
              <a:t>projects should </a:t>
            </a:r>
            <a:r>
              <a:rPr lang="en-US" sz="2000" dirty="0" smtClean="0"/>
              <a:t>therefore encompass</a:t>
            </a:r>
            <a:endParaRPr lang="en-US" sz="2000" dirty="0"/>
          </a:p>
          <a:p>
            <a:pPr lvl="1"/>
            <a:r>
              <a:rPr lang="en-US" sz="1600" dirty="0"/>
              <a:t>A </a:t>
            </a:r>
            <a:r>
              <a:rPr lang="en-US" sz="1600" dirty="0" smtClean="0"/>
              <a:t>high-precision </a:t>
            </a:r>
            <a:r>
              <a:rPr lang="en-US" sz="1600" dirty="0"/>
              <a:t>Higgs factory</a:t>
            </a:r>
          </a:p>
          <a:p>
            <a:pPr lvl="2"/>
            <a:r>
              <a:rPr lang="en-US" sz="1600" dirty="0" smtClean="0"/>
              <a:t>Including high-statistics Z</a:t>
            </a:r>
            <a:r>
              <a:rPr lang="en-US" sz="1600" dirty="0"/>
              <a:t>, </a:t>
            </a:r>
            <a:r>
              <a:rPr lang="en-US" sz="1600" dirty="0" smtClean="0"/>
              <a:t>W, and possibly top, </a:t>
            </a:r>
            <a:r>
              <a:rPr lang="en-US" sz="1600" dirty="0"/>
              <a:t>factories</a:t>
            </a:r>
          </a:p>
          <a:p>
            <a:pPr lvl="1"/>
            <a:r>
              <a:rPr lang="en-US" sz="1600" dirty="0"/>
              <a:t>A </a:t>
            </a:r>
            <a:r>
              <a:rPr lang="en-US" sz="1600" dirty="0" smtClean="0"/>
              <a:t>high-energy-frontier </a:t>
            </a:r>
            <a:r>
              <a:rPr lang="en-US" sz="1600" dirty="0"/>
              <a:t>facility </a:t>
            </a:r>
            <a:r>
              <a:rPr lang="en-US" sz="1600" dirty="0" smtClean="0"/>
              <a:t>able to </a:t>
            </a:r>
            <a:r>
              <a:rPr lang="en-US" sz="1600" dirty="0"/>
              <a:t>study the new physics </a:t>
            </a:r>
            <a:r>
              <a:rPr lang="en-US" sz="1600" dirty="0" smtClean="0"/>
              <a:t>discovered </a:t>
            </a:r>
            <a:r>
              <a:rPr lang="en-US" sz="1600" dirty="0"/>
              <a:t>at the LHC</a:t>
            </a:r>
          </a:p>
          <a:p>
            <a:pPr lvl="2"/>
            <a:r>
              <a:rPr lang="en-US" sz="1600" dirty="0" smtClean="0"/>
              <a:t>And</a:t>
            </a:r>
            <a:r>
              <a:rPr lang="en-US" sz="1600" dirty="0"/>
              <a:t> </a:t>
            </a:r>
            <a:r>
              <a:rPr lang="en-US" sz="1600" dirty="0" smtClean="0"/>
              <a:t>to </a:t>
            </a:r>
            <a:r>
              <a:rPr lang="en-US" sz="1600" dirty="0"/>
              <a:t>probe much higher </a:t>
            </a:r>
            <a:r>
              <a:rPr lang="en-US" sz="1600" dirty="0" smtClean="0"/>
              <a:t>scales</a:t>
            </a:r>
          </a:p>
          <a:p>
            <a:pPr lvl="2"/>
            <a:endParaRPr lang="en-US" sz="1600" dirty="0"/>
          </a:p>
          <a:p>
            <a:r>
              <a:rPr lang="en-US" sz="2000" dirty="0" smtClean="0"/>
              <a:t>It is probably too early (and maybe imprudent) to decide now </a:t>
            </a:r>
          </a:p>
          <a:p>
            <a:pPr lvl="1"/>
            <a:r>
              <a:rPr lang="en-US" sz="1600" dirty="0"/>
              <a:t>T</a:t>
            </a:r>
            <a:r>
              <a:rPr lang="en-US" sz="1600" dirty="0" smtClean="0"/>
              <a:t>he European Strategy Group encourages studies of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and </a:t>
            </a:r>
            <a:r>
              <a:rPr lang="en-US" sz="1600" dirty="0" err="1" smtClean="0"/>
              <a:t>pp</a:t>
            </a:r>
            <a:r>
              <a:rPr lang="en-US" sz="1600" dirty="0" smtClean="0"/>
              <a:t> colliders at CERN</a:t>
            </a:r>
          </a:p>
          <a:p>
            <a:pPr lvl="2"/>
            <a:r>
              <a:rPr lang="en-US" sz="1600" dirty="0" smtClean="0"/>
              <a:t>The TLEP + SHE-LHC package is a (the?) long term vision for Europe</a:t>
            </a:r>
          </a:p>
          <a:p>
            <a:pPr lvl="2"/>
            <a:r>
              <a:rPr lang="en-US" sz="1600" dirty="0" smtClean="0"/>
              <a:t>The LEP3 + HE-LHC package would be a cost-effective back-up solution</a:t>
            </a:r>
          </a:p>
          <a:p>
            <a:pPr lvl="2"/>
            <a:endParaRPr lang="en-US" sz="1600" dirty="0" smtClean="0"/>
          </a:p>
          <a:p>
            <a:pPr lvl="1"/>
            <a:endParaRPr lang="en-US" sz="16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07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e</a:t>
            </a:r>
            <a:r>
              <a:rPr lang="en-US" sz="20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2000" dirty="0" err="1" smtClean="0"/>
              <a:t>e</a:t>
            </a:r>
            <a:r>
              <a:rPr lang="en-US" sz="20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2000" dirty="0" smtClean="0"/>
              <a:t> collider dashboard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45</a:t>
            </a:fld>
            <a:endParaRPr lang="en-US" altLang="en-US" dirty="0"/>
          </a:p>
        </p:txBody>
      </p:sp>
      <p:graphicFrame>
        <p:nvGraphicFramePr>
          <p:cNvPr id="8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378933"/>
              </p:ext>
            </p:extLst>
          </p:nvPr>
        </p:nvGraphicFramePr>
        <p:xfrm>
          <a:off x="304800" y="1524000"/>
          <a:ext cx="86106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120"/>
                <a:gridCol w="1722120"/>
                <a:gridCol w="1722120"/>
                <a:gridCol w="1722120"/>
                <a:gridCol w="172212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</a:rPr>
                        <a:t>LEP3</a:t>
                      </a:r>
                      <a:endParaRPr lang="en-US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TLEP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ILC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CLIC</a:t>
                      </a:r>
                      <a:endParaRPr lang="en-US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Higgs Factory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++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+++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++</a:t>
                      </a:r>
                      <a:endParaRPr lang="en-US" b="1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-</a:t>
                      </a:r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Z Peak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++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+++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+</a:t>
                      </a:r>
                      <a:endParaRPr lang="en-US" b="1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- -</a:t>
                      </a:r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W Threshold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++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+++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+</a:t>
                      </a:r>
                      <a:endParaRPr lang="en-US" b="1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- -</a:t>
                      </a:r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Top Threshold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- - 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++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+</a:t>
                      </a:r>
                      <a:endParaRPr lang="en-US" b="1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Upgrade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Higgs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+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+++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+</a:t>
                      </a:r>
                      <a:endParaRPr lang="en-US" b="1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++</a:t>
                      </a:r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Upgrade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N.P.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+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+++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?</a:t>
                      </a:r>
                      <a:endParaRPr lang="en-US" b="1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++</a:t>
                      </a:r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Cost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+++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+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-</a:t>
                      </a:r>
                      <a:endParaRPr lang="en-US" b="1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- -</a:t>
                      </a:r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Technology/Risk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++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++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?</a:t>
                      </a:r>
                      <a:endParaRPr lang="en-US" b="1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?</a:t>
                      </a:r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Hubner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+++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+++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-</a:t>
                      </a:r>
                      <a:endParaRPr lang="en-US" b="1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-</a:t>
                      </a:r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Power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- 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-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Symbol" charset="2"/>
                          <a:cs typeface="Symbol" charset="2"/>
                        </a:rPr>
                        <a:t>-</a:t>
                      </a:r>
                      <a:endParaRPr lang="en-US" b="1" dirty="0"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-</a:t>
                      </a:r>
                      <a:r>
                        <a:rPr lang="en-US" b="1" baseline="0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 -</a:t>
                      </a:r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Europe</a:t>
                      </a:r>
                      <a:r>
                        <a:rPr lang="en-US" sz="1400" b="1" baseline="0" dirty="0" smtClean="0"/>
                        <a:t>an Strategy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9900"/>
                          </a:solidFill>
                          <a:latin typeface="Symbol" charset="2"/>
                          <a:cs typeface="Symbol" charset="2"/>
                        </a:rPr>
                        <a:t>+</a:t>
                      </a:r>
                      <a:endParaRPr lang="en-US" b="1" dirty="0">
                        <a:solidFill>
                          <a:srgbClr val="0099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+++</a:t>
                      </a:r>
                      <a:endParaRPr lang="en-US" b="1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Symbol" charset="2"/>
                          <a:cs typeface="Symbol" charset="2"/>
                        </a:rPr>
                        <a:t>- - </a:t>
                      </a:r>
                      <a:endParaRPr lang="en-US" b="1" dirty="0"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?</a:t>
                      </a:r>
                      <a:endParaRPr lang="en-US" b="1" dirty="0">
                        <a:solidFill>
                          <a:srgbClr val="0000CC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778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Study : 2013 – 2017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46</a:t>
            </a:fld>
            <a:endParaRPr lang="en-US" altLang="en-US" dirty="0"/>
          </a:p>
        </p:txBody>
      </p:sp>
      <p:pic>
        <p:nvPicPr>
          <p:cNvPr id="21" name="Content Placeholder 20" descr="TLEP-WP345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0" r="-88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568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: Motivations for TLEP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No sign of new physics below a scale of several 100’s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pPr lvl="1"/>
            <a:r>
              <a:rPr lang="en-US" sz="1600" dirty="0" err="1" smtClean="0"/>
              <a:t>Supersymmetry</a:t>
            </a:r>
            <a:r>
              <a:rPr lang="en-US" sz="1600" dirty="0" smtClean="0"/>
              <a:t> (ATLAS)                                             Exotics (CMS)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Data at higher √s will extend the mass reach to ~500 </a:t>
            </a:r>
            <a:r>
              <a:rPr lang="en-US" sz="1600" dirty="0" err="1" smtClean="0"/>
              <a:t>GeV</a:t>
            </a:r>
            <a:r>
              <a:rPr lang="en-US" sz="1600" dirty="0" smtClean="0"/>
              <a:t> for SUSY</a:t>
            </a:r>
          </a:p>
          <a:p>
            <a:pPr lvl="2"/>
            <a:r>
              <a:rPr lang="en-US" sz="1600" dirty="0" smtClean="0"/>
              <a:t>Will know more after the next LHC run at 14 </a:t>
            </a:r>
            <a:r>
              <a:rPr lang="en-US" sz="1600" dirty="0" err="1" smtClean="0"/>
              <a:t>TeV</a:t>
            </a:r>
            <a:r>
              <a:rPr lang="en-US" sz="1600" dirty="0" smtClean="0"/>
              <a:t> (2015-2017) </a:t>
            </a:r>
          </a:p>
          <a:p>
            <a:pPr lvl="3"/>
            <a:r>
              <a:rPr lang="en-US" sz="1600" dirty="0" smtClean="0"/>
              <a:t>Air is getting very thin for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colliders with √s = 500 </a:t>
            </a:r>
            <a:r>
              <a:rPr lang="en-US" sz="1600" dirty="0" err="1" smtClean="0"/>
              <a:t>GeV</a:t>
            </a:r>
            <a:r>
              <a:rPr lang="en-US" sz="1600" dirty="0" smtClean="0"/>
              <a:t> (and even 1 </a:t>
            </a:r>
            <a:r>
              <a:rPr lang="en-US" sz="1600" dirty="0" err="1" smtClean="0"/>
              <a:t>TeV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pic>
        <p:nvPicPr>
          <p:cNvPr id="7" name="Picture 6" descr="SUSYAtla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4724400" cy="3536278"/>
          </a:xfrm>
          <a:prstGeom prst="rect">
            <a:avLst/>
          </a:prstGeom>
        </p:spPr>
      </p:pic>
      <p:pic>
        <p:nvPicPr>
          <p:cNvPr id="8" name="Picture 7" descr="ExoC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88" y="1689098"/>
            <a:ext cx="4399912" cy="32097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4724400" y="1783678"/>
            <a:ext cx="228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24400" y="2469478"/>
            <a:ext cx="3810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58200" y="990600"/>
            <a:ext cx="412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[4]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665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: </a:t>
            </a:r>
            <a:r>
              <a:rPr lang="en-US" dirty="0" smtClean="0"/>
              <a:t>Motivation for TLEP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If no new physics is found, what next ?</a:t>
            </a:r>
          </a:p>
          <a:p>
            <a:pPr lvl="1"/>
            <a:r>
              <a:rPr lang="en-US" sz="1600" dirty="0" smtClean="0"/>
              <a:t>Once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 is known, the standard model has nowhere to go !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2"/>
            <a:r>
              <a:rPr lang="en-US" sz="1600" dirty="0" smtClean="0"/>
              <a:t>Very strong incentive to revisit and improve all precision measurements</a:t>
            </a:r>
          </a:p>
          <a:p>
            <a:pPr lvl="3"/>
            <a:r>
              <a:rPr lang="en-US" sz="1600" dirty="0" smtClean="0"/>
              <a:t>Z pole, WW threshold</a:t>
            </a:r>
          </a:p>
          <a:p>
            <a:pPr lvl="3"/>
            <a:r>
              <a:rPr lang="en-US" sz="1600" dirty="0" smtClean="0"/>
              <a:t>Higgs couplings</a:t>
            </a:r>
          </a:p>
          <a:p>
            <a:pPr lvl="3"/>
            <a:r>
              <a:rPr lang="en-US" sz="1600" dirty="0" smtClean="0"/>
              <a:t>Top quark properties</a:t>
            </a:r>
          </a:p>
          <a:p>
            <a:pPr lvl="3"/>
            <a:r>
              <a:rPr lang="en-US" sz="1600" dirty="0" smtClean="0"/>
              <a:t>Rare decays (</a:t>
            </a:r>
            <a:r>
              <a:rPr lang="en-US" sz="1600" dirty="0" err="1" smtClean="0"/>
              <a:t>B</a:t>
            </a:r>
            <a:r>
              <a:rPr lang="en-US" sz="1600" baseline="-25000" dirty="0" err="1" smtClean="0"/>
              <a:t>s</a:t>
            </a:r>
            <a:r>
              <a:rPr lang="en-US" sz="1600" dirty="0" smtClean="0"/>
              <a:t>  </a:t>
            </a:r>
            <a:r>
              <a:rPr lang="en-US" sz="1600" dirty="0"/>
              <a:t>→ </a:t>
            </a:r>
            <a:r>
              <a:rPr lang="en-US" sz="1600" dirty="0" smtClean="0">
                <a:latin typeface="Symbol" charset="2"/>
                <a:cs typeface="Symbol" charset="2"/>
              </a:rPr>
              <a:t>mm, </a:t>
            </a:r>
            <a:r>
              <a:rPr lang="en-US" sz="1600" dirty="0" smtClean="0">
                <a:cs typeface="Symbol" charset="2"/>
              </a:rPr>
              <a:t>etc.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dirty="0" smtClean="0"/>
              <a:t>… and find indirect effects of new physics at larger scales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3673" y="1676400"/>
            <a:ext cx="335578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331486" y="1143000"/>
            <a:ext cx="58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[5,6]</a:t>
            </a:r>
            <a:endParaRPr lang="en-US" sz="1600" dirty="0"/>
          </a:p>
        </p:txBody>
      </p:sp>
      <p:pic>
        <p:nvPicPr>
          <p:cNvPr id="9" name="Picture 8" descr="Roma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4" y="1676400"/>
            <a:ext cx="4218876" cy="282850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 flipH="1">
            <a:off x="2895600" y="2819400"/>
            <a:ext cx="78922" cy="7620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366742" y="4953000"/>
            <a:ext cx="3365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Best done with </a:t>
            </a:r>
            <a:r>
              <a:rPr lang="en-US" sz="1800" b="1" dirty="0" err="1" smtClean="0">
                <a:solidFill>
                  <a:srgbClr val="FF6600"/>
                </a:solidFill>
                <a:latin typeface="+mn-lt"/>
              </a:rPr>
              <a:t>e</a:t>
            </a:r>
            <a:r>
              <a:rPr lang="en-US" sz="1800" b="1" baseline="30000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+</a:t>
            </a:r>
            <a:r>
              <a:rPr lang="en-US" sz="1800" b="1" dirty="0" err="1" smtClean="0">
                <a:solidFill>
                  <a:srgbClr val="FF6600"/>
                </a:solidFill>
                <a:latin typeface="+mn-lt"/>
              </a:rPr>
              <a:t>e</a:t>
            </a:r>
            <a:r>
              <a:rPr lang="en-US" sz="1800" b="1" baseline="300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-</a:t>
            </a:r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 collisions at</a:t>
            </a:r>
          </a:p>
          <a:p>
            <a:pPr algn="ctr"/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√s ~ </a:t>
            </a:r>
            <a:r>
              <a:rPr lang="en-US" sz="1800" b="1" dirty="0" err="1" smtClean="0">
                <a:solidFill>
                  <a:srgbClr val="FF6600"/>
                </a:solidFill>
                <a:latin typeface="+mn-lt"/>
              </a:rPr>
              <a:t>m</a:t>
            </a:r>
            <a:r>
              <a:rPr lang="en-US" sz="1800" b="1" baseline="-25000" dirty="0" err="1" smtClean="0">
                <a:solidFill>
                  <a:srgbClr val="FF6600"/>
                </a:solidFill>
                <a:latin typeface="+mn-lt"/>
              </a:rPr>
              <a:t>Z</a:t>
            </a:r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, 2m</a:t>
            </a:r>
            <a:r>
              <a:rPr lang="en-US" sz="1800" b="1" baseline="-25000" dirty="0" smtClean="0">
                <a:solidFill>
                  <a:srgbClr val="FF6600"/>
                </a:solidFill>
                <a:latin typeface="+mn-lt"/>
              </a:rPr>
              <a:t>W</a:t>
            </a:r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, m</a:t>
            </a:r>
            <a:r>
              <a:rPr lang="en-US" sz="1800" b="1" baseline="-25000" dirty="0" smtClean="0">
                <a:solidFill>
                  <a:srgbClr val="FF6600"/>
                </a:solidFill>
                <a:latin typeface="+mn-lt"/>
              </a:rPr>
              <a:t>H</a:t>
            </a:r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+m</a:t>
            </a:r>
            <a:r>
              <a:rPr lang="en-US" sz="1800" b="1" baseline="-25000" dirty="0" smtClean="0">
                <a:solidFill>
                  <a:srgbClr val="FF6600"/>
                </a:solidFill>
                <a:latin typeface="+mn-lt"/>
              </a:rPr>
              <a:t>Z</a:t>
            </a:r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+30, 2m</a:t>
            </a:r>
            <a:r>
              <a:rPr lang="en-US" sz="1800" b="1" baseline="-25000" dirty="0" smtClean="0">
                <a:solidFill>
                  <a:srgbClr val="FF6600"/>
                </a:solidFill>
                <a:latin typeface="+mn-lt"/>
              </a:rPr>
              <a:t>top</a:t>
            </a:r>
          </a:p>
          <a:p>
            <a:pPr algn="ctr"/>
            <a:r>
              <a:rPr lang="en-US" sz="1800" b="1" dirty="0">
                <a:solidFill>
                  <a:srgbClr val="FF6600"/>
                </a:solidFill>
                <a:latin typeface="+mn-lt"/>
              </a:rPr>
              <a:t>a</a:t>
            </a:r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nd very large luminosities </a:t>
            </a:r>
            <a:endParaRPr lang="en-US" sz="18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10" name="Right Brace 9"/>
          <p:cNvSpPr/>
          <p:nvPr/>
        </p:nvSpPr>
        <p:spPr bwMode="auto">
          <a:xfrm>
            <a:off x="4949952" y="4953000"/>
            <a:ext cx="155448" cy="914400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precision needed ?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Example : Precision for Higgs measurements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Does H(126) </a:t>
            </a:r>
          </a:p>
          <a:p>
            <a:pPr lvl="1"/>
            <a:endParaRPr lang="en-US" sz="1600" dirty="0" smtClean="0"/>
          </a:p>
          <a:p>
            <a:pPr lvl="2"/>
            <a:r>
              <a:rPr lang="en-US" sz="1600" dirty="0" smtClean="0"/>
              <a:t>Couple to fermions ?</a:t>
            </a:r>
          </a:p>
          <a:p>
            <a:pPr lvl="2"/>
            <a:r>
              <a:rPr lang="en-US" sz="1600" dirty="0" smtClean="0"/>
              <a:t>Account for fermion masses ?</a:t>
            </a:r>
          </a:p>
          <a:p>
            <a:pPr lvl="2"/>
            <a:r>
              <a:rPr lang="en-US" sz="1600" dirty="0" smtClean="0"/>
              <a:t>Fully account for EWSB ?</a:t>
            </a:r>
          </a:p>
          <a:p>
            <a:pPr lvl="2"/>
            <a:r>
              <a:rPr lang="en-US" sz="1600" dirty="0" smtClean="0"/>
              <a:t>Has SM coupling to gauge bosons ?</a:t>
            </a:r>
          </a:p>
          <a:p>
            <a:pPr lvl="2"/>
            <a:r>
              <a:rPr lang="en-US" sz="1600" dirty="0" smtClean="0"/>
              <a:t>Decay to new, visible, particles ?</a:t>
            </a:r>
          </a:p>
          <a:p>
            <a:pPr lvl="2"/>
            <a:r>
              <a:rPr lang="en-US" sz="1600" dirty="0" smtClean="0"/>
              <a:t>Decay to invisible particles ?</a:t>
            </a:r>
          </a:p>
          <a:p>
            <a:pPr lvl="2"/>
            <a:r>
              <a:rPr lang="en-US" sz="1600" dirty="0"/>
              <a:t>Have the “proper” mass  and width ?</a:t>
            </a:r>
          </a:p>
          <a:p>
            <a:pPr lvl="2"/>
            <a:r>
              <a:rPr lang="en-US" sz="1600" dirty="0" smtClean="0"/>
              <a:t>Show any sign of new physics ?</a:t>
            </a:r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1"/>
            <a:r>
              <a:rPr lang="en-US" sz="1600" dirty="0" smtClean="0"/>
              <a:t>What is the precision needed to answer all these questions in a useful manner ?</a:t>
            </a:r>
            <a:endParaRPr lang="en-US" sz="1600" dirty="0"/>
          </a:p>
          <a:p>
            <a:pPr lvl="2"/>
            <a:r>
              <a:rPr lang="en-US" sz="1600" dirty="0" smtClean="0"/>
              <a:t>Simple answer : predict and measure as precisely as possible </a:t>
            </a:r>
          </a:p>
          <a:p>
            <a:pPr lvl="3"/>
            <a:r>
              <a:rPr lang="en-US" sz="1600" dirty="0" smtClean="0"/>
              <a:t>Not very informative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4143" y="1497188"/>
            <a:ext cx="4339857" cy="34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258974" y="1600200"/>
            <a:ext cx="9038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57.9 ± 1.7 %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7467600" y="1752600"/>
            <a:ext cx="9038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9900"/>
                </a:solidFill>
              </a:rPr>
              <a:t>21.6 </a:t>
            </a:r>
            <a:r>
              <a:rPr lang="en-US" sz="1000" dirty="0">
                <a:solidFill>
                  <a:srgbClr val="009900"/>
                </a:solidFill>
              </a:rPr>
              <a:t>± </a:t>
            </a:r>
            <a:r>
              <a:rPr lang="en-US" sz="1000" dirty="0" smtClean="0">
                <a:solidFill>
                  <a:srgbClr val="009900"/>
                </a:solidFill>
              </a:rPr>
              <a:t>0.6 %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0" y="2438400"/>
            <a:ext cx="9393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CC0099"/>
                </a:solidFill>
              </a:rPr>
              <a:t>   8.2 </a:t>
            </a:r>
            <a:r>
              <a:rPr lang="en-US" sz="1000" dirty="0">
                <a:solidFill>
                  <a:srgbClr val="CC0099"/>
                </a:solidFill>
              </a:rPr>
              <a:t>± </a:t>
            </a:r>
            <a:r>
              <a:rPr lang="en-US" sz="1000" dirty="0" smtClean="0">
                <a:solidFill>
                  <a:srgbClr val="CC0099"/>
                </a:solidFill>
              </a:rPr>
              <a:t>0.8 %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0" y="2438400"/>
            <a:ext cx="8681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 </a:t>
            </a:r>
            <a:r>
              <a:rPr lang="en-US" sz="1000" dirty="0" smtClean="0">
                <a:solidFill>
                  <a:srgbClr val="FF0000"/>
                </a:solidFill>
              </a:rPr>
              <a:t>6.4 </a:t>
            </a:r>
            <a:r>
              <a:rPr lang="en-US" sz="1000" dirty="0">
                <a:solidFill>
                  <a:srgbClr val="FF0000"/>
                </a:solidFill>
              </a:rPr>
              <a:t>± </a:t>
            </a:r>
            <a:r>
              <a:rPr lang="en-US" sz="1000" dirty="0" smtClean="0">
                <a:solidFill>
                  <a:srgbClr val="FF0000"/>
                </a:solidFill>
              </a:rPr>
              <a:t>0.4 %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32666" y="2743200"/>
            <a:ext cx="8681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9900"/>
                </a:solidFill>
              </a:rPr>
              <a:t> 2.8 </a:t>
            </a:r>
            <a:r>
              <a:rPr lang="en-US" sz="1000" dirty="0">
                <a:solidFill>
                  <a:srgbClr val="009900"/>
                </a:solidFill>
              </a:rPr>
              <a:t>± </a:t>
            </a:r>
            <a:r>
              <a:rPr lang="en-US" sz="1000" dirty="0" smtClean="0">
                <a:solidFill>
                  <a:srgbClr val="009900"/>
                </a:solidFill>
              </a:rPr>
              <a:t>0.3 %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2400" y="2743200"/>
            <a:ext cx="8681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CC"/>
                </a:solidFill>
              </a:rPr>
              <a:t> 2.6 </a:t>
            </a:r>
            <a:r>
              <a:rPr lang="en-US" sz="1000" dirty="0">
                <a:solidFill>
                  <a:srgbClr val="0000CC"/>
                </a:solidFill>
              </a:rPr>
              <a:t>± </a:t>
            </a:r>
            <a:r>
              <a:rPr lang="en-US" sz="1000" dirty="0" smtClean="0">
                <a:solidFill>
                  <a:srgbClr val="0000CC"/>
                </a:solidFill>
              </a:rPr>
              <a:t>0.1 %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5000" y="3868579"/>
            <a:ext cx="1117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CC0099"/>
                </a:solidFill>
              </a:rPr>
              <a:t>   0.27 </a:t>
            </a:r>
            <a:r>
              <a:rPr lang="en-US" sz="1000" dirty="0">
                <a:solidFill>
                  <a:srgbClr val="CC0099"/>
                </a:solidFill>
              </a:rPr>
              <a:t>± </a:t>
            </a:r>
            <a:r>
              <a:rPr lang="en-US" sz="1000" dirty="0" smtClean="0">
                <a:solidFill>
                  <a:srgbClr val="CC0099"/>
                </a:solidFill>
              </a:rPr>
              <a:t>0.02 %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1486" y="1143000"/>
            <a:ext cx="58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[7,8]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18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precision needed ?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Example : Precision for Higgs couplings</a:t>
            </a:r>
          </a:p>
          <a:p>
            <a:pPr lvl="1"/>
            <a:r>
              <a:rPr lang="en-US" sz="1600" dirty="0" smtClean="0"/>
              <a:t>Maximal deviations with respect to SM couplings, as a function of new physics scale</a:t>
            </a:r>
          </a:p>
          <a:p>
            <a:pPr lvl="2">
              <a:lnSpc>
                <a:spcPct val="120000"/>
              </a:lnSpc>
            </a:pPr>
            <a:r>
              <a:rPr lang="en-US" sz="1600" dirty="0" smtClean="0"/>
              <a:t>SUSY                                                                     , for </a:t>
            </a:r>
            <a:r>
              <a:rPr lang="en-US" sz="1600" dirty="0" err="1" smtClean="0"/>
              <a:t>tan</a:t>
            </a:r>
            <a:r>
              <a:rPr lang="en-US" sz="1600" dirty="0" err="1" smtClean="0">
                <a:latin typeface="Symbol" charset="2"/>
                <a:cs typeface="Symbol" charset="2"/>
              </a:rPr>
              <a:t>b</a:t>
            </a:r>
            <a:r>
              <a:rPr lang="en-US" sz="1600" dirty="0" smtClean="0"/>
              <a:t> = 5 </a:t>
            </a:r>
          </a:p>
          <a:p>
            <a:pPr lvl="2"/>
            <a:endParaRPr lang="en-US" sz="1600" dirty="0"/>
          </a:p>
          <a:p>
            <a:pPr lvl="2"/>
            <a:r>
              <a:rPr lang="en-US" sz="1600" dirty="0" smtClean="0"/>
              <a:t>Composite Higgs </a:t>
            </a:r>
          </a:p>
          <a:p>
            <a:pPr lvl="2"/>
            <a:endParaRPr lang="en-US" sz="1600" dirty="0"/>
          </a:p>
          <a:p>
            <a:pPr lvl="2"/>
            <a:r>
              <a:rPr lang="en-US" sz="1600" dirty="0" smtClean="0"/>
              <a:t>Top partners  </a:t>
            </a:r>
          </a:p>
          <a:p>
            <a:pPr lvl="2"/>
            <a:endParaRPr lang="en-US" sz="1600" dirty="0"/>
          </a:p>
          <a:p>
            <a:pPr lvl="2"/>
            <a:r>
              <a:rPr lang="en-US" sz="1600" dirty="0" smtClean="0"/>
              <a:t>Other models may give up to 5% deviations with respect to the Standard Model</a:t>
            </a:r>
          </a:p>
          <a:p>
            <a:pPr lvl="1"/>
            <a:r>
              <a:rPr lang="en-US" sz="1600" dirty="0" smtClean="0"/>
              <a:t>Maximal deviations for the new physics scale still allowed by LHC results</a:t>
            </a:r>
          </a:p>
          <a:p>
            <a:pPr lvl="1"/>
            <a:endParaRPr lang="en-US" sz="1600" dirty="0" smtClean="0"/>
          </a:p>
          <a:p>
            <a:pPr marL="914400" lvl="2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Strongly influences the strategy for Higgs factory projects</a:t>
            </a:r>
          </a:p>
          <a:p>
            <a:pPr lvl="1"/>
            <a:r>
              <a:rPr lang="en-US" sz="1600" dirty="0"/>
              <a:t>Need </a:t>
            </a:r>
            <a:r>
              <a:rPr lang="en-US" sz="1600" dirty="0" smtClean="0"/>
              <a:t>at least a per-cent </a:t>
            </a:r>
            <a:r>
              <a:rPr lang="en-US" sz="1600" dirty="0"/>
              <a:t>accuracy on couplings </a:t>
            </a:r>
            <a:r>
              <a:rPr lang="en-US" sz="1600" dirty="0" smtClean="0"/>
              <a:t>for a 5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/>
              <a:t> “observation”</a:t>
            </a:r>
          </a:p>
          <a:p>
            <a:pPr lvl="2"/>
            <a:r>
              <a:rPr lang="en-US" sz="1600" dirty="0" smtClean="0"/>
              <a:t>And sub-percent precision if new </a:t>
            </a:r>
            <a:r>
              <a:rPr lang="en-US" sz="1600" dirty="0"/>
              <a:t>physics </a:t>
            </a:r>
            <a:r>
              <a:rPr lang="en-US" sz="1600" dirty="0" smtClean="0"/>
              <a:t>is at or beyond </a:t>
            </a:r>
            <a:r>
              <a:rPr lang="en-US" sz="1600" dirty="0"/>
              <a:t>the </a:t>
            </a:r>
            <a:r>
              <a:rPr lang="en-US" sz="1600" dirty="0" err="1"/>
              <a:t>TeV</a:t>
            </a:r>
            <a:r>
              <a:rPr lang="en-US" sz="1600" dirty="0"/>
              <a:t> scale</a:t>
            </a:r>
          </a:p>
          <a:p>
            <a:pPr lvl="1"/>
            <a:endParaRPr lang="en-US" sz="1600" dirty="0" smtClean="0"/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7" name="Picture 6" descr="ghbb_mA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00200"/>
            <a:ext cx="2573173" cy="427948"/>
          </a:xfrm>
          <a:prstGeom prst="rect">
            <a:avLst/>
          </a:prstGeom>
          <a:solidFill>
            <a:srgbClr val="FFEEE5"/>
          </a:solidFill>
          <a:ln>
            <a:noFill/>
          </a:ln>
        </p:spPr>
      </p:pic>
      <p:pic>
        <p:nvPicPr>
          <p:cNvPr id="8" name="Picture 7" descr="ghff_compos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38" y="2150059"/>
            <a:ext cx="731535" cy="437092"/>
          </a:xfrm>
          <a:prstGeom prst="rect">
            <a:avLst/>
          </a:prstGeom>
        </p:spPr>
      </p:pic>
      <p:pic>
        <p:nvPicPr>
          <p:cNvPr id="9" name="Picture 8" descr="ghVV_compos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69" y="2133600"/>
            <a:ext cx="2099504" cy="453551"/>
          </a:xfrm>
          <a:prstGeom prst="rect">
            <a:avLst/>
          </a:prstGeom>
        </p:spPr>
      </p:pic>
      <p:pic>
        <p:nvPicPr>
          <p:cNvPr id="10" name="Picture 9" descr="ghgg_to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52" y="2743200"/>
            <a:ext cx="4478821" cy="4718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31486" y="5909846"/>
            <a:ext cx="698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[9,10]</a:t>
            </a:r>
            <a:endParaRPr lang="en-US" sz="1600" dirty="0"/>
          </a:p>
        </p:txBody>
      </p:sp>
      <p:pic>
        <p:nvPicPr>
          <p:cNvPr id="11" name="Picture 10" descr="Well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147404"/>
            <a:ext cx="5257800" cy="9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2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Paths towards the future : (HL-)LHC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Executive summary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Orsay, 22 Mar 2013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LAL Seminar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32995" y="1447800"/>
            <a:ext cx="4015201" cy="3968622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0000"/>
              <a:buFont typeface="Wingdings" pitchFamily="2" charset="2"/>
              <a:buChar char="q"/>
              <a:defRPr kumimoji="1" sz="24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Zapf Dingbats" charset="2"/>
              <a:buChar char="u"/>
              <a:defRPr kumimoji="1" sz="2000" b="1">
                <a:solidFill>
                  <a:srgbClr val="0000C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5000"/>
              <a:buFont typeface="Zapf Dingbats" charset="2"/>
              <a:buChar char="l"/>
              <a:defRPr kumimoji="1" sz="2000" b="1">
                <a:solidFill>
                  <a:srgbClr val="0099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75000"/>
              <a:buFont typeface="Zapf Dingbats" charset="2"/>
              <a:buChar char="è"/>
              <a:defRPr kumimoji="1" sz="2000" b="1">
                <a:solidFill>
                  <a:srgbClr val="CC00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buNone/>
              <a:defRPr kumimoji="1"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Approved LHC,  300 fb</a:t>
            </a:r>
            <a:r>
              <a:rPr lang="en-US" sz="1800" baseline="30000" dirty="0" smtClean="0">
                <a:solidFill>
                  <a:schemeClr val="tx1"/>
                </a:solidFill>
              </a:rPr>
              <a:t>-1</a:t>
            </a:r>
            <a:r>
              <a:rPr lang="en-US" sz="1800" dirty="0" smtClean="0">
                <a:solidFill>
                  <a:schemeClr val="tx1"/>
                </a:solidFill>
              </a:rPr>
              <a:t> at 14 </a:t>
            </a:r>
            <a:r>
              <a:rPr lang="en-US" sz="1800" dirty="0" err="1" smtClean="0">
                <a:solidFill>
                  <a:schemeClr val="tx1"/>
                </a:solidFill>
              </a:rPr>
              <a:t>TeV</a:t>
            </a:r>
            <a:r>
              <a:rPr lang="en-US" sz="1800" dirty="0" smtClean="0">
                <a:solidFill>
                  <a:schemeClr val="tx1"/>
                </a:solidFill>
              </a:rPr>
              <a:t> : </a:t>
            </a:r>
          </a:p>
          <a:p>
            <a:pPr marL="0" indent="0" algn="ctr">
              <a:buFont typeface="Wingdings" pitchFamily="2" charset="2"/>
              <a:buNone/>
            </a:pPr>
            <a:endParaRPr lang="en-US" sz="1800" b="0" dirty="0" smtClean="0">
              <a:solidFill>
                <a:srgbClr val="0000CC"/>
              </a:solidFill>
            </a:endParaRPr>
          </a:p>
          <a:p>
            <a:pPr lvl="1"/>
            <a:r>
              <a:rPr lang="en-US" sz="1600" dirty="0" smtClean="0"/>
              <a:t>Higgs mass at 100 MeV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Disentangle Spin 0 </a:t>
            </a:r>
            <a:r>
              <a:rPr lang="en-US" sz="1600" dirty="0" err="1" smtClean="0"/>
              <a:t>vs</a:t>
            </a:r>
            <a:r>
              <a:rPr lang="en-US" sz="1600" dirty="0" smtClean="0"/>
              <a:t> Spin 2 and main CP component in </a:t>
            </a:r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/>
              <a:t>/ZZ*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Coupling precision / Experiment</a:t>
            </a:r>
          </a:p>
          <a:p>
            <a:pPr lvl="2"/>
            <a:r>
              <a:rPr lang="en-US" sz="1700" dirty="0" smtClean="0"/>
              <a:t>ZZ, WW,              5-6%</a:t>
            </a:r>
          </a:p>
          <a:p>
            <a:pPr lvl="2"/>
            <a:r>
              <a:rPr lang="en-US" sz="1700" dirty="0" smtClean="0"/>
              <a:t>bb, </a:t>
            </a:r>
            <a:r>
              <a:rPr lang="en-US" sz="1700" dirty="0" err="1" smtClean="0">
                <a:latin typeface="Symbol" charset="2"/>
                <a:cs typeface="Symbol" charset="2"/>
              </a:rPr>
              <a:t>tt</a:t>
            </a:r>
            <a:r>
              <a:rPr lang="en-US" sz="1700" dirty="0" smtClean="0">
                <a:latin typeface="Symbol" charset="2"/>
                <a:cs typeface="Symbol" charset="2"/>
              </a:rPr>
              <a:t>                </a:t>
            </a:r>
            <a:r>
              <a:rPr lang="en-US" sz="1700" dirty="0" smtClean="0"/>
              <a:t>10-15%</a:t>
            </a:r>
          </a:p>
          <a:p>
            <a:pPr lvl="2"/>
            <a:r>
              <a:rPr lang="en-US" sz="1700" dirty="0" err="1" smtClean="0"/>
              <a:t>tt</a:t>
            </a:r>
            <a:r>
              <a:rPr lang="en-US" sz="1700" dirty="0" smtClean="0"/>
              <a:t>, </a:t>
            </a:r>
            <a:r>
              <a:rPr lang="en-US" sz="1700" dirty="0" smtClean="0">
                <a:latin typeface="Symbol" charset="2"/>
                <a:cs typeface="Symbol" charset="2"/>
              </a:rPr>
              <a:t>mm                </a:t>
            </a:r>
            <a:r>
              <a:rPr lang="en-US" sz="1700" dirty="0" smtClean="0">
                <a:sym typeface="Wingdings"/>
              </a:rPr>
              <a:t>3-2 </a:t>
            </a:r>
            <a:r>
              <a:rPr lang="en-US" sz="1700" dirty="0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700" dirty="0" smtClean="0">
                <a:sym typeface="Wingdings"/>
              </a:rPr>
              <a:t> effect</a:t>
            </a:r>
            <a:endParaRPr lang="en-US" sz="1700" dirty="0" smtClean="0"/>
          </a:p>
          <a:p>
            <a:pPr lvl="2"/>
            <a:r>
              <a:rPr lang="en-US" sz="1700" dirty="0" err="1" smtClean="0">
                <a:latin typeface="Symbol" charset="2"/>
                <a:cs typeface="Symbol" charset="2"/>
              </a:rPr>
              <a:t>gg</a:t>
            </a:r>
            <a:r>
              <a:rPr lang="en-US" sz="1700" dirty="0" smtClean="0"/>
              <a:t> , </a:t>
            </a:r>
            <a:r>
              <a:rPr lang="en-US" sz="1700" dirty="0" err="1" smtClean="0"/>
              <a:t>gg</a:t>
            </a:r>
            <a:r>
              <a:rPr lang="en-US" sz="1700" dirty="0" smtClean="0"/>
              <a:t>                   5-11%</a:t>
            </a:r>
            <a:endParaRPr lang="en-US" sz="17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54034" y="1456234"/>
            <a:ext cx="4356306" cy="395137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Font typeface="Arial" pitchFamily="34" charset="0"/>
              <a:buNone/>
            </a:pPr>
            <a:r>
              <a:rPr lang="en-US" sz="2600" b="1" dirty="0" smtClean="0">
                <a:solidFill>
                  <a:srgbClr val="000000"/>
                </a:solidFill>
              </a:rPr>
              <a:t>HL-LHC,  3000 fb</a:t>
            </a:r>
            <a:r>
              <a:rPr lang="en-US" sz="2600" b="1" baseline="30000" dirty="0" smtClean="0">
                <a:solidFill>
                  <a:srgbClr val="000000"/>
                </a:solidFill>
              </a:rPr>
              <a:t>-1</a:t>
            </a:r>
            <a:r>
              <a:rPr lang="en-US" sz="2600" b="1" dirty="0" smtClean="0">
                <a:solidFill>
                  <a:srgbClr val="000000"/>
                </a:solidFill>
              </a:rPr>
              <a:t> at 14 </a:t>
            </a:r>
            <a:r>
              <a:rPr lang="en-US" sz="2600" b="1" dirty="0" err="1" smtClean="0">
                <a:solidFill>
                  <a:srgbClr val="000000"/>
                </a:solidFill>
              </a:rPr>
              <a:t>TeV</a:t>
            </a:r>
            <a:r>
              <a:rPr lang="en-US" sz="2600" b="1" dirty="0" smtClean="0">
                <a:solidFill>
                  <a:srgbClr val="000000"/>
                </a:solidFill>
              </a:rPr>
              <a:t>:</a:t>
            </a:r>
          </a:p>
          <a:p>
            <a:pPr marL="0" indent="0" algn="ctr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Font typeface="Arial" pitchFamily="34" charset="0"/>
              <a:buNone/>
            </a:pPr>
            <a:endParaRPr lang="en-US" sz="2300" b="0" dirty="0" smtClean="0">
              <a:solidFill>
                <a:srgbClr val="000090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r>
              <a:rPr lang="en-US" sz="2300" b="1" dirty="0" smtClean="0">
                <a:solidFill>
                  <a:srgbClr val="0000CC"/>
                </a:solidFill>
              </a:rPr>
              <a:t>Higgs mass at 50 MeV</a:t>
            </a: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endParaRPr lang="en-US" sz="2300" b="1" dirty="0" smtClean="0">
              <a:solidFill>
                <a:srgbClr val="0000CC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r>
              <a:rPr lang="en-US" sz="2300" b="1" dirty="0" smtClean="0">
                <a:solidFill>
                  <a:srgbClr val="0000CC"/>
                </a:solidFill>
              </a:rPr>
              <a:t>More precise studies of Higgs CP sector</a:t>
            </a: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endParaRPr lang="en-US" sz="2300" b="1" dirty="0" smtClean="0">
              <a:solidFill>
                <a:srgbClr val="0000CC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endParaRPr lang="en-US" sz="2300" b="1" dirty="0" smtClean="0">
              <a:solidFill>
                <a:srgbClr val="0000CC"/>
              </a:solidFill>
            </a:endParaRPr>
          </a:p>
          <a:p>
            <a:pPr lvl="1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</a:pPr>
            <a:r>
              <a:rPr lang="en-US" sz="2300" b="1" dirty="0" smtClean="0">
                <a:solidFill>
                  <a:srgbClr val="0000CC"/>
                </a:solidFill>
              </a:rPr>
              <a:t>Coupling precision / Experiment </a:t>
            </a:r>
            <a:endParaRPr lang="en-US" sz="2300" b="1" i="1" dirty="0" smtClean="0">
              <a:solidFill>
                <a:srgbClr val="0000CC"/>
              </a:solidFill>
            </a:endParaRPr>
          </a:p>
          <a:p>
            <a:pPr lvl="2" fontAlgn="auto">
              <a:spcAft>
                <a:spcPts val="0"/>
              </a:spcAft>
              <a:buClr>
                <a:srgbClr val="7C8F97">
                  <a:lumMod val="60000"/>
                  <a:lumOff val="40000"/>
                </a:srgbClr>
              </a:buClr>
            </a:pPr>
            <a:r>
              <a:rPr lang="en-US" sz="2400" b="1" dirty="0" smtClean="0">
                <a:solidFill>
                  <a:srgbClr val="009900"/>
                </a:solidFill>
              </a:rPr>
              <a:t>ZZ, ZW,                       1-5%</a:t>
            </a:r>
          </a:p>
          <a:p>
            <a:pPr lvl="2" fontAlgn="auto">
              <a:spcAft>
                <a:spcPts val="0"/>
              </a:spcAft>
              <a:buClr>
                <a:srgbClr val="7C8F97">
                  <a:lumMod val="60000"/>
                  <a:lumOff val="40000"/>
                </a:srgbClr>
              </a:buClr>
            </a:pPr>
            <a:r>
              <a:rPr lang="en-US" sz="2400" b="1" dirty="0" smtClean="0">
                <a:solidFill>
                  <a:srgbClr val="009900"/>
                </a:solidFill>
              </a:rPr>
              <a:t>bb, </a:t>
            </a:r>
            <a:r>
              <a:rPr lang="en-US" sz="2400" b="1" dirty="0" err="1" smtClean="0">
                <a:solidFill>
                  <a:srgbClr val="009900"/>
                </a:solidFill>
                <a:latin typeface="Symbol" charset="2"/>
                <a:cs typeface="Symbol" charset="2"/>
              </a:rPr>
              <a:t>tt</a:t>
            </a:r>
            <a:r>
              <a:rPr lang="en-US" sz="2400" b="1" dirty="0" smtClean="0">
                <a:solidFill>
                  <a:srgbClr val="009900"/>
                </a:solidFill>
                <a:latin typeface="Symbol" charset="2"/>
                <a:cs typeface="Symbol" charset="2"/>
              </a:rPr>
              <a:t>, </a:t>
            </a:r>
            <a:r>
              <a:rPr lang="en-US" sz="2400" b="1" dirty="0" err="1" smtClean="0">
                <a:solidFill>
                  <a:srgbClr val="009900"/>
                </a:solidFill>
              </a:rPr>
              <a:t>tt</a:t>
            </a:r>
            <a:r>
              <a:rPr lang="en-US" sz="2400" b="1" dirty="0" smtClean="0">
                <a:solidFill>
                  <a:srgbClr val="009900"/>
                </a:solidFill>
              </a:rPr>
              <a:t>, </a:t>
            </a:r>
            <a:r>
              <a:rPr lang="en-US" sz="2400" b="1" dirty="0" smtClean="0">
                <a:solidFill>
                  <a:srgbClr val="009900"/>
                </a:solidFill>
                <a:latin typeface="Symbol" charset="2"/>
                <a:cs typeface="Symbol" charset="2"/>
              </a:rPr>
              <a:t>mm    </a:t>
            </a:r>
            <a:r>
              <a:rPr lang="en-US" sz="2400" b="1" dirty="0" smtClean="0">
                <a:solidFill>
                  <a:srgbClr val="009900"/>
                </a:solidFill>
              </a:rPr>
              <a:t>         3-10%</a:t>
            </a:r>
          </a:p>
          <a:p>
            <a:pPr lvl="2" fontAlgn="auto">
              <a:spcAft>
                <a:spcPts val="0"/>
              </a:spcAft>
              <a:buClr>
                <a:srgbClr val="7C8F97">
                  <a:lumMod val="60000"/>
                  <a:lumOff val="40000"/>
                </a:srgbClr>
              </a:buClr>
            </a:pPr>
            <a:r>
              <a:rPr lang="en-US" sz="2400" b="1" dirty="0" err="1">
                <a:solidFill>
                  <a:srgbClr val="009900"/>
                </a:solidFill>
                <a:latin typeface="Symbol" charset="2"/>
                <a:cs typeface="Symbol" charset="2"/>
              </a:rPr>
              <a:t>gg</a:t>
            </a:r>
            <a:r>
              <a:rPr lang="en-US" sz="2400" b="1" dirty="0">
                <a:solidFill>
                  <a:srgbClr val="009900"/>
                </a:solidFill>
              </a:rPr>
              <a:t>  and </a:t>
            </a:r>
            <a:r>
              <a:rPr lang="en-US" sz="2400" b="1" dirty="0" err="1">
                <a:solidFill>
                  <a:srgbClr val="009900"/>
                </a:solidFill>
              </a:rPr>
              <a:t>gg</a:t>
            </a:r>
            <a:r>
              <a:rPr lang="en-US" sz="2400" b="1" dirty="0">
                <a:solidFill>
                  <a:srgbClr val="009900"/>
                </a:solidFill>
              </a:rPr>
              <a:t> </a:t>
            </a:r>
            <a:r>
              <a:rPr lang="en-US" sz="2400" b="1" dirty="0" smtClean="0">
                <a:solidFill>
                  <a:srgbClr val="009900"/>
                </a:solidFill>
              </a:rPr>
              <a:t>                   2-</a:t>
            </a:r>
            <a:r>
              <a:rPr lang="en-US" sz="2400" b="1" dirty="0">
                <a:solidFill>
                  <a:srgbClr val="009900"/>
                </a:solidFill>
              </a:rPr>
              <a:t>7</a:t>
            </a:r>
            <a:r>
              <a:rPr lang="en-US" sz="2400" b="1" dirty="0" smtClean="0">
                <a:solidFill>
                  <a:srgbClr val="009900"/>
                </a:solidFill>
              </a:rPr>
              <a:t>%</a:t>
            </a:r>
          </a:p>
          <a:p>
            <a:pPr lvl="2" fontAlgn="auto">
              <a:spcAft>
                <a:spcPts val="0"/>
              </a:spcAft>
              <a:buClr>
                <a:srgbClr val="7C8F97">
                  <a:lumMod val="60000"/>
                  <a:lumOff val="40000"/>
                </a:srgbClr>
              </a:buClr>
            </a:pPr>
            <a:r>
              <a:rPr lang="en-US" sz="2400" b="1" dirty="0" smtClean="0">
                <a:solidFill>
                  <a:srgbClr val="009900"/>
                </a:solidFill>
              </a:rPr>
              <a:t>HH                                 &gt;</a:t>
            </a:r>
            <a:r>
              <a:rPr lang="en-US" sz="2400" b="1" dirty="0" smtClean="0">
                <a:solidFill>
                  <a:srgbClr val="009900"/>
                </a:solidFill>
                <a:sym typeface="Wingdings"/>
              </a:rPr>
              <a:t>3 </a:t>
            </a:r>
            <a:r>
              <a:rPr lang="en-US" sz="2400" b="1" dirty="0" smtClean="0">
                <a:solidFill>
                  <a:srgbClr val="0099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2400" b="1" dirty="0" smtClean="0">
                <a:solidFill>
                  <a:srgbClr val="009900"/>
                </a:solidFill>
                <a:sym typeface="Wingdings"/>
              </a:rPr>
              <a:t>  (2 </a:t>
            </a:r>
            <a:r>
              <a:rPr lang="en-US" sz="2400" b="1" dirty="0" err="1" smtClean="0">
                <a:solidFill>
                  <a:srgbClr val="009900"/>
                </a:solidFill>
                <a:sym typeface="Wingdings"/>
              </a:rPr>
              <a:t>Expts</a:t>
            </a:r>
            <a:r>
              <a:rPr lang="en-US" sz="2400" b="1" dirty="0" smtClean="0">
                <a:solidFill>
                  <a:srgbClr val="009900"/>
                </a:solidFill>
                <a:sym typeface="Wingdings"/>
              </a:rPr>
              <a:t>)</a:t>
            </a:r>
          </a:p>
          <a:p>
            <a:pPr marL="114300" indent="0" fontAlgn="auto"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Font typeface="Arial" pitchFamily="34" charset="0"/>
              <a:buNone/>
            </a:pPr>
            <a:r>
              <a:rPr lang="en-US" sz="1500" b="0" i="1" dirty="0" smtClean="0">
                <a:solidFill>
                  <a:srgbClr val="000000">
                    <a:lumMod val="75000"/>
                    <a:lumOff val="25000"/>
                  </a:srgbClr>
                </a:solidFill>
                <a:sym typeface="Wingdings"/>
              </a:rPr>
              <a:t>Assuming sizeable reduction of theory errors</a:t>
            </a:r>
          </a:p>
          <a:p>
            <a:pPr lvl="1" fontAlgn="auto">
              <a:spcAft>
                <a:spcPts val="0"/>
              </a:spcAft>
              <a:buClr>
                <a:srgbClr val="7C8F97">
                  <a:lumMod val="60000"/>
                  <a:lumOff val="40000"/>
                </a:srgbClr>
              </a:buClr>
            </a:pPr>
            <a:endParaRPr lang="en-US" sz="1800" b="0" dirty="0" smtClean="0">
              <a:solidFill>
                <a:srgbClr val="000090"/>
              </a:solidFill>
              <a:sym typeface="Wingding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3400" y="5909846"/>
            <a:ext cx="796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[11,12]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25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1">
  <a:themeElements>
    <a:clrScheme name="">
      <a:dk1>
        <a:srgbClr val="000000"/>
      </a:dk1>
      <a:lt1>
        <a:srgbClr val="FFFFFF"/>
      </a:lt1>
      <a:dk2>
        <a:srgbClr val="0033CC"/>
      </a:dk2>
      <a:lt2>
        <a:srgbClr val="5F5F5F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HD:MS Office 98 :Templates:Presentations:Generic (Standard)</Template>
  <TotalTime>83871</TotalTime>
  <Words>5798</Words>
  <Application>Microsoft Office PowerPoint</Application>
  <PresentationFormat>Affichage à l'écran (4:3)</PresentationFormat>
  <Paragraphs>1185</Paragraphs>
  <Slides>46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5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2" baseType="lpstr">
      <vt:lpstr>Custom Design</vt:lpstr>
      <vt:lpstr>1_Custom Design</vt:lpstr>
      <vt:lpstr>Theme1</vt:lpstr>
      <vt:lpstr>2_Custom Design</vt:lpstr>
      <vt:lpstr>3_Custom Design</vt:lpstr>
      <vt:lpstr>Equation</vt:lpstr>
      <vt:lpstr>Physics at TLEP (and LEP3)</vt:lpstr>
      <vt:lpstr>Bibliography</vt:lpstr>
      <vt:lpstr>Introduction : Mis-conceptions about TLEP </vt:lpstr>
      <vt:lpstr>Introduction : Motivations for TLEP (1)</vt:lpstr>
      <vt:lpstr>Introduction : Motivations for TLEP (2)</vt:lpstr>
      <vt:lpstr>Introduction : Motivation for TLEP (3)</vt:lpstr>
      <vt:lpstr>What is the precision needed ? (1)</vt:lpstr>
      <vt:lpstr>What is the precision needed ? (2)</vt:lpstr>
      <vt:lpstr>Paths towards the future : (HL-)LHC (1)</vt:lpstr>
      <vt:lpstr>Paths towards the future : HL-LHC (2)</vt:lpstr>
      <vt:lpstr>Paths towards the future : Precision Higgs Factories (1)</vt:lpstr>
      <vt:lpstr>Precision Higgs Factories in e+e- collisions (1)</vt:lpstr>
      <vt:lpstr>Precision Higgs Factories in e+e- collisions (2)</vt:lpstr>
      <vt:lpstr>Precision Higgs Factories in e+e- collisions (3)</vt:lpstr>
      <vt:lpstr>Higgs measurements at √s ~ 240 GeV (1)</vt:lpstr>
      <vt:lpstr>Higgs measurements at √s ~ 240 GeV (2)</vt:lpstr>
      <vt:lpstr>Higgs measurements at √s ~ 240 GeV (3)</vt:lpstr>
      <vt:lpstr>Higgs measurements at √s ~ 240 GeV (4)</vt:lpstr>
      <vt:lpstr>Linear vs Circular at √s ~ 240 GeV </vt:lpstr>
      <vt:lpstr>Measurements at √s ~ 350 GeV (ILC/TLEP) [1]</vt:lpstr>
      <vt:lpstr>Higgs couplings for Precision Higgs Factories (1)</vt:lpstr>
      <vt:lpstr>Higgs couplings for Precision Higgs Factories (2)</vt:lpstr>
      <vt:lpstr>Higgs couplings for Precision Higgs Factories (3)</vt:lpstr>
      <vt:lpstr>Higgs couplings for Precision Higgs Factories (4)</vt:lpstr>
      <vt:lpstr>Higgs couplings for Precision Higgs Factories (5)</vt:lpstr>
      <vt:lpstr>Higgs couplings for Precision Higgs Factories (6)</vt:lpstr>
      <vt:lpstr>Higgs couplings for Precision Higgs Factories (7)</vt:lpstr>
      <vt:lpstr>Higgs couplings for Precision Higgs Factories (8)</vt:lpstr>
      <vt:lpstr>Measurements at √s ~ 350 GeV (ILC/TLEP) [2]</vt:lpstr>
      <vt:lpstr>Measurements at √s ~ 350 GeV (ILC/TLEP) [3]</vt:lpstr>
      <vt:lpstr>Measurements at smaller √s (1) </vt:lpstr>
      <vt:lpstr>Measurements at smaller √s (2) </vt:lpstr>
      <vt:lpstr>Measurements at smaller √s (3) </vt:lpstr>
      <vt:lpstr>Measurements at smaller √s (4) </vt:lpstr>
      <vt:lpstr>Measurements at smaller √s (5) </vt:lpstr>
      <vt:lpstr>Measurements at smaller √s (6) </vt:lpstr>
      <vt:lpstr>Upgradeability at larger √s (1)</vt:lpstr>
      <vt:lpstr>Upgradeability at larger √s (2)</vt:lpstr>
      <vt:lpstr>Detectors for TLEP and LEP3 (1)</vt:lpstr>
      <vt:lpstr>Detectors for TLEP and LEP3 (2)</vt:lpstr>
      <vt:lpstr>Possible Timescales</vt:lpstr>
      <vt:lpstr>Cost (can be wrong by a factor 2)</vt:lpstr>
      <vt:lpstr>Conclusions (1)</vt:lpstr>
      <vt:lpstr>Conclusions (2)</vt:lpstr>
      <vt:lpstr>Conclusions (3)</vt:lpstr>
      <vt:lpstr>Design Study : 2013 – 2017</vt:lpstr>
    </vt:vector>
  </TitlesOfParts>
  <Manager/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 beyond LHC : Experiments</dc:title>
  <dc:subject>HF2012</dc:subject>
  <dc:creator>Patrick Janot</dc:creator>
  <cp:keywords/>
  <dc:description/>
  <cp:lastModifiedBy>visiteur</cp:lastModifiedBy>
  <cp:revision>2276</cp:revision>
  <dcterms:created xsi:type="dcterms:W3CDTF">1999-10-11T11:32:56Z</dcterms:created>
  <dcterms:modified xsi:type="dcterms:W3CDTF">2013-03-22T08:34:21Z</dcterms:modified>
  <cp:category/>
</cp:coreProperties>
</file>