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8"/>
  </p:notesMasterIdLst>
  <p:handoutMasterIdLst>
    <p:handoutMasterId r:id="rId49"/>
  </p:handoutMasterIdLst>
  <p:sldIdLst>
    <p:sldId id="400" r:id="rId2"/>
    <p:sldId id="501" r:id="rId3"/>
    <p:sldId id="502" r:id="rId4"/>
    <p:sldId id="503" r:id="rId5"/>
    <p:sldId id="504" r:id="rId6"/>
    <p:sldId id="505" r:id="rId7"/>
    <p:sldId id="506" r:id="rId8"/>
    <p:sldId id="507" r:id="rId9"/>
    <p:sldId id="508" r:id="rId10"/>
    <p:sldId id="509" r:id="rId11"/>
    <p:sldId id="510" r:id="rId12"/>
    <p:sldId id="511" r:id="rId13"/>
    <p:sldId id="512" r:id="rId14"/>
    <p:sldId id="513" r:id="rId15"/>
    <p:sldId id="514" r:id="rId16"/>
    <p:sldId id="467" r:id="rId17"/>
    <p:sldId id="471" r:id="rId18"/>
    <p:sldId id="490" r:id="rId19"/>
    <p:sldId id="500" r:id="rId20"/>
    <p:sldId id="402" r:id="rId21"/>
    <p:sldId id="468" r:id="rId22"/>
    <p:sldId id="469" r:id="rId23"/>
    <p:sldId id="312" r:id="rId24"/>
    <p:sldId id="515" r:id="rId25"/>
    <p:sldId id="516" r:id="rId26"/>
    <p:sldId id="517" r:id="rId27"/>
    <p:sldId id="518" r:id="rId28"/>
    <p:sldId id="519" r:id="rId29"/>
    <p:sldId id="452" r:id="rId30"/>
    <p:sldId id="457" r:id="rId31"/>
    <p:sldId id="455" r:id="rId32"/>
    <p:sldId id="454" r:id="rId33"/>
    <p:sldId id="435" r:id="rId34"/>
    <p:sldId id="431" r:id="rId35"/>
    <p:sldId id="313" r:id="rId36"/>
    <p:sldId id="275" r:id="rId37"/>
    <p:sldId id="318" r:id="rId38"/>
    <p:sldId id="286" r:id="rId39"/>
    <p:sldId id="281" r:id="rId40"/>
    <p:sldId id="291" r:id="rId41"/>
    <p:sldId id="292" r:id="rId42"/>
    <p:sldId id="426" r:id="rId43"/>
    <p:sldId id="494" r:id="rId44"/>
    <p:sldId id="495" r:id="rId45"/>
    <p:sldId id="496" r:id="rId46"/>
    <p:sldId id="498" r:id="rId47"/>
  </p:sldIdLst>
  <p:sldSz cx="9144000" cy="6858000" type="screen4x3"/>
  <p:notesSz cx="6858000" cy="9144000"/>
  <p:defaultTextStyle>
    <a:defPPr>
      <a:defRPr lang="en-US"/>
    </a:defPPr>
    <a:lvl1pPr algn="l" rtl="0" fontAlgn="base">
      <a:spcBef>
        <a:spcPct val="0"/>
      </a:spcBef>
      <a:spcAft>
        <a:spcPct val="0"/>
      </a:spcAft>
      <a:defRPr sz="1400" kern="1200">
        <a:solidFill>
          <a:schemeClr val="tx1"/>
        </a:solidFill>
        <a:latin typeface="Verdana" pitchFamily="34" charset="0"/>
        <a:ea typeface="+mn-ea"/>
        <a:cs typeface="+mn-cs"/>
      </a:defRPr>
    </a:lvl1pPr>
    <a:lvl2pPr marL="457200" algn="l" rtl="0" fontAlgn="base">
      <a:spcBef>
        <a:spcPct val="0"/>
      </a:spcBef>
      <a:spcAft>
        <a:spcPct val="0"/>
      </a:spcAft>
      <a:defRPr sz="1400" kern="1200">
        <a:solidFill>
          <a:schemeClr val="tx1"/>
        </a:solidFill>
        <a:latin typeface="Verdana" pitchFamily="34" charset="0"/>
        <a:ea typeface="+mn-ea"/>
        <a:cs typeface="+mn-cs"/>
      </a:defRPr>
    </a:lvl2pPr>
    <a:lvl3pPr marL="914400" algn="l" rtl="0" fontAlgn="base">
      <a:spcBef>
        <a:spcPct val="0"/>
      </a:spcBef>
      <a:spcAft>
        <a:spcPct val="0"/>
      </a:spcAft>
      <a:defRPr sz="1400" kern="1200">
        <a:solidFill>
          <a:schemeClr val="tx1"/>
        </a:solidFill>
        <a:latin typeface="Verdana" pitchFamily="34" charset="0"/>
        <a:ea typeface="+mn-ea"/>
        <a:cs typeface="+mn-cs"/>
      </a:defRPr>
    </a:lvl3pPr>
    <a:lvl4pPr marL="1371600" algn="l" rtl="0" fontAlgn="base">
      <a:spcBef>
        <a:spcPct val="0"/>
      </a:spcBef>
      <a:spcAft>
        <a:spcPct val="0"/>
      </a:spcAft>
      <a:defRPr sz="1400" kern="1200">
        <a:solidFill>
          <a:schemeClr val="tx1"/>
        </a:solidFill>
        <a:latin typeface="Verdana" pitchFamily="34" charset="0"/>
        <a:ea typeface="+mn-ea"/>
        <a:cs typeface="+mn-cs"/>
      </a:defRPr>
    </a:lvl4pPr>
    <a:lvl5pPr marL="1828800" algn="l" rtl="0" fontAlgn="base">
      <a:spcBef>
        <a:spcPct val="0"/>
      </a:spcBef>
      <a:spcAft>
        <a:spcPct val="0"/>
      </a:spcAft>
      <a:defRPr sz="1400" kern="1200">
        <a:solidFill>
          <a:schemeClr val="tx1"/>
        </a:solidFill>
        <a:latin typeface="Verdana" pitchFamily="34" charset="0"/>
        <a:ea typeface="+mn-ea"/>
        <a:cs typeface="+mn-cs"/>
      </a:defRPr>
    </a:lvl5pPr>
    <a:lvl6pPr marL="2286000" algn="l" defTabSz="914400" rtl="0" eaLnBrk="1" latinLnBrk="0" hangingPunct="1">
      <a:defRPr sz="1400" kern="1200">
        <a:solidFill>
          <a:schemeClr val="tx1"/>
        </a:solidFill>
        <a:latin typeface="Verdana" pitchFamily="34" charset="0"/>
        <a:ea typeface="+mn-ea"/>
        <a:cs typeface="+mn-cs"/>
      </a:defRPr>
    </a:lvl6pPr>
    <a:lvl7pPr marL="2743200" algn="l" defTabSz="914400" rtl="0" eaLnBrk="1" latinLnBrk="0" hangingPunct="1">
      <a:defRPr sz="1400" kern="1200">
        <a:solidFill>
          <a:schemeClr val="tx1"/>
        </a:solidFill>
        <a:latin typeface="Verdana" pitchFamily="34" charset="0"/>
        <a:ea typeface="+mn-ea"/>
        <a:cs typeface="+mn-cs"/>
      </a:defRPr>
    </a:lvl7pPr>
    <a:lvl8pPr marL="3200400" algn="l" defTabSz="914400" rtl="0" eaLnBrk="1" latinLnBrk="0" hangingPunct="1">
      <a:defRPr sz="1400" kern="1200">
        <a:solidFill>
          <a:schemeClr val="tx1"/>
        </a:solidFill>
        <a:latin typeface="Verdana" pitchFamily="34" charset="0"/>
        <a:ea typeface="+mn-ea"/>
        <a:cs typeface="+mn-cs"/>
      </a:defRPr>
    </a:lvl8pPr>
    <a:lvl9pPr marL="3657600" algn="l" defTabSz="914400" rtl="0" eaLnBrk="1" latinLnBrk="0" hangingPunct="1">
      <a:defRPr sz="14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CC"/>
    <a:srgbClr val="990099"/>
    <a:srgbClr val="009900"/>
    <a:srgbClr val="E7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79" autoAdjust="0"/>
  </p:normalViewPr>
  <p:slideViewPr>
    <p:cSldViewPr snapToGrid="0">
      <p:cViewPr>
        <p:scale>
          <a:sx n="66" d="100"/>
          <a:sy n="66" d="100"/>
        </p:scale>
        <p:origin x="-594" y="-7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230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fr-FR"/>
          </a:p>
        </p:txBody>
      </p:sp>
      <p:sp>
        <p:nvSpPr>
          <p:cNvPr id="3379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fr-FR"/>
          </a:p>
        </p:txBody>
      </p:sp>
      <p:sp>
        <p:nvSpPr>
          <p:cNvPr id="3379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fr-FR"/>
          </a:p>
        </p:txBody>
      </p:sp>
      <p:sp>
        <p:nvSpPr>
          <p:cNvPr id="3379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6F3D5802-4B78-4AEC-8FA5-1786EC3A90F5}" type="slidenum">
              <a:rPr lang="fr-FR"/>
              <a:pPr>
                <a:defRPr/>
              </a:pPr>
              <a:t>‹N°›</a:t>
            </a:fld>
            <a:endParaRPr lang="fr-FR"/>
          </a:p>
        </p:txBody>
      </p:sp>
    </p:spTree>
    <p:extLst>
      <p:ext uri="{BB962C8B-B14F-4D97-AF65-F5344CB8AC3E}">
        <p14:creationId xmlns:p14="http://schemas.microsoft.com/office/powerpoint/2010/main" val="526921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fr-FR"/>
          </a:p>
        </p:txBody>
      </p:sp>
      <p:sp>
        <p:nvSpPr>
          <p:cNvPr id="348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fr-FR"/>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fr-FR"/>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DF77A55-7B16-4F33-BEA1-4E9284181061}" type="slidenum">
              <a:rPr lang="fr-FR"/>
              <a:pPr>
                <a:defRPr/>
              </a:pPr>
              <a:t>‹N°›</a:t>
            </a:fld>
            <a:endParaRPr lang="fr-FR"/>
          </a:p>
        </p:txBody>
      </p:sp>
    </p:spTree>
    <p:extLst>
      <p:ext uri="{BB962C8B-B14F-4D97-AF65-F5344CB8AC3E}">
        <p14:creationId xmlns:p14="http://schemas.microsoft.com/office/powerpoint/2010/main" val="20877137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E7C91C6D-99E2-4A6A-A21C-093D98DBDDDF}" type="slidenum">
              <a:rPr lang="fr-FR" sz="1200" smtClean="0">
                <a:latin typeface="Arial" charset="0"/>
              </a:rPr>
              <a:pPr eaLnBrk="1" hangingPunct="1"/>
              <a:t>1</a:t>
            </a:fld>
            <a:endParaRPr lang="fr-FR" sz="1200" smtClean="0">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37A4B6-5144-42B0-A87A-34C105988BF9}" type="slidenum">
              <a:rPr lang="fr-FR"/>
              <a:pPr/>
              <a:t>10</a:t>
            </a:fld>
            <a:endParaRPr lang="fr-FR"/>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pPr lvl="1"/>
            <a:r>
              <a:rPr lang="fr-FR"/>
              <a:t>où l’hydrogène est converti en hélium</a:t>
            </a:r>
          </a:p>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251A32-2DBE-4948-84C7-9A531A10D55B}" type="slidenum">
              <a:rPr lang="fr-FR"/>
              <a:pPr/>
              <a:t>11</a:t>
            </a:fld>
            <a:endParaRPr lang="fr-FR"/>
          </a:p>
        </p:txBody>
      </p:sp>
      <p:sp>
        <p:nvSpPr>
          <p:cNvPr id="559106" name="Rectangle 2"/>
          <p:cNvSpPr>
            <a:spLocks noGrp="1" noRot="1" noChangeAspect="1" noChangeArrowheads="1" noTextEdit="1"/>
          </p:cNvSpPr>
          <p:nvPr>
            <p:ph type="sldImg"/>
          </p:nvPr>
        </p:nvSpPr>
        <p:spPr>
          <a:ln/>
        </p:spPr>
      </p:sp>
      <p:sp>
        <p:nvSpPr>
          <p:cNvPr id="559107" name="Rectangle 3"/>
          <p:cNvSpPr>
            <a:spLocks noGrp="1" noChangeArrowheads="1"/>
          </p:cNvSpPr>
          <p:nvPr>
            <p:ph type="body" idx="1"/>
          </p:nvPr>
        </p:nvSpPr>
        <p:spPr/>
        <p:txBody>
          <a:bodyPr/>
          <a:lstStyle/>
          <a:p>
            <a:r>
              <a:rPr lang="fr-FR"/>
              <a:t>Neutrino difficile a detecter</a:t>
            </a:r>
          </a:p>
          <a:p>
            <a:endParaRPr lang="fr-FR"/>
          </a:p>
          <a:p>
            <a:r>
              <a:rPr lang="fr-FR"/>
              <a:t>Matiere instable produit par rayons cosmiques et dans les accelerateurs </a:t>
            </a:r>
          </a:p>
          <a:p>
            <a:r>
              <a:rPr lang="fr-FR"/>
              <a:t>Present au debut de l’univers</a:t>
            </a:r>
          </a:p>
          <a:p>
            <a:r>
              <a:rPr lang="fr-FR"/>
              <a:t>mtop=100000m_u</a:t>
            </a:r>
          </a:p>
          <a:p>
            <a:r>
              <a:rPr lang="fr-FR"/>
              <a:t>Neutrino fut introduit pour assurer laconservation de l’énergie dans les processus de desintegration beta</a:t>
            </a:r>
          </a:p>
          <a:p>
            <a:r>
              <a:rPr lang="fr-FR"/>
              <a:t>65 milliards par centimètre carrés et par seconde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9BD82B-68AC-4A3A-AEDD-1CB0265D1FEE}" type="slidenum">
              <a:rPr lang="fr-FR"/>
              <a:pPr/>
              <a:t>12</a:t>
            </a:fld>
            <a:endParaRPr lang="fr-FR"/>
          </a:p>
        </p:txBody>
      </p:sp>
      <p:sp>
        <p:nvSpPr>
          <p:cNvPr id="561154" name="Rectangle 2"/>
          <p:cNvSpPr>
            <a:spLocks noGrp="1" noRot="1" noChangeAspect="1" noChangeArrowheads="1" noTextEdit="1"/>
          </p:cNvSpPr>
          <p:nvPr>
            <p:ph type="sldImg"/>
          </p:nvPr>
        </p:nvSpPr>
        <p:spPr>
          <a:ln/>
        </p:spPr>
      </p:sp>
      <p:sp>
        <p:nvSpPr>
          <p:cNvPr id="5611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C96C03-4E68-4E8E-AE69-59424F8FAE94}" type="slidenum">
              <a:rPr lang="fr-FR"/>
              <a:pPr/>
              <a:t>13</a:t>
            </a:fld>
            <a:endParaRPr lang="fr-FR"/>
          </a:p>
        </p:txBody>
      </p:sp>
      <p:sp>
        <p:nvSpPr>
          <p:cNvPr id="563202" name="Rectangle 2"/>
          <p:cNvSpPr>
            <a:spLocks noGrp="1" noRot="1" noChangeAspect="1" noChangeArrowheads="1" noTextEdit="1"/>
          </p:cNvSpPr>
          <p:nvPr>
            <p:ph type="sldImg"/>
          </p:nvPr>
        </p:nvSpPr>
        <p:spPr>
          <a:ln/>
        </p:spPr>
      </p:sp>
      <p:sp>
        <p:nvSpPr>
          <p:cNvPr id="563203" name="Rectangle 3"/>
          <p:cNvSpPr>
            <a:spLocks noGrp="1" noChangeArrowheads="1"/>
          </p:cNvSpPr>
          <p:nvPr>
            <p:ph type="body" idx="1"/>
          </p:nvPr>
        </p:nvSpPr>
        <p:spPr/>
        <p:txBody>
          <a:bodyPr/>
          <a:lstStyle/>
          <a:p>
            <a:r>
              <a:rPr lang="fr-FR"/>
              <a:t>Symétrie de jauge permet de decrire les interactions fondamentales via un principe géométrique.</a:t>
            </a:r>
          </a:p>
          <a:p>
            <a:endParaRPr lang="fr-FR"/>
          </a:p>
          <a:p>
            <a:r>
              <a:rPr lang="fr-FR"/>
              <a:t>L’invariance de jauge ne permet pas aux particules (d’interaction) d’avoir une masse</a:t>
            </a:r>
          </a:p>
          <a:p>
            <a:r>
              <a:rPr lang="fr-FR"/>
              <a:t>Symétrie permet de relier des phenomenes qui n’ont rien a voir a priori</a:t>
            </a:r>
          </a:p>
          <a:p>
            <a:r>
              <a:rPr lang="fr-FR" b="1"/>
              <a:t>SU(3) X SU(2) X U(1)</a:t>
            </a:r>
            <a:endParaRPr lang="fr-FR"/>
          </a:p>
          <a:p>
            <a:r>
              <a:rPr lang="fr-FR"/>
              <a:t>Transition symétrie </a:t>
            </a:r>
            <a:r>
              <a:rPr lang="fr-FR">
                <a:sym typeface="Wingdings" pitchFamily="2" charset="2"/>
              </a:rPr>
              <a:t>&lt; -- &gt;</a:t>
            </a:r>
            <a:r>
              <a:rPr lang="fr-FR"/>
              <a:t> higgs</a:t>
            </a:r>
          </a:p>
          <a:p>
            <a:r>
              <a:rPr lang="fr-FR"/>
              <a:t>Norme d’un vecteur ne depend pas de son orientation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ED7726-CF3C-4A0C-B5DF-819A5F96C04C}" type="slidenum">
              <a:rPr lang="fr-FR"/>
              <a:pPr/>
              <a:t>14</a:t>
            </a:fld>
            <a:endParaRPr lang="fr-FR"/>
          </a:p>
        </p:txBody>
      </p:sp>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4A4EA6-0C4B-4669-A3F2-19EACD4FC8B7}" type="slidenum">
              <a:rPr lang="fr-FR"/>
              <a:pPr/>
              <a:t>15</a:t>
            </a:fld>
            <a:endParaRPr lang="fr-FR"/>
          </a:p>
        </p:txBody>
      </p:sp>
      <p:sp>
        <p:nvSpPr>
          <p:cNvPr id="801794" name="Rectangle 2"/>
          <p:cNvSpPr>
            <a:spLocks noGrp="1" noRot="1" noChangeAspect="1" noChangeArrowheads="1" noTextEdit="1"/>
          </p:cNvSpPr>
          <p:nvPr>
            <p:ph type="sldImg"/>
          </p:nvPr>
        </p:nvSpPr>
        <p:spPr>
          <a:ln/>
        </p:spPr>
      </p:sp>
      <p:sp>
        <p:nvSpPr>
          <p:cNvPr id="801795" name="Rectangle 3"/>
          <p:cNvSpPr>
            <a:spLocks noGrp="1" noChangeArrowheads="1"/>
          </p:cNvSpPr>
          <p:nvPr>
            <p:ph type="body" idx="1"/>
          </p:nvPr>
        </p:nvSpPr>
        <p:spPr/>
        <p:txBody>
          <a:bodyPr/>
          <a:lstStyle/>
          <a:p>
            <a:pPr>
              <a:spcBef>
                <a:spcPct val="0"/>
              </a:spcBef>
            </a:pPr>
            <a:endParaRPr lang="en-GB">
              <a:solidFill>
                <a:srgbClr val="262626"/>
              </a:solidFill>
              <a:sym typeface="Wingdings" pitchFamily="2" charset="2"/>
            </a:endParaRPr>
          </a:p>
          <a:p>
            <a:pPr>
              <a:spcBef>
                <a:spcPct val="0"/>
              </a:spcBef>
            </a:pPr>
            <a:endParaRPr lang="en-GB">
              <a:solidFill>
                <a:srgbClr val="262626"/>
              </a:solidFill>
              <a:sym typeface="Wingdings" pitchFamily="2" charset="2"/>
            </a:endParaRPr>
          </a:p>
          <a:p>
            <a:pPr>
              <a:spcBef>
                <a:spcPct val="0"/>
              </a:spcBef>
            </a:pPr>
            <a:r>
              <a:rPr lang="en-GB">
                <a:solidFill>
                  <a:srgbClr val="262626"/>
                </a:solidFill>
                <a:sym typeface="Wingdings" pitchFamily="2" charset="2"/>
              </a:rPr>
              <a:t>Early universe: symmetric phase, fundamental particles are massless                  </a:t>
            </a:r>
            <a:r>
              <a:rPr lang="en-US">
                <a:solidFill>
                  <a:srgbClr val="262626"/>
                </a:solidFill>
                <a:sym typeface="Wingdings" pitchFamily="2" charset="2"/>
              </a:rPr>
              <a:t> gauge symmetry is respected</a:t>
            </a:r>
          </a:p>
          <a:p>
            <a:r>
              <a:rPr lang="en-US"/>
              <a:t>Apparision du champ de higgs 10-10s apres le big bang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9721C265-6744-40E8-B326-72144120024B}" type="slidenum">
              <a:rPr lang="fr-FR" sz="1200" smtClean="0">
                <a:latin typeface="Arial" charset="0"/>
              </a:rPr>
              <a:pPr eaLnBrk="1" hangingPunct="1"/>
              <a:t>16</a:t>
            </a:fld>
            <a:endParaRPr lang="fr-FR" sz="1200"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E23481FD-08DE-4815-B020-2D43A93AF625}" type="slidenum">
              <a:rPr lang="fr-FR" sz="1200" smtClean="0">
                <a:latin typeface="Arial" charset="0"/>
              </a:rPr>
              <a:pPr eaLnBrk="1" hangingPunct="1"/>
              <a:t>20</a:t>
            </a:fld>
            <a:endParaRPr lang="fr-FR" sz="1200" smtClean="0">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F565B6E8-E954-4005-A36C-FF64D4F64CFA}" type="slidenum">
              <a:rPr lang="fr-FR" sz="1200" smtClean="0">
                <a:latin typeface="Arial" charset="0"/>
              </a:rPr>
              <a:pPr eaLnBrk="1" hangingPunct="1"/>
              <a:t>23</a:t>
            </a:fld>
            <a:endParaRPr lang="fr-FR" sz="1200" smtClean="0">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p:cNvSpPr>
            <a:spLocks noGrp="1" noRot="1" noChangeAspect="1" noTextEdit="1"/>
          </p:cNvSpPr>
          <p:nvPr>
            <p:ph type="sldImg"/>
          </p:nvPr>
        </p:nvSpPr>
        <p:spPr>
          <a:ln/>
        </p:spPr>
      </p:sp>
      <p:sp>
        <p:nvSpPr>
          <p:cNvPr id="68611" name="Espace réservé des commentaires 2"/>
          <p:cNvSpPr>
            <a:spLocks noGrp="1"/>
          </p:cNvSpPr>
          <p:nvPr>
            <p:ph type="body" idx="1"/>
          </p:nvPr>
        </p:nvSpPr>
        <p:spPr>
          <a:noFill/>
        </p:spPr>
        <p:txBody>
          <a:bodyPr/>
          <a:lstStyle/>
          <a:p>
            <a:r>
              <a:rPr lang="en-US" smtClean="0">
                <a:latin typeface="Arial Narrow" pitchFamily="34" charset="0"/>
                <a:cs typeface="Times New Roman" pitchFamily="18" charset="0"/>
              </a:rPr>
              <a:t>M</a:t>
            </a:r>
            <a:r>
              <a:rPr lang="en-US" baseline="-25000" smtClean="0">
                <a:latin typeface="Arial Narrow" pitchFamily="34" charset="0"/>
                <a:cs typeface="Times New Roman" pitchFamily="18" charset="0"/>
              </a:rPr>
              <a:t>H</a:t>
            </a:r>
            <a:r>
              <a:rPr lang="en-US" smtClean="0">
                <a:latin typeface="Arial Narrow" pitchFamily="34" charset="0"/>
                <a:cs typeface="Times New Roman" pitchFamily="18" charset="0"/>
              </a:rPr>
              <a:t> &gt; 18 MeV (Kohler, Watson &amp; Becker, 1974)</a:t>
            </a:r>
            <a:endParaRPr lang="en-US" smtClean="0">
              <a:latin typeface="Arial Narrow" pitchFamily="34" charset="0"/>
            </a:endParaRPr>
          </a:p>
          <a:p>
            <a:endParaRPr lang="en-US" smtClean="0"/>
          </a:p>
        </p:txBody>
      </p:sp>
      <p:sp>
        <p:nvSpPr>
          <p:cNvPr id="68612" name="Espace réservé du numéro de diapositive 3"/>
          <p:cNvSpPr>
            <a:spLocks noGrp="1"/>
          </p:cNvSpPr>
          <p:nvPr>
            <p:ph type="sldNum" sz="quarter" idx="5"/>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2E4A4E48-36E4-4FEA-A1B8-386CC8B8C67C}" type="slidenum">
              <a:rPr lang="fr-FR" sz="1200" smtClean="0">
                <a:latin typeface="Arial" charset="0"/>
              </a:rPr>
              <a:pPr eaLnBrk="1" hangingPunct="1"/>
              <a:t>24</a:t>
            </a:fld>
            <a:endParaRPr lang="fr-FR" sz="120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080422-4969-4A94-9F45-E7EF1546EA02}" type="slidenum">
              <a:rPr lang="fr-FR"/>
              <a:pPr/>
              <a:t>2</a:t>
            </a:fld>
            <a:endParaRPr lang="fr-FR"/>
          </a:p>
        </p:txBody>
      </p:sp>
      <p:sp>
        <p:nvSpPr>
          <p:cNvPr id="852994" name="Rectangle 2"/>
          <p:cNvSpPr>
            <a:spLocks noGrp="1" noRot="1" noChangeAspect="1" noChangeArrowheads="1" noTextEdit="1"/>
          </p:cNvSpPr>
          <p:nvPr>
            <p:ph type="sldImg"/>
          </p:nvPr>
        </p:nvSpPr>
        <p:spPr>
          <a:ln/>
        </p:spPr>
      </p:sp>
      <p:sp>
        <p:nvSpPr>
          <p:cNvPr id="852995" name="Rectangle 3"/>
          <p:cNvSpPr>
            <a:spLocks noGrp="1" noChangeArrowheads="1"/>
          </p:cNvSpPr>
          <p:nvPr>
            <p:ph type="body" idx="1"/>
          </p:nvPr>
        </p:nvSpPr>
        <p:spPr/>
        <p:txBody>
          <a:bodyPr/>
          <a:lstStyle/>
          <a:p>
            <a:r>
              <a:rPr lang="en-US"/>
              <a:t>Univers d’une grande compléxité et diversité</a:t>
            </a:r>
          </a:p>
          <a:p>
            <a:r>
              <a:rPr lang="en-US"/>
              <a:t>Pt commun entre ces objects qiu ont des comportements differents</a:t>
            </a:r>
          </a:p>
          <a:p>
            <a:r>
              <a:rPr lang="en-US"/>
              <a:t>La science a prouvé que ces objets sont constitués des memes briques fondamentales </a:t>
            </a:r>
          </a:p>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4F4087F3-A8EE-410F-8893-DB07DCF48AD3}" type="slidenum">
              <a:rPr lang="fr-FR" sz="1200" smtClean="0">
                <a:latin typeface="Arial" charset="0"/>
              </a:rPr>
              <a:pPr eaLnBrk="1" hangingPunct="1"/>
              <a:t>28</a:t>
            </a:fld>
            <a:endParaRPr lang="fr-FR" sz="1200"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r>
              <a:rPr lang="en-US" smtClean="0"/>
              <a:t>110.0 GeV to</a:t>
            </a:r>
          </a:p>
          <a:p>
            <a:r>
              <a:rPr lang="en-US" smtClean="0"/>
              <a:t>283 117.5 GeV, 118.4 GeV to 122.7 GeV, and 128.6 GeV to 529.3</a:t>
            </a:r>
          </a:p>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F1FA805F-6E3A-4448-A781-5B60849B9418}" type="slidenum">
              <a:rPr lang="fr-FR" sz="1200" smtClean="0">
                <a:latin typeface="Arial" charset="0"/>
              </a:rPr>
              <a:pPr eaLnBrk="1" hangingPunct="1"/>
              <a:t>29</a:t>
            </a:fld>
            <a:endParaRPr lang="fr-FR" sz="1200" smtClean="0">
              <a:latin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4A5043ED-8D34-4654-906A-C7D1FADB6D58}" type="slidenum">
              <a:rPr lang="fr-FR" sz="1200" smtClean="0">
                <a:latin typeface="Arial" charset="0"/>
              </a:rPr>
              <a:pPr eaLnBrk="1" hangingPunct="1"/>
              <a:t>31</a:t>
            </a:fld>
            <a:endParaRPr lang="fr-FR" sz="1200" smtClean="0">
              <a:latin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spcBef>
                <a:spcPct val="0"/>
              </a:spcBef>
            </a:pPr>
            <a:r>
              <a:rPr lang="fr-FR" smtClean="0">
                <a:solidFill>
                  <a:srgbClr val="FF0000"/>
                </a:solidFill>
                <a:sym typeface="Wingdings" pitchFamily="2" charset="2"/>
              </a:rPr>
              <a:t>L’atome est un concept vieux de 2500 ans !</a:t>
            </a:r>
          </a:p>
          <a:p>
            <a:pPr eaLnBrk="1" hangingPunct="1"/>
            <a:r>
              <a:rPr lang="en-US" smtClean="0"/>
              <a:t>Democrite vs Aristote</a:t>
            </a:r>
          </a:p>
          <a:p>
            <a:pPr eaLnBrk="1" hangingPunct="1"/>
            <a:r>
              <a:rPr lang="en-US" smtClean="0"/>
              <a:t>Democrite purement philosophique =&gt; attendre la chimie du 19e</a:t>
            </a:r>
          </a:p>
          <a:p>
            <a:pPr eaLnBrk="1" hangingPunct="1"/>
            <a:r>
              <a:rPr lang="en-US" smtClean="0"/>
              <a:t>Dalton</a:t>
            </a:r>
          </a:p>
          <a:p>
            <a:pPr eaLnBrk="1" hangingPunct="1"/>
            <a:r>
              <a:rPr lang="en-US" smtClean="0"/>
              <a:t>Mendeleiev</a:t>
            </a:r>
          </a:p>
          <a:p>
            <a:pPr eaLnBrk="1" hangingPunct="1"/>
            <a:r>
              <a:rPr lang="en-US" smtClean="0"/>
              <a:t>Manipulation</a:t>
            </a:r>
          </a:p>
          <a:p>
            <a:pPr eaLnBrk="1" hangingPunct="1"/>
            <a:r>
              <a:rPr lang="en-GB" smtClean="0">
                <a:solidFill>
                  <a:srgbClr val="0000FF"/>
                </a:solidFill>
              </a:rPr>
              <a:t>le rangement en colonne se fait par propriétés chimiques identiques et en ligne par poids atomique croissant</a:t>
            </a:r>
            <a:endParaRPr lang="en-US" smtClean="0"/>
          </a:p>
          <a:p>
            <a:pPr eaLnBrk="1" hangingPunct="1"/>
            <a:r>
              <a:rPr lang="fr-FR" smtClean="0"/>
              <a:t>La première théorie moderne sur l'atome est énoncée, en 1808, par le Britannique John Dalton: tous les atomes d'un même corps simple, d'un même élément, sont identiques, mais diffèrent des atomes d'autres éléments par leur dimension, leur poids et d'autres propriétés. </a:t>
            </a: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AC58CE35-6994-45DC-B9F9-455A3F1A28BB}" type="slidenum">
              <a:rPr lang="fr-FR" sz="1200" smtClean="0">
                <a:latin typeface="Arial" charset="0"/>
              </a:rPr>
              <a:pPr eaLnBrk="1" hangingPunct="1"/>
              <a:t>32</a:t>
            </a:fld>
            <a:endParaRPr lang="fr-FR" sz="1200" smtClean="0">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1DAA5083-EC9B-4610-B42D-5D023F4A6825}" type="slidenum">
              <a:rPr lang="fr-FR" sz="1200" smtClean="0">
                <a:latin typeface="Arial" charset="0"/>
              </a:rPr>
              <a:pPr eaLnBrk="1" hangingPunct="1"/>
              <a:t>33</a:t>
            </a:fld>
            <a:endParaRPr lang="fr-FR" sz="1200" smtClean="0">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CB371FE9-9846-4018-9E22-650F6B18665F}" type="slidenum">
              <a:rPr lang="fr-FR" sz="1200" smtClean="0">
                <a:latin typeface="Arial" charset="0"/>
              </a:rPr>
              <a:pPr eaLnBrk="1" hangingPunct="1"/>
              <a:t>34</a:t>
            </a:fld>
            <a:endParaRPr lang="fr-FR" sz="1200" smtClean="0">
              <a:latin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366255DF-242F-45D5-8253-448D6F3C126B}" type="slidenum">
              <a:rPr lang="fr-FR" sz="1200" smtClean="0">
                <a:latin typeface="Arial" charset="0"/>
              </a:rPr>
              <a:pPr eaLnBrk="1" hangingPunct="1"/>
              <a:t>35</a:t>
            </a:fld>
            <a:endParaRPr lang="fr-FR" sz="1200" smtClean="0">
              <a:latin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B9B1D0FC-8028-4FBD-B812-66B77910092B}" type="slidenum">
              <a:rPr lang="fr-FR" sz="1200" smtClean="0">
                <a:latin typeface="Arial" charset="0"/>
              </a:rPr>
              <a:pPr eaLnBrk="1" hangingPunct="1"/>
              <a:t>36</a:t>
            </a:fld>
            <a:endParaRPr lang="fr-FR" sz="1200" smtClean="0">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01808EE2-6500-4423-86E0-8D63DDE4C023}" type="slidenum">
              <a:rPr lang="fr-FR" sz="1200" smtClean="0">
                <a:latin typeface="Arial" charset="0"/>
              </a:rPr>
              <a:pPr eaLnBrk="1" hangingPunct="1"/>
              <a:t>37</a:t>
            </a:fld>
            <a:endParaRPr lang="fr-FR" sz="1200" smtClean="0">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D1FC52F0-4CB3-40BC-9C87-0FC26E8FF889}" type="slidenum">
              <a:rPr lang="fr-FR" sz="1200" smtClean="0">
                <a:latin typeface="Arial" charset="0"/>
              </a:rPr>
              <a:pPr eaLnBrk="1" hangingPunct="1"/>
              <a:t>38</a:t>
            </a:fld>
            <a:endParaRPr lang="fr-FR" sz="1200" smtClean="0">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1AE535-34F9-4DA8-9A6E-E82ED08BCF14}" type="slidenum">
              <a:rPr lang="fr-FR"/>
              <a:pPr/>
              <a:t>3</a:t>
            </a:fld>
            <a:endParaRPr lang="fr-FR"/>
          </a:p>
        </p:txBody>
      </p:sp>
      <p:sp>
        <p:nvSpPr>
          <p:cNvPr id="812034" name="Rectangle 2"/>
          <p:cNvSpPr>
            <a:spLocks noGrp="1" noRot="1" noChangeAspect="1" noChangeArrowheads="1" noTextEdit="1"/>
          </p:cNvSpPr>
          <p:nvPr>
            <p:ph type="sldImg"/>
          </p:nvPr>
        </p:nvSpPr>
        <p:spPr>
          <a:ln/>
        </p:spPr>
      </p:sp>
      <p:sp>
        <p:nvSpPr>
          <p:cNvPr id="812035" name="Rectangle 3"/>
          <p:cNvSpPr>
            <a:spLocks noGrp="1" noChangeArrowheads="1"/>
          </p:cNvSpPr>
          <p:nvPr>
            <p:ph type="body" idx="1"/>
          </p:nvPr>
        </p:nvSpPr>
        <p:spPr/>
        <p:txBody>
          <a:bodyPr/>
          <a:lstStyle/>
          <a:p>
            <a:r>
              <a:rPr lang="en-US" i="1"/>
              <a:t>Manipulation d'atomes individuels en utilisant la pointe ultra fine du STM (Scanning Tunneling Microscope.) L'illustration montre 48 atomes de fer (Fe) disposés sur un substrat de cuivre (Cu), en un cercle dont le rayon est de 71,3 Angstroms.</a:t>
            </a:r>
            <a:r>
              <a:rPr lang="en-US"/>
              <a:t> </a:t>
            </a:r>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C632A982-CB8C-4109-B9E5-76DCB989D2B0}" type="slidenum">
              <a:rPr lang="fr-FR" sz="1200" smtClean="0">
                <a:latin typeface="Arial" charset="0"/>
              </a:rPr>
              <a:pPr eaLnBrk="1" hangingPunct="1"/>
              <a:t>39</a:t>
            </a:fld>
            <a:endParaRPr lang="fr-FR" sz="1200" smtClean="0">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9C16F919-C7FE-4650-A8C0-CE5242C3F65E}" type="slidenum">
              <a:rPr lang="fr-FR" sz="1200" smtClean="0">
                <a:latin typeface="Arial" charset="0"/>
              </a:rPr>
              <a:pPr eaLnBrk="1" hangingPunct="1"/>
              <a:t>40</a:t>
            </a:fld>
            <a:endParaRPr lang="fr-FR" sz="1200" smtClean="0">
              <a:latin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4ACD571D-B5B2-46BB-9258-942945AC760A}" type="slidenum">
              <a:rPr lang="fr-FR" sz="1200" smtClean="0">
                <a:latin typeface="Arial" charset="0"/>
              </a:rPr>
              <a:pPr eaLnBrk="1" hangingPunct="1"/>
              <a:t>41</a:t>
            </a:fld>
            <a:endParaRPr lang="fr-FR" sz="1200" smtClean="0">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38CE980A-7585-4B55-97F4-AFAF33FE5233}" type="slidenum">
              <a:rPr lang="fr-FR" sz="1200" smtClean="0">
                <a:latin typeface="Arial" charset="0"/>
              </a:rPr>
              <a:pPr eaLnBrk="1" hangingPunct="1"/>
              <a:t>42</a:t>
            </a:fld>
            <a:endParaRPr lang="fr-FR" sz="1200" smtClean="0">
              <a:latin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FDC753-F8F2-4126-A3C1-F97CF5FAAF2E}" type="slidenum">
              <a:rPr lang="fr-FR"/>
              <a:pPr/>
              <a:t>4</a:t>
            </a:fld>
            <a:endParaRPr lang="fr-FR"/>
          </a:p>
        </p:txBody>
      </p:sp>
      <p:sp>
        <p:nvSpPr>
          <p:cNvPr id="804866" name="Rectangle 2"/>
          <p:cNvSpPr>
            <a:spLocks noGrp="1" noRot="1" noChangeAspect="1" noChangeArrowheads="1" noTextEdit="1"/>
          </p:cNvSpPr>
          <p:nvPr>
            <p:ph type="sldImg"/>
          </p:nvPr>
        </p:nvSpPr>
        <p:spPr>
          <a:ln/>
        </p:spPr>
      </p:sp>
      <p:sp>
        <p:nvSpPr>
          <p:cNvPr id="804867" name="Rectangle 3"/>
          <p:cNvSpPr>
            <a:spLocks noGrp="1" noChangeArrowheads="1"/>
          </p:cNvSpPr>
          <p:nvPr>
            <p:ph type="body" idx="1"/>
          </p:nvPr>
        </p:nvSpPr>
        <p:spPr/>
        <p:txBody>
          <a:bodyPr/>
          <a:lstStyle/>
          <a:p>
            <a:r>
              <a:rPr lang="fr-FR"/>
              <a:t>Taille</a:t>
            </a:r>
          </a:p>
          <a:p>
            <a:r>
              <a:rPr lang="fr-FR"/>
              <a:t>Propriéte de l’atome depend de ces constituents</a:t>
            </a:r>
          </a:p>
          <a:p>
            <a:r>
              <a:rPr lang="fr-FR"/>
              <a:t>99.99% de vide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A5803C-F12A-4488-9E1D-88C341C5FFCA}" type="slidenum">
              <a:rPr lang="fr-FR"/>
              <a:pPr/>
              <a:t>5</a:t>
            </a:fld>
            <a:endParaRPr lang="fr-FR"/>
          </a:p>
        </p:txBody>
      </p:sp>
      <p:sp>
        <p:nvSpPr>
          <p:cNvPr id="806914" name="Rectangle 2"/>
          <p:cNvSpPr>
            <a:spLocks noGrp="1" noRot="1" noChangeAspect="1" noChangeArrowheads="1" noTextEdit="1"/>
          </p:cNvSpPr>
          <p:nvPr>
            <p:ph type="sldImg"/>
          </p:nvPr>
        </p:nvSpPr>
        <p:spPr>
          <a:ln/>
        </p:spPr>
      </p:sp>
      <p:sp>
        <p:nvSpPr>
          <p:cNvPr id="80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58076B-61CC-4743-A337-4C7736599FB2}" type="slidenum">
              <a:rPr lang="fr-FR"/>
              <a:pPr/>
              <a:t>6</a:t>
            </a:fld>
            <a:endParaRPr lang="fr-FR"/>
          </a:p>
        </p:txBody>
      </p:sp>
      <p:sp>
        <p:nvSpPr>
          <p:cNvPr id="808962" name="Rectangle 2"/>
          <p:cNvSpPr>
            <a:spLocks noGrp="1" noRot="1" noChangeAspect="1" noChangeArrowheads="1" noTextEdit="1"/>
          </p:cNvSpPr>
          <p:nvPr>
            <p:ph type="sldImg"/>
          </p:nvPr>
        </p:nvSpPr>
        <p:spPr>
          <a:ln/>
        </p:spPr>
      </p:sp>
      <p:sp>
        <p:nvSpPr>
          <p:cNvPr id="808963" name="Rectangle 3"/>
          <p:cNvSpPr>
            <a:spLocks noGrp="1" noChangeArrowheads="1"/>
          </p:cNvSpPr>
          <p:nvPr>
            <p:ph type="body" idx="1"/>
          </p:nvPr>
        </p:nvSpPr>
        <p:spPr/>
        <p:txBody>
          <a:bodyPr/>
          <a:lstStyle/>
          <a:p>
            <a:r>
              <a:rPr lang="fr-FR"/>
              <a:t>En physique des particules, une interaction par un echange de particule. Ainsi 2 particules interagissent en échangeant une particule</a:t>
            </a:r>
          </a:p>
          <a:p>
            <a:endParaRPr lang="fr-FR"/>
          </a:p>
          <a:p>
            <a:r>
              <a:rPr lang="fr-FR"/>
              <a:t>Quark up +2/3</a:t>
            </a:r>
          </a:p>
          <a:p>
            <a:r>
              <a:rPr lang="fr-FR"/>
              <a:t>Quark down -1/3</a:t>
            </a:r>
          </a:p>
          <a:p>
            <a:r>
              <a:rPr lang="fr-FR"/>
              <a:t>Transition interaction forte </a:t>
            </a:r>
            <a:r>
              <a:rPr lang="fr-FR">
                <a:sym typeface="Wingdings" pitchFamily="2" charset="2"/>
              </a:rPr>
              <a:t>&lt; -- &gt;</a:t>
            </a:r>
            <a:r>
              <a:rPr lang="fr-FR"/>
              <a:t> interaction</a:t>
            </a:r>
          </a:p>
          <a:p>
            <a:endParaRPr lang="fr-FR"/>
          </a:p>
          <a:p>
            <a:endParaRPr lang="fr-FR"/>
          </a:p>
          <a:p>
            <a:r>
              <a:rPr lang="fr-FR"/>
              <a:t>Quarks et confinement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7489E8-FCE0-4379-AC29-21ACAE50CA0F}" type="slidenum">
              <a:rPr lang="fr-FR"/>
              <a:pPr/>
              <a:t>7</a:t>
            </a:fld>
            <a:endParaRPr lang="fr-FR"/>
          </a:p>
        </p:txBody>
      </p:sp>
      <p:sp>
        <p:nvSpPr>
          <p:cNvPr id="854018" name="Rectangle 2"/>
          <p:cNvSpPr>
            <a:spLocks noGrp="1" noRot="1" noChangeAspect="1" noChangeArrowheads="1" noTextEdit="1"/>
          </p:cNvSpPr>
          <p:nvPr>
            <p:ph type="sldImg"/>
          </p:nvPr>
        </p:nvSpPr>
        <p:spPr>
          <a:ln/>
        </p:spPr>
      </p:sp>
      <p:sp>
        <p:nvSpPr>
          <p:cNvPr id="854019" name="Rectangle 3"/>
          <p:cNvSpPr>
            <a:spLocks noGrp="1" noChangeArrowheads="1"/>
          </p:cNvSpPr>
          <p:nvPr>
            <p:ph type="body" idx="1"/>
          </p:nvPr>
        </p:nvSpPr>
        <p:spPr/>
        <p:txBody>
          <a:bodyPr/>
          <a:lstStyle/>
          <a:p>
            <a:r>
              <a:rPr lang="en-US"/>
              <a:t>Interaction ~force</a:t>
            </a:r>
          </a:p>
          <a:p>
            <a:r>
              <a:rPr lang="fr-FR"/>
              <a:t>Principe relativiste exclut tout action instanée à distance</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4419E0-40D2-41A8-A429-AE5A59A9D7C4}" type="slidenum">
              <a:rPr lang="fr-FR"/>
              <a:pPr/>
              <a:t>8</a:t>
            </a:fld>
            <a:endParaRPr lang="fr-FR"/>
          </a:p>
        </p:txBody>
      </p:sp>
      <p:sp>
        <p:nvSpPr>
          <p:cNvPr id="550914" name="Rectangle 2"/>
          <p:cNvSpPr>
            <a:spLocks noGrp="1" noRot="1" noChangeAspect="1" noChangeArrowheads="1" noTextEdit="1"/>
          </p:cNvSpPr>
          <p:nvPr>
            <p:ph type="sldImg"/>
          </p:nvPr>
        </p:nvSpPr>
        <p:spPr>
          <a:ln/>
        </p:spPr>
      </p:sp>
      <p:sp>
        <p:nvSpPr>
          <p:cNvPr id="550915" name="Rectangle 3"/>
          <p:cNvSpPr>
            <a:spLocks noGrp="1" noChangeArrowheads="1"/>
          </p:cNvSpPr>
          <p:nvPr>
            <p:ph type="body" idx="1"/>
          </p:nvPr>
        </p:nvSpPr>
        <p:spPr/>
        <p:txBody>
          <a:bodyPr/>
          <a:lstStyle/>
          <a:p>
            <a:r>
              <a:rPr lang="fr-FR"/>
              <a:t>M_gamma=0  =</a:t>
            </a:r>
            <a:r>
              <a:rPr lang="fr-FR">
                <a:sym typeface="Wingdings" pitchFamily="2" charset="2"/>
              </a:rPr>
              <a:t> portée infini</a:t>
            </a:r>
          </a:p>
          <a:p>
            <a:r>
              <a:rPr lang="fr-FR"/>
              <a:t>Répulsion entre objets de </a:t>
            </a:r>
          </a:p>
          <a:p>
            <a:r>
              <a:rPr lang="fr-FR"/>
              <a:t>charges électriques identiques</a:t>
            </a:r>
          </a:p>
          <a:p>
            <a:r>
              <a:rPr lang="fr-FR"/>
              <a:t>(attraction si charges opposées)</a:t>
            </a:r>
          </a:p>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ECDA32-3B2B-414A-96F2-C309E2D4BAFC}" type="slidenum">
              <a:rPr lang="fr-FR"/>
              <a:pPr/>
              <a:t>9</a:t>
            </a:fld>
            <a:endParaRPr lang="fr-FR"/>
          </a:p>
        </p:txBody>
      </p:sp>
      <p:sp>
        <p:nvSpPr>
          <p:cNvPr id="552962" name="Rectangle 2"/>
          <p:cNvSpPr>
            <a:spLocks noGrp="1" noRot="1" noChangeAspect="1" noChangeArrowheads="1" noTextEdit="1"/>
          </p:cNvSpPr>
          <p:nvPr>
            <p:ph type="sldImg"/>
          </p:nvPr>
        </p:nvSpPr>
        <p:spPr>
          <a:ln/>
        </p:spPr>
      </p:sp>
      <p:sp>
        <p:nvSpPr>
          <p:cNvPr id="552963" name="Rectangle 3"/>
          <p:cNvSpPr>
            <a:spLocks noGrp="1" noChangeArrowheads="1"/>
          </p:cNvSpPr>
          <p:nvPr>
            <p:ph type="body" idx="1"/>
          </p:nvPr>
        </p:nvSpPr>
        <p:spPr/>
        <p:txBody>
          <a:bodyPr/>
          <a:lstStyle/>
          <a:p>
            <a:r>
              <a:rPr lang="fr-FR"/>
              <a:t>Les bosons de jauge de l’interaction forte sont les gluons qui collent les quarks au sein du proton</a:t>
            </a:r>
          </a:p>
          <a:p>
            <a:endParaRPr lang="fr-FR"/>
          </a:p>
          <a:p>
            <a:r>
              <a:rPr lang="fr-FR"/>
              <a:t>Analogie avec elastique</a:t>
            </a:r>
          </a:p>
          <a:p>
            <a:r>
              <a:rPr lang="en-US"/>
              <a:t>Confinement millen 1 million de dollar</a:t>
            </a:r>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aphicFrame>
        <p:nvGraphicFramePr>
          <p:cNvPr id="4"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98326" name="Equation" r:id="rId3" imgW="114151" imgH="215619" progId="Equation.3">
                  <p:embed/>
                </p:oleObj>
              </mc:Choice>
              <mc:Fallback>
                <p:oleObj name="Equation" r:id="rId3" imgW="114151"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0" name="Rectangle 2"/>
          <p:cNvSpPr>
            <a:spLocks noGrp="1" noChangeArrowheads="1"/>
          </p:cNvSpPr>
          <p:nvPr>
            <p:ph type="ctrTitle"/>
          </p:nvPr>
        </p:nvSpPr>
        <p:spPr>
          <a:xfrm>
            <a:off x="457200" y="1905000"/>
            <a:ext cx="8229600" cy="15208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lstStyle>
            <a:lvl1pPr>
              <a:defRPr sz="4800">
                <a:sym typeface="Symbol" pitchFamily="18" charset="2"/>
              </a:defRPr>
            </a:lvl1pPr>
          </a:lstStyle>
          <a:p>
            <a:pPr lvl="0"/>
            <a:endParaRPr lang="en-US" altLang="en-US" noProof="0" smtClean="0">
              <a:sym typeface="Symbol" pitchFamily="18" charset="2"/>
            </a:endParaRPr>
          </a:p>
        </p:txBody>
      </p:sp>
      <p:sp>
        <p:nvSpPr>
          <p:cNvPr id="7171" name="Rectangle 3"/>
          <p:cNvSpPr>
            <a:spLocks noGrp="1" noChangeArrowheads="1"/>
          </p:cNvSpPr>
          <p:nvPr>
            <p:ph type="subTitle" idx="1"/>
          </p:nvPr>
        </p:nvSpPr>
        <p:spPr>
          <a:xfrm>
            <a:off x="1295400" y="3886200"/>
            <a:ext cx="3657600" cy="1303338"/>
          </a:xfrm>
        </p:spPr>
        <p:txBody>
          <a:bodyPr/>
          <a:lstStyle>
            <a:lvl1pPr marL="0" indent="0" algn="ctr">
              <a:buFont typeface="Wingdings" pitchFamily="2" charset="2"/>
              <a:buNone/>
              <a:defRPr sz="2500">
                <a:solidFill>
                  <a:schemeClr val="accent1"/>
                </a:solidFill>
              </a:defRPr>
            </a:lvl1pPr>
          </a:lstStyle>
          <a:p>
            <a:pPr lvl="0"/>
            <a:endParaRPr lang="en-US" altLang="en-US" noProof="0" smtClean="0"/>
          </a:p>
          <a:p>
            <a:pPr lvl="0"/>
            <a:endParaRPr lang="en-US" altLang="en-US" noProof="0" smtClean="0"/>
          </a:p>
        </p:txBody>
      </p:sp>
      <p:sp>
        <p:nvSpPr>
          <p:cNvPr id="5" name="Espace réservé de la date 4"/>
          <p:cNvSpPr>
            <a:spLocks noGrp="1" noChangeArrowheads="1"/>
          </p:cNvSpPr>
          <p:nvPr>
            <p:ph type="dt" sz="half" idx="10"/>
          </p:nvPr>
        </p:nvSpPr>
        <p:spPr bwMode="auto">
          <a:xfrm>
            <a:off x="1828800" y="5449888"/>
            <a:ext cx="54864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800">
                <a:solidFill>
                  <a:schemeClr val="bg2"/>
                </a:solidFill>
                <a:latin typeface="Comic Sans MS" pitchFamily="66" charset="0"/>
              </a:defRPr>
            </a:lvl1pPr>
          </a:lstStyle>
          <a:p>
            <a:pPr>
              <a:defRPr/>
            </a:pPr>
            <a:endParaRPr lang="fr-FR" altLang="en-US"/>
          </a:p>
        </p:txBody>
      </p:sp>
    </p:spTree>
    <p:extLst>
      <p:ext uri="{BB962C8B-B14F-4D97-AF65-F5344CB8AC3E}">
        <p14:creationId xmlns:p14="http://schemas.microsoft.com/office/powerpoint/2010/main" val="49616819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3E3399FE-A415-482A-A97B-C2DCD178A9AE}" type="slidenum">
              <a:rPr lang="fr-FR" altLang="en-US"/>
              <a:pPr>
                <a:defRPr/>
              </a:pPr>
              <a:t>‹N°›</a:t>
            </a:fld>
            <a:endParaRPr lang="fr-FR" altLang="en-US"/>
          </a:p>
        </p:txBody>
      </p:sp>
      <p:sp>
        <p:nvSpPr>
          <p:cNvPr id="5" name="Rectangle 10"/>
          <p:cNvSpPr>
            <a:spLocks noGrp="1" noChangeArrowheads="1"/>
          </p:cNvSpPr>
          <p:nvPr>
            <p:ph type="ftr" sz="quarter" idx="11"/>
          </p:nvPr>
        </p:nvSpPr>
        <p:spPr>
          <a:ln/>
        </p:spPr>
        <p:txBody>
          <a:bodyPr/>
          <a:lstStyle>
            <a:lvl1pPr>
              <a:defRPr/>
            </a:lvl1pPr>
          </a:lstStyle>
          <a:p>
            <a:pPr>
              <a:defRPr/>
            </a:pPr>
            <a:r>
              <a:rPr lang="en-US" smtClean="0"/>
              <a:t>Nik</a:t>
            </a:r>
            <a:endParaRPr lang="en-US"/>
          </a:p>
        </p:txBody>
      </p:sp>
    </p:spTree>
    <p:extLst>
      <p:ext uri="{BB962C8B-B14F-4D97-AF65-F5344CB8AC3E}">
        <p14:creationId xmlns:p14="http://schemas.microsoft.com/office/powerpoint/2010/main" val="14496263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08788" y="0"/>
            <a:ext cx="2209800" cy="6510338"/>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174625" y="0"/>
            <a:ext cx="6481763" cy="65103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4C62073E-4D3B-465B-BD77-66603CB5098C}" type="slidenum">
              <a:rPr lang="fr-FR" altLang="en-US"/>
              <a:pPr>
                <a:defRPr/>
              </a:pPr>
              <a:t>‹N°›</a:t>
            </a:fld>
            <a:endParaRPr lang="fr-FR" altLang="en-US"/>
          </a:p>
        </p:txBody>
      </p:sp>
      <p:sp>
        <p:nvSpPr>
          <p:cNvPr id="5" name="Rectangle 10"/>
          <p:cNvSpPr>
            <a:spLocks noGrp="1" noChangeArrowheads="1"/>
          </p:cNvSpPr>
          <p:nvPr>
            <p:ph type="ftr" sz="quarter" idx="11"/>
          </p:nvPr>
        </p:nvSpPr>
        <p:spPr>
          <a:ln/>
        </p:spPr>
        <p:txBody>
          <a:bodyPr/>
          <a:lstStyle>
            <a:lvl1pPr>
              <a:defRPr/>
            </a:lvl1pPr>
          </a:lstStyle>
          <a:p>
            <a:pPr>
              <a:defRPr/>
            </a:pPr>
            <a:r>
              <a:rPr lang="en-US" smtClean="0"/>
              <a:t>Nik</a:t>
            </a:r>
            <a:endParaRPr lang="en-US"/>
          </a:p>
        </p:txBody>
      </p:sp>
    </p:spTree>
    <p:extLst>
      <p:ext uri="{BB962C8B-B14F-4D97-AF65-F5344CB8AC3E}">
        <p14:creationId xmlns:p14="http://schemas.microsoft.com/office/powerpoint/2010/main" val="155476681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228600" y="2971800"/>
            <a:ext cx="8534400" cy="609600"/>
          </a:xfrm>
        </p:spPr>
        <p:txBody>
          <a:bodyPr/>
          <a:lstStyle/>
          <a:p>
            <a:r>
              <a:rPr lang="fr-FR" dirty="0" smtClean="0"/>
              <a:t>Cliquez et modifiez le titre</a:t>
            </a:r>
            <a:endParaRPr lang="en-GB" dirty="0"/>
          </a:p>
        </p:txBody>
      </p:sp>
    </p:spTree>
    <p:extLst>
      <p:ext uri="{BB962C8B-B14F-4D97-AF65-F5344CB8AC3E}">
        <p14:creationId xmlns:p14="http://schemas.microsoft.com/office/powerpoint/2010/main" val="1742555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sldNum" sz="quarter" idx="10"/>
          </p:nvPr>
        </p:nvSpPr>
        <p:spPr>
          <a:xfrm>
            <a:off x="8305800" y="6553200"/>
            <a:ext cx="838200" cy="304800"/>
          </a:xfrm>
          <a:ln/>
        </p:spPr>
        <p:txBody>
          <a:bodyPr/>
          <a:lstStyle>
            <a:lvl1pPr>
              <a:defRPr/>
            </a:lvl1pPr>
          </a:lstStyle>
          <a:p>
            <a:pPr>
              <a:defRPr/>
            </a:pPr>
            <a:fld id="{13BC8E82-106D-482C-BF01-23DEFAA648D8}" type="slidenum">
              <a:rPr lang="fr-FR" altLang="en-US"/>
              <a:pPr>
                <a:defRPr/>
              </a:pPr>
              <a:t>‹N°›</a:t>
            </a:fld>
            <a:endParaRPr lang="fr-FR" altLang="en-US"/>
          </a:p>
        </p:txBody>
      </p:sp>
      <p:sp>
        <p:nvSpPr>
          <p:cNvPr id="5" name="Rectangle 10"/>
          <p:cNvSpPr>
            <a:spLocks noGrp="1" noChangeArrowheads="1"/>
          </p:cNvSpPr>
          <p:nvPr>
            <p:ph type="ftr" sz="quarter" idx="11"/>
          </p:nvPr>
        </p:nvSpPr>
        <p:spPr>
          <a:ln/>
        </p:spPr>
        <p:txBody>
          <a:bodyPr/>
          <a:lstStyle>
            <a:lvl1pPr>
              <a:defRPr/>
            </a:lvl1pPr>
          </a:lstStyle>
          <a:p>
            <a:pPr>
              <a:defRPr/>
            </a:pPr>
            <a:r>
              <a:rPr lang="en-US" smtClean="0"/>
              <a:t>Nik</a:t>
            </a:r>
            <a:endParaRPr lang="en-US"/>
          </a:p>
        </p:txBody>
      </p:sp>
    </p:spTree>
    <p:extLst>
      <p:ext uri="{BB962C8B-B14F-4D97-AF65-F5344CB8AC3E}">
        <p14:creationId xmlns:p14="http://schemas.microsoft.com/office/powerpoint/2010/main" val="380762625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sldNum" sz="quarter" idx="10"/>
          </p:nvPr>
        </p:nvSpPr>
        <p:spPr>
          <a:ln/>
        </p:spPr>
        <p:txBody>
          <a:bodyPr/>
          <a:lstStyle>
            <a:lvl1pPr>
              <a:defRPr/>
            </a:lvl1pPr>
          </a:lstStyle>
          <a:p>
            <a:pPr>
              <a:defRPr/>
            </a:pPr>
            <a:fld id="{90574D07-DB2E-43FF-AA67-C88ECA02DF1F}" type="slidenum">
              <a:rPr lang="fr-FR" altLang="en-US"/>
              <a:pPr>
                <a:defRPr/>
              </a:pPr>
              <a:t>‹N°›</a:t>
            </a:fld>
            <a:endParaRPr lang="fr-FR" altLang="en-US"/>
          </a:p>
        </p:txBody>
      </p:sp>
      <p:sp>
        <p:nvSpPr>
          <p:cNvPr id="5" name="Rectangle 10"/>
          <p:cNvSpPr>
            <a:spLocks noGrp="1" noChangeArrowheads="1"/>
          </p:cNvSpPr>
          <p:nvPr>
            <p:ph type="ftr" sz="quarter" idx="11"/>
          </p:nvPr>
        </p:nvSpPr>
        <p:spPr>
          <a:ln/>
        </p:spPr>
        <p:txBody>
          <a:bodyPr/>
          <a:lstStyle>
            <a:lvl1pPr>
              <a:defRPr/>
            </a:lvl1pPr>
          </a:lstStyle>
          <a:p>
            <a:pPr>
              <a:defRPr/>
            </a:pPr>
            <a:r>
              <a:rPr lang="en-US" smtClean="0"/>
              <a:t>Nik</a:t>
            </a:r>
            <a:endParaRPr lang="en-US"/>
          </a:p>
        </p:txBody>
      </p:sp>
    </p:spTree>
    <p:extLst>
      <p:ext uri="{BB962C8B-B14F-4D97-AF65-F5344CB8AC3E}">
        <p14:creationId xmlns:p14="http://schemas.microsoft.com/office/powerpoint/2010/main" val="45433409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174625" y="719138"/>
            <a:ext cx="4344988"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72013" y="719138"/>
            <a:ext cx="4346575"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7C882164-73B2-4ACC-8FA0-21A53AFD6736}" type="slidenum">
              <a:rPr lang="fr-FR" altLang="en-US"/>
              <a:pPr>
                <a:defRPr/>
              </a:pPr>
              <a:t>‹N°›</a:t>
            </a:fld>
            <a:endParaRPr lang="fr-FR" altLang="en-US"/>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t>Nik</a:t>
            </a:r>
            <a:endParaRPr lang="en-US"/>
          </a:p>
        </p:txBody>
      </p:sp>
    </p:spTree>
    <p:extLst>
      <p:ext uri="{BB962C8B-B14F-4D97-AF65-F5344CB8AC3E}">
        <p14:creationId xmlns:p14="http://schemas.microsoft.com/office/powerpoint/2010/main" val="11665712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7D8F3DC7-90E2-4C2C-844D-DB6F989D6E26}" type="slidenum">
              <a:rPr lang="fr-FR" altLang="en-US"/>
              <a:pPr>
                <a:defRPr/>
              </a:pPr>
              <a:t>‹N°›</a:t>
            </a:fld>
            <a:endParaRPr lang="fr-FR" altLang="en-US"/>
          </a:p>
        </p:txBody>
      </p:sp>
      <p:sp>
        <p:nvSpPr>
          <p:cNvPr id="8" name="Rectangle 10"/>
          <p:cNvSpPr>
            <a:spLocks noGrp="1" noChangeArrowheads="1"/>
          </p:cNvSpPr>
          <p:nvPr>
            <p:ph type="ftr" sz="quarter" idx="11"/>
          </p:nvPr>
        </p:nvSpPr>
        <p:spPr>
          <a:ln/>
        </p:spPr>
        <p:txBody>
          <a:bodyPr/>
          <a:lstStyle>
            <a:lvl1pPr>
              <a:defRPr/>
            </a:lvl1pPr>
          </a:lstStyle>
          <a:p>
            <a:pPr>
              <a:defRPr/>
            </a:pPr>
            <a:r>
              <a:rPr lang="en-US" smtClean="0"/>
              <a:t>Nik</a:t>
            </a:r>
            <a:endParaRPr lang="en-US"/>
          </a:p>
        </p:txBody>
      </p:sp>
    </p:spTree>
    <p:extLst>
      <p:ext uri="{BB962C8B-B14F-4D97-AF65-F5344CB8AC3E}">
        <p14:creationId xmlns:p14="http://schemas.microsoft.com/office/powerpoint/2010/main" val="175586223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05193E6F-A11E-401A-BEAD-B301C1C8373E}" type="slidenum">
              <a:rPr lang="fr-FR" altLang="en-US"/>
              <a:pPr>
                <a:defRPr/>
              </a:pPr>
              <a:t>‹N°›</a:t>
            </a:fld>
            <a:endParaRPr lang="fr-FR" altLang="en-US"/>
          </a:p>
        </p:txBody>
      </p:sp>
      <p:sp>
        <p:nvSpPr>
          <p:cNvPr id="4" name="Rectangle 10"/>
          <p:cNvSpPr>
            <a:spLocks noGrp="1" noChangeArrowheads="1"/>
          </p:cNvSpPr>
          <p:nvPr>
            <p:ph type="ftr" sz="quarter" idx="11"/>
          </p:nvPr>
        </p:nvSpPr>
        <p:spPr>
          <a:ln/>
        </p:spPr>
        <p:txBody>
          <a:bodyPr/>
          <a:lstStyle>
            <a:lvl1pPr>
              <a:defRPr/>
            </a:lvl1pPr>
          </a:lstStyle>
          <a:p>
            <a:pPr>
              <a:defRPr/>
            </a:pPr>
            <a:r>
              <a:rPr lang="en-US" smtClean="0"/>
              <a:t>Nik</a:t>
            </a:r>
            <a:endParaRPr lang="en-US"/>
          </a:p>
        </p:txBody>
      </p:sp>
    </p:spTree>
    <p:extLst>
      <p:ext uri="{BB962C8B-B14F-4D97-AF65-F5344CB8AC3E}">
        <p14:creationId xmlns:p14="http://schemas.microsoft.com/office/powerpoint/2010/main" val="73785731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0DD9F85B-E66B-4890-B131-3F9264D42B7F}" type="slidenum">
              <a:rPr lang="fr-FR" altLang="en-US"/>
              <a:pPr>
                <a:defRPr/>
              </a:pPr>
              <a:t>‹N°›</a:t>
            </a:fld>
            <a:endParaRPr lang="fr-FR" altLang="en-US"/>
          </a:p>
        </p:txBody>
      </p:sp>
      <p:sp>
        <p:nvSpPr>
          <p:cNvPr id="3" name="Rectangle 10"/>
          <p:cNvSpPr>
            <a:spLocks noGrp="1" noChangeArrowheads="1"/>
          </p:cNvSpPr>
          <p:nvPr>
            <p:ph type="ftr" sz="quarter" idx="11"/>
          </p:nvPr>
        </p:nvSpPr>
        <p:spPr>
          <a:ln/>
        </p:spPr>
        <p:txBody>
          <a:bodyPr/>
          <a:lstStyle>
            <a:lvl1pPr>
              <a:defRPr/>
            </a:lvl1pPr>
          </a:lstStyle>
          <a:p>
            <a:pPr>
              <a:defRPr/>
            </a:pPr>
            <a:r>
              <a:rPr lang="en-US" smtClean="0"/>
              <a:t>Nik</a:t>
            </a:r>
            <a:endParaRPr lang="en-US"/>
          </a:p>
        </p:txBody>
      </p:sp>
    </p:spTree>
    <p:extLst>
      <p:ext uri="{BB962C8B-B14F-4D97-AF65-F5344CB8AC3E}">
        <p14:creationId xmlns:p14="http://schemas.microsoft.com/office/powerpoint/2010/main" val="45816511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sldNum" sz="quarter" idx="10"/>
          </p:nvPr>
        </p:nvSpPr>
        <p:spPr>
          <a:ln/>
        </p:spPr>
        <p:txBody>
          <a:bodyPr/>
          <a:lstStyle>
            <a:lvl1pPr>
              <a:defRPr/>
            </a:lvl1pPr>
          </a:lstStyle>
          <a:p>
            <a:pPr>
              <a:defRPr/>
            </a:pPr>
            <a:fld id="{D204576B-47D3-4A47-9BF1-2A2CA080F795}" type="slidenum">
              <a:rPr lang="fr-FR" altLang="en-US"/>
              <a:pPr>
                <a:defRPr/>
              </a:pPr>
              <a:t>‹N°›</a:t>
            </a:fld>
            <a:endParaRPr lang="fr-FR" altLang="en-US"/>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t>Nik</a:t>
            </a:r>
            <a:endParaRPr lang="en-US"/>
          </a:p>
        </p:txBody>
      </p:sp>
    </p:spTree>
    <p:extLst>
      <p:ext uri="{BB962C8B-B14F-4D97-AF65-F5344CB8AC3E}">
        <p14:creationId xmlns:p14="http://schemas.microsoft.com/office/powerpoint/2010/main" val="281602863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sldNum" sz="quarter" idx="10"/>
          </p:nvPr>
        </p:nvSpPr>
        <p:spPr>
          <a:ln/>
        </p:spPr>
        <p:txBody>
          <a:bodyPr/>
          <a:lstStyle>
            <a:lvl1pPr>
              <a:defRPr/>
            </a:lvl1pPr>
          </a:lstStyle>
          <a:p>
            <a:pPr>
              <a:defRPr/>
            </a:pPr>
            <a:fld id="{59650A64-A5F6-4227-B342-4972A6F3CAC0}" type="slidenum">
              <a:rPr lang="fr-FR" altLang="en-US"/>
              <a:pPr>
                <a:defRPr/>
              </a:pPr>
              <a:t>‹N°›</a:t>
            </a:fld>
            <a:endParaRPr lang="fr-FR" altLang="en-US"/>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t>Nik</a:t>
            </a:r>
            <a:endParaRPr lang="en-US"/>
          </a:p>
        </p:txBody>
      </p:sp>
    </p:spTree>
    <p:extLst>
      <p:ext uri="{BB962C8B-B14F-4D97-AF65-F5344CB8AC3E}">
        <p14:creationId xmlns:p14="http://schemas.microsoft.com/office/powerpoint/2010/main" val="63342813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760413" y="0"/>
            <a:ext cx="7658100" cy="519113"/>
          </a:xfrm>
          <a:prstGeom prst="rect">
            <a:avLst/>
          </a:prstGeom>
          <a:noFill/>
          <a:ln>
            <a:noFill/>
          </a:ln>
          <a:effectLst/>
          <a:extLst>
            <a:ext uri="{909E8E84-426E-40DD-AFC4-6F175D3DCCD1}">
              <a14:hiddenFill xmlns:a14="http://schemas.microsoft.com/office/drawing/2010/main">
                <a:solidFill>
                  <a:srgbClr val="CC99FF">
                    <a:alpha val="43921"/>
                  </a:srgbClr>
                </a:solidFill>
              </a14:hiddenFill>
            </a:ext>
            <a:ext uri="{91240B29-F687-4F45-9708-019B960494DF}">
              <a14:hiddenLine xmlns:a14="http://schemas.microsoft.com/office/drawing/2010/main" w="38100" cmpd="dbl">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lvl="0"/>
            <a:r>
              <a:rPr lang="fr-FR" altLang="en-US" smtClean="0"/>
              <a:t>Cliquez pour modifier le style du titre</a:t>
            </a:r>
          </a:p>
        </p:txBody>
      </p:sp>
      <p:sp>
        <p:nvSpPr>
          <p:cNvPr id="6148" name="Rectangle 4"/>
          <p:cNvSpPr>
            <a:spLocks noGrp="1" noChangeArrowheads="1"/>
          </p:cNvSpPr>
          <p:nvPr>
            <p:ph type="sldNum" sz="quarter" idx="4"/>
          </p:nvPr>
        </p:nvSpPr>
        <p:spPr bwMode="auto">
          <a:xfrm>
            <a:off x="8305800" y="0"/>
            <a:ext cx="838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1">
                <a:solidFill>
                  <a:schemeClr val="tx2"/>
                </a:solidFill>
              </a:defRPr>
            </a:lvl1pPr>
          </a:lstStyle>
          <a:p>
            <a:pPr>
              <a:defRPr/>
            </a:pPr>
            <a:fld id="{8AA522CE-2654-4AB1-8E81-249BA6692C93}" type="slidenum">
              <a:rPr lang="fr-FR" altLang="en-US"/>
              <a:pPr>
                <a:defRPr/>
              </a:pPr>
              <a:t>‹N°›</a:t>
            </a:fld>
            <a:endParaRPr lang="fr-FR" altLang="en-US"/>
          </a:p>
        </p:txBody>
      </p:sp>
      <p:sp>
        <p:nvSpPr>
          <p:cNvPr id="1029" name="Line 5"/>
          <p:cNvSpPr>
            <a:spLocks noChangeShapeType="1"/>
          </p:cNvSpPr>
          <p:nvPr/>
        </p:nvSpPr>
        <p:spPr bwMode="auto">
          <a:xfrm>
            <a:off x="244475" y="536575"/>
            <a:ext cx="8643938"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0" name="Rectangle 7"/>
          <p:cNvSpPr>
            <a:spLocks noGrp="1" noChangeArrowheads="1"/>
          </p:cNvSpPr>
          <p:nvPr>
            <p:ph type="body" idx="1"/>
          </p:nvPr>
        </p:nvSpPr>
        <p:spPr bwMode="auto">
          <a:xfrm>
            <a:off x="174625" y="719138"/>
            <a:ext cx="8843963"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a:p>
            <a:pPr lvl="4"/>
            <a:endParaRPr lang="en-US" smtClean="0"/>
          </a:p>
        </p:txBody>
      </p:sp>
      <p:sp>
        <p:nvSpPr>
          <p:cNvPr id="6154" name="Rectangle 10"/>
          <p:cNvSpPr>
            <a:spLocks noGrp="1" noChangeArrowheads="1"/>
          </p:cNvSpPr>
          <p:nvPr>
            <p:ph type="ftr" sz="quarter" idx="3"/>
          </p:nvPr>
        </p:nvSpPr>
        <p:spPr bwMode="auto">
          <a:xfrm>
            <a:off x="1117600" y="6588125"/>
            <a:ext cx="68961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latin typeface="Arial" charset="0"/>
              </a:defRPr>
            </a:lvl1pPr>
          </a:lstStyle>
          <a:p>
            <a:pPr>
              <a:defRPr/>
            </a:pPr>
            <a:r>
              <a:rPr lang="en-US" dirty="0" err="1" smtClean="0"/>
              <a:t>Nik</a:t>
            </a:r>
            <a:endParaRPr lang="en-US" dirty="0"/>
          </a:p>
        </p:txBody>
      </p:sp>
    </p:spTree>
  </p:cSld>
  <p:clrMap bg1="lt1" tx1="dk1" bg2="lt2" tx2="dk2" accent1="accent1" accent2="accent2" accent3="accent3" accent4="accent4" accent5="accent5" accent6="accent6" hlink="hlink" folHlink="folHlink"/>
  <p:sldLayoutIdLst>
    <p:sldLayoutId id="2147483714"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5" r:id="rId12"/>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2800" b="1">
          <a:solidFill>
            <a:srgbClr val="FF0000"/>
          </a:solidFill>
          <a:latin typeface="+mj-lt"/>
          <a:ea typeface="+mj-ea"/>
          <a:cs typeface="+mj-cs"/>
        </a:defRPr>
      </a:lvl1pPr>
      <a:lvl2pPr algn="ctr" rtl="0" eaLnBrk="0" fontAlgn="base" hangingPunct="0">
        <a:spcBef>
          <a:spcPct val="0"/>
        </a:spcBef>
        <a:spcAft>
          <a:spcPct val="0"/>
        </a:spcAft>
        <a:defRPr sz="2800" b="1">
          <a:solidFill>
            <a:srgbClr val="FF0000"/>
          </a:solidFill>
          <a:latin typeface="Verdana" pitchFamily="34" charset="0"/>
        </a:defRPr>
      </a:lvl2pPr>
      <a:lvl3pPr algn="ctr" rtl="0" eaLnBrk="0" fontAlgn="base" hangingPunct="0">
        <a:spcBef>
          <a:spcPct val="0"/>
        </a:spcBef>
        <a:spcAft>
          <a:spcPct val="0"/>
        </a:spcAft>
        <a:defRPr sz="2800" b="1">
          <a:solidFill>
            <a:srgbClr val="FF0000"/>
          </a:solidFill>
          <a:latin typeface="Verdana" pitchFamily="34" charset="0"/>
        </a:defRPr>
      </a:lvl3pPr>
      <a:lvl4pPr algn="ctr" rtl="0" eaLnBrk="0" fontAlgn="base" hangingPunct="0">
        <a:spcBef>
          <a:spcPct val="0"/>
        </a:spcBef>
        <a:spcAft>
          <a:spcPct val="0"/>
        </a:spcAft>
        <a:defRPr sz="2800" b="1">
          <a:solidFill>
            <a:srgbClr val="FF0000"/>
          </a:solidFill>
          <a:latin typeface="Verdana" pitchFamily="34" charset="0"/>
        </a:defRPr>
      </a:lvl4pPr>
      <a:lvl5pPr algn="ctr" rtl="0" eaLnBrk="0" fontAlgn="base" hangingPunct="0">
        <a:spcBef>
          <a:spcPct val="0"/>
        </a:spcBef>
        <a:spcAft>
          <a:spcPct val="0"/>
        </a:spcAft>
        <a:defRPr sz="2800" b="1">
          <a:solidFill>
            <a:srgbClr val="FF0000"/>
          </a:solidFill>
          <a:latin typeface="Verdana" pitchFamily="34" charset="0"/>
        </a:defRPr>
      </a:lvl5pPr>
      <a:lvl6pPr marL="457200" algn="ctr" rtl="0" fontAlgn="base">
        <a:spcBef>
          <a:spcPct val="0"/>
        </a:spcBef>
        <a:spcAft>
          <a:spcPct val="0"/>
        </a:spcAft>
        <a:defRPr sz="2800" b="1">
          <a:solidFill>
            <a:srgbClr val="FF0000"/>
          </a:solidFill>
          <a:latin typeface="Verdana" pitchFamily="34" charset="0"/>
        </a:defRPr>
      </a:lvl6pPr>
      <a:lvl7pPr marL="914400" algn="ctr" rtl="0" fontAlgn="base">
        <a:spcBef>
          <a:spcPct val="0"/>
        </a:spcBef>
        <a:spcAft>
          <a:spcPct val="0"/>
        </a:spcAft>
        <a:defRPr sz="2800" b="1">
          <a:solidFill>
            <a:srgbClr val="FF0000"/>
          </a:solidFill>
          <a:latin typeface="Verdana" pitchFamily="34" charset="0"/>
        </a:defRPr>
      </a:lvl7pPr>
      <a:lvl8pPr marL="1371600" algn="ctr" rtl="0" fontAlgn="base">
        <a:spcBef>
          <a:spcPct val="0"/>
        </a:spcBef>
        <a:spcAft>
          <a:spcPct val="0"/>
        </a:spcAft>
        <a:defRPr sz="2800" b="1">
          <a:solidFill>
            <a:srgbClr val="FF0000"/>
          </a:solidFill>
          <a:latin typeface="Verdana" pitchFamily="34" charset="0"/>
        </a:defRPr>
      </a:lvl8pPr>
      <a:lvl9pPr marL="1828800" algn="ctr" rtl="0" fontAlgn="base">
        <a:spcBef>
          <a:spcPct val="0"/>
        </a:spcBef>
        <a:spcAft>
          <a:spcPct val="0"/>
        </a:spcAft>
        <a:defRPr sz="2800" b="1">
          <a:solidFill>
            <a:srgbClr val="FF0000"/>
          </a:solidFill>
          <a:latin typeface="Verdana" pitchFamily="34" charset="0"/>
        </a:defRPr>
      </a:lvl9pPr>
    </p:titleStyle>
    <p:bodyStyle>
      <a:lvl1pPr marL="342900" indent="-342900" algn="l" rtl="0" eaLnBrk="0" fontAlgn="base" hangingPunct="0">
        <a:spcBef>
          <a:spcPct val="20000"/>
        </a:spcBef>
        <a:spcAft>
          <a:spcPct val="0"/>
        </a:spcAft>
        <a:buClr>
          <a:srgbClr val="FF0066"/>
        </a:buClr>
        <a:buSzPct val="140000"/>
        <a:buFont typeface="Wingdings" pitchFamily="2" charset="2"/>
        <a:buChar char="§"/>
        <a:defRPr sz="2600">
          <a:solidFill>
            <a:schemeClr val="tx1"/>
          </a:solidFill>
          <a:latin typeface="+mn-lt"/>
          <a:ea typeface="+mn-ea"/>
          <a:cs typeface="+mn-cs"/>
        </a:defRPr>
      </a:lvl1pPr>
      <a:lvl2pPr marL="669925" indent="-325438" algn="l" rtl="0" eaLnBrk="0" fontAlgn="base" hangingPunct="0">
        <a:spcBef>
          <a:spcPct val="20000"/>
        </a:spcBef>
        <a:spcAft>
          <a:spcPct val="0"/>
        </a:spcAft>
        <a:buClr>
          <a:srgbClr val="CC0099"/>
        </a:buClr>
        <a:buSzPct val="115000"/>
        <a:buFont typeface="Wingdings" pitchFamily="2" charset="2"/>
        <a:buChar char="§"/>
        <a:defRPr sz="2400">
          <a:solidFill>
            <a:schemeClr val="tx1"/>
          </a:solidFill>
          <a:latin typeface="+mn-lt"/>
        </a:defRPr>
      </a:lvl2pPr>
      <a:lvl3pPr marL="1022350" indent="-350838" algn="l" rtl="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mn-lt"/>
        </a:defRPr>
      </a:lvl3pPr>
      <a:lvl4pPr marL="1339850" indent="-315913" algn="l" rtl="0" eaLnBrk="0" fontAlgn="base" hangingPunct="0">
        <a:spcBef>
          <a:spcPct val="20000"/>
        </a:spcBef>
        <a:spcAft>
          <a:spcPct val="0"/>
        </a:spcAft>
        <a:buClr>
          <a:schemeClr val="accent1"/>
        </a:buClr>
        <a:buSzPct val="115000"/>
        <a:buFont typeface="Wingdings" pitchFamily="2" charset="2"/>
        <a:buChar char="§"/>
        <a:defRPr>
          <a:solidFill>
            <a:schemeClr val="tx1"/>
          </a:solidFill>
          <a:latin typeface="+mn-lt"/>
        </a:defRPr>
      </a:lvl4pPr>
      <a:lvl5pPr marL="1681163" indent="-339725" algn="l" rtl="0" eaLnBrk="0" fontAlgn="base" hangingPunct="0">
        <a:spcBef>
          <a:spcPct val="20000"/>
        </a:spcBef>
        <a:spcAft>
          <a:spcPct val="0"/>
        </a:spcAft>
        <a:buClr>
          <a:schemeClr val="accent2"/>
        </a:buClr>
        <a:buSzPct val="115000"/>
        <a:buFont typeface="Symbol" pitchFamily="18" charset="2"/>
        <a:buChar char="-"/>
        <a:defRPr sz="1600">
          <a:solidFill>
            <a:schemeClr val="tx1"/>
          </a:solidFill>
          <a:latin typeface="+mn-lt"/>
        </a:defRPr>
      </a:lvl5pPr>
      <a:lvl6pPr marL="2138363" indent="-339725" algn="l" rtl="0" fontAlgn="base">
        <a:spcBef>
          <a:spcPct val="20000"/>
        </a:spcBef>
        <a:spcAft>
          <a:spcPct val="0"/>
        </a:spcAft>
        <a:buClr>
          <a:schemeClr val="accent2"/>
        </a:buClr>
        <a:buSzPct val="115000"/>
        <a:buFont typeface="Symbol" pitchFamily="18" charset="2"/>
        <a:buChar char="-"/>
        <a:defRPr sz="1600">
          <a:solidFill>
            <a:schemeClr val="tx1"/>
          </a:solidFill>
          <a:latin typeface="+mn-lt"/>
        </a:defRPr>
      </a:lvl6pPr>
      <a:lvl7pPr marL="2595563" indent="-339725" algn="l" rtl="0" fontAlgn="base">
        <a:spcBef>
          <a:spcPct val="20000"/>
        </a:spcBef>
        <a:spcAft>
          <a:spcPct val="0"/>
        </a:spcAft>
        <a:buClr>
          <a:schemeClr val="accent2"/>
        </a:buClr>
        <a:buSzPct val="115000"/>
        <a:buFont typeface="Symbol" pitchFamily="18" charset="2"/>
        <a:buChar char="-"/>
        <a:defRPr sz="1600">
          <a:solidFill>
            <a:schemeClr val="tx1"/>
          </a:solidFill>
          <a:latin typeface="+mn-lt"/>
        </a:defRPr>
      </a:lvl7pPr>
      <a:lvl8pPr marL="3052763" indent="-339725" algn="l" rtl="0" fontAlgn="base">
        <a:spcBef>
          <a:spcPct val="20000"/>
        </a:spcBef>
        <a:spcAft>
          <a:spcPct val="0"/>
        </a:spcAft>
        <a:buClr>
          <a:schemeClr val="accent2"/>
        </a:buClr>
        <a:buSzPct val="115000"/>
        <a:buFont typeface="Symbol" pitchFamily="18" charset="2"/>
        <a:buChar char="-"/>
        <a:defRPr sz="1600">
          <a:solidFill>
            <a:schemeClr val="tx1"/>
          </a:solidFill>
          <a:latin typeface="+mn-lt"/>
        </a:defRPr>
      </a:lvl8pPr>
      <a:lvl9pPr marL="3509963" indent="-339725" algn="l" rtl="0" fontAlgn="base">
        <a:spcBef>
          <a:spcPct val="20000"/>
        </a:spcBef>
        <a:spcAft>
          <a:spcPct val="0"/>
        </a:spcAft>
        <a:buClr>
          <a:schemeClr val="accent2"/>
        </a:buClr>
        <a:buSzPct val="115000"/>
        <a:buFont typeface="Symbol" pitchFamily="18" charset="2"/>
        <a:buChar char="-"/>
        <a:defRPr sz="16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6.xml"/><Relationship Id="rId4" Type="http://schemas.openxmlformats.org/officeDocument/2006/relationships/image" Target="../media/image55.jpe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8.wmf"/><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image" Target="../media/image63.png"/></Relationships>
</file>

<file path=ppt/slides/_rels/slide3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73.png"/></Relationships>
</file>

<file path=ppt/slides/_rels/slide4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wmf"/><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57200" y="1409700"/>
            <a:ext cx="8229600" cy="1520825"/>
          </a:xfrm>
        </p:spPr>
        <p:txBody>
          <a:bodyPr/>
          <a:lstStyle/>
          <a:p>
            <a:pPr algn="l" eaLnBrk="1" hangingPunct="1"/>
            <a:r>
              <a:rPr lang="fr-FR" sz="4400" smtClean="0"/>
              <a:t>Particules </a:t>
            </a:r>
            <a:br>
              <a:rPr lang="fr-FR" sz="4400" smtClean="0"/>
            </a:br>
            <a:r>
              <a:rPr lang="fr-FR" sz="4400" smtClean="0"/>
              <a:t>et Interactions</a:t>
            </a:r>
          </a:p>
        </p:txBody>
      </p:sp>
      <p:sp>
        <p:nvSpPr>
          <p:cNvPr id="4099" name="Rectangle 3"/>
          <p:cNvSpPr>
            <a:spLocks noGrp="1" noChangeArrowheads="1"/>
          </p:cNvSpPr>
          <p:nvPr>
            <p:ph type="subTitle" idx="1"/>
          </p:nvPr>
        </p:nvSpPr>
        <p:spPr>
          <a:xfrm>
            <a:off x="457200" y="3568700"/>
            <a:ext cx="3657600" cy="1303338"/>
          </a:xfrm>
        </p:spPr>
        <p:txBody>
          <a:bodyPr/>
          <a:lstStyle/>
          <a:p>
            <a:pPr algn="l" eaLnBrk="1" hangingPunct="1">
              <a:lnSpc>
                <a:spcPct val="90000"/>
              </a:lnSpc>
            </a:pPr>
            <a:r>
              <a:rPr lang="fr-FR" smtClean="0"/>
              <a:t>Nikola Makovec</a:t>
            </a:r>
          </a:p>
          <a:p>
            <a:pPr algn="l" eaLnBrk="1" hangingPunct="1">
              <a:lnSpc>
                <a:spcPct val="90000"/>
              </a:lnSpc>
            </a:pPr>
            <a:r>
              <a:rPr lang="fr-FR" smtClean="0">
                <a:solidFill>
                  <a:schemeClr val="tx1"/>
                </a:solidFill>
              </a:rPr>
              <a:t>LAL/IN2P3/CNRS</a:t>
            </a:r>
          </a:p>
          <a:p>
            <a:pPr algn="l" eaLnBrk="1" hangingPunct="1">
              <a:lnSpc>
                <a:spcPct val="90000"/>
              </a:lnSpc>
            </a:pPr>
            <a:r>
              <a:rPr lang="fr-FR" smtClean="0">
                <a:solidFill>
                  <a:schemeClr val="tx1"/>
                </a:solidFill>
              </a:rPr>
              <a:t>Université Paris XI</a:t>
            </a:r>
          </a:p>
        </p:txBody>
      </p:sp>
      <p:grpSp>
        <p:nvGrpSpPr>
          <p:cNvPr id="4100" name="Group 10"/>
          <p:cNvGrpSpPr>
            <a:grpSpLocks/>
          </p:cNvGrpSpPr>
          <p:nvPr/>
        </p:nvGrpSpPr>
        <p:grpSpPr bwMode="auto">
          <a:xfrm>
            <a:off x="0" y="6210300"/>
            <a:ext cx="6477000" cy="647700"/>
            <a:chOff x="0" y="3720"/>
            <a:chExt cx="4768" cy="600"/>
          </a:xfrm>
        </p:grpSpPr>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20"/>
              <a:ext cx="1200" cy="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2" y="3720"/>
              <a:ext cx="1200" cy="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6" y="3720"/>
              <a:ext cx="1200" cy="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8" y="3720"/>
              <a:ext cx="1200" cy="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10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3663" y="0"/>
            <a:ext cx="27003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p:cNvSpPr>
          <p:nvPr>
            <p:ph type="sldNum" sz="quarter" idx="10"/>
          </p:nvPr>
        </p:nvSpPr>
        <p:spPr/>
        <p:txBody>
          <a:bodyPr/>
          <a:lstStyle/>
          <a:p>
            <a:fld id="{0C03E094-0C3E-4CD5-965D-A46805D20E63}" type="slidenum">
              <a:rPr lang="fr-FR" altLang="en-US"/>
              <a:pPr/>
              <a:t>10</a:t>
            </a:fld>
            <a:endParaRPr lang="fr-FR" altLang="en-US"/>
          </a:p>
        </p:txBody>
      </p:sp>
      <p:sp>
        <p:nvSpPr>
          <p:cNvPr id="556034" name="Rectangle 2"/>
          <p:cNvSpPr>
            <a:spLocks noGrp="1" noChangeArrowheads="1"/>
          </p:cNvSpPr>
          <p:nvPr>
            <p:ph type="title"/>
          </p:nvPr>
        </p:nvSpPr>
        <p:spPr>
          <a:xfrm>
            <a:off x="2613025" y="0"/>
            <a:ext cx="3951288" cy="519113"/>
          </a:xfrm>
        </p:spPr>
        <p:txBody>
          <a:bodyPr/>
          <a:lstStyle/>
          <a:p>
            <a:r>
              <a:rPr lang="fr-FR"/>
              <a:t>L’interaction faible</a:t>
            </a:r>
          </a:p>
        </p:txBody>
      </p:sp>
      <p:sp>
        <p:nvSpPr>
          <p:cNvPr id="556035" name="Rectangle 3"/>
          <p:cNvSpPr>
            <a:spLocks noGrp="1" noChangeArrowheads="1"/>
          </p:cNvSpPr>
          <p:nvPr>
            <p:ph type="body" idx="1"/>
          </p:nvPr>
        </p:nvSpPr>
        <p:spPr>
          <a:xfrm>
            <a:off x="241300" y="858838"/>
            <a:ext cx="6051550" cy="5694362"/>
          </a:xfrm>
        </p:spPr>
        <p:txBody>
          <a:bodyPr/>
          <a:lstStyle/>
          <a:p>
            <a:pPr>
              <a:lnSpc>
                <a:spcPct val="90000"/>
              </a:lnSpc>
            </a:pPr>
            <a:r>
              <a:rPr lang="fr-FR" sz="2400"/>
              <a:t>Responsable de la radioactivité β</a:t>
            </a:r>
          </a:p>
          <a:p>
            <a:pPr>
              <a:lnSpc>
                <a:spcPct val="90000"/>
              </a:lnSpc>
            </a:pPr>
            <a:r>
              <a:rPr lang="fr-FR" sz="2400"/>
              <a:t>Participe aux réactions nucléaires au cœur </a:t>
            </a:r>
            <a:r>
              <a:rPr lang="fr-FR" sz="2400"/>
              <a:t>du </a:t>
            </a:r>
            <a:r>
              <a:rPr lang="fr-FR" sz="2400" smtClean="0"/>
              <a:t>Soleil </a:t>
            </a:r>
            <a:endParaRPr lang="fr-FR" sz="2400"/>
          </a:p>
          <a:p>
            <a:pPr lvl="1">
              <a:lnSpc>
                <a:spcPct val="90000"/>
              </a:lnSpc>
              <a:buFont typeface="Wingdings" pitchFamily="2" charset="2"/>
              <a:buNone/>
            </a:pPr>
            <a:endParaRPr lang="fr-FR" sz="2000"/>
          </a:p>
          <a:p>
            <a:pPr lvl="1">
              <a:lnSpc>
                <a:spcPct val="90000"/>
              </a:lnSpc>
              <a:buFont typeface="Wingdings" pitchFamily="2" charset="2"/>
              <a:buNone/>
            </a:pPr>
            <a:endParaRPr lang="fr-FR" sz="2000"/>
          </a:p>
          <a:p>
            <a:pPr lvl="1">
              <a:lnSpc>
                <a:spcPct val="90000"/>
              </a:lnSpc>
              <a:buFont typeface="Wingdings" pitchFamily="2" charset="2"/>
              <a:buNone/>
            </a:pPr>
            <a:endParaRPr lang="fr-FR" sz="2000"/>
          </a:p>
          <a:p>
            <a:pPr lvl="1">
              <a:lnSpc>
                <a:spcPct val="90000"/>
              </a:lnSpc>
              <a:buFont typeface="Wingdings" pitchFamily="2" charset="2"/>
              <a:buNone/>
            </a:pPr>
            <a:endParaRPr lang="fr-FR" sz="2000"/>
          </a:p>
          <a:p>
            <a:pPr lvl="1">
              <a:lnSpc>
                <a:spcPct val="90000"/>
              </a:lnSpc>
              <a:buFont typeface="Wingdings" pitchFamily="2" charset="2"/>
              <a:buNone/>
            </a:pPr>
            <a:endParaRPr lang="fr-FR" sz="2000"/>
          </a:p>
          <a:p>
            <a:pPr>
              <a:lnSpc>
                <a:spcPct val="90000"/>
              </a:lnSpc>
            </a:pPr>
            <a:r>
              <a:rPr lang="en-US" sz="2200" smtClean="0"/>
              <a:t>100 000 </a:t>
            </a:r>
            <a:r>
              <a:rPr lang="en-US" sz="2200"/>
              <a:t>fois </a:t>
            </a:r>
            <a:r>
              <a:rPr lang="en-US" sz="2200">
                <a:solidFill>
                  <a:srgbClr val="990099"/>
                </a:solidFill>
              </a:rPr>
              <a:t>plus </a:t>
            </a:r>
            <a:r>
              <a:rPr lang="en-US" sz="2200" smtClean="0">
                <a:solidFill>
                  <a:srgbClr val="990099"/>
                </a:solidFill>
              </a:rPr>
              <a:t>faible</a:t>
            </a:r>
          </a:p>
          <a:p>
            <a:pPr marL="0" indent="0">
              <a:lnSpc>
                <a:spcPct val="90000"/>
              </a:lnSpc>
              <a:buNone/>
            </a:pPr>
            <a:r>
              <a:rPr lang="en-US" sz="2200">
                <a:solidFill>
                  <a:srgbClr val="990099"/>
                </a:solidFill>
              </a:rPr>
              <a:t> </a:t>
            </a:r>
            <a:r>
              <a:rPr lang="en-US" sz="2200" smtClean="0">
                <a:solidFill>
                  <a:srgbClr val="990099"/>
                </a:solidFill>
              </a:rPr>
              <a:t>   </a:t>
            </a:r>
            <a:r>
              <a:rPr lang="en-US" sz="2200" smtClean="0">
                <a:solidFill>
                  <a:srgbClr val="990099"/>
                </a:solidFill>
              </a:rPr>
              <a:t>que l'interaction </a:t>
            </a:r>
            <a:r>
              <a:rPr lang="en-US" sz="2200">
                <a:solidFill>
                  <a:srgbClr val="990099"/>
                </a:solidFill>
              </a:rPr>
              <a:t>forte</a:t>
            </a:r>
          </a:p>
          <a:p>
            <a:pPr>
              <a:lnSpc>
                <a:spcPct val="90000"/>
              </a:lnSpc>
              <a:buFont typeface="Wingdings" pitchFamily="2" charset="2"/>
              <a:buNone/>
            </a:pPr>
            <a:endParaRPr lang="en-US" sz="2200"/>
          </a:p>
          <a:p>
            <a:pPr>
              <a:lnSpc>
                <a:spcPct val="90000"/>
              </a:lnSpc>
            </a:pPr>
            <a:r>
              <a:rPr lang="en-US" sz="2200"/>
              <a:t>Portée: </a:t>
            </a:r>
            <a:r>
              <a:rPr lang="en-US" sz="2200" smtClean="0"/>
              <a:t>10</a:t>
            </a:r>
            <a:r>
              <a:rPr lang="en-US" sz="2200" baseline="30000" smtClean="0"/>
              <a:t>-18</a:t>
            </a:r>
            <a:r>
              <a:rPr lang="en-US" sz="2200" smtClean="0"/>
              <a:t> m</a:t>
            </a:r>
            <a:endParaRPr lang="en-US" sz="2200"/>
          </a:p>
          <a:p>
            <a:pPr lvl="1">
              <a:lnSpc>
                <a:spcPct val="90000"/>
              </a:lnSpc>
            </a:pPr>
            <a:r>
              <a:rPr lang="en-US" sz="2000"/>
              <a:t>Expliquée par la </a:t>
            </a:r>
            <a:r>
              <a:rPr lang="en-US" sz="2000">
                <a:solidFill>
                  <a:srgbClr val="990099"/>
                </a:solidFill>
              </a:rPr>
              <a:t>grande masse des bosons de jauge</a:t>
            </a:r>
            <a:r>
              <a:rPr lang="en-US" sz="2000"/>
              <a:t> de l'interaction </a:t>
            </a:r>
            <a:r>
              <a:rPr lang="en-US" sz="2000" smtClean="0"/>
              <a:t>faible</a:t>
            </a:r>
            <a:endParaRPr lang="en-US" sz="2000"/>
          </a:p>
          <a:p>
            <a:pPr lvl="1">
              <a:lnSpc>
                <a:spcPct val="90000"/>
              </a:lnSpc>
            </a:pPr>
            <a:endParaRPr lang="en-US" sz="2000"/>
          </a:p>
        </p:txBody>
      </p:sp>
      <p:sp>
        <p:nvSpPr>
          <p:cNvPr id="556036" name="Text Box 4"/>
          <p:cNvSpPr txBox="1">
            <a:spLocks noChangeArrowheads="1"/>
          </p:cNvSpPr>
          <p:nvPr/>
        </p:nvSpPr>
        <p:spPr bwMode="auto">
          <a:xfrm>
            <a:off x="1143000" y="2590800"/>
            <a:ext cx="3683000" cy="400110"/>
          </a:xfrm>
          <a:prstGeom prst="rect">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000"/>
              <a:t>Médiateurs : </a:t>
            </a:r>
            <a:r>
              <a:rPr lang="fr-FR" sz="2000" b="1">
                <a:solidFill>
                  <a:srgbClr val="FF0000"/>
                </a:solidFill>
              </a:rPr>
              <a:t>W</a:t>
            </a:r>
            <a:r>
              <a:rPr lang="fr-FR" sz="2000" b="1" baseline="30000">
                <a:solidFill>
                  <a:srgbClr val="FF0000"/>
                </a:solidFill>
              </a:rPr>
              <a:t>+</a:t>
            </a:r>
            <a:r>
              <a:rPr lang="fr-FR" sz="2000" b="1">
                <a:solidFill>
                  <a:srgbClr val="FF0000"/>
                </a:solidFill>
              </a:rPr>
              <a:t>,W</a:t>
            </a:r>
            <a:r>
              <a:rPr lang="fr-FR" sz="2000" b="1" baseline="30000">
                <a:solidFill>
                  <a:srgbClr val="FF0000"/>
                </a:solidFill>
                <a:latin typeface="Symbol" pitchFamily="18" charset="2"/>
              </a:rPr>
              <a:t>-</a:t>
            </a:r>
            <a:r>
              <a:rPr lang="fr-FR" sz="2000" b="1">
                <a:solidFill>
                  <a:srgbClr val="FF0000"/>
                </a:solidFill>
              </a:rPr>
              <a:t> et Z</a:t>
            </a:r>
            <a:r>
              <a:rPr lang="fr-FR" sz="2000" b="1" baseline="30000">
                <a:solidFill>
                  <a:srgbClr val="FF0000"/>
                </a:solidFill>
              </a:rPr>
              <a:t>0</a:t>
            </a:r>
          </a:p>
        </p:txBody>
      </p:sp>
      <p:pic>
        <p:nvPicPr>
          <p:cNvPr id="5560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0" y="654050"/>
            <a:ext cx="238125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603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9863" y="2576513"/>
            <a:ext cx="2351087"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603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2850" y="4557713"/>
            <a:ext cx="2647950" cy="198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53343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numéro de diapositive 2"/>
          <p:cNvSpPr>
            <a:spLocks noGrp="1"/>
          </p:cNvSpPr>
          <p:nvPr>
            <p:ph type="sldNum" sz="quarter" idx="10"/>
          </p:nvPr>
        </p:nvSpPr>
        <p:spPr/>
        <p:txBody>
          <a:bodyPr/>
          <a:lstStyle/>
          <a:p>
            <a:fld id="{4240AFDE-4FA6-4993-9579-B2BD27D860C2}" type="slidenum">
              <a:rPr lang="fr-FR" altLang="en-US"/>
              <a:pPr/>
              <a:t>11</a:t>
            </a:fld>
            <a:endParaRPr lang="fr-FR" altLang="en-US"/>
          </a:p>
        </p:txBody>
      </p:sp>
      <p:pic>
        <p:nvPicPr>
          <p:cNvPr id="558082" name="Picture 2" descr="Imag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01725"/>
            <a:ext cx="5702300" cy="4760913"/>
          </a:xfrm>
          <a:prstGeom prst="rect">
            <a:avLst/>
          </a:prstGeom>
          <a:noFill/>
          <a:extLst>
            <a:ext uri="{909E8E84-426E-40DD-AFC4-6F175D3DCCD1}">
              <a14:hiddenFill xmlns:a14="http://schemas.microsoft.com/office/drawing/2010/main">
                <a:solidFill>
                  <a:srgbClr val="FFFFFF"/>
                </a:solidFill>
              </a14:hiddenFill>
            </a:ext>
          </a:extLst>
        </p:spPr>
      </p:pic>
      <p:sp>
        <p:nvSpPr>
          <p:cNvPr id="558083" name="Rectangle 3"/>
          <p:cNvSpPr>
            <a:spLocks noGrp="1" noChangeArrowheads="1"/>
          </p:cNvSpPr>
          <p:nvPr>
            <p:ph type="title"/>
          </p:nvPr>
        </p:nvSpPr>
        <p:spPr>
          <a:xfrm>
            <a:off x="2527585" y="0"/>
            <a:ext cx="4176143" cy="523220"/>
          </a:xfrm>
        </p:spPr>
        <p:txBody>
          <a:bodyPr/>
          <a:lstStyle/>
          <a:p>
            <a:r>
              <a:rPr lang="fr-FR"/>
              <a:t>Le </a:t>
            </a:r>
            <a:r>
              <a:rPr lang="fr-FR" smtClean="0"/>
              <a:t>Modèle Standard</a:t>
            </a:r>
            <a:endParaRPr lang="fr-FR"/>
          </a:p>
        </p:txBody>
      </p:sp>
      <p:pic>
        <p:nvPicPr>
          <p:cNvPr id="558084" name="Picture 4" descr="Image3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38" y="1108075"/>
            <a:ext cx="5694362" cy="2752725"/>
          </a:xfrm>
          <a:prstGeom prst="rect">
            <a:avLst/>
          </a:prstGeom>
          <a:noFill/>
          <a:extLst>
            <a:ext uri="{909E8E84-426E-40DD-AFC4-6F175D3DCCD1}">
              <a14:hiddenFill xmlns:a14="http://schemas.microsoft.com/office/drawing/2010/main">
                <a:solidFill>
                  <a:srgbClr val="FFFFFF"/>
                </a:solidFill>
              </a14:hiddenFill>
            </a:ext>
          </a:extLst>
        </p:spPr>
      </p:pic>
      <p:pic>
        <p:nvPicPr>
          <p:cNvPr id="558085" name="Picture 5" descr="Image3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513" y="1116013"/>
            <a:ext cx="5694362" cy="1327150"/>
          </a:xfrm>
          <a:prstGeom prst="rect">
            <a:avLst/>
          </a:prstGeom>
          <a:noFill/>
          <a:extLst>
            <a:ext uri="{909E8E84-426E-40DD-AFC4-6F175D3DCCD1}">
              <a14:hiddenFill xmlns:a14="http://schemas.microsoft.com/office/drawing/2010/main">
                <a:solidFill>
                  <a:srgbClr val="FFFFFF"/>
                </a:solidFill>
              </a14:hiddenFill>
            </a:ext>
          </a:extLst>
        </p:spPr>
      </p:pic>
      <p:sp>
        <p:nvSpPr>
          <p:cNvPr id="558086" name="Text Box 6"/>
          <p:cNvSpPr txBox="1">
            <a:spLocks noChangeArrowheads="1"/>
          </p:cNvSpPr>
          <p:nvPr/>
        </p:nvSpPr>
        <p:spPr bwMode="auto">
          <a:xfrm>
            <a:off x="1489075" y="627063"/>
            <a:ext cx="46593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fr-FR" sz="2000" b="1"/>
              <a:t>Les quarks               Les leptons</a:t>
            </a:r>
          </a:p>
        </p:txBody>
      </p:sp>
      <p:sp>
        <p:nvSpPr>
          <p:cNvPr id="558087" name="Text Box 7"/>
          <p:cNvSpPr txBox="1">
            <a:spLocks noChangeArrowheads="1"/>
          </p:cNvSpPr>
          <p:nvPr/>
        </p:nvSpPr>
        <p:spPr bwMode="auto">
          <a:xfrm rot="16200000">
            <a:off x="-685800" y="1651000"/>
            <a:ext cx="1809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fr-FR" sz="1600" b="1"/>
              <a:t>Matière stable</a:t>
            </a:r>
          </a:p>
        </p:txBody>
      </p:sp>
      <p:sp>
        <p:nvSpPr>
          <p:cNvPr id="558088" name="Text Box 8"/>
          <p:cNvSpPr txBox="1">
            <a:spLocks noChangeArrowheads="1"/>
          </p:cNvSpPr>
          <p:nvPr/>
        </p:nvSpPr>
        <p:spPr bwMode="auto">
          <a:xfrm rot="16200000">
            <a:off x="-754856" y="3817144"/>
            <a:ext cx="2024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fr-FR" sz="1600" b="1"/>
              <a:t>Matière instable</a:t>
            </a:r>
          </a:p>
        </p:txBody>
      </p:sp>
      <p:sp>
        <p:nvSpPr>
          <p:cNvPr id="558089" name="AutoShape 9"/>
          <p:cNvSpPr>
            <a:spLocks/>
          </p:cNvSpPr>
          <p:nvPr/>
        </p:nvSpPr>
        <p:spPr bwMode="auto">
          <a:xfrm>
            <a:off x="385763" y="2446338"/>
            <a:ext cx="88900" cy="3419475"/>
          </a:xfrm>
          <a:prstGeom prst="leftBrace">
            <a:avLst>
              <a:gd name="adj1" fmla="val 320536"/>
              <a:gd name="adj2" fmla="val 50000"/>
            </a:avLst>
          </a:prstGeom>
          <a:noFill/>
          <a:ln w="2857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558090" name="AutoShape 10"/>
          <p:cNvSpPr>
            <a:spLocks/>
          </p:cNvSpPr>
          <p:nvPr/>
        </p:nvSpPr>
        <p:spPr bwMode="auto">
          <a:xfrm rot="16200000">
            <a:off x="3525838" y="3297238"/>
            <a:ext cx="260350" cy="5664200"/>
          </a:xfrm>
          <a:prstGeom prst="leftBrace">
            <a:avLst>
              <a:gd name="adj1" fmla="val 35354"/>
              <a:gd name="adj2" fmla="val 50000"/>
            </a:avLst>
          </a:prstGeom>
          <a:noFill/>
          <a:ln w="2857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558091" name="AutoShape 11"/>
          <p:cNvSpPr>
            <a:spLocks/>
          </p:cNvSpPr>
          <p:nvPr/>
        </p:nvSpPr>
        <p:spPr bwMode="auto">
          <a:xfrm rot="16200000">
            <a:off x="7870032" y="5341144"/>
            <a:ext cx="201612" cy="1530350"/>
          </a:xfrm>
          <a:prstGeom prst="leftBrace">
            <a:avLst>
              <a:gd name="adj1" fmla="val 12335"/>
              <a:gd name="adj2" fmla="val 50000"/>
            </a:avLst>
          </a:prstGeom>
          <a:noFill/>
          <a:ln w="2857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558092" name="Text Box 12"/>
          <p:cNvSpPr txBox="1">
            <a:spLocks noChangeArrowheads="1"/>
          </p:cNvSpPr>
          <p:nvPr/>
        </p:nvSpPr>
        <p:spPr bwMode="auto">
          <a:xfrm>
            <a:off x="2724150" y="6245225"/>
            <a:ext cx="2014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fr-FR" sz="2000" b="1"/>
              <a:t>Les fermions</a:t>
            </a:r>
          </a:p>
        </p:txBody>
      </p:sp>
      <p:sp>
        <p:nvSpPr>
          <p:cNvPr id="558093" name="Line 13"/>
          <p:cNvSpPr>
            <a:spLocks noChangeShapeType="1"/>
          </p:cNvSpPr>
          <p:nvPr/>
        </p:nvSpPr>
        <p:spPr bwMode="auto">
          <a:xfrm>
            <a:off x="3543300" y="1117600"/>
            <a:ext cx="12700" cy="474980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pic>
        <p:nvPicPr>
          <p:cNvPr id="558095" name="Picture 15" descr="Image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1801813"/>
            <a:ext cx="1550988" cy="3406775"/>
          </a:xfrm>
          <a:prstGeom prst="rect">
            <a:avLst/>
          </a:prstGeom>
          <a:noFill/>
          <a:extLst>
            <a:ext uri="{909E8E84-426E-40DD-AFC4-6F175D3DCCD1}">
              <a14:hiddenFill xmlns:a14="http://schemas.microsoft.com/office/drawing/2010/main">
                <a:solidFill>
                  <a:srgbClr val="FFFFFF"/>
                </a:solidFill>
              </a14:hiddenFill>
            </a:ext>
          </a:extLst>
        </p:spPr>
      </p:pic>
      <p:sp>
        <p:nvSpPr>
          <p:cNvPr id="558096" name="Rectangle 16"/>
          <p:cNvSpPr>
            <a:spLocks noChangeArrowheads="1"/>
          </p:cNvSpPr>
          <p:nvPr/>
        </p:nvSpPr>
        <p:spPr bwMode="auto">
          <a:xfrm>
            <a:off x="7081838" y="6230256"/>
            <a:ext cx="175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fr-FR" sz="2000" b="1"/>
              <a:t>Les bosons</a:t>
            </a:r>
          </a:p>
        </p:txBody>
      </p:sp>
      <p:sp>
        <p:nvSpPr>
          <p:cNvPr id="558097" name="Text Box 17"/>
          <p:cNvSpPr txBox="1">
            <a:spLocks noChangeArrowheads="1"/>
          </p:cNvSpPr>
          <p:nvPr/>
        </p:nvSpPr>
        <p:spPr bwMode="auto">
          <a:xfrm>
            <a:off x="9421813" y="1416050"/>
            <a:ext cx="180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fr-FR" sz="1400"/>
          </a:p>
        </p:txBody>
      </p:sp>
      <p:sp>
        <p:nvSpPr>
          <p:cNvPr id="558098" name="AutoShape 18"/>
          <p:cNvSpPr>
            <a:spLocks/>
          </p:cNvSpPr>
          <p:nvPr/>
        </p:nvSpPr>
        <p:spPr bwMode="auto">
          <a:xfrm>
            <a:off x="381000" y="1143000"/>
            <a:ext cx="76200" cy="1295400"/>
          </a:xfrm>
          <a:prstGeom prst="leftBrace">
            <a:avLst>
              <a:gd name="adj1" fmla="val 141667"/>
              <a:gd name="adj2" fmla="val 50000"/>
            </a:avLst>
          </a:prstGeom>
          <a:noFill/>
          <a:ln w="2857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Tree>
    <p:extLst>
      <p:ext uri="{BB962C8B-B14F-4D97-AF65-F5344CB8AC3E}">
        <p14:creationId xmlns:p14="http://schemas.microsoft.com/office/powerpoint/2010/main" val="32053199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80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580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5808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558095"/>
                                        </p:tgtEl>
                                        <p:attrNameLst>
                                          <p:attrName>style.visibility</p:attrName>
                                        </p:attrNameLst>
                                      </p:cBhvr>
                                      <p:to>
                                        <p:strVal val="visible"/>
                                      </p:to>
                                    </p:set>
                                    <p:animEffect transition="in" filter="fade">
                                      <p:cBhvr>
                                        <p:cTn id="19" dur="2000"/>
                                        <p:tgtEl>
                                          <p:spTgt spid="55809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58091"/>
                                        </p:tgtEl>
                                        <p:attrNameLst>
                                          <p:attrName>style.visibility</p:attrName>
                                        </p:attrNameLst>
                                      </p:cBhvr>
                                      <p:to>
                                        <p:strVal val="visible"/>
                                      </p:to>
                                    </p:set>
                                    <p:animEffect transition="in" filter="fade">
                                      <p:cBhvr>
                                        <p:cTn id="22" dur="2000"/>
                                        <p:tgtEl>
                                          <p:spTgt spid="55809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58096"/>
                                        </p:tgtEl>
                                        <p:attrNameLst>
                                          <p:attrName>style.visibility</p:attrName>
                                        </p:attrNameLst>
                                      </p:cBhvr>
                                      <p:to>
                                        <p:strVal val="visible"/>
                                      </p:to>
                                    </p:set>
                                    <p:animEffect transition="in" filter="fade">
                                      <p:cBhvr>
                                        <p:cTn id="25" dur="2000"/>
                                        <p:tgtEl>
                                          <p:spTgt spid="558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91" grpId="0" animBg="1"/>
      <p:bldP spid="55809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0"/>
          </p:nvPr>
        </p:nvSpPr>
        <p:spPr/>
        <p:txBody>
          <a:bodyPr/>
          <a:lstStyle/>
          <a:p>
            <a:fld id="{0E70E9C7-D759-4F6E-ACE5-00F09E9A49DC}" type="slidenum">
              <a:rPr lang="fr-FR" altLang="en-US"/>
              <a:pPr/>
              <a:t>12</a:t>
            </a:fld>
            <a:endParaRPr lang="fr-FR" altLang="en-US"/>
          </a:p>
        </p:txBody>
      </p:sp>
      <p:sp>
        <p:nvSpPr>
          <p:cNvPr id="560130" name="Rectangle 2"/>
          <p:cNvSpPr>
            <a:spLocks noGrp="1" noChangeArrowheads="1"/>
          </p:cNvSpPr>
          <p:nvPr>
            <p:ph type="title"/>
          </p:nvPr>
        </p:nvSpPr>
        <p:spPr>
          <a:xfrm>
            <a:off x="1654175" y="0"/>
            <a:ext cx="5872163" cy="519113"/>
          </a:xfrm>
        </p:spPr>
        <p:txBody>
          <a:bodyPr/>
          <a:lstStyle/>
          <a:p>
            <a:endParaRPr lang="fr-FR"/>
          </a:p>
        </p:txBody>
      </p:sp>
      <p:pic>
        <p:nvPicPr>
          <p:cNvPr id="560131" name="Picture 3" descr="lagrang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47251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numéro de diapositive 3"/>
          <p:cNvSpPr>
            <a:spLocks noGrp="1"/>
          </p:cNvSpPr>
          <p:nvPr>
            <p:ph type="sldNum" sz="quarter" idx="10"/>
          </p:nvPr>
        </p:nvSpPr>
        <p:spPr/>
        <p:txBody>
          <a:bodyPr/>
          <a:lstStyle/>
          <a:p>
            <a:fld id="{981983EB-8528-4485-8E06-CE7153A322D1}" type="slidenum">
              <a:rPr lang="fr-FR" altLang="en-US"/>
              <a:pPr/>
              <a:t>13</a:t>
            </a:fld>
            <a:endParaRPr lang="fr-FR" altLang="en-US"/>
          </a:p>
        </p:txBody>
      </p:sp>
      <p:sp>
        <p:nvSpPr>
          <p:cNvPr id="562178" name="Rectangle 2"/>
          <p:cNvSpPr>
            <a:spLocks noGrp="1" noChangeArrowheads="1"/>
          </p:cNvSpPr>
          <p:nvPr>
            <p:ph type="title"/>
          </p:nvPr>
        </p:nvSpPr>
        <p:spPr>
          <a:xfrm>
            <a:off x="2528888" y="0"/>
            <a:ext cx="4137025" cy="519113"/>
          </a:xfrm>
        </p:spPr>
        <p:txBody>
          <a:bodyPr/>
          <a:lstStyle/>
          <a:p>
            <a:r>
              <a:rPr lang="fr-FR"/>
              <a:t>Le Modèle Standard</a:t>
            </a:r>
          </a:p>
        </p:txBody>
      </p:sp>
      <p:sp>
        <p:nvSpPr>
          <p:cNvPr id="562179" name="Rectangle 3"/>
          <p:cNvSpPr>
            <a:spLocks noGrp="1" noChangeArrowheads="1"/>
          </p:cNvSpPr>
          <p:nvPr>
            <p:ph type="body" idx="1"/>
          </p:nvPr>
        </p:nvSpPr>
        <p:spPr>
          <a:xfrm>
            <a:off x="174625" y="719138"/>
            <a:ext cx="5768975" cy="5791200"/>
          </a:xfrm>
        </p:spPr>
        <p:txBody>
          <a:bodyPr/>
          <a:lstStyle/>
          <a:p>
            <a:r>
              <a:rPr lang="fr-FR" sz="1700" b="1"/>
              <a:t>Elaboré dans les années 1960-70 </a:t>
            </a:r>
          </a:p>
          <a:p>
            <a:endParaRPr lang="fr-FR" sz="800" b="1"/>
          </a:p>
          <a:p>
            <a:r>
              <a:rPr lang="fr-FR" sz="1700" b="1"/>
              <a:t>Décrit dans un même cadre les </a:t>
            </a:r>
            <a:r>
              <a:rPr lang="fr-FR" sz="1700" b="1">
                <a:solidFill>
                  <a:srgbClr val="FF0000"/>
                </a:solidFill>
              </a:rPr>
              <a:t>particules élémentaires</a:t>
            </a:r>
            <a:r>
              <a:rPr lang="fr-FR" sz="1700" b="1"/>
              <a:t> et les </a:t>
            </a:r>
            <a:r>
              <a:rPr lang="fr-FR" sz="1700" b="1">
                <a:solidFill>
                  <a:srgbClr val="FF0000"/>
                </a:solidFill>
              </a:rPr>
              <a:t>interactions forte et electrofaible</a:t>
            </a:r>
          </a:p>
          <a:p>
            <a:endParaRPr lang="fr-FR" sz="800" b="1">
              <a:solidFill>
                <a:srgbClr val="FF0000"/>
              </a:solidFill>
            </a:endParaRPr>
          </a:p>
          <a:p>
            <a:pPr lvl="1"/>
            <a:endParaRPr lang="fr-FR" sz="800" b="1"/>
          </a:p>
          <a:p>
            <a:r>
              <a:rPr lang="fr-FR" sz="1700" b="1"/>
              <a:t>Testé expérimentalement avec </a:t>
            </a:r>
            <a:r>
              <a:rPr lang="fr-FR" sz="1700" b="1">
                <a:solidFill>
                  <a:srgbClr val="E71919"/>
                </a:solidFill>
              </a:rPr>
              <a:t>grande précision</a:t>
            </a:r>
            <a:r>
              <a:rPr lang="fr-FR" sz="1700">
                <a:solidFill>
                  <a:srgbClr val="E71919"/>
                </a:solidFill>
              </a:rPr>
              <a:t> </a:t>
            </a:r>
            <a:endParaRPr lang="fr-FR" sz="2200" b="1">
              <a:solidFill>
                <a:srgbClr val="E71919"/>
              </a:solidFill>
            </a:endParaRPr>
          </a:p>
          <a:p>
            <a:pPr lvl="1"/>
            <a:endParaRPr lang="fr-FR" sz="2000" b="1">
              <a:solidFill>
                <a:srgbClr val="E71919"/>
              </a:solidFill>
            </a:endParaRPr>
          </a:p>
        </p:txBody>
      </p:sp>
      <p:pic>
        <p:nvPicPr>
          <p:cNvPr id="562180" name="Picture 4" descr="article13_image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0" y="679450"/>
            <a:ext cx="2997200" cy="2667000"/>
          </a:xfrm>
          <a:prstGeom prst="rect">
            <a:avLst/>
          </a:prstGeom>
          <a:noFill/>
          <a:extLst>
            <a:ext uri="{909E8E84-426E-40DD-AFC4-6F175D3DCCD1}">
              <a14:hiddenFill xmlns:a14="http://schemas.microsoft.com/office/drawing/2010/main">
                <a:solidFill>
                  <a:srgbClr val="FFFFFF"/>
                </a:solidFill>
              </a14:hiddenFill>
            </a:ext>
          </a:extLst>
        </p:spPr>
      </p:pic>
      <p:grpSp>
        <p:nvGrpSpPr>
          <p:cNvPr id="562190" name="Group 14"/>
          <p:cNvGrpSpPr>
            <a:grpSpLocks/>
          </p:cNvGrpSpPr>
          <p:nvPr/>
        </p:nvGrpSpPr>
        <p:grpSpPr bwMode="auto">
          <a:xfrm>
            <a:off x="876300" y="3162300"/>
            <a:ext cx="3824288" cy="3505200"/>
            <a:chOff x="1680" y="2112"/>
            <a:chExt cx="2113" cy="1968"/>
          </a:xfrm>
        </p:grpSpPr>
        <p:pic>
          <p:nvPicPr>
            <p:cNvPr id="562183" name="Picture 7" descr="3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0" y="2615"/>
              <a:ext cx="2113" cy="1465"/>
            </a:xfrm>
            <a:prstGeom prst="rect">
              <a:avLst/>
            </a:prstGeom>
            <a:noFill/>
            <a:extLst>
              <a:ext uri="{909E8E84-426E-40DD-AFC4-6F175D3DCCD1}">
                <a14:hiddenFill xmlns:a14="http://schemas.microsoft.com/office/drawing/2010/main">
                  <a:solidFill>
                    <a:srgbClr val="FFFFFF"/>
                  </a:solidFill>
                </a14:hiddenFill>
              </a:ext>
            </a:extLst>
          </p:spPr>
        </p:pic>
        <p:sp>
          <p:nvSpPr>
            <p:cNvPr id="562184" name="AutoShape 8"/>
            <p:cNvSpPr>
              <a:spLocks noChangeArrowheads="1"/>
            </p:cNvSpPr>
            <p:nvPr/>
          </p:nvSpPr>
          <p:spPr bwMode="auto">
            <a:xfrm>
              <a:off x="1740" y="2112"/>
              <a:ext cx="1966" cy="556"/>
            </a:xfrm>
            <a:prstGeom prst="triangle">
              <a:avLst>
                <a:gd name="adj" fmla="val 50000"/>
              </a:avLst>
            </a:prstGeom>
            <a:solidFill>
              <a:srgbClr val="FFFFFF"/>
            </a:solidFill>
            <a:ln w="762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62185" name="Text Box 9"/>
            <p:cNvSpPr txBox="1">
              <a:spLocks noChangeArrowheads="1"/>
            </p:cNvSpPr>
            <p:nvPr/>
          </p:nvSpPr>
          <p:spPr bwMode="auto">
            <a:xfrm>
              <a:off x="2343" y="2256"/>
              <a:ext cx="725" cy="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sz="1800"/>
                <a:t>Modèle</a:t>
              </a:r>
            </a:p>
            <a:p>
              <a:pPr algn="ctr"/>
              <a:r>
                <a:rPr lang="en-US" sz="1800"/>
                <a:t> Standard</a:t>
              </a:r>
            </a:p>
          </p:txBody>
        </p:sp>
        <p:sp>
          <p:nvSpPr>
            <p:cNvPr id="562186" name="Text Box 10"/>
            <p:cNvSpPr txBox="1">
              <a:spLocks noChangeArrowheads="1"/>
            </p:cNvSpPr>
            <p:nvPr/>
          </p:nvSpPr>
          <p:spPr bwMode="auto">
            <a:xfrm rot="16200000">
              <a:off x="3063" y="3293"/>
              <a:ext cx="678" cy="186"/>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600" b="1"/>
                <a:t>Symétrie</a:t>
              </a:r>
            </a:p>
          </p:txBody>
        </p:sp>
        <p:sp>
          <p:nvSpPr>
            <p:cNvPr id="562187" name="Text Box 11"/>
            <p:cNvSpPr txBox="1">
              <a:spLocks noChangeArrowheads="1"/>
            </p:cNvSpPr>
            <p:nvPr/>
          </p:nvSpPr>
          <p:spPr bwMode="auto">
            <a:xfrm rot="16200000">
              <a:off x="1767" y="3287"/>
              <a:ext cx="625" cy="186"/>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600" b="1"/>
                <a:t>Relativé</a:t>
              </a:r>
            </a:p>
          </p:txBody>
        </p:sp>
        <p:sp>
          <p:nvSpPr>
            <p:cNvPr id="562188" name="Text Box 12"/>
            <p:cNvSpPr txBox="1">
              <a:spLocks noChangeArrowheads="1"/>
            </p:cNvSpPr>
            <p:nvPr/>
          </p:nvSpPr>
          <p:spPr bwMode="auto">
            <a:xfrm rot="16200000">
              <a:off x="2342" y="3330"/>
              <a:ext cx="767" cy="186"/>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600" b="1"/>
                <a:t>Quantique</a:t>
              </a:r>
            </a:p>
          </p:txBody>
        </p:sp>
      </p:grpSp>
      <p:pic>
        <p:nvPicPr>
          <p:cNvPr id="562196" name="Picture 20" descr="Yellow_solid_sphe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8275" y="4114800"/>
            <a:ext cx="2020888" cy="2025650"/>
          </a:xfrm>
          <a:prstGeom prst="rect">
            <a:avLst/>
          </a:prstGeom>
          <a:noFill/>
          <a:extLst>
            <a:ext uri="{909E8E84-426E-40DD-AFC4-6F175D3DCCD1}">
              <a14:hiddenFill xmlns:a14="http://schemas.microsoft.com/office/drawing/2010/main">
                <a:solidFill>
                  <a:srgbClr val="FFFFFF"/>
                </a:solidFill>
              </a14:hiddenFill>
            </a:ext>
          </a:extLst>
        </p:spPr>
      </p:pic>
      <p:sp>
        <p:nvSpPr>
          <p:cNvPr id="562197" name="Rectangle 21"/>
          <p:cNvSpPr>
            <a:spLocks noChangeArrowheads="1"/>
          </p:cNvSpPr>
          <p:nvPr/>
        </p:nvSpPr>
        <p:spPr bwMode="auto">
          <a:xfrm>
            <a:off x="6921500" y="6164263"/>
            <a:ext cx="18415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endParaRPr lang="fr-FR" b="1"/>
          </a:p>
        </p:txBody>
      </p:sp>
      <p:pic>
        <p:nvPicPr>
          <p:cNvPr id="562199" name="Picture 23" descr="button_the_standard_model-p145088601092894590en8go_4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3886200"/>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5877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0"/>
          </p:nvPr>
        </p:nvSpPr>
        <p:spPr/>
        <p:txBody>
          <a:bodyPr/>
          <a:lstStyle/>
          <a:p>
            <a:fld id="{8928EC1A-4AB4-4E6F-BD4A-08AB4204D913}" type="slidenum">
              <a:rPr lang="fr-FR" altLang="en-US"/>
              <a:pPr/>
              <a:t>14</a:t>
            </a:fld>
            <a:endParaRPr lang="fr-FR" altLang="en-US"/>
          </a:p>
        </p:txBody>
      </p:sp>
      <p:sp>
        <p:nvSpPr>
          <p:cNvPr id="800770" name="Rectangle 2"/>
          <p:cNvSpPr>
            <a:spLocks noGrp="1" noChangeArrowheads="1"/>
          </p:cNvSpPr>
          <p:nvPr>
            <p:ph type="title"/>
          </p:nvPr>
        </p:nvSpPr>
        <p:spPr>
          <a:xfrm>
            <a:off x="2149475" y="0"/>
            <a:ext cx="4891088" cy="519113"/>
          </a:xfrm>
        </p:spPr>
        <p:txBody>
          <a:bodyPr/>
          <a:lstStyle/>
          <a:p>
            <a:r>
              <a:rPr lang="fr-FR"/>
              <a:t>Le mécanisme de Higgs</a:t>
            </a:r>
            <a:endParaRPr lang="en-US"/>
          </a:p>
        </p:txBody>
      </p:sp>
      <p:sp>
        <p:nvSpPr>
          <p:cNvPr id="800771" name="Rectangle 3"/>
          <p:cNvSpPr>
            <a:spLocks noGrp="1" noChangeArrowheads="1"/>
          </p:cNvSpPr>
          <p:nvPr>
            <p:ph type="body" idx="1"/>
          </p:nvPr>
        </p:nvSpPr>
        <p:spPr>
          <a:xfrm>
            <a:off x="123825" y="838200"/>
            <a:ext cx="6872061" cy="5791200"/>
          </a:xfrm>
        </p:spPr>
        <p:txBody>
          <a:bodyPr/>
          <a:lstStyle/>
          <a:p>
            <a:r>
              <a:rPr lang="fr-FR" sz="2400" b="1"/>
              <a:t>Invariance de jauge</a:t>
            </a:r>
            <a:r>
              <a:rPr lang="fr-FR" sz="2400"/>
              <a:t> </a:t>
            </a:r>
          </a:p>
          <a:p>
            <a:pPr>
              <a:buFont typeface="Wingdings" pitchFamily="2" charset="2"/>
              <a:buNone/>
            </a:pPr>
            <a:r>
              <a:rPr lang="fr-FR" sz="2400">
                <a:sym typeface="Symbol" pitchFamily="18" charset="2"/>
              </a:rPr>
              <a:t>	  </a:t>
            </a:r>
            <a:r>
              <a:rPr lang="fr-FR" sz="2000" b="1" smtClean="0"/>
              <a:t>masse = 0 (</a:t>
            </a:r>
            <a:r>
              <a:rPr lang="fr-FR" sz="2000" b="1" smtClean="0">
                <a:sym typeface="Symbol" pitchFamily="18" charset="2"/>
              </a:rPr>
              <a:t> v = c)</a:t>
            </a:r>
          </a:p>
          <a:p>
            <a:pPr>
              <a:buFont typeface="Wingdings" pitchFamily="2" charset="2"/>
              <a:buNone/>
            </a:pPr>
            <a:r>
              <a:rPr lang="fr-FR" sz="2000" b="1">
                <a:sym typeface="Symbol" pitchFamily="18" charset="2"/>
              </a:rPr>
              <a:t> </a:t>
            </a:r>
            <a:r>
              <a:rPr lang="fr-FR" sz="2000" b="1" smtClean="0">
                <a:sym typeface="Symbol" pitchFamily="18" charset="2"/>
              </a:rPr>
              <a:t>         pour les particules élémentaires</a:t>
            </a:r>
            <a:endParaRPr lang="fr-FR" sz="2400"/>
          </a:p>
          <a:p>
            <a:pPr>
              <a:buFont typeface="Wingdings" pitchFamily="2" charset="2"/>
              <a:buNone/>
            </a:pPr>
            <a:r>
              <a:rPr lang="fr-FR" sz="2400">
                <a:sym typeface="Symbol" pitchFamily="18" charset="2"/>
              </a:rPr>
              <a:t>     </a:t>
            </a:r>
            <a:r>
              <a:rPr lang="fr-FR" sz="2000" b="1">
                <a:sym typeface="Symbol" pitchFamily="18" charset="2"/>
              </a:rPr>
              <a:t>contradiction avec l’expérience</a:t>
            </a:r>
            <a:endParaRPr lang="fr-FR" sz="1900" b="1"/>
          </a:p>
          <a:p>
            <a:pPr>
              <a:buFont typeface="Wingdings" pitchFamily="2" charset="2"/>
              <a:buNone/>
            </a:pPr>
            <a:endParaRPr lang="fr-FR" sz="1400" b="1">
              <a:sym typeface="Symbol" pitchFamily="18" charset="2"/>
            </a:endParaRPr>
          </a:p>
          <a:p>
            <a:r>
              <a:rPr lang="fr-FR" sz="2400" b="1">
                <a:sym typeface="Symbol" pitchFamily="18" charset="2"/>
              </a:rPr>
              <a:t>Solution = </a:t>
            </a:r>
            <a:r>
              <a:rPr lang="fr-FR" sz="2400" b="1">
                <a:solidFill>
                  <a:srgbClr val="E71919"/>
                </a:solidFill>
              </a:rPr>
              <a:t>Mécanisme de Higgs</a:t>
            </a:r>
            <a:endParaRPr lang="fr-FR" sz="1900" b="1"/>
          </a:p>
          <a:p>
            <a:pPr lvl="1"/>
            <a:r>
              <a:rPr lang="en-US" sz="2100"/>
              <a:t>L’action du champ de Higgs est </a:t>
            </a:r>
            <a:r>
              <a:rPr lang="en-US" sz="2100" smtClean="0"/>
              <a:t>équivalente </a:t>
            </a:r>
            <a:r>
              <a:rPr lang="en-US" sz="2100"/>
              <a:t>à une sorte de viscosité du vide</a:t>
            </a:r>
            <a:endParaRPr lang="fr-FR" sz="2100"/>
          </a:p>
          <a:p>
            <a:pPr lvl="1"/>
            <a:r>
              <a:rPr lang="fr-FR" sz="2100" smtClean="0"/>
              <a:t>Proposé</a:t>
            </a:r>
            <a:r>
              <a:rPr lang="fr-FR" sz="2100" smtClean="0"/>
              <a:t> </a:t>
            </a:r>
            <a:r>
              <a:rPr lang="fr-FR" sz="2100"/>
              <a:t>en 1964 par:</a:t>
            </a:r>
          </a:p>
          <a:p>
            <a:pPr lvl="2"/>
            <a:r>
              <a:rPr lang="fr-FR" sz="1600"/>
              <a:t>P.Higgs</a:t>
            </a:r>
          </a:p>
          <a:p>
            <a:pPr lvl="2"/>
            <a:r>
              <a:rPr lang="en-US" sz="1600"/>
              <a:t>R. Brout and F. </a:t>
            </a:r>
            <a:r>
              <a:rPr lang="en-US" sz="1600" smtClean="0"/>
              <a:t>Englert</a:t>
            </a:r>
            <a:endParaRPr lang="en-US" sz="1600"/>
          </a:p>
          <a:p>
            <a:pPr lvl="2"/>
            <a:r>
              <a:rPr lang="en-US" sz="1600"/>
              <a:t>G. Guralnik, C. R. Hagen, and T. Kibble</a:t>
            </a:r>
          </a:p>
          <a:p>
            <a:pPr marL="671512" lvl="2" indent="0">
              <a:buNone/>
            </a:pPr>
            <a:endParaRPr lang="en-US" sz="1400"/>
          </a:p>
          <a:p>
            <a:r>
              <a:rPr lang="fr-FR" sz="2400" b="1">
                <a:sym typeface="Symbol" pitchFamily="18" charset="2"/>
              </a:rPr>
              <a:t>La masse quantifie l'inertie du corps</a:t>
            </a:r>
            <a:endParaRPr lang="fr-FR" sz="2400">
              <a:sym typeface="Symbol" pitchFamily="18" charset="2"/>
            </a:endParaRPr>
          </a:p>
          <a:p>
            <a:pPr lvl="1"/>
            <a:r>
              <a:rPr lang="fr-FR" b="1">
                <a:sym typeface="Symbol" pitchFamily="18" charset="2"/>
              </a:rPr>
              <a:t>Plus un objet est massif plus il est difficile à mettre en mouvement</a:t>
            </a:r>
          </a:p>
          <a:p>
            <a:pPr lvl="2">
              <a:buFont typeface="Wingdings" pitchFamily="2" charset="2"/>
              <a:buNone/>
            </a:pPr>
            <a:endParaRPr lang="fr-FR" sz="1600"/>
          </a:p>
          <a:p>
            <a:pPr lvl="2">
              <a:buFont typeface="Wingdings" pitchFamily="2" charset="2"/>
              <a:buNone/>
            </a:pPr>
            <a:endParaRPr lang="en-US" sz="4200"/>
          </a:p>
        </p:txBody>
      </p:sp>
      <p:pic>
        <p:nvPicPr>
          <p:cNvPr id="800776" name="Picture 8" descr="4Mak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676400"/>
            <a:ext cx="2173288" cy="2895600"/>
          </a:xfrm>
          <a:prstGeom prst="rect">
            <a:avLst/>
          </a:prstGeom>
          <a:noFill/>
          <a:extLst>
            <a:ext uri="{909E8E84-426E-40DD-AFC4-6F175D3DCCD1}">
              <a14:hiddenFill xmlns:a14="http://schemas.microsoft.com/office/drawing/2010/main">
                <a:solidFill>
                  <a:srgbClr val="FFFFFF"/>
                </a:solidFill>
              </a14:hiddenFill>
            </a:ext>
          </a:extLst>
        </p:spPr>
      </p:pic>
      <p:sp>
        <p:nvSpPr>
          <p:cNvPr id="800777" name="Text Box 9"/>
          <p:cNvSpPr txBox="1">
            <a:spLocks noChangeArrowheads="1"/>
          </p:cNvSpPr>
          <p:nvPr/>
        </p:nvSpPr>
        <p:spPr bwMode="auto">
          <a:xfrm>
            <a:off x="7264392" y="4572000"/>
            <a:ext cx="13382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sz="1400" b="1"/>
              <a:t>Peter Higgs</a:t>
            </a:r>
          </a:p>
        </p:txBody>
      </p:sp>
    </p:spTree>
    <p:extLst>
      <p:ext uri="{BB962C8B-B14F-4D97-AF65-F5344CB8AC3E}">
        <p14:creationId xmlns:p14="http://schemas.microsoft.com/office/powerpoint/2010/main" val="159785706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space réservé du numéro de diapositive 3"/>
          <p:cNvSpPr>
            <a:spLocks noGrp="1"/>
          </p:cNvSpPr>
          <p:nvPr>
            <p:ph type="sldNum" sz="quarter" idx="10"/>
          </p:nvPr>
        </p:nvSpPr>
        <p:spPr/>
        <p:txBody>
          <a:bodyPr/>
          <a:lstStyle/>
          <a:p>
            <a:fld id="{F7A2C0C5-7F85-4EA2-988E-0EDAF9894CA2}" type="slidenum">
              <a:rPr lang="fr-FR" altLang="en-US"/>
              <a:pPr/>
              <a:t>15</a:t>
            </a:fld>
            <a:endParaRPr lang="fr-FR" altLang="en-US"/>
          </a:p>
        </p:txBody>
      </p:sp>
      <p:sp>
        <p:nvSpPr>
          <p:cNvPr id="786434" name="Rectangle 2"/>
          <p:cNvSpPr>
            <a:spLocks noGrp="1" noChangeArrowheads="1"/>
          </p:cNvSpPr>
          <p:nvPr>
            <p:ph type="title"/>
          </p:nvPr>
        </p:nvSpPr>
        <p:spPr>
          <a:xfrm>
            <a:off x="2157413" y="0"/>
            <a:ext cx="4891087" cy="519113"/>
          </a:xfrm>
        </p:spPr>
        <p:txBody>
          <a:bodyPr/>
          <a:lstStyle/>
          <a:p>
            <a:r>
              <a:rPr lang="en-US"/>
              <a:t>Le mécanisme de Higgs</a:t>
            </a:r>
          </a:p>
        </p:txBody>
      </p:sp>
      <p:pic>
        <p:nvPicPr>
          <p:cNvPr id="786435" name="Picture 3" descr="ski_fond_nordiq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000" y="731838"/>
            <a:ext cx="2197100" cy="1643062"/>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86437" name="Picture 5" descr="walking-in-deep-sn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6713" y="4452938"/>
            <a:ext cx="2192337" cy="1643062"/>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786493" name="Group 61"/>
          <p:cNvGrpSpPr>
            <a:grpSpLocks/>
          </p:cNvGrpSpPr>
          <p:nvPr/>
        </p:nvGrpSpPr>
        <p:grpSpPr bwMode="auto">
          <a:xfrm>
            <a:off x="1143000" y="914400"/>
            <a:ext cx="4114800" cy="685800"/>
            <a:chOff x="720" y="576"/>
            <a:chExt cx="2592" cy="432"/>
          </a:xfrm>
        </p:grpSpPr>
        <p:cxnSp>
          <p:nvCxnSpPr>
            <p:cNvPr id="40" name="Straight Connector 39"/>
            <p:cNvCxnSpPr/>
            <p:nvPr/>
          </p:nvCxnSpPr>
          <p:spPr>
            <a:xfrm>
              <a:off x="720" y="1008"/>
              <a:ext cx="2592" cy="0"/>
            </a:xfrm>
            <a:prstGeom prst="line">
              <a:avLst/>
            </a:prstGeom>
            <a:ln>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786481" name="Text Box 49"/>
            <p:cNvSpPr txBox="1">
              <a:spLocks noChangeArrowheads="1"/>
            </p:cNvSpPr>
            <p:nvPr/>
          </p:nvSpPr>
          <p:spPr bwMode="auto">
            <a:xfrm>
              <a:off x="1026" y="576"/>
              <a:ext cx="199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2000"/>
                <a:t>Le photon: masse nulle</a:t>
              </a:r>
            </a:p>
          </p:txBody>
        </p:sp>
      </p:grpSp>
      <p:grpSp>
        <p:nvGrpSpPr>
          <p:cNvPr id="786494" name="Group 62"/>
          <p:cNvGrpSpPr>
            <a:grpSpLocks/>
          </p:cNvGrpSpPr>
          <p:nvPr/>
        </p:nvGrpSpPr>
        <p:grpSpPr bwMode="auto">
          <a:xfrm>
            <a:off x="1152525" y="2819400"/>
            <a:ext cx="4084638" cy="725488"/>
            <a:chOff x="726" y="1776"/>
            <a:chExt cx="2573" cy="457"/>
          </a:xfrm>
        </p:grpSpPr>
        <p:grpSp>
          <p:nvGrpSpPr>
            <p:cNvPr id="786480" name="Group 48"/>
            <p:cNvGrpSpPr>
              <a:grpSpLocks/>
            </p:cNvGrpSpPr>
            <p:nvPr/>
          </p:nvGrpSpPr>
          <p:grpSpPr bwMode="auto">
            <a:xfrm>
              <a:off x="726" y="2137"/>
              <a:ext cx="2573" cy="96"/>
              <a:chOff x="950" y="2137"/>
              <a:chExt cx="1853" cy="96"/>
            </a:xfrm>
          </p:grpSpPr>
          <p:cxnSp>
            <p:nvCxnSpPr>
              <p:cNvPr id="140" name="Straight Connector 139"/>
              <p:cNvCxnSpPr/>
              <p:nvPr/>
            </p:nvCxnSpPr>
            <p:spPr>
              <a:xfrm flipV="1">
                <a:off x="950" y="2137"/>
                <a:ext cx="736" cy="7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1686" y="2137"/>
                <a:ext cx="567" cy="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flipV="1">
                <a:off x="2253" y="2137"/>
                <a:ext cx="550" cy="96"/>
              </a:xfrm>
              <a:prstGeom prst="line">
                <a:avLst/>
              </a:prstGeom>
              <a:ln>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grpSp>
        <p:sp>
          <p:nvSpPr>
            <p:cNvPr id="786482" name="Text Box 50"/>
            <p:cNvSpPr txBox="1">
              <a:spLocks noChangeArrowheads="1"/>
            </p:cNvSpPr>
            <p:nvPr/>
          </p:nvSpPr>
          <p:spPr bwMode="auto">
            <a:xfrm>
              <a:off x="1008" y="1776"/>
              <a:ext cx="205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fr-FR" sz="2000"/>
                <a:t>L’électron: petite masse</a:t>
              </a:r>
            </a:p>
          </p:txBody>
        </p:sp>
      </p:grpSp>
      <p:grpSp>
        <p:nvGrpSpPr>
          <p:cNvPr id="786495" name="Group 63"/>
          <p:cNvGrpSpPr>
            <a:grpSpLocks/>
          </p:cNvGrpSpPr>
          <p:nvPr/>
        </p:nvGrpSpPr>
        <p:grpSpPr bwMode="auto">
          <a:xfrm>
            <a:off x="1143000" y="4730750"/>
            <a:ext cx="4108450" cy="1068388"/>
            <a:chOff x="720" y="2980"/>
            <a:chExt cx="2588" cy="673"/>
          </a:xfrm>
        </p:grpSpPr>
        <p:grpSp>
          <p:nvGrpSpPr>
            <p:cNvPr id="786470" name="Group 38"/>
            <p:cNvGrpSpPr>
              <a:grpSpLocks/>
            </p:cNvGrpSpPr>
            <p:nvPr/>
          </p:nvGrpSpPr>
          <p:grpSpPr bwMode="auto">
            <a:xfrm>
              <a:off x="720" y="3390"/>
              <a:ext cx="2588" cy="263"/>
              <a:chOff x="671" y="3462"/>
              <a:chExt cx="2588" cy="263"/>
            </a:xfrm>
          </p:grpSpPr>
          <p:cxnSp>
            <p:nvCxnSpPr>
              <p:cNvPr id="147" name="Straight Connector 146"/>
              <p:cNvCxnSpPr/>
              <p:nvPr/>
            </p:nvCxnSpPr>
            <p:spPr>
              <a:xfrm flipV="1">
                <a:off x="671" y="3532"/>
                <a:ext cx="593" cy="7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rot="5400000" flipH="1" flipV="1">
                <a:off x="1056" y="3490"/>
                <a:ext cx="166" cy="2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flipV="1">
                <a:off x="1014" y="3628"/>
                <a:ext cx="593" cy="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rot="5400000">
                <a:off x="1525" y="3544"/>
                <a:ext cx="167" cy="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rot="16200000" flipH="1">
                <a:off x="1629" y="3446"/>
                <a:ext cx="263" cy="2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rot="5400000">
                <a:off x="1849" y="3618"/>
                <a:ext cx="167" cy="4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rot="5400000" flipH="1" flipV="1">
                <a:off x="2056" y="3362"/>
                <a:ext cx="96" cy="2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rot="16200000" flipV="1">
                <a:off x="2180" y="3535"/>
                <a:ext cx="192" cy="4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flipV="1">
                <a:off x="2299" y="3558"/>
                <a:ext cx="342" cy="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rot="16200000" flipV="1">
                <a:off x="2687" y="3517"/>
                <a:ext cx="166" cy="2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rot="5400000" flipH="1" flipV="1">
                <a:off x="2994" y="3460"/>
                <a:ext cx="166" cy="364"/>
              </a:xfrm>
              <a:prstGeom prst="line">
                <a:avLst/>
              </a:prstGeom>
              <a:ln>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grpSp>
        <p:sp>
          <p:nvSpPr>
            <p:cNvPr id="786483" name="Text Box 51"/>
            <p:cNvSpPr txBox="1">
              <a:spLocks noChangeArrowheads="1"/>
            </p:cNvSpPr>
            <p:nvPr/>
          </p:nvSpPr>
          <p:spPr bwMode="auto">
            <a:xfrm>
              <a:off x="864" y="2980"/>
              <a:ext cx="225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2000"/>
                <a:t>Le boson Z: grande masse</a:t>
              </a:r>
            </a:p>
          </p:txBody>
        </p:sp>
      </p:grpSp>
      <p:sp>
        <p:nvSpPr>
          <p:cNvPr id="786486" name="Text Box 54"/>
          <p:cNvSpPr txBox="1">
            <a:spLocks noChangeArrowheads="1"/>
          </p:cNvSpPr>
          <p:nvPr/>
        </p:nvSpPr>
        <p:spPr bwMode="auto">
          <a:xfrm>
            <a:off x="0" y="6521450"/>
            <a:ext cx="9144000" cy="336550"/>
          </a:xfrm>
          <a:prstGeom prst="rect">
            <a:avLst/>
          </a:prstGeom>
          <a:solidFill>
            <a:srgbClr val="FFFF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sz="1600" b="1"/>
              <a:t>L’action du champ de Higgs est équivalent à une sorte de viscosité du vide</a:t>
            </a:r>
          </a:p>
        </p:txBody>
      </p:sp>
      <p:pic>
        <p:nvPicPr>
          <p:cNvPr id="786487" name="Picture 55" descr="balade-raquettes-hiver-reallon-76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1000" y="2578100"/>
            <a:ext cx="2192338" cy="164465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86496" name="Rectangle 64"/>
          <p:cNvSpPr>
            <a:spLocks noChangeArrowheads="1"/>
          </p:cNvSpPr>
          <p:nvPr/>
        </p:nvSpPr>
        <p:spPr bwMode="auto">
          <a:xfrm>
            <a:off x="6447752" y="6151563"/>
            <a:ext cx="2030412"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GB">
                <a:solidFill>
                  <a:srgbClr val="262626"/>
                </a:solidFill>
                <a:sym typeface="Wingdings" pitchFamily="2" charset="2"/>
              </a:rPr>
              <a:t>Plus difficile à mettre en mvt</a:t>
            </a:r>
            <a:endParaRPr lang="fr-FR">
              <a:solidFill>
                <a:srgbClr val="262626"/>
              </a:solidFill>
              <a:sym typeface="Wingdings" pitchFamily="2" charset="2"/>
            </a:endParaRPr>
          </a:p>
        </p:txBody>
      </p:sp>
    </p:spTree>
    <p:extLst>
      <p:ext uri="{BB962C8B-B14F-4D97-AF65-F5344CB8AC3E}">
        <p14:creationId xmlns:p14="http://schemas.microsoft.com/office/powerpoint/2010/main" val="205860604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numéro de diapositive 3"/>
          <p:cNvSpPr>
            <a:spLocks noGrp="1"/>
          </p:cNvSpPr>
          <p:nvPr>
            <p:ph type="sldNum" sz="quarter" idx="10"/>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4B0F0674-923D-4269-AA61-72A48D9C2E1A}" type="slidenum">
              <a:rPr lang="fr-FR" altLang="en-US" sz="1200" smtClean="0">
                <a:solidFill>
                  <a:schemeClr val="tx2"/>
                </a:solidFill>
              </a:rPr>
              <a:pPr eaLnBrk="1" hangingPunct="1"/>
              <a:t>16</a:t>
            </a:fld>
            <a:endParaRPr lang="fr-FR" altLang="en-US" sz="1200" smtClean="0">
              <a:solidFill>
                <a:schemeClr val="tx2"/>
              </a:solidFill>
            </a:endParaRPr>
          </a:p>
        </p:txBody>
      </p:sp>
      <p:sp>
        <p:nvSpPr>
          <p:cNvPr id="19459" name="Rectangle 2"/>
          <p:cNvSpPr>
            <a:spLocks noGrp="1" noChangeArrowheads="1"/>
          </p:cNvSpPr>
          <p:nvPr>
            <p:ph type="title"/>
          </p:nvPr>
        </p:nvSpPr>
        <p:spPr>
          <a:xfrm>
            <a:off x="2682875" y="0"/>
            <a:ext cx="3833813" cy="519113"/>
          </a:xfrm>
        </p:spPr>
        <p:txBody>
          <a:bodyPr/>
          <a:lstStyle/>
          <a:p>
            <a:pPr eaLnBrk="1" hangingPunct="1"/>
            <a:r>
              <a:rPr lang="en-US" smtClean="0"/>
              <a:t>Le boson de Higgs</a:t>
            </a:r>
          </a:p>
        </p:txBody>
      </p:sp>
      <p:pic>
        <p:nvPicPr>
          <p:cNvPr id="19460" name="Picture 5" descr="medium_flo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950" y="1730375"/>
            <a:ext cx="3525838"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687" name="Rectangle 7"/>
          <p:cNvSpPr>
            <a:spLocks noChangeArrowheads="1"/>
          </p:cNvSpPr>
          <p:nvPr/>
        </p:nvSpPr>
        <p:spPr bwMode="auto">
          <a:xfrm>
            <a:off x="527050" y="792163"/>
            <a:ext cx="8302625"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defRPr/>
            </a:pPr>
            <a:r>
              <a:rPr lang="en-US" sz="2800">
                <a:effectLst>
                  <a:outerShdw blurRad="38100" dist="38100" dir="2700000" algn="tl">
                    <a:srgbClr val="C0C0C0"/>
                  </a:outerShdw>
                </a:effectLst>
              </a:rPr>
              <a:t>Boson de Higgs = quanta du champ de Higgs</a:t>
            </a:r>
          </a:p>
        </p:txBody>
      </p:sp>
      <p:sp>
        <p:nvSpPr>
          <p:cNvPr id="19462" name="Text Box 8"/>
          <p:cNvSpPr txBox="1">
            <a:spLocks noChangeArrowheads="1"/>
          </p:cNvSpPr>
          <p:nvPr/>
        </p:nvSpPr>
        <p:spPr bwMode="auto">
          <a:xfrm>
            <a:off x="0" y="6146800"/>
            <a:ext cx="9144000" cy="701675"/>
          </a:xfrm>
          <a:prstGeom prst="rect">
            <a:avLst/>
          </a:prstGeom>
          <a:solidFill>
            <a:srgbClr val="FFFF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fr-FR" sz="2000" b="1"/>
              <a:t>Le boson de Higgs joue un rôle central dans le </a:t>
            </a:r>
          </a:p>
          <a:p>
            <a:pPr algn="ctr" eaLnBrk="1" hangingPunct="1"/>
            <a:r>
              <a:rPr lang="fr-FR" sz="2000" b="1"/>
              <a:t>mécanisme qui explique la masse des particules élémentaires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0" y="0"/>
            <a:ext cx="9144000" cy="6858000"/>
          </a:xfrm>
          <a:prstGeom prst="rect">
            <a:avLst/>
          </a:prstGeom>
          <a:solidFill>
            <a:schemeClr val="tx1"/>
          </a:solidFill>
          <a:ln w="28575" algn="ctr">
            <a:solidFill>
              <a:schemeClr val="tx2"/>
            </a:solidFill>
            <a:round/>
            <a:headEnd/>
            <a:tailEnd/>
          </a:ln>
        </p:spPr>
        <p:txBody>
          <a:bodyPr lIns="90000" tIns="46800" rIns="90000" bIns="46800">
            <a:spAutoFit/>
          </a:bodyPr>
          <a:lstStyle/>
          <a:p>
            <a:endParaRPr lang="fr-FR"/>
          </a:p>
        </p:txBody>
      </p:sp>
      <p:pic>
        <p:nvPicPr>
          <p:cNvPr id="25603" name="Picture 6" descr="http://p.twimg.com/Aw-9YxqCQAArFr_.jpg: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1013" y="-288925"/>
            <a:ext cx="3889375" cy="49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descr="C:\Users\François\Desktop\LHC_collisions\Higgs\Conférence_Higgs\Higgs_SciencesetAven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5505">
            <a:off x="52388" y="61913"/>
            <a:ext cx="3021012"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6513" y="4335463"/>
            <a:ext cx="4108450" cy="2300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6" name="Picture 10" descr="http://sciences.blogs.liberation.fr/.a/6a00e5500b4a648833017d3ef4335c970c-300w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75" y="3824288"/>
            <a:ext cx="2219325"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2" descr="http://www.larecherche.fr/sites/larecherche.fr/files/imagecache/parution_image_portrait_block/couv/Mensuel/4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36237">
            <a:off x="2459038" y="4510088"/>
            <a:ext cx="2532062" cy="35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4" descr="C:\Users\François\Desktop\LHC_collisions\Higgs\Conférence_Higgs\Higgs_Scienc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691408">
            <a:off x="2833688" y="876300"/>
            <a:ext cx="2673350"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ZoneTexte 2"/>
          <p:cNvSpPr txBox="1">
            <a:spLocks noChangeArrowheads="1"/>
          </p:cNvSpPr>
          <p:nvPr/>
        </p:nvSpPr>
        <p:spPr bwMode="auto">
          <a:xfrm>
            <a:off x="2963863" y="0"/>
            <a:ext cx="3714750" cy="6461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en-US" sz="3600" b="1">
                <a:solidFill>
                  <a:schemeClr val="bg1"/>
                </a:solidFill>
              </a:rPr>
              <a:t>4 Juillet 2012</a:t>
            </a:r>
          </a:p>
        </p:txBody>
      </p:sp>
      <p:sp>
        <p:nvSpPr>
          <p:cNvPr id="2" name="Espace réservé du numéro de diapositive 1"/>
          <p:cNvSpPr>
            <a:spLocks noGrp="1"/>
          </p:cNvSpPr>
          <p:nvPr>
            <p:ph type="sldNum" sz="quarter" idx="10"/>
          </p:nvPr>
        </p:nvSpPr>
        <p:spPr/>
        <p:txBody>
          <a:bodyPr/>
          <a:lstStyle/>
          <a:p>
            <a:pPr>
              <a:defRPr/>
            </a:pPr>
            <a:fld id="{0DD9F85B-E66B-4890-B131-3F9264D42B7F}" type="slidenum">
              <a:rPr lang="fr-FR" altLang="en-US" smtClean="0"/>
              <a:pPr>
                <a:defRPr/>
              </a:pPr>
              <a:t>17</a:t>
            </a:fld>
            <a:endParaRPr lang="fr-FR" alt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age 2" descr="figaux_007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llipse 3"/>
          <p:cNvSpPr/>
          <p:nvPr/>
        </p:nvSpPr>
        <p:spPr>
          <a:xfrm>
            <a:off x="1794076" y="3527384"/>
            <a:ext cx="533400" cy="1752600"/>
          </a:xfrm>
          <a:prstGeom prst="ellipse">
            <a:avLst/>
          </a:prstGeom>
          <a:solidFill>
            <a:srgbClr val="0000FF">
              <a:alpha val="17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2" name="Titre 1"/>
          <p:cNvSpPr>
            <a:spLocks noGrp="1"/>
          </p:cNvSpPr>
          <p:nvPr>
            <p:ph type="title"/>
          </p:nvPr>
        </p:nvSpPr>
        <p:spPr>
          <a:xfrm>
            <a:off x="-71418" y="0"/>
            <a:ext cx="9321783" cy="523220"/>
          </a:xfrm>
        </p:spPr>
        <p:txBody>
          <a:bodyPr/>
          <a:lstStyle/>
          <a:p>
            <a:r>
              <a:rPr lang="en-US" dirty="0" err="1" smtClean="0"/>
              <a:t>Découverte</a:t>
            </a:r>
            <a:r>
              <a:rPr lang="en-US" dirty="0" smtClean="0"/>
              <a:t> </a:t>
            </a:r>
            <a:r>
              <a:rPr lang="en-US" dirty="0" err="1" smtClean="0"/>
              <a:t>d’une</a:t>
            </a:r>
            <a:r>
              <a:rPr lang="en-US" dirty="0" smtClean="0"/>
              <a:t> nouvelle </a:t>
            </a:r>
            <a:r>
              <a:rPr lang="en-US" dirty="0" err="1" smtClean="0"/>
              <a:t>particule</a:t>
            </a:r>
            <a:r>
              <a:rPr lang="en-US" dirty="0" smtClean="0"/>
              <a:t> au CERN</a:t>
            </a:r>
            <a:endParaRPr lang="en-US" dirty="0"/>
          </a:p>
        </p:txBody>
      </p:sp>
      <p:sp>
        <p:nvSpPr>
          <p:cNvPr id="6" name="Rectangle 5"/>
          <p:cNvSpPr/>
          <p:nvPr/>
        </p:nvSpPr>
        <p:spPr bwMode="auto">
          <a:xfrm>
            <a:off x="2534856" y="2558005"/>
            <a:ext cx="3368233" cy="497711"/>
          </a:xfrm>
          <a:prstGeom prst="rect">
            <a:avLst/>
          </a:prstGeom>
          <a:solidFill>
            <a:schemeClr val="bg1"/>
          </a:solidFill>
          <a:ln w="28575" cap="flat" cmpd="sng" algn="ctr">
            <a:solidFill>
              <a:schemeClr val="bg1"/>
            </a:solid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7" name="Rectangle 6"/>
          <p:cNvSpPr/>
          <p:nvPr/>
        </p:nvSpPr>
        <p:spPr bwMode="auto">
          <a:xfrm>
            <a:off x="2534856" y="3171462"/>
            <a:ext cx="3368233" cy="428264"/>
          </a:xfrm>
          <a:prstGeom prst="rect">
            <a:avLst/>
          </a:prstGeom>
          <a:solidFill>
            <a:schemeClr val="bg1"/>
          </a:solidFill>
          <a:ln w="28575" cap="flat" cmpd="sng" algn="ctr">
            <a:solidFill>
              <a:schemeClr val="bg1"/>
            </a:solid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8" name="Rectangle 7"/>
          <p:cNvSpPr/>
          <p:nvPr/>
        </p:nvSpPr>
        <p:spPr bwMode="auto">
          <a:xfrm>
            <a:off x="1689904" y="810228"/>
            <a:ext cx="844952" cy="4469756"/>
          </a:xfrm>
          <a:prstGeom prst="rect">
            <a:avLst/>
          </a:prstGeom>
          <a:solidFill>
            <a:schemeClr val="tx2"/>
          </a:solidFill>
          <a:ln w="28575" cap="flat" cmpd="sng" algn="ctr">
            <a:solidFill>
              <a:schemeClr val="tx2">
                <a:lumMod val="75000"/>
              </a:schemeClr>
            </a:solid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3" name="Espace réservé du numéro de diapositive 2"/>
          <p:cNvSpPr>
            <a:spLocks noGrp="1"/>
          </p:cNvSpPr>
          <p:nvPr>
            <p:ph type="sldNum" sz="quarter" idx="10"/>
          </p:nvPr>
        </p:nvSpPr>
        <p:spPr/>
        <p:txBody>
          <a:bodyPr/>
          <a:lstStyle/>
          <a:p>
            <a:pPr>
              <a:defRPr/>
            </a:pPr>
            <a:fld id="{05193E6F-A11E-401A-BEAD-B301C1C8373E}" type="slidenum">
              <a:rPr lang="fr-FR" altLang="en-US" smtClean="0"/>
              <a:pPr>
                <a:defRPr/>
              </a:pPr>
              <a:t>18</a:t>
            </a:fld>
            <a:endParaRPr lang="fr-FR"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4" fill="hold" grpId="0" nodeType="clickEffect">
                                  <p:stCondLst>
                                    <p:cond delay="0"/>
                                  </p:stCondLst>
                                  <p:childTnLst>
                                    <p:animEffect transition="out" filter="wheel(4)">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 name="Group 17"/>
          <p:cNvGrpSpPr>
            <a:grpSpLocks/>
          </p:cNvGrpSpPr>
          <p:nvPr/>
        </p:nvGrpSpPr>
        <p:grpSpPr bwMode="auto">
          <a:xfrm>
            <a:off x="5949388" y="4586868"/>
            <a:ext cx="3082844" cy="2371381"/>
            <a:chOff x="3128" y="1686"/>
            <a:chExt cx="2632" cy="1738"/>
          </a:xfrm>
        </p:grpSpPr>
        <p:grpSp>
          <p:nvGrpSpPr>
            <p:cNvPr id="9" name="Group 15"/>
            <p:cNvGrpSpPr>
              <a:grpSpLocks/>
            </p:cNvGrpSpPr>
            <p:nvPr/>
          </p:nvGrpSpPr>
          <p:grpSpPr bwMode="auto">
            <a:xfrm>
              <a:off x="3211" y="1686"/>
              <a:ext cx="2549" cy="1636"/>
              <a:chOff x="3211" y="1686"/>
              <a:chExt cx="2549" cy="1636"/>
            </a:xfrm>
          </p:grpSpPr>
          <p:pic>
            <p:nvPicPr>
              <p:cNvPr id="11" name="Picture 12" descr="cms_collisionjuillet_r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1" y="1686"/>
                <a:ext cx="2549" cy="163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4"/>
              <p:cNvSpPr>
                <a:spLocks noChangeArrowheads="1"/>
              </p:cNvSpPr>
              <p:nvPr/>
            </p:nvSpPr>
            <p:spPr bwMode="auto">
              <a:xfrm>
                <a:off x="3264" y="1736"/>
                <a:ext cx="976" cy="248"/>
              </a:xfrm>
              <a:prstGeom prst="rect">
                <a:avLst/>
              </a:prstGeom>
              <a:solidFill>
                <a:schemeClr val="tx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0" name="Rectangle 16"/>
            <p:cNvSpPr>
              <a:spLocks noChangeArrowheads="1"/>
            </p:cNvSpPr>
            <p:nvPr/>
          </p:nvSpPr>
          <p:spPr bwMode="auto">
            <a:xfrm>
              <a:off x="3128" y="2816"/>
              <a:ext cx="208" cy="608"/>
            </a:xfrm>
            <a:prstGeom prst="rec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5" name="Group 13"/>
          <p:cNvGrpSpPr>
            <a:grpSpLocks/>
          </p:cNvGrpSpPr>
          <p:nvPr/>
        </p:nvGrpSpPr>
        <p:grpSpPr bwMode="auto">
          <a:xfrm>
            <a:off x="5758390" y="1430378"/>
            <a:ext cx="4195839" cy="3419414"/>
            <a:chOff x="-584" y="1409"/>
            <a:chExt cx="3619" cy="2911"/>
          </a:xfrm>
        </p:grpSpPr>
        <p:pic>
          <p:nvPicPr>
            <p:cNvPr id="6" name="Picture 9" descr="atlas_collisionjuillet_r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 y="1409"/>
              <a:ext cx="3619" cy="291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0"/>
            <p:cNvSpPr>
              <a:spLocks noChangeArrowheads="1"/>
            </p:cNvSpPr>
            <p:nvPr/>
          </p:nvSpPr>
          <p:spPr bwMode="auto">
            <a:xfrm>
              <a:off x="-516" y="1416"/>
              <a:ext cx="1032" cy="816"/>
            </a:xfrm>
            <a:prstGeom prst="rect">
              <a:avLst/>
            </a:prstGeom>
            <a:solidFill>
              <a:schemeClr val="tx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fr-FR"/>
            </a:p>
          </p:txBody>
        </p:sp>
      </p:grpSp>
      <p:sp>
        <p:nvSpPr>
          <p:cNvPr id="27650" name="Titre 7"/>
          <p:cNvSpPr>
            <a:spLocks noGrp="1"/>
          </p:cNvSpPr>
          <p:nvPr>
            <p:ph type="title"/>
          </p:nvPr>
        </p:nvSpPr>
        <p:spPr>
          <a:xfrm>
            <a:off x="-71427" y="0"/>
            <a:ext cx="9321783" cy="523220"/>
          </a:xfrm>
        </p:spPr>
        <p:txBody>
          <a:bodyPr/>
          <a:lstStyle/>
          <a:p>
            <a:r>
              <a:rPr lang="en-US" dirty="0" err="1" smtClean="0"/>
              <a:t>Découverte</a:t>
            </a:r>
            <a:r>
              <a:rPr lang="en-US" dirty="0" smtClean="0"/>
              <a:t> </a:t>
            </a:r>
            <a:r>
              <a:rPr lang="en-US" dirty="0" err="1" smtClean="0"/>
              <a:t>d’une</a:t>
            </a:r>
            <a:r>
              <a:rPr lang="en-US" dirty="0" smtClean="0"/>
              <a:t> nouvelle </a:t>
            </a:r>
            <a:r>
              <a:rPr lang="en-US" dirty="0" err="1" smtClean="0"/>
              <a:t>particule</a:t>
            </a:r>
            <a:r>
              <a:rPr lang="en-US" dirty="0" smtClean="0"/>
              <a:t> au CERN</a:t>
            </a:r>
            <a:endParaRPr lang="fr-FR" dirty="0" smtClean="0"/>
          </a:p>
        </p:txBody>
      </p:sp>
      <p:sp>
        <p:nvSpPr>
          <p:cNvPr id="27651" name="Espace réservé du contenu 8"/>
          <p:cNvSpPr>
            <a:spLocks noGrp="1"/>
          </p:cNvSpPr>
          <p:nvPr>
            <p:ph idx="1"/>
          </p:nvPr>
        </p:nvSpPr>
        <p:spPr/>
        <p:txBody>
          <a:bodyPr/>
          <a:lstStyle/>
          <a:p>
            <a:r>
              <a:rPr lang="en-US" dirty="0" err="1" smtClean="0">
                <a:solidFill>
                  <a:schemeClr val="bg1"/>
                </a:solidFill>
              </a:rPr>
              <a:t>Une</a:t>
            </a:r>
            <a:r>
              <a:rPr lang="en-US" dirty="0" smtClean="0">
                <a:solidFill>
                  <a:schemeClr val="bg1"/>
                </a:solidFill>
              </a:rPr>
              <a:t> nouvelle </a:t>
            </a:r>
            <a:r>
              <a:rPr lang="en-US" dirty="0" err="1" smtClean="0">
                <a:solidFill>
                  <a:schemeClr val="bg1"/>
                </a:solidFill>
              </a:rPr>
              <a:t>particule</a:t>
            </a:r>
            <a:r>
              <a:rPr lang="en-US" dirty="0" smtClean="0">
                <a:solidFill>
                  <a:schemeClr val="bg1"/>
                </a:solidFill>
              </a:rPr>
              <a:t> a </a:t>
            </a:r>
            <a:r>
              <a:rPr lang="en-US" dirty="0" err="1" smtClean="0">
                <a:solidFill>
                  <a:schemeClr val="bg1"/>
                </a:solidFill>
              </a:rPr>
              <a:t>été</a:t>
            </a:r>
            <a:r>
              <a:rPr lang="en-US" dirty="0" smtClean="0">
                <a:solidFill>
                  <a:schemeClr val="bg1"/>
                </a:solidFill>
              </a:rPr>
              <a:t> </a:t>
            </a:r>
            <a:r>
              <a:rPr lang="en-US" dirty="0" err="1" smtClean="0">
                <a:solidFill>
                  <a:schemeClr val="bg1"/>
                </a:solidFill>
              </a:rPr>
              <a:t>découverte</a:t>
            </a:r>
            <a:endParaRPr lang="en-US" dirty="0" smtClean="0">
              <a:solidFill>
                <a:schemeClr val="bg1"/>
              </a:solidFill>
            </a:endParaRPr>
          </a:p>
          <a:p>
            <a:pPr lvl="1"/>
            <a:r>
              <a:rPr lang="en-US" dirty="0" err="1" smtClean="0">
                <a:solidFill>
                  <a:schemeClr val="bg1"/>
                </a:solidFill>
              </a:rPr>
              <a:t>Dans</a:t>
            </a:r>
            <a:r>
              <a:rPr lang="en-US" dirty="0" smtClean="0">
                <a:solidFill>
                  <a:schemeClr val="bg1"/>
                </a:solidFill>
              </a:rPr>
              <a:t> </a:t>
            </a:r>
            <a:r>
              <a:rPr lang="en-US" dirty="0" err="1" smtClean="0">
                <a:solidFill>
                  <a:schemeClr val="bg1"/>
                </a:solidFill>
              </a:rPr>
              <a:t>plusieurs</a:t>
            </a:r>
            <a:r>
              <a:rPr lang="en-US" dirty="0" smtClean="0">
                <a:solidFill>
                  <a:schemeClr val="bg1"/>
                </a:solidFill>
              </a:rPr>
              <a:t> </a:t>
            </a:r>
            <a:r>
              <a:rPr lang="en-US" dirty="0" err="1" smtClean="0">
                <a:solidFill>
                  <a:schemeClr val="bg1"/>
                </a:solidFill>
              </a:rPr>
              <a:t>canaux</a:t>
            </a:r>
            <a:r>
              <a:rPr lang="en-US" dirty="0" smtClean="0">
                <a:solidFill>
                  <a:schemeClr val="bg1"/>
                </a:solidFill>
              </a:rPr>
              <a:t>: </a:t>
            </a:r>
            <a:r>
              <a:rPr lang="en-US" dirty="0">
                <a:solidFill>
                  <a:schemeClr val="bg1"/>
                </a:solidFill>
                <a:sym typeface="Symbol"/>
              </a:rPr>
              <a:t>2</a:t>
            </a:r>
            <a:r>
              <a:rPr lang="en-US" dirty="0" smtClean="0">
                <a:solidFill>
                  <a:schemeClr val="bg1"/>
                </a:solidFill>
                <a:sym typeface="Symbol"/>
              </a:rPr>
              <a:t>, 4 leptons, 2W </a:t>
            </a:r>
            <a:endParaRPr lang="en-US" dirty="0" smtClean="0">
              <a:solidFill>
                <a:schemeClr val="bg1"/>
              </a:solidFill>
            </a:endParaRPr>
          </a:p>
          <a:p>
            <a:pPr lvl="1"/>
            <a:r>
              <a:rPr lang="en-US" smtClean="0">
                <a:solidFill>
                  <a:schemeClr val="bg1"/>
                </a:solidFill>
              </a:rPr>
              <a:t>Independamment </a:t>
            </a:r>
            <a:r>
              <a:rPr lang="en-US" dirty="0" smtClean="0">
                <a:solidFill>
                  <a:schemeClr val="bg1"/>
                </a:solidFill>
              </a:rPr>
              <a:t>par </a:t>
            </a:r>
            <a:r>
              <a:rPr lang="en-US" dirty="0" err="1" smtClean="0">
                <a:solidFill>
                  <a:schemeClr val="bg1"/>
                </a:solidFill>
              </a:rPr>
              <a:t>deux</a:t>
            </a:r>
            <a:r>
              <a:rPr lang="en-US" dirty="0" smtClean="0">
                <a:solidFill>
                  <a:schemeClr val="bg1"/>
                </a:solidFill>
              </a:rPr>
              <a:t> </a:t>
            </a:r>
            <a:r>
              <a:rPr lang="en-US" dirty="0" err="1" smtClean="0">
                <a:solidFill>
                  <a:schemeClr val="bg1"/>
                </a:solidFill>
              </a:rPr>
              <a:t>expériences</a:t>
            </a:r>
            <a:endParaRPr lang="en-US" dirty="0" smtClean="0">
              <a:solidFill>
                <a:schemeClr val="bg1"/>
              </a:solidFill>
            </a:endParaRPr>
          </a:p>
          <a:p>
            <a:pPr lvl="2"/>
            <a:r>
              <a:rPr lang="en-US" dirty="0" smtClean="0">
                <a:solidFill>
                  <a:schemeClr val="bg1"/>
                </a:solidFill>
              </a:rPr>
              <a:t>ATLAS et CMS</a:t>
            </a:r>
          </a:p>
          <a:p>
            <a:pPr lvl="1"/>
            <a:r>
              <a:rPr lang="en-US" dirty="0" smtClean="0">
                <a:solidFill>
                  <a:schemeClr val="bg1"/>
                </a:solidFill>
              </a:rPr>
              <a:t>Masse</a:t>
            </a:r>
            <a:r>
              <a:rPr lang="en-US" smtClean="0">
                <a:solidFill>
                  <a:schemeClr val="bg1"/>
                </a:solidFill>
              </a:rPr>
              <a:t>: </a:t>
            </a:r>
            <a:r>
              <a:rPr lang="en-US" smtClean="0">
                <a:solidFill>
                  <a:schemeClr val="bg1"/>
                </a:solidFill>
              </a:rPr>
              <a:t>125 GeV/c</a:t>
            </a:r>
            <a:r>
              <a:rPr lang="en-US" baseline="30000" smtClean="0">
                <a:solidFill>
                  <a:schemeClr val="bg1"/>
                </a:solidFill>
              </a:rPr>
              <a:t>2</a:t>
            </a:r>
            <a:r>
              <a:rPr lang="en-US" smtClean="0">
                <a:solidFill>
                  <a:schemeClr val="bg1"/>
                </a:solidFill>
              </a:rPr>
              <a:t> (133 fois m</a:t>
            </a:r>
            <a:r>
              <a:rPr lang="en-US" baseline="-25000" smtClean="0">
                <a:solidFill>
                  <a:schemeClr val="bg1"/>
                </a:solidFill>
              </a:rPr>
              <a:t>proton</a:t>
            </a:r>
            <a:r>
              <a:rPr lang="en-US" smtClean="0">
                <a:solidFill>
                  <a:schemeClr val="bg1"/>
                </a:solidFill>
              </a:rPr>
              <a:t>)</a:t>
            </a:r>
            <a:endParaRPr lang="en-US" dirty="0" smtClean="0">
              <a:solidFill>
                <a:schemeClr val="bg1"/>
              </a:solidFill>
            </a:endParaRPr>
          </a:p>
          <a:p>
            <a:pPr lvl="1"/>
            <a:r>
              <a:rPr lang="en-US" dirty="0" err="1" smtClean="0">
                <a:solidFill>
                  <a:schemeClr val="bg1"/>
                </a:solidFill>
              </a:rPr>
              <a:t>C’est</a:t>
            </a:r>
            <a:r>
              <a:rPr lang="en-US" dirty="0" smtClean="0">
                <a:solidFill>
                  <a:schemeClr val="bg1"/>
                </a:solidFill>
              </a:rPr>
              <a:t> un boson</a:t>
            </a:r>
          </a:p>
          <a:p>
            <a:r>
              <a:rPr lang="en-US" dirty="0" err="1" smtClean="0">
                <a:solidFill>
                  <a:schemeClr val="bg1"/>
                </a:solidFill>
              </a:rPr>
              <a:t>Mais</a:t>
            </a:r>
            <a:r>
              <a:rPr lang="en-US" dirty="0" smtClean="0">
                <a:solidFill>
                  <a:schemeClr val="bg1"/>
                </a:solidFill>
              </a:rPr>
              <a:t> </a:t>
            </a:r>
            <a:r>
              <a:rPr lang="en-US" dirty="0" err="1" smtClean="0">
                <a:solidFill>
                  <a:schemeClr val="bg1"/>
                </a:solidFill>
              </a:rPr>
              <a:t>est</a:t>
            </a:r>
            <a:r>
              <a:rPr lang="en-US" dirty="0" smtClean="0">
                <a:solidFill>
                  <a:schemeClr val="bg1"/>
                </a:solidFill>
              </a:rPr>
              <a:t> </a:t>
            </a:r>
            <a:r>
              <a:rPr lang="en-US" dirty="0" err="1" smtClean="0">
                <a:solidFill>
                  <a:schemeClr val="bg1"/>
                </a:solidFill>
              </a:rPr>
              <a:t>ce</a:t>
            </a:r>
            <a:r>
              <a:rPr lang="en-US" dirty="0" smtClean="0">
                <a:solidFill>
                  <a:schemeClr val="bg1"/>
                </a:solidFill>
              </a:rPr>
              <a:t> le boson de Higgs du MS?</a:t>
            </a:r>
          </a:p>
          <a:p>
            <a:pPr lvl="1"/>
            <a:r>
              <a:rPr lang="en-US" dirty="0" err="1" smtClean="0">
                <a:solidFill>
                  <a:schemeClr val="bg1"/>
                </a:solidFill>
              </a:rPr>
              <a:t>Nombre</a:t>
            </a:r>
            <a:r>
              <a:rPr lang="en-US" dirty="0" smtClean="0">
                <a:solidFill>
                  <a:schemeClr val="bg1"/>
                </a:solidFill>
              </a:rPr>
              <a:t> </a:t>
            </a:r>
            <a:r>
              <a:rPr lang="en-US" dirty="0" err="1" smtClean="0">
                <a:solidFill>
                  <a:schemeClr val="bg1"/>
                </a:solidFill>
              </a:rPr>
              <a:t>quantique</a:t>
            </a:r>
            <a:r>
              <a:rPr lang="en-US" dirty="0" smtClean="0">
                <a:solidFill>
                  <a:schemeClr val="bg1"/>
                </a:solidFill>
              </a:rPr>
              <a:t>? (~carte </a:t>
            </a:r>
            <a:r>
              <a:rPr lang="en-US" dirty="0" err="1" smtClean="0">
                <a:solidFill>
                  <a:schemeClr val="bg1"/>
                </a:solidFill>
              </a:rPr>
              <a:t>d’identité</a:t>
            </a:r>
            <a:r>
              <a:rPr lang="en-US" dirty="0" smtClean="0">
                <a:solidFill>
                  <a:schemeClr val="bg1"/>
                </a:solidFill>
              </a:rPr>
              <a:t>)</a:t>
            </a:r>
          </a:p>
          <a:p>
            <a:pPr lvl="2"/>
            <a:r>
              <a:rPr lang="en-US" dirty="0" smtClean="0">
                <a:solidFill>
                  <a:schemeClr val="bg1"/>
                </a:solidFill>
              </a:rPr>
              <a:t>Spin? </a:t>
            </a:r>
            <a:r>
              <a:rPr lang="en-US" dirty="0" err="1" smtClean="0">
                <a:solidFill>
                  <a:schemeClr val="bg1"/>
                </a:solidFill>
              </a:rPr>
              <a:t>Parité</a:t>
            </a:r>
            <a:r>
              <a:rPr lang="en-US" dirty="0" smtClean="0">
                <a:solidFill>
                  <a:schemeClr val="bg1"/>
                </a:solidFill>
              </a:rPr>
              <a:t>?</a:t>
            </a:r>
          </a:p>
          <a:p>
            <a:pPr lvl="1"/>
            <a:r>
              <a:rPr lang="en-US" dirty="0" err="1" smtClean="0">
                <a:solidFill>
                  <a:schemeClr val="bg1"/>
                </a:solidFill>
              </a:rPr>
              <a:t>Couplage</a:t>
            </a:r>
            <a:r>
              <a:rPr lang="en-US" dirty="0" smtClean="0">
                <a:solidFill>
                  <a:schemeClr val="bg1"/>
                </a:solidFill>
              </a:rPr>
              <a:t> aux </a:t>
            </a:r>
            <a:r>
              <a:rPr lang="en-US" dirty="0" err="1" smtClean="0">
                <a:solidFill>
                  <a:schemeClr val="bg1"/>
                </a:solidFill>
              </a:rPr>
              <a:t>autres</a:t>
            </a:r>
            <a:r>
              <a:rPr lang="en-US" dirty="0" smtClean="0">
                <a:solidFill>
                  <a:schemeClr val="bg1"/>
                </a:solidFill>
              </a:rPr>
              <a:t> </a:t>
            </a:r>
            <a:r>
              <a:rPr lang="en-US" dirty="0" err="1" smtClean="0">
                <a:solidFill>
                  <a:schemeClr val="bg1"/>
                </a:solidFill>
              </a:rPr>
              <a:t>particules</a:t>
            </a:r>
            <a:r>
              <a:rPr lang="en-US" dirty="0">
                <a:solidFill>
                  <a:schemeClr val="bg1"/>
                </a:solidFill>
              </a:rPr>
              <a:t>?</a:t>
            </a:r>
            <a:endParaRPr lang="en-US" dirty="0" smtClean="0">
              <a:solidFill>
                <a:schemeClr val="bg1"/>
              </a:solidFill>
            </a:endParaRPr>
          </a:p>
          <a:p>
            <a:r>
              <a:rPr lang="en-US" dirty="0" err="1" smtClean="0">
                <a:solidFill>
                  <a:schemeClr val="bg1"/>
                </a:solidFill>
              </a:rPr>
              <a:t>Est</a:t>
            </a:r>
            <a:r>
              <a:rPr lang="en-US" dirty="0" smtClean="0">
                <a:solidFill>
                  <a:schemeClr val="bg1"/>
                </a:solidFill>
              </a:rPr>
              <a:t> </a:t>
            </a:r>
            <a:r>
              <a:rPr lang="en-US" dirty="0" err="1" smtClean="0">
                <a:solidFill>
                  <a:schemeClr val="bg1"/>
                </a:solidFill>
              </a:rPr>
              <a:t>ce</a:t>
            </a:r>
            <a:r>
              <a:rPr lang="en-US" dirty="0" smtClean="0">
                <a:solidFill>
                  <a:schemeClr val="bg1"/>
                </a:solidFill>
              </a:rPr>
              <a:t> </a:t>
            </a:r>
            <a:r>
              <a:rPr lang="en-US" dirty="0" err="1" smtClean="0">
                <a:solidFill>
                  <a:schemeClr val="bg1"/>
                </a:solidFill>
              </a:rPr>
              <a:t>une</a:t>
            </a:r>
            <a:r>
              <a:rPr lang="en-US" dirty="0" smtClean="0">
                <a:solidFill>
                  <a:schemeClr val="bg1"/>
                </a:solidFill>
              </a:rPr>
              <a:t> </a:t>
            </a:r>
            <a:r>
              <a:rPr lang="en-US" dirty="0" err="1" smtClean="0">
                <a:solidFill>
                  <a:schemeClr val="bg1"/>
                </a:solidFill>
              </a:rPr>
              <a:t>particule</a:t>
            </a:r>
            <a:r>
              <a:rPr lang="en-US" dirty="0" smtClean="0">
                <a:solidFill>
                  <a:schemeClr val="bg1"/>
                </a:solidFill>
              </a:rPr>
              <a:t> </a:t>
            </a:r>
            <a:r>
              <a:rPr lang="en-US" dirty="0" err="1" smtClean="0">
                <a:solidFill>
                  <a:schemeClr val="bg1"/>
                </a:solidFill>
              </a:rPr>
              <a:t>élementaire</a:t>
            </a:r>
            <a:r>
              <a:rPr lang="en-US" dirty="0" smtClean="0">
                <a:solidFill>
                  <a:schemeClr val="bg1"/>
                </a:solidFill>
              </a:rPr>
              <a:t>?</a:t>
            </a:r>
          </a:p>
          <a:p>
            <a:r>
              <a:rPr lang="en-US" dirty="0" smtClean="0">
                <a:solidFill>
                  <a:schemeClr val="bg1"/>
                </a:solidFill>
              </a:rPr>
              <a:t>Y a </a:t>
            </a:r>
            <a:r>
              <a:rPr lang="en-US" dirty="0" err="1" smtClean="0">
                <a:solidFill>
                  <a:schemeClr val="bg1"/>
                </a:solidFill>
              </a:rPr>
              <a:t>t’il</a:t>
            </a:r>
            <a:r>
              <a:rPr lang="en-US" dirty="0" smtClean="0">
                <a:solidFill>
                  <a:schemeClr val="bg1"/>
                </a:solidFill>
              </a:rPr>
              <a:t> </a:t>
            </a:r>
            <a:r>
              <a:rPr lang="en-US" dirty="0" err="1" smtClean="0">
                <a:solidFill>
                  <a:schemeClr val="bg1"/>
                </a:solidFill>
              </a:rPr>
              <a:t>d’autres</a:t>
            </a:r>
            <a:r>
              <a:rPr lang="en-US" dirty="0" smtClean="0">
                <a:solidFill>
                  <a:schemeClr val="bg1"/>
                </a:solidFill>
              </a:rPr>
              <a:t> bosons de Higgs?</a:t>
            </a:r>
          </a:p>
          <a:p>
            <a:pPr lvl="1"/>
            <a:endParaRPr lang="en-US" dirty="0" smtClean="0">
              <a:solidFill>
                <a:schemeClr val="bg1"/>
              </a:solidFill>
            </a:endParaRPr>
          </a:p>
        </p:txBody>
      </p:sp>
      <p:sp>
        <p:nvSpPr>
          <p:cNvPr id="2" name="Espace réservé du numéro de diapositive 1"/>
          <p:cNvSpPr>
            <a:spLocks noGrp="1"/>
          </p:cNvSpPr>
          <p:nvPr>
            <p:ph type="sldNum" sz="quarter" idx="10"/>
          </p:nvPr>
        </p:nvSpPr>
        <p:spPr/>
        <p:txBody>
          <a:bodyPr/>
          <a:lstStyle/>
          <a:p>
            <a:pPr>
              <a:defRPr/>
            </a:pPr>
            <a:fld id="{13BC8E82-106D-482C-BF01-23DEFAA648D8}" type="slidenum">
              <a:rPr lang="fr-FR" altLang="en-US" smtClean="0"/>
              <a:pPr>
                <a:defRPr/>
              </a:pPr>
              <a:t>19</a:t>
            </a:fld>
            <a:endParaRPr lang="fr-FR" alt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
          <p:cNvSpPr>
            <a:spLocks noGrp="1"/>
          </p:cNvSpPr>
          <p:nvPr>
            <p:ph type="sldNum" sz="quarter" idx="10"/>
          </p:nvPr>
        </p:nvSpPr>
        <p:spPr/>
        <p:txBody>
          <a:bodyPr/>
          <a:lstStyle/>
          <a:p>
            <a:fld id="{1B205A34-5D4F-47A1-B808-6F4844237C23}" type="slidenum">
              <a:rPr lang="fr-FR" altLang="en-US"/>
              <a:pPr/>
              <a:t>2</a:t>
            </a:fld>
            <a:endParaRPr lang="fr-FR" altLang="en-US"/>
          </a:p>
        </p:txBody>
      </p:sp>
      <p:pic>
        <p:nvPicPr>
          <p:cNvPr id="845835" name="Picture 11" descr="http://images.toocharger.com/img/graphiques/fonds_d_ecran/espace/l_univers/l_univers.22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838200"/>
            <a:ext cx="9156700" cy="6861175"/>
          </a:xfrm>
          <a:prstGeom prst="rect">
            <a:avLst/>
          </a:prstGeom>
          <a:noFill/>
          <a:extLst>
            <a:ext uri="{909E8E84-426E-40DD-AFC4-6F175D3DCCD1}">
              <a14:hiddenFill xmlns:a14="http://schemas.microsoft.com/office/drawing/2010/main">
                <a:solidFill>
                  <a:srgbClr val="FFFFFF"/>
                </a:solidFill>
              </a14:hiddenFill>
            </a:ext>
          </a:extLst>
        </p:spPr>
      </p:pic>
      <p:sp>
        <p:nvSpPr>
          <p:cNvPr id="845865" name="Rectangle 41"/>
          <p:cNvSpPr>
            <a:spLocks noChangeArrowheads="1"/>
          </p:cNvSpPr>
          <p:nvPr/>
        </p:nvSpPr>
        <p:spPr bwMode="auto">
          <a:xfrm>
            <a:off x="5638800" y="5029200"/>
            <a:ext cx="1828800" cy="1828800"/>
          </a:xfrm>
          <a:prstGeom prst="rect">
            <a:avLst/>
          </a:prstGeom>
          <a:solidFill>
            <a:schemeClr val="tx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845841" name="Picture 17" descr="noir_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5300" y="5057775"/>
            <a:ext cx="287972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845853" name="Picture 29" descr="400_F_31590813_Zb9V83qy5I19AEg7zg4Aa69oKb15WF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5057775"/>
            <a:ext cx="1800225" cy="1800225"/>
          </a:xfrm>
          <a:prstGeom prst="rect">
            <a:avLst/>
          </a:prstGeom>
          <a:noFill/>
          <a:extLst>
            <a:ext uri="{909E8E84-426E-40DD-AFC4-6F175D3DCCD1}">
              <a14:hiddenFill xmlns:a14="http://schemas.microsoft.com/office/drawing/2010/main">
                <a:solidFill>
                  <a:srgbClr val="FFFFFF"/>
                </a:solidFill>
              </a14:hiddenFill>
            </a:ext>
          </a:extLst>
        </p:spPr>
      </p:pic>
      <p:sp>
        <p:nvSpPr>
          <p:cNvPr id="845836" name="Rectangle 12"/>
          <p:cNvSpPr>
            <a:spLocks noChangeArrowheads="1"/>
          </p:cNvSpPr>
          <p:nvPr/>
        </p:nvSpPr>
        <p:spPr bwMode="auto">
          <a:xfrm>
            <a:off x="0" y="0"/>
            <a:ext cx="9144000"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2400" b="1">
                <a:solidFill>
                  <a:srgbClr val="FF0000"/>
                </a:solidFill>
              </a:rPr>
              <a:t>Particules élémentaires : blocs fondamentaux sans structure interne qui constituent l'ensemble de la matière </a:t>
            </a:r>
          </a:p>
        </p:txBody>
      </p:sp>
      <p:pic>
        <p:nvPicPr>
          <p:cNvPr id="845843" name="Picture 19" descr="8723909-planete-terre-isolee-sur-fond-noi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3775" y="5057775"/>
            <a:ext cx="180022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845845" name="Picture 21" descr="10857065-homme-de-vitruve-sous-les-rayons-x-isole-sur-fond-noi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91213" y="5334000"/>
            <a:ext cx="1500187" cy="1500188"/>
          </a:xfrm>
          <a:prstGeom prst="rect">
            <a:avLst/>
          </a:prstGeom>
          <a:noFill/>
          <a:extLst>
            <a:ext uri="{909E8E84-426E-40DD-AFC4-6F175D3DCCD1}">
              <a14:hiddenFill xmlns:a14="http://schemas.microsoft.com/office/drawing/2010/main">
                <a:solidFill>
                  <a:srgbClr val="FFFFFF"/>
                </a:solidFill>
              </a14:hiddenFill>
            </a:ext>
          </a:extLst>
        </p:spPr>
      </p:pic>
      <p:pic>
        <p:nvPicPr>
          <p:cNvPr id="845847" name="Picture 23" descr="5900015-plumes-de-cygne-blanc-sur-fond-noi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5057775"/>
            <a:ext cx="2489200" cy="1800225"/>
          </a:xfrm>
          <a:prstGeom prst="rect">
            <a:avLst/>
          </a:prstGeom>
          <a:noFill/>
          <a:extLst>
            <a:ext uri="{909E8E84-426E-40DD-AFC4-6F175D3DCCD1}">
              <a14:hiddenFill xmlns:a14="http://schemas.microsoft.com/office/drawing/2010/main">
                <a:solidFill>
                  <a:srgbClr val="FFFFFF"/>
                </a:solidFill>
              </a14:hiddenFill>
            </a:ext>
          </a:extLst>
        </p:spPr>
      </p:pic>
      <p:sp>
        <p:nvSpPr>
          <p:cNvPr id="845854" name="Line 30"/>
          <p:cNvSpPr>
            <a:spLocks noChangeShapeType="1"/>
          </p:cNvSpPr>
          <p:nvPr/>
        </p:nvSpPr>
        <p:spPr bwMode="auto">
          <a:xfrm>
            <a:off x="0" y="5054600"/>
            <a:ext cx="9144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extLst>
      <p:ext uri="{BB962C8B-B14F-4D97-AF65-F5344CB8AC3E}">
        <p14:creationId xmlns:p14="http://schemas.microsoft.com/office/powerpoint/2010/main" val="264202523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6363" y="673100"/>
            <a:ext cx="1436687" cy="364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2" name="Espace réservé du numéro de diapositive 3"/>
          <p:cNvSpPr>
            <a:spLocks noGrp="1"/>
          </p:cNvSpPr>
          <p:nvPr>
            <p:ph type="sldNum" sz="quarter" idx="10"/>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506BFA54-E795-433E-9EBF-B8418E74DB1A}" type="slidenum">
              <a:rPr lang="fr-FR" altLang="en-US" sz="1200" smtClean="0">
                <a:solidFill>
                  <a:schemeClr val="tx2"/>
                </a:solidFill>
              </a:rPr>
              <a:pPr eaLnBrk="1" hangingPunct="1"/>
              <a:t>20</a:t>
            </a:fld>
            <a:endParaRPr lang="fr-FR" altLang="en-US" sz="1200" smtClean="0">
              <a:solidFill>
                <a:schemeClr val="tx2"/>
              </a:solidFill>
            </a:endParaRPr>
          </a:p>
        </p:txBody>
      </p:sp>
      <p:sp>
        <p:nvSpPr>
          <p:cNvPr id="30723" name="Rectangle 2"/>
          <p:cNvSpPr>
            <a:spLocks noGrp="1" noChangeArrowheads="1"/>
          </p:cNvSpPr>
          <p:nvPr>
            <p:ph type="title"/>
          </p:nvPr>
        </p:nvSpPr>
        <p:spPr>
          <a:xfrm>
            <a:off x="3695606" y="0"/>
            <a:ext cx="1792478" cy="523220"/>
          </a:xfrm>
        </p:spPr>
        <p:txBody>
          <a:bodyPr/>
          <a:lstStyle/>
          <a:p>
            <a:pPr eaLnBrk="1" hangingPunct="1"/>
            <a:r>
              <a:rPr lang="fr-FR" dirty="0" smtClean="0"/>
              <a:t>Résumé</a:t>
            </a:r>
          </a:p>
        </p:txBody>
      </p:sp>
      <p:sp>
        <p:nvSpPr>
          <p:cNvPr id="30724" name="Rectangle 3"/>
          <p:cNvSpPr>
            <a:spLocks noGrp="1" noChangeArrowheads="1"/>
          </p:cNvSpPr>
          <p:nvPr>
            <p:ph type="body" idx="1"/>
          </p:nvPr>
        </p:nvSpPr>
        <p:spPr>
          <a:xfrm>
            <a:off x="174625" y="719138"/>
            <a:ext cx="8843963" cy="6138862"/>
          </a:xfrm>
        </p:spPr>
        <p:txBody>
          <a:bodyPr/>
          <a:lstStyle/>
          <a:p>
            <a:pPr eaLnBrk="1" hangingPunct="1">
              <a:lnSpc>
                <a:spcPct val="80000"/>
              </a:lnSpc>
            </a:pPr>
            <a:r>
              <a:rPr lang="fr-FR" sz="2400" dirty="0" smtClean="0"/>
              <a:t>Particules de matières: </a:t>
            </a:r>
            <a:r>
              <a:rPr lang="fr-FR" sz="2400" b="1" dirty="0" smtClean="0"/>
              <a:t>fermions</a:t>
            </a:r>
          </a:p>
          <a:p>
            <a:pPr lvl="1" eaLnBrk="1" hangingPunct="1">
              <a:lnSpc>
                <a:spcPct val="80000"/>
              </a:lnSpc>
            </a:pPr>
            <a:r>
              <a:rPr lang="fr-FR" sz="1800" dirty="0" smtClean="0"/>
              <a:t>Particules stables et « utiles » pour </a:t>
            </a:r>
            <a:r>
              <a:rPr lang="fr-FR" sz="1800" dirty="0" err="1" smtClean="0"/>
              <a:t>batir</a:t>
            </a:r>
            <a:r>
              <a:rPr lang="fr-FR" sz="1800" dirty="0" smtClean="0"/>
              <a:t> l’univers:</a:t>
            </a:r>
          </a:p>
          <a:p>
            <a:pPr lvl="2" eaLnBrk="1" hangingPunct="1">
              <a:lnSpc>
                <a:spcPct val="80000"/>
              </a:lnSpc>
            </a:pPr>
            <a:r>
              <a:rPr lang="fr-FR" sz="1600" dirty="0" smtClean="0"/>
              <a:t>électron, quark up et quark down</a:t>
            </a:r>
          </a:p>
          <a:p>
            <a:pPr lvl="3" eaLnBrk="1" hangingPunct="1">
              <a:lnSpc>
                <a:spcPct val="80000"/>
              </a:lnSpc>
            </a:pPr>
            <a:r>
              <a:rPr lang="fr-FR" sz="1400" dirty="0" smtClean="0"/>
              <a:t>proton = 2 quarks u et un quark d</a:t>
            </a:r>
          </a:p>
          <a:p>
            <a:pPr lvl="1" eaLnBrk="1" hangingPunct="1">
              <a:lnSpc>
                <a:spcPct val="80000"/>
              </a:lnSpc>
            </a:pPr>
            <a:r>
              <a:rPr lang="fr-FR" sz="1800" dirty="0" smtClean="0"/>
              <a:t>Particules instables:</a:t>
            </a:r>
          </a:p>
          <a:p>
            <a:pPr lvl="2" eaLnBrk="1" hangingPunct="1">
              <a:lnSpc>
                <a:spcPct val="80000"/>
              </a:lnSpc>
            </a:pPr>
            <a:r>
              <a:rPr lang="fr-FR" sz="1600" dirty="0" smtClean="0"/>
              <a:t>muon, tau, quark </a:t>
            </a:r>
            <a:r>
              <a:rPr lang="fr-FR" sz="1600" dirty="0"/>
              <a:t>é</a:t>
            </a:r>
            <a:r>
              <a:rPr lang="fr-FR" sz="1600" dirty="0" smtClean="0"/>
              <a:t>trange,…</a:t>
            </a:r>
          </a:p>
          <a:p>
            <a:pPr lvl="1" eaLnBrk="1" hangingPunct="1">
              <a:lnSpc>
                <a:spcPct val="80000"/>
              </a:lnSpc>
            </a:pPr>
            <a:r>
              <a:rPr lang="fr-FR" sz="2200" dirty="0" smtClean="0"/>
              <a:t>A chaque particule est associée une antiparticule</a:t>
            </a:r>
          </a:p>
          <a:p>
            <a:pPr lvl="1" eaLnBrk="1" hangingPunct="1">
              <a:lnSpc>
                <a:spcPct val="80000"/>
              </a:lnSpc>
            </a:pPr>
            <a:endParaRPr lang="fr-FR" sz="1800" dirty="0" smtClean="0"/>
          </a:p>
          <a:p>
            <a:pPr eaLnBrk="1" hangingPunct="1">
              <a:lnSpc>
                <a:spcPct val="80000"/>
              </a:lnSpc>
            </a:pPr>
            <a:r>
              <a:rPr lang="fr-FR" sz="2400" dirty="0" smtClean="0"/>
              <a:t>Particules d’interactions: </a:t>
            </a:r>
            <a:r>
              <a:rPr lang="fr-FR" sz="2400" b="1" dirty="0" smtClean="0"/>
              <a:t>bosons</a:t>
            </a:r>
          </a:p>
          <a:p>
            <a:pPr lvl="1" eaLnBrk="1" hangingPunct="1">
              <a:lnSpc>
                <a:spcPct val="80000"/>
              </a:lnSpc>
            </a:pPr>
            <a:r>
              <a:rPr lang="fr-FR" sz="1800" dirty="0" smtClean="0"/>
              <a:t>Photon: interaction électromagnétique</a:t>
            </a:r>
          </a:p>
          <a:p>
            <a:pPr lvl="1" eaLnBrk="1" hangingPunct="1">
              <a:lnSpc>
                <a:spcPct val="80000"/>
              </a:lnSpc>
            </a:pPr>
            <a:r>
              <a:rPr lang="fr-FR" sz="1800" dirty="0" smtClean="0"/>
              <a:t>Boson Z/W: interaction faible</a:t>
            </a:r>
          </a:p>
          <a:p>
            <a:pPr lvl="1" eaLnBrk="1" hangingPunct="1">
              <a:lnSpc>
                <a:spcPct val="80000"/>
              </a:lnSpc>
            </a:pPr>
            <a:r>
              <a:rPr lang="fr-FR" sz="1800" dirty="0" smtClean="0"/>
              <a:t>Gluon: interaction forte</a:t>
            </a:r>
          </a:p>
          <a:p>
            <a:pPr lvl="1" eaLnBrk="1" hangingPunct="1">
              <a:lnSpc>
                <a:spcPct val="80000"/>
              </a:lnSpc>
            </a:pPr>
            <a:endParaRPr lang="fr-FR" sz="1800" dirty="0" smtClean="0"/>
          </a:p>
          <a:p>
            <a:pPr eaLnBrk="1" hangingPunct="1">
              <a:lnSpc>
                <a:spcPct val="80000"/>
              </a:lnSpc>
            </a:pPr>
            <a:r>
              <a:rPr lang="fr-FR" sz="2400" dirty="0" smtClean="0"/>
              <a:t>Le </a:t>
            </a:r>
            <a:r>
              <a:rPr lang="fr-FR" sz="2400" b="1" dirty="0" smtClean="0"/>
              <a:t>Modèle Standard</a:t>
            </a:r>
            <a:r>
              <a:rPr lang="fr-FR" sz="2400" dirty="0" smtClean="0"/>
              <a:t> est le cadre théorique qui permet de décrire les particules et leurs interactions</a:t>
            </a:r>
          </a:p>
          <a:p>
            <a:pPr lvl="1" eaLnBrk="1" hangingPunct="1">
              <a:lnSpc>
                <a:spcPct val="80000"/>
              </a:lnSpc>
            </a:pPr>
            <a:r>
              <a:rPr lang="fr-FR" sz="2200" dirty="0" smtClean="0"/>
              <a:t>La </a:t>
            </a:r>
            <a:r>
              <a:rPr lang="fr-FR" sz="2200" b="1" dirty="0" smtClean="0"/>
              <a:t>masse des particules élémentaires </a:t>
            </a:r>
            <a:r>
              <a:rPr lang="fr-FR" sz="2200" dirty="0" smtClean="0"/>
              <a:t>proviendrait de l’interaction avec le </a:t>
            </a:r>
            <a:r>
              <a:rPr lang="fr-FR" sz="2200" b="1" dirty="0" smtClean="0"/>
              <a:t>champ de Higgs</a:t>
            </a:r>
          </a:p>
          <a:p>
            <a:pPr eaLnBrk="1" hangingPunct="1">
              <a:lnSpc>
                <a:spcPct val="80000"/>
              </a:lnSpc>
            </a:pPr>
            <a:endParaRPr lang="fr-FR" sz="2400" dirty="0" smtClean="0"/>
          </a:p>
          <a:p>
            <a:pPr eaLnBrk="1" hangingPunct="1">
              <a:lnSpc>
                <a:spcPct val="80000"/>
              </a:lnSpc>
            </a:pPr>
            <a:r>
              <a:rPr lang="fr-FR" sz="2400" dirty="0" smtClean="0"/>
              <a:t>Une nouvelle particule a été découverte au CERN</a:t>
            </a:r>
          </a:p>
          <a:p>
            <a:pPr lvl="1" eaLnBrk="1" hangingPunct="1">
              <a:lnSpc>
                <a:spcPct val="80000"/>
              </a:lnSpc>
            </a:pPr>
            <a:r>
              <a:rPr lang="fr-FR" sz="2200" dirty="0" smtClean="0"/>
              <a:t>Est-ce bien le </a:t>
            </a:r>
            <a:r>
              <a:rPr lang="fr-FR" sz="2200" b="1" dirty="0" smtClean="0"/>
              <a:t>boson de Higgs</a:t>
            </a:r>
            <a:r>
              <a:rPr lang="fr-FR" sz="2200" dirty="0" smtClean="0"/>
              <a:t> du </a:t>
            </a:r>
            <a:r>
              <a:rPr lang="fr-FR" sz="2200" smtClean="0"/>
              <a:t>Modèle </a:t>
            </a:r>
            <a:r>
              <a:rPr lang="fr-FR" sz="2200" smtClean="0"/>
              <a:t>Standard ?</a:t>
            </a:r>
            <a:endParaRPr lang="fr-FR" sz="2000" dirty="0" smtClean="0"/>
          </a:p>
          <a:p>
            <a:pPr eaLnBrk="1" hangingPunct="1">
              <a:lnSpc>
                <a:spcPct val="80000"/>
              </a:lnSpc>
            </a:pPr>
            <a:endParaRPr lang="fr-FR" sz="2400"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u numéro de diapositive 3"/>
          <p:cNvSpPr>
            <a:spLocks noGrp="1"/>
          </p:cNvSpPr>
          <p:nvPr>
            <p:ph type="sldNum" sz="quarter" idx="10"/>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DCFE6F63-9387-43E0-B845-728ECCE6EA19}" type="slidenum">
              <a:rPr lang="fr-FR" altLang="en-US" sz="1200" smtClean="0">
                <a:solidFill>
                  <a:schemeClr val="tx2"/>
                </a:solidFill>
              </a:rPr>
              <a:pPr eaLnBrk="1" hangingPunct="1"/>
              <a:t>21</a:t>
            </a:fld>
            <a:endParaRPr lang="fr-FR" altLang="en-US" sz="1200" smtClean="0">
              <a:solidFill>
                <a:schemeClr val="tx2"/>
              </a:solidFill>
            </a:endParaRPr>
          </a:p>
        </p:txBody>
      </p:sp>
      <p:sp>
        <p:nvSpPr>
          <p:cNvPr id="28675" name="Rectangle 2"/>
          <p:cNvSpPr>
            <a:spLocks noChangeArrowheads="1"/>
          </p:cNvSpPr>
          <p:nvPr/>
        </p:nvSpPr>
        <p:spPr bwMode="auto">
          <a:xfrm>
            <a:off x="0" y="0"/>
            <a:ext cx="9144000" cy="6858000"/>
          </a:xfrm>
          <a:prstGeom prst="rect">
            <a:avLst/>
          </a:prstGeom>
          <a:solidFill>
            <a:schemeClr val="tx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8676" name="Rectangle 3"/>
          <p:cNvSpPr>
            <a:spLocks noGrp="1" noChangeArrowheads="1"/>
          </p:cNvSpPr>
          <p:nvPr>
            <p:ph type="title"/>
          </p:nvPr>
        </p:nvSpPr>
        <p:spPr/>
        <p:txBody>
          <a:bodyPr/>
          <a:lstStyle/>
          <a:p>
            <a:pPr eaLnBrk="1" hangingPunct="1"/>
            <a:endParaRPr lang="fr-FR" smtClean="0"/>
          </a:p>
        </p:txBody>
      </p:sp>
      <p:sp>
        <p:nvSpPr>
          <p:cNvPr id="28677" name="Rectangle 4"/>
          <p:cNvSpPr>
            <a:spLocks noGrp="1" noChangeArrowheads="1"/>
          </p:cNvSpPr>
          <p:nvPr>
            <p:ph type="body" idx="1"/>
          </p:nvPr>
        </p:nvSpPr>
        <p:spPr/>
        <p:txBody>
          <a:bodyPr/>
          <a:lstStyle/>
          <a:p>
            <a:pPr eaLnBrk="1" hangingPunct="1"/>
            <a:endParaRPr lang="fr-FR" smtClean="0"/>
          </a:p>
        </p:txBody>
      </p:sp>
      <p:pic>
        <p:nvPicPr>
          <p:cNvPr id="2867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6934200" cy="620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9" name="Picture 6" descr="iceberg-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8325"/>
            <a:ext cx="9137650" cy="1088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Text Box 7"/>
          <p:cNvSpPr txBox="1">
            <a:spLocks noChangeArrowheads="1"/>
          </p:cNvSpPr>
          <p:nvPr/>
        </p:nvSpPr>
        <p:spPr bwMode="auto">
          <a:xfrm>
            <a:off x="2740025" y="6127750"/>
            <a:ext cx="401638" cy="457200"/>
          </a:xfrm>
          <a:prstGeom prst="rect">
            <a:avLst/>
          </a:prstGeom>
          <a:solidFill>
            <a:schemeClr val="tx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fr-FR" sz="2400" b="1">
                <a:solidFill>
                  <a:schemeClr val="bg1"/>
                </a:solidFill>
              </a:rPr>
              <a:t>4</a:t>
            </a:r>
          </a:p>
        </p:txBody>
      </p:sp>
      <p:sp>
        <p:nvSpPr>
          <p:cNvPr id="28681" name="Rectangle 8"/>
          <p:cNvSpPr>
            <a:spLocks noChangeArrowheads="1"/>
          </p:cNvSpPr>
          <p:nvPr/>
        </p:nvSpPr>
        <p:spPr bwMode="auto">
          <a:xfrm>
            <a:off x="1155700" y="0"/>
            <a:ext cx="2095500" cy="584200"/>
          </a:xfrm>
          <a:prstGeom prst="rect">
            <a:avLst/>
          </a:prstGeom>
          <a:solidFill>
            <a:schemeClr val="tx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8682" name="Rectangle 9"/>
          <p:cNvSpPr>
            <a:spLocks noChangeArrowheads="1"/>
          </p:cNvSpPr>
          <p:nvPr/>
        </p:nvSpPr>
        <p:spPr bwMode="auto">
          <a:xfrm>
            <a:off x="1231900" y="5549900"/>
            <a:ext cx="1358900" cy="152400"/>
          </a:xfrm>
          <a:prstGeom prst="rec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8683" name="Text Box 10"/>
          <p:cNvSpPr txBox="1">
            <a:spLocks noChangeArrowheads="1"/>
          </p:cNvSpPr>
          <p:nvPr/>
        </p:nvSpPr>
        <p:spPr bwMode="auto">
          <a:xfrm rot="-5400000">
            <a:off x="-281782" y="2720182"/>
            <a:ext cx="2119313"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fr-FR" sz="3600" b="1">
                <a:solidFill>
                  <a:schemeClr val="bg1"/>
                </a:solidFill>
              </a:rPr>
              <a:t>Matière</a:t>
            </a:r>
          </a:p>
        </p:txBody>
      </p:sp>
      <p:sp>
        <p:nvSpPr>
          <p:cNvPr id="2" name="Ellipse 1"/>
          <p:cNvSpPr/>
          <p:nvPr/>
        </p:nvSpPr>
        <p:spPr bwMode="auto">
          <a:xfrm>
            <a:off x="4363654" y="2442256"/>
            <a:ext cx="1169042" cy="1229419"/>
          </a:xfrm>
          <a:prstGeom prst="ellipse">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u numéro de diapositive 3"/>
          <p:cNvSpPr>
            <a:spLocks noGrp="1"/>
          </p:cNvSpPr>
          <p:nvPr>
            <p:ph type="sldNum" sz="quarter" idx="10"/>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85DFEC85-70DD-4D6A-8B39-82C0CA86AA5A}" type="slidenum">
              <a:rPr lang="fr-FR" altLang="en-US" sz="1200" smtClean="0">
                <a:solidFill>
                  <a:schemeClr val="tx2"/>
                </a:solidFill>
              </a:rPr>
              <a:pPr eaLnBrk="1" hangingPunct="1"/>
              <a:t>22</a:t>
            </a:fld>
            <a:endParaRPr lang="fr-FR" altLang="en-US" sz="1200" smtClean="0">
              <a:solidFill>
                <a:schemeClr val="tx2"/>
              </a:solidFill>
            </a:endParaRPr>
          </a:p>
        </p:txBody>
      </p:sp>
      <p:sp>
        <p:nvSpPr>
          <p:cNvPr id="29699" name="Rectangle 2"/>
          <p:cNvSpPr>
            <a:spLocks noChangeArrowheads="1"/>
          </p:cNvSpPr>
          <p:nvPr/>
        </p:nvSpPr>
        <p:spPr bwMode="auto">
          <a:xfrm>
            <a:off x="0" y="0"/>
            <a:ext cx="9144000" cy="6858000"/>
          </a:xfrm>
          <a:prstGeom prst="rect">
            <a:avLst/>
          </a:prstGeom>
          <a:solidFill>
            <a:schemeClr val="tx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9700" name="Rectangle 3"/>
          <p:cNvSpPr>
            <a:spLocks noGrp="1" noChangeArrowheads="1"/>
          </p:cNvSpPr>
          <p:nvPr>
            <p:ph type="title"/>
          </p:nvPr>
        </p:nvSpPr>
        <p:spPr/>
        <p:txBody>
          <a:bodyPr/>
          <a:lstStyle/>
          <a:p>
            <a:pPr eaLnBrk="1" hangingPunct="1"/>
            <a:endParaRPr lang="fr-FR" smtClean="0"/>
          </a:p>
        </p:txBody>
      </p:sp>
      <p:sp>
        <p:nvSpPr>
          <p:cNvPr id="29701" name="Rectangle 4"/>
          <p:cNvSpPr>
            <a:spLocks noGrp="1" noChangeArrowheads="1"/>
          </p:cNvSpPr>
          <p:nvPr>
            <p:ph type="body" idx="1"/>
          </p:nvPr>
        </p:nvSpPr>
        <p:spPr/>
        <p:txBody>
          <a:bodyPr/>
          <a:lstStyle/>
          <a:p>
            <a:pPr eaLnBrk="1" hangingPunct="1"/>
            <a:endParaRPr lang="fr-FR" smtClean="0"/>
          </a:p>
        </p:txBody>
      </p:sp>
      <p:pic>
        <p:nvPicPr>
          <p:cNvPr id="29702" name="Picture 5" descr="iceberg-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143000"/>
            <a:ext cx="4524375"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875" y="201613"/>
            <a:ext cx="944563"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4" name="Rectangle 7"/>
          <p:cNvSpPr>
            <a:spLocks noChangeArrowheads="1"/>
          </p:cNvSpPr>
          <p:nvPr/>
        </p:nvSpPr>
        <p:spPr bwMode="auto">
          <a:xfrm>
            <a:off x="3695700" y="1320800"/>
            <a:ext cx="1828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9705" name="Text Box 8"/>
          <p:cNvSpPr txBox="1">
            <a:spLocks noChangeArrowheads="1"/>
          </p:cNvSpPr>
          <p:nvPr/>
        </p:nvSpPr>
        <p:spPr bwMode="auto">
          <a:xfrm>
            <a:off x="3794125" y="1352550"/>
            <a:ext cx="1619250" cy="274638"/>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fr-FR" sz="1200"/>
              <a:t>4% matière visible</a:t>
            </a:r>
          </a:p>
        </p:txBody>
      </p:sp>
      <p:sp>
        <p:nvSpPr>
          <p:cNvPr id="29706" name="Text Box 9"/>
          <p:cNvSpPr txBox="1">
            <a:spLocks noChangeArrowheads="1"/>
          </p:cNvSpPr>
          <p:nvPr/>
        </p:nvSpPr>
        <p:spPr bwMode="auto">
          <a:xfrm>
            <a:off x="3743325" y="2317750"/>
            <a:ext cx="1622425" cy="274638"/>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fr-FR" sz="1200"/>
              <a:t>23% matière noire</a:t>
            </a:r>
          </a:p>
        </p:txBody>
      </p:sp>
      <p:sp>
        <p:nvSpPr>
          <p:cNvPr id="29707" name="Text Box 10"/>
          <p:cNvSpPr txBox="1">
            <a:spLocks noChangeArrowheads="1"/>
          </p:cNvSpPr>
          <p:nvPr/>
        </p:nvSpPr>
        <p:spPr bwMode="auto">
          <a:xfrm>
            <a:off x="3819525" y="3486150"/>
            <a:ext cx="1604963" cy="274638"/>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fr-FR" sz="1200"/>
              <a:t>73% énergie noire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u numéro de diapositive 2"/>
          <p:cNvSpPr>
            <a:spLocks noGrp="1"/>
          </p:cNvSpPr>
          <p:nvPr>
            <p:ph type="sldNum" sz="quarter" idx="10"/>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2FC0A52A-31B8-4608-9B98-8E75420786E5}" type="slidenum">
              <a:rPr lang="fr-FR" altLang="en-US" sz="1200" smtClean="0">
                <a:solidFill>
                  <a:schemeClr val="tx2"/>
                </a:solidFill>
              </a:rPr>
              <a:pPr eaLnBrk="1" hangingPunct="1"/>
              <a:t>23</a:t>
            </a:fld>
            <a:endParaRPr lang="fr-FR" altLang="en-US" sz="1200" smtClean="0">
              <a:solidFill>
                <a:schemeClr val="tx2"/>
              </a:solidFill>
            </a:endParaRPr>
          </a:p>
        </p:txBody>
      </p:sp>
      <p:sp>
        <p:nvSpPr>
          <p:cNvPr id="32771" name="Rectangle 2"/>
          <p:cNvSpPr>
            <a:spLocks noGrp="1" noChangeArrowheads="1"/>
          </p:cNvSpPr>
          <p:nvPr>
            <p:ph type="title"/>
          </p:nvPr>
        </p:nvSpPr>
        <p:spPr>
          <a:xfrm>
            <a:off x="2101850" y="2743200"/>
            <a:ext cx="4802188" cy="1311275"/>
          </a:xfrm>
        </p:spPr>
        <p:txBody>
          <a:bodyPr/>
          <a:lstStyle/>
          <a:p>
            <a:pPr eaLnBrk="1" hangingPunct="1"/>
            <a:r>
              <a:rPr lang="fr-FR" sz="8000" smtClean="0"/>
              <a:t>Back Up</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numéro de diapositive 3"/>
          <p:cNvSpPr>
            <a:spLocks noGrp="1"/>
          </p:cNvSpPr>
          <p:nvPr>
            <p:ph type="sldNum" sz="quarter" idx="10"/>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9D270B0E-8441-413B-A042-665E17469018}" type="slidenum">
              <a:rPr lang="fr-FR" altLang="en-US" sz="1200" smtClean="0">
                <a:solidFill>
                  <a:schemeClr val="tx2"/>
                </a:solidFill>
              </a:rPr>
              <a:pPr eaLnBrk="1" hangingPunct="1"/>
              <a:t>24</a:t>
            </a:fld>
            <a:endParaRPr lang="fr-FR" altLang="en-US" sz="1200" smtClean="0">
              <a:solidFill>
                <a:schemeClr val="tx2"/>
              </a:solidFill>
            </a:endParaRPr>
          </a:p>
        </p:txBody>
      </p:sp>
      <p:sp>
        <p:nvSpPr>
          <p:cNvPr id="20483" name="Rectangle 2"/>
          <p:cNvSpPr>
            <a:spLocks noGrp="1" noChangeArrowheads="1"/>
          </p:cNvSpPr>
          <p:nvPr>
            <p:ph type="title"/>
          </p:nvPr>
        </p:nvSpPr>
        <p:spPr>
          <a:xfrm>
            <a:off x="1622425" y="0"/>
            <a:ext cx="5932488" cy="519113"/>
          </a:xfrm>
        </p:spPr>
        <p:txBody>
          <a:bodyPr/>
          <a:lstStyle/>
          <a:p>
            <a:pPr eaLnBrk="1" hangingPunct="1"/>
            <a:r>
              <a:rPr lang="en-US" smtClean="0"/>
              <a:t>La chasse au boson de Higgs</a:t>
            </a:r>
          </a:p>
        </p:txBody>
      </p:sp>
      <p:sp>
        <p:nvSpPr>
          <p:cNvPr id="20484" name="Text Box 4"/>
          <p:cNvSpPr txBox="1">
            <a:spLocks noChangeArrowheads="1"/>
          </p:cNvSpPr>
          <p:nvPr/>
        </p:nvSpPr>
        <p:spPr bwMode="auto">
          <a:xfrm>
            <a:off x="0" y="6461125"/>
            <a:ext cx="2947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en-US" sz="2000" dirty="0"/>
              <a:t>1GeV/c</a:t>
            </a:r>
            <a:r>
              <a:rPr lang="en-US" sz="2000" baseline="30000" dirty="0"/>
              <a:t>2</a:t>
            </a:r>
            <a:r>
              <a:rPr lang="en-US" sz="2000" dirty="0"/>
              <a:t>=1.8x10 </a:t>
            </a:r>
            <a:r>
              <a:rPr lang="en-US" sz="2000" baseline="30000" dirty="0"/>
              <a:t>-27 </a:t>
            </a:r>
            <a:r>
              <a:rPr lang="en-US" sz="2000" baseline="-25000" dirty="0"/>
              <a:t>kg</a:t>
            </a:r>
          </a:p>
        </p:txBody>
      </p:sp>
      <p:sp>
        <p:nvSpPr>
          <p:cNvPr id="20485" name="Text Box 11"/>
          <p:cNvSpPr txBox="1">
            <a:spLocks noChangeArrowheads="1"/>
          </p:cNvSpPr>
          <p:nvPr/>
        </p:nvSpPr>
        <p:spPr bwMode="auto">
          <a:xfrm>
            <a:off x="4276725" y="1168400"/>
            <a:ext cx="915988" cy="170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en-US" sz="10600"/>
              <a:t>?</a:t>
            </a:r>
          </a:p>
        </p:txBody>
      </p:sp>
      <p:sp>
        <p:nvSpPr>
          <p:cNvPr id="20486" name="Rectangle 12"/>
          <p:cNvSpPr>
            <a:spLocks noGrp="1" noChangeArrowheads="1"/>
          </p:cNvSpPr>
          <p:nvPr>
            <p:ph type="body" idx="1"/>
          </p:nvPr>
        </p:nvSpPr>
        <p:spPr>
          <a:xfrm>
            <a:off x="0" y="4637088"/>
            <a:ext cx="8843963" cy="1204912"/>
          </a:xfrm>
        </p:spPr>
        <p:txBody>
          <a:bodyPr/>
          <a:lstStyle/>
          <a:p>
            <a:pPr eaLnBrk="1" hangingPunct="1"/>
            <a:r>
              <a:rPr lang="en-GB" sz="2200" smtClean="0"/>
              <a:t>Particule prédite en 1964</a:t>
            </a:r>
          </a:p>
          <a:p>
            <a:pPr eaLnBrk="1" hangingPunct="1"/>
            <a:r>
              <a:rPr lang="en-GB" sz="2200" smtClean="0"/>
              <a:t>Toutes les propriétés du boson de Higgs sont prédites par la théorie sauf sa masse</a:t>
            </a:r>
          </a:p>
          <a:p>
            <a:pPr eaLnBrk="1" hangingPunct="1"/>
            <a:r>
              <a:rPr lang="en-GB" sz="2200" smtClean="0"/>
              <a:t>Théorie </a:t>
            </a:r>
            <a:r>
              <a:rPr lang="en-GB" sz="2200" smtClean="0">
                <a:sym typeface="Symbol" pitchFamily="18" charset="2"/>
              </a:rPr>
              <a:t> m</a:t>
            </a:r>
            <a:r>
              <a:rPr lang="en-GB" sz="2200" baseline="-25000" smtClean="0">
                <a:sym typeface="Symbol" pitchFamily="18" charset="2"/>
              </a:rPr>
              <a:t>H</a:t>
            </a:r>
            <a:r>
              <a:rPr lang="en-GB" sz="2200" smtClean="0">
                <a:sym typeface="Symbol" pitchFamily="18" charset="2"/>
              </a:rPr>
              <a:t>&lt;1000GeV/c</a:t>
            </a:r>
            <a:r>
              <a:rPr lang="en-GB" sz="2200" baseline="30000" smtClean="0">
                <a:sym typeface="Symbol" pitchFamily="18" charset="2"/>
              </a:rPr>
              <a:t>2</a:t>
            </a:r>
          </a:p>
        </p:txBody>
      </p:sp>
      <p:grpSp>
        <p:nvGrpSpPr>
          <p:cNvPr id="20487" name="Group 17"/>
          <p:cNvGrpSpPr>
            <a:grpSpLocks/>
          </p:cNvGrpSpPr>
          <p:nvPr/>
        </p:nvGrpSpPr>
        <p:grpSpPr bwMode="auto">
          <a:xfrm>
            <a:off x="-90488" y="2997200"/>
            <a:ext cx="9234488" cy="1163638"/>
            <a:chOff x="-57" y="1888"/>
            <a:chExt cx="5817" cy="733"/>
          </a:xfrm>
        </p:grpSpPr>
        <p:pic>
          <p:nvPicPr>
            <p:cNvPr id="20488" name="Picture 5"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91"/>
              <a:ext cx="5760" cy="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Rectangle 7"/>
            <p:cNvSpPr>
              <a:spLocks noChangeArrowheads="1"/>
            </p:cNvSpPr>
            <p:nvPr/>
          </p:nvSpPr>
          <p:spPr bwMode="auto">
            <a:xfrm>
              <a:off x="568" y="1904"/>
              <a:ext cx="288" cy="192"/>
            </a:xfrm>
            <a:prstGeom prst="rect">
              <a:avLst/>
            </a:prstGeom>
            <a:solidFill>
              <a:schemeClr val="bg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20490" name="Rectangle 8"/>
            <p:cNvSpPr>
              <a:spLocks noChangeArrowheads="1"/>
            </p:cNvSpPr>
            <p:nvPr/>
          </p:nvSpPr>
          <p:spPr bwMode="auto">
            <a:xfrm>
              <a:off x="697" y="1891"/>
              <a:ext cx="1711" cy="152"/>
            </a:xfrm>
            <a:prstGeom prst="rect">
              <a:avLst/>
            </a:prstGeom>
            <a:solidFill>
              <a:schemeClr val="bg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20491" name="Rectangle 9"/>
            <p:cNvSpPr>
              <a:spLocks noChangeArrowheads="1"/>
            </p:cNvSpPr>
            <p:nvPr/>
          </p:nvSpPr>
          <p:spPr bwMode="auto">
            <a:xfrm>
              <a:off x="3984" y="1888"/>
              <a:ext cx="592" cy="104"/>
            </a:xfrm>
            <a:prstGeom prst="rect">
              <a:avLst/>
            </a:prstGeom>
            <a:solidFill>
              <a:schemeClr val="bg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20492" name="Text Box 13"/>
            <p:cNvSpPr txBox="1">
              <a:spLocks noChangeArrowheads="1"/>
            </p:cNvSpPr>
            <p:nvPr/>
          </p:nvSpPr>
          <p:spPr bwMode="auto">
            <a:xfrm>
              <a:off x="5023" y="2359"/>
              <a:ext cx="674" cy="212"/>
            </a:xfrm>
            <a:prstGeom prst="rect">
              <a:avLst/>
            </a:prstGeom>
            <a:solidFill>
              <a:schemeClr val="bg1"/>
            </a:solidFill>
            <a:ln>
              <a:noFill/>
            </a:ln>
            <a:effectLst/>
            <a:extLs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en-US" sz="1600"/>
                <a:t>(GeV/c</a:t>
              </a:r>
              <a:r>
                <a:rPr lang="en-US" sz="1600" baseline="30000"/>
                <a:t>2</a:t>
              </a:r>
              <a:r>
                <a:rPr lang="en-US" sz="1600"/>
                <a:t>)</a:t>
              </a:r>
            </a:p>
          </p:txBody>
        </p:sp>
        <p:sp>
          <p:nvSpPr>
            <p:cNvPr id="20493" name="Line 14"/>
            <p:cNvSpPr>
              <a:spLocks noChangeShapeType="1"/>
            </p:cNvSpPr>
            <p:nvPr/>
          </p:nvSpPr>
          <p:spPr bwMode="auto">
            <a:xfrm>
              <a:off x="0" y="2085"/>
              <a:ext cx="57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20494" name="Rectangle 15"/>
            <p:cNvSpPr>
              <a:spLocks noChangeArrowheads="1"/>
            </p:cNvSpPr>
            <p:nvPr/>
          </p:nvSpPr>
          <p:spPr bwMode="auto">
            <a:xfrm>
              <a:off x="4049" y="1896"/>
              <a:ext cx="1711" cy="152"/>
            </a:xfrm>
            <a:prstGeom prst="rect">
              <a:avLst/>
            </a:prstGeom>
            <a:solidFill>
              <a:schemeClr val="bg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20495" name="Text Box 16"/>
            <p:cNvSpPr txBox="1">
              <a:spLocks noChangeArrowheads="1"/>
            </p:cNvSpPr>
            <p:nvPr/>
          </p:nvSpPr>
          <p:spPr bwMode="auto">
            <a:xfrm>
              <a:off x="-57" y="2077"/>
              <a:ext cx="2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en-US" sz="1800" b="1"/>
                <a:t>0</a:t>
              </a:r>
            </a:p>
          </p:txBody>
        </p:sp>
      </p:grpSp>
    </p:spTree>
    <p:extLst>
      <p:ext uri="{BB962C8B-B14F-4D97-AF65-F5344CB8AC3E}">
        <p14:creationId xmlns:p14="http://schemas.microsoft.com/office/powerpoint/2010/main" val="351767363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u numéro de diapositive 3"/>
          <p:cNvSpPr>
            <a:spLocks noGrp="1"/>
          </p:cNvSpPr>
          <p:nvPr>
            <p:ph type="sldNum" sz="quarter" idx="10"/>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F8586CBD-FB8D-49A0-B4C1-E91BC9E2F7B1}" type="slidenum">
              <a:rPr lang="fr-FR" altLang="en-US" sz="1200" smtClean="0">
                <a:solidFill>
                  <a:schemeClr val="tx2"/>
                </a:solidFill>
              </a:rPr>
              <a:pPr eaLnBrk="1" hangingPunct="1"/>
              <a:t>25</a:t>
            </a:fld>
            <a:endParaRPr lang="fr-FR" altLang="en-US" sz="1200" smtClean="0">
              <a:solidFill>
                <a:schemeClr val="tx2"/>
              </a:solidFill>
            </a:endParaRPr>
          </a:p>
        </p:txBody>
      </p:sp>
      <p:grpSp>
        <p:nvGrpSpPr>
          <p:cNvPr id="21507" name="Group 15"/>
          <p:cNvGrpSpPr>
            <a:grpSpLocks/>
          </p:cNvGrpSpPr>
          <p:nvPr/>
        </p:nvGrpSpPr>
        <p:grpSpPr bwMode="auto">
          <a:xfrm>
            <a:off x="-90488" y="2997200"/>
            <a:ext cx="9234488" cy="1163638"/>
            <a:chOff x="-57" y="1888"/>
            <a:chExt cx="5817" cy="733"/>
          </a:xfrm>
        </p:grpSpPr>
        <p:pic>
          <p:nvPicPr>
            <p:cNvPr id="21517" name="Picture 1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1"/>
              <a:ext cx="5760" cy="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8" name="Rectangle 17"/>
            <p:cNvSpPr>
              <a:spLocks noChangeArrowheads="1"/>
            </p:cNvSpPr>
            <p:nvPr/>
          </p:nvSpPr>
          <p:spPr bwMode="auto">
            <a:xfrm>
              <a:off x="568" y="1904"/>
              <a:ext cx="288" cy="192"/>
            </a:xfrm>
            <a:prstGeom prst="rect">
              <a:avLst/>
            </a:prstGeom>
            <a:solidFill>
              <a:schemeClr val="bg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21519" name="Rectangle 18"/>
            <p:cNvSpPr>
              <a:spLocks noChangeArrowheads="1"/>
            </p:cNvSpPr>
            <p:nvPr/>
          </p:nvSpPr>
          <p:spPr bwMode="auto">
            <a:xfrm>
              <a:off x="697" y="1891"/>
              <a:ext cx="1711" cy="152"/>
            </a:xfrm>
            <a:prstGeom prst="rect">
              <a:avLst/>
            </a:prstGeom>
            <a:solidFill>
              <a:schemeClr val="bg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21520" name="Rectangle 19"/>
            <p:cNvSpPr>
              <a:spLocks noChangeArrowheads="1"/>
            </p:cNvSpPr>
            <p:nvPr/>
          </p:nvSpPr>
          <p:spPr bwMode="auto">
            <a:xfrm>
              <a:off x="3984" y="1888"/>
              <a:ext cx="592" cy="104"/>
            </a:xfrm>
            <a:prstGeom prst="rect">
              <a:avLst/>
            </a:prstGeom>
            <a:solidFill>
              <a:schemeClr val="bg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21521" name="Text Box 20"/>
            <p:cNvSpPr txBox="1">
              <a:spLocks noChangeArrowheads="1"/>
            </p:cNvSpPr>
            <p:nvPr/>
          </p:nvSpPr>
          <p:spPr bwMode="auto">
            <a:xfrm>
              <a:off x="5023" y="2359"/>
              <a:ext cx="674" cy="212"/>
            </a:xfrm>
            <a:prstGeom prst="rect">
              <a:avLst/>
            </a:prstGeom>
            <a:solidFill>
              <a:schemeClr val="bg1"/>
            </a:solidFill>
            <a:ln>
              <a:noFill/>
            </a:ln>
            <a:effectLst/>
            <a:extLs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en-US" sz="1600"/>
                <a:t>(GeV/c</a:t>
              </a:r>
              <a:r>
                <a:rPr lang="en-US" sz="1600" baseline="30000"/>
                <a:t>2</a:t>
              </a:r>
              <a:r>
                <a:rPr lang="en-US" sz="1600"/>
                <a:t>)</a:t>
              </a:r>
            </a:p>
          </p:txBody>
        </p:sp>
        <p:sp>
          <p:nvSpPr>
            <p:cNvPr id="21522" name="Line 21"/>
            <p:cNvSpPr>
              <a:spLocks noChangeShapeType="1"/>
            </p:cNvSpPr>
            <p:nvPr/>
          </p:nvSpPr>
          <p:spPr bwMode="auto">
            <a:xfrm>
              <a:off x="0" y="2085"/>
              <a:ext cx="57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21523" name="Rectangle 22"/>
            <p:cNvSpPr>
              <a:spLocks noChangeArrowheads="1"/>
            </p:cNvSpPr>
            <p:nvPr/>
          </p:nvSpPr>
          <p:spPr bwMode="auto">
            <a:xfrm>
              <a:off x="4049" y="1896"/>
              <a:ext cx="1711" cy="152"/>
            </a:xfrm>
            <a:prstGeom prst="rect">
              <a:avLst/>
            </a:prstGeom>
            <a:solidFill>
              <a:schemeClr val="bg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21524" name="Text Box 23"/>
            <p:cNvSpPr txBox="1">
              <a:spLocks noChangeArrowheads="1"/>
            </p:cNvSpPr>
            <p:nvPr/>
          </p:nvSpPr>
          <p:spPr bwMode="auto">
            <a:xfrm>
              <a:off x="-57" y="2077"/>
              <a:ext cx="2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en-US" sz="1800" b="1"/>
                <a:t>0</a:t>
              </a:r>
            </a:p>
          </p:txBody>
        </p:sp>
      </p:grpSp>
      <p:sp>
        <p:nvSpPr>
          <p:cNvPr id="21508" name="Rectangle 2"/>
          <p:cNvSpPr>
            <a:spLocks noGrp="1" noChangeArrowheads="1"/>
          </p:cNvSpPr>
          <p:nvPr>
            <p:ph type="title"/>
          </p:nvPr>
        </p:nvSpPr>
        <p:spPr>
          <a:xfrm>
            <a:off x="1624013" y="0"/>
            <a:ext cx="5932487" cy="519113"/>
          </a:xfrm>
        </p:spPr>
        <p:txBody>
          <a:bodyPr/>
          <a:lstStyle/>
          <a:p>
            <a:pPr eaLnBrk="1" hangingPunct="1"/>
            <a:r>
              <a:rPr lang="en-US" smtClean="0"/>
              <a:t>La chasse au boson de Higgs</a:t>
            </a:r>
          </a:p>
        </p:txBody>
      </p:sp>
      <p:sp>
        <p:nvSpPr>
          <p:cNvPr id="21509" name="Rectangle 6"/>
          <p:cNvSpPr>
            <a:spLocks noChangeArrowheads="1"/>
          </p:cNvSpPr>
          <p:nvPr/>
        </p:nvSpPr>
        <p:spPr bwMode="auto">
          <a:xfrm>
            <a:off x="1803400" y="3017838"/>
            <a:ext cx="2019300" cy="196850"/>
          </a:xfrm>
          <a:prstGeom prst="rect">
            <a:avLst/>
          </a:prstGeom>
          <a:solidFill>
            <a:schemeClr val="bg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21510" name="Rectangle 7"/>
          <p:cNvSpPr>
            <a:spLocks noChangeArrowheads="1"/>
          </p:cNvSpPr>
          <p:nvPr/>
        </p:nvSpPr>
        <p:spPr bwMode="auto">
          <a:xfrm>
            <a:off x="6324600" y="2997200"/>
            <a:ext cx="939800" cy="165100"/>
          </a:xfrm>
          <a:prstGeom prst="rect">
            <a:avLst/>
          </a:prstGeom>
          <a:solidFill>
            <a:schemeClr val="bg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21511" name="Rectangle 9"/>
          <p:cNvSpPr>
            <a:spLocks noChangeArrowheads="1"/>
          </p:cNvSpPr>
          <p:nvPr/>
        </p:nvSpPr>
        <p:spPr bwMode="auto">
          <a:xfrm>
            <a:off x="0" y="2008188"/>
            <a:ext cx="2049463" cy="1277937"/>
          </a:xfrm>
          <a:prstGeom prst="rect">
            <a:avLst/>
          </a:prstGeom>
          <a:solidFill>
            <a:srgbClr val="FF99CC"/>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21512" name="Text Box 10"/>
          <p:cNvSpPr txBox="1">
            <a:spLocks noChangeArrowheads="1"/>
          </p:cNvSpPr>
          <p:nvPr/>
        </p:nvSpPr>
        <p:spPr bwMode="auto">
          <a:xfrm>
            <a:off x="7974013" y="3744913"/>
            <a:ext cx="1069975" cy="336550"/>
          </a:xfrm>
          <a:prstGeom prst="rect">
            <a:avLst/>
          </a:prstGeom>
          <a:solidFill>
            <a:schemeClr val="bg1"/>
          </a:solidFill>
          <a:ln>
            <a:noFill/>
          </a:ln>
          <a:effectLst/>
          <a:extLs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en-US" sz="1600"/>
              <a:t>(GeV/c</a:t>
            </a:r>
            <a:r>
              <a:rPr lang="en-US" sz="1600" baseline="30000"/>
              <a:t>2</a:t>
            </a:r>
            <a:r>
              <a:rPr lang="en-US" sz="1600"/>
              <a:t>)</a:t>
            </a:r>
          </a:p>
        </p:txBody>
      </p:sp>
      <p:sp>
        <p:nvSpPr>
          <p:cNvPr id="21513" name="Rectangle 11"/>
          <p:cNvSpPr>
            <a:spLocks noChangeArrowheads="1"/>
          </p:cNvSpPr>
          <p:nvPr/>
        </p:nvSpPr>
        <p:spPr bwMode="auto">
          <a:xfrm>
            <a:off x="1177925" y="1293813"/>
            <a:ext cx="15144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r>
              <a:rPr lang="en-US" sz="1800"/>
              <a:t>LEP</a:t>
            </a:r>
          </a:p>
          <a:p>
            <a:r>
              <a:rPr lang="en-US" sz="1800"/>
              <a:t>1989-2000</a:t>
            </a:r>
            <a:r>
              <a:rPr lang="en-US"/>
              <a:t> </a:t>
            </a:r>
          </a:p>
        </p:txBody>
      </p:sp>
      <p:pic>
        <p:nvPicPr>
          <p:cNvPr id="2151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2500"/>
            <a:ext cx="33401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5" name="Text Box 13"/>
          <p:cNvSpPr txBox="1">
            <a:spLocks noChangeArrowheads="1"/>
          </p:cNvSpPr>
          <p:nvPr/>
        </p:nvSpPr>
        <p:spPr bwMode="auto">
          <a:xfrm>
            <a:off x="3319463" y="4713288"/>
            <a:ext cx="17446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en-US"/>
              <a:t>Le LEP au cern</a:t>
            </a:r>
          </a:p>
          <a:p>
            <a:pPr algn="ctr" eaLnBrk="1" hangingPunct="1"/>
            <a:r>
              <a:rPr lang="en-US"/>
              <a:t>(pres de Genève)</a:t>
            </a:r>
          </a:p>
        </p:txBody>
      </p:sp>
      <p:sp>
        <p:nvSpPr>
          <p:cNvPr id="21516" name="Text Box 14"/>
          <p:cNvSpPr txBox="1">
            <a:spLocks noChangeArrowheads="1"/>
          </p:cNvSpPr>
          <p:nvPr/>
        </p:nvSpPr>
        <p:spPr bwMode="auto">
          <a:xfrm>
            <a:off x="-90488" y="3297238"/>
            <a:ext cx="342901"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en-US" sz="1800" b="1"/>
              <a:t>0</a:t>
            </a:r>
          </a:p>
        </p:txBody>
      </p:sp>
    </p:spTree>
    <p:extLst>
      <p:ext uri="{BB962C8B-B14F-4D97-AF65-F5344CB8AC3E}">
        <p14:creationId xmlns:p14="http://schemas.microsoft.com/office/powerpoint/2010/main" val="258342673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u numéro de diapositive 3"/>
          <p:cNvSpPr>
            <a:spLocks noGrp="1"/>
          </p:cNvSpPr>
          <p:nvPr>
            <p:ph type="sldNum" sz="quarter" idx="10"/>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5F93D9AE-E67A-4481-AAB3-8AF1B6A29144}" type="slidenum">
              <a:rPr lang="fr-FR" altLang="en-US" sz="1200" smtClean="0">
                <a:solidFill>
                  <a:schemeClr val="tx2"/>
                </a:solidFill>
              </a:rPr>
              <a:pPr eaLnBrk="1" hangingPunct="1"/>
              <a:t>26</a:t>
            </a:fld>
            <a:endParaRPr lang="fr-FR" altLang="en-US" sz="1200" smtClean="0">
              <a:solidFill>
                <a:schemeClr val="tx2"/>
              </a:solidFill>
            </a:endParaRPr>
          </a:p>
        </p:txBody>
      </p:sp>
      <p:grpSp>
        <p:nvGrpSpPr>
          <p:cNvPr id="22531" name="Group 15"/>
          <p:cNvGrpSpPr>
            <a:grpSpLocks/>
          </p:cNvGrpSpPr>
          <p:nvPr/>
        </p:nvGrpSpPr>
        <p:grpSpPr bwMode="auto">
          <a:xfrm>
            <a:off x="-90488" y="2997200"/>
            <a:ext cx="9234488" cy="1163638"/>
            <a:chOff x="-57" y="1888"/>
            <a:chExt cx="5817" cy="733"/>
          </a:xfrm>
        </p:grpSpPr>
        <p:pic>
          <p:nvPicPr>
            <p:cNvPr id="22541" name="Picture 1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1"/>
              <a:ext cx="5760" cy="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2" name="Rectangle 17"/>
            <p:cNvSpPr>
              <a:spLocks noChangeArrowheads="1"/>
            </p:cNvSpPr>
            <p:nvPr/>
          </p:nvSpPr>
          <p:spPr bwMode="auto">
            <a:xfrm>
              <a:off x="568" y="1904"/>
              <a:ext cx="288" cy="192"/>
            </a:xfrm>
            <a:prstGeom prst="rect">
              <a:avLst/>
            </a:prstGeom>
            <a:solidFill>
              <a:schemeClr val="bg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22543" name="Rectangle 18"/>
            <p:cNvSpPr>
              <a:spLocks noChangeArrowheads="1"/>
            </p:cNvSpPr>
            <p:nvPr/>
          </p:nvSpPr>
          <p:spPr bwMode="auto">
            <a:xfrm>
              <a:off x="697" y="1891"/>
              <a:ext cx="1711" cy="152"/>
            </a:xfrm>
            <a:prstGeom prst="rect">
              <a:avLst/>
            </a:prstGeom>
            <a:solidFill>
              <a:schemeClr val="bg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22544" name="Rectangle 19"/>
            <p:cNvSpPr>
              <a:spLocks noChangeArrowheads="1"/>
            </p:cNvSpPr>
            <p:nvPr/>
          </p:nvSpPr>
          <p:spPr bwMode="auto">
            <a:xfrm>
              <a:off x="3984" y="1888"/>
              <a:ext cx="592" cy="104"/>
            </a:xfrm>
            <a:prstGeom prst="rect">
              <a:avLst/>
            </a:prstGeom>
            <a:solidFill>
              <a:schemeClr val="bg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22545" name="Text Box 20"/>
            <p:cNvSpPr txBox="1">
              <a:spLocks noChangeArrowheads="1"/>
            </p:cNvSpPr>
            <p:nvPr/>
          </p:nvSpPr>
          <p:spPr bwMode="auto">
            <a:xfrm>
              <a:off x="5023" y="2359"/>
              <a:ext cx="674" cy="212"/>
            </a:xfrm>
            <a:prstGeom prst="rect">
              <a:avLst/>
            </a:prstGeom>
            <a:solidFill>
              <a:schemeClr val="bg1"/>
            </a:solidFill>
            <a:ln>
              <a:noFill/>
            </a:ln>
            <a:effectLst/>
            <a:extLs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en-US" sz="1600"/>
                <a:t>(GeV/c</a:t>
              </a:r>
              <a:r>
                <a:rPr lang="en-US" sz="1600" baseline="30000"/>
                <a:t>2</a:t>
              </a:r>
              <a:r>
                <a:rPr lang="en-US" sz="1600"/>
                <a:t>)</a:t>
              </a:r>
            </a:p>
          </p:txBody>
        </p:sp>
        <p:sp>
          <p:nvSpPr>
            <p:cNvPr id="22546" name="Line 21"/>
            <p:cNvSpPr>
              <a:spLocks noChangeShapeType="1"/>
            </p:cNvSpPr>
            <p:nvPr/>
          </p:nvSpPr>
          <p:spPr bwMode="auto">
            <a:xfrm>
              <a:off x="0" y="2085"/>
              <a:ext cx="57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22547" name="Rectangle 22"/>
            <p:cNvSpPr>
              <a:spLocks noChangeArrowheads="1"/>
            </p:cNvSpPr>
            <p:nvPr/>
          </p:nvSpPr>
          <p:spPr bwMode="auto">
            <a:xfrm>
              <a:off x="4049" y="1896"/>
              <a:ext cx="1711" cy="152"/>
            </a:xfrm>
            <a:prstGeom prst="rect">
              <a:avLst/>
            </a:prstGeom>
            <a:solidFill>
              <a:schemeClr val="bg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22548" name="Text Box 23"/>
            <p:cNvSpPr txBox="1">
              <a:spLocks noChangeArrowheads="1"/>
            </p:cNvSpPr>
            <p:nvPr/>
          </p:nvSpPr>
          <p:spPr bwMode="auto">
            <a:xfrm>
              <a:off x="-57" y="2077"/>
              <a:ext cx="2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en-US" sz="1800" b="1"/>
                <a:t>0</a:t>
              </a:r>
            </a:p>
          </p:txBody>
        </p:sp>
      </p:grpSp>
      <p:sp>
        <p:nvSpPr>
          <p:cNvPr id="22532" name="Rectangle 2"/>
          <p:cNvSpPr>
            <a:spLocks noGrp="1" noChangeArrowheads="1"/>
          </p:cNvSpPr>
          <p:nvPr>
            <p:ph type="title"/>
          </p:nvPr>
        </p:nvSpPr>
        <p:spPr>
          <a:xfrm>
            <a:off x="1624013" y="0"/>
            <a:ext cx="5932487" cy="519113"/>
          </a:xfrm>
        </p:spPr>
        <p:txBody>
          <a:bodyPr/>
          <a:lstStyle/>
          <a:p>
            <a:pPr eaLnBrk="1" hangingPunct="1"/>
            <a:r>
              <a:rPr lang="en-US" smtClean="0"/>
              <a:t>La chasse au boson de Higgs</a:t>
            </a:r>
          </a:p>
        </p:txBody>
      </p:sp>
      <p:sp>
        <p:nvSpPr>
          <p:cNvPr id="22533" name="Rectangle 6"/>
          <p:cNvSpPr>
            <a:spLocks noChangeArrowheads="1"/>
          </p:cNvSpPr>
          <p:nvPr/>
        </p:nvSpPr>
        <p:spPr bwMode="auto">
          <a:xfrm>
            <a:off x="1803400" y="3017838"/>
            <a:ext cx="2019300" cy="196850"/>
          </a:xfrm>
          <a:prstGeom prst="rect">
            <a:avLst/>
          </a:prstGeom>
          <a:solidFill>
            <a:schemeClr val="bg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22534" name="Rectangle 7"/>
          <p:cNvSpPr>
            <a:spLocks noChangeArrowheads="1"/>
          </p:cNvSpPr>
          <p:nvPr/>
        </p:nvSpPr>
        <p:spPr bwMode="auto">
          <a:xfrm>
            <a:off x="6324600" y="2997200"/>
            <a:ext cx="939800" cy="165100"/>
          </a:xfrm>
          <a:prstGeom prst="rect">
            <a:avLst/>
          </a:prstGeom>
          <a:solidFill>
            <a:schemeClr val="bg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22535" name="Rectangle 9"/>
          <p:cNvSpPr>
            <a:spLocks noChangeArrowheads="1"/>
          </p:cNvSpPr>
          <p:nvPr/>
        </p:nvSpPr>
        <p:spPr bwMode="auto">
          <a:xfrm>
            <a:off x="0" y="2008188"/>
            <a:ext cx="2049463" cy="1277937"/>
          </a:xfrm>
          <a:prstGeom prst="rect">
            <a:avLst/>
          </a:prstGeom>
          <a:solidFill>
            <a:srgbClr val="FF99CC"/>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22536" name="Text Box 10"/>
          <p:cNvSpPr txBox="1">
            <a:spLocks noChangeArrowheads="1"/>
          </p:cNvSpPr>
          <p:nvPr/>
        </p:nvSpPr>
        <p:spPr bwMode="auto">
          <a:xfrm>
            <a:off x="7974013" y="3744913"/>
            <a:ext cx="1069975" cy="336550"/>
          </a:xfrm>
          <a:prstGeom prst="rect">
            <a:avLst/>
          </a:prstGeom>
          <a:solidFill>
            <a:schemeClr val="bg1"/>
          </a:solidFill>
          <a:ln>
            <a:noFill/>
          </a:ln>
          <a:effectLst/>
          <a:extLs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en-US" sz="1600"/>
              <a:t>(GeV/c</a:t>
            </a:r>
            <a:r>
              <a:rPr lang="en-US" sz="1600" baseline="30000"/>
              <a:t>2</a:t>
            </a:r>
            <a:r>
              <a:rPr lang="en-US" sz="1600"/>
              <a:t>)</a:t>
            </a:r>
          </a:p>
        </p:txBody>
      </p:sp>
      <p:sp>
        <p:nvSpPr>
          <p:cNvPr id="22537" name="Rectangle 11"/>
          <p:cNvSpPr>
            <a:spLocks noChangeArrowheads="1"/>
          </p:cNvSpPr>
          <p:nvPr/>
        </p:nvSpPr>
        <p:spPr bwMode="auto">
          <a:xfrm>
            <a:off x="1177925" y="1293813"/>
            <a:ext cx="15144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r>
              <a:rPr lang="en-US" sz="1800"/>
              <a:t>LEP</a:t>
            </a:r>
          </a:p>
          <a:p>
            <a:r>
              <a:rPr lang="en-US" sz="1800"/>
              <a:t>1989-2000</a:t>
            </a:r>
            <a:r>
              <a:rPr lang="en-US"/>
              <a:t> </a:t>
            </a:r>
          </a:p>
        </p:txBody>
      </p:sp>
      <p:pic>
        <p:nvPicPr>
          <p:cNvPr id="2253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2500"/>
            <a:ext cx="33401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9" name="Text Box 13"/>
          <p:cNvSpPr txBox="1">
            <a:spLocks noChangeArrowheads="1"/>
          </p:cNvSpPr>
          <p:nvPr/>
        </p:nvSpPr>
        <p:spPr bwMode="auto">
          <a:xfrm>
            <a:off x="3319463" y="4713288"/>
            <a:ext cx="17446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en-US"/>
              <a:t>Le LEP au cern</a:t>
            </a:r>
          </a:p>
          <a:p>
            <a:pPr algn="ctr" eaLnBrk="1" hangingPunct="1"/>
            <a:r>
              <a:rPr lang="en-US"/>
              <a:t>(pres de Genève)</a:t>
            </a:r>
          </a:p>
        </p:txBody>
      </p:sp>
      <p:sp>
        <p:nvSpPr>
          <p:cNvPr id="22540" name="Text Box 14"/>
          <p:cNvSpPr txBox="1">
            <a:spLocks noChangeArrowheads="1"/>
          </p:cNvSpPr>
          <p:nvPr/>
        </p:nvSpPr>
        <p:spPr bwMode="auto">
          <a:xfrm>
            <a:off x="-90488" y="3297238"/>
            <a:ext cx="342901"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en-US" sz="1800" b="1"/>
              <a:t>0</a:t>
            </a:r>
          </a:p>
        </p:txBody>
      </p:sp>
    </p:spTree>
    <p:extLst>
      <p:ext uri="{BB962C8B-B14F-4D97-AF65-F5344CB8AC3E}">
        <p14:creationId xmlns:p14="http://schemas.microsoft.com/office/powerpoint/2010/main" val="83874122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u numéro de diapositive 3"/>
          <p:cNvSpPr>
            <a:spLocks noGrp="1"/>
          </p:cNvSpPr>
          <p:nvPr>
            <p:ph type="sldNum" sz="quarter" idx="10"/>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D9F33B70-A917-4A36-92A6-5C54A300BE07}" type="slidenum">
              <a:rPr lang="fr-FR" altLang="en-US" sz="1200" smtClean="0">
                <a:solidFill>
                  <a:schemeClr val="tx2"/>
                </a:solidFill>
              </a:rPr>
              <a:pPr eaLnBrk="1" hangingPunct="1"/>
              <a:t>27</a:t>
            </a:fld>
            <a:endParaRPr lang="fr-FR" altLang="en-US" sz="1200" smtClean="0">
              <a:solidFill>
                <a:schemeClr val="tx2"/>
              </a:solidFill>
            </a:endParaRPr>
          </a:p>
        </p:txBody>
      </p:sp>
      <p:grpSp>
        <p:nvGrpSpPr>
          <p:cNvPr id="23555" name="Group 14"/>
          <p:cNvGrpSpPr>
            <a:grpSpLocks/>
          </p:cNvGrpSpPr>
          <p:nvPr/>
        </p:nvGrpSpPr>
        <p:grpSpPr bwMode="auto">
          <a:xfrm>
            <a:off x="-90488" y="2997200"/>
            <a:ext cx="9234488" cy="1163638"/>
            <a:chOff x="-57" y="1888"/>
            <a:chExt cx="5817" cy="733"/>
          </a:xfrm>
        </p:grpSpPr>
        <p:pic>
          <p:nvPicPr>
            <p:cNvPr id="23565" name="Picture 15"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1"/>
              <a:ext cx="5760" cy="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6" name="Rectangle 16"/>
            <p:cNvSpPr>
              <a:spLocks noChangeArrowheads="1"/>
            </p:cNvSpPr>
            <p:nvPr/>
          </p:nvSpPr>
          <p:spPr bwMode="auto">
            <a:xfrm>
              <a:off x="568" y="1904"/>
              <a:ext cx="288" cy="192"/>
            </a:xfrm>
            <a:prstGeom prst="rect">
              <a:avLst/>
            </a:prstGeom>
            <a:solidFill>
              <a:schemeClr val="bg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23567" name="Rectangle 17"/>
            <p:cNvSpPr>
              <a:spLocks noChangeArrowheads="1"/>
            </p:cNvSpPr>
            <p:nvPr/>
          </p:nvSpPr>
          <p:spPr bwMode="auto">
            <a:xfrm>
              <a:off x="697" y="1891"/>
              <a:ext cx="1711" cy="152"/>
            </a:xfrm>
            <a:prstGeom prst="rect">
              <a:avLst/>
            </a:prstGeom>
            <a:solidFill>
              <a:schemeClr val="bg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23568" name="Rectangle 18"/>
            <p:cNvSpPr>
              <a:spLocks noChangeArrowheads="1"/>
            </p:cNvSpPr>
            <p:nvPr/>
          </p:nvSpPr>
          <p:spPr bwMode="auto">
            <a:xfrm>
              <a:off x="3984" y="1888"/>
              <a:ext cx="592" cy="104"/>
            </a:xfrm>
            <a:prstGeom prst="rect">
              <a:avLst/>
            </a:prstGeom>
            <a:solidFill>
              <a:schemeClr val="bg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23569" name="Text Box 19"/>
            <p:cNvSpPr txBox="1">
              <a:spLocks noChangeArrowheads="1"/>
            </p:cNvSpPr>
            <p:nvPr/>
          </p:nvSpPr>
          <p:spPr bwMode="auto">
            <a:xfrm>
              <a:off x="5023" y="2359"/>
              <a:ext cx="674" cy="212"/>
            </a:xfrm>
            <a:prstGeom prst="rect">
              <a:avLst/>
            </a:prstGeom>
            <a:solidFill>
              <a:schemeClr val="bg1"/>
            </a:solidFill>
            <a:ln>
              <a:noFill/>
            </a:ln>
            <a:effectLst/>
            <a:extLs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en-US" sz="1600"/>
                <a:t>(GeV/c</a:t>
              </a:r>
              <a:r>
                <a:rPr lang="en-US" sz="1600" baseline="30000"/>
                <a:t>2</a:t>
              </a:r>
              <a:r>
                <a:rPr lang="en-US" sz="1600"/>
                <a:t>)</a:t>
              </a:r>
            </a:p>
          </p:txBody>
        </p:sp>
        <p:sp>
          <p:nvSpPr>
            <p:cNvPr id="23570" name="Line 20"/>
            <p:cNvSpPr>
              <a:spLocks noChangeShapeType="1"/>
            </p:cNvSpPr>
            <p:nvPr/>
          </p:nvSpPr>
          <p:spPr bwMode="auto">
            <a:xfrm>
              <a:off x="0" y="2085"/>
              <a:ext cx="57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23571" name="Rectangle 21"/>
            <p:cNvSpPr>
              <a:spLocks noChangeArrowheads="1"/>
            </p:cNvSpPr>
            <p:nvPr/>
          </p:nvSpPr>
          <p:spPr bwMode="auto">
            <a:xfrm>
              <a:off x="4049" y="1896"/>
              <a:ext cx="1711" cy="152"/>
            </a:xfrm>
            <a:prstGeom prst="rect">
              <a:avLst/>
            </a:prstGeom>
            <a:solidFill>
              <a:schemeClr val="bg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23572" name="Text Box 22"/>
            <p:cNvSpPr txBox="1">
              <a:spLocks noChangeArrowheads="1"/>
            </p:cNvSpPr>
            <p:nvPr/>
          </p:nvSpPr>
          <p:spPr bwMode="auto">
            <a:xfrm>
              <a:off x="-57" y="2077"/>
              <a:ext cx="2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en-US" sz="1800" b="1"/>
                <a:t>0</a:t>
              </a:r>
            </a:p>
          </p:txBody>
        </p:sp>
      </p:grpSp>
      <p:sp>
        <p:nvSpPr>
          <p:cNvPr id="23556" name="Rectangle 2"/>
          <p:cNvSpPr>
            <a:spLocks noGrp="1" noChangeArrowheads="1"/>
          </p:cNvSpPr>
          <p:nvPr>
            <p:ph type="title"/>
          </p:nvPr>
        </p:nvSpPr>
        <p:spPr>
          <a:xfrm>
            <a:off x="1624013" y="0"/>
            <a:ext cx="5932487" cy="519113"/>
          </a:xfrm>
        </p:spPr>
        <p:txBody>
          <a:bodyPr/>
          <a:lstStyle/>
          <a:p>
            <a:pPr eaLnBrk="1" hangingPunct="1"/>
            <a:r>
              <a:rPr lang="en-US" smtClean="0"/>
              <a:t>La chasse au boson de Higgs</a:t>
            </a:r>
          </a:p>
        </p:txBody>
      </p:sp>
      <p:sp>
        <p:nvSpPr>
          <p:cNvPr id="23557" name="Rectangle 6"/>
          <p:cNvSpPr>
            <a:spLocks noChangeArrowheads="1"/>
          </p:cNvSpPr>
          <p:nvPr/>
        </p:nvSpPr>
        <p:spPr bwMode="auto">
          <a:xfrm>
            <a:off x="6324600" y="2997200"/>
            <a:ext cx="939800" cy="165100"/>
          </a:xfrm>
          <a:prstGeom prst="rect">
            <a:avLst/>
          </a:prstGeom>
          <a:solidFill>
            <a:schemeClr val="bg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23558" name="Rectangle 7"/>
          <p:cNvSpPr>
            <a:spLocks noChangeArrowheads="1"/>
          </p:cNvSpPr>
          <p:nvPr/>
        </p:nvSpPr>
        <p:spPr bwMode="auto">
          <a:xfrm>
            <a:off x="0" y="2008188"/>
            <a:ext cx="2049463" cy="1277937"/>
          </a:xfrm>
          <a:prstGeom prst="rect">
            <a:avLst/>
          </a:prstGeom>
          <a:solidFill>
            <a:srgbClr val="FF99CC"/>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23559" name="Text Box 9"/>
          <p:cNvSpPr txBox="1">
            <a:spLocks noChangeArrowheads="1"/>
          </p:cNvSpPr>
          <p:nvPr/>
        </p:nvSpPr>
        <p:spPr bwMode="auto">
          <a:xfrm>
            <a:off x="7974013" y="3744913"/>
            <a:ext cx="1069975" cy="336550"/>
          </a:xfrm>
          <a:prstGeom prst="rect">
            <a:avLst/>
          </a:prstGeom>
          <a:solidFill>
            <a:schemeClr val="bg1"/>
          </a:solidFill>
          <a:ln>
            <a:noFill/>
          </a:ln>
          <a:effectLst/>
          <a:extLs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en-US" sz="1600"/>
              <a:t>(GeV/c</a:t>
            </a:r>
            <a:r>
              <a:rPr lang="en-US" sz="1600" baseline="30000"/>
              <a:t>2</a:t>
            </a:r>
            <a:r>
              <a:rPr lang="en-US" sz="1600"/>
              <a:t>)</a:t>
            </a:r>
          </a:p>
        </p:txBody>
      </p:sp>
      <p:sp>
        <p:nvSpPr>
          <p:cNvPr id="23560" name="Rectangle 10"/>
          <p:cNvSpPr>
            <a:spLocks noChangeArrowheads="1"/>
          </p:cNvSpPr>
          <p:nvPr/>
        </p:nvSpPr>
        <p:spPr bwMode="auto">
          <a:xfrm>
            <a:off x="2820988" y="1293813"/>
            <a:ext cx="15144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r>
              <a:rPr lang="en-US" sz="1800"/>
              <a:t>TeVatron</a:t>
            </a:r>
          </a:p>
          <a:p>
            <a:r>
              <a:rPr lang="en-US" sz="1800"/>
              <a:t>1983-2011</a:t>
            </a:r>
            <a:r>
              <a:rPr lang="en-US"/>
              <a:t> </a:t>
            </a:r>
          </a:p>
        </p:txBody>
      </p:sp>
      <p:pic>
        <p:nvPicPr>
          <p:cNvPr id="2356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75" y="4664075"/>
            <a:ext cx="3367088"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2" name="Text Box 12"/>
          <p:cNvSpPr txBox="1">
            <a:spLocks noChangeArrowheads="1"/>
          </p:cNvSpPr>
          <p:nvPr/>
        </p:nvSpPr>
        <p:spPr bwMode="auto">
          <a:xfrm>
            <a:off x="1060450" y="4668838"/>
            <a:ext cx="22621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en-US"/>
              <a:t>Le TeVatron à Fermilab</a:t>
            </a:r>
          </a:p>
          <a:p>
            <a:pPr algn="ctr" eaLnBrk="1" hangingPunct="1"/>
            <a:r>
              <a:rPr lang="en-US"/>
              <a:t>(pres de Chicago)</a:t>
            </a:r>
          </a:p>
        </p:txBody>
      </p:sp>
      <p:sp>
        <p:nvSpPr>
          <p:cNvPr id="23563" name="Text Box 13"/>
          <p:cNvSpPr txBox="1">
            <a:spLocks noChangeArrowheads="1"/>
          </p:cNvSpPr>
          <p:nvPr/>
        </p:nvSpPr>
        <p:spPr bwMode="auto">
          <a:xfrm>
            <a:off x="-90488" y="3297238"/>
            <a:ext cx="342901"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en-US" sz="1800" b="1"/>
              <a:t>0</a:t>
            </a:r>
          </a:p>
        </p:txBody>
      </p:sp>
      <p:sp>
        <p:nvSpPr>
          <p:cNvPr id="23564" name="Rectangle 23"/>
          <p:cNvSpPr>
            <a:spLocks noChangeArrowheads="1"/>
          </p:cNvSpPr>
          <p:nvPr/>
        </p:nvSpPr>
        <p:spPr bwMode="auto">
          <a:xfrm>
            <a:off x="2979738" y="2008188"/>
            <a:ext cx="795337" cy="1277937"/>
          </a:xfrm>
          <a:prstGeom prst="rect">
            <a:avLst/>
          </a:prstGeom>
          <a:solidFill>
            <a:srgbClr val="00FF00"/>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Tree>
    <p:extLst>
      <p:ext uri="{BB962C8B-B14F-4D97-AF65-F5344CB8AC3E}">
        <p14:creationId xmlns:p14="http://schemas.microsoft.com/office/powerpoint/2010/main" val="426476195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numéro de diapositive 3"/>
          <p:cNvSpPr>
            <a:spLocks noGrp="1"/>
          </p:cNvSpPr>
          <p:nvPr>
            <p:ph type="sldNum" sz="quarter" idx="10"/>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3EE3AB1A-CEF2-4B7F-A681-0365DAD2A331}" type="slidenum">
              <a:rPr lang="fr-FR" altLang="en-US" sz="1200" smtClean="0">
                <a:solidFill>
                  <a:schemeClr val="tx2"/>
                </a:solidFill>
              </a:rPr>
              <a:pPr eaLnBrk="1" hangingPunct="1"/>
              <a:t>28</a:t>
            </a:fld>
            <a:endParaRPr lang="fr-FR" altLang="en-US" sz="1200" smtClean="0">
              <a:solidFill>
                <a:schemeClr val="tx2"/>
              </a:solidFill>
            </a:endParaRPr>
          </a:p>
        </p:txBody>
      </p:sp>
      <p:grpSp>
        <p:nvGrpSpPr>
          <p:cNvPr id="24579" name="Group 22"/>
          <p:cNvGrpSpPr>
            <a:grpSpLocks/>
          </p:cNvGrpSpPr>
          <p:nvPr/>
        </p:nvGrpSpPr>
        <p:grpSpPr bwMode="auto">
          <a:xfrm>
            <a:off x="-90488" y="2997200"/>
            <a:ext cx="9234488" cy="1163638"/>
            <a:chOff x="-57" y="1888"/>
            <a:chExt cx="5817" cy="733"/>
          </a:xfrm>
        </p:grpSpPr>
        <p:pic>
          <p:nvPicPr>
            <p:cNvPr id="24591" name="Picture 23"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91"/>
              <a:ext cx="5760" cy="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2" name="Rectangle 24"/>
            <p:cNvSpPr>
              <a:spLocks noChangeArrowheads="1"/>
            </p:cNvSpPr>
            <p:nvPr/>
          </p:nvSpPr>
          <p:spPr bwMode="auto">
            <a:xfrm>
              <a:off x="568" y="1904"/>
              <a:ext cx="288" cy="192"/>
            </a:xfrm>
            <a:prstGeom prst="rect">
              <a:avLst/>
            </a:prstGeom>
            <a:solidFill>
              <a:schemeClr val="bg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24593" name="Rectangle 25"/>
            <p:cNvSpPr>
              <a:spLocks noChangeArrowheads="1"/>
            </p:cNvSpPr>
            <p:nvPr/>
          </p:nvSpPr>
          <p:spPr bwMode="auto">
            <a:xfrm>
              <a:off x="697" y="1891"/>
              <a:ext cx="1711" cy="152"/>
            </a:xfrm>
            <a:prstGeom prst="rect">
              <a:avLst/>
            </a:prstGeom>
            <a:solidFill>
              <a:schemeClr val="bg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24594" name="Rectangle 26"/>
            <p:cNvSpPr>
              <a:spLocks noChangeArrowheads="1"/>
            </p:cNvSpPr>
            <p:nvPr/>
          </p:nvSpPr>
          <p:spPr bwMode="auto">
            <a:xfrm>
              <a:off x="3984" y="1888"/>
              <a:ext cx="592" cy="104"/>
            </a:xfrm>
            <a:prstGeom prst="rect">
              <a:avLst/>
            </a:prstGeom>
            <a:solidFill>
              <a:schemeClr val="bg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24595" name="Text Box 27"/>
            <p:cNvSpPr txBox="1">
              <a:spLocks noChangeArrowheads="1"/>
            </p:cNvSpPr>
            <p:nvPr/>
          </p:nvSpPr>
          <p:spPr bwMode="auto">
            <a:xfrm>
              <a:off x="5023" y="2359"/>
              <a:ext cx="674" cy="212"/>
            </a:xfrm>
            <a:prstGeom prst="rect">
              <a:avLst/>
            </a:prstGeom>
            <a:solidFill>
              <a:schemeClr val="bg1"/>
            </a:solidFill>
            <a:ln>
              <a:noFill/>
            </a:ln>
            <a:effectLst/>
            <a:extLs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en-US" sz="1600"/>
                <a:t>(GeV/c</a:t>
              </a:r>
              <a:r>
                <a:rPr lang="en-US" sz="1600" baseline="30000"/>
                <a:t>2</a:t>
              </a:r>
              <a:r>
                <a:rPr lang="en-US" sz="1600"/>
                <a:t>)</a:t>
              </a:r>
            </a:p>
          </p:txBody>
        </p:sp>
        <p:sp>
          <p:nvSpPr>
            <p:cNvPr id="24596" name="Line 28"/>
            <p:cNvSpPr>
              <a:spLocks noChangeShapeType="1"/>
            </p:cNvSpPr>
            <p:nvPr/>
          </p:nvSpPr>
          <p:spPr bwMode="auto">
            <a:xfrm>
              <a:off x="0" y="2085"/>
              <a:ext cx="57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24597" name="Rectangle 29"/>
            <p:cNvSpPr>
              <a:spLocks noChangeArrowheads="1"/>
            </p:cNvSpPr>
            <p:nvPr/>
          </p:nvSpPr>
          <p:spPr bwMode="auto">
            <a:xfrm>
              <a:off x="4049" y="1896"/>
              <a:ext cx="1711" cy="152"/>
            </a:xfrm>
            <a:prstGeom prst="rect">
              <a:avLst/>
            </a:prstGeom>
            <a:solidFill>
              <a:schemeClr val="bg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24598" name="Text Box 30"/>
            <p:cNvSpPr txBox="1">
              <a:spLocks noChangeArrowheads="1"/>
            </p:cNvSpPr>
            <p:nvPr/>
          </p:nvSpPr>
          <p:spPr bwMode="auto">
            <a:xfrm>
              <a:off x="-57" y="2077"/>
              <a:ext cx="2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en-US" sz="1800" b="1"/>
                <a:t>0</a:t>
              </a:r>
            </a:p>
          </p:txBody>
        </p:sp>
      </p:grpSp>
      <p:sp>
        <p:nvSpPr>
          <p:cNvPr id="24580" name="Rectangle 9"/>
          <p:cNvSpPr>
            <a:spLocks noChangeArrowheads="1"/>
          </p:cNvSpPr>
          <p:nvPr/>
        </p:nvSpPr>
        <p:spPr bwMode="auto">
          <a:xfrm>
            <a:off x="2460625" y="2009775"/>
            <a:ext cx="5481638" cy="1289050"/>
          </a:xfrm>
          <a:prstGeom prst="rect">
            <a:avLst/>
          </a:prstGeom>
          <a:solidFill>
            <a:srgbClr val="00CCFF"/>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24581" name="Rectangle 10"/>
          <p:cNvSpPr>
            <a:spLocks noChangeArrowheads="1"/>
          </p:cNvSpPr>
          <p:nvPr/>
        </p:nvSpPr>
        <p:spPr bwMode="auto">
          <a:xfrm>
            <a:off x="2049463" y="2008188"/>
            <a:ext cx="90487" cy="1289050"/>
          </a:xfrm>
          <a:prstGeom prst="rect">
            <a:avLst/>
          </a:prstGeom>
          <a:solidFill>
            <a:srgbClr val="00CCFF"/>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24582" name="Rectangle 2"/>
          <p:cNvSpPr>
            <a:spLocks noGrp="1" noChangeArrowheads="1"/>
          </p:cNvSpPr>
          <p:nvPr>
            <p:ph type="title"/>
          </p:nvPr>
        </p:nvSpPr>
        <p:spPr>
          <a:xfrm>
            <a:off x="1624013" y="0"/>
            <a:ext cx="5932487" cy="519113"/>
          </a:xfrm>
        </p:spPr>
        <p:txBody>
          <a:bodyPr/>
          <a:lstStyle/>
          <a:p>
            <a:r>
              <a:rPr lang="en-US" smtClean="0"/>
              <a:t>La chasse au boson de Higgs</a:t>
            </a:r>
          </a:p>
        </p:txBody>
      </p:sp>
      <p:sp>
        <p:nvSpPr>
          <p:cNvPr id="24583" name="Rectangle 7"/>
          <p:cNvSpPr>
            <a:spLocks noChangeArrowheads="1"/>
          </p:cNvSpPr>
          <p:nvPr/>
        </p:nvSpPr>
        <p:spPr bwMode="auto">
          <a:xfrm>
            <a:off x="0" y="2008188"/>
            <a:ext cx="2049463" cy="1277937"/>
          </a:xfrm>
          <a:prstGeom prst="rect">
            <a:avLst/>
          </a:prstGeom>
          <a:solidFill>
            <a:srgbClr val="FF99CC"/>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24584" name="Rectangle 8"/>
          <p:cNvSpPr>
            <a:spLocks noChangeArrowheads="1"/>
          </p:cNvSpPr>
          <p:nvPr/>
        </p:nvSpPr>
        <p:spPr bwMode="auto">
          <a:xfrm>
            <a:off x="2979738" y="2008188"/>
            <a:ext cx="795337" cy="1277937"/>
          </a:xfrm>
          <a:prstGeom prst="rect">
            <a:avLst/>
          </a:prstGeom>
          <a:solidFill>
            <a:srgbClr val="00FF00"/>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24585" name="Rectangle 12"/>
          <p:cNvSpPr>
            <a:spLocks noChangeArrowheads="1"/>
          </p:cNvSpPr>
          <p:nvPr/>
        </p:nvSpPr>
        <p:spPr bwMode="auto">
          <a:xfrm>
            <a:off x="5011738" y="1265238"/>
            <a:ext cx="16906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r>
              <a:rPr lang="en-US" sz="1800"/>
              <a:t>LHC</a:t>
            </a:r>
          </a:p>
          <a:p>
            <a:r>
              <a:rPr lang="en-US" sz="1800"/>
              <a:t>Depuis 2009</a:t>
            </a:r>
            <a:r>
              <a:rPr lang="en-US"/>
              <a:t> </a:t>
            </a:r>
          </a:p>
        </p:txBody>
      </p:sp>
      <p:sp>
        <p:nvSpPr>
          <p:cNvPr id="24586" name="Line 13"/>
          <p:cNvSpPr>
            <a:spLocks noChangeShapeType="1"/>
          </p:cNvSpPr>
          <p:nvPr/>
        </p:nvSpPr>
        <p:spPr bwMode="auto">
          <a:xfrm>
            <a:off x="2292350" y="1408113"/>
            <a:ext cx="0" cy="392112"/>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24587" name="Text Box 14"/>
          <p:cNvSpPr txBox="1">
            <a:spLocks noChangeArrowheads="1"/>
          </p:cNvSpPr>
          <p:nvPr/>
        </p:nvSpPr>
        <p:spPr bwMode="auto">
          <a:xfrm>
            <a:off x="2055813" y="693738"/>
            <a:ext cx="4857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en-US" sz="4400"/>
              <a:t>?</a:t>
            </a:r>
          </a:p>
        </p:txBody>
      </p:sp>
      <p:pic>
        <p:nvPicPr>
          <p:cNvPr id="24588"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4675188"/>
            <a:ext cx="2627312" cy="218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9" name="Text Box 20"/>
          <p:cNvSpPr txBox="1">
            <a:spLocks noChangeArrowheads="1"/>
          </p:cNvSpPr>
          <p:nvPr/>
        </p:nvSpPr>
        <p:spPr bwMode="auto">
          <a:xfrm>
            <a:off x="4684713" y="4683125"/>
            <a:ext cx="17446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en-US"/>
              <a:t>Le LHC au cern</a:t>
            </a:r>
          </a:p>
          <a:p>
            <a:pPr algn="ctr" eaLnBrk="1" hangingPunct="1"/>
            <a:r>
              <a:rPr lang="en-US"/>
              <a:t>(pres de Genève)</a:t>
            </a:r>
          </a:p>
        </p:txBody>
      </p:sp>
      <p:sp>
        <p:nvSpPr>
          <p:cNvPr id="24590" name="Text Box 21"/>
          <p:cNvSpPr txBox="1">
            <a:spLocks noChangeArrowheads="1"/>
          </p:cNvSpPr>
          <p:nvPr/>
        </p:nvSpPr>
        <p:spPr bwMode="auto">
          <a:xfrm>
            <a:off x="-90488" y="3297238"/>
            <a:ext cx="342901"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en-US" sz="1800" b="1"/>
              <a:t>0</a:t>
            </a:r>
          </a:p>
        </p:txBody>
      </p:sp>
      <p:sp>
        <p:nvSpPr>
          <p:cNvPr id="2" name="ZoneTexte 1"/>
          <p:cNvSpPr txBox="1"/>
          <p:nvPr/>
        </p:nvSpPr>
        <p:spPr>
          <a:xfrm>
            <a:off x="428432" y="5662315"/>
            <a:ext cx="4583306" cy="461665"/>
          </a:xfrm>
          <a:prstGeom prst="rect">
            <a:avLst/>
          </a:prstGeom>
          <a:noFill/>
        </p:spPr>
        <p:txBody>
          <a:bodyPr wrap="none" rtlCol="0">
            <a:spAutoFit/>
          </a:bodyPr>
          <a:lstStyle/>
          <a:p>
            <a:r>
              <a:rPr lang="en-US" sz="2400" dirty="0" smtClean="0"/>
              <a:t>Situation en </a:t>
            </a:r>
            <a:r>
              <a:rPr lang="en-US" sz="2400" dirty="0" err="1" smtClean="0"/>
              <a:t>décembre</a:t>
            </a:r>
            <a:r>
              <a:rPr lang="en-US" sz="2400" dirty="0"/>
              <a:t> </a:t>
            </a:r>
            <a:r>
              <a:rPr lang="en-US" sz="2400" dirty="0" smtClean="0"/>
              <a:t>2011</a:t>
            </a:r>
            <a:endParaRPr lang="en-US" sz="2400" dirty="0"/>
          </a:p>
        </p:txBody>
      </p:sp>
    </p:spTree>
    <p:extLst>
      <p:ext uri="{BB962C8B-B14F-4D97-AF65-F5344CB8AC3E}">
        <p14:creationId xmlns:p14="http://schemas.microsoft.com/office/powerpoint/2010/main" val="295293466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u numéro de diapositive 3"/>
          <p:cNvSpPr>
            <a:spLocks noGrp="1"/>
          </p:cNvSpPr>
          <p:nvPr>
            <p:ph type="sldNum" sz="quarter" idx="10"/>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CCD8FC30-8375-4B6E-8473-3D93BD4AAB6D}" type="slidenum">
              <a:rPr lang="fr-FR" altLang="en-US" sz="1200" smtClean="0">
                <a:solidFill>
                  <a:schemeClr val="tx2"/>
                </a:solidFill>
              </a:rPr>
              <a:pPr eaLnBrk="1" hangingPunct="1"/>
              <a:t>29</a:t>
            </a:fld>
            <a:endParaRPr lang="fr-FR" altLang="en-US" sz="1200" smtClean="0">
              <a:solidFill>
                <a:schemeClr val="tx2"/>
              </a:solidFill>
            </a:endParaRPr>
          </a:p>
        </p:txBody>
      </p:sp>
      <p:sp>
        <p:nvSpPr>
          <p:cNvPr id="31747" name="Rectangle 2"/>
          <p:cNvSpPr>
            <a:spLocks noGrp="1" noChangeArrowheads="1"/>
          </p:cNvSpPr>
          <p:nvPr>
            <p:ph type="title"/>
          </p:nvPr>
        </p:nvSpPr>
        <p:spPr>
          <a:xfrm>
            <a:off x="2568575" y="0"/>
            <a:ext cx="4056063" cy="519113"/>
          </a:xfrm>
        </p:spPr>
        <p:txBody>
          <a:bodyPr/>
          <a:lstStyle/>
          <a:p>
            <a:pPr eaLnBrk="1" hangingPunct="1"/>
            <a:r>
              <a:rPr lang="fr-FR" smtClean="0"/>
              <a:t>Questions ouvertes</a:t>
            </a:r>
          </a:p>
        </p:txBody>
      </p:sp>
      <p:sp>
        <p:nvSpPr>
          <p:cNvPr id="31748" name="Rectangle 3"/>
          <p:cNvSpPr>
            <a:spLocks noGrp="1" noChangeArrowheads="1"/>
          </p:cNvSpPr>
          <p:nvPr>
            <p:ph type="body" idx="1"/>
          </p:nvPr>
        </p:nvSpPr>
        <p:spPr>
          <a:xfrm>
            <a:off x="149225" y="719138"/>
            <a:ext cx="7002463" cy="6138862"/>
          </a:xfrm>
        </p:spPr>
        <p:txBody>
          <a:bodyPr/>
          <a:lstStyle/>
          <a:p>
            <a:pPr eaLnBrk="1" hangingPunct="1">
              <a:lnSpc>
                <a:spcPct val="90000"/>
              </a:lnSpc>
            </a:pPr>
            <a:r>
              <a:rPr lang="fr-FR" sz="2200" smtClean="0"/>
              <a:t>Quel mécanisme donne leur masse aux particules?</a:t>
            </a:r>
          </a:p>
          <a:p>
            <a:pPr lvl="1" eaLnBrk="1" hangingPunct="1">
              <a:lnSpc>
                <a:spcPct val="90000"/>
              </a:lnSpc>
            </a:pPr>
            <a:r>
              <a:rPr lang="fr-FR" sz="2000" smtClean="0"/>
              <a:t>Boson de Higgs existe-t-il?</a:t>
            </a:r>
          </a:p>
          <a:p>
            <a:pPr lvl="1" eaLnBrk="1" hangingPunct="1">
              <a:lnSpc>
                <a:spcPct val="90000"/>
              </a:lnSpc>
            </a:pPr>
            <a:r>
              <a:rPr lang="fr-FR" sz="2000" smtClean="0"/>
              <a:t>Réponse prévue cette année</a:t>
            </a:r>
          </a:p>
          <a:p>
            <a:pPr lvl="1" eaLnBrk="1" hangingPunct="1">
              <a:lnSpc>
                <a:spcPct val="90000"/>
              </a:lnSpc>
              <a:buFont typeface="Wingdings" pitchFamily="2" charset="2"/>
              <a:buNone/>
            </a:pPr>
            <a:endParaRPr lang="fr-FR" sz="1000" smtClean="0"/>
          </a:p>
          <a:p>
            <a:pPr eaLnBrk="1" hangingPunct="1">
              <a:lnSpc>
                <a:spcPct val="90000"/>
              </a:lnSpc>
            </a:pPr>
            <a:r>
              <a:rPr lang="fr-FR" sz="2200" smtClean="0"/>
              <a:t>Les forces de la nature ont-elles une origine commune?</a:t>
            </a:r>
          </a:p>
          <a:p>
            <a:pPr eaLnBrk="1" hangingPunct="1">
              <a:lnSpc>
                <a:spcPct val="90000"/>
              </a:lnSpc>
            </a:pPr>
            <a:endParaRPr lang="fr-FR" sz="1000" smtClean="0"/>
          </a:p>
          <a:p>
            <a:pPr eaLnBrk="1" hangingPunct="1">
              <a:lnSpc>
                <a:spcPct val="90000"/>
              </a:lnSpc>
            </a:pPr>
            <a:r>
              <a:rPr lang="fr-FR" sz="2200" smtClean="0"/>
              <a:t>Pourquoi l’antimatière est-elle si rare ?</a:t>
            </a:r>
          </a:p>
          <a:p>
            <a:pPr eaLnBrk="1" hangingPunct="1">
              <a:lnSpc>
                <a:spcPct val="90000"/>
              </a:lnSpc>
            </a:pPr>
            <a:endParaRPr lang="fr-FR" sz="2200" smtClean="0"/>
          </a:p>
          <a:p>
            <a:pPr eaLnBrk="1" hangingPunct="1">
              <a:lnSpc>
                <a:spcPct val="90000"/>
              </a:lnSpc>
            </a:pPr>
            <a:r>
              <a:rPr lang="fr-FR" sz="2200" smtClean="0"/>
              <a:t>Quelle est la composition de l’univers?</a:t>
            </a:r>
          </a:p>
          <a:p>
            <a:pPr lvl="1" eaLnBrk="1" hangingPunct="1">
              <a:lnSpc>
                <a:spcPct val="90000"/>
              </a:lnSpc>
            </a:pPr>
            <a:r>
              <a:rPr lang="fr-FR" sz="2000" smtClean="0"/>
              <a:t>On ne comprend que 4% du contenu énergétique de l’univers</a:t>
            </a:r>
          </a:p>
          <a:p>
            <a:pPr eaLnBrk="1" hangingPunct="1">
              <a:lnSpc>
                <a:spcPct val="90000"/>
              </a:lnSpc>
              <a:buFont typeface="Wingdings" pitchFamily="2" charset="2"/>
              <a:buNone/>
            </a:pPr>
            <a:endParaRPr lang="fr-FR" sz="2200" smtClean="0"/>
          </a:p>
          <a:p>
            <a:pPr eaLnBrk="1" hangingPunct="1">
              <a:lnSpc>
                <a:spcPct val="90000"/>
              </a:lnSpc>
            </a:pPr>
            <a:r>
              <a:rPr lang="fr-FR" sz="2200" smtClean="0"/>
              <a:t>Comment décrire introduire la gravité dans le Modèle Standard?</a:t>
            </a:r>
          </a:p>
          <a:p>
            <a:pPr eaLnBrk="1" hangingPunct="1">
              <a:lnSpc>
                <a:spcPct val="90000"/>
              </a:lnSpc>
            </a:pPr>
            <a:endParaRPr lang="fr-FR" sz="1000" smtClean="0"/>
          </a:p>
          <a:p>
            <a:pPr eaLnBrk="1" hangingPunct="1">
              <a:lnSpc>
                <a:spcPct val="90000"/>
              </a:lnSpc>
            </a:pPr>
            <a:endParaRPr lang="fr-FR" sz="1000" smtClean="0"/>
          </a:p>
          <a:p>
            <a:pPr eaLnBrk="1" hangingPunct="1">
              <a:lnSpc>
                <a:spcPct val="90000"/>
              </a:lnSpc>
            </a:pPr>
            <a:r>
              <a:rPr lang="fr-FR" sz="2200" smtClean="0"/>
              <a:t>….</a:t>
            </a:r>
          </a:p>
        </p:txBody>
      </p:sp>
      <p:pic>
        <p:nvPicPr>
          <p:cNvPr id="31749" name="Picture 4" descr="hp-06-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5950" y="1082675"/>
            <a:ext cx="183515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7600" y="3451225"/>
            <a:ext cx="273050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solidFill>
            <a:schemeClr val="accent4"/>
          </a:solidFill>
          <a:ln w="28575" cap="flat" cmpd="sng" algn="ctr">
            <a:solidFill>
              <a:schemeClr val="accent4"/>
            </a:solid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9" name="Espace réservé du numéro de diapositive 3"/>
          <p:cNvSpPr>
            <a:spLocks noGrp="1"/>
          </p:cNvSpPr>
          <p:nvPr>
            <p:ph type="sldNum" sz="quarter" idx="10"/>
          </p:nvPr>
        </p:nvSpPr>
        <p:spPr/>
        <p:txBody>
          <a:bodyPr/>
          <a:lstStyle/>
          <a:p>
            <a:fld id="{C5A2790B-8353-4AF0-9B44-B83661ABC64C}" type="slidenum">
              <a:rPr lang="fr-FR" altLang="en-US"/>
              <a:pPr/>
              <a:t>3</a:t>
            </a:fld>
            <a:endParaRPr lang="fr-FR" altLang="en-US"/>
          </a:p>
        </p:txBody>
      </p:sp>
      <p:sp>
        <p:nvSpPr>
          <p:cNvPr id="811016" name="Rectangle 8"/>
          <p:cNvSpPr>
            <a:spLocks noChangeArrowheads="1"/>
          </p:cNvSpPr>
          <p:nvPr/>
        </p:nvSpPr>
        <p:spPr bwMode="auto">
          <a:xfrm>
            <a:off x="0" y="0"/>
            <a:ext cx="9144000" cy="652463"/>
          </a:xfrm>
          <a:prstGeom prst="rec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1010" name="Rectangle 2"/>
          <p:cNvSpPr>
            <a:spLocks noGrp="1" noChangeArrowheads="1"/>
          </p:cNvSpPr>
          <p:nvPr>
            <p:ph type="title"/>
          </p:nvPr>
        </p:nvSpPr>
        <p:spPr>
          <a:xfrm>
            <a:off x="3697288" y="0"/>
            <a:ext cx="1785937" cy="519113"/>
          </a:xfrm>
        </p:spPr>
        <p:txBody>
          <a:bodyPr/>
          <a:lstStyle/>
          <a:p>
            <a:r>
              <a:rPr lang="en-US"/>
              <a:t>L’atome</a:t>
            </a:r>
            <a:endParaRPr lang="fr-FR"/>
          </a:p>
        </p:txBody>
      </p:sp>
      <p:sp>
        <p:nvSpPr>
          <p:cNvPr id="811011" name="Rectangle 3"/>
          <p:cNvSpPr>
            <a:spLocks noGrp="1" noChangeArrowheads="1"/>
          </p:cNvSpPr>
          <p:nvPr>
            <p:ph type="body" idx="1"/>
          </p:nvPr>
        </p:nvSpPr>
        <p:spPr/>
        <p:txBody>
          <a:bodyPr/>
          <a:lstStyle/>
          <a:p>
            <a:endParaRPr lang="fr-FR" dirty="0"/>
          </a:p>
        </p:txBody>
      </p:sp>
      <p:pic>
        <p:nvPicPr>
          <p:cNvPr id="811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85800"/>
            <a:ext cx="8534400"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1013" name="Rectangle 5"/>
          <p:cNvSpPr>
            <a:spLocks noChangeArrowheads="1"/>
          </p:cNvSpPr>
          <p:nvPr/>
        </p:nvSpPr>
        <p:spPr bwMode="auto">
          <a:xfrm>
            <a:off x="1524000" y="6096000"/>
            <a:ext cx="585946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0" hangingPunct="0">
              <a:lnSpc>
                <a:spcPct val="145000"/>
              </a:lnSpc>
            </a:pPr>
            <a:r>
              <a:rPr lang="en-GB" sz="2000">
                <a:solidFill>
                  <a:schemeClr val="bg1"/>
                </a:solidFill>
              </a:rPr>
              <a:t>Taille d’un atome: 10</a:t>
            </a:r>
            <a:r>
              <a:rPr lang="en-GB" sz="2000" baseline="30000">
                <a:solidFill>
                  <a:schemeClr val="bg1"/>
                </a:solidFill>
              </a:rPr>
              <a:t>-10</a:t>
            </a:r>
            <a:r>
              <a:rPr lang="en-GB" sz="2000">
                <a:solidFill>
                  <a:schemeClr val="bg1"/>
                </a:solidFill>
              </a:rPr>
              <a:t> m=0.0000000001m</a:t>
            </a:r>
          </a:p>
        </p:txBody>
      </p:sp>
      <p:sp>
        <p:nvSpPr>
          <p:cNvPr id="811014" name="Text Box 6"/>
          <p:cNvSpPr txBox="1">
            <a:spLocks noChangeArrowheads="1"/>
          </p:cNvSpPr>
          <p:nvPr/>
        </p:nvSpPr>
        <p:spPr bwMode="auto">
          <a:xfrm>
            <a:off x="2590800" y="6553200"/>
            <a:ext cx="411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fr-FR" sz="1400">
                <a:solidFill>
                  <a:schemeClr val="bg1"/>
                </a:solidFill>
              </a:rPr>
              <a:t>10 millions de fois plus petit qu’une fourmi</a:t>
            </a:r>
          </a:p>
        </p:txBody>
      </p:sp>
    </p:spTree>
    <p:extLst>
      <p:ext uri="{BB962C8B-B14F-4D97-AF65-F5344CB8AC3E}">
        <p14:creationId xmlns:p14="http://schemas.microsoft.com/office/powerpoint/2010/main" val="49738619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u numéro de diapositive 2"/>
          <p:cNvSpPr>
            <a:spLocks noGrp="1"/>
          </p:cNvSpPr>
          <p:nvPr>
            <p:ph type="sldNum" sz="quarter" idx="10"/>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DCD43016-A1AC-4BEF-B487-A5F8882840C4}" type="slidenum">
              <a:rPr lang="fr-FR" altLang="en-US" sz="1200" smtClean="0">
                <a:solidFill>
                  <a:schemeClr val="tx2"/>
                </a:solidFill>
              </a:rPr>
              <a:pPr eaLnBrk="1" hangingPunct="1"/>
              <a:t>30</a:t>
            </a:fld>
            <a:endParaRPr lang="fr-FR" altLang="en-US" sz="1200" smtClean="0">
              <a:solidFill>
                <a:schemeClr val="tx2"/>
              </a:solidFill>
            </a:endParaRPr>
          </a:p>
        </p:txBody>
      </p:sp>
      <p:sp>
        <p:nvSpPr>
          <p:cNvPr id="33795" name="Rectangle 2"/>
          <p:cNvSpPr>
            <a:spLocks noGrp="1" noChangeArrowheads="1"/>
          </p:cNvSpPr>
          <p:nvPr>
            <p:ph type="title"/>
          </p:nvPr>
        </p:nvSpPr>
        <p:spPr>
          <a:xfrm>
            <a:off x="1801813" y="0"/>
            <a:ext cx="5576887" cy="519113"/>
          </a:xfrm>
        </p:spPr>
        <p:txBody>
          <a:bodyPr/>
          <a:lstStyle/>
          <a:p>
            <a:pPr eaLnBrk="1" hangingPunct="1"/>
            <a:r>
              <a:rPr lang="fr-BE" smtClean="0"/>
              <a:t>Particules et antiparticules</a:t>
            </a:r>
            <a:endParaRPr lang="en-US" smtClean="0"/>
          </a:p>
        </p:txBody>
      </p:sp>
      <p:sp>
        <p:nvSpPr>
          <p:cNvPr id="33796" name="Rectangle 3"/>
          <p:cNvSpPr>
            <a:spLocks noChangeArrowheads="1"/>
          </p:cNvSpPr>
          <p:nvPr/>
        </p:nvSpPr>
        <p:spPr bwMode="auto">
          <a:xfrm>
            <a:off x="198438" y="1849438"/>
            <a:ext cx="4310062" cy="2384425"/>
          </a:xfrm>
          <a:prstGeom prst="rect">
            <a:avLst/>
          </a:prstGeom>
          <a:solidFill>
            <a:schemeClr val="bg1"/>
          </a:solidFill>
          <a:ln w="38100">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FF0066"/>
              </a:buClr>
              <a:buSzPct val="140000"/>
              <a:buFont typeface="Wingdings" pitchFamily="2" charset="2"/>
              <a:buChar char="§"/>
            </a:pPr>
            <a:r>
              <a:rPr lang="fr-FR" sz="2200"/>
              <a:t>L’electron:</a:t>
            </a:r>
          </a:p>
          <a:p>
            <a:pPr marL="669925" lvl="1" indent="-325438">
              <a:spcBef>
                <a:spcPct val="20000"/>
              </a:spcBef>
              <a:buClr>
                <a:srgbClr val="CC0099"/>
              </a:buClr>
              <a:buSzPct val="115000"/>
              <a:buFont typeface="Wingdings" pitchFamily="2" charset="2"/>
              <a:buChar char="§"/>
            </a:pPr>
            <a:r>
              <a:rPr lang="fr-FR" sz="2000"/>
              <a:t>Charge négative</a:t>
            </a:r>
          </a:p>
          <a:p>
            <a:pPr marL="669925" lvl="1" indent="-325438">
              <a:spcBef>
                <a:spcPct val="20000"/>
              </a:spcBef>
              <a:buClr>
                <a:srgbClr val="CC0099"/>
              </a:buClr>
              <a:buSzPct val="115000"/>
              <a:buFont typeface="Wingdings" pitchFamily="2" charset="2"/>
              <a:buChar char="§"/>
            </a:pPr>
            <a:r>
              <a:rPr lang="fr-FR" sz="2000"/>
              <a:t>Découverte par Thomson (1897)</a:t>
            </a:r>
          </a:p>
          <a:p>
            <a:pPr marL="669925" lvl="1" indent="-325438">
              <a:spcBef>
                <a:spcPct val="20000"/>
              </a:spcBef>
              <a:buClr>
                <a:srgbClr val="CC0099"/>
              </a:buClr>
              <a:buSzPct val="115000"/>
              <a:buFont typeface="Wingdings" pitchFamily="2" charset="2"/>
              <a:buChar char="§"/>
            </a:pPr>
            <a:r>
              <a:rPr lang="fr-FR" sz="2000"/>
              <a:t>Plus ancienne particule élémentaire</a:t>
            </a:r>
            <a:r>
              <a:rPr lang="fr-FR" sz="2400"/>
              <a:t> </a:t>
            </a:r>
          </a:p>
          <a:p>
            <a:pPr marL="342900" indent="-342900">
              <a:spcBef>
                <a:spcPct val="20000"/>
              </a:spcBef>
              <a:buClr>
                <a:srgbClr val="FF0066"/>
              </a:buClr>
              <a:buSzPct val="140000"/>
              <a:buFont typeface="Wingdings" pitchFamily="2" charset="2"/>
              <a:buChar char="§"/>
            </a:pPr>
            <a:endParaRPr lang="en-US" sz="2600"/>
          </a:p>
        </p:txBody>
      </p:sp>
      <p:sp>
        <p:nvSpPr>
          <p:cNvPr id="33797" name="Rectangle 4"/>
          <p:cNvSpPr>
            <a:spLocks noChangeArrowheads="1"/>
          </p:cNvSpPr>
          <p:nvPr/>
        </p:nvSpPr>
        <p:spPr bwMode="auto">
          <a:xfrm>
            <a:off x="4668838" y="1836738"/>
            <a:ext cx="4310062" cy="2397125"/>
          </a:xfrm>
          <a:prstGeom prst="rect">
            <a:avLst/>
          </a:prstGeom>
          <a:solidFill>
            <a:schemeClr val="tx1"/>
          </a:solidFill>
          <a:ln w="38100">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FF0066"/>
              </a:buClr>
              <a:buSzPct val="140000"/>
              <a:buFont typeface="Wingdings" pitchFamily="2" charset="2"/>
              <a:buChar char="§"/>
            </a:pPr>
            <a:r>
              <a:rPr lang="fr-FR" sz="2200">
                <a:solidFill>
                  <a:schemeClr val="bg1"/>
                </a:solidFill>
              </a:rPr>
              <a:t>Le positron:</a:t>
            </a:r>
          </a:p>
          <a:p>
            <a:pPr marL="669925" lvl="1" indent="-325438">
              <a:spcBef>
                <a:spcPct val="20000"/>
              </a:spcBef>
              <a:buClr>
                <a:srgbClr val="CC0099"/>
              </a:buClr>
              <a:buSzPct val="115000"/>
              <a:buFont typeface="Wingdings" pitchFamily="2" charset="2"/>
              <a:buChar char="§"/>
            </a:pPr>
            <a:r>
              <a:rPr lang="fr-FR" sz="2000">
                <a:solidFill>
                  <a:schemeClr val="bg1"/>
                </a:solidFill>
              </a:rPr>
              <a:t>Charge positive</a:t>
            </a:r>
          </a:p>
          <a:p>
            <a:pPr marL="669925" lvl="1" indent="-325438">
              <a:spcBef>
                <a:spcPct val="20000"/>
              </a:spcBef>
              <a:buClr>
                <a:srgbClr val="CC0099"/>
              </a:buClr>
              <a:buSzPct val="115000"/>
              <a:buFont typeface="Wingdings" pitchFamily="2" charset="2"/>
              <a:buChar char="§"/>
            </a:pPr>
            <a:r>
              <a:rPr lang="fr-FR" sz="2000">
                <a:solidFill>
                  <a:schemeClr val="bg1"/>
                </a:solidFill>
              </a:rPr>
              <a:t>Existence prédite par Dirac (1928)</a:t>
            </a:r>
          </a:p>
          <a:p>
            <a:pPr marL="669925" lvl="1" indent="-325438">
              <a:spcBef>
                <a:spcPct val="20000"/>
              </a:spcBef>
              <a:buClr>
                <a:srgbClr val="CC0099"/>
              </a:buClr>
              <a:buSzPct val="115000"/>
              <a:buFont typeface="Wingdings" pitchFamily="2" charset="2"/>
              <a:buChar char="§"/>
            </a:pPr>
            <a:r>
              <a:rPr lang="fr-FR" sz="2000">
                <a:solidFill>
                  <a:schemeClr val="bg1"/>
                </a:solidFill>
              </a:rPr>
              <a:t>Découverte par Anderson (1932)</a:t>
            </a:r>
            <a:endParaRPr lang="en-US" sz="2000">
              <a:solidFill>
                <a:schemeClr val="bg1"/>
              </a:solidFill>
            </a:endParaRPr>
          </a:p>
        </p:txBody>
      </p:sp>
      <p:sp>
        <p:nvSpPr>
          <p:cNvPr id="33798" name="Rectangle 5"/>
          <p:cNvSpPr>
            <a:spLocks noChangeArrowheads="1"/>
          </p:cNvSpPr>
          <p:nvPr/>
        </p:nvSpPr>
        <p:spPr bwMode="auto">
          <a:xfrm>
            <a:off x="300038" y="579438"/>
            <a:ext cx="8843962" cy="147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FF0066"/>
              </a:buClr>
              <a:buSzPct val="140000"/>
              <a:buFont typeface="Wingdings" pitchFamily="2" charset="2"/>
              <a:buChar char="§"/>
            </a:pPr>
            <a:r>
              <a:rPr lang="fr-FR" sz="2200"/>
              <a:t>A toute particule est associée une antiparticule</a:t>
            </a:r>
          </a:p>
          <a:p>
            <a:pPr marL="669925" lvl="1" indent="-325438">
              <a:spcBef>
                <a:spcPct val="20000"/>
              </a:spcBef>
              <a:buClr>
                <a:srgbClr val="CC0099"/>
              </a:buClr>
              <a:buSzPct val="115000"/>
              <a:buFont typeface="Wingdings" pitchFamily="2" charset="2"/>
              <a:buChar char="§"/>
            </a:pPr>
            <a:r>
              <a:rPr lang="fr-FR" sz="2000"/>
              <a:t>Masse, temps de vie, spin identiques</a:t>
            </a:r>
          </a:p>
          <a:p>
            <a:pPr marL="669925" lvl="1" indent="-325438">
              <a:spcBef>
                <a:spcPct val="20000"/>
              </a:spcBef>
              <a:buClr>
                <a:srgbClr val="CC0099"/>
              </a:buClr>
              <a:buSzPct val="115000"/>
              <a:buFont typeface="Wingdings" pitchFamily="2" charset="2"/>
              <a:buChar char="§"/>
            </a:pPr>
            <a:r>
              <a:rPr lang="fr-FR" sz="2000"/>
              <a:t>Nombres quantiques opposés</a:t>
            </a:r>
          </a:p>
          <a:p>
            <a:pPr marL="342900" indent="-342900">
              <a:spcBef>
                <a:spcPct val="20000"/>
              </a:spcBef>
              <a:buClr>
                <a:srgbClr val="FF0066"/>
              </a:buClr>
              <a:buSzPct val="140000"/>
              <a:buFont typeface="Wingdings" pitchFamily="2" charset="2"/>
              <a:buChar char="§"/>
            </a:pPr>
            <a:endParaRPr lang="en-US" sz="2200"/>
          </a:p>
        </p:txBody>
      </p:sp>
      <p:pic>
        <p:nvPicPr>
          <p:cNvPr id="33799" name="Picture 6" descr="Image:Carl anderson.1937.jpg"/>
          <p:cNvPicPr>
            <a:picLocks noChangeAspect="1" noChangeArrowheads="1"/>
          </p:cNvPicPr>
          <p:nvPr/>
        </p:nvPicPr>
        <p:blipFill>
          <a:blip r:embed="rId2" cstate="print">
            <a:extLst>
              <a:ext uri="{28A0092B-C50C-407E-A947-70E740481C1C}">
                <a14:useLocalDpi xmlns:a14="http://schemas.microsoft.com/office/drawing/2010/main" val="0"/>
              </a:ext>
            </a:extLst>
          </a:blip>
          <a:srcRect b="14607"/>
          <a:stretch>
            <a:fillRect/>
          </a:stretch>
        </p:blipFill>
        <p:spPr bwMode="auto">
          <a:xfrm>
            <a:off x="6942138" y="4838700"/>
            <a:ext cx="9302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Text Box 7"/>
          <p:cNvSpPr txBox="1">
            <a:spLocks noChangeArrowheads="1"/>
          </p:cNvSpPr>
          <p:nvPr/>
        </p:nvSpPr>
        <p:spPr bwMode="auto">
          <a:xfrm>
            <a:off x="6940550" y="5967413"/>
            <a:ext cx="9540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fr-FR" sz="1200">
                <a:solidFill>
                  <a:schemeClr val="bg1"/>
                </a:solidFill>
                <a:latin typeface="Times New Roman" pitchFamily="18" charset="0"/>
                <a:sym typeface="Wingdings" pitchFamily="2" charset="2"/>
              </a:rPr>
              <a:t>C. Anderson</a:t>
            </a:r>
          </a:p>
        </p:txBody>
      </p:sp>
      <p:grpSp>
        <p:nvGrpSpPr>
          <p:cNvPr id="33801" name="Group 8"/>
          <p:cNvGrpSpPr>
            <a:grpSpLocks/>
          </p:cNvGrpSpPr>
          <p:nvPr/>
        </p:nvGrpSpPr>
        <p:grpSpPr bwMode="auto">
          <a:xfrm>
            <a:off x="1316038" y="4802188"/>
            <a:ext cx="1004887" cy="1560512"/>
            <a:chOff x="133" y="2676"/>
            <a:chExt cx="865" cy="1258"/>
          </a:xfrm>
        </p:grpSpPr>
        <p:pic>
          <p:nvPicPr>
            <p:cNvPr id="33807" name="Picture 9" descr="Image:Dira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 y="2676"/>
              <a:ext cx="840" cy="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8" name="Text Box 10"/>
            <p:cNvSpPr txBox="1">
              <a:spLocks noChangeArrowheads="1"/>
            </p:cNvSpPr>
            <p:nvPr/>
          </p:nvSpPr>
          <p:spPr bwMode="auto">
            <a:xfrm>
              <a:off x="133" y="3713"/>
              <a:ext cx="86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fr-FR" sz="1200">
                  <a:solidFill>
                    <a:schemeClr val="bg1"/>
                  </a:solidFill>
                  <a:latin typeface="Times New Roman" pitchFamily="18" charset="0"/>
                </a:rPr>
                <a:t>P.A.M. Dirac</a:t>
              </a:r>
            </a:p>
          </p:txBody>
        </p:sp>
      </p:grpSp>
      <p:grpSp>
        <p:nvGrpSpPr>
          <p:cNvPr id="33802" name="Group 11"/>
          <p:cNvGrpSpPr>
            <a:grpSpLocks/>
          </p:cNvGrpSpPr>
          <p:nvPr/>
        </p:nvGrpSpPr>
        <p:grpSpPr bwMode="auto">
          <a:xfrm>
            <a:off x="3554413" y="4597400"/>
            <a:ext cx="2033587" cy="1827213"/>
            <a:chOff x="1863" y="2491"/>
            <a:chExt cx="2081" cy="1829"/>
          </a:xfrm>
        </p:grpSpPr>
        <p:pic>
          <p:nvPicPr>
            <p:cNvPr id="33803" name="Picture 12" descr="Cloud_chamber_-_visible_trace_of_positr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5" y="2491"/>
              <a:ext cx="2019" cy="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4" name="Line 13"/>
            <p:cNvSpPr>
              <a:spLocks noChangeShapeType="1"/>
            </p:cNvSpPr>
            <p:nvPr/>
          </p:nvSpPr>
          <p:spPr bwMode="auto">
            <a:xfrm flipH="1">
              <a:off x="2988" y="2611"/>
              <a:ext cx="201" cy="41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5" name="Text Box 14"/>
            <p:cNvSpPr txBox="1">
              <a:spLocks noChangeArrowheads="1"/>
            </p:cNvSpPr>
            <p:nvPr/>
          </p:nvSpPr>
          <p:spPr bwMode="auto">
            <a:xfrm>
              <a:off x="2293" y="2667"/>
              <a:ext cx="884"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fr-FR" sz="1600">
                  <a:solidFill>
                    <a:srgbClr val="FF0000"/>
                  </a:solidFill>
                  <a:latin typeface="Times New Roman" pitchFamily="18" charset="0"/>
                </a:rPr>
                <a:t>Positron</a:t>
              </a:r>
            </a:p>
          </p:txBody>
        </p:sp>
        <p:sp>
          <p:nvSpPr>
            <p:cNvPr id="33806" name="Text Box 15"/>
            <p:cNvSpPr txBox="1">
              <a:spLocks noChangeArrowheads="1"/>
            </p:cNvSpPr>
            <p:nvPr/>
          </p:nvSpPr>
          <p:spPr bwMode="auto">
            <a:xfrm>
              <a:off x="1863" y="3578"/>
              <a:ext cx="1412" cy="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fr-FR" sz="2400" b="1">
                  <a:solidFill>
                    <a:srgbClr val="FF0000"/>
                  </a:solidFill>
                  <a:latin typeface="Times New Roman" pitchFamily="18" charset="0"/>
                  <a:sym typeface="Symbol" pitchFamily="18" charset="2"/>
                </a:rPr>
                <a:t></a:t>
              </a:r>
              <a:endParaRPr lang="fr-FR" sz="2400">
                <a:solidFill>
                  <a:srgbClr val="FF0000"/>
                </a:solidFill>
                <a:latin typeface="Times New Roman" pitchFamily="18" charset="0"/>
                <a:sym typeface="Symbol" pitchFamily="18" charset="2"/>
              </a:endParaRPr>
            </a:p>
            <a:p>
              <a:pPr algn="ctr" eaLnBrk="1" hangingPunct="1"/>
              <a:r>
                <a:rPr lang="fr-FR" sz="1600">
                  <a:solidFill>
                    <a:srgbClr val="FF0000"/>
                  </a:solidFill>
                  <a:latin typeface="Times New Roman" pitchFamily="18" charset="0"/>
                  <a:sym typeface="Symbol" pitchFamily="18" charset="2"/>
                </a:rPr>
                <a:t>Magnetic field</a:t>
              </a:r>
            </a:p>
          </p:txBody>
        </p:sp>
      </p:gr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numéro de diapositive 3"/>
          <p:cNvSpPr>
            <a:spLocks noGrp="1"/>
          </p:cNvSpPr>
          <p:nvPr>
            <p:ph type="sldNum" sz="quarter" idx="10"/>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4C3F605F-0C30-4AE9-9BC6-CEDC88C93D4A}" type="slidenum">
              <a:rPr lang="fr-FR" altLang="en-US" sz="1200" smtClean="0">
                <a:solidFill>
                  <a:schemeClr val="tx2"/>
                </a:solidFill>
              </a:rPr>
              <a:pPr eaLnBrk="1" hangingPunct="1"/>
              <a:t>31</a:t>
            </a:fld>
            <a:endParaRPr lang="fr-FR" altLang="en-US" sz="1200" smtClean="0">
              <a:solidFill>
                <a:schemeClr val="tx2"/>
              </a:solidFill>
            </a:endParaRPr>
          </a:p>
        </p:txBody>
      </p:sp>
      <p:sp>
        <p:nvSpPr>
          <p:cNvPr id="34819" name="Rectangle 2"/>
          <p:cNvSpPr>
            <a:spLocks noGrp="1" noChangeArrowheads="1"/>
          </p:cNvSpPr>
          <p:nvPr>
            <p:ph type="title"/>
          </p:nvPr>
        </p:nvSpPr>
        <p:spPr>
          <a:xfrm>
            <a:off x="3698875" y="0"/>
            <a:ext cx="1785938" cy="519113"/>
          </a:xfrm>
        </p:spPr>
        <p:txBody>
          <a:bodyPr/>
          <a:lstStyle/>
          <a:p>
            <a:pPr eaLnBrk="1" hangingPunct="1"/>
            <a:r>
              <a:rPr lang="en-US" smtClean="0"/>
              <a:t>L’atome</a:t>
            </a:r>
          </a:p>
        </p:txBody>
      </p:sp>
      <p:pic>
        <p:nvPicPr>
          <p:cNvPr id="348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08100"/>
            <a:ext cx="8458200" cy="42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3188" y="5449888"/>
            <a:ext cx="1420812" cy="14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2" name="Rectangle 5"/>
          <p:cNvSpPr>
            <a:spLocks noChangeArrowheads="1"/>
          </p:cNvSpPr>
          <p:nvPr/>
        </p:nvSpPr>
        <p:spPr bwMode="auto">
          <a:xfrm>
            <a:off x="1477963" y="746125"/>
            <a:ext cx="6343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r>
              <a:rPr lang="en-US" sz="1600"/>
              <a:t>Classification des éléments chimiques (table de Mendeleïev)</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u numéro de diapositive 3"/>
          <p:cNvSpPr>
            <a:spLocks noGrp="1"/>
          </p:cNvSpPr>
          <p:nvPr>
            <p:ph type="sldNum" sz="quarter" idx="10"/>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0BB9BE22-9A93-4269-BC7E-A9314894A007}" type="slidenum">
              <a:rPr lang="fr-FR" altLang="en-US" sz="1200" smtClean="0">
                <a:solidFill>
                  <a:schemeClr val="tx2"/>
                </a:solidFill>
              </a:rPr>
              <a:pPr eaLnBrk="1" hangingPunct="1"/>
              <a:t>32</a:t>
            </a:fld>
            <a:endParaRPr lang="fr-FR" altLang="en-US" sz="1200" smtClean="0">
              <a:solidFill>
                <a:schemeClr val="tx2"/>
              </a:solidFill>
            </a:endParaRPr>
          </a:p>
        </p:txBody>
      </p:sp>
      <p:grpSp>
        <p:nvGrpSpPr>
          <p:cNvPr id="569346" name="Group 2"/>
          <p:cNvGrpSpPr>
            <a:grpSpLocks/>
          </p:cNvGrpSpPr>
          <p:nvPr/>
        </p:nvGrpSpPr>
        <p:grpSpPr bwMode="auto">
          <a:xfrm>
            <a:off x="3390900" y="4432300"/>
            <a:ext cx="2362200" cy="1968500"/>
            <a:chOff x="736" y="2712"/>
            <a:chExt cx="1488" cy="1240"/>
          </a:xfrm>
        </p:grpSpPr>
        <p:grpSp>
          <p:nvGrpSpPr>
            <p:cNvPr id="35885" name="Group 3"/>
            <p:cNvGrpSpPr>
              <a:grpSpLocks/>
            </p:cNvGrpSpPr>
            <p:nvPr/>
          </p:nvGrpSpPr>
          <p:grpSpPr bwMode="auto">
            <a:xfrm>
              <a:off x="736" y="2712"/>
              <a:ext cx="1488" cy="1240"/>
              <a:chOff x="768" y="2712"/>
              <a:chExt cx="1488" cy="1240"/>
            </a:xfrm>
          </p:grpSpPr>
          <p:sp>
            <p:nvSpPr>
              <p:cNvPr id="35887" name="Line 4"/>
              <p:cNvSpPr>
                <a:spLocks noChangeShapeType="1"/>
              </p:cNvSpPr>
              <p:nvPr/>
            </p:nvSpPr>
            <p:spPr bwMode="auto">
              <a:xfrm>
                <a:off x="768" y="2712"/>
                <a:ext cx="1456" cy="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35888" name="Line 5"/>
              <p:cNvSpPr>
                <a:spLocks noChangeShapeType="1"/>
              </p:cNvSpPr>
              <p:nvPr/>
            </p:nvSpPr>
            <p:spPr bwMode="auto">
              <a:xfrm>
                <a:off x="776" y="3200"/>
                <a:ext cx="1448" cy="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35889" name="Line 6"/>
              <p:cNvSpPr>
                <a:spLocks noChangeShapeType="1"/>
              </p:cNvSpPr>
              <p:nvPr/>
            </p:nvSpPr>
            <p:spPr bwMode="auto">
              <a:xfrm>
                <a:off x="1320" y="3200"/>
                <a:ext cx="632" cy="584"/>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35890" name="Line 7"/>
              <p:cNvSpPr>
                <a:spLocks noChangeShapeType="1"/>
              </p:cNvSpPr>
              <p:nvPr/>
            </p:nvSpPr>
            <p:spPr bwMode="auto">
              <a:xfrm flipV="1">
                <a:off x="1952" y="3640"/>
                <a:ext cx="304" cy="144"/>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35891" name="Line 8"/>
              <p:cNvSpPr>
                <a:spLocks noChangeShapeType="1"/>
              </p:cNvSpPr>
              <p:nvPr/>
            </p:nvSpPr>
            <p:spPr bwMode="auto">
              <a:xfrm>
                <a:off x="1952" y="3792"/>
                <a:ext cx="296" cy="16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sp>
          <p:nvSpPr>
            <p:cNvPr id="35886" name="Text Box 9"/>
            <p:cNvSpPr txBox="1">
              <a:spLocks noChangeArrowheads="1"/>
            </p:cNvSpPr>
            <p:nvPr/>
          </p:nvSpPr>
          <p:spPr bwMode="auto">
            <a:xfrm>
              <a:off x="1351" y="3428"/>
              <a:ext cx="3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en-US" sz="1800"/>
                <a:t>W</a:t>
              </a:r>
              <a:r>
                <a:rPr lang="en-US" sz="1800" baseline="30000"/>
                <a:t>-</a:t>
              </a:r>
            </a:p>
          </p:txBody>
        </p:sp>
      </p:grpSp>
      <p:sp>
        <p:nvSpPr>
          <p:cNvPr id="35844" name="Oval 10"/>
          <p:cNvSpPr>
            <a:spLocks noChangeArrowheads="1"/>
          </p:cNvSpPr>
          <p:nvPr/>
        </p:nvSpPr>
        <p:spPr bwMode="auto">
          <a:xfrm>
            <a:off x="2590800" y="4140200"/>
            <a:ext cx="1397000" cy="1346200"/>
          </a:xfrm>
          <a:prstGeom prst="ellipse">
            <a:avLst/>
          </a:prstGeom>
          <a:noFill/>
          <a:ln w="9525">
            <a:solidFill>
              <a:srgbClr val="FF33CC"/>
            </a:solidFill>
            <a:round/>
            <a:headEnd/>
            <a:tailEnd/>
          </a:ln>
          <a:effectLst/>
          <a:extLst>
            <a:ext uri="{909E8E84-426E-40DD-AFC4-6F175D3DCCD1}">
              <a14:hiddenFill xmlns:a14="http://schemas.microsoft.com/office/drawing/2010/main">
                <a:solidFill>
                  <a:srgbClr val="FF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1800"/>
          </a:p>
        </p:txBody>
      </p:sp>
      <p:sp>
        <p:nvSpPr>
          <p:cNvPr id="35845" name="Rectangle 11"/>
          <p:cNvSpPr>
            <a:spLocks noGrp="1" noChangeArrowheads="1"/>
          </p:cNvSpPr>
          <p:nvPr>
            <p:ph type="title"/>
          </p:nvPr>
        </p:nvSpPr>
        <p:spPr>
          <a:xfrm>
            <a:off x="2905125" y="0"/>
            <a:ext cx="3378200" cy="519113"/>
          </a:xfrm>
        </p:spPr>
        <p:txBody>
          <a:bodyPr/>
          <a:lstStyle/>
          <a:p>
            <a:pPr eaLnBrk="1" hangingPunct="1"/>
            <a:r>
              <a:rPr lang="fr-FR" smtClean="0"/>
              <a:t>La radioactivé </a:t>
            </a:r>
            <a:r>
              <a:rPr lang="el-GR" smtClean="0"/>
              <a:t>β</a:t>
            </a:r>
          </a:p>
        </p:txBody>
      </p:sp>
      <p:grpSp>
        <p:nvGrpSpPr>
          <p:cNvPr id="35846" name="Group 12"/>
          <p:cNvGrpSpPr>
            <a:grpSpLocks/>
          </p:cNvGrpSpPr>
          <p:nvPr/>
        </p:nvGrpSpPr>
        <p:grpSpPr bwMode="auto">
          <a:xfrm>
            <a:off x="3148013" y="4235450"/>
            <a:ext cx="325437" cy="366713"/>
            <a:chOff x="415" y="3004"/>
            <a:chExt cx="205" cy="231"/>
          </a:xfrm>
        </p:grpSpPr>
        <p:sp>
          <p:nvSpPr>
            <p:cNvPr id="35883" name="Text Box 13"/>
            <p:cNvSpPr txBox="1">
              <a:spLocks noChangeArrowheads="1"/>
            </p:cNvSpPr>
            <p:nvPr/>
          </p:nvSpPr>
          <p:spPr bwMode="auto">
            <a:xfrm>
              <a:off x="415" y="3004"/>
              <a:ext cx="20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en-US" sz="1800"/>
                <a:t>u</a:t>
              </a:r>
            </a:p>
          </p:txBody>
        </p:sp>
        <p:sp>
          <p:nvSpPr>
            <p:cNvPr id="35884" name="Oval 14"/>
            <p:cNvSpPr>
              <a:spLocks noChangeArrowheads="1"/>
            </p:cNvSpPr>
            <p:nvPr/>
          </p:nvSpPr>
          <p:spPr bwMode="auto">
            <a:xfrm>
              <a:off x="416" y="3040"/>
              <a:ext cx="184" cy="184"/>
            </a:xfrm>
            <a:prstGeom prst="ellipse">
              <a:avLst/>
            </a:prstGeom>
            <a:noFill/>
            <a:ln w="38100">
              <a:solidFill>
                <a:srgbClr val="E71919"/>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35847" name="Group 15"/>
          <p:cNvGrpSpPr>
            <a:grpSpLocks/>
          </p:cNvGrpSpPr>
          <p:nvPr/>
        </p:nvGrpSpPr>
        <p:grpSpPr bwMode="auto">
          <a:xfrm>
            <a:off x="3148013" y="4629150"/>
            <a:ext cx="323850" cy="366713"/>
            <a:chOff x="575" y="3292"/>
            <a:chExt cx="204" cy="231"/>
          </a:xfrm>
        </p:grpSpPr>
        <p:sp>
          <p:nvSpPr>
            <p:cNvPr id="35881" name="Text Box 16"/>
            <p:cNvSpPr txBox="1">
              <a:spLocks noChangeArrowheads="1"/>
            </p:cNvSpPr>
            <p:nvPr/>
          </p:nvSpPr>
          <p:spPr bwMode="auto">
            <a:xfrm>
              <a:off x="575" y="3292"/>
              <a:ext cx="2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en-US" sz="1800"/>
                <a:t>d</a:t>
              </a:r>
            </a:p>
          </p:txBody>
        </p:sp>
        <p:sp>
          <p:nvSpPr>
            <p:cNvPr id="35882" name="Oval 17"/>
            <p:cNvSpPr>
              <a:spLocks noChangeArrowheads="1"/>
            </p:cNvSpPr>
            <p:nvPr/>
          </p:nvSpPr>
          <p:spPr bwMode="auto">
            <a:xfrm>
              <a:off x="576" y="3320"/>
              <a:ext cx="184" cy="184"/>
            </a:xfrm>
            <a:prstGeom prst="ellipse">
              <a:avLst/>
            </a:prstGeom>
            <a:noFill/>
            <a:ln w="38100">
              <a:solidFill>
                <a:srgbClr val="009900"/>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35848" name="Group 18"/>
          <p:cNvGrpSpPr>
            <a:grpSpLocks/>
          </p:cNvGrpSpPr>
          <p:nvPr/>
        </p:nvGrpSpPr>
        <p:grpSpPr bwMode="auto">
          <a:xfrm>
            <a:off x="3135313" y="5022850"/>
            <a:ext cx="323850" cy="366713"/>
            <a:chOff x="271" y="3300"/>
            <a:chExt cx="204" cy="231"/>
          </a:xfrm>
        </p:grpSpPr>
        <p:sp>
          <p:nvSpPr>
            <p:cNvPr id="35879" name="Oval 19"/>
            <p:cNvSpPr>
              <a:spLocks noChangeArrowheads="1"/>
            </p:cNvSpPr>
            <p:nvPr/>
          </p:nvSpPr>
          <p:spPr bwMode="auto">
            <a:xfrm>
              <a:off x="280" y="3328"/>
              <a:ext cx="184" cy="184"/>
            </a:xfrm>
            <a:prstGeom prst="ellipse">
              <a:avLst/>
            </a:prstGeom>
            <a:noFill/>
            <a:ln w="38100">
              <a:solidFill>
                <a:schemeClr val="tx2"/>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880" name="Text Box 20"/>
            <p:cNvSpPr txBox="1">
              <a:spLocks noChangeArrowheads="1"/>
            </p:cNvSpPr>
            <p:nvPr/>
          </p:nvSpPr>
          <p:spPr bwMode="auto">
            <a:xfrm>
              <a:off x="271" y="3300"/>
              <a:ext cx="2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en-US" sz="1800"/>
                <a:t>d</a:t>
              </a:r>
            </a:p>
          </p:txBody>
        </p:sp>
      </p:grpSp>
      <p:sp>
        <p:nvSpPr>
          <p:cNvPr id="35849" name="Oval 21"/>
          <p:cNvSpPr>
            <a:spLocks noChangeArrowheads="1"/>
          </p:cNvSpPr>
          <p:nvPr/>
        </p:nvSpPr>
        <p:spPr bwMode="auto">
          <a:xfrm>
            <a:off x="5219700" y="4140200"/>
            <a:ext cx="1397000" cy="1346200"/>
          </a:xfrm>
          <a:prstGeom prst="ellipse">
            <a:avLst/>
          </a:prstGeom>
          <a:noFill/>
          <a:ln w="9525">
            <a:solidFill>
              <a:srgbClr val="FF33CC"/>
            </a:solidFill>
            <a:round/>
            <a:headEnd/>
            <a:tailEnd/>
          </a:ln>
          <a:effectLst/>
          <a:extLst>
            <a:ext uri="{909E8E84-426E-40DD-AFC4-6F175D3DCCD1}">
              <a14:hiddenFill xmlns:a14="http://schemas.microsoft.com/office/drawing/2010/main">
                <a:solidFill>
                  <a:srgbClr val="FF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1800"/>
          </a:p>
        </p:txBody>
      </p:sp>
      <p:grpSp>
        <p:nvGrpSpPr>
          <p:cNvPr id="35850" name="Group 22"/>
          <p:cNvGrpSpPr>
            <a:grpSpLocks/>
          </p:cNvGrpSpPr>
          <p:nvPr/>
        </p:nvGrpSpPr>
        <p:grpSpPr bwMode="auto">
          <a:xfrm>
            <a:off x="5776913" y="4235450"/>
            <a:ext cx="325437" cy="366713"/>
            <a:chOff x="415" y="3004"/>
            <a:chExt cx="205" cy="231"/>
          </a:xfrm>
        </p:grpSpPr>
        <p:sp>
          <p:nvSpPr>
            <p:cNvPr id="35877" name="Text Box 23"/>
            <p:cNvSpPr txBox="1">
              <a:spLocks noChangeArrowheads="1"/>
            </p:cNvSpPr>
            <p:nvPr/>
          </p:nvSpPr>
          <p:spPr bwMode="auto">
            <a:xfrm>
              <a:off x="415" y="3004"/>
              <a:ext cx="20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en-US" sz="1800"/>
                <a:t>u</a:t>
              </a:r>
            </a:p>
          </p:txBody>
        </p:sp>
        <p:sp>
          <p:nvSpPr>
            <p:cNvPr id="35878" name="Oval 24"/>
            <p:cNvSpPr>
              <a:spLocks noChangeArrowheads="1"/>
            </p:cNvSpPr>
            <p:nvPr/>
          </p:nvSpPr>
          <p:spPr bwMode="auto">
            <a:xfrm>
              <a:off x="416" y="3040"/>
              <a:ext cx="184" cy="184"/>
            </a:xfrm>
            <a:prstGeom prst="ellipse">
              <a:avLst/>
            </a:prstGeom>
            <a:noFill/>
            <a:ln w="38100">
              <a:solidFill>
                <a:srgbClr val="E71919"/>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35851" name="Group 25"/>
          <p:cNvGrpSpPr>
            <a:grpSpLocks/>
          </p:cNvGrpSpPr>
          <p:nvPr/>
        </p:nvGrpSpPr>
        <p:grpSpPr bwMode="auto">
          <a:xfrm>
            <a:off x="5776913" y="4629150"/>
            <a:ext cx="323850" cy="366713"/>
            <a:chOff x="575" y="3292"/>
            <a:chExt cx="204" cy="231"/>
          </a:xfrm>
        </p:grpSpPr>
        <p:sp>
          <p:nvSpPr>
            <p:cNvPr id="35875" name="Text Box 26"/>
            <p:cNvSpPr txBox="1">
              <a:spLocks noChangeArrowheads="1"/>
            </p:cNvSpPr>
            <p:nvPr/>
          </p:nvSpPr>
          <p:spPr bwMode="auto">
            <a:xfrm>
              <a:off x="575" y="3292"/>
              <a:ext cx="2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en-US" sz="1800"/>
                <a:t>d</a:t>
              </a:r>
            </a:p>
          </p:txBody>
        </p:sp>
        <p:sp>
          <p:nvSpPr>
            <p:cNvPr id="35876" name="Oval 27"/>
            <p:cNvSpPr>
              <a:spLocks noChangeArrowheads="1"/>
            </p:cNvSpPr>
            <p:nvPr/>
          </p:nvSpPr>
          <p:spPr bwMode="auto">
            <a:xfrm>
              <a:off x="576" y="3320"/>
              <a:ext cx="184" cy="184"/>
            </a:xfrm>
            <a:prstGeom prst="ellipse">
              <a:avLst/>
            </a:prstGeom>
            <a:noFill/>
            <a:ln w="38100">
              <a:solidFill>
                <a:srgbClr val="009900"/>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35852" name="Group 28"/>
          <p:cNvGrpSpPr>
            <a:grpSpLocks/>
          </p:cNvGrpSpPr>
          <p:nvPr/>
        </p:nvGrpSpPr>
        <p:grpSpPr bwMode="auto">
          <a:xfrm>
            <a:off x="5764213" y="5022850"/>
            <a:ext cx="325437" cy="366713"/>
            <a:chOff x="271" y="3300"/>
            <a:chExt cx="205" cy="231"/>
          </a:xfrm>
        </p:grpSpPr>
        <p:sp>
          <p:nvSpPr>
            <p:cNvPr id="35873" name="Oval 29"/>
            <p:cNvSpPr>
              <a:spLocks noChangeArrowheads="1"/>
            </p:cNvSpPr>
            <p:nvPr/>
          </p:nvSpPr>
          <p:spPr bwMode="auto">
            <a:xfrm>
              <a:off x="280" y="3328"/>
              <a:ext cx="184" cy="184"/>
            </a:xfrm>
            <a:prstGeom prst="ellipse">
              <a:avLst/>
            </a:prstGeom>
            <a:noFill/>
            <a:ln w="38100">
              <a:solidFill>
                <a:schemeClr val="tx2"/>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874" name="Text Box 30"/>
            <p:cNvSpPr txBox="1">
              <a:spLocks noChangeArrowheads="1"/>
            </p:cNvSpPr>
            <p:nvPr/>
          </p:nvSpPr>
          <p:spPr bwMode="auto">
            <a:xfrm>
              <a:off x="271" y="3300"/>
              <a:ext cx="20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en-US" sz="1800"/>
                <a:t>u</a:t>
              </a:r>
            </a:p>
          </p:txBody>
        </p:sp>
      </p:grpSp>
      <p:sp>
        <p:nvSpPr>
          <p:cNvPr id="35853" name="Line 31"/>
          <p:cNvSpPr>
            <a:spLocks noChangeShapeType="1"/>
          </p:cNvSpPr>
          <p:nvPr/>
        </p:nvSpPr>
        <p:spPr bwMode="auto">
          <a:xfrm>
            <a:off x="3441700" y="4813300"/>
            <a:ext cx="2336800" cy="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35854" name="Oval 32"/>
          <p:cNvSpPr>
            <a:spLocks noChangeArrowheads="1"/>
          </p:cNvSpPr>
          <p:nvPr/>
        </p:nvSpPr>
        <p:spPr bwMode="auto">
          <a:xfrm>
            <a:off x="5829300" y="5715000"/>
            <a:ext cx="342900" cy="342900"/>
          </a:xfrm>
          <a:prstGeom prst="ellipse">
            <a:avLst/>
          </a:prstGeom>
          <a:noFill/>
          <a:ln w="9525">
            <a:solidFill>
              <a:srgbClr val="FF33CC"/>
            </a:solidFill>
            <a:round/>
            <a:headEnd/>
            <a:tailEnd/>
          </a:ln>
          <a:effectLst/>
          <a:extLst>
            <a:ext uri="{909E8E84-426E-40DD-AFC4-6F175D3DCCD1}">
              <a14:hiddenFill xmlns:a14="http://schemas.microsoft.com/office/drawing/2010/main">
                <a:solidFill>
                  <a:srgbClr val="FF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1800"/>
          </a:p>
        </p:txBody>
      </p:sp>
      <p:sp>
        <p:nvSpPr>
          <p:cNvPr id="35855" name="Oval 33"/>
          <p:cNvSpPr>
            <a:spLocks noChangeArrowheads="1"/>
          </p:cNvSpPr>
          <p:nvPr/>
        </p:nvSpPr>
        <p:spPr bwMode="auto">
          <a:xfrm>
            <a:off x="5816600" y="6223000"/>
            <a:ext cx="342900" cy="342900"/>
          </a:xfrm>
          <a:prstGeom prst="ellipse">
            <a:avLst/>
          </a:prstGeom>
          <a:noFill/>
          <a:ln w="9525">
            <a:solidFill>
              <a:srgbClr val="FF33CC"/>
            </a:solidFill>
            <a:round/>
            <a:headEnd/>
            <a:tailEnd/>
          </a:ln>
          <a:effectLst/>
          <a:extLst>
            <a:ext uri="{909E8E84-426E-40DD-AFC4-6F175D3DCCD1}">
              <a14:hiddenFill xmlns:a14="http://schemas.microsoft.com/office/drawing/2010/main">
                <a:solidFill>
                  <a:srgbClr val="FF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1800"/>
          </a:p>
        </p:txBody>
      </p:sp>
      <p:sp>
        <p:nvSpPr>
          <p:cNvPr id="35856" name="Text Box 34"/>
          <p:cNvSpPr txBox="1">
            <a:spLocks noChangeArrowheads="1"/>
          </p:cNvSpPr>
          <p:nvPr/>
        </p:nvSpPr>
        <p:spPr bwMode="auto">
          <a:xfrm>
            <a:off x="5827713" y="568325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en-US" sz="1800"/>
              <a:t>e</a:t>
            </a:r>
            <a:r>
              <a:rPr lang="en-US" sz="1800" baseline="30000"/>
              <a:t>-</a:t>
            </a:r>
          </a:p>
        </p:txBody>
      </p:sp>
      <p:sp>
        <p:nvSpPr>
          <p:cNvPr id="35857" name="Text Box 35"/>
          <p:cNvSpPr txBox="1">
            <a:spLocks noChangeArrowheads="1"/>
          </p:cNvSpPr>
          <p:nvPr/>
        </p:nvSpPr>
        <p:spPr bwMode="auto">
          <a:xfrm>
            <a:off x="5853113" y="6218238"/>
            <a:ext cx="3000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en-US" sz="1800">
                <a:sym typeface="Symbol" pitchFamily="18" charset="2"/>
              </a:rPr>
              <a:t></a:t>
            </a:r>
          </a:p>
        </p:txBody>
      </p:sp>
      <p:sp>
        <p:nvSpPr>
          <p:cNvPr id="35858" name="Line 36"/>
          <p:cNvSpPr>
            <a:spLocks noChangeShapeType="1"/>
          </p:cNvSpPr>
          <p:nvPr/>
        </p:nvSpPr>
        <p:spPr bwMode="auto">
          <a:xfrm>
            <a:off x="5930900" y="6324600"/>
            <a:ext cx="127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nvGrpSpPr>
          <p:cNvPr id="569381" name="Group 37"/>
          <p:cNvGrpSpPr>
            <a:grpSpLocks/>
          </p:cNvGrpSpPr>
          <p:nvPr/>
        </p:nvGrpSpPr>
        <p:grpSpPr bwMode="auto">
          <a:xfrm>
            <a:off x="2590800" y="4140200"/>
            <a:ext cx="4025900" cy="2235200"/>
            <a:chOff x="232" y="2528"/>
            <a:chExt cx="2536" cy="1408"/>
          </a:xfrm>
        </p:grpSpPr>
        <p:grpSp>
          <p:nvGrpSpPr>
            <p:cNvPr id="35867" name="Group 38"/>
            <p:cNvGrpSpPr>
              <a:grpSpLocks/>
            </p:cNvGrpSpPr>
            <p:nvPr/>
          </p:nvGrpSpPr>
          <p:grpSpPr bwMode="auto">
            <a:xfrm>
              <a:off x="232" y="2528"/>
              <a:ext cx="2536" cy="1408"/>
              <a:chOff x="224" y="2528"/>
              <a:chExt cx="2536" cy="1408"/>
            </a:xfrm>
          </p:grpSpPr>
          <p:sp>
            <p:nvSpPr>
              <p:cNvPr id="35869" name="Line 39"/>
              <p:cNvSpPr>
                <a:spLocks noChangeShapeType="1"/>
              </p:cNvSpPr>
              <p:nvPr/>
            </p:nvSpPr>
            <p:spPr bwMode="auto">
              <a:xfrm>
                <a:off x="1008" y="3192"/>
                <a:ext cx="1224" cy="44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35870" name="Line 40"/>
              <p:cNvSpPr>
                <a:spLocks noChangeShapeType="1"/>
              </p:cNvSpPr>
              <p:nvPr/>
            </p:nvSpPr>
            <p:spPr bwMode="auto">
              <a:xfrm>
                <a:off x="848" y="3352"/>
                <a:ext cx="1392" cy="584"/>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35871" name="Oval 41"/>
              <p:cNvSpPr>
                <a:spLocks noChangeArrowheads="1"/>
              </p:cNvSpPr>
              <p:nvPr/>
            </p:nvSpPr>
            <p:spPr bwMode="auto">
              <a:xfrm>
                <a:off x="224" y="2528"/>
                <a:ext cx="880" cy="848"/>
              </a:xfrm>
              <a:prstGeom prst="ellipse">
                <a:avLst/>
              </a:prstGeom>
              <a:solidFill>
                <a:srgbClr val="990099"/>
              </a:solidFill>
              <a:ln w="9525">
                <a:solidFill>
                  <a:srgbClr val="99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1800"/>
              </a:p>
            </p:txBody>
          </p:sp>
          <p:sp>
            <p:nvSpPr>
              <p:cNvPr id="35872" name="Oval 42"/>
              <p:cNvSpPr>
                <a:spLocks noChangeArrowheads="1"/>
              </p:cNvSpPr>
              <p:nvPr/>
            </p:nvSpPr>
            <p:spPr bwMode="auto">
              <a:xfrm>
                <a:off x="1880" y="2528"/>
                <a:ext cx="880" cy="848"/>
              </a:xfrm>
              <a:prstGeom prst="ellipse">
                <a:avLst/>
              </a:prstGeom>
              <a:solidFill>
                <a:srgbClr val="FF33CC"/>
              </a:solidFill>
              <a:ln w="9525">
                <a:solidFill>
                  <a:srgbClr val="99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1800"/>
              </a:p>
            </p:txBody>
          </p:sp>
        </p:grpSp>
        <p:sp>
          <p:nvSpPr>
            <p:cNvPr id="35868" name="Line 43"/>
            <p:cNvSpPr>
              <a:spLocks noChangeShapeType="1"/>
            </p:cNvSpPr>
            <p:nvPr/>
          </p:nvSpPr>
          <p:spPr bwMode="auto">
            <a:xfrm>
              <a:off x="1112" y="2952"/>
              <a:ext cx="776" cy="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sp>
        <p:nvSpPr>
          <p:cNvPr id="35860" name="Text Box 44"/>
          <p:cNvSpPr txBox="1">
            <a:spLocks noChangeArrowheads="1"/>
          </p:cNvSpPr>
          <p:nvPr/>
        </p:nvSpPr>
        <p:spPr bwMode="auto">
          <a:xfrm>
            <a:off x="2665413" y="3778250"/>
            <a:ext cx="3711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en-US" sz="1800"/>
              <a:t>Neutron                       Proton</a:t>
            </a:r>
          </a:p>
        </p:txBody>
      </p:sp>
      <p:grpSp>
        <p:nvGrpSpPr>
          <p:cNvPr id="35861" name="Group 45"/>
          <p:cNvGrpSpPr>
            <a:grpSpLocks/>
          </p:cNvGrpSpPr>
          <p:nvPr/>
        </p:nvGrpSpPr>
        <p:grpSpPr bwMode="auto">
          <a:xfrm>
            <a:off x="1547813" y="1704975"/>
            <a:ext cx="5613400" cy="949325"/>
            <a:chOff x="599" y="1650"/>
            <a:chExt cx="3840" cy="774"/>
          </a:xfrm>
        </p:grpSpPr>
        <p:graphicFrame>
          <p:nvGraphicFramePr>
            <p:cNvPr id="35865" name="Object 46"/>
            <p:cNvGraphicFramePr>
              <a:graphicFrameLocks noChangeAspect="1"/>
            </p:cNvGraphicFramePr>
            <p:nvPr/>
          </p:nvGraphicFramePr>
          <p:xfrm>
            <a:off x="599" y="1650"/>
            <a:ext cx="3840" cy="774"/>
          </p:xfrm>
          <a:graphic>
            <a:graphicData uri="http://schemas.openxmlformats.org/presentationml/2006/ole">
              <mc:AlternateContent xmlns:mc="http://schemas.openxmlformats.org/markup-compatibility/2006">
                <mc:Choice xmlns:v="urn:schemas-microsoft-com:vml" Requires="v">
                  <p:oleObj spid="_x0000_s35912" name="Equation" r:id="rId4" imgW="1574117" imgH="317362" progId="Equation.3">
                    <p:embed/>
                  </p:oleObj>
                </mc:Choice>
                <mc:Fallback>
                  <p:oleObj name="Equation" r:id="rId4" imgW="1574117" imgH="317362" progId="Equation.3">
                    <p:embed/>
                    <p:pic>
                      <p:nvPicPr>
                        <p:cNvPr id="0" name="Object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 y="1650"/>
                          <a:ext cx="3840" cy="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66" name="Line 47"/>
            <p:cNvSpPr>
              <a:spLocks noChangeShapeType="1"/>
            </p:cNvSpPr>
            <p:nvPr/>
          </p:nvSpPr>
          <p:spPr bwMode="auto">
            <a:xfrm>
              <a:off x="4192" y="1936"/>
              <a:ext cx="1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sp>
        <p:nvSpPr>
          <p:cNvPr id="35862" name="Text Box 48"/>
          <p:cNvSpPr txBox="1">
            <a:spLocks noChangeArrowheads="1"/>
          </p:cNvSpPr>
          <p:nvPr/>
        </p:nvSpPr>
        <p:spPr bwMode="auto">
          <a:xfrm>
            <a:off x="1751013" y="2482850"/>
            <a:ext cx="1568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en-US" sz="1800"/>
              <a:t>27 protons</a:t>
            </a:r>
          </a:p>
          <a:p>
            <a:pPr eaLnBrk="1" hangingPunct="1"/>
            <a:r>
              <a:rPr lang="en-US" sz="1800"/>
              <a:t>33 neutrons</a:t>
            </a:r>
          </a:p>
        </p:txBody>
      </p:sp>
      <p:sp>
        <p:nvSpPr>
          <p:cNvPr id="35863" name="Text Box 49"/>
          <p:cNvSpPr txBox="1">
            <a:spLocks noChangeArrowheads="1"/>
          </p:cNvSpPr>
          <p:nvPr/>
        </p:nvSpPr>
        <p:spPr bwMode="auto">
          <a:xfrm>
            <a:off x="3910013" y="2457450"/>
            <a:ext cx="1568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en-US" sz="1800"/>
              <a:t>28 protons</a:t>
            </a:r>
          </a:p>
          <a:p>
            <a:pPr eaLnBrk="1" hangingPunct="1"/>
            <a:r>
              <a:rPr lang="en-US" sz="1800"/>
              <a:t>32 neutrons</a:t>
            </a:r>
          </a:p>
        </p:txBody>
      </p:sp>
      <p:sp>
        <p:nvSpPr>
          <p:cNvPr id="35864" name="Rectangle 50"/>
          <p:cNvSpPr>
            <a:spLocks noChangeArrowheads="1"/>
          </p:cNvSpPr>
          <p:nvPr/>
        </p:nvSpPr>
        <p:spPr bwMode="auto">
          <a:xfrm>
            <a:off x="177800" y="620713"/>
            <a:ext cx="9144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r>
              <a:rPr lang="fr-FR" sz="1800"/>
              <a:t>Radioactivité: Phénomène physique naturel au cours duquel des </a:t>
            </a:r>
            <a:r>
              <a:rPr lang="fr-FR" sz="1800" b="1">
                <a:solidFill>
                  <a:srgbClr val="FF0000"/>
                </a:solidFill>
              </a:rPr>
              <a:t>noyaux atomiques instables</a:t>
            </a:r>
            <a:r>
              <a:rPr lang="fr-FR" sz="1800"/>
              <a:t>, se </a:t>
            </a:r>
            <a:r>
              <a:rPr lang="fr-FR" sz="1800" b="1">
                <a:solidFill>
                  <a:srgbClr val="FF0000"/>
                </a:solidFill>
              </a:rPr>
              <a:t>transforment spontanément</a:t>
            </a:r>
            <a:r>
              <a:rPr lang="fr-FR" sz="1800"/>
              <a:t> en dégageant de l'</a:t>
            </a:r>
            <a:r>
              <a:rPr lang="fr-FR" sz="1800" b="1">
                <a:solidFill>
                  <a:srgbClr val="FF0000"/>
                </a:solidFill>
              </a:rPr>
              <a:t>énergie</a:t>
            </a:r>
            <a:r>
              <a:rPr lang="fr-FR" sz="1800"/>
              <a:t> sous forme de</a:t>
            </a:r>
            <a:r>
              <a:rPr lang="fr-FR" sz="1800" b="1">
                <a:solidFill>
                  <a:srgbClr val="FF0000"/>
                </a:solidFill>
              </a:rPr>
              <a:t> rayonnements</a:t>
            </a:r>
            <a:r>
              <a:rPr lang="fr-FR" sz="1800"/>
              <a:t> divers.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569381"/>
                                        </p:tgtEl>
                                      </p:cBhvr>
                                    </p:animEffect>
                                    <p:set>
                                      <p:cBhvr>
                                        <p:cTn id="7" dur="1" fill="hold">
                                          <p:stCondLst>
                                            <p:cond delay="1999"/>
                                          </p:stCondLst>
                                        </p:cTn>
                                        <p:tgtEl>
                                          <p:spTgt spid="56938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69346"/>
                                        </p:tgtEl>
                                        <p:attrNameLst>
                                          <p:attrName>style.visibility</p:attrName>
                                        </p:attrNameLst>
                                      </p:cBhvr>
                                      <p:to>
                                        <p:strVal val="visible"/>
                                      </p:to>
                                    </p:set>
                                    <p:animEffect transition="in" filter="fade">
                                      <p:cBhvr>
                                        <p:cTn id="10" dur="2000"/>
                                        <p:tgtEl>
                                          <p:spTgt spid="569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u numéro de diapositive 3"/>
          <p:cNvSpPr>
            <a:spLocks noGrp="1"/>
          </p:cNvSpPr>
          <p:nvPr>
            <p:ph type="sldNum" sz="quarter" idx="10"/>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0F54192E-418B-4FD3-997B-9661E6D4E527}" type="slidenum">
              <a:rPr lang="fr-FR" altLang="en-US" sz="1200" smtClean="0">
                <a:solidFill>
                  <a:schemeClr val="tx2"/>
                </a:solidFill>
              </a:rPr>
              <a:pPr eaLnBrk="1" hangingPunct="1"/>
              <a:t>33</a:t>
            </a:fld>
            <a:endParaRPr lang="fr-FR" altLang="en-US" sz="1200" smtClean="0">
              <a:solidFill>
                <a:schemeClr val="tx2"/>
              </a:solidFill>
            </a:endParaRPr>
          </a:p>
        </p:txBody>
      </p:sp>
      <p:sp>
        <p:nvSpPr>
          <p:cNvPr id="36867" name="Rectangle 2"/>
          <p:cNvSpPr>
            <a:spLocks noGrp="1" noChangeArrowheads="1"/>
          </p:cNvSpPr>
          <p:nvPr>
            <p:ph type="title"/>
          </p:nvPr>
        </p:nvSpPr>
        <p:spPr/>
        <p:txBody>
          <a:bodyPr/>
          <a:lstStyle/>
          <a:p>
            <a:pPr eaLnBrk="1" hangingPunct="1"/>
            <a:r>
              <a:rPr lang="fr-BE" smtClean="0"/>
              <a:t>Caractéristiques d’une particule</a:t>
            </a:r>
            <a:endParaRPr lang="en-GB" smtClean="0"/>
          </a:p>
        </p:txBody>
      </p:sp>
      <p:sp>
        <p:nvSpPr>
          <p:cNvPr id="36868" name="Rectangle 3"/>
          <p:cNvSpPr>
            <a:spLocks noGrp="1" noChangeArrowheads="1"/>
          </p:cNvSpPr>
          <p:nvPr>
            <p:ph type="body" sz="half" idx="1"/>
          </p:nvPr>
        </p:nvSpPr>
        <p:spPr>
          <a:xfrm>
            <a:off x="174625" y="719138"/>
            <a:ext cx="6519863" cy="5676900"/>
          </a:xfrm>
        </p:spPr>
        <p:txBody>
          <a:bodyPr/>
          <a:lstStyle/>
          <a:p>
            <a:pPr eaLnBrk="1" hangingPunct="1">
              <a:lnSpc>
                <a:spcPct val="80000"/>
              </a:lnSpc>
            </a:pPr>
            <a:r>
              <a:rPr lang="fr-FR" sz="2000" b="1" smtClean="0"/>
              <a:t>Masse m</a:t>
            </a:r>
          </a:p>
          <a:p>
            <a:pPr lvl="1" eaLnBrk="1" hangingPunct="1">
              <a:lnSpc>
                <a:spcPct val="80000"/>
              </a:lnSpc>
            </a:pPr>
            <a:r>
              <a:rPr lang="fr-FR" sz="1800" smtClean="0"/>
              <a:t>Energie de masse E=mc</a:t>
            </a:r>
            <a:r>
              <a:rPr lang="fr-FR" sz="1800" baseline="30000" smtClean="0"/>
              <a:t>2</a:t>
            </a:r>
          </a:p>
          <a:p>
            <a:pPr eaLnBrk="1" hangingPunct="1">
              <a:lnSpc>
                <a:spcPct val="80000"/>
              </a:lnSpc>
            </a:pPr>
            <a:r>
              <a:rPr lang="fr-FR" sz="2000" b="1" smtClean="0"/>
              <a:t>Spin S</a:t>
            </a:r>
          </a:p>
          <a:p>
            <a:pPr lvl="1" eaLnBrk="1" hangingPunct="1">
              <a:lnSpc>
                <a:spcPct val="80000"/>
              </a:lnSpc>
            </a:pPr>
            <a:r>
              <a:rPr lang="fr-FR" sz="1800" smtClean="0"/>
              <a:t>Lié à la rotation de la particule sur elle-même</a:t>
            </a:r>
          </a:p>
          <a:p>
            <a:pPr eaLnBrk="1" hangingPunct="1">
              <a:lnSpc>
                <a:spcPct val="80000"/>
              </a:lnSpc>
            </a:pPr>
            <a:r>
              <a:rPr lang="fr-FR" sz="2000" b="1" smtClean="0"/>
              <a:t>Nombres quantiques</a:t>
            </a:r>
          </a:p>
          <a:p>
            <a:pPr lvl="1" eaLnBrk="1" hangingPunct="1">
              <a:lnSpc>
                <a:spcPct val="80000"/>
              </a:lnSpc>
            </a:pPr>
            <a:r>
              <a:rPr lang="fr-FR" sz="1800" smtClean="0"/>
              <a:t>Charge électrique</a:t>
            </a:r>
          </a:p>
          <a:p>
            <a:pPr lvl="1" eaLnBrk="1" hangingPunct="1">
              <a:lnSpc>
                <a:spcPct val="80000"/>
              </a:lnSpc>
            </a:pPr>
            <a:r>
              <a:rPr lang="fr-FR" sz="1800" smtClean="0"/>
              <a:t>« Couleur »</a:t>
            </a:r>
          </a:p>
          <a:p>
            <a:pPr lvl="1" eaLnBrk="1" hangingPunct="1">
              <a:lnSpc>
                <a:spcPct val="80000"/>
              </a:lnSpc>
            </a:pPr>
            <a:r>
              <a:rPr lang="fr-FR" sz="1800" smtClean="0"/>
              <a:t>…</a:t>
            </a:r>
          </a:p>
          <a:p>
            <a:pPr lvl="1" eaLnBrk="1" hangingPunct="1">
              <a:lnSpc>
                <a:spcPct val="80000"/>
              </a:lnSpc>
            </a:pPr>
            <a:endParaRPr lang="fr-FR" sz="1800" smtClean="0"/>
          </a:p>
          <a:p>
            <a:pPr eaLnBrk="1" hangingPunct="1">
              <a:lnSpc>
                <a:spcPct val="80000"/>
              </a:lnSpc>
            </a:pPr>
            <a:r>
              <a:rPr lang="fr-FR" sz="2000" smtClean="0"/>
              <a:t>Muon: « cousin » de l’électron mais 200 fois plus lourd</a:t>
            </a:r>
          </a:p>
          <a:p>
            <a:pPr eaLnBrk="1" hangingPunct="1">
              <a:lnSpc>
                <a:spcPct val="80000"/>
              </a:lnSpc>
            </a:pPr>
            <a:r>
              <a:rPr lang="fr-FR" sz="2000" smtClean="0"/>
              <a:t>Tau: « cousin » de l’électron mais 3400 fois plus lourd</a:t>
            </a:r>
          </a:p>
          <a:p>
            <a:pPr eaLnBrk="1" hangingPunct="1">
              <a:lnSpc>
                <a:spcPct val="80000"/>
              </a:lnSpc>
              <a:buFont typeface="Wingdings" pitchFamily="2" charset="2"/>
              <a:buNone/>
            </a:pPr>
            <a:endParaRPr lang="fr-FR" sz="2000" smtClean="0"/>
          </a:p>
          <a:p>
            <a:pPr eaLnBrk="1" hangingPunct="1">
              <a:lnSpc>
                <a:spcPct val="80000"/>
              </a:lnSpc>
            </a:pPr>
            <a:r>
              <a:rPr lang="fr-FR" sz="2000" b="1" smtClean="0"/>
              <a:t>Temps de vie </a:t>
            </a:r>
            <a:r>
              <a:rPr lang="fr-FR" sz="2400" b="1" smtClean="0">
                <a:latin typeface="Courier New" pitchFamily="49" charset="0"/>
              </a:rPr>
              <a:t>τ</a:t>
            </a:r>
          </a:p>
          <a:p>
            <a:pPr lvl="1" eaLnBrk="1" hangingPunct="1">
              <a:lnSpc>
                <a:spcPct val="80000"/>
              </a:lnSpc>
            </a:pPr>
            <a:r>
              <a:rPr lang="fr-FR" sz="1800" smtClean="0"/>
              <a:t>Particules stables (électron)</a:t>
            </a:r>
          </a:p>
          <a:p>
            <a:pPr lvl="1" eaLnBrk="1" hangingPunct="1">
              <a:lnSpc>
                <a:spcPct val="80000"/>
              </a:lnSpc>
            </a:pPr>
            <a:r>
              <a:rPr lang="fr-FR" sz="1800" smtClean="0"/>
              <a:t>Instables (Muon/tau)</a:t>
            </a:r>
          </a:p>
          <a:p>
            <a:pPr lvl="1" eaLnBrk="1" hangingPunct="1">
              <a:lnSpc>
                <a:spcPct val="80000"/>
              </a:lnSpc>
            </a:pPr>
            <a:r>
              <a:rPr lang="fr-FR" sz="1800" smtClean="0"/>
              <a:t>Largeur de désintégration </a:t>
            </a:r>
            <a:r>
              <a:rPr lang="fr-FR" sz="1800" smtClean="0">
                <a:latin typeface="Courier New" pitchFamily="49" charset="0"/>
              </a:rPr>
              <a:t>Γ=ħ/τ</a:t>
            </a:r>
          </a:p>
          <a:p>
            <a:pPr eaLnBrk="1" hangingPunct="1">
              <a:lnSpc>
                <a:spcPct val="80000"/>
              </a:lnSpc>
              <a:buFont typeface="Wingdings" pitchFamily="2" charset="2"/>
              <a:buNone/>
            </a:pPr>
            <a:endParaRPr lang="fr-FR" sz="2000" smtClean="0">
              <a:latin typeface="Courier New" pitchFamily="49" charset="0"/>
            </a:endParaRPr>
          </a:p>
          <a:p>
            <a:pPr eaLnBrk="1" hangingPunct="1">
              <a:lnSpc>
                <a:spcPct val="80000"/>
              </a:lnSpc>
            </a:pPr>
            <a:endParaRPr lang="fr-BE" sz="2000" smtClean="0"/>
          </a:p>
        </p:txBody>
      </p:sp>
      <p:sp>
        <p:nvSpPr>
          <p:cNvPr id="36869" name="Rectangle 4"/>
          <p:cNvSpPr>
            <a:spLocks noChangeArrowheads="1"/>
          </p:cNvSpPr>
          <p:nvPr/>
        </p:nvSpPr>
        <p:spPr bwMode="auto">
          <a:xfrm>
            <a:off x="327025" y="871538"/>
            <a:ext cx="8843963"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spcBef>
                <a:spcPct val="20000"/>
              </a:spcBef>
              <a:buClr>
                <a:srgbClr val="FF0066"/>
              </a:buClr>
              <a:buSzPct val="140000"/>
              <a:buFont typeface="Wingdings" pitchFamily="2" charset="2"/>
              <a:buNone/>
            </a:pPr>
            <a:endParaRPr lang="en-GB" sz="2600"/>
          </a:p>
        </p:txBody>
      </p:sp>
      <p:pic>
        <p:nvPicPr>
          <p:cNvPr id="36870" name="Picture 5"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863" y="641350"/>
            <a:ext cx="2116137" cy="608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numéro de diapositive 3"/>
          <p:cNvSpPr>
            <a:spLocks noGrp="1"/>
          </p:cNvSpPr>
          <p:nvPr>
            <p:ph type="sldNum" sz="quarter" idx="10"/>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D8374DF0-C94D-4EDB-BB84-F1F4A46A8099}" type="slidenum">
              <a:rPr lang="fr-FR" altLang="en-US" sz="1200" smtClean="0">
                <a:solidFill>
                  <a:schemeClr val="tx2"/>
                </a:solidFill>
              </a:rPr>
              <a:pPr eaLnBrk="1" hangingPunct="1"/>
              <a:t>34</a:t>
            </a:fld>
            <a:endParaRPr lang="fr-FR" altLang="en-US" sz="1200" smtClean="0">
              <a:solidFill>
                <a:schemeClr val="tx2"/>
              </a:solidFill>
            </a:endParaRPr>
          </a:p>
        </p:txBody>
      </p:sp>
      <p:sp>
        <p:nvSpPr>
          <p:cNvPr id="37891" name="Rectangle 2"/>
          <p:cNvSpPr>
            <a:spLocks noGrp="1" noChangeArrowheads="1"/>
          </p:cNvSpPr>
          <p:nvPr>
            <p:ph type="title"/>
          </p:nvPr>
        </p:nvSpPr>
        <p:spPr/>
        <p:txBody>
          <a:bodyPr/>
          <a:lstStyle/>
          <a:p>
            <a:pPr eaLnBrk="1" hangingPunct="1"/>
            <a:r>
              <a:rPr lang="fr-FR" smtClean="0"/>
              <a:t>La gravité : une interaction à part...</a:t>
            </a:r>
          </a:p>
        </p:txBody>
      </p:sp>
      <p:sp>
        <p:nvSpPr>
          <p:cNvPr id="37892" name="Text Box 3"/>
          <p:cNvSpPr txBox="1">
            <a:spLocks noChangeArrowheads="1"/>
          </p:cNvSpPr>
          <p:nvPr/>
        </p:nvSpPr>
        <p:spPr bwMode="auto">
          <a:xfrm>
            <a:off x="5359400" y="4445000"/>
            <a:ext cx="3429000"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spcBef>
                <a:spcPct val="50000"/>
              </a:spcBef>
            </a:pPr>
            <a:r>
              <a:rPr lang="fr-FR" sz="2000">
                <a:solidFill>
                  <a:srgbClr val="008000"/>
                </a:solidFill>
              </a:rPr>
              <a:t>Portée :</a:t>
            </a:r>
            <a:r>
              <a:rPr lang="fr-FR" sz="2000"/>
              <a:t> </a:t>
            </a:r>
            <a:r>
              <a:rPr lang="fr-FR" sz="2000">
                <a:solidFill>
                  <a:srgbClr val="FF0000"/>
                </a:solidFill>
              </a:rPr>
              <a:t>infinie...</a:t>
            </a:r>
            <a:endParaRPr lang="fr-FR" sz="2000">
              <a:solidFill>
                <a:srgbClr val="008000"/>
              </a:solidFill>
            </a:endParaRPr>
          </a:p>
          <a:p>
            <a:pPr algn="ctr" eaLnBrk="1" hangingPunct="1">
              <a:spcBef>
                <a:spcPct val="50000"/>
              </a:spcBef>
            </a:pPr>
            <a:r>
              <a:rPr lang="fr-FR" sz="2000">
                <a:solidFill>
                  <a:srgbClr val="008000"/>
                </a:solidFill>
              </a:rPr>
              <a:t>Médiateur :</a:t>
            </a:r>
            <a:r>
              <a:rPr lang="fr-FR" sz="2000"/>
              <a:t> </a:t>
            </a:r>
            <a:r>
              <a:rPr lang="fr-FR" sz="2000">
                <a:solidFill>
                  <a:srgbClr val="FF0000"/>
                </a:solidFill>
              </a:rPr>
              <a:t>graviton ? </a:t>
            </a:r>
            <a:r>
              <a:rPr lang="fr-FR" sz="1800">
                <a:solidFill>
                  <a:srgbClr val="008000"/>
                </a:solidFill>
              </a:rPr>
              <a:t>(non encore découvert)</a:t>
            </a:r>
          </a:p>
        </p:txBody>
      </p:sp>
      <p:pic>
        <p:nvPicPr>
          <p:cNvPr id="3789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6825" y="1168400"/>
            <a:ext cx="1974850" cy="263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38" y="3536950"/>
            <a:ext cx="4086225" cy="288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5" name="Rectangle 6"/>
          <p:cNvSpPr>
            <a:spLocks noChangeArrowheads="1"/>
          </p:cNvSpPr>
          <p:nvPr/>
        </p:nvSpPr>
        <p:spPr bwMode="auto">
          <a:xfrm>
            <a:off x="279400" y="957263"/>
            <a:ext cx="57404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fr-FR" sz="2000">
                <a:solidFill>
                  <a:srgbClr val="990099"/>
                </a:solidFill>
              </a:rPr>
              <a:t>Explique le phénomène de </a:t>
            </a:r>
            <a:r>
              <a:rPr lang="fr-FR" sz="2000" b="1">
                <a:solidFill>
                  <a:srgbClr val="990099"/>
                </a:solidFill>
              </a:rPr>
              <a:t>pesanteur </a:t>
            </a:r>
          </a:p>
          <a:p>
            <a:r>
              <a:rPr lang="fr-FR" sz="2000">
                <a:solidFill>
                  <a:srgbClr val="990099"/>
                </a:solidFill>
              </a:rPr>
              <a:t>(chute des corps terrestres)</a:t>
            </a:r>
          </a:p>
          <a:p>
            <a:endParaRPr lang="fr-FR" sz="2000">
              <a:solidFill>
                <a:srgbClr val="990099"/>
              </a:solidFill>
            </a:endParaRPr>
          </a:p>
          <a:p>
            <a:r>
              <a:rPr lang="fr-FR" sz="2000">
                <a:solidFill>
                  <a:srgbClr val="990099"/>
                </a:solidFill>
              </a:rPr>
              <a:t>Explique les orbites des planètes du </a:t>
            </a:r>
            <a:r>
              <a:rPr lang="fr-FR" sz="2000" b="1">
                <a:solidFill>
                  <a:srgbClr val="990099"/>
                </a:solidFill>
              </a:rPr>
              <a:t>Système Solaire...</a:t>
            </a:r>
            <a:r>
              <a:rPr lang="fr-FR" sz="2000">
                <a:solidFill>
                  <a:srgbClr val="990099"/>
                </a:solidFill>
              </a:rPr>
              <a:t> mais aussi les galaxies et l’évolution de l’Univers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u numéro de diapositive 2"/>
          <p:cNvSpPr>
            <a:spLocks noGrp="1"/>
          </p:cNvSpPr>
          <p:nvPr>
            <p:ph type="sldNum" sz="quarter" idx="10"/>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38BA6833-F6D3-454B-B463-EEF91F7FCA30}" type="slidenum">
              <a:rPr lang="fr-FR" altLang="en-US" sz="1200" smtClean="0">
                <a:solidFill>
                  <a:schemeClr val="tx2"/>
                </a:solidFill>
              </a:rPr>
              <a:pPr eaLnBrk="1" hangingPunct="1"/>
              <a:t>35</a:t>
            </a:fld>
            <a:endParaRPr lang="fr-FR" altLang="en-US" sz="1200" smtClean="0">
              <a:solidFill>
                <a:schemeClr val="tx2"/>
              </a:solidFill>
            </a:endParaRPr>
          </a:p>
        </p:txBody>
      </p:sp>
      <p:sp>
        <p:nvSpPr>
          <p:cNvPr id="38915" name="Rectangle 2"/>
          <p:cNvSpPr>
            <a:spLocks noGrp="1" noChangeArrowheads="1"/>
          </p:cNvSpPr>
          <p:nvPr>
            <p:ph type="title"/>
          </p:nvPr>
        </p:nvSpPr>
        <p:spPr>
          <a:xfrm>
            <a:off x="2327275" y="0"/>
            <a:ext cx="4549775" cy="519113"/>
          </a:xfrm>
        </p:spPr>
        <p:txBody>
          <a:bodyPr/>
          <a:lstStyle/>
          <a:p>
            <a:pPr eaLnBrk="1" hangingPunct="1"/>
            <a:r>
              <a:rPr lang="fr-FR" smtClean="0"/>
              <a:t>Vers l’infiniment petit</a:t>
            </a:r>
          </a:p>
        </p:txBody>
      </p:sp>
      <p:sp>
        <p:nvSpPr>
          <p:cNvPr id="38916" name="Text Box 3"/>
          <p:cNvSpPr txBox="1">
            <a:spLocks noChangeArrowheads="1"/>
          </p:cNvSpPr>
          <p:nvPr/>
        </p:nvSpPr>
        <p:spPr bwMode="auto">
          <a:xfrm>
            <a:off x="241300" y="5780088"/>
            <a:ext cx="45370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spcBef>
                <a:spcPct val="20000"/>
              </a:spcBef>
            </a:pPr>
            <a:r>
              <a:rPr lang="fr-FR" sz="1600"/>
              <a:t>Au V</a:t>
            </a:r>
            <a:r>
              <a:rPr lang="fr-FR" sz="1600" baseline="30000"/>
              <a:t>ème</a:t>
            </a:r>
            <a:r>
              <a:rPr lang="fr-FR" sz="1600"/>
              <a:t> siècle avant JC, Démocrite pense que la matière est constituée de grains indivisibles : « les atomes ».</a:t>
            </a:r>
          </a:p>
        </p:txBody>
      </p:sp>
      <p:pic>
        <p:nvPicPr>
          <p:cNvPr id="38917" name="Picture 4" descr="bo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3300" y="5500688"/>
            <a:ext cx="235585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5" descr="Imag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025" y="877888"/>
            <a:ext cx="6813550" cy="477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6" descr="4elemen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875" y="3925888"/>
            <a:ext cx="10858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7" descr="PeriodicTab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5075" y="588963"/>
            <a:ext cx="2154238"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u numéro de diapositive 3"/>
          <p:cNvSpPr>
            <a:spLocks noGrp="1"/>
          </p:cNvSpPr>
          <p:nvPr>
            <p:ph type="sldNum" sz="quarter" idx="10"/>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710EF202-F5AB-4EA8-AAFC-D38699528429}" type="slidenum">
              <a:rPr lang="fr-FR" altLang="en-US" sz="1200" smtClean="0">
                <a:solidFill>
                  <a:schemeClr val="tx2"/>
                </a:solidFill>
              </a:rPr>
              <a:pPr eaLnBrk="1" hangingPunct="1"/>
              <a:t>36</a:t>
            </a:fld>
            <a:endParaRPr lang="fr-FR" altLang="en-US" sz="1200" smtClean="0">
              <a:solidFill>
                <a:schemeClr val="tx2"/>
              </a:solidFill>
            </a:endParaRPr>
          </a:p>
        </p:txBody>
      </p:sp>
      <p:sp>
        <p:nvSpPr>
          <p:cNvPr id="39939" name="Rectangle 2"/>
          <p:cNvSpPr>
            <a:spLocks noGrp="1" noChangeArrowheads="1"/>
          </p:cNvSpPr>
          <p:nvPr>
            <p:ph type="title"/>
          </p:nvPr>
        </p:nvSpPr>
        <p:spPr>
          <a:xfrm>
            <a:off x="3043238" y="0"/>
            <a:ext cx="3105150" cy="519113"/>
          </a:xfrm>
        </p:spPr>
        <p:txBody>
          <a:bodyPr/>
          <a:lstStyle/>
          <a:p>
            <a:pPr eaLnBrk="1" hangingPunct="1"/>
            <a:r>
              <a:rPr lang="fr-FR" smtClean="0"/>
              <a:t>Supersymétrie</a:t>
            </a:r>
          </a:p>
        </p:txBody>
      </p:sp>
      <p:sp>
        <p:nvSpPr>
          <p:cNvPr id="39940" name="Rectangle 5"/>
          <p:cNvSpPr>
            <a:spLocks noGrp="1" noChangeArrowheads="1"/>
          </p:cNvSpPr>
          <p:nvPr>
            <p:ph type="body" idx="1"/>
          </p:nvPr>
        </p:nvSpPr>
        <p:spPr/>
        <p:txBody>
          <a:bodyPr/>
          <a:lstStyle/>
          <a:p>
            <a:pPr eaLnBrk="1" hangingPunct="1"/>
            <a:r>
              <a:rPr lang="fr-FR" sz="2400" smtClean="0"/>
              <a:t>Problème pour définir correctement la masse du Higgs</a:t>
            </a:r>
          </a:p>
          <a:p>
            <a:pPr lvl="1" eaLnBrk="1" hangingPunct="1"/>
            <a:r>
              <a:rPr lang="fr-FR" sz="2200" smtClean="0"/>
              <a:t>Solution : supersymétrie</a:t>
            </a:r>
          </a:p>
          <a:p>
            <a:pPr eaLnBrk="1" hangingPunct="1"/>
            <a:r>
              <a:rPr lang="fr-FR" sz="2400" smtClean="0"/>
              <a:t>Symétrie entre particules de matière (fermions) et particules véhiculant les interactions (bosons)</a:t>
            </a:r>
          </a:p>
          <a:p>
            <a:pPr lvl="1" eaLnBrk="1" hangingPunct="1"/>
            <a:r>
              <a:rPr lang="fr-FR" sz="2200" smtClean="0"/>
              <a:t>Fermion </a:t>
            </a:r>
            <a:r>
              <a:rPr lang="fr-FR" sz="2200" smtClean="0">
                <a:sym typeface="Symbol" pitchFamily="18" charset="2"/>
              </a:rPr>
              <a:t> </a:t>
            </a:r>
            <a:r>
              <a:rPr lang="fr-FR" sz="2200" smtClean="0"/>
              <a:t>Boson</a:t>
            </a:r>
          </a:p>
          <a:p>
            <a:pPr eaLnBrk="1" hangingPunct="1"/>
            <a:r>
              <a:rPr lang="fr-FR" sz="2400" smtClean="0"/>
              <a:t>Conséquences:</a:t>
            </a:r>
          </a:p>
          <a:p>
            <a:pPr lvl="1" eaLnBrk="1" hangingPunct="1"/>
            <a:r>
              <a:rPr lang="fr-FR" sz="2200" smtClean="0"/>
              <a:t>Unification des forces</a:t>
            </a:r>
          </a:p>
          <a:p>
            <a:pPr lvl="1" eaLnBrk="1" hangingPunct="1"/>
            <a:r>
              <a:rPr lang="fr-FR" sz="2200" smtClean="0"/>
              <a:t>Candidat pour la matière noire</a:t>
            </a:r>
          </a:p>
          <a:p>
            <a:pPr eaLnBrk="1" hangingPunct="1"/>
            <a:endParaRPr lang="en-US" sz="2400" smtClean="0"/>
          </a:p>
        </p:txBody>
      </p:sp>
      <p:pic>
        <p:nvPicPr>
          <p:cNvPr id="39941" name="Picture 4" descr="clark_super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0088" y="3081338"/>
            <a:ext cx="2798762"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4938" y="4584700"/>
            <a:ext cx="3433762" cy="185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u numéro de diapositive 3"/>
          <p:cNvSpPr>
            <a:spLocks noGrp="1"/>
          </p:cNvSpPr>
          <p:nvPr>
            <p:ph type="sldNum" sz="quarter" idx="10"/>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3836EE46-23B8-4315-ACD9-F1A60F30B40B}" type="slidenum">
              <a:rPr lang="fr-FR" altLang="en-US" sz="1200" smtClean="0">
                <a:solidFill>
                  <a:schemeClr val="tx2"/>
                </a:solidFill>
              </a:rPr>
              <a:pPr eaLnBrk="1" hangingPunct="1"/>
              <a:t>37</a:t>
            </a:fld>
            <a:endParaRPr lang="fr-FR" altLang="en-US" sz="1200" smtClean="0">
              <a:solidFill>
                <a:schemeClr val="tx2"/>
              </a:solidFill>
            </a:endParaRPr>
          </a:p>
        </p:txBody>
      </p:sp>
      <p:sp>
        <p:nvSpPr>
          <p:cNvPr id="40963" name="Rectangle 2"/>
          <p:cNvSpPr>
            <a:spLocks noGrp="1" noChangeArrowheads="1"/>
          </p:cNvSpPr>
          <p:nvPr>
            <p:ph type="title"/>
          </p:nvPr>
        </p:nvSpPr>
        <p:spPr>
          <a:xfrm>
            <a:off x="2617788" y="0"/>
            <a:ext cx="3965575" cy="519113"/>
          </a:xfrm>
        </p:spPr>
        <p:txBody>
          <a:bodyPr/>
          <a:lstStyle/>
          <a:p>
            <a:pPr eaLnBrk="1" hangingPunct="1"/>
            <a:r>
              <a:rPr lang="fr-FR" smtClean="0"/>
              <a:t>Théorie des cordes</a:t>
            </a:r>
          </a:p>
        </p:txBody>
      </p:sp>
      <p:sp>
        <p:nvSpPr>
          <p:cNvPr id="40964" name="Rectangle 3"/>
          <p:cNvSpPr>
            <a:spLocks noGrp="1" noChangeArrowheads="1"/>
          </p:cNvSpPr>
          <p:nvPr>
            <p:ph type="body" idx="1"/>
          </p:nvPr>
        </p:nvSpPr>
        <p:spPr>
          <a:xfrm>
            <a:off x="134938" y="655638"/>
            <a:ext cx="8843962" cy="6202362"/>
          </a:xfrm>
        </p:spPr>
        <p:txBody>
          <a:bodyPr/>
          <a:lstStyle/>
          <a:p>
            <a:pPr eaLnBrk="1" hangingPunct="1"/>
            <a:r>
              <a:rPr lang="fr-FR" sz="2200" smtClean="0"/>
              <a:t>Réconcilier la gravitation et la mécanique quantique</a:t>
            </a:r>
          </a:p>
          <a:p>
            <a:pPr lvl="1" eaLnBrk="1" hangingPunct="1"/>
            <a:r>
              <a:rPr lang="fr-FR" sz="2000" smtClean="0"/>
              <a:t>l’infiniment petit et l’infiniment grand</a:t>
            </a:r>
          </a:p>
          <a:p>
            <a:pPr eaLnBrk="1" hangingPunct="1"/>
            <a:r>
              <a:rPr lang="fr-FR" sz="2200" smtClean="0"/>
              <a:t>Objets fondamentaux : cordes</a:t>
            </a:r>
          </a:p>
          <a:p>
            <a:pPr lvl="1" eaLnBrk="1" hangingPunct="1"/>
            <a:r>
              <a:rPr lang="fr-FR" sz="2000" smtClean="0"/>
              <a:t>Les particules dites « fondamentales » seraient  les modes d’oscillation de ces cordes.</a:t>
            </a:r>
          </a:p>
          <a:p>
            <a:pPr lvl="1" eaLnBrk="1" hangingPunct="1"/>
            <a:endParaRPr lang="fr-FR" sz="2000" smtClean="0"/>
          </a:p>
          <a:p>
            <a:pPr lvl="1" eaLnBrk="1" hangingPunct="1"/>
            <a:endParaRPr lang="fr-FR" sz="2000" smtClean="0"/>
          </a:p>
          <a:p>
            <a:pPr lvl="1" eaLnBrk="1" hangingPunct="1"/>
            <a:endParaRPr lang="fr-FR" sz="2000" smtClean="0"/>
          </a:p>
          <a:p>
            <a:pPr lvl="1" eaLnBrk="1" hangingPunct="1"/>
            <a:endParaRPr lang="fr-FR" sz="2000" smtClean="0"/>
          </a:p>
          <a:p>
            <a:pPr lvl="1" eaLnBrk="1" hangingPunct="1"/>
            <a:endParaRPr lang="fr-FR" sz="2000" smtClean="0"/>
          </a:p>
          <a:p>
            <a:pPr lvl="1" eaLnBrk="1" hangingPunct="1"/>
            <a:endParaRPr lang="fr-FR" sz="2000" smtClean="0"/>
          </a:p>
          <a:p>
            <a:pPr lvl="1" eaLnBrk="1" hangingPunct="1"/>
            <a:endParaRPr lang="fr-FR" sz="1800" smtClean="0"/>
          </a:p>
          <a:p>
            <a:pPr lvl="1" eaLnBrk="1" hangingPunct="1">
              <a:buFont typeface="Wingdings" pitchFamily="2" charset="2"/>
              <a:buNone/>
            </a:pPr>
            <a:endParaRPr lang="fr-FR" sz="1800" smtClean="0"/>
          </a:p>
          <a:p>
            <a:pPr eaLnBrk="1" hangingPunct="1"/>
            <a:r>
              <a:rPr lang="fr-FR" sz="2200" smtClean="0"/>
              <a:t>Unification des 4 interactions fondamentales</a:t>
            </a:r>
          </a:p>
          <a:p>
            <a:pPr eaLnBrk="1" hangingPunct="1"/>
            <a:r>
              <a:rPr lang="fr-FR" sz="2200" smtClean="0"/>
              <a:t>Fonctionne si le nombre de dimension spatiale est supérieur à 3</a:t>
            </a:r>
          </a:p>
        </p:txBody>
      </p:sp>
      <p:pic>
        <p:nvPicPr>
          <p:cNvPr id="40965" name="Picture 4" descr="particule-cor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2847975"/>
            <a:ext cx="35052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u numéro de diapositive 3"/>
          <p:cNvSpPr>
            <a:spLocks noGrp="1"/>
          </p:cNvSpPr>
          <p:nvPr>
            <p:ph type="sldNum" sz="quarter" idx="10"/>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9EA73808-5597-48C2-80BC-27E6A421EE6E}" type="slidenum">
              <a:rPr lang="fr-FR" altLang="en-US" sz="1200" smtClean="0">
                <a:solidFill>
                  <a:schemeClr val="tx2"/>
                </a:solidFill>
              </a:rPr>
              <a:pPr eaLnBrk="1" hangingPunct="1"/>
              <a:t>38</a:t>
            </a:fld>
            <a:endParaRPr lang="fr-FR" altLang="en-US" sz="1200" smtClean="0">
              <a:solidFill>
                <a:schemeClr val="tx2"/>
              </a:solidFill>
            </a:endParaRPr>
          </a:p>
        </p:txBody>
      </p:sp>
      <p:sp>
        <p:nvSpPr>
          <p:cNvPr id="41987" name="Rectangle 2"/>
          <p:cNvSpPr>
            <a:spLocks noGrp="1" noChangeArrowheads="1"/>
          </p:cNvSpPr>
          <p:nvPr>
            <p:ph type="title"/>
          </p:nvPr>
        </p:nvSpPr>
        <p:spPr>
          <a:xfrm>
            <a:off x="2867025" y="0"/>
            <a:ext cx="3455988" cy="519113"/>
          </a:xfrm>
        </p:spPr>
        <p:txBody>
          <a:bodyPr/>
          <a:lstStyle/>
          <a:p>
            <a:pPr eaLnBrk="1" hangingPunct="1"/>
            <a:r>
              <a:rPr lang="fr-FR" smtClean="0"/>
              <a:t>Rayon cosmique</a:t>
            </a:r>
          </a:p>
        </p:txBody>
      </p:sp>
      <p:sp>
        <p:nvSpPr>
          <p:cNvPr id="41988" name="Rectangle 3"/>
          <p:cNvSpPr>
            <a:spLocks noGrp="1" noChangeArrowheads="1"/>
          </p:cNvSpPr>
          <p:nvPr>
            <p:ph type="body" idx="1"/>
          </p:nvPr>
        </p:nvSpPr>
        <p:spPr/>
        <p:txBody>
          <a:bodyPr/>
          <a:lstStyle/>
          <a:p>
            <a:pPr eaLnBrk="1" hangingPunct="1"/>
            <a:r>
              <a:rPr lang="en-US" sz="2200" b="1" smtClean="0"/>
              <a:t>Rayon cosmique : flux de particules de haute énergie présent dans tout l'Univers.</a:t>
            </a:r>
            <a:r>
              <a:rPr lang="en-US" b="1" smtClean="0"/>
              <a:t> </a:t>
            </a:r>
            <a:endParaRPr lang="fr-FR" b="1" smtClean="0"/>
          </a:p>
        </p:txBody>
      </p:sp>
      <p:grpSp>
        <p:nvGrpSpPr>
          <p:cNvPr id="41989" name="Group 7"/>
          <p:cNvGrpSpPr>
            <a:grpSpLocks/>
          </p:cNvGrpSpPr>
          <p:nvPr/>
        </p:nvGrpSpPr>
        <p:grpSpPr bwMode="auto">
          <a:xfrm>
            <a:off x="5321300" y="1968500"/>
            <a:ext cx="3309938" cy="4160838"/>
            <a:chOff x="2872" y="728"/>
            <a:chExt cx="2781" cy="3421"/>
          </a:xfrm>
        </p:grpSpPr>
        <p:pic>
          <p:nvPicPr>
            <p:cNvPr id="419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2" y="728"/>
              <a:ext cx="2781" cy="3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2" name="Line 5"/>
            <p:cNvSpPr>
              <a:spLocks noChangeShapeType="1"/>
            </p:cNvSpPr>
            <p:nvPr/>
          </p:nvSpPr>
          <p:spPr bwMode="auto">
            <a:xfrm>
              <a:off x="4008" y="3456"/>
              <a:ext cx="1" cy="448"/>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41993" name="Text Box 6"/>
            <p:cNvSpPr txBox="1">
              <a:spLocks noChangeArrowheads="1"/>
            </p:cNvSpPr>
            <p:nvPr/>
          </p:nvSpPr>
          <p:spPr bwMode="auto">
            <a:xfrm>
              <a:off x="3792" y="3147"/>
              <a:ext cx="5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en-US"/>
                <a:t>LHC</a:t>
              </a:r>
            </a:p>
          </p:txBody>
        </p:sp>
      </p:grpSp>
      <p:pic>
        <p:nvPicPr>
          <p:cNvPr id="4199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713" y="2427288"/>
            <a:ext cx="4130675"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u numéro de diapositive 2"/>
          <p:cNvSpPr>
            <a:spLocks noGrp="1"/>
          </p:cNvSpPr>
          <p:nvPr>
            <p:ph type="sldNum" sz="quarter" idx="10"/>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9CCEE3B9-0631-4279-BA16-FFC59562DF84}" type="slidenum">
              <a:rPr lang="fr-FR" altLang="en-US" sz="1200" smtClean="0">
                <a:solidFill>
                  <a:schemeClr val="tx2"/>
                </a:solidFill>
              </a:rPr>
              <a:pPr eaLnBrk="1" hangingPunct="1"/>
              <a:t>39</a:t>
            </a:fld>
            <a:endParaRPr lang="fr-FR" altLang="en-US" sz="1200" smtClean="0">
              <a:solidFill>
                <a:schemeClr val="tx2"/>
              </a:solidFill>
            </a:endParaRPr>
          </a:p>
        </p:txBody>
      </p:sp>
      <p:sp>
        <p:nvSpPr>
          <p:cNvPr id="43011" name="Rectangle 4"/>
          <p:cNvSpPr>
            <a:spLocks noGrp="1" noChangeArrowheads="1"/>
          </p:cNvSpPr>
          <p:nvPr>
            <p:ph type="title"/>
          </p:nvPr>
        </p:nvSpPr>
        <p:spPr>
          <a:xfrm>
            <a:off x="1654175" y="0"/>
            <a:ext cx="5872163" cy="519113"/>
          </a:xfrm>
        </p:spPr>
        <p:txBody>
          <a:bodyPr/>
          <a:lstStyle/>
          <a:p>
            <a:pPr eaLnBrk="1" hangingPunct="1"/>
            <a:endParaRPr lang="fr-FR" smtClean="0"/>
          </a:p>
        </p:txBody>
      </p:sp>
      <p:pic>
        <p:nvPicPr>
          <p:cNvPr id="43012" name="Picture 5" descr="jpg_12_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space réservé du numéro de diapositive 2"/>
          <p:cNvSpPr>
            <a:spLocks noGrp="1"/>
          </p:cNvSpPr>
          <p:nvPr>
            <p:ph type="sldNum" sz="quarter" idx="10"/>
          </p:nvPr>
        </p:nvSpPr>
        <p:spPr/>
        <p:txBody>
          <a:bodyPr/>
          <a:lstStyle/>
          <a:p>
            <a:fld id="{0D02A2A5-D152-4638-A7C7-B38BE96B7537}" type="slidenum">
              <a:rPr lang="fr-FR" altLang="en-US"/>
              <a:pPr/>
              <a:t>4</a:t>
            </a:fld>
            <a:endParaRPr lang="fr-FR" altLang="en-US"/>
          </a:p>
        </p:txBody>
      </p:sp>
      <p:sp>
        <p:nvSpPr>
          <p:cNvPr id="803842" name="Rectangle 2"/>
          <p:cNvSpPr>
            <a:spLocks noGrp="1" noChangeArrowheads="1"/>
          </p:cNvSpPr>
          <p:nvPr>
            <p:ph type="title"/>
          </p:nvPr>
        </p:nvSpPr>
        <p:spPr>
          <a:xfrm>
            <a:off x="2441575" y="0"/>
            <a:ext cx="4294188" cy="519113"/>
          </a:xfrm>
        </p:spPr>
        <p:txBody>
          <a:bodyPr/>
          <a:lstStyle/>
          <a:p>
            <a:r>
              <a:rPr lang="fr-BE"/>
              <a:t>Structure de l’atome</a:t>
            </a:r>
            <a:endParaRPr lang="en-GB"/>
          </a:p>
        </p:txBody>
      </p:sp>
      <p:grpSp>
        <p:nvGrpSpPr>
          <p:cNvPr id="803843" name="Group 3"/>
          <p:cNvGrpSpPr>
            <a:grpSpLocks/>
          </p:cNvGrpSpPr>
          <p:nvPr/>
        </p:nvGrpSpPr>
        <p:grpSpPr bwMode="auto">
          <a:xfrm>
            <a:off x="3810000" y="1316038"/>
            <a:ext cx="4648200" cy="3376612"/>
            <a:chOff x="2400" y="829"/>
            <a:chExt cx="2928" cy="2127"/>
          </a:xfrm>
        </p:grpSpPr>
        <p:grpSp>
          <p:nvGrpSpPr>
            <p:cNvPr id="803844" name="Group 4"/>
            <p:cNvGrpSpPr>
              <a:grpSpLocks/>
            </p:cNvGrpSpPr>
            <p:nvPr/>
          </p:nvGrpSpPr>
          <p:grpSpPr bwMode="auto">
            <a:xfrm>
              <a:off x="2640" y="829"/>
              <a:ext cx="2688" cy="432"/>
              <a:chOff x="2640" y="829"/>
              <a:chExt cx="2688" cy="432"/>
            </a:xfrm>
          </p:grpSpPr>
          <p:sp>
            <p:nvSpPr>
              <p:cNvPr id="803845" name="Line 5"/>
              <p:cNvSpPr>
                <a:spLocks noChangeShapeType="1"/>
              </p:cNvSpPr>
              <p:nvPr/>
            </p:nvSpPr>
            <p:spPr bwMode="auto">
              <a:xfrm flipV="1">
                <a:off x="2640" y="1021"/>
                <a:ext cx="1440" cy="24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3846" name="Text Box 6"/>
              <p:cNvSpPr txBox="1">
                <a:spLocks noChangeArrowheads="1"/>
              </p:cNvSpPr>
              <p:nvPr/>
            </p:nvSpPr>
            <p:spPr bwMode="auto">
              <a:xfrm>
                <a:off x="4080" y="829"/>
                <a:ext cx="124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BE" sz="2800"/>
                  <a:t>Électron</a:t>
                </a:r>
                <a:endParaRPr lang="en-GB" sz="2400"/>
              </a:p>
            </p:txBody>
          </p:sp>
        </p:grpSp>
        <p:grpSp>
          <p:nvGrpSpPr>
            <p:cNvPr id="803847" name="Group 7"/>
            <p:cNvGrpSpPr>
              <a:grpSpLocks/>
            </p:cNvGrpSpPr>
            <p:nvPr/>
          </p:nvGrpSpPr>
          <p:grpSpPr bwMode="auto">
            <a:xfrm>
              <a:off x="2400" y="2173"/>
              <a:ext cx="2349" cy="783"/>
              <a:chOff x="2400" y="2544"/>
              <a:chExt cx="2349" cy="783"/>
            </a:xfrm>
          </p:grpSpPr>
          <p:sp>
            <p:nvSpPr>
              <p:cNvPr id="803848" name="Line 8"/>
              <p:cNvSpPr>
                <a:spLocks noChangeShapeType="1"/>
              </p:cNvSpPr>
              <p:nvPr/>
            </p:nvSpPr>
            <p:spPr bwMode="auto">
              <a:xfrm>
                <a:off x="2400" y="2544"/>
                <a:ext cx="1440" cy="624"/>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3849" name="Text Box 9"/>
              <p:cNvSpPr txBox="1">
                <a:spLocks noChangeArrowheads="1"/>
              </p:cNvSpPr>
              <p:nvPr/>
            </p:nvSpPr>
            <p:spPr bwMode="auto">
              <a:xfrm>
                <a:off x="3919" y="3000"/>
                <a:ext cx="83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BE" sz="2800"/>
                  <a:t>Noyau</a:t>
                </a:r>
                <a:endParaRPr lang="en-GB" sz="2800"/>
              </a:p>
            </p:txBody>
          </p:sp>
        </p:grpSp>
      </p:grpSp>
      <p:grpSp>
        <p:nvGrpSpPr>
          <p:cNvPr id="803850" name="Group 10"/>
          <p:cNvGrpSpPr>
            <a:grpSpLocks/>
          </p:cNvGrpSpPr>
          <p:nvPr/>
        </p:nvGrpSpPr>
        <p:grpSpPr bwMode="auto">
          <a:xfrm>
            <a:off x="3041650" y="1620838"/>
            <a:ext cx="1046163" cy="3581400"/>
            <a:chOff x="1916" y="1392"/>
            <a:chExt cx="659" cy="2256"/>
          </a:xfrm>
        </p:grpSpPr>
        <p:sp>
          <p:nvSpPr>
            <p:cNvPr id="803851" name="Oval 11"/>
            <p:cNvSpPr>
              <a:spLocks noChangeArrowheads="1"/>
            </p:cNvSpPr>
            <p:nvPr/>
          </p:nvSpPr>
          <p:spPr bwMode="auto">
            <a:xfrm rot="-4782129">
              <a:off x="1076" y="2232"/>
              <a:ext cx="2256" cy="57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3852" name="Oval 12"/>
            <p:cNvSpPr>
              <a:spLocks noChangeArrowheads="1"/>
            </p:cNvSpPr>
            <p:nvPr/>
          </p:nvSpPr>
          <p:spPr bwMode="auto">
            <a:xfrm rot="-6172674">
              <a:off x="1118" y="2190"/>
              <a:ext cx="2256" cy="659"/>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03853" name="Oval 13"/>
          <p:cNvSpPr>
            <a:spLocks noChangeArrowheads="1"/>
          </p:cNvSpPr>
          <p:nvPr/>
        </p:nvSpPr>
        <p:spPr bwMode="auto">
          <a:xfrm rot="-1329760">
            <a:off x="1600200" y="2979738"/>
            <a:ext cx="3797300" cy="863600"/>
          </a:xfrm>
          <a:prstGeom prst="ellipse">
            <a:avLst/>
          </a:prstGeom>
          <a:noFill/>
          <a:ln w="1905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2400">
              <a:latin typeface="Times New Roman" pitchFamily="18" charset="0"/>
            </a:endParaRPr>
          </a:p>
        </p:txBody>
      </p:sp>
      <p:sp>
        <p:nvSpPr>
          <p:cNvPr id="803854" name="Oval 14"/>
          <p:cNvSpPr>
            <a:spLocks noChangeArrowheads="1"/>
          </p:cNvSpPr>
          <p:nvPr/>
        </p:nvSpPr>
        <p:spPr bwMode="auto">
          <a:xfrm>
            <a:off x="3433763" y="3225800"/>
            <a:ext cx="260350" cy="247650"/>
          </a:xfrm>
          <a:prstGeom prst="ellipse">
            <a:avLst/>
          </a:prstGeom>
          <a:solidFill>
            <a:schemeClr val="tx2"/>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3855" name="Oval 15"/>
          <p:cNvSpPr>
            <a:spLocks noChangeArrowheads="1"/>
          </p:cNvSpPr>
          <p:nvPr/>
        </p:nvSpPr>
        <p:spPr bwMode="auto">
          <a:xfrm rot="306568">
            <a:off x="1730375" y="2362200"/>
            <a:ext cx="3667125" cy="2098675"/>
          </a:xfrm>
          <a:prstGeom prst="ellipse">
            <a:avLst/>
          </a:prstGeom>
          <a:noFill/>
          <a:ln w="1905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3856" name="Oval 16"/>
          <p:cNvSpPr>
            <a:spLocks noChangeArrowheads="1"/>
          </p:cNvSpPr>
          <p:nvPr/>
        </p:nvSpPr>
        <p:spPr bwMode="auto">
          <a:xfrm>
            <a:off x="3956050" y="1990725"/>
            <a:ext cx="131763" cy="123825"/>
          </a:xfrm>
          <a:prstGeom prst="ellipse">
            <a:avLst/>
          </a:prstGeom>
          <a:solidFill>
            <a:schemeClr val="folHlink"/>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3857" name="Oval 17"/>
          <p:cNvSpPr>
            <a:spLocks noChangeArrowheads="1"/>
          </p:cNvSpPr>
          <p:nvPr/>
        </p:nvSpPr>
        <p:spPr bwMode="auto">
          <a:xfrm>
            <a:off x="4481513" y="3349625"/>
            <a:ext cx="130175" cy="123825"/>
          </a:xfrm>
          <a:prstGeom prst="ellipse">
            <a:avLst/>
          </a:prstGeom>
          <a:solidFill>
            <a:schemeClr val="folHlink"/>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3858" name="Oval 18"/>
          <p:cNvSpPr>
            <a:spLocks noChangeArrowheads="1"/>
          </p:cNvSpPr>
          <p:nvPr/>
        </p:nvSpPr>
        <p:spPr bwMode="auto">
          <a:xfrm>
            <a:off x="2124075" y="2608263"/>
            <a:ext cx="130175" cy="123825"/>
          </a:xfrm>
          <a:prstGeom prst="ellipse">
            <a:avLst/>
          </a:prstGeom>
          <a:solidFill>
            <a:schemeClr val="folHlink"/>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3859" name="Oval 19"/>
          <p:cNvSpPr>
            <a:spLocks noChangeArrowheads="1"/>
          </p:cNvSpPr>
          <p:nvPr/>
        </p:nvSpPr>
        <p:spPr bwMode="auto">
          <a:xfrm>
            <a:off x="4038600" y="4973638"/>
            <a:ext cx="131763" cy="123825"/>
          </a:xfrm>
          <a:prstGeom prst="ellipse">
            <a:avLst/>
          </a:prstGeom>
          <a:solidFill>
            <a:schemeClr val="folHlink"/>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03860" name="Group 20"/>
          <p:cNvGrpSpPr>
            <a:grpSpLocks/>
          </p:cNvGrpSpPr>
          <p:nvPr/>
        </p:nvGrpSpPr>
        <p:grpSpPr bwMode="auto">
          <a:xfrm>
            <a:off x="3581400" y="2154238"/>
            <a:ext cx="5548313" cy="1343025"/>
            <a:chOff x="2256" y="1357"/>
            <a:chExt cx="3495" cy="846"/>
          </a:xfrm>
        </p:grpSpPr>
        <p:grpSp>
          <p:nvGrpSpPr>
            <p:cNvPr id="803861" name="Group 21"/>
            <p:cNvGrpSpPr>
              <a:grpSpLocks/>
            </p:cNvGrpSpPr>
            <p:nvPr/>
          </p:nvGrpSpPr>
          <p:grpSpPr bwMode="auto">
            <a:xfrm>
              <a:off x="2412" y="1607"/>
              <a:ext cx="3339" cy="596"/>
              <a:chOff x="2496" y="1978"/>
              <a:chExt cx="3339" cy="596"/>
            </a:xfrm>
          </p:grpSpPr>
          <p:sp>
            <p:nvSpPr>
              <p:cNvPr id="803862" name="Line 22"/>
              <p:cNvSpPr>
                <a:spLocks noChangeShapeType="1"/>
              </p:cNvSpPr>
              <p:nvPr/>
            </p:nvSpPr>
            <p:spPr bwMode="auto">
              <a:xfrm>
                <a:off x="2496" y="2064"/>
                <a:ext cx="1296" cy="96"/>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3863" name="Text Box 23"/>
              <p:cNvSpPr txBox="1">
                <a:spLocks noChangeArrowheads="1"/>
              </p:cNvSpPr>
              <p:nvPr/>
            </p:nvSpPr>
            <p:spPr bwMode="auto">
              <a:xfrm>
                <a:off x="3614" y="1978"/>
                <a:ext cx="2221"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BE" sz="2800">
                    <a:solidFill>
                      <a:srgbClr val="009900"/>
                    </a:solidFill>
                  </a:rPr>
                  <a:t>Interaction </a:t>
                </a:r>
              </a:p>
              <a:p>
                <a:pPr algn="ctr"/>
                <a:r>
                  <a:rPr lang="fr-BE" sz="2800">
                    <a:solidFill>
                      <a:srgbClr val="009900"/>
                    </a:solidFill>
                  </a:rPr>
                  <a:t>Électromagnétique</a:t>
                </a:r>
                <a:endParaRPr lang="en-GB" sz="2800">
                  <a:solidFill>
                    <a:srgbClr val="009900"/>
                  </a:solidFill>
                </a:endParaRPr>
              </a:p>
            </p:txBody>
          </p:sp>
        </p:grpSp>
        <p:sp>
          <p:nvSpPr>
            <p:cNvPr id="803864" name="Line 24"/>
            <p:cNvSpPr>
              <a:spLocks noChangeShapeType="1"/>
            </p:cNvSpPr>
            <p:nvPr/>
          </p:nvSpPr>
          <p:spPr bwMode="auto">
            <a:xfrm flipV="1">
              <a:off x="2256" y="1357"/>
              <a:ext cx="240" cy="624"/>
            </a:xfrm>
            <a:prstGeom prst="line">
              <a:avLst/>
            </a:prstGeom>
            <a:noFill/>
            <a:ln w="38100">
              <a:solidFill>
                <a:srgbClr val="00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03865" name="Text Box 25"/>
          <p:cNvSpPr txBox="1">
            <a:spLocks noChangeArrowheads="1"/>
          </p:cNvSpPr>
          <p:nvPr/>
        </p:nvSpPr>
        <p:spPr bwMode="auto">
          <a:xfrm>
            <a:off x="1752600" y="5638800"/>
            <a:ext cx="3988592" cy="717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145000"/>
              </a:lnSpc>
            </a:pPr>
            <a:r>
              <a:rPr lang="en-GB" sz="2800">
                <a:latin typeface="Times New Roman" pitchFamily="18" charset="0"/>
              </a:rPr>
              <a:t>10</a:t>
            </a:r>
            <a:r>
              <a:rPr lang="en-GB" sz="2400" baseline="72000">
                <a:latin typeface="Times New Roman" pitchFamily="18" charset="0"/>
              </a:rPr>
              <a:t>-10</a:t>
            </a:r>
            <a:r>
              <a:rPr lang="en-GB" sz="2400">
                <a:latin typeface="Times New Roman" pitchFamily="18" charset="0"/>
              </a:rPr>
              <a:t> </a:t>
            </a:r>
            <a:r>
              <a:rPr lang="en-GB" sz="2800" smtClean="0">
                <a:latin typeface="Times New Roman" pitchFamily="18" charset="0"/>
              </a:rPr>
              <a:t>m = 0.0000000001 m</a:t>
            </a:r>
            <a:endParaRPr lang="en-GB" sz="2400">
              <a:latin typeface="Times New Roman" pitchFamily="18" charset="0"/>
            </a:endParaRPr>
          </a:p>
        </p:txBody>
      </p:sp>
      <p:sp>
        <p:nvSpPr>
          <p:cNvPr id="803866" name="Line 26"/>
          <p:cNvSpPr>
            <a:spLocks noChangeShapeType="1"/>
          </p:cNvSpPr>
          <p:nvPr/>
        </p:nvSpPr>
        <p:spPr bwMode="auto">
          <a:xfrm flipH="1">
            <a:off x="1524000" y="5486400"/>
            <a:ext cx="4114800" cy="4763"/>
          </a:xfrm>
          <a:prstGeom prst="line">
            <a:avLst/>
          </a:prstGeom>
          <a:noFill/>
          <a:ln w="28575">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803867" name="Text Box 27"/>
          <p:cNvSpPr txBox="1">
            <a:spLocks noChangeArrowheads="1"/>
          </p:cNvSpPr>
          <p:nvPr/>
        </p:nvSpPr>
        <p:spPr bwMode="auto">
          <a:xfrm>
            <a:off x="6731000" y="1828800"/>
            <a:ext cx="1533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sz="1600"/>
              <a:t>taille&lt;</a:t>
            </a:r>
            <a:r>
              <a:rPr lang="en-GB" sz="1600"/>
              <a:t>10</a:t>
            </a:r>
            <a:r>
              <a:rPr lang="en-GB" sz="1600" baseline="30000"/>
              <a:t>-18</a:t>
            </a:r>
            <a:r>
              <a:rPr lang="en-GB" sz="1600"/>
              <a:t>m</a:t>
            </a:r>
            <a:endParaRPr lang="en-US" sz="1600"/>
          </a:p>
        </p:txBody>
      </p:sp>
      <p:sp>
        <p:nvSpPr>
          <p:cNvPr id="803868" name="Text Box 28"/>
          <p:cNvSpPr txBox="1">
            <a:spLocks noChangeArrowheads="1"/>
          </p:cNvSpPr>
          <p:nvPr/>
        </p:nvSpPr>
        <p:spPr bwMode="auto">
          <a:xfrm>
            <a:off x="5891213" y="4705350"/>
            <a:ext cx="203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sz="1400"/>
              <a:t>Chargé positivement</a:t>
            </a:r>
          </a:p>
        </p:txBody>
      </p:sp>
      <p:sp>
        <p:nvSpPr>
          <p:cNvPr id="803869" name="Text Box 29"/>
          <p:cNvSpPr txBox="1">
            <a:spLocks noChangeArrowheads="1"/>
          </p:cNvSpPr>
          <p:nvPr/>
        </p:nvSpPr>
        <p:spPr bwMode="auto">
          <a:xfrm>
            <a:off x="6488113" y="2114550"/>
            <a:ext cx="210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sz="1400"/>
              <a:t>Chargé négativement</a:t>
            </a:r>
          </a:p>
        </p:txBody>
      </p:sp>
    </p:spTree>
    <p:extLst>
      <p:ext uri="{BB962C8B-B14F-4D97-AF65-F5344CB8AC3E}">
        <p14:creationId xmlns:p14="http://schemas.microsoft.com/office/powerpoint/2010/main" val="3803609529"/>
      </p:ext>
    </p:extLst>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u numéro de diapositive 2"/>
          <p:cNvSpPr>
            <a:spLocks noGrp="1"/>
          </p:cNvSpPr>
          <p:nvPr>
            <p:ph type="sldNum" sz="quarter" idx="10"/>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25F4620A-90E2-40D3-97A2-2895D932F550}" type="slidenum">
              <a:rPr lang="fr-FR" altLang="en-US" sz="1200" smtClean="0">
                <a:solidFill>
                  <a:schemeClr val="tx2"/>
                </a:solidFill>
              </a:rPr>
              <a:pPr eaLnBrk="1" hangingPunct="1"/>
              <a:t>40</a:t>
            </a:fld>
            <a:endParaRPr lang="fr-FR" altLang="en-US" sz="1200" smtClean="0">
              <a:solidFill>
                <a:schemeClr val="tx2"/>
              </a:solidFill>
            </a:endParaRPr>
          </a:p>
        </p:txBody>
      </p:sp>
      <p:sp>
        <p:nvSpPr>
          <p:cNvPr id="44035" name="Rectangle 4"/>
          <p:cNvSpPr>
            <a:spLocks noGrp="1" noChangeArrowheads="1"/>
          </p:cNvSpPr>
          <p:nvPr>
            <p:ph type="title"/>
          </p:nvPr>
        </p:nvSpPr>
        <p:spPr>
          <a:xfrm>
            <a:off x="2338388" y="0"/>
            <a:ext cx="4522787" cy="519113"/>
          </a:xfrm>
        </p:spPr>
        <p:txBody>
          <a:bodyPr/>
          <a:lstStyle/>
          <a:p>
            <a:pPr eaLnBrk="1" hangingPunct="1"/>
            <a:r>
              <a:rPr lang="fr-FR" smtClean="0"/>
              <a:t>Unification des forces</a:t>
            </a:r>
          </a:p>
        </p:txBody>
      </p:sp>
      <p:pic>
        <p:nvPicPr>
          <p:cNvPr id="44036" name="Picture 5"/>
          <p:cNvPicPr>
            <a:picLocks noChangeAspect="1" noChangeArrowheads="1"/>
          </p:cNvPicPr>
          <p:nvPr/>
        </p:nvPicPr>
        <p:blipFill>
          <a:blip r:embed="rId3">
            <a:extLst>
              <a:ext uri="{28A0092B-C50C-407E-A947-70E740481C1C}">
                <a14:useLocalDpi xmlns:a14="http://schemas.microsoft.com/office/drawing/2010/main" val="0"/>
              </a:ext>
            </a:extLst>
          </a:blip>
          <a:srcRect l="18286" t="39619" r="21715" b="9334"/>
          <a:stretch>
            <a:fillRect/>
          </a:stretch>
        </p:blipFill>
        <p:spPr bwMode="auto">
          <a:xfrm>
            <a:off x="533400" y="2428875"/>
            <a:ext cx="7924800" cy="423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7" name="Picture 6"/>
          <p:cNvPicPr>
            <a:picLocks noChangeAspect="1" noChangeArrowheads="1"/>
          </p:cNvPicPr>
          <p:nvPr/>
        </p:nvPicPr>
        <p:blipFill>
          <a:blip r:embed="rId4">
            <a:extLst>
              <a:ext uri="{28A0092B-C50C-407E-A947-70E740481C1C}">
                <a14:useLocalDpi xmlns:a14="http://schemas.microsoft.com/office/drawing/2010/main" val="0"/>
              </a:ext>
            </a:extLst>
          </a:blip>
          <a:srcRect l="9143" t="30476" r="12001" b="48314"/>
          <a:stretch>
            <a:fillRect/>
          </a:stretch>
        </p:blipFill>
        <p:spPr bwMode="auto">
          <a:xfrm>
            <a:off x="533400" y="727075"/>
            <a:ext cx="7924800" cy="159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8" name="Picture 7"/>
          <p:cNvPicPr>
            <a:picLocks noChangeAspect="1" noChangeArrowheads="1"/>
          </p:cNvPicPr>
          <p:nvPr/>
        </p:nvPicPr>
        <p:blipFill>
          <a:blip r:embed="rId4">
            <a:extLst>
              <a:ext uri="{28A0092B-C50C-407E-A947-70E740481C1C}">
                <a14:useLocalDpi xmlns:a14="http://schemas.microsoft.com/office/drawing/2010/main" val="0"/>
              </a:ext>
            </a:extLst>
          </a:blip>
          <a:srcRect l="9143" t="54453" r="12001" b="42857"/>
          <a:stretch>
            <a:fillRect/>
          </a:stretch>
        </p:blipFill>
        <p:spPr bwMode="auto">
          <a:xfrm>
            <a:off x="533400" y="2251075"/>
            <a:ext cx="79248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9" name="Line 8"/>
          <p:cNvSpPr>
            <a:spLocks noChangeShapeType="1"/>
          </p:cNvSpPr>
          <p:nvPr/>
        </p:nvSpPr>
        <p:spPr bwMode="auto">
          <a:xfrm flipH="1" flipV="1">
            <a:off x="3048000" y="2860675"/>
            <a:ext cx="685800" cy="152400"/>
          </a:xfrm>
          <a:prstGeom prst="line">
            <a:avLst/>
          </a:prstGeom>
          <a:noFill/>
          <a:ln w="28575">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0" name="Text Box 9"/>
          <p:cNvSpPr txBox="1">
            <a:spLocks noChangeArrowheads="1"/>
          </p:cNvSpPr>
          <p:nvPr/>
        </p:nvSpPr>
        <p:spPr bwMode="auto">
          <a:xfrm>
            <a:off x="1427163" y="2479675"/>
            <a:ext cx="1584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a:r>
              <a:rPr lang="en-US" sz="2000" b="1">
                <a:solidFill>
                  <a:srgbClr val="FF0000"/>
                </a:solidFill>
                <a:latin typeface="Arial Narrow" pitchFamily="34" charset="0"/>
              </a:rPr>
              <a:t>Limite </a:t>
            </a:r>
          </a:p>
          <a:p>
            <a:pPr algn="ctr"/>
            <a:r>
              <a:rPr lang="en-US" sz="2000" b="1">
                <a:solidFill>
                  <a:srgbClr val="FF0000"/>
                </a:solidFill>
                <a:latin typeface="Arial Narrow" pitchFamily="34" charset="0"/>
              </a:rPr>
              <a:t>experimentale</a:t>
            </a:r>
          </a:p>
        </p:txBody>
      </p:sp>
      <p:sp>
        <p:nvSpPr>
          <p:cNvPr id="44041" name="Rectangle 10"/>
          <p:cNvSpPr>
            <a:spLocks noChangeArrowheads="1"/>
          </p:cNvSpPr>
          <p:nvPr/>
        </p:nvSpPr>
        <p:spPr bwMode="auto">
          <a:xfrm>
            <a:off x="6019800" y="3317875"/>
            <a:ext cx="8382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4042" name="Rectangle 11"/>
          <p:cNvSpPr>
            <a:spLocks noChangeArrowheads="1"/>
          </p:cNvSpPr>
          <p:nvPr/>
        </p:nvSpPr>
        <p:spPr bwMode="auto">
          <a:xfrm>
            <a:off x="7239000" y="2936875"/>
            <a:ext cx="10668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4043" name="Rectangle 12"/>
          <p:cNvSpPr>
            <a:spLocks noChangeArrowheads="1"/>
          </p:cNvSpPr>
          <p:nvPr/>
        </p:nvSpPr>
        <p:spPr bwMode="auto">
          <a:xfrm>
            <a:off x="7543800" y="3622675"/>
            <a:ext cx="8382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4044" name="Rectangle 13"/>
          <p:cNvSpPr>
            <a:spLocks noChangeArrowheads="1"/>
          </p:cNvSpPr>
          <p:nvPr/>
        </p:nvSpPr>
        <p:spPr bwMode="auto">
          <a:xfrm>
            <a:off x="4953000" y="4156075"/>
            <a:ext cx="35052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4045" name="Rectangle 14"/>
          <p:cNvSpPr>
            <a:spLocks noChangeArrowheads="1"/>
          </p:cNvSpPr>
          <p:nvPr/>
        </p:nvSpPr>
        <p:spPr bwMode="auto">
          <a:xfrm>
            <a:off x="6553200" y="5299075"/>
            <a:ext cx="8382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4046" name="Rectangle 15"/>
          <p:cNvSpPr>
            <a:spLocks noChangeArrowheads="1"/>
          </p:cNvSpPr>
          <p:nvPr/>
        </p:nvSpPr>
        <p:spPr bwMode="auto">
          <a:xfrm>
            <a:off x="6629400" y="6365875"/>
            <a:ext cx="8382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4047" name="Rectangle 16"/>
          <p:cNvSpPr>
            <a:spLocks noChangeArrowheads="1"/>
          </p:cNvSpPr>
          <p:nvPr/>
        </p:nvSpPr>
        <p:spPr bwMode="auto">
          <a:xfrm>
            <a:off x="5181600" y="6213475"/>
            <a:ext cx="16002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4048" name="Rectangle 17"/>
          <p:cNvSpPr>
            <a:spLocks noChangeArrowheads="1"/>
          </p:cNvSpPr>
          <p:nvPr/>
        </p:nvSpPr>
        <p:spPr bwMode="auto">
          <a:xfrm>
            <a:off x="3276600" y="4918075"/>
            <a:ext cx="51054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4049" name="Rectangle 18"/>
          <p:cNvSpPr>
            <a:spLocks noChangeArrowheads="1"/>
          </p:cNvSpPr>
          <p:nvPr/>
        </p:nvSpPr>
        <p:spPr bwMode="auto">
          <a:xfrm>
            <a:off x="6172200" y="3470275"/>
            <a:ext cx="7620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4050" name="Rectangle 19"/>
          <p:cNvSpPr>
            <a:spLocks noChangeArrowheads="1"/>
          </p:cNvSpPr>
          <p:nvPr/>
        </p:nvSpPr>
        <p:spPr bwMode="auto">
          <a:xfrm>
            <a:off x="7239000" y="5832475"/>
            <a:ext cx="11430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4051" name="Line 20"/>
          <p:cNvSpPr>
            <a:spLocks noChangeShapeType="1"/>
          </p:cNvSpPr>
          <p:nvPr/>
        </p:nvSpPr>
        <p:spPr bwMode="auto">
          <a:xfrm>
            <a:off x="3733800" y="717550"/>
            <a:ext cx="0" cy="6096000"/>
          </a:xfrm>
          <a:prstGeom prst="line">
            <a:avLst/>
          </a:prstGeom>
          <a:noFill/>
          <a:ln w="2857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u numéro de diapositive 2"/>
          <p:cNvSpPr>
            <a:spLocks noGrp="1"/>
          </p:cNvSpPr>
          <p:nvPr>
            <p:ph type="sldNum" sz="quarter" idx="10"/>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1A1F5116-C216-4CF2-A8E1-BE58985DBABF}" type="slidenum">
              <a:rPr lang="fr-FR" altLang="en-US" sz="1200" smtClean="0">
                <a:solidFill>
                  <a:schemeClr val="tx2"/>
                </a:solidFill>
              </a:rPr>
              <a:pPr eaLnBrk="1" hangingPunct="1"/>
              <a:t>41</a:t>
            </a:fld>
            <a:endParaRPr lang="fr-FR" altLang="en-US" sz="1200" smtClean="0">
              <a:solidFill>
                <a:schemeClr val="tx2"/>
              </a:solidFill>
            </a:endParaRPr>
          </a:p>
        </p:txBody>
      </p:sp>
      <p:sp>
        <p:nvSpPr>
          <p:cNvPr id="45059" name="Rectangle 4"/>
          <p:cNvSpPr>
            <a:spLocks noGrp="1" noChangeArrowheads="1"/>
          </p:cNvSpPr>
          <p:nvPr>
            <p:ph type="title"/>
          </p:nvPr>
        </p:nvSpPr>
        <p:spPr>
          <a:xfrm>
            <a:off x="1974850" y="0"/>
            <a:ext cx="5259388" cy="519113"/>
          </a:xfrm>
        </p:spPr>
        <p:txBody>
          <a:bodyPr/>
          <a:lstStyle/>
          <a:p>
            <a:pPr eaLnBrk="1" hangingPunct="1"/>
            <a:r>
              <a:rPr lang="fr-FR" smtClean="0"/>
              <a:t>Énergie et matière noires</a:t>
            </a:r>
          </a:p>
        </p:txBody>
      </p:sp>
      <p:pic>
        <p:nvPicPr>
          <p:cNvPr id="4506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682625"/>
            <a:ext cx="8250237" cy="583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u numéro de diapositive 2"/>
          <p:cNvSpPr>
            <a:spLocks noGrp="1"/>
          </p:cNvSpPr>
          <p:nvPr>
            <p:ph type="sldNum" sz="quarter" idx="10"/>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771C769B-CB86-419D-A0E8-7315EEF1E23C}" type="slidenum">
              <a:rPr lang="fr-FR" altLang="en-US" sz="1200" smtClean="0">
                <a:solidFill>
                  <a:schemeClr val="tx2"/>
                </a:solidFill>
              </a:rPr>
              <a:pPr eaLnBrk="1" hangingPunct="1"/>
              <a:t>42</a:t>
            </a:fld>
            <a:endParaRPr lang="fr-FR" altLang="en-US" sz="1200" smtClean="0">
              <a:solidFill>
                <a:schemeClr val="tx2"/>
              </a:solidFill>
            </a:endParaRPr>
          </a:p>
        </p:txBody>
      </p:sp>
      <p:sp>
        <p:nvSpPr>
          <p:cNvPr id="46083" name="Rectangle 2"/>
          <p:cNvSpPr>
            <a:spLocks noGrp="1" noChangeArrowheads="1"/>
          </p:cNvSpPr>
          <p:nvPr>
            <p:ph type="title"/>
          </p:nvPr>
        </p:nvSpPr>
        <p:spPr>
          <a:xfrm>
            <a:off x="2901950" y="0"/>
            <a:ext cx="3373438" cy="519113"/>
          </a:xfrm>
        </p:spPr>
        <p:txBody>
          <a:bodyPr/>
          <a:lstStyle/>
          <a:p>
            <a:pPr eaLnBrk="1" hangingPunct="1"/>
            <a:r>
              <a:rPr lang="fr-FR" smtClean="0"/>
              <a:t>Les interactions</a:t>
            </a:r>
          </a:p>
        </p:txBody>
      </p:sp>
      <p:pic>
        <p:nvPicPr>
          <p:cNvPr id="46084" name="Picture 3"/>
          <p:cNvPicPr>
            <a:picLocks noChangeAspect="1" noChangeArrowheads="1"/>
          </p:cNvPicPr>
          <p:nvPr/>
        </p:nvPicPr>
        <p:blipFill>
          <a:blip r:embed="rId3">
            <a:extLst>
              <a:ext uri="{28A0092B-C50C-407E-A947-70E740481C1C}">
                <a14:useLocalDpi xmlns:a14="http://schemas.microsoft.com/office/drawing/2010/main" val="0"/>
              </a:ext>
            </a:extLst>
          </a:blip>
          <a:srcRect l="21143" t="12952" r="22285" b="14667"/>
          <a:stretch>
            <a:fillRect/>
          </a:stretch>
        </p:blipFill>
        <p:spPr bwMode="auto">
          <a:xfrm>
            <a:off x="1333500" y="685800"/>
            <a:ext cx="6248400" cy="599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5" name="Rectangle 4"/>
          <p:cNvSpPr>
            <a:spLocks noChangeArrowheads="1"/>
          </p:cNvSpPr>
          <p:nvPr/>
        </p:nvSpPr>
        <p:spPr bwMode="auto">
          <a:xfrm>
            <a:off x="4572000" y="5765800"/>
            <a:ext cx="1676400" cy="749300"/>
          </a:xfrm>
          <a:prstGeom prst="rect">
            <a:avLst/>
          </a:prstGeom>
          <a:solidFill>
            <a:schemeClr val="bg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fr-FR"/>
          </a:p>
        </p:txBody>
      </p:sp>
      <p:sp>
        <p:nvSpPr>
          <p:cNvPr id="46086" name="Text Box 5"/>
          <p:cNvSpPr txBox="1">
            <a:spLocks noChangeArrowheads="1"/>
          </p:cNvSpPr>
          <p:nvPr/>
        </p:nvSpPr>
        <p:spPr bwMode="auto">
          <a:xfrm>
            <a:off x="1525588" y="992188"/>
            <a:ext cx="339725"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fr-FR" sz="2000" b="1">
                <a:latin typeface="Comic Sans MS" pitchFamily="66" charset="0"/>
              </a:rPr>
              <a:t>1</a:t>
            </a:r>
          </a:p>
        </p:txBody>
      </p:sp>
      <p:sp>
        <p:nvSpPr>
          <p:cNvPr id="46087" name="Text Box 6"/>
          <p:cNvSpPr txBox="1">
            <a:spLocks noChangeArrowheads="1"/>
          </p:cNvSpPr>
          <p:nvPr/>
        </p:nvSpPr>
        <p:spPr bwMode="auto">
          <a:xfrm>
            <a:off x="4570413" y="1030288"/>
            <a:ext cx="695325"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fr-FR" sz="2000" b="1">
                <a:latin typeface="Comic Sans MS" pitchFamily="66" charset="0"/>
              </a:rPr>
              <a:t>10</a:t>
            </a:r>
            <a:r>
              <a:rPr lang="fr-FR" sz="2000" b="1" baseline="30000">
                <a:latin typeface="Comic Sans MS" pitchFamily="66" charset="0"/>
              </a:rPr>
              <a:t>-2</a:t>
            </a:r>
          </a:p>
        </p:txBody>
      </p:sp>
      <p:sp>
        <p:nvSpPr>
          <p:cNvPr id="46088" name="Text Box 7"/>
          <p:cNvSpPr txBox="1">
            <a:spLocks noChangeArrowheads="1"/>
          </p:cNvSpPr>
          <p:nvPr/>
        </p:nvSpPr>
        <p:spPr bwMode="auto">
          <a:xfrm>
            <a:off x="4576763" y="4005263"/>
            <a:ext cx="695325"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fr-FR" sz="2000" b="1">
                <a:latin typeface="Comic Sans MS" pitchFamily="66" charset="0"/>
              </a:rPr>
              <a:t>10</a:t>
            </a:r>
            <a:r>
              <a:rPr lang="fr-FR" sz="2000" b="1" baseline="30000">
                <a:latin typeface="Comic Sans MS" pitchFamily="66" charset="0"/>
              </a:rPr>
              <a:t>-5</a:t>
            </a:r>
          </a:p>
        </p:txBody>
      </p:sp>
      <p:sp>
        <p:nvSpPr>
          <p:cNvPr id="46089" name="Text Box 8"/>
          <p:cNvSpPr txBox="1">
            <a:spLocks noChangeArrowheads="1"/>
          </p:cNvSpPr>
          <p:nvPr/>
        </p:nvSpPr>
        <p:spPr bwMode="auto">
          <a:xfrm>
            <a:off x="1466850" y="4025900"/>
            <a:ext cx="795338"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fr-FR" sz="2000" b="1">
                <a:latin typeface="Comic Sans MS" pitchFamily="66" charset="0"/>
              </a:rPr>
              <a:t>10</a:t>
            </a:r>
            <a:r>
              <a:rPr lang="fr-FR" sz="2000" b="1" baseline="30000">
                <a:latin typeface="Comic Sans MS" pitchFamily="66" charset="0"/>
              </a:rPr>
              <a:t>-38</a:t>
            </a:r>
          </a:p>
        </p:txBody>
      </p:sp>
      <p:sp>
        <p:nvSpPr>
          <p:cNvPr id="46090" name="Text Box 9"/>
          <p:cNvSpPr txBox="1">
            <a:spLocks noChangeArrowheads="1"/>
          </p:cNvSpPr>
          <p:nvPr/>
        </p:nvSpPr>
        <p:spPr bwMode="auto">
          <a:xfrm>
            <a:off x="2538413" y="654050"/>
            <a:ext cx="839787" cy="396875"/>
          </a:xfrm>
          <a:prstGeom prst="rect">
            <a:avLst/>
          </a:prstGeom>
          <a:solidFill>
            <a:schemeClr val="bg1"/>
          </a:solidFill>
          <a:ln>
            <a:noFill/>
          </a:ln>
          <a:effectLst/>
          <a:extLs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fr-FR" sz="2000"/>
              <a:t>Forte</a:t>
            </a:r>
          </a:p>
        </p:txBody>
      </p:sp>
      <p:sp>
        <p:nvSpPr>
          <p:cNvPr id="46091" name="Text Box 10"/>
          <p:cNvSpPr txBox="1">
            <a:spLocks noChangeArrowheads="1"/>
          </p:cNvSpPr>
          <p:nvPr/>
        </p:nvSpPr>
        <p:spPr bwMode="auto">
          <a:xfrm>
            <a:off x="4722813" y="654050"/>
            <a:ext cx="2565400" cy="396875"/>
          </a:xfrm>
          <a:prstGeom prst="rect">
            <a:avLst/>
          </a:prstGeom>
          <a:solidFill>
            <a:schemeClr val="bg1"/>
          </a:solidFill>
          <a:ln>
            <a:noFill/>
          </a:ln>
          <a:effectLst/>
          <a:extLs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fr-FR" sz="2000"/>
              <a:t>Electromagnétique</a:t>
            </a:r>
          </a:p>
        </p:txBody>
      </p:sp>
      <p:sp>
        <p:nvSpPr>
          <p:cNvPr id="46092" name="Text Box 11"/>
          <p:cNvSpPr txBox="1">
            <a:spLocks noChangeArrowheads="1"/>
          </p:cNvSpPr>
          <p:nvPr/>
        </p:nvSpPr>
        <p:spPr bwMode="auto">
          <a:xfrm>
            <a:off x="1903413" y="3702050"/>
            <a:ext cx="2197100" cy="396875"/>
          </a:xfrm>
          <a:prstGeom prst="rect">
            <a:avLst/>
          </a:prstGeom>
          <a:solidFill>
            <a:schemeClr val="bg1"/>
          </a:solidFill>
          <a:ln>
            <a:noFill/>
          </a:ln>
          <a:effectLst/>
          <a:extLs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fr-FR" sz="2000"/>
              <a:t>Gravitationnelle</a:t>
            </a:r>
          </a:p>
        </p:txBody>
      </p:sp>
      <p:sp>
        <p:nvSpPr>
          <p:cNvPr id="46093" name="Text Box 12"/>
          <p:cNvSpPr txBox="1">
            <a:spLocks noChangeArrowheads="1"/>
          </p:cNvSpPr>
          <p:nvPr/>
        </p:nvSpPr>
        <p:spPr bwMode="auto">
          <a:xfrm>
            <a:off x="5484813" y="3689350"/>
            <a:ext cx="928687" cy="396875"/>
          </a:xfrm>
          <a:prstGeom prst="rect">
            <a:avLst/>
          </a:prstGeom>
          <a:solidFill>
            <a:schemeClr val="bg1"/>
          </a:solidFill>
          <a:ln>
            <a:noFill/>
          </a:ln>
          <a:effectLst/>
          <a:extLs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fr-FR" sz="2000"/>
              <a:t>Faible</a:t>
            </a:r>
          </a:p>
        </p:txBody>
      </p:sp>
      <p:sp>
        <p:nvSpPr>
          <p:cNvPr id="46094" name="Text Box 13"/>
          <p:cNvSpPr txBox="1">
            <a:spLocks noChangeArrowheads="1"/>
          </p:cNvSpPr>
          <p:nvPr/>
        </p:nvSpPr>
        <p:spPr bwMode="auto">
          <a:xfrm>
            <a:off x="4583113" y="2584450"/>
            <a:ext cx="1127125" cy="822325"/>
          </a:xfrm>
          <a:prstGeom prst="rect">
            <a:avLst/>
          </a:prstGeom>
          <a:solidFill>
            <a:schemeClr val="bg1"/>
          </a:solidFill>
          <a:ln>
            <a:noFill/>
          </a:ln>
          <a:effectLst/>
          <a:extLs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fr-FR" sz="1200"/>
              <a:t>Atomes</a:t>
            </a:r>
          </a:p>
          <a:p>
            <a:pPr eaLnBrk="1" hangingPunct="1"/>
            <a:r>
              <a:rPr lang="fr-FR" sz="1200"/>
              <a:t>Lumière</a:t>
            </a:r>
          </a:p>
          <a:p>
            <a:pPr eaLnBrk="1" hangingPunct="1"/>
            <a:r>
              <a:rPr lang="fr-FR" sz="1200"/>
              <a:t>Chimie</a:t>
            </a:r>
          </a:p>
          <a:p>
            <a:pPr eaLnBrk="1" hangingPunct="1"/>
            <a:r>
              <a:rPr lang="fr-FR" sz="1200"/>
              <a:t>Électronique</a:t>
            </a:r>
          </a:p>
        </p:txBody>
      </p:sp>
      <p:sp>
        <p:nvSpPr>
          <p:cNvPr id="46095" name="Text Box 14"/>
          <p:cNvSpPr txBox="1">
            <a:spLocks noChangeArrowheads="1"/>
          </p:cNvSpPr>
          <p:nvPr/>
        </p:nvSpPr>
        <p:spPr bwMode="auto">
          <a:xfrm>
            <a:off x="4621213" y="5810250"/>
            <a:ext cx="1301750" cy="639763"/>
          </a:xfrm>
          <a:prstGeom prst="rect">
            <a:avLst/>
          </a:prstGeom>
          <a:solidFill>
            <a:schemeClr val="bg1"/>
          </a:solidFill>
          <a:ln>
            <a:noFill/>
          </a:ln>
          <a:effectLst/>
          <a:extLs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endParaRPr lang="fr-FR" sz="1200"/>
          </a:p>
          <a:p>
            <a:pPr eaLnBrk="1" hangingPunct="1"/>
            <a:r>
              <a:rPr lang="fr-FR" sz="1200"/>
              <a:t>Radioactivité </a:t>
            </a:r>
            <a:r>
              <a:rPr lang="fr-FR" sz="1200">
                <a:sym typeface="Symbol" pitchFamily="18" charset="2"/>
              </a:rPr>
              <a:t></a:t>
            </a:r>
          </a:p>
          <a:p>
            <a:pPr eaLnBrk="1" hangingPunct="1"/>
            <a:endParaRPr lang="fr-FR" sz="1200">
              <a:sym typeface="Symbol" pitchFamily="18" charset="2"/>
            </a:endParaRPr>
          </a:p>
        </p:txBody>
      </p:sp>
      <p:sp>
        <p:nvSpPr>
          <p:cNvPr id="46096" name="Text Box 15"/>
          <p:cNvSpPr txBox="1">
            <a:spLocks noChangeArrowheads="1"/>
          </p:cNvSpPr>
          <p:nvPr/>
        </p:nvSpPr>
        <p:spPr bwMode="auto">
          <a:xfrm>
            <a:off x="1458913" y="5784850"/>
            <a:ext cx="1400175" cy="639763"/>
          </a:xfrm>
          <a:prstGeom prst="rect">
            <a:avLst/>
          </a:prstGeom>
          <a:solidFill>
            <a:schemeClr val="bg1"/>
          </a:solidFill>
          <a:ln>
            <a:noFill/>
          </a:ln>
          <a:effectLst/>
          <a:extLs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endParaRPr lang="fr-FR" sz="1200"/>
          </a:p>
          <a:p>
            <a:pPr eaLnBrk="1" hangingPunct="1"/>
            <a:r>
              <a:rPr lang="fr-FR" sz="1200"/>
              <a:t>Système solaire</a:t>
            </a:r>
          </a:p>
          <a:p>
            <a:pPr eaLnBrk="1" hangingPunct="1"/>
            <a:r>
              <a:rPr lang="fr-FR" sz="1200"/>
              <a:t>Galaxies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u numéro de diapositive 1"/>
          <p:cNvSpPr>
            <a:spLocks noGrp="1"/>
          </p:cNvSpPr>
          <p:nvPr>
            <p:ph type="sldNum" sz="quarter" idx="10"/>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9FEA1282-3142-4114-B348-E248A9D3365B}" type="slidenum">
              <a:rPr lang="fr-FR" altLang="en-US" sz="1200" smtClean="0">
                <a:solidFill>
                  <a:schemeClr val="tx2"/>
                </a:solidFill>
              </a:rPr>
              <a:pPr eaLnBrk="1" hangingPunct="1"/>
              <a:t>43</a:t>
            </a:fld>
            <a:endParaRPr lang="fr-FR" altLang="en-US" sz="1200" smtClean="0">
              <a:solidFill>
                <a:schemeClr val="tx2"/>
              </a:solidFill>
            </a:endParaRPr>
          </a:p>
        </p:txBody>
      </p:sp>
      <p:pic>
        <p:nvPicPr>
          <p:cNvPr id="47107" name="Picture 8" descr="http://media.economist.com/sites/default/files/imagecache/full-width/images/2012/07/blogs/graphic-detail/20120707_woc54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313" y="720725"/>
            <a:ext cx="7045325" cy="583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4"/>
          <p:cNvSpPr>
            <a:spLocks noGrp="1"/>
          </p:cNvSpPr>
          <p:nvPr>
            <p:ph type="title"/>
          </p:nvPr>
        </p:nvSpPr>
        <p:spPr>
          <a:xfrm>
            <a:off x="3260725" y="0"/>
            <a:ext cx="2657475" cy="523875"/>
          </a:xfrm>
        </p:spPr>
        <p:txBody>
          <a:bodyPr/>
          <a:lstStyle/>
          <a:p>
            <a:r>
              <a:rPr lang="fr-FR" smtClean="0"/>
              <a:t>Cout du LHC</a:t>
            </a:r>
          </a:p>
        </p:txBody>
      </p:sp>
      <p:sp>
        <p:nvSpPr>
          <p:cNvPr id="48131" name="Espace réservé du contenu 5"/>
          <p:cNvSpPr>
            <a:spLocks noGrp="1"/>
          </p:cNvSpPr>
          <p:nvPr>
            <p:ph idx="1"/>
          </p:nvPr>
        </p:nvSpPr>
        <p:spPr/>
        <p:txBody>
          <a:bodyPr/>
          <a:lstStyle/>
          <a:p>
            <a:endParaRPr lang="en-US" smtClean="0"/>
          </a:p>
          <a:p>
            <a:r>
              <a:rPr lang="fr-FR" smtClean="0"/>
              <a:t>Coût du LHC: 3 à 5 milliards d’euros, financés sur le budget CERN (i.e. répartis sur ≥ 20 pays et sur 15 ans) </a:t>
            </a:r>
          </a:p>
          <a:p>
            <a:r>
              <a:rPr lang="fr-FR" smtClean="0"/>
              <a:t>Budget du CERN: 800 M€ / an </a:t>
            </a:r>
          </a:p>
          <a:p>
            <a:r>
              <a:rPr lang="fr-FR" smtClean="0"/>
              <a:t>Fraction payée par la France: 15% </a:t>
            </a:r>
          </a:p>
          <a:p>
            <a:r>
              <a:rPr lang="fr-FR" smtClean="0"/>
              <a:t>Retour sur investissement en France: ~×3 </a:t>
            </a:r>
          </a:p>
          <a:p>
            <a:endParaRPr lang="en-US" smtClean="0"/>
          </a:p>
        </p:txBody>
      </p:sp>
      <p:sp>
        <p:nvSpPr>
          <p:cNvPr id="48132" name="Espace réservé du numéro de diapositive 1"/>
          <p:cNvSpPr>
            <a:spLocks noGrp="1"/>
          </p:cNvSpPr>
          <p:nvPr>
            <p:ph type="sldNum" sz="quarter" idx="10"/>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081A23D1-DF1C-44B8-B7F7-8451AA2F16C3}" type="slidenum">
              <a:rPr lang="fr-FR" altLang="en-US" sz="1200" smtClean="0">
                <a:solidFill>
                  <a:schemeClr val="tx2"/>
                </a:solidFill>
              </a:rPr>
              <a:pPr eaLnBrk="1" hangingPunct="1"/>
              <a:t>44</a:t>
            </a:fld>
            <a:endParaRPr lang="fr-FR" altLang="en-US" sz="1200" smtClean="0">
              <a:solidFill>
                <a:schemeClr val="tx2"/>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1"/>
          <p:cNvSpPr>
            <a:spLocks noGrp="1"/>
          </p:cNvSpPr>
          <p:nvPr>
            <p:ph type="title"/>
          </p:nvPr>
        </p:nvSpPr>
        <p:spPr/>
        <p:txBody>
          <a:bodyPr/>
          <a:lstStyle/>
          <a:p>
            <a:r>
              <a:rPr lang="fr-FR" smtClean="0"/>
              <a:t>La masse de notre matière</a:t>
            </a:r>
          </a:p>
        </p:txBody>
      </p:sp>
      <p:sp>
        <p:nvSpPr>
          <p:cNvPr id="49155" name="Espace réservé du contenu 2"/>
          <p:cNvSpPr>
            <a:spLocks noGrp="1"/>
          </p:cNvSpPr>
          <p:nvPr>
            <p:ph idx="1"/>
          </p:nvPr>
        </p:nvSpPr>
        <p:spPr/>
        <p:txBody>
          <a:bodyPr/>
          <a:lstStyle/>
          <a:p>
            <a:r>
              <a:rPr lang="fr-FR" smtClean="0"/>
              <a:t>La masse de notre matière ne doit (presque) rien au boson de Higgs</a:t>
            </a:r>
          </a:p>
          <a:p>
            <a:r>
              <a:rPr lang="fr-FR" smtClean="0"/>
              <a:t>Proton et neutrons (masse ~1GeV) sont composés de trois quarks (masse qq MeV) </a:t>
            </a:r>
          </a:p>
          <a:p>
            <a:r>
              <a:rPr lang="fr-FR" smtClean="0"/>
              <a:t>L’essentiel de la masse des protons et neutrons vient de l’énergie des gluons liant les quarks entre eux (et E=mc</a:t>
            </a:r>
            <a:r>
              <a:rPr lang="fr-FR" baseline="30000" smtClean="0"/>
              <a:t>2</a:t>
            </a:r>
            <a:r>
              <a:rPr lang="fr-FR" smtClean="0"/>
              <a:t>)</a:t>
            </a:r>
          </a:p>
        </p:txBody>
      </p:sp>
      <p:sp>
        <p:nvSpPr>
          <p:cNvPr id="49156" name="Espace réservé du numéro de diapositive 3"/>
          <p:cNvSpPr>
            <a:spLocks noGrp="1"/>
          </p:cNvSpPr>
          <p:nvPr>
            <p:ph type="sldNum" sz="quarter" idx="10"/>
          </p:nvPr>
        </p:nvSpPr>
        <p:spPr>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AD59A3E8-89F2-4DDA-95AE-77EE1470EAE6}" type="slidenum">
              <a:rPr lang="fr-FR" sz="1200" smtClean="0">
                <a:solidFill>
                  <a:schemeClr val="tx2"/>
                </a:solidFill>
              </a:rPr>
              <a:pPr eaLnBrk="1" hangingPunct="1"/>
              <a:t>45</a:t>
            </a:fld>
            <a:endParaRPr lang="fr-FR" sz="1200" smtClean="0">
              <a:solidFill>
                <a:schemeClr val="tx2"/>
              </a:solidFill>
            </a:endParaRPr>
          </a:p>
        </p:txBody>
      </p:sp>
      <p:pic>
        <p:nvPicPr>
          <p:cNvPr id="49157" name="Image 4" descr="Capture d’écran 2012-10-10 à 11.49.0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735513"/>
            <a:ext cx="2057400"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00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535622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5" descr="6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657600"/>
            <a:ext cx="60960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ZoneTexte 15"/>
          <p:cNvSpPr txBox="1">
            <a:spLocks noChangeArrowheads="1"/>
          </p:cNvSpPr>
          <p:nvPr/>
        </p:nvSpPr>
        <p:spPr bwMode="auto">
          <a:xfrm>
            <a:off x="3048000" y="2667000"/>
            <a:ext cx="19050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fr-FR" sz="1600"/>
              <a:t>…et bien d’autres</a:t>
            </a:r>
          </a:p>
        </p:txBody>
      </p:sp>
      <p:sp>
        <p:nvSpPr>
          <p:cNvPr id="50181" name="ZoneTexte 16"/>
          <p:cNvSpPr txBox="1">
            <a:spLocks noChangeArrowheads="1"/>
          </p:cNvSpPr>
          <p:nvPr/>
        </p:nvSpPr>
        <p:spPr bwMode="auto">
          <a:xfrm>
            <a:off x="5943600" y="762000"/>
            <a:ext cx="2438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fr-FR"/>
              <a:t>Une maturation d’un siècle…</a:t>
            </a:r>
          </a:p>
        </p:txBody>
      </p:sp>
      <p:cxnSp>
        <p:nvCxnSpPr>
          <p:cNvPr id="19" name="Connecteur droit avec flèche 18"/>
          <p:cNvCxnSpPr/>
          <p:nvPr/>
        </p:nvCxnSpPr>
        <p:spPr>
          <a:xfrm rot="16200000" flipV="1">
            <a:off x="4420394" y="6247606"/>
            <a:ext cx="60960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0183" name="ZoneTexte 19"/>
          <p:cNvSpPr txBox="1">
            <a:spLocks noChangeArrowheads="1"/>
          </p:cNvSpPr>
          <p:nvPr/>
        </p:nvSpPr>
        <p:spPr bwMode="auto">
          <a:xfrm>
            <a:off x="4800600" y="63960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fr-FR">
                <a:solidFill>
                  <a:srgbClr val="FF0000"/>
                </a:solidFill>
              </a:rPr>
              <a:t>H</a:t>
            </a:r>
          </a:p>
        </p:txBody>
      </p:sp>
      <p:sp>
        <p:nvSpPr>
          <p:cNvPr id="50184" name="Espace réservé du numéro de diapositive 7"/>
          <p:cNvSpPr>
            <a:spLocks noGrp="1"/>
          </p:cNvSpPr>
          <p:nvPr>
            <p:ph type="sldNum" sz="quarter" idx="4294967295"/>
          </p:nvPr>
        </p:nvSpPr>
        <p:spPr>
          <a:xfrm>
            <a:off x="6553200" y="6356350"/>
            <a:ext cx="2133600" cy="365125"/>
          </a:xfrm>
          <a:noFill/>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fld id="{E4154B71-0965-4FF4-903D-7E7905F8F454}" type="slidenum">
              <a:rPr lang="fr-BE" sz="1200" smtClean="0">
                <a:solidFill>
                  <a:srgbClr val="898989"/>
                </a:solidFill>
              </a:rPr>
              <a:pPr eaLnBrk="1" hangingPunct="1"/>
              <a:t>46</a:t>
            </a:fld>
            <a:endParaRPr lang="fr-BE" sz="1200" smtClean="0">
              <a:solidFill>
                <a:srgbClr val="898989"/>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Espace réservé du numéro de diapositive 2"/>
          <p:cNvSpPr>
            <a:spLocks noGrp="1"/>
          </p:cNvSpPr>
          <p:nvPr>
            <p:ph type="sldNum" sz="quarter" idx="10"/>
          </p:nvPr>
        </p:nvSpPr>
        <p:spPr/>
        <p:txBody>
          <a:bodyPr/>
          <a:lstStyle/>
          <a:p>
            <a:fld id="{2E3180CF-617A-453E-8E19-09A088C0AEB4}" type="slidenum">
              <a:rPr lang="fr-FR" altLang="en-US"/>
              <a:pPr/>
              <a:t>5</a:t>
            </a:fld>
            <a:endParaRPr lang="fr-FR" altLang="en-US"/>
          </a:p>
        </p:txBody>
      </p:sp>
      <p:grpSp>
        <p:nvGrpSpPr>
          <p:cNvPr id="805890" name="Group 2"/>
          <p:cNvGrpSpPr>
            <a:grpSpLocks/>
          </p:cNvGrpSpPr>
          <p:nvPr/>
        </p:nvGrpSpPr>
        <p:grpSpPr bwMode="auto">
          <a:xfrm>
            <a:off x="1295400" y="1511300"/>
            <a:ext cx="4311650" cy="3311525"/>
            <a:chOff x="816" y="952"/>
            <a:chExt cx="2716" cy="2086"/>
          </a:xfrm>
        </p:grpSpPr>
        <p:grpSp>
          <p:nvGrpSpPr>
            <p:cNvPr id="805891" name="Group 3"/>
            <p:cNvGrpSpPr>
              <a:grpSpLocks/>
            </p:cNvGrpSpPr>
            <p:nvPr/>
          </p:nvGrpSpPr>
          <p:grpSpPr bwMode="auto">
            <a:xfrm>
              <a:off x="1392" y="952"/>
              <a:ext cx="2140" cy="2086"/>
              <a:chOff x="2315" y="1539"/>
              <a:chExt cx="2071" cy="2086"/>
            </a:xfrm>
          </p:grpSpPr>
          <p:sp>
            <p:nvSpPr>
              <p:cNvPr id="805892" name="Oval 4"/>
              <p:cNvSpPr>
                <a:spLocks noChangeArrowheads="1"/>
              </p:cNvSpPr>
              <p:nvPr/>
            </p:nvSpPr>
            <p:spPr bwMode="auto">
              <a:xfrm>
                <a:off x="2315" y="1539"/>
                <a:ext cx="2071" cy="2086"/>
              </a:xfrm>
              <a:prstGeom prst="ellipse">
                <a:avLst/>
              </a:prstGeom>
              <a:noFill/>
              <a:ln w="19050">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fr-FR" sz="2400">
                  <a:latin typeface="Times New Roman" pitchFamily="18" charset="0"/>
                </a:endParaRPr>
              </a:p>
            </p:txBody>
          </p:sp>
          <p:sp>
            <p:nvSpPr>
              <p:cNvPr id="805893" name="Oval 5"/>
              <p:cNvSpPr>
                <a:spLocks noChangeArrowheads="1"/>
              </p:cNvSpPr>
              <p:nvPr/>
            </p:nvSpPr>
            <p:spPr bwMode="auto">
              <a:xfrm>
                <a:off x="2509" y="1845"/>
                <a:ext cx="496" cy="469"/>
              </a:xfrm>
              <a:prstGeom prst="ellipse">
                <a:avLst/>
              </a:prstGeom>
              <a:gradFill rotWithShape="0">
                <a:gsLst>
                  <a:gs pos="0">
                    <a:srgbClr val="6600FF"/>
                  </a:gs>
                  <a:gs pos="100000">
                    <a:srgbClr val="6600FF">
                      <a:gamma/>
                      <a:shade val="46275"/>
                      <a:invGamma/>
                    </a:srgbClr>
                  </a:gs>
                </a:gsLst>
                <a:path path="shape">
                  <a:fillToRect l="50000" t="50000" r="50000" b="50000"/>
                </a:path>
              </a:gra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5894" name="Oval 6"/>
              <p:cNvSpPr>
                <a:spLocks noChangeArrowheads="1"/>
              </p:cNvSpPr>
              <p:nvPr/>
            </p:nvSpPr>
            <p:spPr bwMode="auto">
              <a:xfrm>
                <a:off x="2315" y="2185"/>
                <a:ext cx="496" cy="468"/>
              </a:xfrm>
              <a:prstGeom prst="ellipse">
                <a:avLst/>
              </a:prstGeom>
              <a:gradFill rotWithShape="0">
                <a:gsLst>
                  <a:gs pos="0">
                    <a:srgbClr val="FF0000"/>
                  </a:gs>
                  <a:gs pos="100000">
                    <a:srgbClr val="FF0000">
                      <a:gamma/>
                      <a:shade val="52549"/>
                      <a:invGamma/>
                    </a:srgbClr>
                  </a:gs>
                </a:gsLst>
                <a:path path="shape">
                  <a:fillToRect l="50000" t="50000" r="50000" b="50000"/>
                </a:path>
              </a:gra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5895" name="Oval 7"/>
              <p:cNvSpPr>
                <a:spLocks noChangeArrowheads="1"/>
              </p:cNvSpPr>
              <p:nvPr/>
            </p:nvSpPr>
            <p:spPr bwMode="auto">
              <a:xfrm>
                <a:off x="2315" y="2524"/>
                <a:ext cx="496" cy="469"/>
              </a:xfrm>
              <a:prstGeom prst="ellipse">
                <a:avLst/>
              </a:prstGeom>
              <a:gradFill rotWithShape="0">
                <a:gsLst>
                  <a:gs pos="0">
                    <a:srgbClr val="6600FF"/>
                  </a:gs>
                  <a:gs pos="100000">
                    <a:srgbClr val="6600FF">
                      <a:gamma/>
                      <a:shade val="46275"/>
                      <a:invGamma/>
                    </a:srgbClr>
                  </a:gs>
                </a:gsLst>
                <a:path path="shape">
                  <a:fillToRect l="50000" t="50000" r="50000" b="50000"/>
                </a:path>
              </a:gra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5896" name="Oval 8"/>
              <p:cNvSpPr>
                <a:spLocks noChangeArrowheads="1"/>
              </p:cNvSpPr>
              <p:nvPr/>
            </p:nvSpPr>
            <p:spPr bwMode="auto">
              <a:xfrm>
                <a:off x="3501" y="2465"/>
                <a:ext cx="496" cy="469"/>
              </a:xfrm>
              <a:prstGeom prst="ellipse">
                <a:avLst/>
              </a:prstGeom>
              <a:gradFill rotWithShape="0">
                <a:gsLst>
                  <a:gs pos="0">
                    <a:srgbClr val="6600FF"/>
                  </a:gs>
                  <a:gs pos="100000">
                    <a:srgbClr val="6600FF">
                      <a:gamma/>
                      <a:shade val="46275"/>
                      <a:invGamma/>
                    </a:srgbClr>
                  </a:gs>
                </a:gsLst>
                <a:path path="shape">
                  <a:fillToRect l="50000" t="50000" r="50000" b="50000"/>
                </a:path>
              </a:gra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5897" name="Oval 9"/>
              <p:cNvSpPr>
                <a:spLocks noChangeArrowheads="1"/>
              </p:cNvSpPr>
              <p:nvPr/>
            </p:nvSpPr>
            <p:spPr bwMode="auto">
              <a:xfrm>
                <a:off x="3395" y="1584"/>
                <a:ext cx="495" cy="468"/>
              </a:xfrm>
              <a:prstGeom prst="ellipse">
                <a:avLst/>
              </a:prstGeom>
              <a:gradFill rotWithShape="0">
                <a:gsLst>
                  <a:gs pos="0">
                    <a:srgbClr val="6600FF"/>
                  </a:gs>
                  <a:gs pos="100000">
                    <a:srgbClr val="6600FF">
                      <a:gamma/>
                      <a:shade val="46275"/>
                      <a:invGamma/>
                    </a:srgbClr>
                  </a:gs>
                </a:gsLst>
                <a:path path="shape">
                  <a:fillToRect l="50000" t="50000" r="50000" b="50000"/>
                </a:path>
              </a:gra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5898" name="Oval 10"/>
              <p:cNvSpPr>
                <a:spLocks noChangeArrowheads="1"/>
              </p:cNvSpPr>
              <p:nvPr/>
            </p:nvSpPr>
            <p:spPr bwMode="auto">
              <a:xfrm>
                <a:off x="2666" y="1660"/>
                <a:ext cx="495" cy="468"/>
              </a:xfrm>
              <a:prstGeom prst="ellipse">
                <a:avLst/>
              </a:prstGeom>
              <a:gradFill rotWithShape="0">
                <a:gsLst>
                  <a:gs pos="0">
                    <a:srgbClr val="FF0000"/>
                  </a:gs>
                  <a:gs pos="100000">
                    <a:srgbClr val="FF0000">
                      <a:gamma/>
                      <a:shade val="52549"/>
                      <a:invGamma/>
                    </a:srgbClr>
                  </a:gs>
                </a:gsLst>
                <a:path path="shape">
                  <a:fillToRect l="50000" t="50000" r="50000" b="50000"/>
                </a:path>
              </a:gra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5899" name="Oval 11"/>
              <p:cNvSpPr>
                <a:spLocks noChangeArrowheads="1"/>
              </p:cNvSpPr>
              <p:nvPr/>
            </p:nvSpPr>
            <p:spPr bwMode="auto">
              <a:xfrm>
                <a:off x="2660" y="2216"/>
                <a:ext cx="495" cy="468"/>
              </a:xfrm>
              <a:prstGeom prst="ellipse">
                <a:avLst/>
              </a:prstGeom>
              <a:gradFill rotWithShape="0">
                <a:gsLst>
                  <a:gs pos="0">
                    <a:srgbClr val="FF0000"/>
                  </a:gs>
                  <a:gs pos="100000">
                    <a:srgbClr val="FF0000">
                      <a:gamma/>
                      <a:shade val="52549"/>
                      <a:invGamma/>
                    </a:srgbClr>
                  </a:gs>
                </a:gsLst>
                <a:path path="shape">
                  <a:fillToRect l="50000" t="50000" r="50000" b="50000"/>
                </a:path>
              </a:gra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5900" name="Oval 12"/>
              <p:cNvSpPr>
                <a:spLocks noChangeArrowheads="1"/>
              </p:cNvSpPr>
              <p:nvPr/>
            </p:nvSpPr>
            <p:spPr bwMode="auto">
              <a:xfrm>
                <a:off x="3306" y="2874"/>
                <a:ext cx="495" cy="468"/>
              </a:xfrm>
              <a:prstGeom prst="ellipse">
                <a:avLst/>
              </a:prstGeom>
              <a:gradFill rotWithShape="0">
                <a:gsLst>
                  <a:gs pos="0">
                    <a:srgbClr val="FF0000"/>
                  </a:gs>
                  <a:gs pos="100000">
                    <a:srgbClr val="FF0000">
                      <a:gamma/>
                      <a:shade val="52549"/>
                      <a:invGamma/>
                    </a:srgbClr>
                  </a:gs>
                </a:gsLst>
                <a:path path="shape">
                  <a:fillToRect l="50000" t="50000" r="50000" b="50000"/>
                </a:path>
              </a:gra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5901" name="Oval 13"/>
              <p:cNvSpPr>
                <a:spLocks noChangeArrowheads="1"/>
              </p:cNvSpPr>
              <p:nvPr/>
            </p:nvSpPr>
            <p:spPr bwMode="auto">
              <a:xfrm>
                <a:off x="3540" y="1904"/>
                <a:ext cx="495" cy="468"/>
              </a:xfrm>
              <a:prstGeom prst="ellipse">
                <a:avLst/>
              </a:prstGeom>
              <a:gradFill rotWithShape="0">
                <a:gsLst>
                  <a:gs pos="0">
                    <a:srgbClr val="FF0000"/>
                  </a:gs>
                  <a:gs pos="100000">
                    <a:srgbClr val="FF0000">
                      <a:gamma/>
                      <a:shade val="52549"/>
                      <a:invGamma/>
                    </a:srgbClr>
                  </a:gs>
                </a:gsLst>
                <a:path path="shape">
                  <a:fillToRect l="50000" t="50000" r="50000" b="50000"/>
                </a:path>
              </a:gra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5902" name="Oval 14"/>
              <p:cNvSpPr>
                <a:spLocks noChangeArrowheads="1"/>
              </p:cNvSpPr>
              <p:nvPr/>
            </p:nvSpPr>
            <p:spPr bwMode="auto">
              <a:xfrm>
                <a:off x="2909" y="1929"/>
                <a:ext cx="496" cy="468"/>
              </a:xfrm>
              <a:prstGeom prst="ellipse">
                <a:avLst/>
              </a:prstGeom>
              <a:gradFill rotWithShape="0">
                <a:gsLst>
                  <a:gs pos="0">
                    <a:srgbClr val="FF0000"/>
                  </a:gs>
                  <a:gs pos="100000">
                    <a:srgbClr val="FF0000">
                      <a:gamma/>
                      <a:shade val="52549"/>
                      <a:invGamma/>
                    </a:srgbClr>
                  </a:gs>
                </a:gsLst>
                <a:path path="shape">
                  <a:fillToRect l="50000" t="50000" r="50000" b="50000"/>
                </a:path>
              </a:gra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5903" name="Oval 15"/>
              <p:cNvSpPr>
                <a:spLocks noChangeArrowheads="1"/>
              </p:cNvSpPr>
              <p:nvPr/>
            </p:nvSpPr>
            <p:spPr bwMode="auto">
              <a:xfrm>
                <a:off x="3890" y="2216"/>
                <a:ext cx="496" cy="468"/>
              </a:xfrm>
              <a:prstGeom prst="ellipse">
                <a:avLst/>
              </a:prstGeom>
              <a:gradFill rotWithShape="0">
                <a:gsLst>
                  <a:gs pos="0">
                    <a:srgbClr val="FF0000"/>
                  </a:gs>
                  <a:gs pos="100000">
                    <a:srgbClr val="FF0000">
                      <a:gamma/>
                      <a:shade val="52549"/>
                      <a:invGamma/>
                    </a:srgbClr>
                  </a:gs>
                </a:gsLst>
                <a:path path="shape">
                  <a:fillToRect l="50000" t="50000" r="50000" b="50000"/>
                </a:path>
              </a:gra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5904" name="Oval 16"/>
              <p:cNvSpPr>
                <a:spLocks noChangeArrowheads="1"/>
              </p:cNvSpPr>
              <p:nvPr/>
            </p:nvSpPr>
            <p:spPr bwMode="auto">
              <a:xfrm>
                <a:off x="3651" y="1767"/>
                <a:ext cx="496" cy="469"/>
              </a:xfrm>
              <a:prstGeom prst="ellipse">
                <a:avLst/>
              </a:prstGeom>
              <a:gradFill rotWithShape="0">
                <a:gsLst>
                  <a:gs pos="0">
                    <a:srgbClr val="FF0000"/>
                  </a:gs>
                  <a:gs pos="100000">
                    <a:srgbClr val="FF0000">
                      <a:gamma/>
                      <a:shade val="52549"/>
                      <a:invGamma/>
                    </a:srgbClr>
                  </a:gs>
                </a:gsLst>
                <a:path path="shape">
                  <a:fillToRect l="50000" t="50000" r="50000" b="50000"/>
                </a:path>
              </a:gra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5905" name="Oval 17"/>
              <p:cNvSpPr>
                <a:spLocks noChangeArrowheads="1"/>
              </p:cNvSpPr>
              <p:nvPr/>
            </p:nvSpPr>
            <p:spPr bwMode="auto">
              <a:xfrm>
                <a:off x="3005" y="1539"/>
                <a:ext cx="496" cy="468"/>
              </a:xfrm>
              <a:prstGeom prst="ellipse">
                <a:avLst/>
              </a:prstGeom>
              <a:gradFill rotWithShape="0">
                <a:gsLst>
                  <a:gs pos="0">
                    <a:srgbClr val="6600FF"/>
                  </a:gs>
                  <a:gs pos="100000">
                    <a:srgbClr val="6600FF">
                      <a:gamma/>
                      <a:shade val="46275"/>
                      <a:invGamma/>
                    </a:srgbClr>
                  </a:gs>
                </a:gsLst>
                <a:path path="shape">
                  <a:fillToRect l="50000" t="50000" r="50000" b="50000"/>
                </a:path>
              </a:gra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5906" name="Oval 18"/>
              <p:cNvSpPr>
                <a:spLocks noChangeArrowheads="1"/>
              </p:cNvSpPr>
              <p:nvPr/>
            </p:nvSpPr>
            <p:spPr bwMode="auto">
              <a:xfrm>
                <a:off x="3801" y="1958"/>
                <a:ext cx="496" cy="468"/>
              </a:xfrm>
              <a:prstGeom prst="ellipse">
                <a:avLst/>
              </a:prstGeom>
              <a:gradFill rotWithShape="0">
                <a:gsLst>
                  <a:gs pos="0">
                    <a:srgbClr val="6600FF"/>
                  </a:gs>
                  <a:gs pos="100000">
                    <a:srgbClr val="6600FF">
                      <a:gamma/>
                      <a:shade val="46275"/>
                      <a:invGamma/>
                    </a:srgbClr>
                  </a:gs>
                </a:gsLst>
                <a:path path="shape">
                  <a:fillToRect l="50000" t="50000" r="50000" b="50000"/>
                </a:path>
              </a:gra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5907" name="Oval 19"/>
              <p:cNvSpPr>
                <a:spLocks noChangeArrowheads="1"/>
              </p:cNvSpPr>
              <p:nvPr/>
            </p:nvSpPr>
            <p:spPr bwMode="auto">
              <a:xfrm>
                <a:off x="2509" y="2876"/>
                <a:ext cx="496" cy="468"/>
              </a:xfrm>
              <a:prstGeom prst="ellipse">
                <a:avLst/>
              </a:prstGeom>
              <a:gradFill rotWithShape="0">
                <a:gsLst>
                  <a:gs pos="0">
                    <a:srgbClr val="6600FF"/>
                  </a:gs>
                  <a:gs pos="100000">
                    <a:srgbClr val="6600FF">
                      <a:gamma/>
                      <a:shade val="46275"/>
                      <a:invGamma/>
                    </a:srgbClr>
                  </a:gs>
                </a:gsLst>
                <a:path path="shape">
                  <a:fillToRect l="50000" t="50000" r="50000" b="50000"/>
                </a:path>
              </a:gra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5908" name="Oval 20"/>
              <p:cNvSpPr>
                <a:spLocks noChangeArrowheads="1"/>
              </p:cNvSpPr>
              <p:nvPr/>
            </p:nvSpPr>
            <p:spPr bwMode="auto">
              <a:xfrm>
                <a:off x="3540" y="2091"/>
                <a:ext cx="495" cy="469"/>
              </a:xfrm>
              <a:prstGeom prst="ellipse">
                <a:avLst/>
              </a:prstGeom>
              <a:gradFill rotWithShape="0">
                <a:gsLst>
                  <a:gs pos="0">
                    <a:srgbClr val="6600FF"/>
                  </a:gs>
                  <a:gs pos="100000">
                    <a:srgbClr val="6600FF">
                      <a:gamma/>
                      <a:shade val="46275"/>
                      <a:invGamma/>
                    </a:srgbClr>
                  </a:gs>
                </a:gsLst>
                <a:path path="shape">
                  <a:fillToRect l="50000" t="50000" r="50000" b="50000"/>
                </a:path>
              </a:gra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5909" name="Oval 21"/>
              <p:cNvSpPr>
                <a:spLocks noChangeArrowheads="1"/>
              </p:cNvSpPr>
              <p:nvPr/>
            </p:nvSpPr>
            <p:spPr bwMode="auto">
              <a:xfrm>
                <a:off x="2704" y="2546"/>
                <a:ext cx="495" cy="468"/>
              </a:xfrm>
              <a:prstGeom prst="ellipse">
                <a:avLst/>
              </a:prstGeom>
              <a:gradFill rotWithShape="0">
                <a:gsLst>
                  <a:gs pos="0">
                    <a:srgbClr val="FF0000"/>
                  </a:gs>
                  <a:gs pos="100000">
                    <a:srgbClr val="FF0000">
                      <a:gamma/>
                      <a:shade val="52549"/>
                      <a:invGamma/>
                    </a:srgbClr>
                  </a:gs>
                </a:gsLst>
                <a:path path="shape">
                  <a:fillToRect l="50000" t="50000" r="50000" b="50000"/>
                </a:path>
              </a:gra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5910" name="Oval 22"/>
              <p:cNvSpPr>
                <a:spLocks noChangeArrowheads="1"/>
              </p:cNvSpPr>
              <p:nvPr/>
            </p:nvSpPr>
            <p:spPr bwMode="auto">
              <a:xfrm>
                <a:off x="3528" y="3014"/>
                <a:ext cx="496" cy="468"/>
              </a:xfrm>
              <a:prstGeom prst="ellipse">
                <a:avLst/>
              </a:prstGeom>
              <a:gradFill rotWithShape="0">
                <a:gsLst>
                  <a:gs pos="0">
                    <a:srgbClr val="FF0000"/>
                  </a:gs>
                  <a:gs pos="100000">
                    <a:srgbClr val="FF0000">
                      <a:gamma/>
                      <a:shade val="52549"/>
                      <a:invGamma/>
                    </a:srgbClr>
                  </a:gs>
                </a:gsLst>
                <a:path path="shape">
                  <a:fillToRect l="50000" t="50000" r="50000" b="50000"/>
                </a:path>
              </a:gra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5911" name="Oval 23"/>
              <p:cNvSpPr>
                <a:spLocks noChangeArrowheads="1"/>
              </p:cNvSpPr>
              <p:nvPr/>
            </p:nvSpPr>
            <p:spPr bwMode="auto">
              <a:xfrm>
                <a:off x="2811" y="3122"/>
                <a:ext cx="495" cy="468"/>
              </a:xfrm>
              <a:prstGeom prst="ellipse">
                <a:avLst/>
              </a:prstGeom>
              <a:gradFill rotWithShape="0">
                <a:gsLst>
                  <a:gs pos="0">
                    <a:srgbClr val="FF0000"/>
                  </a:gs>
                  <a:gs pos="100000">
                    <a:srgbClr val="FF0000">
                      <a:gamma/>
                      <a:shade val="52549"/>
                      <a:invGamma/>
                    </a:srgbClr>
                  </a:gs>
                </a:gsLst>
                <a:path path="shape">
                  <a:fillToRect l="50000" t="50000" r="50000" b="50000"/>
                </a:path>
              </a:gra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5912" name="Oval 24"/>
              <p:cNvSpPr>
                <a:spLocks noChangeArrowheads="1"/>
              </p:cNvSpPr>
              <p:nvPr/>
            </p:nvSpPr>
            <p:spPr bwMode="auto">
              <a:xfrm>
                <a:off x="3155" y="2560"/>
                <a:ext cx="496" cy="468"/>
              </a:xfrm>
              <a:prstGeom prst="ellipse">
                <a:avLst/>
              </a:prstGeom>
              <a:gradFill rotWithShape="0">
                <a:gsLst>
                  <a:gs pos="0">
                    <a:srgbClr val="6600FF"/>
                  </a:gs>
                  <a:gs pos="100000">
                    <a:srgbClr val="6600FF">
                      <a:gamma/>
                      <a:shade val="46275"/>
                      <a:invGamma/>
                    </a:srgbClr>
                  </a:gs>
                </a:gsLst>
                <a:path path="shape">
                  <a:fillToRect l="50000" t="50000" r="50000" b="50000"/>
                </a:path>
              </a:gra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5913" name="Oval 25"/>
              <p:cNvSpPr>
                <a:spLocks noChangeArrowheads="1"/>
              </p:cNvSpPr>
              <p:nvPr/>
            </p:nvSpPr>
            <p:spPr bwMode="auto">
              <a:xfrm>
                <a:off x="3155" y="3157"/>
                <a:ext cx="496" cy="468"/>
              </a:xfrm>
              <a:prstGeom prst="ellipse">
                <a:avLst/>
              </a:prstGeom>
              <a:gradFill rotWithShape="0">
                <a:gsLst>
                  <a:gs pos="0">
                    <a:srgbClr val="6600FF"/>
                  </a:gs>
                  <a:gs pos="100000">
                    <a:srgbClr val="6600FF">
                      <a:gamma/>
                      <a:shade val="46275"/>
                      <a:invGamma/>
                    </a:srgbClr>
                  </a:gs>
                </a:gsLst>
                <a:path path="shape">
                  <a:fillToRect l="50000" t="50000" r="50000" b="50000"/>
                </a:path>
              </a:gra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5914" name="Oval 26"/>
              <p:cNvSpPr>
                <a:spLocks noChangeArrowheads="1"/>
              </p:cNvSpPr>
              <p:nvPr/>
            </p:nvSpPr>
            <p:spPr bwMode="auto">
              <a:xfrm>
                <a:off x="2899" y="2314"/>
                <a:ext cx="496" cy="468"/>
              </a:xfrm>
              <a:prstGeom prst="ellipse">
                <a:avLst/>
              </a:prstGeom>
              <a:gradFill rotWithShape="0">
                <a:gsLst>
                  <a:gs pos="0">
                    <a:srgbClr val="6600FF"/>
                  </a:gs>
                  <a:gs pos="100000">
                    <a:srgbClr val="6600FF">
                      <a:gamma/>
                      <a:shade val="46275"/>
                      <a:invGamma/>
                    </a:srgbClr>
                  </a:gs>
                </a:gsLst>
                <a:path path="shape">
                  <a:fillToRect l="50000" t="50000" r="50000" b="50000"/>
                </a:path>
              </a:gra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5915" name="Oval 27"/>
              <p:cNvSpPr>
                <a:spLocks noChangeArrowheads="1"/>
              </p:cNvSpPr>
              <p:nvPr/>
            </p:nvSpPr>
            <p:spPr bwMode="auto">
              <a:xfrm>
                <a:off x="3890" y="2426"/>
                <a:ext cx="496" cy="468"/>
              </a:xfrm>
              <a:prstGeom prst="ellipse">
                <a:avLst/>
              </a:prstGeom>
              <a:gradFill rotWithShape="0">
                <a:gsLst>
                  <a:gs pos="0">
                    <a:srgbClr val="FF0000"/>
                  </a:gs>
                  <a:gs pos="100000">
                    <a:srgbClr val="FF0000">
                      <a:gamma/>
                      <a:shade val="52549"/>
                      <a:invGamma/>
                    </a:srgbClr>
                  </a:gs>
                </a:gsLst>
                <a:path path="shape">
                  <a:fillToRect l="50000" t="50000" r="50000" b="50000"/>
                </a:path>
              </a:gra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5916" name="Oval 28"/>
              <p:cNvSpPr>
                <a:spLocks noChangeArrowheads="1"/>
              </p:cNvSpPr>
              <p:nvPr/>
            </p:nvSpPr>
            <p:spPr bwMode="auto">
              <a:xfrm>
                <a:off x="3801" y="2726"/>
                <a:ext cx="496" cy="468"/>
              </a:xfrm>
              <a:prstGeom prst="ellipse">
                <a:avLst/>
              </a:prstGeom>
              <a:gradFill rotWithShape="0">
                <a:gsLst>
                  <a:gs pos="0">
                    <a:srgbClr val="FF0000"/>
                  </a:gs>
                  <a:gs pos="100000">
                    <a:srgbClr val="FF0000">
                      <a:gamma/>
                      <a:shade val="52549"/>
                      <a:invGamma/>
                    </a:srgbClr>
                  </a:gs>
                </a:gsLst>
                <a:path path="shape">
                  <a:fillToRect l="50000" t="50000" r="50000" b="50000"/>
                </a:path>
              </a:gra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5917" name="Oval 29"/>
              <p:cNvSpPr>
                <a:spLocks noChangeArrowheads="1"/>
              </p:cNvSpPr>
              <p:nvPr/>
            </p:nvSpPr>
            <p:spPr bwMode="auto">
              <a:xfrm>
                <a:off x="3695" y="2840"/>
                <a:ext cx="495" cy="469"/>
              </a:xfrm>
              <a:prstGeom prst="ellipse">
                <a:avLst/>
              </a:prstGeom>
              <a:gradFill rotWithShape="0">
                <a:gsLst>
                  <a:gs pos="0">
                    <a:srgbClr val="6600FF"/>
                  </a:gs>
                  <a:gs pos="100000">
                    <a:srgbClr val="6600FF">
                      <a:gamma/>
                      <a:shade val="46275"/>
                      <a:invGamma/>
                    </a:srgbClr>
                  </a:gs>
                </a:gsLst>
                <a:path path="shape">
                  <a:fillToRect l="50000" t="50000" r="50000" b="50000"/>
                </a:path>
              </a:gra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5918" name="Oval 30"/>
              <p:cNvSpPr>
                <a:spLocks noChangeArrowheads="1"/>
              </p:cNvSpPr>
              <p:nvPr/>
            </p:nvSpPr>
            <p:spPr bwMode="auto">
              <a:xfrm>
                <a:off x="3487" y="2611"/>
                <a:ext cx="495" cy="469"/>
              </a:xfrm>
              <a:prstGeom prst="ellipse">
                <a:avLst/>
              </a:prstGeom>
              <a:gradFill rotWithShape="0">
                <a:gsLst>
                  <a:gs pos="0">
                    <a:srgbClr val="6600FF"/>
                  </a:gs>
                  <a:gs pos="100000">
                    <a:srgbClr val="6600FF">
                      <a:gamma/>
                      <a:shade val="46275"/>
                      <a:invGamma/>
                    </a:srgbClr>
                  </a:gs>
                </a:gsLst>
                <a:path path="shape">
                  <a:fillToRect l="50000" t="50000" r="50000" b="50000"/>
                </a:path>
              </a:gra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5919" name="Oval 31"/>
              <p:cNvSpPr>
                <a:spLocks noChangeArrowheads="1"/>
              </p:cNvSpPr>
              <p:nvPr/>
            </p:nvSpPr>
            <p:spPr bwMode="auto">
              <a:xfrm>
                <a:off x="3305" y="1819"/>
                <a:ext cx="496" cy="468"/>
              </a:xfrm>
              <a:prstGeom prst="ellipse">
                <a:avLst/>
              </a:prstGeom>
              <a:gradFill rotWithShape="0">
                <a:gsLst>
                  <a:gs pos="0">
                    <a:srgbClr val="6600FF"/>
                  </a:gs>
                  <a:gs pos="100000">
                    <a:srgbClr val="6600FF">
                      <a:gamma/>
                      <a:shade val="46275"/>
                      <a:invGamma/>
                    </a:srgbClr>
                  </a:gs>
                </a:gsLst>
                <a:path path="shape">
                  <a:fillToRect l="50000" t="50000" r="50000" b="50000"/>
                </a:path>
              </a:gra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5920" name="Oval 32"/>
              <p:cNvSpPr>
                <a:spLocks noChangeArrowheads="1"/>
              </p:cNvSpPr>
              <p:nvPr/>
            </p:nvSpPr>
            <p:spPr bwMode="auto">
              <a:xfrm>
                <a:off x="2911" y="2782"/>
                <a:ext cx="496" cy="468"/>
              </a:xfrm>
              <a:prstGeom prst="ellipse">
                <a:avLst/>
              </a:prstGeom>
              <a:gradFill rotWithShape="0">
                <a:gsLst>
                  <a:gs pos="0">
                    <a:srgbClr val="6600FF"/>
                  </a:gs>
                  <a:gs pos="100000">
                    <a:srgbClr val="6600FF">
                      <a:gamma/>
                      <a:shade val="46275"/>
                      <a:invGamma/>
                    </a:srgbClr>
                  </a:gs>
                </a:gsLst>
                <a:path path="shape">
                  <a:fillToRect l="50000" t="50000" r="50000" b="50000"/>
                </a:path>
              </a:gra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5921" name="Oval 33"/>
              <p:cNvSpPr>
                <a:spLocks noChangeArrowheads="1"/>
              </p:cNvSpPr>
              <p:nvPr/>
            </p:nvSpPr>
            <p:spPr bwMode="auto">
              <a:xfrm>
                <a:off x="3196" y="2201"/>
                <a:ext cx="496" cy="468"/>
              </a:xfrm>
              <a:prstGeom prst="ellipse">
                <a:avLst/>
              </a:prstGeom>
              <a:gradFill rotWithShape="0">
                <a:gsLst>
                  <a:gs pos="0">
                    <a:srgbClr val="FF0000"/>
                  </a:gs>
                  <a:gs pos="100000">
                    <a:srgbClr val="FF0000">
                      <a:gamma/>
                      <a:shade val="52549"/>
                      <a:invGamma/>
                    </a:srgbClr>
                  </a:gs>
                </a:gsLst>
                <a:path path="shape">
                  <a:fillToRect l="50000" t="50000" r="50000" b="50000"/>
                </a:path>
              </a:gra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05922" name="Group 34"/>
            <p:cNvGrpSpPr>
              <a:grpSpLocks/>
            </p:cNvGrpSpPr>
            <p:nvPr/>
          </p:nvGrpSpPr>
          <p:grpSpPr bwMode="auto">
            <a:xfrm>
              <a:off x="816" y="952"/>
              <a:ext cx="1632" cy="1584"/>
              <a:chOff x="816" y="1344"/>
              <a:chExt cx="1632" cy="1584"/>
            </a:xfrm>
          </p:grpSpPr>
          <p:sp>
            <p:nvSpPr>
              <p:cNvPr id="805923" name="Line 35"/>
              <p:cNvSpPr>
                <a:spLocks noChangeShapeType="1"/>
              </p:cNvSpPr>
              <p:nvPr/>
            </p:nvSpPr>
            <p:spPr bwMode="auto">
              <a:xfrm>
                <a:off x="816" y="1536"/>
                <a:ext cx="720" cy="1392"/>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5924" name="Line 36"/>
              <p:cNvSpPr>
                <a:spLocks noChangeShapeType="1"/>
              </p:cNvSpPr>
              <p:nvPr/>
            </p:nvSpPr>
            <p:spPr bwMode="auto">
              <a:xfrm flipV="1">
                <a:off x="864" y="1344"/>
                <a:ext cx="1584" cy="144"/>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805925" name="Rectangle 37"/>
          <p:cNvSpPr>
            <a:spLocks noGrp="1" noChangeArrowheads="1"/>
          </p:cNvSpPr>
          <p:nvPr>
            <p:ph type="title"/>
          </p:nvPr>
        </p:nvSpPr>
        <p:spPr>
          <a:xfrm>
            <a:off x="2570163" y="0"/>
            <a:ext cx="4037012" cy="519113"/>
          </a:xfrm>
        </p:spPr>
        <p:txBody>
          <a:bodyPr/>
          <a:lstStyle/>
          <a:p>
            <a:r>
              <a:rPr lang="fr-BE"/>
              <a:t>Structure du noyau</a:t>
            </a:r>
            <a:endParaRPr lang="en-GB"/>
          </a:p>
        </p:txBody>
      </p:sp>
      <p:grpSp>
        <p:nvGrpSpPr>
          <p:cNvPr id="805926" name="Group 38"/>
          <p:cNvGrpSpPr>
            <a:grpSpLocks/>
          </p:cNvGrpSpPr>
          <p:nvPr/>
        </p:nvGrpSpPr>
        <p:grpSpPr bwMode="auto">
          <a:xfrm>
            <a:off x="838200" y="1360488"/>
            <a:ext cx="949325" cy="895350"/>
            <a:chOff x="432" y="1728"/>
            <a:chExt cx="2392" cy="2256"/>
          </a:xfrm>
        </p:grpSpPr>
        <p:grpSp>
          <p:nvGrpSpPr>
            <p:cNvPr id="805927" name="Group 39"/>
            <p:cNvGrpSpPr>
              <a:grpSpLocks/>
            </p:cNvGrpSpPr>
            <p:nvPr/>
          </p:nvGrpSpPr>
          <p:grpSpPr bwMode="auto">
            <a:xfrm>
              <a:off x="1340" y="1728"/>
              <a:ext cx="659" cy="2256"/>
              <a:chOff x="1916" y="1392"/>
              <a:chExt cx="659" cy="2256"/>
            </a:xfrm>
          </p:grpSpPr>
          <p:sp>
            <p:nvSpPr>
              <p:cNvPr id="805928" name="Oval 40"/>
              <p:cNvSpPr>
                <a:spLocks noChangeArrowheads="1"/>
              </p:cNvSpPr>
              <p:nvPr/>
            </p:nvSpPr>
            <p:spPr bwMode="auto">
              <a:xfrm rot="-4782129">
                <a:off x="1076" y="2232"/>
                <a:ext cx="2256" cy="57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5929" name="Oval 41"/>
              <p:cNvSpPr>
                <a:spLocks noChangeArrowheads="1"/>
              </p:cNvSpPr>
              <p:nvPr/>
            </p:nvSpPr>
            <p:spPr bwMode="auto">
              <a:xfrm rot="-6172674">
                <a:off x="1118" y="2190"/>
                <a:ext cx="2256" cy="659"/>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05930" name="Oval 42"/>
            <p:cNvSpPr>
              <a:spLocks noChangeArrowheads="1"/>
            </p:cNvSpPr>
            <p:nvPr/>
          </p:nvSpPr>
          <p:spPr bwMode="auto">
            <a:xfrm rot="-1329760">
              <a:off x="432" y="2584"/>
              <a:ext cx="2392" cy="544"/>
            </a:xfrm>
            <a:prstGeom prst="ellipse">
              <a:avLst/>
            </a:prstGeom>
            <a:noFill/>
            <a:ln w="1905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2400">
                <a:latin typeface="Times New Roman" pitchFamily="18" charset="0"/>
              </a:endParaRPr>
            </a:p>
          </p:txBody>
        </p:sp>
        <p:sp>
          <p:nvSpPr>
            <p:cNvPr id="805931" name="Oval 43"/>
            <p:cNvSpPr>
              <a:spLocks noChangeArrowheads="1"/>
            </p:cNvSpPr>
            <p:nvPr/>
          </p:nvSpPr>
          <p:spPr bwMode="auto">
            <a:xfrm>
              <a:off x="1587" y="2739"/>
              <a:ext cx="164" cy="156"/>
            </a:xfrm>
            <a:prstGeom prst="ellipse">
              <a:avLst/>
            </a:prstGeom>
            <a:solidFill>
              <a:schemeClr val="tx2"/>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5932" name="Oval 44"/>
            <p:cNvSpPr>
              <a:spLocks noChangeArrowheads="1"/>
            </p:cNvSpPr>
            <p:nvPr/>
          </p:nvSpPr>
          <p:spPr bwMode="auto">
            <a:xfrm rot="306568">
              <a:off x="514" y="2195"/>
              <a:ext cx="2310" cy="1322"/>
            </a:xfrm>
            <a:prstGeom prst="ellipse">
              <a:avLst/>
            </a:prstGeom>
            <a:noFill/>
            <a:ln w="1905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5933" name="Oval 45"/>
            <p:cNvSpPr>
              <a:spLocks noChangeArrowheads="1"/>
            </p:cNvSpPr>
            <p:nvPr/>
          </p:nvSpPr>
          <p:spPr bwMode="auto">
            <a:xfrm>
              <a:off x="1916" y="1961"/>
              <a:ext cx="83" cy="78"/>
            </a:xfrm>
            <a:prstGeom prst="ellipse">
              <a:avLst/>
            </a:prstGeom>
            <a:solidFill>
              <a:schemeClr val="folHlink"/>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5934" name="Oval 46"/>
            <p:cNvSpPr>
              <a:spLocks noChangeArrowheads="1"/>
            </p:cNvSpPr>
            <p:nvPr/>
          </p:nvSpPr>
          <p:spPr bwMode="auto">
            <a:xfrm>
              <a:off x="2247" y="2817"/>
              <a:ext cx="82" cy="78"/>
            </a:xfrm>
            <a:prstGeom prst="ellipse">
              <a:avLst/>
            </a:prstGeom>
            <a:solidFill>
              <a:schemeClr val="folHlink"/>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5935" name="Oval 47"/>
            <p:cNvSpPr>
              <a:spLocks noChangeArrowheads="1"/>
            </p:cNvSpPr>
            <p:nvPr/>
          </p:nvSpPr>
          <p:spPr bwMode="auto">
            <a:xfrm>
              <a:off x="762" y="2350"/>
              <a:ext cx="82" cy="78"/>
            </a:xfrm>
            <a:prstGeom prst="ellipse">
              <a:avLst/>
            </a:prstGeom>
            <a:solidFill>
              <a:schemeClr val="folHlink"/>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5936" name="Oval 48"/>
            <p:cNvSpPr>
              <a:spLocks noChangeArrowheads="1"/>
            </p:cNvSpPr>
            <p:nvPr/>
          </p:nvSpPr>
          <p:spPr bwMode="auto">
            <a:xfrm>
              <a:off x="1968" y="3840"/>
              <a:ext cx="83" cy="78"/>
            </a:xfrm>
            <a:prstGeom prst="ellipse">
              <a:avLst/>
            </a:prstGeom>
            <a:solidFill>
              <a:schemeClr val="folHlink"/>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05937" name="Group 49"/>
          <p:cNvGrpSpPr>
            <a:grpSpLocks/>
          </p:cNvGrpSpPr>
          <p:nvPr/>
        </p:nvGrpSpPr>
        <p:grpSpPr bwMode="auto">
          <a:xfrm>
            <a:off x="4114800" y="1320800"/>
            <a:ext cx="3571875" cy="3414713"/>
            <a:chOff x="2592" y="832"/>
            <a:chExt cx="2250" cy="2151"/>
          </a:xfrm>
        </p:grpSpPr>
        <p:grpSp>
          <p:nvGrpSpPr>
            <p:cNvPr id="805938" name="Group 50"/>
            <p:cNvGrpSpPr>
              <a:grpSpLocks/>
            </p:cNvGrpSpPr>
            <p:nvPr/>
          </p:nvGrpSpPr>
          <p:grpSpPr bwMode="auto">
            <a:xfrm>
              <a:off x="2592" y="1864"/>
              <a:ext cx="2225" cy="1119"/>
              <a:chOff x="2592" y="2256"/>
              <a:chExt cx="2225" cy="1119"/>
            </a:xfrm>
          </p:grpSpPr>
          <p:sp>
            <p:nvSpPr>
              <p:cNvPr id="805939" name="Line 51"/>
              <p:cNvSpPr>
                <a:spLocks noChangeShapeType="1"/>
              </p:cNvSpPr>
              <p:nvPr/>
            </p:nvSpPr>
            <p:spPr bwMode="auto">
              <a:xfrm>
                <a:off x="2592" y="2256"/>
                <a:ext cx="1104" cy="912"/>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5940" name="Text Box 52"/>
              <p:cNvSpPr txBox="1">
                <a:spLocks noChangeArrowheads="1"/>
              </p:cNvSpPr>
              <p:nvPr/>
            </p:nvSpPr>
            <p:spPr bwMode="auto">
              <a:xfrm>
                <a:off x="3796" y="3048"/>
                <a:ext cx="102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BE" sz="2800"/>
                  <a:t>Neutron</a:t>
                </a:r>
                <a:endParaRPr lang="en-GB" sz="2400"/>
              </a:p>
            </p:txBody>
          </p:sp>
        </p:grpSp>
        <p:grpSp>
          <p:nvGrpSpPr>
            <p:cNvPr id="805941" name="Group 53"/>
            <p:cNvGrpSpPr>
              <a:grpSpLocks/>
            </p:cNvGrpSpPr>
            <p:nvPr/>
          </p:nvGrpSpPr>
          <p:grpSpPr bwMode="auto">
            <a:xfrm>
              <a:off x="2736" y="832"/>
              <a:ext cx="2106" cy="600"/>
              <a:chOff x="2736" y="1224"/>
              <a:chExt cx="2106" cy="600"/>
            </a:xfrm>
          </p:grpSpPr>
          <p:sp>
            <p:nvSpPr>
              <p:cNvPr id="805942" name="Line 54"/>
              <p:cNvSpPr>
                <a:spLocks noChangeShapeType="1"/>
              </p:cNvSpPr>
              <p:nvPr/>
            </p:nvSpPr>
            <p:spPr bwMode="auto">
              <a:xfrm flipV="1">
                <a:off x="2736" y="1392"/>
                <a:ext cx="1104" cy="432"/>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5943" name="Text Box 55"/>
              <p:cNvSpPr txBox="1">
                <a:spLocks noChangeArrowheads="1"/>
              </p:cNvSpPr>
              <p:nvPr/>
            </p:nvSpPr>
            <p:spPr bwMode="auto">
              <a:xfrm>
                <a:off x="3993" y="1224"/>
                <a:ext cx="84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BE" sz="2800"/>
                  <a:t>Proton</a:t>
                </a:r>
                <a:endParaRPr lang="en-GB" sz="2400"/>
              </a:p>
            </p:txBody>
          </p:sp>
        </p:grpSp>
      </p:grpSp>
      <p:grpSp>
        <p:nvGrpSpPr>
          <p:cNvPr id="805944" name="Group 56"/>
          <p:cNvGrpSpPr>
            <a:grpSpLocks/>
          </p:cNvGrpSpPr>
          <p:nvPr/>
        </p:nvGrpSpPr>
        <p:grpSpPr bwMode="auto">
          <a:xfrm>
            <a:off x="3581400" y="1892300"/>
            <a:ext cx="5500688" cy="1741488"/>
            <a:chOff x="2256" y="1192"/>
            <a:chExt cx="3465" cy="1097"/>
          </a:xfrm>
        </p:grpSpPr>
        <p:grpSp>
          <p:nvGrpSpPr>
            <p:cNvPr id="805945" name="Group 57"/>
            <p:cNvGrpSpPr>
              <a:grpSpLocks/>
            </p:cNvGrpSpPr>
            <p:nvPr/>
          </p:nvGrpSpPr>
          <p:grpSpPr bwMode="auto">
            <a:xfrm>
              <a:off x="2256" y="1192"/>
              <a:ext cx="432" cy="624"/>
              <a:chOff x="2256" y="1584"/>
              <a:chExt cx="432" cy="624"/>
            </a:xfrm>
          </p:grpSpPr>
          <p:sp>
            <p:nvSpPr>
              <p:cNvPr id="805946" name="Line 58"/>
              <p:cNvSpPr>
                <a:spLocks noChangeShapeType="1"/>
              </p:cNvSpPr>
              <p:nvPr/>
            </p:nvSpPr>
            <p:spPr bwMode="auto">
              <a:xfrm flipV="1">
                <a:off x="2592" y="1872"/>
                <a:ext cx="96" cy="336"/>
              </a:xfrm>
              <a:prstGeom prst="line">
                <a:avLst/>
              </a:prstGeom>
              <a:noFill/>
              <a:ln w="38100">
                <a:solidFill>
                  <a:srgbClr val="00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5947" name="Line 59"/>
              <p:cNvSpPr>
                <a:spLocks noChangeShapeType="1"/>
              </p:cNvSpPr>
              <p:nvPr/>
            </p:nvSpPr>
            <p:spPr bwMode="auto">
              <a:xfrm>
                <a:off x="2256" y="1968"/>
                <a:ext cx="240" cy="192"/>
              </a:xfrm>
              <a:prstGeom prst="line">
                <a:avLst/>
              </a:prstGeom>
              <a:noFill/>
              <a:ln w="38100">
                <a:solidFill>
                  <a:srgbClr val="00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5948" name="Line 60"/>
              <p:cNvSpPr>
                <a:spLocks noChangeShapeType="1"/>
              </p:cNvSpPr>
              <p:nvPr/>
            </p:nvSpPr>
            <p:spPr bwMode="auto">
              <a:xfrm>
                <a:off x="2352" y="1584"/>
                <a:ext cx="288" cy="240"/>
              </a:xfrm>
              <a:prstGeom prst="line">
                <a:avLst/>
              </a:prstGeom>
              <a:noFill/>
              <a:ln w="38100">
                <a:solidFill>
                  <a:srgbClr val="00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05949" name="Line 61"/>
            <p:cNvSpPr>
              <a:spLocks noChangeShapeType="1"/>
            </p:cNvSpPr>
            <p:nvPr/>
          </p:nvSpPr>
          <p:spPr bwMode="auto">
            <a:xfrm>
              <a:off x="2720" y="1660"/>
              <a:ext cx="1031" cy="50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5950" name="Text Box 62"/>
            <p:cNvSpPr txBox="1">
              <a:spLocks noChangeArrowheads="1"/>
            </p:cNvSpPr>
            <p:nvPr/>
          </p:nvSpPr>
          <p:spPr bwMode="auto">
            <a:xfrm>
              <a:off x="3762" y="1962"/>
              <a:ext cx="195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BE" sz="2800">
                  <a:solidFill>
                    <a:srgbClr val="009900"/>
                  </a:solidFill>
                </a:rPr>
                <a:t>Interaction forte</a:t>
              </a:r>
              <a:endParaRPr lang="en-GB" sz="2800">
                <a:solidFill>
                  <a:srgbClr val="009900"/>
                </a:solidFill>
              </a:endParaRPr>
            </a:p>
          </p:txBody>
        </p:sp>
      </p:grpSp>
      <p:sp>
        <p:nvSpPr>
          <p:cNvPr id="805951" name="Line 63"/>
          <p:cNvSpPr>
            <a:spLocks noChangeShapeType="1"/>
          </p:cNvSpPr>
          <p:nvPr/>
        </p:nvSpPr>
        <p:spPr bwMode="auto">
          <a:xfrm flipH="1">
            <a:off x="2286000" y="5486400"/>
            <a:ext cx="3352800" cy="0"/>
          </a:xfrm>
          <a:prstGeom prst="line">
            <a:avLst/>
          </a:prstGeom>
          <a:noFill/>
          <a:ln w="28575">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805952" name="Text Box 64"/>
          <p:cNvSpPr txBox="1">
            <a:spLocks noChangeArrowheads="1"/>
          </p:cNvSpPr>
          <p:nvPr/>
        </p:nvSpPr>
        <p:spPr bwMode="auto">
          <a:xfrm>
            <a:off x="1752600" y="5638800"/>
            <a:ext cx="4706738" cy="717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145000"/>
              </a:lnSpc>
            </a:pPr>
            <a:r>
              <a:rPr lang="en-GB" sz="2800">
                <a:latin typeface="Times New Roman" pitchFamily="18" charset="0"/>
              </a:rPr>
              <a:t>10</a:t>
            </a:r>
            <a:r>
              <a:rPr lang="en-GB" sz="2400" baseline="72000">
                <a:latin typeface="Times New Roman" pitchFamily="18" charset="0"/>
              </a:rPr>
              <a:t>-14</a:t>
            </a:r>
            <a:r>
              <a:rPr lang="en-GB" sz="2400">
                <a:latin typeface="Times New Roman" pitchFamily="18" charset="0"/>
              </a:rPr>
              <a:t> </a:t>
            </a:r>
            <a:r>
              <a:rPr lang="en-GB" sz="2800" smtClean="0">
                <a:latin typeface="Times New Roman" pitchFamily="18" charset="0"/>
              </a:rPr>
              <a:t>m = 0.00000000000001 m</a:t>
            </a:r>
            <a:endParaRPr lang="en-GB" sz="2400">
              <a:latin typeface="Times New Roman" pitchFamily="18" charset="0"/>
            </a:endParaRPr>
          </a:p>
        </p:txBody>
      </p:sp>
    </p:spTree>
    <p:extLst>
      <p:ext uri="{BB962C8B-B14F-4D97-AF65-F5344CB8AC3E}">
        <p14:creationId xmlns:p14="http://schemas.microsoft.com/office/powerpoint/2010/main" val="2028080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Espace réservé du numéro de diapositive 2"/>
          <p:cNvSpPr>
            <a:spLocks noGrp="1"/>
          </p:cNvSpPr>
          <p:nvPr>
            <p:ph type="sldNum" sz="quarter" idx="10"/>
          </p:nvPr>
        </p:nvSpPr>
        <p:spPr/>
        <p:txBody>
          <a:bodyPr/>
          <a:lstStyle/>
          <a:p>
            <a:fld id="{53CD9F07-77D6-4AC2-B8B5-265CB7198F70}" type="slidenum">
              <a:rPr lang="fr-FR" altLang="en-US"/>
              <a:pPr/>
              <a:t>6</a:t>
            </a:fld>
            <a:endParaRPr lang="fr-FR" altLang="en-US"/>
          </a:p>
        </p:txBody>
      </p:sp>
      <p:sp>
        <p:nvSpPr>
          <p:cNvPr id="807938" name="Rectangle 2"/>
          <p:cNvSpPr>
            <a:spLocks noGrp="1" noChangeArrowheads="1"/>
          </p:cNvSpPr>
          <p:nvPr>
            <p:ph type="title"/>
          </p:nvPr>
        </p:nvSpPr>
        <p:spPr>
          <a:xfrm>
            <a:off x="696913" y="0"/>
            <a:ext cx="7804150" cy="519113"/>
          </a:xfrm>
        </p:spPr>
        <p:txBody>
          <a:bodyPr/>
          <a:lstStyle/>
          <a:p>
            <a:r>
              <a:rPr lang="fr-BE"/>
              <a:t>Structure des protons et des neutrons</a:t>
            </a:r>
            <a:endParaRPr lang="en-GB"/>
          </a:p>
        </p:txBody>
      </p:sp>
      <p:grpSp>
        <p:nvGrpSpPr>
          <p:cNvPr id="807939" name="Group 3"/>
          <p:cNvGrpSpPr>
            <a:grpSpLocks/>
          </p:cNvGrpSpPr>
          <p:nvPr/>
        </p:nvGrpSpPr>
        <p:grpSpPr bwMode="auto">
          <a:xfrm>
            <a:off x="838200" y="2894013"/>
            <a:ext cx="990600" cy="935037"/>
            <a:chOff x="2315" y="1539"/>
            <a:chExt cx="2071" cy="2086"/>
          </a:xfrm>
        </p:grpSpPr>
        <p:sp>
          <p:nvSpPr>
            <p:cNvPr id="807940" name="Oval 4"/>
            <p:cNvSpPr>
              <a:spLocks noChangeArrowheads="1"/>
            </p:cNvSpPr>
            <p:nvPr/>
          </p:nvSpPr>
          <p:spPr bwMode="auto">
            <a:xfrm>
              <a:off x="2315" y="1539"/>
              <a:ext cx="2071" cy="2086"/>
            </a:xfrm>
            <a:prstGeom prst="ellipse">
              <a:avLst/>
            </a:prstGeom>
            <a:noFill/>
            <a:ln w="19050">
              <a:solidFill>
                <a:srgbClr val="B2B2B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fr-FR" sz="2400">
                <a:latin typeface="Times New Roman" pitchFamily="18" charset="0"/>
              </a:endParaRPr>
            </a:p>
          </p:txBody>
        </p:sp>
        <p:sp>
          <p:nvSpPr>
            <p:cNvPr id="807941" name="Oval 5"/>
            <p:cNvSpPr>
              <a:spLocks noChangeArrowheads="1"/>
            </p:cNvSpPr>
            <p:nvPr/>
          </p:nvSpPr>
          <p:spPr bwMode="auto">
            <a:xfrm>
              <a:off x="2509" y="1845"/>
              <a:ext cx="496" cy="469"/>
            </a:xfrm>
            <a:prstGeom prst="ellipse">
              <a:avLst/>
            </a:prstGeom>
            <a:gradFill rotWithShape="0">
              <a:gsLst>
                <a:gs pos="0">
                  <a:srgbClr val="6600FF"/>
                </a:gs>
                <a:gs pos="100000">
                  <a:srgbClr val="6600FF">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42" name="Oval 6"/>
            <p:cNvSpPr>
              <a:spLocks noChangeArrowheads="1"/>
            </p:cNvSpPr>
            <p:nvPr/>
          </p:nvSpPr>
          <p:spPr bwMode="auto">
            <a:xfrm>
              <a:off x="2315" y="2185"/>
              <a:ext cx="496" cy="468"/>
            </a:xfrm>
            <a:prstGeom prst="ellipse">
              <a:avLst/>
            </a:prstGeom>
            <a:gradFill rotWithShape="0">
              <a:gsLst>
                <a:gs pos="0">
                  <a:srgbClr val="FF0000"/>
                </a:gs>
                <a:gs pos="100000">
                  <a:srgbClr val="FF0000">
                    <a:gamma/>
                    <a:shade val="52549"/>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43" name="Oval 7"/>
            <p:cNvSpPr>
              <a:spLocks noChangeArrowheads="1"/>
            </p:cNvSpPr>
            <p:nvPr/>
          </p:nvSpPr>
          <p:spPr bwMode="auto">
            <a:xfrm>
              <a:off x="2315" y="2524"/>
              <a:ext cx="496" cy="469"/>
            </a:xfrm>
            <a:prstGeom prst="ellipse">
              <a:avLst/>
            </a:prstGeom>
            <a:gradFill rotWithShape="0">
              <a:gsLst>
                <a:gs pos="0">
                  <a:srgbClr val="6600FF"/>
                </a:gs>
                <a:gs pos="100000">
                  <a:srgbClr val="6600FF">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44" name="Oval 8"/>
            <p:cNvSpPr>
              <a:spLocks noChangeArrowheads="1"/>
            </p:cNvSpPr>
            <p:nvPr/>
          </p:nvSpPr>
          <p:spPr bwMode="auto">
            <a:xfrm>
              <a:off x="3501" y="2465"/>
              <a:ext cx="496" cy="469"/>
            </a:xfrm>
            <a:prstGeom prst="ellipse">
              <a:avLst/>
            </a:prstGeom>
            <a:gradFill rotWithShape="0">
              <a:gsLst>
                <a:gs pos="0">
                  <a:srgbClr val="6600FF"/>
                </a:gs>
                <a:gs pos="100000">
                  <a:srgbClr val="6600FF">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45" name="Oval 9"/>
            <p:cNvSpPr>
              <a:spLocks noChangeArrowheads="1"/>
            </p:cNvSpPr>
            <p:nvPr/>
          </p:nvSpPr>
          <p:spPr bwMode="auto">
            <a:xfrm>
              <a:off x="3395" y="1584"/>
              <a:ext cx="495" cy="468"/>
            </a:xfrm>
            <a:prstGeom prst="ellipse">
              <a:avLst/>
            </a:prstGeom>
            <a:gradFill rotWithShape="0">
              <a:gsLst>
                <a:gs pos="0">
                  <a:srgbClr val="6600FF"/>
                </a:gs>
                <a:gs pos="100000">
                  <a:srgbClr val="6600FF">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46" name="Oval 10"/>
            <p:cNvSpPr>
              <a:spLocks noChangeArrowheads="1"/>
            </p:cNvSpPr>
            <p:nvPr/>
          </p:nvSpPr>
          <p:spPr bwMode="auto">
            <a:xfrm>
              <a:off x="2666" y="1660"/>
              <a:ext cx="495" cy="468"/>
            </a:xfrm>
            <a:prstGeom prst="ellipse">
              <a:avLst/>
            </a:prstGeom>
            <a:gradFill rotWithShape="0">
              <a:gsLst>
                <a:gs pos="0">
                  <a:srgbClr val="FF0000"/>
                </a:gs>
                <a:gs pos="100000">
                  <a:srgbClr val="FF0000">
                    <a:gamma/>
                    <a:shade val="52549"/>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47" name="Oval 11"/>
            <p:cNvSpPr>
              <a:spLocks noChangeArrowheads="1"/>
            </p:cNvSpPr>
            <p:nvPr/>
          </p:nvSpPr>
          <p:spPr bwMode="auto">
            <a:xfrm>
              <a:off x="2660" y="2216"/>
              <a:ext cx="495" cy="468"/>
            </a:xfrm>
            <a:prstGeom prst="ellipse">
              <a:avLst/>
            </a:prstGeom>
            <a:gradFill rotWithShape="0">
              <a:gsLst>
                <a:gs pos="0">
                  <a:srgbClr val="FF0000"/>
                </a:gs>
                <a:gs pos="100000">
                  <a:srgbClr val="FF0000">
                    <a:gamma/>
                    <a:shade val="52549"/>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48" name="Oval 12"/>
            <p:cNvSpPr>
              <a:spLocks noChangeArrowheads="1"/>
            </p:cNvSpPr>
            <p:nvPr/>
          </p:nvSpPr>
          <p:spPr bwMode="auto">
            <a:xfrm>
              <a:off x="3306" y="2874"/>
              <a:ext cx="495" cy="468"/>
            </a:xfrm>
            <a:prstGeom prst="ellipse">
              <a:avLst/>
            </a:prstGeom>
            <a:gradFill rotWithShape="0">
              <a:gsLst>
                <a:gs pos="0">
                  <a:srgbClr val="FF0000"/>
                </a:gs>
                <a:gs pos="100000">
                  <a:srgbClr val="FF0000">
                    <a:gamma/>
                    <a:shade val="52549"/>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49" name="Oval 13"/>
            <p:cNvSpPr>
              <a:spLocks noChangeArrowheads="1"/>
            </p:cNvSpPr>
            <p:nvPr/>
          </p:nvSpPr>
          <p:spPr bwMode="auto">
            <a:xfrm>
              <a:off x="3540" y="1904"/>
              <a:ext cx="495" cy="468"/>
            </a:xfrm>
            <a:prstGeom prst="ellipse">
              <a:avLst/>
            </a:prstGeom>
            <a:gradFill rotWithShape="0">
              <a:gsLst>
                <a:gs pos="0">
                  <a:srgbClr val="FF0000"/>
                </a:gs>
                <a:gs pos="100000">
                  <a:srgbClr val="FF0000">
                    <a:gamma/>
                    <a:shade val="52549"/>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50" name="Oval 14"/>
            <p:cNvSpPr>
              <a:spLocks noChangeArrowheads="1"/>
            </p:cNvSpPr>
            <p:nvPr/>
          </p:nvSpPr>
          <p:spPr bwMode="auto">
            <a:xfrm>
              <a:off x="2909" y="1929"/>
              <a:ext cx="496" cy="468"/>
            </a:xfrm>
            <a:prstGeom prst="ellipse">
              <a:avLst/>
            </a:prstGeom>
            <a:gradFill rotWithShape="0">
              <a:gsLst>
                <a:gs pos="0">
                  <a:srgbClr val="FF0000"/>
                </a:gs>
                <a:gs pos="100000">
                  <a:srgbClr val="FF0000">
                    <a:gamma/>
                    <a:shade val="52549"/>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51" name="Oval 15"/>
            <p:cNvSpPr>
              <a:spLocks noChangeArrowheads="1"/>
            </p:cNvSpPr>
            <p:nvPr/>
          </p:nvSpPr>
          <p:spPr bwMode="auto">
            <a:xfrm>
              <a:off x="3890" y="2216"/>
              <a:ext cx="496" cy="468"/>
            </a:xfrm>
            <a:prstGeom prst="ellipse">
              <a:avLst/>
            </a:prstGeom>
            <a:gradFill rotWithShape="0">
              <a:gsLst>
                <a:gs pos="0">
                  <a:srgbClr val="FF0000"/>
                </a:gs>
                <a:gs pos="100000">
                  <a:srgbClr val="FF0000">
                    <a:gamma/>
                    <a:shade val="52549"/>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52" name="Oval 16"/>
            <p:cNvSpPr>
              <a:spLocks noChangeArrowheads="1"/>
            </p:cNvSpPr>
            <p:nvPr/>
          </p:nvSpPr>
          <p:spPr bwMode="auto">
            <a:xfrm>
              <a:off x="3651" y="1767"/>
              <a:ext cx="496" cy="469"/>
            </a:xfrm>
            <a:prstGeom prst="ellipse">
              <a:avLst/>
            </a:prstGeom>
            <a:gradFill rotWithShape="0">
              <a:gsLst>
                <a:gs pos="0">
                  <a:srgbClr val="FF0000"/>
                </a:gs>
                <a:gs pos="100000">
                  <a:srgbClr val="FF0000">
                    <a:gamma/>
                    <a:shade val="52549"/>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53" name="Oval 17"/>
            <p:cNvSpPr>
              <a:spLocks noChangeArrowheads="1"/>
            </p:cNvSpPr>
            <p:nvPr/>
          </p:nvSpPr>
          <p:spPr bwMode="auto">
            <a:xfrm>
              <a:off x="3005" y="1539"/>
              <a:ext cx="496" cy="468"/>
            </a:xfrm>
            <a:prstGeom prst="ellipse">
              <a:avLst/>
            </a:prstGeom>
            <a:gradFill rotWithShape="0">
              <a:gsLst>
                <a:gs pos="0">
                  <a:srgbClr val="6600FF"/>
                </a:gs>
                <a:gs pos="100000">
                  <a:srgbClr val="6600FF">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54" name="Oval 18"/>
            <p:cNvSpPr>
              <a:spLocks noChangeArrowheads="1"/>
            </p:cNvSpPr>
            <p:nvPr/>
          </p:nvSpPr>
          <p:spPr bwMode="auto">
            <a:xfrm>
              <a:off x="3801" y="1958"/>
              <a:ext cx="496" cy="468"/>
            </a:xfrm>
            <a:prstGeom prst="ellipse">
              <a:avLst/>
            </a:prstGeom>
            <a:gradFill rotWithShape="0">
              <a:gsLst>
                <a:gs pos="0">
                  <a:srgbClr val="6600FF"/>
                </a:gs>
                <a:gs pos="100000">
                  <a:srgbClr val="6600FF">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55" name="Oval 19"/>
            <p:cNvSpPr>
              <a:spLocks noChangeArrowheads="1"/>
            </p:cNvSpPr>
            <p:nvPr/>
          </p:nvSpPr>
          <p:spPr bwMode="auto">
            <a:xfrm>
              <a:off x="2509" y="2876"/>
              <a:ext cx="496" cy="468"/>
            </a:xfrm>
            <a:prstGeom prst="ellipse">
              <a:avLst/>
            </a:prstGeom>
            <a:gradFill rotWithShape="0">
              <a:gsLst>
                <a:gs pos="0">
                  <a:srgbClr val="6600FF"/>
                </a:gs>
                <a:gs pos="100000">
                  <a:srgbClr val="6600FF">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56" name="Oval 20"/>
            <p:cNvSpPr>
              <a:spLocks noChangeArrowheads="1"/>
            </p:cNvSpPr>
            <p:nvPr/>
          </p:nvSpPr>
          <p:spPr bwMode="auto">
            <a:xfrm>
              <a:off x="3540" y="2091"/>
              <a:ext cx="495" cy="469"/>
            </a:xfrm>
            <a:prstGeom prst="ellipse">
              <a:avLst/>
            </a:prstGeom>
            <a:gradFill rotWithShape="0">
              <a:gsLst>
                <a:gs pos="0">
                  <a:srgbClr val="6600FF"/>
                </a:gs>
                <a:gs pos="100000">
                  <a:srgbClr val="6600FF">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57" name="Oval 21"/>
            <p:cNvSpPr>
              <a:spLocks noChangeArrowheads="1"/>
            </p:cNvSpPr>
            <p:nvPr/>
          </p:nvSpPr>
          <p:spPr bwMode="auto">
            <a:xfrm>
              <a:off x="2704" y="2546"/>
              <a:ext cx="495" cy="468"/>
            </a:xfrm>
            <a:prstGeom prst="ellipse">
              <a:avLst/>
            </a:prstGeom>
            <a:gradFill rotWithShape="0">
              <a:gsLst>
                <a:gs pos="0">
                  <a:srgbClr val="FF0000"/>
                </a:gs>
                <a:gs pos="100000">
                  <a:srgbClr val="FF0000">
                    <a:gamma/>
                    <a:shade val="52549"/>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58" name="Oval 22"/>
            <p:cNvSpPr>
              <a:spLocks noChangeArrowheads="1"/>
            </p:cNvSpPr>
            <p:nvPr/>
          </p:nvSpPr>
          <p:spPr bwMode="auto">
            <a:xfrm>
              <a:off x="3528" y="3014"/>
              <a:ext cx="496" cy="468"/>
            </a:xfrm>
            <a:prstGeom prst="ellipse">
              <a:avLst/>
            </a:prstGeom>
            <a:gradFill rotWithShape="0">
              <a:gsLst>
                <a:gs pos="0">
                  <a:srgbClr val="FF0000"/>
                </a:gs>
                <a:gs pos="100000">
                  <a:srgbClr val="FF0000">
                    <a:gamma/>
                    <a:shade val="52549"/>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59" name="Oval 23"/>
            <p:cNvSpPr>
              <a:spLocks noChangeArrowheads="1"/>
            </p:cNvSpPr>
            <p:nvPr/>
          </p:nvSpPr>
          <p:spPr bwMode="auto">
            <a:xfrm>
              <a:off x="2811" y="3122"/>
              <a:ext cx="495" cy="468"/>
            </a:xfrm>
            <a:prstGeom prst="ellipse">
              <a:avLst/>
            </a:prstGeom>
            <a:gradFill rotWithShape="0">
              <a:gsLst>
                <a:gs pos="0">
                  <a:srgbClr val="FF0000"/>
                </a:gs>
                <a:gs pos="100000">
                  <a:srgbClr val="FF0000">
                    <a:gamma/>
                    <a:shade val="52549"/>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60" name="Oval 24"/>
            <p:cNvSpPr>
              <a:spLocks noChangeArrowheads="1"/>
            </p:cNvSpPr>
            <p:nvPr/>
          </p:nvSpPr>
          <p:spPr bwMode="auto">
            <a:xfrm>
              <a:off x="3155" y="2560"/>
              <a:ext cx="496" cy="468"/>
            </a:xfrm>
            <a:prstGeom prst="ellipse">
              <a:avLst/>
            </a:prstGeom>
            <a:gradFill rotWithShape="0">
              <a:gsLst>
                <a:gs pos="0">
                  <a:srgbClr val="6600FF"/>
                </a:gs>
                <a:gs pos="100000">
                  <a:srgbClr val="6600FF">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61" name="Oval 25"/>
            <p:cNvSpPr>
              <a:spLocks noChangeArrowheads="1"/>
            </p:cNvSpPr>
            <p:nvPr/>
          </p:nvSpPr>
          <p:spPr bwMode="auto">
            <a:xfrm>
              <a:off x="3155" y="3157"/>
              <a:ext cx="496" cy="468"/>
            </a:xfrm>
            <a:prstGeom prst="ellipse">
              <a:avLst/>
            </a:prstGeom>
            <a:gradFill rotWithShape="0">
              <a:gsLst>
                <a:gs pos="0">
                  <a:srgbClr val="6600FF"/>
                </a:gs>
                <a:gs pos="100000">
                  <a:srgbClr val="6600FF">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62" name="Oval 26"/>
            <p:cNvSpPr>
              <a:spLocks noChangeArrowheads="1"/>
            </p:cNvSpPr>
            <p:nvPr/>
          </p:nvSpPr>
          <p:spPr bwMode="auto">
            <a:xfrm>
              <a:off x="2899" y="2314"/>
              <a:ext cx="496" cy="468"/>
            </a:xfrm>
            <a:prstGeom prst="ellipse">
              <a:avLst/>
            </a:prstGeom>
            <a:gradFill rotWithShape="0">
              <a:gsLst>
                <a:gs pos="0">
                  <a:srgbClr val="6600FF"/>
                </a:gs>
                <a:gs pos="100000">
                  <a:srgbClr val="6600FF">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63" name="Oval 27"/>
            <p:cNvSpPr>
              <a:spLocks noChangeArrowheads="1"/>
            </p:cNvSpPr>
            <p:nvPr/>
          </p:nvSpPr>
          <p:spPr bwMode="auto">
            <a:xfrm>
              <a:off x="3890" y="2426"/>
              <a:ext cx="496" cy="468"/>
            </a:xfrm>
            <a:prstGeom prst="ellipse">
              <a:avLst/>
            </a:prstGeom>
            <a:gradFill rotWithShape="0">
              <a:gsLst>
                <a:gs pos="0">
                  <a:srgbClr val="FF0000"/>
                </a:gs>
                <a:gs pos="100000">
                  <a:srgbClr val="FF0000">
                    <a:gamma/>
                    <a:shade val="52549"/>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64" name="Oval 28"/>
            <p:cNvSpPr>
              <a:spLocks noChangeArrowheads="1"/>
            </p:cNvSpPr>
            <p:nvPr/>
          </p:nvSpPr>
          <p:spPr bwMode="auto">
            <a:xfrm>
              <a:off x="3801" y="2726"/>
              <a:ext cx="496" cy="468"/>
            </a:xfrm>
            <a:prstGeom prst="ellipse">
              <a:avLst/>
            </a:prstGeom>
            <a:gradFill rotWithShape="0">
              <a:gsLst>
                <a:gs pos="0">
                  <a:srgbClr val="FF0000"/>
                </a:gs>
                <a:gs pos="100000">
                  <a:srgbClr val="FF0000">
                    <a:gamma/>
                    <a:shade val="52549"/>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65" name="Oval 29"/>
            <p:cNvSpPr>
              <a:spLocks noChangeArrowheads="1"/>
            </p:cNvSpPr>
            <p:nvPr/>
          </p:nvSpPr>
          <p:spPr bwMode="auto">
            <a:xfrm>
              <a:off x="3695" y="2840"/>
              <a:ext cx="495" cy="469"/>
            </a:xfrm>
            <a:prstGeom prst="ellipse">
              <a:avLst/>
            </a:prstGeom>
            <a:gradFill rotWithShape="0">
              <a:gsLst>
                <a:gs pos="0">
                  <a:srgbClr val="6600FF"/>
                </a:gs>
                <a:gs pos="100000">
                  <a:srgbClr val="6600FF">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66" name="Oval 30"/>
            <p:cNvSpPr>
              <a:spLocks noChangeArrowheads="1"/>
            </p:cNvSpPr>
            <p:nvPr/>
          </p:nvSpPr>
          <p:spPr bwMode="auto">
            <a:xfrm>
              <a:off x="3487" y="2611"/>
              <a:ext cx="495" cy="469"/>
            </a:xfrm>
            <a:prstGeom prst="ellipse">
              <a:avLst/>
            </a:prstGeom>
            <a:gradFill rotWithShape="0">
              <a:gsLst>
                <a:gs pos="0">
                  <a:srgbClr val="6600FF"/>
                </a:gs>
                <a:gs pos="100000">
                  <a:srgbClr val="6600FF">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67" name="Oval 31"/>
            <p:cNvSpPr>
              <a:spLocks noChangeArrowheads="1"/>
            </p:cNvSpPr>
            <p:nvPr/>
          </p:nvSpPr>
          <p:spPr bwMode="auto">
            <a:xfrm>
              <a:off x="3305" y="1819"/>
              <a:ext cx="496" cy="468"/>
            </a:xfrm>
            <a:prstGeom prst="ellipse">
              <a:avLst/>
            </a:prstGeom>
            <a:gradFill rotWithShape="0">
              <a:gsLst>
                <a:gs pos="0">
                  <a:srgbClr val="6600FF"/>
                </a:gs>
                <a:gs pos="100000">
                  <a:srgbClr val="6600FF">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68" name="Oval 32"/>
            <p:cNvSpPr>
              <a:spLocks noChangeArrowheads="1"/>
            </p:cNvSpPr>
            <p:nvPr/>
          </p:nvSpPr>
          <p:spPr bwMode="auto">
            <a:xfrm>
              <a:off x="2911" y="2782"/>
              <a:ext cx="496" cy="468"/>
            </a:xfrm>
            <a:prstGeom prst="ellipse">
              <a:avLst/>
            </a:prstGeom>
            <a:gradFill rotWithShape="0">
              <a:gsLst>
                <a:gs pos="0">
                  <a:srgbClr val="6600FF"/>
                </a:gs>
                <a:gs pos="100000">
                  <a:srgbClr val="6600FF">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69" name="Oval 33"/>
            <p:cNvSpPr>
              <a:spLocks noChangeArrowheads="1"/>
            </p:cNvSpPr>
            <p:nvPr/>
          </p:nvSpPr>
          <p:spPr bwMode="auto">
            <a:xfrm>
              <a:off x="3196" y="2201"/>
              <a:ext cx="496" cy="468"/>
            </a:xfrm>
            <a:prstGeom prst="ellipse">
              <a:avLst/>
            </a:prstGeom>
            <a:gradFill rotWithShape="0">
              <a:gsLst>
                <a:gs pos="0">
                  <a:srgbClr val="FF0000"/>
                </a:gs>
                <a:gs pos="100000">
                  <a:srgbClr val="FF0000">
                    <a:gamma/>
                    <a:shade val="52549"/>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07970" name="Group 34"/>
          <p:cNvGrpSpPr>
            <a:grpSpLocks/>
          </p:cNvGrpSpPr>
          <p:nvPr/>
        </p:nvGrpSpPr>
        <p:grpSpPr bwMode="auto">
          <a:xfrm>
            <a:off x="838200" y="1370013"/>
            <a:ext cx="949325" cy="895350"/>
            <a:chOff x="432" y="1728"/>
            <a:chExt cx="2392" cy="2256"/>
          </a:xfrm>
        </p:grpSpPr>
        <p:grpSp>
          <p:nvGrpSpPr>
            <p:cNvPr id="807971" name="Group 35"/>
            <p:cNvGrpSpPr>
              <a:grpSpLocks/>
            </p:cNvGrpSpPr>
            <p:nvPr/>
          </p:nvGrpSpPr>
          <p:grpSpPr bwMode="auto">
            <a:xfrm>
              <a:off x="1340" y="1728"/>
              <a:ext cx="659" cy="2256"/>
              <a:chOff x="1916" y="1392"/>
              <a:chExt cx="659" cy="2256"/>
            </a:xfrm>
          </p:grpSpPr>
          <p:sp>
            <p:nvSpPr>
              <p:cNvPr id="807972" name="Oval 36"/>
              <p:cNvSpPr>
                <a:spLocks noChangeArrowheads="1"/>
              </p:cNvSpPr>
              <p:nvPr/>
            </p:nvSpPr>
            <p:spPr bwMode="auto">
              <a:xfrm rot="-4782129">
                <a:off x="1076" y="2232"/>
                <a:ext cx="2256" cy="57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73" name="Oval 37"/>
              <p:cNvSpPr>
                <a:spLocks noChangeArrowheads="1"/>
              </p:cNvSpPr>
              <p:nvPr/>
            </p:nvSpPr>
            <p:spPr bwMode="auto">
              <a:xfrm rot="-6172674">
                <a:off x="1118" y="2190"/>
                <a:ext cx="2256" cy="659"/>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07974" name="Oval 38"/>
            <p:cNvSpPr>
              <a:spLocks noChangeArrowheads="1"/>
            </p:cNvSpPr>
            <p:nvPr/>
          </p:nvSpPr>
          <p:spPr bwMode="auto">
            <a:xfrm rot="-1329760">
              <a:off x="432" y="2584"/>
              <a:ext cx="2392" cy="544"/>
            </a:xfrm>
            <a:prstGeom prst="ellipse">
              <a:avLst/>
            </a:prstGeom>
            <a:noFill/>
            <a:ln w="1905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2400">
                <a:latin typeface="Times New Roman" pitchFamily="18" charset="0"/>
              </a:endParaRPr>
            </a:p>
          </p:txBody>
        </p:sp>
        <p:sp>
          <p:nvSpPr>
            <p:cNvPr id="807975" name="Oval 39"/>
            <p:cNvSpPr>
              <a:spLocks noChangeArrowheads="1"/>
            </p:cNvSpPr>
            <p:nvPr/>
          </p:nvSpPr>
          <p:spPr bwMode="auto">
            <a:xfrm>
              <a:off x="1587" y="2739"/>
              <a:ext cx="164" cy="156"/>
            </a:xfrm>
            <a:prstGeom prst="ellipse">
              <a:avLst/>
            </a:prstGeom>
            <a:solidFill>
              <a:schemeClr val="tx2"/>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76" name="Oval 40"/>
            <p:cNvSpPr>
              <a:spLocks noChangeArrowheads="1"/>
            </p:cNvSpPr>
            <p:nvPr/>
          </p:nvSpPr>
          <p:spPr bwMode="auto">
            <a:xfrm rot="306568">
              <a:off x="514" y="2195"/>
              <a:ext cx="2310" cy="1322"/>
            </a:xfrm>
            <a:prstGeom prst="ellipse">
              <a:avLst/>
            </a:prstGeom>
            <a:noFill/>
            <a:ln w="1905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77" name="Oval 41"/>
            <p:cNvSpPr>
              <a:spLocks noChangeArrowheads="1"/>
            </p:cNvSpPr>
            <p:nvPr/>
          </p:nvSpPr>
          <p:spPr bwMode="auto">
            <a:xfrm>
              <a:off x="1916" y="1961"/>
              <a:ext cx="83" cy="78"/>
            </a:xfrm>
            <a:prstGeom prst="ellipse">
              <a:avLst/>
            </a:prstGeom>
            <a:solidFill>
              <a:schemeClr val="folHlink"/>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78" name="Oval 42"/>
            <p:cNvSpPr>
              <a:spLocks noChangeArrowheads="1"/>
            </p:cNvSpPr>
            <p:nvPr/>
          </p:nvSpPr>
          <p:spPr bwMode="auto">
            <a:xfrm>
              <a:off x="2247" y="2817"/>
              <a:ext cx="82" cy="78"/>
            </a:xfrm>
            <a:prstGeom prst="ellipse">
              <a:avLst/>
            </a:prstGeom>
            <a:solidFill>
              <a:schemeClr val="folHlink"/>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79" name="Oval 43"/>
            <p:cNvSpPr>
              <a:spLocks noChangeArrowheads="1"/>
            </p:cNvSpPr>
            <p:nvPr/>
          </p:nvSpPr>
          <p:spPr bwMode="auto">
            <a:xfrm>
              <a:off x="762" y="2350"/>
              <a:ext cx="82" cy="78"/>
            </a:xfrm>
            <a:prstGeom prst="ellipse">
              <a:avLst/>
            </a:prstGeom>
            <a:solidFill>
              <a:schemeClr val="folHlink"/>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80" name="Oval 44"/>
            <p:cNvSpPr>
              <a:spLocks noChangeArrowheads="1"/>
            </p:cNvSpPr>
            <p:nvPr/>
          </p:nvSpPr>
          <p:spPr bwMode="auto">
            <a:xfrm>
              <a:off x="1968" y="3840"/>
              <a:ext cx="83" cy="78"/>
            </a:xfrm>
            <a:prstGeom prst="ellipse">
              <a:avLst/>
            </a:prstGeom>
            <a:solidFill>
              <a:schemeClr val="folHlink"/>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07981" name="Group 45"/>
          <p:cNvGrpSpPr>
            <a:grpSpLocks/>
          </p:cNvGrpSpPr>
          <p:nvPr/>
        </p:nvGrpSpPr>
        <p:grpSpPr bwMode="auto">
          <a:xfrm>
            <a:off x="838200" y="1827213"/>
            <a:ext cx="990600" cy="1524000"/>
            <a:chOff x="528" y="1536"/>
            <a:chExt cx="624" cy="960"/>
          </a:xfrm>
        </p:grpSpPr>
        <p:sp>
          <p:nvSpPr>
            <p:cNvPr id="807982" name="Line 46"/>
            <p:cNvSpPr>
              <a:spLocks noChangeShapeType="1"/>
            </p:cNvSpPr>
            <p:nvPr/>
          </p:nvSpPr>
          <p:spPr bwMode="auto">
            <a:xfrm flipH="1">
              <a:off x="528" y="1536"/>
              <a:ext cx="288" cy="91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7983" name="Line 47"/>
            <p:cNvSpPr>
              <a:spLocks noChangeShapeType="1"/>
            </p:cNvSpPr>
            <p:nvPr/>
          </p:nvSpPr>
          <p:spPr bwMode="auto">
            <a:xfrm>
              <a:off x="864" y="1536"/>
              <a:ext cx="288" cy="96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07984" name="Text Box 48"/>
          <p:cNvSpPr txBox="1">
            <a:spLocks noChangeArrowheads="1"/>
          </p:cNvSpPr>
          <p:nvPr/>
        </p:nvSpPr>
        <p:spPr bwMode="auto">
          <a:xfrm>
            <a:off x="6138863" y="1489075"/>
            <a:ext cx="2290762"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fr-BE" sz="2800"/>
              <a:t>Proton :</a:t>
            </a:r>
          </a:p>
          <a:p>
            <a:pPr>
              <a:spcBef>
                <a:spcPct val="20000"/>
              </a:spcBef>
            </a:pPr>
            <a:r>
              <a:rPr lang="fr-BE" sz="2400"/>
              <a:t>2 quarks up</a:t>
            </a:r>
          </a:p>
          <a:p>
            <a:pPr>
              <a:spcBef>
                <a:spcPct val="20000"/>
              </a:spcBef>
            </a:pPr>
            <a:r>
              <a:rPr lang="fr-BE" sz="2400"/>
              <a:t>1 quark down</a:t>
            </a:r>
            <a:endParaRPr lang="en-GB" sz="2400"/>
          </a:p>
        </p:txBody>
      </p:sp>
      <p:sp>
        <p:nvSpPr>
          <p:cNvPr id="807985" name="Text Box 49"/>
          <p:cNvSpPr txBox="1">
            <a:spLocks noChangeArrowheads="1"/>
          </p:cNvSpPr>
          <p:nvPr/>
        </p:nvSpPr>
        <p:spPr bwMode="auto">
          <a:xfrm>
            <a:off x="6143625" y="3824288"/>
            <a:ext cx="2449513"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fr-BE" sz="2800"/>
              <a:t>Neutron :</a:t>
            </a:r>
          </a:p>
          <a:p>
            <a:pPr>
              <a:spcBef>
                <a:spcPct val="20000"/>
              </a:spcBef>
            </a:pPr>
            <a:r>
              <a:rPr lang="fr-BE" sz="2400"/>
              <a:t>1 quark up</a:t>
            </a:r>
          </a:p>
          <a:p>
            <a:pPr>
              <a:spcBef>
                <a:spcPct val="20000"/>
              </a:spcBef>
            </a:pPr>
            <a:r>
              <a:rPr lang="fr-BE" sz="2400"/>
              <a:t>2 quarks down</a:t>
            </a:r>
            <a:endParaRPr lang="en-GB" sz="2400"/>
          </a:p>
        </p:txBody>
      </p:sp>
      <p:grpSp>
        <p:nvGrpSpPr>
          <p:cNvPr id="807986" name="Group 50"/>
          <p:cNvGrpSpPr>
            <a:grpSpLocks/>
          </p:cNvGrpSpPr>
          <p:nvPr/>
        </p:nvGrpSpPr>
        <p:grpSpPr bwMode="auto">
          <a:xfrm>
            <a:off x="1295400" y="1447800"/>
            <a:ext cx="4373563" cy="3962400"/>
            <a:chOff x="797" y="911"/>
            <a:chExt cx="2755" cy="2496"/>
          </a:xfrm>
        </p:grpSpPr>
        <p:sp>
          <p:nvSpPr>
            <p:cNvPr id="807987" name="Line 51"/>
            <p:cNvSpPr>
              <a:spLocks noChangeShapeType="1"/>
            </p:cNvSpPr>
            <p:nvPr/>
          </p:nvSpPr>
          <p:spPr bwMode="auto">
            <a:xfrm>
              <a:off x="816" y="2111"/>
              <a:ext cx="1983" cy="124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7988" name="Line 52"/>
            <p:cNvSpPr>
              <a:spLocks noChangeShapeType="1"/>
            </p:cNvSpPr>
            <p:nvPr/>
          </p:nvSpPr>
          <p:spPr bwMode="auto">
            <a:xfrm>
              <a:off x="864" y="2015"/>
              <a:ext cx="2256" cy="43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7989" name="Line 53"/>
            <p:cNvSpPr>
              <a:spLocks noChangeShapeType="1"/>
            </p:cNvSpPr>
            <p:nvPr/>
          </p:nvSpPr>
          <p:spPr bwMode="auto">
            <a:xfrm flipV="1">
              <a:off x="797" y="1871"/>
              <a:ext cx="2230" cy="174"/>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7990" name="Line 54"/>
            <p:cNvSpPr>
              <a:spLocks noChangeShapeType="1"/>
            </p:cNvSpPr>
            <p:nvPr/>
          </p:nvSpPr>
          <p:spPr bwMode="auto">
            <a:xfrm flipV="1">
              <a:off x="797" y="941"/>
              <a:ext cx="2064" cy="100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7991" name="Oval 55"/>
            <p:cNvSpPr>
              <a:spLocks noChangeArrowheads="1"/>
            </p:cNvSpPr>
            <p:nvPr/>
          </p:nvSpPr>
          <p:spPr bwMode="auto">
            <a:xfrm>
              <a:off x="2544" y="911"/>
              <a:ext cx="1008" cy="960"/>
            </a:xfrm>
            <a:prstGeom prst="ellipse">
              <a:avLst/>
            </a:prstGeom>
            <a:solidFill>
              <a:schemeClr val="tx2">
                <a:alpha val="50999"/>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92" name="Oval 56"/>
            <p:cNvSpPr>
              <a:spLocks noChangeArrowheads="1"/>
            </p:cNvSpPr>
            <p:nvPr/>
          </p:nvSpPr>
          <p:spPr bwMode="auto">
            <a:xfrm>
              <a:off x="3024" y="1583"/>
              <a:ext cx="144" cy="144"/>
            </a:xfrm>
            <a:prstGeom prst="ellipse">
              <a:avLst/>
            </a:prstGeom>
            <a:gradFill rotWithShape="0">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93" name="Oval 57"/>
            <p:cNvSpPr>
              <a:spLocks noChangeArrowheads="1"/>
            </p:cNvSpPr>
            <p:nvPr/>
          </p:nvSpPr>
          <p:spPr bwMode="auto">
            <a:xfrm>
              <a:off x="3216" y="1151"/>
              <a:ext cx="144" cy="144"/>
            </a:xfrm>
            <a:prstGeom prst="ellipse">
              <a:avLst/>
            </a:prstGeom>
            <a:gradFill rotWithShape="0">
              <a:gsLst>
                <a:gs pos="0">
                  <a:srgbClr val="CC00CC"/>
                </a:gs>
                <a:gs pos="100000">
                  <a:srgbClr val="CC00CC">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94" name="Oval 58"/>
            <p:cNvSpPr>
              <a:spLocks noChangeArrowheads="1"/>
            </p:cNvSpPr>
            <p:nvPr/>
          </p:nvSpPr>
          <p:spPr bwMode="auto">
            <a:xfrm>
              <a:off x="2736" y="1247"/>
              <a:ext cx="144" cy="144"/>
            </a:xfrm>
            <a:prstGeom prst="ellipse">
              <a:avLst/>
            </a:prstGeom>
            <a:gradFill rotWithShape="0">
              <a:gsLst>
                <a:gs pos="0">
                  <a:srgbClr val="CC00CC"/>
                </a:gs>
                <a:gs pos="100000">
                  <a:srgbClr val="CC00CC">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95" name="Oval 59"/>
            <p:cNvSpPr>
              <a:spLocks noChangeArrowheads="1"/>
            </p:cNvSpPr>
            <p:nvPr/>
          </p:nvSpPr>
          <p:spPr bwMode="auto">
            <a:xfrm>
              <a:off x="2544" y="2447"/>
              <a:ext cx="1008" cy="960"/>
            </a:xfrm>
            <a:prstGeom prst="ellipse">
              <a:avLst/>
            </a:prstGeom>
            <a:solidFill>
              <a:srgbClr val="E71919">
                <a:alpha val="50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96" name="Oval 60"/>
            <p:cNvSpPr>
              <a:spLocks noChangeArrowheads="1"/>
            </p:cNvSpPr>
            <p:nvPr/>
          </p:nvSpPr>
          <p:spPr bwMode="auto">
            <a:xfrm>
              <a:off x="2736" y="2975"/>
              <a:ext cx="144" cy="144"/>
            </a:xfrm>
            <a:prstGeom prst="ellipse">
              <a:avLst/>
            </a:prstGeom>
            <a:gradFill rotWithShape="0">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97" name="Oval 61"/>
            <p:cNvSpPr>
              <a:spLocks noChangeArrowheads="1"/>
            </p:cNvSpPr>
            <p:nvPr/>
          </p:nvSpPr>
          <p:spPr bwMode="auto">
            <a:xfrm>
              <a:off x="3168" y="2975"/>
              <a:ext cx="144" cy="144"/>
            </a:xfrm>
            <a:prstGeom prst="ellipse">
              <a:avLst/>
            </a:prstGeom>
            <a:gradFill rotWithShape="0">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998" name="Oval 62"/>
            <p:cNvSpPr>
              <a:spLocks noChangeArrowheads="1"/>
            </p:cNvSpPr>
            <p:nvPr/>
          </p:nvSpPr>
          <p:spPr bwMode="auto">
            <a:xfrm>
              <a:off x="2976" y="2639"/>
              <a:ext cx="144" cy="144"/>
            </a:xfrm>
            <a:prstGeom prst="ellipse">
              <a:avLst/>
            </a:prstGeom>
            <a:gradFill rotWithShape="0">
              <a:gsLst>
                <a:gs pos="0">
                  <a:srgbClr val="CC00CC"/>
                </a:gs>
                <a:gs pos="100000">
                  <a:srgbClr val="CC00CC">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07999" name="Group 63"/>
          <p:cNvGrpSpPr>
            <a:grpSpLocks/>
          </p:cNvGrpSpPr>
          <p:nvPr/>
        </p:nvGrpSpPr>
        <p:grpSpPr bwMode="auto">
          <a:xfrm>
            <a:off x="4538663" y="1984375"/>
            <a:ext cx="3314700" cy="2862263"/>
            <a:chOff x="2859" y="1250"/>
            <a:chExt cx="2088" cy="1803"/>
          </a:xfrm>
        </p:grpSpPr>
        <p:grpSp>
          <p:nvGrpSpPr>
            <p:cNvPr id="808000" name="Group 64"/>
            <p:cNvGrpSpPr>
              <a:grpSpLocks/>
            </p:cNvGrpSpPr>
            <p:nvPr/>
          </p:nvGrpSpPr>
          <p:grpSpPr bwMode="auto">
            <a:xfrm>
              <a:off x="2865" y="1250"/>
              <a:ext cx="396" cy="342"/>
              <a:chOff x="2865" y="1250"/>
              <a:chExt cx="396" cy="342"/>
            </a:xfrm>
          </p:grpSpPr>
          <p:sp>
            <p:nvSpPr>
              <p:cNvPr id="808001" name="Line 65"/>
              <p:cNvSpPr>
                <a:spLocks noChangeShapeType="1"/>
              </p:cNvSpPr>
              <p:nvPr/>
            </p:nvSpPr>
            <p:spPr bwMode="auto">
              <a:xfrm>
                <a:off x="2865" y="1388"/>
                <a:ext cx="171" cy="204"/>
              </a:xfrm>
              <a:prstGeom prst="line">
                <a:avLst/>
              </a:prstGeom>
              <a:noFill/>
              <a:ln w="19050">
                <a:solidFill>
                  <a:srgbClr val="00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8002" name="Line 66"/>
              <p:cNvSpPr>
                <a:spLocks noChangeShapeType="1"/>
              </p:cNvSpPr>
              <p:nvPr/>
            </p:nvSpPr>
            <p:spPr bwMode="auto">
              <a:xfrm flipV="1">
                <a:off x="3141" y="1304"/>
                <a:ext cx="120" cy="270"/>
              </a:xfrm>
              <a:prstGeom prst="line">
                <a:avLst/>
              </a:prstGeom>
              <a:noFill/>
              <a:ln w="19050">
                <a:solidFill>
                  <a:srgbClr val="00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8003" name="Line 67"/>
              <p:cNvSpPr>
                <a:spLocks noChangeShapeType="1"/>
              </p:cNvSpPr>
              <p:nvPr/>
            </p:nvSpPr>
            <p:spPr bwMode="auto">
              <a:xfrm flipV="1">
                <a:off x="2892" y="1250"/>
                <a:ext cx="315" cy="48"/>
              </a:xfrm>
              <a:prstGeom prst="line">
                <a:avLst/>
              </a:prstGeom>
              <a:noFill/>
              <a:ln w="19050">
                <a:solidFill>
                  <a:srgbClr val="00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8004" name="Group 68"/>
            <p:cNvGrpSpPr>
              <a:grpSpLocks/>
            </p:cNvGrpSpPr>
            <p:nvPr/>
          </p:nvGrpSpPr>
          <p:grpSpPr bwMode="auto">
            <a:xfrm>
              <a:off x="2859" y="2786"/>
              <a:ext cx="336" cy="267"/>
              <a:chOff x="2859" y="2786"/>
              <a:chExt cx="336" cy="267"/>
            </a:xfrm>
          </p:grpSpPr>
          <p:sp>
            <p:nvSpPr>
              <p:cNvPr id="808005" name="Line 69"/>
              <p:cNvSpPr>
                <a:spLocks noChangeShapeType="1"/>
              </p:cNvSpPr>
              <p:nvPr/>
            </p:nvSpPr>
            <p:spPr bwMode="auto">
              <a:xfrm flipV="1">
                <a:off x="2859" y="2786"/>
                <a:ext cx="131" cy="189"/>
              </a:xfrm>
              <a:prstGeom prst="line">
                <a:avLst/>
              </a:prstGeom>
              <a:noFill/>
              <a:ln w="19050">
                <a:solidFill>
                  <a:srgbClr val="00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8006" name="Line 70"/>
              <p:cNvSpPr>
                <a:spLocks noChangeShapeType="1"/>
              </p:cNvSpPr>
              <p:nvPr/>
            </p:nvSpPr>
            <p:spPr bwMode="auto">
              <a:xfrm>
                <a:off x="3085" y="2786"/>
                <a:ext cx="110" cy="186"/>
              </a:xfrm>
              <a:prstGeom prst="line">
                <a:avLst/>
              </a:prstGeom>
              <a:noFill/>
              <a:ln w="19050">
                <a:solidFill>
                  <a:srgbClr val="00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8007" name="Line 71"/>
              <p:cNvSpPr>
                <a:spLocks noChangeShapeType="1"/>
              </p:cNvSpPr>
              <p:nvPr/>
            </p:nvSpPr>
            <p:spPr bwMode="auto">
              <a:xfrm>
                <a:off x="2913" y="3053"/>
                <a:ext cx="225" cy="0"/>
              </a:xfrm>
              <a:prstGeom prst="line">
                <a:avLst/>
              </a:prstGeom>
              <a:noFill/>
              <a:ln w="19050">
                <a:solidFill>
                  <a:srgbClr val="00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8008" name="Group 72"/>
            <p:cNvGrpSpPr>
              <a:grpSpLocks/>
            </p:cNvGrpSpPr>
            <p:nvPr/>
          </p:nvGrpSpPr>
          <p:grpSpPr bwMode="auto">
            <a:xfrm>
              <a:off x="2988" y="1436"/>
              <a:ext cx="1959" cy="1440"/>
              <a:chOff x="2976" y="1824"/>
              <a:chExt cx="1959" cy="1440"/>
            </a:xfrm>
          </p:grpSpPr>
          <p:sp>
            <p:nvSpPr>
              <p:cNvPr id="808009" name="Line 73"/>
              <p:cNvSpPr>
                <a:spLocks noChangeShapeType="1"/>
              </p:cNvSpPr>
              <p:nvPr/>
            </p:nvSpPr>
            <p:spPr bwMode="auto">
              <a:xfrm>
                <a:off x="3216" y="1824"/>
                <a:ext cx="240" cy="528"/>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8010" name="Line 74"/>
              <p:cNvSpPr>
                <a:spLocks noChangeShapeType="1"/>
              </p:cNvSpPr>
              <p:nvPr/>
            </p:nvSpPr>
            <p:spPr bwMode="auto">
              <a:xfrm flipV="1">
                <a:off x="3168" y="2688"/>
                <a:ext cx="288" cy="576"/>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8011" name="Text Box 75"/>
              <p:cNvSpPr txBox="1">
                <a:spLocks noChangeArrowheads="1"/>
              </p:cNvSpPr>
              <p:nvPr/>
            </p:nvSpPr>
            <p:spPr bwMode="auto">
              <a:xfrm>
                <a:off x="2976" y="2346"/>
                <a:ext cx="195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fr-BE" sz="2800">
                    <a:solidFill>
                      <a:srgbClr val="009900"/>
                    </a:solidFill>
                  </a:rPr>
                  <a:t>Interaction forte</a:t>
                </a:r>
                <a:endParaRPr lang="en-GB" sz="2800">
                  <a:solidFill>
                    <a:srgbClr val="009900"/>
                  </a:solidFill>
                </a:endParaRPr>
              </a:p>
            </p:txBody>
          </p:sp>
        </p:grpSp>
      </p:grpSp>
      <p:sp>
        <p:nvSpPr>
          <p:cNvPr id="808012" name="Line 76"/>
          <p:cNvSpPr>
            <a:spLocks noChangeShapeType="1"/>
          </p:cNvSpPr>
          <p:nvPr/>
        </p:nvSpPr>
        <p:spPr bwMode="auto">
          <a:xfrm flipH="1">
            <a:off x="4191000" y="5715000"/>
            <a:ext cx="1447800" cy="0"/>
          </a:xfrm>
          <a:prstGeom prst="line">
            <a:avLst/>
          </a:prstGeom>
          <a:noFill/>
          <a:ln w="28575">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808013" name="Text Box 77"/>
          <p:cNvSpPr txBox="1">
            <a:spLocks noChangeArrowheads="1"/>
          </p:cNvSpPr>
          <p:nvPr/>
        </p:nvSpPr>
        <p:spPr bwMode="auto">
          <a:xfrm>
            <a:off x="2514600" y="5867400"/>
            <a:ext cx="4886274" cy="717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145000"/>
              </a:lnSpc>
            </a:pPr>
            <a:r>
              <a:rPr lang="en-GB" sz="2800">
                <a:latin typeface="Times New Roman" pitchFamily="18" charset="0"/>
              </a:rPr>
              <a:t>10</a:t>
            </a:r>
            <a:r>
              <a:rPr lang="en-GB" sz="2400" baseline="72000">
                <a:latin typeface="Times New Roman" pitchFamily="18" charset="0"/>
              </a:rPr>
              <a:t>-15</a:t>
            </a:r>
            <a:r>
              <a:rPr lang="en-GB" sz="2400">
                <a:latin typeface="Times New Roman" pitchFamily="18" charset="0"/>
              </a:rPr>
              <a:t> </a:t>
            </a:r>
            <a:r>
              <a:rPr lang="en-GB" sz="2800" smtClean="0">
                <a:latin typeface="Times New Roman" pitchFamily="18" charset="0"/>
              </a:rPr>
              <a:t>m = 0.000000000000001 m</a:t>
            </a:r>
            <a:endParaRPr lang="en-GB" sz="2400">
              <a:latin typeface="Times New Roman" pitchFamily="18" charset="0"/>
            </a:endParaRPr>
          </a:p>
        </p:txBody>
      </p:sp>
    </p:spTree>
    <p:extLst>
      <p:ext uri="{BB962C8B-B14F-4D97-AF65-F5344CB8AC3E}">
        <p14:creationId xmlns:p14="http://schemas.microsoft.com/office/powerpoint/2010/main" val="3582083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Espace réservé du numéro de diapositive 1"/>
          <p:cNvSpPr>
            <a:spLocks noGrp="1"/>
          </p:cNvSpPr>
          <p:nvPr>
            <p:ph type="sldNum" sz="quarter" idx="10"/>
          </p:nvPr>
        </p:nvSpPr>
        <p:spPr/>
        <p:txBody>
          <a:bodyPr/>
          <a:lstStyle/>
          <a:p>
            <a:fld id="{00CBEEFD-6776-496A-B557-595980DA2227}" type="slidenum">
              <a:rPr lang="fr-FR" altLang="en-US"/>
              <a:pPr/>
              <a:t>7</a:t>
            </a:fld>
            <a:endParaRPr lang="fr-FR" altLang="en-US"/>
          </a:p>
        </p:txBody>
      </p:sp>
      <p:sp>
        <p:nvSpPr>
          <p:cNvPr id="34" name="AutoShape 2"/>
          <p:cNvSpPr>
            <a:spLocks noChangeArrowheads="1"/>
          </p:cNvSpPr>
          <p:nvPr/>
        </p:nvSpPr>
        <p:spPr bwMode="auto">
          <a:xfrm rot="10800000">
            <a:off x="5653088" y="2924175"/>
            <a:ext cx="696912" cy="554038"/>
          </a:xfrm>
          <a:prstGeom prst="triangle">
            <a:avLst>
              <a:gd name="adj" fmla="val 50000"/>
            </a:avLst>
          </a:prstGeom>
          <a:solidFill>
            <a:srgbClr val="FFCCCC"/>
          </a:solidFill>
          <a:ln w="9525">
            <a:solidFill>
              <a:srgbClr val="FFCCCC"/>
            </a:solidFill>
            <a:miter lim="800000"/>
            <a:headEnd/>
            <a:tailEnd/>
          </a:ln>
        </p:spPr>
        <p:txBody>
          <a:bodyPr wrap="none" anchor="ctr"/>
          <a:lstStyle/>
          <a:p>
            <a:endParaRPr lang="fr-FR" sz="1800">
              <a:latin typeface="Comic Sans MS" pitchFamily="66" charset="0"/>
            </a:endParaRPr>
          </a:p>
        </p:txBody>
      </p:sp>
      <p:sp>
        <p:nvSpPr>
          <p:cNvPr id="35" name="Line 3"/>
          <p:cNvSpPr>
            <a:spLocks noChangeShapeType="1"/>
          </p:cNvSpPr>
          <p:nvPr/>
        </p:nvSpPr>
        <p:spPr bwMode="auto">
          <a:xfrm flipH="1">
            <a:off x="5726113" y="3211513"/>
            <a:ext cx="142875" cy="0"/>
          </a:xfrm>
          <a:prstGeom prst="line">
            <a:avLst/>
          </a:prstGeom>
          <a:noFill/>
          <a:ln w="88900">
            <a:solidFill>
              <a:srgbClr val="FFCC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Oval 4"/>
          <p:cNvSpPr>
            <a:spLocks noChangeArrowheads="1"/>
          </p:cNvSpPr>
          <p:nvPr/>
        </p:nvSpPr>
        <p:spPr bwMode="auto">
          <a:xfrm>
            <a:off x="5795963" y="3068638"/>
            <a:ext cx="71437" cy="71437"/>
          </a:xfrm>
          <a:prstGeom prst="ellipse">
            <a:avLst/>
          </a:prstGeom>
          <a:solidFill>
            <a:srgbClr val="00FF00"/>
          </a:solidFill>
          <a:ln w="9525">
            <a:solidFill>
              <a:srgbClr val="00FF00"/>
            </a:solidFill>
            <a:round/>
            <a:headEnd/>
            <a:tailEnd/>
          </a:ln>
        </p:spPr>
        <p:txBody>
          <a:bodyPr wrap="none" anchor="ctr"/>
          <a:lstStyle/>
          <a:p>
            <a:endParaRPr lang="fr-FR" sz="1800">
              <a:latin typeface="Comic Sans MS" pitchFamily="66" charset="0"/>
            </a:endParaRPr>
          </a:p>
        </p:txBody>
      </p:sp>
      <p:sp>
        <p:nvSpPr>
          <p:cNvPr id="37" name="Line 5"/>
          <p:cNvSpPr>
            <a:spLocks noChangeShapeType="1"/>
          </p:cNvSpPr>
          <p:nvPr/>
        </p:nvSpPr>
        <p:spPr bwMode="auto">
          <a:xfrm>
            <a:off x="5868988" y="3284538"/>
            <a:ext cx="144462"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6"/>
          <p:cNvSpPr>
            <a:spLocks noChangeShapeType="1"/>
          </p:cNvSpPr>
          <p:nvPr/>
        </p:nvSpPr>
        <p:spPr bwMode="auto">
          <a:xfrm>
            <a:off x="5653088" y="2924175"/>
            <a:ext cx="719137" cy="0"/>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7"/>
          <p:cNvSpPr>
            <a:spLocks noChangeShapeType="1"/>
          </p:cNvSpPr>
          <p:nvPr/>
        </p:nvSpPr>
        <p:spPr bwMode="auto">
          <a:xfrm>
            <a:off x="6011863" y="3427413"/>
            <a:ext cx="0" cy="1225550"/>
          </a:xfrm>
          <a:prstGeom prst="line">
            <a:avLst/>
          </a:prstGeom>
          <a:noFill/>
          <a:ln w="190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8"/>
          <p:cNvSpPr>
            <a:spLocks noChangeShapeType="1"/>
          </p:cNvSpPr>
          <p:nvPr/>
        </p:nvSpPr>
        <p:spPr bwMode="auto">
          <a:xfrm flipH="1" flipV="1">
            <a:off x="5364163" y="3427413"/>
            <a:ext cx="576262" cy="288925"/>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9"/>
          <p:cNvSpPr>
            <a:spLocks noChangeShapeType="1"/>
          </p:cNvSpPr>
          <p:nvPr/>
        </p:nvSpPr>
        <p:spPr bwMode="auto">
          <a:xfrm flipH="1" flipV="1">
            <a:off x="5148263" y="3716338"/>
            <a:ext cx="792162" cy="144462"/>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AutoShape 10"/>
          <p:cNvSpPr>
            <a:spLocks noChangeArrowheads="1"/>
          </p:cNvSpPr>
          <p:nvPr/>
        </p:nvSpPr>
        <p:spPr bwMode="auto">
          <a:xfrm rot="10800000">
            <a:off x="2844800" y="3068638"/>
            <a:ext cx="696913" cy="554037"/>
          </a:xfrm>
          <a:prstGeom prst="triangle">
            <a:avLst>
              <a:gd name="adj" fmla="val 50000"/>
            </a:avLst>
          </a:prstGeom>
          <a:solidFill>
            <a:srgbClr val="FFCCCC"/>
          </a:solidFill>
          <a:ln w="9525">
            <a:solidFill>
              <a:srgbClr val="FFCCCC"/>
            </a:solidFill>
            <a:miter lim="800000"/>
            <a:headEnd/>
            <a:tailEnd/>
          </a:ln>
        </p:spPr>
        <p:txBody>
          <a:bodyPr wrap="none" anchor="ctr"/>
          <a:lstStyle/>
          <a:p>
            <a:endParaRPr lang="fr-FR" sz="1800">
              <a:latin typeface="Comic Sans MS" pitchFamily="66" charset="0"/>
            </a:endParaRPr>
          </a:p>
        </p:txBody>
      </p:sp>
      <p:sp>
        <p:nvSpPr>
          <p:cNvPr id="43" name="Freeform 11"/>
          <p:cNvSpPr>
            <a:spLocks/>
          </p:cNvSpPr>
          <p:nvPr/>
        </p:nvSpPr>
        <p:spPr bwMode="auto">
          <a:xfrm>
            <a:off x="2628900" y="2852738"/>
            <a:ext cx="906463" cy="500062"/>
          </a:xfrm>
          <a:custGeom>
            <a:avLst/>
            <a:gdLst>
              <a:gd name="T0" fmla="*/ 277813 w 571"/>
              <a:gd name="T1" fmla="*/ 174625 h 315"/>
              <a:gd name="T2" fmla="*/ 265113 w 571"/>
              <a:gd name="T3" fmla="*/ 107950 h 315"/>
              <a:gd name="T4" fmla="*/ 277813 w 571"/>
              <a:gd name="T5" fmla="*/ 147637 h 315"/>
              <a:gd name="T6" fmla="*/ 466725 w 571"/>
              <a:gd name="T7" fmla="*/ 134937 h 315"/>
              <a:gd name="T8" fmla="*/ 439738 w 571"/>
              <a:gd name="T9" fmla="*/ 161925 h 315"/>
              <a:gd name="T10" fmla="*/ 614363 w 571"/>
              <a:gd name="T11" fmla="*/ 161925 h 315"/>
              <a:gd name="T12" fmla="*/ 560388 w 571"/>
              <a:gd name="T13" fmla="*/ 188912 h 315"/>
              <a:gd name="T14" fmla="*/ 668338 w 571"/>
              <a:gd name="T15" fmla="*/ 134937 h 315"/>
              <a:gd name="T16" fmla="*/ 869950 w 571"/>
              <a:gd name="T17" fmla="*/ 134937 h 315"/>
              <a:gd name="T18" fmla="*/ 762000 w 571"/>
              <a:gd name="T19" fmla="*/ 107950 h 315"/>
              <a:gd name="T20" fmla="*/ 735013 w 571"/>
              <a:gd name="T21" fmla="*/ 174625 h 315"/>
              <a:gd name="T22" fmla="*/ 708025 w 571"/>
              <a:gd name="T23" fmla="*/ 161925 h 315"/>
              <a:gd name="T24" fmla="*/ 776288 w 571"/>
              <a:gd name="T25" fmla="*/ 174625 h 315"/>
              <a:gd name="T26" fmla="*/ 776288 w 571"/>
              <a:gd name="T27" fmla="*/ 174625 h 315"/>
              <a:gd name="T28" fmla="*/ 776288 w 571"/>
              <a:gd name="T29" fmla="*/ 80962 h 315"/>
              <a:gd name="T30" fmla="*/ 681038 w 571"/>
              <a:gd name="T31" fmla="*/ 80962 h 315"/>
              <a:gd name="T32" fmla="*/ 601663 w 571"/>
              <a:gd name="T33" fmla="*/ 161925 h 315"/>
              <a:gd name="T34" fmla="*/ 466725 w 571"/>
              <a:gd name="T35" fmla="*/ 107950 h 315"/>
              <a:gd name="T36" fmla="*/ 506413 w 571"/>
              <a:gd name="T37" fmla="*/ 80962 h 315"/>
              <a:gd name="T38" fmla="*/ 628650 w 571"/>
              <a:gd name="T39" fmla="*/ 188912 h 315"/>
              <a:gd name="T40" fmla="*/ 533400 w 571"/>
              <a:gd name="T41" fmla="*/ 93662 h 315"/>
              <a:gd name="T42" fmla="*/ 250825 w 571"/>
              <a:gd name="T43" fmla="*/ 53975 h 315"/>
              <a:gd name="T44" fmla="*/ 358775 w 571"/>
              <a:gd name="T45" fmla="*/ 134937 h 315"/>
              <a:gd name="T46" fmla="*/ 157163 w 571"/>
              <a:gd name="T47" fmla="*/ 80962 h 315"/>
              <a:gd name="T48" fmla="*/ 265113 w 571"/>
              <a:gd name="T49" fmla="*/ 161925 h 315"/>
              <a:gd name="T50" fmla="*/ 319088 w 571"/>
              <a:gd name="T51" fmla="*/ 41275 h 315"/>
              <a:gd name="T52" fmla="*/ 506413 w 571"/>
              <a:gd name="T53" fmla="*/ 68262 h 315"/>
              <a:gd name="T54" fmla="*/ 601663 w 571"/>
              <a:gd name="T55" fmla="*/ 80962 h 315"/>
              <a:gd name="T56" fmla="*/ 533400 w 571"/>
              <a:gd name="T57" fmla="*/ 53975 h 315"/>
              <a:gd name="T58" fmla="*/ 668338 w 571"/>
              <a:gd name="T59" fmla="*/ 134937 h 315"/>
              <a:gd name="T60" fmla="*/ 533400 w 571"/>
              <a:gd name="T61" fmla="*/ 107950 h 315"/>
              <a:gd name="T62" fmla="*/ 547688 w 571"/>
              <a:gd name="T63" fmla="*/ 80962 h 315"/>
              <a:gd name="T64" fmla="*/ 668338 w 571"/>
              <a:gd name="T65" fmla="*/ 53975 h 315"/>
              <a:gd name="T66" fmla="*/ 641350 w 571"/>
              <a:gd name="T67" fmla="*/ 134937 h 315"/>
              <a:gd name="T68" fmla="*/ 641350 w 571"/>
              <a:gd name="T69" fmla="*/ 68262 h 315"/>
              <a:gd name="T70" fmla="*/ 385763 w 571"/>
              <a:gd name="T71" fmla="*/ 14287 h 315"/>
              <a:gd name="T72" fmla="*/ 358775 w 571"/>
              <a:gd name="T73" fmla="*/ 41275 h 315"/>
              <a:gd name="T74" fmla="*/ 223838 w 571"/>
              <a:gd name="T75" fmla="*/ 80962 h 315"/>
              <a:gd name="T76" fmla="*/ 144463 w 571"/>
              <a:gd name="T77" fmla="*/ 188912 h 315"/>
              <a:gd name="T78" fmla="*/ 157163 w 571"/>
              <a:gd name="T79" fmla="*/ 107950 h 315"/>
              <a:gd name="T80" fmla="*/ 90488 w 571"/>
              <a:gd name="T81" fmla="*/ 228600 h 315"/>
              <a:gd name="T82" fmla="*/ 211138 w 571"/>
              <a:gd name="T83" fmla="*/ 242887 h 315"/>
              <a:gd name="T84" fmla="*/ 319088 w 571"/>
              <a:gd name="T85" fmla="*/ 242887 h 315"/>
              <a:gd name="T86" fmla="*/ 265113 w 571"/>
              <a:gd name="T87" fmla="*/ 242887 h 315"/>
              <a:gd name="T88" fmla="*/ 223838 w 571"/>
              <a:gd name="T89" fmla="*/ 336550 h 315"/>
              <a:gd name="T90" fmla="*/ 277813 w 571"/>
              <a:gd name="T91" fmla="*/ 296862 h 315"/>
              <a:gd name="T92" fmla="*/ 130175 w 571"/>
              <a:gd name="T93" fmla="*/ 322262 h 315"/>
              <a:gd name="T94" fmla="*/ 171450 w 571"/>
              <a:gd name="T95" fmla="*/ 390525 h 315"/>
              <a:gd name="T96" fmla="*/ 238125 w 571"/>
              <a:gd name="T97" fmla="*/ 363537 h 315"/>
              <a:gd name="T98" fmla="*/ 292100 w 571"/>
              <a:gd name="T99" fmla="*/ 390525 h 315"/>
              <a:gd name="T100" fmla="*/ 346075 w 571"/>
              <a:gd name="T101" fmla="*/ 430212 h 315"/>
              <a:gd name="T102" fmla="*/ 265113 w 571"/>
              <a:gd name="T103" fmla="*/ 390525 h 315"/>
              <a:gd name="T104" fmla="*/ 277813 w 571"/>
              <a:gd name="T105" fmla="*/ 444500 h 315"/>
              <a:gd name="T106" fmla="*/ 198438 w 571"/>
              <a:gd name="T107" fmla="*/ 242887 h 3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1"/>
              <a:gd name="T163" fmla="*/ 0 h 315"/>
              <a:gd name="T164" fmla="*/ 571 w 571"/>
              <a:gd name="T165" fmla="*/ 315 h 3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1" h="315">
                <a:moveTo>
                  <a:pt x="133" y="93"/>
                </a:moveTo>
                <a:cubicBezTo>
                  <a:pt x="142" y="90"/>
                  <a:pt x="183" y="68"/>
                  <a:pt x="175" y="110"/>
                </a:cubicBezTo>
                <a:cubicBezTo>
                  <a:pt x="173" y="120"/>
                  <a:pt x="158" y="121"/>
                  <a:pt x="150" y="127"/>
                </a:cubicBezTo>
                <a:cubicBezTo>
                  <a:pt x="125" y="91"/>
                  <a:pt x="123" y="82"/>
                  <a:pt x="167" y="68"/>
                </a:cubicBezTo>
                <a:cubicBezTo>
                  <a:pt x="209" y="75"/>
                  <a:pt x="263" y="77"/>
                  <a:pt x="201" y="119"/>
                </a:cubicBezTo>
                <a:cubicBezTo>
                  <a:pt x="192" y="110"/>
                  <a:pt x="173" y="105"/>
                  <a:pt x="175" y="93"/>
                </a:cubicBezTo>
                <a:cubicBezTo>
                  <a:pt x="177" y="81"/>
                  <a:pt x="196" y="77"/>
                  <a:pt x="209" y="76"/>
                </a:cubicBezTo>
                <a:cubicBezTo>
                  <a:pt x="237" y="74"/>
                  <a:pt x="266" y="82"/>
                  <a:pt x="294" y="85"/>
                </a:cubicBezTo>
                <a:cubicBezTo>
                  <a:pt x="300" y="93"/>
                  <a:pt x="318" y="103"/>
                  <a:pt x="311" y="110"/>
                </a:cubicBezTo>
                <a:cubicBezTo>
                  <a:pt x="303" y="118"/>
                  <a:pt x="272" y="113"/>
                  <a:pt x="277" y="102"/>
                </a:cubicBezTo>
                <a:cubicBezTo>
                  <a:pt x="283" y="89"/>
                  <a:pt x="305" y="96"/>
                  <a:pt x="319" y="93"/>
                </a:cubicBezTo>
                <a:cubicBezTo>
                  <a:pt x="342" y="96"/>
                  <a:pt x="371" y="86"/>
                  <a:pt x="387" y="102"/>
                </a:cubicBezTo>
                <a:cubicBezTo>
                  <a:pt x="398" y="113"/>
                  <a:pt x="384" y="137"/>
                  <a:pt x="370" y="144"/>
                </a:cubicBezTo>
                <a:cubicBezTo>
                  <a:pt x="361" y="149"/>
                  <a:pt x="358" y="128"/>
                  <a:pt x="353" y="119"/>
                </a:cubicBezTo>
                <a:cubicBezTo>
                  <a:pt x="347" y="108"/>
                  <a:pt x="342" y="96"/>
                  <a:pt x="336" y="85"/>
                </a:cubicBezTo>
                <a:cubicBezTo>
                  <a:pt x="372" y="39"/>
                  <a:pt x="386" y="32"/>
                  <a:pt x="421" y="85"/>
                </a:cubicBezTo>
                <a:cubicBezTo>
                  <a:pt x="436" y="148"/>
                  <a:pt x="428" y="164"/>
                  <a:pt x="557" y="127"/>
                </a:cubicBezTo>
                <a:cubicBezTo>
                  <a:pt x="571" y="123"/>
                  <a:pt x="551" y="99"/>
                  <a:pt x="548" y="85"/>
                </a:cubicBezTo>
                <a:cubicBezTo>
                  <a:pt x="503" y="115"/>
                  <a:pt x="540" y="103"/>
                  <a:pt x="506" y="76"/>
                </a:cubicBezTo>
                <a:cubicBezTo>
                  <a:pt x="499" y="70"/>
                  <a:pt x="489" y="71"/>
                  <a:pt x="480" y="68"/>
                </a:cubicBezTo>
                <a:cubicBezTo>
                  <a:pt x="472" y="74"/>
                  <a:pt x="459" y="76"/>
                  <a:pt x="455" y="85"/>
                </a:cubicBezTo>
                <a:cubicBezTo>
                  <a:pt x="452" y="93"/>
                  <a:pt x="454" y="109"/>
                  <a:pt x="463" y="110"/>
                </a:cubicBezTo>
                <a:cubicBezTo>
                  <a:pt x="486" y="112"/>
                  <a:pt x="508" y="99"/>
                  <a:pt x="531" y="93"/>
                </a:cubicBezTo>
                <a:cubicBezTo>
                  <a:pt x="499" y="45"/>
                  <a:pt x="474" y="60"/>
                  <a:pt x="446" y="102"/>
                </a:cubicBezTo>
                <a:cubicBezTo>
                  <a:pt x="449" y="111"/>
                  <a:pt x="455" y="148"/>
                  <a:pt x="480" y="136"/>
                </a:cubicBezTo>
                <a:cubicBezTo>
                  <a:pt x="488" y="132"/>
                  <a:pt x="486" y="119"/>
                  <a:pt x="489" y="110"/>
                </a:cubicBezTo>
                <a:cubicBezTo>
                  <a:pt x="477" y="66"/>
                  <a:pt x="476" y="52"/>
                  <a:pt x="429" y="68"/>
                </a:cubicBezTo>
                <a:cubicBezTo>
                  <a:pt x="443" y="106"/>
                  <a:pt x="452" y="99"/>
                  <a:pt x="489" y="110"/>
                </a:cubicBezTo>
                <a:cubicBezTo>
                  <a:pt x="500" y="107"/>
                  <a:pt x="517" y="112"/>
                  <a:pt x="523" y="102"/>
                </a:cubicBezTo>
                <a:cubicBezTo>
                  <a:pt x="538" y="76"/>
                  <a:pt x="501" y="59"/>
                  <a:pt x="489" y="51"/>
                </a:cubicBezTo>
                <a:cubicBezTo>
                  <a:pt x="437" y="58"/>
                  <a:pt x="411" y="52"/>
                  <a:pt x="396" y="102"/>
                </a:cubicBezTo>
                <a:cubicBezTo>
                  <a:pt x="449" y="119"/>
                  <a:pt x="439" y="89"/>
                  <a:pt x="429" y="51"/>
                </a:cubicBezTo>
                <a:cubicBezTo>
                  <a:pt x="367" y="57"/>
                  <a:pt x="319" y="43"/>
                  <a:pt x="345" y="119"/>
                </a:cubicBezTo>
                <a:cubicBezTo>
                  <a:pt x="356" y="113"/>
                  <a:pt x="373" y="113"/>
                  <a:pt x="379" y="102"/>
                </a:cubicBezTo>
                <a:cubicBezTo>
                  <a:pt x="395" y="69"/>
                  <a:pt x="360" y="65"/>
                  <a:pt x="345" y="59"/>
                </a:cubicBezTo>
                <a:cubicBezTo>
                  <a:pt x="328" y="62"/>
                  <a:pt x="304" y="54"/>
                  <a:pt x="294" y="68"/>
                </a:cubicBezTo>
                <a:cubicBezTo>
                  <a:pt x="257" y="120"/>
                  <a:pt x="317" y="122"/>
                  <a:pt x="336" y="127"/>
                </a:cubicBezTo>
                <a:cubicBezTo>
                  <a:pt x="356" y="87"/>
                  <a:pt x="371" y="67"/>
                  <a:pt x="319" y="51"/>
                </a:cubicBezTo>
                <a:cubicBezTo>
                  <a:pt x="255" y="71"/>
                  <a:pt x="303" y="113"/>
                  <a:pt x="336" y="136"/>
                </a:cubicBezTo>
                <a:cubicBezTo>
                  <a:pt x="356" y="130"/>
                  <a:pt x="383" y="135"/>
                  <a:pt x="396" y="119"/>
                </a:cubicBezTo>
                <a:cubicBezTo>
                  <a:pt x="405" y="108"/>
                  <a:pt x="397" y="86"/>
                  <a:pt x="387" y="76"/>
                </a:cubicBezTo>
                <a:cubicBezTo>
                  <a:pt x="374" y="63"/>
                  <a:pt x="336" y="59"/>
                  <a:pt x="336" y="59"/>
                </a:cubicBezTo>
                <a:cubicBezTo>
                  <a:pt x="333" y="59"/>
                  <a:pt x="128" y="53"/>
                  <a:pt x="243" y="110"/>
                </a:cubicBezTo>
                <a:cubicBezTo>
                  <a:pt x="232" y="30"/>
                  <a:pt x="240" y="21"/>
                  <a:pt x="158" y="34"/>
                </a:cubicBezTo>
                <a:cubicBezTo>
                  <a:pt x="137" y="97"/>
                  <a:pt x="125" y="77"/>
                  <a:pt x="175" y="102"/>
                </a:cubicBezTo>
                <a:cubicBezTo>
                  <a:pt x="192" y="96"/>
                  <a:pt x="216" y="100"/>
                  <a:pt x="226" y="85"/>
                </a:cubicBezTo>
                <a:cubicBezTo>
                  <a:pt x="251" y="47"/>
                  <a:pt x="167" y="43"/>
                  <a:pt x="167" y="43"/>
                </a:cubicBezTo>
                <a:cubicBezTo>
                  <a:pt x="144" y="46"/>
                  <a:pt x="115" y="35"/>
                  <a:pt x="99" y="51"/>
                </a:cubicBezTo>
                <a:cubicBezTo>
                  <a:pt x="88" y="62"/>
                  <a:pt x="104" y="84"/>
                  <a:pt x="116" y="93"/>
                </a:cubicBezTo>
                <a:cubicBezTo>
                  <a:pt x="130" y="103"/>
                  <a:pt x="150" y="99"/>
                  <a:pt x="167" y="102"/>
                </a:cubicBezTo>
                <a:cubicBezTo>
                  <a:pt x="216" y="94"/>
                  <a:pt x="250" y="101"/>
                  <a:pt x="277" y="59"/>
                </a:cubicBezTo>
                <a:cubicBezTo>
                  <a:pt x="247" y="29"/>
                  <a:pt x="243" y="11"/>
                  <a:pt x="201" y="26"/>
                </a:cubicBezTo>
                <a:cubicBezTo>
                  <a:pt x="230" y="112"/>
                  <a:pt x="237" y="95"/>
                  <a:pt x="328" y="85"/>
                </a:cubicBezTo>
                <a:cubicBezTo>
                  <a:pt x="325" y="71"/>
                  <a:pt x="329" y="53"/>
                  <a:pt x="319" y="43"/>
                </a:cubicBezTo>
                <a:cubicBezTo>
                  <a:pt x="313" y="37"/>
                  <a:pt x="302" y="67"/>
                  <a:pt x="311" y="68"/>
                </a:cubicBezTo>
                <a:cubicBezTo>
                  <a:pt x="334" y="71"/>
                  <a:pt x="356" y="57"/>
                  <a:pt x="379" y="51"/>
                </a:cubicBezTo>
                <a:cubicBezTo>
                  <a:pt x="373" y="40"/>
                  <a:pt x="374" y="22"/>
                  <a:pt x="362" y="17"/>
                </a:cubicBezTo>
                <a:cubicBezTo>
                  <a:pt x="352" y="13"/>
                  <a:pt x="337" y="24"/>
                  <a:pt x="336" y="34"/>
                </a:cubicBezTo>
                <a:cubicBezTo>
                  <a:pt x="334" y="54"/>
                  <a:pt x="347" y="73"/>
                  <a:pt x="353" y="93"/>
                </a:cubicBezTo>
                <a:cubicBezTo>
                  <a:pt x="376" y="90"/>
                  <a:pt x="402" y="98"/>
                  <a:pt x="421" y="85"/>
                </a:cubicBezTo>
                <a:cubicBezTo>
                  <a:pt x="430" y="79"/>
                  <a:pt x="414" y="61"/>
                  <a:pt x="404" y="59"/>
                </a:cubicBezTo>
                <a:cubicBezTo>
                  <a:pt x="382" y="55"/>
                  <a:pt x="359" y="65"/>
                  <a:pt x="336" y="68"/>
                </a:cubicBezTo>
                <a:cubicBezTo>
                  <a:pt x="365" y="110"/>
                  <a:pt x="378" y="102"/>
                  <a:pt x="429" y="93"/>
                </a:cubicBezTo>
                <a:cubicBezTo>
                  <a:pt x="398" y="45"/>
                  <a:pt x="404" y="40"/>
                  <a:pt x="345" y="51"/>
                </a:cubicBezTo>
                <a:cubicBezTo>
                  <a:pt x="400" y="88"/>
                  <a:pt x="394" y="92"/>
                  <a:pt x="506" y="59"/>
                </a:cubicBezTo>
                <a:cubicBezTo>
                  <a:pt x="511" y="57"/>
                  <a:pt x="428" y="36"/>
                  <a:pt x="421" y="34"/>
                </a:cubicBezTo>
                <a:cubicBezTo>
                  <a:pt x="410" y="38"/>
                  <a:pt x="375" y="45"/>
                  <a:pt x="379" y="68"/>
                </a:cubicBezTo>
                <a:cubicBezTo>
                  <a:pt x="381" y="78"/>
                  <a:pt x="396" y="79"/>
                  <a:pt x="404" y="85"/>
                </a:cubicBezTo>
                <a:cubicBezTo>
                  <a:pt x="412" y="79"/>
                  <a:pt x="429" y="78"/>
                  <a:pt x="429" y="68"/>
                </a:cubicBezTo>
                <a:cubicBezTo>
                  <a:pt x="429" y="56"/>
                  <a:pt x="414" y="50"/>
                  <a:pt x="404" y="43"/>
                </a:cubicBezTo>
                <a:cubicBezTo>
                  <a:pt x="372" y="22"/>
                  <a:pt x="331" y="10"/>
                  <a:pt x="294" y="0"/>
                </a:cubicBezTo>
                <a:cubicBezTo>
                  <a:pt x="277" y="3"/>
                  <a:pt x="258" y="0"/>
                  <a:pt x="243" y="9"/>
                </a:cubicBezTo>
                <a:cubicBezTo>
                  <a:pt x="235" y="13"/>
                  <a:pt x="241" y="28"/>
                  <a:pt x="235" y="34"/>
                </a:cubicBezTo>
                <a:cubicBezTo>
                  <a:pt x="232" y="37"/>
                  <a:pt x="226" y="26"/>
                  <a:pt x="226" y="26"/>
                </a:cubicBezTo>
                <a:cubicBezTo>
                  <a:pt x="189" y="29"/>
                  <a:pt x="151" y="24"/>
                  <a:pt x="116" y="34"/>
                </a:cubicBezTo>
                <a:cubicBezTo>
                  <a:pt x="106" y="37"/>
                  <a:pt x="141" y="51"/>
                  <a:pt x="141" y="51"/>
                </a:cubicBezTo>
                <a:cubicBezTo>
                  <a:pt x="0" y="64"/>
                  <a:pt x="68" y="66"/>
                  <a:pt x="133" y="76"/>
                </a:cubicBezTo>
                <a:cubicBezTo>
                  <a:pt x="77" y="58"/>
                  <a:pt x="79" y="64"/>
                  <a:pt x="91" y="119"/>
                </a:cubicBezTo>
                <a:cubicBezTo>
                  <a:pt x="111" y="113"/>
                  <a:pt x="137" y="118"/>
                  <a:pt x="150" y="102"/>
                </a:cubicBezTo>
                <a:cubicBezTo>
                  <a:pt x="165" y="84"/>
                  <a:pt x="102" y="69"/>
                  <a:pt x="99" y="68"/>
                </a:cubicBezTo>
                <a:cubicBezTo>
                  <a:pt x="91" y="76"/>
                  <a:pt x="77" y="82"/>
                  <a:pt x="74" y="93"/>
                </a:cubicBezTo>
                <a:cubicBezTo>
                  <a:pt x="59" y="152"/>
                  <a:pt x="111" y="127"/>
                  <a:pt x="57" y="144"/>
                </a:cubicBezTo>
                <a:cubicBezTo>
                  <a:pt x="99" y="172"/>
                  <a:pt x="265" y="172"/>
                  <a:pt x="158" y="144"/>
                </a:cubicBezTo>
                <a:cubicBezTo>
                  <a:pt x="150" y="147"/>
                  <a:pt x="130" y="145"/>
                  <a:pt x="133" y="153"/>
                </a:cubicBezTo>
                <a:cubicBezTo>
                  <a:pt x="137" y="165"/>
                  <a:pt x="154" y="170"/>
                  <a:pt x="167" y="170"/>
                </a:cubicBezTo>
                <a:cubicBezTo>
                  <a:pt x="180" y="170"/>
                  <a:pt x="190" y="159"/>
                  <a:pt x="201" y="153"/>
                </a:cubicBezTo>
                <a:cubicBezTo>
                  <a:pt x="146" y="134"/>
                  <a:pt x="148" y="141"/>
                  <a:pt x="158" y="195"/>
                </a:cubicBezTo>
                <a:cubicBezTo>
                  <a:pt x="169" y="192"/>
                  <a:pt x="226" y="183"/>
                  <a:pt x="167" y="153"/>
                </a:cubicBezTo>
                <a:cubicBezTo>
                  <a:pt x="157" y="148"/>
                  <a:pt x="144" y="158"/>
                  <a:pt x="133" y="161"/>
                </a:cubicBezTo>
                <a:cubicBezTo>
                  <a:pt x="136" y="178"/>
                  <a:pt x="126" y="204"/>
                  <a:pt x="141" y="212"/>
                </a:cubicBezTo>
                <a:cubicBezTo>
                  <a:pt x="160" y="221"/>
                  <a:pt x="184" y="207"/>
                  <a:pt x="201" y="195"/>
                </a:cubicBezTo>
                <a:cubicBezTo>
                  <a:pt x="208" y="190"/>
                  <a:pt x="184" y="190"/>
                  <a:pt x="175" y="187"/>
                </a:cubicBezTo>
                <a:cubicBezTo>
                  <a:pt x="119" y="196"/>
                  <a:pt x="112" y="216"/>
                  <a:pt x="74" y="178"/>
                </a:cubicBezTo>
                <a:cubicBezTo>
                  <a:pt x="77" y="186"/>
                  <a:pt x="76" y="197"/>
                  <a:pt x="82" y="203"/>
                </a:cubicBezTo>
                <a:cubicBezTo>
                  <a:pt x="101" y="222"/>
                  <a:pt x="177" y="191"/>
                  <a:pt x="99" y="212"/>
                </a:cubicBezTo>
                <a:cubicBezTo>
                  <a:pt x="102" y="223"/>
                  <a:pt x="97" y="242"/>
                  <a:pt x="108" y="246"/>
                </a:cubicBezTo>
                <a:cubicBezTo>
                  <a:pt x="129" y="253"/>
                  <a:pt x="154" y="245"/>
                  <a:pt x="175" y="237"/>
                </a:cubicBezTo>
                <a:cubicBezTo>
                  <a:pt x="183" y="234"/>
                  <a:pt x="158" y="232"/>
                  <a:pt x="150" y="229"/>
                </a:cubicBezTo>
                <a:cubicBezTo>
                  <a:pt x="144" y="230"/>
                  <a:pt x="61" y="242"/>
                  <a:pt x="150" y="254"/>
                </a:cubicBezTo>
                <a:cubicBezTo>
                  <a:pt x="162" y="256"/>
                  <a:pt x="196" y="246"/>
                  <a:pt x="184" y="246"/>
                </a:cubicBezTo>
                <a:cubicBezTo>
                  <a:pt x="167" y="246"/>
                  <a:pt x="150" y="251"/>
                  <a:pt x="133" y="254"/>
                </a:cubicBezTo>
                <a:cubicBezTo>
                  <a:pt x="119" y="300"/>
                  <a:pt x="106" y="315"/>
                  <a:pt x="218" y="271"/>
                </a:cubicBezTo>
                <a:cubicBezTo>
                  <a:pt x="228" y="267"/>
                  <a:pt x="201" y="259"/>
                  <a:pt x="192" y="254"/>
                </a:cubicBezTo>
                <a:cubicBezTo>
                  <a:pt x="184" y="250"/>
                  <a:pt x="175" y="249"/>
                  <a:pt x="167" y="246"/>
                </a:cubicBezTo>
                <a:cubicBezTo>
                  <a:pt x="161" y="254"/>
                  <a:pt x="148" y="261"/>
                  <a:pt x="150" y="271"/>
                </a:cubicBezTo>
                <a:cubicBezTo>
                  <a:pt x="152" y="280"/>
                  <a:pt x="170" y="287"/>
                  <a:pt x="175" y="280"/>
                </a:cubicBezTo>
                <a:cubicBezTo>
                  <a:pt x="184" y="267"/>
                  <a:pt x="149" y="206"/>
                  <a:pt x="141" y="195"/>
                </a:cubicBezTo>
                <a:cubicBezTo>
                  <a:pt x="131" y="164"/>
                  <a:pt x="137" y="178"/>
                  <a:pt x="125" y="153"/>
                </a:cubicBezTo>
              </a:path>
            </a:pathLst>
          </a:custGeom>
          <a:noFill/>
          <a:ln w="254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Oval 12"/>
          <p:cNvSpPr>
            <a:spLocks noChangeArrowheads="1"/>
          </p:cNvSpPr>
          <p:nvPr/>
        </p:nvSpPr>
        <p:spPr bwMode="auto">
          <a:xfrm>
            <a:off x="3203575" y="3140075"/>
            <a:ext cx="215900" cy="71438"/>
          </a:xfrm>
          <a:prstGeom prst="ellipse">
            <a:avLst/>
          </a:prstGeom>
          <a:solidFill>
            <a:srgbClr val="0000FF"/>
          </a:solidFill>
          <a:ln w="9525">
            <a:solidFill>
              <a:srgbClr val="0000FF"/>
            </a:solidFill>
            <a:round/>
            <a:headEnd/>
            <a:tailEnd/>
          </a:ln>
        </p:spPr>
        <p:txBody>
          <a:bodyPr wrap="none" anchor="ctr"/>
          <a:lstStyle/>
          <a:p>
            <a:endParaRPr lang="fr-FR" sz="1800">
              <a:latin typeface="Comic Sans MS" pitchFamily="66" charset="0"/>
            </a:endParaRPr>
          </a:p>
        </p:txBody>
      </p:sp>
      <p:sp>
        <p:nvSpPr>
          <p:cNvPr id="45" name="Line 13"/>
          <p:cNvSpPr>
            <a:spLocks noChangeShapeType="1"/>
          </p:cNvSpPr>
          <p:nvPr/>
        </p:nvSpPr>
        <p:spPr bwMode="auto">
          <a:xfrm>
            <a:off x="3348038" y="3284538"/>
            <a:ext cx="144462" cy="0"/>
          </a:xfrm>
          <a:prstGeom prst="line">
            <a:avLst/>
          </a:prstGeom>
          <a:noFill/>
          <a:ln w="50800">
            <a:solidFill>
              <a:srgbClr val="FFCC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14"/>
          <p:cNvSpPr>
            <a:spLocks noChangeShapeType="1"/>
          </p:cNvSpPr>
          <p:nvPr/>
        </p:nvSpPr>
        <p:spPr bwMode="auto">
          <a:xfrm>
            <a:off x="3203575" y="3355975"/>
            <a:ext cx="144463"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15"/>
          <p:cNvSpPr>
            <a:spLocks noChangeShapeType="1"/>
          </p:cNvSpPr>
          <p:nvPr/>
        </p:nvSpPr>
        <p:spPr bwMode="auto">
          <a:xfrm>
            <a:off x="3203575" y="3571875"/>
            <a:ext cx="0" cy="1081088"/>
          </a:xfrm>
          <a:prstGeom prst="line">
            <a:avLst/>
          </a:prstGeom>
          <a:noFill/>
          <a:ln w="1270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16"/>
          <p:cNvSpPr>
            <a:spLocks noChangeShapeType="1"/>
          </p:cNvSpPr>
          <p:nvPr/>
        </p:nvSpPr>
        <p:spPr bwMode="auto">
          <a:xfrm flipV="1">
            <a:off x="3203575" y="3500438"/>
            <a:ext cx="649288" cy="360362"/>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17"/>
          <p:cNvSpPr>
            <a:spLocks noChangeShapeType="1"/>
          </p:cNvSpPr>
          <p:nvPr/>
        </p:nvSpPr>
        <p:spPr bwMode="auto">
          <a:xfrm flipV="1">
            <a:off x="3203575" y="3716338"/>
            <a:ext cx="863600" cy="217487"/>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Oval 18"/>
          <p:cNvSpPr>
            <a:spLocks noChangeArrowheads="1"/>
          </p:cNvSpPr>
          <p:nvPr/>
        </p:nvSpPr>
        <p:spPr bwMode="auto">
          <a:xfrm>
            <a:off x="5003800" y="3355975"/>
            <a:ext cx="360363" cy="360363"/>
          </a:xfrm>
          <a:prstGeom prst="ellipse">
            <a:avLst/>
          </a:prstGeom>
          <a:solidFill>
            <a:srgbClr val="FF0000"/>
          </a:solidFill>
          <a:ln w="9525">
            <a:solidFill>
              <a:srgbClr val="FF0000"/>
            </a:solidFill>
            <a:round/>
            <a:headEnd/>
            <a:tailEnd/>
          </a:ln>
        </p:spPr>
        <p:txBody>
          <a:bodyPr wrap="none" anchor="ctr"/>
          <a:lstStyle/>
          <a:p>
            <a:endParaRPr lang="fr-FR" sz="1800">
              <a:latin typeface="Comic Sans MS" pitchFamily="66" charset="0"/>
            </a:endParaRPr>
          </a:p>
        </p:txBody>
      </p:sp>
      <p:sp>
        <p:nvSpPr>
          <p:cNvPr id="51" name="AutoShape 19"/>
          <p:cNvSpPr>
            <a:spLocks noChangeArrowheads="1"/>
          </p:cNvSpPr>
          <p:nvPr/>
        </p:nvSpPr>
        <p:spPr bwMode="auto">
          <a:xfrm>
            <a:off x="1619250" y="4652963"/>
            <a:ext cx="2520950" cy="431800"/>
          </a:xfrm>
          <a:custGeom>
            <a:avLst/>
            <a:gdLst>
              <a:gd name="T0" fmla="*/ 257443873 w 21600"/>
              <a:gd name="T1" fmla="*/ 4316001 h 21600"/>
              <a:gd name="T2" fmla="*/ 147110859 w 21600"/>
              <a:gd name="T3" fmla="*/ 8632001 h 21600"/>
              <a:gd name="T4" fmla="*/ 36777744 w 21600"/>
              <a:gd name="T5" fmla="*/ 4316001 h 21600"/>
              <a:gd name="T6" fmla="*/ 14711085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8000"/>
          </a:solidFill>
          <a:ln w="9525">
            <a:solidFill>
              <a:srgbClr val="008000"/>
            </a:solidFill>
            <a:miter lim="800000"/>
            <a:headEnd/>
            <a:tailEnd/>
          </a:ln>
        </p:spPr>
        <p:txBody>
          <a:bodyPr wrap="none" anchor="ctr"/>
          <a:lstStyle/>
          <a:p>
            <a:endParaRPr lang="en-US"/>
          </a:p>
        </p:txBody>
      </p:sp>
      <p:sp>
        <p:nvSpPr>
          <p:cNvPr id="52" name="AutoShape 20"/>
          <p:cNvSpPr>
            <a:spLocks noChangeArrowheads="1"/>
          </p:cNvSpPr>
          <p:nvPr/>
        </p:nvSpPr>
        <p:spPr bwMode="auto">
          <a:xfrm>
            <a:off x="5003800" y="4652963"/>
            <a:ext cx="2520950" cy="431800"/>
          </a:xfrm>
          <a:custGeom>
            <a:avLst/>
            <a:gdLst>
              <a:gd name="T0" fmla="*/ 257443873 w 21600"/>
              <a:gd name="T1" fmla="*/ 4316001 h 21600"/>
              <a:gd name="T2" fmla="*/ 147110859 w 21600"/>
              <a:gd name="T3" fmla="*/ 8632001 h 21600"/>
              <a:gd name="T4" fmla="*/ 36777744 w 21600"/>
              <a:gd name="T5" fmla="*/ 4316001 h 21600"/>
              <a:gd name="T6" fmla="*/ 14711085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790549" name="Rectangle 21"/>
          <p:cNvSpPr>
            <a:spLocks noChangeArrowheads="1"/>
          </p:cNvSpPr>
          <p:nvPr/>
        </p:nvSpPr>
        <p:spPr bwMode="auto">
          <a:xfrm>
            <a:off x="0" y="5084763"/>
            <a:ext cx="9144000" cy="1800225"/>
          </a:xfrm>
          <a:prstGeom prst="rect">
            <a:avLst/>
          </a:prstGeom>
          <a:solidFill>
            <a:srgbClr val="3366FF"/>
          </a:solidFill>
          <a:ln w="9525">
            <a:solidFill>
              <a:srgbClr val="3366FF"/>
            </a:solidFill>
            <a:miter lim="800000"/>
            <a:headEnd/>
            <a:tailEnd/>
          </a:ln>
        </p:spPr>
        <p:txBody>
          <a:bodyPr wrap="none" anchor="ctr"/>
          <a:lstStyle/>
          <a:p>
            <a:endParaRPr lang="fr-FR" sz="1800">
              <a:latin typeface="Comic Sans MS" pitchFamily="66" charset="0"/>
            </a:endParaRPr>
          </a:p>
        </p:txBody>
      </p:sp>
      <p:sp>
        <p:nvSpPr>
          <p:cNvPr id="790550" name="Oval 22"/>
          <p:cNvSpPr>
            <a:spLocks noChangeArrowheads="1"/>
          </p:cNvSpPr>
          <p:nvPr/>
        </p:nvSpPr>
        <p:spPr bwMode="auto">
          <a:xfrm>
            <a:off x="8027988" y="836613"/>
            <a:ext cx="914400" cy="914400"/>
          </a:xfrm>
          <a:prstGeom prst="ellipse">
            <a:avLst/>
          </a:prstGeom>
          <a:solidFill>
            <a:srgbClr val="FFFF00"/>
          </a:solidFill>
          <a:ln w="9525">
            <a:solidFill>
              <a:srgbClr val="FFFF00"/>
            </a:solidFill>
            <a:round/>
            <a:headEnd/>
            <a:tailEnd/>
          </a:ln>
        </p:spPr>
        <p:txBody>
          <a:bodyPr wrap="none" anchor="ctr"/>
          <a:lstStyle/>
          <a:p>
            <a:endParaRPr lang="fr-FR" sz="1800">
              <a:latin typeface="Comic Sans MS" pitchFamily="66" charset="0"/>
            </a:endParaRPr>
          </a:p>
        </p:txBody>
      </p:sp>
      <p:sp>
        <p:nvSpPr>
          <p:cNvPr id="790551" name="Line 23"/>
          <p:cNvSpPr>
            <a:spLocks noChangeShapeType="1"/>
          </p:cNvSpPr>
          <p:nvPr/>
        </p:nvSpPr>
        <p:spPr bwMode="auto">
          <a:xfrm>
            <a:off x="7812088" y="1339850"/>
            <a:ext cx="1331912"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0552" name="Line 24"/>
          <p:cNvSpPr>
            <a:spLocks noChangeShapeType="1"/>
          </p:cNvSpPr>
          <p:nvPr/>
        </p:nvSpPr>
        <p:spPr bwMode="auto">
          <a:xfrm>
            <a:off x="8459788" y="647700"/>
            <a:ext cx="0" cy="1268413"/>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0553" name="Line 25"/>
          <p:cNvSpPr>
            <a:spLocks noChangeShapeType="1"/>
          </p:cNvSpPr>
          <p:nvPr/>
        </p:nvSpPr>
        <p:spPr bwMode="auto">
          <a:xfrm flipV="1">
            <a:off x="7956550" y="836613"/>
            <a:ext cx="1008063" cy="8636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0554" name="Line 26"/>
          <p:cNvSpPr>
            <a:spLocks noChangeShapeType="1"/>
          </p:cNvSpPr>
          <p:nvPr/>
        </p:nvSpPr>
        <p:spPr bwMode="auto">
          <a:xfrm>
            <a:off x="7956550" y="908050"/>
            <a:ext cx="1008063" cy="792163"/>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0555" name="Line 27"/>
          <p:cNvSpPr>
            <a:spLocks noChangeShapeType="1"/>
          </p:cNvSpPr>
          <p:nvPr/>
        </p:nvSpPr>
        <p:spPr bwMode="auto">
          <a:xfrm flipV="1">
            <a:off x="7885113" y="1052513"/>
            <a:ext cx="1258887" cy="4318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0556" name="Line 28"/>
          <p:cNvSpPr>
            <a:spLocks noChangeShapeType="1"/>
          </p:cNvSpPr>
          <p:nvPr/>
        </p:nvSpPr>
        <p:spPr bwMode="auto">
          <a:xfrm>
            <a:off x="7885113" y="1123950"/>
            <a:ext cx="1258887" cy="4318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0557" name="Line 29"/>
          <p:cNvSpPr>
            <a:spLocks noChangeShapeType="1"/>
          </p:cNvSpPr>
          <p:nvPr/>
        </p:nvSpPr>
        <p:spPr bwMode="auto">
          <a:xfrm flipV="1">
            <a:off x="8243888" y="647700"/>
            <a:ext cx="504825" cy="1196975"/>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0558" name="Line 30"/>
          <p:cNvSpPr>
            <a:spLocks noChangeShapeType="1"/>
          </p:cNvSpPr>
          <p:nvPr/>
        </p:nvSpPr>
        <p:spPr bwMode="auto">
          <a:xfrm>
            <a:off x="8172450" y="763588"/>
            <a:ext cx="576263" cy="10795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90572" name="Group 44"/>
          <p:cNvGrpSpPr>
            <a:grpSpLocks/>
          </p:cNvGrpSpPr>
          <p:nvPr/>
        </p:nvGrpSpPr>
        <p:grpSpPr bwMode="auto">
          <a:xfrm>
            <a:off x="215900" y="6340475"/>
            <a:ext cx="901700" cy="288925"/>
            <a:chOff x="0" y="4138"/>
            <a:chExt cx="712" cy="182"/>
          </a:xfrm>
        </p:grpSpPr>
        <p:sp>
          <p:nvSpPr>
            <p:cNvPr id="790559" name="Oval 31"/>
            <p:cNvSpPr>
              <a:spLocks noChangeArrowheads="1"/>
            </p:cNvSpPr>
            <p:nvPr/>
          </p:nvSpPr>
          <p:spPr bwMode="auto">
            <a:xfrm>
              <a:off x="136" y="4183"/>
              <a:ext cx="576" cy="137"/>
            </a:xfrm>
            <a:prstGeom prst="ellipse">
              <a:avLst/>
            </a:prstGeom>
            <a:solidFill>
              <a:schemeClr val="tx1"/>
            </a:solidFill>
            <a:ln w="9525">
              <a:solidFill>
                <a:schemeClr val="tx1"/>
              </a:solidFill>
              <a:round/>
              <a:headEnd/>
              <a:tailEnd/>
            </a:ln>
          </p:spPr>
          <p:txBody>
            <a:bodyPr wrap="none" anchor="ctr"/>
            <a:lstStyle/>
            <a:p>
              <a:endParaRPr lang="fr-FR" sz="1800">
                <a:latin typeface="Comic Sans MS" pitchFamily="66" charset="0"/>
              </a:endParaRPr>
            </a:p>
          </p:txBody>
        </p:sp>
        <p:sp>
          <p:nvSpPr>
            <p:cNvPr id="790560" name="AutoShape 32"/>
            <p:cNvSpPr>
              <a:spLocks noChangeArrowheads="1"/>
            </p:cNvSpPr>
            <p:nvPr/>
          </p:nvSpPr>
          <p:spPr bwMode="auto">
            <a:xfrm rot="-7976251">
              <a:off x="-18" y="4156"/>
              <a:ext cx="179" cy="144"/>
            </a:xfrm>
            <a:prstGeom prst="rtTriangle">
              <a:avLst/>
            </a:prstGeom>
            <a:solidFill>
              <a:schemeClr val="tx1"/>
            </a:solidFill>
            <a:ln w="9525">
              <a:solidFill>
                <a:schemeClr val="tx1"/>
              </a:solidFill>
              <a:miter lim="800000"/>
              <a:headEnd/>
              <a:tailEnd/>
            </a:ln>
          </p:spPr>
          <p:txBody>
            <a:bodyPr vert="eaVert" wrap="none" anchor="ctr"/>
            <a:lstStyle/>
            <a:p>
              <a:endParaRPr lang="fr-FR" sz="1800">
                <a:latin typeface="Comic Sans MS" pitchFamily="66" charset="0"/>
              </a:endParaRPr>
            </a:p>
          </p:txBody>
        </p:sp>
        <p:sp>
          <p:nvSpPr>
            <p:cNvPr id="790561" name="Line 33"/>
            <p:cNvSpPr>
              <a:spLocks noChangeShapeType="1"/>
            </p:cNvSpPr>
            <p:nvPr/>
          </p:nvSpPr>
          <p:spPr bwMode="auto">
            <a:xfrm flipH="1">
              <a:off x="635" y="4274"/>
              <a:ext cx="46"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0562" name="Oval 34"/>
            <p:cNvSpPr>
              <a:spLocks noChangeArrowheads="1"/>
            </p:cNvSpPr>
            <p:nvPr/>
          </p:nvSpPr>
          <p:spPr bwMode="auto">
            <a:xfrm>
              <a:off x="590" y="4229"/>
              <a:ext cx="45" cy="45"/>
            </a:xfrm>
            <a:prstGeom prst="ellipse">
              <a:avLst/>
            </a:prstGeom>
            <a:solidFill>
              <a:srgbClr val="0000FF"/>
            </a:solidFill>
            <a:ln w="9525">
              <a:solidFill>
                <a:srgbClr val="0000FF"/>
              </a:solidFill>
              <a:round/>
              <a:headEnd/>
              <a:tailEnd/>
            </a:ln>
          </p:spPr>
          <p:txBody>
            <a:bodyPr wrap="none" anchor="ctr"/>
            <a:lstStyle/>
            <a:p>
              <a:endParaRPr lang="fr-FR" sz="1800">
                <a:latin typeface="Comic Sans MS" pitchFamily="66" charset="0"/>
              </a:endParaRPr>
            </a:p>
          </p:txBody>
        </p:sp>
      </p:grpSp>
      <p:sp>
        <p:nvSpPr>
          <p:cNvPr id="69" name="Line 37"/>
          <p:cNvSpPr>
            <a:spLocks noChangeShapeType="1"/>
          </p:cNvSpPr>
          <p:nvPr/>
        </p:nvSpPr>
        <p:spPr bwMode="auto">
          <a:xfrm>
            <a:off x="2843213" y="4652963"/>
            <a:ext cx="3600450"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0568" name="Rectangle 40"/>
          <p:cNvSpPr>
            <a:spLocks noChangeArrowheads="1"/>
          </p:cNvSpPr>
          <p:nvPr/>
        </p:nvSpPr>
        <p:spPr bwMode="auto">
          <a:xfrm>
            <a:off x="2913063" y="0"/>
            <a:ext cx="3373437" cy="519113"/>
          </a:xfrm>
          <a:prstGeom prst="rect">
            <a:avLst/>
          </a:prstGeom>
          <a:noFill/>
          <a:ln>
            <a:noFill/>
          </a:ln>
          <a:effectLst/>
          <a:extLst>
            <a:ext uri="{909E8E84-426E-40DD-AFC4-6F175D3DCCD1}">
              <a14:hiddenFill xmlns:a14="http://schemas.microsoft.com/office/drawing/2010/main">
                <a:solidFill>
                  <a:srgbClr val="CC99FF">
                    <a:alpha val="44000"/>
                  </a:srgbClr>
                </a:solidFill>
              </a14:hiddenFill>
            </a:ext>
            <a:ext uri="{91240B29-F687-4F45-9708-019B960494DF}">
              <a14:hiddenLine xmlns:a14="http://schemas.microsoft.com/office/drawing/2010/main" w="38100" cmpd="dbl">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rgbClr val="FF0000"/>
                </a:solidFill>
              </a:rPr>
              <a:t>Les interactions</a:t>
            </a:r>
          </a:p>
        </p:txBody>
      </p:sp>
      <p:sp>
        <p:nvSpPr>
          <p:cNvPr id="790569" name="Text Box 41"/>
          <p:cNvSpPr txBox="1">
            <a:spLocks noChangeArrowheads="1"/>
          </p:cNvSpPr>
          <p:nvPr/>
        </p:nvSpPr>
        <p:spPr bwMode="auto">
          <a:xfrm>
            <a:off x="457200" y="781050"/>
            <a:ext cx="7288213"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a:t>Interagir = échanger une particule</a:t>
            </a:r>
          </a:p>
          <a:p>
            <a:endParaRPr lang="en-GB" sz="2400"/>
          </a:p>
          <a:p>
            <a:pPr>
              <a:spcBef>
                <a:spcPct val="50000"/>
              </a:spcBef>
            </a:pPr>
            <a:endParaRPr lang="fr-FR" sz="2400" b="1">
              <a:solidFill>
                <a:srgbClr val="FF0000"/>
              </a:solidFill>
            </a:endParaRPr>
          </a:p>
        </p:txBody>
      </p:sp>
      <p:sp>
        <p:nvSpPr>
          <p:cNvPr id="75" name="Rectangle 74"/>
          <p:cNvSpPr>
            <a:spLocks noChangeArrowheads="1"/>
          </p:cNvSpPr>
          <p:nvPr/>
        </p:nvSpPr>
        <p:spPr bwMode="auto">
          <a:xfrm>
            <a:off x="838200" y="5334000"/>
            <a:ext cx="8135938"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a:spAutoFit/>
          </a:bodyPr>
          <a:lstStyle/>
          <a:p>
            <a:pPr>
              <a:buFont typeface="Symbol" pitchFamily="18" charset="2"/>
              <a:buChar char="·"/>
            </a:pPr>
            <a:r>
              <a:rPr lang="fr-FR" sz="1600" b="1">
                <a:solidFill>
                  <a:schemeClr val="bg1"/>
                </a:solidFill>
                <a:effectLst>
                  <a:outerShdw blurRad="38100" dist="38100" dir="2700000" algn="tl">
                    <a:srgbClr val="C0C0C0"/>
                  </a:outerShdw>
                </a:effectLst>
              </a:rPr>
              <a:t> Les </a:t>
            </a:r>
            <a:r>
              <a:rPr lang="fr-FR" sz="1600" b="1">
                <a:solidFill>
                  <a:srgbClr val="FF0000"/>
                </a:solidFill>
                <a:effectLst>
                  <a:outerShdw blurRad="38100" dist="38100" dir="2700000" algn="tl">
                    <a:srgbClr val="C0C0C0"/>
                  </a:outerShdw>
                </a:effectLst>
              </a:rPr>
              <a:t>ballons</a:t>
            </a:r>
            <a:r>
              <a:rPr lang="fr-FR" sz="1600" b="1">
                <a:solidFill>
                  <a:schemeClr val="bg1"/>
                </a:solidFill>
                <a:effectLst>
                  <a:outerShdw blurRad="38100" dist="38100" dir="2700000" algn="tl">
                    <a:srgbClr val="C0C0C0"/>
                  </a:outerShdw>
                </a:effectLst>
              </a:rPr>
              <a:t> sont les </a:t>
            </a:r>
            <a:r>
              <a:rPr lang="fr-FR" sz="1600" b="1">
                <a:solidFill>
                  <a:srgbClr val="FF0000"/>
                </a:solidFill>
                <a:effectLst>
                  <a:outerShdw blurRad="38100" dist="38100" dir="2700000" algn="tl">
                    <a:srgbClr val="C0C0C0"/>
                  </a:outerShdw>
                </a:effectLst>
              </a:rPr>
              <a:t>médiateurs</a:t>
            </a:r>
            <a:r>
              <a:rPr lang="fr-FR" sz="1600" b="1">
                <a:solidFill>
                  <a:schemeClr val="bg1"/>
                </a:solidFill>
                <a:effectLst>
                  <a:outerShdw blurRad="38100" dist="38100" dir="2700000" algn="tl">
                    <a:srgbClr val="C0C0C0"/>
                  </a:outerShdw>
                </a:effectLst>
              </a:rPr>
              <a:t> de la force qui écarte les 2 bateaux.</a:t>
            </a:r>
          </a:p>
          <a:p>
            <a:pPr>
              <a:buFont typeface="Symbol" pitchFamily="18" charset="2"/>
              <a:buChar char="·"/>
            </a:pPr>
            <a:r>
              <a:rPr lang="fr-FR" sz="1600" b="1">
                <a:solidFill>
                  <a:schemeClr val="bg1"/>
                </a:solidFill>
                <a:effectLst>
                  <a:outerShdw blurRad="38100" dist="38100" dir="2700000" algn="tl">
                    <a:srgbClr val="C0C0C0"/>
                  </a:outerShdw>
                </a:effectLst>
              </a:rPr>
              <a:t> La </a:t>
            </a:r>
            <a:r>
              <a:rPr lang="fr-FR" sz="1600" b="1">
                <a:solidFill>
                  <a:srgbClr val="FF0000"/>
                </a:solidFill>
                <a:effectLst>
                  <a:outerShdw blurRad="38100" dist="38100" dir="2700000" algn="tl">
                    <a:srgbClr val="C0C0C0"/>
                  </a:outerShdw>
                </a:effectLst>
              </a:rPr>
              <a:t>portée</a:t>
            </a:r>
            <a:r>
              <a:rPr lang="fr-FR" sz="1600" b="1">
                <a:solidFill>
                  <a:schemeClr val="bg1"/>
                </a:solidFill>
                <a:effectLst>
                  <a:outerShdw blurRad="38100" dist="38100" dir="2700000" algn="tl">
                    <a:srgbClr val="C0C0C0"/>
                  </a:outerShdw>
                </a:effectLst>
              </a:rPr>
              <a:t> dépend de la </a:t>
            </a:r>
            <a:r>
              <a:rPr lang="fr-FR" sz="1600" b="1">
                <a:solidFill>
                  <a:srgbClr val="FF0000"/>
                </a:solidFill>
                <a:effectLst>
                  <a:outerShdw blurRad="38100" dist="38100" dir="2700000" algn="tl">
                    <a:srgbClr val="C0C0C0"/>
                  </a:outerShdw>
                </a:effectLst>
              </a:rPr>
              <a:t>masse</a:t>
            </a:r>
            <a:r>
              <a:rPr lang="fr-FR" sz="1600" b="1">
                <a:solidFill>
                  <a:schemeClr val="bg1"/>
                </a:solidFill>
                <a:effectLst>
                  <a:outerShdw blurRad="38100" dist="38100" dir="2700000" algn="tl">
                    <a:srgbClr val="C0C0C0"/>
                  </a:outerShdw>
                </a:effectLst>
              </a:rPr>
              <a:t> du ballon</a:t>
            </a:r>
          </a:p>
          <a:p>
            <a:pPr>
              <a:buFont typeface="Symbol" pitchFamily="18" charset="2"/>
              <a:buNone/>
            </a:pPr>
            <a:endParaRPr lang="fr-FR" sz="800" b="1">
              <a:solidFill>
                <a:schemeClr val="bg1"/>
              </a:solidFill>
              <a:effectLst>
                <a:outerShdw blurRad="38100" dist="38100" dir="2700000" algn="tl">
                  <a:srgbClr val="C0C0C0"/>
                </a:outerShdw>
              </a:effectLst>
            </a:endParaRPr>
          </a:p>
          <a:p>
            <a:pPr>
              <a:buFont typeface="Symbol" pitchFamily="18" charset="2"/>
              <a:buNone/>
            </a:pPr>
            <a:r>
              <a:rPr lang="fr-FR" sz="1800">
                <a:solidFill>
                  <a:srgbClr val="E71919"/>
                </a:solidFill>
                <a:effectLst>
                  <a:outerShdw blurRad="38100" dist="38100" dir="2700000" algn="tl">
                    <a:srgbClr val="C0C0C0"/>
                  </a:outerShdw>
                </a:effectLst>
              </a:rPr>
              <a:t>Bosons de jauge</a:t>
            </a:r>
            <a:r>
              <a:rPr lang="fr-FR" sz="1800">
                <a:effectLst>
                  <a:outerShdw blurRad="38100" dist="38100" dir="2700000" algn="tl">
                    <a:srgbClr val="C0C0C0"/>
                  </a:outerShdw>
                </a:effectLst>
              </a:rPr>
              <a:t> </a:t>
            </a:r>
            <a:r>
              <a:rPr lang="fr-FR" sz="1800">
                <a:solidFill>
                  <a:schemeClr val="bg1"/>
                </a:solidFill>
                <a:effectLst>
                  <a:outerShdw blurRad="38100" dist="38100" dir="2700000" algn="tl">
                    <a:srgbClr val="C0C0C0"/>
                  </a:outerShdw>
                </a:effectLst>
              </a:rPr>
              <a:t>: mediateurs des interactions fondamentales</a:t>
            </a:r>
            <a:r>
              <a:rPr lang="fr-FR" sz="1800"/>
              <a:t> </a:t>
            </a:r>
            <a:endParaRPr lang="fr-FR" sz="1800">
              <a:solidFill>
                <a:schemeClr val="bg1"/>
              </a:solidFill>
              <a:effectLst>
                <a:outerShdw blurRad="38100" dist="38100" dir="2700000" algn="tl">
                  <a:srgbClr val="C0C0C0"/>
                </a:outerShdw>
              </a:effectLst>
            </a:endParaRPr>
          </a:p>
          <a:p>
            <a:endParaRPr lang="fr-FR" sz="1800">
              <a:solidFill>
                <a:srgbClr val="FF0000"/>
              </a:solidFill>
              <a:effectLst>
                <a:outerShdw blurRad="38100" dist="38100" dir="2700000" algn="tl">
                  <a:srgbClr val="C0C0C0"/>
                </a:outerShdw>
              </a:effectLst>
            </a:endParaRPr>
          </a:p>
        </p:txBody>
      </p:sp>
      <p:sp>
        <p:nvSpPr>
          <p:cNvPr id="790571" name="Text Box 43"/>
          <p:cNvSpPr txBox="1">
            <a:spLocks noChangeArrowheads="1"/>
          </p:cNvSpPr>
          <p:nvPr/>
        </p:nvSpPr>
        <p:spPr bwMode="auto">
          <a:xfrm rot="5400000">
            <a:off x="8645525" y="6359525"/>
            <a:ext cx="768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900"/>
              <a:t>F. Vazeille</a:t>
            </a:r>
          </a:p>
        </p:txBody>
      </p:sp>
    </p:spTree>
    <p:extLst>
      <p:ext uri="{BB962C8B-B14F-4D97-AF65-F5344CB8AC3E}">
        <p14:creationId xmlns:p14="http://schemas.microsoft.com/office/powerpoint/2010/main" val="158600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 0 L 0.15746 0 " pathEditMode="relative" ptsTypes="AA">
                                      <p:cBhvr>
                                        <p:cTn id="6" dur="2000" fill="hold"/>
                                        <p:tgtEl>
                                          <p:spTgt spid="34"/>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15746 0 " pathEditMode="relative" ptsTypes="AA">
                                      <p:cBhvr>
                                        <p:cTn id="8" dur="2000" fill="hold"/>
                                        <p:tgtEl>
                                          <p:spTgt spid="35"/>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15746 0 " pathEditMode="relative" ptsTypes="AA">
                                      <p:cBhvr>
                                        <p:cTn id="10" dur="2000" fill="hold"/>
                                        <p:tgtEl>
                                          <p:spTgt spid="36"/>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15746 0 " pathEditMode="relative" ptsTypes="AA">
                                      <p:cBhvr>
                                        <p:cTn id="12" dur="2000" fill="hold"/>
                                        <p:tgtEl>
                                          <p:spTgt spid="37"/>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15746 0 " pathEditMode="relative" ptsTypes="AA">
                                      <p:cBhvr>
                                        <p:cTn id="14" dur="2000" fill="hold"/>
                                        <p:tgtEl>
                                          <p:spTgt spid="38"/>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15746 0 " pathEditMode="relative" ptsTypes="AA">
                                      <p:cBhvr>
                                        <p:cTn id="16" dur="2000" fill="hold"/>
                                        <p:tgtEl>
                                          <p:spTgt spid="39"/>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L 0.15746 0 " pathEditMode="relative" ptsTypes="AA">
                                      <p:cBhvr>
                                        <p:cTn id="18" dur="2000" fill="hold"/>
                                        <p:tgtEl>
                                          <p:spTgt spid="40"/>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L 0.15746 0 " pathEditMode="relative" ptsTypes="AA">
                                      <p:cBhvr>
                                        <p:cTn id="20" dur="2000" fill="hold"/>
                                        <p:tgtEl>
                                          <p:spTgt spid="41"/>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 0 L 0.15746 0 " pathEditMode="relative" ptsTypes="AA">
                                      <p:cBhvr>
                                        <p:cTn id="22" dur="2000" fill="hold"/>
                                        <p:tgtEl>
                                          <p:spTgt spid="52"/>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2.77778E-7 -4.81481E-6 L -0.12986 0.00533 " pathEditMode="relative" rAng="0" ptsTypes="AA">
                                      <p:cBhvr>
                                        <p:cTn id="24" dur="2000" fill="hold"/>
                                        <p:tgtEl>
                                          <p:spTgt spid="50"/>
                                        </p:tgtEl>
                                        <p:attrNameLst>
                                          <p:attrName>ppt_x</p:attrName>
                                          <p:attrName>ppt_y</p:attrName>
                                        </p:attrNameLst>
                                      </p:cBhvr>
                                      <p:rCtr x="-6500" y="300"/>
                                    </p:animMotion>
                                  </p:childTnLst>
                                </p:cTn>
                              </p:par>
                            </p:childTnLst>
                          </p:cTn>
                        </p:par>
                        <p:par>
                          <p:cTn id="25" fill="hold" nodeType="afterGroup">
                            <p:stCondLst>
                              <p:cond delay="2000"/>
                            </p:stCondLst>
                            <p:childTnLst>
                              <p:par>
                                <p:cTn id="26" presetID="0" presetClass="path" presetSubtype="0" accel="50000" decel="50000" fill="hold" grpId="1" nodeType="afterEffect">
                                  <p:stCondLst>
                                    <p:cond delay="0"/>
                                  </p:stCondLst>
                                  <p:childTnLst>
                                    <p:animMotion origin="layout" path="M -0.12986 0.00533 L -0.27951 0.00533 " pathEditMode="relative" rAng="0" ptsTypes="AA">
                                      <p:cBhvr>
                                        <p:cTn id="27" dur="2000" fill="hold"/>
                                        <p:tgtEl>
                                          <p:spTgt spid="50"/>
                                        </p:tgtEl>
                                        <p:attrNameLst>
                                          <p:attrName>ppt_x</p:attrName>
                                          <p:attrName>ppt_y</p:attrName>
                                        </p:attrNameLst>
                                      </p:cBhvr>
                                      <p:rCtr x="-7500" y="0"/>
                                    </p:animMotion>
                                  </p:childTnLst>
                                </p:cTn>
                              </p:par>
                              <p:par>
                                <p:cTn id="28" presetID="0" presetClass="path" presetSubtype="0" accel="50000" decel="50000" fill="hold" grpId="0" nodeType="withEffect">
                                  <p:stCondLst>
                                    <p:cond delay="0"/>
                                  </p:stCondLst>
                                  <p:childTnLst>
                                    <p:animMotion origin="layout" path="M 0 0 L -0.14167 0 " pathEditMode="relative" ptsTypes="AA">
                                      <p:cBhvr>
                                        <p:cTn id="29" dur="2000" fill="hold"/>
                                        <p:tgtEl>
                                          <p:spTgt spid="42"/>
                                        </p:tgtEl>
                                        <p:attrNameLst>
                                          <p:attrName>ppt_x</p:attrName>
                                          <p:attrName>ppt_y</p:attrName>
                                        </p:attrNameLst>
                                      </p:cBhvr>
                                    </p:animMotion>
                                  </p:childTnLst>
                                </p:cTn>
                              </p:par>
                              <p:par>
                                <p:cTn id="30" presetID="0" presetClass="path" presetSubtype="0" accel="50000" decel="50000" fill="hold" grpId="0" nodeType="withEffect">
                                  <p:stCondLst>
                                    <p:cond delay="0"/>
                                  </p:stCondLst>
                                  <p:childTnLst>
                                    <p:animMotion origin="layout" path="M 0 0 L -0.14167 0 " pathEditMode="relative" ptsTypes="AA">
                                      <p:cBhvr>
                                        <p:cTn id="31" dur="2000" fill="hold"/>
                                        <p:tgtEl>
                                          <p:spTgt spid="43"/>
                                        </p:tgtEl>
                                        <p:attrNameLst>
                                          <p:attrName>ppt_x</p:attrName>
                                          <p:attrName>ppt_y</p:attrName>
                                        </p:attrNameLst>
                                      </p:cBhvr>
                                    </p:animMotion>
                                  </p:childTnLst>
                                </p:cTn>
                              </p:par>
                              <p:par>
                                <p:cTn id="32" presetID="0" presetClass="path" presetSubtype="0" accel="50000" decel="50000" fill="hold" grpId="0" nodeType="withEffect">
                                  <p:stCondLst>
                                    <p:cond delay="0"/>
                                  </p:stCondLst>
                                  <p:childTnLst>
                                    <p:animMotion origin="layout" path="M 0 0 L -0.14167 0 " pathEditMode="relative" ptsTypes="AA">
                                      <p:cBhvr>
                                        <p:cTn id="33" dur="2000" fill="hold"/>
                                        <p:tgtEl>
                                          <p:spTgt spid="44"/>
                                        </p:tgtEl>
                                        <p:attrNameLst>
                                          <p:attrName>ppt_x</p:attrName>
                                          <p:attrName>ppt_y</p:attrName>
                                        </p:attrNameLst>
                                      </p:cBhvr>
                                    </p:animMotion>
                                  </p:childTnLst>
                                </p:cTn>
                              </p:par>
                              <p:par>
                                <p:cTn id="34" presetID="0" presetClass="path" presetSubtype="0" accel="50000" decel="50000" fill="hold" grpId="0" nodeType="withEffect">
                                  <p:stCondLst>
                                    <p:cond delay="0"/>
                                  </p:stCondLst>
                                  <p:childTnLst>
                                    <p:animMotion origin="layout" path="M 0 0 L -0.14167 0 " pathEditMode="relative" ptsTypes="AA">
                                      <p:cBhvr>
                                        <p:cTn id="35" dur="2000" fill="hold"/>
                                        <p:tgtEl>
                                          <p:spTgt spid="45"/>
                                        </p:tgtEl>
                                        <p:attrNameLst>
                                          <p:attrName>ppt_x</p:attrName>
                                          <p:attrName>ppt_y</p:attrName>
                                        </p:attrNameLst>
                                      </p:cBhvr>
                                    </p:animMotion>
                                  </p:childTnLst>
                                </p:cTn>
                              </p:par>
                              <p:par>
                                <p:cTn id="36" presetID="0" presetClass="path" presetSubtype="0" accel="50000" decel="50000" fill="hold" grpId="0" nodeType="withEffect">
                                  <p:stCondLst>
                                    <p:cond delay="0"/>
                                  </p:stCondLst>
                                  <p:childTnLst>
                                    <p:animMotion origin="layout" path="M 0 0 L -0.14167 0 " pathEditMode="relative" ptsTypes="AA">
                                      <p:cBhvr>
                                        <p:cTn id="37" dur="2000" fill="hold"/>
                                        <p:tgtEl>
                                          <p:spTgt spid="46"/>
                                        </p:tgtEl>
                                        <p:attrNameLst>
                                          <p:attrName>ppt_x</p:attrName>
                                          <p:attrName>ppt_y</p:attrName>
                                        </p:attrNameLst>
                                      </p:cBhvr>
                                    </p:animMotion>
                                  </p:childTnLst>
                                </p:cTn>
                              </p:par>
                              <p:par>
                                <p:cTn id="38" presetID="0" presetClass="path" presetSubtype="0" accel="50000" decel="50000" fill="hold" grpId="0" nodeType="withEffect">
                                  <p:stCondLst>
                                    <p:cond delay="0"/>
                                  </p:stCondLst>
                                  <p:childTnLst>
                                    <p:animMotion origin="layout" path="M 0 0 L -0.14167 0 " pathEditMode="relative" ptsTypes="AA">
                                      <p:cBhvr>
                                        <p:cTn id="39" dur="2000" fill="hold"/>
                                        <p:tgtEl>
                                          <p:spTgt spid="47"/>
                                        </p:tgtEl>
                                        <p:attrNameLst>
                                          <p:attrName>ppt_x</p:attrName>
                                          <p:attrName>ppt_y</p:attrName>
                                        </p:attrNameLst>
                                      </p:cBhvr>
                                    </p:animMotion>
                                  </p:childTnLst>
                                </p:cTn>
                              </p:par>
                              <p:par>
                                <p:cTn id="40" presetID="0" presetClass="path" presetSubtype="0" accel="50000" decel="50000" fill="hold" grpId="0" nodeType="withEffect">
                                  <p:stCondLst>
                                    <p:cond delay="0"/>
                                  </p:stCondLst>
                                  <p:childTnLst>
                                    <p:animMotion origin="layout" path="M 0 0 L -0.14167 0 " pathEditMode="relative" ptsTypes="AA">
                                      <p:cBhvr>
                                        <p:cTn id="41" dur="2000" fill="hold"/>
                                        <p:tgtEl>
                                          <p:spTgt spid="48"/>
                                        </p:tgtEl>
                                        <p:attrNameLst>
                                          <p:attrName>ppt_x</p:attrName>
                                          <p:attrName>ppt_y</p:attrName>
                                        </p:attrNameLst>
                                      </p:cBhvr>
                                    </p:animMotion>
                                  </p:childTnLst>
                                </p:cTn>
                              </p:par>
                              <p:par>
                                <p:cTn id="42" presetID="0" presetClass="path" presetSubtype="0" accel="50000" decel="50000" fill="hold" grpId="0" nodeType="withEffect">
                                  <p:stCondLst>
                                    <p:cond delay="0"/>
                                  </p:stCondLst>
                                  <p:childTnLst>
                                    <p:animMotion origin="layout" path="M 0 0 L -0.14167 0 " pathEditMode="relative" ptsTypes="AA">
                                      <p:cBhvr>
                                        <p:cTn id="43" dur="2000" fill="hold"/>
                                        <p:tgtEl>
                                          <p:spTgt spid="49"/>
                                        </p:tgtEl>
                                        <p:attrNameLst>
                                          <p:attrName>ppt_x</p:attrName>
                                          <p:attrName>ppt_y</p:attrName>
                                        </p:attrNameLst>
                                      </p:cBhvr>
                                    </p:animMotion>
                                  </p:childTnLst>
                                </p:cTn>
                              </p:par>
                              <p:par>
                                <p:cTn id="44" presetID="0" presetClass="path" presetSubtype="0" accel="50000" decel="50000" fill="hold" grpId="0" nodeType="withEffect">
                                  <p:stCondLst>
                                    <p:cond delay="0"/>
                                  </p:stCondLst>
                                  <p:childTnLst>
                                    <p:animMotion origin="layout" path="M 0 0 L -0.14167 0 " pathEditMode="relative" ptsTypes="AA">
                                      <p:cBhvr>
                                        <p:cTn id="45" dur="2000" fill="hold"/>
                                        <p:tgtEl>
                                          <p:spTgt spid="51"/>
                                        </p:tgtEl>
                                        <p:attrNameLst>
                                          <p:attrName>ppt_x</p:attrName>
                                          <p:attrName>ppt_y</p:attrName>
                                        </p:attrNameLst>
                                      </p:cBhvr>
                                    </p:animMotion>
                                  </p:childTnLst>
                                </p:cTn>
                              </p:par>
                              <p:par>
                                <p:cTn id="46" presetID="53" presetClass="entr" presetSubtype="0" fill="hold" grpId="0" nodeType="with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nodeType="afterGroup">
                            <p:stCondLst>
                              <p:cond delay="4000"/>
                            </p:stCondLst>
                            <p:childTnLst>
                              <p:par>
                                <p:cTn id="52" presetID="12" presetClass="entr" presetSubtype="4" fill="hold" grpId="0"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slide(fromBottom)">
                                      <p:cBhvr>
                                        <p:cTn id="5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0" grpId="1" animBg="1"/>
      <p:bldP spid="51" grpId="0" animBg="1"/>
      <p:bldP spid="52" grpId="0" animBg="1"/>
      <p:bldP spid="69" grpId="0" animBg="1"/>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numéro de diapositive 3"/>
          <p:cNvSpPr>
            <a:spLocks noGrp="1"/>
          </p:cNvSpPr>
          <p:nvPr>
            <p:ph type="sldNum" sz="quarter" idx="10"/>
          </p:nvPr>
        </p:nvSpPr>
        <p:spPr/>
        <p:txBody>
          <a:bodyPr/>
          <a:lstStyle/>
          <a:p>
            <a:fld id="{5B7CBD45-C9EF-4CCC-B832-2BFD2029603A}" type="slidenum">
              <a:rPr lang="fr-FR" altLang="en-US"/>
              <a:pPr/>
              <a:t>8</a:t>
            </a:fld>
            <a:endParaRPr lang="fr-FR" altLang="en-US"/>
          </a:p>
        </p:txBody>
      </p:sp>
      <p:sp>
        <p:nvSpPr>
          <p:cNvPr id="549890" name="Rectangle 2"/>
          <p:cNvSpPr>
            <a:spLocks noGrp="1" noChangeArrowheads="1"/>
          </p:cNvSpPr>
          <p:nvPr>
            <p:ph type="title"/>
          </p:nvPr>
        </p:nvSpPr>
        <p:spPr>
          <a:xfrm>
            <a:off x="1290638" y="0"/>
            <a:ext cx="6597650" cy="519113"/>
          </a:xfrm>
        </p:spPr>
        <p:txBody>
          <a:bodyPr/>
          <a:lstStyle/>
          <a:p>
            <a:r>
              <a:rPr lang="fr-FR"/>
              <a:t>L’interaction électromagnétique</a:t>
            </a:r>
          </a:p>
        </p:txBody>
      </p:sp>
      <p:pic>
        <p:nvPicPr>
          <p:cNvPr id="549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685800"/>
            <a:ext cx="1933575" cy="242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9892" name="Text Box 4"/>
          <p:cNvSpPr txBox="1">
            <a:spLocks noChangeArrowheads="1"/>
          </p:cNvSpPr>
          <p:nvPr/>
        </p:nvSpPr>
        <p:spPr bwMode="auto">
          <a:xfrm>
            <a:off x="266700" y="806450"/>
            <a:ext cx="4294188" cy="3295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fr-FR" sz="2400"/>
              <a:t>Responsable des phénomènes </a:t>
            </a:r>
          </a:p>
          <a:p>
            <a:r>
              <a:rPr lang="fr-FR" sz="2400" b="1"/>
              <a:t>électriques et magnétiques</a:t>
            </a:r>
            <a:r>
              <a:rPr lang="fr-FR" sz="2400"/>
              <a:t> : </a:t>
            </a:r>
          </a:p>
          <a:p>
            <a:r>
              <a:rPr lang="fr-FR" sz="2400"/>
              <a:t>aimantation, lumière,</a:t>
            </a:r>
          </a:p>
          <a:p>
            <a:r>
              <a:rPr lang="fr-FR" sz="2400"/>
              <a:t>cohésion des </a:t>
            </a:r>
            <a:r>
              <a:rPr lang="fr-FR" sz="2400" smtClean="0"/>
              <a:t>atomes…</a:t>
            </a:r>
            <a:endParaRPr lang="fr-FR" sz="2400"/>
          </a:p>
          <a:p>
            <a:endParaRPr lang="fr-FR" sz="2400"/>
          </a:p>
          <a:p>
            <a:endParaRPr lang="fr-FR" sz="2000"/>
          </a:p>
          <a:p>
            <a:endParaRPr lang="fr-FR" sz="2000"/>
          </a:p>
        </p:txBody>
      </p:sp>
      <p:pic>
        <p:nvPicPr>
          <p:cNvPr id="549893" name="Picture 5" descr="aiman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685800"/>
            <a:ext cx="2425700" cy="2425700"/>
          </a:xfrm>
          <a:prstGeom prst="rect">
            <a:avLst/>
          </a:prstGeom>
          <a:noFill/>
          <a:extLst>
            <a:ext uri="{909E8E84-426E-40DD-AFC4-6F175D3DCCD1}">
              <a14:hiddenFill xmlns:a14="http://schemas.microsoft.com/office/drawing/2010/main">
                <a:solidFill>
                  <a:srgbClr val="FFFFFF"/>
                </a:solidFill>
              </a14:hiddenFill>
            </a:ext>
          </a:extLst>
        </p:spPr>
      </p:pic>
      <p:sp>
        <p:nvSpPr>
          <p:cNvPr id="549895" name="Text Box 7"/>
          <p:cNvSpPr txBox="1">
            <a:spLocks noChangeArrowheads="1"/>
          </p:cNvSpPr>
          <p:nvPr/>
        </p:nvSpPr>
        <p:spPr bwMode="auto">
          <a:xfrm>
            <a:off x="1066800" y="4457700"/>
            <a:ext cx="2806700" cy="434975"/>
          </a:xfrm>
          <a:prstGeom prst="rect">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000"/>
              <a:t>Médiateur : </a:t>
            </a:r>
            <a:r>
              <a:rPr lang="fr-FR" sz="2000" b="1">
                <a:solidFill>
                  <a:srgbClr val="FF0000"/>
                </a:solidFill>
              </a:rPr>
              <a:t>photon</a:t>
            </a:r>
            <a:r>
              <a:rPr lang="fr-FR" sz="1800" b="1"/>
              <a:t> </a:t>
            </a:r>
          </a:p>
        </p:txBody>
      </p:sp>
      <p:grpSp>
        <p:nvGrpSpPr>
          <p:cNvPr id="549896" name="Group 8"/>
          <p:cNvGrpSpPr>
            <a:grpSpLocks/>
          </p:cNvGrpSpPr>
          <p:nvPr/>
        </p:nvGrpSpPr>
        <p:grpSpPr bwMode="auto">
          <a:xfrm>
            <a:off x="5472113" y="3730625"/>
            <a:ext cx="2895600" cy="2730500"/>
            <a:chOff x="4071" y="2598"/>
            <a:chExt cx="1392" cy="1362"/>
          </a:xfrm>
        </p:grpSpPr>
        <p:pic>
          <p:nvPicPr>
            <p:cNvPr id="549897" name="Picture 9" descr="force_phot_b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4" y="2598"/>
              <a:ext cx="1362" cy="1362"/>
            </a:xfrm>
            <a:prstGeom prst="rect">
              <a:avLst/>
            </a:prstGeom>
            <a:noFill/>
            <a:extLst>
              <a:ext uri="{909E8E84-426E-40DD-AFC4-6F175D3DCCD1}">
                <a14:hiddenFill xmlns:a14="http://schemas.microsoft.com/office/drawing/2010/main">
                  <a:solidFill>
                    <a:srgbClr val="FFFFFF"/>
                  </a:solidFill>
                </a14:hiddenFill>
              </a:ext>
            </a:extLst>
          </p:spPr>
        </p:pic>
        <p:sp>
          <p:nvSpPr>
            <p:cNvPr id="549898" name="Text Box 10"/>
            <p:cNvSpPr txBox="1">
              <a:spLocks noChangeArrowheads="1"/>
            </p:cNvSpPr>
            <p:nvPr/>
          </p:nvSpPr>
          <p:spPr bwMode="auto">
            <a:xfrm>
              <a:off x="4120" y="3775"/>
              <a:ext cx="216"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endParaRPr lang="fr-FR" sz="1400"/>
            </a:p>
          </p:txBody>
        </p:sp>
        <p:sp>
          <p:nvSpPr>
            <p:cNvPr id="549899" name="Text Box 11"/>
            <p:cNvSpPr txBox="1">
              <a:spLocks noChangeArrowheads="1"/>
            </p:cNvSpPr>
            <p:nvPr/>
          </p:nvSpPr>
          <p:spPr bwMode="auto">
            <a:xfrm>
              <a:off x="4095" y="3644"/>
              <a:ext cx="248" cy="168"/>
            </a:xfrm>
            <a:prstGeom prst="rect">
              <a:avLst/>
            </a:prstGeom>
            <a:solidFill>
              <a:schemeClr val="bg1"/>
            </a:solidFill>
            <a:ln>
              <a:noFill/>
            </a:ln>
            <a:effectLst/>
            <a:extLs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fr-FR" sz="1600"/>
                <a:t>e</a:t>
              </a:r>
              <a:r>
                <a:rPr lang="fr-FR" sz="1600" baseline="30000"/>
                <a:t>-</a:t>
              </a:r>
            </a:p>
          </p:txBody>
        </p:sp>
        <p:sp>
          <p:nvSpPr>
            <p:cNvPr id="549900" name="Text Box 12"/>
            <p:cNvSpPr txBox="1">
              <a:spLocks noChangeArrowheads="1"/>
            </p:cNvSpPr>
            <p:nvPr/>
          </p:nvSpPr>
          <p:spPr bwMode="auto">
            <a:xfrm>
              <a:off x="4071" y="2676"/>
              <a:ext cx="248" cy="168"/>
            </a:xfrm>
            <a:prstGeom prst="rect">
              <a:avLst/>
            </a:prstGeom>
            <a:solidFill>
              <a:schemeClr val="bg1"/>
            </a:solidFill>
            <a:ln>
              <a:noFill/>
            </a:ln>
            <a:effectLst/>
            <a:extLs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fr-FR" sz="1600"/>
                <a:t>e</a:t>
              </a:r>
              <a:r>
                <a:rPr lang="fr-FR" sz="1600" baseline="30000"/>
                <a:t>-</a:t>
              </a:r>
            </a:p>
          </p:txBody>
        </p:sp>
        <p:grpSp>
          <p:nvGrpSpPr>
            <p:cNvPr id="549901" name="Group 13"/>
            <p:cNvGrpSpPr>
              <a:grpSpLocks/>
            </p:cNvGrpSpPr>
            <p:nvPr/>
          </p:nvGrpSpPr>
          <p:grpSpPr bwMode="auto">
            <a:xfrm>
              <a:off x="4095" y="2700"/>
              <a:ext cx="1368" cy="1120"/>
              <a:chOff x="4095" y="2700"/>
              <a:chExt cx="1368" cy="1120"/>
            </a:xfrm>
          </p:grpSpPr>
          <p:sp>
            <p:nvSpPr>
              <p:cNvPr id="549902" name="Text Box 14"/>
              <p:cNvSpPr txBox="1">
                <a:spLocks noChangeArrowheads="1"/>
              </p:cNvSpPr>
              <p:nvPr/>
            </p:nvSpPr>
            <p:spPr bwMode="auto">
              <a:xfrm>
                <a:off x="4103" y="3644"/>
                <a:ext cx="248" cy="168"/>
              </a:xfrm>
              <a:prstGeom prst="rect">
                <a:avLst/>
              </a:prstGeom>
              <a:solidFill>
                <a:schemeClr val="bg1"/>
              </a:solidFill>
              <a:ln>
                <a:noFill/>
              </a:ln>
              <a:effectLst/>
              <a:extLs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fr-FR" sz="1600"/>
                  <a:t>e</a:t>
                </a:r>
                <a:r>
                  <a:rPr lang="fr-FR" sz="1600" baseline="30000"/>
                  <a:t>-</a:t>
                </a:r>
              </a:p>
            </p:txBody>
          </p:sp>
          <p:sp>
            <p:nvSpPr>
              <p:cNvPr id="549903" name="Text Box 15"/>
              <p:cNvSpPr txBox="1">
                <a:spLocks noChangeArrowheads="1"/>
              </p:cNvSpPr>
              <p:nvPr/>
            </p:nvSpPr>
            <p:spPr bwMode="auto">
              <a:xfrm>
                <a:off x="4095" y="2700"/>
                <a:ext cx="248" cy="168"/>
              </a:xfrm>
              <a:prstGeom prst="rect">
                <a:avLst/>
              </a:prstGeom>
              <a:solidFill>
                <a:schemeClr val="bg1"/>
              </a:solidFill>
              <a:ln>
                <a:noFill/>
              </a:ln>
              <a:effectLst/>
              <a:extLs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fr-FR" sz="1600"/>
                  <a:t>e</a:t>
                </a:r>
                <a:r>
                  <a:rPr lang="fr-FR" sz="1600" baseline="30000"/>
                  <a:t>-</a:t>
                </a:r>
              </a:p>
            </p:txBody>
          </p:sp>
          <p:sp>
            <p:nvSpPr>
              <p:cNvPr id="549904" name="Text Box 16"/>
              <p:cNvSpPr txBox="1">
                <a:spLocks noChangeArrowheads="1"/>
              </p:cNvSpPr>
              <p:nvPr/>
            </p:nvSpPr>
            <p:spPr bwMode="auto">
              <a:xfrm>
                <a:off x="5215" y="3652"/>
                <a:ext cx="248" cy="168"/>
              </a:xfrm>
              <a:prstGeom prst="rect">
                <a:avLst/>
              </a:prstGeom>
              <a:solidFill>
                <a:schemeClr val="bg1"/>
              </a:solidFill>
              <a:ln>
                <a:noFill/>
              </a:ln>
              <a:effectLst/>
              <a:extLs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fr-FR" sz="1600"/>
                  <a:t>e</a:t>
                </a:r>
                <a:r>
                  <a:rPr lang="fr-FR" sz="1600" baseline="30000"/>
                  <a:t>-</a:t>
                </a:r>
              </a:p>
            </p:txBody>
          </p:sp>
          <p:sp>
            <p:nvSpPr>
              <p:cNvPr id="549905" name="Text Box 17"/>
              <p:cNvSpPr txBox="1">
                <a:spLocks noChangeArrowheads="1"/>
              </p:cNvSpPr>
              <p:nvPr/>
            </p:nvSpPr>
            <p:spPr bwMode="auto">
              <a:xfrm>
                <a:off x="5199" y="2708"/>
                <a:ext cx="248" cy="168"/>
              </a:xfrm>
              <a:prstGeom prst="rect">
                <a:avLst/>
              </a:prstGeom>
              <a:solidFill>
                <a:schemeClr val="bg1"/>
              </a:solidFill>
              <a:ln>
                <a:noFill/>
              </a:ln>
              <a:effectLst/>
              <a:extLs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fr-FR" sz="1600"/>
                  <a:t>e</a:t>
                </a:r>
                <a:r>
                  <a:rPr lang="fr-FR" sz="1600" baseline="30000"/>
                  <a:t>-</a:t>
                </a:r>
              </a:p>
            </p:txBody>
          </p:sp>
        </p:grpSp>
      </p:grpSp>
      <p:sp>
        <p:nvSpPr>
          <p:cNvPr id="549906" name="Text Box 18"/>
          <p:cNvSpPr txBox="1">
            <a:spLocks noChangeArrowheads="1"/>
          </p:cNvSpPr>
          <p:nvPr/>
        </p:nvSpPr>
        <p:spPr bwMode="auto">
          <a:xfrm>
            <a:off x="1319213" y="5175250"/>
            <a:ext cx="21304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fr-FR" sz="1800"/>
              <a:t>m=0 (vitesse=c)</a:t>
            </a:r>
          </a:p>
          <a:p>
            <a:pPr algn="ctr"/>
            <a:r>
              <a:rPr lang="fr-FR" sz="1800"/>
              <a:t>portée infinie</a:t>
            </a:r>
          </a:p>
        </p:txBody>
      </p:sp>
      <p:sp>
        <p:nvSpPr>
          <p:cNvPr id="549918" name="Line 30"/>
          <p:cNvSpPr>
            <a:spLocks noChangeShapeType="1"/>
          </p:cNvSpPr>
          <p:nvPr/>
        </p:nvSpPr>
        <p:spPr bwMode="auto">
          <a:xfrm>
            <a:off x="5245100" y="6438900"/>
            <a:ext cx="3175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9919" name="Text Box 31"/>
          <p:cNvSpPr txBox="1">
            <a:spLocks noChangeArrowheads="1"/>
          </p:cNvSpPr>
          <p:nvPr/>
        </p:nvSpPr>
        <p:spPr bwMode="auto">
          <a:xfrm>
            <a:off x="7870825" y="6432550"/>
            <a:ext cx="657225"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200"/>
              <a:t>temps</a:t>
            </a:r>
          </a:p>
        </p:txBody>
      </p:sp>
      <p:pic>
        <p:nvPicPr>
          <p:cNvPr id="549924" name="Picture 36" descr="oestre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8800" y="3124200"/>
            <a:ext cx="3505200" cy="2517775"/>
          </a:xfrm>
          <a:prstGeom prst="rect">
            <a:avLst/>
          </a:prstGeom>
          <a:noFill/>
          <a:extLst>
            <a:ext uri="{909E8E84-426E-40DD-AFC4-6F175D3DCCD1}">
              <a14:hiddenFill xmlns:a14="http://schemas.microsoft.com/office/drawing/2010/main">
                <a:solidFill>
                  <a:srgbClr val="FFFFFF"/>
                </a:solidFill>
              </a14:hiddenFill>
            </a:ext>
          </a:extLst>
        </p:spPr>
      </p:pic>
      <p:sp>
        <p:nvSpPr>
          <p:cNvPr id="549927" name="Rectangle 39"/>
          <p:cNvSpPr>
            <a:spLocks noChangeArrowheads="1"/>
          </p:cNvSpPr>
          <p:nvPr/>
        </p:nvSpPr>
        <p:spPr bwMode="auto">
          <a:xfrm>
            <a:off x="5422900" y="6108700"/>
            <a:ext cx="2794000" cy="114300"/>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337896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3"/>
          <p:cNvSpPr>
            <a:spLocks noGrp="1"/>
          </p:cNvSpPr>
          <p:nvPr>
            <p:ph type="sldNum" sz="quarter" idx="10"/>
          </p:nvPr>
        </p:nvSpPr>
        <p:spPr/>
        <p:txBody>
          <a:bodyPr/>
          <a:lstStyle/>
          <a:p>
            <a:fld id="{758DAE2E-B8C9-4617-AAC7-21313A60C9E8}" type="slidenum">
              <a:rPr lang="fr-FR" altLang="en-US"/>
              <a:pPr/>
              <a:t>9</a:t>
            </a:fld>
            <a:endParaRPr lang="fr-FR" altLang="en-US"/>
          </a:p>
        </p:txBody>
      </p:sp>
      <p:sp>
        <p:nvSpPr>
          <p:cNvPr id="551938" name="Rectangle 2"/>
          <p:cNvSpPr>
            <a:spLocks noGrp="1" noChangeArrowheads="1"/>
          </p:cNvSpPr>
          <p:nvPr>
            <p:ph type="title"/>
          </p:nvPr>
        </p:nvSpPr>
        <p:spPr>
          <a:xfrm>
            <a:off x="2689225" y="0"/>
            <a:ext cx="3802063" cy="519113"/>
          </a:xfrm>
        </p:spPr>
        <p:txBody>
          <a:bodyPr/>
          <a:lstStyle/>
          <a:p>
            <a:r>
              <a:rPr lang="fr-FR"/>
              <a:t>L’interaction forte</a:t>
            </a:r>
          </a:p>
        </p:txBody>
      </p:sp>
      <p:sp>
        <p:nvSpPr>
          <p:cNvPr id="551939" name="Text Box 3"/>
          <p:cNvSpPr txBox="1">
            <a:spLocks noChangeArrowheads="1"/>
          </p:cNvSpPr>
          <p:nvPr/>
        </p:nvSpPr>
        <p:spPr bwMode="auto">
          <a:xfrm>
            <a:off x="279400" y="736600"/>
            <a:ext cx="59563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a:t>Responsable de la stabilité </a:t>
            </a:r>
            <a:r>
              <a:rPr lang="fr-FR" sz="2400" smtClean="0"/>
              <a:t>du noyau atomique </a:t>
            </a:r>
            <a:r>
              <a:rPr lang="fr-FR" sz="2400"/>
              <a:t>ainsi que </a:t>
            </a:r>
            <a:r>
              <a:rPr lang="fr-FR" sz="2400" smtClean="0"/>
              <a:t>des nucléons (protons ou neutrons</a:t>
            </a:r>
            <a:endParaRPr lang="fr-FR" sz="2000">
              <a:solidFill>
                <a:srgbClr val="FF0000"/>
              </a:solidFill>
            </a:endParaRPr>
          </a:p>
        </p:txBody>
      </p:sp>
      <p:sp>
        <p:nvSpPr>
          <p:cNvPr id="551940" name="Text Box 4"/>
          <p:cNvSpPr txBox="1">
            <a:spLocks noChangeArrowheads="1"/>
          </p:cNvSpPr>
          <p:nvPr/>
        </p:nvSpPr>
        <p:spPr bwMode="auto">
          <a:xfrm>
            <a:off x="1066800" y="2819400"/>
            <a:ext cx="3086100" cy="42545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000"/>
              <a:t>Médiateurs: </a:t>
            </a:r>
            <a:r>
              <a:rPr lang="fr-FR" sz="2000" b="1">
                <a:solidFill>
                  <a:srgbClr val="E71919"/>
                </a:solidFill>
              </a:rPr>
              <a:t>8 gluons</a:t>
            </a:r>
            <a:r>
              <a:rPr lang="fr-FR" sz="2000" b="1">
                <a:solidFill>
                  <a:srgbClr val="FF0000"/>
                </a:solidFill>
              </a:rPr>
              <a:t> </a:t>
            </a:r>
          </a:p>
        </p:txBody>
      </p:sp>
      <p:grpSp>
        <p:nvGrpSpPr>
          <p:cNvPr id="551941" name="Group 5"/>
          <p:cNvGrpSpPr>
            <a:grpSpLocks/>
          </p:cNvGrpSpPr>
          <p:nvPr/>
        </p:nvGrpSpPr>
        <p:grpSpPr bwMode="auto">
          <a:xfrm>
            <a:off x="5270500" y="617538"/>
            <a:ext cx="3548063" cy="3360737"/>
            <a:chOff x="40" y="416"/>
            <a:chExt cx="2648" cy="2608"/>
          </a:xfrm>
        </p:grpSpPr>
        <p:sp>
          <p:nvSpPr>
            <p:cNvPr id="551942" name="Oval 6"/>
            <p:cNvSpPr>
              <a:spLocks noChangeArrowheads="1"/>
            </p:cNvSpPr>
            <p:nvPr/>
          </p:nvSpPr>
          <p:spPr bwMode="auto">
            <a:xfrm>
              <a:off x="283" y="966"/>
              <a:ext cx="757" cy="77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1943" name="Oval 7"/>
            <p:cNvSpPr>
              <a:spLocks noChangeArrowheads="1"/>
            </p:cNvSpPr>
            <p:nvPr/>
          </p:nvSpPr>
          <p:spPr bwMode="auto">
            <a:xfrm>
              <a:off x="987" y="2150"/>
              <a:ext cx="757" cy="778"/>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1944" name="Oval 8"/>
            <p:cNvSpPr>
              <a:spLocks noChangeArrowheads="1"/>
            </p:cNvSpPr>
            <p:nvPr/>
          </p:nvSpPr>
          <p:spPr bwMode="auto">
            <a:xfrm>
              <a:off x="1611" y="774"/>
              <a:ext cx="757" cy="778"/>
            </a:xfrm>
            <a:prstGeom prst="ellipse">
              <a:avLst/>
            </a:prstGeom>
            <a:solidFill>
              <a:srgbClr val="00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1945" name="Text Box 9"/>
            <p:cNvSpPr txBox="1">
              <a:spLocks noChangeArrowheads="1"/>
            </p:cNvSpPr>
            <p:nvPr/>
          </p:nvSpPr>
          <p:spPr bwMode="auto">
            <a:xfrm>
              <a:off x="376" y="1132"/>
              <a:ext cx="498"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000" b="1">
                  <a:latin typeface="Comic Sans MS" pitchFamily="66" charset="0"/>
                </a:rPr>
                <a:t>u</a:t>
              </a:r>
            </a:p>
          </p:txBody>
        </p:sp>
        <p:sp>
          <p:nvSpPr>
            <p:cNvPr id="551946" name="Text Box 10"/>
            <p:cNvSpPr txBox="1">
              <a:spLocks noChangeArrowheads="1"/>
            </p:cNvSpPr>
            <p:nvPr/>
          </p:nvSpPr>
          <p:spPr bwMode="auto">
            <a:xfrm>
              <a:off x="1135" y="2343"/>
              <a:ext cx="512"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1800" b="1">
                  <a:latin typeface="Comic Sans MS" pitchFamily="66" charset="0"/>
                </a:rPr>
                <a:t>u</a:t>
              </a:r>
            </a:p>
          </p:txBody>
        </p:sp>
        <p:sp>
          <p:nvSpPr>
            <p:cNvPr id="551947" name="Text Box 11"/>
            <p:cNvSpPr txBox="1">
              <a:spLocks noChangeArrowheads="1"/>
            </p:cNvSpPr>
            <p:nvPr/>
          </p:nvSpPr>
          <p:spPr bwMode="auto">
            <a:xfrm>
              <a:off x="1743" y="919"/>
              <a:ext cx="498"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1800" b="1">
                  <a:latin typeface="Comic Sans MS" pitchFamily="66" charset="0"/>
                </a:rPr>
                <a:t>d</a:t>
              </a:r>
            </a:p>
          </p:txBody>
        </p:sp>
        <p:sp>
          <p:nvSpPr>
            <p:cNvPr id="551948" name="Oval 12"/>
            <p:cNvSpPr>
              <a:spLocks noChangeArrowheads="1"/>
            </p:cNvSpPr>
            <p:nvPr/>
          </p:nvSpPr>
          <p:spPr bwMode="auto">
            <a:xfrm>
              <a:off x="40" y="416"/>
              <a:ext cx="2648" cy="2608"/>
            </a:xfrm>
            <a:prstGeom prst="ellipse">
              <a:avLst/>
            </a:prstGeom>
            <a:noFill/>
            <a:ln w="2857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nvGrpSpPr>
            <p:cNvPr id="551949" name="Group 13"/>
            <p:cNvGrpSpPr>
              <a:grpSpLocks/>
            </p:cNvGrpSpPr>
            <p:nvPr/>
          </p:nvGrpSpPr>
          <p:grpSpPr bwMode="auto">
            <a:xfrm>
              <a:off x="631" y="932"/>
              <a:ext cx="1313" cy="1420"/>
              <a:chOff x="631" y="932"/>
              <a:chExt cx="1313" cy="1420"/>
            </a:xfrm>
          </p:grpSpPr>
          <p:grpSp>
            <p:nvGrpSpPr>
              <p:cNvPr id="551950" name="Group 14"/>
              <p:cNvGrpSpPr>
                <a:grpSpLocks/>
              </p:cNvGrpSpPr>
              <p:nvPr/>
            </p:nvGrpSpPr>
            <p:grpSpPr bwMode="auto">
              <a:xfrm>
                <a:off x="979" y="932"/>
                <a:ext cx="645" cy="244"/>
                <a:chOff x="1139" y="1140"/>
                <a:chExt cx="645" cy="244"/>
              </a:xfrm>
            </p:grpSpPr>
            <p:sp>
              <p:nvSpPr>
                <p:cNvPr id="551951" name="Freeform 15"/>
                <p:cNvSpPr>
                  <a:spLocks/>
                </p:cNvSpPr>
                <p:nvPr/>
              </p:nvSpPr>
              <p:spPr bwMode="auto">
                <a:xfrm>
                  <a:off x="1139" y="1140"/>
                  <a:ext cx="637" cy="212"/>
                </a:xfrm>
                <a:custGeom>
                  <a:avLst/>
                  <a:gdLst>
                    <a:gd name="T0" fmla="*/ 0 w 768"/>
                    <a:gd name="T1" fmla="*/ 248 h 256"/>
                    <a:gd name="T2" fmla="*/ 96 w 768"/>
                    <a:gd name="T3" fmla="*/ 104 h 256"/>
                    <a:gd name="T4" fmla="*/ 288 w 768"/>
                    <a:gd name="T5" fmla="*/ 248 h 256"/>
                    <a:gd name="T6" fmla="*/ 384 w 768"/>
                    <a:gd name="T7" fmla="*/ 56 h 256"/>
                    <a:gd name="T8" fmla="*/ 576 w 768"/>
                    <a:gd name="T9" fmla="*/ 200 h 256"/>
                    <a:gd name="T10" fmla="*/ 672 w 768"/>
                    <a:gd name="T11" fmla="*/ 8 h 256"/>
                    <a:gd name="T12" fmla="*/ 768 w 768"/>
                    <a:gd name="T13" fmla="*/ 152 h 256"/>
                  </a:gdLst>
                  <a:ahLst/>
                  <a:cxnLst>
                    <a:cxn ang="0">
                      <a:pos x="T0" y="T1"/>
                    </a:cxn>
                    <a:cxn ang="0">
                      <a:pos x="T2" y="T3"/>
                    </a:cxn>
                    <a:cxn ang="0">
                      <a:pos x="T4" y="T5"/>
                    </a:cxn>
                    <a:cxn ang="0">
                      <a:pos x="T6" y="T7"/>
                    </a:cxn>
                    <a:cxn ang="0">
                      <a:pos x="T8" y="T9"/>
                    </a:cxn>
                    <a:cxn ang="0">
                      <a:pos x="T10" y="T11"/>
                    </a:cxn>
                    <a:cxn ang="0">
                      <a:pos x="T12" y="T13"/>
                    </a:cxn>
                  </a:cxnLst>
                  <a:rect l="0" t="0" r="r" b="b"/>
                  <a:pathLst>
                    <a:path w="768" h="256">
                      <a:moveTo>
                        <a:pt x="0" y="248"/>
                      </a:moveTo>
                      <a:cubicBezTo>
                        <a:pt x="24" y="176"/>
                        <a:pt x="48" y="104"/>
                        <a:pt x="96" y="104"/>
                      </a:cubicBezTo>
                      <a:cubicBezTo>
                        <a:pt x="144" y="104"/>
                        <a:pt x="240" y="256"/>
                        <a:pt x="288" y="248"/>
                      </a:cubicBezTo>
                      <a:cubicBezTo>
                        <a:pt x="336" y="240"/>
                        <a:pt x="336" y="64"/>
                        <a:pt x="384" y="56"/>
                      </a:cubicBezTo>
                      <a:cubicBezTo>
                        <a:pt x="432" y="48"/>
                        <a:pt x="528" y="208"/>
                        <a:pt x="576" y="200"/>
                      </a:cubicBezTo>
                      <a:cubicBezTo>
                        <a:pt x="624" y="192"/>
                        <a:pt x="640" y="16"/>
                        <a:pt x="672" y="8"/>
                      </a:cubicBezTo>
                      <a:cubicBezTo>
                        <a:pt x="704" y="0"/>
                        <a:pt x="752" y="128"/>
                        <a:pt x="768" y="152"/>
                      </a:cubicBezTo>
                    </a:path>
                  </a:pathLst>
                </a:custGeom>
                <a:noFill/>
                <a:ln w="38100" cmpd="sng">
                  <a:solidFill>
                    <a:srgbClr val="E7191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1952" name="Freeform 16"/>
                <p:cNvSpPr>
                  <a:spLocks/>
                </p:cNvSpPr>
                <p:nvPr/>
              </p:nvSpPr>
              <p:spPr bwMode="auto">
                <a:xfrm>
                  <a:off x="1147" y="1172"/>
                  <a:ext cx="637" cy="212"/>
                </a:xfrm>
                <a:custGeom>
                  <a:avLst/>
                  <a:gdLst>
                    <a:gd name="T0" fmla="*/ 0 w 768"/>
                    <a:gd name="T1" fmla="*/ 248 h 256"/>
                    <a:gd name="T2" fmla="*/ 96 w 768"/>
                    <a:gd name="T3" fmla="*/ 104 h 256"/>
                    <a:gd name="T4" fmla="*/ 288 w 768"/>
                    <a:gd name="T5" fmla="*/ 248 h 256"/>
                    <a:gd name="T6" fmla="*/ 384 w 768"/>
                    <a:gd name="T7" fmla="*/ 56 h 256"/>
                    <a:gd name="T8" fmla="*/ 576 w 768"/>
                    <a:gd name="T9" fmla="*/ 200 h 256"/>
                    <a:gd name="T10" fmla="*/ 672 w 768"/>
                    <a:gd name="T11" fmla="*/ 8 h 256"/>
                    <a:gd name="T12" fmla="*/ 768 w 768"/>
                    <a:gd name="T13" fmla="*/ 152 h 256"/>
                  </a:gdLst>
                  <a:ahLst/>
                  <a:cxnLst>
                    <a:cxn ang="0">
                      <a:pos x="T0" y="T1"/>
                    </a:cxn>
                    <a:cxn ang="0">
                      <a:pos x="T2" y="T3"/>
                    </a:cxn>
                    <a:cxn ang="0">
                      <a:pos x="T4" y="T5"/>
                    </a:cxn>
                    <a:cxn ang="0">
                      <a:pos x="T6" y="T7"/>
                    </a:cxn>
                    <a:cxn ang="0">
                      <a:pos x="T8" y="T9"/>
                    </a:cxn>
                    <a:cxn ang="0">
                      <a:pos x="T10" y="T11"/>
                    </a:cxn>
                    <a:cxn ang="0">
                      <a:pos x="T12" y="T13"/>
                    </a:cxn>
                  </a:cxnLst>
                  <a:rect l="0" t="0" r="r" b="b"/>
                  <a:pathLst>
                    <a:path w="768" h="256">
                      <a:moveTo>
                        <a:pt x="0" y="248"/>
                      </a:moveTo>
                      <a:cubicBezTo>
                        <a:pt x="24" y="176"/>
                        <a:pt x="48" y="104"/>
                        <a:pt x="96" y="104"/>
                      </a:cubicBezTo>
                      <a:cubicBezTo>
                        <a:pt x="144" y="104"/>
                        <a:pt x="240" y="256"/>
                        <a:pt x="288" y="248"/>
                      </a:cubicBezTo>
                      <a:cubicBezTo>
                        <a:pt x="336" y="240"/>
                        <a:pt x="336" y="64"/>
                        <a:pt x="384" y="56"/>
                      </a:cubicBezTo>
                      <a:cubicBezTo>
                        <a:pt x="432" y="48"/>
                        <a:pt x="528" y="208"/>
                        <a:pt x="576" y="200"/>
                      </a:cubicBezTo>
                      <a:cubicBezTo>
                        <a:pt x="624" y="192"/>
                        <a:pt x="640" y="16"/>
                        <a:pt x="672" y="8"/>
                      </a:cubicBezTo>
                      <a:cubicBezTo>
                        <a:pt x="704" y="0"/>
                        <a:pt x="752" y="128"/>
                        <a:pt x="768" y="152"/>
                      </a:cubicBezTo>
                    </a:path>
                  </a:pathLst>
                </a:custGeom>
                <a:noFill/>
                <a:ln w="381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51953" name="Group 17"/>
              <p:cNvGrpSpPr>
                <a:grpSpLocks/>
              </p:cNvGrpSpPr>
              <p:nvPr/>
            </p:nvGrpSpPr>
            <p:grpSpPr bwMode="auto">
              <a:xfrm>
                <a:off x="1548" y="1544"/>
                <a:ext cx="396" cy="712"/>
                <a:chOff x="1708" y="1752"/>
                <a:chExt cx="396" cy="712"/>
              </a:xfrm>
            </p:grpSpPr>
            <p:sp>
              <p:nvSpPr>
                <p:cNvPr id="551954" name="Freeform 18"/>
                <p:cNvSpPr>
                  <a:spLocks/>
                </p:cNvSpPr>
                <p:nvPr/>
              </p:nvSpPr>
              <p:spPr bwMode="auto">
                <a:xfrm flipH="1">
                  <a:off x="1708" y="1752"/>
                  <a:ext cx="372" cy="696"/>
                </a:xfrm>
                <a:custGeom>
                  <a:avLst/>
                  <a:gdLst>
                    <a:gd name="T0" fmla="*/ 0 w 560"/>
                    <a:gd name="T1" fmla="*/ 0 h 672"/>
                    <a:gd name="T2" fmla="*/ 192 w 560"/>
                    <a:gd name="T3" fmla="*/ 48 h 672"/>
                    <a:gd name="T4" fmla="*/ 144 w 560"/>
                    <a:gd name="T5" fmla="*/ 240 h 672"/>
                    <a:gd name="T6" fmla="*/ 336 w 560"/>
                    <a:gd name="T7" fmla="*/ 288 h 672"/>
                    <a:gd name="T8" fmla="*/ 288 w 560"/>
                    <a:gd name="T9" fmla="*/ 480 h 672"/>
                    <a:gd name="T10" fmla="*/ 528 w 560"/>
                    <a:gd name="T11" fmla="*/ 528 h 672"/>
                    <a:gd name="T12" fmla="*/ 480 w 560"/>
                    <a:gd name="T13" fmla="*/ 672 h 672"/>
                  </a:gdLst>
                  <a:ahLst/>
                  <a:cxnLst>
                    <a:cxn ang="0">
                      <a:pos x="T0" y="T1"/>
                    </a:cxn>
                    <a:cxn ang="0">
                      <a:pos x="T2" y="T3"/>
                    </a:cxn>
                    <a:cxn ang="0">
                      <a:pos x="T4" y="T5"/>
                    </a:cxn>
                    <a:cxn ang="0">
                      <a:pos x="T6" y="T7"/>
                    </a:cxn>
                    <a:cxn ang="0">
                      <a:pos x="T8" y="T9"/>
                    </a:cxn>
                    <a:cxn ang="0">
                      <a:pos x="T10" y="T11"/>
                    </a:cxn>
                    <a:cxn ang="0">
                      <a:pos x="T12" y="T13"/>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1955" name="Freeform 19"/>
                <p:cNvSpPr>
                  <a:spLocks/>
                </p:cNvSpPr>
                <p:nvPr/>
              </p:nvSpPr>
              <p:spPr bwMode="auto">
                <a:xfrm flipH="1">
                  <a:off x="1732" y="1768"/>
                  <a:ext cx="372" cy="696"/>
                </a:xfrm>
                <a:custGeom>
                  <a:avLst/>
                  <a:gdLst>
                    <a:gd name="T0" fmla="*/ 0 w 560"/>
                    <a:gd name="T1" fmla="*/ 0 h 672"/>
                    <a:gd name="T2" fmla="*/ 192 w 560"/>
                    <a:gd name="T3" fmla="*/ 48 h 672"/>
                    <a:gd name="T4" fmla="*/ 144 w 560"/>
                    <a:gd name="T5" fmla="*/ 240 h 672"/>
                    <a:gd name="T6" fmla="*/ 336 w 560"/>
                    <a:gd name="T7" fmla="*/ 288 h 672"/>
                    <a:gd name="T8" fmla="*/ 288 w 560"/>
                    <a:gd name="T9" fmla="*/ 480 h 672"/>
                    <a:gd name="T10" fmla="*/ 528 w 560"/>
                    <a:gd name="T11" fmla="*/ 528 h 672"/>
                    <a:gd name="T12" fmla="*/ 480 w 560"/>
                    <a:gd name="T13" fmla="*/ 672 h 672"/>
                  </a:gdLst>
                  <a:ahLst/>
                  <a:cxnLst>
                    <a:cxn ang="0">
                      <a:pos x="T0" y="T1"/>
                    </a:cxn>
                    <a:cxn ang="0">
                      <a:pos x="T2" y="T3"/>
                    </a:cxn>
                    <a:cxn ang="0">
                      <a:pos x="T4" y="T5"/>
                    </a:cxn>
                    <a:cxn ang="0">
                      <a:pos x="T6" y="T7"/>
                    </a:cxn>
                    <a:cxn ang="0">
                      <a:pos x="T8" y="T9"/>
                    </a:cxn>
                    <a:cxn ang="0">
                      <a:pos x="T10" y="T11"/>
                    </a:cxn>
                    <a:cxn ang="0">
                      <a:pos x="T12" y="T13"/>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51956" name="Group 20"/>
              <p:cNvGrpSpPr>
                <a:grpSpLocks/>
              </p:cNvGrpSpPr>
              <p:nvPr/>
            </p:nvGrpSpPr>
            <p:grpSpPr bwMode="auto">
              <a:xfrm>
                <a:off x="631" y="1763"/>
                <a:ext cx="489" cy="589"/>
                <a:chOff x="791" y="1971"/>
                <a:chExt cx="489" cy="589"/>
              </a:xfrm>
            </p:grpSpPr>
            <p:sp>
              <p:nvSpPr>
                <p:cNvPr id="551957" name="Freeform 21"/>
                <p:cNvSpPr>
                  <a:spLocks/>
                </p:cNvSpPr>
                <p:nvPr/>
              </p:nvSpPr>
              <p:spPr bwMode="auto">
                <a:xfrm>
                  <a:off x="815" y="1971"/>
                  <a:ext cx="465" cy="573"/>
                </a:xfrm>
                <a:custGeom>
                  <a:avLst/>
                  <a:gdLst>
                    <a:gd name="T0" fmla="*/ 0 w 560"/>
                    <a:gd name="T1" fmla="*/ 0 h 672"/>
                    <a:gd name="T2" fmla="*/ 192 w 560"/>
                    <a:gd name="T3" fmla="*/ 48 h 672"/>
                    <a:gd name="T4" fmla="*/ 144 w 560"/>
                    <a:gd name="T5" fmla="*/ 240 h 672"/>
                    <a:gd name="T6" fmla="*/ 336 w 560"/>
                    <a:gd name="T7" fmla="*/ 288 h 672"/>
                    <a:gd name="T8" fmla="*/ 288 w 560"/>
                    <a:gd name="T9" fmla="*/ 480 h 672"/>
                    <a:gd name="T10" fmla="*/ 528 w 560"/>
                    <a:gd name="T11" fmla="*/ 528 h 672"/>
                    <a:gd name="T12" fmla="*/ 480 w 560"/>
                    <a:gd name="T13" fmla="*/ 672 h 672"/>
                  </a:gdLst>
                  <a:ahLst/>
                  <a:cxnLst>
                    <a:cxn ang="0">
                      <a:pos x="T0" y="T1"/>
                    </a:cxn>
                    <a:cxn ang="0">
                      <a:pos x="T2" y="T3"/>
                    </a:cxn>
                    <a:cxn ang="0">
                      <a:pos x="T4" y="T5"/>
                    </a:cxn>
                    <a:cxn ang="0">
                      <a:pos x="T6" y="T7"/>
                    </a:cxn>
                    <a:cxn ang="0">
                      <a:pos x="T8" y="T9"/>
                    </a:cxn>
                    <a:cxn ang="0">
                      <a:pos x="T10" y="T11"/>
                    </a:cxn>
                    <a:cxn ang="0">
                      <a:pos x="T12" y="T13"/>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1958" name="Freeform 22"/>
                <p:cNvSpPr>
                  <a:spLocks/>
                </p:cNvSpPr>
                <p:nvPr/>
              </p:nvSpPr>
              <p:spPr bwMode="auto">
                <a:xfrm>
                  <a:off x="791" y="1987"/>
                  <a:ext cx="465" cy="573"/>
                </a:xfrm>
                <a:custGeom>
                  <a:avLst/>
                  <a:gdLst>
                    <a:gd name="T0" fmla="*/ 0 w 560"/>
                    <a:gd name="T1" fmla="*/ 0 h 672"/>
                    <a:gd name="T2" fmla="*/ 192 w 560"/>
                    <a:gd name="T3" fmla="*/ 48 h 672"/>
                    <a:gd name="T4" fmla="*/ 144 w 560"/>
                    <a:gd name="T5" fmla="*/ 240 h 672"/>
                    <a:gd name="T6" fmla="*/ 336 w 560"/>
                    <a:gd name="T7" fmla="*/ 288 h 672"/>
                    <a:gd name="T8" fmla="*/ 288 w 560"/>
                    <a:gd name="T9" fmla="*/ 480 h 672"/>
                    <a:gd name="T10" fmla="*/ 528 w 560"/>
                    <a:gd name="T11" fmla="*/ 528 h 672"/>
                    <a:gd name="T12" fmla="*/ 480 w 560"/>
                    <a:gd name="T13" fmla="*/ 672 h 672"/>
                  </a:gdLst>
                  <a:ahLst/>
                  <a:cxnLst>
                    <a:cxn ang="0">
                      <a:pos x="T0" y="T1"/>
                    </a:cxn>
                    <a:cxn ang="0">
                      <a:pos x="T2" y="T3"/>
                    </a:cxn>
                    <a:cxn ang="0">
                      <a:pos x="T4" y="T5"/>
                    </a:cxn>
                    <a:cxn ang="0">
                      <a:pos x="T6" y="T7"/>
                    </a:cxn>
                    <a:cxn ang="0">
                      <a:pos x="T8" y="T9"/>
                    </a:cxn>
                    <a:cxn ang="0">
                      <a:pos x="T10" y="T11"/>
                    </a:cxn>
                    <a:cxn ang="0">
                      <a:pos x="T12" y="T13"/>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
        <p:nvSpPr>
          <p:cNvPr id="551962" name="Rectangle 26"/>
          <p:cNvSpPr>
            <a:spLocks noChangeArrowheads="1"/>
          </p:cNvSpPr>
          <p:nvPr/>
        </p:nvSpPr>
        <p:spPr bwMode="auto">
          <a:xfrm>
            <a:off x="852445" y="4857973"/>
            <a:ext cx="7398282" cy="156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fr-FR" sz="2400" smtClean="0"/>
              <a:t>Les </a:t>
            </a:r>
            <a:r>
              <a:rPr lang="fr-FR" sz="2400"/>
              <a:t>quarks </a:t>
            </a:r>
            <a:r>
              <a:rPr lang="fr-FR" sz="2400" smtClean="0"/>
              <a:t>(« colorés ») n’existent </a:t>
            </a:r>
            <a:r>
              <a:rPr lang="fr-FR" sz="2400"/>
              <a:t>pas à l’état </a:t>
            </a:r>
            <a:r>
              <a:rPr lang="fr-FR" sz="2400" smtClean="0"/>
              <a:t>libre : ils sont toujours confinés </a:t>
            </a:r>
            <a:r>
              <a:rPr lang="fr-FR" sz="2400"/>
              <a:t>dans </a:t>
            </a:r>
            <a:r>
              <a:rPr lang="fr-FR" sz="2400" smtClean="0"/>
              <a:t>des</a:t>
            </a:r>
            <a:r>
              <a:rPr lang="fr-FR" sz="2400" smtClean="0"/>
              <a:t> hadrons </a:t>
            </a:r>
            <a:r>
              <a:rPr lang="fr-FR" sz="2400"/>
              <a:t>de charge de couleur </a:t>
            </a:r>
            <a:r>
              <a:rPr lang="fr-FR" sz="2400" smtClean="0"/>
              <a:t>« blanche » dans lesquels ils sont collés </a:t>
            </a:r>
            <a:r>
              <a:rPr lang="fr-FR" sz="2400"/>
              <a:t>par </a:t>
            </a:r>
            <a:r>
              <a:rPr lang="fr-FR" sz="2400" smtClean="0"/>
              <a:t>des </a:t>
            </a:r>
            <a:r>
              <a:rPr lang="fr-FR" sz="2400"/>
              <a:t>gluons </a:t>
            </a:r>
          </a:p>
        </p:txBody>
      </p:sp>
      <p:sp>
        <p:nvSpPr>
          <p:cNvPr id="551964" name="Text Box 28"/>
          <p:cNvSpPr txBox="1">
            <a:spLocks noChangeArrowheads="1"/>
          </p:cNvSpPr>
          <p:nvPr/>
        </p:nvSpPr>
        <p:spPr bwMode="auto">
          <a:xfrm>
            <a:off x="7566025" y="3841750"/>
            <a:ext cx="10128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2000"/>
              <a:t>Proton</a:t>
            </a:r>
          </a:p>
        </p:txBody>
      </p:sp>
      <p:sp>
        <p:nvSpPr>
          <p:cNvPr id="551965" name="Text Box 29"/>
          <p:cNvSpPr txBox="1">
            <a:spLocks noChangeArrowheads="1"/>
          </p:cNvSpPr>
          <p:nvPr/>
        </p:nvSpPr>
        <p:spPr bwMode="auto">
          <a:xfrm>
            <a:off x="1066800" y="3356768"/>
            <a:ext cx="3992032" cy="64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fr-FR" sz="1800" smtClean="0"/>
              <a:t>Masses nulles</a:t>
            </a:r>
            <a:endParaRPr lang="fr-FR" sz="1800"/>
          </a:p>
          <a:p>
            <a:r>
              <a:rPr lang="en-US" sz="1800"/>
              <a:t>Portée </a:t>
            </a:r>
            <a:r>
              <a:rPr lang="en-US" sz="1800" smtClean="0"/>
              <a:t>de l’interaction : 10</a:t>
            </a:r>
            <a:r>
              <a:rPr lang="en-US" sz="1800" baseline="30000" smtClean="0"/>
              <a:t>-15</a:t>
            </a:r>
            <a:r>
              <a:rPr lang="en-US" sz="1800" smtClean="0"/>
              <a:t> m</a:t>
            </a:r>
            <a:endParaRPr lang="fr-FR" sz="1800"/>
          </a:p>
        </p:txBody>
      </p:sp>
    </p:spTree>
    <p:extLst>
      <p:ext uri="{BB962C8B-B14F-4D97-AF65-F5344CB8AC3E}">
        <p14:creationId xmlns:p14="http://schemas.microsoft.com/office/powerpoint/2010/main" val="1556358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NikolaLAL">
  <a:themeElements>
    <a:clrScheme name="1_NikolaLAL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fontScheme name="1_NikolaLA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2857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NikolaLAL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NikolaLAL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NikolaLAL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NikolaLAL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NikolaLAL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NikolaLAL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NikolaLAL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NikolaLAL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NikolaLAL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Nikola</Template>
  <TotalTime>4837</TotalTime>
  <Words>1601</Words>
  <Application>Microsoft Office PowerPoint</Application>
  <PresentationFormat>Affichage à l'écran (4:3)</PresentationFormat>
  <Paragraphs>478</Paragraphs>
  <Slides>46</Slides>
  <Notes>33</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46</vt:i4>
      </vt:variant>
    </vt:vector>
  </HeadingPairs>
  <TitlesOfParts>
    <vt:vector size="48" baseType="lpstr">
      <vt:lpstr>1_NikolaLAL</vt:lpstr>
      <vt:lpstr>Equation</vt:lpstr>
      <vt:lpstr>Particules  et Interactions</vt:lpstr>
      <vt:lpstr>Présentation PowerPoint</vt:lpstr>
      <vt:lpstr>L’atome</vt:lpstr>
      <vt:lpstr>Structure de l’atome</vt:lpstr>
      <vt:lpstr>Structure du noyau</vt:lpstr>
      <vt:lpstr>Structure des protons et des neutrons</vt:lpstr>
      <vt:lpstr>Présentation PowerPoint</vt:lpstr>
      <vt:lpstr>L’interaction électromagnétique</vt:lpstr>
      <vt:lpstr>L’interaction forte</vt:lpstr>
      <vt:lpstr>L’interaction faible</vt:lpstr>
      <vt:lpstr>Le Modèle Standard</vt:lpstr>
      <vt:lpstr>Présentation PowerPoint</vt:lpstr>
      <vt:lpstr>Le Modèle Standard</vt:lpstr>
      <vt:lpstr>Le mécanisme de Higgs</vt:lpstr>
      <vt:lpstr>Le mécanisme de Higgs</vt:lpstr>
      <vt:lpstr>Le boson de Higgs</vt:lpstr>
      <vt:lpstr>Présentation PowerPoint</vt:lpstr>
      <vt:lpstr>Découverte d’une nouvelle particule au CERN</vt:lpstr>
      <vt:lpstr>Découverte d’une nouvelle particule au CERN</vt:lpstr>
      <vt:lpstr>Résumé</vt:lpstr>
      <vt:lpstr>Présentation PowerPoint</vt:lpstr>
      <vt:lpstr>Présentation PowerPoint</vt:lpstr>
      <vt:lpstr>Back Up</vt:lpstr>
      <vt:lpstr>La chasse au boson de Higgs</vt:lpstr>
      <vt:lpstr>La chasse au boson de Higgs</vt:lpstr>
      <vt:lpstr>La chasse au boson de Higgs</vt:lpstr>
      <vt:lpstr>La chasse au boson de Higgs</vt:lpstr>
      <vt:lpstr>La chasse au boson de Higgs</vt:lpstr>
      <vt:lpstr>Questions ouvertes</vt:lpstr>
      <vt:lpstr>Particules et antiparticules</vt:lpstr>
      <vt:lpstr>L’atome</vt:lpstr>
      <vt:lpstr>La radioactivé β</vt:lpstr>
      <vt:lpstr>Caractéristiques d’une particule</vt:lpstr>
      <vt:lpstr>La gravité : une interaction à part...</vt:lpstr>
      <vt:lpstr>Vers l’infiniment petit</vt:lpstr>
      <vt:lpstr>Supersymétrie</vt:lpstr>
      <vt:lpstr>Théorie des cordes</vt:lpstr>
      <vt:lpstr>Rayon cosmique</vt:lpstr>
      <vt:lpstr>Présentation PowerPoint</vt:lpstr>
      <vt:lpstr>Unification des forces</vt:lpstr>
      <vt:lpstr>Énergie et matière noires</vt:lpstr>
      <vt:lpstr>Les interactions</vt:lpstr>
      <vt:lpstr>Présentation PowerPoint</vt:lpstr>
      <vt:lpstr>Cout du LHC</vt:lpstr>
      <vt:lpstr>La masse de notre matière</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Nikola Makovec</dc:creator>
  <cp:lastModifiedBy>Nicolas Arnaud</cp:lastModifiedBy>
  <cp:revision>403</cp:revision>
  <cp:lastPrinted>1601-01-01T00:00:00Z</cp:lastPrinted>
  <dcterms:created xsi:type="dcterms:W3CDTF">1601-01-01T00:00:00Z</dcterms:created>
  <dcterms:modified xsi:type="dcterms:W3CDTF">2013-03-01T21:41:00Z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