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A58713-8513-48C2-92BC-A9C2D8873796}" type="datetime1">
              <a:rPr lang="it-IT"/>
              <a:pPr lvl="0"/>
              <a:t>15/03/2013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E6D986-2FC1-453B-A1C7-DB819D67CCBE}" type="slidenum"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706D3-2213-4835-AF4C-5AF14CB8AE10}" type="datetime1">
              <a:rPr lang="it-IT"/>
              <a:pPr lvl="0"/>
              <a:t>15/03/2013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6861E2-8940-4504-B977-31CEDD2D8192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3DA70-9FFF-4A1B-8398-C2C47670156E}" type="datetime1">
              <a:rPr lang="it-IT"/>
              <a:pPr lvl="0"/>
              <a:t>15/03/2013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858AAF-81B1-48DB-BC0C-923CC947E0F9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43C1BC-0C1B-4042-BB56-DAAA17BFF8C6}" type="datetime1">
              <a:rPr lang="it-IT"/>
              <a:pPr lvl="0"/>
              <a:t>15/03/2013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5A99B5-AEAC-4AB1-B0E5-D17AF1C24F25}" type="slidenum"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404F64-DBD4-4466-9C90-4E9157175462}" type="datetime1">
              <a:rPr lang="it-IT"/>
              <a:pPr lvl="0"/>
              <a:t>15/03/2013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06EDFA-E942-423A-AE2C-9DDBA3DB8924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719B1F-DD10-4B4B-8000-FFF41218C231}" type="datetime1">
              <a:rPr lang="it-IT"/>
              <a:pPr lvl="0"/>
              <a:t>15/03/2013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0FCF1E-A850-4FE9-BDAD-504F4757810B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C285B7-572B-4504-A8C0-DEBD4DBE65E8}" type="datetime1">
              <a:rPr lang="it-IT"/>
              <a:pPr lvl="0"/>
              <a:t>15/03/2013</a:t>
            </a:fld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29052A-20D7-434A-B6FC-7CFAA4A12E5B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58066B-DA25-4D4A-839F-CC3861DBFD51}" type="datetime1">
              <a:rPr lang="it-IT"/>
              <a:pPr lvl="0"/>
              <a:t>15/03/2013</a:t>
            </a:fld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E183DF-82C0-409D-B5A7-5DD6C0EA43F1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8EE25-2A01-45DE-9474-366A5378B54B}" type="datetime1">
              <a:rPr lang="it-IT"/>
              <a:pPr lvl="0"/>
              <a:t>15/03/2013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68C685-C6A0-49D4-8314-49B70DBDA95C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0FDD1A-C19B-4C47-800A-9E1FF3C927F9}" type="datetime1">
              <a:rPr lang="it-IT"/>
              <a:pPr lvl="0"/>
              <a:t>15/03/2013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4AEB4B-1FA5-440E-B235-059E4B625E14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4096A-867F-4177-B609-310FAF845723}" type="datetime1">
              <a:rPr lang="it-IT"/>
              <a:pPr lvl="0"/>
              <a:t>15/03/2013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4CF87D-76E8-4E2F-8842-593546847E2D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7AD8188-2F21-46BB-AA67-FD2138F8B1AC}" type="datetime1">
              <a:rPr lang="it-IT"/>
              <a:pPr lvl="0"/>
              <a:t>15/03/2013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4B5D784-BCD0-4248-B831-F9C8B75E6D87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/>
          <p:nvPr/>
        </p:nvSpPr>
        <p:spPr>
          <a:xfrm>
            <a:off x="611559" y="18448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100" b="0" i="0" u="none" strike="noStrike" kern="1200" cap="none" spc="0" baseline="0">
                <a:solidFill>
                  <a:srgbClr val="E46C0A"/>
                </a:solidFill>
                <a:uFillTx/>
                <a:latin typeface="Calibri"/>
              </a:rPr>
              <a:t>Proposal for Smith-Purcell radiation experiment at SPARC_LAB</a:t>
            </a:r>
            <a:endParaRPr lang="it-IT" sz="4100" b="0" i="0" u="none" strike="noStrike" kern="1200" cap="none" spc="0" baseline="0">
              <a:solidFill>
                <a:srgbClr val="E46C0A"/>
              </a:solidFill>
              <a:uFillTx/>
              <a:latin typeface="Calibri"/>
            </a:endParaRPr>
          </a:p>
        </p:txBody>
      </p:sp>
      <p:sp>
        <p:nvSpPr>
          <p:cNvPr id="3" name="Titolo 1"/>
          <p:cNvSpPr txBox="1"/>
          <p:nvPr/>
        </p:nvSpPr>
        <p:spPr>
          <a:xfrm>
            <a:off x="611559" y="35821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A6A6A6"/>
                </a:solidFill>
                <a:uFillTx/>
                <a:latin typeface="Calibri"/>
              </a:rPr>
              <a:t>E. Chiadroni, A. Cianchi, F. Giorgianni, S. Lupi, R. Pompili</a:t>
            </a:r>
            <a:endParaRPr lang="it-IT" sz="2800" b="0" i="0" u="none" strike="noStrike" kern="1200" cap="none" spc="0" baseline="0">
              <a:solidFill>
                <a:srgbClr val="A6A6A6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241173" y="274640"/>
            <a:ext cx="8229600" cy="1143000"/>
          </a:xfrm>
        </p:spPr>
        <p:txBody>
          <a:bodyPr/>
          <a:lstStyle/>
          <a:p>
            <a:pPr lvl="0"/>
            <a:r>
              <a:rPr lang="en-US">
                <a:solidFill>
                  <a:srgbClr val="E46C0A"/>
                </a:solidFill>
              </a:rPr>
              <a:t>The SPARC_LAB Facility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74615" y="1287466"/>
            <a:ext cx="8950320" cy="5094286"/>
          </a:xfrm>
        </p:spPr>
        <p:txBody>
          <a:bodyPr/>
          <a:lstStyle/>
          <a:p>
            <a:pPr lvl="0">
              <a:buNone/>
            </a:pPr>
            <a:endParaRPr lang="it-IT"/>
          </a:p>
        </p:txBody>
      </p:sp>
      <p:pic>
        <p:nvPicPr>
          <p:cNvPr id="4" name="Content Placeholder 3" descr="layout03 28-02-2011-1.jpg"/>
          <p:cNvPicPr>
            <a:picLocks noChangeAspect="1"/>
          </p:cNvPicPr>
          <p:nvPr/>
        </p:nvPicPr>
        <p:blipFill>
          <a:blip r:embed="rId2" cstate="print"/>
          <a:srcRect l="256" r="874"/>
          <a:stretch>
            <a:fillRect/>
          </a:stretch>
        </p:blipFill>
        <p:spPr>
          <a:xfrm>
            <a:off x="1685796" y="1319214"/>
            <a:ext cx="5397502" cy="50403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10"/>
          <p:cNvSpPr txBox="1"/>
          <p:nvPr/>
        </p:nvSpPr>
        <p:spPr>
          <a:xfrm rot="2649987">
            <a:off x="1444812" y="3148812"/>
            <a:ext cx="2038353" cy="3698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FFFF00"/>
                </a:solidFill>
                <a:uFillTx/>
                <a:latin typeface="Calibri" pitchFamily="34"/>
              </a:rPr>
              <a:t>laser input line</a:t>
            </a:r>
          </a:p>
        </p:txBody>
      </p:sp>
      <p:pic>
        <p:nvPicPr>
          <p:cNvPr id="6" name="Immagine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7882" y="3398833"/>
            <a:ext cx="1023935" cy="420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2 10"/>
          <p:cNvCxnSpPr/>
          <p:nvPr/>
        </p:nvCxnSpPr>
        <p:spPr>
          <a:xfrm flipV="1">
            <a:off x="1733098" y="2805114"/>
            <a:ext cx="894686" cy="883840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olid"/>
            <a:round/>
            <a:tailEnd type="arrow"/>
          </a:ln>
        </p:spPr>
      </p:cxnSp>
      <p:sp>
        <p:nvSpPr>
          <p:cNvPr id="8" name="CasellaDiTesto 15"/>
          <p:cNvSpPr txBox="1"/>
          <p:nvPr/>
        </p:nvSpPr>
        <p:spPr>
          <a:xfrm>
            <a:off x="6804251" y="1149355"/>
            <a:ext cx="1835145" cy="1200150"/>
          </a:xfrm>
          <a:prstGeom prst="rect">
            <a:avLst/>
          </a:prstGeom>
          <a:solidFill>
            <a:srgbClr val="FFFFFF"/>
          </a:solidFill>
          <a:ln w="25402">
            <a:solidFill>
              <a:srgbClr val="FFFF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403152"/>
                </a:solidFill>
                <a:uFillTx/>
                <a:latin typeface="Calibri"/>
              </a:rPr>
              <a:t>Test bench beamline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403152"/>
                </a:solidFill>
                <a:uFillTx/>
                <a:latin typeface="Calibri"/>
              </a:rPr>
              <a:t>for THz, EOS, advanced BPMs</a:t>
            </a:r>
          </a:p>
        </p:txBody>
      </p:sp>
      <p:cxnSp>
        <p:nvCxnSpPr>
          <p:cNvPr id="9" name="Connettore 2 10"/>
          <p:cNvCxnSpPr/>
          <p:nvPr/>
        </p:nvCxnSpPr>
        <p:spPr>
          <a:xfrm flipH="1">
            <a:off x="6100639" y="1877217"/>
            <a:ext cx="703612" cy="927897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round/>
            <a:tailEnd type="arrow"/>
          </a:ln>
        </p:spPr>
      </p:cxnSp>
      <p:sp>
        <p:nvSpPr>
          <p:cNvPr id="10" name="CasellaDiTesto 17"/>
          <p:cNvSpPr txBox="1"/>
          <p:nvPr/>
        </p:nvSpPr>
        <p:spPr>
          <a:xfrm>
            <a:off x="6929661" y="3028949"/>
            <a:ext cx="2084383" cy="369883"/>
          </a:xfrm>
          <a:prstGeom prst="rect">
            <a:avLst/>
          </a:prstGeom>
          <a:solidFill>
            <a:srgbClr val="FFFFFF"/>
          </a:solidFill>
          <a:ln w="25402">
            <a:solidFill>
              <a:srgbClr val="FFFF00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403152"/>
                </a:solidFill>
                <a:uFillTx/>
                <a:latin typeface="Calibri"/>
              </a:rPr>
              <a:t>Undulator beamline</a:t>
            </a: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5901583" y="3333746"/>
            <a:ext cx="902668" cy="504036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round/>
            <a:tailEnd type="arrow"/>
          </a:ln>
        </p:spPr>
      </p:cxnSp>
      <p:sp>
        <p:nvSpPr>
          <p:cNvPr id="12" name="CasellaDiTesto 19"/>
          <p:cNvSpPr txBox="1"/>
          <p:nvPr/>
        </p:nvSpPr>
        <p:spPr>
          <a:xfrm>
            <a:off x="79241" y="1513679"/>
            <a:ext cx="2114549" cy="646115"/>
          </a:xfrm>
          <a:prstGeom prst="rect">
            <a:avLst/>
          </a:prstGeom>
          <a:solidFill>
            <a:srgbClr val="FFFFFF"/>
          </a:solidFill>
          <a:ln w="25402">
            <a:solidFill>
              <a:srgbClr val="FFFF00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403152"/>
                </a:solidFill>
                <a:uFillTx/>
                <a:latin typeface="Calibri"/>
              </a:rPr>
              <a:t>Thomson scattering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403152"/>
                </a:solidFill>
                <a:uFillTx/>
                <a:latin typeface="Calibri"/>
              </a:rPr>
              <a:t>beamline</a:t>
            </a:r>
          </a:p>
        </p:txBody>
      </p:sp>
      <p:cxnSp>
        <p:nvCxnSpPr>
          <p:cNvPr id="13" name="Connettore 2 10"/>
          <p:cNvCxnSpPr/>
          <p:nvPr/>
        </p:nvCxnSpPr>
        <p:spPr>
          <a:xfrm>
            <a:off x="2193791" y="1877217"/>
            <a:ext cx="1442101" cy="567531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round/>
            <a:tailEnd type="arrow"/>
          </a:ln>
        </p:spPr>
      </p:cxnSp>
      <p:sp>
        <p:nvSpPr>
          <p:cNvPr id="14" name="CasellaDiTesto 22"/>
          <p:cNvSpPr txBox="1"/>
          <p:nvPr/>
        </p:nvSpPr>
        <p:spPr>
          <a:xfrm>
            <a:off x="36511" y="4086225"/>
            <a:ext cx="2114549" cy="647696"/>
          </a:xfrm>
          <a:prstGeom prst="rect">
            <a:avLst/>
          </a:prstGeom>
          <a:solidFill>
            <a:srgbClr val="FFFFFF"/>
          </a:solidFill>
          <a:ln w="25402">
            <a:solidFill>
              <a:srgbClr val="FFFF00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403152"/>
                </a:solidFill>
                <a:uFillTx/>
                <a:latin typeface="Calibri"/>
              </a:rPr>
              <a:t>Plasma Acceleration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403152"/>
                </a:solidFill>
                <a:uFillTx/>
                <a:latin typeface="Calibri"/>
              </a:rPr>
              <a:t>beamline</a:t>
            </a:r>
          </a:p>
        </p:txBody>
      </p:sp>
      <p:cxnSp>
        <p:nvCxnSpPr>
          <p:cNvPr id="15" name="Connettore 2 10"/>
          <p:cNvCxnSpPr>
            <a:stCxn id="14" idx="3"/>
          </p:cNvCxnSpPr>
          <p:nvPr/>
        </p:nvCxnSpPr>
        <p:spPr>
          <a:xfrm flipV="1">
            <a:off x="2151061" y="3108722"/>
            <a:ext cx="1484831" cy="1301356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round/>
            <a:tailEnd type="arrow"/>
          </a:ln>
        </p:spPr>
      </p:cxnSp>
      <p:sp>
        <p:nvSpPr>
          <p:cNvPr id="16" name="Sun 1"/>
          <p:cNvSpPr/>
          <p:nvPr/>
        </p:nvSpPr>
        <p:spPr>
          <a:xfrm>
            <a:off x="5308476" y="3128400"/>
            <a:ext cx="593107" cy="426247"/>
          </a:xfrm>
          <a:custGeom>
            <a:avLst/>
            <a:gdLst>
              <a:gd name="f0" fmla="val 21600000"/>
              <a:gd name="f1" fmla="val 10800000"/>
              <a:gd name="f2" fmla="val w"/>
              <a:gd name="f3" fmla="val h"/>
              <a:gd name="f4" fmla="val ss"/>
              <a:gd name="f5" fmla="val 0"/>
              <a:gd name="f6" fmla="val 25000"/>
              <a:gd name="f7" fmla="abs f2"/>
              <a:gd name="f8" fmla="abs f3"/>
              <a:gd name="f9" fmla="abs f4"/>
              <a:gd name="f10" fmla="+- 50000 0 f6"/>
              <a:gd name="f11" fmla="?: f7 f2 1"/>
              <a:gd name="f12" fmla="?: f8 f3 1"/>
              <a:gd name="f13" fmla="?: f9 f4 1"/>
              <a:gd name="f14" fmla="*/ f10 30274 1"/>
              <a:gd name="f15" fmla="*/ f10 12540 1"/>
              <a:gd name="f16" fmla="*/ f10 23170 1"/>
              <a:gd name="f17" fmla="*/ f11 1 21600"/>
              <a:gd name="f18" fmla="*/ f12 1 21600"/>
              <a:gd name="f19" fmla="*/ 21600 f11 1"/>
              <a:gd name="f20" fmla="*/ 21600 f12 1"/>
              <a:gd name="f21" fmla="*/ f14 1 32768"/>
              <a:gd name="f22" fmla="*/ f15 1 32768"/>
              <a:gd name="f23" fmla="*/ f16 1 32768"/>
              <a:gd name="f24" fmla="min f18 f17"/>
              <a:gd name="f25" fmla="*/ f19 1 f13"/>
              <a:gd name="f26" fmla="*/ f20 1 f13"/>
              <a:gd name="f27" fmla="+- 50000 0 f21"/>
              <a:gd name="f28" fmla="+- 50000 0 f22"/>
              <a:gd name="f29" fmla="+- 50000 f23 0"/>
              <a:gd name="f30" fmla="+- 50000 0 f23"/>
              <a:gd name="f31" fmla="val f25"/>
              <a:gd name="f32" fmla="val f26"/>
              <a:gd name="f33" fmla="*/ f27 3 1"/>
              <a:gd name="f34" fmla="*/ f28 3 1"/>
              <a:gd name="f35" fmla="*/ f5 f24 1"/>
              <a:gd name="f36" fmla="+- f32 0 f5"/>
              <a:gd name="f37" fmla="+- f31 0 f5"/>
              <a:gd name="f38" fmla="*/ f33 1 4"/>
              <a:gd name="f39" fmla="*/ f34 1 4"/>
              <a:gd name="f40" fmla="*/ f31 f24 1"/>
              <a:gd name="f41" fmla="*/ f32 f24 1"/>
              <a:gd name="f42" fmla="*/ f36 1 2"/>
              <a:gd name="f43" fmla="*/ f37 1 2"/>
              <a:gd name="f44" fmla="*/ f37 18436 1"/>
              <a:gd name="f45" fmla="*/ f36 3163 1"/>
              <a:gd name="f46" fmla="*/ f37 3163 1"/>
              <a:gd name="f47" fmla="*/ f36 18436 1"/>
              <a:gd name="f48" fmla="*/ f37 f29 1"/>
              <a:gd name="f49" fmla="*/ f37 f30 1"/>
              <a:gd name="f50" fmla="*/ f37 f6 1"/>
              <a:gd name="f51" fmla="*/ f37 f10 1"/>
              <a:gd name="f52" fmla="*/ f36 f10 1"/>
              <a:gd name="f53" fmla="*/ f36 f29 1"/>
              <a:gd name="f54" fmla="*/ f36 f30 1"/>
              <a:gd name="f55" fmla="+- f38 3662 0"/>
              <a:gd name="f56" fmla="+- f39 3662 0"/>
              <a:gd name="f57" fmla="+- f39 12500 0"/>
              <a:gd name="f58" fmla="+- 100000 0 f38"/>
              <a:gd name="f59" fmla="*/ f37 f38 1"/>
              <a:gd name="f60" fmla="*/ f36 f38 1"/>
              <a:gd name="f61" fmla="+- f5 f42 0"/>
              <a:gd name="f62" fmla="+- f5 f43 0"/>
              <a:gd name="f63" fmla="*/ f44 1 21600"/>
              <a:gd name="f64" fmla="*/ f45 1 21600"/>
              <a:gd name="f65" fmla="*/ f46 1 21600"/>
              <a:gd name="f66" fmla="*/ f47 1 21600"/>
              <a:gd name="f67" fmla="*/ f48 1 100000"/>
              <a:gd name="f68" fmla="*/ f49 1 100000"/>
              <a:gd name="f69" fmla="*/ f50 1 100000"/>
              <a:gd name="f70" fmla="*/ f51 1 100000"/>
              <a:gd name="f71" fmla="*/ f52 1 100000"/>
              <a:gd name="f72" fmla="*/ f53 1 100000"/>
              <a:gd name="f73" fmla="*/ f54 1 100000"/>
              <a:gd name="f74" fmla="+- 100000 0 f55"/>
              <a:gd name="f75" fmla="+- 100000 0 f56"/>
              <a:gd name="f76" fmla="+- 100000 0 f57"/>
              <a:gd name="f77" fmla="*/ f59 1 100000"/>
              <a:gd name="f78" fmla="*/ f37 f55 1"/>
              <a:gd name="f79" fmla="*/ f37 f56 1"/>
              <a:gd name="f80" fmla="*/ f37 f57 1"/>
              <a:gd name="f81" fmla="*/ f37 f58 1"/>
              <a:gd name="f82" fmla="*/ f60 1 100000"/>
              <a:gd name="f83" fmla="*/ f36 f55 1"/>
              <a:gd name="f84" fmla="*/ f36 f56 1"/>
              <a:gd name="f85" fmla="*/ f36 f57 1"/>
              <a:gd name="f86" fmla="*/ f36 f58 1"/>
              <a:gd name="f87" fmla="*/ f78 1 100000"/>
              <a:gd name="f88" fmla="*/ f79 1 100000"/>
              <a:gd name="f89" fmla="*/ f80 1 100000"/>
              <a:gd name="f90" fmla="*/ f81 1 100000"/>
              <a:gd name="f91" fmla="*/ f37 f74 1"/>
              <a:gd name="f92" fmla="*/ f37 f75 1"/>
              <a:gd name="f93" fmla="*/ f37 f76 1"/>
              <a:gd name="f94" fmla="*/ f83 1 100000"/>
              <a:gd name="f95" fmla="*/ f84 1 100000"/>
              <a:gd name="f96" fmla="*/ f85 1 100000"/>
              <a:gd name="f97" fmla="*/ f86 1 100000"/>
              <a:gd name="f98" fmla="*/ f36 f74 1"/>
              <a:gd name="f99" fmla="*/ f36 f75 1"/>
              <a:gd name="f100" fmla="*/ f36 f76 1"/>
              <a:gd name="f101" fmla="*/ f68 f24 1"/>
              <a:gd name="f102" fmla="*/ f73 f24 1"/>
              <a:gd name="f103" fmla="*/ f67 f24 1"/>
              <a:gd name="f104" fmla="*/ f72 f24 1"/>
              <a:gd name="f105" fmla="*/ f61 f24 1"/>
              <a:gd name="f106" fmla="*/ f63 f24 1"/>
              <a:gd name="f107" fmla="*/ f64 f24 1"/>
              <a:gd name="f108" fmla="*/ f62 f24 1"/>
              <a:gd name="f109" fmla="*/ f82 f24 1"/>
              <a:gd name="f110" fmla="*/ f65 f24 1"/>
              <a:gd name="f111" fmla="*/ f77 f24 1"/>
              <a:gd name="f112" fmla="*/ f66 f24 1"/>
              <a:gd name="f113" fmla="*/ f69 f24 1"/>
              <a:gd name="f114" fmla="*/ f70 f24 1"/>
              <a:gd name="f115" fmla="*/ f71 f24 1"/>
              <a:gd name="f116" fmla="*/ f91 1 100000"/>
              <a:gd name="f117" fmla="*/ f92 1 100000"/>
              <a:gd name="f118" fmla="*/ f93 1 100000"/>
              <a:gd name="f119" fmla="*/ f98 1 100000"/>
              <a:gd name="f120" fmla="*/ f99 1 100000"/>
              <a:gd name="f121" fmla="*/ f100 1 100000"/>
              <a:gd name="f122" fmla="*/ f90 f24 1"/>
              <a:gd name="f123" fmla="*/ f96 f24 1"/>
              <a:gd name="f124" fmla="*/ f95 f24 1"/>
              <a:gd name="f125" fmla="*/ f94 f24 1"/>
              <a:gd name="f126" fmla="*/ f89 f24 1"/>
              <a:gd name="f127" fmla="*/ f88 f24 1"/>
              <a:gd name="f128" fmla="*/ f87 f24 1"/>
              <a:gd name="f129" fmla="*/ f97 f24 1"/>
              <a:gd name="f130" fmla="*/ f121 f24 1"/>
              <a:gd name="f131" fmla="*/ f116 f24 1"/>
              <a:gd name="f132" fmla="*/ f117 f24 1"/>
              <a:gd name="f133" fmla="*/ f118 f24 1"/>
              <a:gd name="f134" fmla="*/ f120 f24 1"/>
              <a:gd name="f135" fmla="*/ f11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1" t="f102" r="f103" b="f104"/>
            <a:pathLst>
              <a:path>
                <a:moveTo>
                  <a:pt x="f40" y="f105"/>
                </a:moveTo>
                <a:lnTo>
                  <a:pt x="f122" y="f130"/>
                </a:lnTo>
                <a:lnTo>
                  <a:pt x="f122" y="f123"/>
                </a:lnTo>
                <a:close/>
                <a:moveTo>
                  <a:pt x="f106" y="f107"/>
                </a:moveTo>
                <a:lnTo>
                  <a:pt x="f131" y="f124"/>
                </a:lnTo>
                <a:lnTo>
                  <a:pt x="f132" y="f125"/>
                </a:lnTo>
                <a:close/>
                <a:moveTo>
                  <a:pt x="f108" y="f35"/>
                </a:moveTo>
                <a:lnTo>
                  <a:pt x="f133" y="f109"/>
                </a:lnTo>
                <a:lnTo>
                  <a:pt x="f126" y="f109"/>
                </a:lnTo>
                <a:close/>
                <a:moveTo>
                  <a:pt x="f110" y="f107"/>
                </a:moveTo>
                <a:lnTo>
                  <a:pt x="f127" y="f125"/>
                </a:lnTo>
                <a:lnTo>
                  <a:pt x="f128" y="f124"/>
                </a:lnTo>
                <a:close/>
                <a:moveTo>
                  <a:pt x="f35" y="f105"/>
                </a:moveTo>
                <a:lnTo>
                  <a:pt x="f111" y="f123"/>
                </a:lnTo>
                <a:lnTo>
                  <a:pt x="f111" y="f130"/>
                </a:lnTo>
                <a:close/>
                <a:moveTo>
                  <a:pt x="f110" y="f112"/>
                </a:moveTo>
                <a:lnTo>
                  <a:pt x="f128" y="f134"/>
                </a:lnTo>
                <a:lnTo>
                  <a:pt x="f127" y="f135"/>
                </a:lnTo>
                <a:close/>
                <a:moveTo>
                  <a:pt x="f108" y="f41"/>
                </a:moveTo>
                <a:lnTo>
                  <a:pt x="f126" y="f129"/>
                </a:lnTo>
                <a:lnTo>
                  <a:pt x="f133" y="f129"/>
                </a:lnTo>
                <a:close/>
                <a:moveTo>
                  <a:pt x="f106" y="f112"/>
                </a:moveTo>
                <a:lnTo>
                  <a:pt x="f132" y="f135"/>
                </a:lnTo>
                <a:lnTo>
                  <a:pt x="f131" y="f134"/>
                </a:lnTo>
                <a:close/>
                <a:moveTo>
                  <a:pt x="f113" y="f105"/>
                </a:moveTo>
                <a:arcTo wR="f114" hR="f115" stAng="f1" swAng="f0"/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1421" tIns="45710" rIns="91421" bIns="45710" anchor="t" anchorCtr="0" compatLnSpc="1"/>
          <a:lstStyle/>
          <a:p>
            <a:pPr marL="0" marR="0" lvl="0" indent="0" algn="l" defTabSz="91280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0000"/>
              </a:solidFill>
              <a:uFillTx/>
              <a:latin typeface="Calibri" pitchFamily="34"/>
            </a:endParaRPr>
          </a:p>
        </p:txBody>
      </p:sp>
      <p:sp>
        <p:nvSpPr>
          <p:cNvPr id="17" name="CasellaDiTesto 27"/>
          <p:cNvSpPr txBox="1"/>
          <p:nvPr/>
        </p:nvSpPr>
        <p:spPr>
          <a:xfrm>
            <a:off x="-36511" y="5829300"/>
            <a:ext cx="1970861" cy="369335"/>
          </a:xfrm>
          <a:prstGeom prst="rect">
            <a:avLst/>
          </a:prstGeom>
          <a:solidFill>
            <a:srgbClr val="FFFFFF"/>
          </a:solidFill>
          <a:ln w="25402">
            <a:solidFill>
              <a:srgbClr val="FFFF00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403152"/>
                </a:solidFill>
                <a:uFillTx/>
                <a:latin typeface="Calibri"/>
              </a:rPr>
              <a:t>New THz beamline</a:t>
            </a:r>
          </a:p>
        </p:txBody>
      </p:sp>
      <p:cxnSp>
        <p:nvCxnSpPr>
          <p:cNvPr id="18" name="Connettore 2 10"/>
          <p:cNvCxnSpPr>
            <a:stCxn id="17" idx="3"/>
          </p:cNvCxnSpPr>
          <p:nvPr/>
        </p:nvCxnSpPr>
        <p:spPr>
          <a:xfrm>
            <a:off x="1934349" y="6013963"/>
            <a:ext cx="970654" cy="31235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round/>
            <a:tailEnd type="arrow"/>
          </a:ln>
        </p:spPr>
      </p:cxnSp>
      <p:sp>
        <p:nvSpPr>
          <p:cNvPr id="19" name="Telaio 29"/>
          <p:cNvSpPr/>
          <p:nvPr/>
        </p:nvSpPr>
        <p:spPr>
          <a:xfrm rot="1782781">
            <a:off x="2936757" y="6007107"/>
            <a:ext cx="503240" cy="2158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2500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7 f34 1"/>
              <a:gd name="f43" fmla="*/ f38 f34 1"/>
              <a:gd name="f44" fmla="*/ f40 1 2"/>
              <a:gd name="f45" fmla="*/ f41 1 2"/>
              <a:gd name="f46" fmla="min f41 f40"/>
              <a:gd name="f47" fmla="+- f6 f44 0"/>
              <a:gd name="f48" fmla="+- f6 f45 0"/>
              <a:gd name="f49" fmla="*/ f46 f7 1"/>
              <a:gd name="f50" fmla="*/ f49 1 100000"/>
              <a:gd name="f51" fmla="*/ f47 f34 1"/>
              <a:gd name="f52" fmla="*/ f48 f34 1"/>
              <a:gd name="f53" fmla="+- f37 0 f50"/>
              <a:gd name="f54" fmla="+- f38 0 f50"/>
              <a:gd name="f55" fmla="*/ f50 f34 1"/>
              <a:gd name="f56" fmla="*/ f53 f34 1"/>
              <a:gd name="f57" fmla="*/ f5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51"/>
              </a:cxn>
              <a:cxn ang="f31">
                <a:pos x="f52" y="f57"/>
              </a:cxn>
              <a:cxn ang="f32">
                <a:pos x="f55" y="f51"/>
              </a:cxn>
              <a:cxn ang="f33">
                <a:pos x="f52" y="f55"/>
              </a:cxn>
            </a:cxnLst>
            <a:rect l="f55" t="f55" r="f56" b="f57"/>
            <a:pathLst>
              <a:path stroke="0">
                <a:moveTo>
                  <a:pt x="f55" y="f55"/>
                </a:moveTo>
                <a:lnTo>
                  <a:pt x="f56" y="f55"/>
                </a:lnTo>
                <a:lnTo>
                  <a:pt x="f56" y="f57"/>
                </a:lnTo>
                <a:lnTo>
                  <a:pt x="f55" y="f57"/>
                </a:lnTo>
                <a:close/>
              </a:path>
              <a:path stroke="0">
                <a:moveTo>
                  <a:pt x="f39" y="f39"/>
                </a:moveTo>
                <a:lnTo>
                  <a:pt x="f42" y="f39"/>
                </a:lnTo>
                <a:lnTo>
                  <a:pt x="f56" y="f55"/>
                </a:lnTo>
                <a:lnTo>
                  <a:pt x="f55" y="f55"/>
                </a:lnTo>
                <a:close/>
              </a:path>
              <a:path stroke="0">
                <a:moveTo>
                  <a:pt x="f39" y="f43"/>
                </a:moveTo>
                <a:lnTo>
                  <a:pt x="f55" y="f57"/>
                </a:lnTo>
                <a:lnTo>
                  <a:pt x="f56" y="f57"/>
                </a:lnTo>
                <a:lnTo>
                  <a:pt x="f42" y="f43"/>
                </a:lnTo>
                <a:close/>
              </a:path>
              <a:path stroke="0">
                <a:moveTo>
                  <a:pt x="f39" y="f39"/>
                </a:moveTo>
                <a:lnTo>
                  <a:pt x="f55" y="f55"/>
                </a:lnTo>
                <a:lnTo>
                  <a:pt x="f55" y="f57"/>
                </a:lnTo>
                <a:lnTo>
                  <a:pt x="f39" y="f43"/>
                </a:lnTo>
                <a:close/>
              </a:path>
              <a:path stroke="0">
                <a:moveTo>
                  <a:pt x="f42" y="f39"/>
                </a:moveTo>
                <a:lnTo>
                  <a:pt x="f42" y="f43"/>
                </a:lnTo>
                <a:lnTo>
                  <a:pt x="f56" y="f57"/>
                </a:lnTo>
                <a:lnTo>
                  <a:pt x="f56" y="f55"/>
                </a:lnTo>
                <a:close/>
              </a:path>
              <a:path fill="none">
                <a:moveTo>
                  <a:pt x="f39" y="f39"/>
                </a:moveTo>
                <a:lnTo>
                  <a:pt x="f42" y="f39"/>
                </a:lnTo>
                <a:lnTo>
                  <a:pt x="f42" y="f43"/>
                </a:lnTo>
                <a:lnTo>
                  <a:pt x="f39" y="f43"/>
                </a:lnTo>
                <a:close/>
                <a:moveTo>
                  <a:pt x="f55" y="f55"/>
                </a:moveTo>
                <a:lnTo>
                  <a:pt x="f56" y="f55"/>
                </a:lnTo>
                <a:lnTo>
                  <a:pt x="f56" y="f57"/>
                </a:lnTo>
                <a:lnTo>
                  <a:pt x="f55" y="f57"/>
                </a:lnTo>
                <a:close/>
                <a:moveTo>
                  <a:pt x="f39" y="f39"/>
                </a:moveTo>
                <a:lnTo>
                  <a:pt x="f55" y="f55"/>
                </a:lnTo>
                <a:moveTo>
                  <a:pt x="f39" y="f43"/>
                </a:moveTo>
                <a:lnTo>
                  <a:pt x="f55" y="f57"/>
                </a:lnTo>
                <a:moveTo>
                  <a:pt x="f42" y="f39"/>
                </a:moveTo>
                <a:lnTo>
                  <a:pt x="f56" y="f55"/>
                </a:lnTo>
                <a:moveTo>
                  <a:pt x="f42" y="f43"/>
                </a:moveTo>
                <a:lnTo>
                  <a:pt x="f56" y="f57"/>
                </a:lnTo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0" name="Sun 1"/>
          <p:cNvSpPr/>
          <p:nvPr/>
        </p:nvSpPr>
        <p:spPr>
          <a:xfrm>
            <a:off x="7152564" y="3819823"/>
            <a:ext cx="503240" cy="360365"/>
          </a:xfrm>
          <a:custGeom>
            <a:avLst/>
            <a:gdLst>
              <a:gd name="f0" fmla="val 21600000"/>
              <a:gd name="f1" fmla="val 10800000"/>
              <a:gd name="f2" fmla="val w"/>
              <a:gd name="f3" fmla="val h"/>
              <a:gd name="f4" fmla="val ss"/>
              <a:gd name="f5" fmla="val 0"/>
              <a:gd name="f6" fmla="val 25000"/>
              <a:gd name="f7" fmla="abs f2"/>
              <a:gd name="f8" fmla="abs f3"/>
              <a:gd name="f9" fmla="abs f4"/>
              <a:gd name="f10" fmla="+- 50000 0 f6"/>
              <a:gd name="f11" fmla="?: f7 f2 1"/>
              <a:gd name="f12" fmla="?: f8 f3 1"/>
              <a:gd name="f13" fmla="?: f9 f4 1"/>
              <a:gd name="f14" fmla="*/ f10 30274 1"/>
              <a:gd name="f15" fmla="*/ f10 12540 1"/>
              <a:gd name="f16" fmla="*/ f10 23170 1"/>
              <a:gd name="f17" fmla="*/ f11 1 21600"/>
              <a:gd name="f18" fmla="*/ f12 1 21600"/>
              <a:gd name="f19" fmla="*/ 21600 f11 1"/>
              <a:gd name="f20" fmla="*/ 21600 f12 1"/>
              <a:gd name="f21" fmla="*/ f14 1 32768"/>
              <a:gd name="f22" fmla="*/ f15 1 32768"/>
              <a:gd name="f23" fmla="*/ f16 1 32768"/>
              <a:gd name="f24" fmla="min f18 f17"/>
              <a:gd name="f25" fmla="*/ f19 1 f13"/>
              <a:gd name="f26" fmla="*/ f20 1 f13"/>
              <a:gd name="f27" fmla="+- 50000 0 f21"/>
              <a:gd name="f28" fmla="+- 50000 0 f22"/>
              <a:gd name="f29" fmla="+- 50000 f23 0"/>
              <a:gd name="f30" fmla="+- 50000 0 f23"/>
              <a:gd name="f31" fmla="val f25"/>
              <a:gd name="f32" fmla="val f26"/>
              <a:gd name="f33" fmla="*/ f27 3 1"/>
              <a:gd name="f34" fmla="*/ f28 3 1"/>
              <a:gd name="f35" fmla="*/ f5 f24 1"/>
              <a:gd name="f36" fmla="+- f32 0 f5"/>
              <a:gd name="f37" fmla="+- f31 0 f5"/>
              <a:gd name="f38" fmla="*/ f33 1 4"/>
              <a:gd name="f39" fmla="*/ f34 1 4"/>
              <a:gd name="f40" fmla="*/ f31 f24 1"/>
              <a:gd name="f41" fmla="*/ f32 f24 1"/>
              <a:gd name="f42" fmla="*/ f36 1 2"/>
              <a:gd name="f43" fmla="*/ f37 1 2"/>
              <a:gd name="f44" fmla="*/ f37 18436 1"/>
              <a:gd name="f45" fmla="*/ f36 3163 1"/>
              <a:gd name="f46" fmla="*/ f37 3163 1"/>
              <a:gd name="f47" fmla="*/ f36 18436 1"/>
              <a:gd name="f48" fmla="*/ f37 f29 1"/>
              <a:gd name="f49" fmla="*/ f37 f30 1"/>
              <a:gd name="f50" fmla="*/ f37 f6 1"/>
              <a:gd name="f51" fmla="*/ f37 f10 1"/>
              <a:gd name="f52" fmla="*/ f36 f10 1"/>
              <a:gd name="f53" fmla="*/ f36 f29 1"/>
              <a:gd name="f54" fmla="*/ f36 f30 1"/>
              <a:gd name="f55" fmla="+- f38 3662 0"/>
              <a:gd name="f56" fmla="+- f39 3662 0"/>
              <a:gd name="f57" fmla="+- f39 12500 0"/>
              <a:gd name="f58" fmla="+- 100000 0 f38"/>
              <a:gd name="f59" fmla="*/ f37 f38 1"/>
              <a:gd name="f60" fmla="*/ f36 f38 1"/>
              <a:gd name="f61" fmla="+- f5 f42 0"/>
              <a:gd name="f62" fmla="+- f5 f43 0"/>
              <a:gd name="f63" fmla="*/ f44 1 21600"/>
              <a:gd name="f64" fmla="*/ f45 1 21600"/>
              <a:gd name="f65" fmla="*/ f46 1 21600"/>
              <a:gd name="f66" fmla="*/ f47 1 21600"/>
              <a:gd name="f67" fmla="*/ f48 1 100000"/>
              <a:gd name="f68" fmla="*/ f49 1 100000"/>
              <a:gd name="f69" fmla="*/ f50 1 100000"/>
              <a:gd name="f70" fmla="*/ f51 1 100000"/>
              <a:gd name="f71" fmla="*/ f52 1 100000"/>
              <a:gd name="f72" fmla="*/ f53 1 100000"/>
              <a:gd name="f73" fmla="*/ f54 1 100000"/>
              <a:gd name="f74" fmla="+- 100000 0 f55"/>
              <a:gd name="f75" fmla="+- 100000 0 f56"/>
              <a:gd name="f76" fmla="+- 100000 0 f57"/>
              <a:gd name="f77" fmla="*/ f59 1 100000"/>
              <a:gd name="f78" fmla="*/ f37 f55 1"/>
              <a:gd name="f79" fmla="*/ f37 f56 1"/>
              <a:gd name="f80" fmla="*/ f37 f57 1"/>
              <a:gd name="f81" fmla="*/ f37 f58 1"/>
              <a:gd name="f82" fmla="*/ f60 1 100000"/>
              <a:gd name="f83" fmla="*/ f36 f55 1"/>
              <a:gd name="f84" fmla="*/ f36 f56 1"/>
              <a:gd name="f85" fmla="*/ f36 f57 1"/>
              <a:gd name="f86" fmla="*/ f36 f58 1"/>
              <a:gd name="f87" fmla="*/ f78 1 100000"/>
              <a:gd name="f88" fmla="*/ f79 1 100000"/>
              <a:gd name="f89" fmla="*/ f80 1 100000"/>
              <a:gd name="f90" fmla="*/ f81 1 100000"/>
              <a:gd name="f91" fmla="*/ f37 f74 1"/>
              <a:gd name="f92" fmla="*/ f37 f75 1"/>
              <a:gd name="f93" fmla="*/ f37 f76 1"/>
              <a:gd name="f94" fmla="*/ f83 1 100000"/>
              <a:gd name="f95" fmla="*/ f84 1 100000"/>
              <a:gd name="f96" fmla="*/ f85 1 100000"/>
              <a:gd name="f97" fmla="*/ f86 1 100000"/>
              <a:gd name="f98" fmla="*/ f36 f74 1"/>
              <a:gd name="f99" fmla="*/ f36 f75 1"/>
              <a:gd name="f100" fmla="*/ f36 f76 1"/>
              <a:gd name="f101" fmla="*/ f68 f24 1"/>
              <a:gd name="f102" fmla="*/ f73 f24 1"/>
              <a:gd name="f103" fmla="*/ f67 f24 1"/>
              <a:gd name="f104" fmla="*/ f72 f24 1"/>
              <a:gd name="f105" fmla="*/ f61 f24 1"/>
              <a:gd name="f106" fmla="*/ f63 f24 1"/>
              <a:gd name="f107" fmla="*/ f64 f24 1"/>
              <a:gd name="f108" fmla="*/ f62 f24 1"/>
              <a:gd name="f109" fmla="*/ f82 f24 1"/>
              <a:gd name="f110" fmla="*/ f65 f24 1"/>
              <a:gd name="f111" fmla="*/ f77 f24 1"/>
              <a:gd name="f112" fmla="*/ f66 f24 1"/>
              <a:gd name="f113" fmla="*/ f69 f24 1"/>
              <a:gd name="f114" fmla="*/ f70 f24 1"/>
              <a:gd name="f115" fmla="*/ f71 f24 1"/>
              <a:gd name="f116" fmla="*/ f91 1 100000"/>
              <a:gd name="f117" fmla="*/ f92 1 100000"/>
              <a:gd name="f118" fmla="*/ f93 1 100000"/>
              <a:gd name="f119" fmla="*/ f98 1 100000"/>
              <a:gd name="f120" fmla="*/ f99 1 100000"/>
              <a:gd name="f121" fmla="*/ f100 1 100000"/>
              <a:gd name="f122" fmla="*/ f90 f24 1"/>
              <a:gd name="f123" fmla="*/ f96 f24 1"/>
              <a:gd name="f124" fmla="*/ f95 f24 1"/>
              <a:gd name="f125" fmla="*/ f94 f24 1"/>
              <a:gd name="f126" fmla="*/ f89 f24 1"/>
              <a:gd name="f127" fmla="*/ f88 f24 1"/>
              <a:gd name="f128" fmla="*/ f87 f24 1"/>
              <a:gd name="f129" fmla="*/ f97 f24 1"/>
              <a:gd name="f130" fmla="*/ f121 f24 1"/>
              <a:gd name="f131" fmla="*/ f116 f24 1"/>
              <a:gd name="f132" fmla="*/ f117 f24 1"/>
              <a:gd name="f133" fmla="*/ f118 f24 1"/>
              <a:gd name="f134" fmla="*/ f120 f24 1"/>
              <a:gd name="f135" fmla="*/ f11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1" t="f102" r="f103" b="f104"/>
            <a:pathLst>
              <a:path>
                <a:moveTo>
                  <a:pt x="f40" y="f105"/>
                </a:moveTo>
                <a:lnTo>
                  <a:pt x="f122" y="f130"/>
                </a:lnTo>
                <a:lnTo>
                  <a:pt x="f122" y="f123"/>
                </a:lnTo>
                <a:close/>
                <a:moveTo>
                  <a:pt x="f106" y="f107"/>
                </a:moveTo>
                <a:lnTo>
                  <a:pt x="f131" y="f124"/>
                </a:lnTo>
                <a:lnTo>
                  <a:pt x="f132" y="f125"/>
                </a:lnTo>
                <a:close/>
                <a:moveTo>
                  <a:pt x="f108" y="f35"/>
                </a:moveTo>
                <a:lnTo>
                  <a:pt x="f133" y="f109"/>
                </a:lnTo>
                <a:lnTo>
                  <a:pt x="f126" y="f109"/>
                </a:lnTo>
                <a:close/>
                <a:moveTo>
                  <a:pt x="f110" y="f107"/>
                </a:moveTo>
                <a:lnTo>
                  <a:pt x="f127" y="f125"/>
                </a:lnTo>
                <a:lnTo>
                  <a:pt x="f128" y="f124"/>
                </a:lnTo>
                <a:close/>
                <a:moveTo>
                  <a:pt x="f35" y="f105"/>
                </a:moveTo>
                <a:lnTo>
                  <a:pt x="f111" y="f123"/>
                </a:lnTo>
                <a:lnTo>
                  <a:pt x="f111" y="f130"/>
                </a:lnTo>
                <a:close/>
                <a:moveTo>
                  <a:pt x="f110" y="f112"/>
                </a:moveTo>
                <a:lnTo>
                  <a:pt x="f128" y="f134"/>
                </a:lnTo>
                <a:lnTo>
                  <a:pt x="f127" y="f135"/>
                </a:lnTo>
                <a:close/>
                <a:moveTo>
                  <a:pt x="f108" y="f41"/>
                </a:moveTo>
                <a:lnTo>
                  <a:pt x="f126" y="f129"/>
                </a:lnTo>
                <a:lnTo>
                  <a:pt x="f133" y="f129"/>
                </a:lnTo>
                <a:close/>
                <a:moveTo>
                  <a:pt x="f106" y="f112"/>
                </a:moveTo>
                <a:lnTo>
                  <a:pt x="f132" y="f135"/>
                </a:lnTo>
                <a:lnTo>
                  <a:pt x="f131" y="f134"/>
                </a:lnTo>
                <a:close/>
                <a:moveTo>
                  <a:pt x="f113" y="f105"/>
                </a:moveTo>
                <a:arcTo wR="f114" hR="f115" stAng="f1" swAng="f0"/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1421" tIns="45710" rIns="91421" bIns="45710" anchor="t" anchorCtr="0" compatLnSpc="1"/>
          <a:lstStyle/>
          <a:p>
            <a:pPr marL="0" marR="0" lvl="0" indent="0" algn="l" defTabSz="91280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0000"/>
              </a:solidFill>
              <a:uFillTx/>
              <a:latin typeface="Calibri" pitchFamily="34"/>
            </a:endParaRPr>
          </a:p>
        </p:txBody>
      </p:sp>
      <p:sp>
        <p:nvSpPr>
          <p:cNvPr id="21" name="Sun 1"/>
          <p:cNvSpPr/>
          <p:nvPr/>
        </p:nvSpPr>
        <p:spPr>
          <a:xfrm>
            <a:off x="3923928" y="2391457"/>
            <a:ext cx="593107" cy="426247"/>
          </a:xfrm>
          <a:custGeom>
            <a:avLst/>
            <a:gdLst>
              <a:gd name="f0" fmla="val 21600000"/>
              <a:gd name="f1" fmla="val 10800000"/>
              <a:gd name="f2" fmla="val w"/>
              <a:gd name="f3" fmla="val h"/>
              <a:gd name="f4" fmla="val ss"/>
              <a:gd name="f5" fmla="val 0"/>
              <a:gd name="f6" fmla="val 25000"/>
              <a:gd name="f7" fmla="abs f2"/>
              <a:gd name="f8" fmla="abs f3"/>
              <a:gd name="f9" fmla="abs f4"/>
              <a:gd name="f10" fmla="+- 50000 0 f6"/>
              <a:gd name="f11" fmla="?: f7 f2 1"/>
              <a:gd name="f12" fmla="?: f8 f3 1"/>
              <a:gd name="f13" fmla="?: f9 f4 1"/>
              <a:gd name="f14" fmla="*/ f10 30274 1"/>
              <a:gd name="f15" fmla="*/ f10 12540 1"/>
              <a:gd name="f16" fmla="*/ f10 23170 1"/>
              <a:gd name="f17" fmla="*/ f11 1 21600"/>
              <a:gd name="f18" fmla="*/ f12 1 21600"/>
              <a:gd name="f19" fmla="*/ 21600 f11 1"/>
              <a:gd name="f20" fmla="*/ 21600 f12 1"/>
              <a:gd name="f21" fmla="*/ f14 1 32768"/>
              <a:gd name="f22" fmla="*/ f15 1 32768"/>
              <a:gd name="f23" fmla="*/ f16 1 32768"/>
              <a:gd name="f24" fmla="min f18 f17"/>
              <a:gd name="f25" fmla="*/ f19 1 f13"/>
              <a:gd name="f26" fmla="*/ f20 1 f13"/>
              <a:gd name="f27" fmla="+- 50000 0 f21"/>
              <a:gd name="f28" fmla="+- 50000 0 f22"/>
              <a:gd name="f29" fmla="+- 50000 f23 0"/>
              <a:gd name="f30" fmla="+- 50000 0 f23"/>
              <a:gd name="f31" fmla="val f25"/>
              <a:gd name="f32" fmla="val f26"/>
              <a:gd name="f33" fmla="*/ f27 3 1"/>
              <a:gd name="f34" fmla="*/ f28 3 1"/>
              <a:gd name="f35" fmla="*/ f5 f24 1"/>
              <a:gd name="f36" fmla="+- f32 0 f5"/>
              <a:gd name="f37" fmla="+- f31 0 f5"/>
              <a:gd name="f38" fmla="*/ f33 1 4"/>
              <a:gd name="f39" fmla="*/ f34 1 4"/>
              <a:gd name="f40" fmla="*/ f31 f24 1"/>
              <a:gd name="f41" fmla="*/ f32 f24 1"/>
              <a:gd name="f42" fmla="*/ f36 1 2"/>
              <a:gd name="f43" fmla="*/ f37 1 2"/>
              <a:gd name="f44" fmla="*/ f37 18436 1"/>
              <a:gd name="f45" fmla="*/ f36 3163 1"/>
              <a:gd name="f46" fmla="*/ f37 3163 1"/>
              <a:gd name="f47" fmla="*/ f36 18436 1"/>
              <a:gd name="f48" fmla="*/ f37 f29 1"/>
              <a:gd name="f49" fmla="*/ f37 f30 1"/>
              <a:gd name="f50" fmla="*/ f37 f6 1"/>
              <a:gd name="f51" fmla="*/ f37 f10 1"/>
              <a:gd name="f52" fmla="*/ f36 f10 1"/>
              <a:gd name="f53" fmla="*/ f36 f29 1"/>
              <a:gd name="f54" fmla="*/ f36 f30 1"/>
              <a:gd name="f55" fmla="+- f38 3662 0"/>
              <a:gd name="f56" fmla="+- f39 3662 0"/>
              <a:gd name="f57" fmla="+- f39 12500 0"/>
              <a:gd name="f58" fmla="+- 100000 0 f38"/>
              <a:gd name="f59" fmla="*/ f37 f38 1"/>
              <a:gd name="f60" fmla="*/ f36 f38 1"/>
              <a:gd name="f61" fmla="+- f5 f42 0"/>
              <a:gd name="f62" fmla="+- f5 f43 0"/>
              <a:gd name="f63" fmla="*/ f44 1 21600"/>
              <a:gd name="f64" fmla="*/ f45 1 21600"/>
              <a:gd name="f65" fmla="*/ f46 1 21600"/>
              <a:gd name="f66" fmla="*/ f47 1 21600"/>
              <a:gd name="f67" fmla="*/ f48 1 100000"/>
              <a:gd name="f68" fmla="*/ f49 1 100000"/>
              <a:gd name="f69" fmla="*/ f50 1 100000"/>
              <a:gd name="f70" fmla="*/ f51 1 100000"/>
              <a:gd name="f71" fmla="*/ f52 1 100000"/>
              <a:gd name="f72" fmla="*/ f53 1 100000"/>
              <a:gd name="f73" fmla="*/ f54 1 100000"/>
              <a:gd name="f74" fmla="+- 100000 0 f55"/>
              <a:gd name="f75" fmla="+- 100000 0 f56"/>
              <a:gd name="f76" fmla="+- 100000 0 f57"/>
              <a:gd name="f77" fmla="*/ f59 1 100000"/>
              <a:gd name="f78" fmla="*/ f37 f55 1"/>
              <a:gd name="f79" fmla="*/ f37 f56 1"/>
              <a:gd name="f80" fmla="*/ f37 f57 1"/>
              <a:gd name="f81" fmla="*/ f37 f58 1"/>
              <a:gd name="f82" fmla="*/ f60 1 100000"/>
              <a:gd name="f83" fmla="*/ f36 f55 1"/>
              <a:gd name="f84" fmla="*/ f36 f56 1"/>
              <a:gd name="f85" fmla="*/ f36 f57 1"/>
              <a:gd name="f86" fmla="*/ f36 f58 1"/>
              <a:gd name="f87" fmla="*/ f78 1 100000"/>
              <a:gd name="f88" fmla="*/ f79 1 100000"/>
              <a:gd name="f89" fmla="*/ f80 1 100000"/>
              <a:gd name="f90" fmla="*/ f81 1 100000"/>
              <a:gd name="f91" fmla="*/ f37 f74 1"/>
              <a:gd name="f92" fmla="*/ f37 f75 1"/>
              <a:gd name="f93" fmla="*/ f37 f76 1"/>
              <a:gd name="f94" fmla="*/ f83 1 100000"/>
              <a:gd name="f95" fmla="*/ f84 1 100000"/>
              <a:gd name="f96" fmla="*/ f85 1 100000"/>
              <a:gd name="f97" fmla="*/ f86 1 100000"/>
              <a:gd name="f98" fmla="*/ f36 f74 1"/>
              <a:gd name="f99" fmla="*/ f36 f75 1"/>
              <a:gd name="f100" fmla="*/ f36 f76 1"/>
              <a:gd name="f101" fmla="*/ f68 f24 1"/>
              <a:gd name="f102" fmla="*/ f73 f24 1"/>
              <a:gd name="f103" fmla="*/ f67 f24 1"/>
              <a:gd name="f104" fmla="*/ f72 f24 1"/>
              <a:gd name="f105" fmla="*/ f61 f24 1"/>
              <a:gd name="f106" fmla="*/ f63 f24 1"/>
              <a:gd name="f107" fmla="*/ f64 f24 1"/>
              <a:gd name="f108" fmla="*/ f62 f24 1"/>
              <a:gd name="f109" fmla="*/ f82 f24 1"/>
              <a:gd name="f110" fmla="*/ f65 f24 1"/>
              <a:gd name="f111" fmla="*/ f77 f24 1"/>
              <a:gd name="f112" fmla="*/ f66 f24 1"/>
              <a:gd name="f113" fmla="*/ f69 f24 1"/>
              <a:gd name="f114" fmla="*/ f70 f24 1"/>
              <a:gd name="f115" fmla="*/ f71 f24 1"/>
              <a:gd name="f116" fmla="*/ f91 1 100000"/>
              <a:gd name="f117" fmla="*/ f92 1 100000"/>
              <a:gd name="f118" fmla="*/ f93 1 100000"/>
              <a:gd name="f119" fmla="*/ f98 1 100000"/>
              <a:gd name="f120" fmla="*/ f99 1 100000"/>
              <a:gd name="f121" fmla="*/ f100 1 100000"/>
              <a:gd name="f122" fmla="*/ f90 f24 1"/>
              <a:gd name="f123" fmla="*/ f96 f24 1"/>
              <a:gd name="f124" fmla="*/ f95 f24 1"/>
              <a:gd name="f125" fmla="*/ f94 f24 1"/>
              <a:gd name="f126" fmla="*/ f89 f24 1"/>
              <a:gd name="f127" fmla="*/ f88 f24 1"/>
              <a:gd name="f128" fmla="*/ f87 f24 1"/>
              <a:gd name="f129" fmla="*/ f97 f24 1"/>
              <a:gd name="f130" fmla="*/ f121 f24 1"/>
              <a:gd name="f131" fmla="*/ f116 f24 1"/>
              <a:gd name="f132" fmla="*/ f117 f24 1"/>
              <a:gd name="f133" fmla="*/ f118 f24 1"/>
              <a:gd name="f134" fmla="*/ f120 f24 1"/>
              <a:gd name="f135" fmla="*/ f11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1" t="f102" r="f103" b="f104"/>
            <a:pathLst>
              <a:path>
                <a:moveTo>
                  <a:pt x="f40" y="f105"/>
                </a:moveTo>
                <a:lnTo>
                  <a:pt x="f122" y="f130"/>
                </a:lnTo>
                <a:lnTo>
                  <a:pt x="f122" y="f123"/>
                </a:lnTo>
                <a:close/>
                <a:moveTo>
                  <a:pt x="f106" y="f107"/>
                </a:moveTo>
                <a:lnTo>
                  <a:pt x="f131" y="f124"/>
                </a:lnTo>
                <a:lnTo>
                  <a:pt x="f132" y="f125"/>
                </a:lnTo>
                <a:close/>
                <a:moveTo>
                  <a:pt x="f108" y="f35"/>
                </a:moveTo>
                <a:lnTo>
                  <a:pt x="f133" y="f109"/>
                </a:lnTo>
                <a:lnTo>
                  <a:pt x="f126" y="f109"/>
                </a:lnTo>
                <a:close/>
                <a:moveTo>
                  <a:pt x="f110" y="f107"/>
                </a:moveTo>
                <a:lnTo>
                  <a:pt x="f127" y="f125"/>
                </a:lnTo>
                <a:lnTo>
                  <a:pt x="f128" y="f124"/>
                </a:lnTo>
                <a:close/>
                <a:moveTo>
                  <a:pt x="f35" y="f105"/>
                </a:moveTo>
                <a:lnTo>
                  <a:pt x="f111" y="f123"/>
                </a:lnTo>
                <a:lnTo>
                  <a:pt x="f111" y="f130"/>
                </a:lnTo>
                <a:close/>
                <a:moveTo>
                  <a:pt x="f110" y="f112"/>
                </a:moveTo>
                <a:lnTo>
                  <a:pt x="f128" y="f134"/>
                </a:lnTo>
                <a:lnTo>
                  <a:pt x="f127" y="f135"/>
                </a:lnTo>
                <a:close/>
                <a:moveTo>
                  <a:pt x="f108" y="f41"/>
                </a:moveTo>
                <a:lnTo>
                  <a:pt x="f126" y="f129"/>
                </a:lnTo>
                <a:lnTo>
                  <a:pt x="f133" y="f129"/>
                </a:lnTo>
                <a:close/>
                <a:moveTo>
                  <a:pt x="f106" y="f112"/>
                </a:moveTo>
                <a:lnTo>
                  <a:pt x="f132" y="f135"/>
                </a:lnTo>
                <a:lnTo>
                  <a:pt x="f131" y="f134"/>
                </a:lnTo>
                <a:close/>
                <a:moveTo>
                  <a:pt x="f113" y="f105"/>
                </a:moveTo>
                <a:arcTo wR="f114" hR="f115" stAng="f1" swAng="f0"/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1421" tIns="45710" rIns="91421" bIns="45710" anchor="t" anchorCtr="0" compatLnSpc="1"/>
          <a:lstStyle/>
          <a:p>
            <a:pPr marL="0" marR="0" lvl="0" indent="0" algn="l" defTabSz="91280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0000"/>
              </a:solidFill>
              <a:uFillTx/>
              <a:latin typeface="Calibri" pitchFamily="34"/>
            </a:endParaRPr>
          </a:p>
        </p:txBody>
      </p:sp>
      <p:sp>
        <p:nvSpPr>
          <p:cNvPr id="22" name="CasellaDiTesto 42"/>
          <p:cNvSpPr txBox="1"/>
          <p:nvPr/>
        </p:nvSpPr>
        <p:spPr>
          <a:xfrm>
            <a:off x="5436098" y="3161583"/>
            <a:ext cx="32412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</a:t>
            </a:r>
          </a:p>
        </p:txBody>
      </p:sp>
      <p:sp>
        <p:nvSpPr>
          <p:cNvPr id="23" name="CasellaDiTesto 43"/>
          <p:cNvSpPr txBox="1"/>
          <p:nvPr/>
        </p:nvSpPr>
        <p:spPr>
          <a:xfrm>
            <a:off x="4058418" y="2420892"/>
            <a:ext cx="31450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</a:t>
            </a:r>
          </a:p>
        </p:txBody>
      </p:sp>
      <p:sp>
        <p:nvSpPr>
          <p:cNvPr id="24" name="CasellaDiTesto 45"/>
          <p:cNvSpPr txBox="1"/>
          <p:nvPr/>
        </p:nvSpPr>
        <p:spPr>
          <a:xfrm>
            <a:off x="7655804" y="3810158"/>
            <a:ext cx="1488195" cy="1200332"/>
          </a:xfrm>
          <a:prstGeom prst="rect">
            <a:avLst/>
          </a:pr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403152"/>
                </a:solidFill>
                <a:uFillTx/>
                <a:latin typeface="Calibri"/>
              </a:rPr>
              <a:t>Possible places for the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403152"/>
                </a:solidFill>
                <a:uFillTx/>
                <a:latin typeface="Calibri"/>
              </a:rPr>
              <a:t>Smith-Purcell experiment</a:t>
            </a:r>
            <a:endParaRPr lang="it-IT" sz="1800" b="1" i="0" u="none" strike="noStrike" kern="1200" cap="none" spc="0" baseline="0">
              <a:solidFill>
                <a:srgbClr val="403152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20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PARC10"/>
          <p:cNvPicPr>
            <a:picLocks noChangeAspect="1"/>
          </p:cNvPicPr>
          <p:nvPr/>
        </p:nvPicPr>
        <p:blipFill>
          <a:blip r:embed="rId2" cstate="print"/>
          <a:srcRect l="47261" t="24928" r="3529" b="33781"/>
          <a:stretch>
            <a:fillRect/>
          </a:stretch>
        </p:blipFill>
        <p:spPr>
          <a:xfrm>
            <a:off x="720428" y="1480203"/>
            <a:ext cx="7740002" cy="4752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3"/>
          <p:cNvGrpSpPr/>
          <p:nvPr/>
        </p:nvGrpSpPr>
        <p:grpSpPr>
          <a:xfrm>
            <a:off x="7023104" y="3177037"/>
            <a:ext cx="1393829" cy="1769537"/>
            <a:chOff x="7023104" y="3177037"/>
            <a:chExt cx="1393829" cy="1769537"/>
          </a:xfrm>
        </p:grpSpPr>
        <p:sp>
          <p:nvSpPr>
            <p:cNvPr id="4" name="Text Box 4"/>
            <p:cNvSpPr txBox="1"/>
            <p:nvPr/>
          </p:nvSpPr>
          <p:spPr>
            <a:xfrm>
              <a:off x="7023104" y="4300569"/>
              <a:ext cx="1393829" cy="64600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1430" tIns="45710" rIns="91430" bIns="4571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00"/>
                  </a:solidFill>
                  <a:uFillTx/>
                  <a:latin typeface="American Typewriter"/>
                  <a:ea typeface="ヒラギノ明朝 Pro W3"/>
                  <a:cs typeface="ヒラギノ明朝 Pro W3"/>
                </a:rPr>
                <a:t>S-band Gun</a:t>
              </a:r>
            </a:p>
          </p:txBody>
        </p:sp>
        <p:sp>
          <p:nvSpPr>
            <p:cNvPr id="5" name="Line 5"/>
            <p:cNvSpPr/>
            <p:nvPr/>
          </p:nvSpPr>
          <p:spPr>
            <a:xfrm flipH="1" flipV="1">
              <a:off x="7612791" y="3177037"/>
              <a:ext cx="53611" cy="11246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tailEnd type="arrow"/>
            </a:ln>
          </p:spPr>
          <p:txBody>
            <a:bodyPr vert="horz" wrap="square" lIns="91430" tIns="45710" rIns="91430" bIns="4571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54809" y="1558814"/>
            <a:ext cx="1395410" cy="1243565"/>
            <a:chOff x="6754809" y="1558814"/>
            <a:chExt cx="1395410" cy="1243565"/>
          </a:xfrm>
        </p:grpSpPr>
        <p:sp>
          <p:nvSpPr>
            <p:cNvPr id="7" name="Text Box 7"/>
            <p:cNvSpPr txBox="1"/>
            <p:nvPr/>
          </p:nvSpPr>
          <p:spPr>
            <a:xfrm>
              <a:off x="6754809" y="1558814"/>
              <a:ext cx="1395410" cy="64580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30" tIns="45710" rIns="91430" bIns="4571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merican Typewriter"/>
                  <a:ea typeface="ヒラギノ明朝 Pro W3"/>
                  <a:cs typeface="ヒラギノ明朝 Pro W3"/>
                </a:rPr>
                <a:t>Velocity Bunching</a:t>
              </a:r>
            </a:p>
          </p:txBody>
        </p:sp>
        <p:sp>
          <p:nvSpPr>
            <p:cNvPr id="8" name="Line 8"/>
            <p:cNvSpPr/>
            <p:nvPr/>
          </p:nvSpPr>
          <p:spPr>
            <a:xfrm flipH="1">
              <a:off x="7237841" y="2204618"/>
              <a:ext cx="141997" cy="5977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30" tIns="45710" rIns="91430" bIns="4571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83967" y="3458023"/>
            <a:ext cx="1392695" cy="1555659"/>
            <a:chOff x="5483967" y="3458023"/>
            <a:chExt cx="1392695" cy="1555659"/>
          </a:xfrm>
        </p:grpSpPr>
        <p:sp>
          <p:nvSpPr>
            <p:cNvPr id="10" name="Text Box 10"/>
            <p:cNvSpPr txBox="1"/>
            <p:nvPr/>
          </p:nvSpPr>
          <p:spPr>
            <a:xfrm>
              <a:off x="5483967" y="4367348"/>
              <a:ext cx="1392695" cy="6463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30" tIns="45710" rIns="91430" bIns="4571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merican Typewriter"/>
                  <a:ea typeface="ヒラギノ明朝 Pro W3"/>
                  <a:cs typeface="ヒラギノ明朝 Pro W3"/>
                </a:rPr>
                <a:t>Long Solenoids</a:t>
              </a:r>
            </a:p>
          </p:txBody>
        </p:sp>
        <p:sp>
          <p:nvSpPr>
            <p:cNvPr id="11" name="Line 11"/>
            <p:cNvSpPr/>
            <p:nvPr/>
          </p:nvSpPr>
          <p:spPr>
            <a:xfrm flipV="1">
              <a:off x="5940390" y="3725466"/>
              <a:ext cx="225417" cy="6396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30" tIns="45710" rIns="91430" bIns="4571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Line 12"/>
            <p:cNvSpPr/>
            <p:nvPr/>
          </p:nvSpPr>
          <p:spPr>
            <a:xfrm flipV="1">
              <a:off x="6372252" y="3458023"/>
              <a:ext cx="436333" cy="907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30" tIns="45710" rIns="91430" bIns="4571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578379" y="3101855"/>
            <a:ext cx="1814233" cy="1767031"/>
            <a:chOff x="2578379" y="3101855"/>
            <a:chExt cx="1814233" cy="1767031"/>
          </a:xfrm>
        </p:grpSpPr>
        <p:sp>
          <p:nvSpPr>
            <p:cNvPr id="14" name="Line 14"/>
            <p:cNvSpPr/>
            <p:nvPr/>
          </p:nvSpPr>
          <p:spPr>
            <a:xfrm flipV="1">
              <a:off x="2665411" y="4100416"/>
              <a:ext cx="1727201" cy="7684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arrow"/>
              <a:tailEnd type="arrow"/>
            </a:ln>
          </p:spPr>
          <p:txBody>
            <a:bodyPr vert="horz" wrap="square" lIns="91430" tIns="45710" rIns="91430" bIns="4571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Text Box 15"/>
            <p:cNvSpPr txBox="1"/>
            <p:nvPr/>
          </p:nvSpPr>
          <p:spPr>
            <a:xfrm>
              <a:off x="2578379" y="3101855"/>
              <a:ext cx="1553144" cy="9237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30" tIns="45710" rIns="91430" bIns="4571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0000"/>
                  </a:solidFill>
                  <a:uFillTx/>
                  <a:latin typeface="American Typewriter"/>
                  <a:ea typeface="ヒラギノ明朝 Pro W3"/>
                  <a:cs typeface="ヒラギノ明朝 Pro W3"/>
                </a:rPr>
                <a:t>Diagnostic and Matching</a:t>
              </a:r>
            </a:p>
          </p:txBody>
        </p:sp>
        <p:sp>
          <p:nvSpPr>
            <p:cNvPr id="16" name="Line 16"/>
            <p:cNvSpPr/>
            <p:nvPr/>
          </p:nvSpPr>
          <p:spPr>
            <a:xfrm>
              <a:off x="3354951" y="4025581"/>
              <a:ext cx="569040" cy="2669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91430" tIns="45710" rIns="91430" bIns="4571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7" name="Group 23"/>
          <p:cNvGrpSpPr/>
          <p:nvPr/>
        </p:nvGrpSpPr>
        <p:grpSpPr>
          <a:xfrm>
            <a:off x="4394204" y="1772500"/>
            <a:ext cx="2789240" cy="2333219"/>
            <a:chOff x="4394204" y="1772500"/>
            <a:chExt cx="2789240" cy="2333219"/>
          </a:xfrm>
        </p:grpSpPr>
        <p:grpSp>
          <p:nvGrpSpPr>
            <p:cNvPr id="18" name="Group 24"/>
            <p:cNvGrpSpPr/>
            <p:nvPr/>
          </p:nvGrpSpPr>
          <p:grpSpPr>
            <a:xfrm>
              <a:off x="4394204" y="1772500"/>
              <a:ext cx="2789240" cy="2333219"/>
              <a:chOff x="4394204" y="1772500"/>
              <a:chExt cx="2789240" cy="2333219"/>
            </a:xfrm>
          </p:grpSpPr>
          <p:sp>
            <p:nvSpPr>
              <p:cNvPr id="19" name="Line 25"/>
              <p:cNvSpPr/>
              <p:nvPr/>
            </p:nvSpPr>
            <p:spPr>
              <a:xfrm flipV="1">
                <a:off x="4394204" y="2801794"/>
                <a:ext cx="2789240" cy="13039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FFFF00"/>
                </a:solidFill>
                <a:prstDash val="solid"/>
                <a:round/>
                <a:headEnd type="arrow"/>
                <a:tailEnd type="arrow"/>
              </a:ln>
            </p:spPr>
            <p:txBody>
              <a:bodyPr vert="horz" wrap="square" lIns="91421" tIns="45701" rIns="91421" bIns="45701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" name="Text Box 26"/>
              <p:cNvSpPr txBox="1"/>
              <p:nvPr/>
            </p:nvSpPr>
            <p:spPr>
              <a:xfrm>
                <a:off x="4860557" y="1772500"/>
                <a:ext cx="1392384" cy="64638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olid"/>
                <a:miter/>
              </a:ln>
            </p:spPr>
            <p:txBody>
              <a:bodyPr vert="horz" wrap="square" lIns="91421" tIns="45701" rIns="91421" bIns="45701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11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0" i="0" u="none" strike="noStrike" kern="1200" cap="none" spc="0" baseline="0">
                    <a:solidFill>
                      <a:srgbClr val="FFFF00"/>
                    </a:solidFill>
                    <a:uFillTx/>
                    <a:latin typeface="American Typewriter"/>
                    <a:ea typeface="ヒラギノ明朝 Pro W3"/>
                    <a:cs typeface="ヒラギノ明朝 Pro W3"/>
                  </a:rPr>
                  <a:t>170 MeV S-band linac</a:t>
                </a:r>
              </a:p>
            </p:txBody>
          </p:sp>
          <p:sp>
            <p:nvSpPr>
              <p:cNvPr id="21" name="Line 27"/>
              <p:cNvSpPr/>
              <p:nvPr/>
            </p:nvSpPr>
            <p:spPr>
              <a:xfrm>
                <a:off x="5618119" y="2449019"/>
                <a:ext cx="869128" cy="6742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FFFF00"/>
                </a:solidFill>
                <a:prstDash val="solid"/>
                <a:round/>
              </a:ln>
            </p:spPr>
            <p:txBody>
              <a:bodyPr vert="horz" wrap="square" lIns="91421" tIns="45701" rIns="91421" bIns="45701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2" name="Text Box 28"/>
            <p:cNvSpPr txBox="1"/>
            <p:nvPr/>
          </p:nvSpPr>
          <p:spPr>
            <a:xfrm>
              <a:off x="5401671" y="2963670"/>
              <a:ext cx="978462" cy="4152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21" tIns="45701" rIns="91421" bIns="45701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FFFF00"/>
                  </a:solidFill>
                  <a:uFillTx/>
                  <a:latin typeface="American Typewriter"/>
                  <a:ea typeface="ヒラギノ明朝 Pro W3"/>
                  <a:cs typeface="ヒラギノ明朝 Pro W3"/>
                </a:rPr>
                <a:t>12 m</a:t>
              </a:r>
            </a:p>
          </p:txBody>
        </p:sp>
      </p:grpSp>
      <p:sp>
        <p:nvSpPr>
          <p:cNvPr id="23" name="Rettangolo 30"/>
          <p:cNvSpPr/>
          <p:nvPr/>
        </p:nvSpPr>
        <p:spPr>
          <a:xfrm>
            <a:off x="692219" y="1480203"/>
            <a:ext cx="3491883" cy="1200332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10253F"/>
                </a:solidFill>
                <a:uFillTx/>
                <a:latin typeface="Arial"/>
                <a:ea typeface="ヒラギノ角ゴ Pro W3"/>
                <a:cs typeface="Arial" pitchFamily="34"/>
              </a:rPr>
              <a:t>Beam energy</a:t>
            </a:r>
            <a:r>
              <a:rPr lang="en-US" sz="1200" b="0" i="0" u="none" strike="noStrike" kern="1200" cap="none" spc="0" baseline="0">
                <a:solidFill>
                  <a:srgbClr val="10253F"/>
                </a:solidFill>
                <a:uFillTx/>
                <a:latin typeface="Arial"/>
                <a:ea typeface="ヒラギノ角ゴ Pro W3"/>
                <a:cs typeface="Arial" pitchFamily="34"/>
              </a:rPr>
              <a:t>         90 – 180 MeV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10253F"/>
                </a:solidFill>
                <a:uFillTx/>
                <a:latin typeface="Arial"/>
                <a:ea typeface="ヒラギノ角ゴ Pro W3"/>
                <a:cs typeface="Arial" pitchFamily="34"/>
              </a:rPr>
              <a:t>Bunch charge</a:t>
            </a:r>
            <a:r>
              <a:rPr lang="en-US" sz="1200" b="0" i="0" u="none" strike="noStrike" kern="1200" cap="none" spc="0" baseline="0">
                <a:solidFill>
                  <a:srgbClr val="10253F"/>
                </a:solidFill>
                <a:uFillTx/>
                <a:latin typeface="Arial"/>
                <a:ea typeface="ヒラギノ角ゴ Pro W3"/>
                <a:cs typeface="Arial" pitchFamily="34"/>
              </a:rPr>
              <a:t>         50 – 500 pC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10253F"/>
                </a:solidFill>
                <a:uFillTx/>
                <a:latin typeface="Arial"/>
                <a:ea typeface="ヒラギノ角ゴ Pro W3"/>
                <a:cs typeface="Arial" pitchFamily="34"/>
              </a:rPr>
              <a:t>Rep. rate</a:t>
            </a:r>
            <a:r>
              <a:rPr lang="en-US" sz="1200" b="0" i="0" u="none" strike="noStrike" kern="1200" cap="none" spc="0" baseline="0">
                <a:solidFill>
                  <a:srgbClr val="10253F"/>
                </a:solidFill>
                <a:uFillTx/>
                <a:latin typeface="Arial"/>
                <a:ea typeface="ヒラギノ角ゴ Pro W3"/>
                <a:cs typeface="Arial" pitchFamily="34"/>
              </a:rPr>
              <a:t>                      10 Hz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10253F"/>
                </a:solidFill>
                <a:uFillTx/>
                <a:latin typeface="Symbol" pitchFamily="18"/>
                <a:ea typeface="ヒラギノ角ゴ Pro W3"/>
                <a:cs typeface="ヒラギノ角ゴ Pro W3"/>
              </a:rPr>
              <a:t>e</a:t>
            </a:r>
            <a:r>
              <a:rPr lang="en-US" sz="1200" b="1" i="0" u="none" strike="noStrike" kern="1200" cap="none" spc="0" baseline="-25000">
                <a:solidFill>
                  <a:srgbClr val="10253F"/>
                </a:solidFill>
                <a:uFillTx/>
                <a:latin typeface="Arial"/>
                <a:ea typeface="ヒラギノ角ゴ Pro W3"/>
                <a:cs typeface="Arial" pitchFamily="34"/>
              </a:rPr>
              <a:t>n</a:t>
            </a:r>
            <a:r>
              <a:rPr lang="en-US" sz="1200" b="0" i="0" u="none" strike="noStrike" kern="1200" cap="none" spc="0" baseline="0">
                <a:solidFill>
                  <a:srgbClr val="10253F"/>
                </a:solidFill>
                <a:uFillTx/>
                <a:latin typeface="Calibri"/>
                <a:ea typeface="ヒラギノ角ゴ Pro W3"/>
                <a:cs typeface="ヒラギノ角ゴ Pro W3"/>
              </a:rPr>
              <a:t>                                &lt; </a:t>
            </a:r>
            <a:r>
              <a:rPr lang="en-US" sz="1200" b="0" i="0" u="none" strike="noStrike" kern="1200" cap="none" spc="0" baseline="0">
                <a:solidFill>
                  <a:srgbClr val="10253F"/>
                </a:solidFill>
                <a:uFillTx/>
                <a:latin typeface="Arial"/>
                <a:ea typeface="ヒラギノ角ゴ Pro W3"/>
                <a:cs typeface="Arial" pitchFamily="34"/>
              </a:rPr>
              <a:t>2 mm-mrad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10253F"/>
                </a:solidFill>
                <a:uFillTx/>
                <a:latin typeface="Symbol" pitchFamily="18"/>
                <a:ea typeface="ヒラギノ角ゴ Pro W3"/>
                <a:cs typeface="ヒラギノ角ゴ Pro W3"/>
              </a:rPr>
              <a:t>s</a:t>
            </a:r>
            <a:r>
              <a:rPr lang="en-US" sz="1200" b="1" i="0" u="none" strike="noStrike" kern="1200" cap="none" spc="0" baseline="-25000">
                <a:solidFill>
                  <a:srgbClr val="10253F"/>
                </a:solidFill>
                <a:uFillTx/>
                <a:latin typeface="Symbol" pitchFamily="18"/>
                <a:ea typeface="ヒラギノ角ゴ Pro W3"/>
                <a:cs typeface="ヒラギノ角ゴ Pro W3"/>
              </a:rPr>
              <a:t>g</a:t>
            </a:r>
            <a:r>
              <a:rPr lang="en-US" sz="1200" b="1" i="0" u="none" strike="noStrike" kern="1200" cap="none" spc="0" baseline="0">
                <a:solidFill>
                  <a:srgbClr val="10253F"/>
                </a:solidFill>
                <a:uFillTx/>
                <a:latin typeface="Calibri"/>
                <a:ea typeface="ヒラギノ角ゴ Pro W3"/>
                <a:cs typeface="ヒラギノ角ゴ Pro W3"/>
              </a:rPr>
              <a:t> </a:t>
            </a:r>
            <a:r>
              <a:rPr lang="en-US" sz="1200" b="0" i="0" u="none" strike="noStrike" kern="1200" cap="none" spc="0" baseline="0">
                <a:solidFill>
                  <a:srgbClr val="10253F"/>
                </a:solidFill>
                <a:uFillTx/>
                <a:latin typeface="Calibri"/>
                <a:ea typeface="ヒラギノ角ゴ Pro W3"/>
                <a:cs typeface="ヒラギノ角ゴ Pro W3"/>
              </a:rPr>
              <a:t>                                   0.05% - 1%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10253F"/>
                </a:solidFill>
                <a:uFillTx/>
                <a:latin typeface="Arial"/>
                <a:ea typeface="ヒラギノ角ゴ Pro W3"/>
                <a:cs typeface="Arial" pitchFamily="34"/>
              </a:rPr>
              <a:t>Laser Pulse length    </a:t>
            </a:r>
            <a:r>
              <a:rPr lang="en-US" sz="1200" b="0" i="0" u="none" strike="noStrike" kern="1200" cap="none" spc="0" baseline="0">
                <a:solidFill>
                  <a:srgbClr val="10253F"/>
                </a:solidFill>
                <a:uFillTx/>
                <a:latin typeface="Arial"/>
                <a:ea typeface="ヒラギノ角ゴ Pro W3"/>
                <a:cs typeface="Arial" pitchFamily="34"/>
              </a:rPr>
              <a:t>200 fs – 5 ps   (FWHM)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692219" y="4159056"/>
            <a:ext cx="1973192" cy="1590745"/>
            <a:chOff x="692219" y="4159056"/>
            <a:chExt cx="1973192" cy="1590745"/>
          </a:xfrm>
        </p:grpSpPr>
        <p:sp>
          <p:nvSpPr>
            <p:cNvPr id="25" name="Line 25"/>
            <p:cNvSpPr/>
            <p:nvPr/>
          </p:nvSpPr>
          <p:spPr>
            <a:xfrm flipV="1">
              <a:off x="692219" y="4860813"/>
              <a:ext cx="1973192" cy="8889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tailEnd type="arrow"/>
            </a:ln>
          </p:spPr>
          <p:txBody>
            <a:bodyPr vert="horz" wrap="square" lIns="91421" tIns="45701" rIns="91421" bIns="45701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Text Box 26"/>
            <p:cNvSpPr txBox="1"/>
            <p:nvPr/>
          </p:nvSpPr>
          <p:spPr>
            <a:xfrm>
              <a:off x="720629" y="4159056"/>
              <a:ext cx="1452268" cy="646188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1421" tIns="45701" rIns="91421" bIns="45701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00"/>
                  </a:solidFill>
                  <a:uFillTx/>
                  <a:latin typeface="American Typewriter"/>
                </a:rPr>
                <a:t>Undulator Beamline</a:t>
              </a:r>
            </a:p>
          </p:txBody>
        </p:sp>
        <p:sp>
          <p:nvSpPr>
            <p:cNvPr id="27" name="Line 27"/>
            <p:cNvSpPr/>
            <p:nvPr/>
          </p:nvSpPr>
          <p:spPr>
            <a:xfrm>
              <a:off x="1865083" y="4850160"/>
              <a:ext cx="307814" cy="2298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</a:ln>
          </p:spPr>
          <p:txBody>
            <a:bodyPr vert="horz" wrap="square" lIns="91421" tIns="45701" rIns="91421" bIns="45701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E46C0A"/>
                </a:solidFill>
              </a:rPr>
              <a:t>The SPARC Photo-injector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06090"/>
          </a:xfrm>
        </p:spPr>
        <p:txBody>
          <a:bodyPr/>
          <a:lstStyle/>
          <a:p>
            <a:pPr lvl="0"/>
            <a:r>
              <a:rPr lang="en-US" sz="4000" b="1">
                <a:solidFill>
                  <a:srgbClr val="254061"/>
                </a:solidFill>
                <a:cs typeface="Arial" pitchFamily="34"/>
              </a:rPr>
              <a:t>RF compression: </a:t>
            </a:r>
            <a:r>
              <a:rPr lang="en-US" sz="4000" b="1">
                <a:solidFill>
                  <a:srgbClr val="FF6600"/>
                </a:solidFill>
                <a:cs typeface="Arial" pitchFamily="34"/>
              </a:rPr>
              <a:t>VELOCITY BUNCHING</a:t>
            </a:r>
            <a:r>
              <a:rPr lang="en-US" sz="4000">
                <a:solidFill>
                  <a:srgbClr val="FF6600"/>
                </a:solidFill>
                <a:cs typeface="Arial" pitchFamily="34"/>
              </a:rPr>
              <a:t/>
            </a:r>
            <a:br>
              <a:rPr lang="en-US" sz="4000">
                <a:solidFill>
                  <a:srgbClr val="FF6600"/>
                </a:solidFill>
                <a:cs typeface="Arial" pitchFamily="34"/>
              </a:rPr>
            </a:br>
            <a:endParaRPr lang="it-IT" sz="4000"/>
          </a:p>
        </p:txBody>
      </p:sp>
      <p:pic>
        <p:nvPicPr>
          <p:cNvPr id="3" name="Immagine 3" descr="CompressionFactorWithBunchLengthLong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4210" y="2438110"/>
            <a:ext cx="3747028" cy="2791087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sp>
        <p:nvSpPr>
          <p:cNvPr id="4" name="CasellaDiTesto 5"/>
          <p:cNvSpPr txBox="1"/>
          <p:nvPr/>
        </p:nvSpPr>
        <p:spPr>
          <a:xfrm>
            <a:off x="2384105" y="3875373"/>
            <a:ext cx="1625602" cy="584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rPr>
              <a:t>Compression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0" cap="none" spc="0" baseline="0">
                <a:solidFill>
                  <a:srgbClr val="000000"/>
                </a:solidFill>
                <a:uFillTx/>
                <a:ea typeface="ヒラギノ角ゴ Pro W3"/>
                <a:cs typeface="ヒラギノ角ゴ Pro W3"/>
              </a:rPr>
              <a:t></a:t>
            </a:r>
            <a:r>
              <a:rPr lang="it-IT" sz="16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rPr>
              <a:t>&lt;90 deg</a:t>
            </a:r>
          </a:p>
        </p:txBody>
      </p:sp>
      <p:pic>
        <p:nvPicPr>
          <p:cNvPr id="5" name="Immagine 7" descr="CTRvsFrequency.bmp"/>
          <p:cNvPicPr>
            <a:picLocks noChangeAspect="1"/>
          </p:cNvPicPr>
          <p:nvPr/>
        </p:nvPicPr>
        <p:blipFill>
          <a:blip r:embed="rId3" cstate="print"/>
          <a:srcRect l="4326" t="8199" r="14563" b="5941"/>
          <a:stretch>
            <a:fillRect/>
          </a:stretch>
        </p:blipFill>
        <p:spPr>
          <a:xfrm>
            <a:off x="4631911" y="3346246"/>
            <a:ext cx="4410251" cy="32541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9"/>
          <p:cNvSpPr txBox="1"/>
          <p:nvPr/>
        </p:nvSpPr>
        <p:spPr>
          <a:xfrm>
            <a:off x="323523" y="1916829"/>
            <a:ext cx="2060572" cy="5842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0" cap="none" spc="0" baseline="0">
                <a:solidFill>
                  <a:srgbClr val="10253F"/>
                </a:solidFill>
                <a:uFillTx/>
                <a:latin typeface="Arial"/>
                <a:ea typeface="ヒラギノ角ゴ Pro W3"/>
                <a:cs typeface="ヒラギノ角ゴ Pro W3"/>
              </a:rPr>
              <a:t>Over-compression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0" cap="none" spc="0" baseline="0">
                <a:solidFill>
                  <a:srgbClr val="10253F"/>
                </a:solidFill>
                <a:uFillTx/>
                <a:latin typeface="Arial"/>
                <a:ea typeface="ヒラギノ角ゴ Pro W3"/>
                <a:cs typeface="ヒラギノ角ゴ Pro W3"/>
              </a:rPr>
              <a:t>180 deg&lt;</a:t>
            </a:r>
            <a:r>
              <a:rPr lang="it-IT" sz="1600" b="1" i="0" u="none" strike="noStrike" kern="0" cap="none" spc="0" baseline="0">
                <a:solidFill>
                  <a:srgbClr val="10253F"/>
                </a:solidFill>
                <a:uFillTx/>
                <a:ea typeface="ヒラギノ角ゴ Pro W3"/>
                <a:cs typeface="ヒラギノ角ゴ Pro W3"/>
              </a:rPr>
              <a:t></a:t>
            </a:r>
            <a:r>
              <a:rPr lang="it-IT" sz="1600" b="1" i="0" u="none" strike="noStrike" kern="0" cap="none" spc="0" baseline="0">
                <a:solidFill>
                  <a:srgbClr val="10253F"/>
                </a:solidFill>
                <a:uFillTx/>
                <a:latin typeface="Arial"/>
                <a:ea typeface="ヒラギノ角ゴ Pro W3"/>
                <a:cs typeface="ヒラギノ角ゴ Pro W3"/>
              </a:rPr>
              <a:t>&lt;90 deg</a:t>
            </a:r>
          </a:p>
        </p:txBody>
      </p:sp>
      <p:sp>
        <p:nvSpPr>
          <p:cNvPr id="7" name="CasellaDiTesto 10"/>
          <p:cNvSpPr txBox="1"/>
          <p:nvPr/>
        </p:nvSpPr>
        <p:spPr>
          <a:xfrm>
            <a:off x="3196906" y="620685"/>
            <a:ext cx="3110148" cy="7694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Single Bunch</a:t>
            </a:r>
            <a:endParaRPr lang="it-IT" sz="4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5744" y="2023868"/>
            <a:ext cx="1950716" cy="14203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11"/>
          <p:cNvSpPr txBox="1"/>
          <p:nvPr/>
        </p:nvSpPr>
        <p:spPr>
          <a:xfrm>
            <a:off x="4788923" y="1246784"/>
            <a:ext cx="3552361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Coherent Transition radiation radiation experimental data in  </a:t>
            </a:r>
          </a:p>
        </p:txBody>
      </p:sp>
      <p:sp>
        <p:nvSpPr>
          <p:cNvPr id="10" name="Sun 1"/>
          <p:cNvSpPr/>
          <p:nvPr/>
        </p:nvSpPr>
        <p:spPr>
          <a:xfrm>
            <a:off x="7668341" y="1484784"/>
            <a:ext cx="593107" cy="426247"/>
          </a:xfrm>
          <a:custGeom>
            <a:avLst/>
            <a:gdLst>
              <a:gd name="f0" fmla="val 21600000"/>
              <a:gd name="f1" fmla="val 10800000"/>
              <a:gd name="f2" fmla="val w"/>
              <a:gd name="f3" fmla="val h"/>
              <a:gd name="f4" fmla="val ss"/>
              <a:gd name="f5" fmla="val 0"/>
              <a:gd name="f6" fmla="val 25000"/>
              <a:gd name="f7" fmla="abs f2"/>
              <a:gd name="f8" fmla="abs f3"/>
              <a:gd name="f9" fmla="abs f4"/>
              <a:gd name="f10" fmla="+- 50000 0 f6"/>
              <a:gd name="f11" fmla="?: f7 f2 1"/>
              <a:gd name="f12" fmla="?: f8 f3 1"/>
              <a:gd name="f13" fmla="?: f9 f4 1"/>
              <a:gd name="f14" fmla="*/ f10 30274 1"/>
              <a:gd name="f15" fmla="*/ f10 12540 1"/>
              <a:gd name="f16" fmla="*/ f10 23170 1"/>
              <a:gd name="f17" fmla="*/ f11 1 21600"/>
              <a:gd name="f18" fmla="*/ f12 1 21600"/>
              <a:gd name="f19" fmla="*/ 21600 f11 1"/>
              <a:gd name="f20" fmla="*/ 21600 f12 1"/>
              <a:gd name="f21" fmla="*/ f14 1 32768"/>
              <a:gd name="f22" fmla="*/ f15 1 32768"/>
              <a:gd name="f23" fmla="*/ f16 1 32768"/>
              <a:gd name="f24" fmla="min f18 f17"/>
              <a:gd name="f25" fmla="*/ f19 1 f13"/>
              <a:gd name="f26" fmla="*/ f20 1 f13"/>
              <a:gd name="f27" fmla="+- 50000 0 f21"/>
              <a:gd name="f28" fmla="+- 50000 0 f22"/>
              <a:gd name="f29" fmla="+- 50000 f23 0"/>
              <a:gd name="f30" fmla="+- 50000 0 f23"/>
              <a:gd name="f31" fmla="val f25"/>
              <a:gd name="f32" fmla="val f26"/>
              <a:gd name="f33" fmla="*/ f27 3 1"/>
              <a:gd name="f34" fmla="*/ f28 3 1"/>
              <a:gd name="f35" fmla="*/ f5 f24 1"/>
              <a:gd name="f36" fmla="+- f32 0 f5"/>
              <a:gd name="f37" fmla="+- f31 0 f5"/>
              <a:gd name="f38" fmla="*/ f33 1 4"/>
              <a:gd name="f39" fmla="*/ f34 1 4"/>
              <a:gd name="f40" fmla="*/ f31 f24 1"/>
              <a:gd name="f41" fmla="*/ f32 f24 1"/>
              <a:gd name="f42" fmla="*/ f36 1 2"/>
              <a:gd name="f43" fmla="*/ f37 1 2"/>
              <a:gd name="f44" fmla="*/ f37 18436 1"/>
              <a:gd name="f45" fmla="*/ f36 3163 1"/>
              <a:gd name="f46" fmla="*/ f37 3163 1"/>
              <a:gd name="f47" fmla="*/ f36 18436 1"/>
              <a:gd name="f48" fmla="*/ f37 f29 1"/>
              <a:gd name="f49" fmla="*/ f37 f30 1"/>
              <a:gd name="f50" fmla="*/ f37 f6 1"/>
              <a:gd name="f51" fmla="*/ f37 f10 1"/>
              <a:gd name="f52" fmla="*/ f36 f10 1"/>
              <a:gd name="f53" fmla="*/ f36 f29 1"/>
              <a:gd name="f54" fmla="*/ f36 f30 1"/>
              <a:gd name="f55" fmla="+- f38 3662 0"/>
              <a:gd name="f56" fmla="+- f39 3662 0"/>
              <a:gd name="f57" fmla="+- f39 12500 0"/>
              <a:gd name="f58" fmla="+- 100000 0 f38"/>
              <a:gd name="f59" fmla="*/ f37 f38 1"/>
              <a:gd name="f60" fmla="*/ f36 f38 1"/>
              <a:gd name="f61" fmla="+- f5 f42 0"/>
              <a:gd name="f62" fmla="+- f5 f43 0"/>
              <a:gd name="f63" fmla="*/ f44 1 21600"/>
              <a:gd name="f64" fmla="*/ f45 1 21600"/>
              <a:gd name="f65" fmla="*/ f46 1 21600"/>
              <a:gd name="f66" fmla="*/ f47 1 21600"/>
              <a:gd name="f67" fmla="*/ f48 1 100000"/>
              <a:gd name="f68" fmla="*/ f49 1 100000"/>
              <a:gd name="f69" fmla="*/ f50 1 100000"/>
              <a:gd name="f70" fmla="*/ f51 1 100000"/>
              <a:gd name="f71" fmla="*/ f52 1 100000"/>
              <a:gd name="f72" fmla="*/ f53 1 100000"/>
              <a:gd name="f73" fmla="*/ f54 1 100000"/>
              <a:gd name="f74" fmla="+- 100000 0 f55"/>
              <a:gd name="f75" fmla="+- 100000 0 f56"/>
              <a:gd name="f76" fmla="+- 100000 0 f57"/>
              <a:gd name="f77" fmla="*/ f59 1 100000"/>
              <a:gd name="f78" fmla="*/ f37 f55 1"/>
              <a:gd name="f79" fmla="*/ f37 f56 1"/>
              <a:gd name="f80" fmla="*/ f37 f57 1"/>
              <a:gd name="f81" fmla="*/ f37 f58 1"/>
              <a:gd name="f82" fmla="*/ f60 1 100000"/>
              <a:gd name="f83" fmla="*/ f36 f55 1"/>
              <a:gd name="f84" fmla="*/ f36 f56 1"/>
              <a:gd name="f85" fmla="*/ f36 f57 1"/>
              <a:gd name="f86" fmla="*/ f36 f58 1"/>
              <a:gd name="f87" fmla="*/ f78 1 100000"/>
              <a:gd name="f88" fmla="*/ f79 1 100000"/>
              <a:gd name="f89" fmla="*/ f80 1 100000"/>
              <a:gd name="f90" fmla="*/ f81 1 100000"/>
              <a:gd name="f91" fmla="*/ f37 f74 1"/>
              <a:gd name="f92" fmla="*/ f37 f75 1"/>
              <a:gd name="f93" fmla="*/ f37 f76 1"/>
              <a:gd name="f94" fmla="*/ f83 1 100000"/>
              <a:gd name="f95" fmla="*/ f84 1 100000"/>
              <a:gd name="f96" fmla="*/ f85 1 100000"/>
              <a:gd name="f97" fmla="*/ f86 1 100000"/>
              <a:gd name="f98" fmla="*/ f36 f74 1"/>
              <a:gd name="f99" fmla="*/ f36 f75 1"/>
              <a:gd name="f100" fmla="*/ f36 f76 1"/>
              <a:gd name="f101" fmla="*/ f68 f24 1"/>
              <a:gd name="f102" fmla="*/ f73 f24 1"/>
              <a:gd name="f103" fmla="*/ f67 f24 1"/>
              <a:gd name="f104" fmla="*/ f72 f24 1"/>
              <a:gd name="f105" fmla="*/ f61 f24 1"/>
              <a:gd name="f106" fmla="*/ f63 f24 1"/>
              <a:gd name="f107" fmla="*/ f64 f24 1"/>
              <a:gd name="f108" fmla="*/ f62 f24 1"/>
              <a:gd name="f109" fmla="*/ f82 f24 1"/>
              <a:gd name="f110" fmla="*/ f65 f24 1"/>
              <a:gd name="f111" fmla="*/ f77 f24 1"/>
              <a:gd name="f112" fmla="*/ f66 f24 1"/>
              <a:gd name="f113" fmla="*/ f69 f24 1"/>
              <a:gd name="f114" fmla="*/ f70 f24 1"/>
              <a:gd name="f115" fmla="*/ f71 f24 1"/>
              <a:gd name="f116" fmla="*/ f91 1 100000"/>
              <a:gd name="f117" fmla="*/ f92 1 100000"/>
              <a:gd name="f118" fmla="*/ f93 1 100000"/>
              <a:gd name="f119" fmla="*/ f98 1 100000"/>
              <a:gd name="f120" fmla="*/ f99 1 100000"/>
              <a:gd name="f121" fmla="*/ f100 1 100000"/>
              <a:gd name="f122" fmla="*/ f90 f24 1"/>
              <a:gd name="f123" fmla="*/ f96 f24 1"/>
              <a:gd name="f124" fmla="*/ f95 f24 1"/>
              <a:gd name="f125" fmla="*/ f94 f24 1"/>
              <a:gd name="f126" fmla="*/ f89 f24 1"/>
              <a:gd name="f127" fmla="*/ f88 f24 1"/>
              <a:gd name="f128" fmla="*/ f87 f24 1"/>
              <a:gd name="f129" fmla="*/ f97 f24 1"/>
              <a:gd name="f130" fmla="*/ f121 f24 1"/>
              <a:gd name="f131" fmla="*/ f116 f24 1"/>
              <a:gd name="f132" fmla="*/ f117 f24 1"/>
              <a:gd name="f133" fmla="*/ f118 f24 1"/>
              <a:gd name="f134" fmla="*/ f120 f24 1"/>
              <a:gd name="f135" fmla="*/ f11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1" t="f102" r="f103" b="f104"/>
            <a:pathLst>
              <a:path>
                <a:moveTo>
                  <a:pt x="f40" y="f105"/>
                </a:moveTo>
                <a:lnTo>
                  <a:pt x="f122" y="f130"/>
                </a:lnTo>
                <a:lnTo>
                  <a:pt x="f122" y="f123"/>
                </a:lnTo>
                <a:close/>
                <a:moveTo>
                  <a:pt x="f106" y="f107"/>
                </a:moveTo>
                <a:lnTo>
                  <a:pt x="f131" y="f124"/>
                </a:lnTo>
                <a:lnTo>
                  <a:pt x="f132" y="f125"/>
                </a:lnTo>
                <a:close/>
                <a:moveTo>
                  <a:pt x="f108" y="f35"/>
                </a:moveTo>
                <a:lnTo>
                  <a:pt x="f133" y="f109"/>
                </a:lnTo>
                <a:lnTo>
                  <a:pt x="f126" y="f109"/>
                </a:lnTo>
                <a:close/>
                <a:moveTo>
                  <a:pt x="f110" y="f107"/>
                </a:moveTo>
                <a:lnTo>
                  <a:pt x="f127" y="f125"/>
                </a:lnTo>
                <a:lnTo>
                  <a:pt x="f128" y="f124"/>
                </a:lnTo>
                <a:close/>
                <a:moveTo>
                  <a:pt x="f35" y="f105"/>
                </a:moveTo>
                <a:lnTo>
                  <a:pt x="f111" y="f123"/>
                </a:lnTo>
                <a:lnTo>
                  <a:pt x="f111" y="f130"/>
                </a:lnTo>
                <a:close/>
                <a:moveTo>
                  <a:pt x="f110" y="f112"/>
                </a:moveTo>
                <a:lnTo>
                  <a:pt x="f128" y="f134"/>
                </a:lnTo>
                <a:lnTo>
                  <a:pt x="f127" y="f135"/>
                </a:lnTo>
                <a:close/>
                <a:moveTo>
                  <a:pt x="f108" y="f41"/>
                </a:moveTo>
                <a:lnTo>
                  <a:pt x="f126" y="f129"/>
                </a:lnTo>
                <a:lnTo>
                  <a:pt x="f133" y="f129"/>
                </a:lnTo>
                <a:close/>
                <a:moveTo>
                  <a:pt x="f106" y="f112"/>
                </a:moveTo>
                <a:lnTo>
                  <a:pt x="f132" y="f135"/>
                </a:lnTo>
                <a:lnTo>
                  <a:pt x="f131" y="f134"/>
                </a:lnTo>
                <a:close/>
                <a:moveTo>
                  <a:pt x="f113" y="f105"/>
                </a:moveTo>
                <a:arcTo wR="f114" hR="f115" stAng="f1" swAng="f0"/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1421" tIns="45710" rIns="91421" bIns="45710" anchor="t" anchorCtr="0" compatLnSpc="1"/>
          <a:lstStyle/>
          <a:p>
            <a:pPr marL="0" marR="0" lvl="0" indent="0" algn="l" defTabSz="91280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0000"/>
              </a:solidFill>
              <a:uFillTx/>
              <a:latin typeface="Calibri" pitchFamily="34"/>
            </a:endParaRPr>
          </a:p>
        </p:txBody>
      </p:sp>
      <p:sp>
        <p:nvSpPr>
          <p:cNvPr id="11" name="CasellaDiTesto 13"/>
          <p:cNvSpPr txBox="1"/>
          <p:nvPr/>
        </p:nvSpPr>
        <p:spPr>
          <a:xfrm>
            <a:off x="7802584" y="1484784"/>
            <a:ext cx="32412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</a:t>
            </a:r>
          </a:p>
        </p:txBody>
      </p:sp>
      <p:pic>
        <p:nvPicPr>
          <p:cNvPr id="12" name="Picture 3" descr="D:\enrica\My_seminars\IPAC10\paperTHz\CTRlayout.bmp"/>
          <p:cNvPicPr>
            <a:picLocks noChangeAspect="1"/>
          </p:cNvPicPr>
          <p:nvPr/>
        </p:nvPicPr>
        <p:blipFill>
          <a:blip r:embed="rId5" cstate="print"/>
          <a:srcRect l="3749" t="4063"/>
          <a:stretch>
            <a:fillRect/>
          </a:stretch>
        </p:blipFill>
        <p:spPr>
          <a:xfrm>
            <a:off x="4854613" y="1916829"/>
            <a:ext cx="2088233" cy="150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498" t="1524" r="32002"/>
          <a:stretch>
            <a:fillRect/>
          </a:stretch>
        </p:blipFill>
        <p:spPr>
          <a:xfrm>
            <a:off x="304833" y="1340766"/>
            <a:ext cx="4331613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4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7386B3-9806-4D3E-B66C-18F7942FCF06}" type="slidenum">
              <a:t>5</a:t>
            </a:fld>
            <a:endParaRPr lang="it-IT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CasellaDiTesto 7"/>
          <p:cNvSpPr txBox="1"/>
          <p:nvPr/>
        </p:nvSpPr>
        <p:spPr>
          <a:xfrm>
            <a:off x="246595" y="1079156"/>
            <a:ext cx="2431407" cy="5232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rPr>
              <a:t>Deep over-compression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i="0" u="none" strike="noStrike" kern="0" cap="none" spc="0" baseline="0">
                <a:solidFill>
                  <a:srgbClr val="000000"/>
                </a:solidFill>
                <a:uFillTx/>
                <a:ea typeface="ヒラギノ角ゴ Pro W3"/>
                <a:cs typeface="ヒラギノ角ゴ Pro W3"/>
              </a:rPr>
              <a:t></a:t>
            </a:r>
            <a:r>
              <a:rPr lang="it-IT" sz="1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rPr>
              <a:t>&gt;180 deg</a:t>
            </a:r>
          </a:p>
        </p:txBody>
      </p:sp>
      <p:pic>
        <p:nvPicPr>
          <p:cNvPr id="5" name="Picture 5" descr="E:\backup\enrica\My_seminars\WIRMS2011\xEnrica\18h_56m_56s Whole Bunch_LPS_4_SingleImageTitti_Frame005.jpg"/>
          <p:cNvPicPr>
            <a:picLocks noChangeAspect="1"/>
          </p:cNvPicPr>
          <p:nvPr/>
        </p:nvPicPr>
        <p:blipFill>
          <a:blip r:embed="rId3" cstate="print"/>
          <a:srcRect r="6783"/>
          <a:stretch>
            <a:fillRect/>
          </a:stretch>
        </p:blipFill>
        <p:spPr>
          <a:xfrm>
            <a:off x="1839891" y="2375062"/>
            <a:ext cx="1723991" cy="1152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ttore 2 9"/>
          <p:cNvCxnSpPr/>
          <p:nvPr/>
        </p:nvCxnSpPr>
        <p:spPr>
          <a:xfrm flipH="1">
            <a:off x="1979712" y="3466993"/>
            <a:ext cx="490923" cy="610078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pic>
        <p:nvPicPr>
          <p:cNvPr id="7" name="Picture 3" descr="E:\backup\enrica\My_seminars\WIRMS2011\xEnrica\16h_09m_39s_pos001 Whole Bunch_LPS_4_SingleImageTitti_Frame003.jpg"/>
          <p:cNvPicPr>
            <a:picLocks noChangeAspect="1"/>
          </p:cNvPicPr>
          <p:nvPr/>
        </p:nvPicPr>
        <p:blipFill>
          <a:blip r:embed="rId4" cstate="print"/>
          <a:srcRect r="7452"/>
          <a:stretch>
            <a:fillRect/>
          </a:stretch>
        </p:blipFill>
        <p:spPr>
          <a:xfrm>
            <a:off x="-32314" y="2204865"/>
            <a:ext cx="1872206" cy="12621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2 11"/>
          <p:cNvCxnSpPr/>
          <p:nvPr/>
        </p:nvCxnSpPr>
        <p:spPr>
          <a:xfrm flipH="1">
            <a:off x="1331640" y="3527188"/>
            <a:ext cx="130650" cy="549883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pic>
        <p:nvPicPr>
          <p:cNvPr id="9" name="Picture 4" descr="E:\backup\enrica\My_seminars\WIRMS2011\xEnrica\12h_52m_43s Whole Bunch_LPS_4_SingleImageTitti_Frame002.jpg"/>
          <p:cNvPicPr>
            <a:picLocks noChangeAspect="1"/>
          </p:cNvPicPr>
          <p:nvPr/>
        </p:nvPicPr>
        <p:blipFill>
          <a:blip r:embed="rId5" cstate="print"/>
          <a:srcRect r="7166"/>
          <a:stretch>
            <a:fillRect/>
          </a:stretch>
        </p:blipFill>
        <p:spPr>
          <a:xfrm>
            <a:off x="4636437" y="1461732"/>
            <a:ext cx="2016224" cy="135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15" descr="Immagin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191" y="4725143"/>
            <a:ext cx="2182636" cy="163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22"/>
          <p:cNvSpPr txBox="1"/>
          <p:nvPr/>
        </p:nvSpPr>
        <p:spPr>
          <a:xfrm>
            <a:off x="5268105" y="3872081"/>
            <a:ext cx="3552361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Coherent Transition radiation radiation experimental data in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itolo 1"/>
          <p:cNvSpPr txBox="1">
            <a:spLocks noGrp="1"/>
          </p:cNvSpPr>
          <p:nvPr>
            <p:ph type="title"/>
          </p:nvPr>
        </p:nvSpPr>
        <p:spPr>
          <a:xfrm>
            <a:off x="395807" y="116631"/>
            <a:ext cx="8229600" cy="1143000"/>
          </a:xfrm>
        </p:spPr>
        <p:txBody>
          <a:bodyPr/>
          <a:lstStyle/>
          <a:p>
            <a:pPr lvl="0"/>
            <a:r>
              <a:rPr lang="en-US"/>
              <a:t>4-bunches per train</a:t>
            </a:r>
            <a:endParaRPr lang="it-IT"/>
          </a:p>
        </p:txBody>
      </p:sp>
      <p:sp>
        <p:nvSpPr>
          <p:cNvPr id="13" name="Sun 1"/>
          <p:cNvSpPr/>
          <p:nvPr/>
        </p:nvSpPr>
        <p:spPr>
          <a:xfrm>
            <a:off x="8227368" y="4154887"/>
            <a:ext cx="593107" cy="426247"/>
          </a:xfrm>
          <a:custGeom>
            <a:avLst/>
            <a:gdLst>
              <a:gd name="f0" fmla="val 21600000"/>
              <a:gd name="f1" fmla="val 10800000"/>
              <a:gd name="f2" fmla="val w"/>
              <a:gd name="f3" fmla="val h"/>
              <a:gd name="f4" fmla="val ss"/>
              <a:gd name="f5" fmla="val 0"/>
              <a:gd name="f6" fmla="val 25000"/>
              <a:gd name="f7" fmla="abs f2"/>
              <a:gd name="f8" fmla="abs f3"/>
              <a:gd name="f9" fmla="abs f4"/>
              <a:gd name="f10" fmla="+- 50000 0 f6"/>
              <a:gd name="f11" fmla="?: f7 f2 1"/>
              <a:gd name="f12" fmla="?: f8 f3 1"/>
              <a:gd name="f13" fmla="?: f9 f4 1"/>
              <a:gd name="f14" fmla="*/ f10 30274 1"/>
              <a:gd name="f15" fmla="*/ f10 12540 1"/>
              <a:gd name="f16" fmla="*/ f10 23170 1"/>
              <a:gd name="f17" fmla="*/ f11 1 21600"/>
              <a:gd name="f18" fmla="*/ f12 1 21600"/>
              <a:gd name="f19" fmla="*/ 21600 f11 1"/>
              <a:gd name="f20" fmla="*/ 21600 f12 1"/>
              <a:gd name="f21" fmla="*/ f14 1 32768"/>
              <a:gd name="f22" fmla="*/ f15 1 32768"/>
              <a:gd name="f23" fmla="*/ f16 1 32768"/>
              <a:gd name="f24" fmla="min f18 f17"/>
              <a:gd name="f25" fmla="*/ f19 1 f13"/>
              <a:gd name="f26" fmla="*/ f20 1 f13"/>
              <a:gd name="f27" fmla="+- 50000 0 f21"/>
              <a:gd name="f28" fmla="+- 50000 0 f22"/>
              <a:gd name="f29" fmla="+- 50000 f23 0"/>
              <a:gd name="f30" fmla="+- 50000 0 f23"/>
              <a:gd name="f31" fmla="val f25"/>
              <a:gd name="f32" fmla="val f26"/>
              <a:gd name="f33" fmla="*/ f27 3 1"/>
              <a:gd name="f34" fmla="*/ f28 3 1"/>
              <a:gd name="f35" fmla="*/ f5 f24 1"/>
              <a:gd name="f36" fmla="+- f32 0 f5"/>
              <a:gd name="f37" fmla="+- f31 0 f5"/>
              <a:gd name="f38" fmla="*/ f33 1 4"/>
              <a:gd name="f39" fmla="*/ f34 1 4"/>
              <a:gd name="f40" fmla="*/ f31 f24 1"/>
              <a:gd name="f41" fmla="*/ f32 f24 1"/>
              <a:gd name="f42" fmla="*/ f36 1 2"/>
              <a:gd name="f43" fmla="*/ f37 1 2"/>
              <a:gd name="f44" fmla="*/ f37 18436 1"/>
              <a:gd name="f45" fmla="*/ f36 3163 1"/>
              <a:gd name="f46" fmla="*/ f37 3163 1"/>
              <a:gd name="f47" fmla="*/ f36 18436 1"/>
              <a:gd name="f48" fmla="*/ f37 f29 1"/>
              <a:gd name="f49" fmla="*/ f37 f30 1"/>
              <a:gd name="f50" fmla="*/ f37 f6 1"/>
              <a:gd name="f51" fmla="*/ f37 f10 1"/>
              <a:gd name="f52" fmla="*/ f36 f10 1"/>
              <a:gd name="f53" fmla="*/ f36 f29 1"/>
              <a:gd name="f54" fmla="*/ f36 f30 1"/>
              <a:gd name="f55" fmla="+- f38 3662 0"/>
              <a:gd name="f56" fmla="+- f39 3662 0"/>
              <a:gd name="f57" fmla="+- f39 12500 0"/>
              <a:gd name="f58" fmla="+- 100000 0 f38"/>
              <a:gd name="f59" fmla="*/ f37 f38 1"/>
              <a:gd name="f60" fmla="*/ f36 f38 1"/>
              <a:gd name="f61" fmla="+- f5 f42 0"/>
              <a:gd name="f62" fmla="+- f5 f43 0"/>
              <a:gd name="f63" fmla="*/ f44 1 21600"/>
              <a:gd name="f64" fmla="*/ f45 1 21600"/>
              <a:gd name="f65" fmla="*/ f46 1 21600"/>
              <a:gd name="f66" fmla="*/ f47 1 21600"/>
              <a:gd name="f67" fmla="*/ f48 1 100000"/>
              <a:gd name="f68" fmla="*/ f49 1 100000"/>
              <a:gd name="f69" fmla="*/ f50 1 100000"/>
              <a:gd name="f70" fmla="*/ f51 1 100000"/>
              <a:gd name="f71" fmla="*/ f52 1 100000"/>
              <a:gd name="f72" fmla="*/ f53 1 100000"/>
              <a:gd name="f73" fmla="*/ f54 1 100000"/>
              <a:gd name="f74" fmla="+- 100000 0 f55"/>
              <a:gd name="f75" fmla="+- 100000 0 f56"/>
              <a:gd name="f76" fmla="+- 100000 0 f57"/>
              <a:gd name="f77" fmla="*/ f59 1 100000"/>
              <a:gd name="f78" fmla="*/ f37 f55 1"/>
              <a:gd name="f79" fmla="*/ f37 f56 1"/>
              <a:gd name="f80" fmla="*/ f37 f57 1"/>
              <a:gd name="f81" fmla="*/ f37 f58 1"/>
              <a:gd name="f82" fmla="*/ f60 1 100000"/>
              <a:gd name="f83" fmla="*/ f36 f55 1"/>
              <a:gd name="f84" fmla="*/ f36 f56 1"/>
              <a:gd name="f85" fmla="*/ f36 f57 1"/>
              <a:gd name="f86" fmla="*/ f36 f58 1"/>
              <a:gd name="f87" fmla="*/ f78 1 100000"/>
              <a:gd name="f88" fmla="*/ f79 1 100000"/>
              <a:gd name="f89" fmla="*/ f80 1 100000"/>
              <a:gd name="f90" fmla="*/ f81 1 100000"/>
              <a:gd name="f91" fmla="*/ f37 f74 1"/>
              <a:gd name="f92" fmla="*/ f37 f75 1"/>
              <a:gd name="f93" fmla="*/ f37 f76 1"/>
              <a:gd name="f94" fmla="*/ f83 1 100000"/>
              <a:gd name="f95" fmla="*/ f84 1 100000"/>
              <a:gd name="f96" fmla="*/ f85 1 100000"/>
              <a:gd name="f97" fmla="*/ f86 1 100000"/>
              <a:gd name="f98" fmla="*/ f36 f74 1"/>
              <a:gd name="f99" fmla="*/ f36 f75 1"/>
              <a:gd name="f100" fmla="*/ f36 f76 1"/>
              <a:gd name="f101" fmla="*/ f68 f24 1"/>
              <a:gd name="f102" fmla="*/ f73 f24 1"/>
              <a:gd name="f103" fmla="*/ f67 f24 1"/>
              <a:gd name="f104" fmla="*/ f72 f24 1"/>
              <a:gd name="f105" fmla="*/ f61 f24 1"/>
              <a:gd name="f106" fmla="*/ f63 f24 1"/>
              <a:gd name="f107" fmla="*/ f64 f24 1"/>
              <a:gd name="f108" fmla="*/ f62 f24 1"/>
              <a:gd name="f109" fmla="*/ f82 f24 1"/>
              <a:gd name="f110" fmla="*/ f65 f24 1"/>
              <a:gd name="f111" fmla="*/ f77 f24 1"/>
              <a:gd name="f112" fmla="*/ f66 f24 1"/>
              <a:gd name="f113" fmla="*/ f69 f24 1"/>
              <a:gd name="f114" fmla="*/ f70 f24 1"/>
              <a:gd name="f115" fmla="*/ f71 f24 1"/>
              <a:gd name="f116" fmla="*/ f91 1 100000"/>
              <a:gd name="f117" fmla="*/ f92 1 100000"/>
              <a:gd name="f118" fmla="*/ f93 1 100000"/>
              <a:gd name="f119" fmla="*/ f98 1 100000"/>
              <a:gd name="f120" fmla="*/ f99 1 100000"/>
              <a:gd name="f121" fmla="*/ f100 1 100000"/>
              <a:gd name="f122" fmla="*/ f90 f24 1"/>
              <a:gd name="f123" fmla="*/ f96 f24 1"/>
              <a:gd name="f124" fmla="*/ f95 f24 1"/>
              <a:gd name="f125" fmla="*/ f94 f24 1"/>
              <a:gd name="f126" fmla="*/ f89 f24 1"/>
              <a:gd name="f127" fmla="*/ f88 f24 1"/>
              <a:gd name="f128" fmla="*/ f87 f24 1"/>
              <a:gd name="f129" fmla="*/ f97 f24 1"/>
              <a:gd name="f130" fmla="*/ f121 f24 1"/>
              <a:gd name="f131" fmla="*/ f116 f24 1"/>
              <a:gd name="f132" fmla="*/ f117 f24 1"/>
              <a:gd name="f133" fmla="*/ f118 f24 1"/>
              <a:gd name="f134" fmla="*/ f120 f24 1"/>
              <a:gd name="f135" fmla="*/ f11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1" t="f102" r="f103" b="f104"/>
            <a:pathLst>
              <a:path>
                <a:moveTo>
                  <a:pt x="f40" y="f105"/>
                </a:moveTo>
                <a:lnTo>
                  <a:pt x="f122" y="f130"/>
                </a:lnTo>
                <a:lnTo>
                  <a:pt x="f122" y="f123"/>
                </a:lnTo>
                <a:close/>
                <a:moveTo>
                  <a:pt x="f106" y="f107"/>
                </a:moveTo>
                <a:lnTo>
                  <a:pt x="f131" y="f124"/>
                </a:lnTo>
                <a:lnTo>
                  <a:pt x="f132" y="f125"/>
                </a:lnTo>
                <a:close/>
                <a:moveTo>
                  <a:pt x="f108" y="f35"/>
                </a:moveTo>
                <a:lnTo>
                  <a:pt x="f133" y="f109"/>
                </a:lnTo>
                <a:lnTo>
                  <a:pt x="f126" y="f109"/>
                </a:lnTo>
                <a:close/>
                <a:moveTo>
                  <a:pt x="f110" y="f107"/>
                </a:moveTo>
                <a:lnTo>
                  <a:pt x="f127" y="f125"/>
                </a:lnTo>
                <a:lnTo>
                  <a:pt x="f128" y="f124"/>
                </a:lnTo>
                <a:close/>
                <a:moveTo>
                  <a:pt x="f35" y="f105"/>
                </a:moveTo>
                <a:lnTo>
                  <a:pt x="f111" y="f123"/>
                </a:lnTo>
                <a:lnTo>
                  <a:pt x="f111" y="f130"/>
                </a:lnTo>
                <a:close/>
                <a:moveTo>
                  <a:pt x="f110" y="f112"/>
                </a:moveTo>
                <a:lnTo>
                  <a:pt x="f128" y="f134"/>
                </a:lnTo>
                <a:lnTo>
                  <a:pt x="f127" y="f135"/>
                </a:lnTo>
                <a:close/>
                <a:moveTo>
                  <a:pt x="f108" y="f41"/>
                </a:moveTo>
                <a:lnTo>
                  <a:pt x="f126" y="f129"/>
                </a:lnTo>
                <a:lnTo>
                  <a:pt x="f133" y="f129"/>
                </a:lnTo>
                <a:close/>
                <a:moveTo>
                  <a:pt x="f106" y="f112"/>
                </a:moveTo>
                <a:lnTo>
                  <a:pt x="f132" y="f135"/>
                </a:lnTo>
                <a:lnTo>
                  <a:pt x="f131" y="f134"/>
                </a:lnTo>
                <a:close/>
                <a:moveTo>
                  <a:pt x="f113" y="f105"/>
                </a:moveTo>
                <a:arcTo wR="f114" hR="f115" stAng="f1" swAng="f0"/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1421" tIns="45710" rIns="91421" bIns="45710" anchor="t" anchorCtr="0" compatLnSpc="1"/>
          <a:lstStyle/>
          <a:p>
            <a:pPr marL="0" marR="0" lvl="0" indent="0" algn="l" defTabSz="91280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0000"/>
              </a:solidFill>
              <a:uFillTx/>
              <a:latin typeface="Calibri" pitchFamily="34"/>
            </a:endParaRPr>
          </a:p>
        </p:txBody>
      </p:sp>
      <p:sp>
        <p:nvSpPr>
          <p:cNvPr id="14" name="CasellaDiTesto 27"/>
          <p:cNvSpPr txBox="1"/>
          <p:nvPr/>
        </p:nvSpPr>
        <p:spPr>
          <a:xfrm>
            <a:off x="8361858" y="4154887"/>
            <a:ext cx="32412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Electron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Energy (</a:t>
                      </a:r>
                      <a:r>
                        <a:rPr lang="it-IT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MeV</a:t>
                      </a:r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90 - 180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Charge</a:t>
                      </a:r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it-IT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pC</a:t>
                      </a:r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- 500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RMS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Bunch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Length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it-IT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fs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&lt;200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190</Words>
  <Application>Microsoft Office PowerPoint</Application>
  <PresentationFormat>Presentazione su schermo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The SPARC_LAB Facility</vt:lpstr>
      <vt:lpstr>The SPARC Photo-injector</vt:lpstr>
      <vt:lpstr>RF compression: VELOCITY BUNCHING </vt:lpstr>
      <vt:lpstr>4-bunches per train</vt:lpstr>
      <vt:lpstr>Electron Beam Parameters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Pixies</dc:creator>
  <cp:lastModifiedBy>lnf</cp:lastModifiedBy>
  <cp:revision>11</cp:revision>
  <dcterms:created xsi:type="dcterms:W3CDTF">2013-03-13T21:29:29Z</dcterms:created>
  <dcterms:modified xsi:type="dcterms:W3CDTF">2013-03-15T10:54:57Z</dcterms:modified>
</cp:coreProperties>
</file>