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35"/>
  </p:notesMasterIdLst>
  <p:sldIdLst>
    <p:sldId id="290" r:id="rId3"/>
    <p:sldId id="257" r:id="rId4"/>
    <p:sldId id="258" r:id="rId5"/>
    <p:sldId id="260" r:id="rId6"/>
    <p:sldId id="262" r:id="rId7"/>
    <p:sldId id="292" r:id="rId8"/>
    <p:sldId id="291" r:id="rId9"/>
    <p:sldId id="263" r:id="rId10"/>
    <p:sldId id="264" r:id="rId11"/>
    <p:sldId id="265" r:id="rId12"/>
    <p:sldId id="293" r:id="rId13"/>
    <p:sldId id="274" r:id="rId14"/>
    <p:sldId id="267" r:id="rId15"/>
    <p:sldId id="276" r:id="rId16"/>
    <p:sldId id="271" r:id="rId17"/>
    <p:sldId id="275" r:id="rId18"/>
    <p:sldId id="278" r:id="rId19"/>
    <p:sldId id="294" r:id="rId20"/>
    <p:sldId id="295" r:id="rId21"/>
    <p:sldId id="297" r:id="rId22"/>
    <p:sldId id="298" r:id="rId23"/>
    <p:sldId id="299" r:id="rId24"/>
    <p:sldId id="300" r:id="rId25"/>
    <p:sldId id="301" r:id="rId26"/>
    <p:sldId id="302" r:id="rId27"/>
    <p:sldId id="307" r:id="rId28"/>
    <p:sldId id="303" r:id="rId29"/>
    <p:sldId id="304" r:id="rId30"/>
    <p:sldId id="283" r:id="rId31"/>
    <p:sldId id="305" r:id="rId32"/>
    <p:sldId id="296" r:id="rId33"/>
    <p:sldId id="306" r:id="rId34"/>
  </p:sldIdLst>
  <p:sldSz cx="9144000" cy="6858000" type="screen4x3"/>
  <p:notesSz cx="6858000" cy="9144000"/>
  <p:custDataLst>
    <p:tags r:id="rId3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416"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5E5442-E424-4D7D-8495-1C746A3541FA}" type="datetimeFigureOut">
              <a:rPr kumimoji="1" lang="ja-JP" altLang="en-US" smtClean="0"/>
              <a:t>2013/4/24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7B07EE-20AC-47C0-9D90-A8AB5C1A3856}" type="slidenum">
              <a:rPr kumimoji="1" lang="ja-JP" altLang="en-US" smtClean="0"/>
              <a:t>‹#›</a:t>
            </a:fld>
            <a:endParaRPr kumimoji="1" lang="ja-JP" altLang="en-US"/>
          </a:p>
        </p:txBody>
      </p:sp>
    </p:spTree>
    <p:extLst>
      <p:ext uri="{BB962C8B-B14F-4D97-AF65-F5344CB8AC3E}">
        <p14:creationId xmlns:p14="http://schemas.microsoft.com/office/powerpoint/2010/main" val="13302081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a:xfrm>
            <a:off x="1143000" y="685800"/>
            <a:ext cx="4572000" cy="3429000"/>
          </a:xfrm>
          <a:ln/>
        </p:spPr>
      </p:sp>
      <p:sp>
        <p:nvSpPr>
          <p:cNvPr id="105475"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itchFamily="34" charset="0"/>
            </a:endParaRPr>
          </a:p>
        </p:txBody>
      </p:sp>
      <p:sp>
        <p:nvSpPr>
          <p:cNvPr id="105476"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77329" indent="-298972" eaLnBrk="0" hangingPunct="0">
              <a:defRPr kumimoji="1">
                <a:solidFill>
                  <a:schemeClr val="tx1"/>
                </a:solidFill>
                <a:latin typeface="Arial" pitchFamily="34" charset="0"/>
                <a:ea typeface="ＭＳ Ｐゴシック" pitchFamily="50" charset="-128"/>
              </a:defRPr>
            </a:lvl2pPr>
            <a:lvl3pPr marL="1195892" indent="-239179" eaLnBrk="0" hangingPunct="0">
              <a:defRPr kumimoji="1">
                <a:solidFill>
                  <a:schemeClr val="tx1"/>
                </a:solidFill>
                <a:latin typeface="Arial" pitchFamily="34" charset="0"/>
                <a:ea typeface="ＭＳ Ｐゴシック" pitchFamily="50" charset="-128"/>
              </a:defRPr>
            </a:lvl3pPr>
            <a:lvl4pPr marL="1674248" indent="-239179" eaLnBrk="0" hangingPunct="0">
              <a:defRPr kumimoji="1">
                <a:solidFill>
                  <a:schemeClr val="tx1"/>
                </a:solidFill>
                <a:latin typeface="Arial" pitchFamily="34" charset="0"/>
                <a:ea typeface="ＭＳ Ｐゴシック" pitchFamily="50" charset="-128"/>
              </a:defRPr>
            </a:lvl4pPr>
            <a:lvl5pPr marL="2152603" indent="-239179" eaLnBrk="0" hangingPunct="0">
              <a:defRPr kumimoji="1">
                <a:solidFill>
                  <a:schemeClr val="tx1"/>
                </a:solidFill>
                <a:latin typeface="Arial" pitchFamily="34" charset="0"/>
                <a:ea typeface="ＭＳ Ｐゴシック" pitchFamily="50" charset="-128"/>
              </a:defRPr>
            </a:lvl5pPr>
            <a:lvl6pPr marL="2630959"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9315"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87672"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66028"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09D801F0-DB9F-4954-A91F-E99D45258A34}" type="slidenum">
              <a:rPr lang="en-US" altLang="ja-JP" smtClean="0">
                <a:solidFill>
                  <a:srgbClr val="000000"/>
                </a:solidFill>
              </a:rPr>
              <a:pPr eaLnBrk="1" hangingPunct="1"/>
              <a:t>3</a:t>
            </a:fld>
            <a:endParaRPr lang="en-US" altLang="ja-JP"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88D45CE-BC48-42C8-9AE8-3DB104827084}" type="slidenum">
              <a:rPr lang="ja-JP" altLang="en-US" smtClean="0">
                <a:solidFill>
                  <a:prstClr val="black"/>
                </a:solidFill>
              </a:rPr>
              <a:pPr/>
              <a:t>15</a:t>
            </a:fld>
            <a:endParaRPr lang="ja-JP"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88D45CE-BC48-42C8-9AE8-3DB104827084}" type="slidenum">
              <a:rPr kumimoji="1" lang="ja-JP" altLang="en-US" smtClean="0"/>
              <a:pPr/>
              <a:t>29</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07D2F6A-B9A3-4145-9E2D-5523496627FB}" type="slidenum">
              <a:rPr kumimoji="1" lang="ja-JP" altLang="en-US" smtClean="0"/>
              <a:t>30</a:t>
            </a:fld>
            <a:endParaRPr kumimoji="1" lang="ja-JP" altLang="en-US"/>
          </a:p>
        </p:txBody>
      </p:sp>
    </p:spTree>
    <p:extLst>
      <p:ext uri="{BB962C8B-B14F-4D97-AF65-F5344CB8AC3E}">
        <p14:creationId xmlns:p14="http://schemas.microsoft.com/office/powerpoint/2010/main" val="655278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a:ln/>
        </p:spPr>
      </p:sp>
      <p:sp>
        <p:nvSpPr>
          <p:cNvPr id="10649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smtClean="0">
              <a:latin typeface="Arial" pitchFamily="34" charset="0"/>
            </a:endParaRPr>
          </a:p>
        </p:txBody>
      </p:sp>
      <p:sp>
        <p:nvSpPr>
          <p:cNvPr id="106500"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77329" indent="-298972" eaLnBrk="0" hangingPunct="0">
              <a:defRPr kumimoji="1">
                <a:solidFill>
                  <a:schemeClr val="tx1"/>
                </a:solidFill>
                <a:latin typeface="Arial" pitchFamily="34" charset="0"/>
                <a:ea typeface="ＭＳ Ｐゴシック" pitchFamily="50" charset="-128"/>
              </a:defRPr>
            </a:lvl2pPr>
            <a:lvl3pPr marL="1195892" indent="-239179" eaLnBrk="0" hangingPunct="0">
              <a:defRPr kumimoji="1">
                <a:solidFill>
                  <a:schemeClr val="tx1"/>
                </a:solidFill>
                <a:latin typeface="Arial" pitchFamily="34" charset="0"/>
                <a:ea typeface="ＭＳ Ｐゴシック" pitchFamily="50" charset="-128"/>
              </a:defRPr>
            </a:lvl3pPr>
            <a:lvl4pPr marL="1674248" indent="-239179" eaLnBrk="0" hangingPunct="0">
              <a:defRPr kumimoji="1">
                <a:solidFill>
                  <a:schemeClr val="tx1"/>
                </a:solidFill>
                <a:latin typeface="Arial" pitchFamily="34" charset="0"/>
                <a:ea typeface="ＭＳ Ｐゴシック" pitchFamily="50" charset="-128"/>
              </a:defRPr>
            </a:lvl4pPr>
            <a:lvl5pPr marL="2152603" indent="-239179" eaLnBrk="0" hangingPunct="0">
              <a:defRPr kumimoji="1">
                <a:solidFill>
                  <a:schemeClr val="tx1"/>
                </a:solidFill>
                <a:latin typeface="Arial" pitchFamily="34" charset="0"/>
                <a:ea typeface="ＭＳ Ｐゴシック" pitchFamily="50" charset="-128"/>
              </a:defRPr>
            </a:lvl5pPr>
            <a:lvl6pPr marL="2630959"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9315"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87672"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66028"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9BDE242C-93C6-4826-BC70-14640AFBDCC6}" type="slidenum">
              <a:rPr lang="ja-JP" altLang="en-US" smtClean="0">
                <a:solidFill>
                  <a:srgbClr val="000000"/>
                </a:solidFill>
              </a:rPr>
              <a:pPr eaLnBrk="1" hangingPunct="1"/>
              <a:t>31</a:t>
            </a:fld>
            <a:endParaRPr lang="ja-JP"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a:xfrm>
            <a:off x="1143000" y="685800"/>
            <a:ext cx="4572000" cy="3429000"/>
          </a:xfrm>
          <a:ln/>
        </p:spPr>
      </p:sp>
      <p:sp>
        <p:nvSpPr>
          <p:cNvPr id="11264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latin typeface="Arial" pitchFamily="34" charset="0"/>
            </a:endParaRPr>
          </a:p>
        </p:txBody>
      </p:sp>
      <p:sp>
        <p:nvSpPr>
          <p:cNvPr id="112644"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77329" indent="-298972" eaLnBrk="0" hangingPunct="0">
              <a:defRPr kumimoji="1">
                <a:solidFill>
                  <a:schemeClr val="tx1"/>
                </a:solidFill>
                <a:latin typeface="Arial" pitchFamily="34" charset="0"/>
                <a:ea typeface="ＭＳ Ｐゴシック" pitchFamily="50" charset="-128"/>
              </a:defRPr>
            </a:lvl2pPr>
            <a:lvl3pPr marL="1195892" indent="-239179" eaLnBrk="0" hangingPunct="0">
              <a:defRPr kumimoji="1">
                <a:solidFill>
                  <a:schemeClr val="tx1"/>
                </a:solidFill>
                <a:latin typeface="Arial" pitchFamily="34" charset="0"/>
                <a:ea typeface="ＭＳ Ｐゴシック" pitchFamily="50" charset="-128"/>
              </a:defRPr>
            </a:lvl3pPr>
            <a:lvl4pPr marL="1674248" indent="-239179" eaLnBrk="0" hangingPunct="0">
              <a:defRPr kumimoji="1">
                <a:solidFill>
                  <a:schemeClr val="tx1"/>
                </a:solidFill>
                <a:latin typeface="Arial" pitchFamily="34" charset="0"/>
                <a:ea typeface="ＭＳ Ｐゴシック" pitchFamily="50" charset="-128"/>
              </a:defRPr>
            </a:lvl4pPr>
            <a:lvl5pPr marL="2152603" indent="-239179" eaLnBrk="0" hangingPunct="0">
              <a:defRPr kumimoji="1">
                <a:solidFill>
                  <a:schemeClr val="tx1"/>
                </a:solidFill>
                <a:latin typeface="Arial" pitchFamily="34" charset="0"/>
                <a:ea typeface="ＭＳ Ｐゴシック" pitchFamily="50" charset="-128"/>
              </a:defRPr>
            </a:lvl5pPr>
            <a:lvl6pPr marL="2630959"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9315"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87672"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66028"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74C433C6-45E3-408C-A929-6D61B7168D4A}" type="slidenum">
              <a:rPr lang="en-US" altLang="ja-JP" smtClean="0">
                <a:solidFill>
                  <a:srgbClr val="000000"/>
                </a:solidFill>
              </a:rPr>
              <a:pPr eaLnBrk="1" hangingPunct="1"/>
              <a:t>4</a:t>
            </a:fld>
            <a:endParaRPr lang="en-US" altLang="ja-JP"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8D45CE-BC48-42C8-9AE8-3DB104827084}"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838019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77329" indent="-298972" eaLnBrk="0" hangingPunct="0">
              <a:defRPr kumimoji="1">
                <a:solidFill>
                  <a:schemeClr val="tx1"/>
                </a:solidFill>
                <a:latin typeface="Arial" pitchFamily="34" charset="0"/>
                <a:ea typeface="ＭＳ Ｐゴシック" pitchFamily="50" charset="-128"/>
              </a:defRPr>
            </a:lvl2pPr>
            <a:lvl3pPr marL="1195892" indent="-239179" eaLnBrk="0" hangingPunct="0">
              <a:defRPr kumimoji="1">
                <a:solidFill>
                  <a:schemeClr val="tx1"/>
                </a:solidFill>
                <a:latin typeface="Arial" pitchFamily="34" charset="0"/>
                <a:ea typeface="ＭＳ Ｐゴシック" pitchFamily="50" charset="-128"/>
              </a:defRPr>
            </a:lvl3pPr>
            <a:lvl4pPr marL="1674248" indent="-239179" eaLnBrk="0" hangingPunct="0">
              <a:defRPr kumimoji="1">
                <a:solidFill>
                  <a:schemeClr val="tx1"/>
                </a:solidFill>
                <a:latin typeface="Arial" pitchFamily="34" charset="0"/>
                <a:ea typeface="ＭＳ Ｐゴシック" pitchFamily="50" charset="-128"/>
              </a:defRPr>
            </a:lvl4pPr>
            <a:lvl5pPr marL="2152603" indent="-239179" eaLnBrk="0" hangingPunct="0">
              <a:defRPr kumimoji="1">
                <a:solidFill>
                  <a:schemeClr val="tx1"/>
                </a:solidFill>
                <a:latin typeface="Arial" pitchFamily="34" charset="0"/>
                <a:ea typeface="ＭＳ Ｐゴシック" pitchFamily="50" charset="-128"/>
              </a:defRPr>
            </a:lvl5pPr>
            <a:lvl6pPr marL="2630959"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9315"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87672"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66028"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780C894D-0E8F-46D0-855E-972AD421FE2E}" type="slidenum">
              <a:rPr lang="en-US" altLang="ja-JP" smtClean="0">
                <a:solidFill>
                  <a:srgbClr val="000000"/>
                </a:solidFill>
              </a:rPr>
              <a:pPr eaLnBrk="1" hangingPunct="1"/>
              <a:t>8</a:t>
            </a:fld>
            <a:endParaRPr lang="en-US" altLang="ja-JP" smtClean="0">
              <a:solidFill>
                <a:srgbClr val="000000"/>
              </a:solidFill>
            </a:endParaRPr>
          </a:p>
        </p:txBody>
      </p:sp>
      <p:sp>
        <p:nvSpPr>
          <p:cNvPr id="130051" name="Rectangle 2"/>
          <p:cNvSpPr>
            <a:spLocks noGrp="1" noRot="1" noChangeAspect="1" noChangeArrowheads="1" noTextEdit="1"/>
          </p:cNvSpPr>
          <p:nvPr>
            <p:ph type="sldImg"/>
          </p:nvPr>
        </p:nvSpPr>
        <p:spPr>
          <a:xfrm>
            <a:off x="1146175" y="688975"/>
            <a:ext cx="4568825" cy="3425825"/>
          </a:xfrm>
          <a:ln/>
        </p:spPr>
      </p:sp>
      <p:sp>
        <p:nvSpPr>
          <p:cNvPr id="130052" name="Rectangle 3"/>
          <p:cNvSpPr>
            <a:spLocks noGrp="1" noChangeArrowheads="1"/>
          </p:cNvSpPr>
          <p:nvPr>
            <p:ph type="body" idx="1"/>
          </p:nvPr>
        </p:nvSpPr>
        <p:spPr>
          <a:xfrm>
            <a:off x="685692" y="4344842"/>
            <a:ext cx="5486619" cy="41123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37" tIns="45926" rIns="93437" bIns="45926"/>
          <a:lstStyle/>
          <a:p>
            <a:pPr defTabSz="994915"/>
            <a:r>
              <a:rPr lang="en-US" altLang="ja-JP" sz="1700">
                <a:latin typeface="Helvetica" pitchFamily="34" charset="0"/>
                <a:ea typeface="HG創英角ﾎﾟｯﾌﾟ体" pitchFamily="49" charset="-128"/>
              </a:rPr>
              <a:t>The J-PARC consists of three accelerators and three experimental facilities.</a:t>
            </a:r>
          </a:p>
          <a:p>
            <a:pPr defTabSz="994915"/>
            <a:r>
              <a:rPr lang="en-US" altLang="ja-JP" sz="1700">
                <a:solidFill>
                  <a:srgbClr val="FF0000"/>
                </a:solidFill>
                <a:latin typeface="Helvetica" pitchFamily="34" charset="0"/>
                <a:ea typeface="HG創英角ﾎﾟｯﾌﾟ体" pitchFamily="49" charset="-128"/>
              </a:rPr>
              <a:t>●</a:t>
            </a:r>
            <a:r>
              <a:rPr lang="en-US" altLang="ja-JP" sz="1700">
                <a:latin typeface="Helvetica" pitchFamily="34" charset="0"/>
                <a:ea typeface="HG創英角ﾎﾟｯﾌﾟ体" pitchFamily="49" charset="-128"/>
              </a:rPr>
              <a:t>In calendar year of 2007 the linac and 3 GeV synchrotron were completed. </a:t>
            </a:r>
            <a:r>
              <a:rPr lang="en-US" altLang="ja-JP" sz="1700">
                <a:solidFill>
                  <a:srgbClr val="FF0000"/>
                </a:solidFill>
                <a:latin typeface="Helvetica" pitchFamily="34" charset="0"/>
                <a:ea typeface="HG創英角ﾎﾟｯﾌﾟ体" pitchFamily="49" charset="-128"/>
              </a:rPr>
              <a:t>● </a:t>
            </a:r>
            <a:r>
              <a:rPr lang="en-US" altLang="ja-JP" sz="1700">
                <a:latin typeface="Helvetica" pitchFamily="34" charset="0"/>
                <a:ea typeface="HG創英角ﾎﾟｯﾌﾟ体" pitchFamily="49" charset="-128"/>
              </a:rPr>
              <a:t>Then, in fiscal year of 2008 the 50 GeV synchrotron and two experimental facilities, the materials and life experimental facility with neutron and muon beams, and the hadron experimental facility with primarily kaon beams were completed. </a:t>
            </a:r>
            <a:r>
              <a:rPr lang="en-US" altLang="ja-JP" sz="1700">
                <a:solidFill>
                  <a:srgbClr val="FF0000"/>
                </a:solidFill>
                <a:latin typeface="Helvetica" pitchFamily="34" charset="0"/>
                <a:ea typeface="HG創英角ﾎﾟｯﾌﾟ体" pitchFamily="49" charset="-128"/>
              </a:rPr>
              <a:t>● </a:t>
            </a:r>
            <a:r>
              <a:rPr lang="en-US" altLang="ja-JP" sz="1700">
                <a:latin typeface="Helvetica" pitchFamily="34" charset="0"/>
                <a:ea typeface="HG創英角ﾎﾟｯﾌﾟ体" pitchFamily="49" charset="-128"/>
              </a:rPr>
              <a:t>Finally, in fiscal year of 2009, which is the last year, the neutrino facility to send the neutrino beams to Superkamiokande was completed.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77329" indent="-298972" eaLnBrk="0" hangingPunct="0">
              <a:defRPr kumimoji="1">
                <a:solidFill>
                  <a:schemeClr val="tx1"/>
                </a:solidFill>
                <a:latin typeface="Arial" pitchFamily="34" charset="0"/>
                <a:ea typeface="ＭＳ Ｐゴシック" pitchFamily="50" charset="-128"/>
              </a:defRPr>
            </a:lvl2pPr>
            <a:lvl3pPr marL="1195892" indent="-239179" eaLnBrk="0" hangingPunct="0">
              <a:defRPr kumimoji="1">
                <a:solidFill>
                  <a:schemeClr val="tx1"/>
                </a:solidFill>
                <a:latin typeface="Arial" pitchFamily="34" charset="0"/>
                <a:ea typeface="ＭＳ Ｐゴシック" pitchFamily="50" charset="-128"/>
              </a:defRPr>
            </a:lvl3pPr>
            <a:lvl4pPr marL="1674248" indent="-239179" eaLnBrk="0" hangingPunct="0">
              <a:defRPr kumimoji="1">
                <a:solidFill>
                  <a:schemeClr val="tx1"/>
                </a:solidFill>
                <a:latin typeface="Arial" pitchFamily="34" charset="0"/>
                <a:ea typeface="ＭＳ Ｐゴシック" pitchFamily="50" charset="-128"/>
              </a:defRPr>
            </a:lvl4pPr>
            <a:lvl5pPr marL="2152603" indent="-239179" eaLnBrk="0" hangingPunct="0">
              <a:defRPr kumimoji="1">
                <a:solidFill>
                  <a:schemeClr val="tx1"/>
                </a:solidFill>
                <a:latin typeface="Arial" pitchFamily="34" charset="0"/>
                <a:ea typeface="ＭＳ Ｐゴシック" pitchFamily="50" charset="-128"/>
              </a:defRPr>
            </a:lvl5pPr>
            <a:lvl6pPr marL="2630959"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9315"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87672"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66028"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040E22D9-DB07-4074-B6F6-8F6E5AD9BA55}" type="slidenum">
              <a:rPr lang="en-US" altLang="ja-JP" smtClean="0">
                <a:solidFill>
                  <a:srgbClr val="000000"/>
                </a:solidFill>
              </a:rPr>
              <a:pPr eaLnBrk="1" hangingPunct="1"/>
              <a:t>9</a:t>
            </a:fld>
            <a:endParaRPr lang="en-US" altLang="ja-JP" smtClean="0">
              <a:solidFill>
                <a:srgbClr val="000000"/>
              </a:solidFill>
            </a:endParaRPr>
          </a:p>
        </p:txBody>
      </p:sp>
      <p:sp>
        <p:nvSpPr>
          <p:cNvPr id="131075" name="Rectangle 2"/>
          <p:cNvSpPr>
            <a:spLocks noGrp="1" noRot="1" noChangeAspect="1" noChangeArrowheads="1" noTextEdit="1"/>
          </p:cNvSpPr>
          <p:nvPr>
            <p:ph type="sldImg"/>
          </p:nvPr>
        </p:nvSpPr>
        <p:spPr>
          <a:xfrm>
            <a:off x="1144588" y="688975"/>
            <a:ext cx="4568825" cy="3427413"/>
          </a:xfrm>
          <a:ln/>
        </p:spPr>
      </p:sp>
      <p:sp>
        <p:nvSpPr>
          <p:cNvPr id="131076" name="Rectangle 3"/>
          <p:cNvSpPr>
            <a:spLocks noGrp="1" noChangeArrowheads="1"/>
          </p:cNvSpPr>
          <p:nvPr>
            <p:ph type="body" idx="1"/>
          </p:nvPr>
        </p:nvSpPr>
        <p:spPr>
          <a:xfrm>
            <a:off x="687883" y="4344842"/>
            <a:ext cx="5482239" cy="41123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 1"/>
          <p:cNvSpPr>
            <a:spLocks noGrp="1" noRot="1" noChangeAspect="1" noTextEdit="1"/>
          </p:cNvSpPr>
          <p:nvPr>
            <p:ph type="sldImg"/>
          </p:nvPr>
        </p:nvSpPr>
        <p:spPr>
          <a:xfrm>
            <a:off x="1143000" y="685800"/>
            <a:ext cx="4572000" cy="3429000"/>
          </a:xfrm>
          <a:ln/>
        </p:spPr>
      </p:sp>
      <p:sp>
        <p:nvSpPr>
          <p:cNvPr id="134147"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itchFamily="34" charset="0"/>
            </a:endParaRPr>
          </a:p>
        </p:txBody>
      </p:sp>
      <p:sp>
        <p:nvSpPr>
          <p:cNvPr id="134148"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77329" indent="-298972" eaLnBrk="0" hangingPunct="0">
              <a:defRPr kumimoji="1">
                <a:solidFill>
                  <a:schemeClr val="tx1"/>
                </a:solidFill>
                <a:latin typeface="Arial" pitchFamily="34" charset="0"/>
                <a:ea typeface="ＭＳ Ｐゴシック" pitchFamily="50" charset="-128"/>
              </a:defRPr>
            </a:lvl2pPr>
            <a:lvl3pPr marL="1195892" indent="-239179" eaLnBrk="0" hangingPunct="0">
              <a:defRPr kumimoji="1">
                <a:solidFill>
                  <a:schemeClr val="tx1"/>
                </a:solidFill>
                <a:latin typeface="Arial" pitchFamily="34" charset="0"/>
                <a:ea typeface="ＭＳ Ｐゴシック" pitchFamily="50" charset="-128"/>
              </a:defRPr>
            </a:lvl3pPr>
            <a:lvl4pPr marL="1674248" indent="-239179" eaLnBrk="0" hangingPunct="0">
              <a:defRPr kumimoji="1">
                <a:solidFill>
                  <a:schemeClr val="tx1"/>
                </a:solidFill>
                <a:latin typeface="Arial" pitchFamily="34" charset="0"/>
                <a:ea typeface="ＭＳ Ｐゴシック" pitchFamily="50" charset="-128"/>
              </a:defRPr>
            </a:lvl4pPr>
            <a:lvl5pPr marL="2152603" indent="-239179" eaLnBrk="0" hangingPunct="0">
              <a:defRPr kumimoji="1">
                <a:solidFill>
                  <a:schemeClr val="tx1"/>
                </a:solidFill>
                <a:latin typeface="Arial" pitchFamily="34" charset="0"/>
                <a:ea typeface="ＭＳ Ｐゴシック" pitchFamily="50" charset="-128"/>
              </a:defRPr>
            </a:lvl5pPr>
            <a:lvl6pPr marL="2630959"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9315"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87672"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66028"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C819E376-0C14-4F02-9C60-BC26EFB6EC2C}" type="slidenum">
              <a:rPr lang="en-US" altLang="ja-JP" smtClean="0">
                <a:solidFill>
                  <a:srgbClr val="000000"/>
                </a:solidFill>
              </a:rPr>
              <a:pPr eaLnBrk="1" hangingPunct="1"/>
              <a:t>10</a:t>
            </a:fld>
            <a:endParaRPr lang="en-US" altLang="ja-JP"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F42F3B0-B5ED-4ED7-A9F7-4D6A0821011D}" type="slidenum">
              <a:rPr kumimoji="1" lang="ja-JP" altLang="en-US" smtClean="0"/>
              <a:pPr/>
              <a:t>11</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スライド イメージ プレースホルダ 1"/>
          <p:cNvSpPr>
            <a:spLocks noGrp="1" noRot="1" noChangeAspect="1" noTextEdit="1"/>
          </p:cNvSpPr>
          <p:nvPr>
            <p:ph type="sldImg"/>
          </p:nvPr>
        </p:nvSpPr>
        <p:spPr>
          <a:xfrm>
            <a:off x="1143000" y="685800"/>
            <a:ext cx="4572000" cy="3429000"/>
          </a:xfrm>
          <a:ln/>
        </p:spPr>
      </p:sp>
      <p:sp>
        <p:nvSpPr>
          <p:cNvPr id="14336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itchFamily="34" charset="0"/>
            </a:endParaRPr>
          </a:p>
        </p:txBody>
      </p:sp>
      <p:sp>
        <p:nvSpPr>
          <p:cNvPr id="143364"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77329" indent="-298972" eaLnBrk="0" hangingPunct="0">
              <a:defRPr kumimoji="1">
                <a:solidFill>
                  <a:schemeClr val="tx1"/>
                </a:solidFill>
                <a:latin typeface="Arial" pitchFamily="34" charset="0"/>
                <a:ea typeface="ＭＳ Ｐゴシック" pitchFamily="50" charset="-128"/>
              </a:defRPr>
            </a:lvl2pPr>
            <a:lvl3pPr marL="1195892" indent="-239179" eaLnBrk="0" hangingPunct="0">
              <a:defRPr kumimoji="1">
                <a:solidFill>
                  <a:schemeClr val="tx1"/>
                </a:solidFill>
                <a:latin typeface="Arial" pitchFamily="34" charset="0"/>
                <a:ea typeface="ＭＳ Ｐゴシック" pitchFamily="50" charset="-128"/>
              </a:defRPr>
            </a:lvl3pPr>
            <a:lvl4pPr marL="1674248" indent="-239179" eaLnBrk="0" hangingPunct="0">
              <a:defRPr kumimoji="1">
                <a:solidFill>
                  <a:schemeClr val="tx1"/>
                </a:solidFill>
                <a:latin typeface="Arial" pitchFamily="34" charset="0"/>
                <a:ea typeface="ＭＳ Ｐゴシック" pitchFamily="50" charset="-128"/>
              </a:defRPr>
            </a:lvl4pPr>
            <a:lvl5pPr marL="2152603" indent="-239179" eaLnBrk="0" hangingPunct="0">
              <a:defRPr kumimoji="1">
                <a:solidFill>
                  <a:schemeClr val="tx1"/>
                </a:solidFill>
                <a:latin typeface="Arial" pitchFamily="34" charset="0"/>
                <a:ea typeface="ＭＳ Ｐゴシック" pitchFamily="50" charset="-128"/>
              </a:defRPr>
            </a:lvl5pPr>
            <a:lvl6pPr marL="2630959"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9315"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87672"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66028" indent="-23917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57314344-F716-455C-AB3F-0502535295DB}" type="slidenum">
              <a:rPr lang="en-US" altLang="ja-JP" smtClean="0">
                <a:solidFill>
                  <a:srgbClr val="000000"/>
                </a:solidFill>
              </a:rPr>
              <a:pPr eaLnBrk="1" hangingPunct="1"/>
              <a:t>13</a:t>
            </a:fld>
            <a:endParaRPr lang="en-US" altLang="ja-JP"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88D45CE-BC48-42C8-9AE8-3DB104827084}" type="slidenum">
              <a:rPr lang="ja-JP" altLang="en-US" smtClean="0">
                <a:solidFill>
                  <a:prstClr val="black"/>
                </a:solidFill>
              </a:rPr>
              <a:pPr/>
              <a:t>14</a:t>
            </a:fld>
            <a:endParaRPr lang="ja-JP"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457200" y="6356440"/>
            <a:ext cx="2133600" cy="365125"/>
          </a:xfrm>
          <a:prstGeom prst="rect">
            <a:avLst/>
          </a:prstGeom>
        </p:spPr>
        <p:txBody>
          <a:bodyPr lIns="91336" tIns="45668" rIns="91336" bIns="45668"/>
          <a:lstStyle>
            <a:lvl1pPr>
              <a:defRPr/>
            </a:lvl1pPr>
          </a:lstStyle>
          <a:p>
            <a:pPr fontAlgn="base">
              <a:spcBef>
                <a:spcPct val="0"/>
              </a:spcBef>
              <a:spcAft>
                <a:spcPct val="0"/>
              </a:spcAft>
              <a:defRPr/>
            </a:pPr>
            <a:endParaRPr lang="ja-JP" altLang="en-US">
              <a:solidFill>
                <a:prstClr val="black"/>
              </a:solidFill>
              <a:latin typeface="Arial" pitchFamily="34" charset="0"/>
            </a:endParaRPr>
          </a:p>
        </p:txBody>
      </p:sp>
      <p:sp>
        <p:nvSpPr>
          <p:cNvPr id="5" name="フッター プレースホルダー 4"/>
          <p:cNvSpPr>
            <a:spLocks noGrp="1"/>
          </p:cNvSpPr>
          <p:nvPr>
            <p:ph type="ftr" sz="quarter" idx="11"/>
          </p:nvPr>
        </p:nvSpPr>
        <p:spPr>
          <a:xfrm>
            <a:off x="3124200" y="6356440"/>
            <a:ext cx="2895600" cy="365125"/>
          </a:xfrm>
          <a:prstGeom prst="rect">
            <a:avLst/>
          </a:prstGeom>
        </p:spPr>
        <p:txBody>
          <a:bodyPr lIns="91336" tIns="45668" rIns="91336" bIns="45668"/>
          <a:lstStyle>
            <a:lvl1pPr>
              <a:defRPr/>
            </a:lvl1pPr>
          </a:lstStyle>
          <a:p>
            <a:pPr fontAlgn="base">
              <a:spcBef>
                <a:spcPct val="0"/>
              </a:spcBef>
              <a:spcAft>
                <a:spcPct val="0"/>
              </a:spcAft>
              <a:defRPr/>
            </a:pPr>
            <a:endParaRPr lang="ja-JP" altLang="en-US">
              <a:solidFill>
                <a:prstClr val="black"/>
              </a:solidFill>
              <a:latin typeface="Arial" pitchFamily="34" charset="0"/>
            </a:endParaRPr>
          </a:p>
        </p:txBody>
      </p:sp>
      <p:sp>
        <p:nvSpPr>
          <p:cNvPr id="6" name="スライド番号プレースホルダー 5"/>
          <p:cNvSpPr>
            <a:spLocks noGrp="1"/>
          </p:cNvSpPr>
          <p:nvPr>
            <p:ph type="sldNum" sz="quarter" idx="12"/>
          </p:nvPr>
        </p:nvSpPr>
        <p:spPr>
          <a:xfrm>
            <a:off x="6553200" y="6356440"/>
            <a:ext cx="2133600" cy="365125"/>
          </a:xfrm>
          <a:prstGeom prst="rect">
            <a:avLst/>
          </a:prstGeom>
        </p:spPr>
        <p:txBody>
          <a:bodyPr lIns="91336" tIns="45668" rIns="91336" bIns="45668"/>
          <a:lstStyle>
            <a:lvl1pPr>
              <a:defRPr/>
            </a:lvl1pPr>
          </a:lstStyle>
          <a:p>
            <a:pPr fontAlgn="base">
              <a:spcBef>
                <a:spcPct val="0"/>
              </a:spcBef>
              <a:spcAft>
                <a:spcPct val="0"/>
              </a:spcAft>
              <a:defRPr/>
            </a:pPr>
            <a:fld id="{2F49A9DA-F5CE-4B33-B03A-C14D5719C5BC}" type="slidenum">
              <a:rPr lang="ja-JP" altLang="en-US">
                <a:solidFill>
                  <a:prstClr val="black"/>
                </a:solidFill>
                <a:latin typeface="Arial" pitchFamily="34" charset="0"/>
              </a:rPr>
              <a:pPr fontAlgn="base">
                <a:spcBef>
                  <a:spcPct val="0"/>
                </a:spcBef>
                <a:spcAft>
                  <a:spcPct val="0"/>
                </a:spcAft>
                <a:defRPr/>
              </a:pPr>
              <a:t>‹#›</a:t>
            </a:fld>
            <a:endParaRPr lang="ja-JP" altLang="en-US">
              <a:solidFill>
                <a:prstClr val="black"/>
              </a:solidFill>
              <a:latin typeface="Arial" pitchFamily="34" charset="0"/>
            </a:endParaRPr>
          </a:p>
        </p:txBody>
      </p:sp>
    </p:spTree>
    <p:extLst>
      <p:ext uri="{BB962C8B-B14F-4D97-AF65-F5344CB8AC3E}">
        <p14:creationId xmlns:p14="http://schemas.microsoft.com/office/powerpoint/2010/main" val="152717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1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80" indent="0" algn="ctr">
              <a:buNone/>
              <a:defRPr>
                <a:solidFill>
                  <a:schemeClr val="tx1">
                    <a:tint val="75000"/>
                  </a:schemeClr>
                </a:solidFill>
              </a:defRPr>
            </a:lvl2pPr>
            <a:lvl3pPr marL="913368" indent="0" algn="ctr">
              <a:buNone/>
              <a:defRPr>
                <a:solidFill>
                  <a:schemeClr val="tx1">
                    <a:tint val="75000"/>
                  </a:schemeClr>
                </a:solidFill>
              </a:defRPr>
            </a:lvl3pPr>
            <a:lvl4pPr marL="1370060" indent="0" algn="ctr">
              <a:buNone/>
              <a:defRPr>
                <a:solidFill>
                  <a:schemeClr val="tx1">
                    <a:tint val="75000"/>
                  </a:schemeClr>
                </a:solidFill>
              </a:defRPr>
            </a:lvl4pPr>
            <a:lvl5pPr marL="1826744" indent="0" algn="ctr">
              <a:buNone/>
              <a:defRPr>
                <a:solidFill>
                  <a:schemeClr val="tx1">
                    <a:tint val="75000"/>
                  </a:schemeClr>
                </a:solidFill>
              </a:defRPr>
            </a:lvl5pPr>
            <a:lvl6pPr marL="2283426" indent="0" algn="ctr">
              <a:buNone/>
              <a:defRPr>
                <a:solidFill>
                  <a:schemeClr val="tx1">
                    <a:tint val="75000"/>
                  </a:schemeClr>
                </a:solidFill>
              </a:defRPr>
            </a:lvl6pPr>
            <a:lvl7pPr marL="2740117" indent="0" algn="ctr">
              <a:buNone/>
              <a:defRPr>
                <a:solidFill>
                  <a:schemeClr val="tx1">
                    <a:tint val="75000"/>
                  </a:schemeClr>
                </a:solidFill>
              </a:defRPr>
            </a:lvl7pPr>
            <a:lvl8pPr marL="3196797" indent="0" algn="ctr">
              <a:buNone/>
              <a:defRPr>
                <a:solidFill>
                  <a:schemeClr val="tx1">
                    <a:tint val="75000"/>
                  </a:schemeClr>
                </a:solidFill>
              </a:defRPr>
            </a:lvl8pPr>
            <a:lvl9pPr marL="3653486"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a:xfrm>
            <a:off x="457200" y="6356440"/>
            <a:ext cx="2133600" cy="365125"/>
          </a:xfrm>
          <a:prstGeom prst="rect">
            <a:avLst/>
          </a:prstGeom>
        </p:spPr>
        <p:txBody>
          <a:bodyPr lIns="91336" tIns="45668" rIns="91336" bIns="45668"/>
          <a:lstStyle>
            <a:lvl1pPr>
              <a:defRPr/>
            </a:lvl1pPr>
          </a:lstStyle>
          <a:p>
            <a:pPr fontAlgn="base">
              <a:spcBef>
                <a:spcPct val="0"/>
              </a:spcBef>
              <a:spcAft>
                <a:spcPct val="0"/>
              </a:spcAft>
              <a:defRPr/>
            </a:pPr>
            <a:endParaRPr lang="ja-JP" altLang="en-US">
              <a:solidFill>
                <a:prstClr val="black"/>
              </a:solidFill>
              <a:latin typeface="Arial" pitchFamily="34" charset="0"/>
            </a:endParaRPr>
          </a:p>
        </p:txBody>
      </p:sp>
      <p:sp>
        <p:nvSpPr>
          <p:cNvPr id="5" name="フッター プレースホルダー 4"/>
          <p:cNvSpPr>
            <a:spLocks noGrp="1"/>
          </p:cNvSpPr>
          <p:nvPr>
            <p:ph type="ftr" sz="quarter" idx="11"/>
          </p:nvPr>
        </p:nvSpPr>
        <p:spPr>
          <a:xfrm>
            <a:off x="3124200" y="6356440"/>
            <a:ext cx="2895600" cy="365125"/>
          </a:xfrm>
          <a:prstGeom prst="rect">
            <a:avLst/>
          </a:prstGeom>
        </p:spPr>
        <p:txBody>
          <a:bodyPr lIns="91336" tIns="45668" rIns="91336" bIns="45668"/>
          <a:lstStyle>
            <a:lvl1pPr>
              <a:defRPr/>
            </a:lvl1pPr>
          </a:lstStyle>
          <a:p>
            <a:pPr fontAlgn="base">
              <a:spcBef>
                <a:spcPct val="0"/>
              </a:spcBef>
              <a:spcAft>
                <a:spcPct val="0"/>
              </a:spcAft>
              <a:defRPr/>
            </a:pPr>
            <a:endParaRPr lang="ja-JP" altLang="en-US">
              <a:solidFill>
                <a:prstClr val="black"/>
              </a:solidFill>
              <a:latin typeface="Arial" pitchFamily="34" charset="0"/>
            </a:endParaRPr>
          </a:p>
        </p:txBody>
      </p:sp>
      <p:sp>
        <p:nvSpPr>
          <p:cNvPr id="6" name="スライド番号プレースホルダー 5"/>
          <p:cNvSpPr>
            <a:spLocks noGrp="1"/>
          </p:cNvSpPr>
          <p:nvPr>
            <p:ph type="sldNum" sz="quarter" idx="12"/>
          </p:nvPr>
        </p:nvSpPr>
        <p:spPr>
          <a:xfrm>
            <a:off x="6553200" y="6356440"/>
            <a:ext cx="2133600" cy="365125"/>
          </a:xfrm>
          <a:prstGeom prst="rect">
            <a:avLst/>
          </a:prstGeom>
        </p:spPr>
        <p:txBody>
          <a:bodyPr lIns="91336" tIns="45668" rIns="91336" bIns="45668"/>
          <a:lstStyle>
            <a:lvl1pPr>
              <a:defRPr/>
            </a:lvl1pPr>
          </a:lstStyle>
          <a:p>
            <a:pPr fontAlgn="base">
              <a:spcBef>
                <a:spcPct val="0"/>
              </a:spcBef>
              <a:spcAft>
                <a:spcPct val="0"/>
              </a:spcAft>
              <a:defRPr/>
            </a:pPr>
            <a:fld id="{5F2A43DF-FEFC-4CD6-ADC6-4A1E4F75F73F}" type="slidenum">
              <a:rPr lang="ja-JP" altLang="en-US">
                <a:solidFill>
                  <a:prstClr val="black"/>
                </a:solidFill>
                <a:latin typeface="Arial" pitchFamily="34" charset="0"/>
              </a:rPr>
              <a:pPr fontAlgn="base">
                <a:spcBef>
                  <a:spcPct val="0"/>
                </a:spcBef>
                <a:spcAft>
                  <a:spcPct val="0"/>
                </a:spcAft>
                <a:defRPr/>
              </a:pPr>
              <a:t>‹#›</a:t>
            </a:fld>
            <a:endParaRPr lang="ja-JP" altLang="en-US">
              <a:solidFill>
                <a:prstClr val="black"/>
              </a:solidFill>
              <a:latin typeface="Arial" pitchFamily="34" charset="0"/>
            </a:endParaRPr>
          </a:p>
        </p:txBody>
      </p:sp>
    </p:spTree>
    <p:extLst>
      <p:ext uri="{BB962C8B-B14F-4D97-AF65-F5344CB8AC3E}">
        <p14:creationId xmlns:p14="http://schemas.microsoft.com/office/powerpoint/2010/main" val="3400929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40CACCE-EAA0-434C-8690-59BED6AA6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3270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0A6C822-C0FE-D549-8DCE-CFC3BF2C00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9343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 タイトルの書式設定</a:t>
            </a:r>
            <a:endParaRPr 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80" indent="0" algn="ctr">
              <a:buNone/>
              <a:defRPr>
                <a:solidFill>
                  <a:schemeClr val="tx1">
                    <a:tint val="75000"/>
                  </a:schemeClr>
                </a:solidFill>
              </a:defRPr>
            </a:lvl2pPr>
            <a:lvl3pPr marL="913368" indent="0" algn="ctr">
              <a:buNone/>
              <a:defRPr>
                <a:solidFill>
                  <a:schemeClr val="tx1">
                    <a:tint val="75000"/>
                  </a:schemeClr>
                </a:solidFill>
              </a:defRPr>
            </a:lvl3pPr>
            <a:lvl4pPr marL="1370060" indent="0" algn="ctr">
              <a:buNone/>
              <a:defRPr>
                <a:solidFill>
                  <a:schemeClr val="tx1">
                    <a:tint val="75000"/>
                  </a:schemeClr>
                </a:solidFill>
              </a:defRPr>
            </a:lvl4pPr>
            <a:lvl5pPr marL="1826744" indent="0" algn="ctr">
              <a:buNone/>
              <a:defRPr>
                <a:solidFill>
                  <a:schemeClr val="tx1">
                    <a:tint val="75000"/>
                  </a:schemeClr>
                </a:solidFill>
              </a:defRPr>
            </a:lvl5pPr>
            <a:lvl6pPr marL="2283426" indent="0" algn="ctr">
              <a:buNone/>
              <a:defRPr>
                <a:solidFill>
                  <a:schemeClr val="tx1">
                    <a:tint val="75000"/>
                  </a:schemeClr>
                </a:solidFill>
              </a:defRPr>
            </a:lvl6pPr>
            <a:lvl7pPr marL="2740117" indent="0" algn="ctr">
              <a:buNone/>
              <a:defRPr>
                <a:solidFill>
                  <a:schemeClr val="tx1">
                    <a:tint val="75000"/>
                  </a:schemeClr>
                </a:solidFill>
              </a:defRPr>
            </a:lvl7pPr>
            <a:lvl8pPr marL="3196797" indent="0" algn="ctr">
              <a:buNone/>
              <a:defRPr>
                <a:solidFill>
                  <a:schemeClr val="tx1">
                    <a:tint val="75000"/>
                  </a:schemeClr>
                </a:solidFill>
              </a:defRPr>
            </a:lvl8pPr>
            <a:lvl9pPr marL="3653486" indent="0" algn="ctr">
              <a:buNone/>
              <a:defRPr>
                <a:solidFill>
                  <a:schemeClr val="tx1">
                    <a:tint val="75000"/>
                  </a:schemeClr>
                </a:solidFill>
              </a:defRPr>
            </a:lvl9pPr>
          </a:lstStyle>
          <a:p>
            <a:r>
              <a:rPr lang="ja-JP" altLang="en-US" smtClean="0"/>
              <a:t>マスタ サブタイトルの書式設定</a:t>
            </a:r>
            <a:endParaRPr lang="en-US"/>
          </a:p>
        </p:txBody>
      </p:sp>
      <p:sp>
        <p:nvSpPr>
          <p:cNvPr id="4" name="日付プレースホルダ 3"/>
          <p:cNvSpPr>
            <a:spLocks noGrp="1"/>
          </p:cNvSpPr>
          <p:nvPr>
            <p:ph type="dt" sz="half" idx="10"/>
          </p:nvPr>
        </p:nvSpPr>
        <p:spPr/>
        <p:txBody>
          <a:bodyPr/>
          <a:lstStyle>
            <a:lvl1pPr fontAlgn="base">
              <a:spcBef>
                <a:spcPct val="0"/>
              </a:spcBef>
              <a:spcAft>
                <a:spcPct val="0"/>
              </a:spcAft>
              <a:defRPr kumimoji="1">
                <a:latin typeface="Arial" pitchFamily="34" charset="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kumimoji="1">
                <a:latin typeface="Arial" pitchFamily="34" charset="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kumimoji="1">
                <a:latin typeface="Arial" pitchFamily="34" charset="0"/>
                <a:ea typeface="ＭＳ Ｐゴシック" pitchFamily="50" charset="-128"/>
              </a:defRPr>
            </a:lvl1pPr>
          </a:lstStyle>
          <a:p>
            <a:pPr>
              <a:defRPr/>
            </a:pPr>
            <a:fld id="{B3AEA1C4-2341-4660-AF6B-FAD0969A5805}" type="slidenum">
              <a:rPr lang="en-US" altLang="ja-JP"/>
              <a:pPr>
                <a:defRPr/>
              </a:pPr>
              <a:t>‹#›</a:t>
            </a:fld>
            <a:endParaRPr lang="en-US" altLang="ja-JP"/>
          </a:p>
        </p:txBody>
      </p:sp>
    </p:spTree>
    <p:extLst>
      <p:ext uri="{BB962C8B-B14F-4D97-AF65-F5344CB8AC3E}">
        <p14:creationId xmlns:p14="http://schemas.microsoft.com/office/powerpoint/2010/main" val="3796063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a:t>
            </a:fld>
            <a:endParaRPr lang="ja-JP" altLang="en-US">
              <a:solidFill>
                <a:prstClr val="black">
                  <a:lumMod val="65000"/>
                  <a:lumOff val="35000"/>
                </a:prstClr>
              </a:solidFill>
            </a:endParaRPr>
          </a:p>
        </p:txBody>
      </p:sp>
    </p:spTree>
    <p:extLst>
      <p:ext uri="{BB962C8B-B14F-4D97-AF65-F5344CB8AC3E}">
        <p14:creationId xmlns:p14="http://schemas.microsoft.com/office/powerpoint/2010/main" val="226872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350310A-5CC5-49A8-AF4E-726908EAE52E}" type="slidenum">
              <a:rPr kumimoji="1" lang="ja-JP" altLang="en-US" smtClean="0"/>
              <a:t>‹#›</a:t>
            </a:fld>
            <a:endParaRPr kumimoji="1" lang="ja-JP" altLang="en-US"/>
          </a:p>
        </p:txBody>
      </p:sp>
    </p:spTree>
    <p:extLst>
      <p:ext uri="{BB962C8B-B14F-4D97-AF65-F5344CB8AC3E}">
        <p14:creationId xmlns:p14="http://schemas.microsoft.com/office/powerpoint/2010/main" val="605829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テキスト プレースホルダー 2"/>
          <p:cNvSpPr>
            <a:spLocks noGrp="1"/>
          </p:cNvSpPr>
          <p:nvPr>
            <p:ph type="body" idx="1"/>
          </p:nvPr>
        </p:nvSpPr>
        <p:spPr bwMode="auto">
          <a:xfrm>
            <a:off x="250825" y="908050"/>
            <a:ext cx="86868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6" tIns="45668" rIns="91336" bIns="4566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pic>
        <p:nvPicPr>
          <p:cNvPr id="4099" name="Picture 13" descr="keklog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8745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1187450" y="0"/>
            <a:ext cx="7956550" cy="638690"/>
          </a:xfrm>
          <a:prstGeom prst="rect">
            <a:avLst/>
          </a:prstGeom>
          <a:gradFill flip="none" rotWithShape="1">
            <a:gsLst>
              <a:gs pos="0">
                <a:srgbClr val="708970">
                  <a:shade val="30000"/>
                  <a:satMod val="115000"/>
                </a:srgbClr>
              </a:gs>
              <a:gs pos="50000">
                <a:srgbClr val="708970">
                  <a:shade val="67500"/>
                  <a:satMod val="115000"/>
                </a:srgbClr>
              </a:gs>
              <a:gs pos="100000">
                <a:srgbClr val="708970">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8" rIns="91336" bIns="45668" anchor="ctr"/>
          <a:lstStyle/>
          <a:p>
            <a:pPr algn="ctr" fontAlgn="base">
              <a:spcBef>
                <a:spcPct val="0"/>
              </a:spcBef>
              <a:spcAft>
                <a:spcPct val="0"/>
              </a:spcAft>
              <a:defRPr/>
            </a:pPr>
            <a:endParaRPr lang="ja-JP" altLang="en-US">
              <a:solidFill>
                <a:prstClr val="white"/>
              </a:solidFill>
            </a:endParaRPr>
          </a:p>
        </p:txBody>
      </p:sp>
      <p:sp>
        <p:nvSpPr>
          <p:cNvPr id="4103" name="タイトル プレースホルダー 1"/>
          <p:cNvSpPr>
            <a:spLocks noGrp="1"/>
          </p:cNvSpPr>
          <p:nvPr>
            <p:ph type="title"/>
          </p:nvPr>
        </p:nvSpPr>
        <p:spPr bwMode="auto">
          <a:xfrm>
            <a:off x="1187450" y="-63499"/>
            <a:ext cx="702468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6" tIns="45668" rIns="91336" bIns="45668" numCol="1" anchor="ctr" anchorCtr="0" compatLnSpc="1">
            <a:prstTxWarp prst="textNoShape">
              <a:avLst/>
            </a:prstTxWarp>
          </a:bodyPr>
          <a:lstStyle/>
          <a:p>
            <a:pPr lvl="0"/>
            <a:r>
              <a:rPr lang="ja-JP" altLang="en-US" smtClean="0"/>
              <a:t>マスター タイトルの書式設定</a:t>
            </a:r>
          </a:p>
        </p:txBody>
      </p:sp>
    </p:spTree>
    <p:extLst>
      <p:ext uri="{BB962C8B-B14F-4D97-AF65-F5344CB8AC3E}">
        <p14:creationId xmlns:p14="http://schemas.microsoft.com/office/powerpoint/2010/main" val="3716828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rtl="0" eaLnBrk="0" fontAlgn="base" hangingPunct="0">
        <a:spcBef>
          <a:spcPct val="0"/>
        </a:spcBef>
        <a:spcAft>
          <a:spcPct val="0"/>
        </a:spcAft>
        <a:defRPr kumimoji="1" sz="2800" kern="1200">
          <a:solidFill>
            <a:schemeClr val="bg1"/>
          </a:solidFill>
          <a:latin typeface="+mj-lt"/>
          <a:ea typeface="+mj-ea"/>
          <a:cs typeface="+mj-cs"/>
        </a:defRPr>
      </a:lvl1pPr>
      <a:lvl2pPr algn="ctr" rtl="0" eaLnBrk="0" fontAlgn="base" hangingPunct="0">
        <a:spcBef>
          <a:spcPct val="0"/>
        </a:spcBef>
        <a:spcAft>
          <a:spcPct val="0"/>
        </a:spcAft>
        <a:defRPr kumimoji="1" sz="2800">
          <a:solidFill>
            <a:schemeClr val="bg1"/>
          </a:solidFill>
          <a:latin typeface="Calibri" pitchFamily="34" charset="0"/>
          <a:ea typeface="ＭＳ Ｐゴシック" pitchFamily="50" charset="-128"/>
        </a:defRPr>
      </a:lvl2pPr>
      <a:lvl3pPr algn="ctr" rtl="0" eaLnBrk="0" fontAlgn="base" hangingPunct="0">
        <a:spcBef>
          <a:spcPct val="0"/>
        </a:spcBef>
        <a:spcAft>
          <a:spcPct val="0"/>
        </a:spcAft>
        <a:defRPr kumimoji="1" sz="2800">
          <a:solidFill>
            <a:schemeClr val="bg1"/>
          </a:solidFill>
          <a:latin typeface="Calibri" pitchFamily="34" charset="0"/>
          <a:ea typeface="ＭＳ Ｐゴシック" pitchFamily="50" charset="-128"/>
        </a:defRPr>
      </a:lvl3pPr>
      <a:lvl4pPr algn="ctr" rtl="0" eaLnBrk="0" fontAlgn="base" hangingPunct="0">
        <a:spcBef>
          <a:spcPct val="0"/>
        </a:spcBef>
        <a:spcAft>
          <a:spcPct val="0"/>
        </a:spcAft>
        <a:defRPr kumimoji="1" sz="2800">
          <a:solidFill>
            <a:schemeClr val="bg1"/>
          </a:solidFill>
          <a:latin typeface="Calibri" pitchFamily="34" charset="0"/>
          <a:ea typeface="ＭＳ Ｐゴシック" pitchFamily="50" charset="-128"/>
        </a:defRPr>
      </a:lvl4pPr>
      <a:lvl5pPr algn="ctr" rtl="0" eaLnBrk="0" fontAlgn="base" hangingPunct="0">
        <a:spcBef>
          <a:spcPct val="0"/>
        </a:spcBef>
        <a:spcAft>
          <a:spcPct val="0"/>
        </a:spcAft>
        <a:defRPr kumimoji="1" sz="2800">
          <a:solidFill>
            <a:schemeClr val="bg1"/>
          </a:solidFill>
          <a:latin typeface="Calibri" pitchFamily="34" charset="0"/>
          <a:ea typeface="ＭＳ Ｐゴシック" pitchFamily="50" charset="-128"/>
        </a:defRPr>
      </a:lvl5pPr>
      <a:lvl6pPr marL="456680" algn="ctr" rtl="0" fontAlgn="base">
        <a:spcBef>
          <a:spcPct val="0"/>
        </a:spcBef>
        <a:spcAft>
          <a:spcPct val="0"/>
        </a:spcAft>
        <a:defRPr kumimoji="1" sz="3200">
          <a:solidFill>
            <a:schemeClr val="bg1"/>
          </a:solidFill>
          <a:latin typeface="Calibri" pitchFamily="34" charset="0"/>
          <a:ea typeface="ＭＳ Ｐゴシック" pitchFamily="50" charset="-128"/>
        </a:defRPr>
      </a:lvl6pPr>
      <a:lvl7pPr marL="913368" algn="ctr" rtl="0" fontAlgn="base">
        <a:spcBef>
          <a:spcPct val="0"/>
        </a:spcBef>
        <a:spcAft>
          <a:spcPct val="0"/>
        </a:spcAft>
        <a:defRPr kumimoji="1" sz="3200">
          <a:solidFill>
            <a:schemeClr val="bg1"/>
          </a:solidFill>
          <a:latin typeface="Calibri" pitchFamily="34" charset="0"/>
          <a:ea typeface="ＭＳ Ｐゴシック" pitchFamily="50" charset="-128"/>
        </a:defRPr>
      </a:lvl7pPr>
      <a:lvl8pPr marL="1370060" algn="ctr" rtl="0" fontAlgn="base">
        <a:spcBef>
          <a:spcPct val="0"/>
        </a:spcBef>
        <a:spcAft>
          <a:spcPct val="0"/>
        </a:spcAft>
        <a:defRPr kumimoji="1" sz="3200">
          <a:solidFill>
            <a:schemeClr val="bg1"/>
          </a:solidFill>
          <a:latin typeface="Calibri" pitchFamily="34" charset="0"/>
          <a:ea typeface="ＭＳ Ｐゴシック" pitchFamily="50" charset="-128"/>
        </a:defRPr>
      </a:lvl8pPr>
      <a:lvl9pPr marL="1826744" algn="ctr" rtl="0" fontAlgn="base">
        <a:spcBef>
          <a:spcPct val="0"/>
        </a:spcBef>
        <a:spcAft>
          <a:spcPct val="0"/>
        </a:spcAft>
        <a:defRPr kumimoji="1" sz="3200">
          <a:solidFill>
            <a:schemeClr val="bg1"/>
          </a:solidFill>
          <a:latin typeface="Calibri" pitchFamily="34" charset="0"/>
          <a:ea typeface="ＭＳ Ｐゴシック" pitchFamily="50" charset="-128"/>
        </a:defRPr>
      </a:lvl9pPr>
    </p:titleStyle>
    <p:bodyStyle>
      <a:lvl1pPr marL="341313" indent="-341313"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597025" indent="-227013"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4225" indent="-227013"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1773" indent="-228339" algn="l" defTabSz="913368"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8456" indent="-228339" algn="l" defTabSz="913368"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5145" indent="-228339" algn="l" defTabSz="913368"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1824" indent="-228339" algn="l" defTabSz="913368"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368" rtl="0" eaLnBrk="1" latinLnBrk="0" hangingPunct="1">
        <a:defRPr kumimoji="1" sz="1800" kern="1200">
          <a:solidFill>
            <a:schemeClr val="tx1"/>
          </a:solidFill>
          <a:latin typeface="+mn-lt"/>
          <a:ea typeface="+mn-ea"/>
          <a:cs typeface="+mn-cs"/>
        </a:defRPr>
      </a:lvl1pPr>
      <a:lvl2pPr marL="456680" algn="l" defTabSz="913368" rtl="0" eaLnBrk="1" latinLnBrk="0" hangingPunct="1">
        <a:defRPr kumimoji="1" sz="1800" kern="1200">
          <a:solidFill>
            <a:schemeClr val="tx1"/>
          </a:solidFill>
          <a:latin typeface="+mn-lt"/>
          <a:ea typeface="+mn-ea"/>
          <a:cs typeface="+mn-cs"/>
        </a:defRPr>
      </a:lvl2pPr>
      <a:lvl3pPr marL="913368" algn="l" defTabSz="913368" rtl="0" eaLnBrk="1" latinLnBrk="0" hangingPunct="1">
        <a:defRPr kumimoji="1" sz="1800" kern="1200">
          <a:solidFill>
            <a:schemeClr val="tx1"/>
          </a:solidFill>
          <a:latin typeface="+mn-lt"/>
          <a:ea typeface="+mn-ea"/>
          <a:cs typeface="+mn-cs"/>
        </a:defRPr>
      </a:lvl3pPr>
      <a:lvl4pPr marL="1370060" algn="l" defTabSz="913368" rtl="0" eaLnBrk="1" latinLnBrk="0" hangingPunct="1">
        <a:defRPr kumimoji="1" sz="1800" kern="1200">
          <a:solidFill>
            <a:schemeClr val="tx1"/>
          </a:solidFill>
          <a:latin typeface="+mn-lt"/>
          <a:ea typeface="+mn-ea"/>
          <a:cs typeface="+mn-cs"/>
        </a:defRPr>
      </a:lvl4pPr>
      <a:lvl5pPr marL="1826744" algn="l" defTabSz="913368" rtl="0" eaLnBrk="1" latinLnBrk="0" hangingPunct="1">
        <a:defRPr kumimoji="1" sz="1800" kern="1200">
          <a:solidFill>
            <a:schemeClr val="tx1"/>
          </a:solidFill>
          <a:latin typeface="+mn-lt"/>
          <a:ea typeface="+mn-ea"/>
          <a:cs typeface="+mn-cs"/>
        </a:defRPr>
      </a:lvl5pPr>
      <a:lvl6pPr marL="2283426" algn="l" defTabSz="913368" rtl="0" eaLnBrk="1" latinLnBrk="0" hangingPunct="1">
        <a:defRPr kumimoji="1" sz="1800" kern="1200">
          <a:solidFill>
            <a:schemeClr val="tx1"/>
          </a:solidFill>
          <a:latin typeface="+mn-lt"/>
          <a:ea typeface="+mn-ea"/>
          <a:cs typeface="+mn-cs"/>
        </a:defRPr>
      </a:lvl6pPr>
      <a:lvl7pPr marL="2740117" algn="l" defTabSz="913368" rtl="0" eaLnBrk="1" latinLnBrk="0" hangingPunct="1">
        <a:defRPr kumimoji="1" sz="1800" kern="1200">
          <a:solidFill>
            <a:schemeClr val="tx1"/>
          </a:solidFill>
          <a:latin typeface="+mn-lt"/>
          <a:ea typeface="+mn-ea"/>
          <a:cs typeface="+mn-cs"/>
        </a:defRPr>
      </a:lvl7pPr>
      <a:lvl8pPr marL="3196797" algn="l" defTabSz="913368" rtl="0" eaLnBrk="1" latinLnBrk="0" hangingPunct="1">
        <a:defRPr kumimoji="1" sz="1800" kern="1200">
          <a:solidFill>
            <a:schemeClr val="tx1"/>
          </a:solidFill>
          <a:latin typeface="+mn-lt"/>
          <a:ea typeface="+mn-ea"/>
          <a:cs typeface="+mn-cs"/>
        </a:defRPr>
      </a:lvl8pPr>
      <a:lvl9pPr marL="3653486" algn="l" defTabSz="913368"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0A6C822-C0FE-D549-8DCE-CFC3BF2C00DC}"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3807378956"/>
      </p:ext>
    </p:extLst>
  </p:cSld>
  <p:clrMap bg1="lt1" tx1="dk1" bg2="lt2" tx2="dk2" accent1="accent1" accent2="accent2" accent3="accent3" accent4="accent4" accent5="accent5" accent6="accent6" hlink="hlink" folHlink="folHlink"/>
  <p:sldLayoutIdLst>
    <p:sldLayoutId id="2147483669" r:id="rId1"/>
    <p:sldLayoutId id="2147483683" r:id="rId2"/>
    <p:sldLayoutId id="2147483684" r:id="rId3"/>
    <p:sldLayoutId id="2147483685" r:id="rId4"/>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6.xml"/><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0.png"/><Relationship Id="rId5" Type="http://schemas.microsoft.com/office/2007/relationships/hdphoto" Target="../media/hdphoto3.wdp"/><Relationship Id="rId4" Type="http://schemas.openxmlformats.org/officeDocument/2006/relationships/image" Target="../media/image59.jpe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2" Type="http://schemas.openxmlformats.org/officeDocument/2006/relationships/hyperlink" Target="http://www.jahep.org/office/doc/201202_hecsubc_report"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www.jahep.org/office/doc/201210_ILC_staging_e.pdf"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kds.kek.jp/conferenceDisplay.py?confId=11728"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dirty="0"/>
              <a:t>Roadmap for high energy physics in Japan and </a:t>
            </a:r>
            <a:r>
              <a:rPr lang="en-US" altLang="ja-JP" dirty="0" smtClean="0"/>
              <a:t>KEK</a:t>
            </a:r>
            <a:endParaRPr kumimoji="1" lang="ja-JP" altLang="en-US" dirty="0"/>
          </a:p>
        </p:txBody>
      </p:sp>
      <p:sp>
        <p:nvSpPr>
          <p:cNvPr id="3" name="サブタイトル 2"/>
          <p:cNvSpPr>
            <a:spLocks noGrp="1"/>
          </p:cNvSpPr>
          <p:nvPr>
            <p:ph type="subTitle" idx="1"/>
          </p:nvPr>
        </p:nvSpPr>
        <p:spPr/>
        <p:txBody>
          <a:bodyPr/>
          <a:lstStyle/>
          <a:p>
            <a:r>
              <a:rPr lang="en-US" altLang="ja-JP" dirty="0"/>
              <a:t>Yasuhiro Okada (KEK)</a:t>
            </a:r>
          </a:p>
          <a:p>
            <a:r>
              <a:rPr kumimoji="1" lang="en-US" altLang="ja-JP" dirty="0" smtClean="0"/>
              <a:t>April 24, 2013</a:t>
            </a:r>
          </a:p>
          <a:p>
            <a:r>
              <a:rPr kumimoji="1" lang="en-US" altLang="ja-JP" dirty="0" smtClean="0"/>
              <a:t>LAL, </a:t>
            </a:r>
            <a:r>
              <a:rPr kumimoji="1" lang="en-US" altLang="ja-JP" dirty="0" err="1" smtClean="0"/>
              <a:t>Orsay</a:t>
            </a:r>
            <a:r>
              <a:rPr kumimoji="1" lang="en-US" altLang="ja-JP" dirty="0" smtClean="0"/>
              <a:t>, France</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3AEA1C4-2341-4660-AF6B-FAD0969A5805}" type="slidenum">
              <a:rPr lang="en-US" altLang="ja-JP" smtClean="0"/>
              <a:pPr>
                <a:defRPr/>
              </a:pPr>
              <a:t>1</a:t>
            </a:fld>
            <a:endParaRPr lang="en-US" altLang="ja-JP"/>
          </a:p>
        </p:txBody>
      </p:sp>
    </p:spTree>
    <p:extLst>
      <p:ext uri="{BB962C8B-B14F-4D97-AF65-F5344CB8AC3E}">
        <p14:creationId xmlns:p14="http://schemas.microsoft.com/office/powerpoint/2010/main" val="2429437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bwMode="auto">
          <a:xfrm>
            <a:off x="1096174" y="-20782"/>
            <a:ext cx="7024688" cy="584959"/>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91336" tIns="45668" rIns="91336" bIns="45668" anchor="ctr"/>
          <a:lstStyle/>
          <a:p>
            <a:pPr algn="ctr" eaLnBrk="0" fontAlgn="base" hangingPunct="0">
              <a:spcBef>
                <a:spcPct val="0"/>
              </a:spcBef>
              <a:spcAft>
                <a:spcPct val="0"/>
              </a:spcAft>
              <a:defRPr/>
            </a:pPr>
            <a:r>
              <a:rPr lang="en-US" altLang="ja-JP" sz="2800" dirty="0">
                <a:solidFill>
                  <a:prstClr val="white"/>
                </a:solidFill>
              </a:rPr>
              <a:t>Latest Result of </a:t>
            </a:r>
            <a:r>
              <a:rPr lang="en-US" altLang="ja-JP" sz="2800" dirty="0" smtClean="0">
                <a:solidFill>
                  <a:prstClr val="white"/>
                </a:solidFill>
                <a:latin typeface="Symbol" pitchFamily="18" charset="2"/>
              </a:rPr>
              <a:t>n</a:t>
            </a:r>
            <a:r>
              <a:rPr lang="en-US" altLang="ja-JP" sz="2800" baseline="-25000" dirty="0">
                <a:solidFill>
                  <a:prstClr val="white"/>
                </a:solidFill>
                <a:latin typeface="Symbol" pitchFamily="18" charset="2"/>
              </a:rPr>
              <a:t>m</a:t>
            </a:r>
            <a:r>
              <a:rPr lang="en-US" altLang="ja-JP" sz="2800" dirty="0" smtClean="0">
                <a:solidFill>
                  <a:prstClr val="white"/>
                </a:solidFill>
                <a:latin typeface="Symbol" pitchFamily="18" charset="2"/>
              </a:rPr>
              <a:t> </a:t>
            </a:r>
            <a:r>
              <a:rPr lang="en-US" altLang="ja-JP" sz="2800" dirty="0" smtClean="0">
                <a:solidFill>
                  <a:prstClr val="white"/>
                </a:solidFill>
                <a:latin typeface="Arial"/>
                <a:cs typeface="Arial"/>
              </a:rPr>
              <a:t>→</a:t>
            </a:r>
            <a:r>
              <a:rPr lang="en-US" altLang="ja-JP" sz="2800" dirty="0" smtClean="0">
                <a:solidFill>
                  <a:prstClr val="white"/>
                </a:solidFill>
                <a:latin typeface="Symbol" pitchFamily="18" charset="2"/>
              </a:rPr>
              <a:t>n</a:t>
            </a:r>
            <a:r>
              <a:rPr lang="en-US" altLang="ja-JP" sz="2800" baseline="-25000" dirty="0" smtClean="0">
                <a:solidFill>
                  <a:prstClr val="white"/>
                </a:solidFill>
              </a:rPr>
              <a:t>e</a:t>
            </a:r>
            <a:r>
              <a:rPr lang="en-US" altLang="ja-JP" sz="2800" dirty="0" smtClean="0">
                <a:solidFill>
                  <a:prstClr val="white"/>
                </a:solidFill>
              </a:rPr>
              <a:t> </a:t>
            </a:r>
            <a:r>
              <a:rPr lang="en-US" altLang="ja-JP" sz="2800" dirty="0">
                <a:solidFill>
                  <a:prstClr val="white"/>
                </a:solidFill>
              </a:rPr>
              <a:t>from T2K</a:t>
            </a:r>
            <a:endParaRPr lang="ja-JP" altLang="en-US" sz="2800" dirty="0">
              <a:solidFill>
                <a:prstClr val="white"/>
              </a:solidFill>
            </a:endParaRPr>
          </a:p>
        </p:txBody>
      </p:sp>
      <p:sp>
        <p:nvSpPr>
          <p:cNvPr id="70664" name="テキスト ボックス 8"/>
          <p:cNvSpPr txBox="1">
            <a:spLocks noChangeArrowheads="1"/>
          </p:cNvSpPr>
          <p:nvPr/>
        </p:nvSpPr>
        <p:spPr bwMode="auto">
          <a:xfrm>
            <a:off x="1451406" y="601275"/>
            <a:ext cx="15440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dirty="0" smtClean="0">
                <a:solidFill>
                  <a:prstClr val="black"/>
                </a:solidFill>
              </a:rPr>
              <a:t>3.01x10</a:t>
            </a:r>
            <a:r>
              <a:rPr lang="en-US" altLang="ja-JP" sz="1600" baseline="30000" dirty="0" smtClean="0">
                <a:solidFill>
                  <a:prstClr val="black"/>
                </a:solidFill>
              </a:rPr>
              <a:t>20</a:t>
            </a:r>
            <a:r>
              <a:rPr lang="en-US" altLang="ja-JP" sz="1600" dirty="0" smtClean="0">
                <a:solidFill>
                  <a:prstClr val="black"/>
                </a:solidFill>
              </a:rPr>
              <a:t> POT</a:t>
            </a:r>
            <a:endParaRPr lang="ja-JP" altLang="en-US" sz="1600" dirty="0" smtClean="0">
              <a:solidFill>
                <a:prstClr val="black"/>
              </a:solidFill>
            </a:endParaRPr>
          </a:p>
        </p:txBody>
      </p:sp>
      <p:sp>
        <p:nvSpPr>
          <p:cNvPr id="70665" name="テキスト ボックス 9"/>
          <p:cNvSpPr txBox="1">
            <a:spLocks noChangeArrowheads="1"/>
          </p:cNvSpPr>
          <p:nvPr/>
        </p:nvSpPr>
        <p:spPr bwMode="auto">
          <a:xfrm>
            <a:off x="5058184" y="627332"/>
            <a:ext cx="3540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dirty="0" smtClean="0">
                <a:solidFill>
                  <a:prstClr val="black"/>
                </a:solidFill>
              </a:rPr>
              <a:t>All the plots here are preliminary.</a:t>
            </a:r>
            <a:endParaRPr lang="ja-JP" altLang="en-US" dirty="0" smtClean="0">
              <a:solidFill>
                <a:prstClr val="black"/>
              </a:solidFill>
            </a:endParaRPr>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t="46162" b="27"/>
          <a:stretch>
            <a:fillRect/>
          </a:stretch>
        </p:blipFill>
        <p:spPr bwMode="auto">
          <a:xfrm>
            <a:off x="4772199" y="4059803"/>
            <a:ext cx="38893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8"/>
          <p:cNvSpPr txBox="1">
            <a:spLocks noChangeArrowheads="1"/>
          </p:cNvSpPr>
          <p:nvPr/>
        </p:nvSpPr>
        <p:spPr bwMode="auto">
          <a:xfrm>
            <a:off x="1348124" y="4921434"/>
            <a:ext cx="3351670" cy="58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dirty="0" smtClean="0">
                <a:solidFill>
                  <a:prstClr val="black"/>
                </a:solidFill>
                <a:latin typeface="Calibri" pitchFamily="34" charset="0"/>
              </a:rPr>
              <a:t>Expectation with ~50 times more data</a:t>
            </a:r>
          </a:p>
          <a:p>
            <a:pPr eaLnBrk="1" fontAlgn="base" hangingPunct="1">
              <a:spcBef>
                <a:spcPct val="0"/>
              </a:spcBef>
              <a:spcAft>
                <a:spcPct val="0"/>
              </a:spcAft>
            </a:pPr>
            <a:r>
              <a:rPr lang="en-US" altLang="ja-JP" sz="1600" dirty="0" smtClean="0">
                <a:solidFill>
                  <a:prstClr val="black"/>
                </a:solidFill>
                <a:latin typeface="Calibri" pitchFamily="34" charset="0"/>
              </a:rPr>
              <a:t>	(750kWx 5x10</a:t>
            </a:r>
            <a:r>
              <a:rPr lang="en-US" altLang="ja-JP" sz="1600" baseline="30000" dirty="0" smtClean="0">
                <a:solidFill>
                  <a:prstClr val="black"/>
                </a:solidFill>
                <a:latin typeface="Calibri" pitchFamily="34" charset="0"/>
              </a:rPr>
              <a:t>7</a:t>
            </a:r>
            <a:r>
              <a:rPr lang="en-US" altLang="ja-JP" sz="1600" dirty="0" smtClean="0">
                <a:solidFill>
                  <a:prstClr val="black"/>
                </a:solidFill>
                <a:latin typeface="Calibri" pitchFamily="34" charset="0"/>
              </a:rPr>
              <a:t>s)</a:t>
            </a:r>
            <a:endParaRPr lang="ja-JP" altLang="en-US" sz="1600" dirty="0" smtClean="0">
              <a:solidFill>
                <a:prstClr val="black"/>
              </a:solidFill>
              <a:latin typeface="Calibri" pitchFamily="34" charset="0"/>
            </a:endParaRPr>
          </a:p>
        </p:txBody>
      </p:sp>
      <p:sp>
        <p:nvSpPr>
          <p:cNvPr id="13" name="テキスト ボックス 10"/>
          <p:cNvSpPr txBox="1">
            <a:spLocks noChangeArrowheads="1"/>
          </p:cNvSpPr>
          <p:nvPr/>
        </p:nvSpPr>
        <p:spPr bwMode="auto">
          <a:xfrm>
            <a:off x="6788324" y="4621867"/>
            <a:ext cx="1435248" cy="3692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b="1" smtClean="0">
                <a:solidFill>
                  <a:srgbClr val="FF0000"/>
                </a:solidFill>
                <a:latin typeface="Calibri" pitchFamily="34" charset="0"/>
              </a:rPr>
              <a:t>Stat err only!</a:t>
            </a:r>
            <a:endParaRPr lang="ja-JP" altLang="en-US" b="1" smtClean="0">
              <a:solidFill>
                <a:srgbClr val="FF0000"/>
              </a:solidFill>
              <a:latin typeface="Calibri" pitchFamily="34" charset="0"/>
            </a:endParaRPr>
          </a:p>
        </p:txBody>
      </p:sp>
      <p:sp>
        <p:nvSpPr>
          <p:cNvPr id="15" name="右矢印 14"/>
          <p:cNvSpPr/>
          <p:nvPr/>
        </p:nvSpPr>
        <p:spPr>
          <a:xfrm>
            <a:off x="3556190" y="5493248"/>
            <a:ext cx="1376020" cy="382117"/>
          </a:xfrm>
          <a:prstGeom prst="rightArrow">
            <a:avLst>
              <a:gd name="adj1" fmla="val 50000"/>
              <a:gd name="adj2" fmla="val 96921"/>
            </a:avLst>
          </a:prstGeom>
        </p:spPr>
        <p:style>
          <a:lnRef idx="0">
            <a:schemeClr val="accent5"/>
          </a:lnRef>
          <a:fillRef idx="3">
            <a:schemeClr val="accent5"/>
          </a:fillRef>
          <a:effectRef idx="3">
            <a:schemeClr val="accent5"/>
          </a:effectRef>
          <a:fontRef idx="minor">
            <a:schemeClr val="lt1"/>
          </a:fontRef>
        </p:style>
        <p:txBody>
          <a:bodyPr lIns="91336" tIns="45668" rIns="91336" bIns="45668" anchor="ctr"/>
          <a:lstStyle/>
          <a:p>
            <a:pPr algn="ctr" fontAlgn="base">
              <a:spcBef>
                <a:spcPct val="0"/>
              </a:spcBef>
              <a:spcAft>
                <a:spcPct val="0"/>
              </a:spcAft>
              <a:defRPr/>
            </a:pPr>
            <a:endParaRPr lang="ja-JP" altLang="en-US">
              <a:solidFill>
                <a:prstClr val="white"/>
              </a:solidFill>
            </a:endParaRPr>
          </a:p>
        </p:txBody>
      </p:sp>
      <p:sp>
        <p:nvSpPr>
          <p:cNvPr id="16" name="テキスト ボックス 15"/>
          <p:cNvSpPr txBox="1"/>
          <p:nvPr/>
        </p:nvSpPr>
        <p:spPr>
          <a:xfrm>
            <a:off x="360820" y="3833669"/>
            <a:ext cx="4513523" cy="1077113"/>
          </a:xfrm>
          <a:prstGeom prst="rect">
            <a:avLst/>
          </a:prstGeom>
        </p:spPr>
        <p:style>
          <a:lnRef idx="2">
            <a:schemeClr val="accent1"/>
          </a:lnRef>
          <a:fillRef idx="1">
            <a:schemeClr val="lt1"/>
          </a:fillRef>
          <a:effectRef idx="0">
            <a:schemeClr val="accent1"/>
          </a:effectRef>
          <a:fontRef idx="minor">
            <a:schemeClr val="dk1"/>
          </a:fontRef>
        </p:style>
        <p:txBody>
          <a:bodyPr wrap="square" lIns="91336" tIns="45668" rIns="91336" bIns="45668">
            <a:spAutoFit/>
          </a:bodyPr>
          <a:lstStyle/>
          <a:p>
            <a:pPr marL="285750" indent="-285750" fontAlgn="base">
              <a:spcBef>
                <a:spcPct val="0"/>
              </a:spcBef>
              <a:spcAft>
                <a:spcPct val="0"/>
              </a:spcAft>
              <a:buFont typeface="Arial" pitchFamily="34" charset="0"/>
              <a:buChar char="•"/>
              <a:defRPr/>
            </a:pPr>
            <a:r>
              <a:rPr lang="en-US" altLang="ja-JP" sz="1600" dirty="0">
                <a:solidFill>
                  <a:srgbClr val="FF0000"/>
                </a:solidFill>
              </a:rPr>
              <a:t>Aim to 5</a:t>
            </a:r>
            <a:r>
              <a:rPr lang="en-US" altLang="ja-JP" sz="1600" dirty="0">
                <a:solidFill>
                  <a:srgbClr val="FF0000"/>
                </a:solidFill>
                <a:latin typeface="Symbol" pitchFamily="18" charset="2"/>
              </a:rPr>
              <a:t>s </a:t>
            </a:r>
            <a:r>
              <a:rPr lang="en-US" altLang="ja-JP" sz="1600" dirty="0">
                <a:solidFill>
                  <a:srgbClr val="FF0000"/>
                </a:solidFill>
              </a:rPr>
              <a:t>by this summer </a:t>
            </a:r>
            <a:endParaRPr lang="en-US" altLang="ja-JP" sz="1600" dirty="0" smtClean="0">
              <a:solidFill>
                <a:srgbClr val="FF0000"/>
              </a:solidFill>
            </a:endParaRPr>
          </a:p>
          <a:p>
            <a:pPr marL="285750" indent="-285750" fontAlgn="base">
              <a:spcBef>
                <a:spcPct val="0"/>
              </a:spcBef>
              <a:spcAft>
                <a:spcPct val="0"/>
              </a:spcAft>
              <a:buFont typeface="Arial" pitchFamily="34" charset="0"/>
              <a:buChar char="•"/>
              <a:defRPr/>
            </a:pPr>
            <a:r>
              <a:rPr lang="en-US" altLang="ja-JP" sz="1600" dirty="0" smtClean="0">
                <a:solidFill>
                  <a:prstClr val="black"/>
                </a:solidFill>
              </a:rPr>
              <a:t>Improvement </a:t>
            </a:r>
            <a:r>
              <a:rPr lang="en-US" altLang="ja-JP" sz="1600" dirty="0">
                <a:solidFill>
                  <a:prstClr val="black"/>
                </a:solidFill>
              </a:rPr>
              <a:t>of both reactor and </a:t>
            </a:r>
            <a:r>
              <a:rPr lang="en-US" altLang="ja-JP" sz="1600" dirty="0" smtClean="0">
                <a:solidFill>
                  <a:prstClr val="black"/>
                </a:solidFill>
              </a:rPr>
              <a:t>accelerator experiments </a:t>
            </a:r>
            <a:r>
              <a:rPr lang="en-US" altLang="ja-JP" sz="1600" dirty="0">
                <a:solidFill>
                  <a:prstClr val="black"/>
                </a:solidFill>
              </a:rPr>
              <a:t>will provide </a:t>
            </a:r>
            <a:r>
              <a:rPr lang="en-US" altLang="ja-JP" sz="1600" dirty="0" smtClean="0">
                <a:solidFill>
                  <a:prstClr val="black"/>
                </a:solidFill>
              </a:rPr>
              <a:t>first </a:t>
            </a:r>
            <a:r>
              <a:rPr lang="en-US" altLang="ja-JP" sz="1600" dirty="0">
                <a:solidFill>
                  <a:prstClr val="black"/>
                </a:solidFill>
              </a:rPr>
              <a:t>handle on </a:t>
            </a:r>
            <a:r>
              <a:rPr lang="en-US" altLang="ja-JP" sz="1600" dirty="0" smtClean="0">
                <a:solidFill>
                  <a:prstClr val="black"/>
                </a:solidFill>
              </a:rPr>
              <a:t>the CP violating </a:t>
            </a:r>
            <a:r>
              <a:rPr lang="en-US" altLang="ja-JP" sz="1600" dirty="0">
                <a:solidFill>
                  <a:prstClr val="black"/>
                </a:solidFill>
              </a:rPr>
              <a:t>complex phase </a:t>
            </a:r>
            <a:r>
              <a:rPr lang="en-US" altLang="ja-JP" sz="1600" dirty="0" err="1">
                <a:solidFill>
                  <a:prstClr val="black"/>
                </a:solidFill>
                <a:latin typeface="Symbol" pitchFamily="18" charset="2"/>
              </a:rPr>
              <a:t>d</a:t>
            </a:r>
            <a:r>
              <a:rPr lang="en-US" altLang="ja-JP" sz="1600" baseline="-25000" dirty="0" err="1">
                <a:solidFill>
                  <a:prstClr val="black"/>
                </a:solidFill>
                <a:latin typeface="Times New Roman" pitchFamily="18" charset="0"/>
                <a:cs typeface="Times New Roman" pitchFamily="18" charset="0"/>
              </a:rPr>
              <a:t>CP</a:t>
            </a:r>
            <a:r>
              <a:rPr lang="en-US" altLang="ja-JP" sz="1600" dirty="0">
                <a:solidFill>
                  <a:prstClr val="black"/>
                </a:solidFill>
                <a:latin typeface="Times New Roman" pitchFamily="18" charset="0"/>
                <a:cs typeface="Times New Roman" pitchFamily="18" charset="0"/>
              </a:rPr>
              <a:t>.</a:t>
            </a:r>
            <a:endParaRPr lang="ja-JP" altLang="en-US" sz="1600" dirty="0">
              <a:solidFill>
                <a:prstClr val="black"/>
              </a:solidFill>
              <a:latin typeface="Times New Roman" pitchFamily="18" charset="0"/>
              <a:cs typeface="Times New Roman" pitchFamily="18" charset="0"/>
            </a:endParaRPr>
          </a:p>
        </p:txBody>
      </p:sp>
      <p:sp>
        <p:nvSpPr>
          <p:cNvPr id="5" name="テキスト ボックス 4"/>
          <p:cNvSpPr txBox="1"/>
          <p:nvPr/>
        </p:nvSpPr>
        <p:spPr>
          <a:xfrm>
            <a:off x="310228" y="5461027"/>
            <a:ext cx="2282356" cy="369332"/>
          </a:xfrm>
          <a:prstGeom prst="rect">
            <a:avLst/>
          </a:prstGeom>
          <a:noFill/>
        </p:spPr>
        <p:txBody>
          <a:bodyPr wrap="none" rtlCol="0">
            <a:spAutoFit/>
          </a:bodyPr>
          <a:lstStyle/>
          <a:p>
            <a:r>
              <a:rPr kumimoji="1" lang="en-US" altLang="ja-JP" dirty="0" smtClean="0"/>
              <a:t>Expected beam power</a:t>
            </a:r>
            <a:endParaRPr kumimoji="1" lang="ja-JP" altLang="en-US" dirty="0"/>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63" y="904515"/>
            <a:ext cx="3053686" cy="2930719"/>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1771" y="1023906"/>
            <a:ext cx="3087974" cy="2390437"/>
          </a:xfrm>
          <a:prstGeom prst="rect">
            <a:avLst/>
          </a:prstGeom>
        </p:spPr>
      </p:pic>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8269" y="1176239"/>
            <a:ext cx="2891190" cy="2238104"/>
          </a:xfrm>
          <a:prstGeom prst="rect">
            <a:avLst/>
          </a:prstGeom>
        </p:spPr>
      </p:pic>
      <p:sp>
        <p:nvSpPr>
          <p:cNvPr id="9" name="テキスト ボックス 8"/>
          <p:cNvSpPr txBox="1"/>
          <p:nvPr/>
        </p:nvSpPr>
        <p:spPr>
          <a:xfrm>
            <a:off x="3795347" y="998238"/>
            <a:ext cx="1808893" cy="369332"/>
          </a:xfrm>
          <a:prstGeom prst="rect">
            <a:avLst/>
          </a:prstGeom>
          <a:noFill/>
        </p:spPr>
        <p:txBody>
          <a:bodyPr wrap="none" rtlCol="0">
            <a:spAutoFit/>
          </a:bodyPr>
          <a:lstStyle/>
          <a:p>
            <a:r>
              <a:rPr kumimoji="1" lang="en-US" altLang="ja-JP" dirty="0" smtClean="0"/>
              <a:t>Normal hierarchy</a:t>
            </a:r>
            <a:endParaRPr kumimoji="1" lang="ja-JP" altLang="en-US" dirty="0"/>
          </a:p>
        </p:txBody>
      </p:sp>
      <p:sp>
        <p:nvSpPr>
          <p:cNvPr id="11" name="テキスト ボックス 10"/>
          <p:cNvSpPr txBox="1"/>
          <p:nvPr/>
        </p:nvSpPr>
        <p:spPr>
          <a:xfrm>
            <a:off x="6372200" y="1004216"/>
            <a:ext cx="1784399" cy="369332"/>
          </a:xfrm>
          <a:prstGeom prst="rect">
            <a:avLst/>
          </a:prstGeom>
          <a:noFill/>
        </p:spPr>
        <p:txBody>
          <a:bodyPr wrap="none" rtlCol="0">
            <a:spAutoFit/>
          </a:bodyPr>
          <a:lstStyle/>
          <a:p>
            <a:r>
              <a:rPr kumimoji="1" lang="en-US" altLang="ja-JP" dirty="0" smtClean="0"/>
              <a:t>Inverse hierarchy</a:t>
            </a:r>
            <a:endParaRPr kumimoji="1" lang="ja-JP" altLang="en-US" dirty="0"/>
          </a:p>
        </p:txBody>
      </p:sp>
      <p:pic>
        <p:nvPicPr>
          <p:cNvPr id="26" name="図 25"/>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bwMode="auto">
          <a:xfrm>
            <a:off x="3653054" y="3317366"/>
            <a:ext cx="2093480" cy="517868"/>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4" name="図 23"/>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bwMode="auto">
          <a:xfrm>
            <a:off x="6378802" y="3342941"/>
            <a:ext cx="2022926" cy="500415"/>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27" name="テキスト ボックス 26"/>
          <p:cNvSpPr txBox="1"/>
          <p:nvPr/>
        </p:nvSpPr>
        <p:spPr>
          <a:xfrm>
            <a:off x="342732" y="728896"/>
            <a:ext cx="1036759" cy="369332"/>
          </a:xfrm>
          <a:prstGeom prst="rect">
            <a:avLst/>
          </a:prstGeom>
          <a:noFill/>
        </p:spPr>
        <p:txBody>
          <a:bodyPr wrap="none" rtlCol="0">
            <a:spAutoFit/>
          </a:bodyPr>
          <a:lstStyle/>
          <a:p>
            <a:r>
              <a:rPr kumimoji="1" lang="en-US" altLang="ja-JP" dirty="0" smtClean="0"/>
              <a:t>11events</a:t>
            </a:r>
            <a:endParaRPr kumimoji="1" lang="ja-JP" altLang="en-US" dirty="0"/>
          </a:p>
        </p:txBody>
      </p:sp>
      <p:graphicFrame>
        <p:nvGraphicFramePr>
          <p:cNvPr id="20" name="表 19"/>
          <p:cNvGraphicFramePr>
            <a:graphicFrameLocks noGrp="1"/>
          </p:cNvGraphicFramePr>
          <p:nvPr>
            <p:extLst>
              <p:ext uri="{D42A27DB-BD31-4B8C-83A1-F6EECF244321}">
                <p14:modId xmlns:p14="http://schemas.microsoft.com/office/powerpoint/2010/main" val="3238003872"/>
              </p:ext>
            </p:extLst>
          </p:nvPr>
        </p:nvGraphicFramePr>
        <p:xfrm>
          <a:off x="1346904" y="5826045"/>
          <a:ext cx="3268854" cy="948544"/>
        </p:xfrm>
        <a:graphic>
          <a:graphicData uri="http://schemas.openxmlformats.org/drawingml/2006/table">
            <a:tbl>
              <a:tblPr firstRow="1" bandRow="1">
                <a:tableStyleId>{93296810-A885-4BE3-A3E7-6D5BEEA58F35}</a:tableStyleId>
              </a:tblPr>
              <a:tblGrid>
                <a:gridCol w="1089618"/>
                <a:gridCol w="1089618"/>
                <a:gridCol w="1089618"/>
              </a:tblGrid>
              <a:tr h="430388">
                <a:tc>
                  <a:txBody>
                    <a:bodyPr/>
                    <a:lstStyle/>
                    <a:p>
                      <a:r>
                        <a:rPr kumimoji="1" lang="en-US" altLang="ja-JP" sz="1400" dirty="0" smtClean="0"/>
                        <a:t>May 2012</a:t>
                      </a:r>
                      <a:endParaRPr kumimoji="1" lang="ja-JP" altLang="en-US" sz="1400" dirty="0"/>
                    </a:p>
                  </a:txBody>
                  <a:tcPr marL="91425" marR="91425" marT="45718" marB="45718"/>
                </a:tc>
                <a:tc>
                  <a:txBody>
                    <a:bodyPr/>
                    <a:lstStyle/>
                    <a:p>
                      <a:r>
                        <a:rPr kumimoji="1" lang="en-US" altLang="ja-JP" sz="1400" dirty="0" smtClean="0"/>
                        <a:t>2014~2015</a:t>
                      </a:r>
                      <a:endParaRPr kumimoji="1" lang="ja-JP" altLang="en-US" sz="1400" dirty="0"/>
                    </a:p>
                  </a:txBody>
                  <a:tcPr marL="91425" marR="91425" marT="45718" marB="45718"/>
                </a:tc>
                <a:tc>
                  <a:txBody>
                    <a:bodyPr/>
                    <a:lstStyle/>
                    <a:p>
                      <a:r>
                        <a:rPr kumimoji="1" lang="en-US" altLang="ja-JP" sz="1400" dirty="0" smtClean="0"/>
                        <a:t>2018</a:t>
                      </a:r>
                      <a:endParaRPr kumimoji="1" lang="ja-JP" altLang="en-US" sz="1400" dirty="0"/>
                    </a:p>
                  </a:txBody>
                  <a:tcPr marL="91425" marR="91425" marT="45718" marB="45718"/>
                </a:tc>
              </a:tr>
              <a:tr h="287948">
                <a:tc>
                  <a:txBody>
                    <a:bodyPr/>
                    <a:lstStyle/>
                    <a:p>
                      <a:r>
                        <a:rPr kumimoji="1" lang="en-US" altLang="ja-JP" sz="1400" dirty="0" smtClean="0"/>
                        <a:t>190kW</a:t>
                      </a:r>
                      <a:endParaRPr kumimoji="1" lang="ja-JP" altLang="en-US" sz="1400" dirty="0"/>
                    </a:p>
                  </a:txBody>
                  <a:tcPr marL="91425" marR="91425" marT="45718" marB="45718"/>
                </a:tc>
                <a:tc>
                  <a:txBody>
                    <a:bodyPr/>
                    <a:lstStyle/>
                    <a:p>
                      <a:r>
                        <a:rPr kumimoji="1" lang="en-US" altLang="ja-JP" sz="1400" dirty="0" smtClean="0"/>
                        <a:t>300kW   </a:t>
                      </a:r>
                      <a:r>
                        <a:rPr kumimoji="1" lang="en-US" altLang="ja-JP" sz="1400" b="1" dirty="0" smtClean="0">
                          <a:solidFill>
                            <a:srgbClr val="0000FF"/>
                          </a:solidFill>
                        </a:rPr>
                        <a:t>500kW</a:t>
                      </a:r>
                      <a:endParaRPr kumimoji="1" lang="ja-JP" altLang="en-US" sz="1400" b="1" dirty="0">
                        <a:solidFill>
                          <a:srgbClr val="0000FF"/>
                        </a:solidFill>
                      </a:endParaRPr>
                    </a:p>
                  </a:txBody>
                  <a:tcPr marL="91425" marR="91425" marT="45718" marB="45718"/>
                </a:tc>
                <a:tc>
                  <a:txBody>
                    <a:bodyPr/>
                    <a:lstStyle/>
                    <a:p>
                      <a:r>
                        <a:rPr kumimoji="1" lang="en-US" altLang="ja-JP" sz="1400" dirty="0" smtClean="0"/>
                        <a:t>750kW</a:t>
                      </a:r>
                      <a:endParaRPr kumimoji="1" lang="ja-JP" altLang="en-US" sz="1400" dirty="0"/>
                    </a:p>
                  </a:txBody>
                  <a:tcPr marL="91425" marR="91425" marT="45718" marB="45718"/>
                </a:tc>
              </a:tr>
            </a:tbl>
          </a:graphicData>
        </a:graphic>
      </p:graphicFrame>
      <p:sp>
        <p:nvSpPr>
          <p:cNvPr id="3" name="スライド番号プレースホルダー 2"/>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10</a:t>
            </a:fld>
            <a:endParaRPr lang="ja-JP" altLang="en-US">
              <a:solidFill>
                <a:prstClr val="black">
                  <a:lumMod val="65000"/>
                  <a:lumOff val="35000"/>
                </a:prstClr>
              </a:solidFill>
            </a:endParaRPr>
          </a:p>
        </p:txBody>
      </p:sp>
    </p:spTree>
    <p:extLst>
      <p:ext uri="{BB962C8B-B14F-4D97-AF65-F5344CB8AC3E}">
        <p14:creationId xmlns:p14="http://schemas.microsoft.com/office/powerpoint/2010/main" val="4178263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LaserSymposium.jpg"/>
          <p:cNvPicPr>
            <a:picLocks noChangeAspect="1"/>
          </p:cNvPicPr>
          <p:nvPr/>
        </p:nvPicPr>
        <p:blipFill>
          <a:blip r:embed="rId3" cstate="print"/>
          <a:srcRect l="6688" t="4335" r="5901" b="4335"/>
          <a:stretch>
            <a:fillRect/>
          </a:stretch>
        </p:blipFill>
        <p:spPr>
          <a:xfrm>
            <a:off x="179512" y="476672"/>
            <a:ext cx="8638138" cy="6381328"/>
          </a:xfrm>
          <a:prstGeom prst="rect">
            <a:avLst/>
          </a:prstGeom>
        </p:spPr>
      </p:pic>
      <p:sp>
        <p:nvSpPr>
          <p:cNvPr id="7" name="テキスト ボックス 6"/>
          <p:cNvSpPr txBox="1"/>
          <p:nvPr/>
        </p:nvSpPr>
        <p:spPr>
          <a:xfrm>
            <a:off x="2411760" y="107340"/>
            <a:ext cx="5040560"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2000" dirty="0" smtClean="0"/>
              <a:t>Nuclear and Particle Physics at </a:t>
            </a:r>
            <a:r>
              <a:rPr kumimoji="1" lang="en-US" altLang="ja-JP" sz="2000" dirty="0" err="1" smtClean="0"/>
              <a:t>Hadron</a:t>
            </a:r>
            <a:r>
              <a:rPr kumimoji="1" lang="en-US" altLang="ja-JP" sz="2000" dirty="0" smtClean="0"/>
              <a:t> Hall</a:t>
            </a:r>
            <a:endParaRPr kumimoji="1" lang="ja-JP" altLang="en-US" sz="2000" dirty="0"/>
          </a:p>
        </p:txBody>
      </p:sp>
      <p:sp>
        <p:nvSpPr>
          <p:cNvPr id="8" name="スライド番号プレースホルダ 7"/>
          <p:cNvSpPr>
            <a:spLocks noGrp="1"/>
          </p:cNvSpPr>
          <p:nvPr>
            <p:ph type="sldNum" sz="quarter" idx="12"/>
          </p:nvPr>
        </p:nvSpPr>
        <p:spPr/>
        <p:txBody>
          <a:bodyPr/>
          <a:lstStyle/>
          <a:p>
            <a:fld id="{AE769EA0-0893-4136-8D1D-0E80340FA640}" type="slidenum">
              <a:rPr kumimoji="1" lang="ja-JP" altLang="en-US" smtClean="0"/>
              <a:pPr/>
              <a:t>11</a:t>
            </a:fld>
            <a:endParaRPr kumimoji="1" lang="ja-JP" altLang="en-US"/>
          </a:p>
        </p:txBody>
      </p:sp>
      <p:sp>
        <p:nvSpPr>
          <p:cNvPr id="2" name="テキスト ボックス 1"/>
          <p:cNvSpPr txBox="1"/>
          <p:nvPr/>
        </p:nvSpPr>
        <p:spPr>
          <a:xfrm>
            <a:off x="6949574" y="796062"/>
            <a:ext cx="69794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kumimoji="1" lang="en-US" altLang="ja-JP" smtClean="0"/>
              <a:t>KOTO</a:t>
            </a:r>
            <a:endParaRPr kumimoji="1" lang="ja-JP" altLang="en-US" dirty="0"/>
          </a:p>
        </p:txBody>
      </p:sp>
    </p:spTree>
    <p:extLst>
      <p:ext uri="{BB962C8B-B14F-4D97-AF65-F5344CB8AC3E}">
        <p14:creationId xmlns:p14="http://schemas.microsoft.com/office/powerpoint/2010/main" val="1923792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3464719" y="3334881"/>
            <a:ext cx="175567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b="1" dirty="0">
                <a:solidFill>
                  <a:srgbClr val="7F007F"/>
                </a:solidFill>
              </a:rPr>
              <a:t>KL  beam line</a:t>
            </a:r>
            <a:br>
              <a:rPr lang="en-US" altLang="ja-JP" b="1" dirty="0">
                <a:solidFill>
                  <a:srgbClr val="7F007F"/>
                </a:solidFill>
              </a:rPr>
            </a:br>
            <a:r>
              <a:rPr lang="en-US" altLang="ja-JP" b="1" dirty="0">
                <a:solidFill>
                  <a:srgbClr val="7F007F"/>
                </a:solidFill>
              </a:rPr>
              <a:t>(KL decay in flight)</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51634" y="2578180"/>
            <a:ext cx="2057400" cy="154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038" y="22860"/>
            <a:ext cx="4403099" cy="330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36" name="Line 4"/>
          <p:cNvSpPr>
            <a:spLocks noChangeShapeType="1"/>
          </p:cNvSpPr>
          <p:nvPr/>
        </p:nvSpPr>
        <p:spPr bwMode="auto">
          <a:xfrm rot="10800000" flipH="1">
            <a:off x="3051810" y="4480560"/>
            <a:ext cx="525780" cy="468630"/>
          </a:xfrm>
          <a:prstGeom prst="line">
            <a:avLst/>
          </a:prstGeom>
          <a:noFill/>
          <a:ln w="508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solidFill>
                <a:prstClr val="black"/>
              </a:solidFill>
            </a:endParaRPr>
          </a:p>
        </p:txBody>
      </p:sp>
      <p:sp>
        <p:nvSpPr>
          <p:cNvPr id="18437" name="Line 5"/>
          <p:cNvSpPr>
            <a:spLocks noChangeShapeType="1"/>
          </p:cNvSpPr>
          <p:nvPr/>
        </p:nvSpPr>
        <p:spPr bwMode="auto">
          <a:xfrm flipH="1">
            <a:off x="3577590" y="4491990"/>
            <a:ext cx="502920" cy="0"/>
          </a:xfrm>
          <a:prstGeom prst="line">
            <a:avLst/>
          </a:prstGeom>
          <a:noFill/>
          <a:ln w="50800">
            <a:solidFill>
              <a:srgbClr val="FF000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ja-JP" altLang="en-US">
              <a:solidFill>
                <a:prstClr val="black"/>
              </a:solidFill>
            </a:endParaRPr>
          </a:p>
        </p:txBody>
      </p:sp>
      <p:sp>
        <p:nvSpPr>
          <p:cNvPr id="18438" name="Line 6"/>
          <p:cNvSpPr>
            <a:spLocks noChangeShapeType="1"/>
          </p:cNvSpPr>
          <p:nvPr/>
        </p:nvSpPr>
        <p:spPr bwMode="auto">
          <a:xfrm flipH="1">
            <a:off x="2937510" y="3806190"/>
            <a:ext cx="422910" cy="1360170"/>
          </a:xfrm>
          <a:prstGeom prst="line">
            <a:avLst/>
          </a:prstGeom>
          <a:noFill/>
          <a:ln w="50800">
            <a:solidFill>
              <a:srgbClr val="7F007F"/>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ja-JP" altLang="en-US">
              <a:solidFill>
                <a:prstClr val="black"/>
              </a:solidFill>
            </a:endParaRPr>
          </a:p>
        </p:txBody>
      </p:sp>
      <p:sp>
        <p:nvSpPr>
          <p:cNvPr id="18439" name="Rectangle 7"/>
          <p:cNvSpPr>
            <a:spLocks/>
          </p:cNvSpPr>
          <p:nvPr/>
        </p:nvSpPr>
        <p:spPr bwMode="auto">
          <a:xfrm>
            <a:off x="4100513" y="4523601"/>
            <a:ext cx="16783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b="1">
                <a:solidFill>
                  <a:srgbClr val="FF0000"/>
                </a:solidFill>
              </a:rPr>
              <a:t>K1.1BR beam line</a:t>
            </a:r>
            <a:br>
              <a:rPr lang="en-US" altLang="ja-JP" b="1">
                <a:solidFill>
                  <a:srgbClr val="FF0000"/>
                </a:solidFill>
              </a:rPr>
            </a:br>
            <a:r>
              <a:rPr lang="en-US" altLang="ja-JP" b="1">
                <a:solidFill>
                  <a:srgbClr val="FF0000"/>
                </a:solidFill>
              </a:rPr>
              <a:t>(K+ decay at rest)</a:t>
            </a:r>
          </a:p>
        </p:txBody>
      </p:sp>
      <p:sp>
        <p:nvSpPr>
          <p:cNvPr id="18440" name="Rectangle 8"/>
          <p:cNvSpPr>
            <a:spLocks/>
          </p:cNvSpPr>
          <p:nvPr/>
        </p:nvSpPr>
        <p:spPr bwMode="auto">
          <a:xfrm>
            <a:off x="891540" y="5383530"/>
            <a:ext cx="4549140" cy="480060"/>
          </a:xfrm>
          <a:prstGeom prst="rect">
            <a:avLst/>
          </a:prstGeom>
          <a:solidFill>
            <a:srgbClr val="66CCFF"/>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ja-JP" altLang="en-US">
              <a:solidFill>
                <a:prstClr val="black"/>
              </a:solidFill>
            </a:endParaRPr>
          </a:p>
        </p:txBody>
      </p:sp>
      <p:pic>
        <p:nvPicPr>
          <p:cNvPr id="1844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190" y="5199222"/>
            <a:ext cx="2628900"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42" name="Rectangle 10"/>
          <p:cNvSpPr>
            <a:spLocks/>
          </p:cNvSpPr>
          <p:nvPr/>
        </p:nvSpPr>
        <p:spPr bwMode="auto">
          <a:xfrm>
            <a:off x="7018020" y="6560820"/>
            <a:ext cx="212598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r>
              <a:rPr lang="en-US" altLang="ja-JP" b="1">
                <a:solidFill>
                  <a:srgbClr val="008000"/>
                </a:solidFill>
                <a:latin typeface="Helvetica Neue" charset="0"/>
                <a:sym typeface="Helvetica Neue" charset="0"/>
              </a:rPr>
              <a:t>SUSY  LFV loop</a:t>
            </a:r>
          </a:p>
        </p:txBody>
      </p:sp>
      <p:pic>
        <p:nvPicPr>
          <p:cNvPr id="1844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990" y="6343650"/>
            <a:ext cx="480060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44" name="AutoShape 12"/>
          <p:cNvSpPr>
            <a:spLocks/>
          </p:cNvSpPr>
          <p:nvPr/>
        </p:nvSpPr>
        <p:spPr bwMode="auto">
          <a:xfrm>
            <a:off x="4743450" y="6309360"/>
            <a:ext cx="1131570" cy="297180"/>
          </a:xfrm>
          <a:prstGeom prst="roundRect">
            <a:avLst>
              <a:gd name="adj" fmla="val 50000"/>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solidFill>
                <a:prstClr val="black"/>
              </a:solidFill>
            </a:endParaRPr>
          </a:p>
        </p:txBody>
      </p:sp>
      <p:pic>
        <p:nvPicPr>
          <p:cNvPr id="1844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690" y="5429250"/>
            <a:ext cx="4331970" cy="38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46" name="Rectangle 14"/>
          <p:cNvSpPr>
            <a:spLocks/>
          </p:cNvSpPr>
          <p:nvPr/>
        </p:nvSpPr>
        <p:spPr bwMode="auto">
          <a:xfrm>
            <a:off x="2617470" y="5852160"/>
            <a:ext cx="3063240" cy="38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pPr marL="308610" indent="-308610"/>
            <a:r>
              <a:rPr lang="en-US" altLang="ja-JP" b="1">
                <a:solidFill>
                  <a:srgbClr val="7F007F"/>
                </a:solidFill>
                <a:effectLst>
                  <a:outerShdw blurRad="38100" dist="38100" dir="2700000" algn="tl">
                    <a:srgbClr val="C0C0C0"/>
                  </a:outerShdw>
                </a:effectLst>
                <a:latin typeface="Comic Sans MS" pitchFamily="66" charset="0"/>
                <a:ea typeface="ＭＳ Ｐゴシック" pitchFamily="50" charset="-128"/>
                <a:sym typeface="Comic Sans MS" pitchFamily="66" charset="0"/>
              </a:rPr>
              <a:t>SM: (2.477±0.001)·10</a:t>
            </a:r>
            <a:r>
              <a:rPr lang="en-US" altLang="ja-JP" b="1" baseline="32000">
                <a:solidFill>
                  <a:srgbClr val="7F007F"/>
                </a:solidFill>
                <a:effectLst>
                  <a:outerShdw blurRad="38100" dist="38100" dir="2700000" algn="tl">
                    <a:srgbClr val="C0C0C0"/>
                  </a:outerShdw>
                </a:effectLst>
                <a:latin typeface="Comic Sans MS" pitchFamily="66" charset="0"/>
                <a:ea typeface="ＭＳ Ｐゴシック" pitchFamily="50" charset="-128"/>
                <a:sym typeface="Comic Sans MS" pitchFamily="66" charset="0"/>
              </a:rPr>
              <a:t>-5</a:t>
            </a:r>
          </a:p>
        </p:txBody>
      </p:sp>
      <p:sp>
        <p:nvSpPr>
          <p:cNvPr id="18447" name="Rectangle 15"/>
          <p:cNvSpPr>
            <a:spLocks noGrp="1" noChangeArrowheads="1"/>
          </p:cNvSpPr>
          <p:nvPr>
            <p:ph type="title"/>
          </p:nvPr>
        </p:nvSpPr>
        <p:spPr bwMode="auto">
          <a:xfrm>
            <a:off x="0" y="4812030"/>
            <a:ext cx="1680210" cy="42291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2296" tIns="41148" rIns="0" bIns="41148" numCol="1" anchor="ctr" anchorCtr="0" compatLnSpc="1">
            <a:prstTxWarp prst="textNoShape">
              <a:avLst/>
            </a:prstTxWarp>
          </a:bodyPr>
          <a:lstStyle/>
          <a:p>
            <a:r>
              <a:rPr kumimoji="0" lang="en-US" altLang="ja-JP" sz="2200" b="1"/>
              <a:t>E36 (LFU)</a:t>
            </a:r>
            <a:endParaRPr kumimoji="0" lang="en-US" altLang="ja-JP" sz="2200" b="1">
              <a:ea typeface="ヒラギノ角ゴ ProN W6" charset="-128"/>
            </a:endParaRPr>
          </a:p>
        </p:txBody>
      </p:sp>
      <p:sp>
        <p:nvSpPr>
          <p:cNvPr id="2" name="スライド番号プレースホルダー 1"/>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12</a:t>
            </a:fld>
            <a:endParaRPr lang="ja-JP" altLang="en-US">
              <a:solidFill>
                <a:prstClr val="black">
                  <a:lumMod val="65000"/>
                  <a:lumOff val="35000"/>
                </a:prstClr>
              </a:solidFill>
            </a:endParaRPr>
          </a:p>
        </p:txBody>
      </p:sp>
      <p:pic>
        <p:nvPicPr>
          <p:cNvPr id="18448"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880" y="22860"/>
            <a:ext cx="1691640"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449"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4580" y="743664"/>
            <a:ext cx="2103120"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50" name="Rectangle 18"/>
          <p:cNvSpPr>
            <a:spLocks/>
          </p:cNvSpPr>
          <p:nvPr/>
        </p:nvSpPr>
        <p:spPr bwMode="auto">
          <a:xfrm>
            <a:off x="2150270" y="-143351"/>
            <a:ext cx="20576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2200" b="1" dirty="0">
                <a:solidFill>
                  <a:prstClr val="black"/>
                </a:solidFill>
              </a:rPr>
              <a:t>Rare </a:t>
            </a:r>
            <a:r>
              <a:rPr lang="en-US" altLang="ja-JP" sz="2200" b="1" dirty="0" err="1">
                <a:solidFill>
                  <a:prstClr val="black"/>
                </a:solidFill>
              </a:rPr>
              <a:t>Kaon</a:t>
            </a:r>
            <a:r>
              <a:rPr lang="en-US" altLang="ja-JP" sz="2200" b="1" dirty="0">
                <a:solidFill>
                  <a:prstClr val="black"/>
                </a:solidFill>
              </a:rPr>
              <a:t> Decay</a:t>
            </a:r>
            <a:r>
              <a:rPr lang="en-US" altLang="ja-JP" sz="3200" dirty="0">
                <a:solidFill>
                  <a:prstClr val="black"/>
                </a:solidFill>
              </a:rPr>
              <a:t> </a:t>
            </a:r>
          </a:p>
        </p:txBody>
      </p:sp>
      <p:pic>
        <p:nvPicPr>
          <p:cNvPr id="18451"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886" y="440769"/>
            <a:ext cx="436626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8452"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 y="834390"/>
            <a:ext cx="115443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53" name="Rectangle 21"/>
          <p:cNvSpPr>
            <a:spLocks/>
          </p:cNvSpPr>
          <p:nvPr/>
        </p:nvSpPr>
        <p:spPr bwMode="auto">
          <a:xfrm>
            <a:off x="8523923" y="2013853"/>
            <a:ext cx="336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2200" b="1">
                <a:solidFill>
                  <a:srgbClr val="FF0000"/>
                </a:solidFill>
              </a:rPr>
              <a:t>CsI</a:t>
            </a:r>
          </a:p>
        </p:txBody>
      </p:sp>
      <p:sp>
        <p:nvSpPr>
          <p:cNvPr id="18454" name="Rectangle 22"/>
          <p:cNvSpPr>
            <a:spLocks/>
          </p:cNvSpPr>
          <p:nvPr/>
        </p:nvSpPr>
        <p:spPr bwMode="auto">
          <a:xfrm>
            <a:off x="6963728" y="2013853"/>
            <a:ext cx="3157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2200" b="1">
                <a:solidFill>
                  <a:srgbClr val="FF00FF"/>
                </a:solidFill>
              </a:rPr>
              <a:t>CV</a:t>
            </a:r>
          </a:p>
        </p:txBody>
      </p:sp>
      <p:pic>
        <p:nvPicPr>
          <p:cNvPr id="18455"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2170" y="2354580"/>
            <a:ext cx="1520190" cy="203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テキスト ボックス 2"/>
          <p:cNvSpPr txBox="1"/>
          <p:nvPr/>
        </p:nvSpPr>
        <p:spPr>
          <a:xfrm>
            <a:off x="5280660" y="113261"/>
            <a:ext cx="2806281"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altLang="ja-JP" dirty="0" smtClean="0"/>
              <a:t>J-PARC HADRON HALL</a:t>
            </a:r>
            <a:endParaRPr kumimoji="1" lang="ja-JP" altLang="en-US" dirty="0"/>
          </a:p>
        </p:txBody>
      </p:sp>
    </p:spTree>
    <p:extLst>
      <p:ext uri="{BB962C8B-B14F-4D97-AF65-F5344CB8AC3E}">
        <p14:creationId xmlns:p14="http://schemas.microsoft.com/office/powerpoint/2010/main" val="143138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Grp="1" noChangeArrowheads="1"/>
          </p:cNvSpPr>
          <p:nvPr>
            <p:ph type="title" idx="4294967295"/>
          </p:nvPr>
        </p:nvSpPr>
        <p:spPr>
          <a:xfrm>
            <a:off x="0" y="274638"/>
            <a:ext cx="8229600" cy="1143000"/>
          </a:xfrm>
        </p:spPr>
        <p:txBody>
          <a:bodyPr/>
          <a:lstStyle/>
          <a:p>
            <a:pPr eaLnBrk="1" hangingPunct="1"/>
            <a:r>
              <a:rPr lang="en-US" altLang="ja-JP" smtClean="0"/>
              <a:t> </a:t>
            </a:r>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75" y="1503367"/>
            <a:ext cx="41148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1924" name="Line 4"/>
          <p:cNvSpPr>
            <a:spLocks noChangeShapeType="1"/>
          </p:cNvSpPr>
          <p:nvPr/>
        </p:nvSpPr>
        <p:spPr bwMode="auto">
          <a:xfrm rot="10800000">
            <a:off x="5461000" y="1912940"/>
            <a:ext cx="1676400" cy="282575"/>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ja-JP" altLang="en-US" smtClean="0">
              <a:solidFill>
                <a:prstClr val="black"/>
              </a:solidFill>
              <a:latin typeface="Arial" pitchFamily="34" charset="0"/>
            </a:endParaRPr>
          </a:p>
        </p:txBody>
      </p:sp>
      <p:sp>
        <p:nvSpPr>
          <p:cNvPr id="81925" name="Rectangle 5"/>
          <p:cNvSpPr>
            <a:spLocks/>
          </p:cNvSpPr>
          <p:nvPr/>
        </p:nvSpPr>
        <p:spPr bwMode="auto">
          <a:xfrm>
            <a:off x="4868294" y="1611719"/>
            <a:ext cx="12679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fontAlgn="base">
              <a:spcBef>
                <a:spcPct val="0"/>
              </a:spcBef>
              <a:spcAft>
                <a:spcPct val="0"/>
              </a:spcAft>
            </a:pPr>
            <a:r>
              <a:rPr kumimoji="0" lang="en-US" altLang="ja-JP" smtClean="0">
                <a:solidFill>
                  <a:srgbClr val="000000"/>
                </a:solidFill>
                <a:latin typeface="ヒラギノ角ゴ Pro W3"/>
                <a:ea typeface="ヒラギノ角ゴ Pro W3"/>
                <a:cs typeface="ヒラギノ角ゴ Pro W3"/>
                <a:sym typeface="ヒラギノ角ゴ Pro W3"/>
              </a:rPr>
              <a:t>Proton Beam</a:t>
            </a:r>
          </a:p>
        </p:txBody>
      </p:sp>
      <p:sp>
        <p:nvSpPr>
          <p:cNvPr id="81926" name="Line 6"/>
          <p:cNvSpPr>
            <a:spLocks noChangeShapeType="1"/>
          </p:cNvSpPr>
          <p:nvPr/>
        </p:nvSpPr>
        <p:spPr bwMode="auto">
          <a:xfrm>
            <a:off x="7759745" y="2322603"/>
            <a:ext cx="893763" cy="892175"/>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ja-JP" altLang="en-US" smtClean="0">
              <a:solidFill>
                <a:prstClr val="black"/>
              </a:solidFill>
              <a:latin typeface="Arial" pitchFamily="34" charset="0"/>
            </a:endParaRPr>
          </a:p>
        </p:txBody>
      </p:sp>
      <p:sp>
        <p:nvSpPr>
          <p:cNvPr id="81927" name="Rectangle 7"/>
          <p:cNvSpPr>
            <a:spLocks/>
          </p:cNvSpPr>
          <p:nvPr/>
        </p:nvSpPr>
        <p:spPr bwMode="auto">
          <a:xfrm>
            <a:off x="7526338" y="3156040"/>
            <a:ext cx="16160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fontAlgn="base">
              <a:spcBef>
                <a:spcPct val="0"/>
              </a:spcBef>
              <a:spcAft>
                <a:spcPct val="0"/>
              </a:spcAft>
            </a:pPr>
            <a:r>
              <a:rPr kumimoji="0" lang="en-US" altLang="ja-JP" smtClean="0">
                <a:solidFill>
                  <a:srgbClr val="000000"/>
                </a:solidFill>
                <a:latin typeface="ヒラギノ角ゴ Pro W3"/>
                <a:ea typeface="ヒラギノ角ゴ Pro W3"/>
                <a:cs typeface="ヒラギノ角ゴ Pro W3"/>
                <a:sym typeface="ヒラギノ角ゴ Pro W3"/>
              </a:rPr>
              <a:t>Pion production target</a:t>
            </a:r>
          </a:p>
        </p:txBody>
      </p:sp>
      <p:sp>
        <p:nvSpPr>
          <p:cNvPr id="81928" name="AutoShape 8"/>
          <p:cNvSpPr>
            <a:spLocks/>
          </p:cNvSpPr>
          <p:nvPr/>
        </p:nvSpPr>
        <p:spPr bwMode="auto">
          <a:xfrm rot="10800000">
            <a:off x="6107117" y="2232025"/>
            <a:ext cx="714375" cy="160338"/>
          </a:xfrm>
          <a:prstGeom prst="rightArrow">
            <a:avLst>
              <a:gd name="adj1" fmla="val 39907"/>
              <a:gd name="adj2" fmla="val 100247"/>
            </a:avLst>
          </a:prstGeom>
          <a:gradFill rotWithShape="0">
            <a:gsLst>
              <a:gs pos="0">
                <a:srgbClr val="66FF66"/>
              </a:gs>
              <a:gs pos="100000">
                <a:srgbClr val="FFFF00"/>
              </a:gs>
            </a:gsLst>
            <a:lin ang="0" scaled="1"/>
          </a:gradFill>
          <a:ln w="9525">
            <a:solidFill>
              <a:schemeClr val="tx1"/>
            </a:solidFill>
            <a:miter lim="800000"/>
            <a:headEnd/>
            <a:tailEnd/>
          </a:ln>
        </p:spPr>
        <p:txBody>
          <a:bodyPr lIns="0" tIns="0" rIns="0" bIns="0"/>
          <a:lstStyle/>
          <a:p>
            <a:pPr algn="ctr" fontAlgn="base">
              <a:spcBef>
                <a:spcPct val="0"/>
              </a:spcBef>
              <a:spcAft>
                <a:spcPct val="0"/>
              </a:spcAft>
            </a:pPr>
            <a:endParaRPr kumimoji="0" lang="ja-JP" altLang="en-US" sz="3000" smtClean="0">
              <a:solidFill>
                <a:srgbClr val="000000"/>
              </a:solidFill>
              <a:latin typeface="ヒラギノ角ゴ Pro W3"/>
              <a:ea typeface="ヒラギノ角ゴ Pro W3"/>
              <a:cs typeface="ヒラギノ角ゴ Pro W3"/>
              <a:sym typeface="ヒラギノ角ゴ Pro W3"/>
            </a:endParaRPr>
          </a:p>
        </p:txBody>
      </p:sp>
      <p:sp>
        <p:nvSpPr>
          <p:cNvPr id="81929" name="AutoShape 9"/>
          <p:cNvSpPr>
            <a:spLocks/>
          </p:cNvSpPr>
          <p:nvPr/>
        </p:nvSpPr>
        <p:spPr bwMode="auto">
          <a:xfrm rot="7614124">
            <a:off x="5258639" y="2644027"/>
            <a:ext cx="714375" cy="160337"/>
          </a:xfrm>
          <a:prstGeom prst="rightArrow">
            <a:avLst>
              <a:gd name="adj1" fmla="val 39907"/>
              <a:gd name="adj2" fmla="val 100248"/>
            </a:avLst>
          </a:prstGeom>
          <a:gradFill rotWithShape="0">
            <a:gsLst>
              <a:gs pos="0">
                <a:srgbClr val="008040"/>
              </a:gs>
              <a:gs pos="100000">
                <a:srgbClr val="66FF66"/>
              </a:gs>
            </a:gsLst>
            <a:lin ang="18720000" scaled="1"/>
          </a:gradFill>
          <a:ln w="9525">
            <a:solidFill>
              <a:schemeClr val="tx1"/>
            </a:solidFill>
            <a:miter lim="800000"/>
            <a:headEnd/>
            <a:tailEnd/>
          </a:ln>
        </p:spPr>
        <p:txBody>
          <a:bodyPr lIns="0" tIns="0" rIns="0" bIns="0"/>
          <a:lstStyle/>
          <a:p>
            <a:pPr algn="ctr" fontAlgn="base">
              <a:spcBef>
                <a:spcPct val="0"/>
              </a:spcBef>
              <a:spcAft>
                <a:spcPct val="0"/>
              </a:spcAft>
            </a:pPr>
            <a:endParaRPr kumimoji="0" lang="ja-JP" altLang="en-US" sz="3000" smtClean="0">
              <a:solidFill>
                <a:srgbClr val="000000"/>
              </a:solidFill>
              <a:latin typeface="ヒラギノ角ゴ Pro W3"/>
              <a:ea typeface="ヒラギノ角ゴ Pro W3"/>
              <a:cs typeface="ヒラギノ角ゴ Pro W3"/>
              <a:sym typeface="ヒラギノ角ゴ Pro W3"/>
            </a:endParaRPr>
          </a:p>
        </p:txBody>
      </p:sp>
      <p:sp>
        <p:nvSpPr>
          <p:cNvPr id="81930" name="AutoShape 10"/>
          <p:cNvSpPr>
            <a:spLocks/>
          </p:cNvSpPr>
          <p:nvPr/>
        </p:nvSpPr>
        <p:spPr bwMode="auto">
          <a:xfrm rot="2579321">
            <a:off x="5429250" y="4044957"/>
            <a:ext cx="714375" cy="161925"/>
          </a:xfrm>
          <a:prstGeom prst="rightArrow">
            <a:avLst>
              <a:gd name="adj1" fmla="val 39907"/>
              <a:gd name="adj2" fmla="val 99265"/>
            </a:avLst>
          </a:prstGeom>
          <a:gradFill rotWithShape="0">
            <a:gsLst>
              <a:gs pos="0">
                <a:srgbClr val="008000"/>
              </a:gs>
              <a:gs pos="100000">
                <a:srgbClr val="008040"/>
              </a:gs>
            </a:gsLst>
            <a:lin ang="3300000" scaled="1"/>
          </a:gradFill>
          <a:ln w="9525">
            <a:solidFill>
              <a:schemeClr val="tx1"/>
            </a:solidFill>
            <a:miter lim="800000"/>
            <a:headEnd/>
            <a:tailEnd/>
          </a:ln>
        </p:spPr>
        <p:txBody>
          <a:bodyPr lIns="0" tIns="0" rIns="0" bIns="0"/>
          <a:lstStyle/>
          <a:p>
            <a:pPr algn="ctr" fontAlgn="base">
              <a:spcBef>
                <a:spcPct val="0"/>
              </a:spcBef>
              <a:spcAft>
                <a:spcPct val="0"/>
              </a:spcAft>
            </a:pPr>
            <a:endParaRPr kumimoji="0" lang="ja-JP" altLang="en-US" sz="3000" smtClean="0">
              <a:solidFill>
                <a:srgbClr val="000000"/>
              </a:solidFill>
              <a:latin typeface="ヒラギノ角ゴ Pro W3"/>
              <a:ea typeface="ヒラギノ角ゴ Pro W3"/>
              <a:cs typeface="ヒラギノ角ゴ Pro W3"/>
              <a:sym typeface="ヒラギノ角ゴ Pro W3"/>
            </a:endParaRPr>
          </a:p>
        </p:txBody>
      </p:sp>
      <p:sp>
        <p:nvSpPr>
          <p:cNvPr id="81931" name="AutoShape 11"/>
          <p:cNvSpPr>
            <a:spLocks/>
          </p:cNvSpPr>
          <p:nvPr/>
        </p:nvSpPr>
        <p:spPr bwMode="auto">
          <a:xfrm>
            <a:off x="6215069" y="4465728"/>
            <a:ext cx="714375" cy="160337"/>
          </a:xfrm>
          <a:prstGeom prst="rightArrow">
            <a:avLst>
              <a:gd name="adj1" fmla="val 39907"/>
              <a:gd name="adj2" fmla="val 100248"/>
            </a:avLst>
          </a:prstGeom>
          <a:solidFill>
            <a:schemeClr val="accent1"/>
          </a:solidFill>
          <a:ln w="9525">
            <a:solidFill>
              <a:schemeClr val="tx1"/>
            </a:solidFill>
            <a:miter lim="800000"/>
            <a:headEnd/>
            <a:tailEnd/>
          </a:ln>
        </p:spPr>
        <p:txBody>
          <a:bodyPr lIns="0" tIns="0" rIns="0" bIns="0"/>
          <a:lstStyle/>
          <a:p>
            <a:pPr algn="ctr" fontAlgn="base">
              <a:spcBef>
                <a:spcPct val="0"/>
              </a:spcBef>
              <a:spcAft>
                <a:spcPct val="0"/>
              </a:spcAft>
            </a:pPr>
            <a:endParaRPr kumimoji="0" lang="ja-JP" altLang="en-US" sz="3000" smtClean="0">
              <a:solidFill>
                <a:srgbClr val="000000"/>
              </a:solidFill>
              <a:latin typeface="ヒラギノ角ゴ Pro W3"/>
              <a:ea typeface="ヒラギノ角ゴ Pro W3"/>
              <a:cs typeface="ヒラギノ角ゴ Pro W3"/>
              <a:sym typeface="ヒラギノ角ゴ Pro W3"/>
            </a:endParaRPr>
          </a:p>
        </p:txBody>
      </p:sp>
      <p:sp>
        <p:nvSpPr>
          <p:cNvPr id="81932" name="Line 12"/>
          <p:cNvSpPr>
            <a:spLocks noChangeShapeType="1"/>
          </p:cNvSpPr>
          <p:nvPr/>
        </p:nvSpPr>
        <p:spPr bwMode="auto">
          <a:xfrm rot="10800000">
            <a:off x="6897688" y="3908430"/>
            <a:ext cx="398462" cy="511175"/>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ja-JP" altLang="en-US" smtClean="0">
              <a:solidFill>
                <a:prstClr val="black"/>
              </a:solidFill>
              <a:latin typeface="Arial" pitchFamily="34" charset="0"/>
            </a:endParaRPr>
          </a:p>
        </p:txBody>
      </p:sp>
      <p:sp>
        <p:nvSpPr>
          <p:cNvPr id="81933" name="Rectangle 13"/>
          <p:cNvSpPr>
            <a:spLocks/>
          </p:cNvSpPr>
          <p:nvPr/>
        </p:nvSpPr>
        <p:spPr bwMode="auto">
          <a:xfrm>
            <a:off x="6170613" y="3419475"/>
            <a:ext cx="16160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fontAlgn="base">
              <a:spcBef>
                <a:spcPct val="0"/>
              </a:spcBef>
              <a:spcAft>
                <a:spcPct val="0"/>
              </a:spcAft>
            </a:pPr>
            <a:r>
              <a:rPr kumimoji="0" lang="en-US" altLang="ja-JP" smtClean="0">
                <a:solidFill>
                  <a:srgbClr val="000000"/>
                </a:solidFill>
                <a:latin typeface="ヒラギノ角ゴ Pro W3"/>
                <a:ea typeface="ヒラギノ角ゴ Pro W3"/>
                <a:cs typeface="ヒラギノ角ゴ Pro W3"/>
                <a:sym typeface="ヒラギノ角ゴ Pro W3"/>
              </a:rPr>
              <a:t>Muon stopping target</a:t>
            </a:r>
          </a:p>
        </p:txBody>
      </p:sp>
      <p:sp>
        <p:nvSpPr>
          <p:cNvPr id="81934" name="Freeform 14"/>
          <p:cNvSpPr>
            <a:spLocks/>
          </p:cNvSpPr>
          <p:nvPr/>
        </p:nvSpPr>
        <p:spPr bwMode="auto">
          <a:xfrm>
            <a:off x="6604002" y="4481603"/>
            <a:ext cx="2030413" cy="1430337"/>
          </a:xfrm>
          <a:custGeom>
            <a:avLst/>
            <a:gdLst>
              <a:gd name="T0" fmla="*/ 2147483647 w 21398"/>
              <a:gd name="T1" fmla="*/ 2147483647 h 21392"/>
              <a:gd name="T2" fmla="*/ 2147483647 w 21398"/>
              <a:gd name="T3" fmla="*/ 2147483647 h 21392"/>
              <a:gd name="T4" fmla="*/ 2147483647 w 21398"/>
              <a:gd name="T5" fmla="*/ 2147483647 h 21392"/>
              <a:gd name="T6" fmla="*/ 2147483647 w 21398"/>
              <a:gd name="T7" fmla="*/ 2147483647 h 21392"/>
              <a:gd name="T8" fmla="*/ 2147483647 w 21398"/>
              <a:gd name="T9" fmla="*/ 2147483647 h 21392"/>
              <a:gd name="T10" fmla="*/ 2147483647 w 21398"/>
              <a:gd name="T11" fmla="*/ 2147483647 h 21392"/>
              <a:gd name="T12" fmla="*/ 2147483647 w 21398"/>
              <a:gd name="T13" fmla="*/ 2147483647 h 21392"/>
              <a:gd name="T14" fmla="*/ 2147483647 w 21398"/>
              <a:gd name="T15" fmla="*/ 2147483647 h 21392"/>
              <a:gd name="T16" fmla="*/ 2147483647 w 21398"/>
              <a:gd name="T17" fmla="*/ 2147483647 h 21392"/>
              <a:gd name="T18" fmla="*/ 2147483647 w 21398"/>
              <a:gd name="T19" fmla="*/ 2147483647 h 21392"/>
              <a:gd name="T20" fmla="*/ 2147483647 w 21398"/>
              <a:gd name="T21" fmla="*/ 2147483647 h 21392"/>
              <a:gd name="T22" fmla="*/ 2147483647 w 21398"/>
              <a:gd name="T23" fmla="*/ 2147483647 h 21392"/>
              <a:gd name="T24" fmla="*/ 2147483647 w 21398"/>
              <a:gd name="T25" fmla="*/ 2147483647 h 21392"/>
              <a:gd name="T26" fmla="*/ 2147483647 w 21398"/>
              <a:gd name="T27" fmla="*/ 2147483647 h 21392"/>
              <a:gd name="T28" fmla="*/ 2147483647 w 21398"/>
              <a:gd name="T29" fmla="*/ 2147483647 h 21392"/>
              <a:gd name="T30" fmla="*/ 2147483647 w 21398"/>
              <a:gd name="T31" fmla="*/ 2147483647 h 21392"/>
              <a:gd name="T32" fmla="*/ 2147483647 w 21398"/>
              <a:gd name="T33" fmla="*/ 2147483647 h 21392"/>
              <a:gd name="T34" fmla="*/ 0 w 21398"/>
              <a:gd name="T35" fmla="*/ 2147483647 h 213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398"/>
              <a:gd name="T55" fmla="*/ 0 h 21392"/>
              <a:gd name="T56" fmla="*/ 21398 w 21398"/>
              <a:gd name="T57" fmla="*/ 21392 h 213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398" h="21392">
                <a:moveTo>
                  <a:pt x="9140" y="1049"/>
                </a:moveTo>
                <a:cubicBezTo>
                  <a:pt x="9140" y="1049"/>
                  <a:pt x="11165" y="-76"/>
                  <a:pt x="11707" y="4"/>
                </a:cubicBezTo>
                <a:cubicBezTo>
                  <a:pt x="12296" y="90"/>
                  <a:pt x="13674" y="1752"/>
                  <a:pt x="14274" y="1926"/>
                </a:cubicBezTo>
                <a:cubicBezTo>
                  <a:pt x="14885" y="2102"/>
                  <a:pt x="16677" y="655"/>
                  <a:pt x="17173" y="939"/>
                </a:cubicBezTo>
                <a:cubicBezTo>
                  <a:pt x="17650" y="1213"/>
                  <a:pt x="18273" y="3782"/>
                  <a:pt x="18719" y="4380"/>
                </a:cubicBezTo>
                <a:cubicBezTo>
                  <a:pt x="19131" y="4932"/>
                  <a:pt x="20807" y="5605"/>
                  <a:pt x="21035" y="6220"/>
                </a:cubicBezTo>
                <a:cubicBezTo>
                  <a:pt x="21275" y="6867"/>
                  <a:pt x="20759" y="9301"/>
                  <a:pt x="20785" y="10164"/>
                </a:cubicBezTo>
                <a:cubicBezTo>
                  <a:pt x="20815" y="11153"/>
                  <a:pt x="21600" y="13916"/>
                  <a:pt x="21348" y="14634"/>
                </a:cubicBezTo>
                <a:cubicBezTo>
                  <a:pt x="21166" y="15154"/>
                  <a:pt x="19599" y="15621"/>
                  <a:pt x="19283" y="16124"/>
                </a:cubicBezTo>
                <a:cubicBezTo>
                  <a:pt x="18941" y="16667"/>
                  <a:pt x="18776" y="19128"/>
                  <a:pt x="18406" y="19454"/>
                </a:cubicBezTo>
                <a:cubicBezTo>
                  <a:pt x="18052" y="19766"/>
                  <a:pt x="16480" y="18885"/>
                  <a:pt x="16027" y="19104"/>
                </a:cubicBezTo>
                <a:cubicBezTo>
                  <a:pt x="15586" y="19317"/>
                  <a:pt x="14762" y="21262"/>
                  <a:pt x="14337" y="21382"/>
                </a:cubicBezTo>
                <a:cubicBezTo>
                  <a:pt x="13835" y="21524"/>
                  <a:pt x="12342" y="20010"/>
                  <a:pt x="11770" y="19980"/>
                </a:cubicBezTo>
                <a:cubicBezTo>
                  <a:pt x="11239" y="19953"/>
                  <a:pt x="9862" y="21049"/>
                  <a:pt x="9328" y="21032"/>
                </a:cubicBezTo>
                <a:cubicBezTo>
                  <a:pt x="8746" y="21014"/>
                  <a:pt x="7266" y="19679"/>
                  <a:pt x="6699" y="19717"/>
                </a:cubicBezTo>
                <a:cubicBezTo>
                  <a:pt x="6221" y="19750"/>
                  <a:pt x="5049" y="21082"/>
                  <a:pt x="4570" y="21119"/>
                </a:cubicBezTo>
                <a:cubicBezTo>
                  <a:pt x="4018" y="21163"/>
                  <a:pt x="2575" y="19926"/>
                  <a:pt x="2003" y="19892"/>
                </a:cubicBezTo>
                <a:cubicBezTo>
                  <a:pt x="1568" y="19867"/>
                  <a:pt x="0" y="20594"/>
                  <a:pt x="0" y="20594"/>
                </a:cubicBezTo>
              </a:path>
            </a:pathLst>
          </a:cu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ja-JP" altLang="en-US" smtClean="0">
              <a:solidFill>
                <a:prstClr val="black"/>
              </a:solidFill>
              <a:latin typeface="Arial" pitchFamily="34" charset="0"/>
            </a:endParaRPr>
          </a:p>
        </p:txBody>
      </p:sp>
      <p:sp>
        <p:nvSpPr>
          <p:cNvPr id="81935" name="Rectangle 15"/>
          <p:cNvSpPr>
            <a:spLocks/>
          </p:cNvSpPr>
          <p:nvPr/>
        </p:nvSpPr>
        <p:spPr bwMode="auto">
          <a:xfrm>
            <a:off x="6313522" y="5910263"/>
            <a:ext cx="21240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fontAlgn="base">
              <a:spcBef>
                <a:spcPct val="0"/>
              </a:spcBef>
              <a:spcAft>
                <a:spcPct val="0"/>
              </a:spcAft>
            </a:pPr>
            <a:r>
              <a:rPr kumimoji="0" lang="en-US" altLang="ja-JP" sz="1700" smtClean="0">
                <a:solidFill>
                  <a:srgbClr val="FF8000"/>
                </a:solidFill>
                <a:latin typeface="ヒラギノ角ゴ Pro W6"/>
                <a:ea typeface="ヒラギノ角ゴ Pro W6"/>
                <a:cs typeface="ヒラギノ角ゴ Pro W6"/>
                <a:sym typeface="ヒラギノ角ゴ Pro W6"/>
              </a:rPr>
              <a:t>Electron Spectrometer</a:t>
            </a:r>
          </a:p>
        </p:txBody>
      </p:sp>
      <p:sp>
        <p:nvSpPr>
          <p:cNvPr id="81936" name="Rectangle 16"/>
          <p:cNvSpPr>
            <a:spLocks/>
          </p:cNvSpPr>
          <p:nvPr/>
        </p:nvSpPr>
        <p:spPr bwMode="auto">
          <a:xfrm>
            <a:off x="6759575" y="1347788"/>
            <a:ext cx="212566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fontAlgn="base">
              <a:spcBef>
                <a:spcPct val="0"/>
              </a:spcBef>
              <a:spcAft>
                <a:spcPct val="0"/>
              </a:spcAft>
            </a:pPr>
            <a:r>
              <a:rPr kumimoji="0" lang="en-US" altLang="ja-JP" sz="1700" smtClean="0">
                <a:solidFill>
                  <a:srgbClr val="FF8000"/>
                </a:solidFill>
                <a:latin typeface="ヒラギノ角ゴ Pro W6"/>
                <a:ea typeface="ヒラギノ角ゴ Pro W6"/>
                <a:cs typeface="ヒラギノ角ゴ Pro W6"/>
                <a:sym typeface="ヒラギノ角ゴ Pro W6"/>
              </a:rPr>
              <a:t>Pion collection</a:t>
            </a:r>
          </a:p>
        </p:txBody>
      </p:sp>
      <p:sp>
        <p:nvSpPr>
          <p:cNvPr id="81937" name="Rectangle 17"/>
          <p:cNvSpPr>
            <a:spLocks/>
          </p:cNvSpPr>
          <p:nvPr/>
        </p:nvSpPr>
        <p:spPr bwMode="auto">
          <a:xfrm rot="-5400000">
            <a:off x="3974307" y="3299619"/>
            <a:ext cx="21256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fontAlgn="base">
              <a:spcBef>
                <a:spcPct val="0"/>
              </a:spcBef>
              <a:spcAft>
                <a:spcPct val="0"/>
              </a:spcAft>
            </a:pPr>
            <a:r>
              <a:rPr kumimoji="0" lang="en-US" altLang="ja-JP" sz="1700" smtClean="0">
                <a:solidFill>
                  <a:srgbClr val="FF8000"/>
                </a:solidFill>
                <a:latin typeface="ヒラギノ角ゴ Pro W6"/>
                <a:ea typeface="ヒラギノ角ゴ Pro W6"/>
                <a:cs typeface="ヒラギノ角ゴ Pro W6"/>
                <a:sym typeface="ヒラギノ角ゴ Pro W6"/>
              </a:rPr>
              <a:t>Muon transport</a:t>
            </a:r>
          </a:p>
        </p:txBody>
      </p:sp>
      <p:sp>
        <p:nvSpPr>
          <p:cNvPr id="81938" name="Rectangle 1"/>
          <p:cNvSpPr txBox="1">
            <a:spLocks noChangeArrowheads="1"/>
          </p:cNvSpPr>
          <p:nvPr/>
        </p:nvSpPr>
        <p:spPr bwMode="auto">
          <a:xfrm>
            <a:off x="1785903" y="78292"/>
            <a:ext cx="4973672" cy="595313"/>
          </a:xfrm>
          <a:prstGeom prst="rect">
            <a:avLst/>
          </a:prstGeom>
          <a:ln/>
          <a:extLst/>
        </p:spPr>
        <p:style>
          <a:lnRef idx="2">
            <a:schemeClr val="accent1">
              <a:shade val="50000"/>
            </a:schemeClr>
          </a:lnRef>
          <a:fillRef idx="1">
            <a:schemeClr val="accent1"/>
          </a:fillRef>
          <a:effectRef idx="0">
            <a:schemeClr val="accent1"/>
          </a:effectRef>
          <a:fontRef idx="minor">
            <a:schemeClr val="lt1"/>
          </a:fontRef>
        </p:style>
        <p:txBody>
          <a:bodyPr lIns="91336" tIns="45668" rIns="91336" bIns="45668" anchor="ctr"/>
          <a:lstStyle>
            <a:lvl1pPr eaLnBrk="0" hangingPunct="0">
              <a:tabLst>
                <a:tab pos="854075" algn="l"/>
              </a:tabLst>
              <a:defRPr kumimoji="1">
                <a:solidFill>
                  <a:schemeClr val="tx1"/>
                </a:solidFill>
                <a:latin typeface="Arial" pitchFamily="34" charset="0"/>
                <a:ea typeface="ＭＳ Ｐゴシック" pitchFamily="50" charset="-128"/>
              </a:defRPr>
            </a:lvl1pPr>
            <a:lvl2pPr marL="742950" indent="-285750" eaLnBrk="0" hangingPunct="0">
              <a:tabLst>
                <a:tab pos="854075" algn="l"/>
              </a:tabLst>
              <a:defRPr kumimoji="1">
                <a:solidFill>
                  <a:schemeClr val="tx1"/>
                </a:solidFill>
                <a:latin typeface="Arial" pitchFamily="34" charset="0"/>
                <a:ea typeface="ＭＳ Ｐゴシック" pitchFamily="50" charset="-128"/>
              </a:defRPr>
            </a:lvl2pPr>
            <a:lvl3pPr marL="1143000" indent="-228600" eaLnBrk="0" hangingPunct="0">
              <a:tabLst>
                <a:tab pos="854075" algn="l"/>
              </a:tabLst>
              <a:defRPr kumimoji="1">
                <a:solidFill>
                  <a:schemeClr val="tx1"/>
                </a:solidFill>
                <a:latin typeface="Arial" pitchFamily="34" charset="0"/>
                <a:ea typeface="ＭＳ Ｐゴシック" pitchFamily="50" charset="-128"/>
              </a:defRPr>
            </a:lvl3pPr>
            <a:lvl4pPr marL="1600200" indent="-228600" eaLnBrk="0" hangingPunct="0">
              <a:tabLst>
                <a:tab pos="854075" algn="l"/>
              </a:tabLst>
              <a:defRPr kumimoji="1">
                <a:solidFill>
                  <a:schemeClr val="tx1"/>
                </a:solidFill>
                <a:latin typeface="Arial" pitchFamily="34" charset="0"/>
                <a:ea typeface="ＭＳ Ｐゴシック" pitchFamily="50" charset="-128"/>
              </a:defRPr>
            </a:lvl4pPr>
            <a:lvl5pPr marL="2057400" indent="-228600" eaLnBrk="0" hangingPunct="0">
              <a:tabLst>
                <a:tab pos="854075" algn="l"/>
              </a:tabLst>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tabLst>
                <a:tab pos="854075" algn="l"/>
              </a:tabLs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tabLst>
                <a:tab pos="854075" algn="l"/>
              </a:tabLs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tabLst>
                <a:tab pos="854075" algn="l"/>
              </a:tabLs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tabLst>
                <a:tab pos="854075" algn="l"/>
              </a:tabLs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800" dirty="0" smtClean="0">
                <a:solidFill>
                  <a:prstClr val="white"/>
                </a:solidFill>
                <a:latin typeface="Calibri" pitchFamily="34" charset="0"/>
              </a:rPr>
              <a:t>COMET </a:t>
            </a:r>
            <a:r>
              <a:rPr lang="en-US" altLang="ja-JP" sz="2800" dirty="0" smtClean="0">
                <a:solidFill>
                  <a:prstClr val="white"/>
                </a:solidFill>
                <a:latin typeface="Symbol" pitchFamily="18" charset="2"/>
              </a:rPr>
              <a:t>m</a:t>
            </a:r>
            <a:r>
              <a:rPr lang="en-US" altLang="ja-JP" sz="2800" dirty="0" smtClean="0">
                <a:solidFill>
                  <a:prstClr val="white"/>
                </a:solidFill>
                <a:latin typeface="Calibri" pitchFamily="34" charset="0"/>
              </a:rPr>
              <a:t>-e conv. search</a:t>
            </a:r>
          </a:p>
        </p:txBody>
      </p:sp>
      <p:pic>
        <p:nvPicPr>
          <p:cNvPr id="81939" name="図 6"/>
          <p:cNvPicPr>
            <a:picLocks noChangeAspect="1"/>
          </p:cNvPicPr>
          <p:nvPr/>
        </p:nvPicPr>
        <p:blipFill>
          <a:blip r:embed="rId4">
            <a:extLst>
              <a:ext uri="{28A0092B-C50C-407E-A947-70E740481C1C}">
                <a14:useLocalDpi xmlns:a14="http://schemas.microsoft.com/office/drawing/2010/main" val="0"/>
              </a:ext>
            </a:extLst>
          </a:blip>
          <a:srcRect l="12395" r="7706"/>
          <a:stretch>
            <a:fillRect/>
          </a:stretch>
        </p:blipFill>
        <p:spPr bwMode="auto">
          <a:xfrm>
            <a:off x="0" y="4545103"/>
            <a:ext cx="597535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円/楕円 20"/>
          <p:cNvSpPr/>
          <p:nvPr/>
        </p:nvSpPr>
        <p:spPr>
          <a:xfrm rot="2716077">
            <a:off x="3841795" y="5807076"/>
            <a:ext cx="1152525" cy="10033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336" tIns="45668" rIns="91336" bIns="45668" anchor="ctr"/>
          <a:lstStyle/>
          <a:p>
            <a:pPr algn="ctr" defTabSz="456680">
              <a:defRPr/>
            </a:pPr>
            <a:endParaRPr lang="ja-JP" altLang="en-US">
              <a:solidFill>
                <a:prstClr val="white"/>
              </a:solidFill>
            </a:endParaRPr>
          </a:p>
        </p:txBody>
      </p:sp>
      <p:sp>
        <p:nvSpPr>
          <p:cNvPr id="81941" name="コンテンツ プレースホルダ 5"/>
          <p:cNvSpPr txBox="1">
            <a:spLocks/>
          </p:cNvSpPr>
          <p:nvPr/>
        </p:nvSpPr>
        <p:spPr bwMode="auto">
          <a:xfrm>
            <a:off x="154782" y="715169"/>
            <a:ext cx="4697412"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lstStyle>
            <a:lvl1pPr marL="341313" indent="-341313" eaLnBrk="0" hangingPunct="0">
              <a:defRPr kumimoji="1">
                <a:solidFill>
                  <a:schemeClr val="tx1"/>
                </a:solidFill>
                <a:latin typeface="Arial" pitchFamily="34" charset="0"/>
                <a:ea typeface="ＭＳ Ｐゴシック" pitchFamily="50" charset="-128"/>
              </a:defRPr>
            </a:lvl1pPr>
            <a:lvl2pPr marL="741363" indent="-284163"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lnSpc>
                <a:spcPts val="1800"/>
              </a:lnSpc>
              <a:spcBef>
                <a:spcPct val="20000"/>
              </a:spcBef>
              <a:spcAft>
                <a:spcPct val="0"/>
              </a:spcAft>
              <a:buFont typeface="Arial" pitchFamily="34" charset="0"/>
              <a:buChar char="•"/>
            </a:pPr>
            <a:r>
              <a:rPr lang="en-US" altLang="ja-JP" sz="2000" dirty="0" smtClean="0">
                <a:solidFill>
                  <a:prstClr val="black"/>
                </a:solidFill>
                <a:latin typeface="Calibri" pitchFamily="34" charset="0"/>
              </a:rPr>
              <a:t>Search for </a:t>
            </a:r>
            <a:r>
              <a:rPr lang="en-US" altLang="ja-JP" sz="2000" dirty="0" err="1" smtClean="0">
                <a:solidFill>
                  <a:prstClr val="black"/>
                </a:solidFill>
                <a:latin typeface="Calibri" pitchFamily="34" charset="0"/>
              </a:rPr>
              <a:t>cLFV</a:t>
            </a:r>
            <a:r>
              <a:rPr lang="en-US" altLang="ja-JP" sz="2000" dirty="0" smtClean="0">
                <a:solidFill>
                  <a:prstClr val="black"/>
                </a:solidFill>
                <a:latin typeface="Calibri" pitchFamily="34" charset="0"/>
              </a:rPr>
              <a:t> mu-e conv. </a:t>
            </a:r>
          </a:p>
          <a:p>
            <a:pPr lvl="1" eaLnBrk="1" fontAlgn="base" hangingPunct="1">
              <a:lnSpc>
                <a:spcPts val="1800"/>
              </a:lnSpc>
              <a:spcBef>
                <a:spcPct val="20000"/>
              </a:spcBef>
              <a:spcAft>
                <a:spcPct val="0"/>
              </a:spcAft>
              <a:buFont typeface="Arial" pitchFamily="34" charset="0"/>
              <a:buChar char="–"/>
            </a:pPr>
            <a:r>
              <a:rPr lang="en-US" altLang="ja-JP" b="1" dirty="0" smtClean="0">
                <a:solidFill>
                  <a:srgbClr val="FF0000"/>
                </a:solidFill>
                <a:latin typeface="Calibri" pitchFamily="34" charset="0"/>
              </a:rPr>
              <a:t>10</a:t>
            </a:r>
            <a:r>
              <a:rPr lang="en-US" altLang="ja-JP" b="1" baseline="30000" dirty="0" smtClean="0">
                <a:solidFill>
                  <a:srgbClr val="FF0000"/>
                </a:solidFill>
                <a:latin typeface="Calibri" pitchFamily="34" charset="0"/>
              </a:rPr>
              <a:t>-16</a:t>
            </a:r>
            <a:r>
              <a:rPr lang="en-US" altLang="ja-JP" dirty="0" smtClean="0">
                <a:solidFill>
                  <a:prstClr val="black"/>
                </a:solidFill>
                <a:latin typeface="Calibri" pitchFamily="34" charset="0"/>
              </a:rPr>
              <a:t> sensitivity (Target S.E.S. 2.6×10</a:t>
            </a:r>
            <a:r>
              <a:rPr lang="en-US" altLang="ja-JP" baseline="30000" dirty="0" smtClean="0">
                <a:solidFill>
                  <a:prstClr val="black"/>
                </a:solidFill>
                <a:latin typeface="Calibri" pitchFamily="34" charset="0"/>
              </a:rPr>
              <a:t>-17</a:t>
            </a:r>
            <a:r>
              <a:rPr lang="en-US" altLang="ja-JP" dirty="0" smtClean="0">
                <a:solidFill>
                  <a:prstClr val="black"/>
                </a:solidFill>
                <a:latin typeface="Calibri" pitchFamily="34" charset="0"/>
              </a:rPr>
              <a:t>) </a:t>
            </a:r>
          </a:p>
          <a:p>
            <a:pPr lvl="1" eaLnBrk="1" fontAlgn="base" hangingPunct="1">
              <a:lnSpc>
                <a:spcPts val="1800"/>
              </a:lnSpc>
              <a:spcBef>
                <a:spcPct val="20000"/>
              </a:spcBef>
              <a:spcAft>
                <a:spcPct val="0"/>
              </a:spcAft>
              <a:buFont typeface="Arial" pitchFamily="34" charset="0"/>
              <a:buChar char="–"/>
            </a:pPr>
            <a:r>
              <a:rPr lang="en-US" altLang="ja-JP" dirty="0" smtClean="0">
                <a:solidFill>
                  <a:prstClr val="black"/>
                </a:solidFill>
                <a:latin typeface="Calibri" pitchFamily="34" charset="0"/>
              </a:rPr>
              <a:t>Improve </a:t>
            </a:r>
            <a:r>
              <a:rPr lang="en-US" altLang="ja-JP" b="1" dirty="0" smtClean="0">
                <a:solidFill>
                  <a:srgbClr val="FF0000"/>
                </a:solidFill>
                <a:latin typeface="Calibri" pitchFamily="34" charset="0"/>
              </a:rPr>
              <a:t>O(10</a:t>
            </a:r>
            <a:r>
              <a:rPr lang="en-US" altLang="ja-JP" b="1" baseline="30000" dirty="0" smtClean="0">
                <a:solidFill>
                  <a:srgbClr val="FF0000"/>
                </a:solidFill>
                <a:latin typeface="Calibri" pitchFamily="34" charset="0"/>
              </a:rPr>
              <a:t>4</a:t>
            </a:r>
            <a:r>
              <a:rPr lang="en-US" altLang="ja-JP" b="1" dirty="0" smtClean="0">
                <a:solidFill>
                  <a:srgbClr val="FF0000"/>
                </a:solidFill>
                <a:latin typeface="Calibri" pitchFamily="34" charset="0"/>
              </a:rPr>
              <a:t>)</a:t>
            </a:r>
            <a:r>
              <a:rPr lang="en-US" altLang="ja-JP" dirty="0" smtClean="0">
                <a:solidFill>
                  <a:prstClr val="black"/>
                </a:solidFill>
                <a:latin typeface="Calibri" pitchFamily="34" charset="0"/>
              </a:rPr>
              <a:t> than present upper bound such as SINDRUM-II BR[μ</a:t>
            </a:r>
            <a:r>
              <a:rPr lang="en-US" altLang="ja-JP" baseline="32000" dirty="0" smtClean="0">
                <a:solidFill>
                  <a:prstClr val="black"/>
                </a:solidFill>
                <a:latin typeface="Calibri" pitchFamily="34" charset="0"/>
              </a:rPr>
              <a:t>-</a:t>
            </a:r>
            <a:r>
              <a:rPr lang="en-US" altLang="ja-JP" dirty="0" smtClean="0">
                <a:solidFill>
                  <a:prstClr val="black"/>
                </a:solidFill>
                <a:latin typeface="Calibri" pitchFamily="34" charset="0"/>
              </a:rPr>
              <a:t> + Au → e</a:t>
            </a:r>
            <a:r>
              <a:rPr lang="en-US" altLang="ja-JP" baseline="32000" dirty="0" smtClean="0">
                <a:solidFill>
                  <a:prstClr val="black"/>
                </a:solidFill>
                <a:latin typeface="Calibri" pitchFamily="34" charset="0"/>
              </a:rPr>
              <a:t>-</a:t>
            </a:r>
            <a:r>
              <a:rPr lang="en-US" altLang="ja-JP" dirty="0" smtClean="0">
                <a:solidFill>
                  <a:prstClr val="black"/>
                </a:solidFill>
                <a:latin typeface="Calibri" pitchFamily="34" charset="0"/>
              </a:rPr>
              <a:t> + Au] &lt; 7 × 10</a:t>
            </a:r>
            <a:r>
              <a:rPr lang="en-US" altLang="ja-JP" baseline="32000" dirty="0" smtClean="0">
                <a:solidFill>
                  <a:prstClr val="black"/>
                </a:solidFill>
                <a:latin typeface="Calibri" pitchFamily="34" charset="0"/>
              </a:rPr>
              <a:t>-13</a:t>
            </a:r>
            <a:endParaRPr lang="en-US" altLang="ja-JP" dirty="0" smtClean="0">
              <a:solidFill>
                <a:prstClr val="black"/>
              </a:solidFill>
              <a:latin typeface="Calibri" pitchFamily="34" charset="0"/>
            </a:endParaRPr>
          </a:p>
          <a:p>
            <a:pPr eaLnBrk="1" fontAlgn="base" hangingPunct="1">
              <a:lnSpc>
                <a:spcPts val="1800"/>
              </a:lnSpc>
              <a:spcBef>
                <a:spcPct val="20000"/>
              </a:spcBef>
              <a:spcAft>
                <a:spcPct val="0"/>
              </a:spcAft>
              <a:buFont typeface="Arial" pitchFamily="34" charset="0"/>
              <a:buChar char="•"/>
            </a:pPr>
            <a:r>
              <a:rPr lang="en-US" altLang="ja-JP" sz="2000" dirty="0" smtClean="0">
                <a:solidFill>
                  <a:prstClr val="black"/>
                </a:solidFill>
                <a:latin typeface="Calibri" pitchFamily="34" charset="0"/>
              </a:rPr>
              <a:t>Signature: 105MeV monochromatic electron </a:t>
            </a:r>
          </a:p>
          <a:p>
            <a:pPr eaLnBrk="1" fontAlgn="base" hangingPunct="1">
              <a:lnSpc>
                <a:spcPts val="1800"/>
              </a:lnSpc>
              <a:spcBef>
                <a:spcPct val="20000"/>
              </a:spcBef>
              <a:spcAft>
                <a:spcPct val="0"/>
              </a:spcAft>
              <a:buFont typeface="Arial" pitchFamily="34" charset="0"/>
              <a:buChar char="•"/>
            </a:pPr>
            <a:r>
              <a:rPr lang="en-US" altLang="ja-JP" sz="2000" dirty="0" smtClean="0">
                <a:solidFill>
                  <a:prstClr val="black"/>
                </a:solidFill>
                <a:latin typeface="Calibri" pitchFamily="34" charset="0"/>
              </a:rPr>
              <a:t>Beam requirement</a:t>
            </a:r>
          </a:p>
          <a:p>
            <a:pPr lvl="1" eaLnBrk="1" fontAlgn="base" hangingPunct="1">
              <a:lnSpc>
                <a:spcPts val="1800"/>
              </a:lnSpc>
              <a:spcBef>
                <a:spcPct val="20000"/>
              </a:spcBef>
              <a:spcAft>
                <a:spcPct val="0"/>
              </a:spcAft>
              <a:buFont typeface="Arial" pitchFamily="34" charset="0"/>
              <a:buChar char="–"/>
            </a:pPr>
            <a:r>
              <a:rPr lang="en-US" altLang="ja-JP" dirty="0" smtClean="0">
                <a:solidFill>
                  <a:prstClr val="black"/>
                </a:solidFill>
                <a:latin typeface="Calibri" pitchFamily="34" charset="0"/>
              </a:rPr>
              <a:t>8GeV bunched slow extraction</a:t>
            </a:r>
          </a:p>
          <a:p>
            <a:pPr lvl="1" eaLnBrk="1" fontAlgn="base" hangingPunct="1">
              <a:lnSpc>
                <a:spcPts val="1800"/>
              </a:lnSpc>
              <a:spcBef>
                <a:spcPct val="20000"/>
              </a:spcBef>
              <a:spcAft>
                <a:spcPct val="0"/>
              </a:spcAft>
              <a:buFont typeface="Arial" pitchFamily="34" charset="0"/>
              <a:buChar char="–"/>
            </a:pPr>
            <a:r>
              <a:rPr lang="en-US" altLang="ja-JP" dirty="0" smtClean="0">
                <a:solidFill>
                  <a:prstClr val="black"/>
                </a:solidFill>
                <a:latin typeface="Calibri" pitchFamily="34" charset="0"/>
              </a:rPr>
              <a:t>1.6x10</a:t>
            </a:r>
            <a:r>
              <a:rPr lang="en-US" altLang="ja-JP" baseline="30000" dirty="0" smtClean="0">
                <a:solidFill>
                  <a:prstClr val="black"/>
                </a:solidFill>
                <a:latin typeface="Calibri" pitchFamily="34" charset="0"/>
              </a:rPr>
              <a:t>21</a:t>
            </a:r>
            <a:r>
              <a:rPr lang="en-US" altLang="ja-JP" dirty="0" smtClean="0">
                <a:solidFill>
                  <a:prstClr val="black"/>
                </a:solidFill>
                <a:latin typeface="Calibri" pitchFamily="34" charset="0"/>
              </a:rPr>
              <a:t> pot needed to reach goal</a:t>
            </a:r>
          </a:p>
          <a:p>
            <a:pPr lvl="1" eaLnBrk="1" fontAlgn="base" hangingPunct="1">
              <a:lnSpc>
                <a:spcPts val="1800"/>
              </a:lnSpc>
              <a:spcBef>
                <a:spcPct val="20000"/>
              </a:spcBef>
              <a:spcAft>
                <a:spcPct val="0"/>
              </a:spcAft>
              <a:buFont typeface="Arial" pitchFamily="34" charset="0"/>
              <a:buChar char="–"/>
            </a:pPr>
            <a:r>
              <a:rPr lang="en-US" altLang="ja-JP" dirty="0" smtClean="0">
                <a:solidFill>
                  <a:prstClr val="black"/>
                </a:solidFill>
                <a:latin typeface="Calibri" pitchFamily="34" charset="0"/>
              </a:rPr>
              <a:t>7 </a:t>
            </a:r>
            <a:r>
              <a:rPr lang="en-US" altLang="ja-JP" dirty="0" err="1" smtClean="0">
                <a:solidFill>
                  <a:prstClr val="black"/>
                </a:solidFill>
                <a:latin typeface="Calibri" pitchFamily="34" charset="0"/>
              </a:rPr>
              <a:t>uA</a:t>
            </a:r>
            <a:r>
              <a:rPr lang="en-US" altLang="ja-JP" dirty="0" smtClean="0">
                <a:solidFill>
                  <a:prstClr val="black"/>
                </a:solidFill>
                <a:latin typeface="Calibri" pitchFamily="34" charset="0"/>
              </a:rPr>
              <a:t> (56kW) x 4 SN year (4x10</a:t>
            </a:r>
            <a:r>
              <a:rPr lang="en-US" altLang="ja-JP" baseline="30000" dirty="0" smtClean="0">
                <a:solidFill>
                  <a:prstClr val="black"/>
                </a:solidFill>
                <a:latin typeface="Calibri" pitchFamily="34" charset="0"/>
              </a:rPr>
              <a:t>7</a:t>
            </a:r>
            <a:r>
              <a:rPr lang="en-US" altLang="ja-JP" dirty="0" smtClean="0">
                <a:solidFill>
                  <a:prstClr val="black"/>
                </a:solidFill>
                <a:latin typeface="Calibri" pitchFamily="34" charset="0"/>
              </a:rPr>
              <a:t>sec)</a:t>
            </a:r>
          </a:p>
          <a:p>
            <a:pPr lvl="1" eaLnBrk="1" fontAlgn="base" hangingPunct="1">
              <a:lnSpc>
                <a:spcPts val="1800"/>
              </a:lnSpc>
              <a:spcBef>
                <a:spcPct val="20000"/>
              </a:spcBef>
              <a:spcAft>
                <a:spcPct val="0"/>
              </a:spcAft>
              <a:buFont typeface="Arial" pitchFamily="34" charset="0"/>
              <a:buChar char="–"/>
            </a:pPr>
            <a:r>
              <a:rPr lang="en-US" altLang="ja-JP" dirty="0" smtClean="0">
                <a:solidFill>
                  <a:prstClr val="black"/>
                </a:solidFill>
                <a:latin typeface="Calibri" pitchFamily="34" charset="0"/>
              </a:rPr>
              <a:t>Extinction &lt;10</a:t>
            </a:r>
            <a:r>
              <a:rPr lang="en-US" altLang="ja-JP" baseline="30000" dirty="0" smtClean="0">
                <a:solidFill>
                  <a:prstClr val="black"/>
                </a:solidFill>
                <a:latin typeface="Calibri" pitchFamily="34" charset="0"/>
              </a:rPr>
              <a:t>-9</a:t>
            </a:r>
          </a:p>
        </p:txBody>
      </p:sp>
      <p:sp>
        <p:nvSpPr>
          <p:cNvPr id="3" name="テキスト ボックス 2"/>
          <p:cNvSpPr txBox="1"/>
          <p:nvPr/>
        </p:nvSpPr>
        <p:spPr>
          <a:xfrm>
            <a:off x="241549" y="3968635"/>
            <a:ext cx="4092082"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ja-JP" dirty="0" smtClean="0"/>
              <a:t>COMET Phase-I  construction is </a:t>
            </a:r>
            <a:r>
              <a:rPr lang="en-US" altLang="ja-JP" dirty="0"/>
              <a:t>approved </a:t>
            </a:r>
            <a:endParaRPr lang="en-US" altLang="ja-JP" dirty="0" smtClean="0"/>
          </a:p>
          <a:p>
            <a:r>
              <a:rPr lang="en-US" altLang="ja-JP" dirty="0" smtClean="0"/>
              <a:t>by </a:t>
            </a:r>
            <a:r>
              <a:rPr lang="en-US" altLang="ja-JP" dirty="0"/>
              <a:t>the JYF 2102supplementary </a:t>
            </a:r>
            <a:r>
              <a:rPr lang="en-US" altLang="ja-JP" dirty="0" smtClean="0"/>
              <a:t>budget.</a:t>
            </a:r>
            <a:endParaRPr kumimoji="1" lang="ja-JP" altLang="en-US" dirty="0"/>
          </a:p>
        </p:txBody>
      </p:sp>
      <p:sp>
        <p:nvSpPr>
          <p:cNvPr id="4" name="正方形/長方形 3"/>
          <p:cNvSpPr/>
          <p:nvPr/>
        </p:nvSpPr>
        <p:spPr>
          <a:xfrm>
            <a:off x="4810918" y="701457"/>
            <a:ext cx="4333082"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altLang="ja-JP" dirty="0"/>
              <a:t>COMET Phase-I physics run in 2017  =&gt; 10</a:t>
            </a:r>
            <a:r>
              <a:rPr lang="en-US" altLang="ja-JP" baseline="30000" dirty="0"/>
              <a:t>-14</a:t>
            </a:r>
          </a:p>
          <a:p>
            <a:r>
              <a:rPr lang="en-US" altLang="ja-JP" dirty="0"/>
              <a:t>Full COMET run in 2021-2022 =&gt; 10</a:t>
            </a:r>
            <a:r>
              <a:rPr lang="en-US" altLang="ja-JP" baseline="30000" dirty="0"/>
              <a:t>-16</a:t>
            </a:r>
            <a:endParaRPr lang="ja-JP" altLang="en-US" baseline="30000" dirty="0"/>
          </a:p>
        </p:txBody>
      </p:sp>
      <p:sp>
        <p:nvSpPr>
          <p:cNvPr id="2" name="スライド番号プレースホルダー 1"/>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13</a:t>
            </a:fld>
            <a:endParaRPr lang="ja-JP" altLang="en-US">
              <a:solidFill>
                <a:prstClr val="black">
                  <a:lumMod val="65000"/>
                  <a:lumOff val="35000"/>
                </a:prstClr>
              </a:solidFill>
            </a:endParaRPr>
          </a:p>
        </p:txBody>
      </p:sp>
    </p:spTree>
    <p:extLst>
      <p:ext uri="{BB962C8B-B14F-4D97-AF65-F5344CB8AC3E}">
        <p14:creationId xmlns:p14="http://schemas.microsoft.com/office/powerpoint/2010/main" val="68160466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7037" y="168822"/>
            <a:ext cx="5082031" cy="607672"/>
          </a:xfrm>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kumimoji="1" lang="en-US" altLang="ja-JP" dirty="0" smtClean="0"/>
              <a:t>Super-</a:t>
            </a:r>
            <a:r>
              <a:rPr kumimoji="1" lang="en-US" altLang="ja-JP" dirty="0" err="1" smtClean="0"/>
              <a:t>Kamiokande</a:t>
            </a:r>
            <a:endParaRPr kumimoji="1" lang="ja-JP" altLang="en-US" dirty="0"/>
          </a:p>
        </p:txBody>
      </p:sp>
      <p:sp>
        <p:nvSpPr>
          <p:cNvPr id="3" name="コンテンツ プレースホルダー 2"/>
          <p:cNvSpPr>
            <a:spLocks noGrp="1"/>
          </p:cNvSpPr>
          <p:nvPr>
            <p:ph idx="1"/>
          </p:nvPr>
        </p:nvSpPr>
        <p:spPr>
          <a:xfrm>
            <a:off x="251520" y="955880"/>
            <a:ext cx="5796136" cy="3766728"/>
          </a:xfrm>
          <a:ln>
            <a:noFill/>
          </a:ln>
        </p:spPr>
        <p:style>
          <a:lnRef idx="1">
            <a:schemeClr val="accent3"/>
          </a:lnRef>
          <a:fillRef idx="2">
            <a:schemeClr val="accent3"/>
          </a:fillRef>
          <a:effectRef idx="1">
            <a:schemeClr val="accent3"/>
          </a:effectRef>
          <a:fontRef idx="minor">
            <a:schemeClr val="dk1"/>
          </a:fontRef>
        </p:style>
        <p:txBody>
          <a:bodyPr>
            <a:noAutofit/>
          </a:bodyPr>
          <a:lstStyle/>
          <a:p>
            <a:pPr>
              <a:lnSpc>
                <a:spcPct val="80000"/>
              </a:lnSpc>
            </a:pPr>
            <a:r>
              <a:rPr lang="en-US" altLang="ja-JP" sz="2000" dirty="0" smtClean="0">
                <a:solidFill>
                  <a:srgbClr val="FF0000"/>
                </a:solidFill>
              </a:rPr>
              <a:t>SK have obtained </a:t>
            </a:r>
            <a:r>
              <a:rPr lang="en-US" altLang="ja-JP" sz="2000" dirty="0">
                <a:solidFill>
                  <a:srgbClr val="FF0000"/>
                </a:solidFill>
              </a:rPr>
              <a:t>m</a:t>
            </a:r>
            <a:r>
              <a:rPr kumimoji="1" lang="en-US" altLang="ja-JP" sz="2000" dirty="0" smtClean="0">
                <a:solidFill>
                  <a:srgbClr val="FF0000"/>
                </a:solidFill>
              </a:rPr>
              <a:t>any important results</a:t>
            </a:r>
          </a:p>
          <a:p>
            <a:pPr lvl="1">
              <a:lnSpc>
                <a:spcPct val="80000"/>
              </a:lnSpc>
            </a:pPr>
            <a:r>
              <a:rPr lang="en-US" altLang="ja-JP" sz="1800" dirty="0"/>
              <a:t>D</a:t>
            </a:r>
            <a:r>
              <a:rPr lang="en-US" altLang="ja-JP" sz="1800" dirty="0" smtClean="0"/>
              <a:t>iscovery of </a:t>
            </a:r>
            <a:r>
              <a:rPr lang="en-US" altLang="ja-JP" sz="1800" dirty="0" smtClean="0">
                <a:latin typeface="Symbol" charset="2"/>
                <a:cs typeface="Symbol" charset="2"/>
              </a:rPr>
              <a:t>n</a:t>
            </a:r>
            <a:r>
              <a:rPr lang="en-US" altLang="ja-JP" sz="1800" dirty="0" smtClean="0"/>
              <a:t> oscillation: atmospheric (1998), solar(2001 w/SNO), K2K (2004)</a:t>
            </a:r>
          </a:p>
          <a:p>
            <a:pPr lvl="1">
              <a:lnSpc>
                <a:spcPct val="80000"/>
              </a:lnSpc>
            </a:pPr>
            <a:r>
              <a:rPr lang="en-US" altLang="ja-JP" sz="1800" dirty="0" smtClean="0"/>
              <a:t>Discovery of </a:t>
            </a:r>
            <a:r>
              <a:rPr lang="en-US" altLang="ja-JP" sz="1800" dirty="0" err="1">
                <a:latin typeface="Symbol" pitchFamily="18" charset="2"/>
              </a:rPr>
              <a:t>n</a:t>
            </a:r>
            <a:r>
              <a:rPr lang="en-US" altLang="ja-JP" sz="1800" baseline="-25000" dirty="0" err="1" smtClean="0">
                <a:latin typeface="Symbol" pitchFamily="18" charset="2"/>
              </a:rPr>
              <a:t>m</a:t>
            </a:r>
            <a:r>
              <a:rPr lang="en-US" altLang="ja-JP" sz="1800" dirty="0" err="1" smtClean="0">
                <a:latin typeface="Arial"/>
                <a:cs typeface="Arial"/>
              </a:rPr>
              <a:t>→</a:t>
            </a:r>
            <a:r>
              <a:rPr lang="en-US" altLang="ja-JP" sz="1800" dirty="0" err="1">
                <a:latin typeface="Symbol" pitchFamily="18" charset="2"/>
              </a:rPr>
              <a:t>n</a:t>
            </a:r>
            <a:r>
              <a:rPr lang="en-US" altLang="ja-JP" sz="1800" i="1" baseline="-25000" dirty="0" err="1" smtClean="0">
                <a:latin typeface="Times New Roman" pitchFamily="18" charset="0"/>
                <a:cs typeface="Times New Roman" pitchFamily="18" charset="0"/>
              </a:rPr>
              <a:t>e</a:t>
            </a:r>
            <a:r>
              <a:rPr lang="en-US" altLang="ja-JP" sz="1800" dirty="0" smtClean="0"/>
              <a:t>(2011, T2K)</a:t>
            </a:r>
          </a:p>
          <a:p>
            <a:pPr>
              <a:lnSpc>
                <a:spcPct val="80000"/>
              </a:lnSpc>
            </a:pPr>
            <a:r>
              <a:rPr lang="en-US" altLang="ja-JP" sz="2000" dirty="0" smtClean="0">
                <a:solidFill>
                  <a:srgbClr val="FF0000"/>
                </a:solidFill>
              </a:rPr>
              <a:t>Remaining tasks</a:t>
            </a:r>
          </a:p>
          <a:p>
            <a:pPr lvl="1">
              <a:lnSpc>
                <a:spcPct val="80000"/>
              </a:lnSpc>
            </a:pPr>
            <a:r>
              <a:rPr lang="en-US" altLang="ja-JP" sz="1800" dirty="0" smtClean="0"/>
              <a:t>Determine Mass </a:t>
            </a:r>
            <a:r>
              <a:rPr lang="en-US" altLang="ja-JP" sz="1800" dirty="0" err="1"/>
              <a:t>h</a:t>
            </a:r>
            <a:r>
              <a:rPr lang="en-US" altLang="ja-JP" sz="1800" dirty="0" err="1" smtClean="0"/>
              <a:t>ierachy</a:t>
            </a:r>
            <a:r>
              <a:rPr lang="en-US" altLang="ja-JP" sz="1800" dirty="0" smtClean="0"/>
              <a:t>, CP Violation</a:t>
            </a:r>
          </a:p>
          <a:p>
            <a:pPr lvl="2">
              <a:lnSpc>
                <a:spcPct val="80000"/>
              </a:lnSpc>
            </a:pPr>
            <a:r>
              <a:rPr lang="en-US" altLang="ja-JP" sz="1400" dirty="0" smtClean="0"/>
              <a:t>T2K and </a:t>
            </a:r>
            <a:r>
              <a:rPr kumimoji="1" lang="en-US" altLang="ja-JP" sz="1400" dirty="0" smtClean="0">
                <a:sym typeface="Wingdings"/>
              </a:rPr>
              <a:t>Hyper-</a:t>
            </a:r>
            <a:r>
              <a:rPr kumimoji="1" lang="en-US" altLang="ja-JP" sz="1400" dirty="0" err="1" smtClean="0">
                <a:sym typeface="Wingdings"/>
              </a:rPr>
              <a:t>Kamiokande</a:t>
            </a:r>
            <a:endParaRPr kumimoji="1" lang="en-US" altLang="ja-JP" sz="1400" dirty="0" smtClean="0">
              <a:sym typeface="Wingdings"/>
            </a:endParaRPr>
          </a:p>
          <a:p>
            <a:pPr lvl="1">
              <a:lnSpc>
                <a:spcPct val="80000"/>
              </a:lnSpc>
            </a:pPr>
            <a:r>
              <a:rPr lang="en-US" altLang="ja-JP" sz="1800" dirty="0" smtClean="0">
                <a:sym typeface="Wingdings"/>
              </a:rPr>
              <a:t>Supernova</a:t>
            </a:r>
            <a:endParaRPr lang="en-US" altLang="ja-JP" sz="1400" dirty="0" smtClean="0">
              <a:sym typeface="Wingdings"/>
            </a:endParaRPr>
          </a:p>
          <a:p>
            <a:pPr lvl="2">
              <a:lnSpc>
                <a:spcPct val="80000"/>
              </a:lnSpc>
            </a:pPr>
            <a:r>
              <a:rPr lang="en-US" altLang="ja-JP" sz="1600" dirty="0" smtClean="0"/>
              <a:t>8,000 </a:t>
            </a:r>
            <a:r>
              <a:rPr lang="en-US" altLang="ja-JP" sz="1600" dirty="0"/>
              <a:t>neutrino events </a:t>
            </a:r>
            <a:r>
              <a:rPr lang="en-US" altLang="ja-JP" sz="1600" dirty="0" smtClean="0"/>
              <a:t>from a SN at 10 </a:t>
            </a:r>
            <a:r>
              <a:rPr lang="en-US" altLang="ja-JP" sz="1600" dirty="0" err="1" smtClean="0"/>
              <a:t>kpc</a:t>
            </a:r>
            <a:endParaRPr lang="en-US" altLang="ja-JP" sz="1600" dirty="0" smtClean="0"/>
          </a:p>
          <a:p>
            <a:pPr lvl="1">
              <a:lnSpc>
                <a:spcPct val="80000"/>
              </a:lnSpc>
            </a:pPr>
            <a:r>
              <a:rPr lang="en-US" altLang="ja-JP" sz="1800" dirty="0" smtClean="0">
                <a:sym typeface="Wingdings"/>
              </a:rPr>
              <a:t>Supernova Relic Neutrinos search (with </a:t>
            </a:r>
            <a:r>
              <a:rPr lang="en-US" altLang="ja-JP" sz="1800" dirty="0" err="1" smtClean="0">
                <a:sym typeface="Wingdings"/>
              </a:rPr>
              <a:t>Gd</a:t>
            </a:r>
            <a:r>
              <a:rPr lang="en-US" altLang="ja-JP" sz="1800" dirty="0" smtClean="0">
                <a:sym typeface="Wingdings"/>
              </a:rPr>
              <a:t>)</a:t>
            </a:r>
          </a:p>
          <a:p>
            <a:pPr marL="457200" lvl="1" indent="0">
              <a:lnSpc>
                <a:spcPct val="80000"/>
              </a:lnSpc>
              <a:buNone/>
            </a:pPr>
            <a:r>
              <a:rPr lang="en-US" altLang="ja-JP" sz="1600" dirty="0" smtClean="0">
                <a:cs typeface="Symbol" charset="2"/>
                <a:sym typeface="Wingdings"/>
              </a:rPr>
              <a:t>      </a:t>
            </a:r>
            <a:r>
              <a:rPr lang="en-US" altLang="ja-JP" sz="1600" dirty="0" smtClean="0">
                <a:latin typeface="Arial"/>
                <a:cs typeface="Arial"/>
                <a:sym typeface="Wingdings"/>
              </a:rPr>
              <a:t>→</a:t>
            </a:r>
            <a:r>
              <a:rPr lang="en-US" altLang="ja-JP" sz="1600" dirty="0" smtClean="0">
                <a:cs typeface="Symbol" charset="2"/>
                <a:sym typeface="Wingdings"/>
              </a:rPr>
              <a:t> </a:t>
            </a:r>
            <a:r>
              <a:rPr lang="en-US" altLang="ja-JP" sz="1600" dirty="0">
                <a:latin typeface="Symbol" charset="2"/>
                <a:cs typeface="Symbol" charset="2"/>
              </a:rPr>
              <a:t>~</a:t>
            </a:r>
            <a:r>
              <a:rPr lang="en-US" altLang="ja-JP" sz="1600" dirty="0">
                <a:cs typeface="Arial" charset="0"/>
              </a:rPr>
              <a:t>33 SRN signals for E =10</a:t>
            </a:r>
            <a:r>
              <a:rPr lang="en-US" altLang="ja-JP" sz="1600" dirty="0">
                <a:latin typeface="Symbol" charset="2"/>
                <a:cs typeface="Symbol" charset="2"/>
              </a:rPr>
              <a:t>~</a:t>
            </a:r>
            <a:r>
              <a:rPr lang="en-US" altLang="ja-JP" sz="1600" dirty="0">
                <a:cs typeface="Arial" charset="0"/>
              </a:rPr>
              <a:t>30 MeV (&gt; 4</a:t>
            </a:r>
            <a:r>
              <a:rPr lang="en-US" altLang="ja-JP" sz="1600" dirty="0">
                <a:latin typeface="Symbol" charset="0"/>
                <a:cs typeface="Arial" charset="0"/>
              </a:rPr>
              <a:t>s</a:t>
            </a:r>
            <a:r>
              <a:rPr lang="en-US" altLang="ja-JP" sz="1600" dirty="0" smtClean="0">
                <a:latin typeface="Symbol" charset="0"/>
                <a:cs typeface="Arial" charset="0"/>
              </a:rPr>
              <a:t>)</a:t>
            </a:r>
            <a:endParaRPr lang="en-US" altLang="ja-JP" sz="1600" dirty="0">
              <a:cs typeface="Arial" charset="0"/>
            </a:endParaRPr>
          </a:p>
          <a:p>
            <a:pPr lvl="2">
              <a:lnSpc>
                <a:spcPct val="80000"/>
              </a:lnSpc>
            </a:pPr>
            <a:r>
              <a:rPr lang="en-US" altLang="ja-JP" sz="1600" dirty="0" smtClean="0">
                <a:sym typeface="Wingdings"/>
              </a:rPr>
              <a:t>Will start in a few years</a:t>
            </a:r>
          </a:p>
          <a:p>
            <a:pPr lvl="1">
              <a:lnSpc>
                <a:spcPct val="80000"/>
              </a:lnSpc>
            </a:pPr>
            <a:r>
              <a:rPr lang="en-US" altLang="ja-JP" sz="1800" dirty="0" smtClean="0">
                <a:sym typeface="Wingdings"/>
              </a:rPr>
              <a:t>Solar </a:t>
            </a:r>
          </a:p>
          <a:p>
            <a:pPr lvl="2">
              <a:lnSpc>
                <a:spcPct val="80000"/>
              </a:lnSpc>
            </a:pPr>
            <a:r>
              <a:rPr lang="en-US" altLang="ja-JP" sz="1600" dirty="0" smtClean="0">
                <a:sym typeface="Wingdings"/>
              </a:rPr>
              <a:t>Observe ‘upturn’ (to confirm oscillation or exotics?)</a:t>
            </a:r>
          </a:p>
        </p:txBody>
      </p:sp>
      <p:pic>
        <p:nvPicPr>
          <p:cNvPr id="5" name="Picture 5" descr="SK Retubed"/>
          <p:cNvPicPr>
            <a:picLocks noChangeAspect="1" noChangeArrowheads="1"/>
          </p:cNvPicPr>
          <p:nvPr/>
        </p:nvPicPr>
        <p:blipFill>
          <a:blip r:embed="rId3" cstate="print"/>
          <a:srcRect r="11630"/>
          <a:stretch>
            <a:fillRect/>
          </a:stretch>
        </p:blipFill>
        <p:spPr bwMode="auto">
          <a:xfrm>
            <a:off x="6181652" y="4637963"/>
            <a:ext cx="2960051" cy="2220037"/>
          </a:xfrm>
          <a:prstGeom prst="rect">
            <a:avLst/>
          </a:prstGeom>
          <a:noFill/>
          <a:ln w="9525">
            <a:noFill/>
            <a:miter lim="800000"/>
            <a:headEnd/>
            <a:tailEnd/>
          </a:ln>
        </p:spPr>
      </p:pic>
      <p:sp>
        <p:nvSpPr>
          <p:cNvPr id="6" name="テキスト ボックス 5"/>
          <p:cNvSpPr txBox="1"/>
          <p:nvPr/>
        </p:nvSpPr>
        <p:spPr>
          <a:xfrm>
            <a:off x="8104450" y="-31233"/>
            <a:ext cx="1020231" cy="400110"/>
          </a:xfrm>
          <a:prstGeom prst="rect">
            <a:avLst/>
          </a:prstGeom>
          <a:noFill/>
        </p:spPr>
        <p:txBody>
          <a:bodyPr wrap="none" rtlCol="0">
            <a:spAutoFit/>
          </a:bodyPr>
          <a:lstStyle/>
          <a:p>
            <a:pPr defTabSz="457200"/>
            <a:r>
              <a:rPr lang="en-US" altLang="ja-JP" sz="2000" b="1" dirty="0" smtClean="0">
                <a:solidFill>
                  <a:srgbClr val="FFFFFF"/>
                </a:solidFill>
              </a:rPr>
              <a:t>Super-K</a:t>
            </a:r>
            <a:endParaRPr lang="ja-JP" altLang="en-US" sz="2000" b="1" dirty="0">
              <a:solidFill>
                <a:srgbClr val="FFFFFF"/>
              </a:solidFill>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690" y="1124744"/>
            <a:ext cx="298231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7406408" y="3991632"/>
            <a:ext cx="1830244" cy="646331"/>
          </a:xfrm>
          <a:prstGeom prst="rect">
            <a:avLst/>
          </a:prstGeom>
          <a:noFill/>
        </p:spPr>
        <p:txBody>
          <a:bodyPr wrap="square" rtlCol="0">
            <a:spAutoFit/>
          </a:bodyPr>
          <a:lstStyle/>
          <a:p>
            <a:r>
              <a:rPr lang="en-US" altLang="ja-JP" dirty="0" smtClean="0">
                <a:solidFill>
                  <a:prstClr val="white"/>
                </a:solidFill>
              </a:rPr>
              <a:t>50kt H</a:t>
            </a:r>
            <a:r>
              <a:rPr lang="en-US" altLang="ja-JP" baseline="-25000" dirty="0" smtClean="0">
                <a:solidFill>
                  <a:prstClr val="white"/>
                </a:solidFill>
              </a:rPr>
              <a:t>2</a:t>
            </a:r>
            <a:r>
              <a:rPr lang="en-US" altLang="ja-JP" dirty="0" smtClean="0">
                <a:solidFill>
                  <a:prstClr val="white"/>
                </a:solidFill>
              </a:rPr>
              <a:t>O</a:t>
            </a:r>
          </a:p>
          <a:p>
            <a:r>
              <a:rPr lang="en-US" altLang="ja-JP" dirty="0" smtClean="0">
                <a:solidFill>
                  <a:prstClr val="white"/>
                </a:solidFill>
              </a:rPr>
              <a:t>12,000 20” PMTs</a:t>
            </a:r>
            <a:endParaRPr lang="ja-JP" altLang="en-US" dirty="0">
              <a:solidFill>
                <a:prstClr val="white"/>
              </a:solidFill>
            </a:endParaRPr>
          </a:p>
        </p:txBody>
      </p:sp>
      <p:pic>
        <p:nvPicPr>
          <p:cNvPr id="1177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803110"/>
            <a:ext cx="3168352" cy="205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98306" y="5013176"/>
            <a:ext cx="2313454" cy="646331"/>
          </a:xfrm>
          <a:prstGeom prst="rect">
            <a:avLst/>
          </a:prstGeom>
          <a:noFill/>
        </p:spPr>
        <p:txBody>
          <a:bodyPr wrap="none" rtlCol="0">
            <a:spAutoFit/>
          </a:bodyPr>
          <a:lstStyle/>
          <a:p>
            <a:r>
              <a:rPr lang="en-US" altLang="ja-JP" dirty="0" err="1" smtClean="0">
                <a:solidFill>
                  <a:prstClr val="black"/>
                </a:solidFill>
              </a:rPr>
              <a:t>SuperKamiokande</a:t>
            </a:r>
            <a:endParaRPr lang="en-US" altLang="ja-JP" dirty="0" smtClean="0">
              <a:solidFill>
                <a:prstClr val="black"/>
              </a:solidFill>
            </a:endParaRPr>
          </a:p>
          <a:p>
            <a:r>
              <a:rPr lang="en-US" altLang="ja-JP" dirty="0" smtClean="0">
                <a:solidFill>
                  <a:prstClr val="black"/>
                </a:solidFill>
                <a:latin typeface="Arial"/>
                <a:cs typeface="Arial"/>
              </a:rPr>
              <a:t>→</a:t>
            </a:r>
            <a:r>
              <a:rPr lang="en-US" altLang="ja-JP" dirty="0" err="1" smtClean="0">
                <a:solidFill>
                  <a:prstClr val="black"/>
                </a:solidFill>
                <a:latin typeface="Arial"/>
                <a:cs typeface="Arial"/>
              </a:rPr>
              <a:t>HyperKamiokande</a:t>
            </a:r>
            <a:endParaRPr lang="ja-JP" altLang="en-US" dirty="0">
              <a:solidFill>
                <a:prstClr val="black"/>
              </a:solidFill>
            </a:endParaRPr>
          </a:p>
        </p:txBody>
      </p:sp>
      <p:sp>
        <p:nvSpPr>
          <p:cNvPr id="18" name="テキスト ボックス 17"/>
          <p:cNvSpPr txBox="1"/>
          <p:nvPr/>
        </p:nvSpPr>
        <p:spPr>
          <a:xfrm>
            <a:off x="373028" y="5855327"/>
            <a:ext cx="1764009" cy="646331"/>
          </a:xfrm>
          <a:prstGeom prst="rect">
            <a:avLst/>
          </a:prstGeom>
          <a:noFill/>
        </p:spPr>
        <p:txBody>
          <a:bodyPr wrap="none" rtlCol="0">
            <a:spAutoFit/>
          </a:bodyPr>
          <a:lstStyle/>
          <a:p>
            <a:r>
              <a:rPr lang="en-US" altLang="ja-JP" dirty="0" smtClean="0">
                <a:solidFill>
                  <a:prstClr val="black"/>
                </a:solidFill>
              </a:rPr>
              <a:t>1Mt H</a:t>
            </a:r>
            <a:r>
              <a:rPr lang="en-US" altLang="ja-JP" baseline="-25000" dirty="0" smtClean="0">
                <a:solidFill>
                  <a:prstClr val="black"/>
                </a:solidFill>
              </a:rPr>
              <a:t>2</a:t>
            </a:r>
            <a:r>
              <a:rPr lang="en-US" altLang="ja-JP" dirty="0" smtClean="0">
                <a:solidFill>
                  <a:prstClr val="black"/>
                </a:solidFill>
              </a:rPr>
              <a:t>O</a:t>
            </a:r>
          </a:p>
          <a:p>
            <a:r>
              <a:rPr lang="en-US" altLang="ja-JP" dirty="0" smtClean="0">
                <a:solidFill>
                  <a:prstClr val="black"/>
                </a:solidFill>
              </a:rPr>
              <a:t>99,000 20” PMTs</a:t>
            </a:r>
            <a:endParaRPr lang="ja-JP" altLang="en-US" dirty="0">
              <a:solidFill>
                <a:prstClr val="black"/>
              </a:solidFill>
            </a:endParaRPr>
          </a:p>
        </p:txBody>
      </p:sp>
      <p:sp>
        <p:nvSpPr>
          <p:cNvPr id="4" name="スライド番号プレースホルダー 3"/>
          <p:cNvSpPr>
            <a:spLocks noGrp="1"/>
          </p:cNvSpPr>
          <p:nvPr>
            <p:ph type="sldNum" sz="quarter" idx="12"/>
          </p:nvPr>
        </p:nvSpPr>
        <p:spPr/>
        <p:txBody>
          <a:bodyPr/>
          <a:lstStyle/>
          <a:p>
            <a:fld id="{90A6C822-C0FE-D549-8DCE-CFC3BF2C00DC}" type="slidenum">
              <a:rPr lang="ja-JP" altLang="en-US" smtClean="0">
                <a:solidFill>
                  <a:prstClr val="black">
                    <a:tint val="75000"/>
                  </a:prstClr>
                </a:solidFill>
              </a:rPr>
              <a:pPr/>
              <a:t>14</a:t>
            </a:fld>
            <a:endParaRPr lang="ja-JP" altLang="en-US">
              <a:solidFill>
                <a:prstClr val="black">
                  <a:tint val="75000"/>
                </a:prstClr>
              </a:solidFill>
            </a:endParaRPr>
          </a:p>
        </p:txBody>
      </p:sp>
    </p:spTree>
    <p:extLst>
      <p:ext uri="{BB962C8B-B14F-4D97-AF65-F5344CB8AC3E}">
        <p14:creationId xmlns:p14="http://schemas.microsoft.com/office/powerpoint/2010/main" val="145089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4067542"/>
            <a:ext cx="2955342" cy="2241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0" y="12769"/>
            <a:ext cx="4788024" cy="607978"/>
          </a:xfrm>
          <a:solidFill>
            <a:srgbClr val="FFFF00"/>
          </a:solidFill>
        </p:spPr>
        <p:txBody>
          <a:bodyPr>
            <a:normAutofit fontScale="90000"/>
          </a:bodyPr>
          <a:lstStyle/>
          <a:p>
            <a:r>
              <a:rPr kumimoji="1" lang="en-US" altLang="ja-JP" dirty="0" smtClean="0"/>
              <a:t>XMASS</a:t>
            </a:r>
            <a:endParaRPr kumimoji="1" lang="ja-JP" altLang="en-US" dirty="0"/>
          </a:p>
        </p:txBody>
      </p:sp>
      <p:sp>
        <p:nvSpPr>
          <p:cNvPr id="3" name="コンテンツ プレースホルダー 2"/>
          <p:cNvSpPr>
            <a:spLocks noGrp="1"/>
          </p:cNvSpPr>
          <p:nvPr>
            <p:ph idx="1"/>
          </p:nvPr>
        </p:nvSpPr>
        <p:spPr>
          <a:xfrm>
            <a:off x="83498" y="904874"/>
            <a:ext cx="4783539" cy="2884165"/>
          </a:xfrm>
        </p:spPr>
        <p:txBody>
          <a:bodyPr>
            <a:noAutofit/>
          </a:bodyPr>
          <a:lstStyle/>
          <a:p>
            <a:pPr>
              <a:buFont typeface="Wingdings" pitchFamily="2" charset="2"/>
              <a:buChar char="Ø"/>
            </a:pPr>
            <a:r>
              <a:rPr lang="en-US" altLang="ja-JP" sz="2000" dirty="0" smtClean="0">
                <a:solidFill>
                  <a:srgbClr val="002060"/>
                </a:solidFill>
              </a:rPr>
              <a:t>Phase-1: 100kg liq. </a:t>
            </a:r>
            <a:r>
              <a:rPr lang="en-US" altLang="ja-JP" sz="2000" dirty="0" err="1" smtClean="0">
                <a:solidFill>
                  <a:srgbClr val="002060"/>
                </a:solidFill>
              </a:rPr>
              <a:t>Xe</a:t>
            </a:r>
            <a:r>
              <a:rPr lang="en-US" altLang="ja-JP" sz="2000" dirty="0" smtClean="0">
                <a:solidFill>
                  <a:srgbClr val="002060"/>
                </a:solidFill>
              </a:rPr>
              <a:t> for dark matter search </a:t>
            </a:r>
            <a:r>
              <a:rPr lang="en-US" altLang="ja-JP" sz="2000" dirty="0" smtClean="0">
                <a:solidFill>
                  <a:srgbClr val="002060"/>
                </a:solidFill>
                <a:latin typeface="Arial"/>
                <a:cs typeface="Arial"/>
              </a:rPr>
              <a:t>→ first result published. </a:t>
            </a:r>
            <a:endParaRPr lang="en-US" altLang="ja-JP" sz="2000" dirty="0" smtClean="0">
              <a:solidFill>
                <a:srgbClr val="002060"/>
              </a:solidFill>
            </a:endParaRPr>
          </a:p>
          <a:p>
            <a:pPr>
              <a:buFont typeface="Wingdings" pitchFamily="2" charset="2"/>
              <a:buChar char="Ø"/>
            </a:pPr>
            <a:r>
              <a:rPr lang="en-US" altLang="ja-JP" sz="2000" dirty="0" smtClean="0">
                <a:solidFill>
                  <a:srgbClr val="002060"/>
                </a:solidFill>
              </a:rPr>
              <a:t>XMASS1.5 : upgrade to 5t for better sensitivity </a:t>
            </a:r>
            <a:r>
              <a:rPr lang="en-US" altLang="ja-JP" sz="2000" dirty="0" err="1">
                <a:solidFill>
                  <a:srgbClr val="002060"/>
                </a:solidFill>
                <a:latin typeface="Symbol" charset="2"/>
                <a:cs typeface="Symbol" charset="2"/>
              </a:rPr>
              <a:t>s</a:t>
            </a:r>
            <a:r>
              <a:rPr lang="en-US" altLang="ja-JP" sz="2000" baseline="-25000" dirty="0" err="1">
                <a:solidFill>
                  <a:srgbClr val="002060"/>
                </a:solidFill>
              </a:rPr>
              <a:t>SI</a:t>
            </a:r>
            <a:r>
              <a:rPr lang="en-US" altLang="ja-JP" sz="2000" dirty="0">
                <a:solidFill>
                  <a:srgbClr val="002060"/>
                </a:solidFill>
              </a:rPr>
              <a:t>&lt; 10</a:t>
            </a:r>
            <a:r>
              <a:rPr lang="en-US" altLang="ja-JP" sz="2000" baseline="30000" dirty="0">
                <a:solidFill>
                  <a:srgbClr val="002060"/>
                </a:solidFill>
              </a:rPr>
              <a:t>-46</a:t>
            </a:r>
            <a:r>
              <a:rPr lang="en-US" altLang="ja-JP" sz="2000" dirty="0">
                <a:solidFill>
                  <a:srgbClr val="002060"/>
                </a:solidFill>
              </a:rPr>
              <a:t> cm</a:t>
            </a:r>
            <a:r>
              <a:rPr lang="en-US" altLang="ja-JP" sz="2000" baseline="30000" dirty="0">
                <a:solidFill>
                  <a:srgbClr val="002060"/>
                </a:solidFill>
              </a:rPr>
              <a:t>2</a:t>
            </a:r>
            <a:r>
              <a:rPr lang="en-US" altLang="ja-JP" sz="2000" dirty="0">
                <a:solidFill>
                  <a:srgbClr val="002060"/>
                </a:solidFill>
              </a:rPr>
              <a:t> (at m</a:t>
            </a:r>
            <a:r>
              <a:rPr lang="en-US" altLang="ja-JP" sz="2000" baseline="-25000" dirty="0">
                <a:solidFill>
                  <a:srgbClr val="002060"/>
                </a:solidFill>
                <a:latin typeface="Symbol" charset="2"/>
                <a:cs typeface="Symbol" charset="2"/>
              </a:rPr>
              <a:t>c</a:t>
            </a:r>
            <a:r>
              <a:rPr lang="en-US" altLang="ja-JP" sz="2000" dirty="0">
                <a:solidFill>
                  <a:srgbClr val="002060"/>
                </a:solidFill>
                <a:latin typeface="Symbol" charset="2"/>
                <a:cs typeface="Symbol" charset="2"/>
              </a:rPr>
              <a:t>~</a:t>
            </a:r>
            <a:r>
              <a:rPr lang="en-US" altLang="ja-JP" sz="2000" dirty="0">
                <a:solidFill>
                  <a:srgbClr val="002060"/>
                </a:solidFill>
              </a:rPr>
              <a:t>100 </a:t>
            </a:r>
            <a:r>
              <a:rPr lang="en-US" altLang="ja-JP" sz="2000" dirty="0" err="1">
                <a:solidFill>
                  <a:srgbClr val="002060"/>
                </a:solidFill>
              </a:rPr>
              <a:t>GeV</a:t>
            </a:r>
            <a:r>
              <a:rPr lang="en-US" altLang="ja-JP" sz="2000" dirty="0">
                <a:solidFill>
                  <a:srgbClr val="002060"/>
                </a:solidFill>
              </a:rPr>
              <a:t>)</a:t>
            </a:r>
            <a:endParaRPr lang="en-US" altLang="ja-JP" sz="2000" dirty="0" smtClean="0">
              <a:solidFill>
                <a:srgbClr val="002060"/>
              </a:solidFill>
            </a:endParaRPr>
          </a:p>
          <a:p>
            <a:pPr lvl="1">
              <a:buFont typeface="Wingdings" pitchFamily="2" charset="2"/>
              <a:buChar char="Ø"/>
            </a:pPr>
            <a:r>
              <a:rPr lang="en-US" altLang="ja-JP" sz="1600" dirty="0" smtClean="0">
                <a:solidFill>
                  <a:srgbClr val="002060"/>
                </a:solidFill>
              </a:rPr>
              <a:t>To be launched in 2015</a:t>
            </a:r>
          </a:p>
          <a:p>
            <a:pPr>
              <a:buFont typeface="Wingdings" pitchFamily="2" charset="2"/>
              <a:buChar char="Ø"/>
            </a:pPr>
            <a:r>
              <a:rPr lang="en-US" altLang="ja-JP" sz="2000" dirty="0" smtClean="0">
                <a:solidFill>
                  <a:srgbClr val="002060"/>
                </a:solidFill>
              </a:rPr>
              <a:t> Final Goal</a:t>
            </a:r>
            <a:r>
              <a:rPr kumimoji="1" lang="en-US" altLang="ja-JP" sz="2000" dirty="0" smtClean="0">
                <a:solidFill>
                  <a:srgbClr val="002060"/>
                </a:solidFill>
              </a:rPr>
              <a:t>: 10t </a:t>
            </a:r>
            <a:r>
              <a:rPr kumimoji="1" lang="en-US" altLang="ja-JP" sz="2000" dirty="0" err="1" smtClean="0">
                <a:solidFill>
                  <a:srgbClr val="002060"/>
                </a:solidFill>
              </a:rPr>
              <a:t>fiducial</a:t>
            </a:r>
            <a:r>
              <a:rPr kumimoji="1" lang="en-US" altLang="ja-JP" sz="2000" dirty="0" smtClean="0">
                <a:solidFill>
                  <a:srgbClr val="002060"/>
                </a:solidFill>
              </a:rPr>
              <a:t> mass</a:t>
            </a:r>
            <a:endParaRPr lang="en-US" altLang="ja-JP" sz="2000" dirty="0">
              <a:solidFill>
                <a:srgbClr val="002060"/>
              </a:solidFill>
            </a:endParaRPr>
          </a:p>
          <a:p>
            <a:pPr lvl="1">
              <a:buFont typeface="Wingdings" pitchFamily="2" charset="2"/>
              <a:buChar char="Ø"/>
            </a:pPr>
            <a:r>
              <a:rPr lang="en-US" altLang="ja-JP" sz="1400" dirty="0" smtClean="0">
                <a:solidFill>
                  <a:srgbClr val="002060"/>
                </a:solidFill>
              </a:rPr>
              <a:t>Dark Matter (</a:t>
            </a:r>
            <a:r>
              <a:rPr lang="en-US" altLang="ja-JP" sz="1400" dirty="0">
                <a:solidFill>
                  <a:srgbClr val="002060"/>
                </a:solidFill>
              </a:rPr>
              <a:t>sensitivity </a:t>
            </a:r>
            <a:r>
              <a:rPr lang="en-US" altLang="ja-JP" sz="1400" dirty="0" err="1">
                <a:solidFill>
                  <a:srgbClr val="002060"/>
                </a:solidFill>
                <a:latin typeface="Symbol" charset="2"/>
                <a:cs typeface="Symbol" charset="2"/>
              </a:rPr>
              <a:t>s</a:t>
            </a:r>
            <a:r>
              <a:rPr lang="en-US" altLang="ja-JP" sz="1400" baseline="-25000" dirty="0" err="1">
                <a:solidFill>
                  <a:srgbClr val="002060"/>
                </a:solidFill>
              </a:rPr>
              <a:t>SI</a:t>
            </a:r>
            <a:r>
              <a:rPr lang="en-US" altLang="ja-JP" sz="1400" dirty="0">
                <a:solidFill>
                  <a:srgbClr val="002060"/>
                </a:solidFill>
              </a:rPr>
              <a:t>&lt; 10</a:t>
            </a:r>
            <a:r>
              <a:rPr lang="en-US" altLang="ja-JP" sz="1400" baseline="30000" dirty="0">
                <a:solidFill>
                  <a:srgbClr val="002060"/>
                </a:solidFill>
              </a:rPr>
              <a:t>-</a:t>
            </a:r>
            <a:r>
              <a:rPr lang="en-US" altLang="ja-JP" sz="1400" baseline="30000" dirty="0" smtClean="0">
                <a:solidFill>
                  <a:srgbClr val="002060"/>
                </a:solidFill>
              </a:rPr>
              <a:t>47</a:t>
            </a:r>
            <a:r>
              <a:rPr lang="en-US" altLang="ja-JP" sz="1400" dirty="0" smtClean="0">
                <a:solidFill>
                  <a:srgbClr val="002060"/>
                </a:solidFill>
              </a:rPr>
              <a:t> </a:t>
            </a:r>
            <a:r>
              <a:rPr lang="en-US" altLang="ja-JP" sz="1400" dirty="0">
                <a:solidFill>
                  <a:srgbClr val="002060"/>
                </a:solidFill>
              </a:rPr>
              <a:t>cm</a:t>
            </a:r>
            <a:r>
              <a:rPr lang="en-US" altLang="ja-JP" sz="1400" baseline="30000" dirty="0">
                <a:solidFill>
                  <a:srgbClr val="002060"/>
                </a:solidFill>
              </a:rPr>
              <a:t>2</a:t>
            </a:r>
            <a:r>
              <a:rPr lang="en-US" altLang="ja-JP" sz="1400" dirty="0">
                <a:solidFill>
                  <a:srgbClr val="002060"/>
                </a:solidFill>
              </a:rPr>
              <a:t> </a:t>
            </a:r>
            <a:r>
              <a:rPr lang="en-US" altLang="ja-JP" sz="1400" dirty="0" smtClean="0">
                <a:solidFill>
                  <a:srgbClr val="002060"/>
                </a:solidFill>
              </a:rPr>
              <a:t>), </a:t>
            </a:r>
            <a:endParaRPr lang="en-US" altLang="ja-JP" sz="1400" dirty="0">
              <a:solidFill>
                <a:srgbClr val="002060"/>
              </a:solidFill>
            </a:endParaRPr>
          </a:p>
          <a:p>
            <a:pPr marL="457200" lvl="1" indent="0">
              <a:buNone/>
            </a:pPr>
            <a:r>
              <a:rPr lang="en-US" altLang="ja-JP" sz="1400" dirty="0" smtClean="0">
                <a:solidFill>
                  <a:srgbClr val="002060"/>
                </a:solidFill>
              </a:rPr>
              <a:t>       Double Beta decay and pp-</a:t>
            </a:r>
            <a:r>
              <a:rPr lang="en-US" altLang="ja-JP" sz="1400" baseline="30000" dirty="0" smtClean="0">
                <a:solidFill>
                  <a:srgbClr val="002060"/>
                </a:solidFill>
              </a:rPr>
              <a:t>7</a:t>
            </a:r>
            <a:r>
              <a:rPr lang="en-US" altLang="ja-JP" sz="1400" dirty="0" smtClean="0">
                <a:solidFill>
                  <a:srgbClr val="002060"/>
                </a:solidFill>
              </a:rPr>
              <a:t>Be solar neutrinos</a:t>
            </a:r>
          </a:p>
        </p:txBody>
      </p:sp>
      <p:pic>
        <p:nvPicPr>
          <p:cNvPr id="17" name="図 1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130" t="27975" r="64188" b="17317"/>
          <a:stretch/>
        </p:blipFill>
        <p:spPr>
          <a:xfrm>
            <a:off x="7889" y="3245783"/>
            <a:ext cx="1835256" cy="2235676"/>
          </a:xfrm>
          <a:prstGeom prst="rect">
            <a:avLst/>
          </a:prstGeom>
        </p:spPr>
      </p:pic>
      <p:pic>
        <p:nvPicPr>
          <p:cNvPr id="4" name="Picture 4" descr="https://www-sk.icrr.u-tokyo.ac.jp/~xmass/illust/20100317/XMASS800kg_vessel_v9_trans.png"/>
          <p:cNvPicPr>
            <a:picLocks noChangeAspect="1" noChangeArrowheads="1"/>
          </p:cNvPicPr>
          <p:nvPr/>
        </p:nvPicPr>
        <p:blipFill>
          <a:blip r:embed="rId6"/>
          <a:srcRect/>
          <a:stretch>
            <a:fillRect/>
          </a:stretch>
        </p:blipFill>
        <p:spPr bwMode="auto">
          <a:xfrm>
            <a:off x="706761" y="4561327"/>
            <a:ext cx="1806552" cy="2252142"/>
          </a:xfrm>
          <a:prstGeom prst="rect">
            <a:avLst/>
          </a:prstGeom>
          <a:noFill/>
          <a:ln w="9525">
            <a:noFill/>
            <a:miter lim="800000"/>
            <a:headEnd/>
            <a:tailEnd/>
          </a:ln>
        </p:spPr>
      </p:pic>
      <p:cxnSp>
        <p:nvCxnSpPr>
          <p:cNvPr id="9" name="直線コネクタ 8"/>
          <p:cNvCxnSpPr/>
          <p:nvPr/>
        </p:nvCxnSpPr>
        <p:spPr>
          <a:xfrm>
            <a:off x="925517" y="4238209"/>
            <a:ext cx="684520" cy="630951"/>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869302" y="4561327"/>
            <a:ext cx="56215" cy="63261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11" name="AutoShape 2" descr="data:image/jpeg;base64,/9j/4AAQSkZJRgABAQAAAQABAAD/2wCEAAkGBggGDw4IBw0SEBQRERYQFRAPEBAPDRkPGBAhFBcQEhUYHioqIxkjGRMVHy8sJygpLC0sFSo9QTAqOSkrLCkBCQoKDQwOGg8PGTIjHiQ0NTUxMjIsLDU0LC8wLCw0MjU1KSwuKTUvMywsLCwxNSwvNS4vNDUsMCwsNTEsLCw1NP/AABEIALgBEgMBIgACEQEDEQH/xAAcAAEAAwEBAQEBAAAAAAAAAAAAAwYHAQgFBAL/xABCEAABAgIGAwsKBQUBAQAAAAAAAQIDBAUGF2SU0gcRcxIhMTIzNWFysbK0EyJBUVJicYGRoSNCQ5KiFDRjgsHhU//EABsBAQACAwEBAAAAAAAAAAAAAAACBgEEBQMH/8QANREBAAEDAQMJBgUFAAAAAAAAAAECAxEEBRIxBiFBUWFxkcHREzKhseHwFBUjM0IWIlJigf/aAAwDAQACEQMRAD8A+xo9qDRNZqPZSVJumXRHxY6KrZyYY3U2ZcxNSI71NQstkdXL1jprMc0O8zwdtM+LeXUyKXZHVy9Y6azCyOrl6x01mLoDApdkdXL1jprMLI6uXrHTWYugApdkdXL1jprMLI6uXrHTWYugApdkdXL1jprMLI6uXrHTWYugApdkdXL1jprMLI6uXrHTWYugApdkdXL1jprMLI6uXrHTWYugApdkdXL1jprMLI6uXrHTWYugApdkdXL1jprMLI6uXrHTWYugApdkdXL1jprMLI6uXrHTWYugApdkdXL1jprMLI6uXrHTWYugApdkdXL1jprMLI6uXrHTWYugApdkdXL1jprMLI6uXrHTWYugApdkdXL1jprMLI6uXrHTWYugApdkdXL1jprMLI6uXrHTWYugApdkdXL1jprMLI6uXrHTWYugApdkdXL1jprMRxtEtXWNc5P6reaq/wB9NerrF4IpniP6q9gHmCQpGcdBhKseLybf1Ynsp0g/PR/IwdmzuoCY3fQ7zPB20z4t5dSlaHeZ4O2mfFvLqQAAAAAAAAAAAAAAAAAAAAAAAAAAAAAAAAAAAAAAAAAimeI/qr2EpFM8R/VXsA8sUfyMHZs7qAUfyMHZs7qAmN30O8zwdtM+LeXUpWh3meDtpnxby6kAAAAAAAAAAAAAAAAABDNTkvItWNNRGw2pwue5Gt+qlXpDSZQ8rrbLJEjr62N3DPq7V9kU867tFv3pw2bGkv3/ANqiZ++tbgZxF0sRlX8GTaie9FVV+zTjNLEyi+fJs1dEVyL3TW/H6f8Ay+Euh+R67HufGPVpAKVI6UqNjamzkGJC6U1RWfbUv2LTR1LyNLN8pIRmRE9O5Xzk6ycKfM97d+3c92rLRv6LUaf92iY+XjwfsAB7NQAAAAAAAAAAAAACKZ4j+qvYSkUzxH9VewDyxR/IwdmzuoBR/IwdmzuoCY3fQ7zPB20z4t5dSlaHeZ4O2mfFvLqQAAAAAAAAAAAAAAKjWuvsChldKSCJFjJvKvDCYvvauF3Qnz9RBX2uDqLRaNo92qK5PPenCxipwJ7yp9E+KGYcO+crWa3cnct8evqWjZOx4uxF6/H9vRHX2z2fPufqpGlZyl3+Xn4roi+jdL5qdDW8CJ8D8gBw5qmqcyudNNNEbtMYgABFkJZeZjSjkjSz3McnA5iq1yfNCIGYnHPBMRMYlodWNI+7VsrTqonoSOiak1/5ETg+KfT0mgNej0RWrrRd9FTfTV6zz4XaoVcXSLmUXSDvw3LuYb3fkcvA1V9lfsvRwdnR66ZncueKp7V2LTuze08Y649PTwaeDiHTsqeAAAAAAAAAAARTPEf1V7CUimeI/qr2AeWKP5GDs2d1AKP5GDs2d1ATG76HeZ4O2mfFvLqUrQ7zPB20z4t5dSAAAAAAAAAAAAfOrBS7KDlos7E39ymprV9MRd5rfr9j6Jm+lSk1e+BRzF3mp5Zye8vmt+iI79xr6m77K3NTf2dpfxOoptzw6e6PvCjTExFm3vjx3bpz3K5zl4Vcq61UjAKrM555fTYiIjEAAMAAAAAAAADXag1gWmZbyMddcSBqY5V4VZq8x6/JFRelvSWgx2oNJrR09Caq+bG/Bd8V32/yRE+ZsRZ9Fe9rajPGOZ872zpY0+pnd4Vc8efxAAbjjgAAAAAAABFM8R/VXsJSKZ4j+qvYB5Yo/kYOzZ3UAo/kYOzZ3UBMbvod5ng7aZ8W8upStDvM8HbTPi3l1IAAAAAAAAAAABjFeJlZqkJlfZckNPg1iJ26/qbOph9av7+c2zu05e05/TiO1ZuTlMe3rns84fKABwF2AAAAAAAAAABJLxllnsjt4WOR6fFq6/8Ah6Aa7dJrT07557U3+TRzYcNH8KMbr+O5O1suffju81S5S0x+lPf5JgAdlUAAAAAAAAAimeI/qr2EpFM8R/VXsA8sUfyMHZs7qAUfyMHZs7qAmN30O8zwdtM+LeXUpWh3meDtpnxby6kAAAAAAAAAAAAxyv8AKrK0hHXVvREbET5sRF/k1xsZQdKdFK9kCkoacRfJP6qrrav11p/saG0Le/ZnHRzu5sK/FrVxE/yjHn5M4ABW30AAAAAAAAAAAH6KPlVnY0GWb+pEaz9zkT/pvibxk+jeilnpz+qcnmwG7ro8o5Ny1O8vyNZO/sy3u25q6/JSOUV+K71NuP4x8Z+kQAA6itAAAAAAAABFM8R/VXsJSKZ4j+qvYB5Yo/kYOzZ3UAo/kYOzZ3UBMbvod5ng7aZ8W8upStDvM8HbTPi3l1IAAAAAAAAAAAB+akpCDSkKJJzCa2xGq1fX0KnSi6l+R+kGJiJjEs01TTMVRxhg1LUZHoeNEkppPOYvD6Fb6Hp0Km+fjNjrhVSHWOFuoWpsZiLuHLwKnD5N3Qv2X5mRTUrGkXul5pise1dStcmpUUrOq002auyeD6Ps3aFGst/7Rxjz7kIANN1AAAAAAP6hw3xlSHDRVVyoiIia1VVXUiJ0nERV3k/9NNqLUpaO1UlSbfxPyQ1/Ii/md7/Z8eDZ0+nqvVYjh0tHXa23o7e/Xx6I65fdqlQKVflmS7tW7d58RU9tU4E6ETUnyPtAFoopiimKY4Q+a3btV2ublfGQAEnmAAAAAAAAEUzxH9VewlIpniP6q9gHlij+Rg7NndQCj+Rg7NndQExu+h3meDtpnxby6lK0O8zwdtM+LeXUgAAAAAAAAAAAAAAfGrDVaRrE3czLdy9E1Nit1eUToX1p0L9j7II1U01xiqMw9LV2u1VFdE4mGM05UmlaEVXrD8rDT9SEiuTV7zeFOzpPgHoU+XSFWaJpRVdOS0Nyr+ZE3D/3N1Kcq7syJ57c471o03KOYjF+jPbHow4GsRdGVBxN9nlWdWJrT+SKfyzRhQreM6M74xETsaav5be7HS/qDR46fD6spPqUPVqk6cVEkoKq3/6O82En+y8Py1qatJVMoOQ1OhSrFX2omuKv8tZ9pERu8hsW9mdNyrwaGo5RxjFij/s+keqsVYqLJ0FqmI6+Wje2qamNX/G319K7/wAC0agDrW7dNuN2mMQq9/UXdRXv3JzIACbwAAAAAAAAAAAIpniP6q9hKRTPEf1V7APLFH8jB2bO6gFH8jB2bO6gJjd9DvM8HbTPi3l1KVod5ng7aZ8W8upAAAAAAAAAAAAAAAAAAAAAAAAAAAAAAAAAAAAAAAAACKZ4j+qvYSkUzxH9VewDyxR/IwdmzuoBR/IwdmzuoCY3fQ7zPB20z4t5dSlaHeZ4O2mfFvLqQAAAAAAAAAAAAAAAAAAAAAAAAAAAAAAAAAAAAAAAAAimeI/qr2EpFM8R/VXsA8sUfyMHZs7qAUfyMHZs7qAmNT0e1+omrNHso2k2zLYjIsdVRsnMPbqdMuempUb6nIWW1yrl6wM1lOAxgdtcq5esDNZRa5Vy9YGaynAMDtrlXL1gZrKLXKuXrAzWU4Bgdtcq5esDNZRa5Vy9YGaynAMDtrlXL1gZrKLXKuXrAzWU4Bgdtcq5esDNZRa5Vy9YGaynAMDtrlXL1gZrKLXKuXrAzWU4Bgdtcq5esDNZRa5Vy9YGaynAMDtrlXL1gZrKLXKuXrAzWU4Bgdtcq5esDNZRa5Vy9YGaynAMDtrlXL1gZrKLXKuXrAzWU4Bgdtcq5esDNZRa5Vy9YGaynAMDtrlXL1gZrKLXKuXrAzWU4Bgdtcq5esDNZRa5Vy9YGaynAMDtrlXL1gZrKLXKuXrAzWU4Bgdtcq5esDNZRa5Vy9YGaynAMDtrlXL1gZrKRxtLVXXtc1P6rfaqf2M16uqdAwMSkKOnGwYSLAi8m39KJ7KdAAJYYf/Z"/>
          <p:cNvSpPr>
            <a:spLocks noChangeAspect="1" noChangeArrowheads="1"/>
          </p:cNvSpPr>
          <p:nvPr/>
        </p:nvSpPr>
        <p:spPr bwMode="auto">
          <a:xfrm>
            <a:off x="63500" y="-847725"/>
            <a:ext cx="2609850"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grpSp>
        <p:nvGrpSpPr>
          <p:cNvPr id="19" name="Group 13"/>
          <p:cNvGrpSpPr>
            <a:grpSpLocks/>
          </p:cNvGrpSpPr>
          <p:nvPr/>
        </p:nvGrpSpPr>
        <p:grpSpPr bwMode="auto">
          <a:xfrm>
            <a:off x="4993879" y="891790"/>
            <a:ext cx="2016223" cy="2825242"/>
            <a:chOff x="0" y="0"/>
            <a:chExt cx="2120" cy="2947"/>
          </a:xfrm>
        </p:grpSpPr>
        <p:pic>
          <p:nvPicPr>
            <p:cNvPr id="20"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120"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27" name="Group 9"/>
            <p:cNvGrpSpPr>
              <a:grpSpLocks/>
            </p:cNvGrpSpPr>
            <p:nvPr/>
          </p:nvGrpSpPr>
          <p:grpSpPr bwMode="auto">
            <a:xfrm>
              <a:off x="888" y="553"/>
              <a:ext cx="348" cy="1398"/>
              <a:chOff x="0" y="0"/>
              <a:chExt cx="348" cy="1397"/>
            </a:xfrm>
          </p:grpSpPr>
          <p:pic>
            <p:nvPicPr>
              <p:cNvPr id="3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94"/>
                <a:ext cx="348"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 name="Line 8"/>
              <p:cNvSpPr>
                <a:spLocks noChangeShapeType="1"/>
              </p:cNvSpPr>
              <p:nvPr/>
            </p:nvSpPr>
            <p:spPr bwMode="auto">
              <a:xfrm>
                <a:off x="176" y="0"/>
                <a:ext cx="0" cy="905"/>
              </a:xfrm>
              <a:prstGeom prst="line">
                <a:avLst/>
              </a:prstGeom>
              <a:noFill/>
              <a:ln w="508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kumimoji="0" lang="ja-JP" altLang="en-US" sz="2800">
                  <a:solidFill>
                    <a:srgbClr val="000000"/>
                  </a:solidFill>
                  <a:sym typeface="Gill Sans" charset="0"/>
                </a:endParaRPr>
              </a:p>
            </p:txBody>
          </p:sp>
        </p:grpSp>
      </p:grpSp>
      <p:sp>
        <p:nvSpPr>
          <p:cNvPr id="32" name="Rectangle 15"/>
          <p:cNvSpPr>
            <a:spLocks/>
          </p:cNvSpPr>
          <p:nvPr/>
        </p:nvSpPr>
        <p:spPr bwMode="auto">
          <a:xfrm>
            <a:off x="4788024" y="0"/>
            <a:ext cx="4341567" cy="590574"/>
          </a:xfrm>
          <a:prstGeom prst="rect">
            <a:avLst/>
          </a:prstGeom>
          <a:solidFill>
            <a:srgbClr val="92D050"/>
          </a:solidFill>
          <a:ln>
            <a:noFill/>
          </a:ln>
          <a:extLst/>
        </p:spPr>
        <p:txBody>
          <a:bodyPr lIns="0" tIns="0" rIns="0" bIns="0" anchor="ctr"/>
          <a:lstStyle/>
          <a:p>
            <a:pPr algn="ctr" fontAlgn="base">
              <a:spcBef>
                <a:spcPct val="0"/>
              </a:spcBef>
              <a:spcAft>
                <a:spcPct val="0"/>
              </a:spcAft>
            </a:pPr>
            <a:r>
              <a:rPr kumimoji="0" lang="en-US" altLang="ja-JP" sz="3000" b="1" dirty="0" err="1">
                <a:solidFill>
                  <a:srgbClr val="000000"/>
                </a:solidFill>
                <a:sym typeface="Gill Sans" charset="0"/>
              </a:rPr>
              <a:t>KamLAND</a:t>
            </a:r>
            <a:r>
              <a:rPr kumimoji="0" lang="en-US" altLang="ja-JP" sz="3000" b="1" dirty="0">
                <a:solidFill>
                  <a:srgbClr val="000000"/>
                </a:solidFill>
                <a:sym typeface="Gill Sans" charset="0"/>
              </a:rPr>
              <a:t>-Zen</a:t>
            </a:r>
          </a:p>
        </p:txBody>
      </p:sp>
      <p:sp>
        <p:nvSpPr>
          <p:cNvPr id="33" name="Rectangle 16"/>
          <p:cNvSpPr>
            <a:spLocks/>
          </p:cNvSpPr>
          <p:nvPr/>
        </p:nvSpPr>
        <p:spPr bwMode="auto">
          <a:xfrm>
            <a:off x="6396186" y="640173"/>
            <a:ext cx="2536031" cy="250031"/>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fontAlgn="base">
              <a:spcBef>
                <a:spcPct val="0"/>
              </a:spcBef>
              <a:spcAft>
                <a:spcPct val="0"/>
              </a:spcAft>
            </a:pPr>
            <a:r>
              <a:rPr kumimoji="0" lang="en-US" altLang="ja-JP" sz="1100">
                <a:solidFill>
                  <a:srgbClr val="FF0000"/>
                </a:solidFill>
                <a:latin typeface="Helvetica" charset="0"/>
                <a:cs typeface="Helvetica" charset="0"/>
                <a:sym typeface="Helvetica" charset="0"/>
              </a:rPr>
              <a:t>Ze</a:t>
            </a:r>
            <a:r>
              <a:rPr kumimoji="0" lang="en-US" altLang="ja-JP" sz="1100">
                <a:solidFill>
                  <a:srgbClr val="000000"/>
                </a:solidFill>
                <a:latin typeface="Helvetica" charset="0"/>
                <a:cs typeface="Helvetica" charset="0"/>
                <a:sym typeface="Helvetica" charset="0"/>
              </a:rPr>
              <a:t>ro </a:t>
            </a:r>
            <a:r>
              <a:rPr kumimoji="0" lang="en-US" altLang="ja-JP" sz="1100">
                <a:solidFill>
                  <a:srgbClr val="FF0000"/>
                </a:solidFill>
                <a:latin typeface="Helvetica" charset="0"/>
                <a:cs typeface="Helvetica" charset="0"/>
                <a:sym typeface="Helvetica" charset="0"/>
              </a:rPr>
              <a:t>N</a:t>
            </a:r>
            <a:r>
              <a:rPr kumimoji="0" lang="en-US" altLang="ja-JP" sz="1100">
                <a:solidFill>
                  <a:srgbClr val="000000"/>
                </a:solidFill>
                <a:latin typeface="Helvetica" charset="0"/>
                <a:cs typeface="Helvetica" charset="0"/>
                <a:sym typeface="Helvetica" charset="0"/>
              </a:rPr>
              <a:t>eutrino double beta decay search</a:t>
            </a:r>
          </a:p>
        </p:txBody>
      </p:sp>
      <p:cxnSp>
        <p:nvCxnSpPr>
          <p:cNvPr id="34" name="直線コネクタ 33"/>
          <p:cNvCxnSpPr/>
          <p:nvPr/>
        </p:nvCxnSpPr>
        <p:spPr>
          <a:xfrm>
            <a:off x="4788024" y="640173"/>
            <a:ext cx="0" cy="6246402"/>
          </a:xfrm>
          <a:prstGeom prst="line">
            <a:avLst/>
          </a:prstGeom>
          <a:ln>
            <a:solidFill>
              <a:srgbClr val="FFC000"/>
            </a:solidFill>
            <a:prstDash val="dash"/>
          </a:ln>
        </p:spPr>
        <p:style>
          <a:lnRef idx="2">
            <a:schemeClr val="accent1"/>
          </a:lnRef>
          <a:fillRef idx="0">
            <a:schemeClr val="accent1"/>
          </a:fillRef>
          <a:effectRef idx="1">
            <a:schemeClr val="accent1"/>
          </a:effectRef>
          <a:fontRef idx="minor">
            <a:schemeClr val="tx1"/>
          </a:fontRef>
        </p:style>
      </p:cxnSp>
      <p:pic>
        <p:nvPicPr>
          <p:cNvPr id="38"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8657" y="4553684"/>
            <a:ext cx="3095058" cy="224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9" name="Rectangle 17"/>
          <p:cNvSpPr>
            <a:spLocks/>
          </p:cNvSpPr>
          <p:nvPr/>
        </p:nvSpPr>
        <p:spPr bwMode="auto">
          <a:xfrm>
            <a:off x="5125307" y="4247644"/>
            <a:ext cx="2783747" cy="320070"/>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fontAlgn="base">
              <a:spcBef>
                <a:spcPct val="0"/>
              </a:spcBef>
              <a:spcAft>
                <a:spcPct val="0"/>
              </a:spcAft>
            </a:pPr>
            <a:r>
              <a:rPr kumimoji="0" lang="en-US" altLang="ja-JP" sz="1400" dirty="0">
                <a:solidFill>
                  <a:srgbClr val="000000"/>
                </a:solidFill>
                <a:sym typeface="Gill Sans" charset="0"/>
              </a:rPr>
              <a:t>R</a:t>
            </a:r>
            <a:r>
              <a:rPr kumimoji="0" lang="en-US" altLang="ja-JP" sz="1400" dirty="0" smtClean="0">
                <a:solidFill>
                  <a:srgbClr val="000000"/>
                </a:solidFill>
                <a:sym typeface="Gill Sans" charset="0"/>
              </a:rPr>
              <a:t>esults </a:t>
            </a:r>
            <a:r>
              <a:rPr kumimoji="0" lang="en-US" altLang="ja-JP" sz="1400" dirty="0">
                <a:solidFill>
                  <a:srgbClr val="000000"/>
                </a:solidFill>
                <a:sym typeface="Gill Sans" charset="0"/>
              </a:rPr>
              <a:t>from initial 38.5kg-yr data</a:t>
            </a:r>
          </a:p>
        </p:txBody>
      </p:sp>
      <p:sp>
        <p:nvSpPr>
          <p:cNvPr id="40" name="Rectangle 23"/>
          <p:cNvSpPr>
            <a:spLocks/>
          </p:cNvSpPr>
          <p:nvPr/>
        </p:nvSpPr>
        <p:spPr bwMode="auto">
          <a:xfrm>
            <a:off x="7918775" y="4998356"/>
            <a:ext cx="1224136" cy="69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base">
              <a:spcBef>
                <a:spcPct val="0"/>
              </a:spcBef>
              <a:spcAft>
                <a:spcPct val="0"/>
              </a:spcAft>
              <a:tabLst>
                <a:tab pos="750028" algn="l"/>
              </a:tabLst>
            </a:pPr>
            <a:r>
              <a:rPr kumimoji="0" lang="en-US" altLang="ja-JP" dirty="0">
                <a:solidFill>
                  <a:srgbClr val="000000"/>
                </a:solidFill>
                <a:sym typeface="Gill Sans" charset="0"/>
              </a:rPr>
              <a:t>〈m</a:t>
            </a:r>
            <a:r>
              <a:rPr kumimoji="0" lang="en-US" altLang="ja-JP" baseline="-6000" dirty="0">
                <a:solidFill>
                  <a:srgbClr val="000000"/>
                </a:solidFill>
                <a:sym typeface="Gill Sans" charset="0"/>
              </a:rPr>
              <a:t>ββ</a:t>
            </a:r>
            <a:r>
              <a:rPr kumimoji="0" lang="en-US" altLang="ja-JP" dirty="0" smtClean="0">
                <a:solidFill>
                  <a:srgbClr val="000000"/>
                </a:solidFill>
                <a:sym typeface="Gill Sans" charset="0"/>
              </a:rPr>
              <a:t>〉</a:t>
            </a:r>
          </a:p>
          <a:p>
            <a:pPr fontAlgn="base">
              <a:spcBef>
                <a:spcPct val="0"/>
              </a:spcBef>
              <a:spcAft>
                <a:spcPct val="0"/>
              </a:spcAft>
              <a:tabLst>
                <a:tab pos="750028" algn="l"/>
              </a:tabLst>
            </a:pPr>
            <a:r>
              <a:rPr kumimoji="0" lang="en-US" altLang="ja-JP" sz="1600" dirty="0" smtClean="0">
                <a:solidFill>
                  <a:srgbClr val="000000"/>
                </a:solidFill>
                <a:sym typeface="Gill Sans" charset="0"/>
              </a:rPr>
              <a:t>&lt;</a:t>
            </a:r>
            <a:r>
              <a:rPr kumimoji="0" lang="en-US" altLang="ja-JP" sz="1600" dirty="0">
                <a:solidFill>
                  <a:srgbClr val="000000"/>
                </a:solidFill>
                <a:sym typeface="Gill Sans" charset="0"/>
              </a:rPr>
              <a:t>0.26~0.54 </a:t>
            </a:r>
            <a:r>
              <a:rPr kumimoji="0" lang="en-US" altLang="ja-JP" sz="1600" dirty="0" err="1">
                <a:solidFill>
                  <a:srgbClr val="000000"/>
                </a:solidFill>
                <a:sym typeface="Gill Sans" charset="0"/>
              </a:rPr>
              <a:t>eV</a:t>
            </a:r>
            <a:r>
              <a:rPr kumimoji="0" lang="en-US" altLang="ja-JP" sz="1600" dirty="0">
                <a:solidFill>
                  <a:srgbClr val="000000"/>
                </a:solidFill>
                <a:sym typeface="Gill Sans" charset="0"/>
              </a:rPr>
              <a:t>  </a:t>
            </a:r>
            <a:endParaRPr kumimoji="0" lang="en-US" altLang="ja-JP" sz="1600" dirty="0" smtClean="0">
              <a:solidFill>
                <a:srgbClr val="000000"/>
              </a:solidFill>
              <a:sym typeface="Gill Sans" charset="0"/>
            </a:endParaRPr>
          </a:p>
          <a:p>
            <a:pPr fontAlgn="base">
              <a:spcBef>
                <a:spcPct val="0"/>
              </a:spcBef>
              <a:spcAft>
                <a:spcPct val="0"/>
              </a:spcAft>
              <a:tabLst>
                <a:tab pos="750028" algn="l"/>
              </a:tabLst>
            </a:pPr>
            <a:r>
              <a:rPr kumimoji="0" lang="en-US" altLang="ja-JP" sz="1400" dirty="0" smtClean="0">
                <a:solidFill>
                  <a:srgbClr val="000000"/>
                </a:solidFill>
                <a:sym typeface="Gill Sans" charset="0"/>
              </a:rPr>
              <a:t>   @</a:t>
            </a:r>
            <a:r>
              <a:rPr kumimoji="0" lang="en-US" altLang="ja-JP" sz="1400" dirty="0">
                <a:solidFill>
                  <a:srgbClr val="000000"/>
                </a:solidFill>
                <a:sym typeface="Gill Sans" charset="0"/>
              </a:rPr>
              <a:t>90% C.L.</a:t>
            </a:r>
          </a:p>
        </p:txBody>
      </p:sp>
      <p:sp>
        <p:nvSpPr>
          <p:cNvPr id="41" name="テキスト ボックス 40"/>
          <p:cNvSpPr txBox="1"/>
          <p:nvPr/>
        </p:nvSpPr>
        <p:spPr>
          <a:xfrm>
            <a:off x="7023420" y="1484909"/>
            <a:ext cx="2119491" cy="2554545"/>
          </a:xfrm>
          <a:prstGeom prst="rect">
            <a:avLst/>
          </a:prstGeom>
          <a:noFill/>
        </p:spPr>
        <p:txBody>
          <a:bodyPr wrap="none" rtlCol="0">
            <a:spAutoFit/>
          </a:bodyPr>
          <a:lstStyle/>
          <a:p>
            <a:r>
              <a:rPr lang="en-US" altLang="ja-JP" sz="1600" dirty="0" smtClean="0">
                <a:solidFill>
                  <a:prstClr val="black"/>
                </a:solidFill>
              </a:rPr>
              <a:t>Planned improvement</a:t>
            </a:r>
          </a:p>
          <a:p>
            <a:r>
              <a:rPr lang="en-US" altLang="ja-JP" sz="1600" dirty="0" smtClean="0">
                <a:solidFill>
                  <a:prstClr val="black"/>
                </a:solidFill>
              </a:rPr>
              <a:t>(2013)</a:t>
            </a:r>
          </a:p>
          <a:p>
            <a:r>
              <a:rPr lang="en-US" altLang="ja-JP" sz="1600" dirty="0" smtClean="0">
                <a:solidFill>
                  <a:prstClr val="black"/>
                </a:solidFill>
              </a:rPr>
              <a:t> ~40mV sensitivity with</a:t>
            </a:r>
          </a:p>
          <a:p>
            <a:r>
              <a:rPr lang="en-US" altLang="ja-JP" sz="1600" dirty="0" smtClean="0">
                <a:solidFill>
                  <a:prstClr val="black"/>
                </a:solidFill>
              </a:rPr>
              <a:t> 700kg </a:t>
            </a:r>
            <a:r>
              <a:rPr lang="en-US" altLang="ja-JP" sz="1600" dirty="0" err="1" smtClean="0">
                <a:solidFill>
                  <a:prstClr val="black"/>
                </a:solidFill>
              </a:rPr>
              <a:t>Xe</a:t>
            </a:r>
            <a:endParaRPr lang="en-US" altLang="ja-JP" sz="1600" dirty="0" smtClean="0">
              <a:solidFill>
                <a:prstClr val="black"/>
              </a:solidFill>
            </a:endParaRPr>
          </a:p>
          <a:p>
            <a:endParaRPr lang="en-US" altLang="ja-JP" sz="1600" dirty="0">
              <a:solidFill>
                <a:prstClr val="black"/>
              </a:solidFill>
            </a:endParaRPr>
          </a:p>
          <a:p>
            <a:r>
              <a:rPr lang="en-US" altLang="ja-JP" sz="1600" dirty="0" smtClean="0">
                <a:solidFill>
                  <a:prstClr val="black"/>
                </a:solidFill>
              </a:rPr>
              <a:t>Proposed upgrade</a:t>
            </a:r>
          </a:p>
          <a:p>
            <a:r>
              <a:rPr lang="en-US" altLang="ja-JP" sz="1600" dirty="0" smtClean="0">
                <a:solidFill>
                  <a:prstClr val="black"/>
                </a:solidFill>
              </a:rPr>
              <a:t>(2016~)</a:t>
            </a:r>
          </a:p>
          <a:p>
            <a:r>
              <a:rPr lang="en-US" altLang="ja-JP" sz="1600" dirty="0" smtClean="0">
                <a:solidFill>
                  <a:prstClr val="black"/>
                </a:solidFill>
              </a:rPr>
              <a:t>~20mV sensitivity with</a:t>
            </a:r>
          </a:p>
          <a:p>
            <a:r>
              <a:rPr kumimoji="0" lang="en-US" altLang="ja-JP" sz="1600" dirty="0" err="1" smtClean="0">
                <a:solidFill>
                  <a:srgbClr val="000000"/>
                </a:solidFill>
                <a:sym typeface="Gill Sans" charset="0"/>
              </a:rPr>
              <a:t>winstone</a:t>
            </a:r>
            <a:r>
              <a:rPr kumimoji="0" lang="en-US" altLang="ja-JP" sz="1600" dirty="0" smtClean="0">
                <a:solidFill>
                  <a:srgbClr val="000000"/>
                </a:solidFill>
                <a:sym typeface="Gill Sans" charset="0"/>
              </a:rPr>
              <a:t> cone, higher </a:t>
            </a:r>
          </a:p>
          <a:p>
            <a:r>
              <a:rPr kumimoji="0" lang="en-US" altLang="ja-JP" sz="1600" dirty="0">
                <a:solidFill>
                  <a:srgbClr val="000000"/>
                </a:solidFill>
                <a:sym typeface="Gill Sans" charset="0"/>
              </a:rPr>
              <a:t> </a:t>
            </a:r>
            <a:r>
              <a:rPr kumimoji="0" lang="en-US" altLang="ja-JP" sz="1600" dirty="0" smtClean="0">
                <a:solidFill>
                  <a:srgbClr val="000000"/>
                </a:solidFill>
                <a:sym typeface="Gill Sans" charset="0"/>
              </a:rPr>
              <a:t>yield LS and 1000kg </a:t>
            </a:r>
            <a:r>
              <a:rPr kumimoji="0" lang="en-US" altLang="ja-JP" sz="1600" dirty="0" err="1" smtClean="0">
                <a:solidFill>
                  <a:srgbClr val="000000"/>
                </a:solidFill>
                <a:sym typeface="Gill Sans" charset="0"/>
              </a:rPr>
              <a:t>Xe</a:t>
            </a:r>
            <a:endParaRPr kumimoji="0" lang="en-US" altLang="ja-JP" sz="1600" dirty="0" smtClean="0">
              <a:solidFill>
                <a:srgbClr val="000000"/>
              </a:solidFill>
              <a:sym typeface="Gill Sans" charset="0"/>
            </a:endParaRPr>
          </a:p>
        </p:txBody>
      </p:sp>
      <p:sp>
        <p:nvSpPr>
          <p:cNvPr id="23" name="Rectangle 17"/>
          <p:cNvSpPr>
            <a:spLocks/>
          </p:cNvSpPr>
          <p:nvPr/>
        </p:nvSpPr>
        <p:spPr bwMode="auto">
          <a:xfrm>
            <a:off x="7010102" y="933342"/>
            <a:ext cx="1922116" cy="488600"/>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fontAlgn="base">
              <a:spcBef>
                <a:spcPct val="0"/>
              </a:spcBef>
              <a:spcAft>
                <a:spcPct val="0"/>
              </a:spcAft>
            </a:pPr>
            <a:r>
              <a:rPr kumimoji="0" lang="en-US" altLang="ja-JP" sz="1400" dirty="0">
                <a:solidFill>
                  <a:srgbClr val="FF0000"/>
                </a:solidFill>
                <a:sym typeface="Gill Sans" charset="0"/>
              </a:rPr>
              <a:t>1st run with ~320kg </a:t>
            </a:r>
            <a:endParaRPr kumimoji="0" lang="en-US" altLang="ja-JP" sz="1400" dirty="0" smtClean="0">
              <a:solidFill>
                <a:srgbClr val="FF0000"/>
              </a:solidFill>
              <a:sym typeface="Gill Sans" charset="0"/>
            </a:endParaRPr>
          </a:p>
          <a:p>
            <a:pPr algn="ctr" fontAlgn="base">
              <a:spcBef>
                <a:spcPct val="0"/>
              </a:spcBef>
              <a:spcAft>
                <a:spcPct val="0"/>
              </a:spcAft>
            </a:pPr>
            <a:r>
              <a:rPr kumimoji="0" lang="en-US" altLang="ja-JP" sz="1400" dirty="0" smtClean="0">
                <a:solidFill>
                  <a:srgbClr val="FF0000"/>
                </a:solidFill>
                <a:sym typeface="Gill Sans" charset="0"/>
              </a:rPr>
              <a:t>90</a:t>
            </a:r>
            <a:r>
              <a:rPr kumimoji="0" lang="en-US" altLang="ja-JP" sz="1400" dirty="0">
                <a:solidFill>
                  <a:srgbClr val="FF0000"/>
                </a:solidFill>
                <a:sym typeface="Gill Sans" charset="0"/>
              </a:rPr>
              <a:t>% enriched </a:t>
            </a:r>
            <a:r>
              <a:rPr kumimoji="0" lang="en-US" altLang="ja-JP" sz="1400" baseline="32000" dirty="0" smtClean="0">
                <a:solidFill>
                  <a:srgbClr val="FF0000"/>
                </a:solidFill>
                <a:sym typeface="Gill Sans" charset="0"/>
              </a:rPr>
              <a:t>136</a:t>
            </a:r>
            <a:r>
              <a:rPr kumimoji="0" lang="en-US" altLang="ja-JP" sz="1400" dirty="0" smtClean="0">
                <a:solidFill>
                  <a:srgbClr val="FF0000"/>
                </a:solidFill>
                <a:sym typeface="Gill Sans" charset="0"/>
              </a:rPr>
              <a:t>Xe</a:t>
            </a:r>
            <a:endParaRPr kumimoji="0" lang="en-US" altLang="ja-JP" sz="1400" dirty="0">
              <a:solidFill>
                <a:srgbClr val="FF0000"/>
              </a:solidFill>
              <a:sym typeface="Gill Sans" charset="0"/>
            </a:endParaRPr>
          </a:p>
        </p:txBody>
      </p:sp>
      <p:sp>
        <p:nvSpPr>
          <p:cNvPr id="5" name="スライド番号プレースホルダー 4"/>
          <p:cNvSpPr>
            <a:spLocks noGrp="1"/>
          </p:cNvSpPr>
          <p:nvPr>
            <p:ph type="sldNum" sz="quarter" idx="12"/>
          </p:nvPr>
        </p:nvSpPr>
        <p:spPr/>
        <p:txBody>
          <a:bodyPr/>
          <a:lstStyle/>
          <a:p>
            <a:fld id="{90A6C822-C0FE-D549-8DCE-CFC3BF2C00DC}" type="slidenum">
              <a:rPr lang="ja-JP" altLang="en-US" smtClean="0">
                <a:solidFill>
                  <a:prstClr val="black">
                    <a:tint val="75000"/>
                  </a:prstClr>
                </a:solidFill>
              </a:rPr>
              <a:pPr/>
              <a:t>15</a:t>
            </a:fld>
            <a:endParaRPr lang="ja-JP" altLang="en-US">
              <a:solidFill>
                <a:prstClr val="black">
                  <a:tint val="75000"/>
                </a:prstClr>
              </a:solidFill>
            </a:endParaRPr>
          </a:p>
        </p:txBody>
      </p:sp>
      <p:sp>
        <p:nvSpPr>
          <p:cNvPr id="7" name="テキスト ボックス 6"/>
          <p:cNvSpPr txBox="1"/>
          <p:nvPr/>
        </p:nvSpPr>
        <p:spPr>
          <a:xfrm>
            <a:off x="6960845" y="3882876"/>
            <a:ext cx="2143600" cy="369332"/>
          </a:xfrm>
          <a:prstGeom prst="rect">
            <a:avLst/>
          </a:prstGeom>
          <a:noFill/>
        </p:spPr>
        <p:txBody>
          <a:bodyPr wrap="none" rtlCol="0">
            <a:spAutoFit/>
          </a:bodyPr>
          <a:lstStyle/>
          <a:p>
            <a:r>
              <a:rPr kumimoji="1" lang="en-US" altLang="ja-JP" dirty="0" smtClean="0"/>
              <a:t>First result published</a:t>
            </a:r>
            <a:endParaRPr kumimoji="1" lang="ja-JP" altLang="en-US" dirty="0"/>
          </a:p>
        </p:txBody>
      </p:sp>
      <p:sp>
        <p:nvSpPr>
          <p:cNvPr id="8" name="テキスト ボックス 7"/>
          <p:cNvSpPr txBox="1"/>
          <p:nvPr/>
        </p:nvSpPr>
        <p:spPr>
          <a:xfrm>
            <a:off x="2771800" y="6444137"/>
            <a:ext cx="1720343" cy="369332"/>
          </a:xfrm>
          <a:prstGeom prst="rect">
            <a:avLst/>
          </a:prstGeom>
          <a:noFill/>
        </p:spPr>
        <p:txBody>
          <a:bodyPr wrap="none" rtlCol="0">
            <a:spAutoFit/>
          </a:bodyPr>
          <a:lstStyle/>
          <a:p>
            <a:r>
              <a:rPr kumimoji="1" lang="en-US" altLang="ja-JP" dirty="0" smtClean="0"/>
              <a:t>PLB713(2013)78</a:t>
            </a:r>
            <a:endParaRPr kumimoji="1" lang="ja-JP" altLang="en-US" dirty="0"/>
          </a:p>
        </p:txBody>
      </p:sp>
    </p:spTree>
    <p:extLst>
      <p:ext uri="{BB962C8B-B14F-4D97-AF65-F5344CB8AC3E}">
        <p14:creationId xmlns:p14="http://schemas.microsoft.com/office/powerpoint/2010/main" val="328989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Future Planning </a:t>
            </a:r>
            <a:r>
              <a:rPr lang="en-US" altLang="ja-JP" dirty="0" smtClean="0"/>
              <a:t>for</a:t>
            </a:r>
            <a:r>
              <a:rPr kumimoji="1" lang="en-US" altLang="ja-JP" dirty="0" smtClean="0"/>
              <a:t> HEP in Japan/KEK</a:t>
            </a:r>
            <a:endParaRPr kumimoji="1" lang="ja-JP" altLang="en-US" dirty="0"/>
          </a:p>
        </p:txBody>
      </p:sp>
      <p:sp>
        <p:nvSpPr>
          <p:cNvPr id="4" name="テキスト ボックス 3"/>
          <p:cNvSpPr txBox="1"/>
          <p:nvPr/>
        </p:nvSpPr>
        <p:spPr>
          <a:xfrm>
            <a:off x="417434" y="1628800"/>
            <a:ext cx="8517569"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2400" dirty="0">
                <a:solidFill>
                  <a:srgbClr val="C00000"/>
                </a:solidFill>
              </a:rPr>
              <a:t>High Energy </a:t>
            </a:r>
            <a:r>
              <a:rPr lang="en-US" altLang="ja-JP" sz="2400" dirty="0" smtClean="0">
                <a:solidFill>
                  <a:srgbClr val="C00000"/>
                </a:solidFill>
              </a:rPr>
              <a:t>Physics Committee (HEPC) in </a:t>
            </a:r>
            <a:r>
              <a:rPr lang="en-US" altLang="ja-JP" sz="2400" dirty="0">
                <a:solidFill>
                  <a:srgbClr val="C00000"/>
                </a:solidFill>
              </a:rPr>
              <a:t>Japan Association of High Energy </a:t>
            </a:r>
            <a:r>
              <a:rPr lang="en-US" altLang="ja-JP" sz="2400" dirty="0" smtClean="0">
                <a:solidFill>
                  <a:srgbClr val="C00000"/>
                </a:solidFill>
              </a:rPr>
              <a:t>Physicists (</a:t>
            </a:r>
            <a:r>
              <a:rPr lang="en-US" altLang="ja-JP" sz="2400" dirty="0">
                <a:solidFill>
                  <a:srgbClr val="C00000"/>
                </a:solidFill>
              </a:rPr>
              <a:t>JAHEP</a:t>
            </a:r>
            <a:r>
              <a:rPr lang="en-US" altLang="ja-JP" sz="2400" dirty="0" smtClean="0">
                <a:solidFill>
                  <a:srgbClr val="C00000"/>
                </a:solidFill>
              </a:rPr>
              <a:t>)</a:t>
            </a:r>
          </a:p>
          <a:p>
            <a:endParaRPr lang="en-US" altLang="ja-JP" sz="2400" dirty="0" smtClean="0">
              <a:solidFill>
                <a:srgbClr val="C00000"/>
              </a:solidFill>
            </a:endParaRPr>
          </a:p>
          <a:p>
            <a:pPr marL="285750" indent="-285750">
              <a:buFont typeface="Arial" pitchFamily="34" charset="0"/>
              <a:buChar char="•"/>
            </a:pPr>
            <a:r>
              <a:rPr lang="en-US" altLang="ja-JP" sz="2400" dirty="0" smtClean="0"/>
              <a:t>The Subcommittee on future projects was formed under HEPC.</a:t>
            </a:r>
            <a:endParaRPr lang="en-US" altLang="ja-JP" sz="2400" dirty="0"/>
          </a:p>
          <a:p>
            <a:pPr marL="285750" indent="-285750">
              <a:buFont typeface="Arial" pitchFamily="34" charset="0"/>
              <a:buChar char="•"/>
            </a:pPr>
            <a:r>
              <a:rPr lang="en-US" altLang="ja-JP" sz="2400" dirty="0"/>
              <a:t>The final report of the Subcommittee on Future Projects </a:t>
            </a:r>
            <a:r>
              <a:rPr lang="en-US" altLang="ja-JP" sz="2400" dirty="0" smtClean="0"/>
              <a:t>of High Energy Physics was published in February 2012. </a:t>
            </a:r>
            <a:r>
              <a:rPr lang="en-US" altLang="ja-JP" sz="2400" dirty="0" smtClean="0">
                <a:hlinkClick r:id="rId2"/>
              </a:rPr>
              <a:t>http</a:t>
            </a:r>
            <a:r>
              <a:rPr lang="en-US" altLang="ja-JP" sz="2400" dirty="0">
                <a:hlinkClick r:id="rId2"/>
              </a:rPr>
              <a:t>://www.jahep.org/office/doc/201202_hecsubc_report</a:t>
            </a:r>
            <a:r>
              <a:rPr lang="en-US" altLang="ja-JP" sz="2400" dirty="0" smtClean="0"/>
              <a:t>.</a:t>
            </a:r>
          </a:p>
          <a:p>
            <a:pPr marL="285750" indent="-285750">
              <a:buFont typeface="Arial" pitchFamily="34" charset="0"/>
              <a:buChar char="•"/>
            </a:pPr>
            <a:r>
              <a:rPr lang="en-US" altLang="ja-JP" sz="2400" dirty="0"/>
              <a:t>A Proposal for a Phased </a:t>
            </a:r>
            <a:r>
              <a:rPr lang="en-US" altLang="ja-JP" sz="2400" dirty="0" smtClean="0"/>
              <a:t>Execution of ILC by JAHEP in October  2012.</a:t>
            </a:r>
          </a:p>
        </p:txBody>
      </p:sp>
      <p:sp>
        <p:nvSpPr>
          <p:cNvPr id="3" name="スライド番号プレースホルダー 2"/>
          <p:cNvSpPr>
            <a:spLocks noGrp="1"/>
          </p:cNvSpPr>
          <p:nvPr>
            <p:ph type="sldNum" sz="quarter" idx="12"/>
          </p:nvPr>
        </p:nvSpPr>
        <p:spPr/>
        <p:txBody>
          <a:bodyPr/>
          <a:lstStyle/>
          <a:p>
            <a:fld id="{90A6C822-C0FE-D549-8DCE-CFC3BF2C00DC}" type="slidenum">
              <a:rPr lang="ja-JP" altLang="en-US" smtClean="0">
                <a:solidFill>
                  <a:prstClr val="black">
                    <a:tint val="75000"/>
                  </a:prstClr>
                </a:solidFill>
              </a:rPr>
              <a:pPr/>
              <a:t>16</a:t>
            </a:fld>
            <a:endParaRPr lang="ja-JP" altLang="en-US">
              <a:solidFill>
                <a:prstClr val="black">
                  <a:tint val="75000"/>
                </a:prstClr>
              </a:solidFill>
            </a:endParaRPr>
          </a:p>
        </p:txBody>
      </p:sp>
    </p:spTree>
    <p:extLst>
      <p:ext uri="{BB962C8B-B14F-4D97-AF65-F5344CB8AC3E}">
        <p14:creationId xmlns:p14="http://schemas.microsoft.com/office/powerpoint/2010/main" val="2876114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B3AEA1C4-2341-4660-AF6B-FAD0969A5805}" type="slidenum">
              <a:rPr lang="en-US" altLang="ja-JP" smtClean="0"/>
              <a:pPr>
                <a:defRPr/>
              </a:pPr>
              <a:t>17</a:t>
            </a:fld>
            <a:endParaRPr lang="en-US" altLang="ja-JP"/>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42" y="548680"/>
            <a:ext cx="7233042" cy="6082657"/>
          </a:xfrm>
          <a:prstGeom prst="rect">
            <a:avLst/>
          </a:prstGeom>
          <a:ln/>
        </p:spPr>
        <p:style>
          <a:lnRef idx="2">
            <a:schemeClr val="accent2"/>
          </a:lnRef>
          <a:fillRef idx="1">
            <a:schemeClr val="lt1"/>
          </a:fillRef>
          <a:effectRef idx="0">
            <a:schemeClr val="accent2"/>
          </a:effectRef>
          <a:fontRef idx="minor">
            <a:schemeClr val="dk1"/>
          </a:fontRef>
        </p:style>
      </p:pic>
      <p:sp>
        <p:nvSpPr>
          <p:cNvPr id="5" name="テキスト ボックス 4"/>
          <p:cNvSpPr txBox="1"/>
          <p:nvPr/>
        </p:nvSpPr>
        <p:spPr>
          <a:xfrm>
            <a:off x="1979712" y="147990"/>
            <a:ext cx="501215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en-US" altLang="ja-JP" dirty="0" smtClean="0"/>
              <a:t>Recommendations  in the subcommittee report</a:t>
            </a:r>
            <a:endParaRPr kumimoji="1" lang="ja-JP" altLang="en-US" dirty="0"/>
          </a:p>
        </p:txBody>
      </p:sp>
      <p:sp>
        <p:nvSpPr>
          <p:cNvPr id="6" name="テキスト ボックス 5"/>
          <p:cNvSpPr txBox="1"/>
          <p:nvPr/>
        </p:nvSpPr>
        <p:spPr>
          <a:xfrm>
            <a:off x="6991866" y="147990"/>
            <a:ext cx="1888017" cy="369332"/>
          </a:xfrm>
          <a:prstGeom prst="rect">
            <a:avLst/>
          </a:prstGeom>
          <a:noFill/>
        </p:spPr>
        <p:txBody>
          <a:bodyPr wrap="none" rtlCol="0">
            <a:spAutoFit/>
          </a:bodyPr>
          <a:lstStyle/>
          <a:p>
            <a:r>
              <a:rPr lang="en-US" altLang="ja-JP" dirty="0" smtClean="0"/>
              <a:t>February 11, 2012</a:t>
            </a:r>
            <a:endParaRPr kumimoji="1" lang="ja-JP" altLang="en-US" dirty="0"/>
          </a:p>
        </p:txBody>
      </p:sp>
    </p:spTree>
    <p:extLst>
      <p:ext uri="{BB962C8B-B14F-4D97-AF65-F5344CB8AC3E}">
        <p14:creationId xmlns:p14="http://schemas.microsoft.com/office/powerpoint/2010/main" val="154499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294928" y="332656"/>
            <a:ext cx="8229600" cy="1143000"/>
          </a:xfrm>
        </p:spPr>
        <p:txBody>
          <a:bodyPr>
            <a:noAutofit/>
          </a:bodyPr>
          <a:lstStyle/>
          <a:p>
            <a:r>
              <a:rPr lang="en-US" altLang="ja-JP" sz="2800" dirty="0" smtClean="0"/>
              <a:t>A Proposal for a Phased Execution of the </a:t>
            </a:r>
            <a:r>
              <a:rPr lang="en-US" altLang="ja-JP" sz="2800" dirty="0"/>
              <a:t>International Linear Collider Project</a:t>
            </a:r>
            <a:br>
              <a:rPr lang="en-US" altLang="ja-JP" sz="2800" dirty="0"/>
            </a:br>
            <a:endParaRPr kumimoji="1" lang="ja-JP" altLang="en-US" sz="2800" dirty="0"/>
          </a:p>
        </p:txBody>
      </p:sp>
      <p:sp>
        <p:nvSpPr>
          <p:cNvPr id="4" name="スライド番号プレースホルダー 3"/>
          <p:cNvSpPr>
            <a:spLocks noGrp="1"/>
          </p:cNvSpPr>
          <p:nvPr>
            <p:ph type="sldNum" sz="quarter" idx="12"/>
          </p:nvPr>
        </p:nvSpPr>
        <p:spPr/>
        <p:txBody>
          <a:bodyPr/>
          <a:lstStyle/>
          <a:p>
            <a:pPr>
              <a:defRPr/>
            </a:pPr>
            <a:fld id="{B3AEA1C4-2341-4660-AF6B-FAD0969A5805}" type="slidenum">
              <a:rPr lang="en-US" altLang="ja-JP" smtClean="0"/>
              <a:pPr>
                <a:defRPr/>
              </a:pPr>
              <a:t>18</a:t>
            </a:fld>
            <a:endParaRPr lang="en-US" altLang="ja-JP"/>
          </a:p>
        </p:txBody>
      </p:sp>
      <p:sp>
        <p:nvSpPr>
          <p:cNvPr id="5" name="正方形/長方形 4"/>
          <p:cNvSpPr/>
          <p:nvPr/>
        </p:nvSpPr>
        <p:spPr>
          <a:xfrm>
            <a:off x="483568" y="2636912"/>
            <a:ext cx="8245424"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dirty="0" smtClean="0"/>
              <a:t>In </a:t>
            </a:r>
            <a:r>
              <a:rPr lang="en-US" altLang="ja-JP" dirty="0"/>
              <a:t>March 2012, the Japan Association of High Energy Physicists (JAHEP) accepted</a:t>
            </a:r>
          </a:p>
          <a:p>
            <a:r>
              <a:rPr lang="en-US" altLang="ja-JP" dirty="0"/>
              <a:t>the recommendations of the Subcommittee on Future Projects of High Energy</a:t>
            </a:r>
          </a:p>
          <a:p>
            <a:r>
              <a:rPr lang="en-US" altLang="ja-JP" dirty="0" smtClean="0"/>
              <a:t>Physics </a:t>
            </a:r>
            <a:r>
              <a:rPr lang="en-US" altLang="ja-JP" dirty="0"/>
              <a:t>and adopted them as JAHEP's basic strategy for future projects. In July</a:t>
            </a:r>
          </a:p>
          <a:p>
            <a:r>
              <a:rPr lang="en-US" altLang="ja-JP" dirty="0"/>
              <a:t>2012, a new particle consistent with a Higgs Boson was discovered at LHC, while in</a:t>
            </a:r>
          </a:p>
          <a:p>
            <a:r>
              <a:rPr lang="en-US" altLang="ja-JP" dirty="0"/>
              <a:t>December 2012 the Technical Design Report of the International Linear Collider</a:t>
            </a:r>
          </a:p>
          <a:p>
            <a:r>
              <a:rPr lang="en-US" altLang="ja-JP" dirty="0"/>
              <a:t>(ILC) will be completed by a worldwide collaboration</a:t>
            </a:r>
            <a:r>
              <a:rPr lang="en-US" altLang="ja-JP" dirty="0" smtClean="0"/>
              <a:t>.</a:t>
            </a:r>
          </a:p>
        </p:txBody>
      </p:sp>
      <p:sp>
        <p:nvSpPr>
          <p:cNvPr id="8" name="正方形/長方形 7"/>
          <p:cNvSpPr/>
          <p:nvPr/>
        </p:nvSpPr>
        <p:spPr>
          <a:xfrm>
            <a:off x="1187624" y="1818982"/>
            <a:ext cx="6624736" cy="369332"/>
          </a:xfrm>
          <a:prstGeom prst="rect">
            <a:avLst/>
          </a:prstGeom>
        </p:spPr>
        <p:txBody>
          <a:bodyPr wrap="square">
            <a:spAutoFit/>
          </a:bodyPr>
          <a:lstStyle/>
          <a:p>
            <a:r>
              <a:rPr lang="en-US" altLang="ja-JP" dirty="0">
                <a:hlinkClick r:id="rId2"/>
              </a:rPr>
              <a:t>http://</a:t>
            </a:r>
            <a:r>
              <a:rPr lang="en-US" altLang="ja-JP" dirty="0" smtClean="0">
                <a:hlinkClick r:id="rId2"/>
              </a:rPr>
              <a:t>www.jahep.org/office/doc/201210_ILC_staging_e.pdf</a:t>
            </a:r>
            <a:endParaRPr lang="ja-JP" altLang="en-US" dirty="0"/>
          </a:p>
        </p:txBody>
      </p:sp>
      <p:sp>
        <p:nvSpPr>
          <p:cNvPr id="9" name="正方形/長方形 8"/>
          <p:cNvSpPr/>
          <p:nvPr/>
        </p:nvSpPr>
        <p:spPr>
          <a:xfrm>
            <a:off x="2615863" y="1080318"/>
            <a:ext cx="6177345" cy="369332"/>
          </a:xfrm>
          <a:prstGeom prst="rect">
            <a:avLst/>
          </a:prstGeom>
        </p:spPr>
        <p:txBody>
          <a:bodyPr wrap="square">
            <a:spAutoFit/>
          </a:bodyPr>
          <a:lstStyle/>
          <a:p>
            <a:r>
              <a:rPr lang="en-US" altLang="ja-JP" dirty="0"/>
              <a:t>October, 2012 The Japan Association of High Energy Physicists</a:t>
            </a:r>
            <a:endParaRPr lang="ja-JP" altLang="en-US" dirty="0"/>
          </a:p>
        </p:txBody>
      </p:sp>
    </p:spTree>
    <p:extLst>
      <p:ext uri="{BB962C8B-B14F-4D97-AF65-F5344CB8AC3E}">
        <p14:creationId xmlns:p14="http://schemas.microsoft.com/office/powerpoint/2010/main" val="6924592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692696"/>
            <a:ext cx="8280920" cy="50783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dirty="0"/>
              <a:t>On the basis of these developments and following the </a:t>
            </a:r>
            <a:r>
              <a:rPr lang="en-US" altLang="ja-JP" dirty="0" smtClean="0"/>
              <a:t>subcommittee's recommendation </a:t>
            </a:r>
            <a:r>
              <a:rPr lang="en-US" altLang="ja-JP" dirty="0"/>
              <a:t>on ILC, JAHEP proposes that ILC be constructed in Japan as a</a:t>
            </a:r>
          </a:p>
          <a:p>
            <a:r>
              <a:rPr lang="en-US" altLang="ja-JP" dirty="0"/>
              <a:t>global project with the agreement of and participation by the international</a:t>
            </a:r>
          </a:p>
          <a:p>
            <a:r>
              <a:rPr lang="en-US" altLang="ja-JP" dirty="0"/>
              <a:t>community in the following scenario:</a:t>
            </a:r>
          </a:p>
          <a:p>
            <a:endParaRPr lang="en-US" altLang="ja-JP" dirty="0"/>
          </a:p>
          <a:p>
            <a:r>
              <a:rPr lang="en-US" altLang="ja-JP" dirty="0"/>
              <a:t>(1) Physics studies shall start with a precision study of the "Higgs Boson", and then</a:t>
            </a:r>
          </a:p>
          <a:p>
            <a:r>
              <a:rPr lang="en-US" altLang="ja-JP" dirty="0"/>
              <a:t>evolve into studies of the top quark, "dark matter" particles, and Higgs </a:t>
            </a:r>
            <a:r>
              <a:rPr lang="en-US" altLang="ja-JP" dirty="0" err="1"/>
              <a:t>selfcouplings</a:t>
            </a:r>
            <a:r>
              <a:rPr lang="en-US" altLang="ja-JP" dirty="0"/>
              <a:t>,</a:t>
            </a:r>
          </a:p>
          <a:p>
            <a:r>
              <a:rPr lang="en-US" altLang="ja-JP" dirty="0"/>
              <a:t>by upgrading the accelerator. A more specific scenario is as follows:</a:t>
            </a:r>
          </a:p>
          <a:p>
            <a:endParaRPr lang="en-US" altLang="ja-JP" dirty="0"/>
          </a:p>
          <a:p>
            <a:r>
              <a:rPr lang="ja-JP" altLang="en-US" dirty="0"/>
              <a:t>　</a:t>
            </a:r>
            <a:r>
              <a:rPr lang="en-US" altLang="ja-JP" dirty="0"/>
              <a:t>(A) A Higgs factory with a center-of-mass energy of approximately 250 </a:t>
            </a:r>
            <a:r>
              <a:rPr lang="en-US" altLang="ja-JP" dirty="0" err="1"/>
              <a:t>GeV</a:t>
            </a:r>
            <a:r>
              <a:rPr lang="en-US" altLang="ja-JP" dirty="0"/>
              <a:t> shall</a:t>
            </a:r>
          </a:p>
          <a:p>
            <a:r>
              <a:rPr lang="en-US" altLang="ja-JP" dirty="0"/>
              <a:t>be constructed as a first phase.</a:t>
            </a:r>
          </a:p>
          <a:p>
            <a:r>
              <a:rPr lang="ja-JP" altLang="en-US" dirty="0"/>
              <a:t>　</a:t>
            </a:r>
            <a:r>
              <a:rPr lang="en-US" altLang="ja-JP" dirty="0"/>
              <a:t>(B) The machine shall be upgraded in stages up to a center-of-mass energy of</a:t>
            </a:r>
          </a:p>
          <a:p>
            <a:r>
              <a:rPr lang="en-US" altLang="ja-JP" dirty="0"/>
              <a:t>~500 </a:t>
            </a:r>
            <a:r>
              <a:rPr lang="en-US" altLang="ja-JP" dirty="0" err="1"/>
              <a:t>GeV</a:t>
            </a:r>
            <a:r>
              <a:rPr lang="en-US" altLang="ja-JP" dirty="0"/>
              <a:t>, which is the baseline energy of the overall project.</a:t>
            </a:r>
          </a:p>
          <a:p>
            <a:r>
              <a:rPr lang="ja-JP" altLang="en-US" dirty="0"/>
              <a:t>　</a:t>
            </a:r>
            <a:r>
              <a:rPr lang="en-US" altLang="ja-JP" dirty="0"/>
              <a:t>(C) Technical </a:t>
            </a:r>
            <a:r>
              <a:rPr lang="en-US" altLang="ja-JP" dirty="0" err="1"/>
              <a:t>extendability</a:t>
            </a:r>
            <a:r>
              <a:rPr lang="en-US" altLang="ja-JP" dirty="0"/>
              <a:t> to a 1 </a:t>
            </a:r>
            <a:r>
              <a:rPr lang="en-US" altLang="ja-JP" dirty="0" err="1"/>
              <a:t>TeV</a:t>
            </a:r>
            <a:r>
              <a:rPr lang="en-US" altLang="ja-JP" dirty="0"/>
              <a:t> region shall be secured</a:t>
            </a:r>
            <a:r>
              <a:rPr lang="en-US" altLang="ja-JP" dirty="0" smtClean="0"/>
              <a:t>.</a:t>
            </a:r>
          </a:p>
          <a:p>
            <a:endParaRPr lang="en-US" altLang="ja-JP" dirty="0"/>
          </a:p>
          <a:p>
            <a:r>
              <a:rPr lang="en-US" altLang="ja-JP" dirty="0"/>
              <a:t>(2) A guideline for contributions to the construction costs is that Japan covers 50%</a:t>
            </a:r>
          </a:p>
          <a:p>
            <a:r>
              <a:rPr lang="en-US" altLang="ja-JP" dirty="0"/>
              <a:t>of the expenses (construction) of the overall project of a 500 </a:t>
            </a:r>
            <a:r>
              <a:rPr lang="en-US" altLang="ja-JP" dirty="0" err="1"/>
              <a:t>GeV</a:t>
            </a:r>
            <a:r>
              <a:rPr lang="en-US" altLang="ja-JP" dirty="0"/>
              <a:t> machine. The</a:t>
            </a:r>
          </a:p>
          <a:p>
            <a:r>
              <a:rPr lang="en-US" altLang="ja-JP" dirty="0"/>
              <a:t>actual contributions, however, should be left to negotiations among </a:t>
            </a:r>
            <a:r>
              <a:rPr lang="en-US" altLang="ja-JP" dirty="0" smtClean="0"/>
              <a:t>the governments.</a:t>
            </a:r>
            <a:endParaRPr lang="en-US" altLang="ja-JP" dirty="0"/>
          </a:p>
        </p:txBody>
      </p:sp>
      <p:sp>
        <p:nvSpPr>
          <p:cNvPr id="3" name="スライド番号プレースホルダー 2"/>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19</a:t>
            </a:fld>
            <a:endParaRPr lang="ja-JP" altLang="en-US">
              <a:solidFill>
                <a:prstClr val="black">
                  <a:lumMod val="65000"/>
                  <a:lumOff val="35000"/>
                </a:prstClr>
              </a:solidFill>
            </a:endParaRPr>
          </a:p>
        </p:txBody>
      </p:sp>
    </p:spTree>
    <p:extLst>
      <p:ext uri="{BB962C8B-B14F-4D97-AF65-F5344CB8AC3E}">
        <p14:creationId xmlns:p14="http://schemas.microsoft.com/office/powerpoint/2010/main" val="3924623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Present status of HEP projects in Japan</a:t>
            </a:r>
          </a:p>
          <a:p>
            <a:r>
              <a:rPr lang="en-US" altLang="ja-JP" dirty="0" smtClean="0"/>
              <a:t>Future planning by the Japanese HEP community and KEK</a:t>
            </a:r>
            <a:endParaRPr kumimoji="1" lang="ja-JP" altLang="en-US" dirty="0"/>
          </a:p>
        </p:txBody>
      </p:sp>
      <p:sp>
        <p:nvSpPr>
          <p:cNvPr id="4" name="スライド番号プレースホルダー 3"/>
          <p:cNvSpPr>
            <a:spLocks noGrp="1"/>
          </p:cNvSpPr>
          <p:nvPr>
            <p:ph type="sldNum" sz="quarter" idx="12"/>
          </p:nvPr>
        </p:nvSpPr>
        <p:spPr/>
        <p:txBody>
          <a:bodyPr/>
          <a:lstStyle/>
          <a:p>
            <a:fld id="{90A6C822-C0FE-D549-8DCE-CFC3BF2C00DC}" type="slidenum">
              <a:rPr lang="ja-JP" altLang="en-US" smtClean="0">
                <a:solidFill>
                  <a:prstClr val="black">
                    <a:tint val="75000"/>
                  </a:prstClr>
                </a:solidFill>
              </a:rPr>
              <a:pPr/>
              <a:t>2</a:t>
            </a:fld>
            <a:endParaRPr lang="ja-JP" altLang="en-US">
              <a:solidFill>
                <a:prstClr val="black">
                  <a:tint val="75000"/>
                </a:prstClr>
              </a:solidFill>
            </a:endParaRPr>
          </a:p>
        </p:txBody>
      </p:sp>
    </p:spTree>
    <p:extLst>
      <p:ext uri="{BB962C8B-B14F-4D97-AF65-F5344CB8AC3E}">
        <p14:creationId xmlns:p14="http://schemas.microsoft.com/office/powerpoint/2010/main" val="1529428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Update of KEK roadmap</a:t>
            </a:r>
            <a:endParaRPr kumimoji="1" lang="ja-JP" altLang="en-US" dirty="0"/>
          </a:p>
        </p:txBody>
      </p:sp>
      <p:sp>
        <p:nvSpPr>
          <p:cNvPr id="4" name="コンテンツ プレースホルダー 3"/>
          <p:cNvSpPr txBox="1">
            <a:spLocks noGrp="1"/>
          </p:cNvSpPr>
          <p:nvPr>
            <p:ph idx="1"/>
          </p:nvPr>
        </p:nvSpPr>
        <p:spPr>
          <a:xfrm>
            <a:off x="395536" y="1124744"/>
            <a:ext cx="8229600" cy="236988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ja-JP" sz="2000" dirty="0" smtClean="0"/>
              <a:t>KEK </a:t>
            </a:r>
            <a:r>
              <a:rPr lang="en-US" altLang="ja-JP" sz="2000" dirty="0"/>
              <a:t>was established in 1971 as National Laboratory for High Energy Physics. This was the first Inter-University Research Institute Organization in the nation .</a:t>
            </a:r>
          </a:p>
          <a:p>
            <a:r>
              <a:rPr lang="en-US" altLang="ja-JP" sz="2000" dirty="0"/>
              <a:t>Since then, KEK has developed to be one of leading international  accelerator science facilities world-wide.</a:t>
            </a:r>
          </a:p>
          <a:p>
            <a:r>
              <a:rPr lang="en-US" altLang="ja-JP" sz="2000" dirty="0"/>
              <a:t>KEK now covers a wide range of scientific fields, from particle and nuclear physics to materials and life science. </a:t>
            </a:r>
            <a:endParaRPr lang="en-US" altLang="ja-JP" sz="2000" dirty="0" smtClean="0"/>
          </a:p>
        </p:txBody>
      </p:sp>
      <p:pic>
        <p:nvPicPr>
          <p:cNvPr id="7" name="図 6" descr="EUKEKSlide.jpg"/>
          <p:cNvPicPr>
            <a:picLocks noChangeAspect="1"/>
          </p:cNvPicPr>
          <p:nvPr/>
        </p:nvPicPr>
        <p:blipFill>
          <a:blip r:embed="rId2" cstate="print">
            <a:lum contrast="10000"/>
          </a:blip>
          <a:srcRect l="12988" t="19932" r="27163" b="31068"/>
          <a:stretch>
            <a:fillRect/>
          </a:stretch>
        </p:blipFill>
        <p:spPr>
          <a:xfrm>
            <a:off x="1763688" y="3601081"/>
            <a:ext cx="5132233" cy="3240360"/>
          </a:xfrm>
          <a:prstGeom prst="rect">
            <a:avLst/>
          </a:prstGeom>
          <a:ln>
            <a:noFill/>
          </a:ln>
          <a:effectLst>
            <a:outerShdw blurRad="292100" dist="139700" dir="2700000" algn="tl" rotWithShape="0">
              <a:srgbClr val="333333">
                <a:alpha val="65000"/>
              </a:srgbClr>
            </a:outerShdw>
          </a:effectLst>
        </p:spPr>
      </p:pic>
      <p:sp>
        <p:nvSpPr>
          <p:cNvPr id="3" name="スライド番号プレースホルダー 2"/>
          <p:cNvSpPr>
            <a:spLocks noGrp="1"/>
          </p:cNvSpPr>
          <p:nvPr>
            <p:ph type="sldNum" sz="quarter" idx="12"/>
          </p:nvPr>
        </p:nvSpPr>
        <p:spPr/>
        <p:txBody>
          <a:bodyPr/>
          <a:lstStyle/>
          <a:p>
            <a:fld id="{90A6C822-C0FE-D549-8DCE-CFC3BF2C00DC}" type="slidenum">
              <a:rPr lang="ja-JP" altLang="en-US" smtClean="0">
                <a:solidFill>
                  <a:prstClr val="black">
                    <a:tint val="75000"/>
                  </a:prstClr>
                </a:solidFill>
              </a:rPr>
              <a:pPr/>
              <a:t>20</a:t>
            </a:fld>
            <a:endParaRPr lang="ja-JP" altLang="en-US">
              <a:solidFill>
                <a:prstClr val="black">
                  <a:tint val="75000"/>
                </a:prstClr>
              </a:solidFill>
            </a:endParaRPr>
          </a:p>
        </p:txBody>
      </p:sp>
    </p:spTree>
    <p:extLst>
      <p:ext uri="{BB962C8B-B14F-4D97-AF65-F5344CB8AC3E}">
        <p14:creationId xmlns:p14="http://schemas.microsoft.com/office/powerpoint/2010/main" val="1750412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B3AEA1C4-2341-4660-AF6B-FAD0969A5805}" type="slidenum">
              <a:rPr lang="en-US" altLang="ja-JP" smtClean="0"/>
              <a:pPr>
                <a:defRPr/>
              </a:pPr>
              <a:t>21</a:t>
            </a:fld>
            <a:endParaRPr lang="en-US" altLang="ja-JP"/>
          </a:p>
        </p:txBody>
      </p:sp>
      <p:sp>
        <p:nvSpPr>
          <p:cNvPr id="5" name="正方形/長方形 4"/>
          <p:cNvSpPr/>
          <p:nvPr/>
        </p:nvSpPr>
        <p:spPr>
          <a:xfrm>
            <a:off x="539552" y="1028343"/>
            <a:ext cx="8136904" cy="3785652"/>
          </a:xfrm>
          <a:prstGeom prst="rect">
            <a:avLst/>
          </a:prstGeom>
        </p:spPr>
        <p:txBody>
          <a:bodyPr wrap="square">
            <a:spAutoFit/>
          </a:bodyPr>
          <a:lstStyle/>
          <a:p>
            <a:pPr marL="285750" indent="-285750">
              <a:buFont typeface="Arial" pitchFamily="34" charset="0"/>
              <a:buChar char="•"/>
            </a:pPr>
            <a:r>
              <a:rPr lang="en-US" altLang="ja-JP" sz="2000" dirty="0"/>
              <a:t>KEK established its first Roadmap (5year plan, 2009-2013) in 2008.</a:t>
            </a:r>
            <a:r>
              <a:rPr lang="ja-JP" altLang="en-US" sz="2000" dirty="0"/>
              <a:t> </a:t>
            </a:r>
            <a:r>
              <a:rPr lang="en-US" altLang="ja-JP" sz="2000" dirty="0"/>
              <a:t> We have been pursuing realization of research projects according to this roadmap.</a:t>
            </a:r>
          </a:p>
          <a:p>
            <a:pPr marL="285750" indent="-285750">
              <a:buFont typeface="Arial" pitchFamily="34" charset="0"/>
              <a:buChar char="•"/>
            </a:pPr>
            <a:r>
              <a:rPr lang="en-US" altLang="ja-JP" sz="2000" dirty="0" smtClean="0"/>
              <a:t>We </a:t>
            </a:r>
            <a:r>
              <a:rPr lang="en-US" altLang="ja-JP" sz="2000" dirty="0"/>
              <a:t>have been updating our Roadmap since April 2012.</a:t>
            </a:r>
          </a:p>
          <a:p>
            <a:pPr marL="285750" indent="-285750">
              <a:buFont typeface="Arial" pitchFamily="34" charset="0"/>
              <a:buChar char="•"/>
            </a:pPr>
            <a:r>
              <a:rPr lang="en-US" altLang="ja-JP" sz="2000" dirty="0"/>
              <a:t>This is a bottom-up process since KEK is an Inter-University Research Institute Corporation. We took into account inputs from relevant science communities: HEP, Nuclear Physics, Synchrotron radiation research, Neutron science, </a:t>
            </a:r>
            <a:r>
              <a:rPr lang="en-US" altLang="ja-JP" sz="2000" dirty="0" err="1"/>
              <a:t>Muon</a:t>
            </a:r>
            <a:r>
              <a:rPr lang="en-US" altLang="ja-JP" sz="2000" dirty="0"/>
              <a:t> science.</a:t>
            </a:r>
          </a:p>
          <a:p>
            <a:pPr marL="285750" indent="-285750">
              <a:buFont typeface="Arial" pitchFamily="34" charset="0"/>
              <a:buChar char="•"/>
            </a:pPr>
            <a:r>
              <a:rPr lang="en-US" altLang="ja-JP" sz="2000" dirty="0"/>
              <a:t>The final draft is available     </a:t>
            </a:r>
            <a:r>
              <a:rPr lang="en-US" altLang="ja-JP" sz="2000" dirty="0">
                <a:hlinkClick r:id="rId2"/>
              </a:rPr>
              <a:t>http://kds.kek.jp/conferenceDisplay.py?confId=11728</a:t>
            </a:r>
            <a:endParaRPr lang="en-US" altLang="ja-JP" sz="2000" dirty="0"/>
          </a:p>
          <a:p>
            <a:pPr marL="285750" indent="-285750">
              <a:buFont typeface="Arial" pitchFamily="34" charset="0"/>
              <a:buChar char="•"/>
            </a:pPr>
            <a:r>
              <a:rPr lang="en-US" altLang="ja-JP" sz="2000" dirty="0"/>
              <a:t>The roadmap review committee was held on April 5-6, 2013.</a:t>
            </a:r>
          </a:p>
          <a:p>
            <a:pPr marL="285750" indent="-285750">
              <a:buFont typeface="Arial" pitchFamily="34" charset="0"/>
              <a:buChar char="•"/>
            </a:pPr>
            <a:r>
              <a:rPr lang="en-US" altLang="ja-JP" sz="2000" dirty="0"/>
              <a:t>The new roadmap “KEK Roadmap 2013” is open to public soon. </a:t>
            </a:r>
          </a:p>
        </p:txBody>
      </p:sp>
    </p:spTree>
    <p:extLst>
      <p:ext uri="{BB962C8B-B14F-4D97-AF65-F5344CB8AC3E}">
        <p14:creationId xmlns:p14="http://schemas.microsoft.com/office/powerpoint/2010/main" val="3952573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en-US" altLang="ja-JP" dirty="0" smtClean="0"/>
              <a:t/>
            </a:r>
            <a:br>
              <a:rPr lang="en-US" altLang="ja-JP" dirty="0" smtClean="0"/>
            </a:br>
            <a:r>
              <a:rPr lang="en-US" altLang="ja-JP" dirty="0" smtClean="0"/>
              <a:t>Context of 5 year plan </a:t>
            </a:r>
            <a:r>
              <a:rPr kumimoji="1" lang="en-US" altLang="ja-JP" dirty="0" smtClean="0"/>
              <a:t>(2009-2013) in the KEK roadmap (2008)</a:t>
            </a:r>
            <a:br>
              <a:rPr kumimoji="1" lang="en-US" altLang="ja-JP" dirty="0" smtClean="0"/>
            </a:br>
            <a:endParaRPr kumimoji="1" lang="ja-JP" altLang="en-US" dirty="0"/>
          </a:p>
        </p:txBody>
      </p:sp>
      <p:sp>
        <p:nvSpPr>
          <p:cNvPr id="7" name="正方形/長方形 6"/>
          <p:cNvSpPr/>
          <p:nvPr/>
        </p:nvSpPr>
        <p:spPr>
          <a:xfrm>
            <a:off x="291697" y="1700808"/>
            <a:ext cx="8730735" cy="378565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ja-JP" sz="2400" dirty="0" smtClean="0"/>
              <a:t>1. </a:t>
            </a:r>
            <a:r>
              <a:rPr lang="en-US" altLang="ja-JP" sz="2400" dirty="0"/>
              <a:t>Operation of JPARC, early realization of the design performance </a:t>
            </a:r>
            <a:r>
              <a:rPr lang="en-US" altLang="ja-JP" sz="2400" dirty="0" smtClean="0"/>
              <a:t>and reinforcement </a:t>
            </a:r>
            <a:r>
              <a:rPr lang="en-US" altLang="ja-JP" sz="2400" dirty="0"/>
              <a:t>of the beam intensity</a:t>
            </a:r>
          </a:p>
          <a:p>
            <a:r>
              <a:rPr lang="en-US" altLang="ja-JP" sz="2400" dirty="0"/>
              <a:t>2. KEK B Factory upgrade</a:t>
            </a:r>
          </a:p>
          <a:p>
            <a:r>
              <a:rPr lang="en-US" altLang="ja-JP" sz="2400" dirty="0"/>
              <a:t>3. PF/PF-AR Operation and Upgrade</a:t>
            </a:r>
          </a:p>
          <a:p>
            <a:r>
              <a:rPr lang="en-US" altLang="ja-JP" sz="2400" dirty="0"/>
              <a:t>4. Commitment to the LHC Experiment</a:t>
            </a:r>
          </a:p>
          <a:p>
            <a:r>
              <a:rPr lang="en-US" altLang="ja-JP" sz="2400" dirty="0"/>
              <a:t>5. R&amp;D of Advanced Accelerator and </a:t>
            </a:r>
            <a:r>
              <a:rPr lang="en-US" altLang="ja-JP" sz="2400" dirty="0" smtClean="0"/>
              <a:t>Detector Technologies</a:t>
            </a:r>
            <a:endParaRPr lang="en-US" altLang="ja-JP" sz="2400" b="1" dirty="0"/>
          </a:p>
          <a:p>
            <a:r>
              <a:rPr lang="en-US" altLang="ja-JP" sz="2400" dirty="0"/>
              <a:t>        R&amp;D Program for the ERL</a:t>
            </a:r>
          </a:p>
          <a:p>
            <a:r>
              <a:rPr lang="en-US" altLang="ja-JP" sz="2400" dirty="0"/>
              <a:t>        R&amp;D Program for the ILC</a:t>
            </a:r>
          </a:p>
          <a:p>
            <a:r>
              <a:rPr lang="en-US" altLang="ja-JP" sz="2400" dirty="0"/>
              <a:t>        R&amp;D for the Particle </a:t>
            </a:r>
            <a:r>
              <a:rPr lang="en-US" altLang="ja-JP" sz="2400" dirty="0" smtClean="0"/>
              <a:t>Detectors</a:t>
            </a:r>
          </a:p>
          <a:p>
            <a:endParaRPr lang="ja-JP" altLang="en-US" sz="2400" dirty="0"/>
          </a:p>
        </p:txBody>
      </p:sp>
      <p:sp>
        <p:nvSpPr>
          <p:cNvPr id="9" name="テキスト ボックス 8"/>
          <p:cNvSpPr txBox="1"/>
          <p:nvPr/>
        </p:nvSpPr>
        <p:spPr>
          <a:xfrm>
            <a:off x="6888692" y="1771263"/>
            <a:ext cx="1907382" cy="646331"/>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dirty="0" smtClean="0">
                <a:solidFill>
                  <a:schemeClr val="accent2">
                    <a:lumMod val="75000"/>
                  </a:schemeClr>
                </a:solidFill>
              </a:rPr>
              <a:t>=&gt;Strong on-going</a:t>
            </a:r>
          </a:p>
          <a:p>
            <a:r>
              <a:rPr kumimoji="1" lang="en-US" altLang="ja-JP" dirty="0" smtClean="0">
                <a:solidFill>
                  <a:schemeClr val="accent2">
                    <a:lumMod val="75000"/>
                  </a:schemeClr>
                </a:solidFill>
              </a:rPr>
              <a:t> program</a:t>
            </a:r>
            <a:endParaRPr kumimoji="1" lang="ja-JP" altLang="en-US" dirty="0">
              <a:solidFill>
                <a:schemeClr val="accent2">
                  <a:lumMod val="75000"/>
                </a:schemeClr>
              </a:solidFill>
            </a:endParaRPr>
          </a:p>
        </p:txBody>
      </p:sp>
      <p:sp>
        <p:nvSpPr>
          <p:cNvPr id="10" name="テキスト ボックス 9"/>
          <p:cNvSpPr txBox="1"/>
          <p:nvPr/>
        </p:nvSpPr>
        <p:spPr>
          <a:xfrm>
            <a:off x="5182321" y="2563742"/>
            <a:ext cx="3672408" cy="369332"/>
          </a:xfrm>
          <a:prstGeom prst="rect">
            <a:avLst/>
          </a:prstGeom>
          <a:solidFill>
            <a:schemeClr val="bg1"/>
          </a:solidFill>
        </p:spPr>
        <p:txBody>
          <a:bodyPr wrap="square" rtlCol="0">
            <a:spAutoFit/>
          </a:bodyPr>
          <a:lstStyle/>
          <a:p>
            <a:r>
              <a:rPr kumimoji="1" lang="en-US" altLang="ja-JP" dirty="0" smtClean="0">
                <a:solidFill>
                  <a:schemeClr val="accent2">
                    <a:lumMod val="75000"/>
                  </a:schemeClr>
                </a:solidFill>
              </a:rPr>
              <a:t>=&gt;</a:t>
            </a:r>
            <a:r>
              <a:rPr kumimoji="1" lang="en-US" altLang="ja-JP" dirty="0" err="1" smtClean="0">
                <a:solidFill>
                  <a:schemeClr val="accent2">
                    <a:lumMod val="75000"/>
                  </a:schemeClr>
                </a:solidFill>
              </a:rPr>
              <a:t>SuperKEKB</a:t>
            </a:r>
            <a:r>
              <a:rPr kumimoji="1" lang="en-US" altLang="ja-JP" dirty="0" smtClean="0">
                <a:solidFill>
                  <a:schemeClr val="accent2">
                    <a:lumMod val="75000"/>
                  </a:schemeClr>
                </a:solidFill>
              </a:rPr>
              <a:t>/Belle II construction</a:t>
            </a:r>
            <a:endParaRPr kumimoji="1" lang="ja-JP" altLang="en-US" dirty="0">
              <a:solidFill>
                <a:schemeClr val="accent2">
                  <a:lumMod val="75000"/>
                </a:schemeClr>
              </a:solidFill>
            </a:endParaRPr>
          </a:p>
        </p:txBody>
      </p:sp>
      <p:sp>
        <p:nvSpPr>
          <p:cNvPr id="11" name="テキスト ボックス 10"/>
          <p:cNvSpPr txBox="1"/>
          <p:nvPr/>
        </p:nvSpPr>
        <p:spPr>
          <a:xfrm>
            <a:off x="5220072" y="3224302"/>
            <a:ext cx="2995948" cy="369332"/>
          </a:xfrm>
          <a:prstGeom prst="rect">
            <a:avLst/>
          </a:prstGeom>
          <a:solidFill>
            <a:schemeClr val="bg1"/>
          </a:solidFill>
        </p:spPr>
        <p:txBody>
          <a:bodyPr wrap="none" rtlCol="0">
            <a:spAutoFit/>
          </a:bodyPr>
          <a:lstStyle/>
          <a:p>
            <a:r>
              <a:rPr lang="en-US" altLang="ja-JP" dirty="0" smtClean="0">
                <a:solidFill>
                  <a:schemeClr val="accent2">
                    <a:lumMod val="75000"/>
                  </a:schemeClr>
                </a:solidFill>
              </a:rPr>
              <a:t>=&gt; Start of LHC experiments  </a:t>
            </a:r>
            <a:endParaRPr kumimoji="1" lang="ja-JP" altLang="en-US" dirty="0">
              <a:solidFill>
                <a:schemeClr val="accent2">
                  <a:lumMod val="75000"/>
                </a:schemeClr>
              </a:solidFill>
            </a:endParaRPr>
          </a:p>
        </p:txBody>
      </p:sp>
      <p:sp>
        <p:nvSpPr>
          <p:cNvPr id="12" name="テキスト ボックス 11"/>
          <p:cNvSpPr txBox="1"/>
          <p:nvPr/>
        </p:nvSpPr>
        <p:spPr>
          <a:xfrm>
            <a:off x="4809343" y="3951312"/>
            <a:ext cx="2474395" cy="369332"/>
          </a:xfrm>
          <a:prstGeom prst="rect">
            <a:avLst/>
          </a:prstGeom>
          <a:solidFill>
            <a:schemeClr val="bg1"/>
          </a:solidFill>
        </p:spPr>
        <p:txBody>
          <a:bodyPr wrap="none" rtlCol="0">
            <a:spAutoFit/>
          </a:bodyPr>
          <a:lstStyle/>
          <a:p>
            <a:r>
              <a:rPr kumimoji="1" lang="en-US" altLang="ja-JP" dirty="0" smtClean="0">
                <a:solidFill>
                  <a:schemeClr val="accent2">
                    <a:lumMod val="75000"/>
                  </a:schemeClr>
                </a:solidFill>
              </a:rPr>
              <a:t>=&gt; Construction of c-ERL</a:t>
            </a:r>
            <a:endParaRPr kumimoji="1" lang="ja-JP" altLang="en-US" dirty="0">
              <a:solidFill>
                <a:schemeClr val="accent2">
                  <a:lumMod val="75000"/>
                </a:schemeClr>
              </a:solidFill>
            </a:endParaRPr>
          </a:p>
        </p:txBody>
      </p:sp>
      <p:sp>
        <p:nvSpPr>
          <p:cNvPr id="13" name="テキスト ボックス 12"/>
          <p:cNvSpPr txBox="1"/>
          <p:nvPr/>
        </p:nvSpPr>
        <p:spPr>
          <a:xfrm>
            <a:off x="4809343" y="4320644"/>
            <a:ext cx="4061818" cy="369332"/>
          </a:xfrm>
          <a:prstGeom prst="rect">
            <a:avLst/>
          </a:prstGeom>
          <a:solidFill>
            <a:schemeClr val="bg1"/>
          </a:solidFill>
        </p:spPr>
        <p:txBody>
          <a:bodyPr wrap="none" rtlCol="0">
            <a:spAutoFit/>
          </a:bodyPr>
          <a:lstStyle/>
          <a:p>
            <a:r>
              <a:rPr lang="en-US" altLang="ja-JP" dirty="0" smtClean="0">
                <a:solidFill>
                  <a:schemeClr val="accent2">
                    <a:lumMod val="75000"/>
                  </a:schemeClr>
                </a:solidFill>
              </a:rPr>
              <a:t>=&gt;R&amp;D at test facilities: STF and ATF/ATF2</a:t>
            </a:r>
            <a:endParaRPr kumimoji="1" lang="ja-JP" altLang="en-US" dirty="0">
              <a:solidFill>
                <a:schemeClr val="accent2">
                  <a:lumMod val="75000"/>
                </a:schemeClr>
              </a:solidFill>
            </a:endParaRPr>
          </a:p>
        </p:txBody>
      </p:sp>
      <p:sp>
        <p:nvSpPr>
          <p:cNvPr id="14" name="テキスト ボックス 13"/>
          <p:cNvSpPr txBox="1"/>
          <p:nvPr/>
        </p:nvSpPr>
        <p:spPr>
          <a:xfrm>
            <a:off x="3501625" y="5013176"/>
            <a:ext cx="5520807" cy="369332"/>
          </a:xfrm>
          <a:prstGeom prst="rect">
            <a:avLst/>
          </a:prstGeom>
          <a:solidFill>
            <a:schemeClr val="bg1"/>
          </a:solidFill>
        </p:spPr>
        <p:txBody>
          <a:bodyPr wrap="none" rtlCol="0">
            <a:spAutoFit/>
          </a:bodyPr>
          <a:lstStyle/>
          <a:p>
            <a:r>
              <a:rPr kumimoji="1" lang="en-US" altLang="ja-JP" dirty="0" smtClean="0">
                <a:solidFill>
                  <a:schemeClr val="accent2">
                    <a:lumMod val="75000"/>
                  </a:schemeClr>
                </a:solidFill>
              </a:rPr>
              <a:t>=&gt; Support Activities at KEK Detector Technology Project </a:t>
            </a:r>
            <a:endParaRPr kumimoji="1" lang="ja-JP" altLang="en-US" dirty="0">
              <a:solidFill>
                <a:schemeClr val="accent2">
                  <a:lumMod val="75000"/>
                </a:schemeClr>
              </a:solidFill>
            </a:endParaRPr>
          </a:p>
        </p:txBody>
      </p:sp>
      <p:sp>
        <p:nvSpPr>
          <p:cNvPr id="15" name="テキスト ボックス 14"/>
          <p:cNvSpPr txBox="1"/>
          <p:nvPr/>
        </p:nvSpPr>
        <p:spPr>
          <a:xfrm>
            <a:off x="611560" y="5764614"/>
            <a:ext cx="7802457"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t>We have been successfully carried out research programs following the roadmap. </a:t>
            </a:r>
            <a:endParaRPr kumimoji="1" lang="ja-JP" altLang="en-US" dirty="0"/>
          </a:p>
        </p:txBody>
      </p:sp>
      <p:sp>
        <p:nvSpPr>
          <p:cNvPr id="2" name="スライド番号プレースホルダー 1"/>
          <p:cNvSpPr>
            <a:spLocks noGrp="1"/>
          </p:cNvSpPr>
          <p:nvPr>
            <p:ph type="sldNum" sz="quarter" idx="12"/>
          </p:nvPr>
        </p:nvSpPr>
        <p:spPr/>
        <p:txBody>
          <a:bodyPr/>
          <a:lstStyle/>
          <a:p>
            <a:fld id="{5350310A-5CC5-49A8-AF4E-726908EAE52E}" type="slidenum">
              <a:rPr kumimoji="1" lang="ja-JP" altLang="en-US" smtClean="0"/>
              <a:t>22</a:t>
            </a:fld>
            <a:endParaRPr kumimoji="1" lang="ja-JP" altLang="en-US"/>
          </a:p>
        </p:txBody>
      </p:sp>
    </p:spTree>
    <p:extLst>
      <p:ext uri="{BB962C8B-B14F-4D97-AF65-F5344CB8AC3E}">
        <p14:creationId xmlns:p14="http://schemas.microsoft.com/office/powerpoint/2010/main" val="30878948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657E22E-1B40-4873-A11E-40080354D46C}" type="slidenum">
              <a:rPr kumimoji="1" lang="ja-JP" altLang="en-US" smtClean="0"/>
              <a:t>23</a:t>
            </a:fld>
            <a:endParaRPr kumimoji="1" lang="ja-JP" altLang="en-US"/>
          </a:p>
        </p:txBody>
      </p:sp>
      <p:grpSp>
        <p:nvGrpSpPr>
          <p:cNvPr id="12" name="グループ化 11"/>
          <p:cNvGrpSpPr/>
          <p:nvPr/>
        </p:nvGrpSpPr>
        <p:grpSpPr>
          <a:xfrm>
            <a:off x="248607" y="1091286"/>
            <a:ext cx="8779171" cy="4418798"/>
            <a:chOff x="251520" y="666387"/>
            <a:chExt cx="8779171" cy="4418798"/>
          </a:xfrm>
        </p:grpSpPr>
        <p:grpSp>
          <p:nvGrpSpPr>
            <p:cNvPr id="6" name="グループ化 5"/>
            <p:cNvGrpSpPr/>
            <p:nvPr/>
          </p:nvGrpSpPr>
          <p:grpSpPr>
            <a:xfrm>
              <a:off x="447297" y="969135"/>
              <a:ext cx="7895559" cy="3943001"/>
              <a:chOff x="785486" y="1596625"/>
              <a:chExt cx="7895559" cy="2665011"/>
            </a:xfrm>
          </p:grpSpPr>
          <p:sp>
            <p:nvSpPr>
              <p:cNvPr id="8" name="テキスト ボックス 3"/>
              <p:cNvSpPr txBox="1"/>
              <p:nvPr/>
            </p:nvSpPr>
            <p:spPr>
              <a:xfrm>
                <a:off x="785486" y="1596625"/>
                <a:ext cx="7895559" cy="65565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400" dirty="0" smtClean="0"/>
                  <a:t>1. Preamble</a:t>
                </a:r>
              </a:p>
              <a:p>
                <a:r>
                  <a:rPr lang="en-US" altLang="ja-JP" sz="2400" dirty="0" smtClean="0"/>
                  <a:t>2. Long-Term </a:t>
                </a:r>
                <a:r>
                  <a:rPr lang="en-US" altLang="ja-JP" sz="2400" dirty="0"/>
                  <a:t>Prospects and KEK’s Role for Each Research Area</a:t>
                </a:r>
                <a:endParaRPr kumimoji="1" lang="ja-JP" altLang="en-US" sz="2400" dirty="0"/>
              </a:p>
            </p:txBody>
          </p:sp>
          <p:sp>
            <p:nvSpPr>
              <p:cNvPr id="10" name="正方形/長方形 9"/>
              <p:cNvSpPr/>
              <p:nvPr/>
            </p:nvSpPr>
            <p:spPr>
              <a:xfrm>
                <a:off x="877741" y="3949604"/>
                <a:ext cx="1675330" cy="312032"/>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400" dirty="0" smtClean="0"/>
                  <a:t>4. Summary</a:t>
                </a:r>
                <a:endParaRPr lang="ja-JP" altLang="en-US" sz="2400" dirty="0"/>
              </a:p>
            </p:txBody>
          </p:sp>
        </p:grpSp>
        <p:sp>
          <p:nvSpPr>
            <p:cNvPr id="7" name="正方形/長方形 6"/>
            <p:cNvSpPr/>
            <p:nvPr/>
          </p:nvSpPr>
          <p:spPr>
            <a:xfrm>
              <a:off x="251520" y="666387"/>
              <a:ext cx="8640960" cy="44187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1" name="正方形/長方形 10"/>
            <p:cNvSpPr/>
            <p:nvPr/>
          </p:nvSpPr>
          <p:spPr>
            <a:xfrm>
              <a:off x="447297" y="1772816"/>
              <a:ext cx="8583394" cy="2677656"/>
            </a:xfrm>
            <a:prstGeom prst="rect">
              <a:avLst/>
            </a:prstGeom>
          </p:spPr>
          <p:txBody>
            <a:bodyPr wrap="square">
              <a:spAutoFit/>
            </a:bodyPr>
            <a:lstStyle/>
            <a:p>
              <a:pPr marL="342900" indent="-342900">
                <a:buAutoNum type="arabicPeriod" startAt="3"/>
              </a:pPr>
              <a:r>
                <a:rPr lang="en-US" altLang="ja-JP" sz="2400" dirty="0"/>
                <a:t>Strategy for Next Five Years (2014-2018)</a:t>
              </a:r>
            </a:p>
            <a:p>
              <a:r>
                <a:rPr lang="en-US" altLang="ja-JP" sz="2400" dirty="0"/>
                <a:t>   3.1 J-PARC </a:t>
              </a:r>
            </a:p>
            <a:p>
              <a:r>
                <a:rPr lang="en-US" altLang="ja-JP" sz="2400" dirty="0"/>
                <a:t>   3.2 </a:t>
              </a:r>
              <a:r>
                <a:rPr lang="en-US" altLang="ja-JP" sz="2400" dirty="0" err="1"/>
                <a:t>SuperKEKB</a:t>
              </a:r>
              <a:r>
                <a:rPr lang="en-US" altLang="ja-JP" sz="2400" dirty="0"/>
                <a:t>/Belle II</a:t>
              </a:r>
            </a:p>
            <a:p>
              <a:r>
                <a:rPr lang="en-US" altLang="ja-JP" sz="2400" dirty="0"/>
                <a:t>   3.3 LHC/ATLAS</a:t>
              </a:r>
            </a:p>
            <a:p>
              <a:r>
                <a:rPr lang="en-US" altLang="ja-JP" sz="2400" dirty="0"/>
                <a:t>   3.4 ILC</a:t>
              </a:r>
            </a:p>
            <a:p>
              <a:r>
                <a:rPr lang="en-US" altLang="ja-JP" sz="2400" dirty="0"/>
                <a:t>   3.5 Photon Science (Synchrotron Radiation Research)</a:t>
              </a:r>
            </a:p>
            <a:p>
              <a:r>
                <a:rPr lang="en-US" altLang="ja-JP" sz="2400" dirty="0"/>
                <a:t>   3.6 New Development of Accelerator and Detector Technologies</a:t>
              </a:r>
            </a:p>
          </p:txBody>
        </p:sp>
      </p:grpSp>
      <p:sp>
        <p:nvSpPr>
          <p:cNvPr id="13" name="テキスト ボックス 12"/>
          <p:cNvSpPr txBox="1"/>
          <p:nvPr/>
        </p:nvSpPr>
        <p:spPr>
          <a:xfrm>
            <a:off x="1665294" y="404664"/>
            <a:ext cx="5453737" cy="584775"/>
          </a:xfrm>
          <a:prstGeom prst="rect">
            <a:avLst/>
          </a:prstGeom>
          <a:noFill/>
        </p:spPr>
        <p:txBody>
          <a:bodyPr wrap="none" rtlCol="0">
            <a:spAutoFit/>
          </a:bodyPr>
          <a:lstStyle/>
          <a:p>
            <a:r>
              <a:rPr kumimoji="1" lang="en-US" altLang="ja-JP" sz="3200" dirty="0" smtClean="0"/>
              <a:t>KEK Roadmap 2013 (Final draft)</a:t>
            </a:r>
            <a:endParaRPr kumimoji="1" lang="ja-JP" altLang="en-US" sz="3200" dirty="0"/>
          </a:p>
        </p:txBody>
      </p:sp>
    </p:spTree>
    <p:extLst>
      <p:ext uri="{BB962C8B-B14F-4D97-AF65-F5344CB8AC3E}">
        <p14:creationId xmlns:p14="http://schemas.microsoft.com/office/powerpoint/2010/main" val="3710026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657E22E-1B40-4873-A11E-40080354D46C}" type="slidenum">
              <a:rPr kumimoji="1" lang="ja-JP" altLang="en-US" smtClean="0"/>
              <a:t>24</a:t>
            </a:fld>
            <a:endParaRPr kumimoji="1" lang="ja-JP" altLang="en-US"/>
          </a:p>
        </p:txBody>
      </p:sp>
      <p:sp>
        <p:nvSpPr>
          <p:cNvPr id="5" name="正方形/長方形 4"/>
          <p:cNvSpPr/>
          <p:nvPr/>
        </p:nvSpPr>
        <p:spPr>
          <a:xfrm>
            <a:off x="107504" y="188639"/>
            <a:ext cx="8820471" cy="65248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altLang="ja-JP" sz="2000" dirty="0" smtClean="0">
                <a:solidFill>
                  <a:schemeClr val="accent6">
                    <a:lumMod val="75000"/>
                  </a:schemeClr>
                </a:solidFill>
              </a:rPr>
              <a:t>Japan </a:t>
            </a:r>
            <a:r>
              <a:rPr lang="en-US" altLang="ja-JP" sz="2000" dirty="0">
                <a:solidFill>
                  <a:schemeClr val="accent6">
                    <a:lumMod val="75000"/>
                  </a:schemeClr>
                </a:solidFill>
              </a:rPr>
              <a:t>Proton Accelerator Research Complex (J-PARC</a:t>
            </a:r>
            <a:r>
              <a:rPr lang="en-US" altLang="ja-JP" sz="2000" dirty="0" smtClean="0">
                <a:solidFill>
                  <a:schemeClr val="accent6">
                    <a:lumMod val="75000"/>
                  </a:schemeClr>
                </a:solidFill>
              </a:rPr>
              <a:t>)</a:t>
            </a:r>
          </a:p>
          <a:p>
            <a:pPr lvl="0"/>
            <a:endParaRPr lang="en-US" altLang="ja-JP" b="1" dirty="0" smtClean="0"/>
          </a:p>
          <a:p>
            <a:pPr marL="342900" lvl="0" indent="-342900">
              <a:buFont typeface="Arial" pitchFamily="34" charset="0"/>
              <a:buChar char="•"/>
            </a:pPr>
            <a:r>
              <a:rPr lang="en-US" altLang="ja-JP" sz="2000" b="1" dirty="0" smtClean="0"/>
              <a:t>J-PARC </a:t>
            </a:r>
            <a:r>
              <a:rPr lang="en-US" altLang="ja-JP" sz="2000" b="1" dirty="0"/>
              <a:t>Neutrino Experimental Facility </a:t>
            </a:r>
            <a:endParaRPr lang="ja-JP" altLang="ja-JP" sz="2000" b="1" dirty="0" smtClean="0"/>
          </a:p>
          <a:p>
            <a:r>
              <a:rPr lang="en-US" altLang="ja-JP" sz="2000" dirty="0" smtClean="0">
                <a:solidFill>
                  <a:schemeClr val="accent5">
                    <a:lumMod val="75000"/>
                  </a:schemeClr>
                </a:solidFill>
              </a:rPr>
              <a:t>At </a:t>
            </a:r>
            <a:r>
              <a:rPr lang="en-US" altLang="ja-JP" sz="2000" dirty="0">
                <a:solidFill>
                  <a:schemeClr val="accent5">
                    <a:lumMod val="75000"/>
                  </a:schemeClr>
                </a:solidFill>
              </a:rPr>
              <a:t>the neutrino facility, </a:t>
            </a:r>
            <a:r>
              <a:rPr lang="en-US" altLang="ja-JP" sz="2000" dirty="0"/>
              <a:t>a significant improvement in the measurement precision of the T2K experiment will be pursued. In addition, new research plans will be developed for the next generation of long-baseline neutrino oscillation experiments, while relevant preparatory studies are pushed forward in parallel</a:t>
            </a:r>
            <a:r>
              <a:rPr lang="en-US" altLang="ja-JP" sz="2000" dirty="0" smtClean="0"/>
              <a:t>.</a:t>
            </a:r>
          </a:p>
          <a:p>
            <a:endParaRPr lang="ja-JP" altLang="ja-JP" sz="2000" dirty="0"/>
          </a:p>
          <a:p>
            <a:pPr marL="342900" indent="-342900">
              <a:buFont typeface="Arial" pitchFamily="34" charset="0"/>
              <a:buChar char="•"/>
            </a:pPr>
            <a:r>
              <a:rPr lang="en-US" altLang="ja-JP" sz="2000" dirty="0"/>
              <a:t> </a:t>
            </a:r>
            <a:r>
              <a:rPr lang="en-US" altLang="ja-JP" sz="2000" b="1" dirty="0" smtClean="0"/>
              <a:t>J-PARC </a:t>
            </a:r>
            <a:r>
              <a:rPr lang="en-US" altLang="ja-JP" sz="2000" b="1" dirty="0"/>
              <a:t>Hadron Experimental Facility </a:t>
            </a:r>
            <a:endParaRPr lang="ja-JP" altLang="ja-JP" sz="2000" b="1" dirty="0" smtClean="0"/>
          </a:p>
          <a:p>
            <a:r>
              <a:rPr lang="en-US" altLang="ja-JP" sz="2000" dirty="0" smtClean="0"/>
              <a:t>In </a:t>
            </a:r>
            <a:r>
              <a:rPr lang="en-US" altLang="ja-JP" sz="2000" dirty="0"/>
              <a:t>research activities </a:t>
            </a:r>
            <a:r>
              <a:rPr lang="en-US" altLang="ja-JP" sz="2000" dirty="0">
                <a:solidFill>
                  <a:schemeClr val="accent5">
                    <a:lumMod val="75000"/>
                  </a:schemeClr>
                </a:solidFill>
              </a:rPr>
              <a:t>at the Hadron Experimental Facility</a:t>
            </a:r>
            <a:r>
              <a:rPr lang="en-US" altLang="ja-JP" sz="2000" dirty="0"/>
              <a:t>, experiments at the present and new primary proton beam lines will be steadily advanced, while additional efforts will be made toward future extension of the facility</a:t>
            </a:r>
            <a:r>
              <a:rPr lang="en-US" altLang="ja-JP" sz="2000" dirty="0" smtClean="0"/>
              <a:t>.</a:t>
            </a:r>
          </a:p>
          <a:p>
            <a:endParaRPr lang="ja-JP" altLang="ja-JP" sz="2000" dirty="0"/>
          </a:p>
          <a:p>
            <a:pPr marL="342900" indent="-342900">
              <a:buFont typeface="Arial" pitchFamily="34" charset="0"/>
              <a:buChar char="•"/>
            </a:pPr>
            <a:r>
              <a:rPr lang="en-US" altLang="ja-JP" sz="2000" dirty="0"/>
              <a:t> </a:t>
            </a:r>
            <a:r>
              <a:rPr lang="en-US" altLang="ja-JP" sz="2000" b="1" dirty="0"/>
              <a:t>Materials and Life Science Experimental Facility (Neutron Science Facility) </a:t>
            </a:r>
            <a:endParaRPr lang="ja-JP" altLang="ja-JP" sz="2000" dirty="0"/>
          </a:p>
          <a:p>
            <a:pPr marL="342900" indent="-342900">
              <a:buFont typeface="Arial" pitchFamily="34" charset="0"/>
              <a:buChar char="•"/>
            </a:pPr>
            <a:r>
              <a:rPr lang="en-US" altLang="ja-JP" sz="2000" dirty="0"/>
              <a:t> </a:t>
            </a:r>
            <a:r>
              <a:rPr lang="en-US" altLang="ja-JP" sz="2000" b="1" dirty="0"/>
              <a:t>Materials and Life Science Experimental Facility (</a:t>
            </a:r>
            <a:r>
              <a:rPr lang="en-US" altLang="ja-JP" sz="2000" b="1" dirty="0" err="1"/>
              <a:t>Muon</a:t>
            </a:r>
            <a:r>
              <a:rPr lang="en-US" altLang="ja-JP" sz="2000" b="1" dirty="0"/>
              <a:t> Science Facility</a:t>
            </a:r>
            <a:r>
              <a:rPr lang="en-US" altLang="ja-JP" sz="2000" b="1" dirty="0" smtClean="0"/>
              <a:t>)</a:t>
            </a:r>
          </a:p>
          <a:p>
            <a:pPr marL="342900" indent="-342900">
              <a:buFont typeface="Arial" pitchFamily="34" charset="0"/>
              <a:buChar char="•"/>
            </a:pPr>
            <a:endParaRPr lang="en-US" altLang="ja-JP" sz="2000" b="1" dirty="0" smtClean="0"/>
          </a:p>
          <a:p>
            <a:pPr marL="342900" indent="-342900">
              <a:buFont typeface="Arial" pitchFamily="34" charset="0"/>
              <a:buChar char="•"/>
            </a:pPr>
            <a:r>
              <a:rPr lang="en-US" altLang="ja-JP" sz="2000" b="1" dirty="0" smtClean="0"/>
              <a:t>Accelerator </a:t>
            </a:r>
            <a:r>
              <a:rPr lang="en-US" altLang="ja-JP" sz="2000" b="1" dirty="0"/>
              <a:t>Upgrades</a:t>
            </a:r>
            <a:endParaRPr lang="ja-JP" altLang="ja-JP" sz="2000" b="1" dirty="0" smtClean="0"/>
          </a:p>
          <a:p>
            <a:r>
              <a:rPr lang="en-US" altLang="ja-JP" sz="2000" dirty="0" smtClean="0"/>
              <a:t>Regarding </a:t>
            </a:r>
            <a:r>
              <a:rPr lang="en-US" altLang="ja-JP" sz="2000" dirty="0"/>
              <a:t>the program </a:t>
            </a:r>
            <a:r>
              <a:rPr lang="en-US" altLang="ja-JP" sz="2000" dirty="0">
                <a:solidFill>
                  <a:schemeClr val="accent5">
                    <a:lumMod val="75000"/>
                  </a:schemeClr>
                </a:solidFill>
              </a:rPr>
              <a:t>for improving J-PARC’s accelerator systems</a:t>
            </a:r>
            <a:r>
              <a:rPr lang="en-US" altLang="ja-JP" sz="2000" dirty="0"/>
              <a:t>, a high-priority item is to rapidly meet the design beam intensity goal, to be supplemented soon thereafter with preparation for the next-stage upgrade plans for the facility, which will enable a major increase in the beam intensity.</a:t>
            </a:r>
            <a:endParaRPr lang="ja-JP" altLang="ja-JP" sz="2000" dirty="0"/>
          </a:p>
        </p:txBody>
      </p:sp>
    </p:spTree>
    <p:extLst>
      <p:ext uri="{BB962C8B-B14F-4D97-AF65-F5344CB8AC3E}">
        <p14:creationId xmlns:p14="http://schemas.microsoft.com/office/powerpoint/2010/main" val="5859487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657E22E-1B40-4873-A11E-40080354D46C}" type="slidenum">
              <a:rPr kumimoji="1" lang="ja-JP" altLang="en-US" smtClean="0"/>
              <a:t>25</a:t>
            </a:fld>
            <a:endParaRPr kumimoji="1" lang="ja-JP" altLang="en-US"/>
          </a:p>
        </p:txBody>
      </p:sp>
      <p:sp>
        <p:nvSpPr>
          <p:cNvPr id="3" name="正方形/長方形 2"/>
          <p:cNvSpPr/>
          <p:nvPr/>
        </p:nvSpPr>
        <p:spPr>
          <a:xfrm>
            <a:off x="467544" y="764704"/>
            <a:ext cx="8280920" cy="501675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en-US" altLang="ja-JP" sz="2000" dirty="0" err="1">
                <a:solidFill>
                  <a:schemeClr val="accent6">
                    <a:lumMod val="75000"/>
                  </a:schemeClr>
                </a:solidFill>
              </a:rPr>
              <a:t>SuperKEKB</a:t>
            </a:r>
            <a:r>
              <a:rPr lang="en-US" altLang="ja-JP" sz="2000" dirty="0">
                <a:solidFill>
                  <a:schemeClr val="accent6">
                    <a:lumMod val="75000"/>
                  </a:schemeClr>
                </a:solidFill>
              </a:rPr>
              <a:t>/Belle II</a:t>
            </a:r>
            <a:endParaRPr lang="ja-JP" altLang="ja-JP" sz="2000" dirty="0">
              <a:solidFill>
                <a:schemeClr val="accent6">
                  <a:lumMod val="75000"/>
                </a:schemeClr>
              </a:solidFill>
            </a:endParaRPr>
          </a:p>
          <a:p>
            <a:r>
              <a:rPr lang="en-US" altLang="ja-JP" sz="2000" dirty="0"/>
              <a:t>The goal at </a:t>
            </a:r>
            <a:r>
              <a:rPr lang="en-US" altLang="ja-JP" sz="2000" dirty="0" err="1"/>
              <a:t>SuperKEKB</a:t>
            </a:r>
            <a:r>
              <a:rPr lang="en-US" altLang="ja-JP" sz="2000" dirty="0"/>
              <a:t>/Belle II is to complete the construction of the accelerator and detector facilities, and then to achieve the design luminosity performance on schedule and to initiate in-depth exploration of new physics.</a:t>
            </a:r>
            <a:endParaRPr lang="ja-JP" altLang="ja-JP" sz="2000" dirty="0"/>
          </a:p>
          <a:p>
            <a:r>
              <a:rPr lang="en-US" altLang="ja-JP" sz="2000" dirty="0"/>
              <a:t> </a:t>
            </a:r>
            <a:endParaRPr lang="ja-JP" altLang="ja-JP" sz="2000" dirty="0"/>
          </a:p>
          <a:p>
            <a:pPr lvl="0"/>
            <a:r>
              <a:rPr lang="en-US" altLang="ja-JP" sz="2000" dirty="0">
                <a:solidFill>
                  <a:schemeClr val="accent6">
                    <a:lumMod val="75000"/>
                  </a:schemeClr>
                </a:solidFill>
              </a:rPr>
              <a:t>Large Hadron Collider (LHC)/ATLAS</a:t>
            </a:r>
            <a:endParaRPr lang="ja-JP" altLang="ja-JP" sz="2000" dirty="0">
              <a:solidFill>
                <a:schemeClr val="accent6">
                  <a:lumMod val="75000"/>
                </a:schemeClr>
              </a:solidFill>
            </a:endParaRPr>
          </a:p>
          <a:p>
            <a:r>
              <a:rPr lang="en-US" altLang="ja-JP" sz="2000" dirty="0"/>
              <a:t>The main agenda at LHC/ATLAS is to continually participate in the experiment and to take a proactive initiative in upgrade programs within the international collaboration at both the accelerator and detector facilities.</a:t>
            </a:r>
            <a:endParaRPr lang="ja-JP" altLang="ja-JP" sz="2000" dirty="0"/>
          </a:p>
          <a:p>
            <a:r>
              <a:rPr lang="en-US" altLang="ja-JP" sz="2000" dirty="0"/>
              <a:t> </a:t>
            </a:r>
            <a:endParaRPr lang="ja-JP" altLang="ja-JP" sz="2000" dirty="0"/>
          </a:p>
          <a:p>
            <a:pPr lvl="0"/>
            <a:r>
              <a:rPr lang="en-US" altLang="ja-JP" sz="2000" dirty="0">
                <a:solidFill>
                  <a:schemeClr val="accent6">
                    <a:lumMod val="75000"/>
                  </a:schemeClr>
                </a:solidFill>
              </a:rPr>
              <a:t>International Linear Collider (ILC)</a:t>
            </a:r>
            <a:endParaRPr lang="ja-JP" altLang="ja-JP" sz="2000" dirty="0">
              <a:solidFill>
                <a:schemeClr val="accent6">
                  <a:lumMod val="75000"/>
                </a:schemeClr>
              </a:solidFill>
            </a:endParaRPr>
          </a:p>
          <a:p>
            <a:r>
              <a:rPr lang="en-US" altLang="ja-JP" sz="2000" dirty="0"/>
              <a:t>KEK will play a central role in creating an international preparatory group and will lead the effort on advanced R&amp;D, the engineering design of the apparatus and facility, and the organizational design toward groundbreaking for the linear collider project to be hosted in Japan, within the framework of a global collaboration</a:t>
            </a:r>
            <a:r>
              <a:rPr lang="en-US" altLang="ja-JP" sz="2000" dirty="0" smtClean="0"/>
              <a:t>.</a:t>
            </a:r>
          </a:p>
        </p:txBody>
      </p:sp>
    </p:spTree>
    <p:extLst>
      <p:ext uri="{BB962C8B-B14F-4D97-AF65-F5344CB8AC3E}">
        <p14:creationId xmlns:p14="http://schemas.microsoft.com/office/powerpoint/2010/main" val="1404511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26</a:t>
            </a:fld>
            <a:endParaRPr lang="ja-JP" altLang="en-US">
              <a:solidFill>
                <a:prstClr val="black">
                  <a:lumMod val="65000"/>
                  <a:lumOff val="35000"/>
                </a:prstClr>
              </a:solidFill>
            </a:endParaRPr>
          </a:p>
        </p:txBody>
      </p:sp>
      <p:sp>
        <p:nvSpPr>
          <p:cNvPr id="4" name="正方形/長方形 3"/>
          <p:cNvSpPr/>
          <p:nvPr/>
        </p:nvSpPr>
        <p:spPr>
          <a:xfrm>
            <a:off x="539552" y="548680"/>
            <a:ext cx="7992888" cy="563231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en-US" altLang="ja-JP" sz="2000" dirty="0">
                <a:solidFill>
                  <a:schemeClr val="accent6">
                    <a:lumMod val="75000"/>
                  </a:schemeClr>
                </a:solidFill>
              </a:rPr>
              <a:t>Photon Science (Synchrotron Radiation Research</a:t>
            </a:r>
            <a:r>
              <a:rPr lang="en-US" altLang="ja-JP" sz="2000" dirty="0" smtClean="0">
                <a:solidFill>
                  <a:schemeClr val="accent6">
                    <a:lumMod val="75000"/>
                  </a:schemeClr>
                </a:solidFill>
              </a:rPr>
              <a:t>)</a:t>
            </a:r>
            <a:endParaRPr lang="ja-JP" altLang="ja-JP" sz="2000" dirty="0"/>
          </a:p>
          <a:p>
            <a:r>
              <a:rPr lang="en-US" altLang="ja-JP" sz="2000" dirty="0"/>
              <a:t>KEK will continue to advance photon science by upgrading the Photon Factory (PF) and Photon Factory Advanced Ring (PF-AR) to improve their performance and efficiency. At the same time, KEK will construct and then operate the compact energy recovery </a:t>
            </a:r>
            <a:r>
              <a:rPr lang="en-US" altLang="ja-JP" sz="2000" dirty="0" err="1"/>
              <a:t>linac</a:t>
            </a:r>
            <a:r>
              <a:rPr lang="en-US" altLang="ja-JP" sz="2000" dirty="0"/>
              <a:t> (c-ERL) and will demonstrate the key technologies required for the ERL. By proving the potential of the ERL as a new accelerator to open new scientific frontiers, KEK will work toward construction of a 3 </a:t>
            </a:r>
            <a:r>
              <a:rPr lang="en-US" altLang="ja-JP" sz="2000" dirty="0" err="1"/>
              <a:t>GeV</a:t>
            </a:r>
            <a:r>
              <a:rPr lang="en-US" altLang="ja-JP" sz="2000" dirty="0"/>
              <a:t> ERL facility. In addition, KEK will continue to play a leading role in the development of synchrotron radiation (SR) research in Japan.</a:t>
            </a:r>
            <a:endParaRPr lang="ja-JP" altLang="ja-JP" sz="2000" dirty="0"/>
          </a:p>
          <a:p>
            <a:r>
              <a:rPr lang="en-US" altLang="ja-JP" sz="2000" dirty="0"/>
              <a:t> </a:t>
            </a:r>
            <a:endParaRPr lang="ja-JP" altLang="ja-JP" sz="2000" dirty="0"/>
          </a:p>
          <a:p>
            <a:r>
              <a:rPr lang="en-US" altLang="ja-JP" sz="2000" dirty="0">
                <a:solidFill>
                  <a:schemeClr val="accent6">
                    <a:lumMod val="75000"/>
                  </a:schemeClr>
                </a:solidFill>
              </a:rPr>
              <a:t>New development of accelerator and detector </a:t>
            </a:r>
            <a:r>
              <a:rPr lang="en-US" altLang="ja-JP" sz="2000" dirty="0" smtClean="0">
                <a:solidFill>
                  <a:schemeClr val="accent6">
                    <a:lumMod val="75000"/>
                  </a:schemeClr>
                </a:solidFill>
              </a:rPr>
              <a:t>technologies</a:t>
            </a:r>
            <a:endParaRPr lang="ja-JP" altLang="ja-JP" sz="2000" dirty="0"/>
          </a:p>
          <a:p>
            <a:r>
              <a:rPr lang="en-US" altLang="ja-JP" sz="2000" dirty="0"/>
              <a:t>KEK will contribute its expert knowledge and technical capabilities with respect to particle accelerators and detectors to collaboration with scientists from research fields of overlapping interest and to numerous industrial and medical applications for the benefit of society. KEK will also promote research that has the potential to significantly expand accelerator and detector technologies in the long term.</a:t>
            </a:r>
            <a:endParaRPr lang="ja-JP" altLang="ja-JP" sz="2000" dirty="0"/>
          </a:p>
        </p:txBody>
      </p:sp>
    </p:spTree>
    <p:extLst>
      <p:ext uri="{BB962C8B-B14F-4D97-AF65-F5344CB8AC3E}">
        <p14:creationId xmlns:p14="http://schemas.microsoft.com/office/powerpoint/2010/main" val="24683869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3098" y="188640"/>
            <a:ext cx="8229600" cy="1143000"/>
          </a:xfrm>
        </p:spPr>
        <p:txBody>
          <a:bodyPr>
            <a:normAutofit fontScale="90000"/>
          </a:bodyPr>
          <a:lstStyle/>
          <a:p>
            <a:r>
              <a:rPr kumimoji="1" lang="en-US" altLang="ja-JP" dirty="0" smtClean="0"/>
              <a:t>Promotion of the ILC project in Japan</a:t>
            </a:r>
            <a:endParaRPr kumimoji="1" lang="ja-JP" altLang="en-US" dirty="0"/>
          </a:p>
        </p:txBody>
      </p:sp>
      <p:sp>
        <p:nvSpPr>
          <p:cNvPr id="4" name="テキスト ボックス 3"/>
          <p:cNvSpPr txBox="1"/>
          <p:nvPr/>
        </p:nvSpPr>
        <p:spPr>
          <a:xfrm>
            <a:off x="861186" y="1043444"/>
            <a:ext cx="7327903"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altLang="ja-JP" dirty="0" smtClean="0"/>
              <a:t>The Japanese HEP community has reached  a consensus to host ILC in Japan.</a:t>
            </a:r>
            <a:endParaRPr kumimoji="1" lang="ja-JP" altLang="en-US" dirty="0"/>
          </a:p>
        </p:txBody>
      </p:sp>
      <p:grpSp>
        <p:nvGrpSpPr>
          <p:cNvPr id="42" name="グループ化 41"/>
          <p:cNvGrpSpPr/>
          <p:nvPr/>
        </p:nvGrpSpPr>
        <p:grpSpPr>
          <a:xfrm>
            <a:off x="228734" y="2283950"/>
            <a:ext cx="5118847" cy="4335057"/>
            <a:chOff x="418321" y="2372172"/>
            <a:chExt cx="5118847" cy="4335057"/>
          </a:xfrm>
        </p:grpSpPr>
        <p:cxnSp>
          <p:nvCxnSpPr>
            <p:cNvPr id="7" name="直線矢印コネクタ 6"/>
            <p:cNvCxnSpPr/>
            <p:nvPr/>
          </p:nvCxnSpPr>
          <p:spPr>
            <a:xfrm>
              <a:off x="892288" y="5879402"/>
              <a:ext cx="4644880" cy="12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rot="5400000" flipH="1" flipV="1">
              <a:off x="-712443" y="4274780"/>
              <a:ext cx="3209463" cy="1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598571" y="6337897"/>
              <a:ext cx="1784527" cy="369332"/>
            </a:xfrm>
            <a:prstGeom prst="rect">
              <a:avLst/>
            </a:prstGeom>
            <a:noFill/>
          </p:spPr>
          <p:txBody>
            <a:bodyPr wrap="none" rtlCol="0">
              <a:spAutoFit/>
            </a:bodyPr>
            <a:lstStyle/>
            <a:p>
              <a:r>
                <a:rPr lang="en-US" altLang="ja-JP" dirty="0" smtClean="0"/>
                <a:t>CM Energy </a:t>
              </a:r>
              <a:r>
                <a:rPr kumimoji="1" lang="en-US" altLang="ja-JP" dirty="0" smtClean="0"/>
                <a:t>(</a:t>
              </a:r>
              <a:r>
                <a:rPr kumimoji="1" lang="en-US" altLang="ja-JP" dirty="0" err="1" smtClean="0"/>
                <a:t>GeV</a:t>
              </a:r>
              <a:r>
                <a:rPr kumimoji="1" lang="en-US" altLang="ja-JP" dirty="0" smtClean="0"/>
                <a:t>)</a:t>
              </a:r>
              <a:endParaRPr kumimoji="1" lang="ja-JP" altLang="en-US" dirty="0"/>
            </a:p>
          </p:txBody>
        </p:sp>
        <p:cxnSp>
          <p:nvCxnSpPr>
            <p:cNvPr id="10" name="直線コネクタ 9"/>
            <p:cNvCxnSpPr/>
            <p:nvPr/>
          </p:nvCxnSpPr>
          <p:spPr>
            <a:xfrm rot="5400000">
              <a:off x="1232891" y="5965370"/>
              <a:ext cx="1719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rot="5400000">
              <a:off x="2086032" y="5965370"/>
              <a:ext cx="1719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5400000">
              <a:off x="2891777" y="5965370"/>
              <a:ext cx="1719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rot="5400000">
              <a:off x="3697521" y="5965370"/>
              <a:ext cx="1719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5400000">
              <a:off x="4550662" y="5965370"/>
              <a:ext cx="171936"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129272" y="6051338"/>
              <a:ext cx="391661" cy="293955"/>
            </a:xfrm>
            <a:prstGeom prst="rect">
              <a:avLst/>
            </a:prstGeom>
            <a:noFill/>
          </p:spPr>
          <p:txBody>
            <a:bodyPr wrap="none" rtlCol="0">
              <a:spAutoFit/>
            </a:bodyPr>
            <a:lstStyle/>
            <a:p>
              <a:r>
                <a:rPr kumimoji="1" lang="en-US" altLang="ja-JP" dirty="0" smtClean="0"/>
                <a:t>200</a:t>
              </a:r>
              <a:endParaRPr kumimoji="1" lang="ja-JP" altLang="en-US" dirty="0"/>
            </a:p>
          </p:txBody>
        </p:sp>
        <p:sp>
          <p:nvSpPr>
            <p:cNvPr id="16" name="テキスト ボックス 15"/>
            <p:cNvSpPr txBox="1"/>
            <p:nvPr/>
          </p:nvSpPr>
          <p:spPr>
            <a:xfrm>
              <a:off x="1935016" y="6051338"/>
              <a:ext cx="390606" cy="293955"/>
            </a:xfrm>
            <a:prstGeom prst="rect">
              <a:avLst/>
            </a:prstGeom>
            <a:noFill/>
          </p:spPr>
          <p:txBody>
            <a:bodyPr wrap="none" rtlCol="0">
              <a:spAutoFit/>
            </a:bodyPr>
            <a:lstStyle/>
            <a:p>
              <a:r>
                <a:rPr kumimoji="1" lang="en-US" altLang="ja-JP" dirty="0" smtClean="0"/>
                <a:t>300</a:t>
              </a:r>
              <a:endParaRPr kumimoji="1" lang="ja-JP" altLang="en-US" dirty="0"/>
            </a:p>
          </p:txBody>
        </p:sp>
        <p:sp>
          <p:nvSpPr>
            <p:cNvPr id="17" name="テキスト ボックス 16"/>
            <p:cNvSpPr txBox="1"/>
            <p:nvPr/>
          </p:nvSpPr>
          <p:spPr>
            <a:xfrm>
              <a:off x="2788158" y="6051338"/>
              <a:ext cx="392716" cy="293955"/>
            </a:xfrm>
            <a:prstGeom prst="rect">
              <a:avLst/>
            </a:prstGeom>
            <a:noFill/>
          </p:spPr>
          <p:txBody>
            <a:bodyPr wrap="none" rtlCol="0">
              <a:spAutoFit/>
            </a:bodyPr>
            <a:lstStyle/>
            <a:p>
              <a:r>
                <a:rPr kumimoji="1" lang="en-US" altLang="ja-JP" dirty="0" smtClean="0"/>
                <a:t>400</a:t>
              </a:r>
              <a:endParaRPr kumimoji="1" lang="ja-JP" altLang="en-US" dirty="0"/>
            </a:p>
          </p:txBody>
        </p:sp>
        <p:sp>
          <p:nvSpPr>
            <p:cNvPr id="18" name="テキスト ボックス 17"/>
            <p:cNvSpPr txBox="1"/>
            <p:nvPr/>
          </p:nvSpPr>
          <p:spPr>
            <a:xfrm>
              <a:off x="3593902" y="6051338"/>
              <a:ext cx="387440" cy="293955"/>
            </a:xfrm>
            <a:prstGeom prst="rect">
              <a:avLst/>
            </a:prstGeom>
            <a:noFill/>
          </p:spPr>
          <p:txBody>
            <a:bodyPr wrap="none" rtlCol="0">
              <a:spAutoFit/>
            </a:bodyPr>
            <a:lstStyle/>
            <a:p>
              <a:r>
                <a:rPr kumimoji="1" lang="en-US" altLang="ja-JP" dirty="0" smtClean="0"/>
                <a:t>500</a:t>
              </a:r>
              <a:endParaRPr kumimoji="1" lang="ja-JP" altLang="en-US" dirty="0"/>
            </a:p>
          </p:txBody>
        </p:sp>
        <p:sp>
          <p:nvSpPr>
            <p:cNvPr id="19" name="テキスト ボックス 18"/>
            <p:cNvSpPr txBox="1"/>
            <p:nvPr/>
          </p:nvSpPr>
          <p:spPr>
            <a:xfrm>
              <a:off x="4447043" y="6051338"/>
              <a:ext cx="392716" cy="293955"/>
            </a:xfrm>
            <a:prstGeom prst="rect">
              <a:avLst/>
            </a:prstGeom>
            <a:noFill/>
          </p:spPr>
          <p:txBody>
            <a:bodyPr wrap="none" rtlCol="0">
              <a:spAutoFit/>
            </a:bodyPr>
            <a:lstStyle/>
            <a:p>
              <a:r>
                <a:rPr kumimoji="1" lang="en-US" altLang="ja-JP" dirty="0" smtClean="0"/>
                <a:t>600</a:t>
              </a:r>
              <a:endParaRPr kumimoji="1" lang="ja-JP" altLang="en-US" dirty="0"/>
            </a:p>
          </p:txBody>
        </p:sp>
        <p:sp>
          <p:nvSpPr>
            <p:cNvPr id="20" name="テキスト ボックス 19"/>
            <p:cNvSpPr txBox="1"/>
            <p:nvPr/>
          </p:nvSpPr>
          <p:spPr>
            <a:xfrm>
              <a:off x="418321" y="2372172"/>
              <a:ext cx="2687402" cy="369332"/>
            </a:xfrm>
            <a:prstGeom prst="rect">
              <a:avLst/>
            </a:prstGeom>
            <a:noFill/>
          </p:spPr>
          <p:txBody>
            <a:bodyPr wrap="none" rtlCol="0">
              <a:spAutoFit/>
            </a:bodyPr>
            <a:lstStyle/>
            <a:p>
              <a:r>
                <a:rPr lang="en-US" altLang="ja-JP" dirty="0" smtClean="0"/>
                <a:t>Integrated luminosity(ab</a:t>
              </a:r>
              <a:r>
                <a:rPr lang="en-US" altLang="ja-JP" baseline="30000" dirty="0" smtClean="0"/>
                <a:t>-1</a:t>
              </a:r>
              <a:r>
                <a:rPr lang="en-US" altLang="ja-JP" dirty="0" smtClean="0"/>
                <a:t>)</a:t>
              </a:r>
              <a:endParaRPr kumimoji="1" lang="ja-JP" altLang="en-US" dirty="0"/>
            </a:p>
          </p:txBody>
        </p:sp>
        <p:cxnSp>
          <p:nvCxnSpPr>
            <p:cNvPr id="21" name="直線コネクタ 20"/>
            <p:cNvCxnSpPr/>
            <p:nvPr/>
          </p:nvCxnSpPr>
          <p:spPr>
            <a:xfrm>
              <a:off x="750098" y="2841875"/>
              <a:ext cx="1421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750098" y="3529617"/>
              <a:ext cx="1421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750098" y="4274671"/>
              <a:ext cx="1421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750098" y="5019725"/>
              <a:ext cx="14219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18321" y="4905101"/>
              <a:ext cx="335740" cy="293955"/>
            </a:xfrm>
            <a:prstGeom prst="rect">
              <a:avLst/>
            </a:prstGeom>
            <a:noFill/>
          </p:spPr>
          <p:txBody>
            <a:bodyPr wrap="none" rtlCol="0">
              <a:spAutoFit/>
            </a:bodyPr>
            <a:lstStyle/>
            <a:p>
              <a:r>
                <a:rPr kumimoji="1" lang="en-US" altLang="ja-JP" dirty="0" smtClean="0"/>
                <a:t>0.5</a:t>
              </a:r>
              <a:endParaRPr kumimoji="1" lang="ja-JP" altLang="en-US" dirty="0"/>
            </a:p>
          </p:txBody>
        </p:sp>
        <p:sp>
          <p:nvSpPr>
            <p:cNvPr id="26" name="テキスト ボックス 25"/>
            <p:cNvSpPr txBox="1"/>
            <p:nvPr/>
          </p:nvSpPr>
          <p:spPr>
            <a:xfrm>
              <a:off x="465718" y="4102735"/>
              <a:ext cx="186967" cy="293955"/>
            </a:xfrm>
            <a:prstGeom prst="rect">
              <a:avLst/>
            </a:prstGeom>
            <a:noFill/>
          </p:spPr>
          <p:txBody>
            <a:bodyPr wrap="none" rtlCol="0">
              <a:spAutoFit/>
            </a:bodyPr>
            <a:lstStyle/>
            <a:p>
              <a:r>
                <a:rPr kumimoji="1" lang="en-US" altLang="ja-JP" dirty="0" smtClean="0"/>
                <a:t>1</a:t>
              </a:r>
              <a:endParaRPr kumimoji="1" lang="ja-JP" altLang="en-US" dirty="0"/>
            </a:p>
          </p:txBody>
        </p:sp>
        <p:sp>
          <p:nvSpPr>
            <p:cNvPr id="27" name="テキスト ボックス 26"/>
            <p:cNvSpPr txBox="1"/>
            <p:nvPr/>
          </p:nvSpPr>
          <p:spPr>
            <a:xfrm>
              <a:off x="465718" y="3414993"/>
              <a:ext cx="308306" cy="293955"/>
            </a:xfrm>
            <a:prstGeom prst="rect">
              <a:avLst/>
            </a:prstGeom>
            <a:noFill/>
          </p:spPr>
          <p:txBody>
            <a:bodyPr wrap="none" rtlCol="0">
              <a:spAutoFit/>
            </a:bodyPr>
            <a:lstStyle/>
            <a:p>
              <a:r>
                <a:rPr kumimoji="1" lang="en-US" altLang="ja-JP" dirty="0" smtClean="0"/>
                <a:t>1.5</a:t>
              </a:r>
              <a:endParaRPr kumimoji="1" lang="ja-JP" altLang="en-US" dirty="0"/>
            </a:p>
          </p:txBody>
        </p:sp>
        <p:sp>
          <p:nvSpPr>
            <p:cNvPr id="28" name="テキスト ボックス 27"/>
            <p:cNvSpPr txBox="1"/>
            <p:nvPr/>
          </p:nvSpPr>
          <p:spPr>
            <a:xfrm>
              <a:off x="513114" y="2727251"/>
              <a:ext cx="205959" cy="293955"/>
            </a:xfrm>
            <a:prstGeom prst="rect">
              <a:avLst/>
            </a:prstGeom>
            <a:noFill/>
          </p:spPr>
          <p:txBody>
            <a:bodyPr wrap="none" rtlCol="0">
              <a:spAutoFit/>
            </a:bodyPr>
            <a:lstStyle/>
            <a:p>
              <a:r>
                <a:rPr kumimoji="1" lang="en-US" altLang="ja-JP" dirty="0" smtClean="0"/>
                <a:t>2</a:t>
              </a:r>
              <a:endParaRPr kumimoji="1" lang="ja-JP" altLang="en-US" dirty="0"/>
            </a:p>
          </p:txBody>
        </p:sp>
        <p:sp>
          <p:nvSpPr>
            <p:cNvPr id="29" name="テキスト ボックス 28"/>
            <p:cNvSpPr txBox="1"/>
            <p:nvPr/>
          </p:nvSpPr>
          <p:spPr>
            <a:xfrm>
              <a:off x="1508446" y="4847789"/>
              <a:ext cx="663554" cy="461665"/>
            </a:xfrm>
            <a:prstGeom prst="rect">
              <a:avLst/>
            </a:prstGeom>
            <a:effectLst>
              <a:softEdge rad="63500"/>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en-US" altLang="ja-JP" sz="2400" dirty="0" smtClean="0"/>
                <a:t>HZ</a:t>
              </a:r>
              <a:endParaRPr kumimoji="1" lang="ja-JP" altLang="en-US" sz="2400" dirty="0"/>
            </a:p>
          </p:txBody>
        </p:sp>
        <p:sp>
          <p:nvSpPr>
            <p:cNvPr id="30" name="テキスト ボックス 29"/>
            <p:cNvSpPr txBox="1"/>
            <p:nvPr/>
          </p:nvSpPr>
          <p:spPr>
            <a:xfrm>
              <a:off x="2337745" y="5320460"/>
              <a:ext cx="450413" cy="461665"/>
            </a:xfrm>
            <a:prstGeom prst="rect">
              <a:avLst/>
            </a:prstGeom>
            <a:effectLst>
              <a:softEdge rad="63500"/>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en-US" altLang="ja-JP" sz="2400" dirty="0" err="1" smtClean="0"/>
                <a:t>tt</a:t>
              </a:r>
              <a:endParaRPr kumimoji="1" lang="ja-JP" altLang="en-US" sz="2400" dirty="0"/>
            </a:p>
          </p:txBody>
        </p:sp>
        <p:sp>
          <p:nvSpPr>
            <p:cNvPr id="31" name="テキスト ボックス 30"/>
            <p:cNvSpPr txBox="1"/>
            <p:nvPr/>
          </p:nvSpPr>
          <p:spPr>
            <a:xfrm>
              <a:off x="3404315" y="2727251"/>
              <a:ext cx="807645" cy="461665"/>
            </a:xfrm>
            <a:prstGeom prst="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ltLang="ja-JP" sz="2400" dirty="0" smtClean="0"/>
                <a:t>HHZ</a:t>
              </a:r>
              <a:endParaRPr kumimoji="1" lang="ja-JP" altLang="en-US" sz="2400" dirty="0"/>
            </a:p>
          </p:txBody>
        </p:sp>
        <p:sp>
          <p:nvSpPr>
            <p:cNvPr id="32" name="テキスト ボックス 31"/>
            <p:cNvSpPr txBox="1"/>
            <p:nvPr/>
          </p:nvSpPr>
          <p:spPr>
            <a:xfrm>
              <a:off x="3900496" y="4859387"/>
              <a:ext cx="622928" cy="461665"/>
            </a:xfrm>
            <a:prstGeom prst="rect">
              <a:avLst/>
            </a:prstGeom>
            <a:effectLst>
              <a:softEdge rad="63500"/>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kumimoji="1" lang="en-US" altLang="ja-JP" sz="2400" dirty="0" err="1" smtClean="0"/>
                <a:t>ttH</a:t>
              </a:r>
              <a:endParaRPr kumimoji="1" lang="ja-JP" altLang="en-US" sz="2400" dirty="0"/>
            </a:p>
          </p:txBody>
        </p:sp>
        <p:sp>
          <p:nvSpPr>
            <p:cNvPr id="33" name="テキスト ボックス 32"/>
            <p:cNvSpPr txBox="1"/>
            <p:nvPr/>
          </p:nvSpPr>
          <p:spPr>
            <a:xfrm>
              <a:off x="2607560" y="4800678"/>
              <a:ext cx="886006" cy="461665"/>
            </a:xfrm>
            <a:prstGeom prst="rect">
              <a:avLst/>
            </a:prstGeom>
            <a:effectLst>
              <a:softEdge rad="63500"/>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en-US" altLang="ja-JP" sz="2400" dirty="0" err="1" smtClean="0">
                  <a:latin typeface="Symbol" pitchFamily="18" charset="2"/>
                </a:rPr>
                <a:t>nn</a:t>
              </a:r>
              <a:r>
                <a:rPr kumimoji="1" lang="en-US" altLang="ja-JP" sz="2400" dirty="0" err="1" smtClean="0"/>
                <a:t>H</a:t>
              </a:r>
              <a:endParaRPr kumimoji="1" lang="ja-JP" altLang="en-US" sz="2400" dirty="0"/>
            </a:p>
          </p:txBody>
        </p:sp>
        <p:grpSp>
          <p:nvGrpSpPr>
            <p:cNvPr id="34" name="図形グループ 39"/>
            <p:cNvGrpSpPr/>
            <p:nvPr/>
          </p:nvGrpSpPr>
          <p:grpSpPr>
            <a:xfrm>
              <a:off x="1156867" y="4109510"/>
              <a:ext cx="811654" cy="541797"/>
              <a:chOff x="6915814" y="1916977"/>
              <a:chExt cx="1595131" cy="1260872"/>
            </a:xfrm>
          </p:grpSpPr>
          <p:pic>
            <p:nvPicPr>
              <p:cNvPr id="35" name="図 34" descr="latex-image-1.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5814" y="1916977"/>
                <a:ext cx="1595131" cy="1260872"/>
              </a:xfrm>
              <a:prstGeom prst="rect">
                <a:avLst/>
              </a:prstGeom>
            </p:spPr>
          </p:pic>
          <p:sp>
            <p:nvSpPr>
              <p:cNvPr id="36" name="円/楕円 35"/>
              <p:cNvSpPr/>
              <p:nvPr/>
            </p:nvSpPr>
            <p:spPr>
              <a:xfrm>
                <a:off x="8007534" y="2397232"/>
                <a:ext cx="325963" cy="301397"/>
              </a:xfrm>
              <a:prstGeom prst="ellipse">
                <a:avLst/>
              </a:prstGeom>
              <a:noFill/>
              <a:ln w="25400" cmpd="sng">
                <a:solidFill>
                  <a:schemeClr val="accent2"/>
                </a:solidFill>
              </a:ln>
              <a:effectLst>
                <a:outerShdw blurRad="50800" dist="38100" dir="2700000" algn="tl" rotWithShape="0">
                  <a:srgbClr val="000000">
                    <a:alpha val="43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grpSp>
          <p:nvGrpSpPr>
            <p:cNvPr id="37" name="図形グループ 42"/>
            <p:cNvGrpSpPr/>
            <p:nvPr/>
          </p:nvGrpSpPr>
          <p:grpSpPr>
            <a:xfrm>
              <a:off x="2607560" y="4044073"/>
              <a:ext cx="703301" cy="672669"/>
              <a:chOff x="6704274" y="4910210"/>
              <a:chExt cx="2075454" cy="1504830"/>
            </a:xfrm>
          </p:grpSpPr>
          <p:pic>
            <p:nvPicPr>
              <p:cNvPr id="38" name="図 37"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274" y="4910210"/>
                <a:ext cx="2075454" cy="1504830"/>
              </a:xfrm>
              <a:prstGeom prst="rect">
                <a:avLst/>
              </a:prstGeom>
            </p:spPr>
          </p:pic>
          <p:sp>
            <p:nvSpPr>
              <p:cNvPr id="39" name="円/楕円 38"/>
              <p:cNvSpPr/>
              <p:nvPr/>
            </p:nvSpPr>
            <p:spPr>
              <a:xfrm>
                <a:off x="7927614" y="5496340"/>
                <a:ext cx="325258" cy="325280"/>
              </a:xfrm>
              <a:prstGeom prst="ellipse">
                <a:avLst/>
              </a:prstGeom>
              <a:noFill/>
              <a:ln w="25400" cmpd="sng">
                <a:solidFill>
                  <a:schemeClr val="accent2"/>
                </a:solidFill>
              </a:ln>
              <a:effectLst>
                <a:outerShdw blurRad="50800" dist="38100" dir="2700000" algn="tl" rotWithShape="0">
                  <a:srgbClr val="000000">
                    <a:alpha val="43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pic>
          <p:nvPicPr>
            <p:cNvPr id="40" name="図 39"/>
            <p:cNvPicPr>
              <a:picLocks noChangeAspect="1"/>
            </p:cNvPicPr>
            <p:nvPr/>
          </p:nvPicPr>
          <p:blipFill>
            <a:blip r:embed="rId4"/>
            <a:stretch>
              <a:fillRect/>
            </a:stretch>
          </p:blipFill>
          <p:spPr>
            <a:xfrm>
              <a:off x="3897347" y="4044073"/>
              <a:ext cx="817379" cy="561948"/>
            </a:xfrm>
            <a:prstGeom prst="rect">
              <a:avLst/>
            </a:prstGeom>
          </p:spPr>
        </p:pic>
        <p:pic>
          <p:nvPicPr>
            <p:cNvPr id="41" name="Picture 3"/>
            <p:cNvPicPr>
              <a:picLocks noChangeAspect="1" noChangeArrowheads="1"/>
            </p:cNvPicPr>
            <p:nvPr/>
          </p:nvPicPr>
          <p:blipFill>
            <a:blip r:embed="rId5" cstate="print"/>
            <a:srcRect/>
            <a:stretch>
              <a:fillRect/>
            </a:stretch>
          </p:blipFill>
          <p:spPr bwMode="auto">
            <a:xfrm>
              <a:off x="2321627" y="3188916"/>
              <a:ext cx="2683665" cy="543048"/>
            </a:xfrm>
            <a:prstGeom prst="rect">
              <a:avLst/>
            </a:prstGeom>
            <a:noFill/>
            <a:ln w="9525">
              <a:noFill/>
              <a:miter lim="800000"/>
              <a:headEnd/>
              <a:tailEnd/>
            </a:ln>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2407513"/>
            <a:ext cx="3968897" cy="350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テキスト ボックス 42"/>
          <p:cNvSpPr txBox="1"/>
          <p:nvPr/>
        </p:nvSpPr>
        <p:spPr>
          <a:xfrm>
            <a:off x="7164288" y="6101446"/>
            <a:ext cx="893899" cy="369332"/>
          </a:xfrm>
          <a:prstGeom prst="rect">
            <a:avLst/>
          </a:prstGeom>
          <a:noFill/>
        </p:spPr>
        <p:txBody>
          <a:bodyPr wrap="none" rtlCol="0">
            <a:spAutoFit/>
          </a:bodyPr>
          <a:lstStyle/>
          <a:p>
            <a:r>
              <a:rPr kumimoji="1" lang="en-US" altLang="ja-JP" dirty="0" smtClean="0"/>
              <a:t>ILC TDR</a:t>
            </a:r>
            <a:endParaRPr kumimoji="1" lang="ja-JP" altLang="en-US" dirty="0"/>
          </a:p>
        </p:txBody>
      </p:sp>
      <p:sp>
        <p:nvSpPr>
          <p:cNvPr id="44" name="テキスト ボックス 43"/>
          <p:cNvSpPr txBox="1"/>
          <p:nvPr/>
        </p:nvSpPr>
        <p:spPr>
          <a:xfrm>
            <a:off x="703225" y="1593666"/>
            <a:ext cx="7518148"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A Higgs boson </a:t>
            </a:r>
            <a:r>
              <a:rPr lang="en-US" altLang="ja-JP" dirty="0" smtClean="0"/>
              <a:t>has been supposed to be an indicator to the future direction of </a:t>
            </a:r>
          </a:p>
          <a:p>
            <a:r>
              <a:rPr lang="en-US" altLang="ja-JP" dirty="0" smtClean="0"/>
              <a:t>th</a:t>
            </a:r>
            <a:r>
              <a:rPr kumimoji="1" lang="en-US" altLang="ja-JP" dirty="0" smtClean="0"/>
              <a:t>e High energy physics and this is still tru</a:t>
            </a:r>
            <a:r>
              <a:rPr lang="en-US" altLang="ja-JP" dirty="0" smtClean="0"/>
              <a:t>e.</a:t>
            </a:r>
            <a:r>
              <a:rPr kumimoji="1" lang="en-US" altLang="ja-JP" dirty="0" smtClean="0"/>
              <a:t> </a:t>
            </a:r>
            <a:endParaRPr kumimoji="1" lang="ja-JP" altLang="en-US" dirty="0"/>
          </a:p>
        </p:txBody>
      </p:sp>
      <p:sp>
        <p:nvSpPr>
          <p:cNvPr id="3" name="スライド番号プレースホルダー 2"/>
          <p:cNvSpPr>
            <a:spLocks noGrp="1"/>
          </p:cNvSpPr>
          <p:nvPr>
            <p:ph type="sldNum" sz="quarter" idx="12"/>
          </p:nvPr>
        </p:nvSpPr>
        <p:spPr/>
        <p:txBody>
          <a:bodyPr/>
          <a:lstStyle/>
          <a:p>
            <a:fld id="{90A6C822-C0FE-D549-8DCE-CFC3BF2C00DC}" type="slidenum">
              <a:rPr lang="ja-JP" altLang="en-US" smtClean="0">
                <a:solidFill>
                  <a:prstClr val="black">
                    <a:tint val="75000"/>
                  </a:prstClr>
                </a:solidFill>
              </a:rPr>
              <a:pPr/>
              <a:t>27</a:t>
            </a:fld>
            <a:endParaRPr lang="ja-JP" altLang="en-US">
              <a:solidFill>
                <a:prstClr val="black">
                  <a:tint val="75000"/>
                </a:prstClr>
              </a:solidFill>
            </a:endParaRPr>
          </a:p>
        </p:txBody>
      </p:sp>
    </p:spTree>
    <p:extLst>
      <p:ext uri="{BB962C8B-B14F-4D97-AF65-F5344CB8AC3E}">
        <p14:creationId xmlns:p14="http://schemas.microsoft.com/office/powerpoint/2010/main" val="3167857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500" y="210150"/>
            <a:ext cx="6934200" cy="762000"/>
          </a:xfrm>
        </p:spPr>
        <p:txBody>
          <a:bodyPr>
            <a:normAutofit/>
          </a:bodyPr>
          <a:lstStyle/>
          <a:p>
            <a:r>
              <a:rPr lang="en-US" altLang="ja-JP" sz="2800" b="0" dirty="0" smtClean="0"/>
              <a:t>ILC Accelerator R&amp;D at </a:t>
            </a:r>
            <a:r>
              <a:rPr lang="en-US" altLang="ja-JP" sz="2800" dirty="0" smtClean="0"/>
              <a:t>K</a:t>
            </a:r>
            <a:r>
              <a:rPr lang="en-US" altLang="ja-JP" sz="2800" b="0" dirty="0" smtClean="0"/>
              <a:t>EK </a:t>
            </a:r>
            <a:endParaRPr lang="ja-JP" altLang="en-US" sz="2800" b="0" dirty="0"/>
          </a:p>
        </p:txBody>
      </p:sp>
      <p:sp>
        <p:nvSpPr>
          <p:cNvPr id="6" name="コンテンツ プレースホルダ 5"/>
          <p:cNvSpPr>
            <a:spLocks noGrp="1"/>
          </p:cNvSpPr>
          <p:nvPr>
            <p:ph idx="1"/>
          </p:nvPr>
        </p:nvSpPr>
        <p:spPr>
          <a:xfrm>
            <a:off x="152400" y="838200"/>
            <a:ext cx="6248400" cy="5943600"/>
          </a:xfrm>
        </p:spPr>
        <p:style>
          <a:lnRef idx="1">
            <a:schemeClr val="accent5"/>
          </a:lnRef>
          <a:fillRef idx="2">
            <a:schemeClr val="accent5"/>
          </a:fillRef>
          <a:effectRef idx="1">
            <a:schemeClr val="accent5"/>
          </a:effectRef>
          <a:fontRef idx="minor">
            <a:schemeClr val="dk1"/>
          </a:fontRef>
        </p:style>
        <p:txBody>
          <a:bodyPr>
            <a:normAutofit/>
          </a:bodyPr>
          <a:lstStyle/>
          <a:p>
            <a:r>
              <a:rPr lang="en-US" altLang="ja-JP" sz="2000" dirty="0" smtClean="0">
                <a:solidFill>
                  <a:schemeClr val="tx1"/>
                </a:solidFill>
                <a:latin typeface="Times"/>
                <a:cs typeface="Times"/>
              </a:rPr>
              <a:t>Ultra-small beam</a:t>
            </a:r>
          </a:p>
          <a:p>
            <a:pPr lvl="1"/>
            <a:r>
              <a:rPr lang="en-US" altLang="ja-JP" sz="1800" dirty="0" smtClean="0">
                <a:solidFill>
                  <a:schemeClr val="tx1"/>
                </a:solidFill>
                <a:latin typeface="Times"/>
                <a:cs typeface="Times"/>
              </a:rPr>
              <a:t>Low </a:t>
            </a:r>
            <a:r>
              <a:rPr lang="en-US" altLang="ja-JP" sz="1800" dirty="0" err="1" smtClean="0">
                <a:solidFill>
                  <a:schemeClr val="tx1"/>
                </a:solidFill>
                <a:latin typeface="Times"/>
                <a:cs typeface="Times"/>
              </a:rPr>
              <a:t>emittance</a:t>
            </a:r>
            <a:r>
              <a:rPr lang="en-US" altLang="ja-JP" sz="1800" dirty="0" smtClean="0">
                <a:solidFill>
                  <a:schemeClr val="tx1"/>
                </a:solidFill>
                <a:latin typeface="Times"/>
                <a:cs typeface="Times"/>
              </a:rPr>
              <a:t> : KEK ATF (Accelerator Test Facility)</a:t>
            </a:r>
          </a:p>
          <a:p>
            <a:pPr lvl="2"/>
            <a:r>
              <a:rPr lang="en-US" altLang="ja-JP" sz="1600" dirty="0" smtClean="0">
                <a:solidFill>
                  <a:schemeClr val="tx1"/>
                </a:solidFill>
                <a:latin typeface="Times"/>
                <a:cs typeface="Times"/>
              </a:rPr>
              <a:t>Achieved the ILC goal.</a:t>
            </a:r>
          </a:p>
          <a:p>
            <a:pPr lvl="1"/>
            <a:r>
              <a:rPr lang="en-US" altLang="ja-JP" sz="1800" dirty="0" smtClean="0">
                <a:solidFill>
                  <a:schemeClr val="tx1"/>
                </a:solidFill>
                <a:latin typeface="Times"/>
                <a:cs typeface="Times"/>
              </a:rPr>
              <a:t>Small vertical beam size : KEK ATF2</a:t>
            </a:r>
          </a:p>
          <a:p>
            <a:pPr lvl="2"/>
            <a:r>
              <a:rPr lang="en-US" altLang="ja-JP" sz="1600" dirty="0" smtClean="0">
                <a:solidFill>
                  <a:schemeClr val="tx1"/>
                </a:solidFill>
                <a:latin typeface="Times"/>
                <a:cs typeface="Times"/>
              </a:rPr>
              <a:t>Goal = 37 nm</a:t>
            </a:r>
            <a:r>
              <a:rPr lang="en-US" altLang="ja-JP" sz="1600" dirty="0" smtClean="0">
                <a:solidFill>
                  <a:srgbClr val="C00000"/>
                </a:solidFill>
                <a:latin typeface="Times"/>
                <a:cs typeface="Times"/>
              </a:rPr>
              <a:t>,   ~70 nm achieved in December 2012</a:t>
            </a:r>
            <a:endParaRPr lang="en-US" altLang="ja-JP" sz="1400" dirty="0" smtClean="0">
              <a:solidFill>
                <a:srgbClr val="C00000"/>
              </a:solidFill>
              <a:latin typeface="Times"/>
              <a:cs typeface="Times"/>
            </a:endParaRPr>
          </a:p>
          <a:p>
            <a:pPr lvl="1"/>
            <a:r>
              <a:rPr lang="en-US" altLang="ja-JP" sz="1800" dirty="0" smtClean="0">
                <a:solidFill>
                  <a:schemeClr val="tx1"/>
                </a:solidFill>
                <a:latin typeface="Times"/>
                <a:cs typeface="Times"/>
              </a:rPr>
              <a:t>Stabilize the beam at nm scale:  KEK ATF2</a:t>
            </a:r>
          </a:p>
          <a:p>
            <a:pPr lvl="2"/>
            <a:r>
              <a:rPr lang="en-US" altLang="ja-JP" sz="1600" dirty="0" smtClean="0">
                <a:solidFill>
                  <a:schemeClr val="tx1"/>
                </a:solidFill>
                <a:latin typeface="Times"/>
                <a:cs typeface="Times"/>
              </a:rPr>
              <a:t>Feedback system successful (FONT)</a:t>
            </a:r>
          </a:p>
          <a:p>
            <a:r>
              <a:rPr lang="en-US" altLang="ja-JP" sz="2000" dirty="0" smtClean="0">
                <a:solidFill>
                  <a:schemeClr val="tx1"/>
                </a:solidFill>
                <a:latin typeface="Times"/>
                <a:cs typeface="Times"/>
              </a:rPr>
              <a:t>Main acceleration</a:t>
            </a:r>
          </a:p>
          <a:p>
            <a:pPr lvl="1"/>
            <a:r>
              <a:rPr lang="en-US" altLang="ja-JP" sz="1800" dirty="0" smtClean="0">
                <a:solidFill>
                  <a:schemeClr val="tx1"/>
                </a:solidFill>
                <a:latin typeface="Times"/>
                <a:cs typeface="Times"/>
              </a:rPr>
              <a:t>Accelerating cavity </a:t>
            </a:r>
          </a:p>
          <a:p>
            <a:pPr lvl="2"/>
            <a:r>
              <a:rPr lang="en-US" altLang="ja-JP" sz="1600" dirty="0" smtClean="0">
                <a:solidFill>
                  <a:schemeClr val="tx1"/>
                </a:solidFill>
                <a:latin typeface="Times"/>
                <a:cs typeface="Times"/>
              </a:rPr>
              <a:t>Spec: 31.5 MV/</a:t>
            </a:r>
            <a:r>
              <a:rPr lang="en-US" altLang="ja-JP" sz="1600" dirty="0" err="1" smtClean="0">
                <a:solidFill>
                  <a:schemeClr val="tx1"/>
                </a:solidFill>
                <a:latin typeface="Times"/>
                <a:cs typeface="Times"/>
              </a:rPr>
              <a:t>m</a:t>
            </a:r>
            <a:r>
              <a:rPr lang="en-US" altLang="ja-JP" sz="1600" dirty="0" smtClean="0">
                <a:solidFill>
                  <a:schemeClr val="tx1"/>
                </a:solidFill>
                <a:latin typeface="Times"/>
                <a:cs typeface="Times"/>
              </a:rPr>
              <a:t> ±(&lt;20%)</a:t>
            </a:r>
          </a:p>
          <a:p>
            <a:pPr lvl="2"/>
            <a:r>
              <a:rPr lang="en-US" altLang="ja-JP" sz="1600" dirty="0" smtClean="0">
                <a:solidFill>
                  <a:schemeClr val="tx1"/>
                </a:solidFill>
                <a:latin typeface="Times"/>
                <a:cs typeface="Times"/>
              </a:rPr>
              <a:t>80% yield achieved (90% goal is in sight)</a:t>
            </a:r>
          </a:p>
          <a:p>
            <a:pPr lvl="1"/>
            <a:r>
              <a:rPr lang="en-US" altLang="ja-JP" sz="1800" dirty="0" err="1" smtClean="0">
                <a:solidFill>
                  <a:schemeClr val="tx1"/>
                </a:solidFill>
                <a:latin typeface="Times"/>
                <a:cs typeface="Times"/>
              </a:rPr>
              <a:t>Cryomodule</a:t>
            </a:r>
            <a:r>
              <a:rPr lang="en-US" altLang="ja-JP" sz="1800" dirty="0" smtClean="0">
                <a:solidFill>
                  <a:schemeClr val="tx1"/>
                </a:solidFill>
                <a:latin typeface="Times"/>
                <a:cs typeface="Times"/>
              </a:rPr>
              <a:t> assembly</a:t>
            </a:r>
          </a:p>
          <a:p>
            <a:pPr lvl="2"/>
            <a:r>
              <a:rPr lang="en-US" altLang="ja-JP" sz="1600" dirty="0" smtClean="0">
                <a:solidFill>
                  <a:schemeClr val="tx1"/>
                </a:solidFill>
                <a:latin typeface="Times"/>
                <a:cs typeface="Times"/>
              </a:rPr>
              <a:t>Combine cavities from all over the world</a:t>
            </a:r>
          </a:p>
          <a:p>
            <a:pPr lvl="3"/>
            <a:r>
              <a:rPr lang="en-US" altLang="ja-JP" sz="1400" dirty="0" smtClean="0">
                <a:solidFill>
                  <a:schemeClr val="tx1"/>
                </a:solidFill>
                <a:latin typeface="Times"/>
                <a:cs typeface="Times"/>
              </a:rPr>
              <a:t>KEK S1-global successful</a:t>
            </a:r>
          </a:p>
          <a:p>
            <a:r>
              <a:rPr lang="en-US" altLang="ja-JP" sz="2000" dirty="0" smtClean="0">
                <a:solidFill>
                  <a:schemeClr val="tx1"/>
                </a:solidFill>
                <a:latin typeface="Times"/>
                <a:cs typeface="Times"/>
              </a:rPr>
              <a:t>KEK has made a significant contribution </a:t>
            </a:r>
          </a:p>
          <a:p>
            <a:pPr marL="0" indent="0">
              <a:buNone/>
            </a:pPr>
            <a:r>
              <a:rPr lang="en-US" altLang="ja-JP" sz="2000" dirty="0">
                <a:solidFill>
                  <a:schemeClr val="tx1"/>
                </a:solidFill>
                <a:latin typeface="Times"/>
                <a:cs typeface="Times"/>
              </a:rPr>
              <a:t> </a:t>
            </a:r>
            <a:r>
              <a:rPr lang="en-US" altLang="ja-JP" sz="2000" dirty="0" smtClean="0">
                <a:solidFill>
                  <a:schemeClr val="tx1"/>
                </a:solidFill>
                <a:latin typeface="Times"/>
                <a:cs typeface="Times"/>
              </a:rPr>
              <a:t>     to completion of the ILC TDR.</a:t>
            </a:r>
          </a:p>
        </p:txBody>
      </p:sp>
      <p:sp>
        <p:nvSpPr>
          <p:cNvPr id="4" name="スライド番号プレースホルダ 3"/>
          <p:cNvSpPr>
            <a:spLocks noGrp="1"/>
          </p:cNvSpPr>
          <p:nvPr>
            <p:ph type="sldNum" sz="quarter" idx="12"/>
          </p:nvPr>
        </p:nvSpPr>
        <p:spPr/>
        <p:txBody>
          <a:bodyPr/>
          <a:lstStyle/>
          <a:p>
            <a:pPr>
              <a:defRPr/>
            </a:pPr>
            <a:fld id="{FD0FDBD3-6B77-9647-AD3E-B02F35DDD76D}" type="slidenum">
              <a:rPr lang="en-US" altLang="ja-JP" smtClean="0"/>
              <a:pPr>
                <a:defRPr/>
              </a:pPr>
              <a:t>28</a:t>
            </a:fld>
            <a:endParaRPr lang="en-US" altLang="ja-JP" dirty="0"/>
          </a:p>
        </p:txBody>
      </p:sp>
      <p:pic>
        <p:nvPicPr>
          <p:cNvPr id="15" name="図 14"/>
          <p:cNvPicPr>
            <a:picLocks noChangeAspect="1"/>
          </p:cNvPicPr>
          <p:nvPr/>
        </p:nvPicPr>
        <p:blipFill>
          <a:blip r:embed="rId2"/>
          <a:stretch>
            <a:fillRect/>
          </a:stretch>
        </p:blipFill>
        <p:spPr>
          <a:xfrm>
            <a:off x="6705600" y="2286000"/>
            <a:ext cx="2117863" cy="2025782"/>
          </a:xfrm>
          <a:prstGeom prst="rect">
            <a:avLst/>
          </a:prstGeom>
        </p:spPr>
      </p:pic>
      <p:pic>
        <p:nvPicPr>
          <p:cNvPr id="17" name="図 16" descr="20100622Di-01525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4511732"/>
            <a:ext cx="3719222" cy="1736668"/>
          </a:xfrm>
          <a:prstGeom prst="rect">
            <a:avLst/>
          </a:prstGeom>
          <a:ln>
            <a:solidFill>
              <a:srgbClr val="0000FF"/>
            </a:solidFill>
          </a:ln>
          <a:effectLst>
            <a:outerShdw blurRad="508000" dist="101600" dir="2700000" algn="tl" rotWithShape="0">
              <a:srgbClr val="000000">
                <a:alpha val="43000"/>
              </a:srgbClr>
            </a:outerShdw>
          </a:effectLst>
        </p:spPr>
      </p:pic>
      <p:cxnSp>
        <p:nvCxnSpPr>
          <p:cNvPr id="19" name="直線矢印コネクタ 18"/>
          <p:cNvCxnSpPr/>
          <p:nvPr/>
        </p:nvCxnSpPr>
        <p:spPr>
          <a:xfrm>
            <a:off x="3352800" y="1752600"/>
            <a:ext cx="3200400" cy="685800"/>
          </a:xfrm>
          <a:prstGeom prst="straightConnector1">
            <a:avLst/>
          </a:prstGeom>
          <a:ln>
            <a:solidFill>
              <a:schemeClr val="accent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a:off x="3779912" y="5085184"/>
            <a:ext cx="1401688" cy="325016"/>
          </a:xfrm>
          <a:prstGeom prst="straightConnector1">
            <a:avLst/>
          </a:prstGeom>
          <a:ln>
            <a:solidFill>
              <a:schemeClr val="accent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4" name="図 23" descr="ring.jpg"/>
          <p:cNvPicPr>
            <a:picLocks noChangeAspect="1"/>
          </p:cNvPicPr>
          <p:nvPr/>
        </p:nvPicPr>
        <p:blipFill>
          <a:blip r:embed="rId4"/>
          <a:stretch>
            <a:fillRect/>
          </a:stretch>
        </p:blipFill>
        <p:spPr>
          <a:xfrm>
            <a:off x="6416760" y="228600"/>
            <a:ext cx="2574840" cy="1974318"/>
          </a:xfrm>
          <a:prstGeom prst="rect">
            <a:avLst/>
          </a:prstGeom>
        </p:spPr>
      </p:pic>
      <p:sp>
        <p:nvSpPr>
          <p:cNvPr id="3" name="テキスト ボックス 2"/>
          <p:cNvSpPr txBox="1"/>
          <p:nvPr/>
        </p:nvSpPr>
        <p:spPr>
          <a:xfrm>
            <a:off x="5374552" y="846427"/>
            <a:ext cx="104220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kumimoji="1" lang="en-US" altLang="ja-JP" dirty="0" smtClean="0"/>
              <a:t>ATF/ATF2</a:t>
            </a:r>
            <a:endParaRPr kumimoji="1" lang="ja-JP" altLang="en-US" dirty="0"/>
          </a:p>
        </p:txBody>
      </p:sp>
      <p:sp>
        <p:nvSpPr>
          <p:cNvPr id="5" name="テキスト ボックス 4"/>
          <p:cNvSpPr txBox="1"/>
          <p:nvPr/>
        </p:nvSpPr>
        <p:spPr>
          <a:xfrm>
            <a:off x="5837835" y="4005064"/>
            <a:ext cx="50687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en-US" altLang="ja-JP" dirty="0" smtClean="0"/>
              <a:t>STF</a:t>
            </a:r>
            <a:endParaRPr kumimoji="1" lang="ja-JP" altLang="en-US" dirty="0"/>
          </a:p>
        </p:txBody>
      </p:sp>
    </p:spTree>
    <p:extLst>
      <p:ext uri="{BB962C8B-B14F-4D97-AF65-F5344CB8AC3E}">
        <p14:creationId xmlns:p14="http://schemas.microsoft.com/office/powerpoint/2010/main" val="1824224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9933"/>
            <a:ext cx="6385956" cy="1143000"/>
          </a:xfrm>
        </p:spPr>
        <p:txBody>
          <a:bodyPr>
            <a:noAutofit/>
          </a:bodyPr>
          <a:lstStyle/>
          <a:p>
            <a:r>
              <a:rPr kumimoji="1" lang="en-US" altLang="ja-JP" sz="3600" b="1" dirty="0" smtClean="0"/>
              <a:t>Two Candidate Sites in </a:t>
            </a:r>
            <a:br>
              <a:rPr kumimoji="1" lang="en-US" altLang="ja-JP" sz="3600" b="1" dirty="0" smtClean="0"/>
            </a:br>
            <a:r>
              <a:rPr lang="en-US" altLang="ja-JP" sz="3600" b="1" dirty="0" smtClean="0"/>
              <a:t>Japanese mountainous locations</a:t>
            </a:r>
            <a:endParaRPr kumimoji="1" lang="ja-JP" altLang="en-US" sz="3600" b="1" dirty="0"/>
          </a:p>
        </p:txBody>
      </p:sp>
      <p:pic>
        <p:nvPicPr>
          <p:cNvPr id="4" name="コンテンツ プレースホルダー 3"/>
          <p:cNvPicPr>
            <a:picLocks noGrp="1" noChangeAspect="1"/>
          </p:cNvPicPr>
          <p:nvPr>
            <p:ph idx="1"/>
          </p:nvPr>
        </p:nvPicPr>
        <p:blipFill>
          <a:blip r:embed="rId3"/>
          <a:srcRect t="-1325" b="-1325"/>
          <a:stretch>
            <a:fillRect/>
          </a:stretch>
        </p:blipFill>
        <p:spPr>
          <a:xfrm>
            <a:off x="508001" y="1541105"/>
            <a:ext cx="7820779" cy="4301127"/>
          </a:xfrm>
          <a:ln>
            <a:solidFill>
              <a:srgbClr val="4F81BD"/>
            </a:solidFill>
          </a:ln>
        </p:spPr>
      </p:pic>
      <p:sp>
        <p:nvSpPr>
          <p:cNvPr id="5" name="テキスト ボックス 4"/>
          <p:cNvSpPr txBox="1"/>
          <p:nvPr/>
        </p:nvSpPr>
        <p:spPr>
          <a:xfrm>
            <a:off x="508001" y="3137650"/>
            <a:ext cx="1077789" cy="461665"/>
          </a:xfrm>
          <a:prstGeom prst="rect">
            <a:avLst/>
          </a:prstGeom>
          <a:solidFill>
            <a:schemeClr val="bg1"/>
          </a:solidFill>
        </p:spPr>
        <p:txBody>
          <a:bodyPr wrap="none" rtlCol="0">
            <a:spAutoFit/>
          </a:bodyPr>
          <a:lstStyle/>
          <a:p>
            <a:r>
              <a:rPr kumimoji="1" lang="en-US" altLang="ja-JP" sz="2400" b="1" dirty="0" smtClean="0">
                <a:solidFill>
                  <a:srgbClr val="FF0000"/>
                </a:solidFill>
              </a:rPr>
              <a:t>SEFURI</a:t>
            </a:r>
            <a:endParaRPr kumimoji="1" lang="ja-JP" altLang="en-US" sz="2400" b="1" dirty="0">
              <a:solidFill>
                <a:srgbClr val="FF0000"/>
              </a:solidFill>
            </a:endParaRPr>
          </a:p>
        </p:txBody>
      </p:sp>
      <p:pic>
        <p:nvPicPr>
          <p:cNvPr id="6" name="コンテンツ プレースホルダー 6"/>
          <p:cNvPicPr>
            <a:picLocks noChangeAspect="1"/>
          </p:cNvPicPr>
          <p:nvPr/>
        </p:nvPicPr>
        <p:blipFill rotWithShape="1">
          <a:blip r:embed="rId4" cstate="print"/>
          <a:srcRect t="279" b="-654"/>
          <a:stretch/>
        </p:blipFill>
        <p:spPr>
          <a:xfrm>
            <a:off x="1718237" y="2160223"/>
            <a:ext cx="2277035" cy="1596269"/>
          </a:xfrm>
          <a:prstGeom prst="rect">
            <a:avLst/>
          </a:prstGeom>
          <a:ln>
            <a:solidFill>
              <a:srgbClr val="FF6600"/>
            </a:solidFill>
          </a:ln>
        </p:spPr>
      </p:pic>
      <p:pic>
        <p:nvPicPr>
          <p:cNvPr id="7" name="コンテンツ プレースホルダー 5"/>
          <p:cNvPicPr>
            <a:picLocks noChangeAspect="1"/>
          </p:cNvPicPr>
          <p:nvPr/>
        </p:nvPicPr>
        <p:blipFill rotWithShape="1">
          <a:blip r:embed="rId5"/>
          <a:srcRect l="47240" t="4302" r="5556" b="4302"/>
          <a:stretch/>
        </p:blipFill>
        <p:spPr>
          <a:xfrm>
            <a:off x="7265664" y="4581509"/>
            <a:ext cx="1748121" cy="2036688"/>
          </a:xfrm>
          <a:prstGeom prst="rect">
            <a:avLst/>
          </a:prstGeom>
          <a:ln>
            <a:solidFill>
              <a:srgbClr val="FF6600"/>
            </a:solidFill>
          </a:ln>
        </p:spPr>
      </p:pic>
      <p:sp>
        <p:nvSpPr>
          <p:cNvPr id="8" name="テキスト ボックス 7"/>
          <p:cNvSpPr txBox="1"/>
          <p:nvPr/>
        </p:nvSpPr>
        <p:spPr>
          <a:xfrm>
            <a:off x="508001" y="5761152"/>
            <a:ext cx="4928095" cy="646331"/>
          </a:xfrm>
          <a:prstGeom prst="rect">
            <a:avLst/>
          </a:prstGeom>
          <a:solidFill>
            <a:srgbClr val="FFFF00"/>
          </a:solidFill>
          <a:ln>
            <a:solidFill>
              <a:srgbClr val="3366FF"/>
            </a:solidFill>
          </a:ln>
        </p:spPr>
        <p:txBody>
          <a:bodyPr wrap="square" rtlCol="0">
            <a:spAutoFit/>
          </a:bodyPr>
          <a:lstStyle/>
          <a:p>
            <a:r>
              <a:rPr kumimoji="1" lang="en-US" altLang="ja-JP" dirty="0" smtClean="0"/>
              <a:t>- GDE-CFS group visited two candidates sites, </a:t>
            </a:r>
          </a:p>
          <a:p>
            <a:r>
              <a:rPr kumimoji="1" lang="en-US" altLang="ja-JP" dirty="0" smtClean="0"/>
              <a:t>Oct. 14 and 15, 2011</a:t>
            </a:r>
            <a:endParaRPr kumimoji="1" lang="ja-JP" altLang="en-US" dirty="0"/>
          </a:p>
        </p:txBody>
      </p:sp>
      <p:pic>
        <p:nvPicPr>
          <p:cNvPr id="9" name="図 8" descr="IMG_115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2306" y="5265130"/>
            <a:ext cx="1538940" cy="1154205"/>
          </a:xfrm>
          <a:prstGeom prst="rect">
            <a:avLst/>
          </a:prstGeom>
          <a:ln>
            <a:solidFill>
              <a:srgbClr val="3366FF"/>
            </a:solidFill>
          </a:ln>
        </p:spPr>
      </p:pic>
      <p:pic>
        <p:nvPicPr>
          <p:cNvPr id="10" name="図 9" descr="DSC0265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527" y="2030491"/>
            <a:ext cx="1316842" cy="987631"/>
          </a:xfrm>
          <a:prstGeom prst="rect">
            <a:avLst/>
          </a:prstGeom>
          <a:ln>
            <a:solidFill>
              <a:srgbClr val="3366FF"/>
            </a:solidFill>
          </a:ln>
        </p:spPr>
      </p:pic>
      <p:pic>
        <p:nvPicPr>
          <p:cNvPr id="11" name="図 10" descr="DSC02695.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1880" y="4599547"/>
            <a:ext cx="1340022" cy="1005017"/>
          </a:xfrm>
          <a:prstGeom prst="rect">
            <a:avLst/>
          </a:prstGeom>
          <a:ln>
            <a:solidFill>
              <a:srgbClr val="3366FF"/>
            </a:solidFill>
          </a:ln>
        </p:spPr>
      </p:pic>
      <p:pic>
        <p:nvPicPr>
          <p:cNvPr id="12" name="図 11" descr="DSC02810.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8062" y="4769108"/>
            <a:ext cx="1322725" cy="992044"/>
          </a:xfrm>
          <a:prstGeom prst="rect">
            <a:avLst/>
          </a:prstGeom>
          <a:ln>
            <a:solidFill>
              <a:srgbClr val="3366FF"/>
            </a:solidFill>
          </a:ln>
        </p:spPr>
      </p:pic>
      <p:pic>
        <p:nvPicPr>
          <p:cNvPr id="13" name="図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43156" y="404664"/>
            <a:ext cx="1860379" cy="1349083"/>
          </a:xfrm>
          <a:prstGeom prst="rect">
            <a:avLst/>
          </a:prstGeom>
        </p:spPr>
      </p:pic>
      <p:sp>
        <p:nvSpPr>
          <p:cNvPr id="14" name="テキスト ボックス 13"/>
          <p:cNvSpPr txBox="1"/>
          <p:nvPr/>
        </p:nvSpPr>
        <p:spPr>
          <a:xfrm>
            <a:off x="8792967" y="914133"/>
            <a:ext cx="416391" cy="276999"/>
          </a:xfrm>
          <a:prstGeom prst="rect">
            <a:avLst/>
          </a:prstGeom>
          <a:solidFill>
            <a:schemeClr val="bg1">
              <a:alpha val="54000"/>
            </a:schemeClr>
          </a:solidFill>
        </p:spPr>
        <p:txBody>
          <a:bodyPr wrap="square" rtlCol="0">
            <a:spAutoFit/>
          </a:bodyPr>
          <a:lstStyle/>
          <a:p>
            <a:r>
              <a:rPr kumimoji="1" lang="en-US" altLang="ja-JP" sz="1200" dirty="0" smtClean="0"/>
              <a:t>5 m</a:t>
            </a:r>
            <a:endParaRPr kumimoji="1" lang="ja-JP" altLang="en-US" sz="1200" dirty="0"/>
          </a:p>
        </p:txBody>
      </p:sp>
      <p:cxnSp>
        <p:nvCxnSpPr>
          <p:cNvPr id="15" name="直線矢印コネクタ 14"/>
          <p:cNvCxnSpPr/>
          <p:nvPr/>
        </p:nvCxnSpPr>
        <p:spPr>
          <a:xfrm>
            <a:off x="8837793" y="664162"/>
            <a:ext cx="7471" cy="74902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 name="テキスト ボックス 2"/>
          <p:cNvSpPr txBox="1"/>
          <p:nvPr/>
        </p:nvSpPr>
        <p:spPr>
          <a:xfrm>
            <a:off x="28794" y="6399943"/>
            <a:ext cx="7383240"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marL="0" lvl="1"/>
            <a:r>
              <a:rPr lang="en-US" altLang="ja-JP" dirty="0">
                <a:latin typeface="Times"/>
                <a:ea typeface="ヒラギノ明朝 Pro W3"/>
                <a:cs typeface="Times"/>
              </a:rPr>
              <a:t>Japanese government’s third supplementary </a:t>
            </a:r>
            <a:r>
              <a:rPr lang="en-US" altLang="ja-JP" smtClean="0">
                <a:latin typeface="Times"/>
                <a:ea typeface="ヒラギノ明朝 Pro W3"/>
                <a:cs typeface="Times"/>
              </a:rPr>
              <a:t>budget in 2011</a:t>
            </a:r>
            <a:r>
              <a:rPr lang="en-US" altLang="ja-JP" dirty="0" smtClean="0">
                <a:latin typeface="Times"/>
                <a:ea typeface="ヒラギノ明朝 Pro W3"/>
                <a:cs typeface="Times"/>
              </a:rPr>
              <a:t>: </a:t>
            </a:r>
            <a:r>
              <a:rPr lang="en-US" altLang="ja-JP" dirty="0">
                <a:latin typeface="Times"/>
                <a:ea typeface="ヒラギノ明朝 Pro W3"/>
                <a:cs typeface="Times"/>
              </a:rPr>
              <a:t>5 </a:t>
            </a:r>
            <a:r>
              <a:rPr lang="en-US" altLang="ja-JP" dirty="0" err="1">
                <a:latin typeface="Times"/>
                <a:ea typeface="ヒラギノ明朝 Pro W3"/>
                <a:cs typeface="Times"/>
              </a:rPr>
              <a:t>oku</a:t>
            </a:r>
            <a:r>
              <a:rPr lang="en-US" altLang="ja-JP" dirty="0">
                <a:latin typeface="Times"/>
                <a:ea typeface="ヒラギノ明朝 Pro W3"/>
                <a:cs typeface="Times"/>
              </a:rPr>
              <a:t>-yen to ILC </a:t>
            </a:r>
          </a:p>
        </p:txBody>
      </p:sp>
      <p:sp>
        <p:nvSpPr>
          <p:cNvPr id="16" name="スライド番号プレースホルダー 15"/>
          <p:cNvSpPr>
            <a:spLocks noGrp="1"/>
          </p:cNvSpPr>
          <p:nvPr>
            <p:ph type="sldNum" sz="quarter" idx="12"/>
          </p:nvPr>
        </p:nvSpPr>
        <p:spPr/>
        <p:txBody>
          <a:bodyPr/>
          <a:lstStyle/>
          <a:p>
            <a:fld id="{90A6C822-C0FE-D549-8DCE-CFC3BF2C00DC}" type="slidenum">
              <a:rPr lang="ja-JP" altLang="en-US" smtClean="0">
                <a:solidFill>
                  <a:prstClr val="black">
                    <a:tint val="75000"/>
                  </a:prstClr>
                </a:solidFill>
              </a:rPr>
              <a:pPr/>
              <a:t>29</a:t>
            </a:fld>
            <a:endParaRPr lang="ja-JP" altLang="en-US">
              <a:solidFill>
                <a:prstClr val="black">
                  <a:tint val="75000"/>
                </a:prstClr>
              </a:solidFill>
            </a:endParaRPr>
          </a:p>
        </p:txBody>
      </p:sp>
    </p:spTree>
    <p:extLst>
      <p:ext uri="{BB962C8B-B14F-4D97-AF65-F5344CB8AC3E}">
        <p14:creationId xmlns:p14="http://schemas.microsoft.com/office/powerpoint/2010/main" val="2011630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l="1781" r="1781"/>
          <a:stretch>
            <a:fillRect/>
          </a:stretch>
        </p:blipFill>
        <p:spPr bwMode="auto">
          <a:xfrm>
            <a:off x="3" y="0"/>
            <a:ext cx="920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図 28" descr="J-PARC5_6.jpg"/>
          <p:cNvPicPr>
            <a:picLocks noChangeAspect="1"/>
          </p:cNvPicPr>
          <p:nvPr/>
        </p:nvPicPr>
        <p:blipFill>
          <a:blip r:embed="rId4">
            <a:lum bright="10000" contrast="10000"/>
            <a:extLst>
              <a:ext uri="{28A0092B-C50C-407E-A947-70E740481C1C}">
                <a14:useLocalDpi xmlns:a14="http://schemas.microsoft.com/office/drawing/2010/main" val="0"/>
              </a:ext>
            </a:extLst>
          </a:blip>
          <a:srcRect l="11098" r="10564" b="8958"/>
          <a:stretch>
            <a:fillRect/>
          </a:stretch>
        </p:blipFill>
        <p:spPr bwMode="auto">
          <a:xfrm>
            <a:off x="6338888" y="228602"/>
            <a:ext cx="253365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28"/>
          <p:cNvSpPr txBox="1">
            <a:spLocks noChangeArrowheads="1"/>
          </p:cNvSpPr>
          <p:nvPr/>
        </p:nvSpPr>
        <p:spPr bwMode="auto">
          <a:xfrm>
            <a:off x="7358063" y="3257555"/>
            <a:ext cx="1096822" cy="3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b="1" smtClean="0">
                <a:solidFill>
                  <a:srgbClr val="FFFFFF"/>
                </a:solidFill>
                <a:latin typeface="Arial Black" pitchFamily="34" charset="0"/>
              </a:rPr>
              <a:t>J-PARC</a:t>
            </a:r>
          </a:p>
        </p:txBody>
      </p:sp>
      <p:sp>
        <p:nvSpPr>
          <p:cNvPr id="15" name="Text Box 19"/>
          <p:cNvSpPr txBox="1">
            <a:spLocks noChangeArrowheads="1"/>
          </p:cNvSpPr>
          <p:nvPr/>
        </p:nvSpPr>
        <p:spPr bwMode="auto">
          <a:xfrm>
            <a:off x="3000375" y="4143375"/>
            <a:ext cx="1231024" cy="461560"/>
          </a:xfrm>
          <a:prstGeom prst="rect">
            <a:avLst/>
          </a:prstGeom>
          <a:noFill/>
          <a:ln w="9525">
            <a:noFill/>
            <a:miter lim="800000"/>
            <a:headEnd/>
            <a:tailEnd/>
          </a:ln>
          <a:effectLst/>
        </p:spPr>
        <p:txBody>
          <a:bodyPr wrap="none" lIns="91336" tIns="45668" rIns="91336" bIns="45668">
            <a:spAutoFit/>
          </a:bodyPr>
          <a:lstStyle/>
          <a:p>
            <a:pPr>
              <a:defRPr/>
            </a:pPr>
            <a:r>
              <a:rPr lang="en-US" altLang="ja-JP" sz="2400" b="1" dirty="0">
                <a:solidFill>
                  <a:prstClr val="white"/>
                </a:solidFill>
                <a:effectLst>
                  <a:outerShdw blurRad="38100" dist="38100" dir="2700000" algn="tl">
                    <a:srgbClr val="C0C0C0"/>
                  </a:outerShdw>
                </a:effectLst>
              </a:rPr>
              <a:t>Tsukuba</a:t>
            </a:r>
          </a:p>
        </p:txBody>
      </p:sp>
      <p:sp>
        <p:nvSpPr>
          <p:cNvPr id="41990" name="Text Box 20"/>
          <p:cNvSpPr txBox="1">
            <a:spLocks noChangeArrowheads="1"/>
          </p:cNvSpPr>
          <p:nvPr/>
        </p:nvSpPr>
        <p:spPr bwMode="auto">
          <a:xfrm>
            <a:off x="3786188" y="3857626"/>
            <a:ext cx="846560" cy="46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400" b="1" smtClean="0">
                <a:solidFill>
                  <a:srgbClr val="FFFFFF"/>
                </a:solidFill>
                <a:latin typeface="Calibri" pitchFamily="34" charset="0"/>
              </a:rPr>
              <a:t>Tokai</a:t>
            </a:r>
          </a:p>
        </p:txBody>
      </p:sp>
      <p:sp>
        <p:nvSpPr>
          <p:cNvPr id="41991" name="Oval 21"/>
          <p:cNvSpPr>
            <a:spLocks noChangeArrowheads="1"/>
          </p:cNvSpPr>
          <p:nvPr/>
        </p:nvSpPr>
        <p:spPr bwMode="auto">
          <a:xfrm>
            <a:off x="4206875" y="4419600"/>
            <a:ext cx="215900" cy="215900"/>
          </a:xfrm>
          <a:prstGeom prst="ellipse">
            <a:avLst/>
          </a:pr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336" tIns="45668" rIns="91336" bIns="45668" anchor="ctr"/>
          <a:lstStyle/>
          <a:p>
            <a:pPr fontAlgn="base">
              <a:spcBef>
                <a:spcPct val="0"/>
              </a:spcBef>
              <a:spcAft>
                <a:spcPct val="0"/>
              </a:spcAft>
            </a:pPr>
            <a:endParaRPr lang="ja-JP" altLang="en-US" smtClean="0">
              <a:solidFill>
                <a:srgbClr val="FFFFFF"/>
              </a:solidFill>
            </a:endParaRPr>
          </a:p>
        </p:txBody>
      </p:sp>
      <p:sp>
        <p:nvSpPr>
          <p:cNvPr id="41992" name="Oval 22"/>
          <p:cNvSpPr>
            <a:spLocks noChangeArrowheads="1"/>
          </p:cNvSpPr>
          <p:nvPr/>
        </p:nvSpPr>
        <p:spPr bwMode="auto">
          <a:xfrm>
            <a:off x="4357688" y="4214813"/>
            <a:ext cx="215900" cy="215900"/>
          </a:xfrm>
          <a:prstGeom prst="ellipse">
            <a:avLst/>
          </a:pr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336" tIns="45668" rIns="91336" bIns="45668" anchor="ctr"/>
          <a:lstStyle/>
          <a:p>
            <a:pPr fontAlgn="base">
              <a:spcBef>
                <a:spcPct val="0"/>
              </a:spcBef>
              <a:spcAft>
                <a:spcPct val="0"/>
              </a:spcAft>
            </a:pPr>
            <a:endParaRPr lang="ja-JP" altLang="en-US" smtClean="0">
              <a:solidFill>
                <a:srgbClr val="FFFFFF"/>
              </a:solidFill>
            </a:endParaRPr>
          </a:p>
        </p:txBody>
      </p:sp>
      <p:sp>
        <p:nvSpPr>
          <p:cNvPr id="19" name="Line 17"/>
          <p:cNvSpPr>
            <a:spLocks noChangeShapeType="1"/>
          </p:cNvSpPr>
          <p:nvPr/>
        </p:nvSpPr>
        <p:spPr bwMode="auto">
          <a:xfrm>
            <a:off x="4422820" y="4605428"/>
            <a:ext cx="720725" cy="681037"/>
          </a:xfrm>
          <a:prstGeom prst="line">
            <a:avLst/>
          </a:prstGeom>
          <a:noFill/>
          <a:ln w="57150">
            <a:solidFill>
              <a:srgbClr val="FF0000"/>
            </a:solidFill>
            <a:prstDash val="solid"/>
            <a:round/>
            <a:headEnd/>
            <a:tailEnd type="stealth" w="lg" len="lg"/>
          </a:ln>
        </p:spPr>
        <p:txBody>
          <a:bodyPr lIns="91336" tIns="45668" rIns="91336" bIns="45668"/>
          <a:lstStyle/>
          <a:p>
            <a:pPr>
              <a:defRPr/>
            </a:pPr>
            <a:endParaRPr lang="en-US">
              <a:solidFill>
                <a:prstClr val="white"/>
              </a:solidFill>
              <a:ea typeface="ＭＳ Ｐゴシック" pitchFamily="50" charset="-128"/>
            </a:endParaRPr>
          </a:p>
        </p:txBody>
      </p:sp>
      <p:pic>
        <p:nvPicPr>
          <p:cNvPr id="4199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941" y="3668715"/>
            <a:ext cx="231457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 Box 24"/>
          <p:cNvSpPr txBox="1">
            <a:spLocks noChangeArrowheads="1"/>
          </p:cNvSpPr>
          <p:nvPr/>
        </p:nvSpPr>
        <p:spPr bwMode="auto">
          <a:xfrm>
            <a:off x="5786483" y="3949700"/>
            <a:ext cx="915425" cy="3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b="1" smtClean="0">
                <a:solidFill>
                  <a:srgbClr val="FFFFFF"/>
                </a:solidFill>
                <a:latin typeface="Arial Black" pitchFamily="34" charset="0"/>
              </a:rPr>
              <a:t>KEKB</a:t>
            </a:r>
          </a:p>
        </p:txBody>
      </p:sp>
      <p:sp>
        <p:nvSpPr>
          <p:cNvPr id="41996" name="Text Box 25"/>
          <p:cNvSpPr txBox="1">
            <a:spLocks noChangeArrowheads="1"/>
          </p:cNvSpPr>
          <p:nvPr/>
        </p:nvSpPr>
        <p:spPr bwMode="auto">
          <a:xfrm>
            <a:off x="5214949" y="5757863"/>
            <a:ext cx="1668067" cy="64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b="1" smtClean="0">
                <a:solidFill>
                  <a:srgbClr val="99FF99"/>
                </a:solidFill>
                <a:latin typeface="Arial Black" pitchFamily="34" charset="0"/>
              </a:rPr>
              <a:t>Synch. light</a:t>
            </a:r>
          </a:p>
          <a:p>
            <a:pPr eaLnBrk="1" fontAlgn="base" hangingPunct="1">
              <a:spcBef>
                <a:spcPct val="0"/>
              </a:spcBef>
              <a:spcAft>
                <a:spcPct val="0"/>
              </a:spcAft>
            </a:pPr>
            <a:r>
              <a:rPr lang="en-US" altLang="ja-JP" b="1" smtClean="0">
                <a:solidFill>
                  <a:srgbClr val="99FF99"/>
                </a:solidFill>
                <a:latin typeface="Arial Black" pitchFamily="34" charset="0"/>
              </a:rPr>
              <a:t>facilities</a:t>
            </a:r>
          </a:p>
        </p:txBody>
      </p:sp>
      <p:sp>
        <p:nvSpPr>
          <p:cNvPr id="20" name="Line 18"/>
          <p:cNvSpPr>
            <a:spLocks noChangeShapeType="1"/>
          </p:cNvSpPr>
          <p:nvPr/>
        </p:nvSpPr>
        <p:spPr bwMode="auto">
          <a:xfrm flipV="1">
            <a:off x="4572000" y="3114675"/>
            <a:ext cx="1785938" cy="1106488"/>
          </a:xfrm>
          <a:prstGeom prst="line">
            <a:avLst/>
          </a:prstGeom>
          <a:noFill/>
          <a:ln w="57150">
            <a:solidFill>
              <a:srgbClr val="FF0000"/>
            </a:solidFill>
            <a:prstDash val="solid"/>
            <a:round/>
            <a:headEnd/>
            <a:tailEnd type="stealth" w="lg" len="lg"/>
          </a:ln>
        </p:spPr>
        <p:txBody>
          <a:bodyPr lIns="91336" tIns="45668" rIns="91336" bIns="45668"/>
          <a:lstStyle/>
          <a:p>
            <a:pPr>
              <a:defRPr/>
            </a:pPr>
            <a:endParaRPr lang="en-US">
              <a:solidFill>
                <a:prstClr val="white"/>
              </a:solidFill>
              <a:ea typeface="ＭＳ Ｐゴシック" pitchFamily="50" charset="-128"/>
            </a:endParaRPr>
          </a:p>
        </p:txBody>
      </p:sp>
      <p:sp>
        <p:nvSpPr>
          <p:cNvPr id="26" name="テキスト ボックス 25"/>
          <p:cNvSpPr txBox="1"/>
          <p:nvPr/>
        </p:nvSpPr>
        <p:spPr>
          <a:xfrm>
            <a:off x="5910315" y="4651464"/>
            <a:ext cx="668691" cy="369227"/>
          </a:xfrm>
          <a:prstGeom prst="rect">
            <a:avLst/>
          </a:prstGeom>
          <a:noFill/>
        </p:spPr>
        <p:txBody>
          <a:bodyPr wrap="none" lIns="91336" tIns="45668" rIns="91336" bIns="45668">
            <a:spAutoFit/>
          </a:bodyPr>
          <a:lstStyle/>
          <a:p>
            <a:pPr>
              <a:defRPr/>
            </a:pPr>
            <a:r>
              <a:rPr lang="en-US" dirty="0">
                <a:solidFill>
                  <a:prstClr val="white"/>
                </a:solidFill>
                <a:latin typeface="Arial Black" pitchFamily="34" charset="0"/>
                <a:ea typeface="ＭＳ Ｐゴシック" pitchFamily="50" charset="-128"/>
              </a:rPr>
              <a:t>ATF</a:t>
            </a:r>
          </a:p>
        </p:txBody>
      </p:sp>
      <p:sp>
        <p:nvSpPr>
          <p:cNvPr id="27" name="テキスト ボックス 26"/>
          <p:cNvSpPr txBox="1"/>
          <p:nvPr/>
        </p:nvSpPr>
        <p:spPr>
          <a:xfrm>
            <a:off x="1170336" y="99310"/>
            <a:ext cx="5291239" cy="1077113"/>
          </a:xfrm>
          <a:prstGeom prst="rect">
            <a:avLst/>
          </a:prstGeom>
          <a:noFill/>
        </p:spPr>
        <p:txBody>
          <a:bodyPr wrap="none" lIns="91336" tIns="45668" rIns="91336" bIns="45668">
            <a:spAutoFit/>
          </a:bodyPr>
          <a:lstStyle/>
          <a:p>
            <a:pPr>
              <a:defRPr/>
            </a:pPr>
            <a:r>
              <a:rPr lang="en-US" sz="3200" b="1" dirty="0">
                <a:solidFill>
                  <a:prstClr val="white"/>
                </a:solidFill>
                <a:ea typeface="ＭＳ Ｐゴシック" pitchFamily="50" charset="-128"/>
              </a:rPr>
              <a:t>Electron machines in Tsukuba </a:t>
            </a:r>
          </a:p>
          <a:p>
            <a:pPr>
              <a:defRPr/>
            </a:pPr>
            <a:r>
              <a:rPr lang="en-US" sz="3200" b="1" dirty="0">
                <a:solidFill>
                  <a:prstClr val="white"/>
                </a:solidFill>
                <a:ea typeface="ＭＳ Ｐゴシック" pitchFamily="50" charset="-128"/>
              </a:rPr>
              <a:t>and proton machines in Tokai</a:t>
            </a:r>
          </a:p>
        </p:txBody>
      </p:sp>
      <p:pic>
        <p:nvPicPr>
          <p:cNvPr id="101380" name="Picture 4" descr="http://legacy.kek.jp/photoarchive/logo/keklogo-c.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89" y="243498"/>
            <a:ext cx="1066747" cy="61042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41047" y="776313"/>
            <a:ext cx="591829" cy="400110"/>
          </a:xfrm>
          <a:prstGeom prst="rect">
            <a:avLst/>
          </a:prstGeom>
          <a:noFill/>
        </p:spPr>
        <p:txBody>
          <a:bodyPr wrap="none" rtlCol="0">
            <a:spAutoFit/>
          </a:bodyPr>
          <a:lstStyle/>
          <a:p>
            <a:r>
              <a:rPr kumimoji="1" lang="en-US" altLang="ja-JP" sz="2000" b="1" i="1" dirty="0" smtClean="0">
                <a:solidFill>
                  <a:schemeClr val="bg1"/>
                </a:solidFill>
              </a:rPr>
              <a:t>KEK</a:t>
            </a:r>
            <a:endParaRPr kumimoji="1" lang="ja-JP" altLang="en-US" sz="2000" b="1" i="1" dirty="0">
              <a:solidFill>
                <a:schemeClr val="bg1"/>
              </a:solidFill>
            </a:endParaRPr>
          </a:p>
        </p:txBody>
      </p:sp>
      <p:sp>
        <p:nvSpPr>
          <p:cNvPr id="3" name="スライド番号プレースホルダー 2"/>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3</a:t>
            </a:fld>
            <a:endParaRPr lang="ja-JP" altLang="en-US">
              <a:solidFill>
                <a:prstClr val="black">
                  <a:lumMod val="65000"/>
                  <a:lumOff val="35000"/>
                </a:prstClr>
              </a:solidFill>
            </a:endParaRPr>
          </a:p>
        </p:txBody>
      </p:sp>
    </p:spTree>
    <p:extLst>
      <p:ext uri="{BB962C8B-B14F-4D97-AF65-F5344CB8AC3E}">
        <p14:creationId xmlns:p14="http://schemas.microsoft.com/office/powerpoint/2010/main" val="39576276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496919" y="686188"/>
            <a:ext cx="8291264" cy="5911163"/>
          </a:xfrm>
        </p:spPr>
        <p:txBody>
          <a:bodyPr>
            <a:noAutofit/>
          </a:bodyPr>
          <a:lstStyle/>
          <a:p>
            <a:r>
              <a:rPr lang="en-US" altLang="ja-JP" sz="2000" dirty="0" smtClean="0"/>
              <a:t>The ILC project and the next generation neutrino detector are listed in current Science </a:t>
            </a:r>
            <a:r>
              <a:rPr lang="en-US" altLang="ja-JP" sz="2000" dirty="0"/>
              <a:t>Council of </a:t>
            </a:r>
            <a:r>
              <a:rPr lang="en-US" altLang="ja-JP" sz="2000" dirty="0" smtClean="0"/>
              <a:t>Japan’s (SCJ</a:t>
            </a:r>
            <a:r>
              <a:rPr lang="en-US" altLang="ja-JP" sz="2000" dirty="0"/>
              <a:t>) </a:t>
            </a:r>
            <a:r>
              <a:rPr lang="en-US" altLang="ja-JP" sz="2000" i="1" dirty="0"/>
              <a:t>Master Plan of Large Research </a:t>
            </a:r>
            <a:r>
              <a:rPr lang="en-US" altLang="ja-JP" sz="2000" i="1" dirty="0" smtClean="0"/>
              <a:t>Projects</a:t>
            </a:r>
            <a:r>
              <a:rPr lang="en-US" altLang="ja-JP" sz="2000" dirty="0" smtClean="0"/>
              <a:t>, and </a:t>
            </a:r>
            <a:r>
              <a:rPr lang="en-US" altLang="ja-JP" sz="2000" dirty="0"/>
              <a:t>MEXT of Government, </a:t>
            </a:r>
            <a:r>
              <a:rPr lang="en-US" altLang="ja-JP" sz="2000" i="1" dirty="0"/>
              <a:t>Roadmap of Large Research </a:t>
            </a:r>
            <a:r>
              <a:rPr lang="en-US" altLang="ja-JP" sz="2000" i="1" dirty="0" smtClean="0"/>
              <a:t>Projects. </a:t>
            </a:r>
            <a:r>
              <a:rPr lang="en-US" altLang="ja-JP" sz="2000" dirty="0" smtClean="0"/>
              <a:t>The update process of the Master Plan is underway. </a:t>
            </a:r>
          </a:p>
          <a:p>
            <a:r>
              <a:rPr lang="en-US" altLang="ja-JP" sz="2000" dirty="0" smtClean="0"/>
              <a:t>Advanced Accelerator Association for Promotion and Science &amp; Technology (AAA) was established in 2008 as a nation-wide joint effort in industry and science. AAA plays a very active role to promote the ILC project.</a:t>
            </a:r>
          </a:p>
          <a:p>
            <a:r>
              <a:rPr lang="en-US" altLang="ja-JP" sz="2000" dirty="0" smtClean="0"/>
              <a:t>Federation of Diet members for promoting ILC was formed in 2006. ILC was mentioned in the LDP (the current ruling party) policy statement for the general elections of December 2012.     </a:t>
            </a:r>
          </a:p>
          <a:p>
            <a:r>
              <a:rPr lang="en-US" altLang="ja-JP" sz="2000" dirty="0" smtClean="0"/>
              <a:t>The government has expressed positive interest to host ILC. For instance, the MEXT minister mentioned the ILC, saying that the MEXT prepares to start preliminary discussions on the international framework of the ILC with the countries which are interested in, as his answer to the question in the regular press meeting on January 18, 2013.</a:t>
            </a:r>
          </a:p>
          <a:p>
            <a:r>
              <a:rPr lang="en-US" altLang="ja-JP" sz="2000" dirty="0" smtClean="0"/>
              <a:t>The ILC project receives increasing support and understanding in Japan as an opportunity to create  global cities.  (recommendations of the Japan Policy Council)</a:t>
            </a:r>
          </a:p>
        </p:txBody>
      </p:sp>
      <p:sp>
        <p:nvSpPr>
          <p:cNvPr id="5" name="正方形/長方形 4"/>
          <p:cNvSpPr/>
          <p:nvPr/>
        </p:nvSpPr>
        <p:spPr>
          <a:xfrm>
            <a:off x="322071" y="188640"/>
            <a:ext cx="864096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2400" dirty="0"/>
              <a:t>ILC promotion in academic sector, industry, policy makers in Japan </a:t>
            </a:r>
            <a:endParaRPr lang="ja-JP" altLang="en-US" sz="2400" dirty="0"/>
          </a:p>
        </p:txBody>
      </p:sp>
      <p:sp>
        <p:nvSpPr>
          <p:cNvPr id="2" name="スライド番号プレースホルダー 1"/>
          <p:cNvSpPr>
            <a:spLocks noGrp="1"/>
          </p:cNvSpPr>
          <p:nvPr>
            <p:ph type="sldNum" sz="quarter" idx="12"/>
          </p:nvPr>
        </p:nvSpPr>
        <p:spPr/>
        <p:txBody>
          <a:bodyPr/>
          <a:lstStyle/>
          <a:p>
            <a:fld id="{90A6C822-C0FE-D549-8DCE-CFC3BF2C00DC}" type="slidenum">
              <a:rPr lang="ja-JP" altLang="en-US" smtClean="0">
                <a:solidFill>
                  <a:prstClr val="black">
                    <a:tint val="75000"/>
                  </a:prstClr>
                </a:solidFill>
              </a:rPr>
              <a:pPr/>
              <a:t>30</a:t>
            </a:fld>
            <a:endParaRPr lang="ja-JP" altLang="en-US">
              <a:solidFill>
                <a:prstClr val="black">
                  <a:tint val="75000"/>
                </a:prstClr>
              </a:solidFill>
            </a:endParaRPr>
          </a:p>
        </p:txBody>
      </p:sp>
    </p:spTree>
    <p:extLst>
      <p:ext uri="{BB962C8B-B14F-4D97-AF65-F5344CB8AC3E}">
        <p14:creationId xmlns:p14="http://schemas.microsoft.com/office/powerpoint/2010/main" val="1478899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グループ化 57"/>
          <p:cNvGrpSpPr>
            <a:grpSpLocks/>
          </p:cNvGrpSpPr>
          <p:nvPr/>
        </p:nvGrpSpPr>
        <p:grpSpPr bwMode="auto">
          <a:xfrm>
            <a:off x="2428875" y="3857625"/>
            <a:ext cx="5072063" cy="2786063"/>
            <a:chOff x="-928726" y="571480"/>
            <a:chExt cx="5072063" cy="2786063"/>
          </a:xfrm>
        </p:grpSpPr>
        <p:grpSp>
          <p:nvGrpSpPr>
            <p:cNvPr id="43055" name="グループ化 52"/>
            <p:cNvGrpSpPr>
              <a:grpSpLocks/>
            </p:cNvGrpSpPr>
            <p:nvPr/>
          </p:nvGrpSpPr>
          <p:grpSpPr bwMode="auto">
            <a:xfrm>
              <a:off x="-928726" y="571480"/>
              <a:ext cx="5072063" cy="2786063"/>
              <a:chOff x="-928726" y="571480"/>
              <a:chExt cx="5072063" cy="2786063"/>
            </a:xfrm>
          </p:grpSpPr>
          <p:pic>
            <p:nvPicPr>
              <p:cNvPr id="43058" name="Picture 8" descr="Part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726" y="571480"/>
                <a:ext cx="5072063"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9" name="テキスト ボックス 50"/>
              <p:cNvSpPr txBox="1">
                <a:spLocks noChangeArrowheads="1"/>
              </p:cNvSpPr>
              <p:nvPr/>
            </p:nvSpPr>
            <p:spPr bwMode="auto">
              <a:xfrm rot="4778291">
                <a:off x="-883890" y="846721"/>
                <a:ext cx="89319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000" smtClean="0">
                    <a:solidFill>
                      <a:srgbClr val="000000"/>
                    </a:solidFill>
                    <a:latin typeface="Forte" pitchFamily="66" charset="0"/>
                  </a:rPr>
                  <a:t>Lepton</a:t>
                </a:r>
                <a:endParaRPr lang="ja-JP" altLang="en-US" sz="2000" smtClean="0">
                  <a:solidFill>
                    <a:srgbClr val="000000"/>
                  </a:solidFill>
                  <a:latin typeface="Forte" pitchFamily="66" charset="0"/>
                </a:endParaRPr>
              </a:p>
            </p:txBody>
          </p:sp>
          <p:sp>
            <p:nvSpPr>
              <p:cNvPr id="43060" name="テキスト ボックス 51"/>
              <p:cNvSpPr txBox="1">
                <a:spLocks noChangeArrowheads="1"/>
              </p:cNvSpPr>
              <p:nvPr/>
            </p:nvSpPr>
            <p:spPr bwMode="auto">
              <a:xfrm rot="5555308">
                <a:off x="2367354" y="874820"/>
                <a:ext cx="84670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z="2000" smtClean="0">
                    <a:solidFill>
                      <a:srgbClr val="000000"/>
                    </a:solidFill>
                    <a:latin typeface="Forte" pitchFamily="66" charset="0"/>
                  </a:rPr>
                  <a:t>Quark</a:t>
                </a:r>
                <a:endParaRPr lang="ja-JP" altLang="en-US" sz="2000" smtClean="0">
                  <a:solidFill>
                    <a:srgbClr val="000000"/>
                  </a:solidFill>
                  <a:latin typeface="Forte" pitchFamily="66" charset="0"/>
                </a:endParaRPr>
              </a:p>
            </p:txBody>
          </p:sp>
        </p:grpSp>
        <p:sp>
          <p:nvSpPr>
            <p:cNvPr id="54" name="円/楕円 53"/>
            <p:cNvSpPr/>
            <p:nvPr/>
          </p:nvSpPr>
          <p:spPr>
            <a:xfrm>
              <a:off x="1285837" y="3000355"/>
              <a:ext cx="785812" cy="285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6" name="円/楕円 55"/>
            <p:cNvSpPr/>
            <p:nvPr/>
          </p:nvSpPr>
          <p:spPr>
            <a:xfrm rot="488953">
              <a:off x="157124" y="3003530"/>
              <a:ext cx="1074738" cy="285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grpSp>
      <p:sp>
        <p:nvSpPr>
          <p:cNvPr id="43011" name="AutoShape 53"/>
          <p:cNvSpPr>
            <a:spLocks noChangeArrowheads="1"/>
          </p:cNvSpPr>
          <p:nvPr/>
        </p:nvSpPr>
        <p:spPr bwMode="auto">
          <a:xfrm>
            <a:off x="142875" y="214313"/>
            <a:ext cx="8763000" cy="6477000"/>
          </a:xfrm>
          <a:prstGeom prst="triangle">
            <a:avLst>
              <a:gd name="adj" fmla="val 49875"/>
            </a:avLst>
          </a:prstGeom>
          <a:solidFill>
            <a:srgbClr val="6600CC">
              <a:alpha val="30196"/>
            </a:srgbClr>
          </a:solidFill>
          <a:ln w="28575">
            <a:solidFill>
              <a:srgbClr val="660066"/>
            </a:solidFill>
            <a:miter lim="800000"/>
            <a:headEnd/>
            <a:tailEnd/>
          </a:ln>
        </p:spPr>
        <p:txBody>
          <a:bodyPr wrap="none" lIns="91336" tIns="45668" rIns="91336" bIns="45668" anchor="ctr"/>
          <a:lstStyle/>
          <a:p>
            <a:pPr fontAlgn="base">
              <a:spcBef>
                <a:spcPct val="0"/>
              </a:spcBef>
              <a:spcAft>
                <a:spcPct val="0"/>
              </a:spcAft>
            </a:pPr>
            <a:endParaRPr kumimoji="0" lang="ja-JP" altLang="en-US" smtClean="0">
              <a:solidFill>
                <a:srgbClr val="000000"/>
              </a:solidFill>
            </a:endParaRPr>
          </a:p>
        </p:txBody>
      </p:sp>
      <p:sp>
        <p:nvSpPr>
          <p:cNvPr id="43012" name="Oval 9"/>
          <p:cNvSpPr>
            <a:spLocks noChangeArrowheads="1"/>
          </p:cNvSpPr>
          <p:nvPr/>
        </p:nvSpPr>
        <p:spPr bwMode="auto">
          <a:xfrm>
            <a:off x="3214688" y="4500563"/>
            <a:ext cx="430212" cy="301625"/>
          </a:xfrm>
          <a:prstGeom prst="ellipse">
            <a:avLst/>
          </a:prstGeom>
          <a:gradFill rotWithShape="1">
            <a:gsLst>
              <a:gs pos="0">
                <a:srgbClr val="CCCCFF"/>
              </a:gs>
              <a:gs pos="100000">
                <a:srgbClr val="6600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36" tIns="45668" rIns="91336" bIns="45668" anchor="ctr"/>
          <a:lstStyle/>
          <a:p>
            <a:pPr fontAlgn="base">
              <a:spcBef>
                <a:spcPct val="0"/>
              </a:spcBef>
              <a:spcAft>
                <a:spcPct val="0"/>
              </a:spcAft>
            </a:pPr>
            <a:endParaRPr kumimoji="0" lang="ja-JP" altLang="ja-JP" smtClean="0">
              <a:solidFill>
                <a:srgbClr val="000000"/>
              </a:solidFill>
            </a:endParaRPr>
          </a:p>
        </p:txBody>
      </p:sp>
      <p:sp>
        <p:nvSpPr>
          <p:cNvPr id="43013" name="Oval 10"/>
          <p:cNvSpPr>
            <a:spLocks noChangeArrowheads="1"/>
          </p:cNvSpPr>
          <p:nvPr/>
        </p:nvSpPr>
        <p:spPr bwMode="auto">
          <a:xfrm>
            <a:off x="3071813" y="4786313"/>
            <a:ext cx="430212" cy="301625"/>
          </a:xfrm>
          <a:prstGeom prst="ellipse">
            <a:avLst/>
          </a:prstGeom>
          <a:gradFill rotWithShape="1">
            <a:gsLst>
              <a:gs pos="0">
                <a:srgbClr val="FFFF00"/>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36" tIns="45668" rIns="91336" bIns="45668" anchor="ctr"/>
          <a:lstStyle/>
          <a:p>
            <a:pPr fontAlgn="base">
              <a:spcBef>
                <a:spcPct val="0"/>
              </a:spcBef>
              <a:spcAft>
                <a:spcPct val="0"/>
              </a:spcAft>
            </a:pPr>
            <a:endParaRPr kumimoji="0" lang="ja-JP" altLang="ja-JP" smtClean="0">
              <a:solidFill>
                <a:srgbClr val="000000"/>
              </a:solidFill>
            </a:endParaRPr>
          </a:p>
        </p:txBody>
      </p:sp>
      <p:sp>
        <p:nvSpPr>
          <p:cNvPr id="43014" name="Oval 11"/>
          <p:cNvSpPr>
            <a:spLocks noChangeArrowheads="1"/>
          </p:cNvSpPr>
          <p:nvPr/>
        </p:nvSpPr>
        <p:spPr bwMode="auto">
          <a:xfrm>
            <a:off x="3143250" y="5072063"/>
            <a:ext cx="430213" cy="301625"/>
          </a:xfrm>
          <a:prstGeom prst="ellipse">
            <a:avLst/>
          </a:prstGeom>
          <a:gradFill rotWithShape="1">
            <a:gsLst>
              <a:gs pos="0">
                <a:srgbClr val="00FFFF"/>
              </a:gs>
              <a:gs pos="100000">
                <a:srgbClr val="0000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36" tIns="45668" rIns="91336" bIns="45668" anchor="ctr"/>
          <a:lstStyle/>
          <a:p>
            <a:pPr fontAlgn="base">
              <a:spcBef>
                <a:spcPct val="0"/>
              </a:spcBef>
              <a:spcAft>
                <a:spcPct val="0"/>
              </a:spcAft>
            </a:pPr>
            <a:endParaRPr kumimoji="0" lang="ja-JP" altLang="ja-JP" smtClean="0">
              <a:solidFill>
                <a:srgbClr val="000000"/>
              </a:solidFill>
            </a:endParaRPr>
          </a:p>
        </p:txBody>
      </p:sp>
      <p:sp>
        <p:nvSpPr>
          <p:cNvPr id="12" name="Text Box 12"/>
          <p:cNvSpPr txBox="1">
            <a:spLocks noChangeArrowheads="1"/>
          </p:cNvSpPr>
          <p:nvPr/>
        </p:nvSpPr>
        <p:spPr bwMode="auto">
          <a:xfrm>
            <a:off x="3071813" y="4929188"/>
            <a:ext cx="493712" cy="525462"/>
          </a:xfrm>
          <a:prstGeom prst="rect">
            <a:avLst/>
          </a:prstGeom>
          <a:noFill/>
          <a:ln w="9525">
            <a:noFill/>
            <a:miter lim="800000"/>
            <a:headEnd/>
            <a:tailEnd/>
          </a:ln>
          <a:effectLst/>
        </p:spPr>
        <p:txBody>
          <a:bodyPr wrap="none" lIns="91336" tIns="45668" rIns="91336" bIns="45668">
            <a:spAutoFit/>
          </a:bodyPr>
          <a:lstStyle/>
          <a:p>
            <a:pPr>
              <a:defRPr/>
            </a:pPr>
            <a:r>
              <a:rPr kumimoji="0" lang="en-US" altLang="ja-JP" sz="2800" b="1" dirty="0">
                <a:solidFill>
                  <a:srgbClr val="0000FF"/>
                </a:solidFill>
                <a:effectLst>
                  <a:outerShdw blurRad="38100" dist="38100" dir="2700000" algn="tl">
                    <a:srgbClr val="C0C0C0"/>
                  </a:outerShdw>
                </a:effectLst>
                <a:latin typeface="Symbol" pitchFamily="18" charset="2"/>
              </a:rPr>
              <a:t>n</a:t>
            </a:r>
            <a:r>
              <a:rPr kumimoji="0" lang="en-US" altLang="ja-JP" sz="2800" b="1" baseline="-25000" dirty="0">
                <a:solidFill>
                  <a:srgbClr val="0000FF"/>
                </a:solidFill>
                <a:effectLst>
                  <a:outerShdw blurRad="38100" dist="38100" dir="2700000" algn="tl">
                    <a:srgbClr val="C0C0C0"/>
                  </a:outerShdw>
                </a:effectLst>
              </a:rPr>
              <a:t>e</a:t>
            </a:r>
          </a:p>
        </p:txBody>
      </p:sp>
      <p:sp>
        <p:nvSpPr>
          <p:cNvPr id="13" name="Text Box 13"/>
          <p:cNvSpPr txBox="1">
            <a:spLocks noChangeArrowheads="1"/>
          </p:cNvSpPr>
          <p:nvPr/>
        </p:nvSpPr>
        <p:spPr bwMode="auto">
          <a:xfrm>
            <a:off x="3000375" y="4572000"/>
            <a:ext cx="511175" cy="525463"/>
          </a:xfrm>
          <a:prstGeom prst="rect">
            <a:avLst/>
          </a:prstGeom>
          <a:noFill/>
          <a:ln w="9525">
            <a:noFill/>
            <a:miter lim="800000"/>
            <a:headEnd/>
            <a:tailEnd/>
          </a:ln>
          <a:effectLst/>
        </p:spPr>
        <p:txBody>
          <a:bodyPr wrap="none" lIns="91336" tIns="45668" rIns="91336" bIns="45668">
            <a:spAutoFit/>
          </a:bodyPr>
          <a:lstStyle/>
          <a:p>
            <a:pPr>
              <a:defRPr/>
            </a:pPr>
            <a:r>
              <a:rPr kumimoji="0" lang="en-US" altLang="ja-JP" sz="2800" b="1" dirty="0">
                <a:solidFill>
                  <a:srgbClr val="006600"/>
                </a:solidFill>
                <a:effectLst>
                  <a:outerShdw blurRad="38100" dist="38100" dir="2700000" algn="tl">
                    <a:srgbClr val="C0C0C0"/>
                  </a:outerShdw>
                </a:effectLst>
                <a:latin typeface="Symbol" pitchFamily="18" charset="2"/>
              </a:rPr>
              <a:t>n</a:t>
            </a:r>
            <a:r>
              <a:rPr kumimoji="0" lang="en-US" altLang="ja-JP" sz="2800" b="1" baseline="-25000" dirty="0">
                <a:solidFill>
                  <a:srgbClr val="006600"/>
                </a:solidFill>
                <a:effectLst>
                  <a:outerShdw blurRad="38100" dist="38100" dir="2700000" algn="tl">
                    <a:srgbClr val="C0C0C0"/>
                  </a:outerShdw>
                </a:effectLst>
                <a:latin typeface="Symbol" pitchFamily="18" charset="2"/>
              </a:rPr>
              <a:t>m</a:t>
            </a:r>
          </a:p>
        </p:txBody>
      </p:sp>
      <p:sp>
        <p:nvSpPr>
          <p:cNvPr id="14" name="Text Box 14"/>
          <p:cNvSpPr txBox="1">
            <a:spLocks noChangeArrowheads="1"/>
          </p:cNvSpPr>
          <p:nvPr/>
        </p:nvSpPr>
        <p:spPr bwMode="auto">
          <a:xfrm>
            <a:off x="3214688" y="4357688"/>
            <a:ext cx="479425" cy="525462"/>
          </a:xfrm>
          <a:prstGeom prst="rect">
            <a:avLst/>
          </a:prstGeom>
          <a:noFill/>
          <a:ln w="9525">
            <a:noFill/>
            <a:miter lim="800000"/>
            <a:headEnd/>
            <a:tailEnd/>
          </a:ln>
          <a:effectLst/>
        </p:spPr>
        <p:txBody>
          <a:bodyPr wrap="none" lIns="91336" tIns="45668" rIns="91336" bIns="45668">
            <a:spAutoFit/>
          </a:bodyPr>
          <a:lstStyle/>
          <a:p>
            <a:pPr>
              <a:defRPr/>
            </a:pPr>
            <a:r>
              <a:rPr kumimoji="0" lang="en-US" altLang="ja-JP" sz="2800" b="1" dirty="0" err="1">
                <a:solidFill>
                  <a:srgbClr val="6600CC"/>
                </a:solidFill>
                <a:effectLst>
                  <a:outerShdw blurRad="38100" dist="38100" dir="2700000" algn="tl">
                    <a:srgbClr val="C0C0C0"/>
                  </a:outerShdw>
                </a:effectLst>
                <a:latin typeface="Symbol" pitchFamily="18" charset="2"/>
              </a:rPr>
              <a:t>n</a:t>
            </a:r>
            <a:r>
              <a:rPr kumimoji="0" lang="en-US" altLang="ja-JP" sz="2800" b="1" baseline="-25000" dirty="0" err="1">
                <a:solidFill>
                  <a:srgbClr val="6600CC"/>
                </a:solidFill>
                <a:effectLst>
                  <a:outerShdw blurRad="38100" dist="38100" dir="2700000" algn="tl">
                    <a:srgbClr val="C0C0C0"/>
                  </a:outerShdw>
                </a:effectLst>
                <a:latin typeface="Symbol" pitchFamily="18" charset="2"/>
              </a:rPr>
              <a:t>t</a:t>
            </a:r>
            <a:endParaRPr kumimoji="0" lang="en-US" altLang="ja-JP" sz="2800" b="1" baseline="-25000" dirty="0">
              <a:solidFill>
                <a:srgbClr val="6600CC"/>
              </a:solidFill>
              <a:effectLst>
                <a:outerShdw blurRad="38100" dist="38100" dir="2700000" algn="tl">
                  <a:srgbClr val="C0C0C0"/>
                </a:outerShdw>
              </a:effectLst>
              <a:latin typeface="Symbol" pitchFamily="18" charset="2"/>
            </a:endParaRPr>
          </a:p>
        </p:txBody>
      </p:sp>
      <p:sp>
        <p:nvSpPr>
          <p:cNvPr id="2061" name="テキスト ボックス 53"/>
          <p:cNvSpPr txBox="1">
            <a:spLocks noChangeArrowheads="1"/>
          </p:cNvSpPr>
          <p:nvPr/>
        </p:nvSpPr>
        <p:spPr bwMode="auto">
          <a:xfrm>
            <a:off x="142875" y="1571625"/>
            <a:ext cx="2714625" cy="369888"/>
          </a:xfrm>
          <a:prstGeom prst="rect">
            <a:avLst/>
          </a:prstGeom>
          <a:noFill/>
          <a:ln w="9525">
            <a:noFill/>
            <a:miter lim="800000"/>
            <a:headEnd/>
            <a:tailEnd/>
          </a:ln>
        </p:spPr>
        <p:txBody>
          <a:bodyPr lIns="91336" tIns="45668" rIns="91336" bIns="45668">
            <a:spAutoFit/>
          </a:bodyPr>
          <a:lstStyle/>
          <a:p>
            <a:pPr algn="ctr">
              <a:defRPr/>
            </a:pPr>
            <a:r>
              <a:rPr kumimoji="0" lang="en-US" altLang="ja-JP" b="1" i="1" dirty="0">
                <a:solidFill>
                  <a:srgbClr val="000066"/>
                </a:solidFill>
                <a:effectLst>
                  <a:outerShdw blurRad="38100" dist="38100" dir="2700000" algn="tl">
                    <a:srgbClr val="000000">
                      <a:alpha val="43137"/>
                    </a:srgbClr>
                  </a:outerShdw>
                </a:effectLst>
              </a:rPr>
              <a:t>Lepton CP</a:t>
            </a:r>
            <a:r>
              <a:rPr kumimoji="0" lang="ja-JP" altLang="en-US" b="1" i="1" dirty="0">
                <a:solidFill>
                  <a:srgbClr val="000066"/>
                </a:solidFill>
                <a:effectLst>
                  <a:outerShdw blurRad="38100" dist="38100" dir="2700000" algn="tl">
                    <a:srgbClr val="000000">
                      <a:alpha val="43137"/>
                    </a:srgbClr>
                  </a:outerShdw>
                </a:effectLst>
              </a:rPr>
              <a:t> </a:t>
            </a:r>
            <a:r>
              <a:rPr kumimoji="0" lang="en-US" altLang="ja-JP" b="1" i="1" dirty="0">
                <a:solidFill>
                  <a:srgbClr val="000066"/>
                </a:solidFill>
                <a:effectLst>
                  <a:outerShdw blurRad="38100" dist="38100" dir="2700000" algn="tl">
                    <a:srgbClr val="000000">
                      <a:alpha val="43137"/>
                    </a:srgbClr>
                  </a:outerShdw>
                </a:effectLst>
              </a:rPr>
              <a:t>Asymmetry</a:t>
            </a:r>
          </a:p>
        </p:txBody>
      </p:sp>
      <p:sp>
        <p:nvSpPr>
          <p:cNvPr id="7" name="テキスト ボックス 53"/>
          <p:cNvSpPr txBox="1">
            <a:spLocks noChangeArrowheads="1"/>
          </p:cNvSpPr>
          <p:nvPr/>
        </p:nvSpPr>
        <p:spPr bwMode="auto">
          <a:xfrm>
            <a:off x="6000750" y="1571625"/>
            <a:ext cx="2571750" cy="369888"/>
          </a:xfrm>
          <a:prstGeom prst="rect">
            <a:avLst/>
          </a:prstGeom>
          <a:noFill/>
          <a:ln w="9525">
            <a:noFill/>
            <a:miter lim="800000"/>
            <a:headEnd/>
            <a:tailEnd/>
          </a:ln>
        </p:spPr>
        <p:txBody>
          <a:bodyPr lIns="91336" tIns="45668" rIns="91336" bIns="45668">
            <a:spAutoFit/>
          </a:bodyPr>
          <a:lstStyle/>
          <a:p>
            <a:pPr algn="ctr">
              <a:defRPr/>
            </a:pPr>
            <a:r>
              <a:rPr kumimoji="0" lang="en-US" altLang="ja-JP" b="1" i="1" dirty="0">
                <a:solidFill>
                  <a:prstClr val="black"/>
                </a:solidFill>
                <a:effectLst>
                  <a:outerShdw blurRad="38100" dist="38100" dir="2700000" algn="tl">
                    <a:srgbClr val="C0C0C0"/>
                  </a:outerShdw>
                </a:effectLst>
              </a:rPr>
              <a:t>Beyond Standard Physics</a:t>
            </a:r>
            <a:endParaRPr kumimoji="0" lang="ja-JP" altLang="en-US" b="1" i="1" dirty="0">
              <a:solidFill>
                <a:prstClr val="black"/>
              </a:solidFill>
              <a:effectLst>
                <a:outerShdw blurRad="38100" dist="38100" dir="2700000" algn="tl">
                  <a:srgbClr val="C0C0C0"/>
                </a:outerShdw>
              </a:effectLst>
            </a:endParaRPr>
          </a:p>
        </p:txBody>
      </p:sp>
      <p:pic>
        <p:nvPicPr>
          <p:cNvPr id="43020" name="Picture 15" descr="kekair05-01H"/>
          <p:cNvPicPr>
            <a:picLocks noChangeAspect="1" noChangeArrowheads="1"/>
          </p:cNvPicPr>
          <p:nvPr/>
        </p:nvPicPr>
        <p:blipFill>
          <a:blip r:embed="rId4">
            <a:extLst>
              <a:ext uri="{28A0092B-C50C-407E-A947-70E740481C1C}">
                <a14:useLocalDpi xmlns:a14="http://schemas.microsoft.com/office/drawing/2010/main" val="0"/>
              </a:ext>
            </a:extLst>
          </a:blip>
          <a:srcRect t="7874" r="21315"/>
          <a:stretch>
            <a:fillRect/>
          </a:stretch>
        </p:blipFill>
        <p:spPr bwMode="auto">
          <a:xfrm>
            <a:off x="5429250" y="2357438"/>
            <a:ext cx="2481263"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13"/>
          <p:cNvSpPr txBox="1">
            <a:spLocks noChangeArrowheads="1"/>
          </p:cNvSpPr>
          <p:nvPr/>
        </p:nvSpPr>
        <p:spPr bwMode="auto">
          <a:xfrm>
            <a:off x="5643563" y="2357438"/>
            <a:ext cx="627062" cy="307975"/>
          </a:xfrm>
          <a:prstGeom prst="rect">
            <a:avLst/>
          </a:prstGeom>
          <a:solidFill>
            <a:srgbClr val="0000FF">
              <a:alpha val="50196"/>
            </a:srgbClr>
          </a:solidFill>
          <a:ln w="9525">
            <a:noFill/>
            <a:miter lim="800000"/>
            <a:headEnd/>
            <a:tailEnd/>
          </a:ln>
        </p:spPr>
        <p:txBody>
          <a:bodyPr wrap="none" lIns="91336" tIns="45668" rIns="91336" bIns="45668">
            <a:spAutoFit/>
          </a:bodyPr>
          <a:lstStyle/>
          <a:p>
            <a:pPr>
              <a:defRPr/>
            </a:pPr>
            <a:r>
              <a:rPr kumimoji="0" lang="en-US" altLang="ja-JP" sz="1400" b="1" dirty="0">
                <a:solidFill>
                  <a:srgbClr val="FFFF00"/>
                </a:solidFill>
                <a:effectLst>
                  <a:outerShdw blurRad="38100" dist="38100" dir="2700000" algn="tl">
                    <a:srgbClr val="000000"/>
                  </a:outerShdw>
                </a:effectLst>
                <a:ea typeface="HG丸ｺﾞｼｯｸM-PRO" pitchFamily="50" charset="-128"/>
              </a:rPr>
              <a:t>KEK-B</a:t>
            </a:r>
          </a:p>
        </p:txBody>
      </p:sp>
      <p:grpSp>
        <p:nvGrpSpPr>
          <p:cNvPr id="43022" name="グループ化 59"/>
          <p:cNvGrpSpPr>
            <a:grpSpLocks/>
          </p:cNvGrpSpPr>
          <p:nvPr/>
        </p:nvGrpSpPr>
        <p:grpSpPr bwMode="auto">
          <a:xfrm>
            <a:off x="3429000" y="2428875"/>
            <a:ext cx="2000250" cy="1465263"/>
            <a:chOff x="3286116" y="1142984"/>
            <a:chExt cx="2071702" cy="1537306"/>
          </a:xfrm>
        </p:grpSpPr>
        <p:pic>
          <p:nvPicPr>
            <p:cNvPr id="43053" name="Picture 44" descr="ph0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16" y="1142984"/>
              <a:ext cx="2071702" cy="152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 Box 13"/>
            <p:cNvSpPr txBox="1">
              <a:spLocks noChangeArrowheads="1"/>
            </p:cNvSpPr>
            <p:nvPr/>
          </p:nvSpPr>
          <p:spPr bwMode="auto">
            <a:xfrm>
              <a:off x="4785634" y="2357173"/>
              <a:ext cx="485042" cy="323117"/>
            </a:xfrm>
            <a:prstGeom prst="rect">
              <a:avLst/>
            </a:prstGeom>
            <a:solidFill>
              <a:srgbClr val="0000FF">
                <a:alpha val="50196"/>
              </a:srgbClr>
            </a:solidFill>
            <a:ln w="9525">
              <a:noFill/>
              <a:miter lim="800000"/>
              <a:headEnd/>
              <a:tailEnd/>
            </a:ln>
          </p:spPr>
          <p:txBody>
            <a:bodyPr wrap="none">
              <a:spAutoFit/>
            </a:bodyPr>
            <a:lstStyle/>
            <a:p>
              <a:pPr>
                <a:defRPr/>
              </a:pPr>
              <a:r>
                <a:rPr kumimoji="0" lang="en-US" altLang="ja-JP" sz="1400" b="1" dirty="0">
                  <a:solidFill>
                    <a:srgbClr val="FFFF00"/>
                  </a:solidFill>
                  <a:effectLst>
                    <a:outerShdw blurRad="38100" dist="38100" dir="2700000" algn="tl">
                      <a:srgbClr val="000000"/>
                    </a:outerShdw>
                  </a:effectLst>
                  <a:ea typeface="HG丸ｺﾞｼｯｸM-PRO" pitchFamily="50" charset="-128"/>
                </a:rPr>
                <a:t>LHC</a:t>
              </a:r>
              <a:endParaRPr kumimoji="0" lang="en-US" altLang="ja-JP" sz="1400" dirty="0">
                <a:solidFill>
                  <a:srgbClr val="FFFF00"/>
                </a:solidFill>
                <a:effectLst>
                  <a:outerShdw blurRad="38100" dist="38100" dir="2700000" algn="tl">
                    <a:srgbClr val="000000"/>
                  </a:outerShdw>
                </a:effectLst>
                <a:ea typeface="HG丸ｺﾞｼｯｸM-PRO" pitchFamily="50" charset="-128"/>
              </a:endParaRPr>
            </a:p>
          </p:txBody>
        </p:sp>
      </p:grpSp>
      <p:grpSp>
        <p:nvGrpSpPr>
          <p:cNvPr id="43023" name="グループ化 40"/>
          <p:cNvGrpSpPr>
            <a:grpSpLocks/>
          </p:cNvGrpSpPr>
          <p:nvPr/>
        </p:nvGrpSpPr>
        <p:grpSpPr bwMode="auto">
          <a:xfrm>
            <a:off x="428625" y="2000250"/>
            <a:ext cx="3000375" cy="1912938"/>
            <a:chOff x="428620" y="1857375"/>
            <a:chExt cx="3000386" cy="1912291"/>
          </a:xfrm>
        </p:grpSpPr>
        <p:pic>
          <p:nvPicPr>
            <p:cNvPr id="43050" name="Picture 12" descr="Case3修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438" y="2214563"/>
              <a:ext cx="2214568" cy="15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3"/>
            <p:cNvSpPr txBox="1">
              <a:spLocks noChangeArrowheads="1"/>
            </p:cNvSpPr>
            <p:nvPr/>
          </p:nvSpPr>
          <p:spPr bwMode="auto">
            <a:xfrm>
              <a:off x="1435099" y="2285855"/>
              <a:ext cx="685803" cy="307871"/>
            </a:xfrm>
            <a:prstGeom prst="rect">
              <a:avLst/>
            </a:prstGeom>
            <a:solidFill>
              <a:srgbClr val="0000FF">
                <a:alpha val="50196"/>
              </a:srgbClr>
            </a:solidFill>
            <a:ln w="9525">
              <a:noFill/>
              <a:miter lim="800000"/>
              <a:headEnd/>
              <a:tailEnd/>
            </a:ln>
          </p:spPr>
          <p:txBody>
            <a:bodyPr wrap="none">
              <a:spAutoFit/>
            </a:bodyPr>
            <a:lstStyle/>
            <a:p>
              <a:pPr>
                <a:defRPr/>
              </a:pPr>
              <a:r>
                <a:rPr kumimoji="0" lang="en-US" altLang="ja-JP" sz="1400" b="1" dirty="0">
                  <a:solidFill>
                    <a:srgbClr val="FFFF00"/>
                  </a:solidFill>
                  <a:effectLst>
                    <a:outerShdw blurRad="38100" dist="38100" dir="2700000" algn="tl">
                      <a:srgbClr val="000000"/>
                    </a:outerShdw>
                  </a:effectLst>
                  <a:ea typeface="HG丸ｺﾞｼｯｸM-PRO" pitchFamily="50" charset="-128"/>
                </a:rPr>
                <a:t>J-PARC</a:t>
              </a:r>
              <a:endParaRPr kumimoji="0" lang="en-US" altLang="ja-JP" sz="1400" dirty="0">
                <a:solidFill>
                  <a:srgbClr val="FFFF00"/>
                </a:solidFill>
                <a:effectLst>
                  <a:outerShdw blurRad="38100" dist="38100" dir="2700000" algn="tl">
                    <a:srgbClr val="000000"/>
                  </a:outerShdw>
                </a:effectLst>
                <a:ea typeface="HG丸ｺﾞｼｯｸM-PRO" pitchFamily="50" charset="-128"/>
              </a:endParaRPr>
            </a:p>
          </p:txBody>
        </p:sp>
        <p:sp>
          <p:nvSpPr>
            <p:cNvPr id="43052" name="テキスト ボックス 70"/>
            <p:cNvSpPr txBox="1">
              <a:spLocks noChangeArrowheads="1"/>
            </p:cNvSpPr>
            <p:nvPr/>
          </p:nvSpPr>
          <p:spPr bwMode="auto">
            <a:xfrm>
              <a:off x="428620" y="1857375"/>
              <a:ext cx="2081213" cy="369207"/>
            </a:xfrm>
            <a:prstGeom prst="rect">
              <a:avLst/>
            </a:prstGeom>
            <a:solidFill>
              <a:srgbClr val="FFC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en-US" altLang="ja-JP" b="1" i="1" u="sng" smtClean="0">
                  <a:solidFill>
                    <a:srgbClr val="0000FF"/>
                  </a:solidFill>
                  <a:latin typeface="Calibri" pitchFamily="34" charset="0"/>
                </a:rPr>
                <a:t>Power-Upgrade</a:t>
              </a:r>
              <a:endParaRPr kumimoji="0" lang="ja-JP" altLang="en-US" b="1" i="1" u="sng" smtClean="0">
                <a:solidFill>
                  <a:srgbClr val="0000FF"/>
                </a:solidFill>
                <a:latin typeface="HGSｺﾞｼｯｸE" pitchFamily="50" charset="-128"/>
                <a:ea typeface="HGSｺﾞｼｯｸE" pitchFamily="50" charset="-128"/>
              </a:endParaRPr>
            </a:p>
          </p:txBody>
        </p:sp>
      </p:grpSp>
      <p:sp>
        <p:nvSpPr>
          <p:cNvPr id="43024" name="Text Box 15"/>
          <p:cNvSpPr txBox="1">
            <a:spLocks noChangeArrowheads="1"/>
          </p:cNvSpPr>
          <p:nvPr/>
        </p:nvSpPr>
        <p:spPr bwMode="auto">
          <a:xfrm>
            <a:off x="3786188" y="5500688"/>
            <a:ext cx="1714500" cy="338137"/>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z="1600" b="1" smtClean="0">
                <a:solidFill>
                  <a:srgbClr val="FF0000"/>
                </a:solidFill>
                <a:latin typeface="Calibri" pitchFamily="34" charset="0"/>
              </a:rPr>
              <a:t>[Origin of Force]</a:t>
            </a:r>
            <a:endParaRPr kumimoji="0" lang="ja-JP" altLang="en-US" sz="1600" b="1" smtClean="0">
              <a:solidFill>
                <a:srgbClr val="FF0000"/>
              </a:solidFill>
              <a:latin typeface="Calibri" pitchFamily="34" charset="0"/>
            </a:endParaRPr>
          </a:p>
        </p:txBody>
      </p:sp>
      <p:sp>
        <p:nvSpPr>
          <p:cNvPr id="43025" name="Text Box 17"/>
          <p:cNvSpPr txBox="1">
            <a:spLocks noChangeArrowheads="1"/>
          </p:cNvSpPr>
          <p:nvPr/>
        </p:nvSpPr>
        <p:spPr bwMode="auto">
          <a:xfrm>
            <a:off x="3071813" y="6286500"/>
            <a:ext cx="3143250" cy="338138"/>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en-US" altLang="ja-JP" sz="1600" b="1" smtClean="0">
                <a:solidFill>
                  <a:srgbClr val="FF0000"/>
                </a:solidFill>
                <a:latin typeface="Calibri" pitchFamily="34" charset="0"/>
              </a:rPr>
              <a:t>Higgs Particle</a:t>
            </a:r>
            <a:r>
              <a:rPr kumimoji="0" lang="ja-JP" altLang="en-US" sz="1600" b="1" smtClean="0">
                <a:solidFill>
                  <a:srgbClr val="FF0000"/>
                </a:solidFill>
                <a:latin typeface="Calibri" pitchFamily="34" charset="0"/>
              </a:rPr>
              <a:t> </a:t>
            </a:r>
            <a:r>
              <a:rPr kumimoji="0" lang="en-US" altLang="ja-JP" sz="1600" b="1" smtClean="0">
                <a:solidFill>
                  <a:srgbClr val="FF0000"/>
                </a:solidFill>
                <a:latin typeface="Calibri" pitchFamily="34" charset="0"/>
              </a:rPr>
              <a:t>[Origin of Mass] </a:t>
            </a:r>
            <a:endParaRPr kumimoji="0" lang="ja-JP" altLang="en-US" sz="1600" b="1" smtClean="0">
              <a:solidFill>
                <a:srgbClr val="FF0000"/>
              </a:solidFill>
              <a:latin typeface="Calibri" pitchFamily="34" charset="0"/>
            </a:endParaRPr>
          </a:p>
        </p:txBody>
      </p:sp>
      <p:sp>
        <p:nvSpPr>
          <p:cNvPr id="43026" name="AutoShape 45"/>
          <p:cNvSpPr>
            <a:spLocks noChangeArrowheads="1"/>
          </p:cNvSpPr>
          <p:nvPr/>
        </p:nvSpPr>
        <p:spPr bwMode="auto">
          <a:xfrm>
            <a:off x="4071938" y="1500188"/>
            <a:ext cx="928687" cy="1285875"/>
          </a:xfrm>
          <a:prstGeom prst="upArrow">
            <a:avLst>
              <a:gd name="adj1" fmla="val 50000"/>
              <a:gd name="adj2" fmla="val 91590"/>
            </a:avLst>
          </a:prstGeom>
          <a:solidFill>
            <a:srgbClr val="FFCC99">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nchor="ctr"/>
          <a:lstStyle/>
          <a:p>
            <a:pPr fontAlgn="base">
              <a:spcBef>
                <a:spcPct val="0"/>
              </a:spcBef>
              <a:spcAft>
                <a:spcPct val="0"/>
              </a:spcAft>
            </a:pPr>
            <a:endParaRPr kumimoji="0" lang="ja-JP" altLang="en-US" smtClean="0">
              <a:solidFill>
                <a:srgbClr val="000000"/>
              </a:solidFill>
            </a:endParaRPr>
          </a:p>
        </p:txBody>
      </p:sp>
      <p:grpSp>
        <p:nvGrpSpPr>
          <p:cNvPr id="43027" name="グループ化 44"/>
          <p:cNvGrpSpPr>
            <a:grpSpLocks/>
          </p:cNvGrpSpPr>
          <p:nvPr/>
        </p:nvGrpSpPr>
        <p:grpSpPr bwMode="auto">
          <a:xfrm>
            <a:off x="-142875" y="1588"/>
            <a:ext cx="9429750" cy="1016000"/>
            <a:chOff x="-142908" y="1585"/>
            <a:chExt cx="9429773" cy="1015326"/>
          </a:xfrm>
        </p:grpSpPr>
        <p:sp>
          <p:nvSpPr>
            <p:cNvPr id="46" name="テキスト ボックス 45"/>
            <p:cNvSpPr txBox="1">
              <a:spLocks noChangeArrowheads="1"/>
            </p:cNvSpPr>
            <p:nvPr/>
          </p:nvSpPr>
          <p:spPr bwMode="auto">
            <a:xfrm>
              <a:off x="-142908" y="1585"/>
              <a:ext cx="2571756" cy="1015326"/>
            </a:xfrm>
            <a:prstGeom prst="rect">
              <a:avLst/>
            </a:prstGeom>
            <a:noFill/>
            <a:ln w="9525">
              <a:noFill/>
              <a:miter lim="800000"/>
              <a:headEnd/>
              <a:tailEnd/>
            </a:ln>
          </p:spPr>
          <p:txBody>
            <a:bodyPr>
              <a:spAutoFit/>
            </a:bodyPr>
            <a:lstStyle/>
            <a:p>
              <a:pPr algn="ctr">
                <a:defRPr/>
              </a:pPr>
              <a:r>
                <a:rPr kumimoji="0" lang="en-US" altLang="ja-JP" sz="2000" b="1" i="1" u="sng" dirty="0">
                  <a:solidFill>
                    <a:srgbClr val="6600CC"/>
                  </a:solidFill>
                  <a:effectLst>
                    <a:outerShdw blurRad="38100" dist="38100" dir="2700000" algn="tl">
                      <a:srgbClr val="FFFFFF"/>
                    </a:outerShdw>
                  </a:effectLst>
                </a:rPr>
                <a:t>Quest for </a:t>
              </a:r>
            </a:p>
            <a:p>
              <a:pPr algn="ctr">
                <a:defRPr/>
              </a:pPr>
              <a:r>
                <a:rPr kumimoji="0" lang="en-US" altLang="ja-JP" sz="2000" b="1" i="1" u="sng" dirty="0">
                  <a:solidFill>
                    <a:srgbClr val="6600CC"/>
                  </a:solidFill>
                  <a:effectLst>
                    <a:outerShdw blurRad="38100" dist="38100" dir="2700000" algn="tl">
                      <a:srgbClr val="FFFFFF"/>
                    </a:outerShdw>
                  </a:effectLst>
                </a:rPr>
                <a:t>Birth-Evolution</a:t>
              </a:r>
            </a:p>
            <a:p>
              <a:pPr algn="ctr">
                <a:defRPr/>
              </a:pPr>
              <a:r>
                <a:rPr kumimoji="0" lang="en-US" altLang="ja-JP" sz="2000" b="1" i="1" u="sng" dirty="0">
                  <a:solidFill>
                    <a:srgbClr val="6600CC"/>
                  </a:solidFill>
                  <a:effectLst>
                    <a:outerShdw blurRad="38100" dist="38100" dir="2700000" algn="tl">
                      <a:srgbClr val="FFFFFF"/>
                    </a:outerShdw>
                  </a:effectLst>
                </a:rPr>
                <a:t>of Universe  </a:t>
              </a:r>
              <a:endParaRPr kumimoji="0" lang="ja-JP" altLang="en-US" sz="2000" b="1" i="1" u="sng" dirty="0">
                <a:solidFill>
                  <a:srgbClr val="6600CC"/>
                </a:solidFill>
                <a:effectLst>
                  <a:outerShdw blurRad="38100" dist="38100" dir="2700000" algn="tl">
                    <a:srgbClr val="FFFFFF"/>
                  </a:outerShdw>
                </a:effectLst>
              </a:endParaRPr>
            </a:p>
          </p:txBody>
        </p:sp>
        <p:sp>
          <p:nvSpPr>
            <p:cNvPr id="47" name="テキスト ボックス 46"/>
            <p:cNvSpPr txBox="1">
              <a:spLocks noChangeArrowheads="1"/>
            </p:cNvSpPr>
            <p:nvPr/>
          </p:nvSpPr>
          <p:spPr bwMode="auto">
            <a:xfrm>
              <a:off x="6572233" y="1585"/>
              <a:ext cx="2714632" cy="707555"/>
            </a:xfrm>
            <a:prstGeom prst="rect">
              <a:avLst/>
            </a:prstGeom>
            <a:noFill/>
            <a:ln w="9525">
              <a:noFill/>
              <a:miter lim="800000"/>
              <a:headEnd/>
              <a:tailEnd/>
            </a:ln>
          </p:spPr>
          <p:txBody>
            <a:bodyPr>
              <a:spAutoFit/>
            </a:bodyPr>
            <a:lstStyle/>
            <a:p>
              <a:pPr algn="ctr">
                <a:defRPr/>
              </a:pPr>
              <a:r>
                <a:rPr kumimoji="0" lang="en-US" altLang="ja-JP" sz="2000" b="1" i="1" u="sng" dirty="0">
                  <a:solidFill>
                    <a:srgbClr val="6600CC"/>
                  </a:solidFill>
                  <a:effectLst>
                    <a:outerShdw blurRad="38100" dist="38100" dir="2700000" algn="tl">
                      <a:srgbClr val="FFFFFF"/>
                    </a:outerShdw>
                  </a:effectLst>
                </a:rPr>
                <a:t>Quest for Unifying</a:t>
              </a:r>
            </a:p>
            <a:p>
              <a:pPr algn="ctr">
                <a:defRPr/>
              </a:pPr>
              <a:r>
                <a:rPr kumimoji="0" lang="en-US" altLang="ja-JP" sz="2000" b="1" i="1" u="sng" dirty="0">
                  <a:solidFill>
                    <a:srgbClr val="6600CC"/>
                  </a:solidFill>
                  <a:effectLst>
                    <a:outerShdw blurRad="38100" dist="38100" dir="2700000" algn="tl">
                      <a:srgbClr val="FFFFFF"/>
                    </a:outerShdw>
                  </a:effectLst>
                </a:rPr>
                <a:t>Matter and Force  </a:t>
              </a:r>
            </a:p>
          </p:txBody>
        </p:sp>
        <p:sp>
          <p:nvSpPr>
            <p:cNvPr id="43048" name="AutoShape 45"/>
            <p:cNvSpPr>
              <a:spLocks noChangeArrowheads="1"/>
            </p:cNvSpPr>
            <p:nvPr/>
          </p:nvSpPr>
          <p:spPr bwMode="auto">
            <a:xfrm rot="-5400000">
              <a:off x="6179352" y="-73032"/>
              <a:ext cx="500075" cy="857258"/>
            </a:xfrm>
            <a:prstGeom prst="upArrow">
              <a:avLst>
                <a:gd name="adj1" fmla="val 50000"/>
                <a:gd name="adj2" fmla="val 91594"/>
              </a:avLst>
            </a:prstGeom>
            <a:solidFill>
              <a:srgbClr val="CCEC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kumimoji="0" lang="ja-JP" altLang="en-US" smtClean="0">
                <a:solidFill>
                  <a:srgbClr val="000000"/>
                </a:solidFill>
              </a:endParaRPr>
            </a:p>
          </p:txBody>
        </p:sp>
        <p:sp>
          <p:nvSpPr>
            <p:cNvPr id="43049" name="AutoShape 45"/>
            <p:cNvSpPr>
              <a:spLocks noChangeArrowheads="1"/>
            </p:cNvSpPr>
            <p:nvPr/>
          </p:nvSpPr>
          <p:spPr bwMode="auto">
            <a:xfrm rot="5400000" flipH="1">
              <a:off x="2321700" y="-73032"/>
              <a:ext cx="500075" cy="857258"/>
            </a:xfrm>
            <a:prstGeom prst="upArrow">
              <a:avLst>
                <a:gd name="adj1" fmla="val 50000"/>
                <a:gd name="adj2" fmla="val 91594"/>
              </a:avLst>
            </a:prstGeom>
            <a:solidFill>
              <a:srgbClr val="CCEC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kumimoji="0" lang="ja-JP" altLang="en-US" smtClean="0">
                <a:solidFill>
                  <a:srgbClr val="000000"/>
                </a:solidFill>
              </a:endParaRPr>
            </a:p>
          </p:txBody>
        </p:sp>
      </p:grpSp>
      <p:sp>
        <p:nvSpPr>
          <p:cNvPr id="43028" name="Oval 51"/>
          <p:cNvSpPr>
            <a:spLocks noChangeArrowheads="1"/>
          </p:cNvSpPr>
          <p:nvPr/>
        </p:nvSpPr>
        <p:spPr bwMode="auto">
          <a:xfrm rot="1363854" flipH="1">
            <a:off x="1241425" y="1773238"/>
            <a:ext cx="3505200" cy="4906962"/>
          </a:xfrm>
          <a:prstGeom prst="ellipse">
            <a:avLst/>
          </a:prstGeom>
          <a:solidFill>
            <a:srgbClr val="00CCFF">
              <a:alpha val="23921"/>
            </a:srgbClr>
          </a:solidFill>
          <a:ln w="9525">
            <a:solidFill>
              <a:srgbClr val="3399FF"/>
            </a:solidFill>
            <a:round/>
            <a:headEnd/>
            <a:tailEnd/>
          </a:ln>
        </p:spPr>
        <p:txBody>
          <a:bodyPr wrap="none" lIns="91336" tIns="45668" rIns="91336" bIns="45668" anchor="ctr"/>
          <a:lstStyle/>
          <a:p>
            <a:pPr fontAlgn="base">
              <a:spcBef>
                <a:spcPct val="0"/>
              </a:spcBef>
              <a:spcAft>
                <a:spcPct val="0"/>
              </a:spcAft>
            </a:pPr>
            <a:endParaRPr kumimoji="0" lang="ja-JP" altLang="en-US" smtClean="0">
              <a:solidFill>
                <a:srgbClr val="000000"/>
              </a:solidFill>
            </a:endParaRPr>
          </a:p>
        </p:txBody>
      </p:sp>
      <p:sp>
        <p:nvSpPr>
          <p:cNvPr id="43029" name="Oval 51"/>
          <p:cNvSpPr>
            <a:spLocks noChangeArrowheads="1"/>
          </p:cNvSpPr>
          <p:nvPr/>
        </p:nvSpPr>
        <p:spPr bwMode="auto">
          <a:xfrm rot="-1363854">
            <a:off x="4310063" y="1778000"/>
            <a:ext cx="3529012" cy="4897438"/>
          </a:xfrm>
          <a:prstGeom prst="ellipse">
            <a:avLst/>
          </a:prstGeom>
          <a:solidFill>
            <a:srgbClr val="00CCFF">
              <a:alpha val="23921"/>
            </a:srgbClr>
          </a:solidFill>
          <a:ln w="9525">
            <a:solidFill>
              <a:srgbClr val="3399FF"/>
            </a:solidFill>
            <a:round/>
            <a:headEnd/>
            <a:tailEnd/>
          </a:ln>
        </p:spPr>
        <p:txBody>
          <a:bodyPr wrap="none" lIns="91336" tIns="45668" rIns="91336" bIns="45668" anchor="ctr"/>
          <a:lstStyle/>
          <a:p>
            <a:pPr fontAlgn="base">
              <a:spcBef>
                <a:spcPct val="0"/>
              </a:spcBef>
              <a:spcAft>
                <a:spcPct val="0"/>
              </a:spcAft>
            </a:pPr>
            <a:endParaRPr kumimoji="0" lang="ja-JP" altLang="en-US" smtClean="0">
              <a:solidFill>
                <a:srgbClr val="000000"/>
              </a:solidFill>
            </a:endParaRPr>
          </a:p>
        </p:txBody>
      </p:sp>
      <p:sp>
        <p:nvSpPr>
          <p:cNvPr id="43030" name="テキスト ボックス 70"/>
          <p:cNvSpPr txBox="1">
            <a:spLocks noChangeArrowheads="1"/>
          </p:cNvSpPr>
          <p:nvPr/>
        </p:nvSpPr>
        <p:spPr bwMode="auto">
          <a:xfrm>
            <a:off x="6357938" y="2000250"/>
            <a:ext cx="1600200" cy="369888"/>
          </a:xfrm>
          <a:prstGeom prst="rect">
            <a:avLst/>
          </a:prstGeom>
          <a:solidFill>
            <a:srgbClr val="FFC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en-US" altLang="ja-JP" b="1" i="1" u="sng" smtClean="0">
                <a:solidFill>
                  <a:srgbClr val="0000FF"/>
                </a:solidFill>
                <a:latin typeface="Calibri" pitchFamily="34" charset="0"/>
              </a:rPr>
              <a:t>Super-KEKB</a:t>
            </a:r>
            <a:endParaRPr kumimoji="0" lang="ja-JP" altLang="en-US" b="1" i="1" u="sng" smtClean="0">
              <a:solidFill>
                <a:srgbClr val="0000FF"/>
              </a:solidFill>
              <a:latin typeface="Calibri" pitchFamily="34" charset="0"/>
            </a:endParaRPr>
          </a:p>
        </p:txBody>
      </p:sp>
      <p:pic>
        <p:nvPicPr>
          <p:cNvPr id="43031" name="Picture 20" descr="kobayashi-masukaw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3857625"/>
            <a:ext cx="185737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2" name="Picture 19" descr="nanb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0875" y="5572125"/>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3" name="Picture 21" descr="p01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1563" y="5572125"/>
            <a:ext cx="92868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4" name="AutoShape 42"/>
          <p:cNvSpPr>
            <a:spLocks noChangeArrowheads="1"/>
          </p:cNvSpPr>
          <p:nvPr/>
        </p:nvSpPr>
        <p:spPr bwMode="auto">
          <a:xfrm rot="2154647" flipH="1">
            <a:off x="2128838" y="1042988"/>
            <a:ext cx="644525" cy="4545012"/>
          </a:xfrm>
          <a:prstGeom prst="upArrow">
            <a:avLst>
              <a:gd name="adj1" fmla="val 50000"/>
              <a:gd name="adj2" fmla="val 118998"/>
            </a:avLst>
          </a:prstGeom>
          <a:solidFill>
            <a:srgbClr val="FFCC99">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nchor="ctr"/>
          <a:lstStyle/>
          <a:p>
            <a:pPr fontAlgn="base">
              <a:spcBef>
                <a:spcPct val="0"/>
              </a:spcBef>
              <a:spcAft>
                <a:spcPct val="0"/>
              </a:spcAft>
            </a:pPr>
            <a:endParaRPr kumimoji="0" lang="ja-JP" altLang="en-US" smtClean="0">
              <a:solidFill>
                <a:srgbClr val="000000"/>
              </a:solidFill>
            </a:endParaRPr>
          </a:p>
        </p:txBody>
      </p:sp>
      <p:sp>
        <p:nvSpPr>
          <p:cNvPr id="43035" name="AutoShape 42"/>
          <p:cNvSpPr>
            <a:spLocks noChangeArrowheads="1"/>
          </p:cNvSpPr>
          <p:nvPr/>
        </p:nvSpPr>
        <p:spPr bwMode="auto">
          <a:xfrm rot="19445353" flipH="1">
            <a:off x="6380163" y="1084263"/>
            <a:ext cx="571500" cy="4643437"/>
          </a:xfrm>
          <a:prstGeom prst="upArrow">
            <a:avLst>
              <a:gd name="adj1" fmla="val 50000"/>
              <a:gd name="adj2" fmla="val 119091"/>
            </a:avLst>
          </a:prstGeom>
          <a:solidFill>
            <a:srgbClr val="FFCC99">
              <a:alpha val="7058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nchor="ctr"/>
          <a:lstStyle/>
          <a:p>
            <a:pPr fontAlgn="base">
              <a:spcBef>
                <a:spcPct val="0"/>
              </a:spcBef>
              <a:spcAft>
                <a:spcPct val="0"/>
              </a:spcAft>
            </a:pPr>
            <a:endParaRPr kumimoji="0" lang="ja-JP" altLang="en-US" smtClean="0">
              <a:solidFill>
                <a:srgbClr val="000000"/>
              </a:solidFill>
            </a:endParaRPr>
          </a:p>
        </p:txBody>
      </p:sp>
      <p:grpSp>
        <p:nvGrpSpPr>
          <p:cNvPr id="43036" name="グループ化 43"/>
          <p:cNvGrpSpPr>
            <a:grpSpLocks/>
          </p:cNvGrpSpPr>
          <p:nvPr/>
        </p:nvGrpSpPr>
        <p:grpSpPr bwMode="auto">
          <a:xfrm>
            <a:off x="3286125" y="0"/>
            <a:ext cx="2500313" cy="1571625"/>
            <a:chOff x="714348" y="1071546"/>
            <a:chExt cx="1571636" cy="1960536"/>
          </a:xfrm>
        </p:grpSpPr>
        <p:pic>
          <p:nvPicPr>
            <p:cNvPr id="43043" name="Picture 24" descr="ilc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4348" y="1257257"/>
              <a:ext cx="1571623"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直角三角形 47"/>
            <p:cNvSpPr/>
            <p:nvPr/>
          </p:nvSpPr>
          <p:spPr>
            <a:xfrm flipV="1">
              <a:off x="714348" y="1071546"/>
              <a:ext cx="571776" cy="185755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0" name="直角三角形 49"/>
            <p:cNvSpPr/>
            <p:nvPr/>
          </p:nvSpPr>
          <p:spPr>
            <a:xfrm flipH="1" flipV="1">
              <a:off x="1714208" y="1071546"/>
              <a:ext cx="571776" cy="185755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grpSp>
      <p:sp>
        <p:nvSpPr>
          <p:cNvPr id="43037" name="テキスト ボックス 70"/>
          <p:cNvSpPr txBox="1">
            <a:spLocks noChangeArrowheads="1"/>
          </p:cNvSpPr>
          <p:nvPr/>
        </p:nvSpPr>
        <p:spPr bwMode="auto">
          <a:xfrm>
            <a:off x="3000375" y="142875"/>
            <a:ext cx="3000375" cy="646113"/>
          </a:xfrm>
          <a:prstGeom prst="rect">
            <a:avLst/>
          </a:prstGeom>
          <a:solidFill>
            <a:srgbClr val="FFC000">
              <a:alpha val="49019"/>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en-US" altLang="ja-JP" b="1" i="1" u="sng" smtClean="0">
                <a:solidFill>
                  <a:srgbClr val="0000FF"/>
                </a:solidFill>
                <a:latin typeface="Calibri" pitchFamily="34" charset="0"/>
              </a:rPr>
              <a:t>International Linear Collider</a:t>
            </a:r>
            <a:r>
              <a:rPr kumimoji="0" lang="ja-JP" altLang="en-US" b="1" i="1" u="sng" smtClean="0">
                <a:solidFill>
                  <a:srgbClr val="0000FF"/>
                </a:solidFill>
                <a:latin typeface="Calibri" pitchFamily="34" charset="0"/>
              </a:rPr>
              <a:t>（</a:t>
            </a:r>
            <a:r>
              <a:rPr kumimoji="0" lang="en-US" altLang="ja-JP" b="1" i="1" u="sng" smtClean="0">
                <a:solidFill>
                  <a:srgbClr val="0000FF"/>
                </a:solidFill>
                <a:latin typeface="Calibri" pitchFamily="34" charset="0"/>
              </a:rPr>
              <a:t>ILC</a:t>
            </a:r>
            <a:r>
              <a:rPr kumimoji="0" lang="ja-JP" altLang="en-US" b="1" i="1" u="sng" smtClean="0">
                <a:solidFill>
                  <a:srgbClr val="0000FF"/>
                </a:solidFill>
                <a:latin typeface="Calibri" pitchFamily="34" charset="0"/>
              </a:rPr>
              <a:t>）</a:t>
            </a:r>
          </a:p>
        </p:txBody>
      </p:sp>
      <p:sp>
        <p:nvSpPr>
          <p:cNvPr id="10" name="テキスト ボックス 53"/>
          <p:cNvSpPr txBox="1">
            <a:spLocks noChangeArrowheads="1"/>
          </p:cNvSpPr>
          <p:nvPr/>
        </p:nvSpPr>
        <p:spPr bwMode="auto">
          <a:xfrm>
            <a:off x="5929313" y="3143250"/>
            <a:ext cx="1785937" cy="590550"/>
          </a:xfrm>
          <a:prstGeom prst="rect">
            <a:avLst/>
          </a:prstGeom>
          <a:solidFill>
            <a:srgbClr val="FFFF00">
              <a:alpha val="49020"/>
            </a:srgbClr>
          </a:solidFill>
          <a:ln w="9525">
            <a:noFill/>
            <a:miter lim="800000"/>
            <a:headEnd/>
            <a:tailEnd/>
          </a:ln>
        </p:spPr>
        <p:txBody>
          <a:bodyPr lIns="91336" tIns="45668" rIns="91336" bIns="45668">
            <a:spAutoFit/>
          </a:bodyPr>
          <a:lstStyle/>
          <a:p>
            <a:pPr algn="ctr">
              <a:defRPr/>
            </a:pPr>
            <a:r>
              <a:rPr kumimoji="0" lang="en-US" altLang="ja-JP" sz="1600" b="1" dirty="0">
                <a:solidFill>
                  <a:srgbClr val="FF0000"/>
                </a:solidFill>
                <a:effectLst>
                  <a:outerShdw blurRad="38100" dist="38100" dir="2700000" algn="tl">
                    <a:srgbClr val="C0C0C0"/>
                  </a:outerShdw>
                </a:effectLst>
              </a:rPr>
              <a:t>Quark CP Asymmetry</a:t>
            </a:r>
          </a:p>
        </p:txBody>
      </p:sp>
      <p:sp>
        <p:nvSpPr>
          <p:cNvPr id="43039" name="Text Box 18"/>
          <p:cNvSpPr txBox="1">
            <a:spLocks noChangeArrowheads="1"/>
          </p:cNvSpPr>
          <p:nvPr/>
        </p:nvSpPr>
        <p:spPr bwMode="auto">
          <a:xfrm>
            <a:off x="3762375" y="4357688"/>
            <a:ext cx="1762125" cy="338137"/>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z="1600" b="1" smtClean="0">
                <a:solidFill>
                  <a:srgbClr val="FF0000"/>
                </a:solidFill>
                <a:latin typeface="Calibri" pitchFamily="34" charset="0"/>
              </a:rPr>
              <a:t>[Origin of Matter]</a:t>
            </a:r>
            <a:endParaRPr kumimoji="0" lang="ja-JP" altLang="en-US" sz="1600" b="1" smtClean="0">
              <a:solidFill>
                <a:srgbClr val="FF0000"/>
              </a:solidFill>
              <a:latin typeface="Calibri" pitchFamily="34" charset="0"/>
            </a:endParaRPr>
          </a:p>
        </p:txBody>
      </p:sp>
      <p:sp>
        <p:nvSpPr>
          <p:cNvPr id="2" name="テキスト ボックス 34"/>
          <p:cNvSpPr txBox="1"/>
          <p:nvPr/>
        </p:nvSpPr>
        <p:spPr>
          <a:xfrm>
            <a:off x="6643688" y="4929188"/>
            <a:ext cx="2143125" cy="341312"/>
          </a:xfrm>
          <a:prstGeom prst="rect">
            <a:avLst/>
          </a:prstGeom>
          <a:solidFill>
            <a:srgbClr val="669900">
              <a:alpha val="49804"/>
            </a:srgbClr>
          </a:solidFill>
        </p:spPr>
        <p:txBody>
          <a:bodyPr lIns="91336" tIns="45668" rIns="91336" bIns="45668">
            <a:spAutoFit/>
          </a:bodyPr>
          <a:lstStyle/>
          <a:p>
            <a:pPr algn="ctr">
              <a:defRPr/>
            </a:pPr>
            <a:r>
              <a:rPr kumimoji="0" lang="en-US" altLang="ja-JP" sz="1600" b="1" dirty="0">
                <a:solidFill>
                  <a:prstClr val="black"/>
                </a:solidFill>
                <a:effectLst>
                  <a:outerShdw blurRad="38100" dist="38100" dir="2700000" algn="tl">
                    <a:srgbClr val="C0C0C0"/>
                  </a:outerShdw>
                </a:effectLst>
              </a:rPr>
              <a:t>Quest for 6 Quarks</a:t>
            </a:r>
            <a:endParaRPr kumimoji="0" lang="ja-JP" altLang="en-US" sz="1600" b="1" dirty="0">
              <a:solidFill>
                <a:prstClr val="black"/>
              </a:solidFill>
              <a:effectLst>
                <a:outerShdw blurRad="38100" dist="38100" dir="2700000" algn="tl">
                  <a:srgbClr val="C0C0C0"/>
                </a:outerShdw>
              </a:effectLst>
            </a:endParaRPr>
          </a:p>
        </p:txBody>
      </p:sp>
      <p:sp>
        <p:nvSpPr>
          <p:cNvPr id="35" name="テキスト ボックス 34"/>
          <p:cNvSpPr txBox="1"/>
          <p:nvPr/>
        </p:nvSpPr>
        <p:spPr>
          <a:xfrm>
            <a:off x="1143000" y="4786313"/>
            <a:ext cx="1873250" cy="338137"/>
          </a:xfrm>
          <a:prstGeom prst="rect">
            <a:avLst/>
          </a:prstGeom>
          <a:noFill/>
        </p:spPr>
        <p:txBody>
          <a:bodyPr wrap="none" lIns="91336" tIns="45668" rIns="91336" bIns="45668">
            <a:spAutoFit/>
          </a:bodyPr>
          <a:lstStyle/>
          <a:p>
            <a:pPr algn="ctr">
              <a:defRPr/>
            </a:pPr>
            <a:r>
              <a:rPr kumimoji="0" lang="en-US" altLang="ja-JP" sz="1600" b="1" dirty="0">
                <a:solidFill>
                  <a:prstClr val="black"/>
                </a:solidFill>
                <a:effectLst>
                  <a:outerShdw blurRad="38100" dist="38100" dir="2700000" algn="tl">
                    <a:srgbClr val="C0C0C0"/>
                  </a:outerShdw>
                </a:effectLst>
              </a:rPr>
              <a:t>Quest for Neutrinos</a:t>
            </a:r>
            <a:endParaRPr kumimoji="0" lang="ja-JP" altLang="en-US" sz="1600" b="1" dirty="0">
              <a:solidFill>
                <a:prstClr val="black"/>
              </a:solidFill>
              <a:effectLst>
                <a:outerShdw blurRad="38100" dist="38100" dir="2700000" algn="tl">
                  <a:srgbClr val="C0C0C0"/>
                </a:outerShdw>
              </a:effectLst>
            </a:endParaRPr>
          </a:p>
        </p:txBody>
      </p:sp>
      <p:sp>
        <p:nvSpPr>
          <p:cNvPr id="59" name="テキスト ボックス 58"/>
          <p:cNvSpPr txBox="1">
            <a:spLocks noChangeArrowheads="1"/>
          </p:cNvSpPr>
          <p:nvPr/>
        </p:nvSpPr>
        <p:spPr bwMode="auto">
          <a:xfrm>
            <a:off x="2928938" y="1571625"/>
            <a:ext cx="3184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mtClean="0">
                <a:solidFill>
                  <a:srgbClr val="953735"/>
                </a:solidFill>
                <a:latin typeface="Forte" pitchFamily="66" charset="0"/>
              </a:rPr>
              <a:t>Scientific Activities</a:t>
            </a:r>
          </a:p>
          <a:p>
            <a:pPr algn="ctr" eaLnBrk="1" fontAlgn="base" hangingPunct="1">
              <a:spcBef>
                <a:spcPct val="0"/>
              </a:spcBef>
              <a:spcAft>
                <a:spcPct val="0"/>
              </a:spcAft>
            </a:pPr>
            <a:r>
              <a:rPr lang="en-US" altLang="ja-JP" smtClean="0">
                <a:solidFill>
                  <a:srgbClr val="953735"/>
                </a:solidFill>
                <a:latin typeface="Forte" pitchFamily="66" charset="0"/>
              </a:rPr>
              <a:t>Technology Innovation</a:t>
            </a:r>
            <a:endParaRPr kumimoji="0" lang="en-US" altLang="ja-JP" smtClean="0">
              <a:solidFill>
                <a:srgbClr val="953735"/>
              </a:solidFill>
              <a:latin typeface="Forte" pitchFamily="66" charset="0"/>
            </a:endParaRPr>
          </a:p>
          <a:p>
            <a:pPr algn="ctr" eaLnBrk="1" fontAlgn="base" hangingPunct="1">
              <a:spcBef>
                <a:spcPct val="0"/>
              </a:spcBef>
              <a:spcAft>
                <a:spcPct val="0"/>
              </a:spcAft>
            </a:pPr>
            <a:r>
              <a:rPr lang="en-US" altLang="ja-JP" smtClean="0">
                <a:solidFill>
                  <a:srgbClr val="953735"/>
                </a:solidFill>
                <a:latin typeface="Forte" pitchFamily="66" charset="0"/>
              </a:rPr>
              <a:t>Encouraging Human Resources</a:t>
            </a:r>
            <a:endParaRPr lang="ja-JP" altLang="en-US" smtClean="0">
              <a:solidFill>
                <a:srgbClr val="953735"/>
              </a:solidFill>
              <a:latin typeface="Forte" pitchFamily="66" charset="0"/>
            </a:endParaRPr>
          </a:p>
        </p:txBody>
      </p:sp>
      <p:sp>
        <p:nvSpPr>
          <p:cNvPr id="3" name="スライド番号プレースホルダー 2"/>
          <p:cNvSpPr>
            <a:spLocks noGrp="1"/>
          </p:cNvSpPr>
          <p:nvPr>
            <p:ph type="sldNum" sz="quarter" idx="12"/>
          </p:nvPr>
        </p:nvSpPr>
        <p:spPr/>
        <p:txBody>
          <a:bodyPr/>
          <a:lstStyle/>
          <a:p>
            <a:pPr>
              <a:defRPr/>
            </a:pPr>
            <a:fld id="{B3AEA1C4-2341-4660-AF6B-FAD0969A5805}" type="slidenum">
              <a:rPr lang="en-US" altLang="ja-JP" smtClean="0"/>
              <a:pPr>
                <a:defRPr/>
              </a:pPr>
              <a:t>31</a:t>
            </a:fld>
            <a:endParaRPr lang="en-US" altLang="ja-JP"/>
          </a:p>
        </p:txBody>
      </p:sp>
    </p:spTree>
    <p:extLst>
      <p:ext uri="{BB962C8B-B14F-4D97-AF65-F5344CB8AC3E}">
        <p14:creationId xmlns:p14="http://schemas.microsoft.com/office/powerpoint/2010/main" val="3311208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Summary</a:t>
            </a:r>
            <a:endParaRPr kumimoji="1" lang="ja-JP" altLang="en-US" dirty="0"/>
          </a:p>
        </p:txBody>
      </p:sp>
      <p:sp>
        <p:nvSpPr>
          <p:cNvPr id="5" name="コンテンツ プレースホルダー 4"/>
          <p:cNvSpPr>
            <a:spLocks noGrp="1"/>
          </p:cNvSpPr>
          <p:nvPr>
            <p:ph idx="1"/>
          </p:nvPr>
        </p:nvSpPr>
        <p:spPr/>
        <p:txBody>
          <a:bodyPr>
            <a:noAutofit/>
          </a:bodyPr>
          <a:lstStyle/>
          <a:p>
            <a:r>
              <a:rPr lang="en-US" altLang="ja-JP" sz="2800" dirty="0" smtClean="0"/>
              <a:t>Japan </a:t>
            </a:r>
            <a:r>
              <a:rPr kumimoji="1" lang="en-US" altLang="ja-JP" sz="2800" dirty="0" smtClean="0"/>
              <a:t>has very active on-going research programs.</a:t>
            </a:r>
          </a:p>
          <a:p>
            <a:pPr marL="0" indent="0">
              <a:buNone/>
            </a:pPr>
            <a:r>
              <a:rPr lang="en-US" altLang="ja-JP" sz="2000" dirty="0"/>
              <a:t> </a:t>
            </a:r>
            <a:r>
              <a:rPr lang="en-US" altLang="ja-JP" sz="2400" dirty="0" err="1" smtClean="0">
                <a:solidFill>
                  <a:schemeClr val="tx2">
                    <a:lumMod val="60000"/>
                    <a:lumOff val="40000"/>
                  </a:schemeClr>
                </a:solidFill>
              </a:rPr>
              <a:t>SuperKEKB</a:t>
            </a:r>
            <a:r>
              <a:rPr lang="en-US" altLang="ja-JP" sz="2400" dirty="0" smtClean="0">
                <a:solidFill>
                  <a:schemeClr val="tx2">
                    <a:lumMod val="60000"/>
                    <a:lumOff val="40000"/>
                  </a:schemeClr>
                </a:solidFill>
              </a:rPr>
              <a:t>/Belle II, </a:t>
            </a:r>
            <a:r>
              <a:rPr kumimoji="1" lang="en-US" altLang="ja-JP" sz="2400" dirty="0" smtClean="0">
                <a:solidFill>
                  <a:schemeClr val="tx2">
                    <a:lumMod val="60000"/>
                    <a:lumOff val="40000"/>
                  </a:schemeClr>
                </a:solidFill>
              </a:rPr>
              <a:t> T2K, K and </a:t>
            </a:r>
            <a:r>
              <a:rPr kumimoji="1" lang="en-US" altLang="ja-JP" sz="2400" dirty="0" err="1" smtClean="0">
                <a:solidFill>
                  <a:schemeClr val="tx2">
                    <a:lumMod val="60000"/>
                    <a:lumOff val="40000"/>
                  </a:schemeClr>
                </a:solidFill>
              </a:rPr>
              <a:t>muon</a:t>
            </a:r>
            <a:r>
              <a:rPr kumimoji="1" lang="en-US" altLang="ja-JP" sz="2400" dirty="0" smtClean="0">
                <a:solidFill>
                  <a:schemeClr val="tx2">
                    <a:lumMod val="60000"/>
                    <a:lumOff val="40000"/>
                  </a:schemeClr>
                </a:solidFill>
              </a:rPr>
              <a:t> rare decay experiments at J-PARC, </a:t>
            </a:r>
            <a:r>
              <a:rPr lang="en-US" altLang="ja-JP" sz="2400" dirty="0" err="1" smtClean="0">
                <a:solidFill>
                  <a:schemeClr val="tx2">
                    <a:lumMod val="60000"/>
                    <a:lumOff val="40000"/>
                  </a:schemeClr>
                </a:solidFill>
              </a:rPr>
              <a:t>SuperKamiokande</a:t>
            </a:r>
            <a:r>
              <a:rPr lang="en-US" altLang="ja-JP" sz="2400" dirty="0">
                <a:solidFill>
                  <a:schemeClr val="tx2">
                    <a:lumMod val="60000"/>
                    <a:lumOff val="40000"/>
                  </a:schemeClr>
                </a:solidFill>
              </a:rPr>
              <a:t>, XMASS, </a:t>
            </a:r>
            <a:r>
              <a:rPr lang="en-US" altLang="ja-JP" sz="2400" dirty="0" err="1" smtClean="0">
                <a:solidFill>
                  <a:schemeClr val="tx2">
                    <a:lumMod val="60000"/>
                    <a:lumOff val="40000"/>
                  </a:schemeClr>
                </a:solidFill>
              </a:rPr>
              <a:t>KamLand</a:t>
            </a:r>
            <a:r>
              <a:rPr lang="en-US" altLang="ja-JP" sz="2400" dirty="0" smtClean="0">
                <a:solidFill>
                  <a:schemeClr val="tx2">
                    <a:lumMod val="60000"/>
                    <a:lumOff val="40000"/>
                  </a:schemeClr>
                </a:solidFill>
              </a:rPr>
              <a:t>-Zen, etc. </a:t>
            </a:r>
            <a:endParaRPr lang="en-US" altLang="ja-JP" sz="2400" dirty="0">
              <a:solidFill>
                <a:schemeClr val="tx2">
                  <a:lumMod val="60000"/>
                  <a:lumOff val="40000"/>
                </a:schemeClr>
              </a:solidFill>
            </a:endParaRPr>
          </a:p>
          <a:p>
            <a:r>
              <a:rPr lang="en-US" altLang="ja-JP" sz="2800" dirty="0" smtClean="0"/>
              <a:t>Japan is vigorously carrying out preparatory works for future. </a:t>
            </a:r>
          </a:p>
          <a:p>
            <a:pPr marL="0" indent="0">
              <a:buNone/>
            </a:pPr>
            <a:r>
              <a:rPr lang="en-US" altLang="ja-JP" sz="2800" dirty="0" smtClean="0"/>
              <a:t> </a:t>
            </a:r>
            <a:r>
              <a:rPr lang="en-US" altLang="ja-JP" sz="2400" dirty="0" smtClean="0">
                <a:solidFill>
                  <a:schemeClr val="tx2">
                    <a:lumMod val="60000"/>
                    <a:lumOff val="40000"/>
                  </a:schemeClr>
                </a:solidFill>
              </a:rPr>
              <a:t>ILC, the next generation long–baseline neutrino oscillation experiment</a:t>
            </a:r>
          </a:p>
          <a:p>
            <a:r>
              <a:rPr lang="en-US" altLang="ja-JP" sz="2800" dirty="0" smtClean="0"/>
              <a:t>The Japanese HEP community strongly hopes to host ILC in Japan as a global project. KEK is planning to play a central role for the purpose. </a:t>
            </a:r>
          </a:p>
        </p:txBody>
      </p:sp>
      <p:sp>
        <p:nvSpPr>
          <p:cNvPr id="2" name="スライド番号プレースホルダー 1"/>
          <p:cNvSpPr>
            <a:spLocks noGrp="1"/>
          </p:cNvSpPr>
          <p:nvPr>
            <p:ph type="sldNum" sz="quarter" idx="12"/>
          </p:nvPr>
        </p:nvSpPr>
        <p:spPr/>
        <p:txBody>
          <a:bodyPr/>
          <a:lstStyle/>
          <a:p>
            <a:fld id="{2657E22E-1B40-4873-A11E-40080354D46C}" type="slidenum">
              <a:rPr kumimoji="1" lang="ja-JP" altLang="en-US" smtClean="0"/>
              <a:t>32</a:t>
            </a:fld>
            <a:endParaRPr kumimoji="1" lang="ja-JP" altLang="en-US"/>
          </a:p>
        </p:txBody>
      </p:sp>
    </p:spTree>
    <p:extLst>
      <p:ext uri="{BB962C8B-B14F-4D97-AF65-F5344CB8AC3E}">
        <p14:creationId xmlns:p14="http://schemas.microsoft.com/office/powerpoint/2010/main" val="3041872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 Ring4.JPG                                                      04FFC802Macintosh HD                   C12DDCCD:"/>
          <p:cNvPicPr>
            <a:picLocks noChangeAspect="1" noChangeArrowheads="1"/>
          </p:cNvPicPr>
          <p:nvPr/>
        </p:nvPicPr>
        <p:blipFill>
          <a:blip r:embed="rId3">
            <a:extLst>
              <a:ext uri="{28A0092B-C50C-407E-A947-70E740481C1C}">
                <a14:useLocalDpi xmlns:a14="http://schemas.microsoft.com/office/drawing/2010/main" val="0"/>
              </a:ext>
            </a:extLst>
          </a:blip>
          <a:srcRect t="427" b="9064"/>
          <a:stretch>
            <a:fillRect/>
          </a:stretch>
        </p:blipFill>
        <p:spPr bwMode="auto">
          <a:xfrm>
            <a:off x="1373188" y="1400175"/>
            <a:ext cx="7083425"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円/楕円 13"/>
          <p:cNvSpPr/>
          <p:nvPr/>
        </p:nvSpPr>
        <p:spPr>
          <a:xfrm>
            <a:off x="4305300" y="2133600"/>
            <a:ext cx="1219200" cy="533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36" tIns="45668" rIns="91336" bIns="45668" anchor="ctr"/>
          <a:lstStyle/>
          <a:p>
            <a:pPr algn="ctr">
              <a:defRPr/>
            </a:pPr>
            <a:endParaRPr kumimoji="0" lang="ja-JP" altLang="en-US">
              <a:solidFill>
                <a:srgbClr val="FFFFFF"/>
              </a:solidFill>
            </a:endParaRPr>
          </a:p>
        </p:txBody>
      </p:sp>
      <p:sp>
        <p:nvSpPr>
          <p:cNvPr id="69643" name="Rectangle 19"/>
          <p:cNvSpPr>
            <a:spLocks/>
          </p:cNvSpPr>
          <p:nvPr/>
        </p:nvSpPr>
        <p:spPr bwMode="auto">
          <a:xfrm>
            <a:off x="3934966" y="2359334"/>
            <a:ext cx="1440160" cy="30777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0" tIns="0" rIns="40594" bIns="0">
            <a:spAutoFit/>
          </a:bodyPr>
          <a:lstStyle/>
          <a:p>
            <a:pPr fontAlgn="base">
              <a:spcBef>
                <a:spcPct val="0"/>
              </a:spcBef>
              <a:spcAft>
                <a:spcPct val="0"/>
              </a:spcAft>
              <a:defRPr/>
            </a:pPr>
            <a:r>
              <a:rPr kumimoji="0" lang="en-US" altLang="ja-JP" sz="2000" dirty="0" err="1">
                <a:solidFill>
                  <a:srgbClr val="000000"/>
                </a:solidFill>
                <a:latin typeface="Bodoni MT" pitchFamily="18" charset="0"/>
                <a:cs typeface="Arial" pitchFamily="34" charset="0"/>
              </a:rPr>
              <a:t>SuperKEKB</a:t>
            </a:r>
            <a:endParaRPr kumimoji="0" lang="ja-JP" altLang="en-US" sz="2000" dirty="0">
              <a:solidFill>
                <a:srgbClr val="000000"/>
              </a:solidFill>
              <a:latin typeface="Bodoni MT" pitchFamily="18" charset="0"/>
              <a:cs typeface="Arial" pitchFamily="34" charset="0"/>
            </a:endParaRPr>
          </a:p>
        </p:txBody>
      </p:sp>
      <p:pic>
        <p:nvPicPr>
          <p:cNvPr id="49159" name="図 5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257301"/>
            <a:ext cx="225901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33" descr="&#10;ARES のコピー                                                  0004FF1BMacintosh HD                   C12DDCC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708" y="3902076"/>
            <a:ext cx="2001837"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Line 47"/>
          <p:cNvSpPr>
            <a:spLocks noChangeShapeType="1"/>
          </p:cNvSpPr>
          <p:nvPr/>
        </p:nvSpPr>
        <p:spPr bwMode="auto">
          <a:xfrm flipH="1">
            <a:off x="3346451" y="2167028"/>
            <a:ext cx="604838" cy="192087"/>
          </a:xfrm>
          <a:prstGeom prst="line">
            <a:avLst/>
          </a:prstGeom>
          <a:noFill/>
          <a:ln w="38100">
            <a:solidFill>
              <a:srgbClr val="F7020B"/>
            </a:solidFill>
            <a:round/>
            <a:headEnd/>
            <a:tailEnd type="arrow" w="med" len="med"/>
          </a:ln>
          <a:extLst>
            <a:ext uri="{909E8E84-426E-40DD-AFC4-6F175D3DCCD1}">
              <a14:hiddenFill xmlns:a14="http://schemas.microsoft.com/office/drawing/2010/main">
                <a:noFill/>
              </a14:hiddenFill>
            </a:ext>
          </a:extLst>
        </p:spPr>
        <p:txBody>
          <a:bodyPr wrap="none" lIns="91336" tIns="45668" rIns="91336" bIns="45668" anchor="ctr"/>
          <a:lstStyle/>
          <a:p>
            <a:pPr fontAlgn="base">
              <a:spcBef>
                <a:spcPct val="0"/>
              </a:spcBef>
              <a:spcAft>
                <a:spcPct val="0"/>
              </a:spcAft>
            </a:pPr>
            <a:endParaRPr lang="ja-JP" altLang="en-US" smtClean="0">
              <a:solidFill>
                <a:prstClr val="black"/>
              </a:solidFill>
              <a:latin typeface="Arial" pitchFamily="34" charset="0"/>
            </a:endParaRPr>
          </a:p>
        </p:txBody>
      </p:sp>
      <p:sp>
        <p:nvSpPr>
          <p:cNvPr id="49162" name="Line 50"/>
          <p:cNvSpPr>
            <a:spLocks noChangeShapeType="1"/>
          </p:cNvSpPr>
          <p:nvPr/>
        </p:nvSpPr>
        <p:spPr bwMode="auto">
          <a:xfrm flipH="1">
            <a:off x="6000750" y="3327400"/>
            <a:ext cx="533400" cy="304800"/>
          </a:xfrm>
          <a:prstGeom prst="line">
            <a:avLst/>
          </a:prstGeom>
          <a:noFill/>
          <a:ln w="38100">
            <a:solidFill>
              <a:srgbClr val="000BF7"/>
            </a:solidFill>
            <a:round/>
            <a:headEnd/>
            <a:tailEnd type="arrow" w="med" len="med"/>
          </a:ln>
          <a:extLst>
            <a:ext uri="{909E8E84-426E-40DD-AFC4-6F175D3DCCD1}">
              <a14:hiddenFill xmlns:a14="http://schemas.microsoft.com/office/drawing/2010/main">
                <a:noFill/>
              </a14:hiddenFill>
            </a:ext>
          </a:extLst>
        </p:spPr>
        <p:txBody>
          <a:bodyPr wrap="none" lIns="91336" tIns="45668" rIns="91336" bIns="45668" anchor="ctr"/>
          <a:lstStyle/>
          <a:p>
            <a:pPr fontAlgn="base">
              <a:spcBef>
                <a:spcPct val="0"/>
              </a:spcBef>
              <a:spcAft>
                <a:spcPct val="0"/>
              </a:spcAft>
            </a:pPr>
            <a:endParaRPr lang="ja-JP" altLang="en-US" smtClean="0">
              <a:solidFill>
                <a:prstClr val="black"/>
              </a:solidFill>
              <a:latin typeface="Arial" pitchFamily="34" charset="0"/>
            </a:endParaRPr>
          </a:p>
        </p:txBody>
      </p:sp>
      <p:pic>
        <p:nvPicPr>
          <p:cNvPr id="49163" name="Picture 1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9020" y="5213350"/>
            <a:ext cx="19812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テキスト ボックス 48"/>
          <p:cNvSpPr txBox="1">
            <a:spLocks noChangeArrowheads="1"/>
          </p:cNvSpPr>
          <p:nvPr/>
        </p:nvSpPr>
        <p:spPr bwMode="auto">
          <a:xfrm>
            <a:off x="7078663" y="3325813"/>
            <a:ext cx="206533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smtClean="0">
                <a:solidFill>
                  <a:srgbClr val="000000"/>
                </a:solidFill>
                <a:cs typeface="Arial" pitchFamily="34" charset="0"/>
              </a:rPr>
              <a:t>Add RF systems for higher beam current</a:t>
            </a:r>
          </a:p>
        </p:txBody>
      </p:sp>
      <p:sp>
        <p:nvSpPr>
          <p:cNvPr id="49165" name="テキスト ボックス 49"/>
          <p:cNvSpPr txBox="1">
            <a:spLocks noChangeArrowheads="1"/>
          </p:cNvSpPr>
          <p:nvPr/>
        </p:nvSpPr>
        <p:spPr bwMode="auto">
          <a:xfrm>
            <a:off x="5470525" y="4638675"/>
            <a:ext cx="1790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smtClean="0">
                <a:solidFill>
                  <a:srgbClr val="000000"/>
                </a:solidFill>
                <a:cs typeface="Arial" pitchFamily="34" charset="0"/>
              </a:rPr>
              <a:t>Positron </a:t>
            </a:r>
          </a:p>
          <a:p>
            <a:pPr eaLnBrk="1" fontAlgn="base" hangingPunct="1">
              <a:spcBef>
                <a:spcPct val="0"/>
              </a:spcBef>
              <a:spcAft>
                <a:spcPct val="0"/>
              </a:spcAft>
            </a:pPr>
            <a:r>
              <a:rPr lang="en-US" altLang="ja-JP" sz="1600" smtClean="0">
                <a:solidFill>
                  <a:srgbClr val="000000"/>
                </a:solidFill>
                <a:cs typeface="Arial" pitchFamily="34" charset="0"/>
              </a:rPr>
              <a:t>capture section</a:t>
            </a:r>
          </a:p>
        </p:txBody>
      </p:sp>
      <p:sp>
        <p:nvSpPr>
          <p:cNvPr id="49166" name="テキスト ボックス 52"/>
          <p:cNvSpPr txBox="1">
            <a:spLocks noChangeArrowheads="1"/>
          </p:cNvSpPr>
          <p:nvPr/>
        </p:nvSpPr>
        <p:spPr bwMode="auto">
          <a:xfrm>
            <a:off x="2568576" y="4135438"/>
            <a:ext cx="2160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smtClean="0">
                <a:solidFill>
                  <a:srgbClr val="000000"/>
                </a:solidFill>
                <a:cs typeface="Arial" pitchFamily="34" charset="0"/>
              </a:rPr>
              <a:t>Damping ring for low emittance </a:t>
            </a:r>
            <a:r>
              <a:rPr kumimoji="0" lang="en-US" altLang="ja-JP" sz="1600" smtClean="0">
                <a:solidFill>
                  <a:srgbClr val="000000"/>
                </a:solidFill>
                <a:cs typeface="Arial" pitchFamily="34" charset="0"/>
              </a:rPr>
              <a:t>posi</a:t>
            </a:r>
            <a:r>
              <a:rPr lang="en-US" altLang="ja-JP" sz="1600" smtClean="0">
                <a:solidFill>
                  <a:srgbClr val="000000"/>
                </a:solidFill>
                <a:cs typeface="Arial" pitchFamily="34" charset="0"/>
              </a:rPr>
              <a:t>tron</a:t>
            </a:r>
          </a:p>
          <a:p>
            <a:pPr eaLnBrk="1" fontAlgn="base" hangingPunct="1">
              <a:spcBef>
                <a:spcPct val="0"/>
              </a:spcBef>
              <a:spcAft>
                <a:spcPct val="0"/>
              </a:spcAft>
            </a:pPr>
            <a:r>
              <a:rPr lang="en-US" altLang="ja-JP" sz="1600" smtClean="0">
                <a:solidFill>
                  <a:srgbClr val="000000"/>
                </a:solidFill>
                <a:cs typeface="Arial" pitchFamily="34" charset="0"/>
              </a:rPr>
              <a:t>injection</a:t>
            </a:r>
          </a:p>
        </p:txBody>
      </p:sp>
      <p:pic>
        <p:nvPicPr>
          <p:cNvPr id="49167" name="Picture 1"/>
          <p:cNvPicPr>
            <a:picLocks noChangeAspect="1" noChangeArrowheads="1"/>
          </p:cNvPicPr>
          <p:nvPr/>
        </p:nvPicPr>
        <p:blipFill>
          <a:blip r:embed="rId7">
            <a:extLst>
              <a:ext uri="{28A0092B-C50C-407E-A947-70E740481C1C}">
                <a14:useLocalDpi xmlns:a14="http://schemas.microsoft.com/office/drawing/2010/main" val="0"/>
              </a:ext>
            </a:extLst>
          </a:blip>
          <a:srcRect l="7352" t="16899" r="15434" b="9969"/>
          <a:stretch>
            <a:fillRect/>
          </a:stretch>
        </p:blipFill>
        <p:spPr bwMode="auto">
          <a:xfrm>
            <a:off x="6878639" y="1508125"/>
            <a:ext cx="22161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8" name="テキスト ボックス 1"/>
          <p:cNvSpPr txBox="1">
            <a:spLocks noChangeArrowheads="1"/>
          </p:cNvSpPr>
          <p:nvPr/>
        </p:nvSpPr>
        <p:spPr bwMode="auto">
          <a:xfrm>
            <a:off x="6965952" y="965200"/>
            <a:ext cx="2157753" cy="58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smtClean="0">
                <a:solidFill>
                  <a:prstClr val="black"/>
                </a:solidFill>
              </a:rPr>
              <a:t>IR with </a:t>
            </a:r>
            <a:r>
              <a:rPr lang="en-US" altLang="ja-JP" sz="1600" smtClean="0">
                <a:solidFill>
                  <a:prstClr val="black"/>
                </a:solidFill>
                <a:latin typeface="Symbol" pitchFamily="18" charset="2"/>
              </a:rPr>
              <a:t>b</a:t>
            </a:r>
            <a:r>
              <a:rPr lang="en-US" altLang="ja-JP" sz="1600" baseline="-25000" smtClean="0">
                <a:solidFill>
                  <a:prstClr val="black"/>
                </a:solidFill>
                <a:latin typeface="Times New Roman" pitchFamily="18" charset="0"/>
                <a:cs typeface="Times New Roman" pitchFamily="18" charset="0"/>
              </a:rPr>
              <a:t>y</a:t>
            </a:r>
            <a:r>
              <a:rPr lang="en-US" altLang="ja-JP" sz="1600" smtClean="0">
                <a:solidFill>
                  <a:prstClr val="black"/>
                </a:solidFill>
              </a:rPr>
              <a:t>*=0.3mm</a:t>
            </a:r>
          </a:p>
          <a:p>
            <a:pPr eaLnBrk="1" fontAlgn="base" hangingPunct="1">
              <a:spcBef>
                <a:spcPct val="0"/>
              </a:spcBef>
              <a:spcAft>
                <a:spcPct val="0"/>
              </a:spcAft>
            </a:pPr>
            <a:r>
              <a:rPr lang="en-US" altLang="ja-JP" sz="1600" smtClean="0">
                <a:solidFill>
                  <a:prstClr val="black"/>
                </a:solidFill>
              </a:rPr>
              <a:t>SC final focus system</a:t>
            </a:r>
            <a:endParaRPr lang="ja-JP" altLang="en-US" sz="1600" smtClean="0">
              <a:solidFill>
                <a:prstClr val="black"/>
              </a:solidFill>
            </a:endParaRPr>
          </a:p>
        </p:txBody>
      </p:sp>
      <p:sp>
        <p:nvSpPr>
          <p:cNvPr id="49169" name="テキスト ボックス 2"/>
          <p:cNvSpPr txBox="1">
            <a:spLocks noChangeArrowheads="1"/>
          </p:cNvSpPr>
          <p:nvPr/>
        </p:nvSpPr>
        <p:spPr bwMode="auto">
          <a:xfrm>
            <a:off x="150816" y="952505"/>
            <a:ext cx="2100045" cy="33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smtClean="0">
                <a:solidFill>
                  <a:prstClr val="black"/>
                </a:solidFill>
              </a:rPr>
              <a:t>Low emittance lattice</a:t>
            </a:r>
            <a:endParaRPr lang="ja-JP" altLang="en-US" sz="1600" smtClean="0">
              <a:solidFill>
                <a:prstClr val="black"/>
              </a:solidFill>
            </a:endParaRPr>
          </a:p>
        </p:txBody>
      </p:sp>
      <p:sp>
        <p:nvSpPr>
          <p:cNvPr id="49170" name="テキスト ボックス 3"/>
          <p:cNvSpPr txBox="1">
            <a:spLocks noChangeArrowheads="1"/>
          </p:cNvSpPr>
          <p:nvPr/>
        </p:nvSpPr>
        <p:spPr bwMode="auto">
          <a:xfrm>
            <a:off x="5886453" y="3594101"/>
            <a:ext cx="822451" cy="30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400" i="1" smtClean="0">
                <a:solidFill>
                  <a:prstClr val="black"/>
                </a:solidFill>
                <a:latin typeface="Times New Roman" pitchFamily="18" charset="0"/>
                <a:cs typeface="Times New Roman" pitchFamily="18" charset="0"/>
              </a:rPr>
              <a:t>e</a:t>
            </a:r>
            <a:r>
              <a:rPr lang="en-US" altLang="ja-JP" sz="1400" baseline="30000" smtClean="0">
                <a:solidFill>
                  <a:prstClr val="black"/>
                </a:solidFill>
              </a:rPr>
              <a:t>+</a:t>
            </a:r>
            <a:r>
              <a:rPr lang="en-US" altLang="ja-JP" sz="1400" smtClean="0">
                <a:solidFill>
                  <a:prstClr val="black"/>
                </a:solidFill>
              </a:rPr>
              <a:t>(3.6A)</a:t>
            </a:r>
            <a:endParaRPr lang="ja-JP" altLang="en-US" sz="1400" smtClean="0">
              <a:solidFill>
                <a:prstClr val="black"/>
              </a:solidFill>
            </a:endParaRPr>
          </a:p>
        </p:txBody>
      </p:sp>
      <p:sp>
        <p:nvSpPr>
          <p:cNvPr id="49171" name="テキスト ボックス 55"/>
          <p:cNvSpPr txBox="1">
            <a:spLocks noChangeArrowheads="1"/>
          </p:cNvSpPr>
          <p:nvPr/>
        </p:nvSpPr>
        <p:spPr bwMode="auto">
          <a:xfrm>
            <a:off x="3895774" y="1949451"/>
            <a:ext cx="817643" cy="30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400" i="1" smtClean="0">
                <a:solidFill>
                  <a:prstClr val="black"/>
                </a:solidFill>
                <a:latin typeface="Times New Roman" pitchFamily="18" charset="0"/>
                <a:cs typeface="Times New Roman" pitchFamily="18" charset="0"/>
              </a:rPr>
              <a:t>e</a:t>
            </a:r>
            <a:r>
              <a:rPr lang="en-US" altLang="ja-JP" sz="1400" baseline="30000" smtClean="0">
                <a:solidFill>
                  <a:prstClr val="black"/>
                </a:solidFill>
                <a:latin typeface="Symbol" pitchFamily="18" charset="2"/>
              </a:rPr>
              <a:t>-</a:t>
            </a:r>
            <a:r>
              <a:rPr lang="en-US" altLang="ja-JP" sz="1400" smtClean="0">
                <a:solidFill>
                  <a:prstClr val="black"/>
                </a:solidFill>
              </a:rPr>
              <a:t>(2.6A)</a:t>
            </a:r>
            <a:endParaRPr lang="ja-JP" altLang="en-US" sz="1400" smtClean="0">
              <a:solidFill>
                <a:prstClr val="black"/>
              </a:solidFill>
            </a:endParaRPr>
          </a:p>
        </p:txBody>
      </p:sp>
      <p:pic>
        <p:nvPicPr>
          <p:cNvPr id="49172" name="Picture 28" descr="newduct"/>
          <p:cNvPicPr>
            <a:picLocks noChangeAspect="1" noChangeArrowheads="1"/>
          </p:cNvPicPr>
          <p:nvPr/>
        </p:nvPicPr>
        <p:blipFill>
          <a:blip r:embed="rId8">
            <a:clrChange>
              <a:clrFrom>
                <a:srgbClr val="FFFFFF"/>
              </a:clrFrom>
              <a:clrTo>
                <a:srgbClr val="FFFFFF">
                  <a:alpha val="0"/>
                </a:srgbClr>
              </a:clrTo>
            </a:clrChange>
            <a:lum bright="10000"/>
            <a:grayscl/>
            <a:extLst>
              <a:ext uri="{28A0092B-C50C-407E-A947-70E740481C1C}">
                <a14:useLocalDpi xmlns:a14="http://schemas.microsoft.com/office/drawing/2010/main" val="0"/>
              </a:ext>
            </a:extLst>
          </a:blip>
          <a:srcRect/>
          <a:stretch>
            <a:fillRect/>
          </a:stretch>
        </p:blipFill>
        <p:spPr bwMode="auto">
          <a:xfrm>
            <a:off x="101600" y="4897528"/>
            <a:ext cx="283686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Text Box 29"/>
          <p:cNvSpPr txBox="1">
            <a:spLocks noChangeArrowheads="1"/>
          </p:cNvSpPr>
          <p:nvPr/>
        </p:nvSpPr>
        <p:spPr bwMode="auto">
          <a:xfrm>
            <a:off x="100013" y="5988050"/>
            <a:ext cx="723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229" tIns="45616" rIns="91229" bIns="45616">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smtClean="0">
                <a:solidFill>
                  <a:srgbClr val="FF0000"/>
                </a:solidFill>
              </a:rPr>
              <a:t>Beam</a:t>
            </a:r>
          </a:p>
        </p:txBody>
      </p:sp>
      <p:sp>
        <p:nvSpPr>
          <p:cNvPr id="49174" name="Line 30"/>
          <p:cNvSpPr>
            <a:spLocks noChangeShapeType="1"/>
          </p:cNvSpPr>
          <p:nvPr/>
        </p:nvSpPr>
        <p:spPr bwMode="auto">
          <a:xfrm flipV="1">
            <a:off x="704852" y="5848440"/>
            <a:ext cx="428625" cy="265113"/>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lIns="91229" tIns="45616" rIns="91229" bIns="45616"/>
          <a:lstStyle/>
          <a:p>
            <a:pPr fontAlgn="base">
              <a:spcBef>
                <a:spcPct val="0"/>
              </a:spcBef>
              <a:spcAft>
                <a:spcPct val="0"/>
              </a:spcAft>
            </a:pPr>
            <a:endParaRPr lang="ja-JP" altLang="en-US" smtClean="0">
              <a:solidFill>
                <a:prstClr val="black"/>
              </a:solidFill>
              <a:latin typeface="Arial" pitchFamily="34" charset="0"/>
            </a:endParaRPr>
          </a:p>
        </p:txBody>
      </p:sp>
      <p:sp>
        <p:nvSpPr>
          <p:cNvPr id="49175" name="Line 34"/>
          <p:cNvSpPr>
            <a:spLocks noChangeShapeType="1"/>
          </p:cNvSpPr>
          <p:nvPr/>
        </p:nvSpPr>
        <p:spPr bwMode="auto">
          <a:xfrm flipV="1">
            <a:off x="889004" y="5848440"/>
            <a:ext cx="917575" cy="366713"/>
          </a:xfrm>
          <a:prstGeom prst="line">
            <a:avLst/>
          </a:prstGeom>
          <a:noFill/>
          <a:ln w="38100">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wrap="none" lIns="91229" tIns="45616" rIns="91229" bIns="45616"/>
          <a:lstStyle/>
          <a:p>
            <a:pPr fontAlgn="base">
              <a:spcBef>
                <a:spcPct val="0"/>
              </a:spcBef>
              <a:spcAft>
                <a:spcPct val="0"/>
              </a:spcAft>
            </a:pPr>
            <a:endParaRPr lang="ja-JP" altLang="en-US" smtClean="0">
              <a:solidFill>
                <a:prstClr val="black"/>
              </a:solidFill>
              <a:latin typeface="Arial" pitchFamily="34" charset="0"/>
            </a:endParaRPr>
          </a:p>
        </p:txBody>
      </p:sp>
      <p:sp>
        <p:nvSpPr>
          <p:cNvPr id="49176" name="Text Box 35"/>
          <p:cNvSpPr txBox="1">
            <a:spLocks noChangeArrowheads="1"/>
          </p:cNvSpPr>
          <p:nvPr/>
        </p:nvSpPr>
        <p:spPr bwMode="auto">
          <a:xfrm>
            <a:off x="93698" y="4943475"/>
            <a:ext cx="1271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229" tIns="45616" rIns="91229" bIns="45616">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400" smtClean="0">
                <a:solidFill>
                  <a:srgbClr val="FF21B5"/>
                </a:solidFill>
              </a:rPr>
              <a:t>NEG pumps</a:t>
            </a:r>
          </a:p>
        </p:txBody>
      </p:sp>
      <p:sp>
        <p:nvSpPr>
          <p:cNvPr id="49177" name="Line 36"/>
          <p:cNvSpPr>
            <a:spLocks noChangeShapeType="1"/>
          </p:cNvSpPr>
          <p:nvPr/>
        </p:nvSpPr>
        <p:spPr bwMode="auto">
          <a:xfrm>
            <a:off x="452483" y="5178425"/>
            <a:ext cx="130175" cy="476250"/>
          </a:xfrm>
          <a:prstGeom prst="line">
            <a:avLst/>
          </a:prstGeom>
          <a:noFill/>
          <a:ln w="38100">
            <a:solidFill>
              <a:srgbClr val="FF00FF"/>
            </a:solidFill>
            <a:round/>
            <a:headEnd type="none" w="sm" len="sm"/>
            <a:tailEnd type="triangle" w="med" len="med"/>
          </a:ln>
          <a:extLst>
            <a:ext uri="{909E8E84-426E-40DD-AFC4-6F175D3DCCD1}">
              <a14:hiddenFill xmlns:a14="http://schemas.microsoft.com/office/drawing/2010/main">
                <a:noFill/>
              </a14:hiddenFill>
            </a:ext>
          </a:extLst>
        </p:spPr>
        <p:txBody>
          <a:bodyPr wrap="none" lIns="91229" tIns="45616" rIns="91229" bIns="45616"/>
          <a:lstStyle/>
          <a:p>
            <a:pPr fontAlgn="base">
              <a:spcBef>
                <a:spcPct val="0"/>
              </a:spcBef>
              <a:spcAft>
                <a:spcPct val="0"/>
              </a:spcAft>
            </a:pPr>
            <a:endParaRPr lang="ja-JP" altLang="en-US" smtClean="0">
              <a:solidFill>
                <a:prstClr val="black"/>
              </a:solidFill>
              <a:latin typeface="Arial" pitchFamily="34" charset="0"/>
            </a:endParaRPr>
          </a:p>
        </p:txBody>
      </p:sp>
      <p:sp>
        <p:nvSpPr>
          <p:cNvPr id="49178" name="Text Box 29"/>
          <p:cNvSpPr txBox="1">
            <a:spLocks noChangeArrowheads="1"/>
          </p:cNvSpPr>
          <p:nvPr/>
        </p:nvSpPr>
        <p:spPr bwMode="auto">
          <a:xfrm>
            <a:off x="1101725" y="6042025"/>
            <a:ext cx="7239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229" tIns="45616" rIns="91229" bIns="45616">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smtClean="0">
                <a:solidFill>
                  <a:srgbClr val="0000FF"/>
                </a:solidFill>
              </a:rPr>
              <a:t>SR</a:t>
            </a:r>
          </a:p>
        </p:txBody>
      </p:sp>
      <p:sp>
        <p:nvSpPr>
          <p:cNvPr id="49179" name="テキスト ボックス 4"/>
          <p:cNvSpPr txBox="1">
            <a:spLocks noChangeArrowheads="1"/>
          </p:cNvSpPr>
          <p:nvPr/>
        </p:nvSpPr>
        <p:spPr bwMode="auto">
          <a:xfrm>
            <a:off x="2308840" y="5678523"/>
            <a:ext cx="2715598" cy="58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600" dirty="0" smtClean="0">
                <a:solidFill>
                  <a:prstClr val="black"/>
                </a:solidFill>
              </a:rPr>
              <a:t>LER </a:t>
            </a:r>
            <a:r>
              <a:rPr lang="en-US" altLang="ja-JP" sz="1600" dirty="0" err="1" smtClean="0">
                <a:solidFill>
                  <a:prstClr val="black"/>
                </a:solidFill>
              </a:rPr>
              <a:t>beampipe</a:t>
            </a:r>
            <a:r>
              <a:rPr lang="en-US" altLang="ja-JP" sz="1600" dirty="0" smtClean="0">
                <a:solidFill>
                  <a:prstClr val="black"/>
                </a:solidFill>
              </a:rPr>
              <a:t> to suppress </a:t>
            </a:r>
          </a:p>
          <a:p>
            <a:pPr eaLnBrk="1" fontAlgn="base" hangingPunct="1">
              <a:spcBef>
                <a:spcPct val="0"/>
              </a:spcBef>
              <a:spcAft>
                <a:spcPct val="0"/>
              </a:spcAft>
            </a:pPr>
            <a:r>
              <a:rPr lang="en-US" altLang="ja-JP" sz="1600" dirty="0" smtClean="0">
                <a:solidFill>
                  <a:prstClr val="black"/>
                </a:solidFill>
              </a:rPr>
              <a:t>photoelectron instability</a:t>
            </a:r>
            <a:endParaRPr lang="ja-JP" altLang="en-US" sz="1600" dirty="0" smtClean="0">
              <a:solidFill>
                <a:prstClr val="black"/>
              </a:solidFill>
            </a:endParaRPr>
          </a:p>
        </p:txBody>
      </p:sp>
      <p:sp>
        <p:nvSpPr>
          <p:cNvPr id="49180" name="タイトル 1"/>
          <p:cNvSpPr>
            <a:spLocks noGrp="1"/>
          </p:cNvSpPr>
          <p:nvPr>
            <p:ph type="title" idx="4294967295"/>
          </p:nvPr>
        </p:nvSpPr>
        <p:spPr>
          <a:xfrm>
            <a:off x="236538" y="68862"/>
            <a:ext cx="7024687" cy="765175"/>
          </a:xfrm>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r>
              <a:rPr lang="en-US" altLang="ja-JP" sz="3200" dirty="0" smtClean="0"/>
              <a:t>KEKB upgrade to</a:t>
            </a:r>
            <a:r>
              <a:rPr lang="en-US" altLang="ja-JP" sz="3200" dirty="0" smtClean="0">
                <a:latin typeface="Arial"/>
                <a:cs typeface="Arial"/>
              </a:rPr>
              <a:t> </a:t>
            </a:r>
            <a:r>
              <a:rPr lang="en-US" altLang="ja-JP" sz="3200" dirty="0" err="1" smtClean="0">
                <a:latin typeface="Arial"/>
                <a:cs typeface="Arial"/>
              </a:rPr>
              <a:t>SuperKEKB</a:t>
            </a:r>
            <a:r>
              <a:rPr lang="en-US" altLang="ja-JP" sz="3200" dirty="0" smtClean="0">
                <a:latin typeface="Arial"/>
                <a:cs typeface="Arial"/>
              </a:rPr>
              <a:t> </a:t>
            </a:r>
            <a:endParaRPr lang="ja-JP" altLang="en-US" sz="3200" dirty="0" smtClean="0"/>
          </a:p>
        </p:txBody>
      </p:sp>
      <p:pic>
        <p:nvPicPr>
          <p:cNvPr id="49181" name="Picture 1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4463" y="0"/>
            <a:ext cx="1379537"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2614396" y="834037"/>
            <a:ext cx="393216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altLang="ja-JP" dirty="0" smtClean="0">
                <a:solidFill>
                  <a:prstClr val="white"/>
                </a:solidFill>
              </a:rPr>
              <a:t>Beam commissioning scheduled in 2015</a:t>
            </a:r>
            <a:endParaRPr lang="ja-JP" altLang="en-US" dirty="0">
              <a:solidFill>
                <a:prstClr val="white"/>
              </a:solidFill>
            </a:endParaRPr>
          </a:p>
        </p:txBody>
      </p:sp>
      <p:sp>
        <p:nvSpPr>
          <p:cNvPr id="29" name="Rectangle 23"/>
          <p:cNvSpPr>
            <a:spLocks/>
          </p:cNvSpPr>
          <p:nvPr/>
        </p:nvSpPr>
        <p:spPr bwMode="auto">
          <a:xfrm>
            <a:off x="480724" y="6386513"/>
            <a:ext cx="4042531" cy="394502"/>
          </a:xfrm>
          <a:prstGeom prst="rect">
            <a:avLst/>
          </a:prstGeom>
          <a:solidFill>
            <a:srgbClr val="FFCCC9"/>
          </a:solidFill>
          <a:ln w="12700">
            <a:noFill/>
            <a:miter lim="800000"/>
            <a:headEnd/>
            <a:tailEnd/>
          </a:ln>
        </p:spPr>
        <p:txBody>
          <a:bodyPr lIns="0" tIns="0" rIns="40638" bIns="0"/>
          <a:lstStyle/>
          <a:p>
            <a:pPr algn="ctr"/>
            <a:r>
              <a:rPr lang="en-US" altLang="ja-JP" sz="2700" dirty="0" smtClean="0">
                <a:solidFill>
                  <a:prstClr val="black"/>
                </a:solidFill>
                <a:latin typeface="ＭＳ Ｐゴシック" pitchFamily="50" charset="-128"/>
              </a:rPr>
              <a:t>Target: L = 8x10</a:t>
            </a:r>
            <a:r>
              <a:rPr lang="en-US" altLang="ja-JP" sz="2700" baseline="30000" dirty="0" smtClean="0">
                <a:solidFill>
                  <a:prstClr val="black"/>
                </a:solidFill>
                <a:latin typeface="ＭＳ Ｐゴシック" pitchFamily="50" charset="-128"/>
              </a:rPr>
              <a:t>35</a:t>
            </a:r>
            <a:r>
              <a:rPr lang="en-US" altLang="ja-JP" sz="2700" dirty="0" smtClean="0">
                <a:solidFill>
                  <a:prstClr val="black"/>
                </a:solidFill>
                <a:latin typeface="ＭＳ Ｐゴシック" pitchFamily="50" charset="-128"/>
              </a:rPr>
              <a:t>/cm</a:t>
            </a:r>
            <a:r>
              <a:rPr lang="en-US" altLang="ja-JP" sz="2700" baseline="30000" dirty="0" smtClean="0">
                <a:solidFill>
                  <a:prstClr val="black"/>
                </a:solidFill>
                <a:latin typeface="ＭＳ Ｐゴシック" pitchFamily="50" charset="-128"/>
              </a:rPr>
              <a:t>2</a:t>
            </a:r>
            <a:r>
              <a:rPr lang="en-US" altLang="ja-JP" sz="2700" dirty="0" smtClean="0">
                <a:solidFill>
                  <a:prstClr val="black"/>
                </a:solidFill>
                <a:latin typeface="ＭＳ Ｐゴシック" pitchFamily="50" charset="-128"/>
              </a:rPr>
              <a:t>/s</a:t>
            </a:r>
            <a:endParaRPr lang="ja-JP" altLang="en-US" sz="2700" dirty="0">
              <a:solidFill>
                <a:prstClr val="black"/>
              </a:solidFill>
              <a:latin typeface="ＭＳ Ｐゴシック" pitchFamily="50" charset="-128"/>
            </a:endParaRPr>
          </a:p>
        </p:txBody>
      </p:sp>
      <p:sp>
        <p:nvSpPr>
          <p:cNvPr id="3" name="スライド番号プレースホルダー 2"/>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4</a:t>
            </a:fld>
            <a:endParaRPr lang="ja-JP" altLang="en-US">
              <a:solidFill>
                <a:prstClr val="black">
                  <a:lumMod val="65000"/>
                  <a:lumOff val="35000"/>
                </a:prstClr>
              </a:solidFill>
            </a:endParaRPr>
          </a:p>
        </p:txBody>
      </p:sp>
    </p:spTree>
    <p:extLst>
      <p:ext uri="{BB962C8B-B14F-4D97-AF65-F5344CB8AC3E}">
        <p14:creationId xmlns:p14="http://schemas.microsoft.com/office/powerpoint/2010/main" val="4260040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6806053" y="4026981"/>
            <a:ext cx="2066131" cy="523220"/>
          </a:xfrm>
          <a:prstGeom prst="rect">
            <a:avLst/>
          </a:prstGeom>
          <a:solidFill>
            <a:srgbClr val="00FFFF"/>
          </a:solidFill>
          <a:ln w="9525">
            <a:solidFill>
              <a:schemeClr val="accent2"/>
            </a:solidFill>
            <a:miter lim="800000"/>
            <a:headEnd/>
            <a:tailEnd/>
          </a:ln>
          <a:effectLst/>
        </p:spPr>
        <p:txBody>
          <a:bodyPr wrap="square">
            <a:spAutoFit/>
          </a:bodyPr>
          <a:lstStyle/>
          <a:p>
            <a:r>
              <a:rPr lang="en-US" altLang="ja-JP" sz="1400" dirty="0">
                <a:solidFill>
                  <a:prstClr val="black"/>
                </a:solidFill>
              </a:rPr>
              <a:t>B-&gt;</a:t>
            </a:r>
            <a:r>
              <a:rPr lang="en-US" altLang="ja-JP" sz="1400" dirty="0" err="1">
                <a:solidFill>
                  <a:prstClr val="black"/>
                </a:solidFill>
                <a:latin typeface="Symbol" pitchFamily="18" charset="2"/>
              </a:rPr>
              <a:t>tn</a:t>
            </a:r>
            <a:r>
              <a:rPr lang="en-US" altLang="ja-JP" sz="1400" dirty="0">
                <a:solidFill>
                  <a:prstClr val="black"/>
                </a:solidFill>
                <a:latin typeface="Symbol" pitchFamily="18" charset="2"/>
              </a:rPr>
              <a:t>: </a:t>
            </a:r>
            <a:r>
              <a:rPr lang="en-US" altLang="ja-JP" sz="1400" dirty="0">
                <a:solidFill>
                  <a:prstClr val="black"/>
                </a:solidFill>
              </a:rPr>
              <a:t>    H-b-u coupling </a:t>
            </a:r>
            <a:endParaRPr lang="en-US" altLang="ja-JP" sz="1400" dirty="0">
              <a:solidFill>
                <a:prstClr val="black"/>
              </a:solidFill>
              <a:latin typeface="Symbol" pitchFamily="18" charset="2"/>
            </a:endParaRPr>
          </a:p>
          <a:p>
            <a:r>
              <a:rPr lang="en-US" altLang="ja-JP" sz="1400" dirty="0">
                <a:solidFill>
                  <a:prstClr val="black"/>
                </a:solidFill>
              </a:rPr>
              <a:t>B-&gt;</a:t>
            </a:r>
            <a:r>
              <a:rPr lang="en-US" altLang="ja-JP" sz="1400" dirty="0" err="1">
                <a:solidFill>
                  <a:prstClr val="black"/>
                </a:solidFill>
              </a:rPr>
              <a:t>D</a:t>
            </a:r>
            <a:r>
              <a:rPr lang="en-US" altLang="ja-JP" sz="1400" dirty="0" err="1">
                <a:solidFill>
                  <a:prstClr val="black"/>
                </a:solidFill>
                <a:latin typeface="Symbol" pitchFamily="18" charset="2"/>
              </a:rPr>
              <a:t>tn</a:t>
            </a:r>
            <a:r>
              <a:rPr lang="en-US" altLang="ja-JP" sz="1400" dirty="0">
                <a:solidFill>
                  <a:prstClr val="black"/>
                </a:solidFill>
                <a:latin typeface="Symbol" pitchFamily="18" charset="2"/>
              </a:rPr>
              <a:t> : </a:t>
            </a:r>
            <a:r>
              <a:rPr lang="en-US" altLang="ja-JP" sz="1400" dirty="0">
                <a:solidFill>
                  <a:prstClr val="black"/>
                </a:solidFill>
              </a:rPr>
              <a:t> H-b-c </a:t>
            </a:r>
            <a:r>
              <a:rPr lang="en-US" altLang="ja-JP" sz="1400" dirty="0" smtClean="0">
                <a:solidFill>
                  <a:prstClr val="black"/>
                </a:solidFill>
              </a:rPr>
              <a:t>coupling</a:t>
            </a:r>
            <a:endParaRPr lang="en-US" altLang="ja-JP" sz="1400" dirty="0">
              <a:solidFill>
                <a:prstClr val="black"/>
              </a:solidFill>
            </a:endParaRPr>
          </a:p>
        </p:txBody>
      </p:sp>
      <p:grpSp>
        <p:nvGrpSpPr>
          <p:cNvPr id="6" name="Group 16"/>
          <p:cNvGrpSpPr>
            <a:grpSpLocks/>
          </p:cNvGrpSpPr>
          <p:nvPr/>
        </p:nvGrpSpPr>
        <p:grpSpPr bwMode="auto">
          <a:xfrm>
            <a:off x="6955553" y="4501032"/>
            <a:ext cx="1831975" cy="1044248"/>
            <a:chOff x="2971" y="2448"/>
            <a:chExt cx="1971" cy="1115"/>
          </a:xfrm>
        </p:grpSpPr>
        <p:pic>
          <p:nvPicPr>
            <p:cNvPr id="7" name="Picture 17"/>
            <p:cNvPicPr>
              <a:picLocks noChangeAspect="1" noChangeArrowheads="1"/>
            </p:cNvPicPr>
            <p:nvPr/>
          </p:nvPicPr>
          <p:blipFill>
            <a:blip r:embed="rId3" cstate="print"/>
            <a:srcRect/>
            <a:stretch>
              <a:fillRect/>
            </a:stretch>
          </p:blipFill>
          <p:spPr bwMode="auto">
            <a:xfrm>
              <a:off x="3243" y="2659"/>
              <a:ext cx="1451" cy="757"/>
            </a:xfrm>
            <a:prstGeom prst="rect">
              <a:avLst/>
            </a:prstGeom>
            <a:noFill/>
            <a:ln w="9525">
              <a:noFill/>
              <a:miter lim="800000"/>
              <a:headEnd/>
              <a:tailEnd/>
            </a:ln>
            <a:effectLst/>
          </p:spPr>
        </p:pic>
        <p:sp>
          <p:nvSpPr>
            <p:cNvPr id="8" name="Text Box 18"/>
            <p:cNvSpPr txBox="1">
              <a:spLocks noChangeArrowheads="1"/>
            </p:cNvSpPr>
            <p:nvPr/>
          </p:nvSpPr>
          <p:spPr bwMode="auto">
            <a:xfrm>
              <a:off x="3834" y="2727"/>
              <a:ext cx="351" cy="293"/>
            </a:xfrm>
            <a:prstGeom prst="rect">
              <a:avLst/>
            </a:prstGeom>
            <a:noFill/>
            <a:ln w="9525">
              <a:noFill/>
              <a:miter lim="800000"/>
              <a:headEnd/>
              <a:tailEnd/>
            </a:ln>
            <a:effectLst/>
          </p:spPr>
          <p:txBody>
            <a:bodyPr wrap="none">
              <a:spAutoFit/>
            </a:bodyPr>
            <a:lstStyle/>
            <a:p>
              <a:r>
                <a:rPr lang="en-US" altLang="ja-JP" sz="1200">
                  <a:solidFill>
                    <a:prstClr val="black"/>
                  </a:solidFill>
                </a:rPr>
                <a:t>H</a:t>
              </a:r>
              <a:r>
                <a:rPr lang="en-US" altLang="ja-JP" sz="1200" baseline="30000">
                  <a:solidFill>
                    <a:prstClr val="black"/>
                  </a:solidFill>
                </a:rPr>
                <a:t>-</a:t>
              </a:r>
            </a:p>
          </p:txBody>
        </p:sp>
        <p:sp>
          <p:nvSpPr>
            <p:cNvPr id="9" name="Text Box 19"/>
            <p:cNvSpPr txBox="1">
              <a:spLocks noChangeArrowheads="1"/>
            </p:cNvSpPr>
            <p:nvPr/>
          </p:nvSpPr>
          <p:spPr bwMode="auto">
            <a:xfrm>
              <a:off x="2971" y="2593"/>
              <a:ext cx="319" cy="360"/>
            </a:xfrm>
            <a:prstGeom prst="rect">
              <a:avLst/>
            </a:prstGeom>
            <a:noFill/>
            <a:ln w="9525">
              <a:noFill/>
              <a:miter lim="800000"/>
              <a:headEnd/>
              <a:tailEnd/>
            </a:ln>
            <a:effectLst/>
          </p:spPr>
          <p:txBody>
            <a:bodyPr wrap="none">
              <a:spAutoFit/>
            </a:bodyPr>
            <a:lstStyle/>
            <a:p>
              <a:r>
                <a:rPr lang="en-US" altLang="ja-JP" sz="1600">
                  <a:solidFill>
                    <a:prstClr val="black"/>
                  </a:solidFill>
                </a:rPr>
                <a:t>b</a:t>
              </a:r>
            </a:p>
          </p:txBody>
        </p:sp>
        <p:sp>
          <p:nvSpPr>
            <p:cNvPr id="10" name="Text Box 20"/>
            <p:cNvSpPr txBox="1">
              <a:spLocks noChangeArrowheads="1"/>
            </p:cNvSpPr>
            <p:nvPr/>
          </p:nvSpPr>
          <p:spPr bwMode="auto">
            <a:xfrm>
              <a:off x="2971" y="3204"/>
              <a:ext cx="227" cy="359"/>
            </a:xfrm>
            <a:prstGeom prst="rect">
              <a:avLst/>
            </a:prstGeom>
            <a:noFill/>
            <a:ln w="9525">
              <a:noFill/>
              <a:miter lim="800000"/>
              <a:headEnd/>
              <a:tailEnd/>
            </a:ln>
            <a:effectLst/>
          </p:spPr>
          <p:txBody>
            <a:bodyPr>
              <a:spAutoFit/>
            </a:bodyPr>
            <a:lstStyle/>
            <a:p>
              <a:r>
                <a:rPr lang="en-US" altLang="ja-JP" sz="1600">
                  <a:solidFill>
                    <a:prstClr val="black"/>
                  </a:solidFill>
                </a:rPr>
                <a:t>u</a:t>
              </a:r>
            </a:p>
          </p:txBody>
        </p:sp>
        <p:sp>
          <p:nvSpPr>
            <p:cNvPr id="11" name="Text Box 21"/>
            <p:cNvSpPr txBox="1">
              <a:spLocks noChangeArrowheads="1"/>
            </p:cNvSpPr>
            <p:nvPr/>
          </p:nvSpPr>
          <p:spPr bwMode="auto">
            <a:xfrm>
              <a:off x="4648" y="3183"/>
              <a:ext cx="294" cy="360"/>
            </a:xfrm>
            <a:prstGeom prst="rect">
              <a:avLst/>
            </a:prstGeom>
            <a:noFill/>
            <a:ln w="9525">
              <a:noFill/>
              <a:miter lim="800000"/>
              <a:headEnd/>
              <a:tailEnd/>
            </a:ln>
            <a:effectLst/>
          </p:spPr>
          <p:txBody>
            <a:bodyPr wrap="none">
              <a:spAutoFit/>
            </a:bodyPr>
            <a:lstStyle/>
            <a:p>
              <a:r>
                <a:rPr lang="en-US" altLang="ja-JP" sz="1600">
                  <a:solidFill>
                    <a:prstClr val="black"/>
                  </a:solidFill>
                  <a:latin typeface="Symbol" pitchFamily="18" charset="2"/>
                </a:rPr>
                <a:t>t</a:t>
              </a:r>
              <a:endParaRPr lang="en-US" altLang="ja-JP" sz="1600">
                <a:solidFill>
                  <a:prstClr val="black"/>
                </a:solidFill>
              </a:endParaRPr>
            </a:p>
          </p:txBody>
        </p:sp>
        <p:sp>
          <p:nvSpPr>
            <p:cNvPr id="12" name="Text Box 22"/>
            <p:cNvSpPr txBox="1">
              <a:spLocks noChangeArrowheads="1"/>
            </p:cNvSpPr>
            <p:nvPr/>
          </p:nvSpPr>
          <p:spPr bwMode="auto">
            <a:xfrm>
              <a:off x="4660" y="2448"/>
              <a:ext cx="198" cy="359"/>
            </a:xfrm>
            <a:prstGeom prst="rect">
              <a:avLst/>
            </a:prstGeom>
            <a:noFill/>
            <a:ln w="9525">
              <a:noFill/>
              <a:miter lim="800000"/>
              <a:headEnd/>
              <a:tailEnd/>
            </a:ln>
            <a:effectLst/>
          </p:spPr>
          <p:txBody>
            <a:bodyPr>
              <a:spAutoFit/>
            </a:bodyPr>
            <a:lstStyle/>
            <a:p>
              <a:r>
                <a:rPr lang="en-US" altLang="ja-JP" sz="1600" dirty="0">
                  <a:solidFill>
                    <a:prstClr val="black"/>
                  </a:solidFill>
                  <a:latin typeface="Symbol" pitchFamily="18" charset="2"/>
                </a:rPr>
                <a:t>n</a:t>
              </a:r>
              <a:endParaRPr lang="en-US" altLang="ja-JP" sz="1600" dirty="0">
                <a:solidFill>
                  <a:prstClr val="black"/>
                </a:solidFill>
              </a:endParaRPr>
            </a:p>
          </p:txBody>
        </p:sp>
      </p:grpSp>
      <p:sp>
        <p:nvSpPr>
          <p:cNvPr id="13" name="Text Box 24"/>
          <p:cNvSpPr txBox="1">
            <a:spLocks noChangeArrowheads="1"/>
          </p:cNvSpPr>
          <p:nvPr/>
        </p:nvSpPr>
        <p:spPr bwMode="auto">
          <a:xfrm>
            <a:off x="7561978" y="5186832"/>
            <a:ext cx="639762" cy="304800"/>
          </a:xfrm>
          <a:prstGeom prst="rect">
            <a:avLst/>
          </a:prstGeom>
          <a:noFill/>
          <a:ln w="9525">
            <a:noFill/>
            <a:miter lim="800000"/>
            <a:headEnd/>
            <a:tailEnd/>
          </a:ln>
          <a:effectLst/>
        </p:spPr>
        <p:txBody>
          <a:bodyPr wrap="none">
            <a:spAutoFit/>
          </a:bodyPr>
          <a:lstStyle/>
          <a:p>
            <a:r>
              <a:rPr lang="en-US" altLang="ja-JP" sz="1400" i="1">
                <a:solidFill>
                  <a:prstClr val="black"/>
                </a:solidFill>
                <a:latin typeface="Times New Roman" pitchFamily="18" charset="0"/>
              </a:rPr>
              <a:t>B</a:t>
            </a:r>
            <a:r>
              <a:rPr lang="en-US" altLang="ja-JP" sz="1400">
                <a:solidFill>
                  <a:prstClr val="black"/>
                </a:solidFill>
                <a:cs typeface="Arial" pitchFamily="34" charset="0"/>
              </a:rPr>
              <a:t>→</a:t>
            </a:r>
            <a:r>
              <a:rPr lang="en-US" altLang="ja-JP" sz="1400">
                <a:solidFill>
                  <a:prstClr val="black"/>
                </a:solidFill>
                <a:latin typeface="Symbol" pitchFamily="18" charset="2"/>
                <a:cs typeface="Arial" pitchFamily="34" charset="0"/>
              </a:rPr>
              <a:t>tn</a:t>
            </a:r>
          </a:p>
        </p:txBody>
      </p:sp>
      <p:sp>
        <p:nvSpPr>
          <p:cNvPr id="14" name="Line 25"/>
          <p:cNvSpPr>
            <a:spLocks noChangeShapeType="1"/>
          </p:cNvSpPr>
          <p:nvPr/>
        </p:nvSpPr>
        <p:spPr bwMode="auto">
          <a:xfrm>
            <a:off x="7273053" y="6264744"/>
            <a:ext cx="1223962" cy="0"/>
          </a:xfrm>
          <a:prstGeom prst="line">
            <a:avLst/>
          </a:prstGeom>
          <a:noFill/>
          <a:ln w="9525">
            <a:solidFill>
              <a:schemeClr val="tx1"/>
            </a:solidFill>
            <a:round/>
            <a:headEnd/>
            <a:tailEnd/>
          </a:ln>
          <a:effectLst/>
        </p:spPr>
        <p:txBody>
          <a:bodyPr/>
          <a:lstStyle/>
          <a:p>
            <a:endParaRPr lang="en-US">
              <a:solidFill>
                <a:prstClr val="black"/>
              </a:solidFill>
            </a:endParaRPr>
          </a:p>
        </p:txBody>
      </p:sp>
      <p:sp>
        <p:nvSpPr>
          <p:cNvPr id="15" name="Line 26"/>
          <p:cNvSpPr>
            <a:spLocks noChangeShapeType="1"/>
          </p:cNvSpPr>
          <p:nvPr/>
        </p:nvSpPr>
        <p:spPr bwMode="auto">
          <a:xfrm flipV="1">
            <a:off x="7704853" y="5905969"/>
            <a:ext cx="288925" cy="358775"/>
          </a:xfrm>
          <a:prstGeom prst="line">
            <a:avLst/>
          </a:prstGeom>
          <a:noFill/>
          <a:ln w="9525">
            <a:solidFill>
              <a:schemeClr val="tx1"/>
            </a:solidFill>
            <a:prstDash val="dash"/>
            <a:round/>
            <a:headEnd/>
            <a:tailEnd/>
          </a:ln>
          <a:effectLst/>
        </p:spPr>
        <p:txBody>
          <a:bodyPr/>
          <a:lstStyle/>
          <a:p>
            <a:endParaRPr lang="en-US">
              <a:solidFill>
                <a:prstClr val="black"/>
              </a:solidFill>
            </a:endParaRPr>
          </a:p>
        </p:txBody>
      </p:sp>
      <p:sp>
        <p:nvSpPr>
          <p:cNvPr id="16" name="Line 27"/>
          <p:cNvSpPr>
            <a:spLocks noChangeShapeType="1"/>
          </p:cNvSpPr>
          <p:nvPr/>
        </p:nvSpPr>
        <p:spPr bwMode="auto">
          <a:xfrm flipV="1">
            <a:off x="7993778" y="5763094"/>
            <a:ext cx="503237" cy="142875"/>
          </a:xfrm>
          <a:prstGeom prst="line">
            <a:avLst/>
          </a:prstGeom>
          <a:noFill/>
          <a:ln w="9525">
            <a:solidFill>
              <a:schemeClr val="tx1"/>
            </a:solidFill>
            <a:round/>
            <a:headEnd/>
            <a:tailEnd/>
          </a:ln>
          <a:effectLst/>
        </p:spPr>
        <p:txBody>
          <a:bodyPr/>
          <a:lstStyle/>
          <a:p>
            <a:endParaRPr lang="en-US">
              <a:solidFill>
                <a:prstClr val="black"/>
              </a:solidFill>
            </a:endParaRPr>
          </a:p>
        </p:txBody>
      </p:sp>
      <p:sp>
        <p:nvSpPr>
          <p:cNvPr id="17" name="Line 28"/>
          <p:cNvSpPr>
            <a:spLocks noChangeShapeType="1"/>
          </p:cNvSpPr>
          <p:nvPr/>
        </p:nvSpPr>
        <p:spPr bwMode="auto">
          <a:xfrm>
            <a:off x="7993778" y="5905969"/>
            <a:ext cx="503237" cy="142875"/>
          </a:xfrm>
          <a:prstGeom prst="line">
            <a:avLst/>
          </a:prstGeom>
          <a:noFill/>
          <a:ln w="9525">
            <a:solidFill>
              <a:schemeClr val="tx1"/>
            </a:solidFill>
            <a:round/>
            <a:headEnd/>
            <a:tailEnd/>
          </a:ln>
          <a:effectLst/>
        </p:spPr>
        <p:txBody>
          <a:bodyPr/>
          <a:lstStyle/>
          <a:p>
            <a:endParaRPr lang="en-US">
              <a:solidFill>
                <a:prstClr val="black"/>
              </a:solidFill>
            </a:endParaRPr>
          </a:p>
        </p:txBody>
      </p:sp>
      <p:sp>
        <p:nvSpPr>
          <p:cNvPr id="18" name="Line 29"/>
          <p:cNvSpPr>
            <a:spLocks noChangeShapeType="1"/>
          </p:cNvSpPr>
          <p:nvPr/>
        </p:nvSpPr>
        <p:spPr bwMode="auto">
          <a:xfrm>
            <a:off x="7273053" y="6482232"/>
            <a:ext cx="1223962" cy="0"/>
          </a:xfrm>
          <a:prstGeom prst="line">
            <a:avLst/>
          </a:prstGeom>
          <a:noFill/>
          <a:ln w="9525">
            <a:solidFill>
              <a:schemeClr val="tx1"/>
            </a:solidFill>
            <a:round/>
            <a:headEnd/>
            <a:tailEnd/>
          </a:ln>
          <a:effectLst/>
        </p:spPr>
        <p:txBody>
          <a:bodyPr/>
          <a:lstStyle/>
          <a:p>
            <a:endParaRPr lang="en-US">
              <a:solidFill>
                <a:prstClr val="black"/>
              </a:solidFill>
            </a:endParaRPr>
          </a:p>
        </p:txBody>
      </p:sp>
      <p:sp>
        <p:nvSpPr>
          <p:cNvPr id="19" name="Text Box 30"/>
          <p:cNvSpPr txBox="1">
            <a:spLocks noChangeArrowheads="1"/>
          </p:cNvSpPr>
          <p:nvPr/>
        </p:nvSpPr>
        <p:spPr bwMode="auto">
          <a:xfrm>
            <a:off x="7488953" y="6482232"/>
            <a:ext cx="768350" cy="304800"/>
          </a:xfrm>
          <a:prstGeom prst="rect">
            <a:avLst/>
          </a:prstGeom>
          <a:noFill/>
          <a:ln w="9525">
            <a:noFill/>
            <a:miter lim="800000"/>
            <a:headEnd/>
            <a:tailEnd/>
          </a:ln>
          <a:effectLst/>
        </p:spPr>
        <p:txBody>
          <a:bodyPr wrap="none">
            <a:spAutoFit/>
          </a:bodyPr>
          <a:lstStyle/>
          <a:p>
            <a:r>
              <a:rPr lang="en-US" altLang="ja-JP" sz="1400" i="1">
                <a:solidFill>
                  <a:prstClr val="black"/>
                </a:solidFill>
                <a:latin typeface="Times New Roman" pitchFamily="18" charset="0"/>
              </a:rPr>
              <a:t>B</a:t>
            </a:r>
            <a:r>
              <a:rPr lang="en-US" altLang="ja-JP" sz="1400">
                <a:solidFill>
                  <a:prstClr val="black"/>
                </a:solidFill>
                <a:cs typeface="Arial" pitchFamily="34" charset="0"/>
              </a:rPr>
              <a:t>→</a:t>
            </a:r>
            <a:r>
              <a:rPr lang="en-US" altLang="ja-JP" sz="1400" i="1">
                <a:solidFill>
                  <a:prstClr val="black"/>
                </a:solidFill>
                <a:latin typeface="Times New Roman" pitchFamily="18" charset="0"/>
                <a:cs typeface="Arial" pitchFamily="34" charset="0"/>
              </a:rPr>
              <a:t>D</a:t>
            </a:r>
            <a:r>
              <a:rPr lang="en-US" altLang="ja-JP" sz="1400">
                <a:solidFill>
                  <a:prstClr val="black"/>
                </a:solidFill>
                <a:latin typeface="Symbol" pitchFamily="18" charset="2"/>
                <a:cs typeface="Arial" pitchFamily="34" charset="0"/>
              </a:rPr>
              <a:t>tn</a:t>
            </a:r>
          </a:p>
        </p:txBody>
      </p:sp>
      <p:sp>
        <p:nvSpPr>
          <p:cNvPr id="20" name="Text Box 31"/>
          <p:cNvSpPr txBox="1">
            <a:spLocks noChangeArrowheads="1"/>
          </p:cNvSpPr>
          <p:nvPr/>
        </p:nvSpPr>
        <p:spPr bwMode="auto">
          <a:xfrm>
            <a:off x="8425578" y="5545607"/>
            <a:ext cx="273050" cy="336550"/>
          </a:xfrm>
          <a:prstGeom prst="rect">
            <a:avLst/>
          </a:prstGeom>
          <a:noFill/>
          <a:ln w="9525">
            <a:noFill/>
            <a:miter lim="800000"/>
            <a:headEnd/>
            <a:tailEnd/>
          </a:ln>
          <a:effectLst/>
        </p:spPr>
        <p:txBody>
          <a:bodyPr wrap="none">
            <a:spAutoFit/>
          </a:bodyPr>
          <a:lstStyle/>
          <a:p>
            <a:r>
              <a:rPr lang="en-US" altLang="ja-JP" sz="1600">
                <a:solidFill>
                  <a:prstClr val="black"/>
                </a:solidFill>
                <a:latin typeface="Symbol" pitchFamily="18" charset="2"/>
              </a:rPr>
              <a:t>t</a:t>
            </a:r>
          </a:p>
        </p:txBody>
      </p:sp>
      <p:sp>
        <p:nvSpPr>
          <p:cNvPr id="21" name="Text Box 32"/>
          <p:cNvSpPr txBox="1">
            <a:spLocks noChangeArrowheads="1"/>
          </p:cNvSpPr>
          <p:nvPr/>
        </p:nvSpPr>
        <p:spPr bwMode="auto">
          <a:xfrm>
            <a:off x="8425578" y="5834532"/>
            <a:ext cx="290512" cy="336550"/>
          </a:xfrm>
          <a:prstGeom prst="rect">
            <a:avLst/>
          </a:prstGeom>
          <a:noFill/>
          <a:ln w="9525">
            <a:noFill/>
            <a:miter lim="800000"/>
            <a:headEnd/>
            <a:tailEnd/>
          </a:ln>
          <a:effectLst/>
        </p:spPr>
        <p:txBody>
          <a:bodyPr wrap="none">
            <a:spAutoFit/>
          </a:bodyPr>
          <a:lstStyle/>
          <a:p>
            <a:r>
              <a:rPr lang="en-US" altLang="ja-JP" sz="1600">
                <a:solidFill>
                  <a:prstClr val="black"/>
                </a:solidFill>
                <a:latin typeface="Symbol" pitchFamily="18" charset="2"/>
              </a:rPr>
              <a:t>n</a:t>
            </a:r>
          </a:p>
        </p:txBody>
      </p:sp>
      <p:sp>
        <p:nvSpPr>
          <p:cNvPr id="22" name="Text Box 33"/>
          <p:cNvSpPr txBox="1">
            <a:spLocks noChangeArrowheads="1"/>
          </p:cNvSpPr>
          <p:nvPr/>
        </p:nvSpPr>
        <p:spPr bwMode="auto">
          <a:xfrm>
            <a:off x="6985715" y="6050432"/>
            <a:ext cx="296863" cy="336550"/>
          </a:xfrm>
          <a:prstGeom prst="rect">
            <a:avLst/>
          </a:prstGeom>
          <a:noFill/>
          <a:ln w="9525">
            <a:noFill/>
            <a:miter lim="800000"/>
            <a:headEnd/>
            <a:tailEnd/>
          </a:ln>
          <a:effectLst/>
        </p:spPr>
        <p:txBody>
          <a:bodyPr wrap="none">
            <a:spAutoFit/>
          </a:bodyPr>
          <a:lstStyle/>
          <a:p>
            <a:r>
              <a:rPr lang="en-US" altLang="ja-JP" sz="1600">
                <a:solidFill>
                  <a:prstClr val="black"/>
                </a:solidFill>
              </a:rPr>
              <a:t>b</a:t>
            </a:r>
          </a:p>
        </p:txBody>
      </p:sp>
      <p:sp>
        <p:nvSpPr>
          <p:cNvPr id="23" name="Text Box 34"/>
          <p:cNvSpPr txBox="1">
            <a:spLocks noChangeArrowheads="1"/>
          </p:cNvSpPr>
          <p:nvPr/>
        </p:nvSpPr>
        <p:spPr bwMode="auto">
          <a:xfrm>
            <a:off x="8497015" y="6050432"/>
            <a:ext cx="285750" cy="336550"/>
          </a:xfrm>
          <a:prstGeom prst="rect">
            <a:avLst/>
          </a:prstGeom>
          <a:noFill/>
          <a:ln w="9525">
            <a:noFill/>
            <a:miter lim="800000"/>
            <a:headEnd/>
            <a:tailEnd/>
          </a:ln>
          <a:effectLst/>
        </p:spPr>
        <p:txBody>
          <a:bodyPr wrap="none">
            <a:spAutoFit/>
          </a:bodyPr>
          <a:lstStyle/>
          <a:p>
            <a:r>
              <a:rPr lang="en-US" altLang="ja-JP" sz="1600">
                <a:solidFill>
                  <a:prstClr val="black"/>
                </a:solidFill>
              </a:rPr>
              <a:t>c</a:t>
            </a:r>
          </a:p>
        </p:txBody>
      </p:sp>
      <p:sp>
        <p:nvSpPr>
          <p:cNvPr id="24" name="Text Box 35"/>
          <p:cNvSpPr txBox="1">
            <a:spLocks noChangeArrowheads="1"/>
          </p:cNvSpPr>
          <p:nvPr/>
        </p:nvSpPr>
        <p:spPr bwMode="auto">
          <a:xfrm>
            <a:off x="7561978" y="5905969"/>
            <a:ext cx="312737" cy="304800"/>
          </a:xfrm>
          <a:prstGeom prst="rect">
            <a:avLst/>
          </a:prstGeom>
          <a:noFill/>
          <a:ln w="9525">
            <a:noFill/>
            <a:miter lim="800000"/>
            <a:headEnd/>
            <a:tailEnd/>
          </a:ln>
          <a:effectLst/>
        </p:spPr>
        <p:txBody>
          <a:bodyPr wrap="none">
            <a:spAutoFit/>
          </a:bodyPr>
          <a:lstStyle/>
          <a:p>
            <a:r>
              <a:rPr lang="en-US" altLang="ja-JP" sz="1400">
                <a:solidFill>
                  <a:prstClr val="black"/>
                </a:solidFill>
              </a:rPr>
              <a:t>H</a:t>
            </a:r>
          </a:p>
        </p:txBody>
      </p:sp>
      <p:pic>
        <p:nvPicPr>
          <p:cNvPr id="25" name="Picture 7"/>
          <p:cNvPicPr>
            <a:picLocks noChangeAspect="1" noChangeArrowheads="1"/>
          </p:cNvPicPr>
          <p:nvPr/>
        </p:nvPicPr>
        <p:blipFill>
          <a:blip r:embed="rId4"/>
          <a:srcRect/>
          <a:stretch>
            <a:fillRect/>
          </a:stretch>
        </p:blipFill>
        <p:spPr bwMode="auto">
          <a:xfrm>
            <a:off x="3955178" y="3940601"/>
            <a:ext cx="2848260" cy="2895600"/>
          </a:xfrm>
          <a:prstGeom prst="rect">
            <a:avLst/>
          </a:prstGeom>
          <a:noFill/>
          <a:ln w="9525">
            <a:noFill/>
            <a:miter lim="800000"/>
            <a:headEnd/>
            <a:tailEnd/>
          </a:ln>
          <a:effectLst/>
        </p:spPr>
      </p:pic>
      <p:pic>
        <p:nvPicPr>
          <p:cNvPr id="26" name="Picture 38"/>
          <p:cNvPicPr>
            <a:picLocks noChangeAspect="1" noChangeArrowheads="1"/>
          </p:cNvPicPr>
          <p:nvPr/>
        </p:nvPicPr>
        <p:blipFill>
          <a:blip r:embed="rId5"/>
          <a:srcRect t="17095" b="16240"/>
          <a:stretch>
            <a:fillRect/>
          </a:stretch>
        </p:blipFill>
        <p:spPr bwMode="auto">
          <a:xfrm>
            <a:off x="270850" y="3561751"/>
            <a:ext cx="3490626" cy="329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44"/>
          <p:cNvSpPr txBox="1">
            <a:spLocks noChangeArrowheads="1"/>
          </p:cNvSpPr>
          <p:nvPr/>
        </p:nvSpPr>
        <p:spPr bwMode="auto">
          <a:xfrm>
            <a:off x="1920367" y="3757244"/>
            <a:ext cx="1390650" cy="366713"/>
          </a:xfrm>
          <a:prstGeom prst="rect">
            <a:avLst/>
          </a:prstGeom>
          <a:noFill/>
          <a:ln w="9525">
            <a:noFill/>
            <a:miter lim="800000"/>
            <a:headEnd/>
            <a:tailEnd/>
          </a:ln>
        </p:spPr>
        <p:txBody>
          <a:bodyPr wrap="none">
            <a:spAutoFit/>
          </a:bodyPr>
          <a:lstStyle/>
          <a:p>
            <a:r>
              <a:rPr lang="en-US" altLang="ja-JP" dirty="0">
                <a:solidFill>
                  <a:prstClr val="black"/>
                </a:solidFill>
              </a:rPr>
              <a:t>Upper limits</a:t>
            </a:r>
          </a:p>
        </p:txBody>
      </p:sp>
      <p:sp>
        <p:nvSpPr>
          <p:cNvPr id="31" name="Line 45"/>
          <p:cNvSpPr>
            <a:spLocks noChangeShapeType="1"/>
          </p:cNvSpPr>
          <p:nvPr/>
        </p:nvSpPr>
        <p:spPr bwMode="auto">
          <a:xfrm flipH="1">
            <a:off x="1711296" y="4079419"/>
            <a:ext cx="360362" cy="115087"/>
          </a:xfrm>
          <a:prstGeom prst="line">
            <a:avLst/>
          </a:prstGeom>
          <a:noFill/>
          <a:ln w="19050">
            <a:solidFill>
              <a:schemeClr val="tx1"/>
            </a:solidFill>
            <a:round/>
            <a:headEnd/>
            <a:tailEnd type="arrow" w="med" len="med"/>
          </a:ln>
        </p:spPr>
        <p:txBody>
          <a:bodyPr/>
          <a:lstStyle/>
          <a:p>
            <a:endParaRPr lang="en-US">
              <a:solidFill>
                <a:prstClr val="black"/>
              </a:solidFill>
            </a:endParaRPr>
          </a:p>
        </p:txBody>
      </p:sp>
      <p:sp>
        <p:nvSpPr>
          <p:cNvPr id="32" name="Line 46"/>
          <p:cNvSpPr>
            <a:spLocks noChangeShapeType="1"/>
          </p:cNvSpPr>
          <p:nvPr/>
        </p:nvSpPr>
        <p:spPr bwMode="auto">
          <a:xfrm flipH="1">
            <a:off x="2338357" y="4079420"/>
            <a:ext cx="85933" cy="411950"/>
          </a:xfrm>
          <a:prstGeom prst="line">
            <a:avLst/>
          </a:prstGeom>
          <a:noFill/>
          <a:ln w="19050">
            <a:solidFill>
              <a:schemeClr val="tx1"/>
            </a:solidFill>
            <a:round/>
            <a:headEnd/>
            <a:tailEnd type="arrow" w="med" len="med"/>
          </a:ln>
        </p:spPr>
        <p:txBody>
          <a:bodyPr/>
          <a:lstStyle/>
          <a:p>
            <a:endParaRPr lang="en-US">
              <a:solidFill>
                <a:prstClr val="black"/>
              </a:solidFill>
            </a:endParaRPr>
          </a:p>
        </p:txBody>
      </p:sp>
      <p:pic>
        <p:nvPicPr>
          <p:cNvPr id="34" name="Picture 2"/>
          <p:cNvPicPr>
            <a:picLocks noChangeAspect="1" noChangeArrowheads="1"/>
          </p:cNvPicPr>
          <p:nvPr/>
        </p:nvPicPr>
        <p:blipFill>
          <a:blip r:embed="rId6"/>
          <a:srcRect l="3464" t="7495" b="5032"/>
          <a:stretch>
            <a:fillRect/>
          </a:stretch>
        </p:blipFill>
        <p:spPr bwMode="auto">
          <a:xfrm>
            <a:off x="5708855" y="1031247"/>
            <a:ext cx="3154675" cy="2505122"/>
          </a:xfrm>
          <a:prstGeom prst="rect">
            <a:avLst/>
          </a:prstGeom>
          <a:noFill/>
          <a:ln w="9525">
            <a:noFill/>
            <a:miter lim="800000"/>
            <a:headEnd/>
            <a:tailEnd/>
          </a:ln>
        </p:spPr>
      </p:pic>
      <p:sp>
        <p:nvSpPr>
          <p:cNvPr id="35" name="Oval 3"/>
          <p:cNvSpPr>
            <a:spLocks noChangeArrowheads="1"/>
          </p:cNvSpPr>
          <p:nvPr/>
        </p:nvSpPr>
        <p:spPr bwMode="auto">
          <a:xfrm>
            <a:off x="6586839" y="1288469"/>
            <a:ext cx="271577" cy="1079628"/>
          </a:xfrm>
          <a:prstGeom prst="ellipse">
            <a:avLst/>
          </a:prstGeom>
          <a:noFill/>
          <a:ln w="28575">
            <a:solidFill>
              <a:schemeClr val="accent2"/>
            </a:solidFill>
            <a:prstDash val="sysDot"/>
            <a:round/>
            <a:headEnd/>
            <a:tailEnd/>
          </a:ln>
        </p:spPr>
        <p:txBody>
          <a:bodyPr wrap="none" anchor="ctr"/>
          <a:lstStyle/>
          <a:p>
            <a:endParaRPr lang="ja-JP" altLang="en-US" sz="2400">
              <a:solidFill>
                <a:srgbClr val="000000"/>
              </a:solidFill>
            </a:endParaRPr>
          </a:p>
        </p:txBody>
      </p:sp>
      <p:sp>
        <p:nvSpPr>
          <p:cNvPr id="37" name="Text Box 5"/>
          <p:cNvSpPr txBox="1">
            <a:spLocks noChangeArrowheads="1"/>
          </p:cNvSpPr>
          <p:nvPr/>
        </p:nvSpPr>
        <p:spPr bwMode="auto">
          <a:xfrm>
            <a:off x="6855164" y="981002"/>
            <a:ext cx="1188128" cy="468038"/>
          </a:xfrm>
          <a:prstGeom prst="rect">
            <a:avLst/>
          </a:prstGeom>
          <a:noFill/>
          <a:ln w="9525">
            <a:noFill/>
            <a:miter lim="800000"/>
            <a:headEnd/>
            <a:tailEnd/>
          </a:ln>
        </p:spPr>
        <p:txBody>
          <a:bodyPr wrap="none">
            <a:spAutoFit/>
          </a:bodyPr>
          <a:lstStyle/>
          <a:p>
            <a:r>
              <a:rPr lang="en-US" altLang="ja-JP" sz="1600" dirty="0">
                <a:solidFill>
                  <a:srgbClr val="000000"/>
                </a:solidFill>
              </a:rPr>
              <a:t>Present upper</a:t>
            </a:r>
          </a:p>
          <a:p>
            <a:r>
              <a:rPr lang="en-US" altLang="ja-JP" sz="1600" dirty="0">
                <a:solidFill>
                  <a:srgbClr val="000000"/>
                </a:solidFill>
              </a:rPr>
              <a:t>limits</a:t>
            </a:r>
          </a:p>
        </p:txBody>
      </p:sp>
      <p:sp>
        <p:nvSpPr>
          <p:cNvPr id="38" name="Text Box 6"/>
          <p:cNvSpPr txBox="1">
            <a:spLocks noChangeArrowheads="1"/>
          </p:cNvSpPr>
          <p:nvPr/>
        </p:nvSpPr>
        <p:spPr bwMode="auto">
          <a:xfrm>
            <a:off x="6200833" y="2680420"/>
            <a:ext cx="1440010" cy="584775"/>
          </a:xfrm>
          <a:prstGeom prst="rect">
            <a:avLst/>
          </a:prstGeom>
          <a:noFill/>
          <a:ln w="9525">
            <a:noFill/>
            <a:miter lim="800000"/>
            <a:headEnd/>
            <a:tailEnd/>
          </a:ln>
        </p:spPr>
        <p:txBody>
          <a:bodyPr wrap="none">
            <a:spAutoFit/>
          </a:bodyPr>
          <a:lstStyle/>
          <a:p>
            <a:r>
              <a:rPr lang="en-US" altLang="ja-JP" sz="1600" dirty="0">
                <a:solidFill>
                  <a:srgbClr val="000000"/>
                </a:solidFill>
              </a:rPr>
              <a:t>Measurements</a:t>
            </a:r>
          </a:p>
          <a:p>
            <a:r>
              <a:rPr lang="en-US" altLang="ja-JP" sz="1600" dirty="0">
                <a:solidFill>
                  <a:srgbClr val="000000"/>
                </a:solidFill>
              </a:rPr>
              <a:t>at </a:t>
            </a:r>
            <a:r>
              <a:rPr lang="en-US" altLang="ja-JP" sz="1600" dirty="0" err="1" smtClean="0">
                <a:solidFill>
                  <a:srgbClr val="000000"/>
                </a:solidFill>
              </a:rPr>
              <a:t>SuperKEKB</a:t>
            </a:r>
            <a:endParaRPr lang="en-US" altLang="ja-JP" sz="1600" dirty="0">
              <a:solidFill>
                <a:srgbClr val="000000"/>
              </a:solidFill>
            </a:endParaRPr>
          </a:p>
        </p:txBody>
      </p:sp>
      <p:sp>
        <p:nvSpPr>
          <p:cNvPr id="39" name="Line 7"/>
          <p:cNvSpPr>
            <a:spLocks noChangeShapeType="1"/>
          </p:cNvSpPr>
          <p:nvPr/>
        </p:nvSpPr>
        <p:spPr bwMode="auto">
          <a:xfrm flipH="1">
            <a:off x="6892752" y="1366611"/>
            <a:ext cx="143351" cy="203328"/>
          </a:xfrm>
          <a:prstGeom prst="line">
            <a:avLst/>
          </a:prstGeom>
          <a:noFill/>
          <a:ln w="38100">
            <a:solidFill>
              <a:schemeClr val="accent2"/>
            </a:solidFill>
            <a:round/>
            <a:headEnd/>
            <a:tailEnd type="arrow" w="med" len="med"/>
          </a:ln>
        </p:spPr>
        <p:txBody>
          <a:bodyPr/>
          <a:lstStyle/>
          <a:p>
            <a:endParaRPr lang="ja-JP" altLang="en-US">
              <a:solidFill>
                <a:prstClr val="black"/>
              </a:solidFill>
            </a:endParaRPr>
          </a:p>
        </p:txBody>
      </p:sp>
      <p:sp>
        <p:nvSpPr>
          <p:cNvPr id="40" name="Line 8"/>
          <p:cNvSpPr>
            <a:spLocks noChangeShapeType="1"/>
          </p:cNvSpPr>
          <p:nvPr/>
        </p:nvSpPr>
        <p:spPr bwMode="auto">
          <a:xfrm flipV="1">
            <a:off x="7559871" y="2985527"/>
            <a:ext cx="439091" cy="115091"/>
          </a:xfrm>
          <a:prstGeom prst="line">
            <a:avLst/>
          </a:prstGeom>
          <a:noFill/>
          <a:ln w="38100">
            <a:solidFill>
              <a:srgbClr val="FF3399"/>
            </a:solidFill>
            <a:round/>
            <a:headEnd/>
            <a:tailEnd type="arrow" w="med" len="med"/>
          </a:ln>
        </p:spPr>
        <p:txBody>
          <a:bodyPr/>
          <a:lstStyle/>
          <a:p>
            <a:endParaRPr lang="ja-JP" altLang="en-US">
              <a:solidFill>
                <a:prstClr val="black"/>
              </a:solidFill>
            </a:endParaRPr>
          </a:p>
        </p:txBody>
      </p:sp>
      <p:sp>
        <p:nvSpPr>
          <p:cNvPr id="41" name="Text Box 9"/>
          <p:cNvSpPr txBox="1">
            <a:spLocks noChangeArrowheads="1"/>
          </p:cNvSpPr>
          <p:nvPr/>
        </p:nvSpPr>
        <p:spPr bwMode="auto">
          <a:xfrm>
            <a:off x="8225853" y="3338314"/>
            <a:ext cx="755494" cy="295401"/>
          </a:xfrm>
          <a:prstGeom prst="rect">
            <a:avLst/>
          </a:prstGeom>
          <a:noFill/>
          <a:ln w="9525">
            <a:noFill/>
            <a:miter lim="800000"/>
            <a:headEnd/>
            <a:tailEnd/>
          </a:ln>
        </p:spPr>
        <p:txBody>
          <a:bodyPr wrap="none">
            <a:spAutoFit/>
          </a:bodyPr>
          <a:lstStyle/>
          <a:p>
            <a:r>
              <a:rPr lang="ja-JP" altLang="en-US" dirty="0">
                <a:solidFill>
                  <a:srgbClr val="000000"/>
                </a:solidFill>
              </a:rPr>
              <a:t>（ </a:t>
            </a:r>
            <a:r>
              <a:rPr lang="en-US" altLang="ja-JP" dirty="0">
                <a:solidFill>
                  <a:srgbClr val="000000"/>
                </a:solidFill>
              </a:rPr>
              <a:t>ab</a:t>
            </a:r>
            <a:r>
              <a:rPr lang="en-US" altLang="ja-JP" baseline="30000" dirty="0">
                <a:solidFill>
                  <a:srgbClr val="000000"/>
                </a:solidFill>
              </a:rPr>
              <a:t>-1</a:t>
            </a:r>
            <a:r>
              <a:rPr lang="en-US" altLang="ja-JP" dirty="0">
                <a:solidFill>
                  <a:srgbClr val="000000"/>
                </a:solidFill>
              </a:rPr>
              <a:t> </a:t>
            </a:r>
            <a:r>
              <a:rPr lang="ja-JP" altLang="en-US" dirty="0">
                <a:solidFill>
                  <a:srgbClr val="000000"/>
                </a:solidFill>
              </a:rPr>
              <a:t>）</a:t>
            </a:r>
          </a:p>
        </p:txBody>
      </p:sp>
      <p:sp>
        <p:nvSpPr>
          <p:cNvPr id="46" name="Text Box 14"/>
          <p:cNvSpPr txBox="1">
            <a:spLocks noChangeArrowheads="1"/>
          </p:cNvSpPr>
          <p:nvPr/>
        </p:nvSpPr>
        <p:spPr bwMode="auto">
          <a:xfrm rot="16200000">
            <a:off x="4672201" y="2157308"/>
            <a:ext cx="1662431" cy="298323"/>
          </a:xfrm>
          <a:prstGeom prst="rect">
            <a:avLst/>
          </a:prstGeom>
          <a:noFill/>
          <a:ln w="9525">
            <a:noFill/>
            <a:miter lim="800000"/>
            <a:headEnd/>
            <a:tailEnd/>
          </a:ln>
        </p:spPr>
        <p:txBody>
          <a:bodyPr wrap="none">
            <a:spAutoFit/>
          </a:bodyPr>
          <a:lstStyle/>
          <a:p>
            <a:r>
              <a:rPr lang="en-US" altLang="ja-JP" dirty="0">
                <a:solidFill>
                  <a:srgbClr val="000000"/>
                </a:solidFill>
              </a:rPr>
              <a:t>Deviation from SM</a:t>
            </a:r>
          </a:p>
        </p:txBody>
      </p:sp>
      <p:sp>
        <p:nvSpPr>
          <p:cNvPr id="47" name="Line 20"/>
          <p:cNvSpPr>
            <a:spLocks noChangeShapeType="1"/>
          </p:cNvSpPr>
          <p:nvPr/>
        </p:nvSpPr>
        <p:spPr bwMode="auto">
          <a:xfrm>
            <a:off x="8268560" y="1780994"/>
            <a:ext cx="233752" cy="0"/>
          </a:xfrm>
          <a:prstGeom prst="line">
            <a:avLst/>
          </a:prstGeom>
          <a:noFill/>
          <a:ln w="19050">
            <a:solidFill>
              <a:srgbClr val="FF0000"/>
            </a:solidFill>
            <a:round/>
            <a:headEnd/>
            <a:tailEnd/>
          </a:ln>
        </p:spPr>
        <p:txBody>
          <a:bodyPr/>
          <a:lstStyle/>
          <a:p>
            <a:endParaRPr lang="ja-JP" altLang="en-US">
              <a:solidFill>
                <a:prstClr val="black"/>
              </a:solidFill>
            </a:endParaRPr>
          </a:p>
        </p:txBody>
      </p:sp>
      <p:sp>
        <p:nvSpPr>
          <p:cNvPr id="48" name="Oval 3"/>
          <p:cNvSpPr>
            <a:spLocks noChangeArrowheads="1"/>
          </p:cNvSpPr>
          <p:nvPr/>
        </p:nvSpPr>
        <p:spPr bwMode="auto">
          <a:xfrm>
            <a:off x="7962685" y="2258686"/>
            <a:ext cx="271577" cy="1079628"/>
          </a:xfrm>
          <a:prstGeom prst="ellipse">
            <a:avLst/>
          </a:prstGeom>
          <a:noFill/>
          <a:ln w="28575">
            <a:solidFill>
              <a:schemeClr val="accent2"/>
            </a:solidFill>
            <a:prstDash val="sysDot"/>
            <a:round/>
            <a:headEnd/>
            <a:tailEnd/>
          </a:ln>
        </p:spPr>
        <p:txBody>
          <a:bodyPr wrap="none" anchor="ctr"/>
          <a:lstStyle/>
          <a:p>
            <a:endParaRPr lang="ja-JP" altLang="en-US" sz="2400">
              <a:solidFill>
                <a:srgbClr val="000000"/>
              </a:solidFill>
            </a:endParaRPr>
          </a:p>
        </p:txBody>
      </p:sp>
      <p:sp>
        <p:nvSpPr>
          <p:cNvPr id="49" name="正方形/長方形 48"/>
          <p:cNvSpPr/>
          <p:nvPr/>
        </p:nvSpPr>
        <p:spPr>
          <a:xfrm>
            <a:off x="5778578" y="3437178"/>
            <a:ext cx="2489982" cy="196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0" name="テキスト ボックス 49"/>
          <p:cNvSpPr txBox="1"/>
          <p:nvPr/>
        </p:nvSpPr>
        <p:spPr>
          <a:xfrm>
            <a:off x="5778578" y="3302867"/>
            <a:ext cx="476412" cy="369332"/>
          </a:xfrm>
          <a:prstGeom prst="rect">
            <a:avLst/>
          </a:prstGeom>
          <a:noFill/>
        </p:spPr>
        <p:txBody>
          <a:bodyPr wrap="none" rtlCol="0">
            <a:spAutoFit/>
          </a:bodyPr>
          <a:lstStyle/>
          <a:p>
            <a:r>
              <a:rPr lang="en-US" altLang="ja-JP" dirty="0" smtClean="0">
                <a:solidFill>
                  <a:prstClr val="black"/>
                </a:solidFill>
              </a:rPr>
              <a:t>0.1</a:t>
            </a:r>
            <a:endParaRPr lang="ja-JP" altLang="en-US" dirty="0">
              <a:solidFill>
                <a:prstClr val="black"/>
              </a:solidFill>
            </a:endParaRPr>
          </a:p>
        </p:txBody>
      </p:sp>
      <p:sp>
        <p:nvSpPr>
          <p:cNvPr id="51" name="テキスト ボックス 50"/>
          <p:cNvSpPr txBox="1"/>
          <p:nvPr/>
        </p:nvSpPr>
        <p:spPr>
          <a:xfrm>
            <a:off x="6885260" y="3289478"/>
            <a:ext cx="301686" cy="369332"/>
          </a:xfrm>
          <a:prstGeom prst="rect">
            <a:avLst/>
          </a:prstGeom>
          <a:noFill/>
        </p:spPr>
        <p:txBody>
          <a:bodyPr wrap="none" rtlCol="0">
            <a:spAutoFit/>
          </a:bodyPr>
          <a:lstStyle/>
          <a:p>
            <a:r>
              <a:rPr lang="en-US" altLang="ja-JP" dirty="0" smtClean="0">
                <a:solidFill>
                  <a:prstClr val="black"/>
                </a:solidFill>
              </a:rPr>
              <a:t>1</a:t>
            </a:r>
            <a:endParaRPr lang="ja-JP" altLang="en-US" dirty="0">
              <a:solidFill>
                <a:prstClr val="black"/>
              </a:solidFill>
            </a:endParaRPr>
          </a:p>
        </p:txBody>
      </p:sp>
      <p:sp>
        <p:nvSpPr>
          <p:cNvPr id="52" name="テキスト ボックス 51"/>
          <p:cNvSpPr txBox="1"/>
          <p:nvPr/>
        </p:nvSpPr>
        <p:spPr>
          <a:xfrm>
            <a:off x="7915459" y="3284835"/>
            <a:ext cx="418704" cy="369332"/>
          </a:xfrm>
          <a:prstGeom prst="rect">
            <a:avLst/>
          </a:prstGeom>
          <a:noFill/>
        </p:spPr>
        <p:txBody>
          <a:bodyPr wrap="none" rtlCol="0">
            <a:spAutoFit/>
          </a:bodyPr>
          <a:lstStyle/>
          <a:p>
            <a:r>
              <a:rPr lang="en-US" altLang="ja-JP" dirty="0" smtClean="0">
                <a:solidFill>
                  <a:prstClr val="black"/>
                </a:solidFill>
              </a:rPr>
              <a:t>10</a:t>
            </a:r>
            <a:endParaRPr lang="ja-JP" altLang="en-US" dirty="0">
              <a:solidFill>
                <a:prstClr val="black"/>
              </a:solidFill>
            </a:endParaRPr>
          </a:p>
        </p:txBody>
      </p:sp>
      <p:sp>
        <p:nvSpPr>
          <p:cNvPr id="53" name="正方形/長方形 52"/>
          <p:cNvSpPr/>
          <p:nvPr/>
        </p:nvSpPr>
        <p:spPr>
          <a:xfrm>
            <a:off x="5630172" y="1053419"/>
            <a:ext cx="296811" cy="238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テキスト ボックス 53"/>
          <p:cNvSpPr txBox="1"/>
          <p:nvPr/>
        </p:nvSpPr>
        <p:spPr>
          <a:xfrm>
            <a:off x="5412139" y="3167523"/>
            <a:ext cx="593432" cy="369332"/>
          </a:xfrm>
          <a:prstGeom prst="rect">
            <a:avLst/>
          </a:prstGeom>
          <a:noFill/>
        </p:spPr>
        <p:txBody>
          <a:bodyPr wrap="none" rtlCol="0">
            <a:spAutoFit/>
          </a:bodyPr>
          <a:lstStyle/>
          <a:p>
            <a:r>
              <a:rPr lang="en-US" altLang="ja-JP" dirty="0" smtClean="0">
                <a:solidFill>
                  <a:prstClr val="black"/>
                </a:solidFill>
              </a:rPr>
              <a:t>0.02</a:t>
            </a:r>
            <a:endParaRPr lang="ja-JP" altLang="en-US" dirty="0">
              <a:solidFill>
                <a:prstClr val="black"/>
              </a:solidFill>
            </a:endParaRPr>
          </a:p>
        </p:txBody>
      </p:sp>
      <p:sp>
        <p:nvSpPr>
          <p:cNvPr id="55" name="テキスト ボックス 54"/>
          <p:cNvSpPr txBox="1"/>
          <p:nvPr/>
        </p:nvSpPr>
        <p:spPr>
          <a:xfrm>
            <a:off x="5553910" y="2060632"/>
            <a:ext cx="476412" cy="369332"/>
          </a:xfrm>
          <a:prstGeom prst="rect">
            <a:avLst/>
          </a:prstGeom>
          <a:noFill/>
        </p:spPr>
        <p:txBody>
          <a:bodyPr wrap="none" rtlCol="0">
            <a:spAutoFit/>
          </a:bodyPr>
          <a:lstStyle/>
          <a:p>
            <a:r>
              <a:rPr lang="en-US" altLang="ja-JP" dirty="0" smtClean="0">
                <a:solidFill>
                  <a:prstClr val="black"/>
                </a:solidFill>
              </a:rPr>
              <a:t>0.1</a:t>
            </a:r>
            <a:endParaRPr lang="ja-JP" altLang="en-US" dirty="0">
              <a:solidFill>
                <a:prstClr val="black"/>
              </a:solidFill>
            </a:endParaRPr>
          </a:p>
        </p:txBody>
      </p:sp>
      <p:sp>
        <p:nvSpPr>
          <p:cNvPr id="56" name="テキスト ボックス 55"/>
          <p:cNvSpPr txBox="1"/>
          <p:nvPr/>
        </p:nvSpPr>
        <p:spPr>
          <a:xfrm>
            <a:off x="5566770" y="1023750"/>
            <a:ext cx="476412" cy="369332"/>
          </a:xfrm>
          <a:prstGeom prst="rect">
            <a:avLst/>
          </a:prstGeom>
          <a:noFill/>
        </p:spPr>
        <p:txBody>
          <a:bodyPr wrap="none" rtlCol="0">
            <a:spAutoFit/>
          </a:bodyPr>
          <a:lstStyle/>
          <a:p>
            <a:r>
              <a:rPr lang="en-US" altLang="ja-JP" dirty="0" smtClean="0">
                <a:solidFill>
                  <a:prstClr val="black"/>
                </a:solidFill>
              </a:rPr>
              <a:t>0.5</a:t>
            </a:r>
            <a:endParaRPr lang="ja-JP" altLang="en-US" dirty="0">
              <a:solidFill>
                <a:prstClr val="black"/>
              </a:solidFill>
            </a:endParaRPr>
          </a:p>
        </p:txBody>
      </p:sp>
      <p:sp>
        <p:nvSpPr>
          <p:cNvPr id="58" name="Rectangle 3"/>
          <p:cNvSpPr txBox="1">
            <a:spLocks noChangeArrowheads="1"/>
          </p:cNvSpPr>
          <p:nvPr/>
        </p:nvSpPr>
        <p:spPr bwMode="auto">
          <a:xfrm>
            <a:off x="270848" y="1069685"/>
            <a:ext cx="4306887" cy="221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lnSpc>
                <a:spcPct val="80000"/>
              </a:lnSpc>
              <a:spcBef>
                <a:spcPct val="20000"/>
              </a:spcBef>
              <a:spcAft>
                <a:spcPct val="0"/>
              </a:spcAft>
              <a:buFontTx/>
              <a:buBlip>
                <a:blip r:embed="rId7"/>
              </a:buBlip>
              <a:defRPr/>
            </a:pPr>
            <a:r>
              <a:rPr lang="en-US" altLang="ja-JP" kern="0" dirty="0" smtClean="0">
                <a:solidFill>
                  <a:prstClr val="black"/>
                </a:solidFill>
              </a:rPr>
              <a:t>If New Physics scale is at </a:t>
            </a:r>
            <a:r>
              <a:rPr lang="en-US" altLang="ja-JP" kern="0" dirty="0" err="1" smtClean="0">
                <a:solidFill>
                  <a:prstClr val="black"/>
                </a:solidFill>
              </a:rPr>
              <a:t>TeV</a:t>
            </a:r>
            <a:r>
              <a:rPr lang="en-US" altLang="ja-JP" kern="0" dirty="0" smtClean="0">
                <a:solidFill>
                  <a:prstClr val="black"/>
                </a:solidFill>
              </a:rPr>
              <a:t> region,</a:t>
            </a:r>
            <a:endParaRPr lang="en-US" altLang="ja-JP" sz="1600" kern="0" dirty="0" smtClean="0">
              <a:solidFill>
                <a:prstClr val="black"/>
              </a:solidFill>
            </a:endParaRPr>
          </a:p>
          <a:p>
            <a:pPr marL="742950" lvl="1" indent="-285750" fontAlgn="base">
              <a:lnSpc>
                <a:spcPct val="80000"/>
              </a:lnSpc>
              <a:spcBef>
                <a:spcPct val="20000"/>
              </a:spcBef>
              <a:spcAft>
                <a:spcPct val="0"/>
              </a:spcAft>
              <a:buFontTx/>
              <a:buBlip>
                <a:blip r:embed="rId8"/>
              </a:buBlip>
              <a:defRPr/>
            </a:pPr>
            <a:r>
              <a:rPr lang="en-US" altLang="ja-JP" sz="1600" kern="0" dirty="0" smtClean="0">
                <a:solidFill>
                  <a:prstClr val="black"/>
                </a:solidFill>
              </a:rPr>
              <a:t>It is natural to assume that the NP</a:t>
            </a:r>
          </a:p>
          <a:p>
            <a:pPr marL="742950" lvl="1" indent="-285750" fontAlgn="base">
              <a:lnSpc>
                <a:spcPct val="80000"/>
              </a:lnSpc>
              <a:spcBef>
                <a:spcPct val="20000"/>
              </a:spcBef>
              <a:spcAft>
                <a:spcPct val="0"/>
              </a:spcAft>
              <a:defRPr/>
            </a:pPr>
            <a:r>
              <a:rPr lang="en-US" altLang="ja-JP" sz="1600" kern="0" dirty="0" smtClean="0">
                <a:solidFill>
                  <a:prstClr val="black"/>
                </a:solidFill>
              </a:rPr>
              <a:t>      effects are seen in </a:t>
            </a:r>
            <a:r>
              <a:rPr lang="en-US" altLang="ja-JP" sz="1600" i="1" kern="0" dirty="0" smtClean="0">
                <a:solidFill>
                  <a:prstClr val="black"/>
                </a:solidFill>
              </a:rPr>
              <a:t>B</a:t>
            </a:r>
            <a:r>
              <a:rPr lang="en-US" altLang="ja-JP" sz="1600" kern="0" dirty="0" smtClean="0">
                <a:solidFill>
                  <a:prstClr val="black"/>
                </a:solidFill>
              </a:rPr>
              <a:t>/</a:t>
            </a:r>
            <a:r>
              <a:rPr lang="en-US" altLang="ja-JP" sz="1600" i="1" kern="0" dirty="0" smtClean="0">
                <a:solidFill>
                  <a:prstClr val="black"/>
                </a:solidFill>
              </a:rPr>
              <a:t>D</a:t>
            </a:r>
            <a:r>
              <a:rPr lang="en-US" altLang="ja-JP" sz="1600" kern="0" dirty="0" smtClean="0">
                <a:solidFill>
                  <a:prstClr val="black"/>
                </a:solidFill>
              </a:rPr>
              <a:t>/</a:t>
            </a:r>
            <a:r>
              <a:rPr lang="en-US" altLang="ja-JP" sz="1600" kern="0" dirty="0" smtClean="0">
                <a:solidFill>
                  <a:prstClr val="black"/>
                </a:solidFill>
                <a:latin typeface="Symbol" pitchFamily="18" charset="2"/>
              </a:rPr>
              <a:t>t</a:t>
            </a:r>
            <a:r>
              <a:rPr lang="en-US" altLang="ja-JP" sz="1600" kern="0" dirty="0" smtClean="0">
                <a:solidFill>
                  <a:prstClr val="black"/>
                </a:solidFill>
              </a:rPr>
              <a:t> decays.</a:t>
            </a:r>
          </a:p>
          <a:p>
            <a:pPr marL="742950" lvl="1" indent="-285750" fontAlgn="base">
              <a:lnSpc>
                <a:spcPct val="80000"/>
              </a:lnSpc>
              <a:spcBef>
                <a:spcPct val="20000"/>
              </a:spcBef>
              <a:spcAft>
                <a:spcPct val="0"/>
              </a:spcAft>
              <a:buFontTx/>
              <a:buBlip>
                <a:blip r:embed="rId8"/>
              </a:buBlip>
              <a:defRPr/>
            </a:pPr>
            <a:r>
              <a:rPr lang="en-US" altLang="ja-JP" sz="1600" kern="0" dirty="0" smtClean="0">
                <a:solidFill>
                  <a:prstClr val="black"/>
                </a:solidFill>
              </a:rPr>
              <a:t>Flavor structure of new physics?</a:t>
            </a:r>
          </a:p>
          <a:p>
            <a:pPr marL="742950" lvl="1" indent="-285750" fontAlgn="base">
              <a:lnSpc>
                <a:spcPct val="80000"/>
              </a:lnSpc>
              <a:spcBef>
                <a:spcPct val="20000"/>
              </a:spcBef>
              <a:spcAft>
                <a:spcPct val="0"/>
              </a:spcAft>
              <a:buFontTx/>
              <a:buBlip>
                <a:blip r:embed="rId8"/>
              </a:buBlip>
              <a:defRPr/>
            </a:pPr>
            <a:r>
              <a:rPr lang="en-US" altLang="ja-JP" sz="1600" kern="0" dirty="0" smtClean="0">
                <a:solidFill>
                  <a:prstClr val="black"/>
                </a:solidFill>
              </a:rPr>
              <a:t>CP violation in new physics?</a:t>
            </a:r>
          </a:p>
          <a:p>
            <a:pPr marL="342900" indent="-342900" fontAlgn="base">
              <a:lnSpc>
                <a:spcPct val="80000"/>
              </a:lnSpc>
              <a:spcBef>
                <a:spcPct val="20000"/>
              </a:spcBef>
              <a:spcAft>
                <a:spcPct val="0"/>
              </a:spcAft>
              <a:buFontTx/>
              <a:buBlip>
                <a:blip r:embed="rId7"/>
              </a:buBlip>
              <a:defRPr/>
            </a:pPr>
            <a:r>
              <a:rPr lang="en-US" altLang="ja-JP" kern="0" dirty="0" smtClean="0">
                <a:solidFill>
                  <a:prstClr val="black"/>
                </a:solidFill>
              </a:rPr>
              <a:t>Otherwise…</a:t>
            </a:r>
            <a:endParaRPr lang="en-US" altLang="ja-JP" b="1" kern="0" dirty="0" smtClean="0">
              <a:solidFill>
                <a:prstClr val="black"/>
              </a:solidFill>
              <a:latin typeface="Times New Roman" pitchFamily="18" charset="0"/>
            </a:endParaRPr>
          </a:p>
          <a:p>
            <a:pPr marL="742950" lvl="1" indent="-285750" fontAlgn="base">
              <a:lnSpc>
                <a:spcPct val="80000"/>
              </a:lnSpc>
              <a:spcBef>
                <a:spcPct val="20000"/>
              </a:spcBef>
              <a:spcAft>
                <a:spcPct val="0"/>
              </a:spcAft>
              <a:buFontTx/>
              <a:buBlip>
                <a:blip r:embed="rId8"/>
              </a:buBlip>
              <a:defRPr/>
            </a:pPr>
            <a:r>
              <a:rPr lang="en-US" altLang="ja-JP" sz="1600" kern="0" dirty="0" smtClean="0">
                <a:solidFill>
                  <a:prstClr val="black"/>
                </a:solidFill>
              </a:rPr>
              <a:t>Search for deviations from SM in flavor physics will be one of the best ways to find new physics.</a:t>
            </a:r>
          </a:p>
        </p:txBody>
      </p:sp>
      <p:sp>
        <p:nvSpPr>
          <p:cNvPr id="59" name="テキスト ボックス 58"/>
          <p:cNvSpPr txBox="1"/>
          <p:nvPr/>
        </p:nvSpPr>
        <p:spPr>
          <a:xfrm>
            <a:off x="1658319" y="3400213"/>
            <a:ext cx="1357744"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altLang="ja-JP" dirty="0" smtClean="0">
                <a:solidFill>
                  <a:prstClr val="white"/>
                </a:solidFill>
              </a:rPr>
              <a:t>LFV </a:t>
            </a:r>
            <a:r>
              <a:rPr lang="en-US" altLang="ja-JP" dirty="0" smtClean="0">
                <a:solidFill>
                  <a:prstClr val="white"/>
                </a:solidFill>
                <a:latin typeface="Symbol" pitchFamily="18" charset="2"/>
              </a:rPr>
              <a:t>t</a:t>
            </a:r>
            <a:r>
              <a:rPr lang="en-US" altLang="ja-JP" dirty="0" smtClean="0">
                <a:solidFill>
                  <a:prstClr val="white"/>
                </a:solidFill>
              </a:rPr>
              <a:t> decays</a:t>
            </a:r>
            <a:endParaRPr lang="ja-JP" altLang="en-US" dirty="0">
              <a:solidFill>
                <a:prstClr val="white"/>
              </a:solidFill>
            </a:endParaRPr>
          </a:p>
        </p:txBody>
      </p:sp>
      <p:sp>
        <p:nvSpPr>
          <p:cNvPr id="60" name="テキスト ボックス 59"/>
          <p:cNvSpPr txBox="1"/>
          <p:nvPr/>
        </p:nvSpPr>
        <p:spPr>
          <a:xfrm>
            <a:off x="5191312" y="3710088"/>
            <a:ext cx="1762021"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altLang="ja-JP" i="1" dirty="0" smtClean="0">
                <a:solidFill>
                  <a:prstClr val="white"/>
                </a:solidFill>
                <a:latin typeface="Times New Roman" pitchFamily="18" charset="0"/>
                <a:cs typeface="Times New Roman" pitchFamily="18" charset="0"/>
              </a:rPr>
              <a:t>H</a:t>
            </a:r>
            <a:r>
              <a:rPr lang="en-US" altLang="ja-JP" baseline="30000" dirty="0" smtClean="0">
                <a:solidFill>
                  <a:prstClr val="white"/>
                </a:solidFill>
                <a:latin typeface="Arial"/>
                <a:cs typeface="Arial"/>
              </a:rPr>
              <a:t>±</a:t>
            </a:r>
            <a:r>
              <a:rPr lang="en-US" altLang="ja-JP" dirty="0" smtClean="0">
                <a:solidFill>
                  <a:prstClr val="white"/>
                </a:solidFill>
                <a:latin typeface="Arial"/>
                <a:cs typeface="Arial"/>
              </a:rPr>
              <a:t> in </a:t>
            </a:r>
            <a:r>
              <a:rPr lang="en-US" altLang="ja-JP" i="1" dirty="0" smtClean="0">
                <a:solidFill>
                  <a:prstClr val="white"/>
                </a:solidFill>
                <a:latin typeface="Times New Roman" pitchFamily="18" charset="0"/>
                <a:cs typeface="Times New Roman" pitchFamily="18" charset="0"/>
              </a:rPr>
              <a:t>B</a:t>
            </a:r>
            <a:r>
              <a:rPr lang="en-US" altLang="ja-JP" dirty="0" smtClean="0">
                <a:solidFill>
                  <a:prstClr val="white"/>
                </a:solidFill>
                <a:latin typeface="Arial"/>
                <a:cs typeface="Arial"/>
              </a:rPr>
              <a:t> decays</a:t>
            </a:r>
            <a:endParaRPr lang="ja-JP" altLang="en-US" dirty="0">
              <a:solidFill>
                <a:prstClr val="white"/>
              </a:solidFill>
            </a:endParaRPr>
          </a:p>
        </p:txBody>
      </p:sp>
      <p:sp>
        <p:nvSpPr>
          <p:cNvPr id="61" name="テキスト ボックス 60"/>
          <p:cNvSpPr txBox="1"/>
          <p:nvPr/>
        </p:nvSpPr>
        <p:spPr>
          <a:xfrm>
            <a:off x="6606393" y="688570"/>
            <a:ext cx="1791324"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altLang="ja-JP" dirty="0" smtClean="0">
                <a:solidFill>
                  <a:prstClr val="white"/>
                </a:solidFill>
              </a:rPr>
              <a:t>CPV in new FCNC</a:t>
            </a:r>
            <a:endParaRPr lang="ja-JP" altLang="en-US" dirty="0">
              <a:solidFill>
                <a:prstClr val="white"/>
              </a:solidFill>
            </a:endParaRPr>
          </a:p>
        </p:txBody>
      </p:sp>
      <p:sp>
        <p:nvSpPr>
          <p:cNvPr id="62" name="テキスト ボックス 61"/>
          <p:cNvSpPr txBox="1"/>
          <p:nvPr/>
        </p:nvSpPr>
        <p:spPr>
          <a:xfrm>
            <a:off x="2439100" y="42239"/>
            <a:ext cx="414773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altLang="ja-JP" sz="3600" dirty="0" smtClean="0">
                <a:solidFill>
                  <a:prstClr val="white"/>
                </a:solidFill>
              </a:rPr>
              <a:t>Physics at </a:t>
            </a:r>
            <a:r>
              <a:rPr lang="en-US" altLang="ja-JP" sz="3600" dirty="0" err="1" smtClean="0">
                <a:solidFill>
                  <a:prstClr val="white"/>
                </a:solidFill>
              </a:rPr>
              <a:t>SuperKEKB</a:t>
            </a:r>
            <a:endParaRPr lang="ja-JP" altLang="en-US" sz="3600" dirty="0">
              <a:solidFill>
                <a:prstClr val="white"/>
              </a:solidFill>
            </a:endParaRPr>
          </a:p>
        </p:txBody>
      </p:sp>
      <p:sp>
        <p:nvSpPr>
          <p:cNvPr id="2" name="スライド番号プレースホルダー 1"/>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5</a:t>
            </a:fld>
            <a:endParaRPr lang="ja-JP" altLang="en-US">
              <a:solidFill>
                <a:prstClr val="black">
                  <a:lumMod val="65000"/>
                  <a:lumOff val="35000"/>
                </a:prstClr>
              </a:solidFill>
            </a:endParaRPr>
          </a:p>
        </p:txBody>
      </p:sp>
    </p:spTree>
    <p:extLst>
      <p:ext uri="{BB962C8B-B14F-4D97-AF65-F5344CB8AC3E}">
        <p14:creationId xmlns:p14="http://schemas.microsoft.com/office/powerpoint/2010/main" val="2918517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0" y="-1"/>
            <a:ext cx="9144000" cy="4553745"/>
            <a:chOff x="0" y="-1"/>
            <a:chExt cx="9144000" cy="4553745"/>
          </a:xfrm>
        </p:grpSpPr>
        <p:pic>
          <p:nvPicPr>
            <p:cNvPr id="4" name="図 3" descr="IMG_283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0"/>
              <a:ext cx="3131840" cy="2348880"/>
            </a:xfrm>
            <a:prstGeom prst="rect">
              <a:avLst/>
            </a:prstGeom>
            <a:ln>
              <a:noFill/>
            </a:ln>
            <a:effectLst>
              <a:outerShdw blurRad="292100" dist="139700" dir="2700000" algn="tl" rotWithShape="0">
                <a:srgbClr val="333333">
                  <a:alpha val="65000"/>
                </a:srgbClr>
              </a:outerShdw>
            </a:effectLst>
          </p:spPr>
        </p:pic>
        <p:pic>
          <p:nvPicPr>
            <p:cNvPr id="5" name="図 4" descr="IMG_286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41952" y="341952"/>
              <a:ext cx="2735628" cy="2051721"/>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0"/>
              <a:ext cx="3096344" cy="2056167"/>
            </a:xfrm>
            <a:prstGeom prst="rect">
              <a:avLst/>
            </a:prstGeom>
            <a:ln>
              <a:noFill/>
            </a:ln>
            <a:effectLst>
              <a:outerShdw blurRad="292100" dist="139700" dir="2700000" algn="tl" rotWithShape="0">
                <a:srgbClr val="333333">
                  <a:alpha val="65000"/>
                </a:srgbClr>
              </a:outerShdw>
            </a:effectLst>
          </p:spPr>
        </p:pic>
        <p:pic>
          <p:nvPicPr>
            <p:cNvPr id="15" name="図 14" descr="Akai 5.jpg"/>
            <p:cNvPicPr>
              <a:picLocks noChangeAspect="1"/>
            </p:cNvPicPr>
            <p:nvPr/>
          </p:nvPicPr>
          <p:blipFill>
            <a:blip r:embed="rId5" cstate="print">
              <a:lum contrast="20000"/>
              <a:extLst>
                <a:ext uri="{28A0092B-C50C-407E-A947-70E740481C1C}">
                  <a14:useLocalDpi xmlns:a14="http://schemas.microsoft.com/office/drawing/2010/main" val="0"/>
                </a:ext>
              </a:extLst>
            </a:blip>
            <a:srcRect/>
            <a:stretch>
              <a:fillRect/>
            </a:stretch>
          </p:blipFill>
          <p:spPr>
            <a:xfrm>
              <a:off x="0" y="2708920"/>
              <a:ext cx="2492511" cy="1844824"/>
            </a:xfrm>
            <a:prstGeom prst="rect">
              <a:avLst/>
            </a:prstGeom>
            <a:ln>
              <a:noFill/>
            </a:ln>
            <a:effectLst>
              <a:outerShdw blurRad="292100" dist="139700" dir="2700000" algn="tl" rotWithShape="0">
                <a:srgbClr val="333333">
                  <a:alpha val="65000"/>
                </a:srgbClr>
              </a:outerShdw>
            </a:effectLst>
          </p:spPr>
        </p:pic>
      </p:grpSp>
      <p:pic>
        <p:nvPicPr>
          <p:cNvPr id="2" name="Picture 2"/>
          <p:cNvPicPr>
            <a:picLocks noChangeAspect="1" noChangeArrowheads="1"/>
          </p:cNvPicPr>
          <p:nvPr/>
        </p:nvPicPr>
        <p:blipFill>
          <a:blip r:embed="rId6" cstate="print">
            <a:lum contrast="20000"/>
            <a:extLst>
              <a:ext uri="{28A0092B-C50C-407E-A947-70E740481C1C}">
                <a14:useLocalDpi xmlns:a14="http://schemas.microsoft.com/office/drawing/2010/main" val="0"/>
              </a:ext>
            </a:extLst>
          </a:blip>
          <a:srcRect b="34476"/>
          <a:stretch>
            <a:fillRect/>
          </a:stretch>
        </p:blipFill>
        <p:spPr bwMode="auto">
          <a:xfrm>
            <a:off x="1691680" y="1988840"/>
            <a:ext cx="6048672" cy="2835019"/>
          </a:xfrm>
          <a:prstGeom prst="rect">
            <a:avLst/>
          </a:prstGeom>
          <a:ln>
            <a:noFill/>
          </a:ln>
          <a:effectLst>
            <a:outerShdw blurRad="292100" dist="139700" dir="2700000" algn="tl" rotWithShape="0">
              <a:srgbClr val="333333">
                <a:alpha val="65000"/>
              </a:srgbClr>
            </a:outerShdw>
          </a:effectLst>
        </p:spPr>
      </p:pic>
      <p:grpSp>
        <p:nvGrpSpPr>
          <p:cNvPr id="3" name="グループ化 2"/>
          <p:cNvGrpSpPr/>
          <p:nvPr/>
        </p:nvGrpSpPr>
        <p:grpSpPr>
          <a:xfrm>
            <a:off x="0" y="3284984"/>
            <a:ext cx="9144001" cy="3616974"/>
            <a:chOff x="0" y="3284984"/>
            <a:chExt cx="9144001" cy="3616974"/>
          </a:xfrm>
        </p:grpSpPr>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723386"/>
              <a:ext cx="3275856" cy="2178572"/>
            </a:xfrm>
            <a:prstGeom prst="rect">
              <a:avLst/>
            </a:prstGeom>
            <a:ln>
              <a:noFill/>
            </a:ln>
            <a:effectLst>
              <a:outerShdw blurRad="190500" algn="tl" rotWithShape="0">
                <a:srgbClr val="000000">
                  <a:alpha val="70000"/>
                </a:srgbClr>
              </a:outerShdw>
            </a:effectLst>
          </p:spPr>
        </p:pic>
        <p:pic>
          <p:nvPicPr>
            <p:cNvPr id="1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4643"/>
            <a:stretch>
              <a:fillRect/>
            </a:stretch>
          </p:blipFill>
          <p:spPr bwMode="auto">
            <a:xfrm>
              <a:off x="3347864" y="4797152"/>
              <a:ext cx="2957595" cy="2060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5883" y="5085185"/>
              <a:ext cx="2668118" cy="1772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2240" y="3284984"/>
              <a:ext cx="2411760" cy="1602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スライド番号プレースホルダ 13"/>
          <p:cNvSpPr>
            <a:spLocks noGrp="1"/>
          </p:cNvSpPr>
          <p:nvPr>
            <p:ph type="sldNum" sz="quarter" idx="12"/>
          </p:nvPr>
        </p:nvSpPr>
        <p:spPr/>
        <p:txBody>
          <a:bodyPr/>
          <a:lstStyle/>
          <a:p>
            <a:fld id="{7551AC77-3FB6-4DE6-BE8E-A9C9F12454E6}" type="slidenum">
              <a:rPr kumimoji="1" lang="ja-JP" altLang="en-US" smtClean="0"/>
              <a:pPr/>
              <a:t>6</a:t>
            </a:fld>
            <a:endParaRPr kumimoji="1" lang="ja-JP" altLang="en-US"/>
          </a:p>
        </p:txBody>
      </p:sp>
    </p:spTree>
    <p:extLst>
      <p:ext uri="{BB962C8B-B14F-4D97-AF65-F5344CB8AC3E}">
        <p14:creationId xmlns:p14="http://schemas.microsoft.com/office/powerpoint/2010/main" val="33098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bwMode="auto">
          <a:xfrm>
            <a:off x="2937343" y="0"/>
            <a:ext cx="6187204"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3563888" y="0"/>
            <a:ext cx="5271058" cy="830997"/>
          </a:xfrm>
          <a:prstGeom prst="rect">
            <a:avLst/>
          </a:prstGeom>
          <a:noFill/>
        </p:spPr>
        <p:txBody>
          <a:bodyPr wrap="none" lIns="91440" tIns="45720" rIns="91440" bIns="45720">
            <a:spAutoFit/>
          </a:bodyPr>
          <a:lstStyle/>
          <a:p>
            <a:pPr algn="ctr"/>
            <a:r>
              <a:rPr lang="en-US" altLang="ja-JP" sz="2400" b="1" dirty="0" smtClean="0">
                <a:ln w="19050">
                  <a:solidFill>
                    <a:srgbClr val="1F497D">
                      <a:tint val="1000"/>
                    </a:srgbClr>
                  </a:solidFill>
                  <a:prstDash val="solid"/>
                </a:ln>
                <a:solidFill>
                  <a:srgbClr val="002060"/>
                </a:solidFill>
                <a:effectLst>
                  <a:outerShdw blurRad="50000" dist="50800" dir="7500000" algn="tl">
                    <a:srgbClr val="000000">
                      <a:shade val="5000"/>
                      <a:alpha val="35000"/>
                    </a:srgbClr>
                  </a:outerShdw>
                </a:effectLst>
              </a:rPr>
              <a:t>SuperKEKB : International Collaboration</a:t>
            </a:r>
          </a:p>
          <a:p>
            <a:pPr algn="ctr"/>
            <a:r>
              <a:rPr lang="en-US" altLang="ja-JP" sz="2400" i="1" dirty="0" smtClean="0">
                <a:ln w="19050">
                  <a:solidFill>
                    <a:srgbClr val="1F497D">
                      <a:tint val="1000"/>
                    </a:srgbClr>
                  </a:solidFill>
                  <a:prstDash val="solid"/>
                </a:ln>
                <a:solidFill>
                  <a:srgbClr val="66FFFF"/>
                </a:solidFill>
              </a:rPr>
              <a:t>~ 400 collaborators from 15 countries</a:t>
            </a:r>
            <a:endParaRPr lang="ja-JP" altLang="en-US" sz="2400" i="1" dirty="0">
              <a:ln w="19050">
                <a:solidFill>
                  <a:srgbClr val="1F497D">
                    <a:tint val="1000"/>
                  </a:srgbClr>
                </a:solidFill>
                <a:prstDash val="solid"/>
              </a:ln>
              <a:solidFill>
                <a:srgbClr val="66FFFF"/>
              </a:solidFill>
            </a:endParaRPr>
          </a:p>
        </p:txBody>
      </p:sp>
      <p:pic>
        <p:nvPicPr>
          <p:cNvPr id="6" name="図 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p:blipFill>
        <p:spPr>
          <a:xfrm>
            <a:off x="4785123" y="3015459"/>
            <a:ext cx="4323602" cy="3779715"/>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937343" cy="2077163"/>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143" y="3015459"/>
            <a:ext cx="4521873" cy="3637771"/>
          </a:xfrm>
          <a:prstGeom prst="rect">
            <a:avLst/>
          </a:prstGeom>
        </p:spPr>
      </p:pic>
      <p:sp>
        <p:nvSpPr>
          <p:cNvPr id="2" name="スライド番号プレースホルダー 1"/>
          <p:cNvSpPr>
            <a:spLocks noGrp="1"/>
          </p:cNvSpPr>
          <p:nvPr>
            <p:ph type="sldNum" sz="quarter" idx="12"/>
          </p:nvPr>
        </p:nvSpPr>
        <p:spPr/>
        <p:txBody>
          <a:bodyPr/>
          <a:lstStyle/>
          <a:p>
            <a:pPr>
              <a:defRPr/>
            </a:pPr>
            <a:fld id="{040CACCE-EAA0-434C-8690-59BED6AA6556}" type="slidenum">
              <a:rPr lang="en-US" altLang="ja-JP" smtClean="0">
                <a:solidFill>
                  <a:srgbClr val="000000"/>
                </a:solidFill>
              </a:rPr>
              <a:pPr>
                <a:defRPr/>
              </a:pPr>
              <a:t>7</a:t>
            </a:fld>
            <a:endParaRPr lang="en-US" altLang="ja-JP">
              <a:solidFill>
                <a:srgbClr val="000000"/>
              </a:solidFill>
            </a:endParaRPr>
          </a:p>
        </p:txBody>
      </p:sp>
    </p:spTree>
    <p:extLst>
      <p:ext uri="{BB962C8B-B14F-4D97-AF65-F5344CB8AC3E}">
        <p14:creationId xmlns:p14="http://schemas.microsoft.com/office/powerpoint/2010/main" val="195138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ChangeArrowheads="1"/>
          </p:cNvSpPr>
          <p:nvPr/>
        </p:nvSpPr>
        <p:spPr bwMode="auto">
          <a:xfrm>
            <a:off x="5206844" y="146054"/>
            <a:ext cx="3808816" cy="707767"/>
          </a:xfrm>
          <a:prstGeom prst="rect">
            <a:avLst/>
          </a:prstGeom>
          <a:solidFill>
            <a:srgbClr val="000080"/>
          </a:solidFill>
          <a:ln w="28575">
            <a:solidFill>
              <a:schemeClr val="bg1"/>
            </a:solidFill>
            <a:miter lim="800000"/>
            <a:headEnd/>
            <a:tailEnd/>
          </a:ln>
        </p:spPr>
        <p:txBody>
          <a:bodyPr wrap="none" lIns="91321" tIns="45661" rIns="91321" bIns="45661">
            <a:spAutoFit/>
          </a:bodyPr>
          <a:lstStyle/>
          <a:p>
            <a:pPr algn="ctr" fontAlgn="base">
              <a:spcBef>
                <a:spcPct val="0"/>
              </a:spcBef>
              <a:spcAft>
                <a:spcPct val="0"/>
              </a:spcAft>
            </a:pPr>
            <a:r>
              <a:rPr lang="en-US" altLang="ja-JP" sz="2400" b="1" smtClean="0">
                <a:solidFill>
                  <a:srgbClr val="FFFFFF"/>
                </a:solidFill>
                <a:latin typeface="Helvetica" pitchFamily="34" charset="0"/>
              </a:rPr>
              <a:t>J-PARC</a:t>
            </a:r>
          </a:p>
          <a:p>
            <a:pPr algn="ctr" fontAlgn="base">
              <a:spcBef>
                <a:spcPct val="0"/>
              </a:spcBef>
              <a:spcAft>
                <a:spcPct val="0"/>
              </a:spcAft>
            </a:pPr>
            <a:r>
              <a:rPr lang="en-US" altLang="ja-JP" sz="1600" b="1" smtClean="0">
                <a:solidFill>
                  <a:srgbClr val="FFFFFF"/>
                </a:solidFill>
                <a:latin typeface="Helvetica" pitchFamily="34" charset="0"/>
              </a:rPr>
              <a:t>Joint project between KEK and JAEA</a:t>
            </a:r>
          </a:p>
        </p:txBody>
      </p:sp>
      <p:sp>
        <p:nvSpPr>
          <p:cNvPr id="66564" name="Text Box 4"/>
          <p:cNvSpPr txBox="1">
            <a:spLocks noChangeArrowheads="1"/>
          </p:cNvSpPr>
          <p:nvPr/>
        </p:nvSpPr>
        <p:spPr bwMode="auto">
          <a:xfrm>
            <a:off x="3194050" y="6559640"/>
            <a:ext cx="32400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1" tIns="45642" rIns="91281" bIns="45642">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50000"/>
              </a:spcBef>
              <a:spcAft>
                <a:spcPct val="0"/>
              </a:spcAft>
            </a:pPr>
            <a:r>
              <a:rPr lang="en-US" altLang="ja-JP" sz="1400" smtClean="0">
                <a:solidFill>
                  <a:srgbClr val="FFFFFF"/>
                </a:solidFill>
                <a:latin typeface="Helvetica" pitchFamily="34" charset="0"/>
              </a:rPr>
              <a:t>Bird’s eye photo in January 2008</a:t>
            </a:r>
            <a:endParaRPr lang="en-US" altLang="ja-JP" smtClean="0">
              <a:solidFill>
                <a:srgbClr val="FFFFFF"/>
              </a:solidFill>
              <a:latin typeface="Helvetica" pitchFamily="34" charset="0"/>
            </a:endParaRPr>
          </a:p>
        </p:txBody>
      </p:sp>
      <p:sp>
        <p:nvSpPr>
          <p:cNvPr id="66565" name="Freeform 9"/>
          <p:cNvSpPr>
            <a:spLocks/>
          </p:cNvSpPr>
          <p:nvPr/>
        </p:nvSpPr>
        <p:spPr bwMode="auto">
          <a:xfrm>
            <a:off x="2592388" y="2698750"/>
            <a:ext cx="4291012" cy="387350"/>
          </a:xfrm>
          <a:custGeom>
            <a:avLst/>
            <a:gdLst>
              <a:gd name="T0" fmla="*/ 2147483647 w 3894"/>
              <a:gd name="T1" fmla="*/ 2147483647 h 408"/>
              <a:gd name="T2" fmla="*/ 2147483647 w 3894"/>
              <a:gd name="T3" fmla="*/ 2147483647 h 408"/>
              <a:gd name="T4" fmla="*/ 2147483647 w 3894"/>
              <a:gd name="T5" fmla="*/ 2147483647 h 408"/>
              <a:gd name="T6" fmla="*/ 2147483647 w 3894"/>
              <a:gd name="T7" fmla="*/ 2147483647 h 408"/>
              <a:gd name="T8" fmla="*/ 2147483647 w 3894"/>
              <a:gd name="T9" fmla="*/ 2147483647 h 408"/>
              <a:gd name="T10" fmla="*/ 2147483647 w 3894"/>
              <a:gd name="T11" fmla="*/ 2147483647 h 408"/>
              <a:gd name="T12" fmla="*/ 0 w 3894"/>
              <a:gd name="T13" fmla="*/ 2147483647 h 408"/>
              <a:gd name="T14" fmla="*/ 0 60000 65536"/>
              <a:gd name="T15" fmla="*/ 0 60000 65536"/>
              <a:gd name="T16" fmla="*/ 0 60000 65536"/>
              <a:gd name="T17" fmla="*/ 0 60000 65536"/>
              <a:gd name="T18" fmla="*/ 0 60000 65536"/>
              <a:gd name="T19" fmla="*/ 0 60000 65536"/>
              <a:gd name="T20" fmla="*/ 0 60000 65536"/>
              <a:gd name="T21" fmla="*/ 0 w 3894"/>
              <a:gd name="T22" fmla="*/ 0 h 408"/>
              <a:gd name="T23" fmla="*/ 3894 w 3894"/>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94" h="408">
                <a:moveTo>
                  <a:pt x="3894" y="408"/>
                </a:moveTo>
                <a:cubicBezTo>
                  <a:pt x="3865" y="368"/>
                  <a:pt x="3789" y="232"/>
                  <a:pt x="3723" y="170"/>
                </a:cubicBezTo>
                <a:cubicBezTo>
                  <a:pt x="3657" y="108"/>
                  <a:pt x="3609" y="62"/>
                  <a:pt x="3496" y="34"/>
                </a:cubicBezTo>
                <a:cubicBezTo>
                  <a:pt x="3383" y="6"/>
                  <a:pt x="3238" y="6"/>
                  <a:pt x="3042" y="3"/>
                </a:cubicBezTo>
                <a:cubicBezTo>
                  <a:pt x="2846" y="0"/>
                  <a:pt x="2574" y="4"/>
                  <a:pt x="2319" y="13"/>
                </a:cubicBezTo>
                <a:cubicBezTo>
                  <a:pt x="2064" y="22"/>
                  <a:pt x="1895" y="43"/>
                  <a:pt x="1509" y="60"/>
                </a:cubicBezTo>
                <a:cubicBezTo>
                  <a:pt x="1123" y="77"/>
                  <a:pt x="314" y="105"/>
                  <a:pt x="0" y="117"/>
                </a:cubicBezTo>
              </a:path>
            </a:pathLst>
          </a:custGeom>
          <a:noFill/>
          <a:ln w="5715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lIns="91336" tIns="45668" rIns="91336" bIns="45668"/>
          <a:lstStyle/>
          <a:p>
            <a:pPr fontAlgn="base">
              <a:spcBef>
                <a:spcPct val="0"/>
              </a:spcBef>
              <a:spcAft>
                <a:spcPct val="0"/>
              </a:spcAft>
            </a:pPr>
            <a:endParaRPr lang="ja-JP" altLang="en-US" smtClean="0">
              <a:solidFill>
                <a:srgbClr val="000000"/>
              </a:solidFill>
            </a:endParaRPr>
          </a:p>
        </p:txBody>
      </p:sp>
      <p:sp>
        <p:nvSpPr>
          <p:cNvPr id="66566" name="Text Box 10"/>
          <p:cNvSpPr txBox="1">
            <a:spLocks noChangeArrowheads="1"/>
          </p:cNvSpPr>
          <p:nvPr/>
        </p:nvSpPr>
        <p:spPr bwMode="auto">
          <a:xfrm>
            <a:off x="25400" y="2352675"/>
            <a:ext cx="2459038" cy="808038"/>
          </a:xfrm>
          <a:prstGeom prst="rect">
            <a:avLst/>
          </a:prstGeom>
          <a:solidFill>
            <a:srgbClr val="CCFFFF">
              <a:alpha val="23921"/>
            </a:srgbClr>
          </a:solidFill>
          <a:ln w="19050">
            <a:solidFill>
              <a:srgbClr val="FFFF00"/>
            </a:solidFill>
            <a:miter lim="800000"/>
            <a:headEnd/>
            <a:tailEnd/>
          </a:ln>
        </p:spPr>
        <p:txBody>
          <a:bodyPr lIns="68310" tIns="34155" rIns="68310" bIns="34155">
            <a:spAutoFit/>
          </a:bodyPr>
          <a:lstStyle>
            <a:lvl1pPr defTabSz="957263" eaLnBrk="0" hangingPunct="0">
              <a:defRPr kumimoji="1">
                <a:solidFill>
                  <a:schemeClr val="tx1"/>
                </a:solidFill>
                <a:latin typeface="Arial" pitchFamily="34" charset="0"/>
                <a:ea typeface="ＭＳ Ｐゴシック" pitchFamily="50" charset="-128"/>
              </a:defRPr>
            </a:lvl1pPr>
            <a:lvl2pPr marL="742950" indent="-285750" defTabSz="957263" eaLnBrk="0" hangingPunct="0">
              <a:defRPr kumimoji="1">
                <a:solidFill>
                  <a:schemeClr val="tx1"/>
                </a:solidFill>
                <a:latin typeface="Arial" pitchFamily="34" charset="0"/>
                <a:ea typeface="ＭＳ Ｐゴシック" pitchFamily="50" charset="-128"/>
              </a:defRPr>
            </a:lvl2pPr>
            <a:lvl3pPr marL="1143000" indent="-228600" defTabSz="957263" eaLnBrk="0" hangingPunct="0">
              <a:defRPr kumimoji="1">
                <a:solidFill>
                  <a:schemeClr val="tx1"/>
                </a:solidFill>
                <a:latin typeface="Arial" pitchFamily="34" charset="0"/>
                <a:ea typeface="ＭＳ Ｐゴシック" pitchFamily="50" charset="-128"/>
              </a:defRPr>
            </a:lvl3pPr>
            <a:lvl4pPr marL="1600200" indent="-228600" defTabSz="957263" eaLnBrk="0" hangingPunct="0">
              <a:defRPr kumimoji="1">
                <a:solidFill>
                  <a:schemeClr val="tx1"/>
                </a:solidFill>
                <a:latin typeface="Arial" pitchFamily="34" charset="0"/>
                <a:ea typeface="ＭＳ Ｐゴシック" pitchFamily="50" charset="-128"/>
              </a:defRPr>
            </a:lvl4pPr>
            <a:lvl5pPr marL="2057400" indent="-228600" defTabSz="957263" eaLnBrk="0" hangingPunct="0">
              <a:defRPr kumimoji="1">
                <a:solidFill>
                  <a:schemeClr val="tx1"/>
                </a:solidFill>
                <a:latin typeface="Arial" pitchFamily="34" charset="0"/>
                <a:ea typeface="ＭＳ Ｐゴシック" pitchFamily="50" charset="-128"/>
              </a:defRPr>
            </a:lvl5pPr>
            <a:lvl6pPr marL="25146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50000"/>
              </a:spcBef>
              <a:spcAft>
                <a:spcPct val="0"/>
              </a:spcAft>
            </a:pPr>
            <a:r>
              <a:rPr lang="en-US" altLang="ja-JP" sz="2400" b="1" smtClean="0">
                <a:solidFill>
                  <a:srgbClr val="FFFF00"/>
                </a:solidFill>
                <a:latin typeface="Helvetica" pitchFamily="34" charset="0"/>
              </a:rPr>
              <a:t>Neutrino beam</a:t>
            </a:r>
            <a:r>
              <a:rPr lang="ja-JP" altLang="en-US" sz="2400" b="1" smtClean="0">
                <a:solidFill>
                  <a:srgbClr val="FFFF00"/>
                </a:solidFill>
                <a:latin typeface="Helvetica" pitchFamily="34" charset="0"/>
              </a:rPr>
              <a:t>　</a:t>
            </a:r>
            <a:r>
              <a:rPr lang="en-US" altLang="ja-JP" sz="2400" b="1" smtClean="0">
                <a:solidFill>
                  <a:srgbClr val="FFFF00"/>
                </a:solidFill>
                <a:latin typeface="Helvetica" pitchFamily="34" charset="0"/>
              </a:rPr>
              <a:t>(to Kamioka)</a:t>
            </a:r>
            <a:endParaRPr lang="en-US" altLang="ja-JP" sz="2400" smtClean="0">
              <a:solidFill>
                <a:srgbClr val="FFFF00"/>
              </a:solidFill>
              <a:latin typeface="Helvetica" pitchFamily="34" charset="0"/>
            </a:endParaRPr>
          </a:p>
        </p:txBody>
      </p:sp>
      <p:sp>
        <p:nvSpPr>
          <p:cNvPr id="66567" name="Text Box 15"/>
          <p:cNvSpPr txBox="1">
            <a:spLocks noChangeArrowheads="1"/>
          </p:cNvSpPr>
          <p:nvPr/>
        </p:nvSpPr>
        <p:spPr bwMode="auto">
          <a:xfrm rot="1200000">
            <a:off x="955675" y="4457790"/>
            <a:ext cx="18923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30" tIns="47819" rIns="95630" bIns="47819">
            <a:spAutoFit/>
          </a:bodyPr>
          <a:lstStyle>
            <a:lvl1pPr defTabSz="957263" eaLnBrk="0" hangingPunct="0">
              <a:defRPr kumimoji="1">
                <a:solidFill>
                  <a:schemeClr val="tx1"/>
                </a:solidFill>
                <a:latin typeface="Arial" pitchFamily="34" charset="0"/>
                <a:ea typeface="ＭＳ Ｐゴシック" pitchFamily="50" charset="-128"/>
              </a:defRPr>
            </a:lvl1pPr>
            <a:lvl2pPr marL="742950" indent="-285750" defTabSz="957263" eaLnBrk="0" hangingPunct="0">
              <a:defRPr kumimoji="1">
                <a:solidFill>
                  <a:schemeClr val="tx1"/>
                </a:solidFill>
                <a:latin typeface="Arial" pitchFamily="34" charset="0"/>
                <a:ea typeface="ＭＳ Ｐゴシック" pitchFamily="50" charset="-128"/>
              </a:defRPr>
            </a:lvl2pPr>
            <a:lvl3pPr marL="1143000" indent="-228600" defTabSz="957263" eaLnBrk="0" hangingPunct="0">
              <a:defRPr kumimoji="1">
                <a:solidFill>
                  <a:schemeClr val="tx1"/>
                </a:solidFill>
                <a:latin typeface="Arial" pitchFamily="34" charset="0"/>
                <a:ea typeface="ＭＳ Ｐゴシック" pitchFamily="50" charset="-128"/>
              </a:defRPr>
            </a:lvl3pPr>
            <a:lvl4pPr marL="1600200" indent="-228600" defTabSz="957263" eaLnBrk="0" hangingPunct="0">
              <a:defRPr kumimoji="1">
                <a:solidFill>
                  <a:schemeClr val="tx1"/>
                </a:solidFill>
                <a:latin typeface="Arial" pitchFamily="34" charset="0"/>
                <a:ea typeface="ＭＳ Ｐゴシック" pitchFamily="50" charset="-128"/>
              </a:defRPr>
            </a:lvl4pPr>
            <a:lvl5pPr marL="2057400" indent="-228600" defTabSz="957263" eaLnBrk="0" hangingPunct="0">
              <a:defRPr kumimoji="1">
                <a:solidFill>
                  <a:schemeClr val="tx1"/>
                </a:solidFill>
                <a:latin typeface="Arial" pitchFamily="34" charset="0"/>
                <a:ea typeface="ＭＳ Ｐゴシック" pitchFamily="50" charset="-128"/>
              </a:defRPr>
            </a:lvl5pPr>
            <a:lvl6pPr marL="25146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50000"/>
              </a:spcBef>
              <a:spcAft>
                <a:spcPct val="0"/>
              </a:spcAft>
            </a:pPr>
            <a:r>
              <a:rPr lang="en-US" altLang="ja-JP" sz="2400" b="1" smtClean="0">
                <a:solidFill>
                  <a:srgbClr val="FFFF66"/>
                </a:solidFill>
                <a:latin typeface="Helvetica" pitchFamily="34" charset="0"/>
              </a:rPr>
              <a:t>30 GeV</a:t>
            </a:r>
            <a:r>
              <a:rPr lang="ja-JP" altLang="en-US" sz="2400" b="1" smtClean="0">
                <a:solidFill>
                  <a:srgbClr val="FFFF66"/>
                </a:solidFill>
                <a:latin typeface="Helvetica" pitchFamily="34" charset="0"/>
              </a:rPr>
              <a:t> </a:t>
            </a:r>
            <a:r>
              <a:rPr lang="en-US" altLang="ja-JP" sz="2400" b="1" smtClean="0">
                <a:solidFill>
                  <a:srgbClr val="FFFF66"/>
                </a:solidFill>
                <a:latin typeface="Helvetica" pitchFamily="34" charset="0"/>
              </a:rPr>
              <a:t>MR </a:t>
            </a:r>
            <a:endParaRPr lang="en-US" altLang="ja-JP" sz="2400" b="1" smtClean="0">
              <a:solidFill>
                <a:srgbClr val="FFCC66"/>
              </a:solidFill>
              <a:latin typeface="Helvetica" pitchFamily="34" charset="0"/>
            </a:endParaRPr>
          </a:p>
        </p:txBody>
      </p:sp>
      <p:sp>
        <p:nvSpPr>
          <p:cNvPr id="66568" name="Freeform 18"/>
          <p:cNvSpPr>
            <a:spLocks/>
          </p:cNvSpPr>
          <p:nvPr/>
        </p:nvSpPr>
        <p:spPr bwMode="auto">
          <a:xfrm>
            <a:off x="3028950" y="4851400"/>
            <a:ext cx="2578100" cy="782638"/>
          </a:xfrm>
          <a:custGeom>
            <a:avLst/>
            <a:gdLst>
              <a:gd name="T0" fmla="*/ 0 w 1956"/>
              <a:gd name="T1" fmla="*/ 0 h 580"/>
              <a:gd name="T2" fmla="*/ 2147483647 w 1956"/>
              <a:gd name="T3" fmla="*/ 2147483647 h 580"/>
              <a:gd name="T4" fmla="*/ 0 60000 65536"/>
              <a:gd name="T5" fmla="*/ 0 60000 65536"/>
              <a:gd name="T6" fmla="*/ 0 w 1956"/>
              <a:gd name="T7" fmla="*/ 0 h 580"/>
              <a:gd name="T8" fmla="*/ 1956 w 1956"/>
              <a:gd name="T9" fmla="*/ 580 h 580"/>
            </a:gdLst>
            <a:ahLst/>
            <a:cxnLst>
              <a:cxn ang="T4">
                <a:pos x="T0" y="T1"/>
              </a:cxn>
              <a:cxn ang="T5">
                <a:pos x="T2" y="T3"/>
              </a:cxn>
            </a:cxnLst>
            <a:rect l="T6" t="T7" r="T8" b="T9"/>
            <a:pathLst>
              <a:path w="1956" h="580">
                <a:moveTo>
                  <a:pt x="0" y="0"/>
                </a:moveTo>
                <a:lnTo>
                  <a:pt x="1956" y="580"/>
                </a:lnTo>
              </a:path>
            </a:pathLst>
          </a:custGeom>
          <a:noFill/>
          <a:ln w="57150">
            <a:solidFill>
              <a:srgbClr val="FFFF66"/>
            </a:solidFill>
            <a:round/>
            <a:headEnd/>
            <a:tailEnd type="triangle" w="med" len="med"/>
          </a:ln>
          <a:extLst>
            <a:ext uri="{909E8E84-426E-40DD-AFC4-6F175D3DCCD1}">
              <a14:hiddenFill xmlns:a14="http://schemas.microsoft.com/office/drawing/2010/main">
                <a:solidFill>
                  <a:srgbClr val="FFFFFF"/>
                </a:solidFill>
              </a14:hiddenFill>
            </a:ext>
          </a:extLst>
        </p:spPr>
        <p:txBody>
          <a:bodyPr lIns="91336" tIns="45668" rIns="91336" bIns="45668"/>
          <a:lstStyle/>
          <a:p>
            <a:pPr fontAlgn="base">
              <a:spcBef>
                <a:spcPct val="0"/>
              </a:spcBef>
              <a:spcAft>
                <a:spcPct val="0"/>
              </a:spcAft>
            </a:pPr>
            <a:endParaRPr lang="ja-JP" altLang="en-US" smtClean="0">
              <a:solidFill>
                <a:srgbClr val="000000"/>
              </a:solidFill>
            </a:endParaRPr>
          </a:p>
        </p:txBody>
      </p:sp>
      <p:sp>
        <p:nvSpPr>
          <p:cNvPr id="66569" name="Text Box 20"/>
          <p:cNvSpPr txBox="1">
            <a:spLocks noChangeArrowheads="1"/>
          </p:cNvSpPr>
          <p:nvPr/>
        </p:nvSpPr>
        <p:spPr bwMode="auto">
          <a:xfrm>
            <a:off x="6756400" y="5850028"/>
            <a:ext cx="2090738" cy="808037"/>
          </a:xfrm>
          <a:prstGeom prst="rect">
            <a:avLst/>
          </a:prstGeom>
          <a:solidFill>
            <a:srgbClr val="FFB03B">
              <a:alpha val="32941"/>
            </a:srgbClr>
          </a:solidFill>
          <a:ln w="19050">
            <a:solidFill>
              <a:srgbClr val="FFFF66"/>
            </a:solidFill>
            <a:miter lim="800000"/>
            <a:headEnd/>
            <a:tailEnd/>
          </a:ln>
        </p:spPr>
        <p:txBody>
          <a:bodyPr lIns="68310" tIns="34155" rIns="68310" bIns="34155">
            <a:spAutoFit/>
          </a:bodyPr>
          <a:lstStyle>
            <a:lvl1pPr defTabSz="957263" eaLnBrk="0" hangingPunct="0">
              <a:defRPr kumimoji="1">
                <a:solidFill>
                  <a:schemeClr val="tx1"/>
                </a:solidFill>
                <a:latin typeface="Arial" pitchFamily="34" charset="0"/>
                <a:ea typeface="ＭＳ Ｐゴシック" pitchFamily="50" charset="-128"/>
              </a:defRPr>
            </a:lvl1pPr>
            <a:lvl2pPr marL="742950" indent="-285750" defTabSz="957263" eaLnBrk="0" hangingPunct="0">
              <a:defRPr kumimoji="1">
                <a:solidFill>
                  <a:schemeClr val="tx1"/>
                </a:solidFill>
                <a:latin typeface="Arial" pitchFamily="34" charset="0"/>
                <a:ea typeface="ＭＳ Ｐゴシック" pitchFamily="50" charset="-128"/>
              </a:defRPr>
            </a:lvl2pPr>
            <a:lvl3pPr marL="1143000" indent="-228600" defTabSz="957263" eaLnBrk="0" hangingPunct="0">
              <a:defRPr kumimoji="1">
                <a:solidFill>
                  <a:schemeClr val="tx1"/>
                </a:solidFill>
                <a:latin typeface="Arial" pitchFamily="34" charset="0"/>
                <a:ea typeface="ＭＳ Ｐゴシック" pitchFamily="50" charset="-128"/>
              </a:defRPr>
            </a:lvl3pPr>
            <a:lvl4pPr marL="1600200" indent="-228600" defTabSz="957263" eaLnBrk="0" hangingPunct="0">
              <a:defRPr kumimoji="1">
                <a:solidFill>
                  <a:schemeClr val="tx1"/>
                </a:solidFill>
                <a:latin typeface="Arial" pitchFamily="34" charset="0"/>
                <a:ea typeface="ＭＳ Ｐゴシック" pitchFamily="50" charset="-128"/>
              </a:defRPr>
            </a:lvl4pPr>
            <a:lvl5pPr marL="2057400" indent="-228600" defTabSz="957263" eaLnBrk="0" hangingPunct="0">
              <a:defRPr kumimoji="1">
                <a:solidFill>
                  <a:schemeClr val="tx1"/>
                </a:solidFill>
                <a:latin typeface="Arial" pitchFamily="34" charset="0"/>
                <a:ea typeface="ＭＳ Ｐゴシック" pitchFamily="50" charset="-128"/>
              </a:defRPr>
            </a:lvl5pPr>
            <a:lvl6pPr marL="25146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50000"/>
              </a:spcBef>
              <a:spcAft>
                <a:spcPct val="0"/>
              </a:spcAft>
            </a:pPr>
            <a:r>
              <a:rPr lang="en-US" altLang="ja-JP" sz="2400" b="1" smtClean="0">
                <a:solidFill>
                  <a:srgbClr val="FFFF66"/>
                </a:solidFill>
                <a:latin typeface="Helvetica" pitchFamily="34" charset="0"/>
              </a:rPr>
              <a:t>Hadron exp. facility</a:t>
            </a:r>
            <a:endParaRPr lang="en-US" altLang="ja-JP" sz="2400" smtClean="0">
              <a:solidFill>
                <a:srgbClr val="FFFF66"/>
              </a:solidFill>
              <a:latin typeface="Helvetica" pitchFamily="34" charset="0"/>
            </a:endParaRPr>
          </a:p>
        </p:txBody>
      </p:sp>
      <p:sp>
        <p:nvSpPr>
          <p:cNvPr id="66570" name="Text Box 30"/>
          <p:cNvSpPr txBox="1">
            <a:spLocks noChangeArrowheads="1"/>
          </p:cNvSpPr>
          <p:nvPr/>
        </p:nvSpPr>
        <p:spPr bwMode="auto">
          <a:xfrm>
            <a:off x="2843258" y="1557340"/>
            <a:ext cx="25923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14" tIns="47809" rIns="95614" bIns="47809">
            <a:spAutoFit/>
          </a:bodyPr>
          <a:lstStyle>
            <a:lvl1pPr defTabSz="957263" eaLnBrk="0" hangingPunct="0">
              <a:defRPr kumimoji="1">
                <a:solidFill>
                  <a:schemeClr val="tx1"/>
                </a:solidFill>
                <a:latin typeface="Arial" pitchFamily="34" charset="0"/>
                <a:ea typeface="ＭＳ Ｐゴシック" pitchFamily="50" charset="-128"/>
              </a:defRPr>
            </a:lvl1pPr>
            <a:lvl2pPr marL="742950" indent="-285750" defTabSz="957263" eaLnBrk="0" hangingPunct="0">
              <a:defRPr kumimoji="1">
                <a:solidFill>
                  <a:schemeClr val="tx1"/>
                </a:solidFill>
                <a:latin typeface="Arial" pitchFamily="34" charset="0"/>
                <a:ea typeface="ＭＳ Ｐゴシック" pitchFamily="50" charset="-128"/>
              </a:defRPr>
            </a:lvl2pPr>
            <a:lvl3pPr marL="1143000" indent="-228600" defTabSz="957263" eaLnBrk="0" hangingPunct="0">
              <a:defRPr kumimoji="1">
                <a:solidFill>
                  <a:schemeClr val="tx1"/>
                </a:solidFill>
                <a:latin typeface="Arial" pitchFamily="34" charset="0"/>
                <a:ea typeface="ＭＳ Ｐゴシック" pitchFamily="50" charset="-128"/>
              </a:defRPr>
            </a:lvl3pPr>
            <a:lvl4pPr marL="1600200" indent="-228600" defTabSz="957263" eaLnBrk="0" hangingPunct="0">
              <a:defRPr kumimoji="1">
                <a:solidFill>
                  <a:schemeClr val="tx1"/>
                </a:solidFill>
                <a:latin typeface="Arial" pitchFamily="34" charset="0"/>
                <a:ea typeface="ＭＳ Ｐゴシック" pitchFamily="50" charset="-128"/>
              </a:defRPr>
            </a:lvl4pPr>
            <a:lvl5pPr marL="2057400" indent="-228600" defTabSz="957263" eaLnBrk="0" hangingPunct="0">
              <a:defRPr kumimoji="1">
                <a:solidFill>
                  <a:schemeClr val="tx1"/>
                </a:solidFill>
                <a:latin typeface="Arial" pitchFamily="34" charset="0"/>
                <a:ea typeface="ＭＳ Ｐゴシック" pitchFamily="50" charset="-128"/>
              </a:defRPr>
            </a:lvl5pPr>
            <a:lvl6pPr marL="25146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50000"/>
              </a:spcBef>
              <a:spcAft>
                <a:spcPct val="0"/>
              </a:spcAft>
            </a:pPr>
            <a:r>
              <a:rPr lang="en-US" altLang="ja-JP" sz="2400" b="1" smtClean="0">
                <a:solidFill>
                  <a:srgbClr val="FFFF00"/>
                </a:solidFill>
                <a:latin typeface="Helvetica" pitchFamily="34" charset="0"/>
              </a:rPr>
              <a:t>3 GeV Booster</a:t>
            </a:r>
          </a:p>
        </p:txBody>
      </p:sp>
      <p:sp>
        <p:nvSpPr>
          <p:cNvPr id="66571" name="Rectangle 36"/>
          <p:cNvSpPr>
            <a:spLocks noChangeArrowheads="1"/>
          </p:cNvSpPr>
          <p:nvPr/>
        </p:nvSpPr>
        <p:spPr bwMode="auto">
          <a:xfrm>
            <a:off x="3885398" y="500064"/>
            <a:ext cx="987531"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21" tIns="45661" rIns="91321" bIns="45661">
            <a:spAutoFit/>
          </a:bodyPr>
          <a:lstStyle/>
          <a:p>
            <a:pPr algn="ctr" defTabSz="758825" fontAlgn="base">
              <a:spcBef>
                <a:spcPct val="0"/>
              </a:spcBef>
              <a:spcAft>
                <a:spcPct val="0"/>
              </a:spcAft>
            </a:pPr>
            <a:r>
              <a:rPr lang="en-US" altLang="ja-JP" sz="2400" b="1" smtClean="0">
                <a:solidFill>
                  <a:srgbClr val="FFFF00"/>
                </a:solidFill>
                <a:latin typeface="Helvetica" pitchFamily="34" charset="0"/>
              </a:rPr>
              <a:t>Linac</a:t>
            </a:r>
          </a:p>
        </p:txBody>
      </p:sp>
      <p:pic>
        <p:nvPicPr>
          <p:cNvPr id="12" name="Picture 4" descr="http://legacy.kek.jp/photoarchive/logo/keklogo-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89" y="120414"/>
            <a:ext cx="1066747" cy="61042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341047" y="653229"/>
            <a:ext cx="591829" cy="400110"/>
          </a:xfrm>
          <a:prstGeom prst="rect">
            <a:avLst/>
          </a:prstGeom>
          <a:noFill/>
        </p:spPr>
        <p:txBody>
          <a:bodyPr wrap="none" rtlCol="0">
            <a:spAutoFit/>
          </a:bodyPr>
          <a:lstStyle/>
          <a:p>
            <a:r>
              <a:rPr kumimoji="1" lang="en-US" altLang="ja-JP" sz="2000" b="1" i="1" dirty="0" smtClean="0">
                <a:solidFill>
                  <a:schemeClr val="bg1"/>
                </a:solidFill>
                <a:latin typeface="Calibri" pitchFamily="34" charset="0"/>
                <a:cs typeface="Calibri" pitchFamily="34" charset="0"/>
              </a:rPr>
              <a:t>KEK</a:t>
            </a:r>
            <a:endParaRPr kumimoji="1" lang="ja-JP" altLang="en-US" sz="2000" b="1" i="1" dirty="0">
              <a:solidFill>
                <a:schemeClr val="bg1"/>
              </a:solidFill>
              <a:latin typeface="Calibri" pitchFamily="34" charset="0"/>
              <a:cs typeface="Calibri" pitchFamily="34" charset="0"/>
            </a:endParaRPr>
          </a:p>
        </p:txBody>
      </p:sp>
      <p:sp>
        <p:nvSpPr>
          <p:cNvPr id="2" name="スライド番号プレースホルダー 1"/>
          <p:cNvSpPr>
            <a:spLocks noGrp="1"/>
          </p:cNvSpPr>
          <p:nvPr>
            <p:ph type="sldNum" sz="quarter" idx="12"/>
          </p:nvPr>
        </p:nvSpPr>
        <p:spPr/>
        <p:txBody>
          <a:bodyPr/>
          <a:lstStyle/>
          <a:p>
            <a:pPr>
              <a:defRPr/>
            </a:pPr>
            <a:fld id="{040CACCE-EAA0-434C-8690-59BED6AA6556}" type="slidenum">
              <a:rPr lang="en-US" altLang="ja-JP" smtClean="0">
                <a:solidFill>
                  <a:srgbClr val="000000"/>
                </a:solidFill>
              </a:rPr>
              <a:pPr>
                <a:defRPr/>
              </a:pPr>
              <a:t>8</a:t>
            </a:fld>
            <a:endParaRPr lang="en-US" altLang="ja-JP">
              <a:solidFill>
                <a:srgbClr val="000000"/>
              </a:solidFill>
            </a:endParaRPr>
          </a:p>
        </p:txBody>
      </p:sp>
    </p:spTree>
    <p:extLst>
      <p:ext uri="{BB962C8B-B14F-4D97-AF65-F5344CB8AC3E}">
        <p14:creationId xmlns:p14="http://schemas.microsoft.com/office/powerpoint/2010/main" val="4078053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MG_0568"/>
          <p:cNvPicPr>
            <a:picLocks noChangeAspect="1" noChangeArrowheads="1"/>
          </p:cNvPicPr>
          <p:nvPr/>
        </p:nvPicPr>
        <p:blipFill>
          <a:blip r:embed="rId3">
            <a:extLst>
              <a:ext uri="{28A0092B-C50C-407E-A947-70E740481C1C}">
                <a14:useLocalDpi xmlns:a14="http://schemas.microsoft.com/office/drawing/2010/main" val="0"/>
              </a:ext>
            </a:extLst>
          </a:blip>
          <a:srcRect t="7350" b="25847"/>
          <a:stretch>
            <a:fillRect/>
          </a:stretch>
        </p:blipFill>
        <p:spPr bwMode="auto">
          <a:xfrm>
            <a:off x="4903790" y="3775076"/>
            <a:ext cx="41433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Rectangle 15"/>
          <p:cNvSpPr>
            <a:spLocks noGrp="1" noChangeArrowheads="1"/>
          </p:cNvSpPr>
          <p:nvPr>
            <p:ph idx="4294967295"/>
          </p:nvPr>
        </p:nvSpPr>
        <p:spPr>
          <a:xfrm>
            <a:off x="5146675" y="5822950"/>
            <a:ext cx="3997325" cy="1035050"/>
          </a:xfrm>
        </p:spPr>
        <p:txBody>
          <a:bodyPr rtlCol="0">
            <a:normAutofit/>
          </a:bodyPr>
          <a:lstStyle/>
          <a:p>
            <a:pPr marL="534386" lvl="1" indent="-174427" algn="ctr" eaLnBrk="1" fontAlgn="auto" hangingPunct="1">
              <a:lnSpc>
                <a:spcPct val="80000"/>
              </a:lnSpc>
              <a:spcAft>
                <a:spcPts val="0"/>
              </a:spcAft>
              <a:buFont typeface="Arial" pitchFamily="34" charset="0"/>
              <a:buNone/>
              <a:defRPr/>
            </a:pPr>
            <a:r>
              <a:rPr lang="en-US" altLang="ja-JP" sz="1400" b="1" dirty="0" smtClean="0">
                <a:solidFill>
                  <a:srgbClr val="0000FF"/>
                </a:solidFill>
                <a:effectLst>
                  <a:outerShdw blurRad="38100" dist="38100" dir="2700000" algn="tl">
                    <a:srgbClr val="000000">
                      <a:alpha val="43137"/>
                    </a:srgbClr>
                  </a:outerShdw>
                </a:effectLst>
              </a:rPr>
              <a:t>~500 </a:t>
            </a:r>
            <a:r>
              <a:rPr lang="en-US" altLang="ja-JP" sz="1400" b="1" dirty="0">
                <a:solidFill>
                  <a:srgbClr val="0000FF"/>
                </a:solidFill>
                <a:effectLst>
                  <a:outerShdw blurRad="38100" dist="38100" dir="2700000" algn="tl">
                    <a:srgbClr val="000000">
                      <a:alpha val="43137"/>
                    </a:srgbClr>
                  </a:outerShdw>
                </a:effectLst>
              </a:rPr>
              <a:t>members from 12 Countries</a:t>
            </a:r>
            <a:r>
              <a:rPr lang="en-US" altLang="ja-JP" sz="1400" b="1" dirty="0">
                <a:solidFill>
                  <a:srgbClr val="6600CC"/>
                </a:solidFill>
                <a:effectLst>
                  <a:outerShdw blurRad="38100" dist="38100" dir="2700000" algn="tl">
                    <a:srgbClr val="000000">
                      <a:alpha val="43137"/>
                    </a:srgbClr>
                  </a:outerShdw>
                </a:effectLst>
              </a:rPr>
              <a:t>:</a:t>
            </a:r>
          </a:p>
          <a:p>
            <a:pPr marL="534386" lvl="1" indent="-174427" algn="ctr" eaLnBrk="1" fontAlgn="auto" hangingPunct="1">
              <a:lnSpc>
                <a:spcPct val="80000"/>
              </a:lnSpc>
              <a:spcAft>
                <a:spcPts val="0"/>
              </a:spcAft>
              <a:buFont typeface="Arial" pitchFamily="34" charset="0"/>
              <a:buNone/>
              <a:defRPr/>
            </a:pPr>
            <a:r>
              <a:rPr lang="en-US" altLang="ja-JP" sz="1200" b="1" dirty="0" smtClean="0">
                <a:solidFill>
                  <a:srgbClr val="6600CC"/>
                </a:solidFill>
                <a:effectLst>
                  <a:outerShdw blurRad="38100" dist="38100" dir="2700000" algn="tl">
                    <a:srgbClr val="000000">
                      <a:alpha val="43137"/>
                    </a:srgbClr>
                  </a:outerShdw>
                </a:effectLst>
              </a:rPr>
              <a:t>Japan, US, Canada, France, UK, Switzerland, </a:t>
            </a:r>
            <a:endParaRPr lang="en-US" altLang="ja-JP" sz="1200" b="1" dirty="0">
              <a:solidFill>
                <a:srgbClr val="6600CC"/>
              </a:solidFill>
              <a:effectLst>
                <a:outerShdw blurRad="38100" dist="38100" dir="2700000" algn="tl">
                  <a:srgbClr val="000000">
                    <a:alpha val="43137"/>
                  </a:srgbClr>
                </a:outerShdw>
              </a:effectLst>
            </a:endParaRPr>
          </a:p>
          <a:p>
            <a:pPr marL="534386" lvl="1" indent="-174427" algn="ctr" eaLnBrk="1" fontAlgn="auto" hangingPunct="1">
              <a:lnSpc>
                <a:spcPct val="80000"/>
              </a:lnSpc>
              <a:spcAft>
                <a:spcPts val="0"/>
              </a:spcAft>
              <a:buFont typeface="Arial" pitchFamily="34" charset="0"/>
              <a:buNone/>
              <a:defRPr/>
            </a:pPr>
            <a:r>
              <a:rPr lang="en-US" altLang="ja-JP" sz="1200" b="1" dirty="0" smtClean="0">
                <a:solidFill>
                  <a:srgbClr val="6600CC"/>
                </a:solidFill>
                <a:effectLst>
                  <a:outerShdw blurRad="38100" dist="38100" dir="2700000" algn="tl">
                    <a:srgbClr val="000000">
                      <a:alpha val="43137"/>
                    </a:srgbClr>
                  </a:outerShdw>
                </a:effectLst>
              </a:rPr>
              <a:t>Poland, Korea, Russia, </a:t>
            </a:r>
            <a:endParaRPr lang="en-US" altLang="ja-JP" sz="1200" b="1" dirty="0">
              <a:solidFill>
                <a:srgbClr val="6600CC"/>
              </a:solidFill>
              <a:effectLst>
                <a:outerShdw blurRad="38100" dist="38100" dir="2700000" algn="tl">
                  <a:srgbClr val="000000">
                    <a:alpha val="43137"/>
                  </a:srgbClr>
                </a:outerShdw>
              </a:effectLst>
            </a:endParaRPr>
          </a:p>
          <a:p>
            <a:pPr marL="534386" lvl="1" indent="-174427" algn="ctr" eaLnBrk="1" fontAlgn="auto" hangingPunct="1">
              <a:lnSpc>
                <a:spcPct val="80000"/>
              </a:lnSpc>
              <a:spcAft>
                <a:spcPts val="0"/>
              </a:spcAft>
              <a:buFont typeface="Arial" pitchFamily="34" charset="0"/>
              <a:buNone/>
              <a:defRPr/>
            </a:pPr>
            <a:r>
              <a:rPr lang="en-US" altLang="ja-JP" sz="1200" b="1" dirty="0" smtClean="0">
                <a:solidFill>
                  <a:srgbClr val="6600CC"/>
                </a:solidFill>
                <a:effectLst>
                  <a:outerShdw blurRad="38100" dist="38100" dir="2700000" algn="tl">
                    <a:srgbClr val="000000">
                      <a:alpha val="43137"/>
                    </a:srgbClr>
                  </a:outerShdw>
                </a:effectLst>
              </a:rPr>
              <a:t>Spain, Italy, Germany</a:t>
            </a:r>
            <a:endParaRPr lang="en-US" altLang="ja-JP" sz="1400" b="1" dirty="0">
              <a:solidFill>
                <a:srgbClr val="6600CC"/>
              </a:solidFill>
              <a:effectLst>
                <a:outerShdw blurRad="38100" dist="38100" dir="2700000" algn="tl">
                  <a:srgbClr val="000000">
                    <a:alpha val="43137"/>
                  </a:srgbClr>
                </a:outerShdw>
              </a:effectLst>
            </a:endParaRPr>
          </a:p>
        </p:txBody>
      </p:sp>
      <p:sp>
        <p:nvSpPr>
          <p:cNvPr id="23" name="正方形/長方形 22"/>
          <p:cNvSpPr/>
          <p:nvPr/>
        </p:nvSpPr>
        <p:spPr bwMode="auto">
          <a:xfrm>
            <a:off x="1581082" y="123826"/>
            <a:ext cx="6500813" cy="52387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91336" tIns="45668" rIns="91336" bIns="45668">
            <a:spAutoFit/>
          </a:bodyPr>
          <a:lstStyle/>
          <a:p>
            <a:pPr algn="ctr">
              <a:defRPr/>
            </a:pPr>
            <a:r>
              <a:rPr kumimoji="0" lang="en-US" altLang="ja-JP" sz="2800" b="1" dirty="0">
                <a:solidFill>
                  <a:prstClr val="white"/>
                </a:solidFill>
              </a:rPr>
              <a:t>T2K  :  Long Baseline Neutrino Experiment</a:t>
            </a:r>
          </a:p>
        </p:txBody>
      </p:sp>
      <p:pic>
        <p:nvPicPr>
          <p:cNvPr id="67597" name="Picture 24" descr="01_T2K_0808-japan-korea"/>
          <p:cNvPicPr>
            <a:picLocks noChangeAspect="1" noChangeArrowheads="1"/>
          </p:cNvPicPr>
          <p:nvPr/>
        </p:nvPicPr>
        <p:blipFill>
          <a:blip r:embed="rId4" cstate="print">
            <a:extLst>
              <a:ext uri="{28A0092B-C50C-407E-A947-70E740481C1C}">
                <a14:useLocalDpi xmlns:a14="http://schemas.microsoft.com/office/drawing/2010/main" val="0"/>
              </a:ext>
            </a:extLst>
          </a:blip>
          <a:srcRect l="621"/>
          <a:stretch>
            <a:fillRect/>
          </a:stretch>
        </p:blipFill>
        <p:spPr bwMode="auto">
          <a:xfrm>
            <a:off x="795713" y="692696"/>
            <a:ext cx="7583041" cy="303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8" name="テキスト ボックス 6"/>
          <p:cNvSpPr txBox="1">
            <a:spLocks noChangeArrowheads="1"/>
          </p:cNvSpPr>
          <p:nvPr/>
        </p:nvSpPr>
        <p:spPr bwMode="auto">
          <a:xfrm>
            <a:off x="3648078" y="1089025"/>
            <a:ext cx="2803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6" tIns="45668" rIns="91336" bIns="4566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b="1" smtClean="0">
                <a:solidFill>
                  <a:srgbClr val="00B050"/>
                </a:solidFill>
                <a:latin typeface="Calibri" pitchFamily="34" charset="0"/>
              </a:rPr>
              <a:t>E11: T2K experiment</a:t>
            </a:r>
            <a:endParaRPr lang="ja-JP" altLang="en-US" b="1" smtClean="0">
              <a:solidFill>
                <a:srgbClr val="00B050"/>
              </a:solidFill>
              <a:latin typeface="Calibri" pitchFamily="34" charset="0"/>
            </a:endParaRPr>
          </a:p>
        </p:txBody>
      </p:sp>
      <p:pic>
        <p:nvPicPr>
          <p:cNvPr id="15" name="図 14" descr="neutel_andre 59.jpg"/>
          <p:cNvPicPr>
            <a:picLocks noChangeAspect="1"/>
          </p:cNvPicPr>
          <p:nvPr/>
        </p:nvPicPr>
        <p:blipFill>
          <a:blip r:embed="rId5" cstate="print">
            <a:lum contrast="20000"/>
          </a:blip>
          <a:srcRect b="8001"/>
          <a:stretch>
            <a:fillRect/>
          </a:stretch>
        </p:blipFill>
        <p:spPr>
          <a:xfrm>
            <a:off x="179511" y="3606840"/>
            <a:ext cx="4320481" cy="3194782"/>
          </a:xfrm>
          <a:prstGeom prst="rect">
            <a:avLst/>
          </a:prstGeom>
          <a:ln>
            <a:noFill/>
          </a:ln>
          <a:effectLst/>
        </p:spPr>
      </p:pic>
      <p:sp>
        <p:nvSpPr>
          <p:cNvPr id="2" name="スライド番号プレースホルダー 1"/>
          <p:cNvSpPr>
            <a:spLocks noGrp="1"/>
          </p:cNvSpPr>
          <p:nvPr>
            <p:ph type="sldNum" sz="quarter" idx="12"/>
          </p:nvPr>
        </p:nvSpPr>
        <p:spPr/>
        <p:txBody>
          <a:bodyPr/>
          <a:lstStyle/>
          <a:p>
            <a:fld id="{B4329D0E-F712-4DD7-8358-6F286E12846E}" type="slidenum">
              <a:rPr lang="ja-JP" altLang="en-US" smtClean="0">
                <a:solidFill>
                  <a:prstClr val="black">
                    <a:lumMod val="65000"/>
                    <a:lumOff val="35000"/>
                  </a:prstClr>
                </a:solidFill>
              </a:rPr>
              <a:pPr/>
              <a:t>9</a:t>
            </a:fld>
            <a:endParaRPr lang="ja-JP" altLang="en-US">
              <a:solidFill>
                <a:prstClr val="black">
                  <a:lumMod val="65000"/>
                  <a:lumOff val="35000"/>
                </a:prstClr>
              </a:solidFill>
            </a:endParaRPr>
          </a:p>
        </p:txBody>
      </p:sp>
    </p:spTree>
    <p:extLst>
      <p:ext uri="{BB962C8B-B14F-4D97-AF65-F5344CB8AC3E}">
        <p14:creationId xmlns:p14="http://schemas.microsoft.com/office/powerpoint/2010/main" val="11645169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CHOCHIN4@BGFILLOR168CHPBX" val="4654"/>
  <p:tag name="DEFAULTDISPLAYSOURCE" val="\documentclass{article}\pagestyle{empty}&#10;\begin{document}&#10;&#10;\end{document}&#10;"/>
  <p:tag name="EMBEDFONTS" val="1"/>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sin^2{2\theta_{13}}=0.094^{+0.053}_{-0.040}$\\&#10;\hspace*{2cm}$@\delta_{CP}=0$&#10;\end{document}&#10;"/>
  <p:tag name="FILENAME" val="TP_tmp"/>
  <p:tag name="FORMAT" val="pngmono"/>
  <p:tag name="RES" val="1200"/>
  <p:tag name="BLEND" val="0"/>
  <p:tag name="TRANSPARENT" val="0"/>
  <p:tag name="TBUG" val="0"/>
  <p:tag name="ALLOWFS" val="0"/>
  <p:tag name="ORIGWIDTH" val="97"/>
  <p:tag name="PICTUREFILESIZE" val="6799"/>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sin^2{2\theta_{13}}=0.116^{+0.063}_{-0.049}$\\&#10;\hspace*{2cm}$@\delta_{CP}=0$&#10;\end{document}&#10;"/>
  <p:tag name="FILENAME" val="TP_tmp"/>
  <p:tag name="FORMAT" val="pngmono"/>
  <p:tag name="RES" val="1200"/>
  <p:tag name="BLEND" val="0"/>
  <p:tag name="TRANSPARENT" val="0"/>
  <p:tag name="TBUG" val="0"/>
  <p:tag name="ALLOWFS" val="0"/>
  <p:tag name="ORIGWIDTH" val="97"/>
  <p:tag name="PICTUREFILESIZE" val="6734"/>
</p:tagLst>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TotalTime>
  <Words>2338</Words>
  <Application>Microsoft Office PowerPoint</Application>
  <PresentationFormat>画面に合わせる (4:3)</PresentationFormat>
  <Paragraphs>419</Paragraphs>
  <Slides>32</Slides>
  <Notes>13</Notes>
  <HiddenSlides>0</HiddenSlides>
  <MMClips>0</MMClips>
  <ScaleCrop>false</ScaleCrop>
  <HeadingPairs>
    <vt:vector size="4" baseType="variant">
      <vt:variant>
        <vt:lpstr>テーマ</vt:lpstr>
      </vt:variant>
      <vt:variant>
        <vt:i4>2</vt:i4>
      </vt:variant>
      <vt:variant>
        <vt:lpstr>スライド タイトル</vt:lpstr>
      </vt:variant>
      <vt:variant>
        <vt:i4>32</vt:i4>
      </vt:variant>
    </vt:vector>
  </HeadingPairs>
  <TitlesOfParts>
    <vt:vector size="34" baseType="lpstr">
      <vt:lpstr>デザインの設定</vt:lpstr>
      <vt:lpstr>1_ホワイト</vt:lpstr>
      <vt:lpstr>Roadmap for high energy physics in Japan and KEK</vt:lpstr>
      <vt:lpstr>content</vt:lpstr>
      <vt:lpstr>PowerPoint プレゼンテーション</vt:lpstr>
      <vt:lpstr>KEKB upgrade to SuperKEKB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E36 (LFU)</vt:lpstr>
      <vt:lpstr> </vt:lpstr>
      <vt:lpstr>Super-Kamiokande</vt:lpstr>
      <vt:lpstr>XMASS</vt:lpstr>
      <vt:lpstr>Future Planning for HEP in Japan/KEK</vt:lpstr>
      <vt:lpstr>PowerPoint プレゼンテーション</vt:lpstr>
      <vt:lpstr>A Proposal for a Phased Execution of the International Linear Collider Project </vt:lpstr>
      <vt:lpstr>PowerPoint プレゼンテーション</vt:lpstr>
      <vt:lpstr>Update of KEK roadmap</vt:lpstr>
      <vt:lpstr>PowerPoint プレゼンテーション</vt:lpstr>
      <vt:lpstr> Context of 5 year plan (2009-2013) in the KEK roadmap (2008) </vt:lpstr>
      <vt:lpstr>PowerPoint プレゼンテーション</vt:lpstr>
      <vt:lpstr>PowerPoint プレゼンテーション</vt:lpstr>
      <vt:lpstr>PowerPoint プレゼンテーション</vt:lpstr>
      <vt:lpstr>PowerPoint プレゼンテーション</vt:lpstr>
      <vt:lpstr>Promotion of the ILC project in Japan</vt:lpstr>
      <vt:lpstr>ILC Accelerator R&amp;D at KEK </vt:lpstr>
      <vt:lpstr>Two Candidate Sites in  Japanese mountainous locations</vt:lpstr>
      <vt:lpstr>PowerPoint プレゼンテーション</vt:lpstr>
      <vt:lpstr>PowerPoint プレゼンテーション</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Roadmap for HEP in Japan</dc:title>
  <dc:creator>chochin4</dc:creator>
  <cp:lastModifiedBy>chochin4</cp:lastModifiedBy>
  <cp:revision>67</cp:revision>
  <dcterms:created xsi:type="dcterms:W3CDTF">2012-10-05T06:47:33Z</dcterms:created>
  <dcterms:modified xsi:type="dcterms:W3CDTF">2013-04-24T06:15:24Z</dcterms:modified>
</cp:coreProperties>
</file>