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sldIdLst>
    <p:sldId id="256" r:id="rId2"/>
    <p:sldId id="277" r:id="rId3"/>
    <p:sldId id="278" r:id="rId4"/>
    <p:sldId id="257" r:id="rId5"/>
    <p:sldId id="266" r:id="rId6"/>
    <p:sldId id="260" r:id="rId7"/>
    <p:sldId id="261" r:id="rId8"/>
    <p:sldId id="262" r:id="rId9"/>
    <p:sldId id="263" r:id="rId10"/>
    <p:sldId id="264" r:id="rId11"/>
    <p:sldId id="265" r:id="rId12"/>
    <p:sldId id="270" r:id="rId13"/>
    <p:sldId id="271" r:id="rId14"/>
    <p:sldId id="272" r:id="rId15"/>
    <p:sldId id="273" r:id="rId16"/>
    <p:sldId id="274" r:id="rId17"/>
    <p:sldId id="275" r:id="rId18"/>
    <p:sldId id="276" r:id="rId19"/>
    <p:sldId id="287" r:id="rId20"/>
    <p:sldId id="281" r:id="rId21"/>
    <p:sldId id="296" r:id="rId22"/>
    <p:sldId id="283" r:id="rId23"/>
    <p:sldId id="279" r:id="rId24"/>
    <p:sldId id="295" r:id="rId25"/>
    <p:sldId id="297" r:id="rId26"/>
    <p:sldId id="298" r:id="rId27"/>
    <p:sldId id="299" r:id="rId28"/>
    <p:sldId id="300" r:id="rId29"/>
    <p:sldId id="301" r:id="rId30"/>
    <p:sldId id="288" r:id="rId31"/>
    <p:sldId id="269" r:id="rId32"/>
    <p:sldId id="289" r:id="rId33"/>
    <p:sldId id="290" r:id="rId34"/>
    <p:sldId id="291" r:id="rId35"/>
    <p:sldId id="292" r:id="rId36"/>
    <p:sldId id="293" r:id="rId37"/>
    <p:sldId id="294" r:id="rId38"/>
    <p:sldId id="267" r:id="rId39"/>
    <p:sldId id="268"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30" y="-10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D6877-A441-4CC2-8939-4C8E60A7C865}" type="datetimeFigureOut">
              <a:rPr lang="fr-FR" smtClean="0"/>
              <a:pPr/>
              <a:t>19/03/2013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BCA322-F0DF-497E-B6A0-CCE84EB3D41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9BA785-AB90-4F6B-A0D1-4CBC8B655FCB}" type="slidenum">
              <a:rPr lang="en-US"/>
              <a:pPr/>
              <a:t>4</a:t>
            </a:fld>
            <a:endParaRPr lang="en-US"/>
          </a:p>
        </p:txBody>
      </p:sp>
      <p:sp>
        <p:nvSpPr>
          <p:cNvPr id="123906" name="Rectangle 2"/>
          <p:cNvSpPr>
            <a:spLocks noGrp="1" noRot="1" noChangeAspect="1" noChangeArrowheads="1" noTextEdit="1"/>
          </p:cNvSpPr>
          <p:nvPr>
            <p:ph type="sldImg"/>
          </p:nvPr>
        </p:nvSpPr>
        <p:spPr>
          <a:xfrm>
            <a:off x="1143000" y="685800"/>
            <a:ext cx="4572000" cy="3429000"/>
          </a:xfrm>
          <a:ln/>
        </p:spPr>
      </p:sp>
      <p:sp>
        <p:nvSpPr>
          <p:cNvPr id="123907" name="Rectangle 3"/>
          <p:cNvSpPr>
            <a:spLocks noGrp="1" noChangeArrowheads="1"/>
          </p:cNvSpPr>
          <p:nvPr>
            <p:ph type="body" idx="1"/>
          </p:nvPr>
        </p:nvSpPr>
        <p:spPr/>
        <p:txBody>
          <a:bodyPr/>
          <a:lstStyle/>
          <a:p>
            <a:r>
              <a:rPr lang="fr-FR"/>
              <a:t>150 millions de capteurs * 40 millions par seconde</a:t>
            </a:r>
          </a:p>
          <a:p>
            <a:r>
              <a:rPr lang="fr-FR"/>
              <a:t>~700 Mo/s </a:t>
            </a:r>
            <a:r>
              <a:rPr lang="fr-FR">
                <a:sym typeface="Wingdings" pitchFamily="2" charset="2"/>
              </a:rPr>
              <a:t> 15 000 000 Go par an</a:t>
            </a:r>
          </a:p>
          <a:p>
            <a:r>
              <a:rPr lang="fr-FR">
                <a:sym typeface="Wingdings" pitchFamily="2" charset="2"/>
              </a:rPr>
              <a:t>Atlas 320 Mo/s</a:t>
            </a:r>
          </a:p>
          <a:p>
            <a:endParaRPr lang="fr-FR">
              <a:sym typeface="Wingdings" pitchFamily="2" charset="2"/>
            </a:endParaRPr>
          </a:p>
          <a:p>
            <a:r>
              <a:rPr lang="fr-FR">
                <a:sym typeface="Wingdings" pitchFamily="2" charset="2"/>
              </a:rPr>
              <a:t>120 MW ~ equivalent canton de geneve =&gt; 20 millions d’euros par ans</a:t>
            </a:r>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542B5-0F6D-B348-BC8A-695042ACE538}" type="slidenum">
              <a:rPr lang="en-US"/>
              <a:pPr/>
              <a:t>23</a:t>
            </a:fld>
            <a:endParaRPr lang="en-US"/>
          </a:p>
        </p:txBody>
      </p:sp>
      <p:sp>
        <p:nvSpPr>
          <p:cNvPr id="114690" name="Rectangle 2"/>
          <p:cNvSpPr>
            <a:spLocks noGrp="1" noRot="1" noChangeAspect="1" noChangeArrowheads="1" noTextEdit="1"/>
          </p:cNvSpPr>
          <p:nvPr>
            <p:ph type="sldImg"/>
          </p:nvPr>
        </p:nvSpPr>
        <p:spPr>
          <a:xfrm>
            <a:off x="1143000" y="685800"/>
            <a:ext cx="4572000" cy="3429000"/>
          </a:xfrm>
          <a:ln/>
        </p:spPr>
      </p:sp>
      <p:sp>
        <p:nvSpPr>
          <p:cNvPr id="11469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0F8242-F337-44C1-B62D-77CC6055F458}" type="slidenum">
              <a:rPr lang="en-US"/>
              <a:pPr/>
              <a:t>25</a:t>
            </a:fld>
            <a:endParaRPr lang="en-US"/>
          </a:p>
        </p:txBody>
      </p:sp>
      <p:sp>
        <p:nvSpPr>
          <p:cNvPr id="65538" name="Rectangle 2"/>
          <p:cNvSpPr>
            <a:spLocks noGrp="1" noRot="1" noChangeAspect="1" noChangeArrowheads="1" noTextEdit="1"/>
          </p:cNvSpPr>
          <p:nvPr>
            <p:ph type="sldImg"/>
          </p:nvPr>
        </p:nvSpPr>
        <p:spPr>
          <a:xfrm>
            <a:off x="1143000" y="685800"/>
            <a:ext cx="4572000" cy="3429000"/>
          </a:xfrm>
          <a:ln/>
        </p:spPr>
      </p:sp>
      <p:sp>
        <p:nvSpPr>
          <p:cNvPr id="65539" name="Rectangle 3"/>
          <p:cNvSpPr>
            <a:spLocks noGrp="1" noChangeArrowheads="1"/>
          </p:cNvSpPr>
          <p:nvPr>
            <p:ph type="body" idx="1"/>
          </p:nvPr>
        </p:nvSpPr>
        <p:spPr/>
        <p:txBody>
          <a:bodyPr/>
          <a:lstStyle/>
          <a:p>
            <a:r>
              <a:rPr lang="en-US"/>
              <a:t>A chaque particule, on peut lui associée un vecteur:</a:t>
            </a:r>
          </a:p>
          <a:p>
            <a:pPr lvl="1"/>
            <a:r>
              <a:rPr lang="en-US"/>
              <a:t>Direction:</a:t>
            </a:r>
          </a:p>
          <a:p>
            <a:pPr lvl="1"/>
            <a:r>
              <a:rPr lang="en-US"/>
              <a:t>Norme: energie de la particule</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0F3E786-05E0-41E5-BF4A-2B13B6F1DCB1}" type="datetime1">
              <a:rPr lang="fr-FR" smtClean="0"/>
              <a:pPr/>
              <a:t>19/03/2013</a:t>
            </a:fld>
            <a:endParaRPr lang="fr-FR"/>
          </a:p>
        </p:txBody>
      </p:sp>
      <p:sp>
        <p:nvSpPr>
          <p:cNvPr id="5" name="Espace réservé du pied de page 4"/>
          <p:cNvSpPr>
            <a:spLocks noGrp="1"/>
          </p:cNvSpPr>
          <p:nvPr>
            <p:ph type="ftr" sz="quarter" idx="11"/>
          </p:nvPr>
        </p:nvSpPr>
        <p:spPr/>
        <p:txBody>
          <a:bodyPr/>
          <a:lstStyle/>
          <a:p>
            <a:r>
              <a:rPr lang="fr-FR" smtClean="0"/>
              <a:t>MasterClasses 2013</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F80EC5-6AFC-43EE-9E12-BB2C1339B550}" type="datetime1">
              <a:rPr lang="fr-FR" smtClean="0"/>
              <a:pPr/>
              <a:t>19/03/2013</a:t>
            </a:fld>
            <a:endParaRPr lang="fr-FR"/>
          </a:p>
        </p:txBody>
      </p:sp>
      <p:sp>
        <p:nvSpPr>
          <p:cNvPr id="5" name="Espace réservé du pied de page 4"/>
          <p:cNvSpPr>
            <a:spLocks noGrp="1"/>
          </p:cNvSpPr>
          <p:nvPr>
            <p:ph type="ftr" sz="quarter" idx="11"/>
          </p:nvPr>
        </p:nvSpPr>
        <p:spPr/>
        <p:txBody>
          <a:bodyPr/>
          <a:lstStyle/>
          <a:p>
            <a:r>
              <a:rPr lang="fr-FR" smtClean="0"/>
              <a:t>MasterClasses 2013</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F86EF87-6C02-4963-9138-2068ED8CAC53}" type="datetime1">
              <a:rPr lang="fr-FR" smtClean="0"/>
              <a:pPr/>
              <a:t>19/03/2013</a:t>
            </a:fld>
            <a:endParaRPr lang="fr-FR"/>
          </a:p>
        </p:txBody>
      </p:sp>
      <p:sp>
        <p:nvSpPr>
          <p:cNvPr id="5" name="Espace réservé du pied de page 4"/>
          <p:cNvSpPr>
            <a:spLocks noGrp="1"/>
          </p:cNvSpPr>
          <p:nvPr>
            <p:ph type="ftr" sz="quarter" idx="11"/>
          </p:nvPr>
        </p:nvSpPr>
        <p:spPr/>
        <p:txBody>
          <a:bodyPr/>
          <a:lstStyle/>
          <a:p>
            <a:r>
              <a:rPr lang="fr-FR" smtClean="0"/>
              <a:t>MasterClasses 2013</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95841" y="1"/>
            <a:ext cx="8621280" cy="717195"/>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391680" y="1012427"/>
            <a:ext cx="8347680" cy="4746738"/>
          </a:xfrm>
        </p:spPr>
        <p:txBody>
          <a:bodyPr/>
          <a:lstStyle/>
          <a:p>
            <a:pPr lvl="0"/>
            <a:r>
              <a:rPr lang="fr-FR" noProof="0" smtClean="0"/>
              <a:t>Cliquez sur l'icône pour ajouter un tableau</a:t>
            </a:r>
          </a:p>
        </p:txBody>
      </p:sp>
      <p:sp>
        <p:nvSpPr>
          <p:cNvPr id="4" name="Rectangle 3"/>
          <p:cNvSpPr>
            <a:spLocks noGrp="1" noChangeArrowheads="1"/>
          </p:cNvSpPr>
          <p:nvPr>
            <p:ph type="dt" idx="10"/>
          </p:nvPr>
        </p:nvSpPr>
        <p:spPr>
          <a:ln/>
        </p:spPr>
        <p:txBody>
          <a:bodyPr/>
          <a:lstStyle>
            <a:lvl1pPr>
              <a:defRPr/>
            </a:lvl1pPr>
          </a:lstStyle>
          <a:p>
            <a:fld id="{3D5BCA49-4565-4ADE-B5CC-CDF87DC6B531}" type="datetime1">
              <a:rPr lang="fr-FR" smtClean="0"/>
              <a:pPr/>
              <a:t>19/03/2013</a:t>
            </a:fld>
            <a:endParaRPr lang="fr-FR"/>
          </a:p>
        </p:txBody>
      </p:sp>
      <p:sp>
        <p:nvSpPr>
          <p:cNvPr id="5" name="Rectangle 4"/>
          <p:cNvSpPr>
            <a:spLocks noGrp="1" noChangeArrowheads="1"/>
          </p:cNvSpPr>
          <p:nvPr>
            <p:ph type="ftr" idx="11"/>
          </p:nvPr>
        </p:nvSpPr>
        <p:spPr>
          <a:ln/>
        </p:spPr>
        <p:txBody>
          <a:bodyPr/>
          <a:lstStyle>
            <a:lvl1pPr>
              <a:defRPr/>
            </a:lvl1pPr>
          </a:lstStyle>
          <a:p>
            <a:r>
              <a:rPr lang="fr-FR" smtClean="0"/>
              <a:t>MasterClasses 2013</a:t>
            </a:r>
            <a:endParaRPr lang="fr-FR"/>
          </a:p>
        </p:txBody>
      </p:sp>
      <p:sp>
        <p:nvSpPr>
          <p:cNvPr id="6" name="Rectangle 5"/>
          <p:cNvSpPr>
            <a:spLocks noGrp="1" noChangeArrowheads="1"/>
          </p:cNvSpPr>
          <p:nvPr>
            <p:ph type="sldNum" idx="12"/>
          </p:nvPr>
        </p:nvSpPr>
        <p:spPr>
          <a:ln/>
        </p:spPr>
        <p:txBody>
          <a:bodyPr/>
          <a:lstStyle>
            <a:lvl1pPr>
              <a:defRPr/>
            </a:lvl1pPr>
          </a:lstStyle>
          <a:p>
            <a:fld id="{C87FFD17-4B23-42F6-9F7E-E566978288E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6512" y="-99392"/>
            <a:ext cx="8928992" cy="1008112"/>
          </a:xfrm>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340768"/>
            <a:ext cx="8229600" cy="478539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p:txBody>
          <a:bodyPr/>
          <a:lstStyle>
            <a:lvl1pPr>
              <a:defRPr>
                <a:solidFill>
                  <a:schemeClr val="tx1"/>
                </a:solidFill>
              </a:defRPr>
            </a:lvl1pPr>
          </a:lstStyle>
          <a:p>
            <a:fld id="{0F30E843-EC59-4234-B53B-27FBDB4DDFF4}" type="datetime1">
              <a:rPr lang="fr-FR" smtClean="0"/>
              <a:pPr/>
              <a:t>19/03/2013</a:t>
            </a:fld>
            <a:endParaRPr lang="fr-FR"/>
          </a:p>
        </p:txBody>
      </p:sp>
      <p:sp>
        <p:nvSpPr>
          <p:cNvPr id="5" name="Espace réservé du pied de page 4"/>
          <p:cNvSpPr>
            <a:spLocks noGrp="1"/>
          </p:cNvSpPr>
          <p:nvPr>
            <p:ph type="ftr" sz="quarter" idx="11"/>
          </p:nvPr>
        </p:nvSpPr>
        <p:spPr>
          <a:xfrm>
            <a:off x="3124200" y="6520259"/>
            <a:ext cx="2895600" cy="365125"/>
          </a:xfrm>
        </p:spPr>
        <p:txBody>
          <a:bodyPr/>
          <a:lstStyle/>
          <a:p>
            <a:r>
              <a:rPr lang="fr-FR" smtClean="0"/>
              <a:t>MasterClasses 2013</a:t>
            </a:r>
            <a:endParaRPr lang="fr-FR"/>
          </a:p>
        </p:txBody>
      </p:sp>
      <p:sp>
        <p:nvSpPr>
          <p:cNvPr id="6" name="Espace réservé du numéro de diapositive 5"/>
          <p:cNvSpPr>
            <a:spLocks noGrp="1"/>
          </p:cNvSpPr>
          <p:nvPr>
            <p:ph type="sldNum" sz="quarter" idx="12"/>
          </p:nvPr>
        </p:nvSpPr>
        <p:spPr>
          <a:xfrm>
            <a:off x="6902896" y="6520259"/>
            <a:ext cx="2133600" cy="365125"/>
          </a:xfrm>
        </p:spPr>
        <p:txBody>
          <a:bodyPr/>
          <a:lstStyle>
            <a:lvl1pPr>
              <a:defRPr b="1">
                <a:solidFill>
                  <a:schemeClr val="tx1"/>
                </a:solidFill>
              </a:defRPr>
            </a:lvl1pPr>
          </a:lstStyle>
          <a:p>
            <a:fld id="{C87FFD17-4B23-42F6-9F7E-E566978288EA}"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normAutofit/>
          </a:bodyPr>
          <a:lstStyle>
            <a:lvl1pPr algn="l">
              <a:defRPr sz="3600" b="1" cap="none" spc="50">
                <a:ln w="12700" cmpd="sng">
                  <a:solidFill>
                    <a:schemeClr val="accent6">
                      <a:satMod val="120000"/>
                      <a:shade val="80000"/>
                    </a:schemeClr>
                  </a:solidFill>
                  <a:prstDash val="solid"/>
                </a:ln>
                <a:solidFill>
                  <a:srgbClr val="FF0000"/>
                </a:solidFill>
                <a:effectLst>
                  <a:glow rad="228600">
                    <a:schemeClr val="accent6">
                      <a:satMod val="175000"/>
                      <a:alpha val="40000"/>
                    </a:schemeClr>
                  </a:glow>
                </a:effectLst>
              </a:defRPr>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B97C7E4-1BA7-4D8E-93DA-A193B925E017}" type="datetime1">
              <a:rPr lang="fr-FR" smtClean="0"/>
              <a:pPr/>
              <a:t>19/03/2013</a:t>
            </a:fld>
            <a:endParaRPr lang="fr-FR"/>
          </a:p>
        </p:txBody>
      </p:sp>
      <p:sp>
        <p:nvSpPr>
          <p:cNvPr id="5" name="Espace réservé du pied de page 4"/>
          <p:cNvSpPr>
            <a:spLocks noGrp="1"/>
          </p:cNvSpPr>
          <p:nvPr>
            <p:ph type="ftr" sz="quarter" idx="11"/>
          </p:nvPr>
        </p:nvSpPr>
        <p:spPr/>
        <p:txBody>
          <a:bodyPr/>
          <a:lstStyle/>
          <a:p>
            <a:r>
              <a:rPr lang="fr-FR" smtClean="0"/>
              <a:t>MasterClasses 2013</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6779D2A-8F6A-4993-BCC8-81B4847C7CB1}" type="datetime1">
              <a:rPr lang="fr-FR" smtClean="0"/>
              <a:pPr/>
              <a:t>19/03/2013</a:t>
            </a:fld>
            <a:endParaRPr lang="fr-FR"/>
          </a:p>
        </p:txBody>
      </p:sp>
      <p:sp>
        <p:nvSpPr>
          <p:cNvPr id="6" name="Espace réservé du pied de page 5"/>
          <p:cNvSpPr>
            <a:spLocks noGrp="1"/>
          </p:cNvSpPr>
          <p:nvPr>
            <p:ph type="ftr" sz="quarter" idx="11"/>
          </p:nvPr>
        </p:nvSpPr>
        <p:spPr/>
        <p:txBody>
          <a:bodyPr/>
          <a:lstStyle/>
          <a:p>
            <a:r>
              <a:rPr lang="fr-FR" smtClean="0"/>
              <a:t>MasterClasses 2013</a:t>
            </a:r>
            <a:endParaRPr lang="fr-F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‹N°›</a:t>
            </a:fld>
            <a:endParaRPr lang="fr-FR"/>
          </a:p>
        </p:txBody>
      </p:sp>
      <p:sp>
        <p:nvSpPr>
          <p:cNvPr id="8" name="Titre 1"/>
          <p:cNvSpPr>
            <a:spLocks noGrp="1"/>
          </p:cNvSpPr>
          <p:nvPr>
            <p:ph type="title"/>
          </p:nvPr>
        </p:nvSpPr>
        <p:spPr>
          <a:xfrm>
            <a:off x="-36512" y="-99392"/>
            <a:ext cx="8928992" cy="1008112"/>
          </a:xfrm>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smtClean="0"/>
              <a:t>Cliquez pour modifier le style du titre</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4396114-AC15-4FA9-A376-9F17A346AAAE}" type="datetime1">
              <a:rPr lang="fr-FR" smtClean="0"/>
              <a:pPr/>
              <a:t>19/03/2013</a:t>
            </a:fld>
            <a:endParaRPr lang="fr-FR"/>
          </a:p>
        </p:txBody>
      </p:sp>
      <p:sp>
        <p:nvSpPr>
          <p:cNvPr id="8" name="Espace réservé du pied de page 7"/>
          <p:cNvSpPr>
            <a:spLocks noGrp="1"/>
          </p:cNvSpPr>
          <p:nvPr>
            <p:ph type="ftr" sz="quarter" idx="11"/>
          </p:nvPr>
        </p:nvSpPr>
        <p:spPr/>
        <p:txBody>
          <a:bodyPr/>
          <a:lstStyle/>
          <a:p>
            <a:r>
              <a:rPr lang="fr-FR" smtClean="0"/>
              <a:t>MasterClasses 2013</a:t>
            </a:r>
            <a:endParaRPr lang="fr-FR"/>
          </a:p>
        </p:txBody>
      </p:sp>
      <p:sp>
        <p:nvSpPr>
          <p:cNvPr id="9" name="Espace réservé du numéro de diapositive 8"/>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4291EBD-6C81-4D4A-915D-F78B65790A87}" type="datetime1">
              <a:rPr lang="fr-FR" smtClean="0"/>
              <a:pPr/>
              <a:t>19/03/2013</a:t>
            </a:fld>
            <a:endParaRPr lang="fr-FR"/>
          </a:p>
        </p:txBody>
      </p:sp>
      <p:sp>
        <p:nvSpPr>
          <p:cNvPr id="4" name="Espace réservé du pied de page 3"/>
          <p:cNvSpPr>
            <a:spLocks noGrp="1"/>
          </p:cNvSpPr>
          <p:nvPr>
            <p:ph type="ftr" sz="quarter" idx="11"/>
          </p:nvPr>
        </p:nvSpPr>
        <p:spPr/>
        <p:txBody>
          <a:bodyPr/>
          <a:lstStyle/>
          <a:p>
            <a:r>
              <a:rPr lang="fr-FR" smtClean="0"/>
              <a:t>MasterClasses 2013</a:t>
            </a:r>
            <a:endParaRPr lang="fr-FR"/>
          </a:p>
        </p:txBody>
      </p:sp>
      <p:sp>
        <p:nvSpPr>
          <p:cNvPr id="5" name="Espace réservé du numéro de diapositive 4"/>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93D5EA6-AE89-49C1-A125-7D9BDE39EC66}" type="datetime1">
              <a:rPr lang="fr-FR" smtClean="0"/>
              <a:pPr/>
              <a:t>19/03/2013</a:t>
            </a:fld>
            <a:endParaRPr lang="fr-FR"/>
          </a:p>
        </p:txBody>
      </p:sp>
      <p:sp>
        <p:nvSpPr>
          <p:cNvPr id="3" name="Espace réservé du pied de page 2"/>
          <p:cNvSpPr>
            <a:spLocks noGrp="1"/>
          </p:cNvSpPr>
          <p:nvPr>
            <p:ph type="ftr" sz="quarter" idx="11"/>
          </p:nvPr>
        </p:nvSpPr>
        <p:spPr/>
        <p:txBody>
          <a:bodyPr/>
          <a:lstStyle/>
          <a:p>
            <a:r>
              <a:rPr lang="fr-FR" smtClean="0"/>
              <a:t>MasterClasses 2013</a:t>
            </a:r>
            <a:endParaRPr lang="fr-FR"/>
          </a:p>
        </p:txBody>
      </p:sp>
      <p:sp>
        <p:nvSpPr>
          <p:cNvPr id="4" name="Espace réservé du numéro de diapositive 3"/>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A5C4721-071B-4D9A-9CED-4F88643EBEC6}" type="datetime1">
              <a:rPr lang="fr-FR" smtClean="0"/>
              <a:pPr/>
              <a:t>19/03/2013</a:t>
            </a:fld>
            <a:endParaRPr lang="fr-FR"/>
          </a:p>
        </p:txBody>
      </p:sp>
      <p:sp>
        <p:nvSpPr>
          <p:cNvPr id="6" name="Espace réservé du pied de page 5"/>
          <p:cNvSpPr>
            <a:spLocks noGrp="1"/>
          </p:cNvSpPr>
          <p:nvPr>
            <p:ph type="ftr" sz="quarter" idx="11"/>
          </p:nvPr>
        </p:nvSpPr>
        <p:spPr/>
        <p:txBody>
          <a:bodyPr/>
          <a:lstStyle/>
          <a:p>
            <a:r>
              <a:rPr lang="fr-FR" smtClean="0"/>
              <a:t>MasterClasses 2013</a:t>
            </a:r>
            <a:endParaRPr lang="fr-F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A32F94A-DC6F-4DC3-A01F-D2A54AE4F2AC}" type="datetime1">
              <a:rPr lang="fr-FR" smtClean="0"/>
              <a:pPr/>
              <a:t>19/03/2013</a:t>
            </a:fld>
            <a:endParaRPr lang="fr-FR"/>
          </a:p>
        </p:txBody>
      </p:sp>
      <p:sp>
        <p:nvSpPr>
          <p:cNvPr id="6" name="Espace réservé du pied de page 5"/>
          <p:cNvSpPr>
            <a:spLocks noGrp="1"/>
          </p:cNvSpPr>
          <p:nvPr>
            <p:ph type="ftr" sz="quarter" idx="11"/>
          </p:nvPr>
        </p:nvSpPr>
        <p:spPr/>
        <p:txBody>
          <a:bodyPr/>
          <a:lstStyle/>
          <a:p>
            <a:r>
              <a:rPr lang="fr-FR" smtClean="0"/>
              <a:t>MasterClasses 2013</a:t>
            </a:r>
            <a:endParaRPr lang="fr-F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20000"/>
            <a:lum/>
          </a:blip>
          <a:srcRect/>
          <a:stretch>
            <a:fillRect l="-20000" r="-20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512" y="-27384"/>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schemeClr val="tx1"/>
                </a:solidFill>
              </a:defRPr>
            </a:lvl1pPr>
          </a:lstStyle>
          <a:p>
            <a:fld id="{483ECC4C-F6C3-4C03-90C1-56AA7825E21F}" type="datetime1">
              <a:rPr lang="fr-FR" smtClean="0"/>
              <a:pPr/>
              <a:t>19/03/2013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MasterClasses 2013</a:t>
            </a:r>
            <a:endParaRPr lang="fr-FR"/>
          </a:p>
        </p:txBody>
      </p:sp>
      <p:sp>
        <p:nvSpPr>
          <p:cNvPr id="6" name="Espace réservé du numéro de diapositive 5"/>
          <p:cNvSpPr>
            <a:spLocks noGrp="1"/>
          </p:cNvSpPr>
          <p:nvPr>
            <p:ph type="sldNum" sz="quarter" idx="4"/>
          </p:nvPr>
        </p:nvSpPr>
        <p:spPr>
          <a:xfrm>
            <a:off x="6902896" y="6356350"/>
            <a:ext cx="2133600" cy="365125"/>
          </a:xfrm>
          <a:prstGeom prst="rect">
            <a:avLst/>
          </a:prstGeom>
        </p:spPr>
        <p:txBody>
          <a:bodyPr vert="horz" lIns="91440" tIns="45720" rIns="91440" bIns="45720" rtlCol="0" anchor="ctr"/>
          <a:lstStyle>
            <a:lvl1pPr algn="r">
              <a:defRPr sz="1200" b="1">
                <a:solidFill>
                  <a:schemeClr val="tx1"/>
                </a:solidFill>
              </a:defRPr>
            </a:lvl1pPr>
          </a:lstStyle>
          <a:p>
            <a:fld id="{C87FFD17-4B23-42F6-9F7E-E566978288E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atlas.physicsmasterclasses.org/fr/wpath_teilchenid1.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p:cNvSpPr>
            <a:spLocks noGrp="1"/>
          </p:cNvSpPr>
          <p:nvPr>
            <p:ph type="subTitle" idx="1"/>
          </p:nvPr>
        </p:nvSpPr>
        <p:spPr>
          <a:xfrm>
            <a:off x="611560" y="3886200"/>
            <a:ext cx="8064896" cy="2207096"/>
          </a:xfrm>
        </p:spPr>
        <p:txBody>
          <a:bodyPr>
            <a:normAutofit fontScale="92500" lnSpcReduction="20000"/>
          </a:bodyPr>
          <a:lstStyle/>
          <a:p>
            <a:r>
              <a:rPr lang="fr-FR" dirty="0" err="1" smtClean="0">
                <a:solidFill>
                  <a:schemeClr val="tx1"/>
                </a:solidFill>
              </a:rPr>
              <a:t>Masterclasses</a:t>
            </a:r>
            <a:r>
              <a:rPr lang="fr-FR" dirty="0" smtClean="0">
                <a:solidFill>
                  <a:schemeClr val="tx1"/>
                </a:solidFill>
              </a:rPr>
              <a:t> 2013</a:t>
            </a:r>
          </a:p>
          <a:p>
            <a:endParaRPr lang="fr-FR" dirty="0" smtClean="0">
              <a:solidFill>
                <a:schemeClr val="tx1"/>
              </a:solidFill>
            </a:endParaRPr>
          </a:p>
          <a:p>
            <a:endParaRPr lang="fr-FR" dirty="0" smtClean="0">
              <a:solidFill>
                <a:schemeClr val="tx1"/>
              </a:solidFill>
            </a:endParaRPr>
          </a:p>
          <a:p>
            <a:r>
              <a:rPr lang="fr-FR" dirty="0" smtClean="0">
                <a:solidFill>
                  <a:schemeClr val="tx1"/>
                </a:solidFill>
              </a:rPr>
              <a:t>N. Arnaud, N. Lorenzo-Martinez, N. </a:t>
            </a:r>
            <a:r>
              <a:rPr lang="fr-FR" dirty="0" err="1" smtClean="0">
                <a:solidFill>
                  <a:schemeClr val="tx1"/>
                </a:solidFill>
              </a:rPr>
              <a:t>Makovec</a:t>
            </a:r>
            <a:r>
              <a:rPr lang="fr-FR" dirty="0" smtClean="0">
                <a:solidFill>
                  <a:schemeClr val="tx1"/>
                </a:solidFill>
              </a:rPr>
              <a:t/>
            </a:r>
            <a:br>
              <a:rPr lang="fr-FR" dirty="0" smtClean="0">
                <a:solidFill>
                  <a:schemeClr val="tx1"/>
                </a:solidFill>
              </a:rPr>
            </a:br>
            <a:r>
              <a:rPr lang="fr-FR" u="sng" dirty="0" smtClean="0">
                <a:solidFill>
                  <a:schemeClr val="tx1"/>
                </a:solidFill>
              </a:rPr>
              <a:t>E. </a:t>
            </a:r>
            <a:r>
              <a:rPr lang="fr-FR" u="sng" dirty="0" err="1" smtClean="0">
                <a:solidFill>
                  <a:schemeClr val="tx1"/>
                </a:solidFill>
              </a:rPr>
              <a:t>Scifo</a:t>
            </a:r>
            <a:endParaRPr lang="fr-FR" u="sng" dirty="0" smtClean="0">
              <a:solidFill>
                <a:schemeClr val="tx1"/>
              </a:solidFill>
            </a:endParaRPr>
          </a:p>
        </p:txBody>
      </p:sp>
      <p:sp>
        <p:nvSpPr>
          <p:cNvPr id="4" name="Titre 1"/>
          <p:cNvSpPr txBox="1">
            <a:spLocks/>
          </p:cNvSpPr>
          <p:nvPr/>
        </p:nvSpPr>
        <p:spPr>
          <a:xfrm>
            <a:off x="722313" y="1628800"/>
            <a:ext cx="7772400" cy="1362075"/>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innerShdw blurRad="139700">
                    <a:srgbClr val="FFFF00"/>
                  </a:innerShdw>
                </a:effectLst>
                <a:uLnTx/>
                <a:uFillTx/>
                <a:latin typeface="+mj-lt"/>
                <a:ea typeface="+mj-ea"/>
                <a:cs typeface="+mj-cs"/>
              </a:rPr>
              <a:t>Détecter les particules : </a:t>
            </a:r>
            <a:br>
              <a:rPr kumimoji="0" lang="fr-FR" sz="4400" b="1" i="0" u="none" strike="noStrike" kern="1200" cap="none" spc="0" normalizeH="0" baseline="0" noProof="0" dirty="0" smtClean="0">
                <a:ln>
                  <a:noFill/>
                </a:ln>
                <a:solidFill>
                  <a:srgbClr val="FF0000"/>
                </a:solidFill>
                <a:effectLst>
                  <a:innerShdw blurRad="139700">
                    <a:srgbClr val="FFFF00"/>
                  </a:innerShdw>
                </a:effectLst>
                <a:uLnTx/>
                <a:uFillTx/>
                <a:latin typeface="+mj-lt"/>
                <a:ea typeface="+mj-ea"/>
                <a:cs typeface="+mj-cs"/>
              </a:rPr>
            </a:br>
            <a:r>
              <a:rPr kumimoji="0" lang="fr-FR" sz="4400" b="1" i="0" u="none" strike="noStrike" kern="1200" cap="none" spc="0" normalizeH="0" baseline="0" noProof="0" dirty="0" smtClean="0">
                <a:ln>
                  <a:noFill/>
                </a:ln>
                <a:solidFill>
                  <a:srgbClr val="FF0000"/>
                </a:solidFill>
                <a:effectLst>
                  <a:innerShdw blurRad="139700">
                    <a:srgbClr val="FFFF00"/>
                  </a:innerShdw>
                </a:effectLst>
                <a:uLnTx/>
                <a:uFillTx/>
                <a:latin typeface="+mj-lt"/>
                <a:ea typeface="+mj-ea"/>
                <a:cs typeface="+mj-cs"/>
              </a:rPr>
              <a:t>exemple d’ATLAS</a:t>
            </a:r>
            <a:endParaRPr kumimoji="0" lang="fr-FR" sz="4400" b="1" i="0" u="none" strike="noStrike" kern="1200" cap="none" spc="0" normalizeH="0" baseline="0" noProof="0" dirty="0">
              <a:ln>
                <a:noFill/>
              </a:ln>
              <a:solidFill>
                <a:srgbClr val="FF0000"/>
              </a:solidFill>
              <a:effectLst>
                <a:innerShdw blurRad="139700">
                  <a:srgbClr val="FFFF00"/>
                </a:inn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28600" y="0"/>
            <a:ext cx="7667625" cy="519113"/>
          </a:xfrm>
        </p:spPr>
        <p:txBody>
          <a:bodyPr>
            <a:normAutofit fontScale="90000"/>
          </a:bodyPr>
          <a:lstStyle/>
          <a:p>
            <a:r>
              <a:rPr lang="en-US" dirty="0"/>
              <a:t>Comment </a:t>
            </a:r>
            <a:r>
              <a:rPr lang="en-US" dirty="0" err="1"/>
              <a:t>voit</a:t>
            </a:r>
            <a:r>
              <a:rPr lang="en-US" dirty="0"/>
              <a:t>-on les traces à </a:t>
            </a:r>
            <a:r>
              <a:rPr lang="en-US" dirty="0" smtClean="0"/>
              <a:t>ATLAS ?</a:t>
            </a:r>
            <a:endParaRPr lang="en-US" dirty="0"/>
          </a:p>
        </p:txBody>
      </p:sp>
      <p:sp>
        <p:nvSpPr>
          <p:cNvPr id="93187" name="Rectangle 3"/>
          <p:cNvSpPr>
            <a:spLocks noGrp="1" noChangeArrowheads="1"/>
          </p:cNvSpPr>
          <p:nvPr>
            <p:ph idx="1"/>
          </p:nvPr>
        </p:nvSpPr>
        <p:spPr>
          <a:xfrm>
            <a:off x="179512" y="1340768"/>
            <a:ext cx="2448272" cy="4785395"/>
          </a:xfrm>
        </p:spPr>
        <p:txBody>
          <a:bodyPr>
            <a:normAutofit/>
          </a:bodyPr>
          <a:lstStyle/>
          <a:p>
            <a:r>
              <a:rPr lang="fr-FR" sz="2000" b="1" dirty="0" smtClean="0"/>
              <a:t>Ce que vous </a:t>
            </a:r>
            <a:br>
              <a:rPr lang="fr-FR" sz="2000" b="1" dirty="0" smtClean="0"/>
            </a:br>
            <a:r>
              <a:rPr lang="fr-FR" sz="2000" b="1" dirty="0" smtClean="0"/>
              <a:t>allez voir sur </a:t>
            </a:r>
            <a:br>
              <a:rPr lang="fr-FR" sz="2000" b="1" dirty="0" smtClean="0"/>
            </a:br>
            <a:r>
              <a:rPr lang="fr-FR" sz="2000" b="1" dirty="0" smtClean="0"/>
              <a:t>vos écrans </a:t>
            </a:r>
            <a:br>
              <a:rPr lang="fr-FR" sz="2000" b="1" dirty="0" smtClean="0"/>
            </a:br>
            <a:r>
              <a:rPr lang="fr-FR" sz="2000" b="1" dirty="0" smtClean="0"/>
              <a:t>dans ce TP </a:t>
            </a:r>
            <a:r>
              <a:rPr lang="fr-FR" sz="2000" dirty="0" smtClean="0"/>
              <a:t>:</a:t>
            </a:r>
          </a:p>
          <a:p>
            <a:endParaRPr lang="fr-FR" sz="2000" dirty="0" smtClean="0"/>
          </a:p>
          <a:p>
            <a:endParaRPr lang="fr-FR" sz="2000" dirty="0" smtClean="0"/>
          </a:p>
          <a:p>
            <a:r>
              <a:rPr lang="fr-FR" sz="2000" dirty="0" smtClean="0"/>
              <a:t>Vue de face</a:t>
            </a:r>
          </a:p>
          <a:p>
            <a:endParaRPr lang="fr-FR" sz="2000" dirty="0" smtClean="0"/>
          </a:p>
          <a:p>
            <a:r>
              <a:rPr lang="fr-FR" sz="2000" dirty="0" smtClean="0"/>
              <a:t>Vue de côté</a:t>
            </a:r>
            <a:endParaRPr lang="fr-FR" sz="2000" dirty="0"/>
          </a:p>
        </p:txBody>
      </p:sp>
      <p:pic>
        <p:nvPicPr>
          <p:cNvPr id="93188" name="Picture 4" descr="elektron1"/>
          <p:cNvPicPr>
            <a:picLocks noChangeAspect="1" noChangeArrowheads="1"/>
          </p:cNvPicPr>
          <p:nvPr/>
        </p:nvPicPr>
        <p:blipFill>
          <a:blip r:embed="rId2" cstate="print"/>
          <a:srcRect/>
          <a:stretch>
            <a:fillRect/>
          </a:stretch>
        </p:blipFill>
        <p:spPr bwMode="auto">
          <a:xfrm>
            <a:off x="2843808" y="620688"/>
            <a:ext cx="5760640" cy="6108278"/>
          </a:xfrm>
          <a:prstGeom prst="rect">
            <a:avLst/>
          </a:prstGeom>
          <a:noFill/>
        </p:spPr>
      </p:pic>
      <p:cxnSp>
        <p:nvCxnSpPr>
          <p:cNvPr id="8" name="Connecteur droit avec flèche 7"/>
          <p:cNvCxnSpPr/>
          <p:nvPr/>
        </p:nvCxnSpPr>
        <p:spPr>
          <a:xfrm flipV="1">
            <a:off x="1979712" y="2780928"/>
            <a:ext cx="1152128" cy="50405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1979712" y="4077072"/>
            <a:ext cx="1152128" cy="64807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Espace réservé du numéro de diapositive 9"/>
          <p:cNvSpPr>
            <a:spLocks noGrp="1"/>
          </p:cNvSpPr>
          <p:nvPr>
            <p:ph type="sldNum" sz="quarter" idx="12"/>
          </p:nvPr>
        </p:nvSpPr>
        <p:spPr/>
        <p:txBody>
          <a:bodyPr/>
          <a:lstStyle/>
          <a:p>
            <a:fld id="{C87FFD17-4B23-42F6-9F7E-E566978288EA}" type="slidenum">
              <a:rPr lang="fr-FR" smtClean="0"/>
              <a:pPr/>
              <a:t>10</a:t>
            </a:fld>
            <a:endParaRPr lang="fr-F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28600" y="0"/>
            <a:ext cx="8382000" cy="519113"/>
          </a:xfrm>
        </p:spPr>
        <p:txBody>
          <a:bodyPr>
            <a:normAutofit fontScale="90000"/>
          </a:bodyPr>
          <a:lstStyle/>
          <a:p>
            <a:r>
              <a:rPr lang="en-US" dirty="0"/>
              <a:t>Comment </a:t>
            </a:r>
            <a:r>
              <a:rPr lang="en-US" dirty="0" err="1"/>
              <a:t>voit</a:t>
            </a:r>
            <a:r>
              <a:rPr lang="en-US" dirty="0"/>
              <a:t>-on les traces </a:t>
            </a:r>
            <a:r>
              <a:rPr lang="en-US" dirty="0" err="1"/>
              <a:t>dans</a:t>
            </a:r>
            <a:r>
              <a:rPr lang="en-US" dirty="0"/>
              <a:t> </a:t>
            </a:r>
            <a:r>
              <a:rPr lang="en-US" dirty="0" smtClean="0"/>
              <a:t>ATLAS ?</a:t>
            </a:r>
            <a:endParaRPr lang="en-US" dirty="0"/>
          </a:p>
        </p:txBody>
      </p:sp>
      <p:sp>
        <p:nvSpPr>
          <p:cNvPr id="92163" name="Rectangle 3"/>
          <p:cNvSpPr>
            <a:spLocks noGrp="1" noChangeArrowheads="1"/>
          </p:cNvSpPr>
          <p:nvPr>
            <p:ph idx="1"/>
          </p:nvPr>
        </p:nvSpPr>
        <p:spPr/>
        <p:txBody>
          <a:bodyPr/>
          <a:lstStyle/>
          <a:p>
            <a:endParaRPr lang="fr-FR"/>
          </a:p>
        </p:txBody>
      </p:sp>
      <p:pic>
        <p:nvPicPr>
          <p:cNvPr id="92165" name="Picture 5" descr="elektron2"/>
          <p:cNvPicPr>
            <a:picLocks noChangeAspect="1" noChangeArrowheads="1"/>
          </p:cNvPicPr>
          <p:nvPr/>
        </p:nvPicPr>
        <p:blipFill>
          <a:blip r:embed="rId2" cstate="print"/>
          <a:srcRect/>
          <a:stretch>
            <a:fillRect/>
          </a:stretch>
        </p:blipFill>
        <p:spPr bwMode="auto">
          <a:xfrm>
            <a:off x="1306513" y="693738"/>
            <a:ext cx="6070600" cy="6164262"/>
          </a:xfrm>
          <a:prstGeom prst="rect">
            <a:avLst/>
          </a:prstGeom>
          <a:noFill/>
        </p:spPr>
      </p:pic>
      <p:sp>
        <p:nvSpPr>
          <p:cNvPr id="7" name="Espace réservé du numéro de diapositive 6"/>
          <p:cNvSpPr>
            <a:spLocks noGrp="1"/>
          </p:cNvSpPr>
          <p:nvPr>
            <p:ph type="sldNum" sz="quarter" idx="12"/>
          </p:nvPr>
        </p:nvSpPr>
        <p:spPr/>
        <p:txBody>
          <a:bodyPr/>
          <a:lstStyle/>
          <a:p>
            <a:fld id="{C87FFD17-4B23-42F6-9F7E-E566978288EA}" type="slidenum">
              <a:rPr lang="fr-FR" smtClean="0"/>
              <a:pPr/>
              <a:t>11</a:t>
            </a:fld>
            <a:endParaRPr lang="fr-F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72616" y="-171400"/>
            <a:ext cx="7655768" cy="1052736"/>
          </a:xfrm>
        </p:spPr>
        <p:txBody>
          <a:bodyPr>
            <a:normAutofit/>
          </a:bodyPr>
          <a:lstStyle/>
          <a:p>
            <a:r>
              <a:rPr lang="en-US" dirty="0" smtClean="0"/>
              <a:t>2) </a:t>
            </a:r>
            <a:r>
              <a:rPr lang="en-US" dirty="0" err="1" smtClean="0"/>
              <a:t>Mesure</a:t>
            </a:r>
            <a:r>
              <a:rPr lang="en-US" dirty="0" smtClean="0"/>
              <a:t> de </a:t>
            </a:r>
            <a:r>
              <a:rPr lang="en-US" dirty="0" err="1" smtClean="0"/>
              <a:t>l’énergie</a:t>
            </a:r>
            <a:r>
              <a:rPr lang="en-US" dirty="0" smtClean="0"/>
              <a:t> : </a:t>
            </a:r>
            <a:r>
              <a:rPr lang="en-US" dirty="0" err="1" smtClean="0"/>
              <a:t>calorimètres</a:t>
            </a:r>
            <a:endParaRPr lang="en-US" dirty="0"/>
          </a:p>
        </p:txBody>
      </p:sp>
      <p:sp>
        <p:nvSpPr>
          <p:cNvPr id="95235" name="Rectangle 3"/>
          <p:cNvSpPr>
            <a:spLocks noGrp="1" noChangeArrowheads="1"/>
          </p:cNvSpPr>
          <p:nvPr>
            <p:ph idx="1"/>
          </p:nvPr>
        </p:nvSpPr>
        <p:spPr>
          <a:xfrm>
            <a:off x="457200" y="1052736"/>
            <a:ext cx="8229600" cy="5400600"/>
          </a:xfrm>
        </p:spPr>
        <p:txBody>
          <a:bodyPr>
            <a:normAutofit fontScale="62500" lnSpcReduction="20000"/>
          </a:bodyPr>
          <a:lstStyle/>
          <a:p>
            <a:r>
              <a:rPr lang="en-US" dirty="0"/>
              <a:t>Pour </a:t>
            </a:r>
            <a:r>
              <a:rPr lang="en-US" dirty="0" err="1"/>
              <a:t>mesurer</a:t>
            </a:r>
            <a:r>
              <a:rPr lang="en-US" dirty="0"/>
              <a:t> </a:t>
            </a:r>
            <a:r>
              <a:rPr lang="en-US" dirty="0" err="1"/>
              <a:t>l’énergie</a:t>
            </a:r>
            <a:r>
              <a:rPr lang="en-US" dirty="0"/>
              <a:t>, on </a:t>
            </a:r>
            <a:r>
              <a:rPr lang="en-US" dirty="0" err="1"/>
              <a:t>arrête</a:t>
            </a:r>
            <a:r>
              <a:rPr lang="en-US" dirty="0"/>
              <a:t> la </a:t>
            </a:r>
            <a:r>
              <a:rPr lang="en-US" dirty="0" err="1"/>
              <a:t>particule</a:t>
            </a:r>
            <a:r>
              <a:rPr lang="en-US" dirty="0"/>
              <a:t> avec de la </a:t>
            </a:r>
            <a:r>
              <a:rPr lang="en-US" dirty="0" err="1"/>
              <a:t>matière</a:t>
            </a:r>
            <a:r>
              <a:rPr lang="en-US" dirty="0"/>
              <a:t> </a:t>
            </a:r>
            <a:r>
              <a:rPr lang="en-US" dirty="0" smtClean="0"/>
              <a:t>par</a:t>
            </a:r>
          </a:p>
          <a:p>
            <a:pPr lvl="1"/>
            <a:r>
              <a:rPr lang="en-US" dirty="0" err="1" smtClean="0"/>
              <a:t>création</a:t>
            </a:r>
            <a:r>
              <a:rPr lang="en-US" dirty="0" smtClean="0"/>
              <a:t> de </a:t>
            </a:r>
            <a:r>
              <a:rPr lang="en-US" dirty="0" err="1" smtClean="0"/>
              <a:t>paires</a:t>
            </a:r>
            <a:r>
              <a:rPr lang="en-US" dirty="0" smtClean="0"/>
              <a:t> (conversion)  </a:t>
            </a:r>
          </a:p>
          <a:p>
            <a:pPr lvl="1"/>
            <a:r>
              <a:rPr lang="en-US" dirty="0" err="1" smtClean="0"/>
              <a:t>rayonnement</a:t>
            </a:r>
            <a:r>
              <a:rPr lang="en-US" dirty="0" smtClean="0"/>
              <a:t> (</a:t>
            </a:r>
            <a:r>
              <a:rPr lang="en-US" dirty="0" err="1" smtClean="0"/>
              <a:t>Bremstrahlung</a:t>
            </a:r>
            <a:r>
              <a:rPr lang="en-US" dirty="0" smtClean="0"/>
              <a:t>)</a:t>
            </a:r>
            <a:endParaRPr lang="en-US" dirty="0"/>
          </a:p>
          <a:p>
            <a:endParaRPr lang="en-US" dirty="0"/>
          </a:p>
          <a:p>
            <a:endParaRPr lang="en-US" dirty="0" smtClean="0"/>
          </a:p>
          <a:p>
            <a:endParaRPr lang="en-US" dirty="0" smtClean="0"/>
          </a:p>
          <a:p>
            <a:endParaRPr lang="en-US" dirty="0"/>
          </a:p>
          <a:p>
            <a:endParaRPr lang="en-US" dirty="0"/>
          </a:p>
          <a:p>
            <a:endParaRPr lang="en-US" dirty="0"/>
          </a:p>
          <a:p>
            <a:endParaRPr lang="en-US" dirty="0"/>
          </a:p>
          <a:p>
            <a:endParaRPr lang="en-US" dirty="0"/>
          </a:p>
          <a:p>
            <a:endParaRPr lang="en-US" dirty="0" smtClean="0"/>
          </a:p>
          <a:p>
            <a:endParaRPr lang="en-US" dirty="0"/>
          </a:p>
          <a:p>
            <a:r>
              <a:rPr lang="en-US" dirty="0"/>
              <a:t>Les </a:t>
            </a:r>
            <a:r>
              <a:rPr lang="en-US" dirty="0" err="1"/>
              <a:t>particules</a:t>
            </a:r>
            <a:r>
              <a:rPr lang="en-US" dirty="0"/>
              <a:t> “</a:t>
            </a:r>
            <a:r>
              <a:rPr lang="en-US" dirty="0" err="1"/>
              <a:t>filles</a:t>
            </a:r>
            <a:r>
              <a:rPr lang="en-US" dirty="0"/>
              <a:t>” </a:t>
            </a:r>
            <a:r>
              <a:rPr lang="en-US" dirty="0" err="1"/>
              <a:t>ainsi</a:t>
            </a:r>
            <a:r>
              <a:rPr lang="en-US" dirty="0"/>
              <a:t> </a:t>
            </a:r>
            <a:r>
              <a:rPr lang="en-US" dirty="0" err="1"/>
              <a:t>produites</a:t>
            </a:r>
            <a:r>
              <a:rPr lang="en-US" dirty="0"/>
              <a:t> </a:t>
            </a:r>
            <a:r>
              <a:rPr lang="en-US" dirty="0" err="1"/>
              <a:t>vont</a:t>
            </a:r>
            <a:r>
              <a:rPr lang="en-US" dirty="0"/>
              <a:t> </a:t>
            </a:r>
            <a:r>
              <a:rPr lang="en-US" dirty="0" err="1"/>
              <a:t>laisser</a:t>
            </a:r>
            <a:r>
              <a:rPr lang="en-US" dirty="0"/>
              <a:t> un signal </a:t>
            </a:r>
            <a:r>
              <a:rPr lang="en-US" dirty="0" err="1"/>
              <a:t>dans</a:t>
            </a:r>
            <a:r>
              <a:rPr lang="en-US" dirty="0"/>
              <a:t> les parties actives du </a:t>
            </a:r>
            <a:r>
              <a:rPr lang="en-US" dirty="0" err="1" smtClean="0"/>
              <a:t>calorimètre</a:t>
            </a:r>
            <a:r>
              <a:rPr lang="en-US" dirty="0" smtClean="0"/>
              <a:t> (</a:t>
            </a:r>
            <a:r>
              <a:rPr lang="en-US" dirty="0" err="1" smtClean="0"/>
              <a:t>gerbe</a:t>
            </a:r>
            <a:r>
              <a:rPr lang="en-US" dirty="0" smtClean="0"/>
              <a:t> </a:t>
            </a:r>
            <a:r>
              <a:rPr lang="en-US" dirty="0" err="1" smtClean="0"/>
              <a:t>électromagnétique</a:t>
            </a:r>
            <a:r>
              <a:rPr lang="en-US" dirty="0" smtClean="0"/>
              <a:t>)</a:t>
            </a:r>
            <a:endParaRPr lang="en-US" dirty="0"/>
          </a:p>
          <a:p>
            <a:pPr lvl="1"/>
            <a:r>
              <a:rPr lang="en-US" dirty="0"/>
              <a:t> par </a:t>
            </a:r>
            <a:r>
              <a:rPr lang="en-US" dirty="0" err="1"/>
              <a:t>ionisation</a:t>
            </a:r>
            <a:r>
              <a:rPr lang="en-US" dirty="0"/>
              <a:t> par </a:t>
            </a:r>
            <a:r>
              <a:rPr lang="en-US" dirty="0" err="1" smtClean="0"/>
              <a:t>exemple</a:t>
            </a:r>
            <a:endParaRPr lang="en-US" dirty="0" smtClean="0"/>
          </a:p>
          <a:p>
            <a:r>
              <a:rPr lang="en-US" dirty="0" err="1" smtClean="0"/>
              <a:t>Nécessite</a:t>
            </a:r>
            <a:r>
              <a:rPr lang="en-US" dirty="0" smtClean="0"/>
              <a:t>  la destruction de la </a:t>
            </a:r>
            <a:r>
              <a:rPr lang="en-US" dirty="0" err="1" smtClean="0"/>
              <a:t>particule</a:t>
            </a:r>
            <a:r>
              <a:rPr lang="en-US" dirty="0" smtClean="0"/>
              <a:t> </a:t>
            </a:r>
            <a:r>
              <a:rPr lang="en-US" dirty="0" err="1" smtClean="0"/>
              <a:t>initiale</a:t>
            </a:r>
            <a:r>
              <a:rPr lang="en-US" dirty="0" smtClean="0"/>
              <a:t>.</a:t>
            </a:r>
            <a:endParaRPr lang="en-US" dirty="0"/>
          </a:p>
        </p:txBody>
      </p:sp>
      <p:pic>
        <p:nvPicPr>
          <p:cNvPr id="95236" name="Image 7" descr="gerbe_em.gif"/>
          <p:cNvPicPr>
            <a:picLocks noChangeAspect="1"/>
          </p:cNvPicPr>
          <p:nvPr/>
        </p:nvPicPr>
        <p:blipFill>
          <a:blip r:embed="rId2" cstate="print"/>
          <a:srcRect/>
          <a:stretch>
            <a:fillRect/>
          </a:stretch>
        </p:blipFill>
        <p:spPr bwMode="auto">
          <a:xfrm>
            <a:off x="2113756" y="2126530"/>
            <a:ext cx="4762500" cy="2814638"/>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fld id="{C87FFD17-4B23-42F6-9F7E-E566978288EA}" type="slidenum">
              <a:rPr lang="fr-FR" smtClean="0"/>
              <a:pPr/>
              <a:t>12</a:t>
            </a:fld>
            <a:endParaRPr lang="fr-F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8600" y="0"/>
            <a:ext cx="6845300" cy="519113"/>
          </a:xfrm>
        </p:spPr>
        <p:txBody>
          <a:bodyPr>
            <a:normAutofit fontScale="90000"/>
          </a:bodyPr>
          <a:lstStyle/>
          <a:p>
            <a:r>
              <a:rPr lang="en-US"/>
              <a:t>Fonctionnement d’un calorimètre</a:t>
            </a:r>
          </a:p>
        </p:txBody>
      </p:sp>
      <p:sp>
        <p:nvSpPr>
          <p:cNvPr id="104451" name="Rectangle 3"/>
          <p:cNvSpPr>
            <a:spLocks noGrp="1" noChangeArrowheads="1"/>
          </p:cNvSpPr>
          <p:nvPr>
            <p:ph idx="1"/>
          </p:nvPr>
        </p:nvSpPr>
        <p:spPr>
          <a:xfrm>
            <a:off x="35496" y="875853"/>
            <a:ext cx="8784976" cy="4785395"/>
          </a:xfrm>
        </p:spPr>
        <p:txBody>
          <a:bodyPr>
            <a:normAutofit/>
          </a:bodyPr>
          <a:lstStyle/>
          <a:p>
            <a:r>
              <a:rPr lang="en-US" sz="2800" dirty="0"/>
              <a:t>Les </a:t>
            </a:r>
            <a:r>
              <a:rPr lang="en-US" sz="2800" dirty="0" err="1"/>
              <a:t>particules</a:t>
            </a:r>
            <a:r>
              <a:rPr lang="en-US" sz="2800" dirty="0"/>
              <a:t> </a:t>
            </a:r>
            <a:r>
              <a:rPr lang="en-US" sz="2800" dirty="0" err="1"/>
              <a:t>interagissant</a:t>
            </a:r>
            <a:r>
              <a:rPr lang="en-US" sz="2800" dirty="0"/>
              <a:t> avec les </a:t>
            </a:r>
            <a:r>
              <a:rPr lang="en-US" sz="2800" dirty="0" err="1"/>
              <a:t>calorimètres</a:t>
            </a:r>
            <a:r>
              <a:rPr lang="en-US" sz="2800" dirty="0"/>
              <a:t> </a:t>
            </a:r>
            <a:r>
              <a:rPr lang="en-US" sz="2800" dirty="0" err="1"/>
              <a:t>peuvent</a:t>
            </a:r>
            <a:r>
              <a:rPr lang="en-US" sz="2800" dirty="0"/>
              <a:t> </a:t>
            </a:r>
            <a:r>
              <a:rPr lang="en-US" sz="2800" dirty="0" err="1"/>
              <a:t>être</a:t>
            </a:r>
            <a:r>
              <a:rPr lang="en-US" sz="2800" dirty="0"/>
              <a:t> </a:t>
            </a:r>
            <a:r>
              <a:rPr lang="en-US" sz="2800" dirty="0" err="1"/>
              <a:t>classées</a:t>
            </a:r>
            <a:r>
              <a:rPr lang="en-US" sz="2800" dirty="0"/>
              <a:t> en 2 </a:t>
            </a:r>
            <a:r>
              <a:rPr lang="en-US" sz="2800" dirty="0" err="1" smtClean="0"/>
              <a:t>catégories</a:t>
            </a:r>
            <a:r>
              <a:rPr lang="en-US" sz="2800" dirty="0" smtClean="0"/>
              <a:t> :</a:t>
            </a:r>
            <a:endParaRPr lang="en-US" sz="2800" dirty="0"/>
          </a:p>
          <a:p>
            <a:pPr lvl="1"/>
            <a:r>
              <a:rPr lang="en-US" dirty="0" err="1"/>
              <a:t>Particules</a:t>
            </a:r>
            <a:r>
              <a:rPr lang="en-US" dirty="0"/>
              <a:t> </a:t>
            </a:r>
            <a:r>
              <a:rPr lang="en-US" dirty="0" err="1"/>
              <a:t>électromagnétiques</a:t>
            </a:r>
            <a:r>
              <a:rPr lang="en-US" dirty="0"/>
              <a:t>: </a:t>
            </a:r>
          </a:p>
          <a:p>
            <a:pPr lvl="2"/>
            <a:r>
              <a:rPr lang="en-US" sz="1800" dirty="0"/>
              <a:t>electrons et photons </a:t>
            </a:r>
          </a:p>
          <a:p>
            <a:pPr lvl="2"/>
            <a:r>
              <a:rPr lang="fr-FR" sz="1800" dirty="0"/>
              <a:t>Ces particules interagissent beaucoup </a:t>
            </a:r>
            <a:r>
              <a:rPr lang="fr-FR" sz="1800" dirty="0">
                <a:sym typeface="Wingdings" pitchFamily="2" charset="2"/>
              </a:rPr>
              <a:t> </a:t>
            </a:r>
            <a:r>
              <a:rPr lang="fr-FR" sz="1800" dirty="0"/>
              <a:t>peu de matière suffit pour les arrêter</a:t>
            </a:r>
            <a:endParaRPr lang="en-US" sz="1800" dirty="0"/>
          </a:p>
          <a:p>
            <a:pPr lvl="1"/>
            <a:r>
              <a:rPr lang="en-US" dirty="0"/>
              <a:t>Les hadrons:</a:t>
            </a:r>
          </a:p>
          <a:p>
            <a:pPr lvl="2"/>
            <a:r>
              <a:rPr lang="en-US" sz="1800" dirty="0"/>
              <a:t>Hadrons: </a:t>
            </a:r>
            <a:r>
              <a:rPr lang="en-US" sz="1800" dirty="0" err="1"/>
              <a:t>particules</a:t>
            </a:r>
            <a:r>
              <a:rPr lang="en-US" sz="1800" dirty="0"/>
              <a:t> composites </a:t>
            </a:r>
            <a:r>
              <a:rPr lang="en-US" sz="1800" dirty="0" err="1" smtClean="0"/>
              <a:t>formées</a:t>
            </a:r>
            <a:r>
              <a:rPr lang="en-US" sz="1800" dirty="0" smtClean="0"/>
              <a:t> </a:t>
            </a:r>
            <a:r>
              <a:rPr lang="en-US" sz="1800" dirty="0"/>
              <a:t>de quarks (ex: proton)</a:t>
            </a:r>
            <a:endParaRPr lang="en-US" dirty="0"/>
          </a:p>
          <a:p>
            <a:pPr lvl="2"/>
            <a:r>
              <a:rPr lang="fr-FR" sz="1800" dirty="0"/>
              <a:t>Ces particules interagissent moins</a:t>
            </a:r>
          </a:p>
          <a:p>
            <a:pPr lvl="3"/>
            <a:r>
              <a:rPr lang="fr-FR" dirty="0"/>
              <a:t>il faut plus de matière pour les </a:t>
            </a:r>
            <a:r>
              <a:rPr lang="fr-FR" dirty="0" smtClean="0"/>
              <a:t>arrêter</a:t>
            </a:r>
            <a:endParaRPr lang="fr-FR" dirty="0"/>
          </a:p>
          <a:p>
            <a:pPr lvl="2"/>
            <a:endParaRPr lang="en-US" sz="1800" dirty="0"/>
          </a:p>
        </p:txBody>
      </p:sp>
      <p:grpSp>
        <p:nvGrpSpPr>
          <p:cNvPr id="2" name="Group 4"/>
          <p:cNvGrpSpPr>
            <a:grpSpLocks/>
          </p:cNvGrpSpPr>
          <p:nvPr/>
        </p:nvGrpSpPr>
        <p:grpSpPr bwMode="auto">
          <a:xfrm>
            <a:off x="6315075" y="4124325"/>
            <a:ext cx="2794000" cy="2722563"/>
            <a:chOff x="40" y="416"/>
            <a:chExt cx="2648" cy="2608"/>
          </a:xfrm>
        </p:grpSpPr>
        <p:sp>
          <p:nvSpPr>
            <p:cNvPr id="104453" name="Oval 5"/>
            <p:cNvSpPr>
              <a:spLocks noChangeArrowheads="1"/>
            </p:cNvSpPr>
            <p:nvPr/>
          </p:nvSpPr>
          <p:spPr bwMode="auto">
            <a:xfrm>
              <a:off x="283" y="966"/>
              <a:ext cx="757" cy="778"/>
            </a:xfrm>
            <a:prstGeom prst="ellipse">
              <a:avLst/>
            </a:prstGeom>
            <a:solidFill>
              <a:srgbClr val="FF0000"/>
            </a:solidFill>
            <a:ln w="9525">
              <a:noFill/>
              <a:round/>
              <a:headEnd/>
              <a:tailEnd/>
            </a:ln>
            <a:effectLst/>
          </p:spPr>
          <p:txBody>
            <a:bodyPr wrap="none" anchor="ctr"/>
            <a:lstStyle/>
            <a:p>
              <a:endParaRPr lang="fr-FR"/>
            </a:p>
          </p:txBody>
        </p:sp>
        <p:sp>
          <p:nvSpPr>
            <p:cNvPr id="104454" name="Oval 6"/>
            <p:cNvSpPr>
              <a:spLocks noChangeArrowheads="1"/>
            </p:cNvSpPr>
            <p:nvPr/>
          </p:nvSpPr>
          <p:spPr bwMode="auto">
            <a:xfrm>
              <a:off x="987" y="2150"/>
              <a:ext cx="757" cy="778"/>
            </a:xfrm>
            <a:prstGeom prst="ellipse">
              <a:avLst/>
            </a:prstGeom>
            <a:solidFill>
              <a:srgbClr val="33CC33"/>
            </a:solidFill>
            <a:ln w="9525">
              <a:noFill/>
              <a:round/>
              <a:headEnd/>
              <a:tailEnd/>
            </a:ln>
            <a:effectLst/>
          </p:spPr>
          <p:txBody>
            <a:bodyPr wrap="none" anchor="ctr"/>
            <a:lstStyle/>
            <a:p>
              <a:endParaRPr lang="fr-FR"/>
            </a:p>
          </p:txBody>
        </p:sp>
        <p:sp>
          <p:nvSpPr>
            <p:cNvPr id="104455" name="Oval 7"/>
            <p:cNvSpPr>
              <a:spLocks noChangeArrowheads="1"/>
            </p:cNvSpPr>
            <p:nvPr/>
          </p:nvSpPr>
          <p:spPr bwMode="auto">
            <a:xfrm>
              <a:off x="1611" y="774"/>
              <a:ext cx="757" cy="778"/>
            </a:xfrm>
            <a:prstGeom prst="ellipse">
              <a:avLst/>
            </a:prstGeom>
            <a:solidFill>
              <a:srgbClr val="0000FF"/>
            </a:solidFill>
            <a:ln w="9525">
              <a:noFill/>
              <a:round/>
              <a:headEnd/>
              <a:tailEnd/>
            </a:ln>
            <a:effectLst/>
          </p:spPr>
          <p:txBody>
            <a:bodyPr wrap="none" anchor="ctr"/>
            <a:lstStyle/>
            <a:p>
              <a:endParaRPr lang="fr-FR"/>
            </a:p>
          </p:txBody>
        </p:sp>
        <p:sp>
          <p:nvSpPr>
            <p:cNvPr id="104456" name="Text Box 8"/>
            <p:cNvSpPr txBox="1">
              <a:spLocks noChangeArrowheads="1"/>
            </p:cNvSpPr>
            <p:nvPr/>
          </p:nvSpPr>
          <p:spPr bwMode="auto">
            <a:xfrm>
              <a:off x="376" y="1132"/>
              <a:ext cx="498" cy="380"/>
            </a:xfrm>
            <a:prstGeom prst="rect">
              <a:avLst/>
            </a:prstGeom>
            <a:noFill/>
            <a:ln w="9525">
              <a:noFill/>
              <a:miter lim="800000"/>
              <a:headEnd/>
              <a:tailEnd/>
            </a:ln>
            <a:effectLst/>
          </p:spPr>
          <p:txBody>
            <a:bodyPr>
              <a:spAutoFit/>
            </a:bodyPr>
            <a:lstStyle/>
            <a:p>
              <a:pPr>
                <a:spcBef>
                  <a:spcPct val="50000"/>
                </a:spcBef>
              </a:pPr>
              <a:r>
                <a:rPr lang="fr-FR" b="1">
                  <a:latin typeface="Comic Sans MS" pitchFamily="66" charset="0"/>
                </a:rPr>
                <a:t>u</a:t>
              </a:r>
            </a:p>
          </p:txBody>
        </p:sp>
        <p:sp>
          <p:nvSpPr>
            <p:cNvPr id="104457" name="Text Box 9"/>
            <p:cNvSpPr txBox="1">
              <a:spLocks noChangeArrowheads="1"/>
            </p:cNvSpPr>
            <p:nvPr/>
          </p:nvSpPr>
          <p:spPr bwMode="auto">
            <a:xfrm>
              <a:off x="1135" y="2343"/>
              <a:ext cx="512" cy="351"/>
            </a:xfrm>
            <a:prstGeom prst="rect">
              <a:avLst/>
            </a:prstGeom>
            <a:noFill/>
            <a:ln w="9525">
              <a:noFill/>
              <a:miter lim="800000"/>
              <a:headEnd/>
              <a:tailEnd/>
            </a:ln>
            <a:effectLst/>
          </p:spPr>
          <p:txBody>
            <a:bodyPr>
              <a:spAutoFit/>
            </a:bodyPr>
            <a:lstStyle/>
            <a:p>
              <a:pPr>
                <a:spcBef>
                  <a:spcPct val="50000"/>
                </a:spcBef>
              </a:pPr>
              <a:r>
                <a:rPr lang="fr-FR" sz="1800" b="1">
                  <a:latin typeface="Comic Sans MS" pitchFamily="66" charset="0"/>
                </a:rPr>
                <a:t>u</a:t>
              </a:r>
            </a:p>
          </p:txBody>
        </p:sp>
        <p:sp>
          <p:nvSpPr>
            <p:cNvPr id="104458" name="Text Box 10"/>
            <p:cNvSpPr txBox="1">
              <a:spLocks noChangeArrowheads="1"/>
            </p:cNvSpPr>
            <p:nvPr/>
          </p:nvSpPr>
          <p:spPr bwMode="auto">
            <a:xfrm>
              <a:off x="1743" y="919"/>
              <a:ext cx="498" cy="352"/>
            </a:xfrm>
            <a:prstGeom prst="rect">
              <a:avLst/>
            </a:prstGeom>
            <a:noFill/>
            <a:ln w="9525">
              <a:noFill/>
              <a:miter lim="800000"/>
              <a:headEnd/>
              <a:tailEnd/>
            </a:ln>
            <a:effectLst/>
          </p:spPr>
          <p:txBody>
            <a:bodyPr>
              <a:spAutoFit/>
            </a:bodyPr>
            <a:lstStyle/>
            <a:p>
              <a:pPr>
                <a:spcBef>
                  <a:spcPct val="50000"/>
                </a:spcBef>
              </a:pPr>
              <a:r>
                <a:rPr lang="fr-FR" sz="1800" b="1">
                  <a:latin typeface="Comic Sans MS" pitchFamily="66" charset="0"/>
                </a:rPr>
                <a:t>d</a:t>
              </a:r>
            </a:p>
          </p:txBody>
        </p:sp>
        <p:sp>
          <p:nvSpPr>
            <p:cNvPr id="104459" name="Oval 11"/>
            <p:cNvSpPr>
              <a:spLocks noChangeArrowheads="1"/>
            </p:cNvSpPr>
            <p:nvPr/>
          </p:nvSpPr>
          <p:spPr bwMode="auto">
            <a:xfrm>
              <a:off x="40" y="416"/>
              <a:ext cx="2648" cy="2608"/>
            </a:xfrm>
            <a:prstGeom prst="ellipse">
              <a:avLst/>
            </a:prstGeom>
            <a:noFill/>
            <a:ln w="28575">
              <a:solidFill>
                <a:schemeClr val="tx2"/>
              </a:solidFill>
              <a:round/>
              <a:headEnd/>
              <a:tailEnd/>
            </a:ln>
            <a:effectLst/>
          </p:spPr>
          <p:txBody>
            <a:bodyPr lIns="90000" tIns="46800" rIns="90000" bIns="46800" anchor="ctr">
              <a:spAutoFit/>
            </a:bodyPr>
            <a:lstStyle/>
            <a:p>
              <a:endParaRPr lang="fr-FR"/>
            </a:p>
          </p:txBody>
        </p:sp>
        <p:grpSp>
          <p:nvGrpSpPr>
            <p:cNvPr id="3" name="Group 12"/>
            <p:cNvGrpSpPr>
              <a:grpSpLocks/>
            </p:cNvGrpSpPr>
            <p:nvPr/>
          </p:nvGrpSpPr>
          <p:grpSpPr bwMode="auto">
            <a:xfrm>
              <a:off x="631" y="932"/>
              <a:ext cx="1313" cy="1420"/>
              <a:chOff x="631" y="932"/>
              <a:chExt cx="1313" cy="1420"/>
            </a:xfrm>
          </p:grpSpPr>
          <p:grpSp>
            <p:nvGrpSpPr>
              <p:cNvPr id="4" name="Group 13"/>
              <p:cNvGrpSpPr>
                <a:grpSpLocks/>
              </p:cNvGrpSpPr>
              <p:nvPr/>
            </p:nvGrpSpPr>
            <p:grpSpPr bwMode="auto">
              <a:xfrm>
                <a:off x="979" y="932"/>
                <a:ext cx="645" cy="244"/>
                <a:chOff x="1139" y="1140"/>
                <a:chExt cx="645" cy="244"/>
              </a:xfrm>
            </p:grpSpPr>
            <p:sp>
              <p:nvSpPr>
                <p:cNvPr id="104462" name="Freeform 14"/>
                <p:cNvSpPr>
                  <a:spLocks/>
                </p:cNvSpPr>
                <p:nvPr/>
              </p:nvSpPr>
              <p:spPr bwMode="auto">
                <a:xfrm>
                  <a:off x="1139" y="1140"/>
                  <a:ext cx="637" cy="212"/>
                </a:xfrm>
                <a:custGeom>
                  <a:avLst/>
                  <a:gdLst/>
                  <a:ahLst/>
                  <a:cxnLst>
                    <a:cxn ang="0">
                      <a:pos x="0" y="248"/>
                    </a:cxn>
                    <a:cxn ang="0">
                      <a:pos x="96" y="104"/>
                    </a:cxn>
                    <a:cxn ang="0">
                      <a:pos x="288" y="248"/>
                    </a:cxn>
                    <a:cxn ang="0">
                      <a:pos x="384" y="56"/>
                    </a:cxn>
                    <a:cxn ang="0">
                      <a:pos x="576" y="200"/>
                    </a:cxn>
                    <a:cxn ang="0">
                      <a:pos x="672" y="8"/>
                    </a:cxn>
                    <a:cxn ang="0">
                      <a:pos x="768" y="152"/>
                    </a:cxn>
                  </a:cxnLst>
                  <a:rect l="0" t="0" r="r" b="b"/>
                  <a:pathLst>
                    <a:path w="768" h="256">
                      <a:moveTo>
                        <a:pt x="0" y="248"/>
                      </a:moveTo>
                      <a:cubicBezTo>
                        <a:pt x="24" y="176"/>
                        <a:pt x="48" y="104"/>
                        <a:pt x="96" y="104"/>
                      </a:cubicBezTo>
                      <a:cubicBezTo>
                        <a:pt x="144" y="104"/>
                        <a:pt x="240" y="256"/>
                        <a:pt x="288" y="248"/>
                      </a:cubicBezTo>
                      <a:cubicBezTo>
                        <a:pt x="336" y="240"/>
                        <a:pt x="336" y="64"/>
                        <a:pt x="384" y="56"/>
                      </a:cubicBezTo>
                      <a:cubicBezTo>
                        <a:pt x="432" y="48"/>
                        <a:pt x="528" y="208"/>
                        <a:pt x="576" y="200"/>
                      </a:cubicBezTo>
                      <a:cubicBezTo>
                        <a:pt x="624" y="192"/>
                        <a:pt x="640" y="16"/>
                        <a:pt x="672" y="8"/>
                      </a:cubicBezTo>
                      <a:cubicBezTo>
                        <a:pt x="704" y="0"/>
                        <a:pt x="752" y="128"/>
                        <a:pt x="768" y="152"/>
                      </a:cubicBezTo>
                    </a:path>
                  </a:pathLst>
                </a:custGeom>
                <a:noFill/>
                <a:ln w="38100" cmpd="sng">
                  <a:solidFill>
                    <a:srgbClr val="E71919"/>
                  </a:solidFill>
                  <a:round/>
                  <a:headEnd/>
                  <a:tailEnd/>
                </a:ln>
                <a:effectLst/>
              </p:spPr>
              <p:txBody>
                <a:bodyPr/>
                <a:lstStyle/>
                <a:p>
                  <a:endParaRPr lang="fr-FR"/>
                </a:p>
              </p:txBody>
            </p:sp>
            <p:sp>
              <p:nvSpPr>
                <p:cNvPr id="104463" name="Freeform 15"/>
                <p:cNvSpPr>
                  <a:spLocks/>
                </p:cNvSpPr>
                <p:nvPr/>
              </p:nvSpPr>
              <p:spPr bwMode="auto">
                <a:xfrm>
                  <a:off x="1147" y="1172"/>
                  <a:ext cx="637" cy="212"/>
                </a:xfrm>
                <a:custGeom>
                  <a:avLst/>
                  <a:gdLst/>
                  <a:ahLst/>
                  <a:cxnLst>
                    <a:cxn ang="0">
                      <a:pos x="0" y="248"/>
                    </a:cxn>
                    <a:cxn ang="0">
                      <a:pos x="96" y="104"/>
                    </a:cxn>
                    <a:cxn ang="0">
                      <a:pos x="288" y="248"/>
                    </a:cxn>
                    <a:cxn ang="0">
                      <a:pos x="384" y="56"/>
                    </a:cxn>
                    <a:cxn ang="0">
                      <a:pos x="576" y="200"/>
                    </a:cxn>
                    <a:cxn ang="0">
                      <a:pos x="672" y="8"/>
                    </a:cxn>
                    <a:cxn ang="0">
                      <a:pos x="768" y="152"/>
                    </a:cxn>
                  </a:cxnLst>
                  <a:rect l="0" t="0" r="r" b="b"/>
                  <a:pathLst>
                    <a:path w="768" h="256">
                      <a:moveTo>
                        <a:pt x="0" y="248"/>
                      </a:moveTo>
                      <a:cubicBezTo>
                        <a:pt x="24" y="176"/>
                        <a:pt x="48" y="104"/>
                        <a:pt x="96" y="104"/>
                      </a:cubicBezTo>
                      <a:cubicBezTo>
                        <a:pt x="144" y="104"/>
                        <a:pt x="240" y="256"/>
                        <a:pt x="288" y="248"/>
                      </a:cubicBezTo>
                      <a:cubicBezTo>
                        <a:pt x="336" y="240"/>
                        <a:pt x="336" y="64"/>
                        <a:pt x="384" y="56"/>
                      </a:cubicBezTo>
                      <a:cubicBezTo>
                        <a:pt x="432" y="48"/>
                        <a:pt x="528" y="208"/>
                        <a:pt x="576" y="200"/>
                      </a:cubicBezTo>
                      <a:cubicBezTo>
                        <a:pt x="624" y="192"/>
                        <a:pt x="640" y="16"/>
                        <a:pt x="672" y="8"/>
                      </a:cubicBezTo>
                      <a:cubicBezTo>
                        <a:pt x="704" y="0"/>
                        <a:pt x="752" y="128"/>
                        <a:pt x="768" y="152"/>
                      </a:cubicBezTo>
                    </a:path>
                  </a:pathLst>
                </a:custGeom>
                <a:noFill/>
                <a:ln w="38100" cmpd="sng">
                  <a:solidFill>
                    <a:schemeClr val="tx2"/>
                  </a:solidFill>
                  <a:round/>
                  <a:headEnd/>
                  <a:tailEnd/>
                </a:ln>
                <a:effectLst/>
              </p:spPr>
              <p:txBody>
                <a:bodyPr/>
                <a:lstStyle/>
                <a:p>
                  <a:endParaRPr lang="fr-FR"/>
                </a:p>
              </p:txBody>
            </p:sp>
          </p:grpSp>
          <p:grpSp>
            <p:nvGrpSpPr>
              <p:cNvPr id="5" name="Group 16"/>
              <p:cNvGrpSpPr>
                <a:grpSpLocks/>
              </p:cNvGrpSpPr>
              <p:nvPr/>
            </p:nvGrpSpPr>
            <p:grpSpPr bwMode="auto">
              <a:xfrm>
                <a:off x="1548" y="1544"/>
                <a:ext cx="396" cy="712"/>
                <a:chOff x="1708" y="1752"/>
                <a:chExt cx="396" cy="712"/>
              </a:xfrm>
            </p:grpSpPr>
            <p:sp>
              <p:nvSpPr>
                <p:cNvPr id="104465" name="Freeform 17"/>
                <p:cNvSpPr>
                  <a:spLocks/>
                </p:cNvSpPr>
                <p:nvPr/>
              </p:nvSpPr>
              <p:spPr bwMode="auto">
                <a:xfrm flipH="1">
                  <a:off x="1708" y="1752"/>
                  <a:ext cx="372" cy="696"/>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chemeClr val="tx2"/>
                  </a:solidFill>
                  <a:round/>
                  <a:headEnd/>
                  <a:tailEnd/>
                </a:ln>
                <a:effectLst/>
              </p:spPr>
              <p:txBody>
                <a:bodyPr/>
                <a:lstStyle/>
                <a:p>
                  <a:endParaRPr lang="fr-FR"/>
                </a:p>
              </p:txBody>
            </p:sp>
            <p:sp>
              <p:nvSpPr>
                <p:cNvPr id="104466" name="Freeform 18"/>
                <p:cNvSpPr>
                  <a:spLocks/>
                </p:cNvSpPr>
                <p:nvPr/>
              </p:nvSpPr>
              <p:spPr bwMode="auto">
                <a:xfrm flipH="1">
                  <a:off x="1732" y="1768"/>
                  <a:ext cx="372" cy="696"/>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009900"/>
                  </a:solidFill>
                  <a:round/>
                  <a:headEnd/>
                  <a:tailEnd/>
                </a:ln>
                <a:effectLst/>
              </p:spPr>
              <p:txBody>
                <a:bodyPr/>
                <a:lstStyle/>
                <a:p>
                  <a:endParaRPr lang="fr-FR"/>
                </a:p>
              </p:txBody>
            </p:sp>
          </p:grpSp>
          <p:grpSp>
            <p:nvGrpSpPr>
              <p:cNvPr id="6" name="Group 19"/>
              <p:cNvGrpSpPr>
                <a:grpSpLocks/>
              </p:cNvGrpSpPr>
              <p:nvPr/>
            </p:nvGrpSpPr>
            <p:grpSpPr bwMode="auto">
              <a:xfrm>
                <a:off x="631" y="1763"/>
                <a:ext cx="489" cy="589"/>
                <a:chOff x="791" y="1971"/>
                <a:chExt cx="489" cy="589"/>
              </a:xfrm>
            </p:grpSpPr>
            <p:sp>
              <p:nvSpPr>
                <p:cNvPr id="104468" name="Freeform 20"/>
                <p:cNvSpPr>
                  <a:spLocks/>
                </p:cNvSpPr>
                <p:nvPr/>
              </p:nvSpPr>
              <p:spPr bwMode="auto">
                <a:xfrm>
                  <a:off x="815" y="1971"/>
                  <a:ext cx="465" cy="573"/>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FF0000"/>
                  </a:solidFill>
                  <a:round/>
                  <a:headEnd/>
                  <a:tailEnd/>
                </a:ln>
                <a:effectLst/>
              </p:spPr>
              <p:txBody>
                <a:bodyPr/>
                <a:lstStyle/>
                <a:p>
                  <a:endParaRPr lang="fr-FR"/>
                </a:p>
              </p:txBody>
            </p:sp>
            <p:sp>
              <p:nvSpPr>
                <p:cNvPr id="104469" name="Freeform 21"/>
                <p:cNvSpPr>
                  <a:spLocks/>
                </p:cNvSpPr>
                <p:nvPr/>
              </p:nvSpPr>
              <p:spPr bwMode="auto">
                <a:xfrm>
                  <a:off x="791" y="1987"/>
                  <a:ext cx="465" cy="573"/>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009900"/>
                  </a:solidFill>
                  <a:round/>
                  <a:headEnd/>
                  <a:tailEnd/>
                </a:ln>
                <a:effectLst/>
              </p:spPr>
              <p:txBody>
                <a:bodyPr/>
                <a:lstStyle/>
                <a:p>
                  <a:endParaRPr lang="fr-FR"/>
                </a:p>
              </p:txBody>
            </p:sp>
          </p:grpSp>
        </p:grpSp>
      </p:grpSp>
      <p:sp>
        <p:nvSpPr>
          <p:cNvPr id="24" name="Espace réservé du numéro de diapositive 23"/>
          <p:cNvSpPr>
            <a:spLocks noGrp="1"/>
          </p:cNvSpPr>
          <p:nvPr>
            <p:ph type="sldNum" sz="quarter" idx="12"/>
          </p:nvPr>
        </p:nvSpPr>
        <p:spPr/>
        <p:txBody>
          <a:bodyPr/>
          <a:lstStyle/>
          <a:p>
            <a:fld id="{C87FFD17-4B23-42F6-9F7E-E566978288EA}" type="slidenum">
              <a:rPr lang="fr-FR" smtClean="0"/>
              <a:pPr/>
              <a:t>13</a:t>
            </a:fld>
            <a:endParaRPr lang="fr-F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28600" y="0"/>
            <a:ext cx="3492500" cy="519113"/>
          </a:xfrm>
        </p:spPr>
        <p:txBody>
          <a:bodyPr>
            <a:normAutofit fontScale="90000"/>
          </a:bodyPr>
          <a:lstStyle/>
          <a:p>
            <a:r>
              <a:rPr lang="en-US" dirty="0"/>
              <a:t>Les </a:t>
            </a:r>
            <a:r>
              <a:rPr lang="en-US" dirty="0" err="1" smtClean="0"/>
              <a:t>calorimètres</a:t>
            </a:r>
            <a:endParaRPr lang="en-US" dirty="0"/>
          </a:p>
        </p:txBody>
      </p:sp>
      <p:sp>
        <p:nvSpPr>
          <p:cNvPr id="94212" name="Oval 4"/>
          <p:cNvSpPr>
            <a:spLocks noChangeArrowheads="1"/>
          </p:cNvSpPr>
          <p:nvPr/>
        </p:nvSpPr>
        <p:spPr bwMode="auto">
          <a:xfrm>
            <a:off x="2185988" y="1022350"/>
            <a:ext cx="5254625" cy="5265738"/>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94213" name="Oval 5"/>
          <p:cNvSpPr>
            <a:spLocks noChangeAspect="1" noChangeArrowheads="1"/>
          </p:cNvSpPr>
          <p:nvPr/>
        </p:nvSpPr>
        <p:spPr bwMode="auto">
          <a:xfrm>
            <a:off x="3351213" y="2130425"/>
            <a:ext cx="3003550" cy="3009900"/>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94214" name="Oval 6"/>
          <p:cNvSpPr>
            <a:spLocks noChangeAspect="1" noChangeArrowheads="1"/>
          </p:cNvSpPr>
          <p:nvPr/>
        </p:nvSpPr>
        <p:spPr bwMode="auto">
          <a:xfrm>
            <a:off x="3910013" y="2674938"/>
            <a:ext cx="1876425" cy="1881187"/>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94215" name="Oval 7"/>
          <p:cNvSpPr>
            <a:spLocks noChangeAspect="1" noChangeArrowheads="1"/>
          </p:cNvSpPr>
          <p:nvPr/>
        </p:nvSpPr>
        <p:spPr bwMode="auto">
          <a:xfrm>
            <a:off x="4281488" y="3019425"/>
            <a:ext cx="1125537" cy="112871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94216" name="Oval 8"/>
          <p:cNvSpPr>
            <a:spLocks noChangeArrowheads="1"/>
          </p:cNvSpPr>
          <p:nvPr/>
        </p:nvSpPr>
        <p:spPr bwMode="auto">
          <a:xfrm>
            <a:off x="4787900" y="2728913"/>
            <a:ext cx="103188" cy="233362"/>
          </a:xfrm>
          <a:prstGeom prst="ellipse">
            <a:avLst/>
          </a:prstGeom>
          <a:solidFill>
            <a:srgbClr val="FFFF00"/>
          </a:solidFill>
          <a:ln w="9525" algn="ctr">
            <a:solidFill>
              <a:srgbClr val="FFFF00"/>
            </a:solidFill>
            <a:round/>
            <a:headEnd/>
            <a:tailEnd/>
          </a:ln>
          <a:effectLst/>
        </p:spPr>
        <p:txBody>
          <a:bodyPr wrap="none" anchor="ctr"/>
          <a:lstStyle/>
          <a:p>
            <a:endParaRPr lang="fr-FR"/>
          </a:p>
        </p:txBody>
      </p:sp>
      <p:sp>
        <p:nvSpPr>
          <p:cNvPr id="94218" name="Text Box 10"/>
          <p:cNvSpPr txBox="1">
            <a:spLocks noChangeArrowheads="1"/>
          </p:cNvSpPr>
          <p:nvPr/>
        </p:nvSpPr>
        <p:spPr bwMode="auto">
          <a:xfrm>
            <a:off x="125413" y="1196975"/>
            <a:ext cx="1474787" cy="701675"/>
          </a:xfrm>
          <a:prstGeom prst="rect">
            <a:avLst/>
          </a:prstGeom>
          <a:noFill/>
          <a:ln w="9525" algn="ctr">
            <a:noFill/>
            <a:miter lim="800000"/>
            <a:headEnd/>
            <a:tailEnd/>
          </a:ln>
          <a:effectLst/>
        </p:spPr>
        <p:txBody>
          <a:bodyPr wrap="none">
            <a:spAutoFit/>
          </a:bodyPr>
          <a:lstStyle/>
          <a:p>
            <a:r>
              <a:rPr lang="en-US"/>
              <a:t>Electron</a:t>
            </a:r>
          </a:p>
          <a:p>
            <a:r>
              <a:rPr lang="en-US"/>
              <a:t>ou photon</a:t>
            </a:r>
          </a:p>
        </p:txBody>
      </p:sp>
      <p:sp>
        <p:nvSpPr>
          <p:cNvPr id="94219" name="Line 11"/>
          <p:cNvSpPr>
            <a:spLocks noChangeShapeType="1"/>
          </p:cNvSpPr>
          <p:nvPr/>
        </p:nvSpPr>
        <p:spPr bwMode="auto">
          <a:xfrm>
            <a:off x="1495425" y="1465263"/>
            <a:ext cx="3279775" cy="1277937"/>
          </a:xfrm>
          <a:prstGeom prst="line">
            <a:avLst/>
          </a:prstGeom>
          <a:noFill/>
          <a:ln w="9525">
            <a:solidFill>
              <a:schemeClr val="tx1"/>
            </a:solidFill>
            <a:round/>
            <a:headEnd/>
            <a:tailEnd type="triangle" w="med" len="med"/>
          </a:ln>
          <a:effectLst/>
        </p:spPr>
        <p:txBody>
          <a:bodyPr/>
          <a:lstStyle/>
          <a:p>
            <a:endParaRPr lang="fr-FR"/>
          </a:p>
        </p:txBody>
      </p:sp>
      <p:sp>
        <p:nvSpPr>
          <p:cNvPr id="94220" name="Text Box 12"/>
          <p:cNvSpPr txBox="1">
            <a:spLocks noChangeArrowheads="1"/>
          </p:cNvSpPr>
          <p:nvPr/>
        </p:nvSpPr>
        <p:spPr bwMode="auto">
          <a:xfrm>
            <a:off x="255588" y="5868988"/>
            <a:ext cx="2657475" cy="711200"/>
          </a:xfrm>
          <a:prstGeom prst="rect">
            <a:avLst/>
          </a:prstGeom>
          <a:solidFill>
            <a:srgbClr val="33CC33"/>
          </a:solidFill>
          <a:ln w="9525" algn="ctr">
            <a:solidFill>
              <a:schemeClr val="tx1"/>
            </a:solidFill>
            <a:miter lim="800000"/>
            <a:headEnd/>
            <a:tailEnd/>
          </a:ln>
          <a:effectLst/>
        </p:spPr>
        <p:txBody>
          <a:bodyPr wrap="none">
            <a:spAutoFit/>
          </a:bodyPr>
          <a:lstStyle/>
          <a:p>
            <a:r>
              <a:rPr lang="en-US"/>
              <a:t>Calorimètre</a:t>
            </a:r>
          </a:p>
          <a:p>
            <a:r>
              <a:rPr lang="en-US"/>
              <a:t> électromagnétique</a:t>
            </a:r>
          </a:p>
        </p:txBody>
      </p:sp>
      <p:sp>
        <p:nvSpPr>
          <p:cNvPr id="94221" name="Text Box 13"/>
          <p:cNvSpPr txBox="1">
            <a:spLocks noChangeArrowheads="1"/>
          </p:cNvSpPr>
          <p:nvPr/>
        </p:nvSpPr>
        <p:spPr bwMode="auto">
          <a:xfrm>
            <a:off x="6945313" y="5875338"/>
            <a:ext cx="1682750" cy="711200"/>
          </a:xfrm>
          <a:prstGeom prst="rect">
            <a:avLst/>
          </a:prstGeom>
          <a:solidFill>
            <a:srgbClr val="FF0000"/>
          </a:solidFill>
          <a:ln w="9525" algn="ctr">
            <a:solidFill>
              <a:schemeClr val="tx1"/>
            </a:solidFill>
            <a:miter lim="800000"/>
            <a:headEnd/>
            <a:tailEnd/>
          </a:ln>
          <a:effectLst/>
        </p:spPr>
        <p:txBody>
          <a:bodyPr wrap="none">
            <a:spAutoFit/>
          </a:bodyPr>
          <a:lstStyle/>
          <a:p>
            <a:r>
              <a:rPr lang="en-US"/>
              <a:t>Calorimètre</a:t>
            </a:r>
          </a:p>
          <a:p>
            <a:r>
              <a:rPr lang="en-US"/>
              <a:t>hadronique</a:t>
            </a:r>
          </a:p>
        </p:txBody>
      </p:sp>
      <p:sp>
        <p:nvSpPr>
          <p:cNvPr id="94222" name="Line 14"/>
          <p:cNvSpPr>
            <a:spLocks noChangeShapeType="1"/>
          </p:cNvSpPr>
          <p:nvPr/>
        </p:nvSpPr>
        <p:spPr bwMode="auto">
          <a:xfrm flipH="1" flipV="1">
            <a:off x="5921375" y="4760913"/>
            <a:ext cx="1001713" cy="1103312"/>
          </a:xfrm>
          <a:prstGeom prst="line">
            <a:avLst/>
          </a:prstGeom>
          <a:noFill/>
          <a:ln w="9525">
            <a:solidFill>
              <a:schemeClr val="tx1"/>
            </a:solidFill>
            <a:round/>
            <a:headEnd/>
            <a:tailEnd type="triangle" w="med" len="med"/>
          </a:ln>
          <a:effectLst/>
        </p:spPr>
        <p:txBody>
          <a:bodyPr/>
          <a:lstStyle/>
          <a:p>
            <a:endParaRPr lang="fr-FR"/>
          </a:p>
        </p:txBody>
      </p:sp>
      <p:sp>
        <p:nvSpPr>
          <p:cNvPr id="94223" name="Line 15"/>
          <p:cNvSpPr>
            <a:spLocks noChangeShapeType="1"/>
          </p:cNvSpPr>
          <p:nvPr/>
        </p:nvSpPr>
        <p:spPr bwMode="auto">
          <a:xfrm flipV="1">
            <a:off x="2917825" y="4325938"/>
            <a:ext cx="1320800" cy="1524000"/>
          </a:xfrm>
          <a:prstGeom prst="line">
            <a:avLst/>
          </a:prstGeom>
          <a:noFill/>
          <a:ln w="9525">
            <a:solidFill>
              <a:schemeClr val="tx1"/>
            </a:solidFill>
            <a:round/>
            <a:headEnd/>
            <a:tailEnd type="triangle" w="med" len="med"/>
          </a:ln>
          <a:effectLst/>
        </p:spPr>
        <p:txBody>
          <a:bodyPr/>
          <a:lstStyle/>
          <a:p>
            <a:endParaRPr lang="fr-FR"/>
          </a:p>
        </p:txBody>
      </p:sp>
      <p:sp>
        <p:nvSpPr>
          <p:cNvPr id="16" name="Espace réservé du numéro de diapositive 15"/>
          <p:cNvSpPr>
            <a:spLocks noGrp="1"/>
          </p:cNvSpPr>
          <p:nvPr>
            <p:ph type="sldNum" sz="quarter" idx="12"/>
          </p:nvPr>
        </p:nvSpPr>
        <p:spPr/>
        <p:txBody>
          <a:bodyPr/>
          <a:lstStyle/>
          <a:p>
            <a:fld id="{C87FFD17-4B23-42F6-9F7E-E566978288EA}" type="slidenum">
              <a:rPr lang="fr-FR" smtClean="0"/>
              <a:pPr/>
              <a:t>14</a:t>
            </a:fld>
            <a:endParaRPr lang="fr-F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0"/>
            <a:ext cx="3492500" cy="519113"/>
          </a:xfrm>
        </p:spPr>
        <p:txBody>
          <a:bodyPr>
            <a:normAutofit fontScale="90000"/>
          </a:bodyPr>
          <a:lstStyle/>
          <a:p>
            <a:r>
              <a:rPr lang="en-US"/>
              <a:t>Les calorimètres</a:t>
            </a:r>
          </a:p>
        </p:txBody>
      </p:sp>
      <p:sp>
        <p:nvSpPr>
          <p:cNvPr id="57349" name="Oval 5"/>
          <p:cNvSpPr>
            <a:spLocks noChangeArrowheads="1"/>
          </p:cNvSpPr>
          <p:nvPr/>
        </p:nvSpPr>
        <p:spPr bwMode="auto">
          <a:xfrm>
            <a:off x="2185988" y="1022350"/>
            <a:ext cx="5254625" cy="5265738"/>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57350" name="Oval 6"/>
          <p:cNvSpPr>
            <a:spLocks noChangeAspect="1" noChangeArrowheads="1"/>
          </p:cNvSpPr>
          <p:nvPr/>
        </p:nvSpPr>
        <p:spPr bwMode="auto">
          <a:xfrm>
            <a:off x="3351213" y="2130425"/>
            <a:ext cx="3003550" cy="3009900"/>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57351" name="Oval 7"/>
          <p:cNvSpPr>
            <a:spLocks noChangeAspect="1" noChangeArrowheads="1"/>
          </p:cNvSpPr>
          <p:nvPr/>
        </p:nvSpPr>
        <p:spPr bwMode="auto">
          <a:xfrm>
            <a:off x="3910013" y="2674938"/>
            <a:ext cx="1876425" cy="1881187"/>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57352" name="Oval 8"/>
          <p:cNvSpPr>
            <a:spLocks noChangeAspect="1" noChangeArrowheads="1"/>
          </p:cNvSpPr>
          <p:nvPr/>
        </p:nvSpPr>
        <p:spPr bwMode="auto">
          <a:xfrm>
            <a:off x="4281488" y="3019425"/>
            <a:ext cx="1125537" cy="112871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57353" name="Oval 9"/>
          <p:cNvSpPr>
            <a:spLocks noChangeArrowheads="1"/>
          </p:cNvSpPr>
          <p:nvPr/>
        </p:nvSpPr>
        <p:spPr bwMode="auto">
          <a:xfrm>
            <a:off x="4702175" y="2220913"/>
            <a:ext cx="277813" cy="639762"/>
          </a:xfrm>
          <a:prstGeom prst="ellipse">
            <a:avLst/>
          </a:prstGeom>
          <a:solidFill>
            <a:srgbClr val="FFFF00"/>
          </a:solidFill>
          <a:ln w="9525" algn="ctr">
            <a:solidFill>
              <a:srgbClr val="FFFF00"/>
            </a:solidFill>
            <a:round/>
            <a:headEnd/>
            <a:tailEnd/>
          </a:ln>
          <a:effectLst/>
        </p:spPr>
        <p:txBody>
          <a:bodyPr wrap="none" anchor="ctr"/>
          <a:lstStyle/>
          <a:p>
            <a:endParaRPr lang="fr-FR"/>
          </a:p>
        </p:txBody>
      </p:sp>
      <p:sp>
        <p:nvSpPr>
          <p:cNvPr id="57354" name="Text Box 10"/>
          <p:cNvSpPr txBox="1">
            <a:spLocks noChangeArrowheads="1"/>
          </p:cNvSpPr>
          <p:nvPr/>
        </p:nvSpPr>
        <p:spPr bwMode="auto">
          <a:xfrm>
            <a:off x="303213" y="762000"/>
            <a:ext cx="1108075" cy="396875"/>
          </a:xfrm>
          <a:prstGeom prst="rect">
            <a:avLst/>
          </a:prstGeom>
          <a:noFill/>
          <a:ln w="9525" algn="ctr">
            <a:noFill/>
            <a:miter lim="800000"/>
            <a:headEnd/>
            <a:tailEnd/>
          </a:ln>
          <a:effectLst/>
        </p:spPr>
        <p:txBody>
          <a:bodyPr wrap="none">
            <a:spAutoFit/>
          </a:bodyPr>
          <a:lstStyle/>
          <a:p>
            <a:r>
              <a:rPr lang="en-US"/>
              <a:t>Hadron</a:t>
            </a:r>
          </a:p>
        </p:txBody>
      </p:sp>
      <p:sp>
        <p:nvSpPr>
          <p:cNvPr id="57355" name="Line 11"/>
          <p:cNvSpPr>
            <a:spLocks noChangeShapeType="1"/>
          </p:cNvSpPr>
          <p:nvPr/>
        </p:nvSpPr>
        <p:spPr bwMode="auto">
          <a:xfrm>
            <a:off x="1379538" y="1030288"/>
            <a:ext cx="3322637" cy="1219200"/>
          </a:xfrm>
          <a:prstGeom prst="line">
            <a:avLst/>
          </a:prstGeom>
          <a:noFill/>
          <a:ln w="9525">
            <a:solidFill>
              <a:schemeClr val="tx1"/>
            </a:solidFill>
            <a:round/>
            <a:headEnd/>
            <a:tailEnd type="triangle" w="med" len="med"/>
          </a:ln>
          <a:effectLst/>
        </p:spPr>
        <p:txBody>
          <a:bodyPr/>
          <a:lstStyle/>
          <a:p>
            <a:endParaRPr lang="fr-FR"/>
          </a:p>
        </p:txBody>
      </p:sp>
      <p:sp>
        <p:nvSpPr>
          <p:cNvPr id="57356" name="Text Box 12"/>
          <p:cNvSpPr txBox="1">
            <a:spLocks noChangeArrowheads="1"/>
          </p:cNvSpPr>
          <p:nvPr/>
        </p:nvSpPr>
        <p:spPr bwMode="auto">
          <a:xfrm>
            <a:off x="255588" y="5868988"/>
            <a:ext cx="2657475" cy="711200"/>
          </a:xfrm>
          <a:prstGeom prst="rect">
            <a:avLst/>
          </a:prstGeom>
          <a:solidFill>
            <a:srgbClr val="33CC33"/>
          </a:solidFill>
          <a:ln w="9525" algn="ctr">
            <a:solidFill>
              <a:schemeClr val="tx1"/>
            </a:solidFill>
            <a:miter lim="800000"/>
            <a:headEnd/>
            <a:tailEnd/>
          </a:ln>
          <a:effectLst/>
        </p:spPr>
        <p:txBody>
          <a:bodyPr wrap="none">
            <a:spAutoFit/>
          </a:bodyPr>
          <a:lstStyle/>
          <a:p>
            <a:r>
              <a:rPr lang="en-US"/>
              <a:t>Calorimètre</a:t>
            </a:r>
          </a:p>
          <a:p>
            <a:r>
              <a:rPr lang="en-US"/>
              <a:t> électromagnétique</a:t>
            </a:r>
          </a:p>
        </p:txBody>
      </p:sp>
      <p:sp>
        <p:nvSpPr>
          <p:cNvPr id="57357" name="Text Box 13"/>
          <p:cNvSpPr txBox="1">
            <a:spLocks noChangeArrowheads="1"/>
          </p:cNvSpPr>
          <p:nvPr/>
        </p:nvSpPr>
        <p:spPr bwMode="auto">
          <a:xfrm>
            <a:off x="6945313" y="5875338"/>
            <a:ext cx="1682750" cy="711200"/>
          </a:xfrm>
          <a:prstGeom prst="rect">
            <a:avLst/>
          </a:prstGeom>
          <a:solidFill>
            <a:srgbClr val="FF0000"/>
          </a:solidFill>
          <a:ln w="9525" algn="ctr">
            <a:solidFill>
              <a:schemeClr val="tx1"/>
            </a:solidFill>
            <a:miter lim="800000"/>
            <a:headEnd/>
            <a:tailEnd/>
          </a:ln>
          <a:effectLst/>
        </p:spPr>
        <p:txBody>
          <a:bodyPr wrap="none">
            <a:spAutoFit/>
          </a:bodyPr>
          <a:lstStyle/>
          <a:p>
            <a:r>
              <a:rPr lang="en-US"/>
              <a:t>Calorimètre</a:t>
            </a:r>
          </a:p>
          <a:p>
            <a:r>
              <a:rPr lang="en-US"/>
              <a:t>hadronique</a:t>
            </a:r>
          </a:p>
        </p:txBody>
      </p:sp>
      <p:sp>
        <p:nvSpPr>
          <p:cNvPr id="57358" name="Line 14"/>
          <p:cNvSpPr>
            <a:spLocks noChangeShapeType="1"/>
          </p:cNvSpPr>
          <p:nvPr/>
        </p:nvSpPr>
        <p:spPr bwMode="auto">
          <a:xfrm flipH="1" flipV="1">
            <a:off x="5921375" y="4760913"/>
            <a:ext cx="1001713" cy="1103312"/>
          </a:xfrm>
          <a:prstGeom prst="line">
            <a:avLst/>
          </a:prstGeom>
          <a:noFill/>
          <a:ln w="9525">
            <a:solidFill>
              <a:schemeClr val="tx1"/>
            </a:solidFill>
            <a:round/>
            <a:headEnd/>
            <a:tailEnd type="triangle" w="med" len="med"/>
          </a:ln>
          <a:effectLst/>
        </p:spPr>
        <p:txBody>
          <a:bodyPr/>
          <a:lstStyle/>
          <a:p>
            <a:endParaRPr lang="fr-FR"/>
          </a:p>
        </p:txBody>
      </p:sp>
      <p:sp>
        <p:nvSpPr>
          <p:cNvPr id="57359" name="Line 15"/>
          <p:cNvSpPr>
            <a:spLocks noChangeShapeType="1"/>
          </p:cNvSpPr>
          <p:nvPr/>
        </p:nvSpPr>
        <p:spPr bwMode="auto">
          <a:xfrm flipV="1">
            <a:off x="2917825" y="4325938"/>
            <a:ext cx="1320800" cy="1524000"/>
          </a:xfrm>
          <a:prstGeom prst="line">
            <a:avLst/>
          </a:prstGeom>
          <a:noFill/>
          <a:ln w="9525">
            <a:solidFill>
              <a:schemeClr val="tx1"/>
            </a:solidFill>
            <a:round/>
            <a:headEnd/>
            <a:tailEnd type="triangle" w="med" len="med"/>
          </a:ln>
          <a:effectLst/>
        </p:spPr>
        <p:txBody>
          <a:bodyPr/>
          <a:lstStyle/>
          <a:p>
            <a:endParaRPr lang="fr-FR"/>
          </a:p>
        </p:txBody>
      </p:sp>
      <p:sp>
        <p:nvSpPr>
          <p:cNvPr id="16" name="Espace réservé du numéro de diapositive 15"/>
          <p:cNvSpPr>
            <a:spLocks noGrp="1"/>
          </p:cNvSpPr>
          <p:nvPr>
            <p:ph type="sldNum" sz="quarter" idx="12"/>
          </p:nvPr>
        </p:nvSpPr>
        <p:spPr/>
        <p:txBody>
          <a:bodyPr/>
          <a:lstStyle/>
          <a:p>
            <a:fld id="{C87FFD17-4B23-42F6-9F7E-E566978288EA}" type="slidenum">
              <a:rPr lang="fr-FR" smtClean="0"/>
              <a:pPr/>
              <a:t>15</a:t>
            </a:fld>
            <a:endParaRPr lang="fr-F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28600" y="0"/>
            <a:ext cx="5256213" cy="519113"/>
          </a:xfrm>
        </p:spPr>
        <p:txBody>
          <a:bodyPr>
            <a:normAutofit fontScale="90000"/>
          </a:bodyPr>
          <a:lstStyle/>
          <a:p>
            <a:r>
              <a:rPr lang="en-US"/>
              <a:t>Les calorimètres d’ATLAS</a:t>
            </a:r>
          </a:p>
        </p:txBody>
      </p:sp>
      <p:sp>
        <p:nvSpPr>
          <p:cNvPr id="105475" name="Rectangle 3"/>
          <p:cNvSpPr>
            <a:spLocks noGrp="1" noChangeArrowheads="1"/>
          </p:cNvSpPr>
          <p:nvPr>
            <p:ph idx="1"/>
          </p:nvPr>
        </p:nvSpPr>
        <p:spPr/>
        <p:txBody>
          <a:bodyPr/>
          <a:lstStyle/>
          <a:p>
            <a:endParaRPr lang="fr-FR"/>
          </a:p>
        </p:txBody>
      </p:sp>
      <p:pic>
        <p:nvPicPr>
          <p:cNvPr id="105484" name="Picture 12"/>
          <p:cNvPicPr>
            <a:picLocks noChangeAspect="1" noChangeArrowheads="1"/>
          </p:cNvPicPr>
          <p:nvPr/>
        </p:nvPicPr>
        <p:blipFill>
          <a:blip r:embed="rId2" cstate="print"/>
          <a:srcRect/>
          <a:stretch>
            <a:fillRect/>
          </a:stretch>
        </p:blipFill>
        <p:spPr bwMode="auto">
          <a:xfrm>
            <a:off x="-42863" y="563563"/>
            <a:ext cx="9191626" cy="6186487"/>
          </a:xfrm>
          <a:prstGeom prst="rect">
            <a:avLst/>
          </a:prstGeom>
          <a:noFill/>
          <a:ln w="9525" algn="ctr">
            <a:noFill/>
            <a:miter lim="800000"/>
            <a:headEnd/>
            <a:tailEnd/>
          </a:ln>
          <a:effectLst/>
        </p:spPr>
      </p:pic>
      <p:sp>
        <p:nvSpPr>
          <p:cNvPr id="7" name="Espace réservé du numéro de diapositive 6"/>
          <p:cNvSpPr>
            <a:spLocks noGrp="1"/>
          </p:cNvSpPr>
          <p:nvPr>
            <p:ph type="sldNum" sz="quarter" idx="12"/>
          </p:nvPr>
        </p:nvSpPr>
        <p:spPr/>
        <p:txBody>
          <a:bodyPr/>
          <a:lstStyle/>
          <a:p>
            <a:fld id="{C87FFD17-4B23-42F6-9F7E-E566978288EA}" type="slidenum">
              <a:rPr lang="fr-FR" smtClean="0"/>
              <a:pPr/>
              <a:t>16</a:t>
            </a:fld>
            <a:endParaRPr lang="fr-F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28600" y="0"/>
            <a:ext cx="8728075" cy="519113"/>
          </a:xfrm>
        </p:spPr>
        <p:txBody>
          <a:bodyPr>
            <a:normAutofit fontScale="90000"/>
          </a:bodyPr>
          <a:lstStyle/>
          <a:p>
            <a:r>
              <a:rPr lang="en-US"/>
              <a:t>Comment voit-on un électron dans ATLAS?</a:t>
            </a:r>
          </a:p>
        </p:txBody>
      </p:sp>
      <p:sp>
        <p:nvSpPr>
          <p:cNvPr id="98307" name="Rectangle 3"/>
          <p:cNvSpPr>
            <a:spLocks noGrp="1" noChangeArrowheads="1"/>
          </p:cNvSpPr>
          <p:nvPr>
            <p:ph idx="1"/>
          </p:nvPr>
        </p:nvSpPr>
        <p:spPr>
          <a:xfrm>
            <a:off x="395536" y="764705"/>
            <a:ext cx="8229600" cy="1872208"/>
          </a:xfrm>
        </p:spPr>
        <p:txBody>
          <a:bodyPr>
            <a:normAutofit/>
          </a:bodyPr>
          <a:lstStyle/>
          <a:p>
            <a:r>
              <a:rPr lang="fr-FR" sz="2400" dirty="0" smtClean="0"/>
              <a:t>Électron = </a:t>
            </a:r>
          </a:p>
          <a:p>
            <a:pPr lvl="1"/>
            <a:r>
              <a:rPr lang="fr-FR" sz="2400" dirty="0" smtClean="0"/>
              <a:t>particule chargées </a:t>
            </a:r>
            <a:r>
              <a:rPr lang="fr-FR" sz="2400" dirty="0" smtClean="0">
                <a:sym typeface="Wingdings" pitchFamily="2" charset="2"/>
              </a:rPr>
              <a:t> visible dans le </a:t>
            </a:r>
            <a:r>
              <a:rPr lang="fr-FR" sz="2400" dirty="0" err="1" smtClean="0">
                <a:sym typeface="Wingdings" pitchFamily="2" charset="2"/>
              </a:rPr>
              <a:t>trajectographe</a:t>
            </a:r>
            <a:endParaRPr lang="fr-FR" sz="2400" dirty="0" smtClean="0">
              <a:sym typeface="Wingdings" pitchFamily="2" charset="2"/>
            </a:endParaRPr>
          </a:p>
          <a:p>
            <a:pPr lvl="1"/>
            <a:r>
              <a:rPr lang="fr-FR" sz="2400" dirty="0" smtClean="0">
                <a:sym typeface="Wingdings" pitchFamily="2" charset="2"/>
              </a:rPr>
              <a:t>Particule électromagnétique  dépôt d’énergie dans le calorimètre électromagnétique</a:t>
            </a:r>
            <a:endParaRPr lang="fr-FR" sz="2400" dirty="0"/>
          </a:p>
        </p:txBody>
      </p:sp>
      <p:pic>
        <p:nvPicPr>
          <p:cNvPr id="98308" name="Espace réservé du contenu 9" descr="elektron1.png"/>
          <p:cNvPicPr>
            <a:picLocks noChangeAspect="1"/>
          </p:cNvPicPr>
          <p:nvPr/>
        </p:nvPicPr>
        <p:blipFill>
          <a:blip r:embed="rId2" cstate="print"/>
          <a:srcRect l="778" t="6441" r="49753" b="46796"/>
          <a:stretch>
            <a:fillRect/>
          </a:stretch>
        </p:blipFill>
        <p:spPr bwMode="auto">
          <a:xfrm>
            <a:off x="2195736" y="2771504"/>
            <a:ext cx="4468291" cy="4086496"/>
          </a:xfrm>
          <a:prstGeom prst="rect">
            <a:avLst/>
          </a:prstGeom>
          <a:noFill/>
          <a:ln w="9525">
            <a:noFill/>
            <a:miter lim="800000"/>
            <a:headEnd/>
            <a:tailEnd/>
          </a:ln>
        </p:spPr>
      </p:pic>
      <p:cxnSp>
        <p:nvCxnSpPr>
          <p:cNvPr id="5" name="Connecteur droit avec flèche 4"/>
          <p:cNvCxnSpPr/>
          <p:nvPr/>
        </p:nvCxnSpPr>
        <p:spPr>
          <a:xfrm rot="10800000" flipV="1">
            <a:off x="3995936" y="3284984"/>
            <a:ext cx="3654425" cy="919163"/>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7286286" y="2852936"/>
            <a:ext cx="1857714" cy="8222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defTabSz="457200"/>
            <a:r>
              <a:rPr lang="en-GB" sz="1500" dirty="0" err="1">
                <a:solidFill>
                  <a:srgbClr val="000000"/>
                </a:solidFill>
                <a:latin typeface="Gill Sans MT" pitchFamily="34" charset="0"/>
              </a:rPr>
              <a:t>Dépot</a:t>
            </a:r>
            <a:r>
              <a:rPr lang="en-GB" sz="1500" dirty="0">
                <a:solidFill>
                  <a:srgbClr val="000000"/>
                </a:solidFill>
                <a:latin typeface="Gill Sans MT" pitchFamily="34" charset="0"/>
              </a:rPr>
              <a:t> </a:t>
            </a:r>
            <a:r>
              <a:rPr lang="en-GB" sz="1500" dirty="0" err="1">
                <a:solidFill>
                  <a:srgbClr val="000000"/>
                </a:solidFill>
                <a:latin typeface="Gill Sans MT" pitchFamily="34" charset="0"/>
              </a:rPr>
              <a:t>d’energie</a:t>
            </a:r>
            <a:r>
              <a:rPr lang="en-GB" sz="1500" dirty="0">
                <a:solidFill>
                  <a:srgbClr val="000000"/>
                </a:solidFill>
                <a:latin typeface="Gill Sans MT" pitchFamily="34" charset="0"/>
              </a:rPr>
              <a:t> </a:t>
            </a:r>
            <a:r>
              <a:rPr lang="en-GB" sz="1500" dirty="0" err="1">
                <a:solidFill>
                  <a:srgbClr val="000000"/>
                </a:solidFill>
                <a:latin typeface="Gill Sans MT" pitchFamily="34" charset="0"/>
              </a:rPr>
              <a:t>dans</a:t>
            </a:r>
            <a:r>
              <a:rPr lang="en-GB" sz="1500" dirty="0">
                <a:solidFill>
                  <a:srgbClr val="000000"/>
                </a:solidFill>
                <a:latin typeface="Gill Sans MT" pitchFamily="34" charset="0"/>
              </a:rPr>
              <a:t> le </a:t>
            </a:r>
            <a:r>
              <a:rPr lang="en-GB" sz="1500" dirty="0" err="1">
                <a:solidFill>
                  <a:srgbClr val="000000"/>
                </a:solidFill>
                <a:latin typeface="Gill Sans MT" pitchFamily="34" charset="0"/>
              </a:rPr>
              <a:t>calorimètre</a:t>
            </a:r>
            <a:r>
              <a:rPr lang="en-GB" sz="1500" dirty="0">
                <a:solidFill>
                  <a:srgbClr val="000000"/>
                </a:solidFill>
                <a:latin typeface="Gill Sans MT" pitchFamily="34" charset="0"/>
              </a:rPr>
              <a:t> </a:t>
            </a:r>
            <a:r>
              <a:rPr lang="en-GB" sz="1500" dirty="0" err="1">
                <a:solidFill>
                  <a:srgbClr val="000000"/>
                </a:solidFill>
                <a:latin typeface="Gill Sans MT" pitchFamily="34" charset="0"/>
              </a:rPr>
              <a:t>électromagnétique</a:t>
            </a:r>
            <a:endParaRPr lang="en-GB" sz="1500" dirty="0">
              <a:solidFill>
                <a:srgbClr val="000000"/>
              </a:solidFill>
              <a:latin typeface="Gill Sans MT" pitchFamily="34" charset="0"/>
            </a:endParaRPr>
          </a:p>
        </p:txBody>
      </p:sp>
      <p:cxnSp>
        <p:nvCxnSpPr>
          <p:cNvPr id="11" name="Connecteur droit avec flèche 10"/>
          <p:cNvCxnSpPr/>
          <p:nvPr/>
        </p:nvCxnSpPr>
        <p:spPr>
          <a:xfrm flipV="1">
            <a:off x="1830092" y="4581128"/>
            <a:ext cx="2381868" cy="28962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179512" y="4149080"/>
            <a:ext cx="1614633" cy="151447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defTabSz="457200"/>
            <a:r>
              <a:rPr lang="en-GB" sz="1500">
                <a:solidFill>
                  <a:srgbClr val="000000"/>
                </a:solidFill>
                <a:latin typeface="Gill Sans MT" pitchFamily="34" charset="0"/>
              </a:rPr>
              <a:t>Une seule trace visible dans le détecteur aligné avec l’énergie mesurée dans le calorimètre</a:t>
            </a:r>
          </a:p>
        </p:txBody>
      </p:sp>
      <p:sp>
        <p:nvSpPr>
          <p:cNvPr id="10" name="Espace réservé du numéro de diapositive 9"/>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8A48598E-AAD3-48E5-A6BA-E23E86CFE159}" type="slidenum">
              <a:rPr lang="en-US" sz="1200">
                <a:solidFill>
                  <a:schemeClr val="bg2">
                    <a:shade val="50000"/>
                    <a:satMod val="200000"/>
                  </a:schemeClr>
                </a:solidFill>
                <a:latin typeface="+mn-lt"/>
              </a:rPr>
              <a:pPr defTabSz="457200" fontAlgn="auto">
                <a:spcBef>
                  <a:spcPts val="0"/>
                </a:spcBef>
                <a:spcAft>
                  <a:spcPts val="0"/>
                </a:spcAft>
                <a:defRPr/>
              </a:pPr>
              <a:t>17</a:t>
            </a:fld>
            <a:endParaRPr lang="en-US" sz="1200">
              <a:solidFill>
                <a:schemeClr val="bg2">
                  <a:shade val="50000"/>
                  <a:satMod val="200000"/>
                </a:schemeClr>
              </a:solidFill>
              <a:latin typeface="+mn-lt"/>
            </a:endParaRPr>
          </a:p>
        </p:txBody>
      </p:sp>
      <p:sp>
        <p:nvSpPr>
          <p:cNvPr id="98319" name="Rectangle 15"/>
          <p:cNvSpPr>
            <a:spLocks noChangeArrowheads="1"/>
          </p:cNvSpPr>
          <p:nvPr/>
        </p:nvSpPr>
        <p:spPr bwMode="auto">
          <a:xfrm>
            <a:off x="7199313" y="2590800"/>
            <a:ext cx="1944687" cy="276225"/>
          </a:xfrm>
          <a:prstGeom prst="rect">
            <a:avLst/>
          </a:prstGeom>
          <a:solidFill>
            <a:schemeClr val="bg1"/>
          </a:solidFill>
          <a:ln w="9525" algn="ctr">
            <a:noFill/>
            <a:miter lim="800000"/>
            <a:headEnd/>
            <a:tailEnd/>
          </a:ln>
          <a:effectLst/>
        </p:spPr>
        <p:txBody>
          <a:bodyPr wrap="none" anchor="ctr"/>
          <a:lstStyle/>
          <a:p>
            <a:endParaRPr lang="fr-FR"/>
          </a:p>
        </p:txBody>
      </p:sp>
      <p:sp>
        <p:nvSpPr>
          <p:cNvPr id="15" name="Espace réservé du numéro de diapositive 14"/>
          <p:cNvSpPr>
            <a:spLocks noGrp="1"/>
          </p:cNvSpPr>
          <p:nvPr>
            <p:ph type="sldNum" sz="quarter" idx="12"/>
          </p:nvPr>
        </p:nvSpPr>
        <p:spPr/>
        <p:txBody>
          <a:bodyPr/>
          <a:lstStyle/>
          <a:p>
            <a:fld id="{C87FFD17-4B23-42F6-9F7E-E566978288EA}" type="slidenum">
              <a:rPr lang="fr-FR" smtClean="0"/>
              <a:pPr/>
              <a:t>17</a:t>
            </a:fld>
            <a:endParaRPr lang="fr-F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smtClean="0"/>
              <a:t>Comment voit-on un quark dans ATLAS</a:t>
            </a:r>
            <a:endParaRPr lang="fr-FR" dirty="0"/>
          </a:p>
        </p:txBody>
      </p:sp>
      <p:sp>
        <p:nvSpPr>
          <p:cNvPr id="30723" name="Espace réservé du contenu 2"/>
          <p:cNvSpPr>
            <a:spLocks noGrp="1"/>
          </p:cNvSpPr>
          <p:nvPr>
            <p:ph idx="1"/>
          </p:nvPr>
        </p:nvSpPr>
        <p:spPr>
          <a:xfrm>
            <a:off x="457200" y="764704"/>
            <a:ext cx="8229600" cy="1656184"/>
          </a:xfrm>
        </p:spPr>
        <p:txBody>
          <a:bodyPr>
            <a:normAutofit fontScale="85000" lnSpcReduction="20000"/>
          </a:bodyPr>
          <a:lstStyle/>
          <a:p>
            <a:r>
              <a:rPr lang="fr-FR" sz="2400" dirty="0" smtClean="0"/>
              <a:t>Un quark ‘’libre’’ (isolé) n’existe pas (propriété de l’interaction forte : confinement)</a:t>
            </a:r>
          </a:p>
          <a:p>
            <a:r>
              <a:rPr lang="fr-FR" sz="2400" dirty="0" smtClean="0"/>
              <a:t>Expérimentalement, on voit des </a:t>
            </a:r>
            <a:r>
              <a:rPr lang="fr-FR" sz="2400" b="1" dirty="0" smtClean="0"/>
              <a:t>jets </a:t>
            </a:r>
            <a:r>
              <a:rPr lang="fr-FR" sz="2400" dirty="0" smtClean="0"/>
              <a:t>= flot de particules dans la même direction :</a:t>
            </a:r>
          </a:p>
          <a:p>
            <a:pPr lvl="1"/>
            <a:r>
              <a:rPr lang="fr-FR" sz="2000" dirty="0" smtClean="0"/>
              <a:t>Beaucoup de traces concentrées dans un cône</a:t>
            </a:r>
          </a:p>
          <a:p>
            <a:pPr lvl="1"/>
            <a:r>
              <a:rPr lang="fr-FR" sz="2000" dirty="0" smtClean="0"/>
              <a:t>Dépôt d’énergie dans les calorimètres (électromagnétique et hadronique)</a:t>
            </a:r>
          </a:p>
        </p:txBody>
      </p:sp>
      <p:pic>
        <p:nvPicPr>
          <p:cNvPr id="14" name="Picture 5" descr="F:\Fete_de_la_science_2012\EventDisplay_Jets.png"/>
          <p:cNvPicPr>
            <a:picLocks noChangeAspect="1" noChangeArrowheads="1"/>
          </p:cNvPicPr>
          <p:nvPr/>
        </p:nvPicPr>
        <p:blipFill>
          <a:blip r:embed="rId2" cstate="print"/>
          <a:srcRect/>
          <a:stretch>
            <a:fillRect/>
          </a:stretch>
        </p:blipFill>
        <p:spPr bwMode="auto">
          <a:xfrm>
            <a:off x="1736920" y="2744948"/>
            <a:ext cx="5355360" cy="3780396"/>
          </a:xfrm>
          <a:prstGeom prst="rect">
            <a:avLst/>
          </a:prstGeom>
          <a:noFill/>
          <a:ln w="63500">
            <a:solidFill>
              <a:srgbClr val="008000"/>
            </a:solidFill>
            <a:miter lim="800000"/>
            <a:headEnd/>
            <a:tailEnd/>
          </a:ln>
        </p:spPr>
      </p:pic>
      <p:cxnSp>
        <p:nvCxnSpPr>
          <p:cNvPr id="15" name="Connecteur droit 14"/>
          <p:cNvCxnSpPr>
            <a:cxnSpLocks noChangeShapeType="1"/>
          </p:cNvCxnSpPr>
          <p:nvPr/>
        </p:nvCxnSpPr>
        <p:spPr bwMode="auto">
          <a:xfrm flipV="1">
            <a:off x="3500919" y="3920111"/>
            <a:ext cx="1501920" cy="718635"/>
          </a:xfrm>
          <a:prstGeom prst="line">
            <a:avLst/>
          </a:prstGeom>
          <a:noFill/>
          <a:ln w="76200" algn="ctr">
            <a:solidFill>
              <a:srgbClr val="FF6600"/>
            </a:solidFill>
            <a:round/>
            <a:headEnd/>
            <a:tailEnd/>
          </a:ln>
        </p:spPr>
      </p:cxnSp>
      <p:cxnSp>
        <p:nvCxnSpPr>
          <p:cNvPr id="16" name="Connecteur droit 15"/>
          <p:cNvCxnSpPr>
            <a:cxnSpLocks noChangeShapeType="1"/>
          </p:cNvCxnSpPr>
          <p:nvPr/>
        </p:nvCxnSpPr>
        <p:spPr bwMode="auto">
          <a:xfrm flipV="1">
            <a:off x="3500919" y="4573939"/>
            <a:ext cx="1762560" cy="72008"/>
          </a:xfrm>
          <a:prstGeom prst="line">
            <a:avLst/>
          </a:prstGeom>
          <a:noFill/>
          <a:ln w="76200" algn="ctr">
            <a:solidFill>
              <a:srgbClr val="FF6600"/>
            </a:solidFill>
            <a:round/>
            <a:headEnd/>
            <a:tailEnd/>
          </a:ln>
        </p:spPr>
      </p:cxnSp>
      <p:cxnSp>
        <p:nvCxnSpPr>
          <p:cNvPr id="18" name="Connecteur droit 17"/>
          <p:cNvCxnSpPr>
            <a:cxnSpLocks noChangeShapeType="1"/>
          </p:cNvCxnSpPr>
          <p:nvPr/>
        </p:nvCxnSpPr>
        <p:spPr bwMode="auto">
          <a:xfrm flipV="1">
            <a:off x="2063800" y="4638746"/>
            <a:ext cx="1437120" cy="131054"/>
          </a:xfrm>
          <a:prstGeom prst="line">
            <a:avLst/>
          </a:prstGeom>
          <a:noFill/>
          <a:ln w="76200" algn="ctr">
            <a:solidFill>
              <a:srgbClr val="FFFF00"/>
            </a:solidFill>
            <a:round/>
            <a:headEnd/>
            <a:tailEnd/>
          </a:ln>
        </p:spPr>
      </p:cxnSp>
      <p:cxnSp>
        <p:nvCxnSpPr>
          <p:cNvPr id="19" name="Connecteur droit 18"/>
          <p:cNvCxnSpPr>
            <a:cxnSpLocks noChangeShapeType="1"/>
          </p:cNvCxnSpPr>
          <p:nvPr/>
        </p:nvCxnSpPr>
        <p:spPr bwMode="auto">
          <a:xfrm flipV="1">
            <a:off x="2390680" y="4638746"/>
            <a:ext cx="1110240" cy="718636"/>
          </a:xfrm>
          <a:prstGeom prst="line">
            <a:avLst/>
          </a:prstGeom>
          <a:noFill/>
          <a:ln w="76200" algn="ctr">
            <a:solidFill>
              <a:srgbClr val="FFFF00"/>
            </a:solidFill>
            <a:round/>
            <a:headEnd/>
            <a:tailEnd/>
          </a:ln>
        </p:spPr>
      </p:cxnSp>
      <p:sp>
        <p:nvSpPr>
          <p:cNvPr id="11" name="Espace réservé du numéro de diapositive 10"/>
          <p:cNvSpPr>
            <a:spLocks noGrp="1"/>
          </p:cNvSpPr>
          <p:nvPr>
            <p:ph type="sldNum" sz="quarter" idx="12"/>
          </p:nvPr>
        </p:nvSpPr>
        <p:spPr/>
        <p:txBody>
          <a:bodyPr/>
          <a:lstStyle/>
          <a:p>
            <a:fld id="{C87FFD17-4B23-42F6-9F7E-E566978288EA}" type="slidenum">
              <a:rPr lang="fr-FR" smtClean="0"/>
              <a:pPr/>
              <a:t>18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smtClean="0"/>
              <a:t>Comment voit-on un quark dans ATLAS</a:t>
            </a:r>
            <a:endParaRPr lang="fr-FR" dirty="0"/>
          </a:p>
        </p:txBody>
      </p:sp>
      <p:sp>
        <p:nvSpPr>
          <p:cNvPr id="30723" name="Espace réservé du contenu 2"/>
          <p:cNvSpPr>
            <a:spLocks noGrp="1"/>
          </p:cNvSpPr>
          <p:nvPr>
            <p:ph idx="1"/>
          </p:nvPr>
        </p:nvSpPr>
        <p:spPr/>
        <p:txBody>
          <a:bodyPr/>
          <a:lstStyle/>
          <a:p>
            <a:endParaRPr lang="fr-FR" smtClean="0"/>
          </a:p>
        </p:txBody>
      </p:sp>
      <p:pic>
        <p:nvPicPr>
          <p:cNvPr id="30725" name="Picture 5" descr="F:\Fete_de_la_science_2012\EventDisplay_Jets.png"/>
          <p:cNvPicPr>
            <a:picLocks noChangeAspect="1" noChangeArrowheads="1"/>
          </p:cNvPicPr>
          <p:nvPr/>
        </p:nvPicPr>
        <p:blipFill>
          <a:blip r:embed="rId2" cstate="print"/>
          <a:srcRect/>
          <a:stretch>
            <a:fillRect/>
          </a:stretch>
        </p:blipFill>
        <p:spPr bwMode="auto">
          <a:xfrm>
            <a:off x="195841" y="816567"/>
            <a:ext cx="5355360" cy="3780396"/>
          </a:xfrm>
          <a:prstGeom prst="rect">
            <a:avLst/>
          </a:prstGeom>
          <a:noFill/>
          <a:ln w="63500">
            <a:solidFill>
              <a:srgbClr val="008000"/>
            </a:solidFill>
            <a:miter lim="800000"/>
            <a:headEnd/>
            <a:tailEnd/>
          </a:ln>
        </p:spPr>
      </p:pic>
      <p:pic>
        <p:nvPicPr>
          <p:cNvPr id="28678" name="Picture 6" descr="F:\Fete_de_la_science_2012\EventDisplay_Zphoton.png"/>
          <p:cNvPicPr>
            <a:picLocks noChangeAspect="1" noChangeArrowheads="1"/>
          </p:cNvPicPr>
          <p:nvPr/>
        </p:nvPicPr>
        <p:blipFill>
          <a:blip r:embed="rId3" cstate="print"/>
          <a:srcRect/>
          <a:stretch>
            <a:fillRect/>
          </a:stretch>
        </p:blipFill>
        <p:spPr bwMode="auto">
          <a:xfrm>
            <a:off x="3918241" y="3233140"/>
            <a:ext cx="5047200" cy="3364193"/>
          </a:xfrm>
          <a:prstGeom prst="rect">
            <a:avLst/>
          </a:prstGeom>
          <a:noFill/>
          <a:ln w="63500">
            <a:solidFill>
              <a:srgbClr val="FF0000"/>
            </a:solidFill>
            <a:miter lim="800000"/>
            <a:headEnd/>
            <a:tailEnd/>
          </a:ln>
        </p:spPr>
      </p:pic>
      <p:sp>
        <p:nvSpPr>
          <p:cNvPr id="30727" name="ZoneTexte 6"/>
          <p:cNvSpPr txBox="1">
            <a:spLocks noChangeArrowheads="1"/>
          </p:cNvSpPr>
          <p:nvPr/>
        </p:nvSpPr>
        <p:spPr bwMode="auto">
          <a:xfrm>
            <a:off x="5739840" y="1731062"/>
            <a:ext cx="2970457" cy="422310"/>
          </a:xfrm>
          <a:prstGeom prst="rect">
            <a:avLst/>
          </a:prstGeom>
          <a:noFill/>
          <a:ln w="9525">
            <a:noFill/>
            <a:miter lim="800000"/>
            <a:headEnd/>
            <a:tailEnd/>
          </a:ln>
        </p:spPr>
        <p:txBody>
          <a:bodyPr wrap="none" lIns="82945" tIns="41473" rIns="82945" bIns="41473">
            <a:spAutoFit/>
          </a:bodyPr>
          <a:lstStyle/>
          <a:p>
            <a:r>
              <a:rPr lang="fr-FR" sz="2200" b="1" dirty="0">
                <a:solidFill>
                  <a:srgbClr val="008000"/>
                </a:solidFill>
              </a:rPr>
              <a:t>Un événement avec jets</a:t>
            </a:r>
          </a:p>
        </p:txBody>
      </p:sp>
      <p:sp>
        <p:nvSpPr>
          <p:cNvPr id="28680" name="ZoneTexte 7"/>
          <p:cNvSpPr txBox="1">
            <a:spLocks noChangeArrowheads="1"/>
          </p:cNvSpPr>
          <p:nvPr/>
        </p:nvSpPr>
        <p:spPr bwMode="auto">
          <a:xfrm>
            <a:off x="391680" y="5911822"/>
            <a:ext cx="2845615" cy="422310"/>
          </a:xfrm>
          <a:prstGeom prst="rect">
            <a:avLst/>
          </a:prstGeom>
          <a:noFill/>
          <a:ln w="9525">
            <a:noFill/>
            <a:miter lim="800000"/>
            <a:headEnd/>
            <a:tailEnd/>
          </a:ln>
        </p:spPr>
        <p:txBody>
          <a:bodyPr wrap="none" lIns="82945" tIns="41473" rIns="82945" bIns="41473">
            <a:spAutoFit/>
          </a:bodyPr>
          <a:lstStyle/>
          <a:p>
            <a:r>
              <a:rPr lang="fr-FR" sz="2200" b="1" dirty="0">
                <a:solidFill>
                  <a:srgbClr val="FF0000"/>
                </a:solidFill>
              </a:rPr>
              <a:t>Un événement sans jet</a:t>
            </a:r>
          </a:p>
        </p:txBody>
      </p:sp>
      <p:cxnSp>
        <p:nvCxnSpPr>
          <p:cNvPr id="10" name="Connecteur droit 9"/>
          <p:cNvCxnSpPr>
            <a:cxnSpLocks noChangeShapeType="1"/>
          </p:cNvCxnSpPr>
          <p:nvPr/>
        </p:nvCxnSpPr>
        <p:spPr bwMode="auto">
          <a:xfrm flipV="1">
            <a:off x="1959840" y="1991730"/>
            <a:ext cx="1501920" cy="718635"/>
          </a:xfrm>
          <a:prstGeom prst="line">
            <a:avLst/>
          </a:prstGeom>
          <a:noFill/>
          <a:ln w="76200" algn="ctr">
            <a:solidFill>
              <a:srgbClr val="FF6600"/>
            </a:solidFill>
            <a:round/>
            <a:headEnd/>
            <a:tailEnd/>
          </a:ln>
        </p:spPr>
      </p:cxnSp>
      <p:cxnSp>
        <p:nvCxnSpPr>
          <p:cNvPr id="12" name="Connecteur droit 11"/>
          <p:cNvCxnSpPr>
            <a:cxnSpLocks noChangeShapeType="1"/>
          </p:cNvCxnSpPr>
          <p:nvPr/>
        </p:nvCxnSpPr>
        <p:spPr bwMode="auto">
          <a:xfrm flipV="1">
            <a:off x="1959840" y="2645558"/>
            <a:ext cx="1762560" cy="72008"/>
          </a:xfrm>
          <a:prstGeom prst="line">
            <a:avLst/>
          </a:prstGeom>
          <a:noFill/>
          <a:ln w="76200" algn="ctr">
            <a:solidFill>
              <a:srgbClr val="FF6600"/>
            </a:solidFill>
            <a:round/>
            <a:headEnd/>
            <a:tailEnd/>
          </a:ln>
        </p:spPr>
      </p:cxnSp>
      <p:cxnSp>
        <p:nvCxnSpPr>
          <p:cNvPr id="17" name="Connecteur droit 16"/>
          <p:cNvCxnSpPr>
            <a:cxnSpLocks noChangeShapeType="1"/>
          </p:cNvCxnSpPr>
          <p:nvPr/>
        </p:nvCxnSpPr>
        <p:spPr bwMode="auto">
          <a:xfrm flipV="1">
            <a:off x="522721" y="2710365"/>
            <a:ext cx="1437120" cy="131054"/>
          </a:xfrm>
          <a:prstGeom prst="line">
            <a:avLst/>
          </a:prstGeom>
          <a:noFill/>
          <a:ln w="76200" algn="ctr">
            <a:solidFill>
              <a:srgbClr val="FFFF00"/>
            </a:solidFill>
            <a:round/>
            <a:headEnd/>
            <a:tailEnd/>
          </a:ln>
        </p:spPr>
      </p:cxnSp>
      <p:cxnSp>
        <p:nvCxnSpPr>
          <p:cNvPr id="20" name="Connecteur droit 19"/>
          <p:cNvCxnSpPr>
            <a:cxnSpLocks noChangeShapeType="1"/>
          </p:cNvCxnSpPr>
          <p:nvPr/>
        </p:nvCxnSpPr>
        <p:spPr bwMode="auto">
          <a:xfrm flipV="1">
            <a:off x="849601" y="2710365"/>
            <a:ext cx="1110240" cy="718636"/>
          </a:xfrm>
          <a:prstGeom prst="line">
            <a:avLst/>
          </a:prstGeom>
          <a:noFill/>
          <a:ln w="76200" algn="ctr">
            <a:solidFill>
              <a:srgbClr val="FFFF00"/>
            </a:solidFill>
            <a:round/>
            <a:headEnd/>
            <a:tailEnd/>
          </a:ln>
        </p:spPr>
      </p:cxnSp>
      <p:sp>
        <p:nvSpPr>
          <p:cNvPr id="14" name="Espace réservé du numéro de diapositive 13"/>
          <p:cNvSpPr>
            <a:spLocks noGrp="1"/>
          </p:cNvSpPr>
          <p:nvPr>
            <p:ph type="sldNum" sz="quarter" idx="12"/>
          </p:nvPr>
        </p:nvSpPr>
        <p:spPr/>
        <p:txBody>
          <a:bodyPr/>
          <a:lstStyle/>
          <a:p>
            <a:fld id="{C87FFD17-4B23-42F6-9F7E-E566978288EA}" type="slidenum">
              <a:rPr lang="fr-FR" smtClean="0"/>
              <a:pPr/>
              <a:t>19</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 : le Modèle Standard</a:t>
            </a:r>
            <a:endParaRPr lang="fr-FR" dirty="0"/>
          </a:p>
        </p:txBody>
      </p:sp>
      <p:sp>
        <p:nvSpPr>
          <p:cNvPr id="3" name="Espace réservé du contenu 2"/>
          <p:cNvSpPr>
            <a:spLocks noGrp="1"/>
          </p:cNvSpPr>
          <p:nvPr>
            <p:ph idx="1"/>
          </p:nvPr>
        </p:nvSpPr>
        <p:spPr>
          <a:xfrm>
            <a:off x="2627784" y="5517232"/>
            <a:ext cx="4834880" cy="720080"/>
          </a:xfrm>
        </p:spPr>
        <p:txBody>
          <a:bodyPr>
            <a:normAutofit/>
          </a:bodyPr>
          <a:lstStyle/>
          <a:p>
            <a:pPr>
              <a:buNone/>
            </a:pPr>
            <a:r>
              <a:rPr lang="fr-FR" dirty="0" smtClean="0"/>
              <a:t>Plus : le boson de </a:t>
            </a:r>
            <a:r>
              <a:rPr lang="fr-FR" dirty="0" err="1" smtClean="0"/>
              <a:t>Higgs</a:t>
            </a:r>
            <a:endParaRPr lang="fr-FR" dirty="0"/>
          </a:p>
        </p:txBody>
      </p:sp>
      <p:pic>
        <p:nvPicPr>
          <p:cNvPr id="1026" name="Picture 2" descr="C:\Users\scifo\AppData\Local\Temp\MS_final_fermions.png"/>
          <p:cNvPicPr>
            <a:picLocks noChangeAspect="1" noChangeArrowheads="1"/>
          </p:cNvPicPr>
          <p:nvPr/>
        </p:nvPicPr>
        <p:blipFill>
          <a:blip r:embed="rId2" cstate="print"/>
          <a:srcRect/>
          <a:stretch>
            <a:fillRect/>
          </a:stretch>
        </p:blipFill>
        <p:spPr bwMode="auto">
          <a:xfrm>
            <a:off x="1187623" y="908720"/>
            <a:ext cx="6768754" cy="2606446"/>
          </a:xfrm>
          <a:prstGeom prst="rect">
            <a:avLst/>
          </a:prstGeom>
          <a:noFill/>
        </p:spPr>
      </p:pic>
      <p:pic>
        <p:nvPicPr>
          <p:cNvPr id="1027" name="Picture 3" descr="C:\Users\scifo\AppData\Local\Temp\MS_final_bosons.png"/>
          <p:cNvPicPr>
            <a:picLocks noChangeAspect="1" noChangeArrowheads="1"/>
          </p:cNvPicPr>
          <p:nvPr/>
        </p:nvPicPr>
        <p:blipFill>
          <a:blip r:embed="rId3" cstate="print"/>
          <a:srcRect/>
          <a:stretch>
            <a:fillRect/>
          </a:stretch>
        </p:blipFill>
        <p:spPr bwMode="auto">
          <a:xfrm>
            <a:off x="539552" y="3662958"/>
            <a:ext cx="8064896" cy="1710258"/>
          </a:xfrm>
          <a:prstGeom prst="rect">
            <a:avLst/>
          </a:prstGeom>
          <a:noFill/>
        </p:spPr>
      </p:pic>
      <p:sp>
        <p:nvSpPr>
          <p:cNvPr id="8" name="Espace réservé du numéro de diapositive 7"/>
          <p:cNvSpPr>
            <a:spLocks noGrp="1"/>
          </p:cNvSpPr>
          <p:nvPr>
            <p:ph type="sldNum" sz="quarter" idx="12"/>
          </p:nvPr>
        </p:nvSpPr>
        <p:spPr/>
        <p:txBody>
          <a:bodyPr/>
          <a:lstStyle/>
          <a:p>
            <a:fld id="{C87FFD17-4B23-42F6-9F7E-E566978288EA}" type="slidenum">
              <a:rPr lang="fr-FR" smtClean="0"/>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2" name="Rectangle 10"/>
          <p:cNvSpPr>
            <a:spLocks noGrp="1" noChangeArrowheads="1"/>
          </p:cNvSpPr>
          <p:nvPr>
            <p:ph type="title"/>
          </p:nvPr>
        </p:nvSpPr>
        <p:spPr/>
        <p:txBody>
          <a:bodyPr>
            <a:normAutofit/>
          </a:bodyPr>
          <a:lstStyle/>
          <a:p>
            <a:r>
              <a:rPr lang="en-US"/>
              <a:t>Détecter les muons</a:t>
            </a:r>
          </a:p>
        </p:txBody>
      </p:sp>
      <p:sp>
        <p:nvSpPr>
          <p:cNvPr id="100355" name="Espace réservé du contenu 4"/>
          <p:cNvSpPr>
            <a:spLocks noGrp="1"/>
          </p:cNvSpPr>
          <p:nvPr>
            <p:ph idx="1"/>
          </p:nvPr>
        </p:nvSpPr>
        <p:spPr>
          <a:xfrm>
            <a:off x="395536" y="908720"/>
            <a:ext cx="8229600" cy="4785395"/>
          </a:xfrm>
        </p:spPr>
        <p:txBody>
          <a:bodyPr>
            <a:normAutofit/>
          </a:bodyPr>
          <a:lstStyle/>
          <a:p>
            <a:pPr marL="365125" indent="-282575"/>
            <a:r>
              <a:rPr lang="fr-FR" sz="1800" dirty="0" smtClean="0"/>
              <a:t>Rappel : les muons sont des particules semblables à l’électron, en plus massifs.</a:t>
            </a:r>
          </a:p>
          <a:p>
            <a:pPr marL="365125" indent="-282575"/>
            <a:r>
              <a:rPr lang="fr-FR" sz="1800" dirty="0" smtClean="0"/>
              <a:t>Ce </a:t>
            </a:r>
            <a:r>
              <a:rPr lang="fr-FR" sz="1800" dirty="0"/>
              <a:t>sont des particules chargées, </a:t>
            </a:r>
            <a:r>
              <a:rPr lang="fr-FR" sz="1800" b="1" dirty="0"/>
              <a:t>on les voit dans le détecteur de </a:t>
            </a:r>
            <a:r>
              <a:rPr lang="fr-FR" sz="1800" b="1" dirty="0" smtClean="0"/>
              <a:t>traces</a:t>
            </a:r>
            <a:endParaRPr lang="fr-FR" sz="1800" b="1" dirty="0"/>
          </a:p>
          <a:p>
            <a:pPr marL="365125" indent="-282575"/>
            <a:r>
              <a:rPr lang="fr-FR" sz="1800" dirty="0"/>
              <a:t>Mais </a:t>
            </a:r>
            <a:r>
              <a:rPr lang="fr-FR" sz="1800" b="1" dirty="0"/>
              <a:t>ne s’arrêtent dans aucun des deux calorimètres</a:t>
            </a:r>
          </a:p>
          <a:p>
            <a:pPr marL="365125" indent="-282575"/>
            <a:r>
              <a:rPr lang="fr-FR" sz="1800" dirty="0" smtClean="0">
                <a:sym typeface="Wingdings" pitchFamily="2" charset="2"/>
              </a:rPr>
              <a:t> </a:t>
            </a:r>
            <a:r>
              <a:rPr lang="fr-FR" sz="1800" dirty="0" smtClean="0"/>
              <a:t>On </a:t>
            </a:r>
            <a:r>
              <a:rPr lang="fr-FR" sz="1800" dirty="0"/>
              <a:t>construit des chambres à muons qui mesurent de façon très précise la vitesse et la trajectoire de ces particules (précision de l’ordre de l’épaisseur d’un cheveu </a:t>
            </a:r>
            <a:r>
              <a:rPr lang="fr-FR" sz="1800" dirty="0" smtClean="0"/>
              <a:t>!!) dans la </a:t>
            </a:r>
            <a:r>
              <a:rPr lang="fr-FR" sz="1800" b="1" dirty="0" smtClean="0"/>
              <a:t>partie extérieure du détecteur</a:t>
            </a:r>
            <a:r>
              <a:rPr lang="fr-FR" sz="1800" dirty="0" smtClean="0"/>
              <a:t>.</a:t>
            </a:r>
            <a:endParaRPr lang="fr-FR" sz="1800" dirty="0"/>
          </a:p>
        </p:txBody>
      </p:sp>
      <p:pic>
        <p:nvPicPr>
          <p:cNvPr id="100354" name="Image 8" descr="atlasoverview.JPG"/>
          <p:cNvPicPr>
            <a:picLocks noChangeAspect="1"/>
          </p:cNvPicPr>
          <p:nvPr/>
        </p:nvPicPr>
        <p:blipFill>
          <a:blip r:embed="rId2" cstate="print"/>
          <a:srcRect/>
          <a:stretch>
            <a:fillRect/>
          </a:stretch>
        </p:blipFill>
        <p:spPr bwMode="auto">
          <a:xfrm>
            <a:off x="1115616" y="3429000"/>
            <a:ext cx="4641974" cy="3206758"/>
          </a:xfrm>
          <a:prstGeom prst="rect">
            <a:avLst/>
          </a:prstGeom>
          <a:noFill/>
          <a:ln w="9525">
            <a:noFill/>
            <a:miter lim="800000"/>
            <a:headEnd/>
            <a:tailEnd/>
          </a:ln>
        </p:spPr>
      </p:pic>
      <p:sp>
        <p:nvSpPr>
          <p:cNvPr id="100360" name="ZoneTexte 9"/>
          <p:cNvSpPr txBox="1">
            <a:spLocks noChangeArrowheads="1"/>
          </p:cNvSpPr>
          <p:nvPr/>
        </p:nvSpPr>
        <p:spPr bwMode="auto">
          <a:xfrm>
            <a:off x="5868144" y="5445224"/>
            <a:ext cx="2441575" cy="368300"/>
          </a:xfrm>
          <a:prstGeom prst="rect">
            <a:avLst/>
          </a:prstGeom>
          <a:noFill/>
          <a:ln w="9525">
            <a:noFill/>
            <a:miter lim="800000"/>
            <a:headEnd/>
            <a:tailEnd/>
          </a:ln>
        </p:spPr>
        <p:txBody>
          <a:bodyPr wrap="none">
            <a:spAutoFit/>
          </a:bodyPr>
          <a:lstStyle/>
          <a:p>
            <a:pPr algn="l" defTabSz="457200"/>
            <a:r>
              <a:rPr lang="en-US" sz="1800" dirty="0" err="1">
                <a:solidFill>
                  <a:srgbClr val="00A5BC"/>
                </a:solidFill>
                <a:latin typeface="Gill Sans MT" pitchFamily="34" charset="0"/>
              </a:rPr>
              <a:t>Système</a:t>
            </a:r>
            <a:r>
              <a:rPr lang="en-US" sz="1800" dirty="0">
                <a:solidFill>
                  <a:srgbClr val="00A5BC"/>
                </a:solidFill>
                <a:latin typeface="Gill Sans MT" pitchFamily="34" charset="0"/>
              </a:rPr>
              <a:t> à </a:t>
            </a:r>
            <a:r>
              <a:rPr lang="en-US" sz="1800" dirty="0" err="1">
                <a:solidFill>
                  <a:srgbClr val="00A5BC"/>
                </a:solidFill>
                <a:latin typeface="Gill Sans MT" pitchFamily="34" charset="0"/>
              </a:rPr>
              <a:t>muon</a:t>
            </a:r>
            <a:r>
              <a:rPr lang="en-US" sz="1800" dirty="0">
                <a:solidFill>
                  <a:srgbClr val="00A5BC"/>
                </a:solidFill>
                <a:latin typeface="Gill Sans MT" pitchFamily="34" charset="0"/>
              </a:rPr>
              <a:t> en bleu</a:t>
            </a:r>
          </a:p>
        </p:txBody>
      </p:sp>
      <p:sp>
        <p:nvSpPr>
          <p:cNvPr id="8" name="Espace réservé du numéro de diapositive 7"/>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0A31A9D4-AE6F-47FD-8F8B-E5086AE99565}" type="slidenum">
              <a:rPr lang="en-US" sz="1200">
                <a:solidFill>
                  <a:schemeClr val="bg2">
                    <a:shade val="50000"/>
                    <a:satMod val="200000"/>
                  </a:schemeClr>
                </a:solidFill>
                <a:latin typeface="+mn-lt"/>
              </a:rPr>
              <a:pPr defTabSz="457200" fontAlgn="auto">
                <a:spcBef>
                  <a:spcPts val="0"/>
                </a:spcBef>
                <a:spcAft>
                  <a:spcPts val="0"/>
                </a:spcAft>
                <a:defRPr/>
              </a:pPr>
              <a:t>20</a:t>
            </a:fld>
            <a:endParaRPr lang="en-US" sz="1200">
              <a:solidFill>
                <a:schemeClr val="bg2">
                  <a:shade val="50000"/>
                  <a:satMod val="200000"/>
                </a:schemeClr>
              </a:solidFill>
              <a:latin typeface="+mn-lt"/>
            </a:endParaRPr>
          </a:p>
        </p:txBody>
      </p:sp>
      <p:sp>
        <p:nvSpPr>
          <p:cNvPr id="11" name="Espace réservé du numéro de diapositive 10"/>
          <p:cNvSpPr>
            <a:spLocks noGrp="1"/>
          </p:cNvSpPr>
          <p:nvPr>
            <p:ph type="sldNum" sz="quarter" idx="12"/>
          </p:nvPr>
        </p:nvSpPr>
        <p:spPr/>
        <p:txBody>
          <a:bodyPr/>
          <a:lstStyle/>
          <a:p>
            <a:fld id="{C87FFD17-4B23-42F6-9F7E-E566978288EA}" type="slidenum">
              <a:rPr lang="fr-FR" smtClean="0"/>
              <a:pPr/>
              <a:t>20</a:t>
            </a:fld>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a:t>
            </a:r>
            <a:endParaRPr lang="fr-FR" dirty="0"/>
          </a:p>
        </p:txBody>
      </p:sp>
      <p:sp>
        <p:nvSpPr>
          <p:cNvPr id="3" name="Espace réservé du contenu 2"/>
          <p:cNvSpPr>
            <a:spLocks noGrp="1"/>
          </p:cNvSpPr>
          <p:nvPr>
            <p:ph idx="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21</a:t>
            </a:fld>
            <a:endParaRPr lang="fr-FR"/>
          </a:p>
        </p:txBody>
      </p:sp>
      <p:pic>
        <p:nvPicPr>
          <p:cNvPr id="6146" name="Picture 2" descr="http://kjende.web.cern.ch/kjende/images/events/Zmumu2.png"/>
          <p:cNvPicPr>
            <a:picLocks noChangeAspect="1" noChangeArrowheads="1"/>
          </p:cNvPicPr>
          <p:nvPr/>
        </p:nvPicPr>
        <p:blipFill>
          <a:blip r:embed="rId2" cstate="print"/>
          <a:srcRect/>
          <a:stretch>
            <a:fillRect/>
          </a:stretch>
        </p:blipFill>
        <p:spPr bwMode="auto">
          <a:xfrm>
            <a:off x="1691680" y="980728"/>
            <a:ext cx="5616624" cy="569085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8600" y="0"/>
            <a:ext cx="6719664" cy="519113"/>
          </a:xfrm>
        </p:spPr>
        <p:txBody>
          <a:bodyPr>
            <a:normAutofit fontScale="90000"/>
          </a:bodyPr>
          <a:lstStyle/>
          <a:p>
            <a:r>
              <a:rPr lang="en-US" dirty="0" smtClean="0"/>
              <a:t>Structure </a:t>
            </a:r>
            <a:r>
              <a:rPr lang="en-US" dirty="0" err="1" smtClean="0"/>
              <a:t>générale</a:t>
            </a:r>
            <a:r>
              <a:rPr lang="en-US" dirty="0" smtClean="0"/>
              <a:t> </a:t>
            </a:r>
            <a:r>
              <a:rPr lang="en-US" dirty="0"/>
              <a:t>d’un </a:t>
            </a:r>
            <a:r>
              <a:rPr lang="en-US" dirty="0" err="1"/>
              <a:t>détecteur</a:t>
            </a:r>
            <a:endParaRPr lang="en-US" dirty="0"/>
          </a:p>
        </p:txBody>
      </p:sp>
      <p:sp>
        <p:nvSpPr>
          <p:cNvPr id="81923" name="Rectangle 3"/>
          <p:cNvSpPr>
            <a:spLocks noGrp="1" noChangeArrowheads="1"/>
          </p:cNvSpPr>
          <p:nvPr>
            <p:ph idx="1"/>
          </p:nvPr>
        </p:nvSpPr>
        <p:spPr>
          <a:xfrm>
            <a:off x="179513" y="779463"/>
            <a:ext cx="4320479" cy="5097809"/>
          </a:xfrm>
        </p:spPr>
        <p:txBody>
          <a:bodyPr>
            <a:normAutofit lnSpcReduction="10000"/>
          </a:bodyPr>
          <a:lstStyle/>
          <a:p>
            <a:pPr>
              <a:lnSpc>
                <a:spcPct val="90000"/>
              </a:lnSpc>
            </a:pPr>
            <a:r>
              <a:rPr lang="fr-FR" sz="2400" dirty="0">
                <a:solidFill>
                  <a:srgbClr val="FF0000"/>
                </a:solidFill>
                <a:sym typeface="Wingdings" pitchFamily="2" charset="2"/>
              </a:rPr>
              <a:t>Structure en poupée </a:t>
            </a:r>
            <a:r>
              <a:rPr lang="fr-FR" sz="2400" dirty="0" smtClean="0">
                <a:solidFill>
                  <a:srgbClr val="FF0000"/>
                </a:solidFill>
                <a:sym typeface="Wingdings" pitchFamily="2" charset="2"/>
              </a:rPr>
              <a:t>russe</a:t>
            </a:r>
            <a:endParaRPr lang="fr-FR" sz="2400" dirty="0">
              <a:sym typeface="Wingdings" pitchFamily="2" charset="2"/>
            </a:endParaRPr>
          </a:p>
          <a:p>
            <a:pPr>
              <a:lnSpc>
                <a:spcPct val="90000"/>
              </a:lnSpc>
            </a:pPr>
            <a:r>
              <a:rPr lang="fr-FR" sz="2400" dirty="0">
                <a:solidFill>
                  <a:srgbClr val="FF0000"/>
                </a:solidFill>
                <a:sym typeface="Wingdings" pitchFamily="2" charset="2"/>
              </a:rPr>
              <a:t>Chaque couche a une fonction précise</a:t>
            </a:r>
          </a:p>
          <a:p>
            <a:pPr lvl="1">
              <a:lnSpc>
                <a:spcPct val="90000"/>
              </a:lnSpc>
            </a:pPr>
            <a:r>
              <a:rPr lang="fr-FR" sz="2000" b="1" dirty="0" err="1">
                <a:sym typeface="Wingdings" pitchFamily="2" charset="2"/>
              </a:rPr>
              <a:t>Trajectographe</a:t>
            </a:r>
            <a:r>
              <a:rPr lang="fr-FR" sz="2000" b="1" dirty="0">
                <a:sym typeface="Wingdings" pitchFamily="2" charset="2"/>
              </a:rPr>
              <a:t>(s)</a:t>
            </a:r>
          </a:p>
          <a:p>
            <a:pPr lvl="2">
              <a:lnSpc>
                <a:spcPct val="90000"/>
              </a:lnSpc>
            </a:pPr>
            <a:r>
              <a:rPr lang="fr-FR" sz="1800" dirty="0">
                <a:sym typeface="Symbol" pitchFamily="18" charset="2"/>
              </a:rPr>
              <a:t>Sui(</a:t>
            </a:r>
            <a:r>
              <a:rPr lang="fr-FR" sz="1800" dirty="0" err="1">
                <a:sym typeface="Symbol" pitchFamily="18" charset="2"/>
              </a:rPr>
              <a:t>ven</a:t>
            </a:r>
            <a:r>
              <a:rPr lang="fr-FR" sz="1800" dirty="0">
                <a:sym typeface="Symbol" pitchFamily="18" charset="2"/>
              </a:rPr>
              <a:t>)t les particules chargées</a:t>
            </a:r>
            <a:endParaRPr lang="fr-FR" sz="1800" dirty="0">
              <a:sym typeface="Wingdings" pitchFamily="2" charset="2"/>
            </a:endParaRPr>
          </a:p>
          <a:p>
            <a:pPr lvl="1">
              <a:lnSpc>
                <a:spcPct val="90000"/>
              </a:lnSpc>
            </a:pPr>
            <a:r>
              <a:rPr lang="fr-FR" sz="2000" b="1" dirty="0">
                <a:solidFill>
                  <a:srgbClr val="92D050"/>
                </a:solidFill>
                <a:sym typeface="Wingdings" pitchFamily="2" charset="2"/>
              </a:rPr>
              <a:t>Calorim</a:t>
            </a:r>
            <a:r>
              <a:rPr lang="fr-FR" sz="2000" b="1" dirty="0">
                <a:solidFill>
                  <a:srgbClr val="FF0000"/>
                </a:solidFill>
                <a:sym typeface="Wingdings" pitchFamily="2" charset="2"/>
              </a:rPr>
              <a:t>ètre(s)</a:t>
            </a:r>
          </a:p>
          <a:p>
            <a:pPr lvl="2">
              <a:lnSpc>
                <a:spcPct val="90000"/>
              </a:lnSpc>
            </a:pPr>
            <a:r>
              <a:rPr lang="fr-FR" sz="1800" dirty="0">
                <a:sym typeface="Symbol" pitchFamily="18" charset="2"/>
              </a:rPr>
              <a:t>Mesure(nt) les énergies des particules (sauf muons et </a:t>
            </a:r>
            <a:r>
              <a:rPr lang="fr-FR" sz="1800" dirty="0" smtClean="0">
                <a:sym typeface="Symbol" pitchFamily="18" charset="2"/>
              </a:rPr>
              <a:t>neutrinos)</a:t>
            </a:r>
          </a:p>
          <a:p>
            <a:pPr lvl="2">
              <a:lnSpc>
                <a:spcPct val="90000"/>
              </a:lnSpc>
            </a:pPr>
            <a:r>
              <a:rPr lang="fr-FR" sz="1800" dirty="0" smtClean="0">
                <a:sym typeface="Symbol" pitchFamily="18" charset="2"/>
              </a:rPr>
              <a:t>Après le </a:t>
            </a:r>
            <a:r>
              <a:rPr lang="fr-FR" sz="1800" dirty="0" err="1" smtClean="0">
                <a:sym typeface="Symbol" pitchFamily="18" charset="2"/>
              </a:rPr>
              <a:t>trajectographe</a:t>
            </a:r>
            <a:r>
              <a:rPr lang="fr-FR" sz="1800" dirty="0" smtClean="0">
                <a:sym typeface="Symbol" pitchFamily="18" charset="2"/>
              </a:rPr>
              <a:t> car nécessite de détruire la particule initiale</a:t>
            </a:r>
            <a:endParaRPr lang="fr-FR" sz="1800" dirty="0">
              <a:sym typeface="Wingdings" pitchFamily="2" charset="2"/>
            </a:endParaRPr>
          </a:p>
          <a:p>
            <a:pPr lvl="1">
              <a:lnSpc>
                <a:spcPct val="90000"/>
              </a:lnSpc>
            </a:pPr>
            <a:r>
              <a:rPr lang="fr-FR" sz="2000" b="1" dirty="0">
                <a:solidFill>
                  <a:srgbClr val="0000CC"/>
                </a:solidFill>
                <a:sym typeface="Wingdings" pitchFamily="2" charset="2"/>
              </a:rPr>
              <a:t>Détecteurs de </a:t>
            </a:r>
            <a:r>
              <a:rPr lang="fr-FR" sz="2000" b="1" dirty="0" smtClean="0">
                <a:solidFill>
                  <a:srgbClr val="0000CC"/>
                </a:solidFill>
                <a:sym typeface="Wingdings" pitchFamily="2" charset="2"/>
              </a:rPr>
              <a:t>muons</a:t>
            </a:r>
          </a:p>
          <a:p>
            <a:pPr lvl="2">
              <a:lnSpc>
                <a:spcPct val="90000"/>
              </a:lnSpc>
            </a:pPr>
            <a:r>
              <a:rPr lang="fr-FR" sz="1600" dirty="0" smtClean="0">
                <a:sym typeface="Wingdings" pitchFamily="2" charset="2"/>
              </a:rPr>
              <a:t>A l’extérieur pour arrêter les </a:t>
            </a:r>
            <a:r>
              <a:rPr lang="fr-FR" sz="1600" dirty="0" err="1" smtClean="0">
                <a:sym typeface="Wingdings" pitchFamily="2" charset="2"/>
              </a:rPr>
              <a:t>mons</a:t>
            </a:r>
            <a:r>
              <a:rPr lang="fr-FR" sz="1600" dirty="0" smtClean="0">
                <a:sym typeface="Wingdings" pitchFamily="2" charset="2"/>
              </a:rPr>
              <a:t> qui ont beaucoup d’énergie</a:t>
            </a:r>
          </a:p>
          <a:p>
            <a:pPr>
              <a:lnSpc>
                <a:spcPct val="90000"/>
              </a:lnSpc>
            </a:pPr>
            <a:r>
              <a:rPr lang="fr-FR" sz="2400" dirty="0" smtClean="0">
                <a:solidFill>
                  <a:srgbClr val="FF0000"/>
                </a:solidFill>
                <a:sym typeface="Wingdings" pitchFamily="2" charset="2"/>
              </a:rPr>
              <a:t>Identification des particules en combinant les informations de tous les sous-systèmes</a:t>
            </a:r>
            <a:endParaRPr lang="fr-FR" sz="2000" dirty="0">
              <a:sym typeface="Wingdings" pitchFamily="2" charset="2"/>
            </a:endParaRPr>
          </a:p>
          <a:p>
            <a:pPr>
              <a:lnSpc>
                <a:spcPct val="90000"/>
              </a:lnSpc>
            </a:pPr>
            <a:endParaRPr lang="en-US" sz="2400" dirty="0"/>
          </a:p>
        </p:txBody>
      </p:sp>
      <p:grpSp>
        <p:nvGrpSpPr>
          <p:cNvPr id="2" name="Group 4"/>
          <p:cNvGrpSpPr>
            <a:grpSpLocks/>
          </p:cNvGrpSpPr>
          <p:nvPr/>
        </p:nvGrpSpPr>
        <p:grpSpPr bwMode="auto">
          <a:xfrm>
            <a:off x="5436096" y="620688"/>
            <a:ext cx="3384376" cy="3168352"/>
            <a:chOff x="750" y="609"/>
            <a:chExt cx="3174" cy="3174"/>
          </a:xfrm>
        </p:grpSpPr>
        <p:sp>
          <p:nvSpPr>
            <p:cNvPr id="81925" name="Oval 5"/>
            <p:cNvSpPr>
              <a:spLocks noChangeArrowheads="1"/>
            </p:cNvSpPr>
            <p:nvPr/>
          </p:nvSpPr>
          <p:spPr bwMode="auto">
            <a:xfrm>
              <a:off x="750" y="609"/>
              <a:ext cx="3174" cy="3174"/>
            </a:xfrm>
            <a:prstGeom prst="ellipse">
              <a:avLst/>
            </a:prstGeom>
            <a:solidFill>
              <a:schemeClr val="tx2"/>
            </a:solidFill>
            <a:ln w="57150" algn="ctr">
              <a:solidFill>
                <a:srgbClr val="000000"/>
              </a:solidFill>
              <a:round/>
              <a:headEnd/>
              <a:tailEnd/>
            </a:ln>
            <a:effectLst/>
          </p:spPr>
          <p:txBody>
            <a:bodyPr wrap="none" anchor="ctr"/>
            <a:lstStyle/>
            <a:p>
              <a:endParaRPr lang="fr-FR"/>
            </a:p>
          </p:txBody>
        </p:sp>
        <p:sp>
          <p:nvSpPr>
            <p:cNvPr id="81926" name="Oval 6"/>
            <p:cNvSpPr>
              <a:spLocks noChangeAspect="1" noChangeArrowheads="1"/>
            </p:cNvSpPr>
            <p:nvPr/>
          </p:nvSpPr>
          <p:spPr bwMode="auto">
            <a:xfrm>
              <a:off x="1454" y="1277"/>
              <a:ext cx="1814" cy="1814"/>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81927" name="Oval 7"/>
            <p:cNvSpPr>
              <a:spLocks noChangeAspect="1" noChangeArrowheads="1"/>
            </p:cNvSpPr>
            <p:nvPr/>
          </p:nvSpPr>
          <p:spPr bwMode="auto">
            <a:xfrm>
              <a:off x="1791" y="1605"/>
              <a:ext cx="1134" cy="1134"/>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81928" name="Oval 8"/>
            <p:cNvSpPr>
              <a:spLocks noChangeAspect="1" noChangeArrowheads="1"/>
            </p:cNvSpPr>
            <p:nvPr/>
          </p:nvSpPr>
          <p:spPr bwMode="auto">
            <a:xfrm>
              <a:off x="2016" y="1813"/>
              <a:ext cx="680" cy="680"/>
            </a:xfrm>
            <a:prstGeom prst="ellipse">
              <a:avLst/>
            </a:prstGeom>
            <a:solidFill>
              <a:schemeClr val="tx1"/>
            </a:solidFill>
            <a:ln w="57150" algn="ctr">
              <a:solidFill>
                <a:srgbClr val="000000"/>
              </a:solidFill>
              <a:round/>
              <a:headEnd/>
              <a:tailEnd/>
            </a:ln>
            <a:effectLst/>
          </p:spPr>
          <p:txBody>
            <a:bodyPr wrap="none" anchor="ctr"/>
            <a:lstStyle/>
            <a:p>
              <a:endParaRPr lang="fr-FR"/>
            </a:p>
          </p:txBody>
        </p:sp>
      </p:grpSp>
      <p:sp>
        <p:nvSpPr>
          <p:cNvPr id="81929" name="Espace réservé du contenu 2"/>
          <p:cNvSpPr>
            <a:spLocks/>
          </p:cNvSpPr>
          <p:nvPr/>
        </p:nvSpPr>
        <p:spPr bwMode="auto">
          <a:xfrm>
            <a:off x="320675" y="750888"/>
            <a:ext cx="7840663" cy="2822575"/>
          </a:xfrm>
          <a:prstGeom prst="rect">
            <a:avLst/>
          </a:prstGeom>
          <a:noFill/>
          <a:ln w="9525">
            <a:noFill/>
            <a:miter lim="800000"/>
            <a:headEnd/>
            <a:tailEnd/>
          </a:ln>
          <a:effectLst/>
        </p:spPr>
        <p:txBody>
          <a:bodyPr/>
          <a:lstStyle/>
          <a:p>
            <a:pPr marL="365125" indent="-282575" algn="l">
              <a:spcBef>
                <a:spcPct val="20000"/>
              </a:spcBef>
              <a:buClr>
                <a:srgbClr val="FF0066"/>
              </a:buClr>
              <a:buSzPct val="140000"/>
              <a:buFont typeface="Wingdings" pitchFamily="2" charset="2"/>
              <a:buNone/>
            </a:pPr>
            <a:endParaRPr lang="fr-FR" sz="2200"/>
          </a:p>
        </p:txBody>
      </p:sp>
      <p:pic>
        <p:nvPicPr>
          <p:cNvPr id="1026" name="Picture 2" descr="C:\Users\scifo\Documents\Fete_de_la_science_2012\Figures\particules_dans_detecteurs.png"/>
          <p:cNvPicPr>
            <a:picLocks noChangeAspect="1" noChangeArrowheads="1"/>
          </p:cNvPicPr>
          <p:nvPr/>
        </p:nvPicPr>
        <p:blipFill>
          <a:blip r:embed="rId2" cstate="print"/>
          <a:srcRect/>
          <a:stretch>
            <a:fillRect/>
          </a:stretch>
        </p:blipFill>
        <p:spPr bwMode="auto">
          <a:xfrm>
            <a:off x="4499992" y="4293096"/>
            <a:ext cx="4572000" cy="2090961"/>
          </a:xfrm>
          <a:prstGeom prst="rect">
            <a:avLst/>
          </a:prstGeom>
          <a:noFill/>
        </p:spPr>
      </p:pic>
      <p:sp>
        <p:nvSpPr>
          <p:cNvPr id="13" name="Espace réservé du numéro de diapositive 12"/>
          <p:cNvSpPr>
            <a:spLocks noGrp="1"/>
          </p:cNvSpPr>
          <p:nvPr>
            <p:ph type="sldNum" sz="quarter" idx="12"/>
          </p:nvPr>
        </p:nvSpPr>
        <p:spPr/>
        <p:txBody>
          <a:bodyPr/>
          <a:lstStyle/>
          <a:p>
            <a:fld id="{C87FFD17-4B23-42F6-9F7E-E566978288EA}" type="slidenum">
              <a:rPr lang="fr-FR" smtClean="0"/>
              <a:pPr/>
              <a:t>22</a:t>
            </a:fld>
            <a:endParaRPr lang="fr-F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435608" y="-280987"/>
            <a:ext cx="7498080" cy="1143000"/>
          </a:xfrm>
        </p:spPr>
        <p:txBody>
          <a:bodyPr/>
          <a:lstStyle/>
          <a:p>
            <a:r>
              <a:rPr lang="en-GB" smtClean="0"/>
              <a:t>Résumé… Voir </a:t>
            </a:r>
            <a:r>
              <a:rPr lang="en-GB" smtClean="0">
                <a:hlinkClick r:id="rId3"/>
              </a:rPr>
              <a:t>l’applet Java</a:t>
            </a:r>
            <a:endParaRPr lang="en-GB" dirty="0"/>
          </a:p>
        </p:txBody>
      </p:sp>
      <p:sp>
        <p:nvSpPr>
          <p:cNvPr id="113667" name="Rectangle 3"/>
          <p:cNvSpPr>
            <a:spLocks noGrp="1" noChangeArrowheads="1"/>
          </p:cNvSpPr>
          <p:nvPr>
            <p:ph idx="1"/>
          </p:nvPr>
        </p:nvSpPr>
        <p:spPr/>
        <p:txBody>
          <a:bodyPr/>
          <a:lstStyle/>
          <a:p>
            <a:endParaRPr lang="fr-FR"/>
          </a:p>
        </p:txBody>
      </p:sp>
      <p:pic>
        <p:nvPicPr>
          <p:cNvPr id="113668" name="Picture 4" descr="0803022_01"/>
          <p:cNvPicPr>
            <a:picLocks noChangeAspect="1" noChangeArrowheads="1"/>
          </p:cNvPicPr>
          <p:nvPr/>
        </p:nvPicPr>
        <p:blipFill>
          <a:blip r:embed="rId4" cstate="print"/>
          <a:srcRect/>
          <a:stretch>
            <a:fillRect/>
          </a:stretch>
        </p:blipFill>
        <p:spPr bwMode="auto">
          <a:xfrm>
            <a:off x="683568" y="785813"/>
            <a:ext cx="7959950" cy="5995987"/>
          </a:xfrm>
          <a:prstGeom prst="rect">
            <a:avLst/>
          </a:prstGeom>
          <a:noFill/>
        </p:spPr>
      </p:pic>
      <p:sp>
        <p:nvSpPr>
          <p:cNvPr id="8" name="Espace réservé du numéro de diapositive 7"/>
          <p:cNvSpPr>
            <a:spLocks noGrp="1"/>
          </p:cNvSpPr>
          <p:nvPr>
            <p:ph type="sldNum" sz="quarter" idx="12"/>
          </p:nvPr>
        </p:nvSpPr>
        <p:spPr/>
        <p:txBody>
          <a:bodyPr/>
          <a:lstStyle/>
          <a:p>
            <a:fld id="{C87FFD17-4B23-42F6-9F7E-E566978288EA}" type="slidenum">
              <a:rPr lang="fr-FR" smtClean="0"/>
              <a:pPr/>
              <a:t>23</a:t>
            </a:fld>
            <a:endParaRPr lang="fr-F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‘’Deviner’’ les Neutrinos</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Les neutrinos </a:t>
            </a:r>
          </a:p>
          <a:p>
            <a:pPr lvl="1"/>
            <a:r>
              <a:rPr lang="fr-FR" dirty="0" smtClean="0"/>
              <a:t>Sont neutres : pas de trace dans le </a:t>
            </a:r>
            <a:r>
              <a:rPr lang="fr-FR" dirty="0" err="1" smtClean="0"/>
              <a:t>trajectographe</a:t>
            </a:r>
            <a:endParaRPr lang="fr-FR" dirty="0" smtClean="0"/>
          </a:p>
          <a:p>
            <a:pPr lvl="1"/>
            <a:r>
              <a:rPr lang="fr-FR" dirty="0" smtClean="0"/>
              <a:t>Interagissent très peu avec la matière : pas de signal dans les calorimètres ni les détecteurs de muons</a:t>
            </a:r>
          </a:p>
          <a:p>
            <a:r>
              <a:rPr lang="fr-FR" dirty="0" smtClean="0"/>
              <a:t>Ils traversent donc tout le détecteur sans laisser de signal : ils sont invisibles directement pour nous.</a:t>
            </a:r>
          </a:p>
          <a:p>
            <a:endParaRPr lang="fr-FR" dirty="0" smtClean="0"/>
          </a:p>
          <a:p>
            <a:r>
              <a:rPr lang="fr-FR" dirty="0" smtClean="0"/>
              <a:t>Cependant des méthodes indirectes existent pour essayer de savoir si un événement contient un neutrino. </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24</a:t>
            </a:fld>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ChangeArrowheads="1"/>
          </p:cNvSpPr>
          <p:nvPr/>
        </p:nvSpPr>
        <p:spPr bwMode="auto">
          <a:xfrm>
            <a:off x="7520682" y="1786483"/>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64515" name="AutoShape 3"/>
          <p:cNvSpPr>
            <a:spLocks noChangeArrowheads="1"/>
          </p:cNvSpPr>
          <p:nvPr/>
        </p:nvSpPr>
        <p:spPr bwMode="auto">
          <a:xfrm>
            <a:off x="4437757" y="1822996"/>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64516" name="AutoShape 4"/>
          <p:cNvSpPr>
            <a:spLocks noChangeArrowheads="1"/>
          </p:cNvSpPr>
          <p:nvPr/>
        </p:nvSpPr>
        <p:spPr bwMode="auto">
          <a:xfrm>
            <a:off x="1370707" y="1811883"/>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64517" name="Rectangle 5"/>
          <p:cNvSpPr>
            <a:spLocks noGrp="1" noChangeArrowheads="1"/>
          </p:cNvSpPr>
          <p:nvPr>
            <p:ph type="title"/>
          </p:nvPr>
        </p:nvSpPr>
        <p:spPr>
          <a:xfrm>
            <a:off x="228600" y="0"/>
            <a:ext cx="8015808" cy="519113"/>
          </a:xfrm>
        </p:spPr>
        <p:txBody>
          <a:bodyPr/>
          <a:lstStyle/>
          <a:p>
            <a:r>
              <a:rPr lang="en-US" dirty="0" err="1"/>
              <a:t>L’énergie</a:t>
            </a:r>
            <a:r>
              <a:rPr lang="en-US" dirty="0"/>
              <a:t> transverse </a:t>
            </a:r>
            <a:r>
              <a:rPr lang="en-US" dirty="0" err="1"/>
              <a:t>manquante</a:t>
            </a:r>
            <a:endParaRPr lang="en-US" dirty="0"/>
          </a:p>
        </p:txBody>
      </p:sp>
      <p:sp>
        <p:nvSpPr>
          <p:cNvPr id="64518" name="Line 6"/>
          <p:cNvSpPr>
            <a:spLocks noChangeShapeType="1"/>
          </p:cNvSpPr>
          <p:nvPr/>
        </p:nvSpPr>
        <p:spPr bwMode="auto">
          <a:xfrm>
            <a:off x="1515170" y="1943646"/>
            <a:ext cx="0" cy="1104900"/>
          </a:xfrm>
          <a:prstGeom prst="line">
            <a:avLst/>
          </a:prstGeom>
          <a:noFill/>
          <a:ln w="19050">
            <a:solidFill>
              <a:srgbClr val="000000"/>
            </a:solidFill>
            <a:round/>
            <a:headEnd/>
            <a:tailEnd type="triangle" w="med" len="med"/>
          </a:ln>
          <a:effectLst/>
        </p:spPr>
        <p:txBody>
          <a:bodyPr/>
          <a:lstStyle/>
          <a:p>
            <a:endParaRPr lang="fr-FR"/>
          </a:p>
        </p:txBody>
      </p:sp>
      <p:sp>
        <p:nvSpPr>
          <p:cNvPr id="64519" name="Line 7"/>
          <p:cNvSpPr>
            <a:spLocks noChangeShapeType="1"/>
          </p:cNvSpPr>
          <p:nvPr/>
        </p:nvSpPr>
        <p:spPr bwMode="auto">
          <a:xfrm flipV="1">
            <a:off x="1513582" y="813346"/>
            <a:ext cx="0" cy="1092200"/>
          </a:xfrm>
          <a:prstGeom prst="line">
            <a:avLst/>
          </a:prstGeom>
          <a:noFill/>
          <a:ln w="19050">
            <a:solidFill>
              <a:srgbClr val="000000"/>
            </a:solidFill>
            <a:round/>
            <a:headEnd/>
            <a:tailEnd type="triangle" w="med" len="med"/>
          </a:ln>
          <a:effectLst/>
        </p:spPr>
        <p:txBody>
          <a:bodyPr/>
          <a:lstStyle/>
          <a:p>
            <a:endParaRPr lang="fr-FR"/>
          </a:p>
        </p:txBody>
      </p:sp>
      <p:sp>
        <p:nvSpPr>
          <p:cNvPr id="64520" name="Line 8"/>
          <p:cNvSpPr>
            <a:spLocks noChangeShapeType="1"/>
          </p:cNvSpPr>
          <p:nvPr/>
        </p:nvSpPr>
        <p:spPr bwMode="auto">
          <a:xfrm flipV="1">
            <a:off x="4556820" y="883196"/>
            <a:ext cx="0" cy="1092200"/>
          </a:xfrm>
          <a:prstGeom prst="line">
            <a:avLst/>
          </a:prstGeom>
          <a:noFill/>
          <a:ln w="19050">
            <a:solidFill>
              <a:srgbClr val="000000"/>
            </a:solidFill>
            <a:round/>
            <a:headEnd/>
            <a:tailEnd type="triangle" w="med" len="med"/>
          </a:ln>
          <a:effectLst/>
        </p:spPr>
        <p:txBody>
          <a:bodyPr/>
          <a:lstStyle/>
          <a:p>
            <a:endParaRPr lang="fr-FR"/>
          </a:p>
        </p:txBody>
      </p:sp>
      <p:sp>
        <p:nvSpPr>
          <p:cNvPr id="64521" name="Line 9"/>
          <p:cNvSpPr>
            <a:spLocks noChangeShapeType="1"/>
          </p:cNvSpPr>
          <p:nvPr/>
        </p:nvSpPr>
        <p:spPr bwMode="auto">
          <a:xfrm flipH="1">
            <a:off x="4037707" y="1957933"/>
            <a:ext cx="511175" cy="793750"/>
          </a:xfrm>
          <a:prstGeom prst="line">
            <a:avLst/>
          </a:prstGeom>
          <a:noFill/>
          <a:ln w="19050">
            <a:solidFill>
              <a:srgbClr val="000000"/>
            </a:solidFill>
            <a:round/>
            <a:headEnd/>
            <a:tailEnd type="triangle" w="med" len="med"/>
          </a:ln>
          <a:effectLst/>
        </p:spPr>
        <p:txBody>
          <a:bodyPr/>
          <a:lstStyle/>
          <a:p>
            <a:endParaRPr lang="fr-FR"/>
          </a:p>
        </p:txBody>
      </p:sp>
      <p:sp>
        <p:nvSpPr>
          <p:cNvPr id="64522" name="Line 10"/>
          <p:cNvSpPr>
            <a:spLocks noChangeShapeType="1"/>
          </p:cNvSpPr>
          <p:nvPr/>
        </p:nvSpPr>
        <p:spPr bwMode="auto">
          <a:xfrm>
            <a:off x="4548882" y="1954758"/>
            <a:ext cx="509588" cy="320675"/>
          </a:xfrm>
          <a:prstGeom prst="line">
            <a:avLst/>
          </a:prstGeom>
          <a:noFill/>
          <a:ln w="19050">
            <a:solidFill>
              <a:srgbClr val="000000"/>
            </a:solidFill>
            <a:round/>
            <a:headEnd/>
            <a:tailEnd type="triangle" w="med" len="med"/>
          </a:ln>
          <a:effectLst/>
        </p:spPr>
        <p:txBody>
          <a:bodyPr/>
          <a:lstStyle/>
          <a:p>
            <a:endParaRPr lang="fr-FR"/>
          </a:p>
        </p:txBody>
      </p:sp>
      <p:sp>
        <p:nvSpPr>
          <p:cNvPr id="64523" name="Line 11"/>
          <p:cNvSpPr>
            <a:spLocks noChangeShapeType="1"/>
          </p:cNvSpPr>
          <p:nvPr/>
        </p:nvSpPr>
        <p:spPr bwMode="auto">
          <a:xfrm flipH="1">
            <a:off x="7120632" y="1932533"/>
            <a:ext cx="511175" cy="793750"/>
          </a:xfrm>
          <a:prstGeom prst="line">
            <a:avLst/>
          </a:prstGeom>
          <a:noFill/>
          <a:ln w="19050">
            <a:solidFill>
              <a:srgbClr val="000000"/>
            </a:solidFill>
            <a:round/>
            <a:headEnd/>
            <a:tailEnd type="triangle" w="med" len="med"/>
          </a:ln>
          <a:effectLst/>
        </p:spPr>
        <p:txBody>
          <a:bodyPr/>
          <a:lstStyle/>
          <a:p>
            <a:endParaRPr lang="fr-FR"/>
          </a:p>
        </p:txBody>
      </p:sp>
      <p:sp>
        <p:nvSpPr>
          <p:cNvPr id="64524" name="Line 12"/>
          <p:cNvSpPr>
            <a:spLocks noChangeShapeType="1"/>
          </p:cNvSpPr>
          <p:nvPr/>
        </p:nvSpPr>
        <p:spPr bwMode="auto">
          <a:xfrm>
            <a:off x="7631807" y="1929358"/>
            <a:ext cx="509588" cy="320675"/>
          </a:xfrm>
          <a:prstGeom prst="line">
            <a:avLst/>
          </a:prstGeom>
          <a:noFill/>
          <a:ln w="19050">
            <a:solidFill>
              <a:srgbClr val="000000"/>
            </a:solidFill>
            <a:round/>
            <a:headEnd/>
            <a:tailEnd type="triangle" w="med" len="med"/>
          </a:ln>
          <a:effectLst/>
        </p:spPr>
        <p:txBody>
          <a:bodyPr/>
          <a:lstStyle/>
          <a:p>
            <a:endParaRPr lang="fr-FR"/>
          </a:p>
        </p:txBody>
      </p:sp>
      <p:sp>
        <p:nvSpPr>
          <p:cNvPr id="64525" name="Line 13"/>
          <p:cNvSpPr>
            <a:spLocks noChangeShapeType="1"/>
          </p:cNvSpPr>
          <p:nvPr/>
        </p:nvSpPr>
        <p:spPr bwMode="auto">
          <a:xfrm flipH="1" flipV="1">
            <a:off x="7277795" y="1338808"/>
            <a:ext cx="368300" cy="593725"/>
          </a:xfrm>
          <a:prstGeom prst="line">
            <a:avLst/>
          </a:prstGeom>
          <a:noFill/>
          <a:ln w="19050">
            <a:solidFill>
              <a:srgbClr val="000000"/>
            </a:solidFill>
            <a:round/>
            <a:headEnd/>
            <a:tailEnd type="triangle" w="med" len="med"/>
          </a:ln>
          <a:effectLst/>
        </p:spPr>
        <p:txBody>
          <a:bodyPr/>
          <a:lstStyle/>
          <a:p>
            <a:endParaRPr lang="fr-FR"/>
          </a:p>
        </p:txBody>
      </p:sp>
      <p:sp>
        <p:nvSpPr>
          <p:cNvPr id="64526" name="Line 14"/>
          <p:cNvSpPr>
            <a:spLocks noChangeShapeType="1"/>
          </p:cNvSpPr>
          <p:nvPr/>
        </p:nvSpPr>
        <p:spPr bwMode="auto">
          <a:xfrm flipV="1">
            <a:off x="7644507" y="1467396"/>
            <a:ext cx="368300" cy="450850"/>
          </a:xfrm>
          <a:prstGeom prst="line">
            <a:avLst/>
          </a:prstGeom>
          <a:noFill/>
          <a:ln w="28575">
            <a:solidFill>
              <a:srgbClr val="000000"/>
            </a:solidFill>
            <a:round/>
            <a:headEnd/>
            <a:tailEnd type="triangle" w="med" len="med"/>
          </a:ln>
          <a:effectLst/>
        </p:spPr>
        <p:txBody>
          <a:bodyPr/>
          <a:lstStyle/>
          <a:p>
            <a:endParaRPr lang="fr-FR"/>
          </a:p>
        </p:txBody>
      </p:sp>
      <p:sp>
        <p:nvSpPr>
          <p:cNvPr id="64527" name="Text Box 15"/>
          <p:cNvSpPr txBox="1">
            <a:spLocks noChangeArrowheads="1"/>
          </p:cNvSpPr>
          <p:nvPr/>
        </p:nvSpPr>
        <p:spPr bwMode="auto">
          <a:xfrm>
            <a:off x="1689795" y="843508"/>
            <a:ext cx="358775" cy="396875"/>
          </a:xfrm>
          <a:prstGeom prst="rect">
            <a:avLst/>
          </a:prstGeom>
          <a:noFill/>
          <a:ln w="9525" algn="ctr">
            <a:noFill/>
            <a:miter lim="800000"/>
            <a:headEnd/>
            <a:tailEnd/>
          </a:ln>
          <a:effectLst/>
        </p:spPr>
        <p:txBody>
          <a:bodyPr wrap="none">
            <a:spAutoFit/>
          </a:bodyPr>
          <a:lstStyle/>
          <a:p>
            <a:r>
              <a:rPr lang="en-US"/>
              <a:t>A</a:t>
            </a:r>
          </a:p>
        </p:txBody>
      </p:sp>
      <p:sp>
        <p:nvSpPr>
          <p:cNvPr id="64528" name="Line 16"/>
          <p:cNvSpPr>
            <a:spLocks noChangeShapeType="1"/>
          </p:cNvSpPr>
          <p:nvPr/>
        </p:nvSpPr>
        <p:spPr bwMode="auto">
          <a:xfrm>
            <a:off x="1796157" y="881608"/>
            <a:ext cx="166688" cy="0"/>
          </a:xfrm>
          <a:prstGeom prst="line">
            <a:avLst/>
          </a:prstGeom>
          <a:noFill/>
          <a:ln w="3175">
            <a:solidFill>
              <a:srgbClr val="000000"/>
            </a:solidFill>
            <a:round/>
            <a:headEnd/>
            <a:tailEnd type="triangle" w="med" len="med"/>
          </a:ln>
          <a:effectLst/>
        </p:spPr>
        <p:txBody>
          <a:bodyPr/>
          <a:lstStyle/>
          <a:p>
            <a:endParaRPr lang="fr-FR"/>
          </a:p>
        </p:txBody>
      </p:sp>
      <p:sp>
        <p:nvSpPr>
          <p:cNvPr id="64529" name="Text Box 17"/>
          <p:cNvSpPr txBox="1">
            <a:spLocks noChangeArrowheads="1"/>
          </p:cNvSpPr>
          <p:nvPr/>
        </p:nvSpPr>
        <p:spPr bwMode="auto">
          <a:xfrm>
            <a:off x="1735832" y="2586583"/>
            <a:ext cx="358775" cy="396875"/>
          </a:xfrm>
          <a:prstGeom prst="rect">
            <a:avLst/>
          </a:prstGeom>
          <a:noFill/>
          <a:ln w="9525" algn="ctr">
            <a:noFill/>
            <a:miter lim="800000"/>
            <a:headEnd/>
            <a:tailEnd/>
          </a:ln>
          <a:effectLst/>
        </p:spPr>
        <p:txBody>
          <a:bodyPr wrap="none">
            <a:spAutoFit/>
          </a:bodyPr>
          <a:lstStyle/>
          <a:p>
            <a:r>
              <a:rPr lang="en-US"/>
              <a:t>B</a:t>
            </a:r>
          </a:p>
        </p:txBody>
      </p:sp>
      <p:sp>
        <p:nvSpPr>
          <p:cNvPr id="64530" name="Line 18"/>
          <p:cNvSpPr>
            <a:spLocks noChangeShapeType="1"/>
          </p:cNvSpPr>
          <p:nvPr/>
        </p:nvSpPr>
        <p:spPr bwMode="auto">
          <a:xfrm>
            <a:off x="1842195" y="2624683"/>
            <a:ext cx="166687" cy="0"/>
          </a:xfrm>
          <a:prstGeom prst="line">
            <a:avLst/>
          </a:prstGeom>
          <a:noFill/>
          <a:ln w="3175">
            <a:solidFill>
              <a:srgbClr val="000000"/>
            </a:solidFill>
            <a:round/>
            <a:headEnd/>
            <a:tailEnd type="triangle" w="med" len="med"/>
          </a:ln>
          <a:effectLst/>
        </p:spPr>
        <p:txBody>
          <a:bodyPr/>
          <a:lstStyle/>
          <a:p>
            <a:endParaRPr lang="fr-FR"/>
          </a:p>
        </p:txBody>
      </p:sp>
      <p:grpSp>
        <p:nvGrpSpPr>
          <p:cNvPr id="57" name="Groupe 56"/>
          <p:cNvGrpSpPr/>
          <p:nvPr/>
        </p:nvGrpSpPr>
        <p:grpSpPr>
          <a:xfrm>
            <a:off x="4709220" y="902246"/>
            <a:ext cx="358775" cy="396875"/>
            <a:chOff x="4709220" y="902246"/>
            <a:chExt cx="358775" cy="396875"/>
          </a:xfrm>
        </p:grpSpPr>
        <p:sp>
          <p:nvSpPr>
            <p:cNvPr id="64531" name="Text Box 19"/>
            <p:cNvSpPr txBox="1">
              <a:spLocks noChangeArrowheads="1"/>
            </p:cNvSpPr>
            <p:nvPr/>
          </p:nvSpPr>
          <p:spPr bwMode="auto">
            <a:xfrm>
              <a:off x="4709220" y="902246"/>
              <a:ext cx="358775" cy="396875"/>
            </a:xfrm>
            <a:prstGeom prst="rect">
              <a:avLst/>
            </a:prstGeom>
            <a:noFill/>
            <a:ln w="9525" algn="ctr">
              <a:noFill/>
              <a:miter lim="800000"/>
              <a:headEnd/>
              <a:tailEnd/>
            </a:ln>
            <a:effectLst/>
          </p:spPr>
          <p:txBody>
            <a:bodyPr wrap="none">
              <a:spAutoFit/>
            </a:bodyPr>
            <a:lstStyle/>
            <a:p>
              <a:r>
                <a:rPr lang="en-US" dirty="0"/>
                <a:t>A</a:t>
              </a:r>
            </a:p>
          </p:txBody>
        </p:sp>
        <p:sp>
          <p:nvSpPr>
            <p:cNvPr id="64532" name="Line 20"/>
            <p:cNvSpPr>
              <a:spLocks noChangeShapeType="1"/>
            </p:cNvSpPr>
            <p:nvPr/>
          </p:nvSpPr>
          <p:spPr bwMode="auto">
            <a:xfrm>
              <a:off x="4815582" y="940346"/>
              <a:ext cx="166688" cy="0"/>
            </a:xfrm>
            <a:prstGeom prst="line">
              <a:avLst/>
            </a:prstGeom>
            <a:noFill/>
            <a:ln w="3175">
              <a:solidFill>
                <a:srgbClr val="000000"/>
              </a:solidFill>
              <a:round/>
              <a:headEnd/>
              <a:tailEnd type="triangle" w="med" len="med"/>
            </a:ln>
            <a:effectLst/>
          </p:spPr>
          <p:txBody>
            <a:bodyPr/>
            <a:lstStyle/>
            <a:p>
              <a:endParaRPr lang="fr-FR"/>
            </a:p>
          </p:txBody>
        </p:sp>
      </p:grpSp>
      <p:sp>
        <p:nvSpPr>
          <p:cNvPr id="64533" name="Text Box 21"/>
          <p:cNvSpPr txBox="1">
            <a:spLocks noChangeArrowheads="1"/>
          </p:cNvSpPr>
          <p:nvPr/>
        </p:nvSpPr>
        <p:spPr bwMode="auto">
          <a:xfrm>
            <a:off x="3675757" y="2289721"/>
            <a:ext cx="358775" cy="396875"/>
          </a:xfrm>
          <a:prstGeom prst="rect">
            <a:avLst/>
          </a:prstGeom>
          <a:noFill/>
          <a:ln w="9525" algn="ctr">
            <a:noFill/>
            <a:miter lim="800000"/>
            <a:headEnd/>
            <a:tailEnd/>
          </a:ln>
          <a:effectLst/>
        </p:spPr>
        <p:txBody>
          <a:bodyPr wrap="none">
            <a:spAutoFit/>
          </a:bodyPr>
          <a:lstStyle/>
          <a:p>
            <a:r>
              <a:rPr lang="en-US"/>
              <a:t>B</a:t>
            </a:r>
          </a:p>
        </p:txBody>
      </p:sp>
      <p:sp>
        <p:nvSpPr>
          <p:cNvPr id="64534" name="Line 22"/>
          <p:cNvSpPr>
            <a:spLocks noChangeShapeType="1"/>
          </p:cNvSpPr>
          <p:nvPr/>
        </p:nvSpPr>
        <p:spPr bwMode="auto">
          <a:xfrm>
            <a:off x="3782120" y="2327821"/>
            <a:ext cx="166687" cy="0"/>
          </a:xfrm>
          <a:prstGeom prst="line">
            <a:avLst/>
          </a:prstGeom>
          <a:noFill/>
          <a:ln w="3175">
            <a:solidFill>
              <a:srgbClr val="000000"/>
            </a:solidFill>
            <a:round/>
            <a:headEnd/>
            <a:tailEnd type="triangle" w="med" len="med"/>
          </a:ln>
          <a:effectLst/>
        </p:spPr>
        <p:txBody>
          <a:bodyPr/>
          <a:lstStyle/>
          <a:p>
            <a:endParaRPr lang="fr-FR"/>
          </a:p>
        </p:txBody>
      </p:sp>
      <p:sp>
        <p:nvSpPr>
          <p:cNvPr id="64535" name="Text Box 23"/>
          <p:cNvSpPr txBox="1">
            <a:spLocks noChangeArrowheads="1"/>
          </p:cNvSpPr>
          <p:nvPr/>
        </p:nvSpPr>
        <p:spPr bwMode="auto">
          <a:xfrm>
            <a:off x="4933057" y="2288133"/>
            <a:ext cx="358775" cy="396875"/>
          </a:xfrm>
          <a:prstGeom prst="rect">
            <a:avLst/>
          </a:prstGeom>
          <a:noFill/>
          <a:ln w="9525" algn="ctr">
            <a:noFill/>
            <a:miter lim="800000"/>
            <a:headEnd/>
            <a:tailEnd/>
          </a:ln>
          <a:effectLst/>
        </p:spPr>
        <p:txBody>
          <a:bodyPr wrap="none">
            <a:spAutoFit/>
          </a:bodyPr>
          <a:lstStyle/>
          <a:p>
            <a:r>
              <a:rPr lang="en-US"/>
              <a:t>C</a:t>
            </a:r>
          </a:p>
        </p:txBody>
      </p:sp>
      <p:sp>
        <p:nvSpPr>
          <p:cNvPr id="64536" name="Line 24"/>
          <p:cNvSpPr>
            <a:spLocks noChangeShapeType="1"/>
          </p:cNvSpPr>
          <p:nvPr/>
        </p:nvSpPr>
        <p:spPr bwMode="auto">
          <a:xfrm>
            <a:off x="5039420" y="2326233"/>
            <a:ext cx="166687" cy="0"/>
          </a:xfrm>
          <a:prstGeom prst="line">
            <a:avLst/>
          </a:prstGeom>
          <a:noFill/>
          <a:ln w="3175">
            <a:solidFill>
              <a:srgbClr val="000000"/>
            </a:solidFill>
            <a:round/>
            <a:headEnd/>
            <a:tailEnd type="triangle" w="med" len="med"/>
          </a:ln>
          <a:effectLst/>
        </p:spPr>
        <p:txBody>
          <a:bodyPr/>
          <a:lstStyle/>
          <a:p>
            <a:endParaRPr lang="fr-FR"/>
          </a:p>
        </p:txBody>
      </p:sp>
      <p:sp>
        <p:nvSpPr>
          <p:cNvPr id="64537" name="Text Box 25"/>
          <p:cNvSpPr txBox="1">
            <a:spLocks noChangeArrowheads="1"/>
          </p:cNvSpPr>
          <p:nvPr/>
        </p:nvSpPr>
        <p:spPr bwMode="auto">
          <a:xfrm>
            <a:off x="6998395" y="875258"/>
            <a:ext cx="358775" cy="396875"/>
          </a:xfrm>
          <a:prstGeom prst="rect">
            <a:avLst/>
          </a:prstGeom>
          <a:noFill/>
          <a:ln w="9525" algn="ctr">
            <a:noFill/>
            <a:miter lim="800000"/>
            <a:headEnd/>
            <a:tailEnd/>
          </a:ln>
          <a:effectLst/>
        </p:spPr>
        <p:txBody>
          <a:bodyPr wrap="none">
            <a:spAutoFit/>
          </a:bodyPr>
          <a:lstStyle/>
          <a:p>
            <a:r>
              <a:rPr lang="en-US"/>
              <a:t>A</a:t>
            </a:r>
          </a:p>
        </p:txBody>
      </p:sp>
      <p:sp>
        <p:nvSpPr>
          <p:cNvPr id="64538" name="Line 26"/>
          <p:cNvSpPr>
            <a:spLocks noChangeShapeType="1"/>
          </p:cNvSpPr>
          <p:nvPr/>
        </p:nvSpPr>
        <p:spPr bwMode="auto">
          <a:xfrm>
            <a:off x="7104757" y="913358"/>
            <a:ext cx="166688" cy="1588"/>
          </a:xfrm>
          <a:prstGeom prst="line">
            <a:avLst/>
          </a:prstGeom>
          <a:noFill/>
          <a:ln w="3175">
            <a:solidFill>
              <a:srgbClr val="000000"/>
            </a:solidFill>
            <a:round/>
            <a:headEnd/>
            <a:tailEnd type="triangle" w="med" len="med"/>
          </a:ln>
          <a:effectLst/>
        </p:spPr>
        <p:txBody>
          <a:bodyPr/>
          <a:lstStyle/>
          <a:p>
            <a:endParaRPr lang="fr-FR"/>
          </a:p>
        </p:txBody>
      </p:sp>
      <p:sp>
        <p:nvSpPr>
          <p:cNvPr id="64539" name="Text Box 27"/>
          <p:cNvSpPr txBox="1">
            <a:spLocks noChangeArrowheads="1"/>
          </p:cNvSpPr>
          <p:nvPr/>
        </p:nvSpPr>
        <p:spPr bwMode="auto">
          <a:xfrm>
            <a:off x="7973120" y="1030833"/>
            <a:ext cx="358775" cy="396875"/>
          </a:xfrm>
          <a:prstGeom prst="rect">
            <a:avLst/>
          </a:prstGeom>
          <a:noFill/>
          <a:ln w="9525" algn="ctr">
            <a:noFill/>
            <a:miter lim="800000"/>
            <a:headEnd/>
            <a:tailEnd/>
          </a:ln>
          <a:effectLst/>
        </p:spPr>
        <p:txBody>
          <a:bodyPr wrap="none">
            <a:spAutoFit/>
          </a:bodyPr>
          <a:lstStyle/>
          <a:p>
            <a:r>
              <a:rPr lang="en-US"/>
              <a:t>B</a:t>
            </a:r>
          </a:p>
        </p:txBody>
      </p:sp>
      <p:sp>
        <p:nvSpPr>
          <p:cNvPr id="64540" name="Line 28"/>
          <p:cNvSpPr>
            <a:spLocks noChangeShapeType="1"/>
          </p:cNvSpPr>
          <p:nvPr/>
        </p:nvSpPr>
        <p:spPr bwMode="auto">
          <a:xfrm>
            <a:off x="8079482" y="1068933"/>
            <a:ext cx="166688" cy="1588"/>
          </a:xfrm>
          <a:prstGeom prst="line">
            <a:avLst/>
          </a:prstGeom>
          <a:noFill/>
          <a:ln w="3175">
            <a:solidFill>
              <a:srgbClr val="000000"/>
            </a:solidFill>
            <a:round/>
            <a:headEnd/>
            <a:tailEnd type="triangle" w="med" len="med"/>
          </a:ln>
          <a:effectLst/>
        </p:spPr>
        <p:txBody>
          <a:bodyPr/>
          <a:lstStyle/>
          <a:p>
            <a:endParaRPr lang="fr-FR"/>
          </a:p>
        </p:txBody>
      </p:sp>
      <p:sp>
        <p:nvSpPr>
          <p:cNvPr id="64541" name="Text Box 29"/>
          <p:cNvSpPr txBox="1">
            <a:spLocks noChangeArrowheads="1"/>
          </p:cNvSpPr>
          <p:nvPr/>
        </p:nvSpPr>
        <p:spPr bwMode="auto">
          <a:xfrm>
            <a:off x="6714232" y="2346871"/>
            <a:ext cx="358775" cy="396875"/>
          </a:xfrm>
          <a:prstGeom prst="rect">
            <a:avLst/>
          </a:prstGeom>
          <a:noFill/>
          <a:ln w="9525" algn="ctr">
            <a:noFill/>
            <a:miter lim="800000"/>
            <a:headEnd/>
            <a:tailEnd/>
          </a:ln>
          <a:effectLst/>
        </p:spPr>
        <p:txBody>
          <a:bodyPr wrap="none">
            <a:spAutoFit/>
          </a:bodyPr>
          <a:lstStyle/>
          <a:p>
            <a:r>
              <a:rPr lang="en-US"/>
              <a:t>C</a:t>
            </a:r>
          </a:p>
        </p:txBody>
      </p:sp>
      <p:sp>
        <p:nvSpPr>
          <p:cNvPr id="64542" name="Line 30"/>
          <p:cNvSpPr>
            <a:spLocks noChangeShapeType="1"/>
          </p:cNvSpPr>
          <p:nvPr/>
        </p:nvSpPr>
        <p:spPr bwMode="auto">
          <a:xfrm>
            <a:off x="6820595" y="2384971"/>
            <a:ext cx="166687" cy="1587"/>
          </a:xfrm>
          <a:prstGeom prst="line">
            <a:avLst/>
          </a:prstGeom>
          <a:noFill/>
          <a:ln w="3175">
            <a:solidFill>
              <a:srgbClr val="000000"/>
            </a:solidFill>
            <a:round/>
            <a:headEnd/>
            <a:tailEnd type="triangle" w="med" len="med"/>
          </a:ln>
          <a:effectLst/>
        </p:spPr>
        <p:txBody>
          <a:bodyPr/>
          <a:lstStyle/>
          <a:p>
            <a:endParaRPr lang="fr-FR"/>
          </a:p>
        </p:txBody>
      </p:sp>
      <p:sp>
        <p:nvSpPr>
          <p:cNvPr id="64543" name="Text Box 31"/>
          <p:cNvSpPr txBox="1">
            <a:spLocks noChangeArrowheads="1"/>
          </p:cNvSpPr>
          <p:nvPr/>
        </p:nvSpPr>
        <p:spPr bwMode="auto">
          <a:xfrm>
            <a:off x="8011220" y="2300833"/>
            <a:ext cx="379412" cy="396875"/>
          </a:xfrm>
          <a:prstGeom prst="rect">
            <a:avLst/>
          </a:prstGeom>
          <a:noFill/>
          <a:ln w="9525" algn="ctr">
            <a:noFill/>
            <a:miter lim="800000"/>
            <a:headEnd/>
            <a:tailEnd/>
          </a:ln>
          <a:effectLst/>
        </p:spPr>
        <p:txBody>
          <a:bodyPr wrap="none">
            <a:spAutoFit/>
          </a:bodyPr>
          <a:lstStyle/>
          <a:p>
            <a:r>
              <a:rPr lang="en-US"/>
              <a:t>D</a:t>
            </a:r>
          </a:p>
        </p:txBody>
      </p:sp>
      <p:sp>
        <p:nvSpPr>
          <p:cNvPr id="64544" name="Line 32"/>
          <p:cNvSpPr>
            <a:spLocks noChangeShapeType="1"/>
          </p:cNvSpPr>
          <p:nvPr/>
        </p:nvSpPr>
        <p:spPr bwMode="auto">
          <a:xfrm>
            <a:off x="8127107" y="2338933"/>
            <a:ext cx="166688" cy="1588"/>
          </a:xfrm>
          <a:prstGeom prst="line">
            <a:avLst/>
          </a:prstGeom>
          <a:noFill/>
          <a:ln w="3175">
            <a:solidFill>
              <a:srgbClr val="000000"/>
            </a:solidFill>
            <a:round/>
            <a:headEnd/>
            <a:tailEnd type="triangle" w="med" len="med"/>
          </a:ln>
          <a:effectLst/>
        </p:spPr>
        <p:txBody>
          <a:bodyPr/>
          <a:lstStyle/>
          <a:p>
            <a:endParaRPr lang="fr-FR"/>
          </a:p>
        </p:txBody>
      </p:sp>
      <p:sp>
        <p:nvSpPr>
          <p:cNvPr id="64545" name="Text Box 33"/>
          <p:cNvSpPr txBox="1">
            <a:spLocks noChangeArrowheads="1"/>
          </p:cNvSpPr>
          <p:nvPr/>
        </p:nvSpPr>
        <p:spPr bwMode="auto">
          <a:xfrm>
            <a:off x="846832" y="3450183"/>
            <a:ext cx="1130438" cy="523220"/>
          </a:xfrm>
          <a:prstGeom prst="rect">
            <a:avLst/>
          </a:prstGeom>
          <a:noFill/>
          <a:ln w="9525" algn="ctr">
            <a:noFill/>
            <a:miter lim="800000"/>
            <a:headEnd/>
            <a:tailEnd/>
          </a:ln>
          <a:effectLst/>
        </p:spPr>
        <p:txBody>
          <a:bodyPr wrap="none">
            <a:spAutoFit/>
          </a:bodyPr>
          <a:lstStyle/>
          <a:p>
            <a:r>
              <a:rPr lang="en-US" sz="2800" dirty="0"/>
              <a:t>A+B=0</a:t>
            </a:r>
          </a:p>
        </p:txBody>
      </p:sp>
      <p:sp>
        <p:nvSpPr>
          <p:cNvPr id="64546" name="Line 34"/>
          <p:cNvSpPr>
            <a:spLocks noChangeShapeType="1"/>
          </p:cNvSpPr>
          <p:nvPr/>
        </p:nvSpPr>
        <p:spPr bwMode="auto">
          <a:xfrm>
            <a:off x="964307" y="3464471"/>
            <a:ext cx="166688" cy="0"/>
          </a:xfrm>
          <a:prstGeom prst="line">
            <a:avLst/>
          </a:prstGeom>
          <a:noFill/>
          <a:ln w="3175">
            <a:solidFill>
              <a:srgbClr val="000000"/>
            </a:solidFill>
            <a:round/>
            <a:headEnd/>
            <a:tailEnd type="triangle" w="med" len="med"/>
          </a:ln>
          <a:effectLst/>
        </p:spPr>
        <p:txBody>
          <a:bodyPr/>
          <a:lstStyle/>
          <a:p>
            <a:endParaRPr lang="fr-FR"/>
          </a:p>
        </p:txBody>
      </p:sp>
      <p:sp>
        <p:nvSpPr>
          <p:cNvPr id="64547" name="Text Box 35"/>
          <p:cNvSpPr txBox="1">
            <a:spLocks noChangeArrowheads="1"/>
          </p:cNvSpPr>
          <p:nvPr/>
        </p:nvSpPr>
        <p:spPr bwMode="auto">
          <a:xfrm>
            <a:off x="3899595" y="3454946"/>
            <a:ext cx="1500732" cy="523220"/>
          </a:xfrm>
          <a:prstGeom prst="rect">
            <a:avLst/>
          </a:prstGeom>
          <a:noFill/>
          <a:ln w="9525" algn="ctr">
            <a:noFill/>
            <a:miter lim="800000"/>
            <a:headEnd/>
            <a:tailEnd/>
          </a:ln>
          <a:effectLst/>
        </p:spPr>
        <p:txBody>
          <a:bodyPr wrap="none">
            <a:spAutoFit/>
          </a:bodyPr>
          <a:lstStyle/>
          <a:p>
            <a:r>
              <a:rPr lang="en-US" sz="2800" dirty="0"/>
              <a:t>A+B+C=0</a:t>
            </a:r>
          </a:p>
        </p:txBody>
      </p:sp>
      <p:sp>
        <p:nvSpPr>
          <p:cNvPr id="64548" name="Text Box 36"/>
          <p:cNvSpPr txBox="1">
            <a:spLocks noChangeArrowheads="1"/>
          </p:cNvSpPr>
          <p:nvPr/>
        </p:nvSpPr>
        <p:spPr bwMode="auto">
          <a:xfrm>
            <a:off x="6820595" y="3481933"/>
            <a:ext cx="1901483" cy="523220"/>
          </a:xfrm>
          <a:prstGeom prst="rect">
            <a:avLst/>
          </a:prstGeom>
          <a:noFill/>
          <a:ln w="9525" algn="ctr">
            <a:noFill/>
            <a:miter lim="800000"/>
            <a:headEnd/>
            <a:tailEnd/>
          </a:ln>
          <a:effectLst/>
        </p:spPr>
        <p:txBody>
          <a:bodyPr wrap="none">
            <a:spAutoFit/>
          </a:bodyPr>
          <a:lstStyle/>
          <a:p>
            <a:r>
              <a:rPr lang="en-US" sz="2800" dirty="0"/>
              <a:t>A+B+C+D=0</a:t>
            </a:r>
          </a:p>
        </p:txBody>
      </p:sp>
      <p:sp>
        <p:nvSpPr>
          <p:cNvPr id="64549" name="Line 37"/>
          <p:cNvSpPr>
            <a:spLocks noChangeShapeType="1"/>
          </p:cNvSpPr>
          <p:nvPr/>
        </p:nvSpPr>
        <p:spPr bwMode="auto">
          <a:xfrm>
            <a:off x="1307207" y="3462883"/>
            <a:ext cx="166688" cy="0"/>
          </a:xfrm>
          <a:prstGeom prst="line">
            <a:avLst/>
          </a:prstGeom>
          <a:noFill/>
          <a:ln w="3175">
            <a:solidFill>
              <a:srgbClr val="000000"/>
            </a:solidFill>
            <a:round/>
            <a:headEnd/>
            <a:tailEnd type="triangle" w="med" len="med"/>
          </a:ln>
          <a:effectLst/>
        </p:spPr>
        <p:txBody>
          <a:bodyPr/>
          <a:lstStyle/>
          <a:p>
            <a:endParaRPr lang="fr-FR"/>
          </a:p>
        </p:txBody>
      </p:sp>
      <p:sp>
        <p:nvSpPr>
          <p:cNvPr id="64550" name="Line 38"/>
          <p:cNvSpPr>
            <a:spLocks noChangeShapeType="1"/>
          </p:cNvSpPr>
          <p:nvPr/>
        </p:nvSpPr>
        <p:spPr bwMode="auto">
          <a:xfrm>
            <a:off x="1685032" y="3462883"/>
            <a:ext cx="166688" cy="0"/>
          </a:xfrm>
          <a:prstGeom prst="line">
            <a:avLst/>
          </a:prstGeom>
          <a:noFill/>
          <a:ln w="3175">
            <a:solidFill>
              <a:srgbClr val="000000"/>
            </a:solidFill>
            <a:round/>
            <a:headEnd/>
            <a:tailEnd type="triangle" w="med" len="med"/>
          </a:ln>
          <a:effectLst/>
        </p:spPr>
        <p:txBody>
          <a:bodyPr/>
          <a:lstStyle/>
          <a:p>
            <a:endParaRPr lang="fr-FR"/>
          </a:p>
        </p:txBody>
      </p:sp>
      <p:sp>
        <p:nvSpPr>
          <p:cNvPr id="64551" name="Line 39"/>
          <p:cNvSpPr>
            <a:spLocks noChangeShapeType="1"/>
          </p:cNvSpPr>
          <p:nvPr/>
        </p:nvSpPr>
        <p:spPr bwMode="auto">
          <a:xfrm>
            <a:off x="3969445" y="3478758"/>
            <a:ext cx="166687" cy="0"/>
          </a:xfrm>
          <a:prstGeom prst="line">
            <a:avLst/>
          </a:prstGeom>
          <a:noFill/>
          <a:ln w="3175">
            <a:solidFill>
              <a:srgbClr val="000000"/>
            </a:solidFill>
            <a:round/>
            <a:headEnd/>
            <a:tailEnd type="triangle" w="med" len="med"/>
          </a:ln>
          <a:effectLst/>
        </p:spPr>
        <p:txBody>
          <a:bodyPr/>
          <a:lstStyle/>
          <a:p>
            <a:endParaRPr lang="fr-FR"/>
          </a:p>
        </p:txBody>
      </p:sp>
      <p:sp>
        <p:nvSpPr>
          <p:cNvPr id="64552" name="Line 40"/>
          <p:cNvSpPr>
            <a:spLocks noChangeShapeType="1"/>
          </p:cNvSpPr>
          <p:nvPr/>
        </p:nvSpPr>
        <p:spPr bwMode="auto">
          <a:xfrm>
            <a:off x="4358382" y="3477171"/>
            <a:ext cx="166688" cy="0"/>
          </a:xfrm>
          <a:prstGeom prst="line">
            <a:avLst/>
          </a:prstGeom>
          <a:noFill/>
          <a:ln w="3175">
            <a:solidFill>
              <a:srgbClr val="000000"/>
            </a:solidFill>
            <a:round/>
            <a:headEnd/>
            <a:tailEnd type="triangle" w="med" len="med"/>
          </a:ln>
          <a:effectLst/>
        </p:spPr>
        <p:txBody>
          <a:bodyPr/>
          <a:lstStyle/>
          <a:p>
            <a:endParaRPr lang="fr-FR"/>
          </a:p>
        </p:txBody>
      </p:sp>
      <p:sp>
        <p:nvSpPr>
          <p:cNvPr id="64553" name="Line 41"/>
          <p:cNvSpPr>
            <a:spLocks noChangeShapeType="1"/>
          </p:cNvSpPr>
          <p:nvPr/>
        </p:nvSpPr>
        <p:spPr bwMode="auto">
          <a:xfrm>
            <a:off x="4748907" y="3462883"/>
            <a:ext cx="166688" cy="0"/>
          </a:xfrm>
          <a:prstGeom prst="line">
            <a:avLst/>
          </a:prstGeom>
          <a:noFill/>
          <a:ln w="3175">
            <a:solidFill>
              <a:srgbClr val="000000"/>
            </a:solidFill>
            <a:round/>
            <a:headEnd/>
            <a:tailEnd type="triangle" w="med" len="med"/>
          </a:ln>
          <a:effectLst/>
        </p:spPr>
        <p:txBody>
          <a:bodyPr/>
          <a:lstStyle/>
          <a:p>
            <a:endParaRPr lang="fr-FR"/>
          </a:p>
        </p:txBody>
      </p:sp>
      <p:sp>
        <p:nvSpPr>
          <p:cNvPr id="64554" name="Line 42"/>
          <p:cNvSpPr>
            <a:spLocks noChangeShapeType="1"/>
          </p:cNvSpPr>
          <p:nvPr/>
        </p:nvSpPr>
        <p:spPr bwMode="auto">
          <a:xfrm>
            <a:off x="5114032" y="3485108"/>
            <a:ext cx="166688" cy="0"/>
          </a:xfrm>
          <a:prstGeom prst="line">
            <a:avLst/>
          </a:prstGeom>
          <a:noFill/>
          <a:ln w="3175">
            <a:solidFill>
              <a:srgbClr val="000000"/>
            </a:solidFill>
            <a:round/>
            <a:headEnd/>
            <a:tailEnd type="triangle" w="med" len="med"/>
          </a:ln>
          <a:effectLst/>
        </p:spPr>
        <p:txBody>
          <a:bodyPr/>
          <a:lstStyle/>
          <a:p>
            <a:endParaRPr lang="fr-FR"/>
          </a:p>
        </p:txBody>
      </p:sp>
      <p:sp>
        <p:nvSpPr>
          <p:cNvPr id="64555" name="Line 43"/>
          <p:cNvSpPr>
            <a:spLocks noChangeShapeType="1"/>
          </p:cNvSpPr>
          <p:nvPr/>
        </p:nvSpPr>
        <p:spPr bwMode="auto">
          <a:xfrm>
            <a:off x="6892032" y="3518446"/>
            <a:ext cx="166688" cy="1587"/>
          </a:xfrm>
          <a:prstGeom prst="line">
            <a:avLst/>
          </a:prstGeom>
          <a:noFill/>
          <a:ln w="3175">
            <a:solidFill>
              <a:srgbClr val="000000"/>
            </a:solidFill>
            <a:round/>
            <a:headEnd/>
            <a:tailEnd type="triangle" w="med" len="med"/>
          </a:ln>
          <a:effectLst/>
        </p:spPr>
        <p:txBody>
          <a:bodyPr/>
          <a:lstStyle/>
          <a:p>
            <a:endParaRPr lang="fr-FR"/>
          </a:p>
        </p:txBody>
      </p:sp>
      <p:sp>
        <p:nvSpPr>
          <p:cNvPr id="64556" name="Line 44"/>
          <p:cNvSpPr>
            <a:spLocks noChangeShapeType="1"/>
          </p:cNvSpPr>
          <p:nvPr/>
        </p:nvSpPr>
        <p:spPr bwMode="auto">
          <a:xfrm>
            <a:off x="7284145" y="3504158"/>
            <a:ext cx="166687" cy="1588"/>
          </a:xfrm>
          <a:prstGeom prst="line">
            <a:avLst/>
          </a:prstGeom>
          <a:noFill/>
          <a:ln w="3175">
            <a:solidFill>
              <a:srgbClr val="000000"/>
            </a:solidFill>
            <a:round/>
            <a:headEnd/>
            <a:tailEnd type="triangle" w="med" len="med"/>
          </a:ln>
          <a:effectLst/>
        </p:spPr>
        <p:txBody>
          <a:bodyPr/>
          <a:lstStyle/>
          <a:p>
            <a:endParaRPr lang="fr-FR"/>
          </a:p>
        </p:txBody>
      </p:sp>
      <p:sp>
        <p:nvSpPr>
          <p:cNvPr id="64557" name="Line 45"/>
          <p:cNvSpPr>
            <a:spLocks noChangeShapeType="1"/>
          </p:cNvSpPr>
          <p:nvPr/>
        </p:nvSpPr>
        <p:spPr bwMode="auto">
          <a:xfrm>
            <a:off x="7649270" y="3502571"/>
            <a:ext cx="166687" cy="1587"/>
          </a:xfrm>
          <a:prstGeom prst="line">
            <a:avLst/>
          </a:prstGeom>
          <a:noFill/>
          <a:ln w="3175">
            <a:solidFill>
              <a:srgbClr val="000000"/>
            </a:solidFill>
            <a:round/>
            <a:headEnd/>
            <a:tailEnd type="triangle" w="med" len="med"/>
          </a:ln>
          <a:effectLst/>
        </p:spPr>
        <p:txBody>
          <a:bodyPr/>
          <a:lstStyle/>
          <a:p>
            <a:endParaRPr lang="fr-FR"/>
          </a:p>
        </p:txBody>
      </p:sp>
      <p:sp>
        <p:nvSpPr>
          <p:cNvPr id="64558" name="Line 46"/>
          <p:cNvSpPr>
            <a:spLocks noChangeShapeType="1"/>
          </p:cNvSpPr>
          <p:nvPr/>
        </p:nvSpPr>
        <p:spPr bwMode="auto">
          <a:xfrm>
            <a:off x="8050907" y="3501008"/>
            <a:ext cx="166688" cy="1587"/>
          </a:xfrm>
          <a:prstGeom prst="line">
            <a:avLst/>
          </a:prstGeom>
          <a:noFill/>
          <a:ln w="3175">
            <a:solidFill>
              <a:srgbClr val="000000"/>
            </a:solidFill>
            <a:round/>
            <a:headEnd/>
            <a:tailEnd type="triangle" w="med" len="med"/>
          </a:ln>
          <a:effectLst/>
        </p:spPr>
        <p:txBody>
          <a:bodyPr/>
          <a:lstStyle/>
          <a:p>
            <a:endParaRPr lang="fr-FR"/>
          </a:p>
        </p:txBody>
      </p:sp>
      <p:sp>
        <p:nvSpPr>
          <p:cNvPr id="64559" name="Line 47"/>
          <p:cNvSpPr>
            <a:spLocks noChangeShapeType="1"/>
          </p:cNvSpPr>
          <p:nvPr/>
        </p:nvSpPr>
        <p:spPr bwMode="auto">
          <a:xfrm>
            <a:off x="8438257" y="3499421"/>
            <a:ext cx="166688" cy="1587"/>
          </a:xfrm>
          <a:prstGeom prst="line">
            <a:avLst/>
          </a:prstGeom>
          <a:noFill/>
          <a:ln w="3175">
            <a:solidFill>
              <a:srgbClr val="000000"/>
            </a:solidFill>
            <a:round/>
            <a:headEnd/>
            <a:tailEnd type="triangle" w="med" len="med"/>
          </a:ln>
          <a:effectLst/>
        </p:spPr>
        <p:txBody>
          <a:bodyPr/>
          <a:lstStyle/>
          <a:p>
            <a:endParaRPr lang="fr-FR"/>
          </a:p>
        </p:txBody>
      </p:sp>
      <p:sp>
        <p:nvSpPr>
          <p:cNvPr id="64560" name="Oval 48"/>
          <p:cNvSpPr>
            <a:spLocks noChangeArrowheads="1"/>
          </p:cNvSpPr>
          <p:nvPr/>
        </p:nvSpPr>
        <p:spPr bwMode="auto">
          <a:xfrm>
            <a:off x="6361807" y="727621"/>
            <a:ext cx="2541588" cy="2470150"/>
          </a:xfrm>
          <a:prstGeom prst="ellipse">
            <a:avLst/>
          </a:prstGeom>
          <a:noFill/>
          <a:ln w="9525" algn="ctr">
            <a:solidFill>
              <a:srgbClr val="000000"/>
            </a:solidFill>
            <a:round/>
            <a:headEnd/>
            <a:tailEnd/>
          </a:ln>
          <a:effectLst/>
        </p:spPr>
        <p:txBody>
          <a:bodyPr wrap="none" anchor="ctr"/>
          <a:lstStyle/>
          <a:p>
            <a:endParaRPr lang="fr-FR"/>
          </a:p>
        </p:txBody>
      </p:sp>
      <p:sp>
        <p:nvSpPr>
          <p:cNvPr id="64561" name="Oval 49"/>
          <p:cNvSpPr>
            <a:spLocks noChangeArrowheads="1"/>
          </p:cNvSpPr>
          <p:nvPr/>
        </p:nvSpPr>
        <p:spPr bwMode="auto">
          <a:xfrm>
            <a:off x="251520" y="729208"/>
            <a:ext cx="2541587" cy="2470150"/>
          </a:xfrm>
          <a:prstGeom prst="ellipse">
            <a:avLst/>
          </a:prstGeom>
          <a:noFill/>
          <a:ln w="9525" algn="ctr">
            <a:solidFill>
              <a:srgbClr val="000000"/>
            </a:solidFill>
            <a:round/>
            <a:headEnd/>
            <a:tailEnd/>
          </a:ln>
          <a:effectLst/>
        </p:spPr>
        <p:txBody>
          <a:bodyPr wrap="none" anchor="ctr"/>
          <a:lstStyle/>
          <a:p>
            <a:endParaRPr lang="fr-FR"/>
          </a:p>
        </p:txBody>
      </p:sp>
      <p:sp>
        <p:nvSpPr>
          <p:cNvPr id="64562" name="Oval 50"/>
          <p:cNvSpPr>
            <a:spLocks noChangeArrowheads="1"/>
          </p:cNvSpPr>
          <p:nvPr/>
        </p:nvSpPr>
        <p:spPr bwMode="auto">
          <a:xfrm>
            <a:off x="3312220" y="692696"/>
            <a:ext cx="2541587" cy="2470150"/>
          </a:xfrm>
          <a:prstGeom prst="ellipse">
            <a:avLst/>
          </a:prstGeom>
          <a:noFill/>
          <a:ln w="9525" algn="ctr">
            <a:solidFill>
              <a:srgbClr val="000000"/>
            </a:solidFill>
            <a:round/>
            <a:headEnd/>
            <a:tailEnd/>
          </a:ln>
          <a:effectLst/>
        </p:spPr>
        <p:txBody>
          <a:bodyPr wrap="none" anchor="ctr"/>
          <a:lstStyle/>
          <a:p>
            <a:endParaRPr lang="fr-FR"/>
          </a:p>
        </p:txBody>
      </p:sp>
      <p:sp>
        <p:nvSpPr>
          <p:cNvPr id="64563" name="Rectangle 51"/>
          <p:cNvSpPr>
            <a:spLocks noGrp="1" noChangeArrowheads="1"/>
          </p:cNvSpPr>
          <p:nvPr>
            <p:ph type="body" idx="1"/>
          </p:nvPr>
        </p:nvSpPr>
        <p:spPr>
          <a:xfrm>
            <a:off x="215900" y="5351016"/>
            <a:ext cx="8610600" cy="1318344"/>
          </a:xfrm>
          <a:noFill/>
          <a:ln/>
        </p:spPr>
        <p:txBody>
          <a:bodyPr>
            <a:noAutofit/>
          </a:bodyPr>
          <a:lstStyle/>
          <a:p>
            <a:r>
              <a:rPr lang="en-US" sz="1800" dirty="0" smtClean="0"/>
              <a:t>En </a:t>
            </a:r>
            <a:r>
              <a:rPr lang="en-US" sz="1800" dirty="0" err="1" smtClean="0"/>
              <a:t>général</a:t>
            </a:r>
            <a:r>
              <a:rPr lang="en-US" sz="1800" dirty="0" smtClean="0"/>
              <a:t>, on ne </a:t>
            </a:r>
            <a:r>
              <a:rPr lang="en-US" sz="1800" dirty="0" err="1" smtClean="0"/>
              <a:t>sait</a:t>
            </a:r>
            <a:r>
              <a:rPr lang="en-US" sz="1800" dirty="0" smtClean="0"/>
              <a:t> pas </a:t>
            </a:r>
            <a:r>
              <a:rPr lang="en-US" sz="1800" dirty="0" err="1" smtClean="0"/>
              <a:t>quelle</a:t>
            </a:r>
            <a:r>
              <a:rPr lang="en-US" sz="1800" dirty="0" smtClean="0"/>
              <a:t> fraction de </a:t>
            </a:r>
            <a:r>
              <a:rPr lang="en-US" sz="1800" dirty="0" err="1" smtClean="0"/>
              <a:t>l’énergie</a:t>
            </a:r>
            <a:r>
              <a:rPr lang="en-US" sz="1800" dirty="0" smtClean="0"/>
              <a:t> du proton </a:t>
            </a:r>
            <a:r>
              <a:rPr lang="en-US" sz="1800" dirty="0" err="1" smtClean="0"/>
              <a:t>est</a:t>
            </a:r>
            <a:r>
              <a:rPr lang="en-US" sz="1800" dirty="0" smtClean="0"/>
              <a:t> </a:t>
            </a:r>
            <a:r>
              <a:rPr lang="en-US" sz="1800" dirty="0" err="1" smtClean="0"/>
              <a:t>utilisée</a:t>
            </a:r>
            <a:r>
              <a:rPr lang="en-US" sz="1800" dirty="0" smtClean="0"/>
              <a:t> </a:t>
            </a:r>
            <a:r>
              <a:rPr lang="en-US" sz="1800" dirty="0" err="1" smtClean="0"/>
              <a:t>donc</a:t>
            </a:r>
            <a:r>
              <a:rPr lang="en-US" sz="1800" dirty="0" smtClean="0"/>
              <a:t> on ne </a:t>
            </a:r>
            <a:r>
              <a:rPr lang="en-US" sz="1800" dirty="0" err="1" smtClean="0"/>
              <a:t>peut</a:t>
            </a:r>
            <a:r>
              <a:rPr lang="en-US" sz="1800" dirty="0" smtClean="0"/>
              <a:t> pas </a:t>
            </a:r>
            <a:r>
              <a:rPr lang="en-US" sz="1800" dirty="0" err="1" smtClean="0"/>
              <a:t>utiliser</a:t>
            </a:r>
            <a:r>
              <a:rPr lang="en-US" sz="1800" dirty="0" smtClean="0"/>
              <a:t> la conservation de </a:t>
            </a:r>
            <a:r>
              <a:rPr lang="en-US" sz="1800" dirty="0" err="1" smtClean="0"/>
              <a:t>l’énergie</a:t>
            </a:r>
            <a:endParaRPr lang="en-US" sz="1800" dirty="0" smtClean="0"/>
          </a:p>
          <a:p>
            <a:r>
              <a:rPr lang="en-US" sz="1800" dirty="0" err="1" smtClean="0"/>
              <a:t>Cependant</a:t>
            </a:r>
            <a:r>
              <a:rPr lang="en-US" sz="1800" dirty="0" smtClean="0"/>
              <a:t>, </a:t>
            </a:r>
            <a:r>
              <a:rPr lang="en-US" sz="1800" dirty="0" err="1" smtClean="0"/>
              <a:t>dans</a:t>
            </a:r>
            <a:r>
              <a:rPr lang="en-US" sz="1800" dirty="0" smtClean="0"/>
              <a:t> le plan </a:t>
            </a:r>
            <a:r>
              <a:rPr lang="en-US" sz="1800" dirty="0" err="1" smtClean="0"/>
              <a:t>perpendiculaire</a:t>
            </a:r>
            <a:r>
              <a:rPr lang="en-US" sz="1800" dirty="0" smtClean="0"/>
              <a:t> aux </a:t>
            </a:r>
            <a:r>
              <a:rPr lang="en-US" sz="1800" dirty="0" err="1" smtClean="0"/>
              <a:t>faisceaux</a:t>
            </a:r>
            <a:r>
              <a:rPr lang="en-US" sz="1800" dirty="0" smtClean="0"/>
              <a:t> (le plan transverse), </a:t>
            </a:r>
            <a:r>
              <a:rPr lang="en-US" sz="1800" dirty="0" err="1" smtClean="0"/>
              <a:t>il</a:t>
            </a:r>
            <a:r>
              <a:rPr lang="en-US" sz="1800" dirty="0" smtClean="0"/>
              <a:t> </a:t>
            </a:r>
            <a:r>
              <a:rPr lang="en-US" sz="1800" dirty="0" err="1" smtClean="0"/>
              <a:t>n’y</a:t>
            </a:r>
            <a:r>
              <a:rPr lang="en-US" sz="1800" dirty="0" smtClean="0"/>
              <a:t> a pas de </a:t>
            </a:r>
            <a:r>
              <a:rPr lang="en-US" sz="1800" dirty="0" err="1" smtClean="0"/>
              <a:t>mouvement</a:t>
            </a:r>
            <a:r>
              <a:rPr lang="en-US" sz="1800" dirty="0" smtClean="0"/>
              <a:t> : </a:t>
            </a:r>
            <a:r>
              <a:rPr lang="en-US" sz="1800" b="1" dirty="0" smtClean="0"/>
              <a:t>conservation </a:t>
            </a:r>
            <a:r>
              <a:rPr lang="en-US" sz="1800" b="1" dirty="0"/>
              <a:t>de </a:t>
            </a:r>
            <a:r>
              <a:rPr lang="en-US" sz="1800" b="1" dirty="0" err="1"/>
              <a:t>l’impulsion</a:t>
            </a:r>
            <a:r>
              <a:rPr lang="en-US" sz="1800" b="1" dirty="0"/>
              <a:t> </a:t>
            </a:r>
            <a:r>
              <a:rPr lang="en-US" sz="1800" b="1" dirty="0" err="1"/>
              <a:t>dans</a:t>
            </a:r>
            <a:r>
              <a:rPr lang="en-US" sz="1800" b="1" dirty="0"/>
              <a:t> le plan transverse </a:t>
            </a:r>
            <a:r>
              <a:rPr lang="en-US" sz="1800" dirty="0"/>
              <a:t>au </a:t>
            </a:r>
            <a:r>
              <a:rPr lang="en-US" sz="1800" dirty="0" err="1"/>
              <a:t>faisceau</a:t>
            </a:r>
            <a:endParaRPr lang="en-US" sz="1800" dirty="0"/>
          </a:p>
        </p:txBody>
      </p:sp>
      <p:sp>
        <p:nvSpPr>
          <p:cNvPr id="53" name="Espace réservé du numéro de diapositive 52"/>
          <p:cNvSpPr>
            <a:spLocks noGrp="1"/>
          </p:cNvSpPr>
          <p:nvPr>
            <p:ph type="sldNum" sz="quarter" idx="12"/>
          </p:nvPr>
        </p:nvSpPr>
        <p:spPr/>
        <p:txBody>
          <a:bodyPr/>
          <a:lstStyle/>
          <a:p>
            <a:fld id="{C87FFD17-4B23-42F6-9F7E-E566978288EA}" type="slidenum">
              <a:rPr lang="fr-FR" smtClean="0"/>
              <a:pPr/>
              <a:t>25</a:t>
            </a:fld>
            <a:endParaRPr lang="fr-FR"/>
          </a:p>
        </p:txBody>
      </p:sp>
      <p:sp>
        <p:nvSpPr>
          <p:cNvPr id="54" name="Line 8"/>
          <p:cNvSpPr>
            <a:spLocks noChangeShapeType="1"/>
          </p:cNvSpPr>
          <p:nvPr/>
        </p:nvSpPr>
        <p:spPr bwMode="auto">
          <a:xfrm flipV="1">
            <a:off x="4644008" y="4032349"/>
            <a:ext cx="0" cy="1092200"/>
          </a:xfrm>
          <a:prstGeom prst="line">
            <a:avLst/>
          </a:prstGeom>
          <a:noFill/>
          <a:ln w="19050">
            <a:solidFill>
              <a:srgbClr val="000000"/>
            </a:solidFill>
            <a:round/>
            <a:headEnd/>
            <a:tailEnd type="triangle" w="med" len="med"/>
          </a:ln>
          <a:effectLst/>
        </p:spPr>
        <p:txBody>
          <a:bodyPr/>
          <a:lstStyle/>
          <a:p>
            <a:endParaRPr lang="fr-FR"/>
          </a:p>
        </p:txBody>
      </p:sp>
      <p:sp>
        <p:nvSpPr>
          <p:cNvPr id="55" name="Line 9"/>
          <p:cNvSpPr>
            <a:spLocks noChangeShapeType="1"/>
          </p:cNvSpPr>
          <p:nvPr/>
        </p:nvSpPr>
        <p:spPr bwMode="auto">
          <a:xfrm flipH="1">
            <a:off x="4139952" y="4044429"/>
            <a:ext cx="511175" cy="793750"/>
          </a:xfrm>
          <a:prstGeom prst="line">
            <a:avLst/>
          </a:prstGeom>
          <a:noFill/>
          <a:ln w="19050">
            <a:solidFill>
              <a:srgbClr val="000000"/>
            </a:solidFill>
            <a:round/>
            <a:headEnd/>
            <a:tailEnd type="triangle" w="med" len="med"/>
          </a:ln>
          <a:effectLst/>
        </p:spPr>
        <p:txBody>
          <a:bodyPr/>
          <a:lstStyle/>
          <a:p>
            <a:endParaRPr lang="fr-FR"/>
          </a:p>
        </p:txBody>
      </p:sp>
      <p:sp>
        <p:nvSpPr>
          <p:cNvPr id="56" name="Line 10"/>
          <p:cNvSpPr>
            <a:spLocks noChangeShapeType="1"/>
          </p:cNvSpPr>
          <p:nvPr/>
        </p:nvSpPr>
        <p:spPr bwMode="auto">
          <a:xfrm>
            <a:off x="4139952" y="4836517"/>
            <a:ext cx="509588" cy="320675"/>
          </a:xfrm>
          <a:prstGeom prst="line">
            <a:avLst/>
          </a:prstGeom>
          <a:noFill/>
          <a:ln w="19050">
            <a:solidFill>
              <a:srgbClr val="000000"/>
            </a:solidFill>
            <a:round/>
            <a:headEnd/>
            <a:tailEnd type="triangle" w="med" len="med"/>
          </a:ln>
          <a:effectLst/>
        </p:spPr>
        <p:txBody>
          <a:bodyPr/>
          <a:lstStyle/>
          <a:p>
            <a:endParaRPr lang="fr-FR"/>
          </a:p>
        </p:txBody>
      </p:sp>
      <p:grpSp>
        <p:nvGrpSpPr>
          <p:cNvPr id="58" name="Groupe 57"/>
          <p:cNvGrpSpPr/>
          <p:nvPr/>
        </p:nvGrpSpPr>
        <p:grpSpPr>
          <a:xfrm>
            <a:off x="4644008" y="4005064"/>
            <a:ext cx="358775" cy="396875"/>
            <a:chOff x="4709220" y="902246"/>
            <a:chExt cx="358775" cy="396875"/>
          </a:xfrm>
        </p:grpSpPr>
        <p:sp>
          <p:nvSpPr>
            <p:cNvPr id="59" name="Text Box 19"/>
            <p:cNvSpPr txBox="1">
              <a:spLocks noChangeArrowheads="1"/>
            </p:cNvSpPr>
            <p:nvPr/>
          </p:nvSpPr>
          <p:spPr bwMode="auto">
            <a:xfrm>
              <a:off x="4709220" y="902246"/>
              <a:ext cx="358775" cy="396875"/>
            </a:xfrm>
            <a:prstGeom prst="rect">
              <a:avLst/>
            </a:prstGeom>
            <a:noFill/>
            <a:ln w="9525" algn="ctr">
              <a:noFill/>
              <a:miter lim="800000"/>
              <a:headEnd/>
              <a:tailEnd/>
            </a:ln>
            <a:effectLst/>
          </p:spPr>
          <p:txBody>
            <a:bodyPr wrap="none">
              <a:spAutoFit/>
            </a:bodyPr>
            <a:lstStyle/>
            <a:p>
              <a:r>
                <a:rPr lang="en-US" dirty="0"/>
                <a:t>A</a:t>
              </a:r>
            </a:p>
          </p:txBody>
        </p:sp>
        <p:sp>
          <p:nvSpPr>
            <p:cNvPr id="60" name="Line 20"/>
            <p:cNvSpPr>
              <a:spLocks noChangeShapeType="1"/>
            </p:cNvSpPr>
            <p:nvPr/>
          </p:nvSpPr>
          <p:spPr bwMode="auto">
            <a:xfrm>
              <a:off x="4815582" y="940346"/>
              <a:ext cx="166688" cy="0"/>
            </a:xfrm>
            <a:prstGeom prst="line">
              <a:avLst/>
            </a:prstGeom>
            <a:noFill/>
            <a:ln w="3175">
              <a:solidFill>
                <a:srgbClr val="000000"/>
              </a:solidFill>
              <a:round/>
              <a:headEnd/>
              <a:tailEnd type="triangle" w="med" len="med"/>
            </a:ln>
            <a:effectLst/>
          </p:spPr>
          <p:txBody>
            <a:bodyPr/>
            <a:lstStyle/>
            <a:p>
              <a:endParaRPr lang="fr-FR"/>
            </a:p>
          </p:txBody>
        </p:sp>
      </p:grpSp>
      <p:grpSp>
        <p:nvGrpSpPr>
          <p:cNvPr id="61" name="Groupe 60"/>
          <p:cNvGrpSpPr/>
          <p:nvPr/>
        </p:nvGrpSpPr>
        <p:grpSpPr>
          <a:xfrm>
            <a:off x="3853185" y="4472285"/>
            <a:ext cx="309700" cy="369332"/>
            <a:chOff x="4709220" y="902246"/>
            <a:chExt cx="309700" cy="369332"/>
          </a:xfrm>
        </p:grpSpPr>
        <p:sp>
          <p:nvSpPr>
            <p:cNvPr id="62" name="Text Box 19"/>
            <p:cNvSpPr txBox="1">
              <a:spLocks noChangeArrowheads="1"/>
            </p:cNvSpPr>
            <p:nvPr/>
          </p:nvSpPr>
          <p:spPr bwMode="auto">
            <a:xfrm>
              <a:off x="4709220" y="902246"/>
              <a:ext cx="309700" cy="369332"/>
            </a:xfrm>
            <a:prstGeom prst="rect">
              <a:avLst/>
            </a:prstGeom>
            <a:noFill/>
            <a:ln w="9525" algn="ctr">
              <a:noFill/>
              <a:miter lim="800000"/>
              <a:headEnd/>
              <a:tailEnd/>
            </a:ln>
            <a:effectLst/>
          </p:spPr>
          <p:txBody>
            <a:bodyPr wrap="none">
              <a:spAutoFit/>
            </a:bodyPr>
            <a:lstStyle/>
            <a:p>
              <a:r>
                <a:rPr lang="en-US" dirty="0" smtClean="0"/>
                <a:t>B</a:t>
              </a:r>
              <a:endParaRPr lang="en-US" dirty="0"/>
            </a:p>
          </p:txBody>
        </p:sp>
        <p:sp>
          <p:nvSpPr>
            <p:cNvPr id="63" name="Line 20"/>
            <p:cNvSpPr>
              <a:spLocks noChangeShapeType="1"/>
            </p:cNvSpPr>
            <p:nvPr/>
          </p:nvSpPr>
          <p:spPr bwMode="auto">
            <a:xfrm>
              <a:off x="4815582" y="940346"/>
              <a:ext cx="166688" cy="0"/>
            </a:xfrm>
            <a:prstGeom prst="line">
              <a:avLst/>
            </a:prstGeom>
            <a:noFill/>
            <a:ln w="3175">
              <a:solidFill>
                <a:srgbClr val="000000"/>
              </a:solidFill>
              <a:round/>
              <a:headEnd/>
              <a:tailEnd type="triangle" w="med" len="med"/>
            </a:ln>
            <a:effectLst/>
          </p:spPr>
          <p:txBody>
            <a:bodyPr/>
            <a:lstStyle/>
            <a:p>
              <a:endParaRPr lang="fr-FR"/>
            </a:p>
          </p:txBody>
        </p:sp>
      </p:grpSp>
      <p:grpSp>
        <p:nvGrpSpPr>
          <p:cNvPr id="64" name="Groupe 63"/>
          <p:cNvGrpSpPr/>
          <p:nvPr/>
        </p:nvGrpSpPr>
        <p:grpSpPr>
          <a:xfrm>
            <a:off x="4067944" y="5013176"/>
            <a:ext cx="308098" cy="369332"/>
            <a:chOff x="4709220" y="902246"/>
            <a:chExt cx="308098" cy="369332"/>
          </a:xfrm>
        </p:grpSpPr>
        <p:sp>
          <p:nvSpPr>
            <p:cNvPr id="65" name="Text Box 19"/>
            <p:cNvSpPr txBox="1">
              <a:spLocks noChangeArrowheads="1"/>
            </p:cNvSpPr>
            <p:nvPr/>
          </p:nvSpPr>
          <p:spPr bwMode="auto">
            <a:xfrm>
              <a:off x="4709220" y="902246"/>
              <a:ext cx="308098" cy="369332"/>
            </a:xfrm>
            <a:prstGeom prst="rect">
              <a:avLst/>
            </a:prstGeom>
            <a:noFill/>
            <a:ln w="9525" algn="ctr">
              <a:noFill/>
              <a:miter lim="800000"/>
              <a:headEnd/>
              <a:tailEnd/>
            </a:ln>
            <a:effectLst/>
          </p:spPr>
          <p:txBody>
            <a:bodyPr wrap="none">
              <a:spAutoFit/>
            </a:bodyPr>
            <a:lstStyle/>
            <a:p>
              <a:r>
                <a:rPr lang="en-US" dirty="0"/>
                <a:t>C</a:t>
              </a:r>
              <a:endParaRPr lang="en-US" dirty="0"/>
            </a:p>
          </p:txBody>
        </p:sp>
        <p:sp>
          <p:nvSpPr>
            <p:cNvPr id="66" name="Line 20"/>
            <p:cNvSpPr>
              <a:spLocks noChangeShapeType="1"/>
            </p:cNvSpPr>
            <p:nvPr/>
          </p:nvSpPr>
          <p:spPr bwMode="auto">
            <a:xfrm>
              <a:off x="4815582" y="940346"/>
              <a:ext cx="166688" cy="0"/>
            </a:xfrm>
            <a:prstGeom prst="line">
              <a:avLst/>
            </a:prstGeom>
            <a:noFill/>
            <a:ln w="3175">
              <a:solidFill>
                <a:srgbClr val="000000"/>
              </a:solidFill>
              <a:round/>
              <a:headEnd/>
              <a:tailEnd type="triangle" w="med" len="med"/>
            </a:ln>
            <a:effectLst/>
          </p:spPr>
          <p:txBody>
            <a:bodyPr/>
            <a:lstStyle/>
            <a:p>
              <a:endParaRPr lang="fr-FR"/>
            </a:p>
          </p:txBody>
        </p:sp>
      </p:grpSp>
      <p:sp>
        <p:nvSpPr>
          <p:cNvPr id="67" name="Line 13"/>
          <p:cNvSpPr>
            <a:spLocks noChangeShapeType="1"/>
          </p:cNvSpPr>
          <p:nvPr/>
        </p:nvSpPr>
        <p:spPr bwMode="auto">
          <a:xfrm flipH="1" flipV="1">
            <a:off x="6876256" y="4509120"/>
            <a:ext cx="368300" cy="593725"/>
          </a:xfrm>
          <a:prstGeom prst="line">
            <a:avLst/>
          </a:prstGeom>
          <a:noFill/>
          <a:ln w="19050">
            <a:solidFill>
              <a:schemeClr val="accent2">
                <a:lumMod val="50000"/>
              </a:schemeClr>
            </a:solidFill>
            <a:round/>
            <a:headEnd/>
            <a:tailEnd type="triangle" w="med" len="med"/>
          </a:ln>
          <a:effectLst/>
        </p:spPr>
        <p:txBody>
          <a:bodyPr/>
          <a:lstStyle/>
          <a:p>
            <a:endParaRPr lang="fr-FR">
              <a:solidFill>
                <a:schemeClr val="accent2">
                  <a:lumMod val="75000"/>
                </a:schemeClr>
              </a:solidFill>
            </a:endParaRPr>
          </a:p>
        </p:txBody>
      </p:sp>
      <p:sp>
        <p:nvSpPr>
          <p:cNvPr id="68" name="Line 14"/>
          <p:cNvSpPr>
            <a:spLocks noChangeShapeType="1"/>
          </p:cNvSpPr>
          <p:nvPr/>
        </p:nvSpPr>
        <p:spPr bwMode="auto">
          <a:xfrm flipV="1">
            <a:off x="6876256" y="4077072"/>
            <a:ext cx="368300" cy="450850"/>
          </a:xfrm>
          <a:prstGeom prst="line">
            <a:avLst/>
          </a:prstGeom>
          <a:noFill/>
          <a:ln w="28575">
            <a:solidFill>
              <a:srgbClr val="000000"/>
            </a:solidFill>
            <a:round/>
            <a:headEnd/>
            <a:tailEnd type="triangle" w="med" len="med"/>
          </a:ln>
          <a:effectLst/>
        </p:spPr>
        <p:txBody>
          <a:bodyPr/>
          <a:lstStyle/>
          <a:p>
            <a:endParaRPr lang="fr-FR"/>
          </a:p>
        </p:txBody>
      </p:sp>
      <p:sp>
        <p:nvSpPr>
          <p:cNvPr id="70" name="Line 11"/>
          <p:cNvSpPr>
            <a:spLocks noChangeShapeType="1"/>
          </p:cNvSpPr>
          <p:nvPr/>
        </p:nvSpPr>
        <p:spPr bwMode="auto">
          <a:xfrm flipH="1">
            <a:off x="6732240" y="4077072"/>
            <a:ext cx="511175" cy="793750"/>
          </a:xfrm>
          <a:prstGeom prst="line">
            <a:avLst/>
          </a:prstGeom>
          <a:noFill/>
          <a:ln w="19050">
            <a:solidFill>
              <a:srgbClr val="00B050"/>
            </a:solidFill>
            <a:round/>
            <a:headEnd/>
            <a:tailEnd type="triangle" w="med" len="med"/>
          </a:ln>
          <a:effectLst/>
        </p:spPr>
        <p:txBody>
          <a:bodyPr/>
          <a:lstStyle/>
          <a:p>
            <a:endParaRPr lang="fr-FR">
              <a:solidFill>
                <a:srgbClr val="00B050"/>
              </a:solidFill>
            </a:endParaRPr>
          </a:p>
        </p:txBody>
      </p:sp>
      <p:sp>
        <p:nvSpPr>
          <p:cNvPr id="71" name="Line 12"/>
          <p:cNvSpPr>
            <a:spLocks noChangeShapeType="1"/>
          </p:cNvSpPr>
          <p:nvPr/>
        </p:nvSpPr>
        <p:spPr bwMode="auto">
          <a:xfrm>
            <a:off x="6732240" y="4797152"/>
            <a:ext cx="509588" cy="320675"/>
          </a:xfrm>
          <a:prstGeom prst="line">
            <a:avLst/>
          </a:prstGeom>
          <a:noFill/>
          <a:ln w="19050">
            <a:solidFill>
              <a:srgbClr val="00B0F0"/>
            </a:solidFill>
            <a:round/>
            <a:headEnd/>
            <a:tailEnd type="triangle" w="med" len="med"/>
          </a:ln>
          <a:effectLst/>
        </p:spPr>
        <p:txBody>
          <a:bodyPr/>
          <a:lstStyle/>
          <a:p>
            <a:endParaRPr lang="fr-FR">
              <a:solidFill>
                <a:srgbClr val="00B0F0"/>
              </a:solidFill>
            </a:endParaRPr>
          </a:p>
        </p:txBody>
      </p:sp>
      <p:grpSp>
        <p:nvGrpSpPr>
          <p:cNvPr id="73" name="Groupe 72"/>
          <p:cNvGrpSpPr/>
          <p:nvPr/>
        </p:nvGrpSpPr>
        <p:grpSpPr>
          <a:xfrm>
            <a:off x="7092276" y="4581127"/>
            <a:ext cx="317716" cy="369332"/>
            <a:chOff x="4709220" y="902246"/>
            <a:chExt cx="316600" cy="407118"/>
          </a:xfrm>
        </p:grpSpPr>
        <p:sp>
          <p:nvSpPr>
            <p:cNvPr id="74" name="Text Box 19"/>
            <p:cNvSpPr txBox="1">
              <a:spLocks noChangeArrowheads="1"/>
            </p:cNvSpPr>
            <p:nvPr/>
          </p:nvSpPr>
          <p:spPr bwMode="auto">
            <a:xfrm>
              <a:off x="4709220" y="902246"/>
              <a:ext cx="316600" cy="407118"/>
            </a:xfrm>
            <a:prstGeom prst="rect">
              <a:avLst/>
            </a:prstGeom>
            <a:noFill/>
            <a:ln w="9525" algn="ctr">
              <a:noFill/>
              <a:miter lim="800000"/>
              <a:headEnd/>
              <a:tailEnd/>
            </a:ln>
            <a:effectLst/>
          </p:spPr>
          <p:txBody>
            <a:bodyPr wrap="none">
              <a:spAutoFit/>
            </a:bodyPr>
            <a:lstStyle/>
            <a:p>
              <a:r>
                <a:rPr lang="en-US" dirty="0">
                  <a:solidFill>
                    <a:schemeClr val="accent2">
                      <a:lumMod val="75000"/>
                    </a:schemeClr>
                  </a:solidFill>
                </a:rPr>
                <a:t>A</a:t>
              </a:r>
            </a:p>
          </p:txBody>
        </p:sp>
        <p:sp>
          <p:nvSpPr>
            <p:cNvPr id="75" name="Line 20"/>
            <p:cNvSpPr>
              <a:spLocks noChangeShapeType="1"/>
            </p:cNvSpPr>
            <p:nvPr/>
          </p:nvSpPr>
          <p:spPr bwMode="auto">
            <a:xfrm>
              <a:off x="4815582" y="940346"/>
              <a:ext cx="166688" cy="0"/>
            </a:xfrm>
            <a:prstGeom prst="line">
              <a:avLst/>
            </a:prstGeom>
            <a:noFill/>
            <a:ln w="3175">
              <a:solidFill>
                <a:schemeClr val="accent2">
                  <a:lumMod val="50000"/>
                </a:schemeClr>
              </a:solidFill>
              <a:round/>
              <a:headEnd/>
              <a:tailEnd type="triangle" w="med" len="med"/>
            </a:ln>
            <a:effectLst/>
          </p:spPr>
          <p:txBody>
            <a:bodyPr/>
            <a:lstStyle/>
            <a:p>
              <a:endParaRPr lang="fr-FR">
                <a:solidFill>
                  <a:schemeClr val="accent2">
                    <a:lumMod val="75000"/>
                  </a:schemeClr>
                </a:solidFill>
              </a:endParaRPr>
            </a:p>
          </p:txBody>
        </p:sp>
      </p:grpSp>
      <p:grpSp>
        <p:nvGrpSpPr>
          <p:cNvPr id="76" name="Groupe 75"/>
          <p:cNvGrpSpPr/>
          <p:nvPr/>
        </p:nvGrpSpPr>
        <p:grpSpPr>
          <a:xfrm>
            <a:off x="6732240" y="4005064"/>
            <a:ext cx="381708" cy="412889"/>
            <a:chOff x="4709220" y="902246"/>
            <a:chExt cx="309700" cy="369332"/>
          </a:xfrm>
        </p:grpSpPr>
        <p:sp>
          <p:nvSpPr>
            <p:cNvPr id="77" name="Text Box 19"/>
            <p:cNvSpPr txBox="1">
              <a:spLocks noChangeArrowheads="1"/>
            </p:cNvSpPr>
            <p:nvPr/>
          </p:nvSpPr>
          <p:spPr bwMode="auto">
            <a:xfrm>
              <a:off x="4709220" y="902246"/>
              <a:ext cx="309700" cy="369332"/>
            </a:xfrm>
            <a:prstGeom prst="rect">
              <a:avLst/>
            </a:prstGeom>
            <a:noFill/>
            <a:ln w="9525" algn="ctr">
              <a:noFill/>
              <a:miter lim="800000"/>
              <a:headEnd/>
              <a:tailEnd/>
            </a:ln>
            <a:effectLst/>
          </p:spPr>
          <p:txBody>
            <a:bodyPr wrap="none">
              <a:spAutoFit/>
            </a:bodyPr>
            <a:lstStyle/>
            <a:p>
              <a:r>
                <a:rPr lang="en-US" dirty="0" smtClean="0"/>
                <a:t>B</a:t>
              </a:r>
              <a:endParaRPr lang="en-US" dirty="0"/>
            </a:p>
          </p:txBody>
        </p:sp>
        <p:sp>
          <p:nvSpPr>
            <p:cNvPr id="78" name="Line 20"/>
            <p:cNvSpPr>
              <a:spLocks noChangeShapeType="1"/>
            </p:cNvSpPr>
            <p:nvPr/>
          </p:nvSpPr>
          <p:spPr bwMode="auto">
            <a:xfrm>
              <a:off x="4815582" y="940346"/>
              <a:ext cx="166688" cy="0"/>
            </a:xfrm>
            <a:prstGeom prst="line">
              <a:avLst/>
            </a:prstGeom>
            <a:noFill/>
            <a:ln w="3175">
              <a:solidFill>
                <a:srgbClr val="000000"/>
              </a:solidFill>
              <a:round/>
              <a:headEnd/>
              <a:tailEnd type="triangle" w="med" len="med"/>
            </a:ln>
            <a:effectLst/>
          </p:spPr>
          <p:txBody>
            <a:bodyPr/>
            <a:lstStyle/>
            <a:p>
              <a:endParaRPr lang="fr-FR"/>
            </a:p>
          </p:txBody>
        </p:sp>
      </p:grpSp>
      <p:grpSp>
        <p:nvGrpSpPr>
          <p:cNvPr id="79" name="Groupe 78"/>
          <p:cNvGrpSpPr/>
          <p:nvPr/>
        </p:nvGrpSpPr>
        <p:grpSpPr>
          <a:xfrm>
            <a:off x="6422540" y="4509120"/>
            <a:ext cx="308098" cy="369332"/>
            <a:chOff x="4709220" y="902246"/>
            <a:chExt cx="308098" cy="369332"/>
          </a:xfrm>
        </p:grpSpPr>
        <p:sp>
          <p:nvSpPr>
            <p:cNvPr id="80" name="Text Box 19"/>
            <p:cNvSpPr txBox="1">
              <a:spLocks noChangeArrowheads="1"/>
            </p:cNvSpPr>
            <p:nvPr/>
          </p:nvSpPr>
          <p:spPr bwMode="auto">
            <a:xfrm>
              <a:off x="4709220" y="902246"/>
              <a:ext cx="308098" cy="369332"/>
            </a:xfrm>
            <a:prstGeom prst="rect">
              <a:avLst/>
            </a:prstGeom>
            <a:noFill/>
            <a:ln w="9525" algn="ctr">
              <a:noFill/>
              <a:miter lim="800000"/>
              <a:headEnd/>
              <a:tailEnd/>
            </a:ln>
            <a:effectLst/>
          </p:spPr>
          <p:txBody>
            <a:bodyPr wrap="none">
              <a:spAutoFit/>
            </a:bodyPr>
            <a:lstStyle/>
            <a:p>
              <a:r>
                <a:rPr lang="en-US" dirty="0" smtClean="0">
                  <a:solidFill>
                    <a:srgbClr val="00B050"/>
                  </a:solidFill>
                </a:rPr>
                <a:t>C</a:t>
              </a:r>
              <a:endParaRPr lang="en-US" dirty="0">
                <a:solidFill>
                  <a:srgbClr val="00B050"/>
                </a:solidFill>
              </a:endParaRPr>
            </a:p>
          </p:txBody>
        </p:sp>
        <p:sp>
          <p:nvSpPr>
            <p:cNvPr id="81" name="Line 20"/>
            <p:cNvSpPr>
              <a:spLocks noChangeShapeType="1"/>
            </p:cNvSpPr>
            <p:nvPr/>
          </p:nvSpPr>
          <p:spPr bwMode="auto">
            <a:xfrm>
              <a:off x="4815582" y="940346"/>
              <a:ext cx="166688" cy="0"/>
            </a:xfrm>
            <a:prstGeom prst="line">
              <a:avLst/>
            </a:prstGeom>
            <a:noFill/>
            <a:ln w="3175">
              <a:solidFill>
                <a:srgbClr val="00B050"/>
              </a:solidFill>
              <a:round/>
              <a:headEnd/>
              <a:tailEnd type="triangle" w="med" len="med"/>
            </a:ln>
            <a:effectLst/>
          </p:spPr>
          <p:txBody>
            <a:bodyPr/>
            <a:lstStyle/>
            <a:p>
              <a:endParaRPr lang="fr-FR">
                <a:solidFill>
                  <a:srgbClr val="00B050"/>
                </a:solidFill>
              </a:endParaRPr>
            </a:p>
          </p:txBody>
        </p:sp>
      </p:grpSp>
      <p:grpSp>
        <p:nvGrpSpPr>
          <p:cNvPr id="82" name="Groupe 81"/>
          <p:cNvGrpSpPr/>
          <p:nvPr/>
        </p:nvGrpSpPr>
        <p:grpSpPr>
          <a:xfrm>
            <a:off x="6638564" y="4931876"/>
            <a:ext cx="327334" cy="369332"/>
            <a:chOff x="4709220" y="902246"/>
            <a:chExt cx="327334" cy="369332"/>
          </a:xfrm>
        </p:grpSpPr>
        <p:sp>
          <p:nvSpPr>
            <p:cNvPr id="83" name="Text Box 19"/>
            <p:cNvSpPr txBox="1">
              <a:spLocks noChangeArrowheads="1"/>
            </p:cNvSpPr>
            <p:nvPr/>
          </p:nvSpPr>
          <p:spPr bwMode="auto">
            <a:xfrm>
              <a:off x="4709220" y="902246"/>
              <a:ext cx="327334" cy="369332"/>
            </a:xfrm>
            <a:prstGeom prst="rect">
              <a:avLst/>
            </a:prstGeom>
            <a:noFill/>
            <a:ln w="9525" algn="ctr">
              <a:noFill/>
              <a:miter lim="800000"/>
              <a:headEnd/>
              <a:tailEnd/>
            </a:ln>
            <a:effectLst/>
          </p:spPr>
          <p:txBody>
            <a:bodyPr wrap="none">
              <a:spAutoFit/>
            </a:bodyPr>
            <a:lstStyle/>
            <a:p>
              <a:r>
                <a:rPr lang="en-US" dirty="0" smtClean="0">
                  <a:solidFill>
                    <a:srgbClr val="00B0F0"/>
                  </a:solidFill>
                </a:rPr>
                <a:t>D</a:t>
              </a:r>
              <a:endParaRPr lang="en-US" dirty="0">
                <a:solidFill>
                  <a:srgbClr val="00B0F0"/>
                </a:solidFill>
              </a:endParaRPr>
            </a:p>
          </p:txBody>
        </p:sp>
        <p:sp>
          <p:nvSpPr>
            <p:cNvPr id="84" name="Line 20"/>
            <p:cNvSpPr>
              <a:spLocks noChangeShapeType="1"/>
            </p:cNvSpPr>
            <p:nvPr/>
          </p:nvSpPr>
          <p:spPr bwMode="auto">
            <a:xfrm>
              <a:off x="4815582" y="940346"/>
              <a:ext cx="166688" cy="0"/>
            </a:xfrm>
            <a:prstGeom prst="line">
              <a:avLst/>
            </a:prstGeom>
            <a:noFill/>
            <a:ln w="3175">
              <a:solidFill>
                <a:srgbClr val="00B0F0"/>
              </a:solidFill>
              <a:round/>
              <a:headEnd/>
              <a:tailEnd type="triangle" w="med" len="med"/>
            </a:ln>
            <a:effectLst/>
          </p:spPr>
          <p:txBody>
            <a:bodyPr/>
            <a:lstStyle/>
            <a:p>
              <a:endParaRPr lang="fr-FR">
                <a:solidFill>
                  <a:srgbClr val="00B0F0"/>
                </a:solidFill>
              </a:endParaRPr>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ChangeArrowheads="1"/>
          </p:cNvSpPr>
          <p:nvPr/>
        </p:nvSpPr>
        <p:spPr bwMode="auto">
          <a:xfrm>
            <a:off x="7639050" y="1754188"/>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36867" name="AutoShape 3"/>
          <p:cNvSpPr>
            <a:spLocks noChangeArrowheads="1"/>
          </p:cNvSpPr>
          <p:nvPr/>
        </p:nvSpPr>
        <p:spPr bwMode="auto">
          <a:xfrm>
            <a:off x="4556125" y="1790700"/>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36868" name="AutoShape 4"/>
          <p:cNvSpPr>
            <a:spLocks noChangeArrowheads="1"/>
          </p:cNvSpPr>
          <p:nvPr/>
        </p:nvSpPr>
        <p:spPr bwMode="auto">
          <a:xfrm>
            <a:off x="1489075" y="1779588"/>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36869" name="Rectangle 5"/>
          <p:cNvSpPr>
            <a:spLocks noGrp="1" noChangeArrowheads="1"/>
          </p:cNvSpPr>
          <p:nvPr>
            <p:ph type="title"/>
          </p:nvPr>
        </p:nvSpPr>
        <p:spPr>
          <a:xfrm>
            <a:off x="228600" y="0"/>
            <a:ext cx="7943800" cy="519113"/>
          </a:xfrm>
        </p:spPr>
        <p:txBody>
          <a:bodyPr/>
          <a:lstStyle/>
          <a:p>
            <a:r>
              <a:rPr lang="en-US" dirty="0" err="1"/>
              <a:t>L’énergie</a:t>
            </a:r>
            <a:r>
              <a:rPr lang="en-US" dirty="0"/>
              <a:t> transverse </a:t>
            </a:r>
            <a:r>
              <a:rPr lang="en-US" dirty="0" err="1"/>
              <a:t>manquante</a:t>
            </a:r>
            <a:endParaRPr lang="en-US" dirty="0"/>
          </a:p>
        </p:txBody>
      </p:sp>
      <p:sp>
        <p:nvSpPr>
          <p:cNvPr id="36870" name="Line 6"/>
          <p:cNvSpPr>
            <a:spLocks noChangeShapeType="1"/>
          </p:cNvSpPr>
          <p:nvPr/>
        </p:nvSpPr>
        <p:spPr bwMode="auto">
          <a:xfrm>
            <a:off x="1633538" y="1911350"/>
            <a:ext cx="0" cy="1104900"/>
          </a:xfrm>
          <a:prstGeom prst="line">
            <a:avLst/>
          </a:prstGeom>
          <a:noFill/>
          <a:ln w="19050">
            <a:solidFill>
              <a:srgbClr val="000000"/>
            </a:solidFill>
            <a:round/>
            <a:headEnd/>
            <a:tailEnd type="triangle" w="med" len="med"/>
          </a:ln>
          <a:effectLst/>
        </p:spPr>
        <p:txBody>
          <a:bodyPr/>
          <a:lstStyle/>
          <a:p>
            <a:endParaRPr lang="fr-FR"/>
          </a:p>
        </p:txBody>
      </p:sp>
      <p:sp>
        <p:nvSpPr>
          <p:cNvPr id="36873" name="Line 9"/>
          <p:cNvSpPr>
            <a:spLocks noChangeShapeType="1"/>
          </p:cNvSpPr>
          <p:nvPr/>
        </p:nvSpPr>
        <p:spPr bwMode="auto">
          <a:xfrm flipH="1">
            <a:off x="4156075" y="1925638"/>
            <a:ext cx="511175" cy="793750"/>
          </a:xfrm>
          <a:prstGeom prst="line">
            <a:avLst/>
          </a:prstGeom>
          <a:noFill/>
          <a:ln w="19050">
            <a:solidFill>
              <a:srgbClr val="000000"/>
            </a:solidFill>
            <a:round/>
            <a:headEnd/>
            <a:tailEnd type="triangle" w="med" len="med"/>
          </a:ln>
          <a:effectLst/>
        </p:spPr>
        <p:txBody>
          <a:bodyPr/>
          <a:lstStyle/>
          <a:p>
            <a:endParaRPr lang="fr-FR"/>
          </a:p>
        </p:txBody>
      </p:sp>
      <p:sp>
        <p:nvSpPr>
          <p:cNvPr id="36874" name="Line 10"/>
          <p:cNvSpPr>
            <a:spLocks noChangeShapeType="1"/>
          </p:cNvSpPr>
          <p:nvPr/>
        </p:nvSpPr>
        <p:spPr bwMode="auto">
          <a:xfrm>
            <a:off x="4667250" y="1922463"/>
            <a:ext cx="509588" cy="320675"/>
          </a:xfrm>
          <a:prstGeom prst="line">
            <a:avLst/>
          </a:prstGeom>
          <a:noFill/>
          <a:ln w="19050">
            <a:solidFill>
              <a:srgbClr val="000000"/>
            </a:solidFill>
            <a:round/>
            <a:headEnd/>
            <a:tailEnd type="triangle" w="med" len="med"/>
          </a:ln>
          <a:effectLst/>
        </p:spPr>
        <p:txBody>
          <a:bodyPr/>
          <a:lstStyle/>
          <a:p>
            <a:endParaRPr lang="fr-FR"/>
          </a:p>
        </p:txBody>
      </p:sp>
      <p:sp>
        <p:nvSpPr>
          <p:cNvPr id="36875" name="Line 11"/>
          <p:cNvSpPr>
            <a:spLocks noChangeShapeType="1"/>
          </p:cNvSpPr>
          <p:nvPr/>
        </p:nvSpPr>
        <p:spPr bwMode="auto">
          <a:xfrm flipH="1">
            <a:off x="7239000" y="1900238"/>
            <a:ext cx="511175" cy="793750"/>
          </a:xfrm>
          <a:prstGeom prst="line">
            <a:avLst/>
          </a:prstGeom>
          <a:noFill/>
          <a:ln w="19050">
            <a:solidFill>
              <a:srgbClr val="000000"/>
            </a:solidFill>
            <a:round/>
            <a:headEnd/>
            <a:tailEnd type="triangle" w="med" len="med"/>
          </a:ln>
          <a:effectLst/>
        </p:spPr>
        <p:txBody>
          <a:bodyPr/>
          <a:lstStyle/>
          <a:p>
            <a:endParaRPr lang="fr-FR"/>
          </a:p>
        </p:txBody>
      </p:sp>
      <p:sp>
        <p:nvSpPr>
          <p:cNvPr id="36876" name="Line 12"/>
          <p:cNvSpPr>
            <a:spLocks noChangeShapeType="1"/>
          </p:cNvSpPr>
          <p:nvPr/>
        </p:nvSpPr>
        <p:spPr bwMode="auto">
          <a:xfrm>
            <a:off x="7750175" y="1897063"/>
            <a:ext cx="509588" cy="320675"/>
          </a:xfrm>
          <a:prstGeom prst="line">
            <a:avLst/>
          </a:prstGeom>
          <a:noFill/>
          <a:ln w="19050">
            <a:solidFill>
              <a:srgbClr val="000000"/>
            </a:solidFill>
            <a:round/>
            <a:headEnd/>
            <a:tailEnd type="triangle" w="med" len="med"/>
          </a:ln>
          <a:effectLst/>
        </p:spPr>
        <p:txBody>
          <a:bodyPr/>
          <a:lstStyle/>
          <a:p>
            <a:endParaRPr lang="fr-FR"/>
          </a:p>
        </p:txBody>
      </p:sp>
      <p:sp>
        <p:nvSpPr>
          <p:cNvPr id="36878" name="Line 14"/>
          <p:cNvSpPr>
            <a:spLocks noChangeShapeType="1"/>
          </p:cNvSpPr>
          <p:nvPr/>
        </p:nvSpPr>
        <p:spPr bwMode="auto">
          <a:xfrm flipV="1">
            <a:off x="7762875" y="1435100"/>
            <a:ext cx="368300" cy="450850"/>
          </a:xfrm>
          <a:prstGeom prst="line">
            <a:avLst/>
          </a:prstGeom>
          <a:noFill/>
          <a:ln w="28575">
            <a:solidFill>
              <a:srgbClr val="000000"/>
            </a:solidFill>
            <a:round/>
            <a:headEnd/>
            <a:tailEnd type="triangle" w="med" len="med"/>
          </a:ln>
          <a:effectLst/>
        </p:spPr>
        <p:txBody>
          <a:bodyPr/>
          <a:lstStyle/>
          <a:p>
            <a:endParaRPr lang="fr-FR"/>
          </a:p>
        </p:txBody>
      </p:sp>
      <p:sp>
        <p:nvSpPr>
          <p:cNvPr id="36881" name="Text Box 17"/>
          <p:cNvSpPr txBox="1">
            <a:spLocks noChangeArrowheads="1"/>
          </p:cNvSpPr>
          <p:nvPr/>
        </p:nvSpPr>
        <p:spPr bwMode="auto">
          <a:xfrm>
            <a:off x="1854200" y="2554288"/>
            <a:ext cx="358775" cy="396875"/>
          </a:xfrm>
          <a:prstGeom prst="rect">
            <a:avLst/>
          </a:prstGeom>
          <a:noFill/>
          <a:ln w="9525" algn="ctr">
            <a:noFill/>
            <a:miter lim="800000"/>
            <a:headEnd/>
            <a:tailEnd/>
          </a:ln>
          <a:effectLst/>
        </p:spPr>
        <p:txBody>
          <a:bodyPr wrap="none">
            <a:spAutoFit/>
          </a:bodyPr>
          <a:lstStyle/>
          <a:p>
            <a:r>
              <a:rPr lang="en-US"/>
              <a:t>B</a:t>
            </a:r>
          </a:p>
        </p:txBody>
      </p:sp>
      <p:sp>
        <p:nvSpPr>
          <p:cNvPr id="36882" name="Line 18"/>
          <p:cNvSpPr>
            <a:spLocks noChangeShapeType="1"/>
          </p:cNvSpPr>
          <p:nvPr/>
        </p:nvSpPr>
        <p:spPr bwMode="auto">
          <a:xfrm>
            <a:off x="1960563" y="2592388"/>
            <a:ext cx="166687" cy="0"/>
          </a:xfrm>
          <a:prstGeom prst="line">
            <a:avLst/>
          </a:prstGeom>
          <a:noFill/>
          <a:ln w="3175">
            <a:solidFill>
              <a:srgbClr val="000000"/>
            </a:solidFill>
            <a:round/>
            <a:headEnd/>
            <a:tailEnd type="triangle" w="med" len="med"/>
          </a:ln>
          <a:effectLst/>
        </p:spPr>
        <p:txBody>
          <a:bodyPr/>
          <a:lstStyle/>
          <a:p>
            <a:endParaRPr lang="fr-FR"/>
          </a:p>
        </p:txBody>
      </p:sp>
      <p:sp>
        <p:nvSpPr>
          <p:cNvPr id="36885" name="Text Box 21"/>
          <p:cNvSpPr txBox="1">
            <a:spLocks noChangeArrowheads="1"/>
          </p:cNvSpPr>
          <p:nvPr/>
        </p:nvSpPr>
        <p:spPr bwMode="auto">
          <a:xfrm>
            <a:off x="3794125" y="2257425"/>
            <a:ext cx="358775" cy="396875"/>
          </a:xfrm>
          <a:prstGeom prst="rect">
            <a:avLst/>
          </a:prstGeom>
          <a:noFill/>
          <a:ln w="9525" algn="ctr">
            <a:noFill/>
            <a:miter lim="800000"/>
            <a:headEnd/>
            <a:tailEnd/>
          </a:ln>
          <a:effectLst/>
        </p:spPr>
        <p:txBody>
          <a:bodyPr wrap="none">
            <a:spAutoFit/>
          </a:bodyPr>
          <a:lstStyle/>
          <a:p>
            <a:r>
              <a:rPr lang="en-US"/>
              <a:t>B</a:t>
            </a:r>
          </a:p>
        </p:txBody>
      </p:sp>
      <p:sp>
        <p:nvSpPr>
          <p:cNvPr id="36886" name="Line 22"/>
          <p:cNvSpPr>
            <a:spLocks noChangeShapeType="1"/>
          </p:cNvSpPr>
          <p:nvPr/>
        </p:nvSpPr>
        <p:spPr bwMode="auto">
          <a:xfrm>
            <a:off x="3900488" y="2295525"/>
            <a:ext cx="166687" cy="0"/>
          </a:xfrm>
          <a:prstGeom prst="line">
            <a:avLst/>
          </a:prstGeom>
          <a:noFill/>
          <a:ln w="3175">
            <a:solidFill>
              <a:srgbClr val="000000"/>
            </a:solidFill>
            <a:round/>
            <a:headEnd/>
            <a:tailEnd type="triangle" w="med" len="med"/>
          </a:ln>
          <a:effectLst/>
        </p:spPr>
        <p:txBody>
          <a:bodyPr/>
          <a:lstStyle/>
          <a:p>
            <a:endParaRPr lang="fr-FR"/>
          </a:p>
        </p:txBody>
      </p:sp>
      <p:sp>
        <p:nvSpPr>
          <p:cNvPr id="36887" name="Text Box 23"/>
          <p:cNvSpPr txBox="1">
            <a:spLocks noChangeArrowheads="1"/>
          </p:cNvSpPr>
          <p:nvPr/>
        </p:nvSpPr>
        <p:spPr bwMode="auto">
          <a:xfrm>
            <a:off x="5051425" y="2255838"/>
            <a:ext cx="358775" cy="396875"/>
          </a:xfrm>
          <a:prstGeom prst="rect">
            <a:avLst/>
          </a:prstGeom>
          <a:noFill/>
          <a:ln w="9525" algn="ctr">
            <a:noFill/>
            <a:miter lim="800000"/>
            <a:headEnd/>
            <a:tailEnd/>
          </a:ln>
          <a:effectLst/>
        </p:spPr>
        <p:txBody>
          <a:bodyPr wrap="none">
            <a:spAutoFit/>
          </a:bodyPr>
          <a:lstStyle/>
          <a:p>
            <a:r>
              <a:rPr lang="en-US"/>
              <a:t>C</a:t>
            </a:r>
          </a:p>
        </p:txBody>
      </p:sp>
      <p:sp>
        <p:nvSpPr>
          <p:cNvPr id="36888" name="Line 24"/>
          <p:cNvSpPr>
            <a:spLocks noChangeShapeType="1"/>
          </p:cNvSpPr>
          <p:nvPr/>
        </p:nvSpPr>
        <p:spPr bwMode="auto">
          <a:xfrm>
            <a:off x="5157788" y="2293938"/>
            <a:ext cx="166687" cy="0"/>
          </a:xfrm>
          <a:prstGeom prst="line">
            <a:avLst/>
          </a:prstGeom>
          <a:noFill/>
          <a:ln w="3175">
            <a:solidFill>
              <a:srgbClr val="000000"/>
            </a:solidFill>
            <a:round/>
            <a:headEnd/>
            <a:tailEnd type="triangle" w="med" len="med"/>
          </a:ln>
          <a:effectLst/>
        </p:spPr>
        <p:txBody>
          <a:bodyPr/>
          <a:lstStyle/>
          <a:p>
            <a:endParaRPr lang="fr-FR"/>
          </a:p>
        </p:txBody>
      </p:sp>
      <p:sp>
        <p:nvSpPr>
          <p:cNvPr id="36893" name="Text Box 29"/>
          <p:cNvSpPr txBox="1">
            <a:spLocks noChangeArrowheads="1"/>
          </p:cNvSpPr>
          <p:nvPr/>
        </p:nvSpPr>
        <p:spPr bwMode="auto">
          <a:xfrm>
            <a:off x="6832600" y="2314575"/>
            <a:ext cx="358775" cy="396875"/>
          </a:xfrm>
          <a:prstGeom prst="rect">
            <a:avLst/>
          </a:prstGeom>
          <a:noFill/>
          <a:ln w="9525" algn="ctr">
            <a:noFill/>
            <a:miter lim="800000"/>
            <a:headEnd/>
            <a:tailEnd/>
          </a:ln>
          <a:effectLst/>
        </p:spPr>
        <p:txBody>
          <a:bodyPr wrap="none">
            <a:spAutoFit/>
          </a:bodyPr>
          <a:lstStyle/>
          <a:p>
            <a:r>
              <a:rPr lang="en-US"/>
              <a:t>C</a:t>
            </a:r>
          </a:p>
        </p:txBody>
      </p:sp>
      <p:sp>
        <p:nvSpPr>
          <p:cNvPr id="36894" name="Line 30"/>
          <p:cNvSpPr>
            <a:spLocks noChangeShapeType="1"/>
          </p:cNvSpPr>
          <p:nvPr/>
        </p:nvSpPr>
        <p:spPr bwMode="auto">
          <a:xfrm>
            <a:off x="6938963" y="2352675"/>
            <a:ext cx="166687" cy="1588"/>
          </a:xfrm>
          <a:prstGeom prst="line">
            <a:avLst/>
          </a:prstGeom>
          <a:noFill/>
          <a:ln w="3175">
            <a:solidFill>
              <a:srgbClr val="000000"/>
            </a:solidFill>
            <a:round/>
            <a:headEnd/>
            <a:tailEnd type="triangle" w="med" len="med"/>
          </a:ln>
          <a:effectLst/>
        </p:spPr>
        <p:txBody>
          <a:bodyPr/>
          <a:lstStyle/>
          <a:p>
            <a:endParaRPr lang="fr-FR"/>
          </a:p>
        </p:txBody>
      </p:sp>
      <p:sp>
        <p:nvSpPr>
          <p:cNvPr id="36895" name="Text Box 31"/>
          <p:cNvSpPr txBox="1">
            <a:spLocks noChangeArrowheads="1"/>
          </p:cNvSpPr>
          <p:nvPr/>
        </p:nvSpPr>
        <p:spPr bwMode="auto">
          <a:xfrm>
            <a:off x="8129588" y="2268538"/>
            <a:ext cx="379412" cy="396875"/>
          </a:xfrm>
          <a:prstGeom prst="rect">
            <a:avLst/>
          </a:prstGeom>
          <a:noFill/>
          <a:ln w="9525" algn="ctr">
            <a:noFill/>
            <a:miter lim="800000"/>
            <a:headEnd/>
            <a:tailEnd/>
          </a:ln>
          <a:effectLst/>
        </p:spPr>
        <p:txBody>
          <a:bodyPr wrap="none">
            <a:spAutoFit/>
          </a:bodyPr>
          <a:lstStyle/>
          <a:p>
            <a:r>
              <a:rPr lang="en-US"/>
              <a:t>D</a:t>
            </a:r>
          </a:p>
        </p:txBody>
      </p:sp>
      <p:sp>
        <p:nvSpPr>
          <p:cNvPr id="36896" name="Line 32"/>
          <p:cNvSpPr>
            <a:spLocks noChangeShapeType="1"/>
          </p:cNvSpPr>
          <p:nvPr/>
        </p:nvSpPr>
        <p:spPr bwMode="auto">
          <a:xfrm>
            <a:off x="8245475" y="2306638"/>
            <a:ext cx="166688" cy="1587"/>
          </a:xfrm>
          <a:prstGeom prst="line">
            <a:avLst/>
          </a:prstGeom>
          <a:noFill/>
          <a:ln w="3175">
            <a:solidFill>
              <a:srgbClr val="000000"/>
            </a:solidFill>
            <a:round/>
            <a:headEnd/>
            <a:tailEnd type="triangle" w="med" len="med"/>
          </a:ln>
          <a:effectLst/>
        </p:spPr>
        <p:txBody>
          <a:bodyPr/>
          <a:lstStyle/>
          <a:p>
            <a:endParaRPr lang="fr-FR"/>
          </a:p>
        </p:txBody>
      </p:sp>
      <p:sp>
        <p:nvSpPr>
          <p:cNvPr id="36897" name="Text Box 33"/>
          <p:cNvSpPr txBox="1">
            <a:spLocks noChangeArrowheads="1"/>
          </p:cNvSpPr>
          <p:nvPr/>
        </p:nvSpPr>
        <p:spPr bwMode="auto">
          <a:xfrm>
            <a:off x="1157288" y="3463925"/>
            <a:ext cx="752129" cy="461665"/>
          </a:xfrm>
          <a:prstGeom prst="rect">
            <a:avLst/>
          </a:prstGeom>
          <a:noFill/>
          <a:ln w="9525" algn="ctr">
            <a:noFill/>
            <a:miter lim="800000"/>
            <a:headEnd/>
            <a:tailEnd/>
          </a:ln>
          <a:effectLst/>
        </p:spPr>
        <p:txBody>
          <a:bodyPr wrap="none">
            <a:spAutoFit/>
          </a:bodyPr>
          <a:lstStyle/>
          <a:p>
            <a:r>
              <a:rPr lang="en-US" sz="2400" dirty="0"/>
              <a:t>B</a:t>
            </a:r>
            <a:r>
              <a:rPr lang="en-US" sz="2400" dirty="0">
                <a:sym typeface="Symbol" pitchFamily="18" charset="2"/>
              </a:rPr>
              <a:t></a:t>
            </a:r>
            <a:r>
              <a:rPr lang="en-US" sz="2400" dirty="0"/>
              <a:t>0</a:t>
            </a:r>
          </a:p>
        </p:txBody>
      </p:sp>
      <p:sp>
        <p:nvSpPr>
          <p:cNvPr id="36898" name="Line 34"/>
          <p:cNvSpPr>
            <a:spLocks noChangeShapeType="1"/>
          </p:cNvSpPr>
          <p:nvPr/>
        </p:nvSpPr>
        <p:spPr bwMode="auto">
          <a:xfrm>
            <a:off x="1271588" y="3476625"/>
            <a:ext cx="166687" cy="0"/>
          </a:xfrm>
          <a:prstGeom prst="line">
            <a:avLst/>
          </a:prstGeom>
          <a:noFill/>
          <a:ln w="3175">
            <a:solidFill>
              <a:srgbClr val="000000"/>
            </a:solidFill>
            <a:round/>
            <a:headEnd/>
            <a:tailEnd type="triangle" w="med" len="med"/>
          </a:ln>
          <a:effectLst/>
        </p:spPr>
        <p:txBody>
          <a:bodyPr/>
          <a:lstStyle/>
          <a:p>
            <a:endParaRPr lang="fr-FR"/>
          </a:p>
        </p:txBody>
      </p:sp>
      <p:sp>
        <p:nvSpPr>
          <p:cNvPr id="36899" name="Text Box 35"/>
          <p:cNvSpPr txBox="1">
            <a:spLocks noChangeArrowheads="1"/>
          </p:cNvSpPr>
          <p:nvPr/>
        </p:nvSpPr>
        <p:spPr bwMode="auto">
          <a:xfrm>
            <a:off x="4241800" y="3446463"/>
            <a:ext cx="1061509" cy="492443"/>
          </a:xfrm>
          <a:prstGeom prst="rect">
            <a:avLst/>
          </a:prstGeom>
          <a:noFill/>
          <a:ln w="9525" algn="ctr">
            <a:noFill/>
            <a:miter lim="800000"/>
            <a:headEnd/>
            <a:tailEnd/>
          </a:ln>
          <a:effectLst/>
        </p:spPr>
        <p:txBody>
          <a:bodyPr wrap="none">
            <a:spAutoFit/>
          </a:bodyPr>
          <a:lstStyle/>
          <a:p>
            <a:r>
              <a:rPr lang="en-US" sz="2600" dirty="0"/>
              <a:t>B+C</a:t>
            </a:r>
            <a:r>
              <a:rPr lang="en-US" sz="2600" dirty="0">
                <a:sym typeface="Symbol" pitchFamily="18" charset="2"/>
              </a:rPr>
              <a:t></a:t>
            </a:r>
            <a:r>
              <a:rPr lang="en-US" sz="2600" dirty="0"/>
              <a:t>0</a:t>
            </a:r>
          </a:p>
        </p:txBody>
      </p:sp>
      <p:sp>
        <p:nvSpPr>
          <p:cNvPr id="36900" name="Text Box 36"/>
          <p:cNvSpPr txBox="1">
            <a:spLocks noChangeArrowheads="1"/>
          </p:cNvSpPr>
          <p:nvPr/>
        </p:nvSpPr>
        <p:spPr bwMode="auto">
          <a:xfrm>
            <a:off x="7162800" y="3451225"/>
            <a:ext cx="1433406" cy="492443"/>
          </a:xfrm>
          <a:prstGeom prst="rect">
            <a:avLst/>
          </a:prstGeom>
          <a:noFill/>
          <a:ln w="9525" algn="ctr">
            <a:noFill/>
            <a:miter lim="800000"/>
            <a:headEnd/>
            <a:tailEnd/>
          </a:ln>
          <a:effectLst/>
        </p:spPr>
        <p:txBody>
          <a:bodyPr wrap="none">
            <a:spAutoFit/>
          </a:bodyPr>
          <a:lstStyle/>
          <a:p>
            <a:r>
              <a:rPr lang="en-US" sz="2600" dirty="0"/>
              <a:t>B+C+D</a:t>
            </a:r>
            <a:r>
              <a:rPr lang="en-US" sz="2600" dirty="0">
                <a:sym typeface="Symbol" pitchFamily="18" charset="2"/>
              </a:rPr>
              <a:t></a:t>
            </a:r>
            <a:r>
              <a:rPr lang="en-US" sz="2600" dirty="0"/>
              <a:t>0</a:t>
            </a:r>
          </a:p>
        </p:txBody>
      </p:sp>
      <p:sp>
        <p:nvSpPr>
          <p:cNvPr id="36901" name="Line 37"/>
          <p:cNvSpPr>
            <a:spLocks noChangeShapeType="1"/>
          </p:cNvSpPr>
          <p:nvPr/>
        </p:nvSpPr>
        <p:spPr bwMode="auto">
          <a:xfrm>
            <a:off x="1614488" y="3475038"/>
            <a:ext cx="166687" cy="0"/>
          </a:xfrm>
          <a:prstGeom prst="line">
            <a:avLst/>
          </a:prstGeom>
          <a:noFill/>
          <a:ln w="3175">
            <a:solidFill>
              <a:srgbClr val="000000"/>
            </a:solidFill>
            <a:round/>
            <a:headEnd/>
            <a:tailEnd type="triangle" w="med" len="med"/>
          </a:ln>
          <a:effectLst/>
        </p:spPr>
        <p:txBody>
          <a:bodyPr/>
          <a:lstStyle/>
          <a:p>
            <a:endParaRPr lang="fr-FR"/>
          </a:p>
        </p:txBody>
      </p:sp>
      <p:sp>
        <p:nvSpPr>
          <p:cNvPr id="36903" name="Line 39"/>
          <p:cNvSpPr>
            <a:spLocks noChangeShapeType="1"/>
          </p:cNvSpPr>
          <p:nvPr/>
        </p:nvSpPr>
        <p:spPr bwMode="auto">
          <a:xfrm>
            <a:off x="4287838" y="3468688"/>
            <a:ext cx="166687" cy="0"/>
          </a:xfrm>
          <a:prstGeom prst="line">
            <a:avLst/>
          </a:prstGeom>
          <a:noFill/>
          <a:ln w="3175">
            <a:solidFill>
              <a:srgbClr val="000000"/>
            </a:solidFill>
            <a:round/>
            <a:headEnd/>
            <a:tailEnd type="triangle" w="med" len="med"/>
          </a:ln>
          <a:effectLst/>
        </p:spPr>
        <p:txBody>
          <a:bodyPr/>
          <a:lstStyle/>
          <a:p>
            <a:endParaRPr lang="fr-FR"/>
          </a:p>
        </p:txBody>
      </p:sp>
      <p:sp>
        <p:nvSpPr>
          <p:cNvPr id="36904" name="Line 40"/>
          <p:cNvSpPr>
            <a:spLocks noChangeShapeType="1"/>
          </p:cNvSpPr>
          <p:nvPr/>
        </p:nvSpPr>
        <p:spPr bwMode="auto">
          <a:xfrm>
            <a:off x="4676775" y="3467100"/>
            <a:ext cx="166688" cy="0"/>
          </a:xfrm>
          <a:prstGeom prst="line">
            <a:avLst/>
          </a:prstGeom>
          <a:noFill/>
          <a:ln w="3175">
            <a:solidFill>
              <a:srgbClr val="000000"/>
            </a:solidFill>
            <a:round/>
            <a:headEnd/>
            <a:tailEnd type="triangle" w="med" len="med"/>
          </a:ln>
          <a:effectLst/>
        </p:spPr>
        <p:txBody>
          <a:bodyPr/>
          <a:lstStyle/>
          <a:p>
            <a:endParaRPr lang="fr-FR"/>
          </a:p>
        </p:txBody>
      </p:sp>
      <p:sp>
        <p:nvSpPr>
          <p:cNvPr id="36906" name="Line 42"/>
          <p:cNvSpPr>
            <a:spLocks noChangeShapeType="1"/>
          </p:cNvSpPr>
          <p:nvPr/>
        </p:nvSpPr>
        <p:spPr bwMode="auto">
          <a:xfrm>
            <a:off x="5054600" y="3463925"/>
            <a:ext cx="166688" cy="0"/>
          </a:xfrm>
          <a:prstGeom prst="line">
            <a:avLst/>
          </a:prstGeom>
          <a:noFill/>
          <a:ln w="3175">
            <a:solidFill>
              <a:srgbClr val="000000"/>
            </a:solidFill>
            <a:round/>
            <a:headEnd/>
            <a:tailEnd type="triangle" w="med" len="med"/>
          </a:ln>
          <a:effectLst/>
        </p:spPr>
        <p:txBody>
          <a:bodyPr/>
          <a:lstStyle/>
          <a:p>
            <a:endParaRPr lang="fr-FR"/>
          </a:p>
        </p:txBody>
      </p:sp>
      <p:sp>
        <p:nvSpPr>
          <p:cNvPr id="36908" name="Line 44"/>
          <p:cNvSpPr>
            <a:spLocks noChangeShapeType="1"/>
          </p:cNvSpPr>
          <p:nvPr/>
        </p:nvSpPr>
        <p:spPr bwMode="auto">
          <a:xfrm>
            <a:off x="7224713" y="3471863"/>
            <a:ext cx="166687" cy="1587"/>
          </a:xfrm>
          <a:prstGeom prst="line">
            <a:avLst/>
          </a:prstGeom>
          <a:noFill/>
          <a:ln w="3175">
            <a:solidFill>
              <a:srgbClr val="000000"/>
            </a:solidFill>
            <a:round/>
            <a:headEnd/>
            <a:tailEnd type="triangle" w="med" len="med"/>
          </a:ln>
          <a:effectLst/>
        </p:spPr>
        <p:txBody>
          <a:bodyPr/>
          <a:lstStyle/>
          <a:p>
            <a:endParaRPr lang="fr-FR"/>
          </a:p>
        </p:txBody>
      </p:sp>
      <p:sp>
        <p:nvSpPr>
          <p:cNvPr id="36909" name="Line 45"/>
          <p:cNvSpPr>
            <a:spLocks noChangeShapeType="1"/>
          </p:cNvSpPr>
          <p:nvPr/>
        </p:nvSpPr>
        <p:spPr bwMode="auto">
          <a:xfrm>
            <a:off x="7600950" y="3470275"/>
            <a:ext cx="166688" cy="1588"/>
          </a:xfrm>
          <a:prstGeom prst="line">
            <a:avLst/>
          </a:prstGeom>
          <a:noFill/>
          <a:ln w="3175">
            <a:solidFill>
              <a:srgbClr val="000000"/>
            </a:solidFill>
            <a:round/>
            <a:headEnd/>
            <a:tailEnd type="triangle" w="med" len="med"/>
          </a:ln>
          <a:effectLst/>
        </p:spPr>
        <p:txBody>
          <a:bodyPr/>
          <a:lstStyle/>
          <a:p>
            <a:endParaRPr lang="fr-FR"/>
          </a:p>
        </p:txBody>
      </p:sp>
      <p:sp>
        <p:nvSpPr>
          <p:cNvPr id="36910" name="Line 46"/>
          <p:cNvSpPr>
            <a:spLocks noChangeShapeType="1"/>
          </p:cNvSpPr>
          <p:nvPr/>
        </p:nvSpPr>
        <p:spPr bwMode="auto">
          <a:xfrm>
            <a:off x="8002588" y="3467100"/>
            <a:ext cx="166687" cy="1588"/>
          </a:xfrm>
          <a:prstGeom prst="line">
            <a:avLst/>
          </a:prstGeom>
          <a:noFill/>
          <a:ln w="3175">
            <a:solidFill>
              <a:srgbClr val="000000"/>
            </a:solidFill>
            <a:round/>
            <a:headEnd/>
            <a:tailEnd type="triangle" w="med" len="med"/>
          </a:ln>
          <a:effectLst/>
        </p:spPr>
        <p:txBody>
          <a:bodyPr/>
          <a:lstStyle/>
          <a:p>
            <a:endParaRPr lang="fr-FR"/>
          </a:p>
        </p:txBody>
      </p:sp>
      <p:sp>
        <p:nvSpPr>
          <p:cNvPr id="36911" name="Line 47"/>
          <p:cNvSpPr>
            <a:spLocks noChangeShapeType="1"/>
          </p:cNvSpPr>
          <p:nvPr/>
        </p:nvSpPr>
        <p:spPr bwMode="auto">
          <a:xfrm>
            <a:off x="8378825" y="3454400"/>
            <a:ext cx="166688" cy="1588"/>
          </a:xfrm>
          <a:prstGeom prst="line">
            <a:avLst/>
          </a:prstGeom>
          <a:noFill/>
          <a:ln w="3175">
            <a:solidFill>
              <a:srgbClr val="000000"/>
            </a:solidFill>
            <a:round/>
            <a:headEnd/>
            <a:tailEnd type="triangle" w="med" len="med"/>
          </a:ln>
          <a:effectLst/>
        </p:spPr>
        <p:txBody>
          <a:bodyPr/>
          <a:lstStyle/>
          <a:p>
            <a:endParaRPr lang="fr-FR"/>
          </a:p>
        </p:txBody>
      </p:sp>
      <p:sp>
        <p:nvSpPr>
          <p:cNvPr id="36912" name="Oval 48"/>
          <p:cNvSpPr>
            <a:spLocks noChangeArrowheads="1"/>
          </p:cNvSpPr>
          <p:nvPr/>
        </p:nvSpPr>
        <p:spPr bwMode="auto">
          <a:xfrm>
            <a:off x="6480175" y="695325"/>
            <a:ext cx="2541588" cy="2470150"/>
          </a:xfrm>
          <a:prstGeom prst="ellipse">
            <a:avLst/>
          </a:prstGeom>
          <a:noFill/>
          <a:ln w="9525" algn="ctr">
            <a:solidFill>
              <a:srgbClr val="000000"/>
            </a:solidFill>
            <a:round/>
            <a:headEnd/>
            <a:tailEnd/>
          </a:ln>
          <a:effectLst/>
        </p:spPr>
        <p:txBody>
          <a:bodyPr wrap="none" anchor="ctr"/>
          <a:lstStyle/>
          <a:p>
            <a:endParaRPr lang="fr-FR"/>
          </a:p>
        </p:txBody>
      </p:sp>
      <p:sp>
        <p:nvSpPr>
          <p:cNvPr id="36913" name="Oval 49"/>
          <p:cNvSpPr>
            <a:spLocks noChangeArrowheads="1"/>
          </p:cNvSpPr>
          <p:nvPr/>
        </p:nvSpPr>
        <p:spPr bwMode="auto">
          <a:xfrm>
            <a:off x="369888" y="696913"/>
            <a:ext cx="2541587" cy="2470150"/>
          </a:xfrm>
          <a:prstGeom prst="ellipse">
            <a:avLst/>
          </a:prstGeom>
          <a:noFill/>
          <a:ln w="9525" algn="ctr">
            <a:solidFill>
              <a:srgbClr val="000000"/>
            </a:solidFill>
            <a:round/>
            <a:headEnd/>
            <a:tailEnd/>
          </a:ln>
          <a:effectLst/>
        </p:spPr>
        <p:txBody>
          <a:bodyPr wrap="none" anchor="ctr"/>
          <a:lstStyle/>
          <a:p>
            <a:endParaRPr lang="fr-FR"/>
          </a:p>
        </p:txBody>
      </p:sp>
      <p:sp>
        <p:nvSpPr>
          <p:cNvPr id="36914" name="Oval 50"/>
          <p:cNvSpPr>
            <a:spLocks noChangeArrowheads="1"/>
          </p:cNvSpPr>
          <p:nvPr/>
        </p:nvSpPr>
        <p:spPr bwMode="auto">
          <a:xfrm>
            <a:off x="3430588" y="660400"/>
            <a:ext cx="2541587" cy="2470150"/>
          </a:xfrm>
          <a:prstGeom prst="ellipse">
            <a:avLst/>
          </a:prstGeom>
          <a:noFill/>
          <a:ln w="9525" algn="ctr">
            <a:solidFill>
              <a:srgbClr val="000000"/>
            </a:solidFill>
            <a:round/>
            <a:headEnd/>
            <a:tailEnd/>
          </a:ln>
          <a:effectLst/>
        </p:spPr>
        <p:txBody>
          <a:bodyPr wrap="none" anchor="ctr"/>
          <a:lstStyle/>
          <a:p>
            <a:endParaRPr lang="fr-FR"/>
          </a:p>
        </p:txBody>
      </p:sp>
      <p:sp>
        <p:nvSpPr>
          <p:cNvPr id="36915" name="Text Box 51"/>
          <p:cNvSpPr txBox="1">
            <a:spLocks noChangeArrowheads="1"/>
          </p:cNvSpPr>
          <p:nvPr/>
        </p:nvSpPr>
        <p:spPr bwMode="auto">
          <a:xfrm>
            <a:off x="8091488" y="998538"/>
            <a:ext cx="358775" cy="396875"/>
          </a:xfrm>
          <a:prstGeom prst="rect">
            <a:avLst/>
          </a:prstGeom>
          <a:noFill/>
          <a:ln w="9525" algn="ctr">
            <a:noFill/>
            <a:miter lim="800000"/>
            <a:headEnd/>
            <a:tailEnd/>
          </a:ln>
          <a:effectLst/>
        </p:spPr>
        <p:txBody>
          <a:bodyPr wrap="none">
            <a:spAutoFit/>
          </a:bodyPr>
          <a:lstStyle/>
          <a:p>
            <a:r>
              <a:rPr lang="en-US"/>
              <a:t>B</a:t>
            </a:r>
          </a:p>
        </p:txBody>
      </p:sp>
      <p:sp>
        <p:nvSpPr>
          <p:cNvPr id="36916" name="Line 52"/>
          <p:cNvSpPr>
            <a:spLocks noChangeShapeType="1"/>
          </p:cNvSpPr>
          <p:nvPr/>
        </p:nvSpPr>
        <p:spPr bwMode="auto">
          <a:xfrm>
            <a:off x="8197850" y="1036638"/>
            <a:ext cx="166688" cy="1587"/>
          </a:xfrm>
          <a:prstGeom prst="line">
            <a:avLst/>
          </a:prstGeom>
          <a:noFill/>
          <a:ln w="3175">
            <a:solidFill>
              <a:srgbClr val="000000"/>
            </a:solidFill>
            <a:round/>
            <a:headEnd/>
            <a:tailEnd type="triangle" w="med" len="med"/>
          </a:ln>
          <a:effectLst/>
        </p:spPr>
        <p:txBody>
          <a:bodyPr/>
          <a:lstStyle/>
          <a:p>
            <a:endParaRPr lang="fr-FR"/>
          </a:p>
        </p:txBody>
      </p:sp>
      <p:sp>
        <p:nvSpPr>
          <p:cNvPr id="36917" name="Rectangle 53"/>
          <p:cNvSpPr>
            <a:spLocks noGrp="1" noChangeArrowheads="1"/>
          </p:cNvSpPr>
          <p:nvPr>
            <p:ph type="body" idx="1"/>
          </p:nvPr>
        </p:nvSpPr>
        <p:spPr>
          <a:xfrm>
            <a:off x="215900" y="4653136"/>
            <a:ext cx="8610600" cy="1800200"/>
          </a:xfrm>
          <a:noFill/>
          <a:ln/>
        </p:spPr>
        <p:txBody>
          <a:bodyPr>
            <a:normAutofit/>
          </a:bodyPr>
          <a:lstStyle/>
          <a:p>
            <a:pPr>
              <a:lnSpc>
                <a:spcPct val="80000"/>
              </a:lnSpc>
            </a:pPr>
            <a:r>
              <a:rPr lang="en-US" sz="1800" dirty="0" smtClean="0"/>
              <a:t>Si </a:t>
            </a:r>
            <a:r>
              <a:rPr lang="en-US" sz="1800" dirty="0"/>
              <a:t>la </a:t>
            </a:r>
            <a:r>
              <a:rPr lang="en-US" sz="1800" dirty="0" err="1"/>
              <a:t>particule</a:t>
            </a:r>
            <a:r>
              <a:rPr lang="en-US" sz="1800" dirty="0"/>
              <a:t> A </a:t>
            </a:r>
            <a:r>
              <a:rPr lang="en-US" sz="1800" dirty="0" err="1"/>
              <a:t>est</a:t>
            </a:r>
            <a:r>
              <a:rPr lang="en-US" sz="1800" dirty="0"/>
              <a:t> un neutrino </a:t>
            </a:r>
            <a:r>
              <a:rPr lang="en-US" sz="1800" dirty="0" err="1"/>
              <a:t>l’impulsion</a:t>
            </a:r>
            <a:r>
              <a:rPr lang="en-US" sz="1800" dirty="0"/>
              <a:t> </a:t>
            </a:r>
            <a:r>
              <a:rPr lang="en-US" sz="1800" dirty="0" err="1"/>
              <a:t>dans</a:t>
            </a:r>
            <a:r>
              <a:rPr lang="en-US" sz="1800" dirty="0"/>
              <a:t> le plan transverse au </a:t>
            </a:r>
            <a:r>
              <a:rPr lang="en-US" sz="1800" b="1" dirty="0" err="1"/>
              <a:t>faisceau</a:t>
            </a:r>
            <a:r>
              <a:rPr lang="en-US" sz="1800" b="1" dirty="0"/>
              <a:t> ne </a:t>
            </a:r>
            <a:r>
              <a:rPr lang="en-US" sz="1800" b="1" dirty="0" err="1"/>
              <a:t>semble</a:t>
            </a:r>
            <a:r>
              <a:rPr lang="en-US" sz="1800" b="1" dirty="0"/>
              <a:t> plus </a:t>
            </a:r>
            <a:r>
              <a:rPr lang="en-US" sz="1800" b="1" dirty="0" err="1"/>
              <a:t>être</a:t>
            </a:r>
            <a:r>
              <a:rPr lang="en-US" sz="1800" b="1" dirty="0"/>
              <a:t> </a:t>
            </a:r>
            <a:r>
              <a:rPr lang="en-US" sz="1800" b="1" dirty="0" err="1"/>
              <a:t>conservée</a:t>
            </a:r>
            <a:endParaRPr lang="en-US" sz="1800" b="1" dirty="0"/>
          </a:p>
        </p:txBody>
      </p:sp>
      <p:sp>
        <p:nvSpPr>
          <p:cNvPr id="41" name="Espace réservé du numéro de diapositive 40"/>
          <p:cNvSpPr>
            <a:spLocks noGrp="1"/>
          </p:cNvSpPr>
          <p:nvPr>
            <p:ph type="sldNum" sz="quarter" idx="12"/>
          </p:nvPr>
        </p:nvSpPr>
        <p:spPr/>
        <p:txBody>
          <a:bodyPr/>
          <a:lstStyle/>
          <a:p>
            <a:fld id="{C87FFD17-4B23-42F6-9F7E-E566978288EA}" type="slidenum">
              <a:rPr lang="fr-FR" smtClean="0"/>
              <a:pPr/>
              <a:t>26</a:t>
            </a:fld>
            <a:endParaRPr lang="fr-F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ChangeArrowheads="1"/>
          </p:cNvSpPr>
          <p:nvPr/>
        </p:nvSpPr>
        <p:spPr bwMode="auto">
          <a:xfrm>
            <a:off x="7639050" y="1754188"/>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35843" name="AutoShape 3"/>
          <p:cNvSpPr>
            <a:spLocks noChangeArrowheads="1"/>
          </p:cNvSpPr>
          <p:nvPr/>
        </p:nvSpPr>
        <p:spPr bwMode="auto">
          <a:xfrm>
            <a:off x="4556125" y="1790700"/>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35844" name="AutoShape 4"/>
          <p:cNvSpPr>
            <a:spLocks noChangeArrowheads="1"/>
          </p:cNvSpPr>
          <p:nvPr/>
        </p:nvSpPr>
        <p:spPr bwMode="auto">
          <a:xfrm>
            <a:off x="1489075" y="1779588"/>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35845" name="Rectangle 5"/>
          <p:cNvSpPr>
            <a:spLocks noGrp="1" noChangeArrowheads="1"/>
          </p:cNvSpPr>
          <p:nvPr>
            <p:ph type="title"/>
          </p:nvPr>
        </p:nvSpPr>
        <p:spPr>
          <a:xfrm>
            <a:off x="228600" y="0"/>
            <a:ext cx="8915400" cy="519113"/>
          </a:xfrm>
        </p:spPr>
        <p:txBody>
          <a:bodyPr/>
          <a:lstStyle/>
          <a:p>
            <a:r>
              <a:rPr lang="en-US" dirty="0" err="1"/>
              <a:t>L’énergie</a:t>
            </a:r>
            <a:r>
              <a:rPr lang="en-US" dirty="0"/>
              <a:t> transverse </a:t>
            </a:r>
            <a:r>
              <a:rPr lang="en-US" dirty="0" err="1"/>
              <a:t>manquante</a:t>
            </a:r>
            <a:r>
              <a:rPr lang="en-US" dirty="0"/>
              <a:t> (MET)</a:t>
            </a:r>
          </a:p>
        </p:txBody>
      </p:sp>
      <p:sp>
        <p:nvSpPr>
          <p:cNvPr id="35846" name="Line 6"/>
          <p:cNvSpPr>
            <a:spLocks noChangeShapeType="1"/>
          </p:cNvSpPr>
          <p:nvPr/>
        </p:nvSpPr>
        <p:spPr bwMode="auto">
          <a:xfrm>
            <a:off x="1633538" y="1911350"/>
            <a:ext cx="0" cy="1104900"/>
          </a:xfrm>
          <a:prstGeom prst="line">
            <a:avLst/>
          </a:prstGeom>
          <a:noFill/>
          <a:ln w="19050">
            <a:solidFill>
              <a:srgbClr val="000000"/>
            </a:solidFill>
            <a:round/>
            <a:headEnd/>
            <a:tailEnd type="triangle" w="med" len="med"/>
          </a:ln>
          <a:effectLst/>
        </p:spPr>
        <p:txBody>
          <a:bodyPr/>
          <a:lstStyle/>
          <a:p>
            <a:endParaRPr lang="fr-FR"/>
          </a:p>
        </p:txBody>
      </p:sp>
      <p:sp>
        <p:nvSpPr>
          <p:cNvPr id="35847" name="Line 7"/>
          <p:cNvSpPr>
            <a:spLocks noChangeShapeType="1"/>
          </p:cNvSpPr>
          <p:nvPr/>
        </p:nvSpPr>
        <p:spPr bwMode="auto">
          <a:xfrm flipV="1">
            <a:off x="1631950" y="781050"/>
            <a:ext cx="0" cy="1092200"/>
          </a:xfrm>
          <a:prstGeom prst="line">
            <a:avLst/>
          </a:prstGeom>
          <a:noFill/>
          <a:ln w="19050">
            <a:solidFill>
              <a:srgbClr val="000000"/>
            </a:solidFill>
            <a:prstDash val="dashDot"/>
            <a:round/>
            <a:headEnd/>
            <a:tailEnd type="triangle" w="med" len="med"/>
          </a:ln>
          <a:effectLst/>
        </p:spPr>
        <p:txBody>
          <a:bodyPr/>
          <a:lstStyle/>
          <a:p>
            <a:endParaRPr lang="fr-FR"/>
          </a:p>
        </p:txBody>
      </p:sp>
      <p:sp>
        <p:nvSpPr>
          <p:cNvPr id="35848" name="Line 8"/>
          <p:cNvSpPr>
            <a:spLocks noChangeShapeType="1"/>
          </p:cNvSpPr>
          <p:nvPr/>
        </p:nvSpPr>
        <p:spPr bwMode="auto">
          <a:xfrm flipV="1">
            <a:off x="4675188" y="850900"/>
            <a:ext cx="0" cy="1092200"/>
          </a:xfrm>
          <a:prstGeom prst="line">
            <a:avLst/>
          </a:prstGeom>
          <a:noFill/>
          <a:ln w="19050">
            <a:solidFill>
              <a:srgbClr val="000000"/>
            </a:solidFill>
            <a:prstDash val="dashDot"/>
            <a:round/>
            <a:headEnd/>
            <a:tailEnd type="triangle" w="med" len="med"/>
          </a:ln>
          <a:effectLst/>
        </p:spPr>
        <p:txBody>
          <a:bodyPr/>
          <a:lstStyle/>
          <a:p>
            <a:endParaRPr lang="fr-FR"/>
          </a:p>
        </p:txBody>
      </p:sp>
      <p:sp>
        <p:nvSpPr>
          <p:cNvPr id="35849" name="Line 9"/>
          <p:cNvSpPr>
            <a:spLocks noChangeShapeType="1"/>
          </p:cNvSpPr>
          <p:nvPr/>
        </p:nvSpPr>
        <p:spPr bwMode="auto">
          <a:xfrm flipH="1">
            <a:off x="4156075" y="1925638"/>
            <a:ext cx="511175" cy="793750"/>
          </a:xfrm>
          <a:prstGeom prst="line">
            <a:avLst/>
          </a:prstGeom>
          <a:noFill/>
          <a:ln w="19050">
            <a:solidFill>
              <a:srgbClr val="000000"/>
            </a:solidFill>
            <a:round/>
            <a:headEnd/>
            <a:tailEnd type="triangle" w="med" len="med"/>
          </a:ln>
          <a:effectLst/>
        </p:spPr>
        <p:txBody>
          <a:bodyPr/>
          <a:lstStyle/>
          <a:p>
            <a:endParaRPr lang="fr-FR"/>
          </a:p>
        </p:txBody>
      </p:sp>
      <p:sp>
        <p:nvSpPr>
          <p:cNvPr id="35850" name="Line 10"/>
          <p:cNvSpPr>
            <a:spLocks noChangeShapeType="1"/>
          </p:cNvSpPr>
          <p:nvPr/>
        </p:nvSpPr>
        <p:spPr bwMode="auto">
          <a:xfrm>
            <a:off x="4667250" y="1922463"/>
            <a:ext cx="509588" cy="320675"/>
          </a:xfrm>
          <a:prstGeom prst="line">
            <a:avLst/>
          </a:prstGeom>
          <a:noFill/>
          <a:ln w="19050">
            <a:solidFill>
              <a:srgbClr val="000000"/>
            </a:solidFill>
            <a:round/>
            <a:headEnd/>
            <a:tailEnd type="triangle" w="med" len="med"/>
          </a:ln>
          <a:effectLst/>
        </p:spPr>
        <p:txBody>
          <a:bodyPr/>
          <a:lstStyle/>
          <a:p>
            <a:endParaRPr lang="fr-FR"/>
          </a:p>
        </p:txBody>
      </p:sp>
      <p:sp>
        <p:nvSpPr>
          <p:cNvPr id="35851" name="Line 11"/>
          <p:cNvSpPr>
            <a:spLocks noChangeShapeType="1"/>
          </p:cNvSpPr>
          <p:nvPr/>
        </p:nvSpPr>
        <p:spPr bwMode="auto">
          <a:xfrm flipH="1">
            <a:off x="7239000" y="1900238"/>
            <a:ext cx="511175" cy="793750"/>
          </a:xfrm>
          <a:prstGeom prst="line">
            <a:avLst/>
          </a:prstGeom>
          <a:noFill/>
          <a:ln w="19050">
            <a:solidFill>
              <a:srgbClr val="000000"/>
            </a:solidFill>
            <a:round/>
            <a:headEnd/>
            <a:tailEnd type="triangle" w="med" len="med"/>
          </a:ln>
          <a:effectLst/>
        </p:spPr>
        <p:txBody>
          <a:bodyPr/>
          <a:lstStyle/>
          <a:p>
            <a:endParaRPr lang="fr-FR"/>
          </a:p>
        </p:txBody>
      </p:sp>
      <p:sp>
        <p:nvSpPr>
          <p:cNvPr id="35852" name="Line 12"/>
          <p:cNvSpPr>
            <a:spLocks noChangeShapeType="1"/>
          </p:cNvSpPr>
          <p:nvPr/>
        </p:nvSpPr>
        <p:spPr bwMode="auto">
          <a:xfrm>
            <a:off x="7750175" y="1897063"/>
            <a:ext cx="509588" cy="320675"/>
          </a:xfrm>
          <a:prstGeom prst="line">
            <a:avLst/>
          </a:prstGeom>
          <a:noFill/>
          <a:ln w="19050">
            <a:solidFill>
              <a:srgbClr val="000000"/>
            </a:solidFill>
            <a:round/>
            <a:headEnd/>
            <a:tailEnd type="triangle" w="med" len="med"/>
          </a:ln>
          <a:effectLst/>
        </p:spPr>
        <p:txBody>
          <a:bodyPr/>
          <a:lstStyle/>
          <a:p>
            <a:endParaRPr lang="fr-FR"/>
          </a:p>
        </p:txBody>
      </p:sp>
      <p:sp>
        <p:nvSpPr>
          <p:cNvPr id="35853" name="Line 13"/>
          <p:cNvSpPr>
            <a:spLocks noChangeShapeType="1"/>
          </p:cNvSpPr>
          <p:nvPr/>
        </p:nvSpPr>
        <p:spPr bwMode="auto">
          <a:xfrm flipH="1" flipV="1">
            <a:off x="7396163" y="1306513"/>
            <a:ext cx="368300" cy="593725"/>
          </a:xfrm>
          <a:prstGeom prst="line">
            <a:avLst/>
          </a:prstGeom>
          <a:noFill/>
          <a:ln w="19050">
            <a:solidFill>
              <a:srgbClr val="000000"/>
            </a:solidFill>
            <a:prstDash val="dashDot"/>
            <a:round/>
            <a:headEnd/>
            <a:tailEnd type="triangle" w="med" len="med"/>
          </a:ln>
          <a:effectLst/>
        </p:spPr>
        <p:txBody>
          <a:bodyPr/>
          <a:lstStyle/>
          <a:p>
            <a:endParaRPr lang="fr-FR"/>
          </a:p>
        </p:txBody>
      </p:sp>
      <p:sp>
        <p:nvSpPr>
          <p:cNvPr id="35854" name="Line 14"/>
          <p:cNvSpPr>
            <a:spLocks noChangeShapeType="1"/>
          </p:cNvSpPr>
          <p:nvPr/>
        </p:nvSpPr>
        <p:spPr bwMode="auto">
          <a:xfrm flipV="1">
            <a:off x="7762875" y="1435100"/>
            <a:ext cx="368300" cy="450850"/>
          </a:xfrm>
          <a:prstGeom prst="line">
            <a:avLst/>
          </a:prstGeom>
          <a:noFill/>
          <a:ln w="28575">
            <a:solidFill>
              <a:srgbClr val="000000"/>
            </a:solidFill>
            <a:round/>
            <a:headEnd/>
            <a:tailEnd type="triangle" w="med" len="med"/>
          </a:ln>
          <a:effectLst/>
        </p:spPr>
        <p:txBody>
          <a:bodyPr/>
          <a:lstStyle/>
          <a:p>
            <a:endParaRPr lang="fr-FR"/>
          </a:p>
        </p:txBody>
      </p:sp>
      <p:sp>
        <p:nvSpPr>
          <p:cNvPr id="35855" name="Text Box 15"/>
          <p:cNvSpPr txBox="1">
            <a:spLocks noChangeArrowheads="1"/>
          </p:cNvSpPr>
          <p:nvPr/>
        </p:nvSpPr>
        <p:spPr bwMode="auto">
          <a:xfrm>
            <a:off x="1630363" y="811213"/>
            <a:ext cx="715962" cy="396875"/>
          </a:xfrm>
          <a:prstGeom prst="rect">
            <a:avLst/>
          </a:prstGeom>
          <a:noFill/>
          <a:ln w="9525" algn="ctr">
            <a:noFill/>
            <a:miter lim="800000"/>
            <a:headEnd/>
            <a:tailEnd/>
          </a:ln>
          <a:effectLst/>
        </p:spPr>
        <p:txBody>
          <a:bodyPr wrap="none">
            <a:spAutoFit/>
          </a:bodyPr>
          <a:lstStyle/>
          <a:p>
            <a:r>
              <a:rPr lang="en-US"/>
              <a:t>MET</a:t>
            </a:r>
          </a:p>
        </p:txBody>
      </p:sp>
      <p:sp>
        <p:nvSpPr>
          <p:cNvPr id="35856" name="Line 16"/>
          <p:cNvSpPr>
            <a:spLocks noChangeShapeType="1"/>
          </p:cNvSpPr>
          <p:nvPr/>
        </p:nvSpPr>
        <p:spPr bwMode="auto">
          <a:xfrm>
            <a:off x="1914525" y="849313"/>
            <a:ext cx="166688" cy="0"/>
          </a:xfrm>
          <a:prstGeom prst="line">
            <a:avLst/>
          </a:prstGeom>
          <a:noFill/>
          <a:ln w="3175">
            <a:solidFill>
              <a:srgbClr val="000000"/>
            </a:solidFill>
            <a:round/>
            <a:headEnd/>
            <a:tailEnd type="triangle" w="med" len="med"/>
          </a:ln>
          <a:effectLst/>
        </p:spPr>
        <p:txBody>
          <a:bodyPr/>
          <a:lstStyle/>
          <a:p>
            <a:endParaRPr lang="fr-FR"/>
          </a:p>
        </p:txBody>
      </p:sp>
      <p:sp>
        <p:nvSpPr>
          <p:cNvPr id="35857" name="Text Box 17"/>
          <p:cNvSpPr txBox="1">
            <a:spLocks noChangeArrowheads="1"/>
          </p:cNvSpPr>
          <p:nvPr/>
        </p:nvSpPr>
        <p:spPr bwMode="auto">
          <a:xfrm>
            <a:off x="1854200" y="2554288"/>
            <a:ext cx="358775" cy="396875"/>
          </a:xfrm>
          <a:prstGeom prst="rect">
            <a:avLst/>
          </a:prstGeom>
          <a:noFill/>
          <a:ln w="9525" algn="ctr">
            <a:noFill/>
            <a:miter lim="800000"/>
            <a:headEnd/>
            <a:tailEnd/>
          </a:ln>
          <a:effectLst/>
        </p:spPr>
        <p:txBody>
          <a:bodyPr wrap="none">
            <a:spAutoFit/>
          </a:bodyPr>
          <a:lstStyle/>
          <a:p>
            <a:r>
              <a:rPr lang="en-US"/>
              <a:t>B</a:t>
            </a:r>
          </a:p>
        </p:txBody>
      </p:sp>
      <p:sp>
        <p:nvSpPr>
          <p:cNvPr id="35858" name="Line 18"/>
          <p:cNvSpPr>
            <a:spLocks noChangeShapeType="1"/>
          </p:cNvSpPr>
          <p:nvPr/>
        </p:nvSpPr>
        <p:spPr bwMode="auto">
          <a:xfrm>
            <a:off x="1960563" y="2592388"/>
            <a:ext cx="166687" cy="0"/>
          </a:xfrm>
          <a:prstGeom prst="line">
            <a:avLst/>
          </a:prstGeom>
          <a:noFill/>
          <a:ln w="3175">
            <a:solidFill>
              <a:srgbClr val="000000"/>
            </a:solidFill>
            <a:round/>
            <a:headEnd/>
            <a:tailEnd type="triangle" w="med" len="med"/>
          </a:ln>
          <a:effectLst/>
        </p:spPr>
        <p:txBody>
          <a:bodyPr/>
          <a:lstStyle/>
          <a:p>
            <a:endParaRPr lang="fr-FR"/>
          </a:p>
        </p:txBody>
      </p:sp>
      <p:sp>
        <p:nvSpPr>
          <p:cNvPr id="35859" name="Text Box 19"/>
          <p:cNvSpPr txBox="1">
            <a:spLocks noChangeArrowheads="1"/>
          </p:cNvSpPr>
          <p:nvPr/>
        </p:nvSpPr>
        <p:spPr bwMode="auto">
          <a:xfrm>
            <a:off x="4649788" y="869950"/>
            <a:ext cx="715962" cy="396875"/>
          </a:xfrm>
          <a:prstGeom prst="rect">
            <a:avLst/>
          </a:prstGeom>
          <a:noFill/>
          <a:ln w="9525" algn="ctr">
            <a:noFill/>
            <a:miter lim="800000"/>
            <a:headEnd/>
            <a:tailEnd/>
          </a:ln>
          <a:effectLst/>
        </p:spPr>
        <p:txBody>
          <a:bodyPr wrap="none">
            <a:spAutoFit/>
          </a:bodyPr>
          <a:lstStyle/>
          <a:p>
            <a:r>
              <a:rPr lang="en-US"/>
              <a:t>MET</a:t>
            </a:r>
          </a:p>
        </p:txBody>
      </p:sp>
      <p:sp>
        <p:nvSpPr>
          <p:cNvPr id="35860" name="Line 20"/>
          <p:cNvSpPr>
            <a:spLocks noChangeShapeType="1"/>
          </p:cNvSpPr>
          <p:nvPr/>
        </p:nvSpPr>
        <p:spPr bwMode="auto">
          <a:xfrm>
            <a:off x="4933950" y="908050"/>
            <a:ext cx="166688" cy="0"/>
          </a:xfrm>
          <a:prstGeom prst="line">
            <a:avLst/>
          </a:prstGeom>
          <a:noFill/>
          <a:ln w="3175">
            <a:solidFill>
              <a:srgbClr val="000000"/>
            </a:solidFill>
            <a:round/>
            <a:headEnd/>
            <a:tailEnd type="triangle" w="med" len="med"/>
          </a:ln>
          <a:effectLst/>
        </p:spPr>
        <p:txBody>
          <a:bodyPr/>
          <a:lstStyle/>
          <a:p>
            <a:endParaRPr lang="fr-FR"/>
          </a:p>
        </p:txBody>
      </p:sp>
      <p:sp>
        <p:nvSpPr>
          <p:cNvPr id="35861" name="Text Box 21"/>
          <p:cNvSpPr txBox="1">
            <a:spLocks noChangeArrowheads="1"/>
          </p:cNvSpPr>
          <p:nvPr/>
        </p:nvSpPr>
        <p:spPr bwMode="auto">
          <a:xfrm>
            <a:off x="3794125" y="2257425"/>
            <a:ext cx="358775" cy="396875"/>
          </a:xfrm>
          <a:prstGeom prst="rect">
            <a:avLst/>
          </a:prstGeom>
          <a:noFill/>
          <a:ln w="9525" algn="ctr">
            <a:noFill/>
            <a:miter lim="800000"/>
            <a:headEnd/>
            <a:tailEnd/>
          </a:ln>
          <a:effectLst/>
        </p:spPr>
        <p:txBody>
          <a:bodyPr wrap="none">
            <a:spAutoFit/>
          </a:bodyPr>
          <a:lstStyle/>
          <a:p>
            <a:r>
              <a:rPr lang="en-US"/>
              <a:t>B</a:t>
            </a:r>
          </a:p>
        </p:txBody>
      </p:sp>
      <p:sp>
        <p:nvSpPr>
          <p:cNvPr id="35862" name="Line 22"/>
          <p:cNvSpPr>
            <a:spLocks noChangeShapeType="1"/>
          </p:cNvSpPr>
          <p:nvPr/>
        </p:nvSpPr>
        <p:spPr bwMode="auto">
          <a:xfrm>
            <a:off x="3900488" y="2295525"/>
            <a:ext cx="166687" cy="0"/>
          </a:xfrm>
          <a:prstGeom prst="line">
            <a:avLst/>
          </a:prstGeom>
          <a:noFill/>
          <a:ln w="3175">
            <a:solidFill>
              <a:srgbClr val="000000"/>
            </a:solidFill>
            <a:round/>
            <a:headEnd/>
            <a:tailEnd type="triangle" w="med" len="med"/>
          </a:ln>
          <a:effectLst/>
        </p:spPr>
        <p:txBody>
          <a:bodyPr/>
          <a:lstStyle/>
          <a:p>
            <a:endParaRPr lang="fr-FR"/>
          </a:p>
        </p:txBody>
      </p:sp>
      <p:sp>
        <p:nvSpPr>
          <p:cNvPr id="35863" name="Text Box 23"/>
          <p:cNvSpPr txBox="1">
            <a:spLocks noChangeArrowheads="1"/>
          </p:cNvSpPr>
          <p:nvPr/>
        </p:nvSpPr>
        <p:spPr bwMode="auto">
          <a:xfrm>
            <a:off x="5051425" y="2255838"/>
            <a:ext cx="358775" cy="396875"/>
          </a:xfrm>
          <a:prstGeom prst="rect">
            <a:avLst/>
          </a:prstGeom>
          <a:noFill/>
          <a:ln w="9525" algn="ctr">
            <a:noFill/>
            <a:miter lim="800000"/>
            <a:headEnd/>
            <a:tailEnd/>
          </a:ln>
          <a:effectLst/>
        </p:spPr>
        <p:txBody>
          <a:bodyPr wrap="none">
            <a:spAutoFit/>
          </a:bodyPr>
          <a:lstStyle/>
          <a:p>
            <a:r>
              <a:rPr lang="en-US"/>
              <a:t>C</a:t>
            </a:r>
          </a:p>
        </p:txBody>
      </p:sp>
      <p:sp>
        <p:nvSpPr>
          <p:cNvPr id="35864" name="Line 24"/>
          <p:cNvSpPr>
            <a:spLocks noChangeShapeType="1"/>
          </p:cNvSpPr>
          <p:nvPr/>
        </p:nvSpPr>
        <p:spPr bwMode="auto">
          <a:xfrm>
            <a:off x="5157788" y="2293938"/>
            <a:ext cx="166687" cy="0"/>
          </a:xfrm>
          <a:prstGeom prst="line">
            <a:avLst/>
          </a:prstGeom>
          <a:noFill/>
          <a:ln w="3175">
            <a:solidFill>
              <a:srgbClr val="000000"/>
            </a:solidFill>
            <a:round/>
            <a:headEnd/>
            <a:tailEnd type="triangle" w="med" len="med"/>
          </a:ln>
          <a:effectLst/>
        </p:spPr>
        <p:txBody>
          <a:bodyPr/>
          <a:lstStyle/>
          <a:p>
            <a:endParaRPr lang="fr-FR"/>
          </a:p>
        </p:txBody>
      </p:sp>
      <p:sp>
        <p:nvSpPr>
          <p:cNvPr id="35865" name="Text Box 25"/>
          <p:cNvSpPr txBox="1">
            <a:spLocks noChangeArrowheads="1"/>
          </p:cNvSpPr>
          <p:nvPr/>
        </p:nvSpPr>
        <p:spPr bwMode="auto">
          <a:xfrm>
            <a:off x="6938963" y="842963"/>
            <a:ext cx="715962" cy="396875"/>
          </a:xfrm>
          <a:prstGeom prst="rect">
            <a:avLst/>
          </a:prstGeom>
          <a:noFill/>
          <a:ln w="9525" algn="ctr">
            <a:noFill/>
            <a:miter lim="800000"/>
            <a:headEnd/>
            <a:tailEnd/>
          </a:ln>
          <a:effectLst/>
        </p:spPr>
        <p:txBody>
          <a:bodyPr wrap="none">
            <a:spAutoFit/>
          </a:bodyPr>
          <a:lstStyle/>
          <a:p>
            <a:r>
              <a:rPr lang="en-US"/>
              <a:t>MET</a:t>
            </a:r>
          </a:p>
        </p:txBody>
      </p:sp>
      <p:sp>
        <p:nvSpPr>
          <p:cNvPr id="35866" name="Line 26"/>
          <p:cNvSpPr>
            <a:spLocks noChangeShapeType="1"/>
          </p:cNvSpPr>
          <p:nvPr/>
        </p:nvSpPr>
        <p:spPr bwMode="auto">
          <a:xfrm>
            <a:off x="7223125" y="881063"/>
            <a:ext cx="166688" cy="1587"/>
          </a:xfrm>
          <a:prstGeom prst="line">
            <a:avLst/>
          </a:prstGeom>
          <a:noFill/>
          <a:ln w="3175">
            <a:solidFill>
              <a:srgbClr val="000000"/>
            </a:solidFill>
            <a:round/>
            <a:headEnd/>
            <a:tailEnd type="triangle" w="med" len="med"/>
          </a:ln>
          <a:effectLst/>
        </p:spPr>
        <p:txBody>
          <a:bodyPr/>
          <a:lstStyle/>
          <a:p>
            <a:endParaRPr lang="fr-FR"/>
          </a:p>
        </p:txBody>
      </p:sp>
      <p:sp>
        <p:nvSpPr>
          <p:cNvPr id="35867" name="Text Box 27"/>
          <p:cNvSpPr txBox="1">
            <a:spLocks noChangeArrowheads="1"/>
          </p:cNvSpPr>
          <p:nvPr/>
        </p:nvSpPr>
        <p:spPr bwMode="auto">
          <a:xfrm>
            <a:off x="8091488" y="998538"/>
            <a:ext cx="358775" cy="396875"/>
          </a:xfrm>
          <a:prstGeom prst="rect">
            <a:avLst/>
          </a:prstGeom>
          <a:noFill/>
          <a:ln w="9525" algn="ctr">
            <a:noFill/>
            <a:miter lim="800000"/>
            <a:headEnd/>
            <a:tailEnd/>
          </a:ln>
          <a:effectLst/>
        </p:spPr>
        <p:txBody>
          <a:bodyPr wrap="none">
            <a:spAutoFit/>
          </a:bodyPr>
          <a:lstStyle/>
          <a:p>
            <a:r>
              <a:rPr lang="en-US"/>
              <a:t>B</a:t>
            </a:r>
          </a:p>
        </p:txBody>
      </p:sp>
      <p:sp>
        <p:nvSpPr>
          <p:cNvPr id="35868" name="Line 28"/>
          <p:cNvSpPr>
            <a:spLocks noChangeShapeType="1"/>
          </p:cNvSpPr>
          <p:nvPr/>
        </p:nvSpPr>
        <p:spPr bwMode="auto">
          <a:xfrm>
            <a:off x="8197850" y="1036638"/>
            <a:ext cx="166688" cy="1587"/>
          </a:xfrm>
          <a:prstGeom prst="line">
            <a:avLst/>
          </a:prstGeom>
          <a:noFill/>
          <a:ln w="3175">
            <a:solidFill>
              <a:srgbClr val="000000"/>
            </a:solidFill>
            <a:round/>
            <a:headEnd/>
            <a:tailEnd type="triangle" w="med" len="med"/>
          </a:ln>
          <a:effectLst/>
        </p:spPr>
        <p:txBody>
          <a:bodyPr/>
          <a:lstStyle/>
          <a:p>
            <a:endParaRPr lang="fr-FR"/>
          </a:p>
        </p:txBody>
      </p:sp>
      <p:sp>
        <p:nvSpPr>
          <p:cNvPr id="35869" name="Text Box 29"/>
          <p:cNvSpPr txBox="1">
            <a:spLocks noChangeArrowheads="1"/>
          </p:cNvSpPr>
          <p:nvPr/>
        </p:nvSpPr>
        <p:spPr bwMode="auto">
          <a:xfrm>
            <a:off x="6832600" y="2314575"/>
            <a:ext cx="358775" cy="396875"/>
          </a:xfrm>
          <a:prstGeom prst="rect">
            <a:avLst/>
          </a:prstGeom>
          <a:noFill/>
          <a:ln w="9525" algn="ctr">
            <a:noFill/>
            <a:miter lim="800000"/>
            <a:headEnd/>
            <a:tailEnd/>
          </a:ln>
          <a:effectLst/>
        </p:spPr>
        <p:txBody>
          <a:bodyPr wrap="none">
            <a:spAutoFit/>
          </a:bodyPr>
          <a:lstStyle/>
          <a:p>
            <a:r>
              <a:rPr lang="en-US"/>
              <a:t>C</a:t>
            </a:r>
          </a:p>
        </p:txBody>
      </p:sp>
      <p:sp>
        <p:nvSpPr>
          <p:cNvPr id="35870" name="Line 30"/>
          <p:cNvSpPr>
            <a:spLocks noChangeShapeType="1"/>
          </p:cNvSpPr>
          <p:nvPr/>
        </p:nvSpPr>
        <p:spPr bwMode="auto">
          <a:xfrm>
            <a:off x="6938963" y="2352675"/>
            <a:ext cx="166687" cy="1588"/>
          </a:xfrm>
          <a:prstGeom prst="line">
            <a:avLst/>
          </a:prstGeom>
          <a:noFill/>
          <a:ln w="3175">
            <a:solidFill>
              <a:srgbClr val="000000"/>
            </a:solidFill>
            <a:round/>
            <a:headEnd/>
            <a:tailEnd type="triangle" w="med" len="med"/>
          </a:ln>
          <a:effectLst/>
        </p:spPr>
        <p:txBody>
          <a:bodyPr/>
          <a:lstStyle/>
          <a:p>
            <a:endParaRPr lang="fr-FR"/>
          </a:p>
        </p:txBody>
      </p:sp>
      <p:sp>
        <p:nvSpPr>
          <p:cNvPr id="35871" name="Text Box 31"/>
          <p:cNvSpPr txBox="1">
            <a:spLocks noChangeArrowheads="1"/>
          </p:cNvSpPr>
          <p:nvPr/>
        </p:nvSpPr>
        <p:spPr bwMode="auto">
          <a:xfrm>
            <a:off x="8129588" y="2268538"/>
            <a:ext cx="379412" cy="396875"/>
          </a:xfrm>
          <a:prstGeom prst="rect">
            <a:avLst/>
          </a:prstGeom>
          <a:noFill/>
          <a:ln w="9525" algn="ctr">
            <a:noFill/>
            <a:miter lim="800000"/>
            <a:headEnd/>
            <a:tailEnd/>
          </a:ln>
          <a:effectLst/>
        </p:spPr>
        <p:txBody>
          <a:bodyPr wrap="none">
            <a:spAutoFit/>
          </a:bodyPr>
          <a:lstStyle/>
          <a:p>
            <a:r>
              <a:rPr lang="en-US"/>
              <a:t>D</a:t>
            </a:r>
          </a:p>
        </p:txBody>
      </p:sp>
      <p:sp>
        <p:nvSpPr>
          <p:cNvPr id="35872" name="Line 32"/>
          <p:cNvSpPr>
            <a:spLocks noChangeShapeType="1"/>
          </p:cNvSpPr>
          <p:nvPr/>
        </p:nvSpPr>
        <p:spPr bwMode="auto">
          <a:xfrm>
            <a:off x="8245475" y="2306638"/>
            <a:ext cx="166688" cy="1587"/>
          </a:xfrm>
          <a:prstGeom prst="line">
            <a:avLst/>
          </a:prstGeom>
          <a:noFill/>
          <a:ln w="3175">
            <a:solidFill>
              <a:srgbClr val="000000"/>
            </a:solidFill>
            <a:round/>
            <a:headEnd/>
            <a:tailEnd type="triangle" w="med" len="med"/>
          </a:ln>
          <a:effectLst/>
        </p:spPr>
        <p:txBody>
          <a:bodyPr/>
          <a:lstStyle/>
          <a:p>
            <a:endParaRPr lang="fr-FR"/>
          </a:p>
        </p:txBody>
      </p:sp>
      <p:sp>
        <p:nvSpPr>
          <p:cNvPr id="35873" name="Text Box 33"/>
          <p:cNvSpPr txBox="1">
            <a:spLocks noChangeArrowheads="1"/>
          </p:cNvSpPr>
          <p:nvPr/>
        </p:nvSpPr>
        <p:spPr bwMode="auto">
          <a:xfrm>
            <a:off x="914400" y="3395663"/>
            <a:ext cx="1327608" cy="523220"/>
          </a:xfrm>
          <a:prstGeom prst="rect">
            <a:avLst/>
          </a:prstGeom>
          <a:noFill/>
          <a:ln w="9525" algn="ctr">
            <a:noFill/>
            <a:miter lim="800000"/>
            <a:headEnd/>
            <a:tailEnd/>
          </a:ln>
          <a:effectLst/>
        </p:spPr>
        <p:txBody>
          <a:bodyPr wrap="none">
            <a:spAutoFit/>
          </a:bodyPr>
          <a:lstStyle/>
          <a:p>
            <a:r>
              <a:rPr lang="en-US" sz="2800" dirty="0"/>
              <a:t>B=-MET</a:t>
            </a:r>
          </a:p>
        </p:txBody>
      </p:sp>
      <p:sp>
        <p:nvSpPr>
          <p:cNvPr id="35874" name="Line 34"/>
          <p:cNvSpPr>
            <a:spLocks noChangeShapeType="1"/>
          </p:cNvSpPr>
          <p:nvPr/>
        </p:nvSpPr>
        <p:spPr bwMode="auto">
          <a:xfrm>
            <a:off x="1082675" y="3409950"/>
            <a:ext cx="166688" cy="0"/>
          </a:xfrm>
          <a:prstGeom prst="line">
            <a:avLst/>
          </a:prstGeom>
          <a:noFill/>
          <a:ln w="3175">
            <a:solidFill>
              <a:srgbClr val="000000"/>
            </a:solidFill>
            <a:round/>
            <a:headEnd/>
            <a:tailEnd type="triangle" w="med" len="med"/>
          </a:ln>
          <a:effectLst/>
        </p:spPr>
        <p:txBody>
          <a:bodyPr/>
          <a:lstStyle/>
          <a:p>
            <a:endParaRPr lang="fr-FR"/>
          </a:p>
        </p:txBody>
      </p:sp>
      <p:sp>
        <p:nvSpPr>
          <p:cNvPr id="35875" name="Text Box 35"/>
          <p:cNvSpPr txBox="1">
            <a:spLocks noChangeArrowheads="1"/>
          </p:cNvSpPr>
          <p:nvPr/>
        </p:nvSpPr>
        <p:spPr bwMode="auto">
          <a:xfrm>
            <a:off x="3967163" y="3422650"/>
            <a:ext cx="1697901" cy="523220"/>
          </a:xfrm>
          <a:prstGeom prst="rect">
            <a:avLst/>
          </a:prstGeom>
          <a:noFill/>
          <a:ln w="9525" algn="ctr">
            <a:noFill/>
            <a:miter lim="800000"/>
            <a:headEnd/>
            <a:tailEnd/>
          </a:ln>
          <a:effectLst/>
        </p:spPr>
        <p:txBody>
          <a:bodyPr wrap="none">
            <a:spAutoFit/>
          </a:bodyPr>
          <a:lstStyle/>
          <a:p>
            <a:r>
              <a:rPr lang="en-US" sz="2800" dirty="0"/>
              <a:t>B+C=-MET</a:t>
            </a:r>
          </a:p>
        </p:txBody>
      </p:sp>
      <p:sp>
        <p:nvSpPr>
          <p:cNvPr id="35876" name="Text Box 36"/>
          <p:cNvSpPr txBox="1">
            <a:spLocks noChangeArrowheads="1"/>
          </p:cNvSpPr>
          <p:nvPr/>
        </p:nvSpPr>
        <p:spPr bwMode="auto">
          <a:xfrm>
            <a:off x="6888163" y="3449638"/>
            <a:ext cx="2098651" cy="523220"/>
          </a:xfrm>
          <a:prstGeom prst="rect">
            <a:avLst/>
          </a:prstGeom>
          <a:noFill/>
          <a:ln w="9525" algn="ctr">
            <a:noFill/>
            <a:miter lim="800000"/>
            <a:headEnd/>
            <a:tailEnd/>
          </a:ln>
          <a:effectLst/>
        </p:spPr>
        <p:txBody>
          <a:bodyPr wrap="none">
            <a:spAutoFit/>
          </a:bodyPr>
          <a:lstStyle/>
          <a:p>
            <a:r>
              <a:rPr lang="en-US" sz="2800" dirty="0"/>
              <a:t>B+C+D=-MET</a:t>
            </a:r>
          </a:p>
        </p:txBody>
      </p:sp>
      <p:sp>
        <p:nvSpPr>
          <p:cNvPr id="35877" name="Line 37"/>
          <p:cNvSpPr>
            <a:spLocks noChangeShapeType="1"/>
          </p:cNvSpPr>
          <p:nvPr/>
        </p:nvSpPr>
        <p:spPr bwMode="auto">
          <a:xfrm>
            <a:off x="1592263" y="3408363"/>
            <a:ext cx="387449" cy="0"/>
          </a:xfrm>
          <a:prstGeom prst="line">
            <a:avLst/>
          </a:prstGeom>
          <a:noFill/>
          <a:ln w="3175">
            <a:solidFill>
              <a:srgbClr val="000000"/>
            </a:solidFill>
            <a:round/>
            <a:headEnd/>
            <a:tailEnd type="triangle" w="med" len="med"/>
          </a:ln>
          <a:effectLst/>
        </p:spPr>
        <p:txBody>
          <a:bodyPr/>
          <a:lstStyle/>
          <a:p>
            <a:endParaRPr lang="fr-FR"/>
          </a:p>
        </p:txBody>
      </p:sp>
      <p:sp>
        <p:nvSpPr>
          <p:cNvPr id="35879" name="Line 39"/>
          <p:cNvSpPr>
            <a:spLocks noChangeShapeType="1"/>
          </p:cNvSpPr>
          <p:nvPr/>
        </p:nvSpPr>
        <p:spPr bwMode="auto">
          <a:xfrm>
            <a:off x="4087813" y="3446463"/>
            <a:ext cx="166687" cy="0"/>
          </a:xfrm>
          <a:prstGeom prst="line">
            <a:avLst/>
          </a:prstGeom>
          <a:noFill/>
          <a:ln w="3175">
            <a:solidFill>
              <a:srgbClr val="000000"/>
            </a:solidFill>
            <a:round/>
            <a:headEnd/>
            <a:tailEnd type="triangle" w="med" len="med"/>
          </a:ln>
          <a:effectLst/>
        </p:spPr>
        <p:txBody>
          <a:bodyPr/>
          <a:lstStyle/>
          <a:p>
            <a:endParaRPr lang="fr-FR"/>
          </a:p>
        </p:txBody>
      </p:sp>
      <p:sp>
        <p:nvSpPr>
          <p:cNvPr id="35880" name="Line 40"/>
          <p:cNvSpPr>
            <a:spLocks noChangeShapeType="1"/>
          </p:cNvSpPr>
          <p:nvPr/>
        </p:nvSpPr>
        <p:spPr bwMode="auto">
          <a:xfrm>
            <a:off x="4476750" y="3444875"/>
            <a:ext cx="166688" cy="0"/>
          </a:xfrm>
          <a:prstGeom prst="line">
            <a:avLst/>
          </a:prstGeom>
          <a:noFill/>
          <a:ln w="3175">
            <a:solidFill>
              <a:srgbClr val="000000"/>
            </a:solidFill>
            <a:round/>
            <a:headEnd/>
            <a:tailEnd type="triangle" w="med" len="med"/>
          </a:ln>
          <a:effectLst/>
        </p:spPr>
        <p:txBody>
          <a:bodyPr/>
          <a:lstStyle/>
          <a:p>
            <a:endParaRPr lang="fr-FR"/>
          </a:p>
        </p:txBody>
      </p:sp>
      <p:sp>
        <p:nvSpPr>
          <p:cNvPr id="35881" name="Line 41"/>
          <p:cNvSpPr>
            <a:spLocks noChangeShapeType="1"/>
          </p:cNvSpPr>
          <p:nvPr/>
        </p:nvSpPr>
        <p:spPr bwMode="auto">
          <a:xfrm>
            <a:off x="5033963" y="3430588"/>
            <a:ext cx="402133" cy="0"/>
          </a:xfrm>
          <a:prstGeom prst="line">
            <a:avLst/>
          </a:prstGeom>
          <a:noFill/>
          <a:ln w="3175">
            <a:solidFill>
              <a:srgbClr val="000000"/>
            </a:solidFill>
            <a:round/>
            <a:headEnd/>
            <a:tailEnd type="triangle" w="med" len="med"/>
          </a:ln>
          <a:effectLst/>
        </p:spPr>
        <p:txBody>
          <a:bodyPr/>
          <a:lstStyle/>
          <a:p>
            <a:endParaRPr lang="fr-FR"/>
          </a:p>
        </p:txBody>
      </p:sp>
      <p:sp>
        <p:nvSpPr>
          <p:cNvPr id="35883" name="Line 43"/>
          <p:cNvSpPr>
            <a:spLocks noChangeShapeType="1"/>
          </p:cNvSpPr>
          <p:nvPr/>
        </p:nvSpPr>
        <p:spPr bwMode="auto">
          <a:xfrm>
            <a:off x="7010400" y="3486150"/>
            <a:ext cx="166688" cy="1588"/>
          </a:xfrm>
          <a:prstGeom prst="line">
            <a:avLst/>
          </a:prstGeom>
          <a:noFill/>
          <a:ln w="3175">
            <a:solidFill>
              <a:srgbClr val="000000"/>
            </a:solidFill>
            <a:round/>
            <a:headEnd/>
            <a:tailEnd type="triangle" w="med" len="med"/>
          </a:ln>
          <a:effectLst/>
        </p:spPr>
        <p:txBody>
          <a:bodyPr/>
          <a:lstStyle/>
          <a:p>
            <a:endParaRPr lang="fr-FR"/>
          </a:p>
        </p:txBody>
      </p:sp>
      <p:sp>
        <p:nvSpPr>
          <p:cNvPr id="35884" name="Line 44"/>
          <p:cNvSpPr>
            <a:spLocks noChangeShapeType="1"/>
          </p:cNvSpPr>
          <p:nvPr/>
        </p:nvSpPr>
        <p:spPr bwMode="auto">
          <a:xfrm>
            <a:off x="7402513" y="3471863"/>
            <a:ext cx="166687" cy="1587"/>
          </a:xfrm>
          <a:prstGeom prst="line">
            <a:avLst/>
          </a:prstGeom>
          <a:noFill/>
          <a:ln w="3175">
            <a:solidFill>
              <a:srgbClr val="000000"/>
            </a:solidFill>
            <a:round/>
            <a:headEnd/>
            <a:tailEnd type="triangle" w="med" len="med"/>
          </a:ln>
          <a:effectLst/>
        </p:spPr>
        <p:txBody>
          <a:bodyPr/>
          <a:lstStyle/>
          <a:p>
            <a:endParaRPr lang="fr-FR"/>
          </a:p>
        </p:txBody>
      </p:sp>
      <p:sp>
        <p:nvSpPr>
          <p:cNvPr id="35885" name="Line 45"/>
          <p:cNvSpPr>
            <a:spLocks noChangeShapeType="1"/>
          </p:cNvSpPr>
          <p:nvPr/>
        </p:nvSpPr>
        <p:spPr bwMode="auto">
          <a:xfrm>
            <a:off x="7767638" y="3470275"/>
            <a:ext cx="166687" cy="1588"/>
          </a:xfrm>
          <a:prstGeom prst="line">
            <a:avLst/>
          </a:prstGeom>
          <a:noFill/>
          <a:ln w="3175">
            <a:solidFill>
              <a:srgbClr val="000000"/>
            </a:solidFill>
            <a:round/>
            <a:headEnd/>
            <a:tailEnd type="triangle" w="med" len="med"/>
          </a:ln>
          <a:effectLst/>
        </p:spPr>
        <p:txBody>
          <a:bodyPr/>
          <a:lstStyle/>
          <a:p>
            <a:endParaRPr lang="fr-FR"/>
          </a:p>
        </p:txBody>
      </p:sp>
      <p:sp>
        <p:nvSpPr>
          <p:cNvPr id="35886" name="Line 46"/>
          <p:cNvSpPr>
            <a:spLocks noChangeShapeType="1"/>
          </p:cNvSpPr>
          <p:nvPr/>
        </p:nvSpPr>
        <p:spPr bwMode="auto">
          <a:xfrm>
            <a:off x="8335963" y="3467100"/>
            <a:ext cx="340493" cy="0"/>
          </a:xfrm>
          <a:prstGeom prst="line">
            <a:avLst/>
          </a:prstGeom>
          <a:noFill/>
          <a:ln w="3175">
            <a:solidFill>
              <a:srgbClr val="000000"/>
            </a:solidFill>
            <a:round/>
            <a:headEnd/>
            <a:tailEnd type="triangle" w="med" len="med"/>
          </a:ln>
          <a:effectLst/>
        </p:spPr>
        <p:txBody>
          <a:bodyPr/>
          <a:lstStyle/>
          <a:p>
            <a:endParaRPr lang="fr-FR"/>
          </a:p>
        </p:txBody>
      </p:sp>
      <p:sp>
        <p:nvSpPr>
          <p:cNvPr id="35888" name="Oval 48"/>
          <p:cNvSpPr>
            <a:spLocks noChangeArrowheads="1"/>
          </p:cNvSpPr>
          <p:nvPr/>
        </p:nvSpPr>
        <p:spPr bwMode="auto">
          <a:xfrm>
            <a:off x="6480175" y="695325"/>
            <a:ext cx="2541588" cy="2470150"/>
          </a:xfrm>
          <a:prstGeom prst="ellipse">
            <a:avLst/>
          </a:prstGeom>
          <a:noFill/>
          <a:ln w="9525" algn="ctr">
            <a:solidFill>
              <a:srgbClr val="000000"/>
            </a:solidFill>
            <a:round/>
            <a:headEnd/>
            <a:tailEnd/>
          </a:ln>
          <a:effectLst/>
        </p:spPr>
        <p:txBody>
          <a:bodyPr wrap="none" anchor="ctr"/>
          <a:lstStyle/>
          <a:p>
            <a:endParaRPr lang="fr-FR"/>
          </a:p>
        </p:txBody>
      </p:sp>
      <p:sp>
        <p:nvSpPr>
          <p:cNvPr id="35889" name="Oval 49"/>
          <p:cNvSpPr>
            <a:spLocks noChangeArrowheads="1"/>
          </p:cNvSpPr>
          <p:nvPr/>
        </p:nvSpPr>
        <p:spPr bwMode="auto">
          <a:xfrm>
            <a:off x="369888" y="696913"/>
            <a:ext cx="2541587" cy="2470150"/>
          </a:xfrm>
          <a:prstGeom prst="ellipse">
            <a:avLst/>
          </a:prstGeom>
          <a:noFill/>
          <a:ln w="9525" algn="ctr">
            <a:solidFill>
              <a:srgbClr val="000000"/>
            </a:solidFill>
            <a:round/>
            <a:headEnd/>
            <a:tailEnd/>
          </a:ln>
          <a:effectLst/>
        </p:spPr>
        <p:txBody>
          <a:bodyPr wrap="none" anchor="ctr"/>
          <a:lstStyle/>
          <a:p>
            <a:endParaRPr lang="fr-FR"/>
          </a:p>
        </p:txBody>
      </p:sp>
      <p:sp>
        <p:nvSpPr>
          <p:cNvPr id="35890" name="Oval 50"/>
          <p:cNvSpPr>
            <a:spLocks noChangeArrowheads="1"/>
          </p:cNvSpPr>
          <p:nvPr/>
        </p:nvSpPr>
        <p:spPr bwMode="auto">
          <a:xfrm>
            <a:off x="3430588" y="660400"/>
            <a:ext cx="2541587" cy="2470150"/>
          </a:xfrm>
          <a:prstGeom prst="ellipse">
            <a:avLst/>
          </a:prstGeom>
          <a:noFill/>
          <a:ln w="9525" algn="ctr">
            <a:solidFill>
              <a:srgbClr val="000000"/>
            </a:solidFill>
            <a:round/>
            <a:headEnd/>
            <a:tailEnd/>
          </a:ln>
          <a:effectLst/>
        </p:spPr>
        <p:txBody>
          <a:bodyPr wrap="none" anchor="ctr"/>
          <a:lstStyle/>
          <a:p>
            <a:endParaRPr lang="fr-FR"/>
          </a:p>
        </p:txBody>
      </p:sp>
      <p:sp>
        <p:nvSpPr>
          <p:cNvPr id="35892" name="Rectangle 52"/>
          <p:cNvSpPr>
            <a:spLocks noGrp="1" noChangeArrowheads="1"/>
          </p:cNvSpPr>
          <p:nvPr>
            <p:ph type="body" idx="1"/>
          </p:nvPr>
        </p:nvSpPr>
        <p:spPr>
          <a:xfrm>
            <a:off x="215900" y="4005064"/>
            <a:ext cx="8610600" cy="2664295"/>
          </a:xfrm>
          <a:noFill/>
          <a:ln/>
        </p:spPr>
        <p:txBody>
          <a:bodyPr>
            <a:noAutofit/>
          </a:bodyPr>
          <a:lstStyle/>
          <a:p>
            <a:r>
              <a:rPr lang="en-US" sz="1800" dirty="0"/>
              <a:t>La non-conservation de </a:t>
            </a:r>
            <a:r>
              <a:rPr lang="en-US" sz="1800" dirty="0" err="1"/>
              <a:t>l’impulsion</a:t>
            </a:r>
            <a:r>
              <a:rPr lang="en-US" sz="1800" dirty="0"/>
              <a:t> </a:t>
            </a:r>
            <a:r>
              <a:rPr lang="en-US" sz="1800" dirty="0" err="1"/>
              <a:t>dans</a:t>
            </a:r>
            <a:r>
              <a:rPr lang="en-US" sz="1800" dirty="0"/>
              <a:t> le plan transverse au </a:t>
            </a:r>
            <a:r>
              <a:rPr lang="en-US" sz="1800" dirty="0" err="1"/>
              <a:t>faisceau</a:t>
            </a:r>
            <a:r>
              <a:rPr lang="en-US" sz="1800" dirty="0"/>
              <a:t> </a:t>
            </a:r>
            <a:r>
              <a:rPr lang="en-US" sz="1800" dirty="0" err="1"/>
              <a:t>est</a:t>
            </a:r>
            <a:r>
              <a:rPr lang="en-US" sz="1800" dirty="0"/>
              <a:t> </a:t>
            </a:r>
            <a:r>
              <a:rPr lang="en-US" sz="1800" dirty="0" err="1"/>
              <a:t>une</a:t>
            </a:r>
            <a:r>
              <a:rPr lang="en-US" sz="1800" dirty="0"/>
              <a:t> indication de la presence d’un </a:t>
            </a:r>
            <a:r>
              <a:rPr lang="en-US" sz="1800" dirty="0" smtClean="0"/>
              <a:t>neutrino</a:t>
            </a:r>
          </a:p>
          <a:p>
            <a:r>
              <a:rPr lang="en-US" sz="1800" dirty="0" smtClean="0"/>
              <a:t>On </a:t>
            </a:r>
            <a:r>
              <a:rPr lang="en-US" sz="1800" dirty="0" err="1" smtClean="0"/>
              <a:t>définit</a:t>
            </a:r>
            <a:r>
              <a:rPr lang="en-US" sz="1800" dirty="0" smtClean="0"/>
              <a:t> </a:t>
            </a:r>
            <a:r>
              <a:rPr lang="en-US" sz="1800" dirty="0" err="1" smtClean="0"/>
              <a:t>donc</a:t>
            </a:r>
            <a:r>
              <a:rPr lang="en-US" sz="1800" dirty="0" smtClean="0"/>
              <a:t> </a:t>
            </a:r>
            <a:r>
              <a:rPr lang="en-US" sz="1800" dirty="0" err="1" smtClean="0"/>
              <a:t>l’énergie</a:t>
            </a:r>
            <a:r>
              <a:rPr lang="en-US" sz="1800" dirty="0" smtClean="0"/>
              <a:t> transverse </a:t>
            </a:r>
            <a:r>
              <a:rPr lang="en-US" sz="1800" dirty="0" err="1" smtClean="0"/>
              <a:t>manquante</a:t>
            </a:r>
            <a:r>
              <a:rPr lang="en-US" sz="1800" dirty="0" smtClean="0"/>
              <a:t> </a:t>
            </a:r>
            <a:r>
              <a:rPr lang="en-US" sz="1800" dirty="0" err="1" smtClean="0"/>
              <a:t>comme</a:t>
            </a:r>
            <a:r>
              <a:rPr lang="en-US" sz="1800" dirty="0" smtClean="0"/>
              <a:t> </a:t>
            </a:r>
            <a:r>
              <a:rPr lang="en-US" sz="1800" dirty="0" err="1" smtClean="0"/>
              <a:t>ci-dessus</a:t>
            </a:r>
            <a:r>
              <a:rPr lang="en-US" sz="1800" dirty="0" smtClean="0"/>
              <a:t> </a:t>
            </a:r>
            <a:br>
              <a:rPr lang="en-US" sz="1800" dirty="0" smtClean="0"/>
            </a:br>
            <a:r>
              <a:rPr lang="en-US" sz="1800" dirty="0" smtClean="0"/>
              <a:t>(</a:t>
            </a:r>
            <a:r>
              <a:rPr lang="en-US" sz="1800" dirty="0" err="1" smtClean="0"/>
              <a:t>ou</a:t>
            </a:r>
            <a:r>
              <a:rPr lang="en-US" sz="1800" dirty="0" smtClean="0"/>
              <a:t> Missing Transverse Energy)</a:t>
            </a:r>
          </a:p>
          <a:p>
            <a:pPr>
              <a:buNone/>
            </a:pPr>
            <a:endParaRPr lang="en-US" sz="1800" dirty="0" smtClean="0"/>
          </a:p>
          <a:p>
            <a:endParaRPr lang="en-US" sz="1800" dirty="0" smtClean="0"/>
          </a:p>
          <a:p>
            <a:endParaRPr lang="en-US" sz="1800" dirty="0" smtClean="0"/>
          </a:p>
          <a:p>
            <a:r>
              <a:rPr lang="en-US" sz="1800" dirty="0" err="1" smtClean="0"/>
              <a:t>Mais</a:t>
            </a:r>
            <a:r>
              <a:rPr lang="en-US" sz="1800" dirty="0" smtClean="0"/>
              <a:t> attention : </a:t>
            </a:r>
            <a:r>
              <a:rPr lang="en-US" sz="1800" dirty="0" err="1" smtClean="0"/>
              <a:t>il</a:t>
            </a:r>
            <a:r>
              <a:rPr lang="en-US" sz="1800" dirty="0" smtClean="0"/>
              <a:t> </a:t>
            </a:r>
            <a:r>
              <a:rPr lang="en-US" sz="1800" dirty="0" err="1" smtClean="0"/>
              <a:t>peut</a:t>
            </a:r>
            <a:r>
              <a:rPr lang="en-US" sz="1800" dirty="0" smtClean="0"/>
              <a:t> y </a:t>
            </a:r>
            <a:r>
              <a:rPr lang="en-US" sz="1800" dirty="0" err="1" smtClean="0"/>
              <a:t>avoir</a:t>
            </a:r>
            <a:r>
              <a:rPr lang="en-US" sz="1800" dirty="0" smtClean="0"/>
              <a:t> de la </a:t>
            </a:r>
            <a:r>
              <a:rPr lang="en-US" sz="1800" i="1" dirty="0" err="1" smtClean="0"/>
              <a:t>fausse</a:t>
            </a:r>
            <a:r>
              <a:rPr lang="en-US" sz="1800" i="1" dirty="0" smtClean="0"/>
              <a:t> MET </a:t>
            </a:r>
            <a:r>
              <a:rPr lang="en-US" sz="1800" dirty="0" smtClean="0"/>
              <a:t>du à des </a:t>
            </a:r>
            <a:r>
              <a:rPr lang="en-US" sz="1800" dirty="0" err="1" smtClean="0"/>
              <a:t>particules</a:t>
            </a:r>
            <a:r>
              <a:rPr lang="en-US" sz="1800" dirty="0" smtClean="0"/>
              <a:t> mal </a:t>
            </a:r>
            <a:r>
              <a:rPr lang="en-US" sz="1800" dirty="0" err="1" smtClean="0"/>
              <a:t>reconstruites</a:t>
            </a:r>
            <a:r>
              <a:rPr lang="en-US" sz="1800" dirty="0" smtClean="0"/>
              <a:t>. </a:t>
            </a:r>
            <a:endParaRPr lang="en-US" sz="1800" dirty="0"/>
          </a:p>
        </p:txBody>
      </p:sp>
      <p:sp>
        <p:nvSpPr>
          <p:cNvPr id="35893" name="Text Box 53"/>
          <p:cNvSpPr txBox="1">
            <a:spLocks noChangeArrowheads="1"/>
          </p:cNvSpPr>
          <p:nvPr/>
        </p:nvSpPr>
        <p:spPr bwMode="auto">
          <a:xfrm>
            <a:off x="2239963" y="5381153"/>
            <a:ext cx="1805302" cy="523220"/>
          </a:xfrm>
          <a:prstGeom prst="rect">
            <a:avLst/>
          </a:prstGeom>
          <a:noFill/>
          <a:ln w="9525" algn="ctr">
            <a:noFill/>
            <a:miter lim="800000"/>
            <a:headEnd/>
            <a:tailEnd/>
          </a:ln>
          <a:effectLst/>
        </p:spPr>
        <p:txBody>
          <a:bodyPr wrap="none">
            <a:spAutoFit/>
          </a:bodyPr>
          <a:lstStyle/>
          <a:p>
            <a:r>
              <a:rPr lang="en-US" sz="2800" dirty="0"/>
              <a:t>|MET| </a:t>
            </a:r>
            <a:r>
              <a:rPr lang="en-US" sz="2800" dirty="0">
                <a:sym typeface="Symbol" pitchFamily="18" charset="2"/>
              </a:rPr>
              <a:t></a:t>
            </a:r>
            <a:r>
              <a:rPr lang="en-US" sz="2800" dirty="0"/>
              <a:t>0 </a:t>
            </a:r>
          </a:p>
        </p:txBody>
      </p:sp>
      <p:sp>
        <p:nvSpPr>
          <p:cNvPr id="35894" name="Line 54"/>
          <p:cNvSpPr>
            <a:spLocks noChangeShapeType="1"/>
          </p:cNvSpPr>
          <p:nvPr/>
        </p:nvSpPr>
        <p:spPr bwMode="auto">
          <a:xfrm>
            <a:off x="2605088" y="5373216"/>
            <a:ext cx="339725" cy="0"/>
          </a:xfrm>
          <a:prstGeom prst="line">
            <a:avLst/>
          </a:prstGeom>
          <a:noFill/>
          <a:ln w="3175">
            <a:solidFill>
              <a:srgbClr val="000000"/>
            </a:solidFill>
            <a:round/>
            <a:headEnd/>
            <a:tailEnd type="triangle" w="med" len="med"/>
          </a:ln>
          <a:effectLst/>
        </p:spPr>
        <p:txBody>
          <a:bodyPr/>
          <a:lstStyle/>
          <a:p>
            <a:endParaRPr lang="fr-FR"/>
          </a:p>
        </p:txBody>
      </p:sp>
      <p:sp>
        <p:nvSpPr>
          <p:cNvPr id="35896" name="Text Box 56"/>
          <p:cNvSpPr txBox="1">
            <a:spLocks noChangeArrowheads="1"/>
          </p:cNvSpPr>
          <p:nvPr/>
        </p:nvSpPr>
        <p:spPr bwMode="auto">
          <a:xfrm>
            <a:off x="4362722" y="5472325"/>
            <a:ext cx="3449638" cy="396875"/>
          </a:xfrm>
          <a:prstGeom prst="rect">
            <a:avLst/>
          </a:prstGeom>
          <a:noFill/>
          <a:ln w="9525" algn="ctr">
            <a:noFill/>
            <a:miter lim="800000"/>
            <a:headEnd/>
            <a:tailEnd/>
          </a:ln>
          <a:effectLst/>
        </p:spPr>
        <p:txBody>
          <a:bodyPr wrap="none">
            <a:spAutoFit/>
          </a:bodyPr>
          <a:lstStyle/>
          <a:p>
            <a:r>
              <a:rPr lang="en-US" dirty="0">
                <a:sym typeface="Symbol" pitchFamily="18" charset="2"/>
              </a:rPr>
              <a:t> Presence d’un neutrino</a:t>
            </a:r>
          </a:p>
        </p:txBody>
      </p:sp>
      <p:sp>
        <p:nvSpPr>
          <p:cNvPr id="53" name="Espace réservé du numéro de diapositive 52"/>
          <p:cNvSpPr>
            <a:spLocks noGrp="1"/>
          </p:cNvSpPr>
          <p:nvPr>
            <p:ph type="sldNum" sz="quarter" idx="12"/>
          </p:nvPr>
        </p:nvSpPr>
        <p:spPr/>
        <p:txBody>
          <a:bodyPr/>
          <a:lstStyle/>
          <a:p>
            <a:fld id="{C87FFD17-4B23-42F6-9F7E-E566978288EA}" type="slidenum">
              <a:rPr lang="fr-FR" smtClean="0"/>
              <a:pPr/>
              <a:t>27</a:t>
            </a:fld>
            <a:endParaRPr lang="fr-F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0"/>
            <a:ext cx="8447856" cy="519113"/>
          </a:xfrm>
        </p:spPr>
        <p:txBody>
          <a:bodyPr/>
          <a:lstStyle/>
          <a:p>
            <a:r>
              <a:rPr lang="en-US" dirty="0" err="1"/>
              <a:t>L’énergie</a:t>
            </a:r>
            <a:r>
              <a:rPr lang="en-US" dirty="0"/>
              <a:t> transverse </a:t>
            </a:r>
            <a:r>
              <a:rPr lang="en-US" dirty="0" err="1"/>
              <a:t>manquante</a:t>
            </a:r>
            <a:endParaRPr lang="en-US" dirty="0"/>
          </a:p>
        </p:txBody>
      </p:sp>
      <p:sp>
        <p:nvSpPr>
          <p:cNvPr id="34819" name="Rectangle 3"/>
          <p:cNvSpPr>
            <a:spLocks noGrp="1" noChangeArrowheads="1"/>
          </p:cNvSpPr>
          <p:nvPr>
            <p:ph type="body" idx="1"/>
          </p:nvPr>
        </p:nvSpPr>
        <p:spPr/>
        <p:txBody>
          <a:bodyPr/>
          <a:lstStyle/>
          <a:p>
            <a:endParaRPr lang="fr-FR"/>
          </a:p>
        </p:txBody>
      </p:sp>
      <p:pic>
        <p:nvPicPr>
          <p:cNvPr id="34820" name="Espace réservé du contenu 9" descr="MET2.png"/>
          <p:cNvPicPr>
            <a:picLocks noChangeAspect="1"/>
          </p:cNvPicPr>
          <p:nvPr/>
        </p:nvPicPr>
        <p:blipFill>
          <a:blip r:embed="rId2" cstate="print"/>
          <a:srcRect l="803" t="12572" r="50130"/>
          <a:stretch>
            <a:fillRect/>
          </a:stretch>
        </p:blipFill>
        <p:spPr bwMode="auto">
          <a:xfrm>
            <a:off x="0" y="1096963"/>
            <a:ext cx="6324600" cy="5761037"/>
          </a:xfrm>
          <a:prstGeom prst="rect">
            <a:avLst/>
          </a:prstGeom>
          <a:noFill/>
          <a:ln w="9525">
            <a:noFill/>
            <a:miter lim="800000"/>
            <a:headEnd/>
            <a:tailEnd/>
          </a:ln>
        </p:spPr>
      </p:pic>
      <p:sp>
        <p:nvSpPr>
          <p:cNvPr id="7" name="Espace réservé du numéro de diapositive 6"/>
          <p:cNvSpPr txBox="1">
            <a:spLocks noGrp="1"/>
          </p:cNvSpPr>
          <p:nvPr/>
        </p:nvSpPr>
        <p:spPr>
          <a:xfrm>
            <a:off x="8247063" y="5876925"/>
            <a:ext cx="457200" cy="476250"/>
          </a:xfrm>
          <a:prstGeom prst="rect">
            <a:avLst/>
          </a:prstGeom>
          <a:noFill/>
        </p:spPr>
        <p:txBody>
          <a:bodyPr anchor="b"/>
          <a:lstStyle/>
          <a:p>
            <a:pPr defTabSz="457200" fontAlgn="auto">
              <a:spcBef>
                <a:spcPts val="0"/>
              </a:spcBef>
              <a:spcAft>
                <a:spcPts val="0"/>
              </a:spcAft>
              <a:defRPr/>
            </a:pPr>
            <a:fld id="{C0226ED0-6090-462E-922F-1151E82B3A70}" type="slidenum">
              <a:rPr lang="en-US" sz="1200">
                <a:solidFill>
                  <a:schemeClr val="bg2">
                    <a:shade val="50000"/>
                    <a:satMod val="200000"/>
                  </a:schemeClr>
                </a:solidFill>
                <a:latin typeface="+mn-lt"/>
              </a:rPr>
              <a:pPr defTabSz="457200" fontAlgn="auto">
                <a:spcBef>
                  <a:spcPts val="0"/>
                </a:spcBef>
                <a:spcAft>
                  <a:spcPts val="0"/>
                </a:spcAft>
                <a:defRPr/>
              </a:pPr>
              <a:t>28</a:t>
            </a:fld>
            <a:endParaRPr lang="en-US" sz="1200">
              <a:solidFill>
                <a:schemeClr val="bg2">
                  <a:shade val="50000"/>
                  <a:satMod val="200000"/>
                </a:schemeClr>
              </a:solidFill>
              <a:latin typeface="+mn-lt"/>
            </a:endParaRPr>
          </a:p>
        </p:txBody>
      </p:sp>
      <p:sp>
        <p:nvSpPr>
          <p:cNvPr id="34824" name="ZoneTexte 8"/>
          <p:cNvSpPr txBox="1">
            <a:spLocks noChangeArrowheads="1"/>
          </p:cNvSpPr>
          <p:nvPr/>
        </p:nvSpPr>
        <p:spPr bwMode="auto">
          <a:xfrm>
            <a:off x="7094413" y="5013176"/>
            <a:ext cx="1870075" cy="1200329"/>
          </a:xfrm>
          <a:prstGeom prst="rect">
            <a:avLst/>
          </a:prstGeom>
          <a:noFill/>
          <a:ln w="9525">
            <a:noFill/>
            <a:miter lim="800000"/>
            <a:headEnd/>
            <a:tailEnd/>
          </a:ln>
        </p:spPr>
        <p:txBody>
          <a:bodyPr wrap="square">
            <a:spAutoFit/>
          </a:bodyPr>
          <a:lstStyle/>
          <a:p>
            <a:pPr defTabSz="457200"/>
            <a:r>
              <a:rPr lang="en-GB" sz="1800" i="1" dirty="0" err="1">
                <a:latin typeface="Gill Sans MT" pitchFamily="34" charset="0"/>
              </a:rPr>
              <a:t>Dans</a:t>
            </a:r>
            <a:r>
              <a:rPr lang="en-GB" sz="1800" i="1" dirty="0">
                <a:latin typeface="Gill Sans MT" pitchFamily="34" charset="0"/>
              </a:rPr>
              <a:t> </a:t>
            </a:r>
            <a:r>
              <a:rPr lang="en-GB" sz="1800" i="1" dirty="0" err="1">
                <a:latin typeface="Gill Sans MT" pitchFamily="34" charset="0"/>
              </a:rPr>
              <a:t>cet</a:t>
            </a:r>
            <a:r>
              <a:rPr lang="en-GB" sz="1800" i="1" dirty="0">
                <a:latin typeface="Gill Sans MT" pitchFamily="34" charset="0"/>
              </a:rPr>
              <a:t> </a:t>
            </a:r>
            <a:r>
              <a:rPr lang="en-GB" sz="1800" i="1" dirty="0" err="1">
                <a:latin typeface="Gill Sans MT" pitchFamily="34" charset="0"/>
              </a:rPr>
              <a:t>exemple</a:t>
            </a:r>
            <a:r>
              <a:rPr lang="en-GB" sz="1800" i="1" dirty="0">
                <a:latin typeface="Gill Sans MT" pitchFamily="34" charset="0"/>
              </a:rPr>
              <a:t>, le neutrino </a:t>
            </a:r>
            <a:r>
              <a:rPr lang="en-GB" sz="1800" i="1" dirty="0" err="1">
                <a:latin typeface="Gill Sans MT" pitchFamily="34" charset="0"/>
              </a:rPr>
              <a:t>est</a:t>
            </a:r>
            <a:r>
              <a:rPr lang="en-GB" sz="1800" i="1" dirty="0">
                <a:latin typeface="Gill Sans MT" pitchFamily="34" charset="0"/>
              </a:rPr>
              <a:t> dos à dos avec la </a:t>
            </a:r>
            <a:r>
              <a:rPr lang="en-GB" sz="1800" i="1" dirty="0" err="1">
                <a:latin typeface="Gill Sans MT" pitchFamily="34" charset="0"/>
              </a:rPr>
              <a:t>particule</a:t>
            </a:r>
            <a:r>
              <a:rPr lang="en-GB" sz="1800" i="1" dirty="0">
                <a:latin typeface="Gill Sans MT" pitchFamily="34" charset="0"/>
              </a:rPr>
              <a:t> </a:t>
            </a:r>
            <a:r>
              <a:rPr lang="en-GB" sz="1800" i="1" dirty="0" err="1">
                <a:latin typeface="Gill Sans MT" pitchFamily="34" charset="0"/>
              </a:rPr>
              <a:t>chargée</a:t>
            </a:r>
            <a:endParaRPr lang="en-GB" sz="1800" i="1" dirty="0">
              <a:latin typeface="Gill Sans MT" pitchFamily="34" charset="0"/>
            </a:endParaRPr>
          </a:p>
        </p:txBody>
      </p:sp>
      <p:sp>
        <p:nvSpPr>
          <p:cNvPr id="34831" name="Rectangle 15"/>
          <p:cNvSpPr>
            <a:spLocks noChangeArrowheads="1"/>
          </p:cNvSpPr>
          <p:nvPr/>
        </p:nvSpPr>
        <p:spPr bwMode="auto">
          <a:xfrm>
            <a:off x="6405116" y="1727200"/>
            <a:ext cx="2559372" cy="1190625"/>
          </a:xfrm>
          <a:prstGeom prst="rect">
            <a:avLst/>
          </a:prstGeom>
          <a:noFill/>
          <a:ln w="9525" algn="ctr">
            <a:noFill/>
            <a:miter lim="800000"/>
            <a:headEnd/>
            <a:tailEnd/>
          </a:ln>
          <a:effectLst/>
        </p:spPr>
        <p:txBody>
          <a:bodyPr wrap="square">
            <a:spAutoFit/>
          </a:bodyPr>
          <a:lstStyle/>
          <a:p>
            <a:r>
              <a:rPr lang="en-GB" sz="1800" dirty="0">
                <a:solidFill>
                  <a:srgbClr val="000000"/>
                </a:solidFill>
              </a:rPr>
              <a:t>Direction de </a:t>
            </a:r>
            <a:r>
              <a:rPr lang="en-GB" sz="1800" dirty="0" err="1">
                <a:solidFill>
                  <a:srgbClr val="000000"/>
                </a:solidFill>
              </a:rPr>
              <a:t>l’énergie</a:t>
            </a:r>
            <a:endParaRPr lang="en-GB" sz="1800" dirty="0">
              <a:solidFill>
                <a:srgbClr val="000000"/>
              </a:solidFill>
            </a:endParaRPr>
          </a:p>
          <a:p>
            <a:r>
              <a:rPr lang="en-GB" sz="1800" dirty="0">
                <a:solidFill>
                  <a:srgbClr val="000000"/>
                </a:solidFill>
              </a:rPr>
              <a:t> transverse </a:t>
            </a:r>
            <a:r>
              <a:rPr lang="en-GB" sz="1800" dirty="0" err="1">
                <a:solidFill>
                  <a:srgbClr val="000000"/>
                </a:solidFill>
              </a:rPr>
              <a:t>manquante</a:t>
            </a:r>
            <a:r>
              <a:rPr lang="en-GB" sz="1800" dirty="0">
                <a:solidFill>
                  <a:srgbClr val="000000"/>
                </a:solidFill>
              </a:rPr>
              <a:t> :</a:t>
            </a:r>
          </a:p>
          <a:p>
            <a:r>
              <a:rPr lang="en-GB" sz="1800" dirty="0">
                <a:solidFill>
                  <a:srgbClr val="000000"/>
                </a:solidFill>
              </a:rPr>
              <a:t> </a:t>
            </a:r>
            <a:r>
              <a:rPr lang="en-GB" sz="1800" dirty="0" err="1">
                <a:solidFill>
                  <a:srgbClr val="000000"/>
                </a:solidFill>
              </a:rPr>
              <a:t>peut</a:t>
            </a:r>
            <a:r>
              <a:rPr lang="en-GB" sz="1800" dirty="0">
                <a:solidFill>
                  <a:srgbClr val="000000"/>
                </a:solidFill>
              </a:rPr>
              <a:t> </a:t>
            </a:r>
            <a:r>
              <a:rPr lang="en-GB" sz="1800" dirty="0" err="1">
                <a:solidFill>
                  <a:srgbClr val="000000"/>
                </a:solidFill>
              </a:rPr>
              <a:t>indiquer</a:t>
            </a:r>
            <a:r>
              <a:rPr lang="en-GB" sz="1800" dirty="0">
                <a:solidFill>
                  <a:srgbClr val="000000"/>
                </a:solidFill>
              </a:rPr>
              <a:t> la </a:t>
            </a:r>
          </a:p>
          <a:p>
            <a:r>
              <a:rPr lang="en-GB" sz="1800" dirty="0">
                <a:solidFill>
                  <a:srgbClr val="000000"/>
                </a:solidFill>
              </a:rPr>
              <a:t>direction du neutrino !</a:t>
            </a:r>
            <a:endParaRPr lang="en-US" sz="1800" dirty="0">
              <a:solidFill>
                <a:srgbClr val="000000"/>
              </a:solidFill>
            </a:endParaRPr>
          </a:p>
        </p:txBody>
      </p:sp>
      <p:sp>
        <p:nvSpPr>
          <p:cNvPr id="34832" name="Line 16"/>
          <p:cNvSpPr>
            <a:spLocks noChangeShapeType="1"/>
          </p:cNvSpPr>
          <p:nvPr/>
        </p:nvSpPr>
        <p:spPr bwMode="auto">
          <a:xfrm flipH="1">
            <a:off x="4800600" y="2895600"/>
            <a:ext cx="1905000" cy="1905000"/>
          </a:xfrm>
          <a:prstGeom prst="line">
            <a:avLst/>
          </a:prstGeom>
          <a:noFill/>
          <a:ln w="9525">
            <a:solidFill>
              <a:schemeClr val="tx1"/>
            </a:solidFill>
            <a:round/>
            <a:headEnd/>
            <a:tailEnd type="triangle" w="med" len="med"/>
          </a:ln>
          <a:effectLst/>
        </p:spPr>
        <p:txBody>
          <a:bodyPr/>
          <a:lstStyle/>
          <a:p>
            <a:endParaRPr lang="fr-FR"/>
          </a:p>
        </p:txBody>
      </p:sp>
      <p:sp>
        <p:nvSpPr>
          <p:cNvPr id="10" name="Espace réservé du numéro de diapositive 9"/>
          <p:cNvSpPr>
            <a:spLocks noGrp="1"/>
          </p:cNvSpPr>
          <p:nvPr>
            <p:ph type="sldNum" sz="quarter" idx="12"/>
          </p:nvPr>
        </p:nvSpPr>
        <p:spPr/>
        <p:txBody>
          <a:bodyPr/>
          <a:lstStyle/>
          <a:p>
            <a:fld id="{C87FFD17-4B23-42F6-9F7E-E566978288EA}" type="slidenum">
              <a:rPr lang="fr-FR" smtClean="0"/>
              <a:pPr/>
              <a:t>28</a:t>
            </a:fld>
            <a:endParaRPr lang="fr-F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les autres particules ? </a:t>
            </a:r>
            <a:endParaRPr lang="fr-FR" dirty="0"/>
          </a:p>
        </p:txBody>
      </p:sp>
      <p:sp>
        <p:nvSpPr>
          <p:cNvPr id="3" name="Espace réservé du contenu 2"/>
          <p:cNvSpPr>
            <a:spLocks noGrp="1"/>
          </p:cNvSpPr>
          <p:nvPr>
            <p:ph idx="1"/>
          </p:nvPr>
        </p:nvSpPr>
        <p:spPr>
          <a:xfrm>
            <a:off x="251520" y="1340768"/>
            <a:ext cx="8640960" cy="5040560"/>
          </a:xfrm>
        </p:spPr>
        <p:txBody>
          <a:bodyPr>
            <a:normAutofit/>
          </a:bodyPr>
          <a:lstStyle/>
          <a:p>
            <a:r>
              <a:rPr lang="fr-FR" sz="2800" dirty="0" smtClean="0"/>
              <a:t>Que se passe-t-il pour les bosons W et Z par exemple ?</a:t>
            </a:r>
          </a:p>
          <a:p>
            <a:pPr>
              <a:buNone/>
            </a:pPr>
            <a:r>
              <a:rPr lang="fr-FR" sz="2800" dirty="0" smtClean="0"/>
              <a:t> </a:t>
            </a:r>
          </a:p>
          <a:p>
            <a:r>
              <a:rPr lang="fr-FR" sz="2800" dirty="0" smtClean="0"/>
              <a:t>Ils ont une durée de vie tellement courte qu’ils ne peuvent même pas traverser la première couche du détecteur : ils se désintègrent avant</a:t>
            </a:r>
          </a:p>
          <a:p>
            <a:endParaRPr lang="fr-FR" sz="2800" dirty="0" smtClean="0"/>
          </a:p>
          <a:p>
            <a:r>
              <a:rPr lang="fr-FR" sz="2800" dirty="0" smtClean="0"/>
              <a:t>Mais, on connaît leurs </a:t>
            </a:r>
            <a:r>
              <a:rPr lang="fr-FR" sz="2800" b="1" dirty="0" smtClean="0"/>
              <a:t>produits de désintégration</a:t>
            </a:r>
            <a:r>
              <a:rPr lang="fr-FR" sz="2800" dirty="0" smtClean="0"/>
              <a:t>, ce sont eux que l’on va chercher</a:t>
            </a:r>
          </a:p>
          <a:p>
            <a:pPr lvl="1"/>
            <a:r>
              <a:rPr lang="fr-FR" sz="2400" dirty="0" smtClean="0"/>
              <a:t>Exemple : 	W </a:t>
            </a:r>
            <a:r>
              <a:rPr lang="fr-FR" sz="2400" dirty="0" smtClean="0">
                <a:sym typeface="Wingdings" pitchFamily="2" charset="2"/>
              </a:rPr>
              <a:t> </a:t>
            </a:r>
            <a:r>
              <a:rPr lang="fr-FR" sz="2400" dirty="0" err="1" smtClean="0">
                <a:sym typeface="Wingdings" pitchFamily="2" charset="2"/>
              </a:rPr>
              <a:t>electron</a:t>
            </a:r>
            <a:r>
              <a:rPr lang="fr-FR" sz="2400" dirty="0" smtClean="0">
                <a:sym typeface="Wingdings" pitchFamily="2" charset="2"/>
              </a:rPr>
              <a:t> + neutrino</a:t>
            </a:r>
          </a:p>
          <a:p>
            <a:pPr lvl="1">
              <a:buNone/>
            </a:pPr>
            <a:r>
              <a:rPr lang="fr-FR" sz="2400" dirty="0" smtClean="0">
                <a:sym typeface="Wingdings" pitchFamily="2" charset="2"/>
              </a:rPr>
              <a:t>	</a:t>
            </a:r>
            <a:r>
              <a:rPr lang="fr-FR" sz="2400" dirty="0" smtClean="0">
                <a:sym typeface="Wingdings" pitchFamily="2" charset="2"/>
              </a:rPr>
              <a:t>			 Z  </a:t>
            </a:r>
            <a:r>
              <a:rPr lang="fr-FR" sz="2400" dirty="0" err="1" smtClean="0">
                <a:sym typeface="Wingdings" pitchFamily="2" charset="2"/>
              </a:rPr>
              <a:t>electron</a:t>
            </a:r>
            <a:r>
              <a:rPr lang="fr-FR" sz="2400" dirty="0" smtClean="0">
                <a:sym typeface="Wingdings" pitchFamily="2" charset="2"/>
              </a:rPr>
              <a:t> + positron </a:t>
            </a:r>
          </a:p>
        </p:txBody>
      </p:sp>
      <p:sp>
        <p:nvSpPr>
          <p:cNvPr id="4" name="Espace réservé du numéro de diapositive 3"/>
          <p:cNvSpPr>
            <a:spLocks noGrp="1"/>
          </p:cNvSpPr>
          <p:nvPr>
            <p:ph type="sldNum" sz="quarter" idx="12"/>
          </p:nvPr>
        </p:nvSpPr>
        <p:spPr/>
        <p:txBody>
          <a:bodyPr/>
          <a:lstStyle/>
          <a:p>
            <a:fld id="{C87FFD17-4B23-42F6-9F7E-E566978288EA}" type="slidenum">
              <a:rPr lang="fr-FR" smtClean="0"/>
              <a:pPr/>
              <a:t>29</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44624"/>
            <a:ext cx="8928992" cy="1008112"/>
          </a:xfrm>
        </p:spPr>
        <p:txBody>
          <a:bodyPr/>
          <a:lstStyle/>
          <a:p>
            <a:r>
              <a:rPr lang="fr-FR" dirty="0" smtClean="0"/>
              <a:t>Rappel : </a:t>
            </a:r>
            <a:br>
              <a:rPr lang="fr-FR" dirty="0" smtClean="0"/>
            </a:br>
            <a:r>
              <a:rPr lang="fr-FR" dirty="0" smtClean="0"/>
              <a:t>Accélérateur : le LHC</a:t>
            </a:r>
            <a:endParaRPr lang="fr-FR" dirty="0"/>
          </a:p>
        </p:txBody>
      </p:sp>
      <p:sp>
        <p:nvSpPr>
          <p:cNvPr id="3" name="Espace réservé du contenu 2"/>
          <p:cNvSpPr>
            <a:spLocks noGrp="1"/>
          </p:cNvSpPr>
          <p:nvPr>
            <p:ph idx="1"/>
          </p:nvPr>
        </p:nvSpPr>
        <p:spPr/>
        <p:txBody>
          <a:bodyPr/>
          <a:lstStyle/>
          <a:p>
            <a:endParaRPr lang="fr-FR"/>
          </a:p>
        </p:txBody>
      </p:sp>
      <p:pic>
        <p:nvPicPr>
          <p:cNvPr id="32770" name="Picture 2" descr="http://www2.cnrs.fr/sites/journal/image/0609031_hd.jpg"/>
          <p:cNvPicPr>
            <a:picLocks noChangeAspect="1" noChangeArrowheads="1"/>
          </p:cNvPicPr>
          <p:nvPr/>
        </p:nvPicPr>
        <p:blipFill>
          <a:blip r:embed="rId2" cstate="print"/>
          <a:srcRect/>
          <a:stretch>
            <a:fillRect/>
          </a:stretch>
        </p:blipFill>
        <p:spPr bwMode="auto">
          <a:xfrm>
            <a:off x="179512" y="2564904"/>
            <a:ext cx="5254638" cy="3888432"/>
          </a:xfrm>
          <a:prstGeom prst="rect">
            <a:avLst/>
          </a:prstGeom>
          <a:noFill/>
        </p:spPr>
      </p:pic>
      <p:pic>
        <p:nvPicPr>
          <p:cNvPr id="32772" name="Picture 4" descr="http://newsdevince.free.fr/Image%20site/lhc2.jpg"/>
          <p:cNvPicPr>
            <a:picLocks noChangeAspect="1" noChangeArrowheads="1"/>
          </p:cNvPicPr>
          <p:nvPr/>
        </p:nvPicPr>
        <p:blipFill>
          <a:blip r:embed="rId3" cstate="print"/>
          <a:srcRect/>
          <a:stretch>
            <a:fillRect/>
          </a:stretch>
        </p:blipFill>
        <p:spPr bwMode="auto">
          <a:xfrm>
            <a:off x="5076056" y="1484784"/>
            <a:ext cx="3869854" cy="2521610"/>
          </a:xfrm>
          <a:prstGeom prst="rect">
            <a:avLst/>
          </a:prstGeom>
          <a:noFill/>
        </p:spPr>
      </p:pic>
      <p:sp>
        <p:nvSpPr>
          <p:cNvPr id="8" name="Espace réservé du numéro de diapositive 7"/>
          <p:cNvSpPr>
            <a:spLocks noGrp="1"/>
          </p:cNvSpPr>
          <p:nvPr>
            <p:ph type="sldNum" sz="quarter" idx="12"/>
          </p:nvPr>
        </p:nvSpPr>
        <p:spPr/>
        <p:txBody>
          <a:bodyPr/>
          <a:lstStyle/>
          <a:p>
            <a:fld id="{C87FFD17-4B23-42F6-9F7E-E566978288EA}" type="slidenum">
              <a:rPr lang="fr-FR" smtClean="0"/>
              <a:pPr/>
              <a:t>3</a:t>
            </a:fld>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On sait identifier </a:t>
            </a:r>
            <a:r>
              <a:rPr lang="fr-FR" dirty="0" smtClean="0"/>
              <a:t>directement :</a:t>
            </a:r>
            <a:endParaRPr lang="fr-FR" dirty="0" smtClean="0"/>
          </a:p>
          <a:p>
            <a:pPr lvl="1"/>
            <a:r>
              <a:rPr lang="fr-FR" dirty="0" smtClean="0"/>
              <a:t>Les photons</a:t>
            </a:r>
          </a:p>
          <a:p>
            <a:pPr lvl="1"/>
            <a:r>
              <a:rPr lang="fr-FR" dirty="0" smtClean="0"/>
              <a:t>Les électrons et les positrons</a:t>
            </a:r>
          </a:p>
          <a:p>
            <a:pPr lvl="1"/>
            <a:r>
              <a:rPr lang="fr-FR" dirty="0" smtClean="0"/>
              <a:t>Les muons</a:t>
            </a:r>
          </a:p>
          <a:p>
            <a:pPr lvl="1"/>
            <a:r>
              <a:rPr lang="fr-FR" dirty="0" smtClean="0"/>
              <a:t>Les jets</a:t>
            </a:r>
          </a:p>
          <a:p>
            <a:pPr lvl="1"/>
            <a:r>
              <a:rPr lang="fr-FR" dirty="0" smtClean="0"/>
              <a:t>Les neutrinos</a:t>
            </a:r>
          </a:p>
          <a:p>
            <a:endParaRPr lang="fr-FR" dirty="0" smtClean="0"/>
          </a:p>
          <a:p>
            <a:r>
              <a:rPr lang="fr-FR" dirty="0" smtClean="0"/>
              <a:t>On va pouvoir retrouver toutes les autres particules grâce à leurs produits de désintégration.</a:t>
            </a:r>
            <a:endParaRPr lang="fr-FR" dirty="0" smtClean="0"/>
          </a:p>
          <a:p>
            <a:pPr>
              <a:buNone/>
            </a:pPr>
            <a:endParaRPr lang="fr-FR" dirty="0" smtClean="0"/>
          </a:p>
          <a:p>
            <a:r>
              <a:rPr lang="fr-FR" dirty="0" smtClean="0"/>
              <a:t>A vous de jouer !</a:t>
            </a:r>
            <a:endParaRPr lang="fr-FR" dirty="0"/>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30</a:t>
            </a:fld>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ANNEXES</a:t>
            </a:r>
            <a:endParaRPr lang="fr-FR" dirty="0"/>
          </a:p>
        </p:txBody>
      </p:sp>
      <p:sp>
        <p:nvSpPr>
          <p:cNvPr id="5" name="Espace réservé du texte 4"/>
          <p:cNvSpPr>
            <a:spLocks noGrp="1"/>
          </p:cNvSpPr>
          <p:nvPr>
            <p:ph type="body" idx="1"/>
          </p:nvPr>
        </p:nvSpPr>
        <p:spPr/>
        <p:txBody>
          <a:bodyPr/>
          <a:lstStyle/>
          <a:p>
            <a:endParaRPr lang="fr-FR"/>
          </a:p>
        </p:txBody>
      </p:sp>
      <p:sp>
        <p:nvSpPr>
          <p:cNvPr id="8" name="Espace réservé du numéro de diapositive 7"/>
          <p:cNvSpPr>
            <a:spLocks noGrp="1"/>
          </p:cNvSpPr>
          <p:nvPr>
            <p:ph type="sldNum" sz="quarter" idx="12"/>
          </p:nvPr>
        </p:nvSpPr>
        <p:spPr/>
        <p:txBody>
          <a:bodyPr/>
          <a:lstStyle/>
          <a:p>
            <a:fld id="{C87FFD17-4B23-42F6-9F7E-E566978288EA}" type="slidenum">
              <a:rPr lang="fr-FR" smtClean="0"/>
              <a:pPr/>
              <a:t>31</a:t>
            </a:fld>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Conversion de Photon</a:t>
            </a:r>
            <a:endParaRPr lang="fr-FR" dirty="0"/>
          </a:p>
        </p:txBody>
      </p:sp>
      <p:sp>
        <p:nvSpPr>
          <p:cNvPr id="3" name="Espace réservé du contenu 2"/>
          <p:cNvSpPr>
            <a:spLocks noGrp="1"/>
          </p:cNvSpPr>
          <p:nvPr>
            <p:ph idx="1"/>
          </p:nvPr>
        </p:nvSpPr>
        <p:spPr>
          <a:xfrm>
            <a:off x="457200" y="980728"/>
            <a:ext cx="8229600" cy="5688632"/>
          </a:xfrm>
        </p:spPr>
        <p:txBody>
          <a:bodyPr>
            <a:normAutofit fontScale="85000" lnSpcReduction="20000"/>
          </a:bodyPr>
          <a:lstStyle/>
          <a:p>
            <a:r>
              <a:rPr lang="fr-FR" dirty="0" smtClean="0"/>
              <a:t>Particule neutre de nature électromagnétique </a:t>
            </a:r>
            <a:r>
              <a:rPr lang="fr-FR" dirty="0" smtClean="0">
                <a:sym typeface="Wingdings" pitchFamily="2" charset="2"/>
              </a:rPr>
              <a:t> s</a:t>
            </a:r>
            <a:r>
              <a:rPr lang="fr-FR" dirty="0" smtClean="0"/>
              <a:t>eul sous-détecteur qui les voit : </a:t>
            </a:r>
            <a:br>
              <a:rPr lang="fr-FR" dirty="0" smtClean="0"/>
            </a:br>
            <a:r>
              <a:rPr lang="fr-FR" dirty="0" smtClean="0"/>
              <a:t>calorimètre électromagnétique</a:t>
            </a:r>
          </a:p>
          <a:p>
            <a:r>
              <a:rPr lang="fr-FR" dirty="0" smtClean="0"/>
              <a:t>SAUF que : </a:t>
            </a:r>
          </a:p>
          <a:p>
            <a:pPr lvl="1"/>
            <a:r>
              <a:rPr lang="fr-FR" dirty="0" smtClean="0"/>
              <a:t>Création de paire possible </a:t>
            </a:r>
            <a:r>
              <a:rPr lang="fr-FR" b="1" dirty="0" smtClean="0"/>
              <a:t>avant</a:t>
            </a:r>
            <a:r>
              <a:rPr lang="fr-FR" dirty="0" smtClean="0"/>
              <a:t> le calorimètre</a:t>
            </a:r>
          </a:p>
          <a:p>
            <a:endParaRPr lang="fr-FR" dirty="0" smtClean="0"/>
          </a:p>
          <a:p>
            <a:endParaRPr lang="fr-FR" dirty="0" smtClean="0"/>
          </a:p>
          <a:p>
            <a:endParaRPr lang="fr-FR" dirty="0" smtClean="0"/>
          </a:p>
          <a:p>
            <a:endParaRPr lang="fr-FR" dirty="0" smtClean="0"/>
          </a:p>
          <a:p>
            <a:r>
              <a:rPr lang="fr-FR" dirty="0" smtClean="0"/>
              <a:t>Dans ce cas, on n’a plus un photon mais un électron + un positron = </a:t>
            </a:r>
            <a:r>
              <a:rPr lang="fr-FR" b="1" dirty="0" smtClean="0"/>
              <a:t>2 traces de charge opposée très proches  </a:t>
            </a:r>
            <a:r>
              <a:rPr lang="fr-FR" dirty="0" smtClean="0"/>
              <a:t>(qui ne partent pas du centre) </a:t>
            </a:r>
            <a:r>
              <a:rPr lang="fr-FR" b="1" dirty="0" smtClean="0"/>
              <a:t>et généralement 1 dépôt aligné avec les traces dans le calorimètre électromagnétique </a:t>
            </a:r>
            <a:r>
              <a:rPr lang="fr-FR" dirty="0" smtClean="0"/>
              <a:t>(voire 2 dépôts très proches également).</a:t>
            </a:r>
            <a:endParaRPr lang="fr-FR" dirty="0"/>
          </a:p>
        </p:txBody>
      </p:sp>
      <p:pic>
        <p:nvPicPr>
          <p:cNvPr id="10241" name="Picture 1" descr="C:\Users\scifo\AppData\Local\Temp\conversion.png"/>
          <p:cNvPicPr>
            <a:picLocks noChangeAspect="1" noChangeArrowheads="1"/>
          </p:cNvPicPr>
          <p:nvPr/>
        </p:nvPicPr>
        <p:blipFill>
          <a:blip r:embed="rId2" cstate="print"/>
          <a:srcRect/>
          <a:stretch>
            <a:fillRect/>
          </a:stretch>
        </p:blipFill>
        <p:spPr bwMode="auto">
          <a:xfrm>
            <a:off x="3059832" y="2780928"/>
            <a:ext cx="3168352" cy="1651241"/>
          </a:xfrm>
          <a:prstGeom prst="rect">
            <a:avLst/>
          </a:prstGeom>
          <a:solidFill>
            <a:schemeClr val="accent1">
              <a:lumMod val="40000"/>
              <a:lumOff val="60000"/>
            </a:schemeClr>
          </a:solidFill>
        </p:spPr>
      </p:pic>
      <p:sp>
        <p:nvSpPr>
          <p:cNvPr id="7" name="ZoneTexte 6"/>
          <p:cNvSpPr txBox="1"/>
          <p:nvPr/>
        </p:nvSpPr>
        <p:spPr>
          <a:xfrm>
            <a:off x="3347864" y="3068960"/>
            <a:ext cx="879728" cy="369332"/>
          </a:xfrm>
          <a:prstGeom prst="rect">
            <a:avLst/>
          </a:prstGeom>
          <a:noFill/>
        </p:spPr>
        <p:txBody>
          <a:bodyPr wrap="none" rtlCol="0">
            <a:spAutoFit/>
          </a:bodyPr>
          <a:lstStyle/>
          <a:p>
            <a:r>
              <a:rPr lang="fr-FR" b="1" dirty="0" smtClean="0"/>
              <a:t>Photon</a:t>
            </a:r>
            <a:endParaRPr lang="fr-FR" b="1" dirty="0"/>
          </a:p>
        </p:txBody>
      </p:sp>
      <p:sp>
        <p:nvSpPr>
          <p:cNvPr id="9" name="ZoneTexte 8"/>
          <p:cNvSpPr txBox="1"/>
          <p:nvPr/>
        </p:nvSpPr>
        <p:spPr>
          <a:xfrm>
            <a:off x="4572000" y="2915652"/>
            <a:ext cx="970522" cy="369332"/>
          </a:xfrm>
          <a:prstGeom prst="rect">
            <a:avLst/>
          </a:prstGeom>
          <a:noFill/>
        </p:spPr>
        <p:txBody>
          <a:bodyPr wrap="none" rtlCol="0">
            <a:spAutoFit/>
          </a:bodyPr>
          <a:lstStyle/>
          <a:p>
            <a:r>
              <a:rPr lang="fr-FR" b="1" dirty="0" smtClean="0"/>
              <a:t>Électron</a:t>
            </a:r>
            <a:endParaRPr lang="fr-FR" b="1" dirty="0"/>
          </a:p>
        </p:txBody>
      </p:sp>
      <p:sp>
        <p:nvSpPr>
          <p:cNvPr id="10" name="ZoneTexte 9"/>
          <p:cNvSpPr txBox="1"/>
          <p:nvPr/>
        </p:nvSpPr>
        <p:spPr>
          <a:xfrm>
            <a:off x="4454865" y="3933056"/>
            <a:ext cx="981231" cy="369332"/>
          </a:xfrm>
          <a:prstGeom prst="rect">
            <a:avLst/>
          </a:prstGeom>
          <a:noFill/>
        </p:spPr>
        <p:txBody>
          <a:bodyPr wrap="none" rtlCol="0">
            <a:spAutoFit/>
          </a:bodyPr>
          <a:lstStyle/>
          <a:p>
            <a:r>
              <a:rPr lang="fr-FR" b="1" dirty="0" smtClean="0"/>
              <a:t>Positron</a:t>
            </a:r>
            <a:endParaRPr lang="fr-FR" b="1" dirty="0"/>
          </a:p>
        </p:txBody>
      </p:sp>
      <p:sp>
        <p:nvSpPr>
          <p:cNvPr id="11" name="Espace réservé du numéro de diapositive 10"/>
          <p:cNvSpPr>
            <a:spLocks noGrp="1"/>
          </p:cNvSpPr>
          <p:nvPr>
            <p:ph type="sldNum" sz="quarter" idx="12"/>
          </p:nvPr>
        </p:nvSpPr>
        <p:spPr/>
        <p:txBody>
          <a:bodyPr/>
          <a:lstStyle/>
          <a:p>
            <a:fld id="{C87FFD17-4B23-42F6-9F7E-E566978288EA}" type="slidenum">
              <a:rPr lang="fr-FR" smtClean="0"/>
              <a:pPr/>
              <a:t>32</a:t>
            </a:fld>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44624"/>
            <a:ext cx="8928992" cy="1008112"/>
          </a:xfrm>
        </p:spPr>
        <p:txBody>
          <a:bodyPr/>
          <a:lstStyle/>
          <a:p>
            <a:r>
              <a:rPr lang="fr-FR" dirty="0" smtClean="0"/>
              <a:t>Comment voit-on un photon converti dans ATLAS</a:t>
            </a:r>
            <a:endParaRPr lang="fr-FR" dirty="0"/>
          </a:p>
        </p:txBody>
      </p:sp>
      <p:sp>
        <p:nvSpPr>
          <p:cNvPr id="3" name="Espace réservé du contenu 2"/>
          <p:cNvSpPr>
            <a:spLocks noGrp="1"/>
          </p:cNvSpPr>
          <p:nvPr>
            <p:ph idx="1"/>
          </p:nvPr>
        </p:nvSpPr>
        <p:spPr/>
        <p:txBody>
          <a:bodyPr/>
          <a:lstStyle/>
          <a:p>
            <a:endParaRPr lang="fr-FR" dirty="0"/>
          </a:p>
        </p:txBody>
      </p:sp>
      <p:pic>
        <p:nvPicPr>
          <p:cNvPr id="4098" name="Picture 2" descr="http://atlas.physicsmasterclasses.org/zpath_files/img/highslide/GGevents/GG23.png"/>
          <p:cNvPicPr>
            <a:picLocks noChangeAspect="1" noChangeArrowheads="1"/>
          </p:cNvPicPr>
          <p:nvPr/>
        </p:nvPicPr>
        <p:blipFill>
          <a:blip r:embed="rId2" cstate="print"/>
          <a:srcRect t="3199" r="46770" b="836"/>
          <a:stretch>
            <a:fillRect/>
          </a:stretch>
        </p:blipFill>
        <p:spPr bwMode="auto">
          <a:xfrm>
            <a:off x="1835696" y="1268760"/>
            <a:ext cx="5400600" cy="5461281"/>
          </a:xfrm>
          <a:prstGeom prst="rect">
            <a:avLst/>
          </a:prstGeom>
          <a:noFill/>
        </p:spPr>
      </p:pic>
      <p:cxnSp>
        <p:nvCxnSpPr>
          <p:cNvPr id="8" name="Connecteur droit 7"/>
          <p:cNvCxnSpPr/>
          <p:nvPr/>
        </p:nvCxnSpPr>
        <p:spPr>
          <a:xfrm>
            <a:off x="3419872" y="2708920"/>
            <a:ext cx="216024" cy="2160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419872" y="2636912"/>
            <a:ext cx="216024" cy="28803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rot="19179558">
            <a:off x="3127003" y="2288579"/>
            <a:ext cx="576064"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9"/>
          <p:cNvSpPr>
            <a:spLocks noGrp="1"/>
          </p:cNvSpPr>
          <p:nvPr>
            <p:ph type="sldNum" sz="quarter" idx="12"/>
          </p:nvPr>
        </p:nvSpPr>
        <p:spPr/>
        <p:txBody>
          <a:bodyPr/>
          <a:lstStyle/>
          <a:p>
            <a:fld id="{C87FFD17-4B23-42F6-9F7E-E566978288EA}" type="slidenum">
              <a:rPr lang="fr-FR" smtClean="0"/>
              <a:pPr/>
              <a:t>33</a:t>
            </a:fld>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les autres particules ? </a:t>
            </a:r>
            <a:endParaRPr lang="fr-FR" dirty="0"/>
          </a:p>
        </p:txBody>
      </p:sp>
      <p:sp>
        <p:nvSpPr>
          <p:cNvPr id="3" name="Espace réservé du contenu 2"/>
          <p:cNvSpPr>
            <a:spLocks noGrp="1"/>
          </p:cNvSpPr>
          <p:nvPr>
            <p:ph idx="1"/>
          </p:nvPr>
        </p:nvSpPr>
        <p:spPr>
          <a:xfrm>
            <a:off x="251520" y="1340768"/>
            <a:ext cx="8640960" cy="4785395"/>
          </a:xfrm>
        </p:spPr>
        <p:txBody>
          <a:bodyPr/>
          <a:lstStyle/>
          <a:p>
            <a:r>
              <a:rPr lang="fr-FR" dirty="0" smtClean="0"/>
              <a:t>On sait qu’il existe aussi les particules W, Z et le boson de </a:t>
            </a:r>
            <a:r>
              <a:rPr lang="fr-FR" dirty="0" err="1" smtClean="0"/>
              <a:t>Higgs</a:t>
            </a:r>
            <a:r>
              <a:rPr lang="fr-FR" dirty="0" smtClean="0"/>
              <a:t>, mais on n’en a pas parlé jusqu’à maintenant : comment les détecte-t-on ? </a:t>
            </a:r>
          </a:p>
          <a:p>
            <a:r>
              <a:rPr lang="fr-FR" dirty="0" smtClean="0"/>
              <a:t>Ces particules ont une </a:t>
            </a:r>
            <a:r>
              <a:rPr lang="fr-FR" b="1" dirty="0" smtClean="0"/>
              <a:t>durée de vie très courte </a:t>
            </a:r>
            <a:r>
              <a:rPr lang="fr-FR" dirty="0" smtClean="0"/>
              <a:t>: elles se désintègrent avant de traverser le détecteur</a:t>
            </a:r>
          </a:p>
          <a:p>
            <a:r>
              <a:rPr lang="fr-FR" dirty="0" smtClean="0"/>
              <a:t>Par contre, on peut voir </a:t>
            </a:r>
            <a:r>
              <a:rPr lang="fr-FR" b="1" dirty="0" smtClean="0"/>
              <a:t>leurs produits de désintégration</a:t>
            </a:r>
            <a:r>
              <a:rPr lang="fr-FR" dirty="0" smtClean="0"/>
              <a:t>.</a:t>
            </a:r>
            <a:endParaRPr lang="fr-FR" dirty="0"/>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34</a:t>
            </a:fld>
            <a:endParaRPr lang="fr-F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Signal</a:t>
            </a:r>
            <a:endParaRPr lang="fr-FR" dirty="0"/>
          </a:p>
        </p:txBody>
      </p:sp>
      <p:sp>
        <p:nvSpPr>
          <p:cNvPr id="37" name="Espace réservé du contenu 36"/>
          <p:cNvSpPr>
            <a:spLocks noGrp="1"/>
          </p:cNvSpPr>
          <p:nvPr>
            <p:ph idx="1"/>
          </p:nvPr>
        </p:nvSpPr>
        <p:spPr>
          <a:xfrm>
            <a:off x="457200" y="4476253"/>
            <a:ext cx="4330824" cy="1833067"/>
          </a:xfrm>
        </p:spPr>
        <p:txBody>
          <a:bodyPr>
            <a:normAutofit fontScale="77500" lnSpcReduction="20000"/>
          </a:bodyPr>
          <a:lstStyle/>
          <a:p>
            <a:r>
              <a:rPr lang="fr-FR" dirty="0" smtClean="0"/>
              <a:t>Énergie et quantité de mouvement (p=</a:t>
            </a:r>
            <a:r>
              <a:rPr lang="fr-FR" dirty="0" err="1" smtClean="0"/>
              <a:t>mv</a:t>
            </a:r>
            <a:r>
              <a:rPr lang="fr-FR" dirty="0" smtClean="0"/>
              <a:t>) des produits finaux sont connus puisque mesurés par ATLAS</a:t>
            </a:r>
          </a:p>
          <a:p>
            <a:pPr lvl="1">
              <a:buFont typeface="Wingdings"/>
              <a:buChar char="à"/>
            </a:pPr>
            <a:r>
              <a:rPr lang="fr-FR" dirty="0" smtClean="0">
                <a:sym typeface="Wingdings" pitchFamily="2" charset="2"/>
              </a:rPr>
              <a:t> On peut retrouver m</a:t>
            </a:r>
            <a:r>
              <a:rPr lang="fr-FR" baseline="-25000" dirty="0" smtClean="0">
                <a:sym typeface="Wingdings" pitchFamily="2" charset="2"/>
              </a:rPr>
              <a:t>0</a:t>
            </a:r>
            <a:r>
              <a:rPr lang="fr-FR" baseline="30000" dirty="0" smtClean="0">
                <a:sym typeface="Wingdings" pitchFamily="2" charset="2"/>
              </a:rPr>
              <a:t>(Z)</a:t>
            </a:r>
          </a:p>
          <a:p>
            <a:pPr lvl="1">
              <a:buNone/>
            </a:pPr>
            <a:endParaRPr lang="fr-FR" dirty="0" smtClean="0">
              <a:sym typeface="Wingdings" pitchFamily="2" charset="2"/>
            </a:endParaRPr>
          </a:p>
        </p:txBody>
      </p:sp>
      <p:grpSp>
        <p:nvGrpSpPr>
          <p:cNvPr id="3" name="Groupe 32"/>
          <p:cNvGrpSpPr/>
          <p:nvPr/>
        </p:nvGrpSpPr>
        <p:grpSpPr>
          <a:xfrm>
            <a:off x="323528" y="980728"/>
            <a:ext cx="4320477" cy="1901825"/>
            <a:chOff x="395538" y="980728"/>
            <a:chExt cx="4320477" cy="1901825"/>
          </a:xfrm>
        </p:grpSpPr>
        <p:cxnSp>
          <p:nvCxnSpPr>
            <p:cNvPr id="10" name="Connecteur droit avec flèche 9"/>
            <p:cNvCxnSpPr/>
            <p:nvPr/>
          </p:nvCxnSpPr>
          <p:spPr>
            <a:xfrm>
              <a:off x="1259633" y="2003242"/>
              <a:ext cx="988128"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137969" y="2003242"/>
              <a:ext cx="768544" cy="705678"/>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2137969" y="1196752"/>
              <a:ext cx="988128" cy="80649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Forme libre 20"/>
            <p:cNvSpPr/>
            <p:nvPr/>
          </p:nvSpPr>
          <p:spPr>
            <a:xfrm>
              <a:off x="2408299" y="174869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ZoneTexte 21"/>
            <p:cNvSpPr txBox="1"/>
            <p:nvPr/>
          </p:nvSpPr>
          <p:spPr>
            <a:xfrm>
              <a:off x="2699793" y="1788610"/>
              <a:ext cx="555306" cy="517065"/>
            </a:xfrm>
            <a:prstGeom prst="rect">
              <a:avLst/>
            </a:prstGeom>
            <a:noFill/>
          </p:spPr>
          <p:txBody>
            <a:bodyPr wrap="none" rtlCol="0">
              <a:spAutoFit/>
            </a:bodyPr>
            <a:lstStyle/>
            <a:p>
              <a:r>
                <a:rPr lang="el-GR" b="1" dirty="0" smtClean="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27" name="ZoneTexte 26"/>
            <p:cNvSpPr txBox="1"/>
            <p:nvPr/>
          </p:nvSpPr>
          <p:spPr>
            <a:xfrm>
              <a:off x="395538" y="1700808"/>
              <a:ext cx="1512167" cy="830997"/>
            </a:xfrm>
            <a:prstGeom prst="rect">
              <a:avLst/>
            </a:prstGeom>
            <a:noFill/>
          </p:spPr>
          <p:txBody>
            <a:bodyPr wrap="square" rtlCol="0">
              <a:spAutoFit/>
            </a:bodyPr>
            <a:lstStyle/>
            <a:p>
              <a:r>
                <a:rPr lang="fr-FR" sz="2400" b="1" dirty="0">
                  <a:solidFill>
                    <a:srgbClr val="00B050"/>
                  </a:solidFill>
                </a:rPr>
                <a:t>Z</a:t>
              </a:r>
              <a:endParaRPr lang="fr-FR" sz="2400" b="1" dirty="0" smtClean="0">
                <a:solidFill>
                  <a:srgbClr val="00B050"/>
                </a:solidFill>
              </a:endParaRPr>
            </a:p>
            <a:p>
              <a:r>
                <a:rPr lang="fr-FR" sz="2400" b="1" dirty="0" smtClean="0">
                  <a:solidFill>
                    <a:srgbClr val="00B050"/>
                  </a:solidFill>
                </a:rPr>
                <a:t>Mass=</a:t>
              </a:r>
              <a:r>
                <a:rPr lang="fr-FR" sz="2400" b="1" dirty="0" err="1" smtClean="0">
                  <a:solidFill>
                    <a:srgbClr val="00B050"/>
                  </a:solidFill>
                </a:rPr>
                <a:t>m</a:t>
              </a:r>
              <a:r>
                <a:rPr lang="fr-FR" sz="2400" b="1" baseline="-25000" dirty="0" err="1">
                  <a:solidFill>
                    <a:srgbClr val="00B050"/>
                  </a:solidFill>
                </a:rPr>
                <a:t>z</a:t>
              </a:r>
              <a:endParaRPr lang="fr-FR" sz="2400" b="1" baseline="-25000" dirty="0">
                <a:solidFill>
                  <a:srgbClr val="00B050"/>
                </a:solidFill>
              </a:endParaRPr>
            </a:p>
          </p:txBody>
        </p:sp>
        <p:sp>
          <p:nvSpPr>
            <p:cNvPr id="28" name="ZoneTexte 27"/>
            <p:cNvSpPr txBox="1"/>
            <p:nvPr/>
          </p:nvSpPr>
          <p:spPr>
            <a:xfrm>
              <a:off x="3203848" y="980728"/>
              <a:ext cx="1512167" cy="461665"/>
            </a:xfrm>
            <a:prstGeom prst="rect">
              <a:avLst/>
            </a:prstGeom>
            <a:noFill/>
          </p:spPr>
          <p:txBody>
            <a:bodyPr wrap="square" rtlCol="0">
              <a:spAutoFit/>
            </a:bodyPr>
            <a:lstStyle/>
            <a:p>
              <a:r>
                <a:rPr lang="fr-FR" sz="2400" b="1" dirty="0" err="1" smtClean="0">
                  <a:solidFill>
                    <a:srgbClr val="00B050"/>
                  </a:solidFill>
                </a:rPr>
                <a:t>Electron</a:t>
              </a:r>
              <a:endParaRPr lang="fr-FR" sz="2400" b="1" dirty="0" smtClean="0">
                <a:solidFill>
                  <a:srgbClr val="00B050"/>
                </a:solidFill>
              </a:endParaRPr>
            </a:p>
          </p:txBody>
        </p:sp>
        <p:sp>
          <p:nvSpPr>
            <p:cNvPr id="29" name="ZoneTexte 28"/>
            <p:cNvSpPr txBox="1"/>
            <p:nvPr/>
          </p:nvSpPr>
          <p:spPr>
            <a:xfrm>
              <a:off x="2915818" y="2420888"/>
              <a:ext cx="1656182" cy="461665"/>
            </a:xfrm>
            <a:prstGeom prst="rect">
              <a:avLst/>
            </a:prstGeom>
            <a:noFill/>
          </p:spPr>
          <p:txBody>
            <a:bodyPr wrap="square" rtlCol="0">
              <a:spAutoFit/>
            </a:bodyPr>
            <a:lstStyle/>
            <a:p>
              <a:r>
                <a:rPr lang="fr-FR" sz="2400" b="1" dirty="0" smtClean="0">
                  <a:solidFill>
                    <a:srgbClr val="00B050"/>
                  </a:solidFill>
                </a:rPr>
                <a:t>Positron</a:t>
              </a:r>
            </a:p>
          </p:txBody>
        </p:sp>
      </p:grpSp>
      <p:grpSp>
        <p:nvGrpSpPr>
          <p:cNvPr id="4" name="Groupe 29"/>
          <p:cNvGrpSpPr/>
          <p:nvPr/>
        </p:nvGrpSpPr>
        <p:grpSpPr>
          <a:xfrm>
            <a:off x="5436096" y="4149080"/>
            <a:ext cx="3430910" cy="2465427"/>
            <a:chOff x="5436096" y="836712"/>
            <a:chExt cx="3430910" cy="2465427"/>
          </a:xfrm>
        </p:grpSpPr>
        <p:pic>
          <p:nvPicPr>
            <p:cNvPr id="55300" name="Picture 4" descr="C:\Users\scifo\Pictures\signal_animation_speed.gif"/>
            <p:cNvPicPr>
              <a:picLocks noChangeAspect="1" noChangeArrowheads="1" noCrop="1"/>
            </p:cNvPicPr>
            <p:nvPr/>
          </p:nvPicPr>
          <p:blipFill>
            <a:blip r:embed="rId2" cstate="print"/>
            <a:srcRect/>
            <a:stretch>
              <a:fillRect/>
            </a:stretch>
          </p:blipFill>
          <p:spPr bwMode="auto">
            <a:xfrm>
              <a:off x="5436096" y="836712"/>
              <a:ext cx="3430910" cy="2465427"/>
            </a:xfrm>
            <a:prstGeom prst="rect">
              <a:avLst/>
            </a:prstGeom>
            <a:noFill/>
          </p:spPr>
        </p:pic>
        <p:cxnSp>
          <p:nvCxnSpPr>
            <p:cNvPr id="44" name="Connecteur droit 23"/>
            <p:cNvCxnSpPr>
              <a:cxnSpLocks noChangeShapeType="1"/>
            </p:cNvCxnSpPr>
            <p:nvPr/>
          </p:nvCxnSpPr>
          <p:spPr bwMode="auto">
            <a:xfrm flipV="1">
              <a:off x="7164288" y="1124744"/>
              <a:ext cx="0" cy="1953096"/>
            </a:xfrm>
            <a:prstGeom prst="line">
              <a:avLst/>
            </a:prstGeom>
            <a:noFill/>
            <a:ln w="38100" algn="ctr">
              <a:solidFill>
                <a:srgbClr val="FFC000"/>
              </a:solidFill>
              <a:round/>
              <a:headEnd/>
              <a:tailEnd/>
            </a:ln>
          </p:spPr>
        </p:cxnSp>
      </p:grpSp>
      <p:grpSp>
        <p:nvGrpSpPr>
          <p:cNvPr id="6" name="Groupe 19"/>
          <p:cNvGrpSpPr/>
          <p:nvPr/>
        </p:nvGrpSpPr>
        <p:grpSpPr>
          <a:xfrm>
            <a:off x="4716019" y="980728"/>
            <a:ext cx="4320477" cy="1872208"/>
            <a:chOff x="395538" y="980728"/>
            <a:chExt cx="4320477" cy="1872208"/>
          </a:xfrm>
        </p:grpSpPr>
        <p:cxnSp>
          <p:nvCxnSpPr>
            <p:cNvPr id="23" name="Connecteur droit avec flèche 22"/>
            <p:cNvCxnSpPr/>
            <p:nvPr/>
          </p:nvCxnSpPr>
          <p:spPr>
            <a:xfrm>
              <a:off x="1259633" y="2003242"/>
              <a:ext cx="988128"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2137969" y="2003242"/>
              <a:ext cx="768544" cy="705678"/>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2137969" y="1196752"/>
              <a:ext cx="988128" cy="80649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 name="Forme libre 25"/>
            <p:cNvSpPr/>
            <p:nvPr/>
          </p:nvSpPr>
          <p:spPr>
            <a:xfrm>
              <a:off x="2408299" y="174869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ZoneTexte 30"/>
            <p:cNvSpPr txBox="1"/>
            <p:nvPr/>
          </p:nvSpPr>
          <p:spPr>
            <a:xfrm>
              <a:off x="2699793" y="1788610"/>
              <a:ext cx="555306" cy="517065"/>
            </a:xfrm>
            <a:prstGeom prst="rect">
              <a:avLst/>
            </a:prstGeom>
            <a:noFill/>
          </p:spPr>
          <p:txBody>
            <a:bodyPr wrap="none" rtlCol="0">
              <a:spAutoFit/>
            </a:bodyPr>
            <a:lstStyle/>
            <a:p>
              <a:r>
                <a:rPr lang="el-GR" b="1" dirty="0" smtClean="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32" name="ZoneTexte 31"/>
            <p:cNvSpPr txBox="1"/>
            <p:nvPr/>
          </p:nvSpPr>
          <p:spPr>
            <a:xfrm>
              <a:off x="395538" y="1700808"/>
              <a:ext cx="1512167" cy="830997"/>
            </a:xfrm>
            <a:prstGeom prst="rect">
              <a:avLst/>
            </a:prstGeom>
            <a:noFill/>
          </p:spPr>
          <p:txBody>
            <a:bodyPr wrap="square" rtlCol="0">
              <a:spAutoFit/>
            </a:bodyPr>
            <a:lstStyle/>
            <a:p>
              <a:r>
                <a:rPr lang="fr-FR" sz="2400" b="1" dirty="0">
                  <a:solidFill>
                    <a:srgbClr val="00B050"/>
                  </a:solidFill>
                </a:rPr>
                <a:t>Z</a:t>
              </a:r>
              <a:endParaRPr lang="fr-FR" sz="2400" b="1" dirty="0" smtClean="0">
                <a:solidFill>
                  <a:srgbClr val="00B050"/>
                </a:solidFill>
              </a:endParaRPr>
            </a:p>
            <a:p>
              <a:r>
                <a:rPr lang="fr-FR" sz="2400" b="1" dirty="0" smtClean="0">
                  <a:solidFill>
                    <a:srgbClr val="00B050"/>
                  </a:solidFill>
                </a:rPr>
                <a:t>Mass=</a:t>
              </a:r>
              <a:r>
                <a:rPr lang="fr-FR" sz="2400" b="1" dirty="0" err="1" smtClean="0">
                  <a:solidFill>
                    <a:srgbClr val="00B050"/>
                  </a:solidFill>
                </a:rPr>
                <a:t>m</a:t>
              </a:r>
              <a:r>
                <a:rPr lang="fr-FR" sz="2400" b="1" baseline="-25000" dirty="0" err="1">
                  <a:solidFill>
                    <a:srgbClr val="00B050"/>
                  </a:solidFill>
                </a:rPr>
                <a:t>z</a:t>
              </a:r>
              <a:endParaRPr lang="fr-FR" sz="2400" b="1" baseline="-25000" dirty="0">
                <a:solidFill>
                  <a:srgbClr val="00B050"/>
                </a:solidFill>
              </a:endParaRPr>
            </a:p>
          </p:txBody>
        </p:sp>
        <p:sp>
          <p:nvSpPr>
            <p:cNvPr id="35" name="ZoneTexte 34"/>
            <p:cNvSpPr txBox="1"/>
            <p:nvPr/>
          </p:nvSpPr>
          <p:spPr>
            <a:xfrm>
              <a:off x="3203848" y="980728"/>
              <a:ext cx="1512167" cy="461665"/>
            </a:xfrm>
            <a:prstGeom prst="rect">
              <a:avLst/>
            </a:prstGeom>
            <a:noFill/>
          </p:spPr>
          <p:txBody>
            <a:bodyPr wrap="square" rtlCol="0">
              <a:spAutoFit/>
            </a:bodyPr>
            <a:lstStyle/>
            <a:p>
              <a:r>
                <a:rPr lang="fr-FR" sz="2400" b="1" dirty="0" smtClean="0">
                  <a:solidFill>
                    <a:srgbClr val="00B050"/>
                  </a:solidFill>
                </a:rPr>
                <a:t>Muon</a:t>
              </a:r>
            </a:p>
          </p:txBody>
        </p:sp>
        <p:sp>
          <p:nvSpPr>
            <p:cNvPr id="36" name="ZoneTexte 35"/>
            <p:cNvSpPr txBox="1"/>
            <p:nvPr/>
          </p:nvSpPr>
          <p:spPr>
            <a:xfrm>
              <a:off x="2915815" y="2391271"/>
              <a:ext cx="1656182" cy="461665"/>
            </a:xfrm>
            <a:prstGeom prst="rect">
              <a:avLst/>
            </a:prstGeom>
            <a:noFill/>
          </p:spPr>
          <p:txBody>
            <a:bodyPr wrap="square" rtlCol="0">
              <a:spAutoFit/>
            </a:bodyPr>
            <a:lstStyle/>
            <a:p>
              <a:r>
                <a:rPr lang="fr-FR" sz="2400" b="1" dirty="0" smtClean="0">
                  <a:solidFill>
                    <a:srgbClr val="00B050"/>
                  </a:solidFill>
                </a:rPr>
                <a:t>Anti-muon</a:t>
              </a:r>
            </a:p>
          </p:txBody>
        </p:sp>
      </p:grpSp>
      <p:pic>
        <p:nvPicPr>
          <p:cNvPr id="8194" name="Picture 2" descr="http://kjende.web.cern.ch/kjende/zpath_files/img/formula/E_rel15.png"/>
          <p:cNvPicPr>
            <a:picLocks noChangeAspect="1" noChangeArrowheads="1"/>
          </p:cNvPicPr>
          <p:nvPr/>
        </p:nvPicPr>
        <p:blipFill>
          <a:blip r:embed="rId3" cstate="print"/>
          <a:srcRect/>
          <a:stretch>
            <a:fillRect/>
          </a:stretch>
        </p:blipFill>
        <p:spPr bwMode="auto">
          <a:xfrm>
            <a:off x="2627784" y="3068960"/>
            <a:ext cx="4378079" cy="936104"/>
          </a:xfrm>
          <a:prstGeom prst="rect">
            <a:avLst/>
          </a:prstGeom>
          <a:noFill/>
        </p:spPr>
      </p:pic>
      <p:sp>
        <p:nvSpPr>
          <p:cNvPr id="30" name="Espace réservé du numéro de diapositive 29"/>
          <p:cNvSpPr>
            <a:spLocks noGrp="1"/>
          </p:cNvSpPr>
          <p:nvPr>
            <p:ph type="sldNum" sz="quarter" idx="12"/>
          </p:nvPr>
        </p:nvSpPr>
        <p:spPr/>
        <p:txBody>
          <a:bodyPr/>
          <a:lstStyle/>
          <a:p>
            <a:fld id="{C87FFD17-4B23-42F6-9F7E-E566978288EA}" type="slidenum">
              <a:rPr lang="fr-FR" smtClean="0"/>
              <a:pPr/>
              <a:t>35</a:t>
            </a:fld>
            <a:endParaRPr lang="fr-F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Bruit de fond</a:t>
            </a:r>
            <a:endParaRPr lang="fr-FR" dirty="0"/>
          </a:p>
        </p:txBody>
      </p:sp>
      <p:sp>
        <p:nvSpPr>
          <p:cNvPr id="16" name="Espace réservé du contenu 15"/>
          <p:cNvSpPr>
            <a:spLocks noGrp="1"/>
          </p:cNvSpPr>
          <p:nvPr>
            <p:ph idx="1"/>
          </p:nvPr>
        </p:nvSpPr>
        <p:spPr>
          <a:xfrm>
            <a:off x="457200" y="3789040"/>
            <a:ext cx="8229600" cy="2337123"/>
          </a:xfrm>
        </p:spPr>
        <p:txBody>
          <a:bodyPr/>
          <a:lstStyle/>
          <a:p>
            <a:r>
              <a:rPr lang="fr-FR" dirty="0" smtClean="0"/>
              <a:t>Un muon et un anti-muon qui ne viennent pas d’un Z</a:t>
            </a:r>
          </a:p>
          <a:p>
            <a:pPr lvl="1">
              <a:buNone/>
            </a:pPr>
            <a:r>
              <a:rPr lang="fr-FR" dirty="0" smtClean="0">
                <a:sym typeface="Wingdings" pitchFamily="2" charset="2"/>
              </a:rPr>
              <a:t> La quantité 				n’est pas égale à la masse du Z</a:t>
            </a:r>
            <a:endParaRPr lang="fr-FR" dirty="0"/>
          </a:p>
        </p:txBody>
      </p:sp>
      <p:pic>
        <p:nvPicPr>
          <p:cNvPr id="4" name="Picture 2" descr="C:\Users\scifo\Pictures\background_animation_speed.gif"/>
          <p:cNvPicPr>
            <a:picLocks noChangeAspect="1" noChangeArrowheads="1" noCrop="1"/>
          </p:cNvPicPr>
          <p:nvPr/>
        </p:nvPicPr>
        <p:blipFill>
          <a:blip r:embed="rId2" cstate="print"/>
          <a:srcRect/>
          <a:stretch>
            <a:fillRect/>
          </a:stretch>
        </p:blipFill>
        <p:spPr bwMode="auto">
          <a:xfrm>
            <a:off x="5508104" y="1124744"/>
            <a:ext cx="3240360" cy="2328500"/>
          </a:xfrm>
          <a:prstGeom prst="rect">
            <a:avLst/>
          </a:prstGeom>
          <a:noFill/>
        </p:spPr>
      </p:pic>
      <p:grpSp>
        <p:nvGrpSpPr>
          <p:cNvPr id="3" name="Groupe 32"/>
          <p:cNvGrpSpPr/>
          <p:nvPr/>
        </p:nvGrpSpPr>
        <p:grpSpPr>
          <a:xfrm>
            <a:off x="1259632" y="1052736"/>
            <a:ext cx="2592288" cy="2232248"/>
            <a:chOff x="1259632" y="4437112"/>
            <a:chExt cx="2592288" cy="2232248"/>
          </a:xfrm>
        </p:grpSpPr>
        <p:cxnSp>
          <p:nvCxnSpPr>
            <p:cNvPr id="7" name="Connecteur droit avec flèche 6"/>
            <p:cNvCxnSpPr/>
            <p:nvPr/>
          </p:nvCxnSpPr>
          <p:spPr>
            <a:xfrm>
              <a:off x="2195736" y="5589240"/>
              <a:ext cx="1214831" cy="72008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1259632" y="4797152"/>
              <a:ext cx="2370519" cy="10081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Forme libre 8"/>
            <p:cNvSpPr/>
            <p:nvPr/>
          </p:nvSpPr>
          <p:spPr>
            <a:xfrm>
              <a:off x="2771800" y="530120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p:nvSpPr>
          <p:spPr>
            <a:xfrm>
              <a:off x="3203847" y="5389010"/>
              <a:ext cx="555306" cy="517065"/>
            </a:xfrm>
            <a:prstGeom prst="rect">
              <a:avLst/>
            </a:prstGeom>
            <a:noFill/>
          </p:spPr>
          <p:txBody>
            <a:bodyPr wrap="none" rtlCol="0">
              <a:spAutoFit/>
            </a:bodyPr>
            <a:lstStyle/>
            <a:p>
              <a:r>
                <a:rPr lang="el-GR" b="1" dirty="0" smtClean="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11" name="ZoneTexte 10"/>
            <p:cNvSpPr txBox="1"/>
            <p:nvPr/>
          </p:nvSpPr>
          <p:spPr>
            <a:xfrm>
              <a:off x="2483769" y="4437112"/>
              <a:ext cx="1368151" cy="461665"/>
            </a:xfrm>
            <a:prstGeom prst="rect">
              <a:avLst/>
            </a:prstGeom>
            <a:noFill/>
          </p:spPr>
          <p:txBody>
            <a:bodyPr wrap="square" rtlCol="0">
              <a:spAutoFit/>
            </a:bodyPr>
            <a:lstStyle/>
            <a:p>
              <a:r>
                <a:rPr lang="fr-FR" sz="2400" b="1" dirty="0" smtClean="0">
                  <a:solidFill>
                    <a:srgbClr val="FF0000"/>
                  </a:solidFill>
                </a:rPr>
                <a:t>Muon</a:t>
              </a:r>
            </a:p>
          </p:txBody>
        </p:sp>
        <p:sp>
          <p:nvSpPr>
            <p:cNvPr id="12" name="ZoneTexte 11"/>
            <p:cNvSpPr txBox="1"/>
            <p:nvPr/>
          </p:nvSpPr>
          <p:spPr>
            <a:xfrm>
              <a:off x="1907704" y="6207695"/>
              <a:ext cx="1656183" cy="461665"/>
            </a:xfrm>
            <a:prstGeom prst="rect">
              <a:avLst/>
            </a:prstGeom>
            <a:noFill/>
          </p:spPr>
          <p:txBody>
            <a:bodyPr wrap="square" rtlCol="0">
              <a:spAutoFit/>
            </a:bodyPr>
            <a:lstStyle/>
            <a:p>
              <a:r>
                <a:rPr lang="fr-FR" sz="2400" b="1" dirty="0" smtClean="0">
                  <a:solidFill>
                    <a:srgbClr val="FF0000"/>
                  </a:solidFill>
                </a:rPr>
                <a:t>Anti-muon</a:t>
              </a:r>
            </a:p>
          </p:txBody>
        </p:sp>
      </p:grpSp>
      <p:cxnSp>
        <p:nvCxnSpPr>
          <p:cNvPr id="13" name="Connecteur droit 23"/>
          <p:cNvCxnSpPr>
            <a:cxnSpLocks noChangeShapeType="1"/>
          </p:cNvCxnSpPr>
          <p:nvPr/>
        </p:nvCxnSpPr>
        <p:spPr bwMode="auto">
          <a:xfrm flipV="1">
            <a:off x="7164288" y="1268760"/>
            <a:ext cx="0" cy="1953096"/>
          </a:xfrm>
          <a:prstGeom prst="line">
            <a:avLst/>
          </a:prstGeom>
          <a:noFill/>
          <a:ln w="38100" algn="ctr">
            <a:solidFill>
              <a:srgbClr val="FFC000"/>
            </a:solidFill>
            <a:round/>
            <a:headEnd/>
            <a:tailEnd/>
          </a:ln>
        </p:spPr>
      </p:cxnSp>
      <p:pic>
        <p:nvPicPr>
          <p:cNvPr id="17" name="Picture 2" descr="http://kjende.web.cern.ch/kjende/zpath_files/img/formula/E_rel15.png"/>
          <p:cNvPicPr>
            <a:picLocks noChangeAspect="1" noChangeArrowheads="1"/>
          </p:cNvPicPr>
          <p:nvPr/>
        </p:nvPicPr>
        <p:blipFill>
          <a:blip r:embed="rId3" cstate="print"/>
          <a:srcRect l="17021"/>
          <a:stretch>
            <a:fillRect/>
          </a:stretch>
        </p:blipFill>
        <p:spPr bwMode="auto">
          <a:xfrm>
            <a:off x="3131840" y="4653136"/>
            <a:ext cx="2808312" cy="723634"/>
          </a:xfrm>
          <a:prstGeom prst="rect">
            <a:avLst/>
          </a:prstGeom>
          <a:noFill/>
        </p:spPr>
      </p:pic>
      <p:sp>
        <p:nvSpPr>
          <p:cNvPr id="18" name="Espace réservé du numéro de diapositive 17"/>
          <p:cNvSpPr>
            <a:spLocks noGrp="1"/>
          </p:cNvSpPr>
          <p:nvPr>
            <p:ph type="sldNum" sz="quarter" idx="12"/>
          </p:nvPr>
        </p:nvSpPr>
        <p:spPr/>
        <p:txBody>
          <a:bodyPr/>
          <a:lstStyle/>
          <a:p>
            <a:fld id="{C87FFD17-4B23-42F6-9F7E-E566978288EA}" type="slidenum">
              <a:rPr lang="fr-FR" smtClean="0"/>
              <a:pPr/>
              <a:t>36</a:t>
            </a:fld>
            <a:endParaRPr lang="fr-F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Signal et bruit de fond ensemble (cas réel)</a:t>
            </a:r>
            <a:endParaRPr lang="fr-FR" dirty="0"/>
          </a:p>
        </p:txBody>
      </p:sp>
      <p:sp>
        <p:nvSpPr>
          <p:cNvPr id="14" name="Espace réservé du contenu 13"/>
          <p:cNvSpPr>
            <a:spLocks noGrp="1"/>
          </p:cNvSpPr>
          <p:nvPr>
            <p:ph idx="1"/>
          </p:nvPr>
        </p:nvSpPr>
        <p:spPr>
          <a:xfrm>
            <a:off x="395536" y="1019869"/>
            <a:ext cx="8229600" cy="1689051"/>
          </a:xfrm>
        </p:spPr>
        <p:txBody>
          <a:bodyPr>
            <a:normAutofit fontScale="85000" lnSpcReduction="20000"/>
          </a:bodyPr>
          <a:lstStyle/>
          <a:p>
            <a:r>
              <a:rPr lang="fr-FR" dirty="0" smtClean="0"/>
              <a:t>On va sélectionner des événements qui ‘’ressemblent’’ au Z</a:t>
            </a:r>
          </a:p>
          <a:p>
            <a:r>
              <a:rPr lang="fr-FR" dirty="0" smtClean="0"/>
              <a:t>Mais certains seront du bruit de fond</a:t>
            </a:r>
          </a:p>
          <a:p>
            <a:r>
              <a:rPr lang="fr-FR" dirty="0" smtClean="0"/>
              <a:t>L’histogramme total pourra ressembler à : </a:t>
            </a:r>
            <a:endParaRPr lang="fr-FR" dirty="0"/>
          </a:p>
        </p:txBody>
      </p:sp>
      <p:grpSp>
        <p:nvGrpSpPr>
          <p:cNvPr id="3" name="Groupe 14"/>
          <p:cNvGrpSpPr/>
          <p:nvPr/>
        </p:nvGrpSpPr>
        <p:grpSpPr>
          <a:xfrm>
            <a:off x="1619672" y="2564904"/>
            <a:ext cx="6264696" cy="4032448"/>
            <a:chOff x="467544" y="836712"/>
            <a:chExt cx="8424936" cy="5760640"/>
          </a:xfrm>
        </p:grpSpPr>
        <p:pic>
          <p:nvPicPr>
            <p:cNvPr id="1028" name="Picture 4" descr="C:\Users\scifo\Documents\Fete_de_la_science_2012\Plots\signal_1000 events.png"/>
            <p:cNvPicPr>
              <a:picLocks noChangeAspect="1" noChangeArrowheads="1"/>
            </p:cNvPicPr>
            <p:nvPr/>
          </p:nvPicPr>
          <p:blipFill>
            <a:blip r:embed="rId2" cstate="print"/>
            <a:srcRect/>
            <a:stretch>
              <a:fillRect/>
            </a:stretch>
          </p:blipFill>
          <p:spPr bwMode="auto">
            <a:xfrm>
              <a:off x="5485445" y="836712"/>
              <a:ext cx="3407035" cy="2448272"/>
            </a:xfrm>
            <a:prstGeom prst="rect">
              <a:avLst/>
            </a:prstGeom>
            <a:noFill/>
          </p:spPr>
        </p:pic>
        <p:pic>
          <p:nvPicPr>
            <p:cNvPr id="1027" name="Picture 3" descr="C:\Users\scifo\Documents\Fete_de_la_science_2012\Plots\background_10000 events.png"/>
            <p:cNvPicPr>
              <a:picLocks noChangeAspect="1" noChangeArrowheads="1"/>
            </p:cNvPicPr>
            <p:nvPr/>
          </p:nvPicPr>
          <p:blipFill>
            <a:blip r:embed="rId3" cstate="print"/>
            <a:srcRect/>
            <a:stretch>
              <a:fillRect/>
            </a:stretch>
          </p:blipFill>
          <p:spPr bwMode="auto">
            <a:xfrm>
              <a:off x="5497066" y="4209176"/>
              <a:ext cx="3323406" cy="2388176"/>
            </a:xfrm>
            <a:prstGeom prst="rect">
              <a:avLst/>
            </a:prstGeom>
            <a:noFill/>
          </p:spPr>
        </p:pic>
        <p:cxnSp>
          <p:nvCxnSpPr>
            <p:cNvPr id="44" name="Connecteur droit 23"/>
            <p:cNvCxnSpPr>
              <a:cxnSpLocks noChangeShapeType="1"/>
            </p:cNvCxnSpPr>
            <p:nvPr/>
          </p:nvCxnSpPr>
          <p:spPr bwMode="auto">
            <a:xfrm flipV="1">
              <a:off x="7164288" y="1124744"/>
              <a:ext cx="0" cy="1953096"/>
            </a:xfrm>
            <a:prstGeom prst="line">
              <a:avLst/>
            </a:prstGeom>
            <a:noFill/>
            <a:ln w="38100" algn="ctr">
              <a:solidFill>
                <a:srgbClr val="FFC000"/>
              </a:solidFill>
              <a:round/>
              <a:headEnd/>
              <a:tailEnd/>
            </a:ln>
          </p:spPr>
        </p:cxnSp>
        <p:cxnSp>
          <p:nvCxnSpPr>
            <p:cNvPr id="46" name="Connecteur droit 23"/>
            <p:cNvCxnSpPr>
              <a:cxnSpLocks noChangeShapeType="1"/>
            </p:cNvCxnSpPr>
            <p:nvPr/>
          </p:nvCxnSpPr>
          <p:spPr bwMode="auto">
            <a:xfrm flipV="1">
              <a:off x="7164288" y="4365104"/>
              <a:ext cx="0" cy="1953096"/>
            </a:xfrm>
            <a:prstGeom prst="line">
              <a:avLst/>
            </a:prstGeom>
            <a:noFill/>
            <a:ln w="38100" algn="ctr">
              <a:solidFill>
                <a:srgbClr val="FFC000"/>
              </a:solidFill>
              <a:round/>
              <a:headEnd/>
              <a:tailEnd/>
            </a:ln>
          </p:spPr>
        </p:cxnSp>
        <p:pic>
          <p:nvPicPr>
            <p:cNvPr id="55301" name="Picture 5" descr="C:\Users\scifo\Documents\Fete_de_la_science_2012\Plots\total.png"/>
            <p:cNvPicPr>
              <a:picLocks noChangeAspect="1" noChangeArrowheads="1"/>
            </p:cNvPicPr>
            <p:nvPr/>
          </p:nvPicPr>
          <p:blipFill>
            <a:blip r:embed="rId4" cstate="print"/>
            <a:srcRect/>
            <a:stretch>
              <a:fillRect/>
            </a:stretch>
          </p:blipFill>
          <p:spPr bwMode="auto">
            <a:xfrm>
              <a:off x="467544" y="1988840"/>
              <a:ext cx="3995936" cy="2871452"/>
            </a:xfrm>
            <a:prstGeom prst="rect">
              <a:avLst/>
            </a:prstGeom>
            <a:noFill/>
            <a:ln w="38100">
              <a:gradFill flip="none" rotWithShape="1">
                <a:gsLst>
                  <a:gs pos="94000">
                    <a:srgbClr val="FF0000"/>
                  </a:gs>
                  <a:gs pos="19000">
                    <a:srgbClr val="008000"/>
                  </a:gs>
                </a:gsLst>
                <a:lin ang="2700000" scaled="1"/>
                <a:tileRect/>
              </a:gradFill>
            </a:ln>
          </p:spPr>
        </p:pic>
        <p:sp>
          <p:nvSpPr>
            <p:cNvPr id="54" name="Forme libre 53"/>
            <p:cNvSpPr/>
            <p:nvPr/>
          </p:nvSpPr>
          <p:spPr>
            <a:xfrm>
              <a:off x="3282462" y="1160585"/>
              <a:ext cx="2063261" cy="738553"/>
            </a:xfrm>
            <a:custGeom>
              <a:avLst/>
              <a:gdLst>
                <a:gd name="connsiteX0" fmla="*/ 2063261 w 2063261"/>
                <a:gd name="connsiteY0" fmla="*/ 246184 h 738553"/>
                <a:gd name="connsiteX1" fmla="*/ 1418492 w 2063261"/>
                <a:gd name="connsiteY1" fmla="*/ 82061 h 738553"/>
                <a:gd name="connsiteX2" fmla="*/ 0 w 2063261"/>
                <a:gd name="connsiteY2" fmla="*/ 738553 h 738553"/>
              </a:gdLst>
              <a:ahLst/>
              <a:cxnLst>
                <a:cxn ang="0">
                  <a:pos x="connsiteX0" y="connsiteY0"/>
                </a:cxn>
                <a:cxn ang="0">
                  <a:pos x="connsiteX1" y="connsiteY1"/>
                </a:cxn>
                <a:cxn ang="0">
                  <a:pos x="connsiteX2" y="connsiteY2"/>
                </a:cxn>
              </a:cxnLst>
              <a:rect l="l" t="t" r="r" b="b"/>
              <a:pathLst>
                <a:path w="2063261" h="738553">
                  <a:moveTo>
                    <a:pt x="2063261" y="246184"/>
                  </a:moveTo>
                  <a:cubicBezTo>
                    <a:pt x="1912815" y="123092"/>
                    <a:pt x="1762369" y="0"/>
                    <a:pt x="1418492" y="82061"/>
                  </a:cubicBezTo>
                  <a:cubicBezTo>
                    <a:pt x="1074615" y="164123"/>
                    <a:pt x="537307" y="451338"/>
                    <a:pt x="0" y="738553"/>
                  </a:cubicBezTo>
                </a:path>
              </a:pathLst>
            </a:custGeom>
            <a:ln w="38100">
              <a:solidFill>
                <a:srgbClr val="00B05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Forme libre 55"/>
            <p:cNvSpPr/>
            <p:nvPr/>
          </p:nvSpPr>
          <p:spPr>
            <a:xfrm>
              <a:off x="3341077" y="4958862"/>
              <a:ext cx="2215661" cy="754184"/>
            </a:xfrm>
            <a:custGeom>
              <a:avLst/>
              <a:gdLst>
                <a:gd name="connsiteX0" fmla="*/ 2215661 w 2215661"/>
                <a:gd name="connsiteY0" fmla="*/ 726830 h 754184"/>
                <a:gd name="connsiteX1" fmla="*/ 973015 w 2215661"/>
                <a:gd name="connsiteY1" fmla="*/ 633046 h 754184"/>
                <a:gd name="connsiteX2" fmla="*/ 0 w 2215661"/>
                <a:gd name="connsiteY2" fmla="*/ 0 h 754184"/>
              </a:gdLst>
              <a:ahLst/>
              <a:cxnLst>
                <a:cxn ang="0">
                  <a:pos x="connsiteX0" y="connsiteY0"/>
                </a:cxn>
                <a:cxn ang="0">
                  <a:pos x="connsiteX1" y="connsiteY1"/>
                </a:cxn>
                <a:cxn ang="0">
                  <a:pos x="connsiteX2" y="connsiteY2"/>
                </a:cxn>
              </a:cxnLst>
              <a:rect l="l" t="t" r="r" b="b"/>
              <a:pathLst>
                <a:path w="2215661" h="754184">
                  <a:moveTo>
                    <a:pt x="2215661" y="726830"/>
                  </a:moveTo>
                  <a:cubicBezTo>
                    <a:pt x="1778976" y="740507"/>
                    <a:pt x="1342292" y="754184"/>
                    <a:pt x="973015" y="633046"/>
                  </a:cubicBezTo>
                  <a:cubicBezTo>
                    <a:pt x="603738" y="511908"/>
                    <a:pt x="301869" y="255954"/>
                    <a:pt x="0" y="0"/>
                  </a:cubicBezTo>
                </a:path>
              </a:pathLst>
            </a:cu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7" name="ZoneTexte 56"/>
            <p:cNvSpPr txBox="1"/>
            <p:nvPr/>
          </p:nvSpPr>
          <p:spPr>
            <a:xfrm>
              <a:off x="755576" y="1196752"/>
              <a:ext cx="1368151" cy="461665"/>
            </a:xfrm>
            <a:prstGeom prst="rect">
              <a:avLst/>
            </a:prstGeom>
            <a:noFill/>
          </p:spPr>
          <p:txBody>
            <a:bodyPr wrap="square" rtlCol="0">
              <a:spAutoFit/>
            </a:bodyPr>
            <a:lstStyle/>
            <a:p>
              <a:r>
                <a:rPr lang="fr-FR" sz="2400" b="1" dirty="0" smtClean="0"/>
                <a:t>Total:</a:t>
              </a:r>
            </a:p>
          </p:txBody>
        </p:sp>
      </p:grpSp>
      <p:sp>
        <p:nvSpPr>
          <p:cNvPr id="15" name="Espace réservé du numéro de diapositive 14"/>
          <p:cNvSpPr>
            <a:spLocks noGrp="1"/>
          </p:cNvSpPr>
          <p:nvPr>
            <p:ph type="sldNum" sz="quarter" idx="12"/>
          </p:nvPr>
        </p:nvSpPr>
        <p:spPr/>
        <p:txBody>
          <a:bodyPr/>
          <a:lstStyle/>
          <a:p>
            <a:fld id="{C87FFD17-4B23-42F6-9F7E-E566978288EA}" type="slidenum">
              <a:rPr lang="fr-FR" smtClean="0"/>
              <a:pPr/>
              <a:t>37</a:t>
            </a:fld>
            <a:endParaRPr 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066800" y="838200"/>
            <a:ext cx="7232650" cy="1311275"/>
          </a:xfrm>
        </p:spPr>
        <p:txBody>
          <a:bodyPr>
            <a:normAutofit/>
          </a:bodyPr>
          <a:lstStyle/>
          <a:p>
            <a:pPr algn="ctr"/>
            <a:r>
              <a:rPr lang="en-US" sz="4000"/>
              <a:t>Mesure de la trajectoire</a:t>
            </a:r>
            <a:br>
              <a:rPr lang="en-US" sz="4000"/>
            </a:br>
            <a:r>
              <a:rPr lang="en-US" sz="4000"/>
              <a:t> des particules chargées</a:t>
            </a:r>
            <a:r>
              <a:rPr lang="en-US"/>
              <a:t> </a:t>
            </a:r>
          </a:p>
        </p:txBody>
      </p:sp>
      <p:sp>
        <p:nvSpPr>
          <p:cNvPr id="70666" name="Oval 10"/>
          <p:cNvSpPr>
            <a:spLocks noChangeArrowheads="1"/>
          </p:cNvSpPr>
          <p:nvPr/>
        </p:nvSpPr>
        <p:spPr bwMode="auto">
          <a:xfrm>
            <a:off x="2514600" y="2438400"/>
            <a:ext cx="3962400" cy="3886200"/>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70667" name="Oval 11"/>
          <p:cNvSpPr>
            <a:spLocks noChangeAspect="1" noChangeArrowheads="1"/>
          </p:cNvSpPr>
          <p:nvPr/>
        </p:nvSpPr>
        <p:spPr bwMode="auto">
          <a:xfrm>
            <a:off x="3394075" y="3255963"/>
            <a:ext cx="2263775" cy="2220912"/>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70668" name="Oval 12"/>
          <p:cNvSpPr>
            <a:spLocks noChangeAspect="1" noChangeArrowheads="1"/>
          </p:cNvSpPr>
          <p:nvPr/>
        </p:nvSpPr>
        <p:spPr bwMode="auto">
          <a:xfrm>
            <a:off x="3814763" y="3657600"/>
            <a:ext cx="1414462" cy="138906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70669" name="Oval 13"/>
          <p:cNvSpPr>
            <a:spLocks noChangeAspect="1" noChangeArrowheads="1"/>
          </p:cNvSpPr>
          <p:nvPr/>
        </p:nvSpPr>
        <p:spPr bwMode="auto">
          <a:xfrm>
            <a:off x="4095750" y="3913188"/>
            <a:ext cx="847725" cy="831850"/>
          </a:xfrm>
          <a:prstGeom prst="ellipse">
            <a:avLst/>
          </a:prstGeom>
          <a:solidFill>
            <a:schemeClr val="tx1"/>
          </a:solidFill>
          <a:ln w="57150" algn="ctr">
            <a:solidFill>
              <a:srgbClr val="000000"/>
            </a:solidFill>
            <a:round/>
            <a:headEnd/>
            <a:tailEnd/>
          </a:ln>
          <a:effectLst/>
        </p:spPr>
        <p:txBody>
          <a:bodyPr wrap="none" anchor="ctr"/>
          <a:lstStyle/>
          <a:p>
            <a:endParaRPr lang="fr-FR"/>
          </a:p>
        </p:txBody>
      </p:sp>
      <p:sp>
        <p:nvSpPr>
          <p:cNvPr id="70670" name="Line 14"/>
          <p:cNvSpPr>
            <a:spLocks noChangeShapeType="1"/>
          </p:cNvSpPr>
          <p:nvPr/>
        </p:nvSpPr>
        <p:spPr bwMode="auto">
          <a:xfrm flipV="1">
            <a:off x="1752600" y="4502150"/>
            <a:ext cx="2311400" cy="1060450"/>
          </a:xfrm>
          <a:prstGeom prst="line">
            <a:avLst/>
          </a:prstGeom>
          <a:noFill/>
          <a:ln w="9525">
            <a:solidFill>
              <a:schemeClr val="tx1"/>
            </a:solidFill>
            <a:round/>
            <a:headEnd/>
            <a:tailEnd type="triangle" w="med" len="med"/>
          </a:ln>
          <a:effectLst/>
        </p:spPr>
        <p:txBody>
          <a:bodyPr/>
          <a:lstStyle/>
          <a:p>
            <a:endParaRPr lang="fr-FR"/>
          </a:p>
        </p:txBody>
      </p:sp>
      <p:sp>
        <p:nvSpPr>
          <p:cNvPr id="70672" name="Text Box 16"/>
          <p:cNvSpPr txBox="1">
            <a:spLocks noChangeArrowheads="1"/>
          </p:cNvSpPr>
          <p:nvPr/>
        </p:nvSpPr>
        <p:spPr bwMode="auto">
          <a:xfrm>
            <a:off x="152400" y="5562600"/>
            <a:ext cx="2438400" cy="396875"/>
          </a:xfrm>
          <a:prstGeom prst="rect">
            <a:avLst/>
          </a:prstGeom>
          <a:noFill/>
          <a:ln w="9525" algn="ctr">
            <a:noFill/>
            <a:miter lim="800000"/>
            <a:headEnd/>
            <a:tailEnd/>
          </a:ln>
          <a:effectLst/>
        </p:spPr>
        <p:txBody>
          <a:bodyPr wrap="none">
            <a:spAutoFit/>
          </a:bodyPr>
          <a:lstStyle/>
          <a:p>
            <a:r>
              <a:rPr lang="en-US"/>
              <a:t>Le trajectographe</a:t>
            </a:r>
          </a:p>
        </p:txBody>
      </p:sp>
      <p:sp>
        <p:nvSpPr>
          <p:cNvPr id="11" name="Espace réservé du numéro de diapositive 10"/>
          <p:cNvSpPr>
            <a:spLocks noGrp="1"/>
          </p:cNvSpPr>
          <p:nvPr>
            <p:ph type="sldNum" sz="quarter" idx="12"/>
          </p:nvPr>
        </p:nvSpPr>
        <p:spPr/>
        <p:txBody>
          <a:bodyPr/>
          <a:lstStyle/>
          <a:p>
            <a:fld id="{C87FFD17-4B23-42F6-9F7E-E566978288EA}" type="slidenum">
              <a:rPr lang="fr-FR" smtClean="0"/>
              <a:pPr/>
              <a:t>38</a:t>
            </a:fld>
            <a:endParaRPr lang="fr-F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066800" y="838200"/>
            <a:ext cx="7232650" cy="1311275"/>
          </a:xfrm>
        </p:spPr>
        <p:txBody>
          <a:bodyPr>
            <a:normAutofit/>
          </a:bodyPr>
          <a:lstStyle/>
          <a:p>
            <a:pPr algn="ctr"/>
            <a:r>
              <a:rPr lang="en-US" sz="4000"/>
              <a:t>Mesure de la trajectoire</a:t>
            </a:r>
            <a:br>
              <a:rPr lang="en-US" sz="4000"/>
            </a:br>
            <a:r>
              <a:rPr lang="en-US" sz="4000"/>
              <a:t> des particules chargées</a:t>
            </a:r>
            <a:r>
              <a:rPr lang="en-US"/>
              <a:t> </a:t>
            </a:r>
          </a:p>
        </p:txBody>
      </p:sp>
      <p:sp>
        <p:nvSpPr>
          <p:cNvPr id="121859" name="Oval 3"/>
          <p:cNvSpPr>
            <a:spLocks noChangeArrowheads="1"/>
          </p:cNvSpPr>
          <p:nvPr/>
        </p:nvSpPr>
        <p:spPr bwMode="auto">
          <a:xfrm>
            <a:off x="2514600" y="2438400"/>
            <a:ext cx="3962400" cy="3886200"/>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121860" name="Oval 4"/>
          <p:cNvSpPr>
            <a:spLocks noChangeAspect="1" noChangeArrowheads="1"/>
          </p:cNvSpPr>
          <p:nvPr/>
        </p:nvSpPr>
        <p:spPr bwMode="auto">
          <a:xfrm>
            <a:off x="3394075" y="3255963"/>
            <a:ext cx="2263775" cy="2220912"/>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121861" name="Oval 5"/>
          <p:cNvSpPr>
            <a:spLocks noChangeAspect="1" noChangeArrowheads="1"/>
          </p:cNvSpPr>
          <p:nvPr/>
        </p:nvSpPr>
        <p:spPr bwMode="auto">
          <a:xfrm>
            <a:off x="3814763" y="3657600"/>
            <a:ext cx="1414462" cy="138906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121863" name="Line 7"/>
          <p:cNvSpPr>
            <a:spLocks noChangeShapeType="1"/>
          </p:cNvSpPr>
          <p:nvPr/>
        </p:nvSpPr>
        <p:spPr bwMode="auto">
          <a:xfrm flipV="1">
            <a:off x="1752600" y="4502150"/>
            <a:ext cx="2311400" cy="1060450"/>
          </a:xfrm>
          <a:prstGeom prst="line">
            <a:avLst/>
          </a:prstGeom>
          <a:noFill/>
          <a:ln w="9525">
            <a:solidFill>
              <a:schemeClr val="tx1"/>
            </a:solidFill>
            <a:round/>
            <a:headEnd/>
            <a:tailEnd type="triangle" w="med" len="med"/>
          </a:ln>
          <a:effectLst/>
        </p:spPr>
        <p:txBody>
          <a:bodyPr/>
          <a:lstStyle/>
          <a:p>
            <a:endParaRPr lang="fr-FR"/>
          </a:p>
        </p:txBody>
      </p:sp>
      <p:sp>
        <p:nvSpPr>
          <p:cNvPr id="121864" name="Text Box 8"/>
          <p:cNvSpPr txBox="1">
            <a:spLocks noChangeArrowheads="1"/>
          </p:cNvSpPr>
          <p:nvPr/>
        </p:nvSpPr>
        <p:spPr bwMode="auto">
          <a:xfrm>
            <a:off x="152400" y="5562600"/>
            <a:ext cx="2438400" cy="396875"/>
          </a:xfrm>
          <a:prstGeom prst="rect">
            <a:avLst/>
          </a:prstGeom>
          <a:noFill/>
          <a:ln w="9525" algn="ctr">
            <a:noFill/>
            <a:miter lim="800000"/>
            <a:headEnd/>
            <a:tailEnd/>
          </a:ln>
          <a:effectLst/>
        </p:spPr>
        <p:txBody>
          <a:bodyPr wrap="none">
            <a:spAutoFit/>
          </a:bodyPr>
          <a:lstStyle/>
          <a:p>
            <a:r>
              <a:rPr lang="en-US"/>
              <a:t>Le trajectographe</a:t>
            </a:r>
          </a:p>
        </p:txBody>
      </p:sp>
      <p:grpSp>
        <p:nvGrpSpPr>
          <p:cNvPr id="2" name="Group 19"/>
          <p:cNvGrpSpPr>
            <a:grpSpLocks/>
          </p:cNvGrpSpPr>
          <p:nvPr/>
        </p:nvGrpSpPr>
        <p:grpSpPr bwMode="auto">
          <a:xfrm>
            <a:off x="4068763" y="3906838"/>
            <a:ext cx="904875" cy="877887"/>
            <a:chOff x="685" y="602"/>
            <a:chExt cx="1376" cy="1350"/>
          </a:xfrm>
        </p:grpSpPr>
        <p:sp>
          <p:nvSpPr>
            <p:cNvPr id="121865" name="AutoShape 9"/>
            <p:cNvSpPr>
              <a:spLocks noChangeArrowheads="1"/>
            </p:cNvSpPr>
            <p:nvPr/>
          </p:nvSpPr>
          <p:spPr bwMode="auto">
            <a:xfrm>
              <a:off x="1285" y="1191"/>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121866" name="Oval 10"/>
            <p:cNvSpPr>
              <a:spLocks noChangeArrowheads="1"/>
            </p:cNvSpPr>
            <p:nvPr/>
          </p:nvSpPr>
          <p:spPr bwMode="auto">
            <a:xfrm>
              <a:off x="1167" y="1088"/>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121867" name="Oval 11"/>
            <p:cNvSpPr>
              <a:spLocks noChangeArrowheads="1"/>
            </p:cNvSpPr>
            <p:nvPr/>
          </p:nvSpPr>
          <p:spPr bwMode="auto">
            <a:xfrm>
              <a:off x="996" y="926"/>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121868" name="Oval 12"/>
            <p:cNvSpPr>
              <a:spLocks noChangeArrowheads="1"/>
            </p:cNvSpPr>
            <p:nvPr/>
          </p:nvSpPr>
          <p:spPr bwMode="auto">
            <a:xfrm>
              <a:off x="826" y="764"/>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121869" name="Oval 13"/>
            <p:cNvSpPr>
              <a:spLocks noChangeArrowheads="1"/>
            </p:cNvSpPr>
            <p:nvPr/>
          </p:nvSpPr>
          <p:spPr bwMode="auto">
            <a:xfrm>
              <a:off x="685" y="602"/>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grpSp>
      <p:sp>
        <p:nvSpPr>
          <p:cNvPr id="16" name="Espace réservé du numéro de diapositive 15"/>
          <p:cNvSpPr>
            <a:spLocks noGrp="1"/>
          </p:cNvSpPr>
          <p:nvPr>
            <p:ph type="sldNum" sz="quarter" idx="12"/>
          </p:nvPr>
        </p:nvSpPr>
        <p:spPr/>
        <p:txBody>
          <a:bodyPr/>
          <a:lstStyle/>
          <a:p>
            <a:fld id="{C87FFD17-4B23-42F6-9F7E-E566978288EA}" type="slidenum">
              <a:rPr lang="fr-FR" smtClean="0"/>
              <a:pPr/>
              <a:t>39</a:t>
            </a:fld>
            <a:endParaRPr lang="fr-F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a:bodyPr>
          <a:lstStyle/>
          <a:p>
            <a:r>
              <a:rPr lang="en-US" dirty="0" err="1" smtClean="0"/>
              <a:t>Détecteurs</a:t>
            </a:r>
            <a:endParaRPr lang="fr-FR" dirty="0"/>
          </a:p>
        </p:txBody>
      </p:sp>
      <p:sp>
        <p:nvSpPr>
          <p:cNvPr id="12" name="Espace réservé du contenu 11"/>
          <p:cNvSpPr>
            <a:spLocks noGrp="1"/>
          </p:cNvSpPr>
          <p:nvPr>
            <p:ph idx="1"/>
          </p:nvPr>
        </p:nvSpPr>
        <p:spPr/>
        <p:txBody>
          <a:bodyPr/>
          <a:lstStyle/>
          <a:p>
            <a:endParaRPr lang="fr-FR"/>
          </a:p>
        </p:txBody>
      </p:sp>
      <p:pic>
        <p:nvPicPr>
          <p:cNvPr id="122883" name="Picture 3"/>
          <p:cNvPicPr>
            <a:picLocks noChangeAspect="1" noChangeArrowheads="1"/>
          </p:cNvPicPr>
          <p:nvPr/>
        </p:nvPicPr>
        <p:blipFill>
          <a:blip r:embed="rId3" cstate="print"/>
          <a:srcRect/>
          <a:stretch>
            <a:fillRect/>
          </a:stretch>
        </p:blipFill>
        <p:spPr bwMode="auto">
          <a:xfrm>
            <a:off x="4597400" y="3811588"/>
            <a:ext cx="4197350" cy="2562225"/>
          </a:xfrm>
          <a:prstGeom prst="rect">
            <a:avLst/>
          </a:prstGeom>
          <a:noFill/>
          <a:ln w="28575">
            <a:noFill/>
            <a:miter lim="800000"/>
            <a:headEnd/>
            <a:tailEnd/>
          </a:ln>
          <a:effectLst/>
        </p:spPr>
      </p:pic>
      <p:pic>
        <p:nvPicPr>
          <p:cNvPr id="122884" name="Picture 4"/>
          <p:cNvPicPr>
            <a:picLocks noChangeAspect="1" noChangeArrowheads="1"/>
          </p:cNvPicPr>
          <p:nvPr/>
        </p:nvPicPr>
        <p:blipFill>
          <a:blip r:embed="rId4" cstate="print"/>
          <a:srcRect/>
          <a:stretch>
            <a:fillRect/>
          </a:stretch>
        </p:blipFill>
        <p:spPr bwMode="auto">
          <a:xfrm>
            <a:off x="231775" y="715963"/>
            <a:ext cx="4538663" cy="2562225"/>
          </a:xfrm>
          <a:prstGeom prst="rect">
            <a:avLst/>
          </a:prstGeom>
          <a:noFill/>
          <a:ln w="28575">
            <a:noFill/>
            <a:miter lim="800000"/>
            <a:headEnd/>
            <a:tailEnd/>
          </a:ln>
          <a:effectLst/>
        </p:spPr>
      </p:pic>
      <p:pic>
        <p:nvPicPr>
          <p:cNvPr id="122885" name="Picture 5"/>
          <p:cNvPicPr>
            <a:picLocks noChangeAspect="1" noChangeArrowheads="1"/>
          </p:cNvPicPr>
          <p:nvPr/>
        </p:nvPicPr>
        <p:blipFill>
          <a:blip r:embed="rId5" cstate="print"/>
          <a:srcRect/>
          <a:stretch>
            <a:fillRect/>
          </a:stretch>
        </p:blipFill>
        <p:spPr bwMode="auto">
          <a:xfrm>
            <a:off x="4884738" y="715963"/>
            <a:ext cx="3856037" cy="2562225"/>
          </a:xfrm>
          <a:prstGeom prst="rect">
            <a:avLst/>
          </a:prstGeom>
          <a:noFill/>
          <a:ln w="28575">
            <a:noFill/>
            <a:miter lim="800000"/>
            <a:headEnd/>
            <a:tailEnd/>
          </a:ln>
          <a:effectLst/>
        </p:spPr>
      </p:pic>
      <p:pic>
        <p:nvPicPr>
          <p:cNvPr id="122886" name="Picture 6"/>
          <p:cNvPicPr>
            <a:picLocks noChangeAspect="1" noChangeArrowheads="1"/>
          </p:cNvPicPr>
          <p:nvPr/>
        </p:nvPicPr>
        <p:blipFill>
          <a:blip r:embed="rId6" cstate="print"/>
          <a:srcRect/>
          <a:stretch>
            <a:fillRect/>
          </a:stretch>
        </p:blipFill>
        <p:spPr bwMode="auto">
          <a:xfrm>
            <a:off x="885825" y="3784600"/>
            <a:ext cx="3259138" cy="2562225"/>
          </a:xfrm>
          <a:prstGeom prst="rect">
            <a:avLst/>
          </a:prstGeom>
          <a:noFill/>
          <a:ln w="28575">
            <a:noFill/>
            <a:miter lim="800000"/>
            <a:headEnd/>
            <a:tailEnd/>
          </a:ln>
          <a:effectLst/>
        </p:spPr>
      </p:pic>
      <p:sp>
        <p:nvSpPr>
          <p:cNvPr id="122887" name="Text Box 7"/>
          <p:cNvSpPr txBox="1">
            <a:spLocks noChangeArrowheads="1"/>
          </p:cNvSpPr>
          <p:nvPr/>
        </p:nvSpPr>
        <p:spPr bwMode="auto">
          <a:xfrm>
            <a:off x="3871913" y="666750"/>
            <a:ext cx="998537" cy="396875"/>
          </a:xfrm>
          <a:prstGeom prst="rect">
            <a:avLst/>
          </a:prstGeom>
          <a:noFill/>
          <a:ln w="28575">
            <a:noFill/>
            <a:miter lim="800000"/>
            <a:headEnd/>
            <a:tailEnd/>
          </a:ln>
          <a:effectLst/>
        </p:spPr>
        <p:txBody>
          <a:bodyPr wrap="none" lIns="90000" tIns="46800" rIns="90000" bIns="46800">
            <a:spAutoFit/>
          </a:bodyPr>
          <a:lstStyle/>
          <a:p>
            <a:pPr algn="l"/>
            <a:r>
              <a:rPr lang="fr-FR"/>
              <a:t>ATLAS</a:t>
            </a:r>
          </a:p>
        </p:txBody>
      </p:sp>
      <p:sp>
        <p:nvSpPr>
          <p:cNvPr id="122888" name="Text Box 8"/>
          <p:cNvSpPr txBox="1">
            <a:spLocks noChangeArrowheads="1"/>
          </p:cNvSpPr>
          <p:nvPr/>
        </p:nvSpPr>
        <p:spPr bwMode="auto">
          <a:xfrm>
            <a:off x="7885113" y="666750"/>
            <a:ext cx="746125" cy="396875"/>
          </a:xfrm>
          <a:prstGeom prst="rect">
            <a:avLst/>
          </a:prstGeom>
          <a:noFill/>
          <a:ln w="28575">
            <a:noFill/>
            <a:miter lim="800000"/>
            <a:headEnd/>
            <a:tailEnd/>
          </a:ln>
          <a:effectLst/>
        </p:spPr>
        <p:txBody>
          <a:bodyPr wrap="none" lIns="90000" tIns="46800" rIns="90000" bIns="46800">
            <a:spAutoFit/>
          </a:bodyPr>
          <a:lstStyle/>
          <a:p>
            <a:pPr algn="l"/>
            <a:r>
              <a:rPr lang="fr-FR"/>
              <a:t>CMS</a:t>
            </a:r>
          </a:p>
        </p:txBody>
      </p:sp>
      <p:sp>
        <p:nvSpPr>
          <p:cNvPr id="122889" name="Text Box 9"/>
          <p:cNvSpPr txBox="1">
            <a:spLocks noChangeArrowheads="1"/>
          </p:cNvSpPr>
          <p:nvPr/>
        </p:nvSpPr>
        <p:spPr bwMode="auto">
          <a:xfrm>
            <a:off x="925513" y="3803650"/>
            <a:ext cx="849312" cy="396875"/>
          </a:xfrm>
          <a:prstGeom prst="rect">
            <a:avLst/>
          </a:prstGeom>
          <a:noFill/>
          <a:ln w="28575">
            <a:noFill/>
            <a:miter lim="800000"/>
            <a:headEnd/>
            <a:tailEnd/>
          </a:ln>
          <a:effectLst/>
        </p:spPr>
        <p:txBody>
          <a:bodyPr wrap="none" lIns="90000" tIns="46800" rIns="90000" bIns="46800">
            <a:spAutoFit/>
          </a:bodyPr>
          <a:lstStyle/>
          <a:p>
            <a:pPr algn="l"/>
            <a:r>
              <a:rPr lang="fr-FR"/>
              <a:t>LHCb</a:t>
            </a:r>
          </a:p>
        </p:txBody>
      </p:sp>
      <p:sp>
        <p:nvSpPr>
          <p:cNvPr id="122890" name="Text Box 10"/>
          <p:cNvSpPr txBox="1">
            <a:spLocks noChangeArrowheads="1"/>
          </p:cNvSpPr>
          <p:nvPr/>
        </p:nvSpPr>
        <p:spPr bwMode="auto">
          <a:xfrm>
            <a:off x="4646613" y="3790950"/>
            <a:ext cx="776287" cy="396875"/>
          </a:xfrm>
          <a:prstGeom prst="rect">
            <a:avLst/>
          </a:prstGeom>
          <a:noFill/>
          <a:ln w="28575">
            <a:noFill/>
            <a:miter lim="800000"/>
            <a:headEnd/>
            <a:tailEnd/>
          </a:ln>
          <a:effectLst/>
        </p:spPr>
        <p:txBody>
          <a:bodyPr wrap="none" lIns="90000" tIns="46800" rIns="90000" bIns="46800">
            <a:spAutoFit/>
          </a:bodyPr>
          <a:lstStyle/>
          <a:p>
            <a:pPr algn="l"/>
            <a:r>
              <a:rPr lang="fr-FR"/>
              <a:t>Alice</a:t>
            </a:r>
          </a:p>
        </p:txBody>
      </p:sp>
      <p:sp>
        <p:nvSpPr>
          <p:cNvPr id="14" name="Espace réservé du numéro de diapositive 13"/>
          <p:cNvSpPr>
            <a:spLocks noGrp="1"/>
          </p:cNvSpPr>
          <p:nvPr>
            <p:ph type="sldNum" sz="quarter" idx="12"/>
          </p:nvPr>
        </p:nvSpPr>
        <p:spPr/>
        <p:txBody>
          <a:bodyPr/>
          <a:lstStyle/>
          <a:p>
            <a:fld id="{C87FFD17-4B23-42F6-9F7E-E566978288EA}" type="slidenum">
              <a:rPr lang="fr-FR" smtClean="0"/>
              <a:pPr/>
              <a:t>4</a:t>
            </a:fld>
            <a:endParaRPr lang="fr-F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construire un détecteur</a:t>
            </a:r>
            <a:endParaRPr lang="fr-FR" dirty="0"/>
          </a:p>
        </p:txBody>
      </p:sp>
      <p:sp>
        <p:nvSpPr>
          <p:cNvPr id="3" name="Espace réservé du contenu 2"/>
          <p:cNvSpPr>
            <a:spLocks noGrp="1"/>
          </p:cNvSpPr>
          <p:nvPr>
            <p:ph idx="1"/>
          </p:nvPr>
        </p:nvSpPr>
        <p:spPr>
          <a:xfrm>
            <a:off x="457200" y="1091877"/>
            <a:ext cx="8229600" cy="4785395"/>
          </a:xfrm>
        </p:spPr>
        <p:txBody>
          <a:bodyPr>
            <a:normAutofit lnSpcReduction="10000"/>
          </a:bodyPr>
          <a:lstStyle/>
          <a:p>
            <a:r>
              <a:rPr lang="fr-FR" dirty="0" smtClean="0"/>
              <a:t>Qu’est-ce qu’on veut mesurer ? </a:t>
            </a:r>
          </a:p>
          <a:p>
            <a:pPr lvl="1"/>
            <a:r>
              <a:rPr lang="fr-FR" dirty="0" smtClean="0"/>
              <a:t>Toutes les particules crées</a:t>
            </a:r>
          </a:p>
          <a:p>
            <a:pPr lvl="1"/>
            <a:r>
              <a:rPr lang="fr-FR" dirty="0" smtClean="0"/>
              <a:t>Trajectoire</a:t>
            </a:r>
          </a:p>
          <a:p>
            <a:pPr lvl="2"/>
            <a:r>
              <a:rPr lang="fr-FR" dirty="0" smtClean="0"/>
              <a:t>Charge électrique</a:t>
            </a:r>
          </a:p>
          <a:p>
            <a:pPr lvl="2"/>
            <a:r>
              <a:rPr lang="fr-FR" dirty="0" smtClean="0"/>
              <a:t>Vitesse </a:t>
            </a:r>
            <a:r>
              <a:rPr lang="fr-FR" dirty="0" smtClean="0"/>
              <a:t>(en fait </a:t>
            </a:r>
            <a:r>
              <a:rPr lang="fr-FR" i="1" dirty="0" smtClean="0"/>
              <a:t>impulsion		)</a:t>
            </a:r>
            <a:endParaRPr lang="fr-FR" dirty="0" smtClean="0"/>
          </a:p>
          <a:p>
            <a:pPr lvl="1"/>
            <a:r>
              <a:rPr lang="fr-FR" dirty="0" smtClean="0"/>
              <a:t>Énergie </a:t>
            </a:r>
          </a:p>
          <a:p>
            <a:pPr lvl="1"/>
            <a:r>
              <a:rPr lang="fr-FR" dirty="0" smtClean="0"/>
              <a:t>Nature (électron, muon, photon ?)</a:t>
            </a:r>
          </a:p>
          <a:p>
            <a:pPr lvl="1"/>
            <a:endParaRPr lang="fr-FR" dirty="0"/>
          </a:p>
          <a:p>
            <a:r>
              <a:rPr lang="fr-FR" dirty="0" smtClean="0"/>
              <a:t>Principes de base :</a:t>
            </a:r>
          </a:p>
          <a:p>
            <a:pPr lvl="1"/>
            <a:r>
              <a:rPr lang="fr-FR" dirty="0" smtClean="0"/>
              <a:t>Détecteur sans ‘’trou’’ : forme cylindrique</a:t>
            </a:r>
            <a:endParaRPr lang="fr-FR" dirty="0"/>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5</a:t>
            </a:fld>
            <a:endParaRPr lang="fr-FR"/>
          </a:p>
        </p:txBody>
      </p:sp>
      <p:grpSp>
        <p:nvGrpSpPr>
          <p:cNvPr id="10" name="Groupe 9"/>
          <p:cNvGrpSpPr/>
          <p:nvPr/>
        </p:nvGrpSpPr>
        <p:grpSpPr>
          <a:xfrm>
            <a:off x="4788024" y="2852936"/>
            <a:ext cx="1243546" cy="523220"/>
            <a:chOff x="7402002" y="3429000"/>
            <a:chExt cx="1243546" cy="523220"/>
          </a:xfrm>
        </p:grpSpPr>
        <p:sp>
          <p:nvSpPr>
            <p:cNvPr id="5" name="Text Box 33"/>
            <p:cNvSpPr txBox="1">
              <a:spLocks noChangeArrowheads="1"/>
            </p:cNvSpPr>
            <p:nvPr/>
          </p:nvSpPr>
          <p:spPr bwMode="auto">
            <a:xfrm>
              <a:off x="7402002" y="3429000"/>
              <a:ext cx="1243546" cy="523220"/>
            </a:xfrm>
            <a:prstGeom prst="rect">
              <a:avLst/>
            </a:prstGeom>
            <a:noFill/>
            <a:ln w="9525" algn="ctr">
              <a:noFill/>
              <a:miter lim="800000"/>
              <a:headEnd/>
              <a:tailEnd/>
            </a:ln>
            <a:effectLst/>
          </p:spPr>
          <p:txBody>
            <a:bodyPr wrap="none">
              <a:spAutoFit/>
            </a:bodyPr>
            <a:lstStyle/>
            <a:p>
              <a:r>
                <a:rPr lang="en-US" sz="2800" dirty="0" smtClean="0"/>
                <a:t>p = </a:t>
              </a:r>
              <a:r>
                <a:rPr lang="en-US" sz="2800" dirty="0" err="1" smtClean="0"/>
                <a:t>m.v</a:t>
              </a:r>
              <a:endParaRPr lang="en-US" sz="2800" dirty="0"/>
            </a:p>
          </p:txBody>
        </p:sp>
        <p:sp>
          <p:nvSpPr>
            <p:cNvPr id="7" name="Line 34"/>
            <p:cNvSpPr>
              <a:spLocks noChangeShapeType="1"/>
            </p:cNvSpPr>
            <p:nvPr/>
          </p:nvSpPr>
          <p:spPr bwMode="auto">
            <a:xfrm>
              <a:off x="7519477" y="3573016"/>
              <a:ext cx="166688" cy="0"/>
            </a:xfrm>
            <a:prstGeom prst="line">
              <a:avLst/>
            </a:prstGeom>
            <a:noFill/>
            <a:ln w="3175">
              <a:solidFill>
                <a:srgbClr val="000000"/>
              </a:solidFill>
              <a:round/>
              <a:headEnd/>
              <a:tailEnd type="triangle" w="med" len="med"/>
            </a:ln>
            <a:effectLst/>
          </p:spPr>
          <p:txBody>
            <a:bodyPr/>
            <a:lstStyle/>
            <a:p>
              <a:endParaRPr lang="fr-FR"/>
            </a:p>
          </p:txBody>
        </p:sp>
        <p:sp>
          <p:nvSpPr>
            <p:cNvPr id="9" name="Line 38"/>
            <p:cNvSpPr>
              <a:spLocks noChangeShapeType="1"/>
            </p:cNvSpPr>
            <p:nvPr/>
          </p:nvSpPr>
          <p:spPr bwMode="auto">
            <a:xfrm>
              <a:off x="8365752" y="3573016"/>
              <a:ext cx="166688" cy="0"/>
            </a:xfrm>
            <a:prstGeom prst="line">
              <a:avLst/>
            </a:prstGeom>
            <a:noFill/>
            <a:ln w="3175">
              <a:solidFill>
                <a:srgbClr val="000000"/>
              </a:solidFill>
              <a:round/>
              <a:headEnd/>
              <a:tailEnd type="triangle" w="med" len="med"/>
            </a:ln>
            <a:effectLst/>
          </p:spPr>
          <p:txBody>
            <a:bodyPr/>
            <a:lstStyle/>
            <a:p>
              <a:endParaRPr lang="fr-F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251520" y="245591"/>
            <a:ext cx="8375848" cy="519113"/>
          </a:xfrm>
        </p:spPr>
        <p:txBody>
          <a:bodyPr>
            <a:normAutofit fontScale="90000"/>
          </a:bodyPr>
          <a:lstStyle/>
          <a:p>
            <a:r>
              <a:rPr lang="en-US" dirty="0" smtClean="0"/>
              <a:t>1) </a:t>
            </a:r>
            <a:r>
              <a:rPr lang="en-US" dirty="0" err="1" smtClean="0"/>
              <a:t>Mesure</a:t>
            </a:r>
            <a:r>
              <a:rPr lang="en-US" dirty="0" smtClean="0"/>
              <a:t> des </a:t>
            </a:r>
            <a:r>
              <a:rPr lang="en-US" dirty="0" err="1" smtClean="0"/>
              <a:t>trajectoires</a:t>
            </a:r>
            <a:r>
              <a:rPr lang="en-US" dirty="0" smtClean="0"/>
              <a:t> et charges : </a:t>
            </a:r>
            <a:br>
              <a:rPr lang="en-US" dirty="0" smtClean="0"/>
            </a:br>
            <a:r>
              <a:rPr lang="en-US" dirty="0" smtClean="0"/>
              <a:t>le </a:t>
            </a:r>
            <a:r>
              <a:rPr lang="en-US" dirty="0" err="1"/>
              <a:t>trajectographe</a:t>
            </a:r>
            <a:endParaRPr lang="en-US" dirty="0"/>
          </a:p>
        </p:txBody>
      </p:sp>
      <p:sp>
        <p:nvSpPr>
          <p:cNvPr id="29736" name="Rectangle 40"/>
          <p:cNvSpPr>
            <a:spLocks noGrp="1" noChangeArrowheads="1"/>
          </p:cNvSpPr>
          <p:nvPr>
            <p:ph idx="1"/>
          </p:nvPr>
        </p:nvSpPr>
        <p:spPr>
          <a:xfrm>
            <a:off x="179512" y="4365104"/>
            <a:ext cx="6297488" cy="2448272"/>
          </a:xfrm>
          <a:noFill/>
          <a:ln/>
        </p:spPr>
        <p:txBody>
          <a:bodyPr>
            <a:normAutofit/>
          </a:bodyPr>
          <a:lstStyle/>
          <a:p>
            <a:pPr>
              <a:lnSpc>
                <a:spcPct val="80000"/>
              </a:lnSpc>
            </a:pPr>
            <a:r>
              <a:rPr lang="fr-FR" sz="1800" dirty="0" smtClean="0"/>
              <a:t>Plusieurs ‘’couches’’ permettent de suivre la trajectoire</a:t>
            </a:r>
          </a:p>
          <a:p>
            <a:pPr>
              <a:lnSpc>
                <a:spcPct val="80000"/>
              </a:lnSpc>
            </a:pPr>
            <a:r>
              <a:rPr lang="fr-FR" sz="1800" dirty="0" smtClean="0"/>
              <a:t>On peut, dans le même temps, mesurer vitesse et charge électrique à l’aide d‘un </a:t>
            </a:r>
            <a:r>
              <a:rPr lang="fr-FR" sz="1800" b="1" dirty="0" smtClean="0"/>
              <a:t>champ magnétique</a:t>
            </a:r>
            <a:r>
              <a:rPr lang="fr-FR" sz="1800" dirty="0" smtClean="0"/>
              <a:t> :</a:t>
            </a:r>
            <a:endParaRPr lang="fr-FR" sz="1800" dirty="0"/>
          </a:p>
          <a:p>
            <a:pPr lvl="1">
              <a:lnSpc>
                <a:spcPct val="80000"/>
              </a:lnSpc>
            </a:pPr>
            <a:r>
              <a:rPr lang="fr-FR" sz="1800" dirty="0"/>
              <a:t>En effet les particules chargées, lorsqu’elles </a:t>
            </a:r>
            <a:r>
              <a:rPr lang="fr-FR" sz="1800" dirty="0" smtClean="0"/>
              <a:t>se </a:t>
            </a:r>
            <a:r>
              <a:rPr lang="fr-FR" sz="1800" dirty="0" err="1" smtClean="0"/>
              <a:t>déplaccent</a:t>
            </a:r>
            <a:r>
              <a:rPr lang="fr-FR" sz="1800" dirty="0" smtClean="0"/>
              <a:t> dans  un </a:t>
            </a:r>
            <a:r>
              <a:rPr lang="fr-FR" sz="1800" dirty="0"/>
              <a:t>champ magnétique, ont une trajectoire en forme de spirale autour de la direction du champ.  </a:t>
            </a:r>
            <a:r>
              <a:rPr lang="fr-FR" sz="1800" i="1" dirty="0"/>
              <a:t>Le sens de rotation donne le signe de la charge.</a:t>
            </a:r>
          </a:p>
          <a:p>
            <a:pPr lvl="1">
              <a:lnSpc>
                <a:spcPct val="80000"/>
              </a:lnSpc>
            </a:pPr>
            <a:r>
              <a:rPr lang="fr-FR" sz="1800" dirty="0"/>
              <a:t>Rayon de </a:t>
            </a:r>
            <a:r>
              <a:rPr lang="fr-FR" sz="1800" dirty="0" smtClean="0"/>
              <a:t>courbure  </a:t>
            </a:r>
            <a:r>
              <a:rPr lang="fr-FR" sz="1800" b="1" dirty="0"/>
              <a:t>R=</a:t>
            </a:r>
            <a:r>
              <a:rPr lang="fr-FR" sz="1800" b="1" dirty="0" err="1"/>
              <a:t>mv</a:t>
            </a:r>
            <a:r>
              <a:rPr lang="fr-FR" sz="1800" b="1" dirty="0"/>
              <a:t>/</a:t>
            </a:r>
            <a:r>
              <a:rPr lang="fr-FR" sz="1800" b="1" dirty="0" err="1"/>
              <a:t>qB</a:t>
            </a:r>
            <a:endParaRPr lang="en-US" sz="1800" b="1" dirty="0"/>
          </a:p>
        </p:txBody>
      </p:sp>
      <p:sp>
        <p:nvSpPr>
          <p:cNvPr id="29698" name="AutoShape 2"/>
          <p:cNvSpPr>
            <a:spLocks noChangeArrowheads="1"/>
          </p:cNvSpPr>
          <p:nvPr/>
        </p:nvSpPr>
        <p:spPr bwMode="auto">
          <a:xfrm>
            <a:off x="2039938" y="2582342"/>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9699" name="AutoShape 3"/>
          <p:cNvSpPr>
            <a:spLocks noChangeArrowheads="1"/>
          </p:cNvSpPr>
          <p:nvPr/>
        </p:nvSpPr>
        <p:spPr bwMode="auto">
          <a:xfrm>
            <a:off x="6318250" y="2618854"/>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9702" name="Line 6"/>
          <p:cNvSpPr>
            <a:spLocks noChangeShapeType="1"/>
          </p:cNvSpPr>
          <p:nvPr/>
        </p:nvSpPr>
        <p:spPr bwMode="auto">
          <a:xfrm>
            <a:off x="4565650" y="1647304"/>
            <a:ext cx="3822700" cy="0"/>
          </a:xfrm>
          <a:prstGeom prst="line">
            <a:avLst/>
          </a:prstGeom>
          <a:noFill/>
          <a:ln w="19050">
            <a:solidFill>
              <a:srgbClr val="000000"/>
            </a:solidFill>
            <a:prstDash val="dash"/>
            <a:round/>
            <a:headEnd/>
            <a:tailEnd/>
          </a:ln>
          <a:effectLst/>
        </p:spPr>
        <p:txBody>
          <a:bodyPr/>
          <a:lstStyle/>
          <a:p>
            <a:endParaRPr lang="fr-FR"/>
          </a:p>
        </p:txBody>
      </p:sp>
      <p:sp>
        <p:nvSpPr>
          <p:cNvPr id="29703" name="Line 7"/>
          <p:cNvSpPr>
            <a:spLocks noChangeShapeType="1"/>
          </p:cNvSpPr>
          <p:nvPr/>
        </p:nvSpPr>
        <p:spPr bwMode="auto">
          <a:xfrm>
            <a:off x="4565650" y="1904479"/>
            <a:ext cx="3822700" cy="0"/>
          </a:xfrm>
          <a:prstGeom prst="line">
            <a:avLst/>
          </a:prstGeom>
          <a:noFill/>
          <a:ln w="19050">
            <a:solidFill>
              <a:srgbClr val="000000"/>
            </a:solidFill>
            <a:prstDash val="dash"/>
            <a:round/>
            <a:headEnd/>
            <a:tailEnd/>
          </a:ln>
          <a:effectLst/>
        </p:spPr>
        <p:txBody>
          <a:bodyPr/>
          <a:lstStyle/>
          <a:p>
            <a:endParaRPr lang="fr-FR"/>
          </a:p>
        </p:txBody>
      </p:sp>
      <p:sp>
        <p:nvSpPr>
          <p:cNvPr id="29704" name="Line 8"/>
          <p:cNvSpPr>
            <a:spLocks noChangeShapeType="1"/>
          </p:cNvSpPr>
          <p:nvPr/>
        </p:nvSpPr>
        <p:spPr bwMode="auto">
          <a:xfrm>
            <a:off x="4565650" y="2161654"/>
            <a:ext cx="3822700" cy="0"/>
          </a:xfrm>
          <a:prstGeom prst="line">
            <a:avLst/>
          </a:prstGeom>
          <a:noFill/>
          <a:ln w="19050">
            <a:solidFill>
              <a:srgbClr val="000000"/>
            </a:solidFill>
            <a:prstDash val="dash"/>
            <a:round/>
            <a:headEnd/>
            <a:tailEnd/>
          </a:ln>
          <a:effectLst/>
        </p:spPr>
        <p:txBody>
          <a:bodyPr/>
          <a:lstStyle/>
          <a:p>
            <a:endParaRPr lang="fr-FR"/>
          </a:p>
        </p:txBody>
      </p:sp>
      <p:sp>
        <p:nvSpPr>
          <p:cNvPr id="29705" name="Line 9"/>
          <p:cNvSpPr>
            <a:spLocks noChangeShapeType="1"/>
          </p:cNvSpPr>
          <p:nvPr/>
        </p:nvSpPr>
        <p:spPr bwMode="auto">
          <a:xfrm>
            <a:off x="4565650" y="2418829"/>
            <a:ext cx="3822700" cy="0"/>
          </a:xfrm>
          <a:prstGeom prst="line">
            <a:avLst/>
          </a:prstGeom>
          <a:noFill/>
          <a:ln w="19050">
            <a:solidFill>
              <a:srgbClr val="000000"/>
            </a:solidFill>
            <a:prstDash val="dash"/>
            <a:round/>
            <a:headEnd/>
            <a:tailEnd/>
          </a:ln>
          <a:effectLst/>
        </p:spPr>
        <p:txBody>
          <a:bodyPr/>
          <a:lstStyle/>
          <a:p>
            <a:endParaRPr lang="fr-FR"/>
          </a:p>
        </p:txBody>
      </p:sp>
      <p:sp>
        <p:nvSpPr>
          <p:cNvPr id="29706" name="Line 10"/>
          <p:cNvSpPr>
            <a:spLocks noChangeShapeType="1"/>
          </p:cNvSpPr>
          <p:nvPr/>
        </p:nvSpPr>
        <p:spPr bwMode="auto">
          <a:xfrm>
            <a:off x="4565650" y="3018904"/>
            <a:ext cx="3822700" cy="0"/>
          </a:xfrm>
          <a:prstGeom prst="line">
            <a:avLst/>
          </a:prstGeom>
          <a:noFill/>
          <a:ln w="19050">
            <a:solidFill>
              <a:srgbClr val="000000"/>
            </a:solidFill>
            <a:prstDash val="dash"/>
            <a:round/>
            <a:headEnd/>
            <a:tailEnd/>
          </a:ln>
          <a:effectLst/>
        </p:spPr>
        <p:txBody>
          <a:bodyPr/>
          <a:lstStyle/>
          <a:p>
            <a:endParaRPr lang="fr-FR"/>
          </a:p>
        </p:txBody>
      </p:sp>
      <p:sp>
        <p:nvSpPr>
          <p:cNvPr id="29707" name="Line 11"/>
          <p:cNvSpPr>
            <a:spLocks noChangeShapeType="1"/>
          </p:cNvSpPr>
          <p:nvPr/>
        </p:nvSpPr>
        <p:spPr bwMode="auto">
          <a:xfrm>
            <a:off x="4565650" y="3276079"/>
            <a:ext cx="3822700" cy="0"/>
          </a:xfrm>
          <a:prstGeom prst="line">
            <a:avLst/>
          </a:prstGeom>
          <a:noFill/>
          <a:ln w="19050">
            <a:solidFill>
              <a:srgbClr val="000000"/>
            </a:solidFill>
            <a:prstDash val="dash"/>
            <a:round/>
            <a:headEnd/>
            <a:tailEnd/>
          </a:ln>
          <a:effectLst/>
        </p:spPr>
        <p:txBody>
          <a:bodyPr/>
          <a:lstStyle/>
          <a:p>
            <a:endParaRPr lang="fr-FR"/>
          </a:p>
        </p:txBody>
      </p:sp>
      <p:sp>
        <p:nvSpPr>
          <p:cNvPr id="29708" name="Line 12"/>
          <p:cNvSpPr>
            <a:spLocks noChangeShapeType="1"/>
          </p:cNvSpPr>
          <p:nvPr/>
        </p:nvSpPr>
        <p:spPr bwMode="auto">
          <a:xfrm>
            <a:off x="4565650" y="3533254"/>
            <a:ext cx="3822700" cy="0"/>
          </a:xfrm>
          <a:prstGeom prst="line">
            <a:avLst/>
          </a:prstGeom>
          <a:noFill/>
          <a:ln w="19050">
            <a:solidFill>
              <a:srgbClr val="000000"/>
            </a:solidFill>
            <a:prstDash val="dash"/>
            <a:round/>
            <a:headEnd/>
            <a:tailEnd/>
          </a:ln>
          <a:effectLst/>
        </p:spPr>
        <p:txBody>
          <a:bodyPr/>
          <a:lstStyle/>
          <a:p>
            <a:endParaRPr lang="fr-FR"/>
          </a:p>
        </p:txBody>
      </p:sp>
      <p:sp>
        <p:nvSpPr>
          <p:cNvPr id="29709" name="Line 13"/>
          <p:cNvSpPr>
            <a:spLocks noChangeShapeType="1"/>
          </p:cNvSpPr>
          <p:nvPr/>
        </p:nvSpPr>
        <p:spPr bwMode="auto">
          <a:xfrm>
            <a:off x="4565650" y="3790429"/>
            <a:ext cx="3822700" cy="0"/>
          </a:xfrm>
          <a:prstGeom prst="line">
            <a:avLst/>
          </a:prstGeom>
          <a:noFill/>
          <a:ln w="19050">
            <a:solidFill>
              <a:srgbClr val="000000"/>
            </a:solidFill>
            <a:prstDash val="dash"/>
            <a:round/>
            <a:headEnd/>
            <a:tailEnd/>
          </a:ln>
          <a:effectLst/>
        </p:spPr>
        <p:txBody>
          <a:bodyPr/>
          <a:lstStyle/>
          <a:p>
            <a:endParaRPr lang="fr-FR"/>
          </a:p>
        </p:txBody>
      </p:sp>
      <p:sp>
        <p:nvSpPr>
          <p:cNvPr id="29710" name="Oval 14"/>
          <p:cNvSpPr>
            <a:spLocks noChangeArrowheads="1"/>
          </p:cNvSpPr>
          <p:nvPr/>
        </p:nvSpPr>
        <p:spPr bwMode="auto">
          <a:xfrm>
            <a:off x="1852613" y="2418829"/>
            <a:ext cx="638175" cy="6000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1" name="Oval 15"/>
          <p:cNvSpPr>
            <a:spLocks noChangeArrowheads="1"/>
          </p:cNvSpPr>
          <p:nvPr/>
        </p:nvSpPr>
        <p:spPr bwMode="auto">
          <a:xfrm>
            <a:off x="1581150" y="2161654"/>
            <a:ext cx="1182688" cy="1114425"/>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29712" name="Oval 16"/>
          <p:cNvSpPr>
            <a:spLocks noChangeArrowheads="1"/>
          </p:cNvSpPr>
          <p:nvPr/>
        </p:nvSpPr>
        <p:spPr bwMode="auto">
          <a:xfrm>
            <a:off x="1311275" y="1904479"/>
            <a:ext cx="1695450" cy="16287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3" name="Oval 17"/>
          <p:cNvSpPr>
            <a:spLocks noChangeArrowheads="1"/>
          </p:cNvSpPr>
          <p:nvPr/>
        </p:nvSpPr>
        <p:spPr bwMode="auto">
          <a:xfrm>
            <a:off x="1087438" y="1647304"/>
            <a:ext cx="2184400" cy="214312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4" name="Freeform 18"/>
          <p:cNvSpPr>
            <a:spLocks/>
          </p:cNvSpPr>
          <p:nvPr/>
        </p:nvSpPr>
        <p:spPr bwMode="auto">
          <a:xfrm>
            <a:off x="2170113" y="1752079"/>
            <a:ext cx="482600" cy="962025"/>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29715" name="Line 19"/>
          <p:cNvSpPr>
            <a:spLocks noChangeShapeType="1"/>
          </p:cNvSpPr>
          <p:nvPr/>
        </p:nvSpPr>
        <p:spPr bwMode="auto">
          <a:xfrm>
            <a:off x="4560888" y="2726804"/>
            <a:ext cx="1874837" cy="0"/>
          </a:xfrm>
          <a:prstGeom prst="line">
            <a:avLst/>
          </a:prstGeom>
          <a:noFill/>
          <a:ln w="28575">
            <a:solidFill>
              <a:srgbClr val="000000"/>
            </a:solidFill>
            <a:round/>
            <a:headEnd/>
            <a:tailEnd type="triangle" w="med" len="med"/>
          </a:ln>
          <a:effectLst/>
        </p:spPr>
        <p:txBody>
          <a:bodyPr/>
          <a:lstStyle/>
          <a:p>
            <a:endParaRPr lang="fr-FR"/>
          </a:p>
        </p:txBody>
      </p:sp>
      <p:sp>
        <p:nvSpPr>
          <p:cNvPr id="29716" name="Line 20"/>
          <p:cNvSpPr>
            <a:spLocks noChangeShapeType="1"/>
          </p:cNvSpPr>
          <p:nvPr/>
        </p:nvSpPr>
        <p:spPr bwMode="auto">
          <a:xfrm flipH="1">
            <a:off x="6461125" y="2725217"/>
            <a:ext cx="1887538" cy="0"/>
          </a:xfrm>
          <a:prstGeom prst="line">
            <a:avLst/>
          </a:prstGeom>
          <a:noFill/>
          <a:ln w="28575">
            <a:solidFill>
              <a:srgbClr val="000000"/>
            </a:solidFill>
            <a:round/>
            <a:headEnd/>
            <a:tailEnd type="triangle" w="med" len="med"/>
          </a:ln>
          <a:effectLst/>
        </p:spPr>
        <p:txBody>
          <a:bodyPr/>
          <a:lstStyle/>
          <a:p>
            <a:endParaRPr lang="fr-FR"/>
          </a:p>
        </p:txBody>
      </p:sp>
      <p:sp>
        <p:nvSpPr>
          <p:cNvPr id="29717" name="Oval 21"/>
          <p:cNvSpPr>
            <a:spLocks noChangeArrowheads="1"/>
          </p:cNvSpPr>
          <p:nvPr/>
        </p:nvSpPr>
        <p:spPr bwMode="auto">
          <a:xfrm>
            <a:off x="2173288" y="2393429"/>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18" name="Oval 22"/>
          <p:cNvSpPr>
            <a:spLocks noChangeArrowheads="1"/>
          </p:cNvSpPr>
          <p:nvPr/>
        </p:nvSpPr>
        <p:spPr bwMode="auto">
          <a:xfrm>
            <a:off x="2243138" y="2118792"/>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19" name="Oval 23"/>
          <p:cNvSpPr>
            <a:spLocks noChangeArrowheads="1"/>
          </p:cNvSpPr>
          <p:nvPr/>
        </p:nvSpPr>
        <p:spPr bwMode="auto">
          <a:xfrm>
            <a:off x="2419350" y="193940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0" name="Oval 24"/>
          <p:cNvSpPr>
            <a:spLocks noChangeArrowheads="1"/>
          </p:cNvSpPr>
          <p:nvPr/>
        </p:nvSpPr>
        <p:spPr bwMode="auto">
          <a:xfrm>
            <a:off x="2587625" y="1702867"/>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1" name="Line 25"/>
          <p:cNvSpPr>
            <a:spLocks noChangeShapeType="1"/>
          </p:cNvSpPr>
          <p:nvPr/>
        </p:nvSpPr>
        <p:spPr bwMode="auto">
          <a:xfrm flipH="1" flipV="1">
            <a:off x="5332413" y="1526654"/>
            <a:ext cx="1139825" cy="1176338"/>
          </a:xfrm>
          <a:prstGeom prst="line">
            <a:avLst/>
          </a:prstGeom>
          <a:noFill/>
          <a:ln w="28575">
            <a:solidFill>
              <a:schemeClr val="tx2"/>
            </a:solidFill>
            <a:round/>
            <a:headEnd/>
            <a:tailEnd/>
          </a:ln>
          <a:effectLst/>
        </p:spPr>
        <p:txBody>
          <a:bodyPr/>
          <a:lstStyle/>
          <a:p>
            <a:endParaRPr lang="fr-FR"/>
          </a:p>
        </p:txBody>
      </p:sp>
      <p:sp>
        <p:nvSpPr>
          <p:cNvPr id="29722" name="Oval 26"/>
          <p:cNvSpPr>
            <a:spLocks noChangeArrowheads="1"/>
          </p:cNvSpPr>
          <p:nvPr/>
        </p:nvSpPr>
        <p:spPr bwMode="auto">
          <a:xfrm>
            <a:off x="6148388" y="2380729"/>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3" name="Oval 27"/>
          <p:cNvSpPr>
            <a:spLocks noChangeArrowheads="1"/>
          </p:cNvSpPr>
          <p:nvPr/>
        </p:nvSpPr>
        <p:spPr bwMode="auto">
          <a:xfrm>
            <a:off x="5899150" y="212990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4" name="Oval 28"/>
          <p:cNvSpPr>
            <a:spLocks noChangeArrowheads="1"/>
          </p:cNvSpPr>
          <p:nvPr/>
        </p:nvSpPr>
        <p:spPr bwMode="auto">
          <a:xfrm>
            <a:off x="5651500" y="185685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5" name="Oval 29"/>
          <p:cNvSpPr>
            <a:spLocks noChangeArrowheads="1"/>
          </p:cNvSpPr>
          <p:nvPr/>
        </p:nvSpPr>
        <p:spPr bwMode="auto">
          <a:xfrm>
            <a:off x="5413375" y="1620317"/>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6" name="Line 30"/>
          <p:cNvSpPr>
            <a:spLocks noChangeShapeType="1"/>
          </p:cNvSpPr>
          <p:nvPr/>
        </p:nvSpPr>
        <p:spPr bwMode="auto">
          <a:xfrm>
            <a:off x="7588250" y="4115867"/>
            <a:ext cx="439738" cy="0"/>
          </a:xfrm>
          <a:prstGeom prst="line">
            <a:avLst/>
          </a:prstGeom>
          <a:noFill/>
          <a:ln w="38100">
            <a:solidFill>
              <a:srgbClr val="000000"/>
            </a:solidFill>
            <a:round/>
            <a:headEnd/>
            <a:tailEnd type="triangle" w="med" len="med"/>
          </a:ln>
          <a:effectLst/>
        </p:spPr>
        <p:txBody>
          <a:bodyPr/>
          <a:lstStyle/>
          <a:p>
            <a:endParaRPr lang="fr-FR"/>
          </a:p>
        </p:txBody>
      </p:sp>
      <p:sp>
        <p:nvSpPr>
          <p:cNvPr id="29727" name="Text Box 31"/>
          <p:cNvSpPr txBox="1">
            <a:spLocks noChangeArrowheads="1"/>
          </p:cNvSpPr>
          <p:nvPr/>
        </p:nvSpPr>
        <p:spPr bwMode="auto">
          <a:xfrm>
            <a:off x="7183438" y="3968229"/>
            <a:ext cx="358775" cy="396875"/>
          </a:xfrm>
          <a:prstGeom prst="rect">
            <a:avLst/>
          </a:prstGeom>
          <a:noFill/>
          <a:ln w="9525" algn="ctr">
            <a:noFill/>
            <a:miter lim="800000"/>
            <a:headEnd/>
            <a:tailEnd/>
          </a:ln>
          <a:effectLst/>
        </p:spPr>
        <p:txBody>
          <a:bodyPr wrap="none">
            <a:spAutoFit/>
          </a:bodyPr>
          <a:lstStyle/>
          <a:p>
            <a:r>
              <a:rPr lang="en-US"/>
              <a:t>B</a:t>
            </a:r>
          </a:p>
        </p:txBody>
      </p:sp>
      <p:sp>
        <p:nvSpPr>
          <p:cNvPr id="29728" name="Line 32"/>
          <p:cNvSpPr>
            <a:spLocks noChangeShapeType="1"/>
          </p:cNvSpPr>
          <p:nvPr/>
        </p:nvSpPr>
        <p:spPr bwMode="auto">
          <a:xfrm>
            <a:off x="7289800" y="4006329"/>
            <a:ext cx="166688" cy="0"/>
          </a:xfrm>
          <a:prstGeom prst="line">
            <a:avLst/>
          </a:prstGeom>
          <a:noFill/>
          <a:ln w="3175">
            <a:solidFill>
              <a:srgbClr val="000000"/>
            </a:solidFill>
            <a:round/>
            <a:headEnd/>
            <a:tailEnd type="triangle" w="med" len="med"/>
          </a:ln>
          <a:effectLst/>
        </p:spPr>
        <p:txBody>
          <a:bodyPr/>
          <a:lstStyle/>
          <a:p>
            <a:endParaRPr lang="fr-FR"/>
          </a:p>
        </p:txBody>
      </p:sp>
      <p:sp>
        <p:nvSpPr>
          <p:cNvPr id="29729" name="Text Box 33"/>
          <p:cNvSpPr txBox="1">
            <a:spLocks noChangeArrowheads="1"/>
          </p:cNvSpPr>
          <p:nvPr/>
        </p:nvSpPr>
        <p:spPr bwMode="auto">
          <a:xfrm>
            <a:off x="757238" y="1377429"/>
            <a:ext cx="358775" cy="396875"/>
          </a:xfrm>
          <a:prstGeom prst="rect">
            <a:avLst/>
          </a:prstGeom>
          <a:noFill/>
          <a:ln w="9525" algn="ctr">
            <a:noFill/>
            <a:miter lim="800000"/>
            <a:headEnd/>
            <a:tailEnd/>
          </a:ln>
          <a:effectLst/>
        </p:spPr>
        <p:txBody>
          <a:bodyPr wrap="none">
            <a:spAutoFit/>
          </a:bodyPr>
          <a:lstStyle/>
          <a:p>
            <a:r>
              <a:rPr lang="en-US"/>
              <a:t>B</a:t>
            </a:r>
          </a:p>
        </p:txBody>
      </p:sp>
      <p:sp>
        <p:nvSpPr>
          <p:cNvPr id="29730" name="Line 34"/>
          <p:cNvSpPr>
            <a:spLocks noChangeShapeType="1"/>
          </p:cNvSpPr>
          <p:nvPr/>
        </p:nvSpPr>
        <p:spPr bwMode="auto">
          <a:xfrm>
            <a:off x="863600" y="1415529"/>
            <a:ext cx="166688" cy="0"/>
          </a:xfrm>
          <a:prstGeom prst="line">
            <a:avLst/>
          </a:prstGeom>
          <a:noFill/>
          <a:ln w="3175">
            <a:solidFill>
              <a:srgbClr val="000000"/>
            </a:solidFill>
            <a:round/>
            <a:headEnd/>
            <a:tailEnd type="triangle" w="med" len="med"/>
          </a:ln>
          <a:effectLst/>
        </p:spPr>
        <p:txBody>
          <a:bodyPr/>
          <a:lstStyle/>
          <a:p>
            <a:endParaRPr lang="fr-FR"/>
          </a:p>
        </p:txBody>
      </p:sp>
      <p:sp>
        <p:nvSpPr>
          <p:cNvPr id="29731" name="Oval 35"/>
          <p:cNvSpPr>
            <a:spLocks noChangeArrowheads="1"/>
          </p:cNvSpPr>
          <p:nvPr/>
        </p:nvSpPr>
        <p:spPr bwMode="auto">
          <a:xfrm>
            <a:off x="831850" y="1753667"/>
            <a:ext cx="225425" cy="225425"/>
          </a:xfrm>
          <a:prstGeom prst="ellipse">
            <a:avLst/>
          </a:prstGeom>
          <a:noFill/>
          <a:ln w="38100" algn="ctr">
            <a:solidFill>
              <a:srgbClr val="000000"/>
            </a:solidFill>
            <a:round/>
            <a:headEnd/>
            <a:tailEnd/>
          </a:ln>
          <a:effectLst/>
        </p:spPr>
        <p:txBody>
          <a:bodyPr wrap="none" anchor="ctr"/>
          <a:lstStyle/>
          <a:p>
            <a:endParaRPr lang="fr-FR"/>
          </a:p>
        </p:txBody>
      </p:sp>
      <p:sp>
        <p:nvSpPr>
          <p:cNvPr id="29732" name="Line 36"/>
          <p:cNvSpPr>
            <a:spLocks noChangeShapeType="1"/>
          </p:cNvSpPr>
          <p:nvPr/>
        </p:nvSpPr>
        <p:spPr bwMode="auto">
          <a:xfrm>
            <a:off x="890588" y="1764779"/>
            <a:ext cx="95250" cy="190500"/>
          </a:xfrm>
          <a:prstGeom prst="line">
            <a:avLst/>
          </a:prstGeom>
          <a:noFill/>
          <a:ln w="28575">
            <a:solidFill>
              <a:srgbClr val="000000"/>
            </a:solidFill>
            <a:round/>
            <a:headEnd/>
            <a:tailEnd/>
          </a:ln>
          <a:effectLst/>
        </p:spPr>
        <p:txBody>
          <a:bodyPr/>
          <a:lstStyle/>
          <a:p>
            <a:endParaRPr lang="fr-FR"/>
          </a:p>
        </p:txBody>
      </p:sp>
      <p:sp>
        <p:nvSpPr>
          <p:cNvPr id="29733" name="Line 37"/>
          <p:cNvSpPr>
            <a:spLocks noChangeShapeType="1"/>
          </p:cNvSpPr>
          <p:nvPr/>
        </p:nvSpPr>
        <p:spPr bwMode="auto">
          <a:xfrm flipH="1">
            <a:off x="844550" y="1779067"/>
            <a:ext cx="201613" cy="177800"/>
          </a:xfrm>
          <a:prstGeom prst="line">
            <a:avLst/>
          </a:prstGeom>
          <a:noFill/>
          <a:ln w="28575">
            <a:solidFill>
              <a:schemeClr val="tx1"/>
            </a:solidFill>
            <a:round/>
            <a:headEnd/>
            <a:tailEnd/>
          </a:ln>
          <a:effectLst/>
        </p:spPr>
        <p:txBody>
          <a:bodyPr/>
          <a:lstStyle/>
          <a:p>
            <a:endParaRPr lang="fr-FR"/>
          </a:p>
        </p:txBody>
      </p:sp>
      <p:sp>
        <p:nvSpPr>
          <p:cNvPr id="29735" name="Text Box 39"/>
          <p:cNvSpPr txBox="1">
            <a:spLocks noChangeArrowheads="1"/>
          </p:cNvSpPr>
          <p:nvPr/>
        </p:nvSpPr>
        <p:spPr bwMode="auto">
          <a:xfrm>
            <a:off x="1336675" y="3869804"/>
            <a:ext cx="1644650" cy="396875"/>
          </a:xfrm>
          <a:prstGeom prst="rect">
            <a:avLst/>
          </a:prstGeom>
          <a:noFill/>
          <a:ln w="9525" algn="ctr">
            <a:noFill/>
            <a:miter lim="800000"/>
            <a:headEnd/>
            <a:tailEnd/>
          </a:ln>
          <a:effectLst/>
        </p:spPr>
        <p:txBody>
          <a:bodyPr wrap="none">
            <a:spAutoFit/>
          </a:bodyPr>
          <a:lstStyle/>
          <a:p>
            <a:r>
              <a:rPr lang="en-US"/>
              <a:t>Un électron</a:t>
            </a:r>
          </a:p>
        </p:txBody>
      </p:sp>
      <p:pic>
        <p:nvPicPr>
          <p:cNvPr id="29737" name="Image 6" descr="aimant.gif"/>
          <p:cNvPicPr>
            <a:picLocks noChangeAspect="1"/>
          </p:cNvPicPr>
          <p:nvPr/>
        </p:nvPicPr>
        <p:blipFill>
          <a:blip r:embed="rId2" cstate="print"/>
          <a:srcRect/>
          <a:stretch>
            <a:fillRect/>
          </a:stretch>
        </p:blipFill>
        <p:spPr bwMode="auto">
          <a:xfrm>
            <a:off x="6705600" y="4688730"/>
            <a:ext cx="2074863" cy="2052638"/>
          </a:xfrm>
          <a:prstGeom prst="rect">
            <a:avLst/>
          </a:prstGeom>
          <a:noFill/>
          <a:ln w="9525">
            <a:noFill/>
            <a:miter lim="800000"/>
            <a:headEnd/>
            <a:tailEnd/>
          </a:ln>
        </p:spPr>
      </p:pic>
      <p:sp>
        <p:nvSpPr>
          <p:cNvPr id="42" name="ZoneTexte 41"/>
          <p:cNvSpPr txBox="1"/>
          <p:nvPr/>
        </p:nvSpPr>
        <p:spPr>
          <a:xfrm>
            <a:off x="1259632" y="1124744"/>
            <a:ext cx="1791581" cy="369332"/>
          </a:xfrm>
          <a:prstGeom prst="rect">
            <a:avLst/>
          </a:prstGeom>
          <a:noFill/>
        </p:spPr>
        <p:txBody>
          <a:bodyPr wrap="none" rtlCol="0">
            <a:spAutoFit/>
          </a:bodyPr>
          <a:lstStyle/>
          <a:p>
            <a:r>
              <a:rPr lang="fr-FR" b="1" dirty="0" smtClean="0"/>
              <a:t>ATLAS vu de face</a:t>
            </a:r>
            <a:endParaRPr lang="fr-FR" b="1" dirty="0"/>
          </a:p>
        </p:txBody>
      </p:sp>
      <p:sp>
        <p:nvSpPr>
          <p:cNvPr id="43" name="ZoneTexte 42"/>
          <p:cNvSpPr txBox="1"/>
          <p:nvPr/>
        </p:nvSpPr>
        <p:spPr>
          <a:xfrm>
            <a:off x="5444715" y="1124744"/>
            <a:ext cx="1807354" cy="369332"/>
          </a:xfrm>
          <a:prstGeom prst="rect">
            <a:avLst/>
          </a:prstGeom>
          <a:noFill/>
        </p:spPr>
        <p:txBody>
          <a:bodyPr wrap="none" rtlCol="0">
            <a:spAutoFit/>
          </a:bodyPr>
          <a:lstStyle/>
          <a:p>
            <a:r>
              <a:rPr lang="fr-FR" b="1" dirty="0" smtClean="0"/>
              <a:t>ATLAS vu de côté</a:t>
            </a:r>
            <a:endParaRPr lang="fr-FR" b="1" dirty="0"/>
          </a:p>
        </p:txBody>
      </p:sp>
      <p:sp>
        <p:nvSpPr>
          <p:cNvPr id="44" name="Espace réservé du numéro de diapositive 43"/>
          <p:cNvSpPr>
            <a:spLocks noGrp="1"/>
          </p:cNvSpPr>
          <p:nvPr>
            <p:ph type="sldNum" sz="quarter" idx="12"/>
          </p:nvPr>
        </p:nvSpPr>
        <p:spPr/>
        <p:txBody>
          <a:bodyPr/>
          <a:lstStyle/>
          <a:p>
            <a:fld id="{C87FFD17-4B23-42F6-9F7E-E566978288EA}" type="slidenum">
              <a:rPr lang="fr-FR" smtClean="0"/>
              <a:pPr/>
              <a:t>6</a:t>
            </a:fld>
            <a:endParaRPr lang="fr-F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0"/>
            <a:ext cx="3744913" cy="519113"/>
          </a:xfrm>
        </p:spPr>
        <p:txBody>
          <a:bodyPr>
            <a:normAutofit fontScale="90000"/>
          </a:bodyPr>
          <a:lstStyle/>
          <a:p>
            <a:r>
              <a:rPr lang="en-US"/>
              <a:t>Le trajectographe</a:t>
            </a:r>
          </a:p>
        </p:txBody>
      </p:sp>
      <p:sp>
        <p:nvSpPr>
          <p:cNvPr id="27671" name="AutoShape 23"/>
          <p:cNvSpPr>
            <a:spLocks noChangeArrowheads="1"/>
          </p:cNvSpPr>
          <p:nvPr/>
        </p:nvSpPr>
        <p:spPr bwMode="auto">
          <a:xfrm>
            <a:off x="2039938" y="2447618"/>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7670" name="AutoShape 22"/>
          <p:cNvSpPr>
            <a:spLocks noChangeArrowheads="1"/>
          </p:cNvSpPr>
          <p:nvPr/>
        </p:nvSpPr>
        <p:spPr bwMode="auto">
          <a:xfrm>
            <a:off x="6318250" y="2484130"/>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7653" name="Line 5"/>
          <p:cNvSpPr>
            <a:spLocks noChangeShapeType="1"/>
          </p:cNvSpPr>
          <p:nvPr/>
        </p:nvSpPr>
        <p:spPr bwMode="auto">
          <a:xfrm>
            <a:off x="4565650" y="1512580"/>
            <a:ext cx="3822700" cy="0"/>
          </a:xfrm>
          <a:prstGeom prst="line">
            <a:avLst/>
          </a:prstGeom>
          <a:noFill/>
          <a:ln w="19050">
            <a:solidFill>
              <a:srgbClr val="000000"/>
            </a:solidFill>
            <a:prstDash val="dash"/>
            <a:round/>
            <a:headEnd/>
            <a:tailEnd/>
          </a:ln>
          <a:effectLst/>
        </p:spPr>
        <p:txBody>
          <a:bodyPr/>
          <a:lstStyle/>
          <a:p>
            <a:endParaRPr lang="fr-FR"/>
          </a:p>
        </p:txBody>
      </p:sp>
      <p:sp>
        <p:nvSpPr>
          <p:cNvPr id="27654" name="Line 6"/>
          <p:cNvSpPr>
            <a:spLocks noChangeShapeType="1"/>
          </p:cNvSpPr>
          <p:nvPr/>
        </p:nvSpPr>
        <p:spPr bwMode="auto">
          <a:xfrm>
            <a:off x="4565650" y="1769755"/>
            <a:ext cx="3822700" cy="0"/>
          </a:xfrm>
          <a:prstGeom prst="line">
            <a:avLst/>
          </a:prstGeom>
          <a:noFill/>
          <a:ln w="19050">
            <a:solidFill>
              <a:srgbClr val="000000"/>
            </a:solidFill>
            <a:prstDash val="dash"/>
            <a:round/>
            <a:headEnd/>
            <a:tailEnd/>
          </a:ln>
          <a:effectLst/>
        </p:spPr>
        <p:txBody>
          <a:bodyPr/>
          <a:lstStyle/>
          <a:p>
            <a:endParaRPr lang="fr-FR"/>
          </a:p>
        </p:txBody>
      </p:sp>
      <p:sp>
        <p:nvSpPr>
          <p:cNvPr id="27655" name="Line 7"/>
          <p:cNvSpPr>
            <a:spLocks noChangeShapeType="1"/>
          </p:cNvSpPr>
          <p:nvPr/>
        </p:nvSpPr>
        <p:spPr bwMode="auto">
          <a:xfrm>
            <a:off x="4565650" y="2026930"/>
            <a:ext cx="3822700" cy="0"/>
          </a:xfrm>
          <a:prstGeom prst="line">
            <a:avLst/>
          </a:prstGeom>
          <a:noFill/>
          <a:ln w="19050">
            <a:solidFill>
              <a:srgbClr val="000000"/>
            </a:solidFill>
            <a:prstDash val="dash"/>
            <a:round/>
            <a:headEnd/>
            <a:tailEnd/>
          </a:ln>
          <a:effectLst/>
        </p:spPr>
        <p:txBody>
          <a:bodyPr/>
          <a:lstStyle/>
          <a:p>
            <a:endParaRPr lang="fr-FR"/>
          </a:p>
        </p:txBody>
      </p:sp>
      <p:sp>
        <p:nvSpPr>
          <p:cNvPr id="27656" name="Line 8"/>
          <p:cNvSpPr>
            <a:spLocks noChangeShapeType="1"/>
          </p:cNvSpPr>
          <p:nvPr/>
        </p:nvSpPr>
        <p:spPr bwMode="auto">
          <a:xfrm>
            <a:off x="4565650" y="2284105"/>
            <a:ext cx="3822700" cy="0"/>
          </a:xfrm>
          <a:prstGeom prst="line">
            <a:avLst/>
          </a:prstGeom>
          <a:noFill/>
          <a:ln w="19050">
            <a:solidFill>
              <a:srgbClr val="000000"/>
            </a:solidFill>
            <a:prstDash val="dash"/>
            <a:round/>
            <a:headEnd/>
            <a:tailEnd/>
          </a:ln>
          <a:effectLst/>
        </p:spPr>
        <p:txBody>
          <a:bodyPr/>
          <a:lstStyle/>
          <a:p>
            <a:endParaRPr lang="fr-FR"/>
          </a:p>
        </p:txBody>
      </p:sp>
      <p:sp>
        <p:nvSpPr>
          <p:cNvPr id="27657" name="Line 9"/>
          <p:cNvSpPr>
            <a:spLocks noChangeShapeType="1"/>
          </p:cNvSpPr>
          <p:nvPr/>
        </p:nvSpPr>
        <p:spPr bwMode="auto">
          <a:xfrm>
            <a:off x="4565650" y="2884180"/>
            <a:ext cx="3822700" cy="0"/>
          </a:xfrm>
          <a:prstGeom prst="line">
            <a:avLst/>
          </a:prstGeom>
          <a:noFill/>
          <a:ln w="19050">
            <a:solidFill>
              <a:srgbClr val="000000"/>
            </a:solidFill>
            <a:prstDash val="dash"/>
            <a:round/>
            <a:headEnd/>
            <a:tailEnd/>
          </a:ln>
          <a:effectLst/>
        </p:spPr>
        <p:txBody>
          <a:bodyPr/>
          <a:lstStyle/>
          <a:p>
            <a:endParaRPr lang="fr-FR"/>
          </a:p>
        </p:txBody>
      </p:sp>
      <p:sp>
        <p:nvSpPr>
          <p:cNvPr id="27658" name="Line 10"/>
          <p:cNvSpPr>
            <a:spLocks noChangeShapeType="1"/>
          </p:cNvSpPr>
          <p:nvPr/>
        </p:nvSpPr>
        <p:spPr bwMode="auto">
          <a:xfrm>
            <a:off x="4565650" y="3141355"/>
            <a:ext cx="3822700" cy="0"/>
          </a:xfrm>
          <a:prstGeom prst="line">
            <a:avLst/>
          </a:prstGeom>
          <a:noFill/>
          <a:ln w="19050">
            <a:solidFill>
              <a:srgbClr val="000000"/>
            </a:solidFill>
            <a:prstDash val="dash"/>
            <a:round/>
            <a:headEnd/>
            <a:tailEnd/>
          </a:ln>
          <a:effectLst/>
        </p:spPr>
        <p:txBody>
          <a:bodyPr/>
          <a:lstStyle/>
          <a:p>
            <a:endParaRPr lang="fr-FR"/>
          </a:p>
        </p:txBody>
      </p:sp>
      <p:sp>
        <p:nvSpPr>
          <p:cNvPr id="27659" name="Line 11"/>
          <p:cNvSpPr>
            <a:spLocks noChangeShapeType="1"/>
          </p:cNvSpPr>
          <p:nvPr/>
        </p:nvSpPr>
        <p:spPr bwMode="auto">
          <a:xfrm>
            <a:off x="4565650" y="3398530"/>
            <a:ext cx="3822700" cy="0"/>
          </a:xfrm>
          <a:prstGeom prst="line">
            <a:avLst/>
          </a:prstGeom>
          <a:noFill/>
          <a:ln w="19050">
            <a:solidFill>
              <a:srgbClr val="000000"/>
            </a:solidFill>
            <a:prstDash val="dash"/>
            <a:round/>
            <a:headEnd/>
            <a:tailEnd/>
          </a:ln>
          <a:effectLst/>
        </p:spPr>
        <p:txBody>
          <a:bodyPr/>
          <a:lstStyle/>
          <a:p>
            <a:endParaRPr lang="fr-FR"/>
          </a:p>
        </p:txBody>
      </p:sp>
      <p:sp>
        <p:nvSpPr>
          <p:cNvPr id="27660" name="Line 12"/>
          <p:cNvSpPr>
            <a:spLocks noChangeShapeType="1"/>
          </p:cNvSpPr>
          <p:nvPr/>
        </p:nvSpPr>
        <p:spPr bwMode="auto">
          <a:xfrm>
            <a:off x="4565650" y="3655705"/>
            <a:ext cx="3822700" cy="0"/>
          </a:xfrm>
          <a:prstGeom prst="line">
            <a:avLst/>
          </a:prstGeom>
          <a:noFill/>
          <a:ln w="19050">
            <a:solidFill>
              <a:srgbClr val="000000"/>
            </a:solidFill>
            <a:prstDash val="dash"/>
            <a:round/>
            <a:headEnd/>
            <a:tailEnd/>
          </a:ln>
          <a:effectLst/>
        </p:spPr>
        <p:txBody>
          <a:bodyPr/>
          <a:lstStyle/>
          <a:p>
            <a:endParaRPr lang="fr-FR"/>
          </a:p>
        </p:txBody>
      </p:sp>
      <p:sp>
        <p:nvSpPr>
          <p:cNvPr id="27661" name="Oval 13"/>
          <p:cNvSpPr>
            <a:spLocks noChangeArrowheads="1"/>
          </p:cNvSpPr>
          <p:nvPr/>
        </p:nvSpPr>
        <p:spPr bwMode="auto">
          <a:xfrm>
            <a:off x="1852613" y="2284105"/>
            <a:ext cx="638175" cy="6000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2" name="Oval 14"/>
          <p:cNvSpPr>
            <a:spLocks noChangeArrowheads="1"/>
          </p:cNvSpPr>
          <p:nvPr/>
        </p:nvSpPr>
        <p:spPr bwMode="auto">
          <a:xfrm>
            <a:off x="1581150" y="2026930"/>
            <a:ext cx="1182688" cy="1114425"/>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27663" name="Oval 15"/>
          <p:cNvSpPr>
            <a:spLocks noChangeArrowheads="1"/>
          </p:cNvSpPr>
          <p:nvPr/>
        </p:nvSpPr>
        <p:spPr bwMode="auto">
          <a:xfrm>
            <a:off x="1311275" y="1769755"/>
            <a:ext cx="1695450" cy="16287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4" name="Oval 16"/>
          <p:cNvSpPr>
            <a:spLocks noChangeArrowheads="1"/>
          </p:cNvSpPr>
          <p:nvPr/>
        </p:nvSpPr>
        <p:spPr bwMode="auto">
          <a:xfrm>
            <a:off x="1087438" y="1512580"/>
            <a:ext cx="2184400" cy="214312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7" name="Line 19"/>
          <p:cNvSpPr>
            <a:spLocks noChangeShapeType="1"/>
          </p:cNvSpPr>
          <p:nvPr/>
        </p:nvSpPr>
        <p:spPr bwMode="auto">
          <a:xfrm>
            <a:off x="4560888" y="2592080"/>
            <a:ext cx="1874837" cy="0"/>
          </a:xfrm>
          <a:prstGeom prst="line">
            <a:avLst/>
          </a:prstGeom>
          <a:noFill/>
          <a:ln w="28575">
            <a:solidFill>
              <a:srgbClr val="000000"/>
            </a:solidFill>
            <a:round/>
            <a:headEnd/>
            <a:tailEnd type="triangle" w="med" len="med"/>
          </a:ln>
          <a:effectLst/>
        </p:spPr>
        <p:txBody>
          <a:bodyPr/>
          <a:lstStyle/>
          <a:p>
            <a:endParaRPr lang="fr-FR"/>
          </a:p>
        </p:txBody>
      </p:sp>
      <p:sp>
        <p:nvSpPr>
          <p:cNvPr id="27669" name="Line 21"/>
          <p:cNvSpPr>
            <a:spLocks noChangeShapeType="1"/>
          </p:cNvSpPr>
          <p:nvPr/>
        </p:nvSpPr>
        <p:spPr bwMode="auto">
          <a:xfrm flipH="1">
            <a:off x="6461125" y="2590493"/>
            <a:ext cx="1887538" cy="0"/>
          </a:xfrm>
          <a:prstGeom prst="line">
            <a:avLst/>
          </a:prstGeom>
          <a:noFill/>
          <a:ln w="28575">
            <a:solidFill>
              <a:srgbClr val="000000"/>
            </a:solidFill>
            <a:round/>
            <a:headEnd/>
            <a:tailEnd type="triangle" w="med" len="med"/>
          </a:ln>
          <a:effectLst/>
        </p:spPr>
        <p:txBody>
          <a:bodyPr/>
          <a:lstStyle/>
          <a:p>
            <a:endParaRPr lang="fr-FR"/>
          </a:p>
        </p:txBody>
      </p:sp>
      <p:sp>
        <p:nvSpPr>
          <p:cNvPr id="27672" name="Oval 24"/>
          <p:cNvSpPr>
            <a:spLocks noChangeArrowheads="1"/>
          </p:cNvSpPr>
          <p:nvPr/>
        </p:nvSpPr>
        <p:spPr bwMode="auto">
          <a:xfrm>
            <a:off x="2019300" y="22587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3" name="Oval 25"/>
          <p:cNvSpPr>
            <a:spLocks noChangeArrowheads="1"/>
          </p:cNvSpPr>
          <p:nvPr/>
        </p:nvSpPr>
        <p:spPr bwMode="auto">
          <a:xfrm>
            <a:off x="1935163" y="202058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4" name="Oval 26"/>
          <p:cNvSpPr>
            <a:spLocks noChangeArrowheads="1"/>
          </p:cNvSpPr>
          <p:nvPr/>
        </p:nvSpPr>
        <p:spPr bwMode="auto">
          <a:xfrm>
            <a:off x="1743075" y="1828493"/>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5" name="Oval 27"/>
          <p:cNvSpPr>
            <a:spLocks noChangeArrowheads="1"/>
          </p:cNvSpPr>
          <p:nvPr/>
        </p:nvSpPr>
        <p:spPr bwMode="auto">
          <a:xfrm>
            <a:off x="1530350" y="16745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6" name="Line 28"/>
          <p:cNvSpPr>
            <a:spLocks noChangeShapeType="1"/>
          </p:cNvSpPr>
          <p:nvPr/>
        </p:nvSpPr>
        <p:spPr bwMode="auto">
          <a:xfrm flipH="1" flipV="1">
            <a:off x="5332413" y="1391930"/>
            <a:ext cx="1139825" cy="1176338"/>
          </a:xfrm>
          <a:prstGeom prst="line">
            <a:avLst/>
          </a:prstGeom>
          <a:noFill/>
          <a:ln w="28575">
            <a:solidFill>
              <a:schemeClr val="tx2"/>
            </a:solidFill>
            <a:round/>
            <a:headEnd/>
            <a:tailEnd/>
          </a:ln>
          <a:effectLst/>
        </p:spPr>
        <p:txBody>
          <a:bodyPr/>
          <a:lstStyle/>
          <a:p>
            <a:endParaRPr lang="fr-FR"/>
          </a:p>
        </p:txBody>
      </p:sp>
      <p:sp>
        <p:nvSpPr>
          <p:cNvPr id="27677" name="Oval 29"/>
          <p:cNvSpPr>
            <a:spLocks noChangeArrowheads="1"/>
          </p:cNvSpPr>
          <p:nvPr/>
        </p:nvSpPr>
        <p:spPr bwMode="auto">
          <a:xfrm>
            <a:off x="6148388" y="22460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8" name="Oval 30"/>
          <p:cNvSpPr>
            <a:spLocks noChangeArrowheads="1"/>
          </p:cNvSpPr>
          <p:nvPr/>
        </p:nvSpPr>
        <p:spPr bwMode="auto">
          <a:xfrm>
            <a:off x="5899150" y="199518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9" name="Oval 31"/>
          <p:cNvSpPr>
            <a:spLocks noChangeArrowheads="1"/>
          </p:cNvSpPr>
          <p:nvPr/>
        </p:nvSpPr>
        <p:spPr bwMode="auto">
          <a:xfrm>
            <a:off x="5651500" y="172213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80" name="Oval 32"/>
          <p:cNvSpPr>
            <a:spLocks noChangeArrowheads="1"/>
          </p:cNvSpPr>
          <p:nvPr/>
        </p:nvSpPr>
        <p:spPr bwMode="auto">
          <a:xfrm>
            <a:off x="5413375" y="1485593"/>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81" name="Line 33"/>
          <p:cNvSpPr>
            <a:spLocks noChangeShapeType="1"/>
          </p:cNvSpPr>
          <p:nvPr/>
        </p:nvSpPr>
        <p:spPr bwMode="auto">
          <a:xfrm>
            <a:off x="7588250" y="3981143"/>
            <a:ext cx="439738" cy="0"/>
          </a:xfrm>
          <a:prstGeom prst="line">
            <a:avLst/>
          </a:prstGeom>
          <a:noFill/>
          <a:ln w="38100">
            <a:solidFill>
              <a:srgbClr val="000000"/>
            </a:solidFill>
            <a:round/>
            <a:headEnd/>
            <a:tailEnd type="triangle" w="med" len="med"/>
          </a:ln>
          <a:effectLst/>
        </p:spPr>
        <p:txBody>
          <a:bodyPr/>
          <a:lstStyle/>
          <a:p>
            <a:endParaRPr lang="fr-FR"/>
          </a:p>
        </p:txBody>
      </p:sp>
      <p:sp>
        <p:nvSpPr>
          <p:cNvPr id="27684" name="Text Box 36"/>
          <p:cNvSpPr txBox="1">
            <a:spLocks noChangeArrowheads="1"/>
          </p:cNvSpPr>
          <p:nvPr/>
        </p:nvSpPr>
        <p:spPr bwMode="auto">
          <a:xfrm>
            <a:off x="7183438" y="3833505"/>
            <a:ext cx="358775" cy="396875"/>
          </a:xfrm>
          <a:prstGeom prst="rect">
            <a:avLst/>
          </a:prstGeom>
          <a:noFill/>
          <a:ln w="9525" algn="ctr">
            <a:noFill/>
            <a:miter lim="800000"/>
            <a:headEnd/>
            <a:tailEnd/>
          </a:ln>
          <a:effectLst/>
        </p:spPr>
        <p:txBody>
          <a:bodyPr wrap="none">
            <a:spAutoFit/>
          </a:bodyPr>
          <a:lstStyle/>
          <a:p>
            <a:r>
              <a:rPr lang="en-US"/>
              <a:t>B</a:t>
            </a:r>
          </a:p>
        </p:txBody>
      </p:sp>
      <p:sp>
        <p:nvSpPr>
          <p:cNvPr id="27685" name="Line 37"/>
          <p:cNvSpPr>
            <a:spLocks noChangeShapeType="1"/>
          </p:cNvSpPr>
          <p:nvPr/>
        </p:nvSpPr>
        <p:spPr bwMode="auto">
          <a:xfrm>
            <a:off x="7289800" y="3871605"/>
            <a:ext cx="166688" cy="0"/>
          </a:xfrm>
          <a:prstGeom prst="line">
            <a:avLst/>
          </a:prstGeom>
          <a:noFill/>
          <a:ln w="3175">
            <a:solidFill>
              <a:srgbClr val="000000"/>
            </a:solidFill>
            <a:round/>
            <a:headEnd/>
            <a:tailEnd type="triangle" w="med" len="med"/>
          </a:ln>
          <a:effectLst/>
        </p:spPr>
        <p:txBody>
          <a:bodyPr/>
          <a:lstStyle/>
          <a:p>
            <a:endParaRPr lang="fr-FR"/>
          </a:p>
        </p:txBody>
      </p:sp>
      <p:sp>
        <p:nvSpPr>
          <p:cNvPr id="27686" name="Text Box 38"/>
          <p:cNvSpPr txBox="1">
            <a:spLocks noChangeArrowheads="1"/>
          </p:cNvSpPr>
          <p:nvPr/>
        </p:nvSpPr>
        <p:spPr bwMode="auto">
          <a:xfrm>
            <a:off x="757238" y="1242705"/>
            <a:ext cx="358775" cy="396875"/>
          </a:xfrm>
          <a:prstGeom prst="rect">
            <a:avLst/>
          </a:prstGeom>
          <a:noFill/>
          <a:ln w="9525" algn="ctr">
            <a:noFill/>
            <a:miter lim="800000"/>
            <a:headEnd/>
            <a:tailEnd/>
          </a:ln>
          <a:effectLst/>
        </p:spPr>
        <p:txBody>
          <a:bodyPr wrap="none">
            <a:spAutoFit/>
          </a:bodyPr>
          <a:lstStyle/>
          <a:p>
            <a:r>
              <a:rPr lang="en-US"/>
              <a:t>B</a:t>
            </a:r>
          </a:p>
        </p:txBody>
      </p:sp>
      <p:sp>
        <p:nvSpPr>
          <p:cNvPr id="27687" name="Line 39"/>
          <p:cNvSpPr>
            <a:spLocks noChangeShapeType="1"/>
          </p:cNvSpPr>
          <p:nvPr/>
        </p:nvSpPr>
        <p:spPr bwMode="auto">
          <a:xfrm>
            <a:off x="863600" y="1280805"/>
            <a:ext cx="166688" cy="0"/>
          </a:xfrm>
          <a:prstGeom prst="line">
            <a:avLst/>
          </a:prstGeom>
          <a:noFill/>
          <a:ln w="3175">
            <a:solidFill>
              <a:srgbClr val="000000"/>
            </a:solidFill>
            <a:round/>
            <a:headEnd/>
            <a:tailEnd type="triangle" w="med" len="med"/>
          </a:ln>
          <a:effectLst/>
        </p:spPr>
        <p:txBody>
          <a:bodyPr/>
          <a:lstStyle/>
          <a:p>
            <a:endParaRPr lang="fr-FR"/>
          </a:p>
        </p:txBody>
      </p:sp>
      <p:sp>
        <p:nvSpPr>
          <p:cNvPr id="27688" name="Oval 40"/>
          <p:cNvSpPr>
            <a:spLocks noChangeArrowheads="1"/>
          </p:cNvSpPr>
          <p:nvPr/>
        </p:nvSpPr>
        <p:spPr bwMode="auto">
          <a:xfrm>
            <a:off x="831850" y="1618943"/>
            <a:ext cx="225425" cy="225425"/>
          </a:xfrm>
          <a:prstGeom prst="ellipse">
            <a:avLst/>
          </a:prstGeom>
          <a:noFill/>
          <a:ln w="38100" algn="ctr">
            <a:solidFill>
              <a:srgbClr val="000000"/>
            </a:solidFill>
            <a:round/>
            <a:headEnd/>
            <a:tailEnd/>
          </a:ln>
          <a:effectLst/>
        </p:spPr>
        <p:txBody>
          <a:bodyPr wrap="none" anchor="ctr"/>
          <a:lstStyle/>
          <a:p>
            <a:endParaRPr lang="fr-FR"/>
          </a:p>
        </p:txBody>
      </p:sp>
      <p:sp>
        <p:nvSpPr>
          <p:cNvPr id="27689" name="Line 41"/>
          <p:cNvSpPr>
            <a:spLocks noChangeShapeType="1"/>
          </p:cNvSpPr>
          <p:nvPr/>
        </p:nvSpPr>
        <p:spPr bwMode="auto">
          <a:xfrm>
            <a:off x="890588" y="1630055"/>
            <a:ext cx="95250" cy="190500"/>
          </a:xfrm>
          <a:prstGeom prst="line">
            <a:avLst/>
          </a:prstGeom>
          <a:noFill/>
          <a:ln w="28575">
            <a:solidFill>
              <a:srgbClr val="000000"/>
            </a:solidFill>
            <a:round/>
            <a:headEnd/>
            <a:tailEnd/>
          </a:ln>
          <a:effectLst/>
        </p:spPr>
        <p:txBody>
          <a:bodyPr/>
          <a:lstStyle/>
          <a:p>
            <a:endParaRPr lang="fr-FR"/>
          </a:p>
        </p:txBody>
      </p:sp>
      <p:sp>
        <p:nvSpPr>
          <p:cNvPr id="27690" name="Line 42"/>
          <p:cNvSpPr>
            <a:spLocks noChangeShapeType="1"/>
          </p:cNvSpPr>
          <p:nvPr/>
        </p:nvSpPr>
        <p:spPr bwMode="auto">
          <a:xfrm flipH="1">
            <a:off x="844550" y="1644343"/>
            <a:ext cx="201613" cy="177800"/>
          </a:xfrm>
          <a:prstGeom prst="line">
            <a:avLst/>
          </a:prstGeom>
          <a:noFill/>
          <a:ln w="28575">
            <a:solidFill>
              <a:schemeClr val="tx1"/>
            </a:solidFill>
            <a:round/>
            <a:headEnd/>
            <a:tailEnd/>
          </a:ln>
          <a:effectLst/>
        </p:spPr>
        <p:txBody>
          <a:bodyPr/>
          <a:lstStyle/>
          <a:p>
            <a:endParaRPr lang="fr-FR"/>
          </a:p>
        </p:txBody>
      </p:sp>
      <p:sp>
        <p:nvSpPr>
          <p:cNvPr id="27691" name="Freeform 43"/>
          <p:cNvSpPr>
            <a:spLocks/>
          </p:cNvSpPr>
          <p:nvPr/>
        </p:nvSpPr>
        <p:spPr bwMode="auto">
          <a:xfrm rot="7105743">
            <a:off x="1631951" y="1661805"/>
            <a:ext cx="482600" cy="962025"/>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27692" name="Text Box 44"/>
          <p:cNvSpPr txBox="1">
            <a:spLocks noChangeArrowheads="1"/>
          </p:cNvSpPr>
          <p:nvPr/>
        </p:nvSpPr>
        <p:spPr bwMode="auto">
          <a:xfrm>
            <a:off x="403225" y="3690630"/>
            <a:ext cx="3487738" cy="396875"/>
          </a:xfrm>
          <a:prstGeom prst="rect">
            <a:avLst/>
          </a:prstGeom>
          <a:noFill/>
          <a:ln w="9525" algn="ctr">
            <a:noFill/>
            <a:miter lim="800000"/>
            <a:headEnd/>
            <a:tailEnd/>
          </a:ln>
          <a:effectLst/>
        </p:spPr>
        <p:txBody>
          <a:bodyPr wrap="none">
            <a:spAutoFit/>
          </a:bodyPr>
          <a:lstStyle/>
          <a:p>
            <a:r>
              <a:rPr lang="en-US"/>
              <a:t>Un anti-électron=positron</a:t>
            </a:r>
          </a:p>
        </p:txBody>
      </p:sp>
      <p:pic>
        <p:nvPicPr>
          <p:cNvPr id="27694" name="Image 6" descr="aimant.gif"/>
          <p:cNvPicPr>
            <a:picLocks noChangeAspect="1"/>
          </p:cNvPicPr>
          <p:nvPr/>
        </p:nvPicPr>
        <p:blipFill>
          <a:blip r:embed="rId2" cstate="print"/>
          <a:srcRect/>
          <a:stretch>
            <a:fillRect/>
          </a:stretch>
        </p:blipFill>
        <p:spPr bwMode="auto">
          <a:xfrm>
            <a:off x="6705600" y="4343400"/>
            <a:ext cx="2074863" cy="2052638"/>
          </a:xfrm>
          <a:prstGeom prst="rect">
            <a:avLst/>
          </a:prstGeom>
          <a:noFill/>
          <a:ln w="9525">
            <a:noFill/>
            <a:miter lim="800000"/>
            <a:headEnd/>
            <a:tailEnd/>
          </a:ln>
        </p:spPr>
      </p:pic>
      <p:sp>
        <p:nvSpPr>
          <p:cNvPr id="42" name="ZoneTexte 41"/>
          <p:cNvSpPr txBox="1"/>
          <p:nvPr/>
        </p:nvSpPr>
        <p:spPr>
          <a:xfrm>
            <a:off x="1259632" y="990020"/>
            <a:ext cx="1791581" cy="369332"/>
          </a:xfrm>
          <a:prstGeom prst="rect">
            <a:avLst/>
          </a:prstGeom>
          <a:noFill/>
        </p:spPr>
        <p:txBody>
          <a:bodyPr wrap="none" rtlCol="0">
            <a:spAutoFit/>
          </a:bodyPr>
          <a:lstStyle/>
          <a:p>
            <a:r>
              <a:rPr lang="fr-FR" b="1" dirty="0" smtClean="0"/>
              <a:t>ATLAS vu de face</a:t>
            </a:r>
            <a:endParaRPr lang="fr-FR" b="1" dirty="0"/>
          </a:p>
        </p:txBody>
      </p:sp>
      <p:sp>
        <p:nvSpPr>
          <p:cNvPr id="43" name="ZoneTexte 42"/>
          <p:cNvSpPr txBox="1"/>
          <p:nvPr/>
        </p:nvSpPr>
        <p:spPr>
          <a:xfrm>
            <a:off x="5444715" y="980728"/>
            <a:ext cx="1807354" cy="369332"/>
          </a:xfrm>
          <a:prstGeom prst="rect">
            <a:avLst/>
          </a:prstGeom>
          <a:noFill/>
        </p:spPr>
        <p:txBody>
          <a:bodyPr wrap="none" rtlCol="0">
            <a:spAutoFit/>
          </a:bodyPr>
          <a:lstStyle/>
          <a:p>
            <a:r>
              <a:rPr lang="fr-FR" b="1" dirty="0" smtClean="0"/>
              <a:t>ATLAS vu de côté</a:t>
            </a:r>
            <a:endParaRPr lang="fr-FR" b="1" dirty="0"/>
          </a:p>
        </p:txBody>
      </p:sp>
      <p:sp>
        <p:nvSpPr>
          <p:cNvPr id="45" name="Rectangle 40"/>
          <p:cNvSpPr>
            <a:spLocks noGrp="1" noChangeArrowheads="1"/>
          </p:cNvSpPr>
          <p:nvPr>
            <p:ph idx="1"/>
          </p:nvPr>
        </p:nvSpPr>
        <p:spPr>
          <a:xfrm>
            <a:off x="179512" y="4365104"/>
            <a:ext cx="6297488" cy="2448272"/>
          </a:xfrm>
          <a:noFill/>
          <a:ln/>
        </p:spPr>
        <p:txBody>
          <a:bodyPr>
            <a:normAutofit/>
          </a:bodyPr>
          <a:lstStyle/>
          <a:p>
            <a:pPr>
              <a:lnSpc>
                <a:spcPct val="80000"/>
              </a:lnSpc>
            </a:pPr>
            <a:r>
              <a:rPr lang="fr-FR" sz="1800" dirty="0" smtClean="0"/>
              <a:t>Plusieurs ‘’couches’’ permettent de suivre la trajectoire</a:t>
            </a:r>
          </a:p>
          <a:p>
            <a:pPr>
              <a:lnSpc>
                <a:spcPct val="80000"/>
              </a:lnSpc>
            </a:pPr>
            <a:r>
              <a:rPr lang="fr-FR" sz="1800" dirty="0" smtClean="0"/>
              <a:t>On peut, dans le même temps, mesurer vitesse et charge électrique à l’aide d‘un </a:t>
            </a:r>
            <a:r>
              <a:rPr lang="fr-FR" sz="1800" b="1" dirty="0" smtClean="0"/>
              <a:t>champ magnétique</a:t>
            </a:r>
            <a:r>
              <a:rPr lang="fr-FR" sz="1800" dirty="0" smtClean="0"/>
              <a:t> :</a:t>
            </a:r>
            <a:endParaRPr lang="fr-FR" sz="1800" dirty="0"/>
          </a:p>
          <a:p>
            <a:pPr lvl="1">
              <a:lnSpc>
                <a:spcPct val="80000"/>
              </a:lnSpc>
            </a:pPr>
            <a:r>
              <a:rPr lang="fr-FR" sz="1800" dirty="0"/>
              <a:t>En effet les particules chargées, lorsqu’elles sont soumises à l’action d’un champ magnétique, ont une trajectoire en forme de spirale autour de la direction du champ.  </a:t>
            </a:r>
            <a:r>
              <a:rPr lang="fr-FR" sz="1800" i="1" dirty="0"/>
              <a:t>Le sens de rotation donne le signe de la charge.</a:t>
            </a:r>
          </a:p>
          <a:p>
            <a:pPr lvl="1">
              <a:lnSpc>
                <a:spcPct val="80000"/>
              </a:lnSpc>
            </a:pPr>
            <a:r>
              <a:rPr lang="fr-FR" sz="1800" dirty="0"/>
              <a:t>Rayon de </a:t>
            </a:r>
            <a:r>
              <a:rPr lang="fr-FR" sz="1800" dirty="0" smtClean="0"/>
              <a:t>courbure  </a:t>
            </a:r>
            <a:r>
              <a:rPr lang="fr-FR" sz="1800" b="1" dirty="0"/>
              <a:t>R=</a:t>
            </a:r>
            <a:r>
              <a:rPr lang="fr-FR" sz="1800" b="1" dirty="0" err="1"/>
              <a:t>mv</a:t>
            </a:r>
            <a:r>
              <a:rPr lang="fr-FR" sz="1800" b="1" dirty="0"/>
              <a:t>/</a:t>
            </a:r>
            <a:r>
              <a:rPr lang="fr-FR" sz="1800" b="1" dirty="0" err="1"/>
              <a:t>qB</a:t>
            </a:r>
            <a:endParaRPr lang="en-US" sz="1800" b="1" dirty="0"/>
          </a:p>
        </p:txBody>
      </p:sp>
      <p:sp>
        <p:nvSpPr>
          <p:cNvPr id="44" name="Espace réservé du numéro de diapositive 43"/>
          <p:cNvSpPr>
            <a:spLocks noGrp="1"/>
          </p:cNvSpPr>
          <p:nvPr>
            <p:ph type="sldNum" sz="quarter" idx="12"/>
          </p:nvPr>
        </p:nvSpPr>
        <p:spPr/>
        <p:txBody>
          <a:bodyPr/>
          <a:lstStyle/>
          <a:p>
            <a:fld id="{C87FFD17-4B23-42F6-9F7E-E566978288EA}" type="slidenum">
              <a:rPr lang="fr-FR" smtClean="0"/>
              <a:pPr/>
              <a:t>7</a:t>
            </a:fld>
            <a:endParaRPr lang="fr-F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8600" y="0"/>
            <a:ext cx="3744913" cy="519113"/>
          </a:xfrm>
        </p:spPr>
        <p:txBody>
          <a:bodyPr>
            <a:normAutofit fontScale="90000"/>
          </a:bodyPr>
          <a:lstStyle/>
          <a:p>
            <a:r>
              <a:rPr lang="en-US" dirty="0"/>
              <a:t>Le </a:t>
            </a:r>
            <a:r>
              <a:rPr lang="en-US" dirty="0" err="1"/>
              <a:t>trajectographe</a:t>
            </a:r>
            <a:endParaRPr lang="en-US" dirty="0"/>
          </a:p>
        </p:txBody>
      </p:sp>
      <p:sp>
        <p:nvSpPr>
          <p:cNvPr id="86111" name="Line 95"/>
          <p:cNvSpPr>
            <a:spLocks noChangeShapeType="1"/>
          </p:cNvSpPr>
          <p:nvPr/>
        </p:nvSpPr>
        <p:spPr bwMode="auto">
          <a:xfrm>
            <a:off x="595313" y="3700463"/>
            <a:ext cx="8142287" cy="0"/>
          </a:xfrm>
          <a:prstGeom prst="line">
            <a:avLst/>
          </a:prstGeom>
          <a:noFill/>
          <a:ln w="9525">
            <a:solidFill>
              <a:schemeClr val="tx1"/>
            </a:solidFill>
            <a:round/>
            <a:headEnd/>
            <a:tailEnd type="triangle" w="med" len="med"/>
          </a:ln>
          <a:effectLst/>
        </p:spPr>
        <p:txBody>
          <a:bodyPr/>
          <a:lstStyle/>
          <a:p>
            <a:endParaRPr lang="fr-FR"/>
          </a:p>
        </p:txBody>
      </p:sp>
      <p:sp>
        <p:nvSpPr>
          <p:cNvPr id="86112" name="Text Box 96"/>
          <p:cNvSpPr txBox="1">
            <a:spLocks noChangeArrowheads="1"/>
          </p:cNvSpPr>
          <p:nvPr/>
        </p:nvSpPr>
        <p:spPr bwMode="auto">
          <a:xfrm>
            <a:off x="471488" y="3330575"/>
            <a:ext cx="8637365" cy="369332"/>
          </a:xfrm>
          <a:prstGeom prst="rect">
            <a:avLst/>
          </a:prstGeom>
          <a:noFill/>
          <a:ln w="9525" algn="ctr">
            <a:noFill/>
            <a:miter lim="800000"/>
            <a:headEnd/>
            <a:tailEnd/>
          </a:ln>
          <a:effectLst/>
        </p:spPr>
        <p:txBody>
          <a:bodyPr wrap="none">
            <a:spAutoFit/>
          </a:bodyPr>
          <a:lstStyle/>
          <a:p>
            <a:pPr algn="l"/>
            <a:r>
              <a:rPr lang="en-US" dirty="0" smtClean="0"/>
              <a:t>Du plus </a:t>
            </a:r>
            <a:r>
              <a:rPr lang="en-US" dirty="0"/>
              <a:t>lent                             </a:t>
            </a:r>
            <a:r>
              <a:rPr lang="en-US" dirty="0" smtClean="0"/>
              <a:t>…                           au		…	   plus </a:t>
            </a:r>
            <a:r>
              <a:rPr lang="en-US" dirty="0" err="1"/>
              <a:t>rapide</a:t>
            </a:r>
            <a:r>
              <a:rPr lang="en-US" dirty="0"/>
              <a:t>               </a:t>
            </a:r>
          </a:p>
        </p:txBody>
      </p:sp>
      <p:pic>
        <p:nvPicPr>
          <p:cNvPr id="86114" name="Image 6" descr="aimant.gif"/>
          <p:cNvPicPr>
            <a:picLocks noChangeAspect="1"/>
          </p:cNvPicPr>
          <p:nvPr/>
        </p:nvPicPr>
        <p:blipFill>
          <a:blip r:embed="rId2" cstate="print"/>
          <a:srcRect/>
          <a:stretch>
            <a:fillRect/>
          </a:stretch>
        </p:blipFill>
        <p:spPr bwMode="auto">
          <a:xfrm>
            <a:off x="6705600" y="4343400"/>
            <a:ext cx="2074863" cy="2052638"/>
          </a:xfrm>
          <a:prstGeom prst="rect">
            <a:avLst/>
          </a:prstGeom>
          <a:noFill/>
          <a:ln w="9525">
            <a:noFill/>
            <a:miter lim="800000"/>
            <a:headEnd/>
            <a:tailEnd/>
          </a:ln>
        </p:spPr>
      </p:pic>
      <p:grpSp>
        <p:nvGrpSpPr>
          <p:cNvPr id="2" name="Group 101"/>
          <p:cNvGrpSpPr>
            <a:grpSpLocks/>
          </p:cNvGrpSpPr>
          <p:nvPr/>
        </p:nvGrpSpPr>
        <p:grpSpPr bwMode="auto">
          <a:xfrm>
            <a:off x="228600" y="685800"/>
            <a:ext cx="8382000" cy="2438400"/>
            <a:chOff x="144" y="432"/>
            <a:chExt cx="5280" cy="1536"/>
          </a:xfrm>
        </p:grpSpPr>
        <p:sp>
          <p:nvSpPr>
            <p:cNvPr id="86035" name="AutoShape 19"/>
            <p:cNvSpPr>
              <a:spLocks noChangeArrowheads="1"/>
            </p:cNvSpPr>
            <p:nvPr/>
          </p:nvSpPr>
          <p:spPr bwMode="auto">
            <a:xfrm>
              <a:off x="952" y="1191"/>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36" name="Oval 20"/>
            <p:cNvSpPr>
              <a:spLocks noChangeArrowheads="1"/>
            </p:cNvSpPr>
            <p:nvPr/>
          </p:nvSpPr>
          <p:spPr bwMode="auto">
            <a:xfrm>
              <a:off x="834" y="1088"/>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37" name="Oval 21"/>
            <p:cNvSpPr>
              <a:spLocks noChangeArrowheads="1"/>
            </p:cNvSpPr>
            <p:nvPr/>
          </p:nvSpPr>
          <p:spPr bwMode="auto">
            <a:xfrm>
              <a:off x="663" y="926"/>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38" name="Oval 22"/>
            <p:cNvSpPr>
              <a:spLocks noChangeArrowheads="1"/>
            </p:cNvSpPr>
            <p:nvPr/>
          </p:nvSpPr>
          <p:spPr bwMode="auto">
            <a:xfrm>
              <a:off x="493" y="764"/>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39" name="Oval 23"/>
            <p:cNvSpPr>
              <a:spLocks noChangeArrowheads="1"/>
            </p:cNvSpPr>
            <p:nvPr/>
          </p:nvSpPr>
          <p:spPr bwMode="auto">
            <a:xfrm>
              <a:off x="352" y="602"/>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40" name="Oval 24"/>
            <p:cNvSpPr>
              <a:spLocks noChangeArrowheads="1"/>
            </p:cNvSpPr>
            <p:nvPr/>
          </p:nvSpPr>
          <p:spPr bwMode="auto">
            <a:xfrm>
              <a:off x="1008" y="1080"/>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1" name="Oval 25"/>
            <p:cNvSpPr>
              <a:spLocks noChangeArrowheads="1"/>
            </p:cNvSpPr>
            <p:nvPr/>
          </p:nvSpPr>
          <p:spPr bwMode="auto">
            <a:xfrm>
              <a:off x="1008" y="896"/>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2" name="Oval 26"/>
            <p:cNvSpPr>
              <a:spLocks noChangeArrowheads="1"/>
            </p:cNvSpPr>
            <p:nvPr/>
          </p:nvSpPr>
          <p:spPr bwMode="auto">
            <a:xfrm>
              <a:off x="904" y="75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3" name="Oval 27"/>
            <p:cNvSpPr>
              <a:spLocks noChangeArrowheads="1"/>
            </p:cNvSpPr>
            <p:nvPr/>
          </p:nvSpPr>
          <p:spPr bwMode="auto">
            <a:xfrm>
              <a:off x="658" y="668"/>
              <a:ext cx="56" cy="65"/>
            </a:xfrm>
            <a:prstGeom prst="ellipse">
              <a:avLst/>
            </a:prstGeom>
            <a:solidFill>
              <a:srgbClr val="FF0000"/>
            </a:solidFill>
            <a:ln w="9525" algn="ctr">
              <a:noFill/>
              <a:round/>
              <a:headEnd/>
              <a:tailEnd/>
            </a:ln>
            <a:effectLst/>
          </p:spPr>
          <p:txBody>
            <a:bodyPr wrap="none" anchor="ctr"/>
            <a:lstStyle/>
            <a:p>
              <a:endParaRPr lang="fr-FR"/>
            </a:p>
          </p:txBody>
        </p:sp>
        <p:sp>
          <p:nvSpPr>
            <p:cNvPr id="86044" name="Text Box 28"/>
            <p:cNvSpPr txBox="1">
              <a:spLocks noChangeArrowheads="1"/>
            </p:cNvSpPr>
            <p:nvPr/>
          </p:nvSpPr>
          <p:spPr bwMode="auto">
            <a:xfrm>
              <a:off x="144" y="432"/>
              <a:ext cx="226" cy="250"/>
            </a:xfrm>
            <a:prstGeom prst="rect">
              <a:avLst/>
            </a:prstGeom>
            <a:noFill/>
            <a:ln w="9525" algn="ctr">
              <a:noFill/>
              <a:miter lim="800000"/>
              <a:headEnd/>
              <a:tailEnd/>
            </a:ln>
            <a:effectLst/>
          </p:spPr>
          <p:txBody>
            <a:bodyPr wrap="none">
              <a:spAutoFit/>
            </a:bodyPr>
            <a:lstStyle/>
            <a:p>
              <a:r>
                <a:rPr lang="en-US"/>
                <a:t>B</a:t>
              </a:r>
            </a:p>
          </p:txBody>
        </p:sp>
        <p:sp>
          <p:nvSpPr>
            <p:cNvPr id="86045" name="Line 29"/>
            <p:cNvSpPr>
              <a:spLocks noChangeShapeType="1"/>
            </p:cNvSpPr>
            <p:nvPr/>
          </p:nvSpPr>
          <p:spPr bwMode="auto">
            <a:xfrm>
              <a:off x="211" y="456"/>
              <a:ext cx="105" cy="0"/>
            </a:xfrm>
            <a:prstGeom prst="line">
              <a:avLst/>
            </a:prstGeom>
            <a:noFill/>
            <a:ln w="3175">
              <a:solidFill>
                <a:srgbClr val="000000"/>
              </a:solidFill>
              <a:round/>
              <a:headEnd/>
              <a:tailEnd type="triangle" w="med" len="med"/>
            </a:ln>
            <a:effectLst/>
          </p:spPr>
          <p:txBody>
            <a:bodyPr/>
            <a:lstStyle/>
            <a:p>
              <a:endParaRPr lang="fr-FR"/>
            </a:p>
          </p:txBody>
        </p:sp>
        <p:sp>
          <p:nvSpPr>
            <p:cNvPr id="86046" name="Oval 30"/>
            <p:cNvSpPr>
              <a:spLocks noChangeArrowheads="1"/>
            </p:cNvSpPr>
            <p:nvPr/>
          </p:nvSpPr>
          <p:spPr bwMode="auto">
            <a:xfrm>
              <a:off x="191" y="669"/>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47" name="Line 31"/>
            <p:cNvSpPr>
              <a:spLocks noChangeShapeType="1"/>
            </p:cNvSpPr>
            <p:nvPr/>
          </p:nvSpPr>
          <p:spPr bwMode="auto">
            <a:xfrm>
              <a:off x="228" y="676"/>
              <a:ext cx="60" cy="120"/>
            </a:xfrm>
            <a:prstGeom prst="line">
              <a:avLst/>
            </a:prstGeom>
            <a:noFill/>
            <a:ln w="28575">
              <a:solidFill>
                <a:srgbClr val="000000"/>
              </a:solidFill>
              <a:round/>
              <a:headEnd/>
              <a:tailEnd/>
            </a:ln>
            <a:effectLst/>
          </p:spPr>
          <p:txBody>
            <a:bodyPr/>
            <a:lstStyle/>
            <a:p>
              <a:endParaRPr lang="fr-FR"/>
            </a:p>
          </p:txBody>
        </p:sp>
        <p:sp>
          <p:nvSpPr>
            <p:cNvPr id="86048" name="Line 32"/>
            <p:cNvSpPr>
              <a:spLocks noChangeShapeType="1"/>
            </p:cNvSpPr>
            <p:nvPr/>
          </p:nvSpPr>
          <p:spPr bwMode="auto">
            <a:xfrm flipH="1">
              <a:off x="199" y="685"/>
              <a:ext cx="127" cy="112"/>
            </a:xfrm>
            <a:prstGeom prst="line">
              <a:avLst/>
            </a:prstGeom>
            <a:noFill/>
            <a:ln w="28575">
              <a:solidFill>
                <a:schemeClr val="tx1"/>
              </a:solidFill>
              <a:round/>
              <a:headEnd/>
              <a:tailEnd/>
            </a:ln>
            <a:effectLst/>
          </p:spPr>
          <p:txBody>
            <a:bodyPr/>
            <a:lstStyle/>
            <a:p>
              <a:endParaRPr lang="fr-FR"/>
            </a:p>
          </p:txBody>
        </p:sp>
        <p:sp>
          <p:nvSpPr>
            <p:cNvPr id="86050" name="Freeform 34"/>
            <p:cNvSpPr>
              <a:spLocks/>
            </p:cNvSpPr>
            <p:nvPr/>
          </p:nvSpPr>
          <p:spPr bwMode="auto">
            <a:xfrm>
              <a:off x="624" y="688"/>
              <a:ext cx="440" cy="544"/>
            </a:xfrm>
            <a:custGeom>
              <a:avLst/>
              <a:gdLst/>
              <a:ahLst/>
              <a:cxnLst>
                <a:cxn ang="0">
                  <a:pos x="384" y="544"/>
                </a:cxn>
                <a:cxn ang="0">
                  <a:pos x="432" y="304"/>
                </a:cxn>
                <a:cxn ang="0">
                  <a:pos x="336" y="112"/>
                </a:cxn>
                <a:cxn ang="0">
                  <a:pos x="96" y="16"/>
                </a:cxn>
                <a:cxn ang="0">
                  <a:pos x="0" y="16"/>
                </a:cxn>
              </a:cxnLst>
              <a:rect l="0" t="0" r="r" b="b"/>
              <a:pathLst>
                <a:path w="440" h="544">
                  <a:moveTo>
                    <a:pt x="384" y="544"/>
                  </a:moveTo>
                  <a:cubicBezTo>
                    <a:pt x="412" y="460"/>
                    <a:pt x="440" y="376"/>
                    <a:pt x="432" y="304"/>
                  </a:cubicBezTo>
                  <a:cubicBezTo>
                    <a:pt x="424" y="232"/>
                    <a:pt x="392" y="160"/>
                    <a:pt x="336" y="112"/>
                  </a:cubicBezTo>
                  <a:cubicBezTo>
                    <a:pt x="280" y="64"/>
                    <a:pt x="152" y="32"/>
                    <a:pt x="96" y="16"/>
                  </a:cubicBezTo>
                  <a:cubicBezTo>
                    <a:pt x="40" y="0"/>
                    <a:pt x="20" y="8"/>
                    <a:pt x="0" y="16"/>
                  </a:cubicBezTo>
                </a:path>
              </a:pathLst>
            </a:custGeom>
            <a:noFill/>
            <a:ln w="28575" cap="flat" cmpd="sng">
              <a:solidFill>
                <a:schemeClr val="tx2"/>
              </a:solidFill>
              <a:prstDash val="solid"/>
              <a:round/>
              <a:headEnd/>
              <a:tailEnd/>
            </a:ln>
            <a:effectLst/>
          </p:spPr>
          <p:txBody>
            <a:bodyPr/>
            <a:lstStyle/>
            <a:p>
              <a:endParaRPr lang="fr-FR"/>
            </a:p>
          </p:txBody>
        </p:sp>
        <p:sp>
          <p:nvSpPr>
            <p:cNvPr id="86051" name="AutoShape 35"/>
            <p:cNvSpPr>
              <a:spLocks noChangeArrowheads="1"/>
            </p:cNvSpPr>
            <p:nvPr/>
          </p:nvSpPr>
          <p:spPr bwMode="auto">
            <a:xfrm>
              <a:off x="4648" y="1207"/>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52" name="Oval 36"/>
            <p:cNvSpPr>
              <a:spLocks noChangeArrowheads="1"/>
            </p:cNvSpPr>
            <p:nvPr/>
          </p:nvSpPr>
          <p:spPr bwMode="auto">
            <a:xfrm>
              <a:off x="4530" y="1104"/>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53" name="Oval 37"/>
            <p:cNvSpPr>
              <a:spLocks noChangeArrowheads="1"/>
            </p:cNvSpPr>
            <p:nvPr/>
          </p:nvSpPr>
          <p:spPr bwMode="auto">
            <a:xfrm>
              <a:off x="4359" y="942"/>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54" name="Oval 38"/>
            <p:cNvSpPr>
              <a:spLocks noChangeArrowheads="1"/>
            </p:cNvSpPr>
            <p:nvPr/>
          </p:nvSpPr>
          <p:spPr bwMode="auto">
            <a:xfrm>
              <a:off x="4189" y="780"/>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55" name="Oval 39"/>
            <p:cNvSpPr>
              <a:spLocks noChangeArrowheads="1"/>
            </p:cNvSpPr>
            <p:nvPr/>
          </p:nvSpPr>
          <p:spPr bwMode="auto">
            <a:xfrm>
              <a:off x="4048" y="618"/>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60" name="Text Box 44"/>
            <p:cNvSpPr txBox="1">
              <a:spLocks noChangeArrowheads="1"/>
            </p:cNvSpPr>
            <p:nvPr/>
          </p:nvSpPr>
          <p:spPr bwMode="auto">
            <a:xfrm>
              <a:off x="3840" y="448"/>
              <a:ext cx="226" cy="250"/>
            </a:xfrm>
            <a:prstGeom prst="rect">
              <a:avLst/>
            </a:prstGeom>
            <a:noFill/>
            <a:ln w="9525" algn="ctr">
              <a:noFill/>
              <a:miter lim="800000"/>
              <a:headEnd/>
              <a:tailEnd/>
            </a:ln>
            <a:effectLst/>
          </p:spPr>
          <p:txBody>
            <a:bodyPr wrap="none">
              <a:spAutoFit/>
            </a:bodyPr>
            <a:lstStyle/>
            <a:p>
              <a:r>
                <a:rPr lang="en-US"/>
                <a:t>B</a:t>
              </a:r>
            </a:p>
          </p:txBody>
        </p:sp>
        <p:sp>
          <p:nvSpPr>
            <p:cNvPr id="86061" name="Line 45"/>
            <p:cNvSpPr>
              <a:spLocks noChangeShapeType="1"/>
            </p:cNvSpPr>
            <p:nvPr/>
          </p:nvSpPr>
          <p:spPr bwMode="auto">
            <a:xfrm>
              <a:off x="3907" y="472"/>
              <a:ext cx="105" cy="0"/>
            </a:xfrm>
            <a:prstGeom prst="line">
              <a:avLst/>
            </a:prstGeom>
            <a:noFill/>
            <a:ln w="3175">
              <a:solidFill>
                <a:srgbClr val="000000"/>
              </a:solidFill>
              <a:round/>
              <a:headEnd/>
              <a:tailEnd type="triangle" w="med" len="med"/>
            </a:ln>
            <a:effectLst/>
          </p:spPr>
          <p:txBody>
            <a:bodyPr/>
            <a:lstStyle/>
            <a:p>
              <a:endParaRPr lang="fr-FR"/>
            </a:p>
          </p:txBody>
        </p:sp>
        <p:sp>
          <p:nvSpPr>
            <p:cNvPr id="86062" name="Oval 46"/>
            <p:cNvSpPr>
              <a:spLocks noChangeArrowheads="1"/>
            </p:cNvSpPr>
            <p:nvPr/>
          </p:nvSpPr>
          <p:spPr bwMode="auto">
            <a:xfrm>
              <a:off x="3887" y="685"/>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63" name="Line 47"/>
            <p:cNvSpPr>
              <a:spLocks noChangeShapeType="1"/>
            </p:cNvSpPr>
            <p:nvPr/>
          </p:nvSpPr>
          <p:spPr bwMode="auto">
            <a:xfrm>
              <a:off x="3924" y="692"/>
              <a:ext cx="60" cy="120"/>
            </a:xfrm>
            <a:prstGeom prst="line">
              <a:avLst/>
            </a:prstGeom>
            <a:noFill/>
            <a:ln w="28575">
              <a:solidFill>
                <a:srgbClr val="000000"/>
              </a:solidFill>
              <a:round/>
              <a:headEnd/>
              <a:tailEnd/>
            </a:ln>
            <a:effectLst/>
          </p:spPr>
          <p:txBody>
            <a:bodyPr/>
            <a:lstStyle/>
            <a:p>
              <a:endParaRPr lang="fr-FR"/>
            </a:p>
          </p:txBody>
        </p:sp>
        <p:sp>
          <p:nvSpPr>
            <p:cNvPr id="86064" name="Line 48"/>
            <p:cNvSpPr>
              <a:spLocks noChangeShapeType="1"/>
            </p:cNvSpPr>
            <p:nvPr/>
          </p:nvSpPr>
          <p:spPr bwMode="auto">
            <a:xfrm flipH="1">
              <a:off x="3895" y="701"/>
              <a:ext cx="127" cy="112"/>
            </a:xfrm>
            <a:prstGeom prst="line">
              <a:avLst/>
            </a:prstGeom>
            <a:noFill/>
            <a:ln w="28575">
              <a:solidFill>
                <a:schemeClr val="tx1"/>
              </a:solidFill>
              <a:round/>
              <a:headEnd/>
              <a:tailEnd/>
            </a:ln>
            <a:effectLst/>
          </p:spPr>
          <p:txBody>
            <a:bodyPr/>
            <a:lstStyle/>
            <a:p>
              <a:endParaRPr lang="fr-FR"/>
            </a:p>
          </p:txBody>
        </p:sp>
        <p:sp>
          <p:nvSpPr>
            <p:cNvPr id="86083" name="AutoShape 67"/>
            <p:cNvSpPr>
              <a:spLocks noChangeArrowheads="1"/>
            </p:cNvSpPr>
            <p:nvPr/>
          </p:nvSpPr>
          <p:spPr bwMode="auto">
            <a:xfrm>
              <a:off x="2776" y="1191"/>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84" name="Oval 68"/>
            <p:cNvSpPr>
              <a:spLocks noChangeArrowheads="1"/>
            </p:cNvSpPr>
            <p:nvPr/>
          </p:nvSpPr>
          <p:spPr bwMode="auto">
            <a:xfrm>
              <a:off x="2658" y="1088"/>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5" name="Oval 69"/>
            <p:cNvSpPr>
              <a:spLocks noChangeArrowheads="1"/>
            </p:cNvSpPr>
            <p:nvPr/>
          </p:nvSpPr>
          <p:spPr bwMode="auto">
            <a:xfrm>
              <a:off x="2487" y="926"/>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86" name="Oval 70"/>
            <p:cNvSpPr>
              <a:spLocks noChangeArrowheads="1"/>
            </p:cNvSpPr>
            <p:nvPr/>
          </p:nvSpPr>
          <p:spPr bwMode="auto">
            <a:xfrm>
              <a:off x="2317" y="764"/>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7" name="Oval 71"/>
            <p:cNvSpPr>
              <a:spLocks noChangeArrowheads="1"/>
            </p:cNvSpPr>
            <p:nvPr/>
          </p:nvSpPr>
          <p:spPr bwMode="auto">
            <a:xfrm>
              <a:off x="2176" y="602"/>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8" name="Oval 72"/>
            <p:cNvSpPr>
              <a:spLocks noChangeArrowheads="1"/>
            </p:cNvSpPr>
            <p:nvPr/>
          </p:nvSpPr>
          <p:spPr bwMode="auto">
            <a:xfrm>
              <a:off x="2763" y="107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89" name="Oval 73"/>
            <p:cNvSpPr>
              <a:spLocks noChangeArrowheads="1"/>
            </p:cNvSpPr>
            <p:nvPr/>
          </p:nvSpPr>
          <p:spPr bwMode="auto">
            <a:xfrm>
              <a:off x="2710" y="92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0" name="Oval 74"/>
            <p:cNvSpPr>
              <a:spLocks noChangeArrowheads="1"/>
            </p:cNvSpPr>
            <p:nvPr/>
          </p:nvSpPr>
          <p:spPr bwMode="auto">
            <a:xfrm>
              <a:off x="2589" y="801"/>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1" name="Oval 75"/>
            <p:cNvSpPr>
              <a:spLocks noChangeArrowheads="1"/>
            </p:cNvSpPr>
            <p:nvPr/>
          </p:nvSpPr>
          <p:spPr bwMode="auto">
            <a:xfrm>
              <a:off x="2455" y="704"/>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2" name="Text Box 76"/>
            <p:cNvSpPr txBox="1">
              <a:spLocks noChangeArrowheads="1"/>
            </p:cNvSpPr>
            <p:nvPr/>
          </p:nvSpPr>
          <p:spPr bwMode="auto">
            <a:xfrm>
              <a:off x="1968" y="432"/>
              <a:ext cx="226" cy="250"/>
            </a:xfrm>
            <a:prstGeom prst="rect">
              <a:avLst/>
            </a:prstGeom>
            <a:noFill/>
            <a:ln w="9525" algn="ctr">
              <a:noFill/>
              <a:miter lim="800000"/>
              <a:headEnd/>
              <a:tailEnd/>
            </a:ln>
            <a:effectLst/>
          </p:spPr>
          <p:txBody>
            <a:bodyPr wrap="none">
              <a:spAutoFit/>
            </a:bodyPr>
            <a:lstStyle/>
            <a:p>
              <a:r>
                <a:rPr lang="en-US"/>
                <a:t>B</a:t>
              </a:r>
            </a:p>
          </p:txBody>
        </p:sp>
        <p:sp>
          <p:nvSpPr>
            <p:cNvPr id="86093" name="Line 77"/>
            <p:cNvSpPr>
              <a:spLocks noChangeShapeType="1"/>
            </p:cNvSpPr>
            <p:nvPr/>
          </p:nvSpPr>
          <p:spPr bwMode="auto">
            <a:xfrm>
              <a:off x="2035" y="456"/>
              <a:ext cx="105" cy="0"/>
            </a:xfrm>
            <a:prstGeom prst="line">
              <a:avLst/>
            </a:prstGeom>
            <a:noFill/>
            <a:ln w="3175">
              <a:solidFill>
                <a:srgbClr val="000000"/>
              </a:solidFill>
              <a:round/>
              <a:headEnd/>
              <a:tailEnd type="triangle" w="med" len="med"/>
            </a:ln>
            <a:effectLst/>
          </p:spPr>
          <p:txBody>
            <a:bodyPr/>
            <a:lstStyle/>
            <a:p>
              <a:endParaRPr lang="fr-FR"/>
            </a:p>
          </p:txBody>
        </p:sp>
        <p:sp>
          <p:nvSpPr>
            <p:cNvPr id="86094" name="Oval 78"/>
            <p:cNvSpPr>
              <a:spLocks noChangeArrowheads="1"/>
            </p:cNvSpPr>
            <p:nvPr/>
          </p:nvSpPr>
          <p:spPr bwMode="auto">
            <a:xfrm>
              <a:off x="2015" y="669"/>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95" name="Line 79"/>
            <p:cNvSpPr>
              <a:spLocks noChangeShapeType="1"/>
            </p:cNvSpPr>
            <p:nvPr/>
          </p:nvSpPr>
          <p:spPr bwMode="auto">
            <a:xfrm>
              <a:off x="2052" y="676"/>
              <a:ext cx="60" cy="120"/>
            </a:xfrm>
            <a:prstGeom prst="line">
              <a:avLst/>
            </a:prstGeom>
            <a:noFill/>
            <a:ln w="28575">
              <a:solidFill>
                <a:srgbClr val="000000"/>
              </a:solidFill>
              <a:round/>
              <a:headEnd/>
              <a:tailEnd/>
            </a:ln>
            <a:effectLst/>
          </p:spPr>
          <p:txBody>
            <a:bodyPr/>
            <a:lstStyle/>
            <a:p>
              <a:endParaRPr lang="fr-FR"/>
            </a:p>
          </p:txBody>
        </p:sp>
        <p:sp>
          <p:nvSpPr>
            <p:cNvPr id="86096" name="Line 80"/>
            <p:cNvSpPr>
              <a:spLocks noChangeShapeType="1"/>
            </p:cNvSpPr>
            <p:nvPr/>
          </p:nvSpPr>
          <p:spPr bwMode="auto">
            <a:xfrm flipH="1">
              <a:off x="2023" y="685"/>
              <a:ext cx="127" cy="112"/>
            </a:xfrm>
            <a:prstGeom prst="line">
              <a:avLst/>
            </a:prstGeom>
            <a:noFill/>
            <a:ln w="28575">
              <a:solidFill>
                <a:schemeClr val="tx1"/>
              </a:solidFill>
              <a:round/>
              <a:headEnd/>
              <a:tailEnd/>
            </a:ln>
            <a:effectLst/>
          </p:spPr>
          <p:txBody>
            <a:bodyPr/>
            <a:lstStyle/>
            <a:p>
              <a:endParaRPr lang="fr-FR"/>
            </a:p>
          </p:txBody>
        </p:sp>
        <p:sp>
          <p:nvSpPr>
            <p:cNvPr id="86097" name="Freeform 81"/>
            <p:cNvSpPr>
              <a:spLocks/>
            </p:cNvSpPr>
            <p:nvPr/>
          </p:nvSpPr>
          <p:spPr bwMode="auto">
            <a:xfrm rot="7105743">
              <a:off x="2519" y="696"/>
              <a:ext cx="304" cy="606"/>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86099" name="Line 83"/>
            <p:cNvSpPr>
              <a:spLocks noChangeShapeType="1"/>
            </p:cNvSpPr>
            <p:nvPr/>
          </p:nvSpPr>
          <p:spPr bwMode="auto">
            <a:xfrm flipH="1" flipV="1">
              <a:off x="4368" y="663"/>
              <a:ext cx="336" cy="576"/>
            </a:xfrm>
            <a:prstGeom prst="line">
              <a:avLst/>
            </a:prstGeom>
            <a:noFill/>
            <a:ln w="28575">
              <a:solidFill>
                <a:schemeClr val="tx2"/>
              </a:solidFill>
              <a:round/>
              <a:headEnd/>
              <a:tailEnd/>
            </a:ln>
            <a:effectLst/>
          </p:spPr>
          <p:txBody>
            <a:bodyPr/>
            <a:lstStyle/>
            <a:p>
              <a:endParaRPr lang="fr-FR"/>
            </a:p>
          </p:txBody>
        </p:sp>
        <p:sp>
          <p:nvSpPr>
            <p:cNvPr id="86107" name="Oval 91"/>
            <p:cNvSpPr>
              <a:spLocks noChangeArrowheads="1"/>
            </p:cNvSpPr>
            <p:nvPr/>
          </p:nvSpPr>
          <p:spPr bwMode="auto">
            <a:xfrm>
              <a:off x="4608" y="1104"/>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08" name="Oval 92"/>
            <p:cNvSpPr>
              <a:spLocks noChangeArrowheads="1"/>
            </p:cNvSpPr>
            <p:nvPr/>
          </p:nvSpPr>
          <p:spPr bwMode="auto">
            <a:xfrm>
              <a:off x="4530" y="951"/>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09" name="Oval 93"/>
            <p:cNvSpPr>
              <a:spLocks noChangeArrowheads="1"/>
            </p:cNvSpPr>
            <p:nvPr/>
          </p:nvSpPr>
          <p:spPr bwMode="auto">
            <a:xfrm>
              <a:off x="4456" y="816"/>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10" name="Oval 94"/>
            <p:cNvSpPr>
              <a:spLocks noChangeArrowheads="1"/>
            </p:cNvSpPr>
            <p:nvPr/>
          </p:nvSpPr>
          <p:spPr bwMode="auto">
            <a:xfrm>
              <a:off x="4366" y="677"/>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15" name="Arc 99"/>
            <p:cNvSpPr>
              <a:spLocks/>
            </p:cNvSpPr>
            <p:nvPr/>
          </p:nvSpPr>
          <p:spPr bwMode="auto">
            <a:xfrm>
              <a:off x="1033" y="1271"/>
              <a:ext cx="576"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86116" name="Arc 100"/>
            <p:cNvSpPr>
              <a:spLocks/>
            </p:cNvSpPr>
            <p:nvPr/>
          </p:nvSpPr>
          <p:spPr bwMode="auto">
            <a:xfrm>
              <a:off x="2862" y="1234"/>
              <a:ext cx="576"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grpSp>
      <p:sp>
        <p:nvSpPr>
          <p:cNvPr id="86118" name="Arc 102"/>
          <p:cNvSpPr>
            <a:spLocks/>
          </p:cNvSpPr>
          <p:nvPr/>
        </p:nvSpPr>
        <p:spPr bwMode="auto">
          <a:xfrm>
            <a:off x="1625600" y="2003425"/>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86119" name="Arc 103"/>
          <p:cNvSpPr>
            <a:spLocks/>
          </p:cNvSpPr>
          <p:nvPr/>
        </p:nvSpPr>
        <p:spPr bwMode="auto">
          <a:xfrm>
            <a:off x="1611313" y="2017713"/>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60" name="Rectangle 40"/>
          <p:cNvSpPr txBox="1">
            <a:spLocks noChangeArrowheads="1"/>
          </p:cNvSpPr>
          <p:nvPr/>
        </p:nvSpPr>
        <p:spPr>
          <a:xfrm>
            <a:off x="179512" y="4365104"/>
            <a:ext cx="6297488" cy="2448272"/>
          </a:xfrm>
          <a:prstGeom prst="rect">
            <a:avLst/>
          </a:prstGeom>
          <a:noFill/>
          <a:ln/>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Plusieurs ‘’couches’’ permettent de suivre la trajectoire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On peut, dans le même temps, mesurer vitesse et charge électrique à l’aide d‘un </a:t>
            </a:r>
            <a:r>
              <a:rPr kumimoji="0" lang="fr-FR" sz="1800" b="1" i="0" u="none" strike="noStrike" kern="1200" cap="none" spc="0" normalizeH="0" baseline="0" noProof="0" dirty="0" smtClean="0">
                <a:ln>
                  <a:noFill/>
                </a:ln>
                <a:solidFill>
                  <a:schemeClr val="tx1"/>
                </a:solidFill>
                <a:effectLst/>
                <a:uLnTx/>
                <a:uFillTx/>
                <a:latin typeface="+mn-lt"/>
                <a:ea typeface="+mn-ea"/>
                <a:cs typeface="+mn-cs"/>
              </a:rPr>
              <a:t>champ magnétique</a:t>
            </a:r>
            <a:r>
              <a:rPr kumimoji="0" lang="fr-FR" sz="1800" b="0" i="0" u="none" strike="noStrike" kern="1200" cap="none" spc="0" normalizeH="0" baseline="0" noProof="0" dirty="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En effet les particules chargées, lorsqu’elles sont soumises à l’action d’un champ magnétique, ont une trajectoire en forme de spirale autour de la direction du champ.  </a:t>
            </a:r>
            <a:r>
              <a:rPr kumimoji="0" lang="fr-FR" sz="1800" b="0" i="1" u="none" strike="noStrike" kern="1200" cap="none" spc="0" normalizeH="0" baseline="0" noProof="0" dirty="0" smtClean="0">
                <a:ln>
                  <a:noFill/>
                </a:ln>
                <a:solidFill>
                  <a:schemeClr val="tx1"/>
                </a:solidFill>
                <a:effectLst/>
                <a:uLnTx/>
                <a:uFillTx/>
                <a:latin typeface="+mn-lt"/>
                <a:ea typeface="+mn-ea"/>
                <a:cs typeface="+mn-cs"/>
              </a:rPr>
              <a:t>Le sens de rotation donne le signe de la charge.</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Rayon de courbure  </a:t>
            </a:r>
            <a:r>
              <a:rPr kumimoji="0" lang="fr-FR" sz="1800" b="1" i="0" u="none" strike="noStrike" kern="1200" cap="none" spc="0" normalizeH="0" baseline="0" noProof="0" dirty="0" smtClean="0">
                <a:ln>
                  <a:noFill/>
                </a:ln>
                <a:solidFill>
                  <a:schemeClr val="tx1"/>
                </a:solidFill>
                <a:effectLst/>
                <a:uLnTx/>
                <a:uFillTx/>
                <a:latin typeface="+mn-lt"/>
                <a:ea typeface="+mn-ea"/>
                <a:cs typeface="+mn-cs"/>
              </a:rPr>
              <a:t>R=</a:t>
            </a:r>
            <a:r>
              <a:rPr kumimoji="0" lang="fr-FR" sz="1800" b="1" i="0" u="none" strike="noStrike" kern="1200" cap="none" spc="0" normalizeH="0" baseline="0" noProof="0" dirty="0" err="1" smtClean="0">
                <a:ln>
                  <a:noFill/>
                </a:ln>
                <a:solidFill>
                  <a:schemeClr val="tx1"/>
                </a:solidFill>
                <a:effectLst/>
                <a:uLnTx/>
                <a:uFillTx/>
                <a:latin typeface="+mn-lt"/>
                <a:ea typeface="+mn-ea"/>
                <a:cs typeface="+mn-cs"/>
              </a:rPr>
              <a:t>mv</a:t>
            </a:r>
            <a:r>
              <a:rPr kumimoji="0" lang="fr-FR" sz="1800" b="1" i="0" u="none" strike="noStrike" kern="1200" cap="none" spc="0" normalizeH="0" baseline="0" noProof="0" dirty="0" smtClean="0">
                <a:ln>
                  <a:noFill/>
                </a:ln>
                <a:solidFill>
                  <a:schemeClr val="tx1"/>
                </a:solidFill>
                <a:effectLst/>
                <a:uLnTx/>
                <a:uFillTx/>
                <a:latin typeface="+mn-lt"/>
                <a:ea typeface="+mn-ea"/>
                <a:cs typeface="+mn-cs"/>
              </a:rPr>
              <a:t>/</a:t>
            </a:r>
            <a:r>
              <a:rPr kumimoji="0" lang="fr-FR" sz="1800" b="1" i="0" u="none" strike="noStrike" kern="1200" cap="none" spc="0" normalizeH="0" baseline="0" noProof="0" dirty="0" err="1" smtClean="0">
                <a:ln>
                  <a:noFill/>
                </a:ln>
                <a:solidFill>
                  <a:schemeClr val="tx1"/>
                </a:solidFill>
                <a:effectLst/>
                <a:uLnTx/>
                <a:uFillTx/>
                <a:latin typeface="+mn-lt"/>
                <a:ea typeface="+mn-ea"/>
                <a:cs typeface="+mn-cs"/>
              </a:rPr>
              <a:t>qB</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59" name="Espace réservé du numéro de diapositive 58"/>
          <p:cNvSpPr>
            <a:spLocks noGrp="1"/>
          </p:cNvSpPr>
          <p:nvPr>
            <p:ph type="sldNum" sz="quarter" idx="12"/>
          </p:nvPr>
        </p:nvSpPr>
        <p:spPr/>
        <p:txBody>
          <a:bodyPr/>
          <a:lstStyle/>
          <a:p>
            <a:fld id="{C87FFD17-4B23-42F6-9F7E-E566978288EA}" type="slidenum">
              <a:rPr lang="fr-FR" smtClean="0"/>
              <a:pPr/>
              <a:t>8</a:t>
            </a:fld>
            <a:endParaRPr lang="fr-F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3" name="Rectangle 11"/>
          <p:cNvSpPr>
            <a:spLocks noGrp="1" noChangeArrowheads="1"/>
          </p:cNvSpPr>
          <p:nvPr>
            <p:ph type="title"/>
          </p:nvPr>
        </p:nvSpPr>
        <p:spPr/>
        <p:txBody>
          <a:bodyPr>
            <a:normAutofit/>
          </a:bodyPr>
          <a:lstStyle/>
          <a:p>
            <a:r>
              <a:rPr lang="en-US"/>
              <a:t>Les trajectographes d’ATLAS</a:t>
            </a:r>
          </a:p>
        </p:txBody>
      </p:sp>
      <p:pic>
        <p:nvPicPr>
          <p:cNvPr id="74754" name="Espace réservé du contenu 6" descr="detecteur interne_ATLAS.jpg"/>
          <p:cNvPicPr>
            <a:picLocks noGrp="1" noChangeAspect="1"/>
          </p:cNvPicPr>
          <p:nvPr>
            <p:ph idx="1"/>
          </p:nvPr>
        </p:nvPicPr>
        <p:blipFill>
          <a:blip r:embed="rId2" cstate="print"/>
          <a:stretch>
            <a:fillRect/>
          </a:stretch>
        </p:blipFill>
        <p:spPr>
          <a:xfrm>
            <a:off x="0" y="1052736"/>
            <a:ext cx="4784725" cy="4784725"/>
          </a:xfrm>
        </p:spPr>
      </p:pic>
      <p:sp>
        <p:nvSpPr>
          <p:cNvPr id="74758" name="Rectangle 9"/>
          <p:cNvSpPr>
            <a:spLocks noChangeArrowheads="1"/>
          </p:cNvSpPr>
          <p:nvPr/>
        </p:nvSpPr>
        <p:spPr bwMode="auto">
          <a:xfrm>
            <a:off x="5220073" y="1924377"/>
            <a:ext cx="3817566" cy="2800767"/>
          </a:xfrm>
          <a:prstGeom prst="rect">
            <a:avLst/>
          </a:prstGeom>
          <a:noFill/>
          <a:ln w="9525">
            <a:noFill/>
            <a:miter lim="800000"/>
            <a:headEnd/>
            <a:tailEnd/>
          </a:ln>
        </p:spPr>
        <p:txBody>
          <a:bodyPr wrap="square">
            <a:spAutoFit/>
          </a:bodyPr>
          <a:lstStyle/>
          <a:p>
            <a:pPr algn="l" defTabSz="457200">
              <a:buFont typeface="Arial" pitchFamily="34" charset="0"/>
              <a:buChar char="•"/>
            </a:pPr>
            <a:r>
              <a:rPr lang="fr-FR" sz="1600" u="sng" dirty="0">
                <a:solidFill>
                  <a:srgbClr val="000000"/>
                </a:solidFill>
                <a:latin typeface="Gill Sans MT" pitchFamily="34" charset="0"/>
              </a:rPr>
              <a:t>Détecteurs pixel</a:t>
            </a:r>
            <a:r>
              <a:rPr lang="fr-FR" sz="1600" dirty="0">
                <a:solidFill>
                  <a:srgbClr val="000000"/>
                </a:solidFill>
                <a:latin typeface="Gill Sans MT" pitchFamily="34" charset="0"/>
              </a:rPr>
              <a:t> </a:t>
            </a:r>
            <a:r>
              <a:rPr lang="fr-FR" sz="1600" dirty="0">
                <a:latin typeface="Gill Sans MT" pitchFamily="34" charset="0"/>
              </a:rPr>
              <a:t>: constitués de </a:t>
            </a:r>
            <a:r>
              <a:rPr lang="fr-FR" sz="1600" dirty="0">
                <a:solidFill>
                  <a:srgbClr val="3366FF"/>
                </a:solidFill>
                <a:latin typeface="Gill Sans MT" pitchFamily="34" charset="0"/>
              </a:rPr>
              <a:t>140 millions </a:t>
            </a:r>
            <a:r>
              <a:rPr lang="fr-FR" sz="1600" dirty="0">
                <a:latin typeface="Gill Sans MT" pitchFamily="34" charset="0"/>
              </a:rPr>
              <a:t>de pixels carrés de </a:t>
            </a:r>
            <a:r>
              <a:rPr lang="fr-FR" sz="1600" dirty="0">
                <a:solidFill>
                  <a:srgbClr val="3366FF"/>
                </a:solidFill>
                <a:latin typeface="Gill Sans MT" pitchFamily="34" charset="0"/>
              </a:rPr>
              <a:t>silicium</a:t>
            </a:r>
            <a:r>
              <a:rPr lang="fr-FR" sz="1600" dirty="0">
                <a:latin typeface="Gill Sans MT" pitchFamily="34" charset="0"/>
              </a:rPr>
              <a:t> de </a:t>
            </a:r>
            <a:r>
              <a:rPr lang="fr-FR" sz="1600" dirty="0">
                <a:solidFill>
                  <a:srgbClr val="3366FF"/>
                </a:solidFill>
                <a:latin typeface="Gill Sans MT" pitchFamily="34" charset="0"/>
              </a:rPr>
              <a:t>50 à 300 </a:t>
            </a:r>
            <a:r>
              <a:rPr lang="fr-FR" sz="1600" dirty="0">
                <a:solidFill>
                  <a:srgbClr val="3366FF"/>
                </a:solidFill>
                <a:latin typeface="Gill Sans MT" pitchFamily="34" charset="0"/>
                <a:sym typeface="Symbol" pitchFamily="18" charset="2"/>
              </a:rPr>
              <a:t></a:t>
            </a:r>
            <a:r>
              <a:rPr lang="fr-FR" sz="1600" dirty="0">
                <a:solidFill>
                  <a:srgbClr val="3366FF"/>
                </a:solidFill>
                <a:latin typeface="Gill Sans MT" pitchFamily="34" charset="0"/>
              </a:rPr>
              <a:t>m </a:t>
            </a:r>
            <a:r>
              <a:rPr lang="fr-FR" sz="1600" dirty="0">
                <a:latin typeface="Gill Sans MT" pitchFamily="34" charset="0"/>
              </a:rPr>
              <a:t>de côté. Placé très près du faisceau pour minimiser sa taille (son coût est très élevé).</a:t>
            </a:r>
          </a:p>
          <a:p>
            <a:pPr algn="l" defTabSz="457200">
              <a:buFont typeface="Arial" pitchFamily="34" charset="0"/>
              <a:buChar char="•"/>
            </a:pPr>
            <a:r>
              <a:rPr lang="fr-FR" sz="1600" u="sng" dirty="0">
                <a:latin typeface="Gill Sans MT" pitchFamily="34" charset="0"/>
              </a:rPr>
              <a:t>Détecteur à bandes SCT </a:t>
            </a:r>
            <a:r>
              <a:rPr lang="fr-FR" sz="1600" dirty="0">
                <a:latin typeface="Gill Sans MT" pitchFamily="34" charset="0"/>
              </a:rPr>
              <a:t>(</a:t>
            </a:r>
            <a:r>
              <a:rPr lang="fr-FR" sz="1600" dirty="0" err="1">
                <a:latin typeface="Gill Sans MT" pitchFamily="34" charset="0"/>
              </a:rPr>
              <a:t>SemiConducteur</a:t>
            </a:r>
            <a:r>
              <a:rPr lang="fr-FR" sz="1600" dirty="0">
                <a:latin typeface="Gill Sans MT" pitchFamily="34" charset="0"/>
              </a:rPr>
              <a:t> </a:t>
            </a:r>
            <a:r>
              <a:rPr lang="fr-FR" sz="1600" dirty="0" err="1">
                <a:latin typeface="Gill Sans MT" pitchFamily="34" charset="0"/>
              </a:rPr>
              <a:t>Tracker</a:t>
            </a:r>
            <a:r>
              <a:rPr lang="fr-FR" sz="1600" dirty="0">
                <a:latin typeface="Gill Sans MT" pitchFamily="34" charset="0"/>
              </a:rPr>
              <a:t>)</a:t>
            </a:r>
            <a:r>
              <a:rPr lang="fr-FR" sz="1600" dirty="0">
                <a:solidFill>
                  <a:srgbClr val="FFFFFF"/>
                </a:solidFill>
                <a:latin typeface="Gill Sans MT" pitchFamily="34" charset="0"/>
              </a:rPr>
              <a:t> </a:t>
            </a:r>
            <a:r>
              <a:rPr lang="fr-FR" sz="1600" dirty="0">
                <a:latin typeface="Gill Sans MT" pitchFamily="34" charset="0"/>
              </a:rPr>
              <a:t>: il s’agit maintenant de </a:t>
            </a:r>
            <a:r>
              <a:rPr lang="fr-FR" sz="1600" dirty="0">
                <a:solidFill>
                  <a:srgbClr val="3366FF"/>
                </a:solidFill>
                <a:latin typeface="Gill Sans MT" pitchFamily="34" charset="0"/>
              </a:rPr>
              <a:t>5 millions </a:t>
            </a:r>
            <a:r>
              <a:rPr lang="fr-FR" sz="1600" dirty="0">
                <a:latin typeface="Gill Sans MT" pitchFamily="34" charset="0"/>
              </a:rPr>
              <a:t>de bandes de </a:t>
            </a:r>
            <a:r>
              <a:rPr lang="fr-FR" sz="1600" dirty="0">
                <a:solidFill>
                  <a:srgbClr val="3366FF"/>
                </a:solidFill>
                <a:latin typeface="Gill Sans MT" pitchFamily="34" charset="0"/>
              </a:rPr>
              <a:t>80</a:t>
            </a:r>
            <a:r>
              <a:rPr lang="fr-FR" sz="1600" dirty="0">
                <a:solidFill>
                  <a:srgbClr val="3366FF"/>
                </a:solidFill>
                <a:latin typeface="Gill Sans MT" pitchFamily="34" charset="0"/>
                <a:sym typeface="Symbol" pitchFamily="18" charset="2"/>
              </a:rPr>
              <a:t></a:t>
            </a:r>
            <a:r>
              <a:rPr lang="fr-FR" sz="1600" dirty="0">
                <a:solidFill>
                  <a:srgbClr val="3366FF"/>
                </a:solidFill>
                <a:latin typeface="Gill Sans MT" pitchFamily="34" charset="0"/>
              </a:rPr>
              <a:t>m </a:t>
            </a:r>
            <a:r>
              <a:rPr lang="fr-FR" sz="1600" dirty="0">
                <a:latin typeface="Gill Sans MT" pitchFamily="34" charset="0"/>
              </a:rPr>
              <a:t>de largeur et de quelques centimètres de longueur disposées en cylindre. </a:t>
            </a:r>
          </a:p>
          <a:p>
            <a:pPr algn="l" defTabSz="457200"/>
            <a:r>
              <a:rPr lang="fr-FR" sz="1600" dirty="0">
                <a:latin typeface="Gill Sans MT" pitchFamily="34" charset="0"/>
              </a:rPr>
              <a:t>Moins précis que pixels.</a:t>
            </a:r>
          </a:p>
        </p:txBody>
      </p:sp>
      <p:sp>
        <p:nvSpPr>
          <p:cNvPr id="74759" name="ZoneTexte 10"/>
          <p:cNvSpPr txBox="1">
            <a:spLocks noChangeArrowheads="1"/>
          </p:cNvSpPr>
          <p:nvPr/>
        </p:nvSpPr>
        <p:spPr bwMode="auto">
          <a:xfrm>
            <a:off x="1550988" y="782638"/>
            <a:ext cx="7159625" cy="400050"/>
          </a:xfrm>
          <a:prstGeom prst="rect">
            <a:avLst/>
          </a:prstGeom>
          <a:noFill/>
          <a:ln w="9525">
            <a:noFill/>
            <a:miter lim="800000"/>
            <a:headEnd/>
            <a:tailEnd/>
          </a:ln>
        </p:spPr>
        <p:txBody>
          <a:bodyPr wrap="none">
            <a:spAutoFit/>
          </a:bodyPr>
          <a:lstStyle/>
          <a:p>
            <a:pPr algn="l" defTabSz="457200"/>
            <a:r>
              <a:rPr lang="en-US" b="1">
                <a:latin typeface="Gill Sans MT" pitchFamily="34" charset="0"/>
              </a:rPr>
              <a:t>Dans ATLAS détecteur de traces est divisé en trois parties </a:t>
            </a:r>
          </a:p>
        </p:txBody>
      </p:sp>
      <p:sp>
        <p:nvSpPr>
          <p:cNvPr id="74760" name="Rectangle 13"/>
          <p:cNvSpPr>
            <a:spLocks noChangeArrowheads="1"/>
          </p:cNvSpPr>
          <p:nvPr/>
        </p:nvSpPr>
        <p:spPr bwMode="auto">
          <a:xfrm>
            <a:off x="899592" y="5276850"/>
            <a:ext cx="7708900" cy="1314450"/>
          </a:xfrm>
          <a:prstGeom prst="rect">
            <a:avLst/>
          </a:prstGeom>
          <a:noFill/>
          <a:ln w="9525">
            <a:noFill/>
            <a:miter lim="800000"/>
            <a:headEnd/>
            <a:tailEnd/>
          </a:ln>
        </p:spPr>
        <p:txBody>
          <a:bodyPr>
            <a:spAutoFit/>
          </a:bodyPr>
          <a:lstStyle/>
          <a:p>
            <a:pPr algn="l" defTabSz="457200">
              <a:buFont typeface="Arial" pitchFamily="34" charset="0"/>
              <a:buChar char="•"/>
            </a:pPr>
            <a:r>
              <a:rPr lang="fr-FR" sz="1600" u="sng" dirty="0">
                <a:latin typeface="Gill Sans MT" pitchFamily="34" charset="0"/>
              </a:rPr>
              <a:t>Détecteur de radiation de transition</a:t>
            </a:r>
            <a:r>
              <a:rPr lang="fr-FR" sz="1600" dirty="0">
                <a:latin typeface="Gill Sans MT" pitchFamily="34" charset="0"/>
              </a:rPr>
              <a:t> (TRT - Transition Radiation </a:t>
            </a:r>
            <a:r>
              <a:rPr lang="fr-FR" sz="1600" dirty="0" err="1">
                <a:latin typeface="Gill Sans MT" pitchFamily="34" charset="0"/>
              </a:rPr>
              <a:t>Tracker</a:t>
            </a:r>
            <a:r>
              <a:rPr lang="fr-FR" sz="1600" dirty="0">
                <a:latin typeface="Gill Sans MT" pitchFamily="34" charset="0"/>
              </a:rPr>
              <a:t>) : composé de </a:t>
            </a:r>
            <a:r>
              <a:rPr lang="fr-FR" sz="1600" dirty="0">
                <a:solidFill>
                  <a:srgbClr val="3366FF"/>
                </a:solidFill>
                <a:latin typeface="Gill Sans MT" pitchFamily="34" charset="0"/>
              </a:rPr>
              <a:t>400 000 tubes </a:t>
            </a:r>
            <a:r>
              <a:rPr lang="fr-FR" sz="1600" dirty="0">
                <a:latin typeface="Gill Sans MT" pitchFamily="34" charset="0"/>
              </a:rPr>
              <a:t>de </a:t>
            </a:r>
            <a:r>
              <a:rPr lang="fr-FR" sz="1600" dirty="0">
                <a:solidFill>
                  <a:srgbClr val="3366FF"/>
                </a:solidFill>
                <a:latin typeface="Gill Sans MT" pitchFamily="34" charset="0"/>
              </a:rPr>
              <a:t>4mm de diamètre et de 1,44m de long</a:t>
            </a:r>
            <a:r>
              <a:rPr lang="fr-FR" sz="1600" dirty="0">
                <a:latin typeface="Gill Sans MT" pitchFamily="34" charset="0"/>
              </a:rPr>
              <a:t>. Dans chacun de ces tubes est inséré un fil métallique. Une différence de potentiel est appliquée entre le fil et le tube, ce qui permet la génération d'un signal lors du passage d'une particule chargée. </a:t>
            </a:r>
            <a:endParaRPr lang="en-US" sz="1600" dirty="0">
              <a:latin typeface="Gill Sans MT" pitchFamily="34" charset="0"/>
            </a:endParaRPr>
          </a:p>
        </p:txBody>
      </p:sp>
      <p:sp>
        <p:nvSpPr>
          <p:cNvPr id="9" name="Espace réservé du numéro de diapositive 8"/>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126512EA-E4F8-4943-B589-70132CC591A7}" type="slidenum">
              <a:rPr lang="en-US" sz="1200">
                <a:solidFill>
                  <a:schemeClr val="bg2">
                    <a:shade val="50000"/>
                    <a:satMod val="200000"/>
                  </a:schemeClr>
                </a:solidFill>
                <a:latin typeface="+mn-lt"/>
              </a:rPr>
              <a:pPr defTabSz="457200" fontAlgn="auto">
                <a:spcBef>
                  <a:spcPts val="0"/>
                </a:spcBef>
                <a:spcAft>
                  <a:spcPts val="0"/>
                </a:spcAft>
                <a:defRPr/>
              </a:pPr>
              <a:t>9</a:t>
            </a:fld>
            <a:endParaRPr lang="en-US" sz="1200">
              <a:solidFill>
                <a:schemeClr val="bg2">
                  <a:shade val="50000"/>
                  <a:satMod val="200000"/>
                </a:schemeClr>
              </a:solidFill>
              <a:latin typeface="+mn-lt"/>
            </a:endParaRPr>
          </a:p>
        </p:txBody>
      </p:sp>
      <p:sp>
        <p:nvSpPr>
          <p:cNvPr id="11" name="Espace réservé du numéro de diapositive 10"/>
          <p:cNvSpPr>
            <a:spLocks noGrp="1"/>
          </p:cNvSpPr>
          <p:nvPr>
            <p:ph type="sldNum" sz="quarter" idx="12"/>
          </p:nvPr>
        </p:nvSpPr>
        <p:spPr/>
        <p:txBody>
          <a:bodyPr/>
          <a:lstStyle/>
          <a:p>
            <a:fld id="{C87FFD17-4B23-42F6-9F7E-E566978288EA}" type="slidenum">
              <a:rPr lang="fr-FR" smtClean="0"/>
              <a:pPr/>
              <a:t>9</a:t>
            </a:fld>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ulga_particu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vulga_particules</Template>
  <TotalTime>404</TotalTime>
  <Words>1570</Words>
  <Application>Microsoft Office PowerPoint</Application>
  <PresentationFormat>Affichage à l'écran (4:3)</PresentationFormat>
  <Paragraphs>329</Paragraphs>
  <Slides>39</Slides>
  <Notes>3</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vulga_particules</vt:lpstr>
      <vt:lpstr>Diapositive 1</vt:lpstr>
      <vt:lpstr>Rappel : le Modèle Standard</vt:lpstr>
      <vt:lpstr>Rappel :  Accélérateur : le LHC</vt:lpstr>
      <vt:lpstr>Détecteurs</vt:lpstr>
      <vt:lpstr>Comment construire un détecteur</vt:lpstr>
      <vt:lpstr>1) Mesure des trajectoires et charges :  le trajectographe</vt:lpstr>
      <vt:lpstr>Le trajectographe</vt:lpstr>
      <vt:lpstr>Le trajectographe</vt:lpstr>
      <vt:lpstr>Les trajectographes d’ATLAS</vt:lpstr>
      <vt:lpstr>Comment voit-on les traces à ATLAS ?</vt:lpstr>
      <vt:lpstr>Comment voit-on les traces dans ATLAS ?</vt:lpstr>
      <vt:lpstr>2) Mesure de l’énergie : calorimètres</vt:lpstr>
      <vt:lpstr>Fonctionnement d’un calorimètre</vt:lpstr>
      <vt:lpstr>Les calorimètres</vt:lpstr>
      <vt:lpstr>Les calorimètres</vt:lpstr>
      <vt:lpstr>Les calorimètres d’ATLAS</vt:lpstr>
      <vt:lpstr>Comment voit-on un électron dans ATLAS?</vt:lpstr>
      <vt:lpstr>Comment voit-on un quark dans ATLAS</vt:lpstr>
      <vt:lpstr>Comment voit-on un quark dans ATLAS</vt:lpstr>
      <vt:lpstr>Détecter les muons</vt:lpstr>
      <vt:lpstr>Exemple</vt:lpstr>
      <vt:lpstr>Structure générale d’un détecteur</vt:lpstr>
      <vt:lpstr>Résumé… Voir l’applet Java</vt:lpstr>
      <vt:lpstr>‘’Deviner’’ les Neutrinos</vt:lpstr>
      <vt:lpstr>L’énergie transverse manquante</vt:lpstr>
      <vt:lpstr>L’énergie transverse manquante</vt:lpstr>
      <vt:lpstr>L’énergie transverse manquante (MET)</vt:lpstr>
      <vt:lpstr>L’énergie transverse manquante</vt:lpstr>
      <vt:lpstr>Et les autres particules ? </vt:lpstr>
      <vt:lpstr>Conclusion</vt:lpstr>
      <vt:lpstr>ANNEXES</vt:lpstr>
      <vt:lpstr>Conversion de Photon</vt:lpstr>
      <vt:lpstr>Comment voit-on un photon converti dans ATLAS</vt:lpstr>
      <vt:lpstr>Et les autres particules ? </vt:lpstr>
      <vt:lpstr>Signal</vt:lpstr>
      <vt:lpstr>Bruit de fond</vt:lpstr>
      <vt:lpstr>Signal et bruit de fond ensemble (cas réel)</vt:lpstr>
      <vt:lpstr>Mesure de la trajectoire  des particules chargées </vt:lpstr>
      <vt:lpstr>Mesure de la trajectoire  des particules chargées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Détecter les particules :  exemple d’ATLAS</dc:title>
  <dc:creator>Estelle Scifo</dc:creator>
  <cp:lastModifiedBy>Estelle Scifo</cp:lastModifiedBy>
  <cp:revision>86</cp:revision>
  <dcterms:created xsi:type="dcterms:W3CDTF">2013-03-08T08:21:03Z</dcterms:created>
  <dcterms:modified xsi:type="dcterms:W3CDTF">2013-03-19T07:14:52Z</dcterms:modified>
</cp:coreProperties>
</file>