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pdf" ContentType="application/pdf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14"/>
  </p:notesMasterIdLst>
  <p:handoutMasterIdLst>
    <p:handoutMasterId r:id="rId15"/>
  </p:handoutMasterIdLst>
  <p:sldIdLst>
    <p:sldId id="256" r:id="rId2"/>
    <p:sldId id="274" r:id="rId3"/>
    <p:sldId id="309" r:id="rId4"/>
    <p:sldId id="300" r:id="rId5"/>
    <p:sldId id="301" r:id="rId6"/>
    <p:sldId id="306" r:id="rId7"/>
    <p:sldId id="307" r:id="rId8"/>
    <p:sldId id="308" r:id="rId9"/>
    <p:sldId id="302" r:id="rId10"/>
    <p:sldId id="310" r:id="rId11"/>
    <p:sldId id="275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frameSlides="1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696" y="-1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8BF5E-9447-B649-97F0-34E260DB9F00}" type="datetimeFigureOut">
              <a:rPr lang="en-US" smtClean="0"/>
              <a:pPr/>
              <a:t>4/04/13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8BD47-3B80-7343-9322-2D280B94D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7EAB18-6205-724F-95DF-5354B73CACE3}" type="datetimeFigureOut">
              <a:rPr lang="fr-FR" smtClean="0"/>
              <a:pPr/>
              <a:t>4/04/13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D6F95C-0684-2044-B1E5-0D1D8901DA21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6F95C-0684-2044-B1E5-0D1D8901DA21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5" Type="http://schemas.openxmlformats.org/officeDocument/2006/relationships/image" Target="../media/image61.png"/><Relationship Id="rId6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d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ctrTitle"/>
          </p:nvPr>
        </p:nvSpPr>
        <p:spPr>
          <a:xfrm>
            <a:off x="762000" y="4572000"/>
            <a:ext cx="7772400" cy="784225"/>
          </a:xfrm>
          <a:prstGeom prst="rect">
            <a:avLst/>
          </a:prstGeom>
        </p:spPr>
        <p:txBody>
          <a:bodyPr/>
          <a:lstStyle>
            <a:lvl1pPr algn="ctr">
              <a:defRPr sz="2800" b="1" i="0">
                <a:solidFill>
                  <a:srgbClr val="132B66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762000" y="5356225"/>
            <a:ext cx="7772400" cy="892175"/>
          </a:xfrm>
          <a:prstGeom prst="rect">
            <a:avLst/>
          </a:prstGeom>
        </p:spPr>
        <p:txBody>
          <a:bodyPr wrap="none" anchor="ctr"/>
          <a:lstStyle>
            <a:lvl1pPr marL="0" indent="0" algn="ctr">
              <a:spcBef>
                <a:spcPts val="600"/>
              </a:spcBef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ctr">
              <a:spcBef>
                <a:spcPts val="0"/>
              </a:spcBef>
              <a:buFontTx/>
              <a:buNone/>
              <a:defRPr sz="2000"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4" descr="stratuslab_logo_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6292" y="990600"/>
            <a:ext cx="7775408" cy="2984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Copy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32766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http://</a:t>
            </a:r>
            <a:r>
              <a:rPr lang="en-US" dirty="0" err="1" smtClean="0"/>
              <a:t>stratuslab.eu</a:t>
            </a:r>
            <a:r>
              <a:rPr lang="en-US" dirty="0" smtClean="0"/>
              <a:t>/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426720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 smtClean="0"/>
              <a:t>Copyright © 2013, Members</a:t>
            </a:r>
            <a:r>
              <a:rPr lang="en-US" sz="1400" b="0" baseline="0" dirty="0" smtClean="0"/>
              <a:t> of the </a:t>
            </a:r>
            <a:r>
              <a:rPr lang="en-US" sz="1400" b="0" baseline="0" dirty="0" err="1" smtClean="0"/>
              <a:t>StratusLab</a:t>
            </a:r>
            <a:r>
              <a:rPr lang="en-US" sz="1400" b="0" baseline="0" dirty="0" smtClean="0"/>
              <a:t> collaboration.</a:t>
            </a:r>
            <a:endParaRPr lang="en-US" sz="1400" b="0" dirty="0"/>
          </a:p>
        </p:txBody>
      </p:sp>
      <p:grpSp>
        <p:nvGrpSpPr>
          <p:cNvPr id="2" name="Group 10"/>
          <p:cNvGrpSpPr/>
          <p:nvPr/>
        </p:nvGrpSpPr>
        <p:grpSpPr>
          <a:xfrm>
            <a:off x="1151860" y="5715000"/>
            <a:ext cx="6620540" cy="523220"/>
            <a:chOff x="762000" y="5521980"/>
            <a:chExt cx="6620540" cy="523220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62000" y="5521980"/>
              <a:ext cx="5334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400" b="0" dirty="0" smtClean="0"/>
                <a:t>This work is licensed under the Creative</a:t>
              </a:r>
              <a:r>
                <a:rPr lang="en-US" sz="1400" b="0" baseline="0" dirty="0" smtClean="0"/>
                <a:t> Commons Attribution 3.0 </a:t>
              </a:r>
              <a:r>
                <a:rPr lang="en-US" sz="1400" b="0" baseline="0" dirty="0" err="1" smtClean="0"/>
                <a:t>Unported</a:t>
              </a:r>
              <a:r>
                <a:rPr lang="en-US" sz="1400" b="0" baseline="0" dirty="0" smtClean="0"/>
                <a:t> License (http://creativecommons.org/licenses/by/3.0/). </a:t>
              </a:r>
              <a:endParaRPr lang="en-US" sz="1400" b="0" dirty="0"/>
            </a:p>
          </p:txBody>
        </p:sp>
        <p:pic>
          <p:nvPicPr>
            <p:cNvPr id="10" name="Picture 9" descr="by.eps"/>
            <p:cNvPicPr>
              <a:picLocks noChangeAspect="1"/>
            </p:cNvPicPr>
            <p:nvPr userDrawn="1"/>
          </p:nvPicPr>
          <mc:AlternateContent xmlns:ma="http://schemas.microsoft.com/office/mac/drawingml/2008/main">
            <mc:Choice Requires="ma">
              <p:blipFill>
                <a:blip r:embed="rId2"/>
                <a:stretch>
                  <a:fillRect/>
                </a:stretch>
              </p:blipFill>
            </mc:Choice>
  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 xmlns:ma="http://schemas.microsoft.com/office/mac/drawingml/2008/main">
              <p:blipFill>
                <a:blip r:embed="rId5"/>
                <a:stretch>
                  <a:fillRect/>
                </a:stretch>
              </p:blipFill>
            </mc:Fallback>
          </mc:AlternateContent>
          <p:spPr>
            <a:xfrm>
              <a:off x="6096000" y="5562600"/>
              <a:ext cx="1286540" cy="457200"/>
            </a:xfrm>
            <a:prstGeom prst="rect">
              <a:avLst/>
            </a:prstGeom>
          </p:spPr>
        </p:pic>
      </p:grpSp>
      <p:pic>
        <p:nvPicPr>
          <p:cNvPr id="11" name="Picture 10" descr="stratuslab_logo_1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100513" y="1219199"/>
            <a:ext cx="4909887" cy="188460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71600"/>
            <a:ext cx="9144000" cy="914400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0" y="6629400"/>
            <a:ext cx="9144000" cy="241300"/>
          </a:xfrm>
          <a:prstGeom prst="rect">
            <a:avLst/>
          </a:prstGeom>
          <a:solidFill>
            <a:srgbClr val="14326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8556625" y="6581001"/>
            <a:ext cx="5873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chemeClr val="bg1"/>
                </a:solidFill>
                <a:latin typeface="Arial Narrow"/>
                <a:cs typeface="Arial Narrow"/>
              </a:rPr>
              <a:pPr>
                <a:defRPr/>
              </a:pPr>
              <a:t>‹#›</a:t>
            </a:fld>
            <a:endParaRPr lang="en-US" sz="12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 flipV="1">
            <a:off x="0" y="0"/>
            <a:ext cx="9144000" cy="11112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0" y="2514600"/>
            <a:ext cx="9144000" cy="3352800"/>
          </a:xfrm>
        </p:spPr>
        <p:txBody>
          <a:bodyPr/>
          <a:lstStyle>
            <a:lvl1pPr algn="ctr">
              <a:defRPr sz="3200" b="0">
                <a:solidFill>
                  <a:srgbClr val="000000"/>
                </a:solidFill>
              </a:defRPr>
            </a:lvl1pPr>
            <a:lvl2pPr algn="ctr">
              <a:defRPr sz="2400"/>
            </a:lvl2pPr>
            <a:lvl3pPr algn="ctr">
              <a:defRPr sz="2400"/>
            </a:lvl3pPr>
            <a:lvl4pPr algn="ctr">
              <a:defRPr sz="2400"/>
            </a:lvl4pPr>
            <a:lvl5pPr algn="ctr"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173537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76200"/>
            <a:ext cx="7696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lumn Conten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76200"/>
            <a:ext cx="7696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724400" y="1143000"/>
            <a:ext cx="4191000" cy="5486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3008313" cy="518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81000" y="1219200"/>
            <a:ext cx="3048000" cy="51816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pdf"/><Relationship Id="rId1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8664575" y="809625"/>
            <a:ext cx="2286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8229600" y="838200"/>
            <a:ext cx="457200" cy="381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0" y="6629400"/>
            <a:ext cx="9144000" cy="241300"/>
          </a:xfrm>
          <a:prstGeom prst="rect">
            <a:avLst/>
          </a:prstGeom>
          <a:solidFill>
            <a:srgbClr val="14326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003532" name="Text Box 12"/>
          <p:cNvSpPr txBox="1">
            <a:spLocks noChangeArrowheads="1"/>
          </p:cNvSpPr>
          <p:nvPr/>
        </p:nvSpPr>
        <p:spPr bwMode="auto">
          <a:xfrm>
            <a:off x="8556625" y="6581001"/>
            <a:ext cx="5873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chemeClr val="bg1"/>
                </a:solidFill>
                <a:latin typeface="Arial Narrow"/>
                <a:cs typeface="Arial Narrow"/>
              </a:rPr>
              <a:pPr>
                <a:defRPr/>
              </a:pPr>
              <a:t>‹#›</a:t>
            </a:fld>
            <a:endParaRPr lang="en-US" sz="12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304800" y="1447800"/>
            <a:ext cx="8610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 bwMode="auto">
          <a:xfrm>
            <a:off x="8001000" y="838200"/>
            <a:ext cx="457200" cy="4572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8763000" y="914400"/>
            <a:ext cx="304800" cy="2286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8372475" y="685800"/>
            <a:ext cx="457200" cy="381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25400" y="990600"/>
            <a:ext cx="7924800" cy="1588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" name="Picture 11" descr="stratuslab_logo_1_notext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11"/>
              <a:stretch>
                <a:fillRect/>
              </a:stretch>
            </p:blipFill>
          </mc:Choice>
          <mc:Fallback xmlns:ma="http://schemas.microsoft.com/office/mac/drawingml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  <p:blipFill>
              <a:blip r:embed="rId12"/>
              <a:stretch>
                <a:fillRect/>
              </a:stretch>
            </p:blipFill>
          </mc:Fallback>
        </mc:AlternateContent>
        <p:spPr>
          <a:xfrm>
            <a:off x="7810500" y="673100"/>
            <a:ext cx="1485900" cy="330200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 bwMode="auto">
          <a:xfrm flipV="1">
            <a:off x="0" y="0"/>
            <a:ext cx="9144000" cy="11112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 Narrow"/>
          <a:ea typeface="ＭＳ Ｐゴシック" charset="-128"/>
          <a:cs typeface="Arial Narrow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1" fontAlgn="base" hangingPunct="1">
        <a:spcBef>
          <a:spcPts val="1500"/>
        </a:spcBef>
        <a:spcAft>
          <a:spcPct val="0"/>
        </a:spcAft>
        <a:defRPr sz="2400" b="1">
          <a:solidFill>
            <a:srgbClr val="132B66"/>
          </a:solidFill>
          <a:latin typeface="Arial Narrow"/>
          <a:ea typeface="ＭＳ Ｐゴシック" charset="-128"/>
          <a:cs typeface="Arial Narrow"/>
        </a:defRPr>
      </a:lvl1pPr>
      <a:lvl2pPr marL="360363" indent="-180975" algn="l" rtl="0" eaLnBrk="1" fontAlgn="base" hangingPunct="1">
        <a:spcBef>
          <a:spcPts val="6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01700" indent="-180975" algn="l" rtl="0" eaLnBrk="1" fontAlgn="base" hangingPunct="1">
        <a:spcBef>
          <a:spcPts val="6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73163" indent="-92075" algn="l" rtl="0" eaLnBrk="1" fontAlgn="base" hangingPunct="1">
        <a:spcBef>
          <a:spcPts val="6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79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336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794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3251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70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lsst.in2p3.fr/wiki/index.php/Mise_en_place_d'une_machine_virtuelle_StratusLab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stratuslab.eu/try/" TargetMode="External"/><Relationship Id="rId3" Type="http://schemas.openxmlformats.org/officeDocument/2006/relationships/hyperlink" Target="http://ebio.u-psud.fr/stratusLab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Utilisation du Cloud 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>
          <a:xfrm>
            <a:off x="762000" y="5356225"/>
            <a:ext cx="7772400" cy="1082675"/>
          </a:xfrm>
        </p:spPr>
        <p:txBody>
          <a:bodyPr/>
          <a:lstStyle/>
          <a:p>
            <a:r>
              <a:rPr lang="fr-FR" dirty="0" smtClean="0"/>
              <a:t>M. AIRAJ (CNRS/LAL)</a:t>
            </a:r>
          </a:p>
          <a:p>
            <a:r>
              <a:rPr lang="fr-FR" dirty="0" smtClean="0"/>
              <a:t>Réunion Utilisateurs StratusLab (4 avril 2013)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</a:t>
            </a:r>
            <a:r>
              <a:rPr lang="fr-FR" dirty="0" smtClean="0"/>
              <a:t>écapitulatif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spcAft>
                <a:spcPts val="1200"/>
              </a:spcAft>
              <a:buFont typeface="Wingdings" charset="2"/>
              <a:buChar char="§"/>
            </a:pPr>
            <a:r>
              <a:rPr lang="fr-FR" dirty="0" smtClean="0"/>
              <a:t>Documentation</a:t>
            </a:r>
          </a:p>
          <a:p>
            <a:pPr>
              <a:spcAft>
                <a:spcPts val="1200"/>
              </a:spcAft>
              <a:buFont typeface="Wingdings" charset="2"/>
              <a:buChar char="§"/>
            </a:pPr>
            <a:r>
              <a:rPr lang="fr-FR" dirty="0" smtClean="0"/>
              <a:t>Taille des images de bases non extensible</a:t>
            </a:r>
          </a:p>
          <a:p>
            <a:pPr>
              <a:spcAft>
                <a:spcPts val="1200"/>
              </a:spcAft>
              <a:buFont typeface="Wingdings" charset="2"/>
              <a:buChar char="§"/>
            </a:pPr>
            <a:r>
              <a:rPr lang="fr-FR" dirty="0" smtClean="0"/>
              <a:t>Images suspendues automatiquement, et perte de contr</a:t>
            </a:r>
            <a:r>
              <a:rPr lang="fr-FR" dirty="0" smtClean="0"/>
              <a:t>ôle</a:t>
            </a:r>
          </a:p>
          <a:p>
            <a:pPr>
              <a:spcAft>
                <a:spcPts val="1200"/>
              </a:spcAft>
              <a:buFont typeface="Wingdings" charset="2"/>
              <a:buChar char="§"/>
            </a:pPr>
            <a:r>
              <a:rPr lang="fr-FR" dirty="0" smtClean="0"/>
              <a:t> Création des images à partir d’images de bases : Nouvelles images crées non publiques</a:t>
            </a:r>
          </a:p>
          <a:p>
            <a:pPr>
              <a:spcAft>
                <a:spcPts val="1200"/>
              </a:spcAft>
              <a:buFont typeface="Wingdings" charset="2"/>
              <a:buChar char="§"/>
            </a:pPr>
            <a:r>
              <a:rPr lang="fr-FR" dirty="0" smtClean="0"/>
              <a:t>Stabilité du </a:t>
            </a:r>
            <a:r>
              <a:rPr lang="fr-FR" dirty="0" err="1" smtClean="0"/>
              <a:t>pdisk</a:t>
            </a:r>
            <a:r>
              <a:rPr lang="fr-FR" dirty="0" smtClean="0"/>
              <a:t> </a:t>
            </a:r>
          </a:p>
          <a:p>
            <a:pPr>
              <a:spcAft>
                <a:spcPts val="1200"/>
              </a:spcAft>
              <a:buFont typeface="Wingdings" charset="2"/>
              <a:buChar char="§"/>
            </a:pPr>
            <a:r>
              <a:rPr lang="fr-FR" dirty="0" smtClean="0"/>
              <a:t>Capacit</a:t>
            </a:r>
            <a:r>
              <a:rPr lang="fr-FR" dirty="0" smtClean="0"/>
              <a:t>é/Ressources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et Discussion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Outline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Journées Cloud </a:t>
            </a:r>
            <a:r>
              <a:rPr lang="fr-FR" dirty="0" err="1" smtClean="0"/>
              <a:t>Computing</a:t>
            </a:r>
            <a:r>
              <a:rPr lang="fr-FR" dirty="0" smtClean="0"/>
              <a:t> et Calcul Scientifique : Suite</a:t>
            </a:r>
          </a:p>
          <a:p>
            <a:endParaRPr lang="fr-FR" dirty="0" smtClean="0"/>
          </a:p>
          <a:p>
            <a:r>
              <a:rPr lang="fr-FR" dirty="0" smtClean="0"/>
              <a:t>Adoption du Cloud </a:t>
            </a:r>
            <a:r>
              <a:rPr lang="fr-FR" dirty="0" err="1" smtClean="0"/>
              <a:t>StratusLab</a:t>
            </a:r>
            <a:r>
              <a:rPr lang="fr-FR" dirty="0" smtClean="0"/>
              <a:t> : Nouveaux groupes d’utilisateurs </a:t>
            </a:r>
          </a:p>
          <a:p>
            <a:endParaRPr lang="fr-FR" dirty="0" smtClean="0"/>
          </a:p>
          <a:p>
            <a:r>
              <a:rPr lang="fr-FR" dirty="0" smtClean="0"/>
              <a:t>Succès, problèmes rencontrés et perspectives</a:t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Statistiques 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FR" dirty="0" smtClean="0"/>
              <a:t>Depuis les journées Calcul Scientifique et Cloud </a:t>
            </a:r>
            <a:r>
              <a:rPr lang="fr-FR" dirty="0" err="1" smtClean="0"/>
              <a:t>Computing</a:t>
            </a:r>
            <a:r>
              <a:rPr lang="fr-FR" dirty="0" smtClean="0"/>
              <a:t> (28 </a:t>
            </a:r>
            <a:r>
              <a:rPr lang="fr-FR" dirty="0" err="1" smtClean="0"/>
              <a:t>Nov</a:t>
            </a:r>
            <a:r>
              <a:rPr lang="fr-FR" dirty="0" smtClean="0"/>
              <a:t> 2012)</a:t>
            </a:r>
          </a:p>
          <a:p>
            <a:endParaRPr lang="fr-FR" dirty="0"/>
          </a:p>
        </p:txBody>
      </p:sp>
      <p:pic>
        <p:nvPicPr>
          <p:cNvPr id="6" name="Image 5" descr="numbre-vm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52700"/>
            <a:ext cx="9144000" cy="37211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Plateforme </a:t>
            </a:r>
            <a:r>
              <a:rPr lang="fr-FR" dirty="0" err="1" smtClean="0"/>
              <a:t>bio-informatique</a:t>
            </a:r>
            <a:r>
              <a:rPr lang="fr-FR" dirty="0" smtClean="0"/>
              <a:t> </a:t>
            </a:r>
            <a:r>
              <a:rPr lang="fr-FR" dirty="0" err="1" smtClean="0"/>
              <a:t>eBio</a:t>
            </a:r>
            <a:r>
              <a:rPr lang="fr-FR" dirty="0" smtClean="0"/>
              <a:t> (IGM)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IGM : Institut de Génétique et Microbiologie à </a:t>
            </a:r>
            <a:r>
              <a:rPr lang="fr-FR" dirty="0" err="1" smtClean="0"/>
              <a:t>upsud</a:t>
            </a:r>
            <a:r>
              <a:rPr lang="fr-FR" dirty="0" smtClean="0"/>
              <a:t> </a:t>
            </a:r>
            <a:endParaRPr u="sng" dirty="0" smtClean="0"/>
          </a:p>
          <a:p>
            <a:r>
              <a:rPr lang="fr-FR" dirty="0" smtClean="0"/>
              <a:t>Réalisations : </a:t>
            </a:r>
          </a:p>
          <a:p>
            <a:pPr lvl="0">
              <a:buFont typeface="Wingdings" charset="2"/>
              <a:buChar char="§"/>
            </a:pPr>
            <a:r>
              <a:rPr lang="fr-FR" dirty="0" smtClean="0"/>
              <a:t>Actif sur l’utilisation de </a:t>
            </a:r>
            <a:r>
              <a:rPr lang="fr-FR" dirty="0" err="1" smtClean="0"/>
              <a:t>StratusLab</a:t>
            </a:r>
            <a:r>
              <a:rPr lang="fr-FR" dirty="0" smtClean="0"/>
              <a:t>  </a:t>
            </a:r>
          </a:p>
          <a:p>
            <a:pPr>
              <a:buFont typeface="Wingdings" charset="2"/>
              <a:buChar char="§"/>
            </a:pPr>
            <a:r>
              <a:rPr lang="fr-FR" sz="2378" dirty="0" smtClean="0"/>
              <a:t>Tests </a:t>
            </a:r>
            <a:r>
              <a:rPr lang="fr-FR" sz="2378" dirty="0" smtClean="0"/>
              <a:t>: Tester </a:t>
            </a:r>
            <a:r>
              <a:rPr lang="fr-FR" sz="2378" dirty="0" smtClean="0"/>
              <a:t>de nouvelles idées et configurations sans impacter l’environnement de production</a:t>
            </a:r>
          </a:p>
          <a:p>
            <a:pPr>
              <a:buFont typeface="Wingdings" charset="2"/>
              <a:buChar char="§"/>
            </a:pPr>
            <a:r>
              <a:rPr lang="fr-FR" sz="2378" dirty="0" smtClean="0"/>
              <a:t>Formation : </a:t>
            </a:r>
            <a:endParaRPr lang="en-US" sz="2378" dirty="0" smtClean="0"/>
          </a:p>
          <a:p>
            <a:pPr marL="884237" lvl="2" indent="-342900">
              <a:spcBef>
                <a:spcPts val="1500"/>
              </a:spcBef>
            </a:pPr>
            <a:r>
              <a:rPr lang="fr-FR" sz="2378" b="1" dirty="0" smtClean="0">
                <a:solidFill>
                  <a:srgbClr val="132B66"/>
                </a:solidFill>
                <a:latin typeface="Arial Narrow"/>
                <a:cs typeface="Arial Narrow"/>
              </a:rPr>
              <a:t>Organisation de formation à destination de chercheurs et d’ingénieurs en </a:t>
            </a:r>
            <a:r>
              <a:rPr lang="fr-FR" sz="2378" b="1" dirty="0" err="1" smtClean="0">
                <a:solidFill>
                  <a:srgbClr val="132B66"/>
                </a:solidFill>
                <a:latin typeface="Arial Narrow"/>
                <a:cs typeface="Arial Narrow"/>
              </a:rPr>
              <a:t>bio-informatique</a:t>
            </a:r>
            <a:endParaRPr lang="fr-FR" sz="2378" b="1" dirty="0" smtClean="0">
              <a:solidFill>
                <a:srgbClr val="132B66"/>
              </a:solidFill>
              <a:latin typeface="Arial Narrow"/>
              <a:cs typeface="Arial Narrow"/>
            </a:endParaRPr>
          </a:p>
          <a:p>
            <a:pPr marL="1320800" lvl="4" indent="-342900">
              <a:spcBef>
                <a:spcPts val="1500"/>
              </a:spcBef>
              <a:buFont typeface="Wingdings" charset="2"/>
              <a:buChar char="§"/>
            </a:pPr>
            <a:r>
              <a:rPr lang="fr-FR" sz="2378" b="1" dirty="0" smtClean="0">
                <a:solidFill>
                  <a:srgbClr val="132B66"/>
                </a:solidFill>
                <a:latin typeface="Arial Narrow"/>
                <a:cs typeface="Arial Narrow"/>
              </a:rPr>
              <a:t> Une pour le personnel de l’IGM</a:t>
            </a:r>
          </a:p>
          <a:p>
            <a:pPr marL="1320800" lvl="4" indent="-342900">
              <a:spcBef>
                <a:spcPts val="1500"/>
              </a:spcBef>
              <a:buFont typeface="Wingdings" charset="2"/>
              <a:buChar char="§"/>
            </a:pPr>
            <a:r>
              <a:rPr lang="fr-FR" sz="2378" b="1" dirty="0" smtClean="0">
                <a:solidFill>
                  <a:srgbClr val="132B66"/>
                </a:solidFill>
                <a:latin typeface="Arial Narrow"/>
                <a:cs typeface="Arial Narrow"/>
              </a:rPr>
              <a:t> Une deuxième pour le personnel de l’IGR (Institut Gustave Roussy)</a:t>
            </a:r>
          </a:p>
          <a:p>
            <a:pPr marL="342900" lvl="1" indent="-342900">
              <a:spcBef>
                <a:spcPts val="1500"/>
              </a:spcBef>
              <a:buNone/>
            </a:pPr>
            <a:r>
              <a:rPr lang="en-US" sz="2378" b="1" dirty="0" err="1" smtClean="0">
                <a:solidFill>
                  <a:srgbClr val="132B66"/>
                </a:solidFill>
                <a:latin typeface="Arial Narrow"/>
                <a:cs typeface="Arial Narrow"/>
              </a:rPr>
              <a:t>Problèmes</a:t>
            </a:r>
            <a:r>
              <a:rPr lang="en-US" sz="2378" b="1" dirty="0" smtClean="0">
                <a:solidFill>
                  <a:srgbClr val="132B66"/>
                </a:solidFill>
                <a:latin typeface="Arial Narrow"/>
                <a:cs typeface="Arial Narrow"/>
              </a:rPr>
              <a:t> </a:t>
            </a:r>
            <a:r>
              <a:rPr lang="en-US" sz="2378" b="1" dirty="0" err="1" smtClean="0">
                <a:solidFill>
                  <a:srgbClr val="132B66"/>
                </a:solidFill>
                <a:latin typeface="Arial Narrow"/>
                <a:cs typeface="Arial Narrow"/>
              </a:rPr>
              <a:t>rencontrés</a:t>
            </a:r>
            <a:r>
              <a:rPr lang="en-US" sz="2378" b="1" dirty="0" smtClean="0">
                <a:solidFill>
                  <a:srgbClr val="132B66"/>
                </a:solidFill>
                <a:latin typeface="Arial Narrow"/>
                <a:cs typeface="Arial Narrow"/>
              </a:rPr>
              <a:t> :</a:t>
            </a:r>
            <a:endParaRPr lang="fr-FR" sz="2378" b="1" dirty="0" smtClean="0">
              <a:solidFill>
                <a:srgbClr val="132B66"/>
              </a:solidFill>
              <a:latin typeface="Arial Narrow"/>
              <a:cs typeface="Arial Narrow"/>
            </a:endParaRPr>
          </a:p>
          <a:p>
            <a:pPr>
              <a:buFont typeface="Wingdings" charset="2"/>
              <a:buChar char="§"/>
            </a:pPr>
            <a:r>
              <a:rPr lang="en-US" sz="2353" dirty="0" err="1" smtClean="0"/>
              <a:t>Problèmes</a:t>
            </a:r>
            <a:r>
              <a:rPr lang="en-US" sz="2353" dirty="0" smtClean="0"/>
              <a:t> </a:t>
            </a:r>
            <a:r>
              <a:rPr lang="en-US" sz="2353" dirty="0" err="1" smtClean="0"/>
              <a:t>d’écriture</a:t>
            </a:r>
            <a:r>
              <a:rPr lang="en-US" sz="2353" dirty="0" smtClean="0"/>
              <a:t> </a:t>
            </a:r>
            <a:r>
              <a:rPr lang="en-US" sz="2353" dirty="0" err="1" smtClean="0"/>
              <a:t>sur</a:t>
            </a:r>
            <a:r>
              <a:rPr lang="en-US" sz="2353" dirty="0" smtClean="0"/>
              <a:t> </a:t>
            </a:r>
            <a:r>
              <a:rPr lang="en-US" sz="2353" dirty="0" err="1" smtClean="0"/>
              <a:t>disque</a:t>
            </a:r>
            <a:r>
              <a:rPr lang="en-US" sz="2353" dirty="0" smtClean="0"/>
              <a:t> (</a:t>
            </a:r>
            <a:r>
              <a:rPr lang="en-US" sz="2353" dirty="0" err="1" smtClean="0"/>
              <a:t>problème</a:t>
            </a:r>
            <a:r>
              <a:rPr lang="en-US" sz="2353" dirty="0" smtClean="0"/>
              <a:t> de </a:t>
            </a:r>
            <a:r>
              <a:rPr lang="en-US" sz="2353" dirty="0" err="1" smtClean="0"/>
              <a:t>droit</a:t>
            </a:r>
            <a:r>
              <a:rPr lang="en-US" sz="2353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LCP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FR" dirty="0" smtClean="0"/>
              <a:t>LCP : Laboratoire de chimie physique à </a:t>
            </a:r>
            <a:r>
              <a:rPr lang="fr-FR" dirty="0" err="1" smtClean="0"/>
              <a:t>upsud</a:t>
            </a:r>
            <a:r>
              <a:rPr lang="fr-FR" dirty="0" smtClean="0"/>
              <a:t>.</a:t>
            </a:r>
          </a:p>
          <a:p>
            <a:pPr>
              <a:spcAft>
                <a:spcPts val="0"/>
              </a:spcAft>
            </a:pPr>
            <a:r>
              <a:rPr lang="fr-FR" dirty="0" smtClean="0"/>
              <a:t>Réalisations : </a:t>
            </a:r>
          </a:p>
          <a:p>
            <a:pPr>
              <a:spcAft>
                <a:spcPts val="0"/>
              </a:spcAft>
              <a:buFont typeface="Wingdings" charset="2"/>
              <a:buChar char="§"/>
            </a:pPr>
            <a:r>
              <a:rPr lang="fr-FR" sz="2000" dirty="0" smtClean="0"/>
              <a:t>Familiarisation avec </a:t>
            </a:r>
            <a:r>
              <a:rPr lang="fr-FR" sz="2000" dirty="0" err="1" smtClean="0"/>
              <a:t>StratusLab</a:t>
            </a:r>
            <a:r>
              <a:rPr lang="fr-FR" sz="2000" dirty="0" smtClean="0"/>
              <a:t> : Reproduction du TP de la formation</a:t>
            </a:r>
          </a:p>
          <a:p>
            <a:pPr>
              <a:spcAft>
                <a:spcPts val="0"/>
              </a:spcAft>
            </a:pPr>
            <a:r>
              <a:rPr lang="fr-FR" dirty="0" smtClean="0"/>
              <a:t>Problèmes rencontrés : </a:t>
            </a:r>
          </a:p>
          <a:p>
            <a:pPr>
              <a:spcAft>
                <a:spcPts val="0"/>
              </a:spcAft>
              <a:buFont typeface="Wingdings" charset="2"/>
              <a:buChar char="§"/>
            </a:pPr>
            <a:r>
              <a:rPr lang="fr-FR" sz="2000" dirty="0" smtClean="0"/>
              <a:t>Pas très actif depuis, suite à plusieurs contraintes non liées à </a:t>
            </a:r>
            <a:r>
              <a:rPr lang="fr-FR" sz="2000" dirty="0" err="1" smtClean="0"/>
              <a:t>StratusLab</a:t>
            </a:r>
            <a:r>
              <a:rPr lang="fr-FR" sz="2000" dirty="0" smtClean="0"/>
              <a:t>.</a:t>
            </a:r>
          </a:p>
          <a:p>
            <a:pPr>
              <a:spcAft>
                <a:spcPts val="0"/>
              </a:spcAft>
            </a:pPr>
            <a:r>
              <a:rPr lang="fr-FR" dirty="0" smtClean="0"/>
              <a:t>Perspectives :</a:t>
            </a:r>
          </a:p>
          <a:p>
            <a:pPr>
              <a:spcAft>
                <a:spcPts val="0"/>
              </a:spcAft>
              <a:buFont typeface="Wingdings" charset="2"/>
              <a:buChar char="§"/>
            </a:pPr>
            <a:r>
              <a:rPr lang="fr-FR" sz="2000" dirty="0" smtClean="0"/>
              <a:t>Dans le futur proche :  En collaboration avec l’équipe </a:t>
            </a:r>
            <a:r>
              <a:rPr lang="fr-FR" sz="2000" dirty="0" err="1" smtClean="0"/>
              <a:t>StratusLab</a:t>
            </a:r>
            <a:r>
              <a:rPr lang="fr-FR" sz="2000" dirty="0" smtClean="0"/>
              <a:t>, "design" d’une grappe virtuelle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343900" cy="914400"/>
          </a:xfrm>
        </p:spPr>
        <p:txBody>
          <a:bodyPr/>
          <a:lstStyle/>
          <a:p>
            <a:r>
              <a:rPr lang="fr-FR" dirty="0" smtClean="0"/>
              <a:t>LSST </a:t>
            </a:r>
            <a:r>
              <a:rPr lang="fr-FR" dirty="0" smtClean="0"/>
              <a:t>(Large </a:t>
            </a:r>
            <a:r>
              <a:rPr lang="fr-FR" dirty="0" err="1" smtClean="0"/>
              <a:t>Synoptic</a:t>
            </a:r>
            <a:r>
              <a:rPr lang="fr-FR" dirty="0" smtClean="0"/>
              <a:t> Survey </a:t>
            </a:r>
            <a:r>
              <a:rPr lang="fr-FR" dirty="0" err="1" smtClean="0"/>
              <a:t>Telescope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FR" dirty="0" smtClean="0"/>
              <a:t>Responsable au LAL : Christian Arnault </a:t>
            </a:r>
          </a:p>
          <a:p>
            <a:r>
              <a:rPr lang="fr-FR" dirty="0" smtClean="0"/>
              <a:t>Réalisations : </a:t>
            </a:r>
          </a:p>
          <a:p>
            <a:pPr>
              <a:buFont typeface="Wingdings" charset="2"/>
              <a:buChar char="§"/>
            </a:pPr>
            <a:r>
              <a:rPr lang="fr-FR" sz="2000" dirty="0" smtClean="0"/>
              <a:t>Image </a:t>
            </a:r>
            <a:r>
              <a:rPr sz="2000" dirty="0" smtClean="0"/>
              <a:t>LSST running Stack Summer2012</a:t>
            </a:r>
            <a:r>
              <a:rPr lang="fr-FR" sz="2000" dirty="0" smtClean="0"/>
              <a:t> : </a:t>
            </a:r>
            <a:r>
              <a:rPr sz="2000" dirty="0" smtClean="0"/>
              <a:t>I0LUGjx0HtEhimGgJXxrcfz9Y9J</a:t>
            </a:r>
            <a:endParaRPr lang="en-US" sz="2000" dirty="0" smtClean="0"/>
          </a:p>
          <a:p>
            <a:pPr>
              <a:buFont typeface="Wingdings" charset="2"/>
              <a:buChar char="§"/>
            </a:pPr>
            <a:r>
              <a:rPr lang="en-US" sz="2000" dirty="0" smtClean="0"/>
              <a:t>Static disk avec </a:t>
            </a:r>
            <a:r>
              <a:rPr sz="2000" dirty="0" smtClean="0"/>
              <a:t>Stack LSST Summer2012</a:t>
            </a:r>
            <a:r>
              <a:rPr lang="en-US" sz="2000" dirty="0" smtClean="0"/>
              <a:t> : </a:t>
            </a:r>
            <a:r>
              <a:rPr sz="2000" dirty="0" smtClean="0"/>
              <a:t>FIFXWWnlfrJGwyp_jt3fULHHV8n</a:t>
            </a:r>
            <a:endParaRPr lang="en-US" sz="2000" dirty="0" smtClean="0"/>
          </a:p>
          <a:p>
            <a:pPr>
              <a:buFont typeface="Wingdings" charset="2"/>
              <a:buChar char="§"/>
            </a:pPr>
            <a:r>
              <a:rPr lang="en-US" sz="2000" dirty="0" smtClean="0"/>
              <a:t>Un tutorial </a:t>
            </a:r>
            <a:r>
              <a:rPr lang="en-US" sz="2000" dirty="0" err="1" smtClean="0"/>
              <a:t>sur</a:t>
            </a:r>
            <a:r>
              <a:rPr lang="en-US" sz="2000" dirty="0" smtClean="0"/>
              <a:t> </a:t>
            </a:r>
            <a:r>
              <a:rPr lang="en-US" sz="2000" dirty="0" err="1" smtClean="0"/>
              <a:t>l</a:t>
            </a:r>
            <a:r>
              <a:rPr lang="en-US" sz="2000" dirty="0" smtClean="0"/>
              <a:t>’</a:t>
            </a:r>
            <a:r>
              <a:rPr sz="2000" dirty="0" smtClean="0"/>
              <a:t>installation du soft LSST sur une machine virtuelle dans la plateforme Cloud de StratusLab</a:t>
            </a:r>
            <a:endParaRPr lang="en-US" sz="2000" dirty="0" smtClean="0"/>
          </a:p>
          <a:p>
            <a:pPr lvl="1">
              <a:buNone/>
            </a:pPr>
            <a:r>
              <a:rPr lang="en-US" sz="1600" dirty="0" smtClean="0">
                <a:hlinkClick r:id="rId2"/>
              </a:rPr>
              <a:t>http://lsst.in2p3.fr/wiki/index.php/Mise_en_place_d%27une_machine_virtuelle_StratusLab</a:t>
            </a:r>
            <a:endParaRPr lang="en-US" sz="1600" dirty="0" smtClean="0"/>
          </a:p>
          <a:p>
            <a:pPr marL="342900" lvl="1" indent="-342900">
              <a:spcBef>
                <a:spcPts val="1500"/>
              </a:spcBef>
              <a:buNone/>
            </a:pPr>
            <a:r>
              <a:rPr lang="en-US" sz="2400" b="1" dirty="0" err="1" smtClean="0">
                <a:solidFill>
                  <a:srgbClr val="132B66"/>
                </a:solidFill>
                <a:latin typeface="Arial Narrow"/>
                <a:cs typeface="Arial Narrow"/>
              </a:rPr>
              <a:t>Problèmes</a:t>
            </a:r>
            <a:r>
              <a:rPr lang="en-US" sz="2400" b="1" dirty="0" smtClean="0">
                <a:solidFill>
                  <a:srgbClr val="132B66"/>
                </a:solidFill>
                <a:latin typeface="Arial Narrow"/>
                <a:cs typeface="Arial Narrow"/>
              </a:rPr>
              <a:t> </a:t>
            </a:r>
            <a:r>
              <a:rPr lang="en-US" sz="2400" b="1" dirty="0" err="1" smtClean="0">
                <a:solidFill>
                  <a:srgbClr val="132B66"/>
                </a:solidFill>
                <a:latin typeface="Arial Narrow"/>
                <a:cs typeface="Arial Narrow"/>
              </a:rPr>
              <a:t>rencontrés</a:t>
            </a:r>
            <a:r>
              <a:rPr lang="en-US" sz="2400" b="1" dirty="0" smtClean="0">
                <a:solidFill>
                  <a:srgbClr val="132B66"/>
                </a:solidFill>
                <a:latin typeface="Arial Narrow"/>
                <a:cs typeface="Arial Narrow"/>
              </a:rPr>
              <a:t> : </a:t>
            </a:r>
          </a:p>
          <a:p>
            <a:pPr marL="342900" lvl="1" indent="-342900">
              <a:spcBef>
                <a:spcPts val="1500"/>
              </a:spcBef>
            </a:pPr>
            <a:r>
              <a:rPr lang="en-US" b="1" dirty="0" err="1" smtClean="0">
                <a:solidFill>
                  <a:srgbClr val="132B66"/>
                </a:solidFill>
                <a:latin typeface="Arial Narrow"/>
                <a:cs typeface="Arial Narrow"/>
              </a:rPr>
              <a:t>Rendre</a:t>
            </a:r>
            <a:r>
              <a:rPr lang="en-US" b="1" dirty="0" smtClean="0">
                <a:solidFill>
                  <a:srgbClr val="132B66"/>
                </a:solidFill>
                <a:latin typeface="Arial Narrow"/>
                <a:cs typeface="Arial Narrow"/>
              </a:rPr>
              <a:t> son Static disk </a:t>
            </a:r>
            <a:r>
              <a:rPr lang="en-US" b="1" dirty="0" err="1" smtClean="0">
                <a:solidFill>
                  <a:srgbClr val="132B66"/>
                </a:solidFill>
                <a:latin typeface="Arial Narrow"/>
                <a:cs typeface="Arial Narrow"/>
              </a:rPr>
              <a:t>publique</a:t>
            </a:r>
            <a:endParaRPr lang="en-US" b="1" dirty="0" smtClean="0">
              <a:solidFill>
                <a:srgbClr val="132B66"/>
              </a:solidFill>
              <a:latin typeface="Arial Narrow"/>
              <a:cs typeface="Arial Narrow"/>
            </a:endParaRPr>
          </a:p>
          <a:p>
            <a:pPr marL="342900" lvl="1" indent="-342900">
              <a:spcBef>
                <a:spcPts val="1500"/>
              </a:spcBef>
              <a:buNone/>
            </a:pPr>
            <a:r>
              <a:rPr lang="en-US" sz="2400" b="1" dirty="0" smtClean="0">
                <a:solidFill>
                  <a:srgbClr val="132B66"/>
                </a:solidFill>
                <a:latin typeface="Arial Narrow"/>
                <a:cs typeface="Arial Narrow"/>
              </a:rPr>
              <a:t> </a:t>
            </a:r>
          </a:p>
          <a:p>
            <a:r>
              <a:rPr dirty="0" smtClean="0"/>
              <a:t>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AB </a:t>
            </a:r>
            <a:r>
              <a:rPr lang="fr-FR" dirty="0" err="1" smtClean="0"/>
              <a:t>Genomica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FR" dirty="0" smtClean="0"/>
              <a:t>AB </a:t>
            </a:r>
            <a:r>
              <a:rPr lang="fr-FR" dirty="0" err="1" smtClean="0"/>
              <a:t>Genomica</a:t>
            </a:r>
            <a:r>
              <a:rPr lang="fr-FR" dirty="0" smtClean="0"/>
              <a:t> : Entreprise basée à Orsay</a:t>
            </a:r>
          </a:p>
          <a:p>
            <a:r>
              <a:rPr lang="fr-FR" dirty="0" smtClean="0"/>
              <a:t>Réalisations :</a:t>
            </a:r>
          </a:p>
          <a:p>
            <a:pPr>
              <a:buFont typeface="Wingdings" charset="2"/>
              <a:buChar char="§"/>
            </a:pPr>
            <a:r>
              <a:rPr lang="fr-FR" sz="2000" dirty="0" smtClean="0"/>
              <a:t>Actif sur </a:t>
            </a:r>
            <a:r>
              <a:rPr lang="fr-FR" sz="2000" dirty="0" err="1" smtClean="0"/>
              <a:t>StratusLab</a:t>
            </a:r>
            <a:r>
              <a:rPr lang="fr-FR" sz="2000" dirty="0" smtClean="0"/>
              <a:t>.</a:t>
            </a:r>
          </a:p>
          <a:p>
            <a:pPr>
              <a:buFont typeface="Wingdings" charset="2"/>
              <a:buChar char="§"/>
            </a:pPr>
            <a:r>
              <a:rPr lang="fr-FR" sz="2000" dirty="0" smtClean="0"/>
              <a:t>Leur tests nous ont permis de corriger pas mal de bugs dans le soft </a:t>
            </a:r>
            <a:r>
              <a:rPr lang="fr-FR" sz="2000" dirty="0" err="1" smtClean="0"/>
              <a:t>StratusLab</a:t>
            </a:r>
            <a:r>
              <a:rPr lang="fr-FR" sz="2000" dirty="0" smtClean="0"/>
              <a:t>.</a:t>
            </a:r>
          </a:p>
          <a:p>
            <a:pPr>
              <a:buFont typeface="Wingdings" charset="2"/>
              <a:buChar char="§"/>
            </a:pPr>
            <a:r>
              <a:rPr lang="fr-FR" sz="2000" dirty="0" smtClean="0"/>
              <a:t>Création de plusieurs </a:t>
            </a:r>
            <a:r>
              <a:rPr lang="fr-FR" sz="2000" dirty="0" err="1" smtClean="0"/>
              <a:t>appliances</a:t>
            </a:r>
            <a:r>
              <a:rPr lang="fr-FR" sz="2000" dirty="0" smtClean="0"/>
              <a:t> dans le </a:t>
            </a:r>
            <a:r>
              <a:rPr lang="fr-FR" sz="2000" dirty="0" err="1" smtClean="0"/>
              <a:t>Marketplace</a:t>
            </a:r>
            <a:r>
              <a:rPr lang="fr-FR" sz="2000" dirty="0" smtClean="0"/>
              <a:t>.</a:t>
            </a:r>
          </a:p>
          <a:p>
            <a:endParaRPr lang="fr-FR" dirty="0" smtClean="0"/>
          </a:p>
          <a:p>
            <a:r>
              <a:rPr lang="fr-FR" dirty="0" smtClean="0"/>
              <a:t>Problèmes rencontrés : </a:t>
            </a:r>
          </a:p>
          <a:p>
            <a:pPr>
              <a:buFont typeface="Wingdings" charset="2"/>
              <a:buChar char="§"/>
            </a:pPr>
            <a:r>
              <a:rPr lang="fr-FR" sz="2000" dirty="0" smtClean="0"/>
              <a:t>Taille des images de bases.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Images</a:t>
            </a:r>
            <a:r>
              <a:rPr lang="fr-FR" dirty="0" smtClean="0"/>
              <a:t> dans </a:t>
            </a:r>
            <a:r>
              <a:rPr lang="fr-FR" dirty="0" smtClean="0"/>
              <a:t>le </a:t>
            </a:r>
            <a:r>
              <a:rPr lang="fr-FR" dirty="0" err="1" smtClean="0"/>
              <a:t>Marketplace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0"/>
          </p:nvPr>
        </p:nvGraphicFramePr>
        <p:xfrm>
          <a:off x="304800" y="2146300"/>
          <a:ext cx="8445500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2187"/>
                <a:gridCol w="5623313"/>
              </a:tblGrid>
              <a:tr h="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Groupe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Images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APPSTAT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dirty="0" smtClean="0"/>
                        <a:t>ArchLinux v12.01 x86_64</a:t>
                      </a:r>
                      <a:r>
                        <a:rPr lang="en-US" dirty="0" smtClean="0"/>
                        <a:t> …</a:t>
                      </a:r>
                      <a:endParaRPr lang="fr-FR" dirty="0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fr-FR" dirty="0" smtClean="0"/>
                        <a:t>AB </a:t>
                      </a:r>
                      <a:r>
                        <a:rPr lang="fr-FR" dirty="0" err="1" smtClean="0"/>
                        <a:t>Genomica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dirty="0" smtClean="0"/>
                        <a:t>Ubuntu</a:t>
                      </a:r>
                      <a:r>
                        <a:rPr lang="en-US" dirty="0" smtClean="0"/>
                        <a:t> </a:t>
                      </a:r>
                      <a:r>
                        <a:rPr dirty="0" smtClean="0"/>
                        <a:t>v12.04 x86_64</a:t>
                      </a:r>
                      <a:r>
                        <a:rPr lang="en-US" dirty="0" smtClean="0"/>
                        <a:t> </a:t>
                      </a:r>
                      <a:r>
                        <a:rPr dirty="0" smtClean="0"/>
                        <a:t>+BioLinux- EXPERIMENTAL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LSST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dirty="0" smtClean="0"/>
                        <a:t>LSST static dis</a:t>
                      </a:r>
                      <a:r>
                        <a:rPr lang="en-US" dirty="0" err="1" smtClean="0"/>
                        <a:t>k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LSST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dirty="0" smtClean="0"/>
                        <a:t>CentOS v6.2 x86_64</a:t>
                      </a:r>
                      <a:r>
                        <a:rPr lang="en-US" dirty="0" smtClean="0"/>
                        <a:t> </a:t>
                      </a:r>
                      <a:r>
                        <a:rPr dirty="0" smtClean="0"/>
                        <a:t>LSST running Stack Summer2012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IGM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Bases depuis le </a:t>
                      </a:r>
                      <a:r>
                        <a:rPr lang="fr-FR" dirty="0" err="1" smtClean="0"/>
                        <a:t>Marketplace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Tutoriaux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Font typeface="Wingdings" charset="2"/>
              <a:buChar char="§"/>
            </a:pPr>
            <a:r>
              <a:rPr lang="fr-FR" dirty="0" err="1" smtClean="0"/>
              <a:t>StratusLab</a:t>
            </a:r>
            <a:endParaRPr lang="fr-FR" dirty="0" smtClean="0"/>
          </a:p>
          <a:p>
            <a:pPr algn="ctr"/>
            <a:r>
              <a:rPr lang="fr-FR" sz="1800" dirty="0" smtClean="0">
                <a:solidFill>
                  <a:srgbClr val="FF0000"/>
                </a:solidFill>
                <a:hlinkClick r:id="rId2"/>
              </a:rPr>
              <a:t>http://stratuslab.eu/try/</a:t>
            </a:r>
            <a:endParaRPr lang="fr-FR" sz="1800" dirty="0" smtClean="0">
              <a:solidFill>
                <a:srgbClr val="FF0000"/>
              </a:solidFill>
            </a:endParaRPr>
          </a:p>
          <a:p>
            <a:endParaRPr lang="fr-FR" dirty="0" smtClean="0"/>
          </a:p>
          <a:p>
            <a:pPr>
              <a:buFont typeface="Wingdings" charset="2"/>
              <a:buChar char="§"/>
            </a:pPr>
            <a:r>
              <a:rPr lang="fr-FR" dirty="0" smtClean="0"/>
              <a:t>Utilisateurs </a:t>
            </a:r>
            <a:r>
              <a:rPr lang="fr-FR" dirty="0" err="1" smtClean="0"/>
              <a:t>StratusLab</a:t>
            </a:r>
            <a:endParaRPr lang="fr-FR" dirty="0" smtClean="0"/>
          </a:p>
          <a:p>
            <a:endParaRPr lang="fr-F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fr-FR" dirty="0" smtClean="0"/>
              <a:t>IGM</a:t>
            </a:r>
          </a:p>
          <a:p>
            <a:pPr algn="ctr"/>
            <a:r>
              <a:rPr lang="fr-FR" sz="1800" dirty="0" smtClean="0">
                <a:hlinkClick r:id="rId3"/>
              </a:rPr>
              <a:t>http://ebio.u-psud.fr/stratusLab/</a:t>
            </a:r>
            <a:endParaRPr lang="fr-FR" sz="1800" dirty="0" smtClean="0"/>
          </a:p>
          <a:p>
            <a:pPr algn="ctr"/>
            <a:endParaRPr lang="fr-FR" sz="1800" dirty="0" smtClean="0"/>
          </a:p>
          <a:p>
            <a:pPr lvl="1"/>
            <a:r>
              <a:rPr lang="fr-FR" dirty="0" smtClean="0"/>
              <a:t>LSST</a:t>
            </a:r>
          </a:p>
          <a:p>
            <a:pPr algn="ctr"/>
            <a:r>
              <a:rPr lang="fr-FR" sz="1600" u="sng" dirty="0" smtClean="0">
                <a:solidFill>
                  <a:srgbClr val="3C8C93"/>
                </a:solidFill>
              </a:rPr>
              <a:t>http://lsst.in2p3.fr/wiki/index.php/Mise_en_place_d%27une_machine_virtuelle_StratusLab</a:t>
            </a:r>
            <a:endParaRPr lang="fr-FR" sz="1600" u="sng" dirty="0">
              <a:solidFill>
                <a:srgbClr val="3C8C9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atuslab-template-v4">
  <a:themeElements>
    <a:clrScheme name="GridWay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lnDef>
  </a:objectDefaults>
  <a:extraClrSchemeLst>
    <a:extraClrScheme>
      <a:clrScheme name="GridWay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stratuslab-template-v4.thmx</Template>
  <TotalTime>1629</TotalTime>
  <Words>439</Words>
  <Application>Microsoft Macintosh PowerPoint</Application>
  <PresentationFormat>Présentation à l'écran (4:3)</PresentationFormat>
  <Paragraphs>84</Paragraphs>
  <Slides>12</Slides>
  <Notes>1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stratuslab-template-v4</vt:lpstr>
      <vt:lpstr>Utilisation du Cloud </vt:lpstr>
      <vt:lpstr>Outline</vt:lpstr>
      <vt:lpstr>Statistiques </vt:lpstr>
      <vt:lpstr>Plateforme bio-informatique eBio (IGM)</vt:lpstr>
      <vt:lpstr>LCP</vt:lpstr>
      <vt:lpstr>LSST (Large Synoptic Survey Telescope)</vt:lpstr>
      <vt:lpstr>AB Genomica</vt:lpstr>
      <vt:lpstr>Images dans le Marketplace</vt:lpstr>
      <vt:lpstr>Tutoriaux</vt:lpstr>
      <vt:lpstr>Récapitulatif</vt:lpstr>
      <vt:lpstr>Questions et Discussion</vt:lpstr>
      <vt:lpstr>Diapositive 12</vt:lpstr>
    </vt:vector>
  </TitlesOfParts>
  <Company>SixSq Sàrl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StratusLab Cloud Distribution</dc:title>
  <dc:creator>Charles</dc:creator>
  <cp:lastModifiedBy>airaj</cp:lastModifiedBy>
  <cp:revision>143</cp:revision>
  <cp:lastPrinted>2013-02-01T08:29:57Z</cp:lastPrinted>
  <dcterms:created xsi:type="dcterms:W3CDTF">2013-04-04T07:29:53Z</dcterms:created>
  <dcterms:modified xsi:type="dcterms:W3CDTF">2013-04-04T08:07:04Z</dcterms:modified>
</cp:coreProperties>
</file>