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6" r:id="rId2"/>
    <p:sldId id="277" r:id="rId3"/>
    <p:sldId id="278" r:id="rId4"/>
    <p:sldId id="257" r:id="rId5"/>
    <p:sldId id="266" r:id="rId6"/>
    <p:sldId id="260" r:id="rId7"/>
    <p:sldId id="261" r:id="rId8"/>
    <p:sldId id="262" r:id="rId9"/>
    <p:sldId id="263" r:id="rId10"/>
    <p:sldId id="264" r:id="rId11"/>
    <p:sldId id="265" r:id="rId12"/>
    <p:sldId id="270" r:id="rId13"/>
    <p:sldId id="271" r:id="rId14"/>
    <p:sldId id="272" r:id="rId15"/>
    <p:sldId id="273" r:id="rId16"/>
    <p:sldId id="274" r:id="rId17"/>
    <p:sldId id="275" r:id="rId18"/>
    <p:sldId id="276" r:id="rId19"/>
    <p:sldId id="287" r:id="rId20"/>
    <p:sldId id="281" r:id="rId21"/>
    <p:sldId id="296" r:id="rId22"/>
    <p:sldId id="283" r:id="rId23"/>
    <p:sldId id="279" r:id="rId24"/>
    <p:sldId id="295" r:id="rId25"/>
    <p:sldId id="302" r:id="rId26"/>
    <p:sldId id="297" r:id="rId27"/>
    <p:sldId id="298" r:id="rId28"/>
    <p:sldId id="299" r:id="rId29"/>
    <p:sldId id="300" r:id="rId30"/>
    <p:sldId id="301" r:id="rId31"/>
    <p:sldId id="288" r:id="rId32"/>
    <p:sldId id="269" r:id="rId33"/>
    <p:sldId id="289" r:id="rId34"/>
    <p:sldId id="290" r:id="rId35"/>
    <p:sldId id="291" r:id="rId36"/>
    <p:sldId id="292" r:id="rId37"/>
    <p:sldId id="293" r:id="rId38"/>
    <p:sldId id="294" r:id="rId39"/>
    <p:sldId id="267" r:id="rId40"/>
    <p:sldId id="268"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7" autoAdjust="0"/>
    <p:restoredTop sz="86392" autoAdjust="0"/>
  </p:normalViewPr>
  <p:slideViewPr>
    <p:cSldViewPr>
      <p:cViewPr varScale="1">
        <p:scale>
          <a:sx n="102" d="100"/>
          <a:sy n="102" d="100"/>
        </p:scale>
        <p:origin x="-850" y="-125"/>
      </p:cViewPr>
      <p:guideLst>
        <p:guide orient="horz" pos="2160"/>
        <p:guide pos="2880"/>
      </p:guideLst>
    </p:cSldViewPr>
  </p:slideViewPr>
  <p:outlineViewPr>
    <p:cViewPr>
      <p:scale>
        <a:sx n="33" d="100"/>
        <a:sy n="33" d="100"/>
      </p:scale>
      <p:origin x="264" y="26741"/>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21/03/2013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23</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F8242-F337-44C1-B62D-77CC6055F458}" type="slidenum">
              <a:rPr lang="en-US"/>
              <a:pPr/>
              <a:t>26</a:t>
            </a:fld>
            <a:endParaRPr lang="en-US"/>
          </a:p>
        </p:txBody>
      </p:sp>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p:txBody>
          <a:bodyPr/>
          <a:lstStyle/>
          <a:p>
            <a:r>
              <a:rPr lang="en-US"/>
              <a:t>A chaque particule, on peut lui associée un vecteur:</a:t>
            </a:r>
          </a:p>
          <a:p>
            <a:pPr lvl="1"/>
            <a:r>
              <a:rPr lang="en-US"/>
              <a:t>Direction:</a:t>
            </a:r>
          </a:p>
          <a:p>
            <a:pPr lvl="1"/>
            <a:r>
              <a:rPr lang="en-US"/>
              <a:t>Norme: energie de la particule</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0F3E786-05E0-41E5-BF4A-2B13B6F1DCB1}" type="datetime1">
              <a:rPr lang="fr-FR" smtClean="0"/>
              <a:pPr/>
              <a:t>21/03/2013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F80EC5-6AFC-43EE-9E12-BB2C1339B550}" type="datetime1">
              <a:rPr lang="fr-FR" smtClean="0"/>
              <a:pPr/>
              <a:t>21/03/2013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86EF87-6C02-4963-9138-2068ED8CAC53}" type="datetime1">
              <a:rPr lang="fr-FR" smtClean="0"/>
              <a:pPr/>
              <a:t>21/03/2013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smtClean="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3D5BCA49-4565-4ADE-B5CC-CDF87DC6B531}" type="datetime1">
              <a:rPr lang="fr-FR" smtClean="0"/>
              <a:pPr/>
              <a:t>21/03/2013</a:t>
            </a:fld>
            <a:endParaRPr lang="fr-FR"/>
          </a:p>
        </p:txBody>
      </p:sp>
      <p:sp>
        <p:nvSpPr>
          <p:cNvPr id="5" name="Rectangle 4"/>
          <p:cNvSpPr>
            <a:spLocks noGrp="1" noChangeArrowheads="1"/>
          </p:cNvSpPr>
          <p:nvPr>
            <p:ph type="ftr" idx="11"/>
          </p:nvPr>
        </p:nvSpPr>
        <p:spPr>
          <a:ln/>
        </p:spPr>
        <p:txBody>
          <a:bodyPr/>
          <a:lstStyle>
            <a:lvl1pPr>
              <a:defRPr/>
            </a:lvl1pPr>
          </a:lstStyle>
          <a:p>
            <a:r>
              <a:rPr lang="fr-FR" smtClean="0"/>
              <a:t>MasterClasses 2013</a:t>
            </a:r>
            <a:endParaRPr lang="fr-F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0F30E843-EC59-4234-B53B-27FBDB4DDFF4}" type="datetime1">
              <a:rPr lang="fr-FR" smtClean="0"/>
              <a:pPr/>
              <a:t>21/03/2013</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B97C7E4-1BA7-4D8E-93DA-A193B925E017}" type="datetime1">
              <a:rPr lang="fr-FR" smtClean="0"/>
              <a:pPr/>
              <a:t>21/03/2013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6779D2A-8F6A-4993-BCC8-81B4847C7CB1}" type="datetime1">
              <a:rPr lang="fr-FR" smtClean="0"/>
              <a:pPr/>
              <a:t>21/03/2013</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4396114-AC15-4FA9-A376-9F17A346AAAE}" type="datetime1">
              <a:rPr lang="fr-FR" smtClean="0"/>
              <a:pPr/>
              <a:t>21/03/2013</a:t>
            </a:fld>
            <a:endParaRPr lang="fr-FR"/>
          </a:p>
        </p:txBody>
      </p:sp>
      <p:sp>
        <p:nvSpPr>
          <p:cNvPr id="8" name="Espace réservé du pied de page 7"/>
          <p:cNvSpPr>
            <a:spLocks noGrp="1"/>
          </p:cNvSpPr>
          <p:nvPr>
            <p:ph type="ftr" sz="quarter" idx="11"/>
          </p:nvPr>
        </p:nvSpPr>
        <p:spPr/>
        <p:txBody>
          <a:bodyPr/>
          <a:lstStyle/>
          <a:p>
            <a:r>
              <a:rPr lang="fr-FR" smtClean="0"/>
              <a:t>MasterClasses 2013</a:t>
            </a:r>
            <a:endParaRPr lang="fr-F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4291EBD-6C81-4D4A-915D-F78B65790A87}" type="datetime1">
              <a:rPr lang="fr-FR" smtClean="0"/>
              <a:pPr/>
              <a:t>21/03/2013</a:t>
            </a:fld>
            <a:endParaRPr lang="fr-FR"/>
          </a:p>
        </p:txBody>
      </p:sp>
      <p:sp>
        <p:nvSpPr>
          <p:cNvPr id="4" name="Espace réservé du pied de page 3"/>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3D5EA6-AE89-49C1-A125-7D9BDE39EC66}" type="datetime1">
              <a:rPr lang="fr-FR" smtClean="0"/>
              <a:pPr/>
              <a:t>21/03/2013</a:t>
            </a:fld>
            <a:endParaRPr lang="fr-FR"/>
          </a:p>
        </p:txBody>
      </p:sp>
      <p:sp>
        <p:nvSpPr>
          <p:cNvPr id="3" name="Espace réservé du pied de page 2"/>
          <p:cNvSpPr>
            <a:spLocks noGrp="1"/>
          </p:cNvSpPr>
          <p:nvPr>
            <p:ph type="ftr" sz="quarter" idx="11"/>
          </p:nvPr>
        </p:nvSpPr>
        <p:spPr/>
        <p:txBody>
          <a:bodyPr/>
          <a:lstStyle/>
          <a:p>
            <a:r>
              <a:rPr lang="fr-FR" smtClean="0"/>
              <a:t>MasterClasses 2013</a:t>
            </a:r>
            <a:endParaRPr lang="fr-F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A5C4721-071B-4D9A-9CED-4F88643EBEC6}" type="datetime1">
              <a:rPr lang="fr-FR" smtClean="0"/>
              <a:pPr/>
              <a:t>21/03/2013</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32F94A-DC6F-4DC3-A01F-D2A54AE4F2AC}" type="datetime1">
              <a:rPr lang="fr-FR" smtClean="0"/>
              <a:pPr/>
              <a:t>21/03/2013</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483ECC4C-F6C3-4C03-90C1-56AA7825E21F}" type="datetime1">
              <a:rPr lang="fr-FR" smtClean="0"/>
              <a:pPr/>
              <a:t>21/03/2013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MasterClasses 2013</a:t>
            </a:r>
            <a:endParaRPr lang="fr-F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611560" y="3886200"/>
            <a:ext cx="8064896" cy="2207096"/>
          </a:xfrm>
        </p:spPr>
        <p:txBody>
          <a:bodyPr>
            <a:normAutofit fontScale="92500" lnSpcReduction="20000"/>
          </a:bodyPr>
          <a:lstStyle/>
          <a:p>
            <a:r>
              <a:rPr lang="fr-FR" dirty="0" err="1" smtClean="0">
                <a:solidFill>
                  <a:schemeClr val="tx1"/>
                </a:solidFill>
              </a:rPr>
              <a:t>Masterclasses</a:t>
            </a:r>
            <a:r>
              <a:rPr lang="fr-FR" dirty="0" smtClean="0">
                <a:solidFill>
                  <a:schemeClr val="tx1"/>
                </a:solidFill>
              </a:rPr>
              <a:t> 2013</a:t>
            </a: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N. Arnaud, N. Lorenzo-Martinez, N. </a:t>
            </a:r>
            <a:r>
              <a:rPr lang="fr-FR" dirty="0" err="1" smtClean="0">
                <a:solidFill>
                  <a:schemeClr val="tx1"/>
                </a:solidFill>
              </a:rPr>
              <a:t>Makovec</a:t>
            </a:r>
            <a:r>
              <a:rPr lang="fr-FR" dirty="0" smtClean="0">
                <a:solidFill>
                  <a:schemeClr val="tx1"/>
                </a:solidFill>
              </a:rPr>
              <a:t/>
            </a:r>
            <a:br>
              <a:rPr lang="fr-FR" dirty="0" smtClean="0">
                <a:solidFill>
                  <a:schemeClr val="tx1"/>
                </a:solidFill>
              </a:rPr>
            </a:br>
            <a:r>
              <a:rPr lang="fr-FR" u="sng" dirty="0" smtClean="0">
                <a:solidFill>
                  <a:schemeClr val="tx1"/>
                </a:solidFill>
              </a:rPr>
              <a:t>E. </a:t>
            </a:r>
            <a:r>
              <a:rPr lang="fr-FR" u="sng" dirty="0" err="1" smtClean="0">
                <a:solidFill>
                  <a:schemeClr val="tx1"/>
                </a:solidFill>
              </a:rPr>
              <a:t>Scifo</a:t>
            </a:r>
            <a:endParaRPr lang="fr-FR" u="sng" dirty="0" smtClean="0">
              <a:solidFill>
                <a:schemeClr val="tx1"/>
              </a:solidFill>
            </a:endParaRP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exemple d’ATLAS</a:t>
            </a:r>
            <a:endPar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7667625" cy="519113"/>
          </a:xfrm>
        </p:spPr>
        <p:txBody>
          <a:bodyPr>
            <a:normAutofit fontScale="90000"/>
          </a:bodyPr>
          <a:lstStyle/>
          <a:p>
            <a:r>
              <a:rPr lang="en-US" dirty="0"/>
              <a:t>Comment </a:t>
            </a:r>
            <a:r>
              <a:rPr lang="en-US" dirty="0" err="1"/>
              <a:t>voit</a:t>
            </a:r>
            <a:r>
              <a:rPr lang="en-US" dirty="0"/>
              <a:t>-on les traces à </a:t>
            </a:r>
            <a:r>
              <a:rPr lang="en-US" dirty="0" smtClean="0"/>
              <a:t>ATLAS ?</a:t>
            </a:r>
            <a:endParaRPr lang="en-US" dirty="0"/>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smtClean="0"/>
              <a:t>Ce que vous </a:t>
            </a:r>
            <a:br>
              <a:rPr lang="fr-FR" sz="2000" b="1" dirty="0" smtClean="0"/>
            </a:br>
            <a:r>
              <a:rPr lang="fr-FR" sz="2000" b="1" dirty="0" smtClean="0"/>
              <a:t>allez voir sur </a:t>
            </a:r>
            <a:br>
              <a:rPr lang="fr-FR" sz="2000" b="1" dirty="0" smtClean="0"/>
            </a:br>
            <a:r>
              <a:rPr lang="fr-FR" sz="2000" b="1" dirty="0" smtClean="0"/>
              <a:t>vos écrans </a:t>
            </a:r>
            <a:br>
              <a:rPr lang="fr-FR" sz="2000" b="1" dirty="0" smtClean="0"/>
            </a:br>
            <a:r>
              <a:rPr lang="fr-FR" sz="2000" b="1" dirty="0" smtClean="0"/>
              <a:t>dans ce TP </a:t>
            </a:r>
            <a:r>
              <a:rPr lang="fr-FR" sz="2000" dirty="0" smtClean="0"/>
              <a:t>:</a:t>
            </a:r>
          </a:p>
          <a:p>
            <a:endParaRPr lang="fr-FR" sz="2000" dirty="0" smtClean="0"/>
          </a:p>
          <a:p>
            <a:endParaRPr lang="fr-FR" sz="2000" dirty="0" smtClean="0"/>
          </a:p>
          <a:p>
            <a:r>
              <a:rPr lang="fr-FR" sz="2000" dirty="0" smtClean="0"/>
              <a:t>Vue de face</a:t>
            </a:r>
          </a:p>
          <a:p>
            <a:endParaRPr lang="fr-FR" sz="2000" dirty="0" smtClean="0"/>
          </a:p>
          <a:p>
            <a:r>
              <a:rPr lang="fr-FR" sz="2000" dirty="0" smtClean="0"/>
              <a:t>Vue de côté</a:t>
            </a:r>
            <a:endParaRPr lang="fr-FR" sz="2000" dirty="0"/>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p:cNvSpPr>
            <a:spLocks noGrp="1"/>
          </p:cNvSpPr>
          <p:nvPr>
            <p:ph type="sldNum" sz="quarter" idx="12"/>
          </p:nvPr>
        </p:nvSpPr>
        <p:spPr/>
        <p:txBody>
          <a:bodyPr/>
          <a:lstStyle/>
          <a:p>
            <a:fld id="{C87FFD17-4B23-42F6-9F7E-E566978288EA}" type="slidenum">
              <a:rPr lang="fr-FR" smtClean="0"/>
              <a:pPr/>
              <a:t>10</a:t>
            </a:fld>
            <a:endParaRPr lang="fr-F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
            </a:r>
            <a:r>
              <a:rPr lang="en-US" dirty="0" smtClean="0"/>
              <a:t>ATLAS ?</a:t>
            </a:r>
            <a:endParaRPr lang="en-US" dirty="0"/>
          </a:p>
        </p:txBody>
      </p:sp>
      <p:sp>
        <p:nvSpPr>
          <p:cNvPr id="92163" name="Rectangle 3"/>
          <p:cNvSpPr>
            <a:spLocks noGrp="1" noChangeArrowheads="1"/>
          </p:cNvSpPr>
          <p:nvPr>
            <p:ph idx="1"/>
          </p:nvPr>
        </p:nvSpPr>
        <p:spPr/>
        <p:txBody>
          <a:bodyPr/>
          <a:lstStyle/>
          <a:p>
            <a:endParaRPr lang="fr-FR"/>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7" name="Espace réservé du numéro de diapositive 6"/>
          <p:cNvSpPr>
            <a:spLocks noGrp="1"/>
          </p:cNvSpPr>
          <p:nvPr>
            <p:ph type="sldNum" sz="quarter" idx="12"/>
          </p:nvPr>
        </p:nvSpPr>
        <p:spPr/>
        <p:txBody>
          <a:bodyPr/>
          <a:lstStyle/>
          <a:p>
            <a:fld id="{C87FFD17-4B23-42F6-9F7E-E566978288EA}" type="slidenum">
              <a:rPr lang="fr-FR" smtClean="0"/>
              <a:pPr/>
              <a:t>11</a:t>
            </a:fld>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a:bodyPr>
          <a:lstStyle/>
          <a:p>
            <a:r>
              <a:rPr lang="en-US" dirty="0" smtClean="0"/>
              <a:t>2) </a:t>
            </a:r>
            <a:r>
              <a:rPr lang="en-US" dirty="0" err="1" smtClean="0"/>
              <a:t>Mesure</a:t>
            </a:r>
            <a:r>
              <a:rPr lang="en-US" dirty="0" smtClean="0"/>
              <a:t> de </a:t>
            </a:r>
            <a:r>
              <a:rPr lang="en-US" dirty="0" err="1" smtClean="0"/>
              <a:t>l’énergie</a:t>
            </a:r>
            <a:r>
              <a:rPr lang="en-US" dirty="0" smtClean="0"/>
              <a:t> : </a:t>
            </a:r>
            <a:r>
              <a:rPr lang="en-US" dirty="0" err="1" smtClean="0"/>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a:t>
            </a:r>
            <a:r>
              <a:rPr lang="en-US" dirty="0" smtClean="0"/>
              <a:t>par</a:t>
            </a:r>
          </a:p>
          <a:p>
            <a:pPr lvl="1"/>
            <a:r>
              <a:rPr lang="en-US" dirty="0" err="1" smtClean="0"/>
              <a:t>création</a:t>
            </a:r>
            <a:r>
              <a:rPr lang="en-US" dirty="0" smtClean="0"/>
              <a:t> de </a:t>
            </a:r>
            <a:r>
              <a:rPr lang="en-US" dirty="0" err="1" smtClean="0"/>
              <a:t>paires</a:t>
            </a:r>
            <a:r>
              <a:rPr lang="en-US" dirty="0" smtClean="0"/>
              <a:t> (conversion)  </a:t>
            </a:r>
          </a:p>
          <a:p>
            <a:pPr lvl="1"/>
            <a:r>
              <a:rPr lang="en-US" dirty="0" err="1" smtClean="0"/>
              <a:t>rayonnement</a:t>
            </a:r>
            <a:r>
              <a:rPr lang="en-US" dirty="0" smtClean="0"/>
              <a:t> (</a:t>
            </a:r>
            <a:r>
              <a:rPr lang="en-US" dirty="0" err="1" smtClean="0"/>
              <a:t>Bremstrahlung</a:t>
            </a:r>
            <a:r>
              <a:rPr lang="en-US" dirty="0" smtClean="0"/>
              <a:t>)</a:t>
            </a:r>
            <a:endParaRPr lang="en-US" dirty="0"/>
          </a:p>
          <a:p>
            <a:endParaRPr lang="en-US" dirty="0"/>
          </a:p>
          <a:p>
            <a:endParaRPr lang="en-US" dirty="0" smtClean="0"/>
          </a:p>
          <a:p>
            <a:endParaRPr lang="en-US" dirty="0" smtClean="0"/>
          </a:p>
          <a:p>
            <a:endParaRPr lang="en-US" dirty="0"/>
          </a:p>
          <a:p>
            <a:endParaRPr lang="en-US" dirty="0"/>
          </a:p>
          <a:p>
            <a:endParaRPr lang="en-US" dirty="0"/>
          </a:p>
          <a:p>
            <a:endParaRPr lang="en-US" dirty="0"/>
          </a:p>
          <a:p>
            <a:endParaRPr lang="en-US" dirty="0"/>
          </a:p>
          <a:p>
            <a:endParaRPr lang="en-US" dirty="0" smtClean="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smtClean="0"/>
              <a:t>calorimètre</a:t>
            </a:r>
            <a:r>
              <a:rPr lang="en-US" dirty="0" smtClean="0"/>
              <a:t> (</a:t>
            </a:r>
            <a:r>
              <a:rPr lang="en-US" dirty="0" err="1" smtClean="0"/>
              <a:t>gerbe</a:t>
            </a:r>
            <a:r>
              <a:rPr lang="en-US" dirty="0" smtClean="0"/>
              <a:t> </a:t>
            </a:r>
            <a:r>
              <a:rPr lang="en-US" dirty="0" err="1" smtClean="0"/>
              <a:t>électromagnétique</a:t>
            </a:r>
            <a:r>
              <a:rPr lang="en-US" dirty="0" smtClean="0"/>
              <a:t>)</a:t>
            </a:r>
            <a:endParaRPr lang="en-US" dirty="0"/>
          </a:p>
          <a:p>
            <a:pPr lvl="1"/>
            <a:r>
              <a:rPr lang="en-US" dirty="0"/>
              <a:t> par </a:t>
            </a:r>
            <a:r>
              <a:rPr lang="en-US" dirty="0" err="1"/>
              <a:t>ionisation</a:t>
            </a:r>
            <a:r>
              <a:rPr lang="en-US" dirty="0"/>
              <a:t> par </a:t>
            </a:r>
            <a:r>
              <a:rPr lang="en-US" dirty="0" err="1" smtClean="0"/>
              <a:t>exemple</a:t>
            </a:r>
            <a:endParaRPr lang="en-US" dirty="0" smtClean="0"/>
          </a:p>
          <a:p>
            <a:r>
              <a:rPr lang="en-US" dirty="0" err="1" smtClean="0"/>
              <a:t>Nécessite</a:t>
            </a:r>
            <a:r>
              <a:rPr lang="en-US" dirty="0" smtClean="0"/>
              <a:t>  la destruction de la </a:t>
            </a:r>
            <a:r>
              <a:rPr lang="en-US" dirty="0" err="1" smtClean="0"/>
              <a:t>particule</a:t>
            </a:r>
            <a:r>
              <a:rPr lang="en-US" dirty="0" smtClean="0"/>
              <a:t> </a:t>
            </a:r>
            <a:r>
              <a:rPr lang="en-US" dirty="0" err="1" smtClean="0"/>
              <a:t>initiale</a:t>
            </a:r>
            <a:r>
              <a:rPr lang="en-US" dirty="0" smtClean="0"/>
              <a:t>.</a:t>
            </a:r>
            <a:endParaRPr lang="en-US" dirty="0"/>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C87FFD17-4B23-42F6-9F7E-E566978288EA}" type="slidenum">
              <a:rPr lang="fr-FR" smtClean="0"/>
              <a:pPr/>
              <a:t>12</a:t>
            </a:fld>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dirty="0" err="1"/>
              <a:t>Fonctionnement</a:t>
            </a:r>
            <a:r>
              <a:rPr lang="en-US" dirty="0"/>
              <a:t> d’un </a:t>
            </a:r>
            <a:r>
              <a:rPr lang="en-US" dirty="0" err="1"/>
              <a:t>calorimètre</a:t>
            </a:r>
            <a:endParaRPr lang="en-US" dirty="0"/>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smtClean="0"/>
              <a:t>catégories</a:t>
            </a:r>
            <a:r>
              <a:rPr lang="en-US" sz="2800" dirty="0" smtClean="0"/>
              <a:t> :</a:t>
            </a:r>
            <a:endParaRPr lang="en-US" sz="2800" dirty="0"/>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smtClean="0"/>
              <a:t>formées</a:t>
            </a:r>
            <a:r>
              <a:rPr lang="en-US" sz="1800" dirty="0" smtClean="0"/>
              <a:t> </a:t>
            </a:r>
            <a:r>
              <a:rPr lang="en-US" sz="1800" dirty="0"/>
              <a:t>de quarks (ex: proton)</a:t>
            </a:r>
            <a:endParaRPr lang="en-US" dirty="0"/>
          </a:p>
          <a:p>
            <a:pPr lvl="2"/>
            <a:r>
              <a:rPr lang="fr-FR" sz="1800" dirty="0"/>
              <a:t>Ces particules interagissent moins</a:t>
            </a:r>
          </a:p>
          <a:p>
            <a:pPr lvl="3"/>
            <a:r>
              <a:rPr lang="fr-FR" dirty="0"/>
              <a:t>il faut plus de matière pour les </a:t>
            </a:r>
            <a:r>
              <a:rPr lang="fr-FR" dirty="0" smtClean="0"/>
              <a:t>arrêter</a:t>
            </a:r>
            <a:endParaRPr lang="fr-FR" dirty="0"/>
          </a:p>
          <a:p>
            <a:pPr lvl="2"/>
            <a:endParaRPr lang="en-US" sz="1800" dirty="0"/>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4" name="Espace réservé du numéro de diapositive 23"/>
          <p:cNvSpPr>
            <a:spLocks noGrp="1"/>
          </p:cNvSpPr>
          <p:nvPr>
            <p:ph type="sldNum" sz="quarter" idx="12"/>
          </p:nvPr>
        </p:nvSpPr>
        <p:spPr/>
        <p:txBody>
          <a:bodyPr/>
          <a:lstStyle/>
          <a:p>
            <a:fld id="{C87FFD17-4B23-42F6-9F7E-E566978288EA}" type="slidenum">
              <a:rPr lang="fr-FR" smtClean="0"/>
              <a:pPr/>
              <a:t>13</a:t>
            </a:fld>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smtClean="0"/>
              <a:t>calorimètres</a:t>
            </a:r>
            <a:endParaRPr lang="en-US" dirty="0"/>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6" name="Espace réservé du numéro de diapositive 15"/>
          <p:cNvSpPr>
            <a:spLocks noGrp="1"/>
          </p:cNvSpPr>
          <p:nvPr>
            <p:ph type="sldNum" sz="quarter" idx="12"/>
          </p:nvPr>
        </p:nvSpPr>
        <p:spPr/>
        <p:txBody>
          <a:bodyPr/>
          <a:lstStyle/>
          <a:p>
            <a:fld id="{C87FFD17-4B23-42F6-9F7E-E566978288EA}" type="slidenum">
              <a:rPr lang="fr-FR" smtClean="0"/>
              <a:pPr/>
              <a:t>14</a:t>
            </a:fld>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a:t>calorimètres</a:t>
            </a:r>
            <a:endParaRPr lang="en-US" dirty="0"/>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6" name="Espace réservé du numéro de diapositive 15"/>
          <p:cNvSpPr>
            <a:spLocks noGrp="1"/>
          </p:cNvSpPr>
          <p:nvPr>
            <p:ph type="sldNum" sz="quarter" idx="12"/>
          </p:nvPr>
        </p:nvSpPr>
        <p:spPr/>
        <p:txBody>
          <a:bodyPr/>
          <a:lstStyle/>
          <a:p>
            <a:fld id="{C87FFD17-4B23-42F6-9F7E-E566978288EA}" type="slidenum">
              <a:rPr lang="fr-FR" smtClean="0"/>
              <a:pPr/>
              <a:t>15</a:t>
            </a:fld>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dirty="0"/>
              <a:t>Les </a:t>
            </a:r>
            <a:r>
              <a:rPr lang="en-US" dirty="0" err="1"/>
              <a:t>calorimètres</a:t>
            </a:r>
            <a:r>
              <a:rPr lang="en-US" dirty="0"/>
              <a:t> </a:t>
            </a:r>
            <a:r>
              <a:rPr lang="en-US" dirty="0" err="1"/>
              <a:t>d’ATLAS</a:t>
            </a:r>
            <a:endParaRPr lang="en-US" dirty="0"/>
          </a:p>
        </p:txBody>
      </p:sp>
      <p:sp>
        <p:nvSpPr>
          <p:cNvPr id="105475" name="Rectangle 3"/>
          <p:cNvSpPr>
            <a:spLocks noGrp="1" noChangeArrowheads="1"/>
          </p:cNvSpPr>
          <p:nvPr>
            <p:ph idx="1"/>
          </p:nvPr>
        </p:nvSpPr>
        <p:spPr/>
        <p:txBody>
          <a:bodyPr/>
          <a:lstStyle/>
          <a:p>
            <a:endParaRPr lang="fr-FR"/>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7" name="Espace réservé du numéro de diapositive 6"/>
          <p:cNvSpPr>
            <a:spLocks noGrp="1"/>
          </p:cNvSpPr>
          <p:nvPr>
            <p:ph type="sldNum" sz="quarter" idx="12"/>
          </p:nvPr>
        </p:nvSpPr>
        <p:spPr/>
        <p:txBody>
          <a:bodyPr/>
          <a:lstStyle/>
          <a:p>
            <a:fld id="{C87FFD17-4B23-42F6-9F7E-E566978288EA}" type="slidenum">
              <a:rPr lang="fr-FR" smtClean="0"/>
              <a:pPr/>
              <a:t>16</a:t>
            </a:fld>
            <a:endParaRPr lang="fr-F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dirty="0"/>
              <a:t>Comment </a:t>
            </a:r>
            <a:r>
              <a:rPr lang="en-US" dirty="0" err="1"/>
              <a:t>voit</a:t>
            </a:r>
            <a:r>
              <a:rPr lang="en-US" dirty="0"/>
              <a:t>-on un </a:t>
            </a:r>
            <a:r>
              <a:rPr lang="en-US" dirty="0" err="1"/>
              <a:t>électron</a:t>
            </a:r>
            <a:r>
              <a:rPr lang="en-US" dirty="0"/>
              <a:t> </a:t>
            </a:r>
            <a:r>
              <a:rPr lang="en-US" dirty="0" err="1"/>
              <a:t>dans</a:t>
            </a:r>
            <a:r>
              <a:rPr lang="en-US" dirty="0"/>
              <a:t> ATLAS?</a:t>
            </a:r>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smtClean="0"/>
              <a:t>Électron = </a:t>
            </a:r>
          </a:p>
          <a:p>
            <a:pPr lvl="1"/>
            <a:r>
              <a:rPr lang="fr-FR" sz="2400" dirty="0" smtClean="0"/>
              <a:t>particule chargées </a:t>
            </a:r>
            <a:r>
              <a:rPr lang="fr-FR" sz="2400" dirty="0" smtClean="0">
                <a:sym typeface="Wingdings" pitchFamily="2" charset="2"/>
              </a:rPr>
              <a:t> visible dans le </a:t>
            </a:r>
            <a:r>
              <a:rPr lang="fr-FR" sz="2400" dirty="0" err="1" smtClean="0">
                <a:sym typeface="Wingdings" pitchFamily="2" charset="2"/>
              </a:rPr>
              <a:t>trajectographe</a:t>
            </a:r>
            <a:endParaRPr lang="fr-FR" sz="2400" dirty="0" smtClean="0">
              <a:sym typeface="Wingdings" pitchFamily="2" charset="2"/>
            </a:endParaRPr>
          </a:p>
          <a:p>
            <a:pPr lvl="1"/>
            <a:r>
              <a:rPr lang="fr-FR" sz="2400" dirty="0" smtClean="0">
                <a:sym typeface="Wingdings" pitchFamily="2" charset="2"/>
              </a:rPr>
              <a:t>Particule électromagnétique  dépôt d’énergie dans le calorimètre électromagnétique</a:t>
            </a:r>
            <a:endParaRPr lang="fr-FR" sz="2400" dirty="0"/>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17</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5" name="Espace réservé du numéro de diapositive 14"/>
          <p:cNvSpPr>
            <a:spLocks noGrp="1"/>
          </p:cNvSpPr>
          <p:nvPr>
            <p:ph type="sldNum" sz="quarter" idx="12"/>
          </p:nvPr>
        </p:nvSpPr>
        <p:spPr/>
        <p:txBody>
          <a:bodyPr/>
          <a:lstStyle/>
          <a:p>
            <a:fld id="{C87FFD17-4B23-42F6-9F7E-E566978288EA}" type="slidenum">
              <a:rPr lang="fr-FR" smtClean="0"/>
              <a:pPr/>
              <a:t>17</a:t>
            </a:fld>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dans ATLAS</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smtClean="0"/>
              <a:t>Un quark ‘’libre’’ (isolé) n’existe pas (propriété de l’interaction forte : confinement)</a:t>
            </a:r>
          </a:p>
          <a:p>
            <a:r>
              <a:rPr lang="fr-FR" sz="2400" dirty="0" smtClean="0"/>
              <a:t>Expérimentalement, on voit des </a:t>
            </a:r>
            <a:r>
              <a:rPr lang="fr-FR" sz="2400" b="1" dirty="0" smtClean="0"/>
              <a:t>jets </a:t>
            </a:r>
            <a:r>
              <a:rPr lang="fr-FR" sz="2400" dirty="0" smtClean="0"/>
              <a:t>= flot de particules dans la même direction :</a:t>
            </a:r>
          </a:p>
          <a:p>
            <a:pPr lvl="1"/>
            <a:r>
              <a:rPr lang="fr-FR" sz="2000" dirty="0" smtClean="0"/>
              <a:t>Beaucoup de traces concentrées dans un cône</a:t>
            </a:r>
          </a:p>
          <a:p>
            <a:pPr lvl="1"/>
            <a:r>
              <a:rPr lang="fr-FR" sz="2000" dirty="0" smtClean="0"/>
              <a:t>Dépôt d’énergie dans les calorimètres (électromagnétique et hadronique)</a:t>
            </a: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744948"/>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920111"/>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573939"/>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638746"/>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638746"/>
            <a:ext cx="1110240" cy="718636"/>
          </a:xfrm>
          <a:prstGeom prst="line">
            <a:avLst/>
          </a:prstGeom>
          <a:noFill/>
          <a:ln w="76200" algn="ctr">
            <a:solidFill>
              <a:srgbClr val="FFFF00"/>
            </a:solidFill>
            <a:round/>
            <a:headEnd/>
            <a:tailEnd/>
          </a:ln>
        </p:spPr>
      </p:cxnSp>
      <p:sp>
        <p:nvSpPr>
          <p:cNvPr id="11" name="Espace réservé du numéro de diapositive 10"/>
          <p:cNvSpPr>
            <a:spLocks noGrp="1"/>
          </p:cNvSpPr>
          <p:nvPr>
            <p:ph type="sldNum" sz="quarter" idx="12"/>
          </p:nvPr>
        </p:nvSpPr>
        <p:spPr/>
        <p:txBody>
          <a:bodyPr/>
          <a:lstStyle/>
          <a:p>
            <a:fld id="{C87FFD17-4B23-42F6-9F7E-E566978288EA}"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dans ATLAS</a:t>
            </a:r>
            <a:endParaRPr lang="fr-FR" dirty="0"/>
          </a:p>
        </p:txBody>
      </p:sp>
      <p:sp>
        <p:nvSpPr>
          <p:cNvPr id="30723" name="Espace réservé du contenu 2"/>
          <p:cNvSpPr>
            <a:spLocks noGrp="1"/>
          </p:cNvSpPr>
          <p:nvPr>
            <p:ph idx="1"/>
          </p:nvPr>
        </p:nvSpPr>
        <p:spPr/>
        <p:txBody>
          <a:bodyPr/>
          <a:lstStyle/>
          <a:p>
            <a:endParaRPr lang="fr-FR" smtClean="0"/>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4" name="Espace réservé du numéro de diapositive 13"/>
          <p:cNvSpPr>
            <a:spLocks noGrp="1"/>
          </p:cNvSpPr>
          <p:nvPr>
            <p:ph type="sldNum" sz="quarter" idx="12"/>
          </p:nvPr>
        </p:nvSpPr>
        <p:spPr/>
        <p:txBody>
          <a:bodyPr/>
          <a:lstStyle/>
          <a:p>
            <a:fld id="{C87FFD17-4B23-42F6-9F7E-E566978288EA}"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 le Modèle Standard</a:t>
            </a:r>
            <a:endParaRPr lang="fr-FR" dirty="0"/>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smtClean="0"/>
              <a:t>Plus : le boson de </a:t>
            </a:r>
            <a:r>
              <a:rPr lang="fr-FR" dirty="0" err="1" smtClean="0"/>
              <a:t>Higgs</a:t>
            </a:r>
            <a:endParaRPr lang="fr-FR" dirty="0"/>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
        <p:nvSpPr>
          <p:cNvPr id="8" name="Espace réservé du numéro de diapositive 7"/>
          <p:cNvSpPr>
            <a:spLocks noGrp="1"/>
          </p:cNvSpPr>
          <p:nvPr>
            <p:ph type="sldNum" sz="quarter" idx="12"/>
          </p:nvPr>
        </p:nvSpPr>
        <p:spPr/>
        <p:txBody>
          <a:bodyPr/>
          <a:lstStyle/>
          <a:p>
            <a:fld id="{C87FFD17-4B23-42F6-9F7E-E566978288EA}"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dirty="0" err="1"/>
              <a:t>Détecter</a:t>
            </a:r>
            <a:r>
              <a:rPr lang="en-US" dirty="0"/>
              <a:t> les </a:t>
            </a:r>
            <a:r>
              <a:rPr lang="en-US" dirty="0" err="1"/>
              <a:t>muons</a:t>
            </a:r>
            <a:endParaRPr lang="en-US" dirty="0"/>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smtClean="0"/>
              <a:t>Rappel : les muons sont des particules semblables à l’électron, en plus massifs.</a:t>
            </a:r>
          </a:p>
          <a:p>
            <a:pPr marL="365125" indent="-282575"/>
            <a:r>
              <a:rPr lang="fr-FR" sz="1800" dirty="0" smtClean="0"/>
              <a:t>Ce </a:t>
            </a:r>
            <a:r>
              <a:rPr lang="fr-FR" sz="1800" dirty="0"/>
              <a:t>sont des particules chargées, </a:t>
            </a:r>
            <a:r>
              <a:rPr lang="fr-FR" sz="1800" b="1" dirty="0"/>
              <a:t>on les voit dans le détecteur de </a:t>
            </a:r>
            <a:r>
              <a:rPr lang="fr-FR" sz="1800" b="1" dirty="0" smtClean="0"/>
              <a:t>traces</a:t>
            </a:r>
            <a:endParaRPr lang="fr-FR" sz="1800" b="1" dirty="0"/>
          </a:p>
          <a:p>
            <a:pPr marL="365125" indent="-282575"/>
            <a:r>
              <a:rPr lang="fr-FR" sz="1800" dirty="0"/>
              <a:t>Mais </a:t>
            </a:r>
            <a:r>
              <a:rPr lang="fr-FR" sz="1800" b="1" dirty="0"/>
              <a:t>ne s’arrêtent dans aucun des deux calorimètres</a:t>
            </a:r>
          </a:p>
          <a:p>
            <a:pPr marL="365125" indent="-282575"/>
            <a:r>
              <a:rPr lang="fr-FR" sz="1800" dirty="0" smtClean="0">
                <a:sym typeface="Wingdings" pitchFamily="2" charset="2"/>
              </a:rPr>
              <a:t> </a:t>
            </a:r>
            <a:r>
              <a:rPr lang="fr-FR" sz="1800" dirty="0" smtClean="0"/>
              <a:t>On </a:t>
            </a:r>
            <a:r>
              <a:rPr lang="fr-FR" sz="1800" dirty="0"/>
              <a:t>construit des chambres à muons qui mesurent de façon très précise la vitesse et la trajectoire de ces particules (précision de l’ordre de l’épaisseur d’un cheveu </a:t>
            </a:r>
            <a:r>
              <a:rPr lang="fr-FR" sz="1800" dirty="0" smtClean="0"/>
              <a:t>!!) dans la </a:t>
            </a:r>
            <a:r>
              <a:rPr lang="fr-FR" sz="1800" b="1" dirty="0" smtClean="0"/>
              <a:t>partie extérieure du détecteur</a:t>
            </a:r>
            <a:r>
              <a:rPr lang="fr-FR" sz="1800" dirty="0" smtClean="0"/>
              <a:t>.</a:t>
            </a:r>
            <a:endParaRPr lang="fr-FR" sz="1800" dirty="0"/>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20</a:t>
            </a:fld>
            <a:endParaRPr lang="en-US" sz="1200">
              <a:solidFill>
                <a:schemeClr val="bg2">
                  <a:shade val="50000"/>
                  <a:satMod val="200000"/>
                </a:schemeClr>
              </a:solidFill>
              <a:latin typeface="+mn-lt"/>
            </a:endParaRPr>
          </a:p>
        </p:txBody>
      </p:sp>
      <p:sp>
        <p:nvSpPr>
          <p:cNvPr id="11" name="Espace réservé du numéro de diapositive 10"/>
          <p:cNvSpPr>
            <a:spLocks noGrp="1"/>
          </p:cNvSpPr>
          <p:nvPr>
            <p:ph type="sldNum" sz="quarter" idx="12"/>
          </p:nvPr>
        </p:nvSpPr>
        <p:spPr/>
        <p:txBody>
          <a:bodyPr/>
          <a:lstStyle/>
          <a:p>
            <a:fld id="{C87FFD17-4B23-42F6-9F7E-E566978288EA}"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
        <p:nvSpPr>
          <p:cNvPr id="3" name="Espace réservé du contenu 2"/>
          <p:cNvSpPr>
            <a:spLocks noGrp="1"/>
          </p:cNvSpPr>
          <p:nvPr>
            <p:ph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21</a:t>
            </a:fld>
            <a:endParaRPr lang="fr-FR"/>
          </a:p>
        </p:txBody>
      </p:sp>
      <p:pic>
        <p:nvPicPr>
          <p:cNvPr id="6146" name="Picture 2" descr="http://kjende.web.cern.ch/kjende/images/events/Zmumu2.png"/>
          <p:cNvPicPr>
            <a:picLocks noChangeAspect="1" noChangeArrowheads="1"/>
          </p:cNvPicPr>
          <p:nvPr/>
        </p:nvPicPr>
        <p:blipFill>
          <a:blip r:embed="rId2" cstate="print"/>
          <a:srcRect/>
          <a:stretch>
            <a:fillRect/>
          </a:stretch>
        </p:blipFill>
        <p:spPr bwMode="auto">
          <a:xfrm>
            <a:off x="1691680" y="980728"/>
            <a:ext cx="5616624" cy="569085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smtClean="0"/>
              <a:t>Structure </a:t>
            </a:r>
            <a:r>
              <a:rPr lang="en-US" dirty="0" err="1" smtClean="0"/>
              <a:t>générale</a:t>
            </a:r>
            <a:r>
              <a:rPr lang="en-US" dirty="0" smtClean="0"/>
              <a:t> </a:t>
            </a:r>
            <a:r>
              <a:rPr lang="en-US" dirty="0"/>
              <a:t>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a:t>
            </a:r>
            <a:r>
              <a:rPr lang="fr-FR" sz="2400" dirty="0" smtClean="0">
                <a:solidFill>
                  <a:srgbClr val="FF0000"/>
                </a:solidFill>
                <a:sym typeface="Wingdings" pitchFamily="2" charset="2"/>
              </a:rPr>
              <a:t>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a:t>
            </a:r>
            <a:r>
              <a:rPr lang="fr-FR" sz="1800" dirty="0" smtClean="0">
                <a:sym typeface="Symbol" pitchFamily="18" charset="2"/>
              </a:rPr>
              <a:t>neutrinos)</a:t>
            </a:r>
          </a:p>
          <a:p>
            <a:pPr lvl="2">
              <a:lnSpc>
                <a:spcPct val="90000"/>
              </a:lnSpc>
            </a:pPr>
            <a:r>
              <a:rPr lang="fr-FR" sz="1800" dirty="0" smtClean="0">
                <a:sym typeface="Symbol" pitchFamily="18" charset="2"/>
              </a:rPr>
              <a:t>Après le </a:t>
            </a:r>
            <a:r>
              <a:rPr lang="fr-FR" sz="1800" dirty="0" err="1" smtClean="0">
                <a:sym typeface="Symbol" pitchFamily="18" charset="2"/>
              </a:rPr>
              <a:t>trajectographe</a:t>
            </a:r>
            <a:r>
              <a:rPr lang="fr-FR" sz="1800" dirty="0" smtClean="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a:t>
            </a:r>
            <a:r>
              <a:rPr lang="fr-FR" sz="2000" b="1" dirty="0" smtClean="0">
                <a:solidFill>
                  <a:srgbClr val="0000CC"/>
                </a:solidFill>
                <a:sym typeface="Wingdings" pitchFamily="2" charset="2"/>
              </a:rPr>
              <a:t>muons</a:t>
            </a:r>
          </a:p>
          <a:p>
            <a:pPr lvl="2">
              <a:lnSpc>
                <a:spcPct val="90000"/>
              </a:lnSpc>
            </a:pPr>
            <a:r>
              <a:rPr lang="fr-FR" sz="1600" dirty="0" smtClean="0">
                <a:sym typeface="Wingdings" pitchFamily="2" charset="2"/>
              </a:rPr>
              <a:t>A l’extérieur pour arrêter les </a:t>
            </a:r>
            <a:r>
              <a:rPr lang="fr-FR" sz="1600" dirty="0" err="1" smtClean="0">
                <a:sym typeface="Wingdings" pitchFamily="2" charset="2"/>
              </a:rPr>
              <a:t>mons</a:t>
            </a:r>
            <a:r>
              <a:rPr lang="fr-FR" sz="1600" dirty="0" smtClean="0">
                <a:sym typeface="Wingdings" pitchFamily="2" charset="2"/>
              </a:rPr>
              <a:t> qui ont beaucoup d’énergie</a:t>
            </a:r>
          </a:p>
          <a:p>
            <a:pPr>
              <a:lnSpc>
                <a:spcPct val="90000"/>
              </a:lnSpc>
            </a:pPr>
            <a:r>
              <a:rPr lang="fr-FR" sz="2400" dirty="0" smtClean="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3" name="Espace réservé du numéro de diapositive 12"/>
          <p:cNvSpPr>
            <a:spLocks noGrp="1"/>
          </p:cNvSpPr>
          <p:nvPr>
            <p:ph type="sldNum" sz="quarter" idx="12"/>
          </p:nvPr>
        </p:nvSpPr>
        <p:spPr/>
        <p:txBody>
          <a:bodyPr/>
          <a:lstStyle/>
          <a:p>
            <a:fld id="{C87FFD17-4B23-42F6-9F7E-E566978288EA}" type="slidenum">
              <a:rPr lang="fr-FR" smtClean="0"/>
              <a:pPr/>
              <a:t>22</a:t>
            </a:fld>
            <a:endParaRPr lang="fr-F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dirty="0" smtClean="0"/>
              <a:t>Résumé… </a:t>
            </a:r>
            <a:r>
              <a:rPr lang="en-GB" dirty="0" err="1" smtClean="0"/>
              <a:t>Voir</a:t>
            </a:r>
            <a:r>
              <a:rPr lang="en-GB" dirty="0" smtClean="0"/>
              <a:t> </a:t>
            </a:r>
            <a:r>
              <a:rPr lang="en-GB" dirty="0" err="1" smtClean="0">
                <a:hlinkClick r:id="rId3"/>
              </a:rPr>
              <a:t>l’applet</a:t>
            </a:r>
            <a:r>
              <a:rPr lang="en-GB" dirty="0" smtClean="0">
                <a:hlinkClick r:id="rId3"/>
              </a:rPr>
              <a:t> Java</a:t>
            </a:r>
            <a:endParaRPr lang="en-GB" dirty="0"/>
          </a:p>
        </p:txBody>
      </p:sp>
      <p:sp>
        <p:nvSpPr>
          <p:cNvPr id="113667" name="Rectangle 3"/>
          <p:cNvSpPr>
            <a:spLocks noGrp="1" noChangeArrowheads="1"/>
          </p:cNvSpPr>
          <p:nvPr>
            <p:ph idx="1"/>
          </p:nvPr>
        </p:nvSpPr>
        <p:spPr/>
        <p:txBody>
          <a:bodyPr/>
          <a:lstStyle/>
          <a:p>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8" name="Espace réservé du numéro de diapositive 7"/>
          <p:cNvSpPr>
            <a:spLocks noGrp="1"/>
          </p:cNvSpPr>
          <p:nvPr>
            <p:ph type="sldNum" sz="quarter" idx="12"/>
          </p:nvPr>
        </p:nvSpPr>
        <p:spPr/>
        <p:txBody>
          <a:bodyPr/>
          <a:lstStyle/>
          <a:p>
            <a:fld id="{C87FFD17-4B23-42F6-9F7E-E566978288EA}" type="slidenum">
              <a:rPr lang="fr-FR" smtClean="0"/>
              <a:pPr/>
              <a:t>23</a:t>
            </a:fld>
            <a:endParaRPr lang="fr-F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‘’Deviner’’ les Neutrinos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Les neutrinos </a:t>
            </a:r>
          </a:p>
          <a:p>
            <a:pPr lvl="1"/>
            <a:r>
              <a:rPr lang="fr-FR" dirty="0" smtClean="0"/>
              <a:t>Sont neutres : pas de trace dans le </a:t>
            </a:r>
            <a:r>
              <a:rPr lang="fr-FR" dirty="0" err="1" smtClean="0"/>
              <a:t>trajectographe</a:t>
            </a:r>
            <a:endParaRPr lang="fr-FR" dirty="0" smtClean="0"/>
          </a:p>
          <a:p>
            <a:pPr lvl="1"/>
            <a:r>
              <a:rPr lang="fr-FR" dirty="0" smtClean="0"/>
              <a:t>Interagissent très peu avec la matière : pas de signal dans les calorimètres ni les détecteurs de muons</a:t>
            </a:r>
          </a:p>
          <a:p>
            <a:r>
              <a:rPr lang="fr-FR" dirty="0" smtClean="0"/>
              <a:t>Ils traversent donc tout le détecteur sans laisser de signal : ils sont invisibles directement pour nous.</a:t>
            </a:r>
          </a:p>
          <a:p>
            <a:endParaRPr lang="fr-FR" dirty="0" smtClean="0"/>
          </a:p>
          <a:p>
            <a:r>
              <a:rPr lang="fr-FR" dirty="0" smtClean="0"/>
              <a:t>Cependant des méthodes indirectes existent pour essayer de savoir si un événement contient un neutrino. </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Conservation de l’impulsion</a:t>
            </a:r>
            <a:endParaRPr lang="fr-FR" dirty="0"/>
          </a:p>
        </p:txBody>
      </p:sp>
      <p:sp>
        <p:nvSpPr>
          <p:cNvPr id="3" name="Espace réservé du contenu 2"/>
          <p:cNvSpPr>
            <a:spLocks noGrp="1"/>
          </p:cNvSpPr>
          <p:nvPr>
            <p:ph idx="1"/>
          </p:nvPr>
        </p:nvSpPr>
        <p:spPr>
          <a:xfrm>
            <a:off x="457200" y="1340768"/>
            <a:ext cx="8229600" cy="5112568"/>
          </a:xfrm>
        </p:spPr>
        <p:txBody>
          <a:bodyPr>
            <a:normAutofit fontScale="77500" lnSpcReduction="20000"/>
          </a:bodyPr>
          <a:lstStyle/>
          <a:p>
            <a:r>
              <a:rPr lang="fr-FR" dirty="0" smtClean="0"/>
              <a:t>Impulsion ou quantité de mouvement :</a:t>
            </a:r>
          </a:p>
          <a:p>
            <a:r>
              <a:rPr lang="fr-FR" dirty="0" smtClean="0"/>
              <a:t>Conservée dans les réactions entre particules :</a:t>
            </a:r>
          </a:p>
          <a:p>
            <a:pPr>
              <a:buNone/>
            </a:pPr>
            <a:endParaRPr lang="fr-FR" dirty="0" smtClean="0"/>
          </a:p>
          <a:p>
            <a:pPr>
              <a:buNone/>
            </a:pPr>
            <a:r>
              <a:rPr lang="fr-FR" sz="2200" dirty="0" smtClean="0"/>
              <a:t>Exemple : Réaction : 1+2 </a:t>
            </a:r>
            <a:r>
              <a:rPr lang="fr-FR" sz="2200" dirty="0" smtClean="0">
                <a:sym typeface="Wingdings" pitchFamily="2" charset="2"/>
              </a:rPr>
              <a:t> a +b</a:t>
            </a:r>
          </a:p>
          <a:p>
            <a:pPr>
              <a:buNone/>
            </a:pPr>
            <a:r>
              <a:rPr lang="fr-FR" sz="2200" dirty="0" smtClean="0"/>
              <a:t>		Conservation de l’impulsion</a:t>
            </a:r>
          </a:p>
          <a:p>
            <a:pPr>
              <a:buNone/>
            </a:pPr>
            <a:r>
              <a:rPr lang="fr-FR" dirty="0" smtClean="0"/>
              <a:t>	</a:t>
            </a:r>
          </a:p>
          <a:p>
            <a:pPr>
              <a:buNone/>
            </a:pPr>
            <a:endParaRPr lang="fr-FR" dirty="0" smtClean="0"/>
          </a:p>
          <a:p>
            <a:pPr>
              <a:buNone/>
            </a:pPr>
            <a:endParaRPr lang="fr-FR" dirty="0" smtClean="0"/>
          </a:p>
          <a:p>
            <a:r>
              <a:rPr lang="fr-FR" dirty="0" smtClean="0"/>
              <a:t>Problème au LHC : on connaît seulement l’impulsion des protons, mais ce ne sont pas les protons qui régissent, ce sont leurs constituants dont on ignore l’impulsion</a:t>
            </a:r>
          </a:p>
          <a:p>
            <a:r>
              <a:rPr lang="fr-FR" dirty="0" smtClean="0"/>
              <a:t>Parade : les constituants ne bougent pas dans le plan </a:t>
            </a:r>
            <a:r>
              <a:rPr lang="fr-FR" b="1" dirty="0" smtClean="0"/>
              <a:t>perpendiculaire</a:t>
            </a:r>
            <a:r>
              <a:rPr lang="fr-FR" dirty="0" smtClean="0"/>
              <a:t> au faisceau </a:t>
            </a:r>
            <a:r>
              <a:rPr lang="fr-FR" dirty="0" smtClean="0">
                <a:sym typeface="Wingdings" pitchFamily="2" charset="2"/>
              </a:rPr>
              <a:t> </a:t>
            </a:r>
            <a:r>
              <a:rPr lang="fr-FR" b="1" dirty="0" smtClean="0">
                <a:sym typeface="Wingdings" pitchFamily="2" charset="2"/>
              </a:rPr>
              <a:t>impulsion transverse </a:t>
            </a:r>
            <a:r>
              <a:rPr lang="fr-FR" dirty="0" smtClean="0">
                <a:sym typeface="Wingdings" pitchFamily="2" charset="2"/>
              </a:rPr>
              <a:t>initiale nulle</a:t>
            </a:r>
            <a:endParaRPr lang="fr-FR" dirty="0" smtClean="0"/>
          </a:p>
          <a:p>
            <a:pPr>
              <a:buNone/>
            </a:pPr>
            <a:endParaRPr lang="fr-FR" dirty="0"/>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25</a:t>
            </a:fld>
            <a:endParaRPr lang="fr-FR"/>
          </a:p>
        </p:txBody>
      </p:sp>
      <p:grpSp>
        <p:nvGrpSpPr>
          <p:cNvPr id="5" name="Groupe 4"/>
          <p:cNvGrpSpPr/>
          <p:nvPr/>
        </p:nvGrpSpPr>
        <p:grpSpPr>
          <a:xfrm>
            <a:off x="6156176" y="1196752"/>
            <a:ext cx="1243546" cy="523220"/>
            <a:chOff x="7402002" y="3429000"/>
            <a:chExt cx="1243546" cy="523220"/>
          </a:xfrm>
        </p:grpSpPr>
        <p:sp>
          <p:nvSpPr>
            <p:cNvPr id="6" name="Text Box 33"/>
            <p:cNvSpPr txBox="1">
              <a:spLocks noChangeArrowheads="1"/>
            </p:cNvSpPr>
            <p:nvPr/>
          </p:nvSpPr>
          <p:spPr bwMode="auto">
            <a:xfrm>
              <a:off x="7402002" y="3429000"/>
              <a:ext cx="1243546" cy="523220"/>
            </a:xfrm>
            <a:prstGeom prst="rect">
              <a:avLst/>
            </a:prstGeom>
            <a:noFill/>
            <a:ln w="9525" algn="ctr">
              <a:noFill/>
              <a:miter lim="800000"/>
              <a:headEnd/>
              <a:tailEnd/>
            </a:ln>
            <a:effectLst/>
          </p:spPr>
          <p:txBody>
            <a:bodyPr wrap="none">
              <a:spAutoFit/>
            </a:bodyPr>
            <a:lstStyle/>
            <a:p>
              <a:r>
                <a:rPr lang="en-US" sz="2800" dirty="0" smtClean="0"/>
                <a:t>p = </a:t>
              </a:r>
              <a:r>
                <a:rPr lang="en-US" sz="2800" dirty="0" err="1" smtClean="0"/>
                <a:t>m.v</a:t>
              </a:r>
              <a:endParaRPr lang="en-US" sz="2800" dirty="0"/>
            </a:p>
          </p:txBody>
        </p:sp>
        <p:sp>
          <p:nvSpPr>
            <p:cNvPr id="7" name="Line 34"/>
            <p:cNvSpPr>
              <a:spLocks noChangeShapeType="1"/>
            </p:cNvSpPr>
            <p:nvPr/>
          </p:nvSpPr>
          <p:spPr bwMode="auto">
            <a:xfrm>
              <a:off x="7519477" y="3573016"/>
              <a:ext cx="166688" cy="0"/>
            </a:xfrm>
            <a:prstGeom prst="line">
              <a:avLst/>
            </a:prstGeom>
            <a:noFill/>
            <a:ln w="3175">
              <a:solidFill>
                <a:srgbClr val="000000"/>
              </a:solidFill>
              <a:round/>
              <a:headEnd/>
              <a:tailEnd type="triangle" w="med" len="med"/>
            </a:ln>
            <a:effectLst/>
          </p:spPr>
          <p:txBody>
            <a:bodyPr/>
            <a:lstStyle/>
            <a:p>
              <a:endParaRPr lang="fr-FR"/>
            </a:p>
          </p:txBody>
        </p:sp>
        <p:sp>
          <p:nvSpPr>
            <p:cNvPr id="8" name="Line 38"/>
            <p:cNvSpPr>
              <a:spLocks noChangeShapeType="1"/>
            </p:cNvSpPr>
            <p:nvPr/>
          </p:nvSpPr>
          <p:spPr bwMode="auto">
            <a:xfrm>
              <a:off x="8365752" y="3573016"/>
              <a:ext cx="166688" cy="0"/>
            </a:xfrm>
            <a:prstGeom prst="line">
              <a:avLst/>
            </a:prstGeom>
            <a:noFill/>
            <a:ln w="3175">
              <a:solidFill>
                <a:srgbClr val="000000"/>
              </a:solidFill>
              <a:round/>
              <a:headEnd/>
              <a:tailEnd type="triangle" w="med" len="med"/>
            </a:ln>
            <a:effectLst/>
          </p:spPr>
          <p:txBody>
            <a:bodyPr/>
            <a:lstStyle/>
            <a:p>
              <a:endParaRPr lang="fr-FR"/>
            </a:p>
          </p:txBody>
        </p:sp>
      </p:grpSp>
      <p:grpSp>
        <p:nvGrpSpPr>
          <p:cNvPr id="24" name="Groupe 23"/>
          <p:cNvGrpSpPr/>
          <p:nvPr/>
        </p:nvGrpSpPr>
        <p:grpSpPr>
          <a:xfrm>
            <a:off x="4427984" y="2617748"/>
            <a:ext cx="3168352" cy="523220"/>
            <a:chOff x="4427984" y="2185700"/>
            <a:chExt cx="3168352" cy="523220"/>
          </a:xfrm>
        </p:grpSpPr>
        <p:grpSp>
          <p:nvGrpSpPr>
            <p:cNvPr id="9" name="Groupe 8"/>
            <p:cNvGrpSpPr/>
            <p:nvPr/>
          </p:nvGrpSpPr>
          <p:grpSpPr>
            <a:xfrm>
              <a:off x="4499992" y="2185700"/>
              <a:ext cx="631904" cy="523220"/>
              <a:chOff x="7402002" y="3429000"/>
              <a:chExt cx="631904" cy="523220"/>
            </a:xfrm>
          </p:grpSpPr>
          <p:sp>
            <p:nvSpPr>
              <p:cNvPr id="10" name="Text Box 33"/>
              <p:cNvSpPr txBox="1">
                <a:spLocks noChangeArrowheads="1"/>
              </p:cNvSpPr>
              <p:nvPr/>
            </p:nvSpPr>
            <p:spPr bwMode="auto">
              <a:xfrm>
                <a:off x="7402002" y="3429000"/>
                <a:ext cx="631904" cy="523220"/>
              </a:xfrm>
              <a:prstGeom prst="rect">
                <a:avLst/>
              </a:prstGeom>
              <a:noFill/>
              <a:ln w="9525" algn="ctr">
                <a:noFill/>
                <a:miter lim="800000"/>
                <a:headEnd/>
                <a:tailEnd/>
              </a:ln>
              <a:effectLst/>
            </p:spPr>
            <p:txBody>
              <a:bodyPr wrap="none">
                <a:spAutoFit/>
              </a:bodyPr>
              <a:lstStyle/>
              <a:p>
                <a:r>
                  <a:rPr lang="en-US" sz="2800" dirty="0" smtClean="0"/>
                  <a:t>p</a:t>
                </a:r>
                <a:r>
                  <a:rPr lang="en-US" sz="2800" baseline="-25000" dirty="0" smtClean="0"/>
                  <a:t>1 </a:t>
                </a:r>
                <a:r>
                  <a:rPr lang="en-US" sz="2800" dirty="0" smtClean="0"/>
                  <a:t> </a:t>
                </a:r>
                <a:endParaRPr lang="en-US" sz="2800" dirty="0" smtClean="0"/>
              </a:p>
            </p:txBody>
          </p:sp>
          <p:sp>
            <p:nvSpPr>
              <p:cNvPr id="11" name="Line 34"/>
              <p:cNvSpPr>
                <a:spLocks noChangeShapeType="1"/>
              </p:cNvSpPr>
              <p:nvPr/>
            </p:nvSpPr>
            <p:spPr bwMode="auto">
              <a:xfrm>
                <a:off x="7519477" y="3573016"/>
                <a:ext cx="166688" cy="0"/>
              </a:xfrm>
              <a:prstGeom prst="line">
                <a:avLst/>
              </a:prstGeom>
              <a:noFill/>
              <a:ln w="3175">
                <a:solidFill>
                  <a:srgbClr val="000000"/>
                </a:solidFill>
                <a:round/>
                <a:headEnd/>
                <a:tailEnd type="triangle" w="med" len="med"/>
              </a:ln>
              <a:effectLst/>
            </p:spPr>
            <p:txBody>
              <a:bodyPr/>
              <a:lstStyle/>
              <a:p>
                <a:endParaRPr lang="fr-FR"/>
              </a:p>
            </p:txBody>
          </p:sp>
        </p:grpSp>
        <p:grpSp>
          <p:nvGrpSpPr>
            <p:cNvPr id="14" name="Groupe 13"/>
            <p:cNvGrpSpPr/>
            <p:nvPr/>
          </p:nvGrpSpPr>
          <p:grpSpPr>
            <a:xfrm>
              <a:off x="4948208" y="2185700"/>
              <a:ext cx="631904" cy="523220"/>
              <a:chOff x="7402002" y="3429000"/>
              <a:chExt cx="631904" cy="523220"/>
            </a:xfrm>
          </p:grpSpPr>
          <p:sp>
            <p:nvSpPr>
              <p:cNvPr id="15" name="Text Box 33"/>
              <p:cNvSpPr txBox="1">
                <a:spLocks noChangeArrowheads="1"/>
              </p:cNvSpPr>
              <p:nvPr/>
            </p:nvSpPr>
            <p:spPr bwMode="auto">
              <a:xfrm>
                <a:off x="7402002" y="3429000"/>
                <a:ext cx="631904" cy="523220"/>
              </a:xfrm>
              <a:prstGeom prst="rect">
                <a:avLst/>
              </a:prstGeom>
              <a:noFill/>
              <a:ln w="9525" algn="ctr">
                <a:noFill/>
                <a:miter lim="800000"/>
                <a:headEnd/>
                <a:tailEnd/>
              </a:ln>
              <a:effectLst/>
            </p:spPr>
            <p:txBody>
              <a:bodyPr wrap="none">
                <a:spAutoFit/>
              </a:bodyPr>
              <a:lstStyle/>
              <a:p>
                <a:r>
                  <a:rPr lang="en-US" sz="2800" dirty="0" smtClean="0"/>
                  <a:t>p</a:t>
                </a:r>
                <a:r>
                  <a:rPr lang="en-US" sz="2800" baseline="-25000" dirty="0" smtClean="0"/>
                  <a:t>2</a:t>
                </a:r>
                <a:r>
                  <a:rPr lang="en-US" sz="2800" baseline="-25000" dirty="0" smtClean="0"/>
                  <a:t> </a:t>
                </a:r>
                <a:r>
                  <a:rPr lang="en-US" sz="2800" dirty="0" smtClean="0"/>
                  <a:t> </a:t>
                </a:r>
                <a:endParaRPr lang="en-US" sz="2800" dirty="0" smtClean="0"/>
              </a:p>
            </p:txBody>
          </p:sp>
          <p:sp>
            <p:nvSpPr>
              <p:cNvPr id="16" name="Line 34"/>
              <p:cNvSpPr>
                <a:spLocks noChangeShapeType="1"/>
              </p:cNvSpPr>
              <p:nvPr/>
            </p:nvSpPr>
            <p:spPr bwMode="auto">
              <a:xfrm>
                <a:off x="7519477" y="3573016"/>
                <a:ext cx="166688" cy="0"/>
              </a:xfrm>
              <a:prstGeom prst="line">
                <a:avLst/>
              </a:prstGeom>
              <a:noFill/>
              <a:ln w="3175">
                <a:solidFill>
                  <a:srgbClr val="000000"/>
                </a:solidFill>
                <a:round/>
                <a:headEnd/>
                <a:tailEnd type="triangle" w="med" len="med"/>
              </a:ln>
              <a:effectLst/>
            </p:spPr>
            <p:txBody>
              <a:bodyPr/>
              <a:lstStyle/>
              <a:p>
                <a:endParaRPr lang="fr-FR"/>
              </a:p>
            </p:txBody>
          </p:sp>
        </p:grpSp>
        <p:grpSp>
          <p:nvGrpSpPr>
            <p:cNvPr id="17" name="Groupe 16"/>
            <p:cNvGrpSpPr/>
            <p:nvPr/>
          </p:nvGrpSpPr>
          <p:grpSpPr>
            <a:xfrm>
              <a:off x="5652120" y="2185700"/>
              <a:ext cx="625492" cy="523220"/>
              <a:chOff x="7402002" y="3429000"/>
              <a:chExt cx="625492" cy="523220"/>
            </a:xfrm>
          </p:grpSpPr>
          <p:sp>
            <p:nvSpPr>
              <p:cNvPr id="18" name="Text Box 33"/>
              <p:cNvSpPr txBox="1">
                <a:spLocks noChangeArrowheads="1"/>
              </p:cNvSpPr>
              <p:nvPr/>
            </p:nvSpPr>
            <p:spPr bwMode="auto">
              <a:xfrm>
                <a:off x="7402002" y="3429000"/>
                <a:ext cx="625492" cy="523220"/>
              </a:xfrm>
              <a:prstGeom prst="rect">
                <a:avLst/>
              </a:prstGeom>
              <a:noFill/>
              <a:ln w="9525" algn="ctr">
                <a:noFill/>
                <a:miter lim="800000"/>
                <a:headEnd/>
                <a:tailEnd/>
              </a:ln>
              <a:effectLst/>
            </p:spPr>
            <p:txBody>
              <a:bodyPr wrap="none">
                <a:spAutoFit/>
              </a:bodyPr>
              <a:lstStyle/>
              <a:p>
                <a:r>
                  <a:rPr lang="en-US" sz="2800" dirty="0" smtClean="0"/>
                  <a:t>p</a:t>
                </a:r>
                <a:r>
                  <a:rPr lang="en-US" sz="2800" baseline="-25000" dirty="0" smtClean="0"/>
                  <a:t>a</a:t>
                </a:r>
                <a:r>
                  <a:rPr lang="en-US" sz="2800" baseline="-25000" dirty="0" smtClean="0"/>
                  <a:t> </a:t>
                </a:r>
                <a:r>
                  <a:rPr lang="en-US" sz="2800" dirty="0" smtClean="0"/>
                  <a:t> </a:t>
                </a:r>
                <a:endParaRPr lang="en-US" sz="2800" dirty="0" smtClean="0"/>
              </a:p>
            </p:txBody>
          </p:sp>
          <p:sp>
            <p:nvSpPr>
              <p:cNvPr id="19" name="Line 34"/>
              <p:cNvSpPr>
                <a:spLocks noChangeShapeType="1"/>
              </p:cNvSpPr>
              <p:nvPr/>
            </p:nvSpPr>
            <p:spPr bwMode="auto">
              <a:xfrm>
                <a:off x="7519477" y="3573016"/>
                <a:ext cx="166688" cy="0"/>
              </a:xfrm>
              <a:prstGeom prst="line">
                <a:avLst/>
              </a:prstGeom>
              <a:noFill/>
              <a:ln w="3175">
                <a:solidFill>
                  <a:srgbClr val="000000"/>
                </a:solidFill>
                <a:round/>
                <a:headEnd/>
                <a:tailEnd type="triangle" w="med" len="med"/>
              </a:ln>
              <a:effectLst/>
            </p:spPr>
            <p:txBody>
              <a:bodyPr/>
              <a:lstStyle/>
              <a:p>
                <a:endParaRPr lang="fr-FR"/>
              </a:p>
            </p:txBody>
          </p:sp>
        </p:grpSp>
        <p:grpSp>
          <p:nvGrpSpPr>
            <p:cNvPr id="20" name="Groupe 19"/>
            <p:cNvGrpSpPr/>
            <p:nvPr/>
          </p:nvGrpSpPr>
          <p:grpSpPr>
            <a:xfrm>
              <a:off x="6084168" y="2185700"/>
              <a:ext cx="635110" cy="523220"/>
              <a:chOff x="7402002" y="3429000"/>
              <a:chExt cx="635110" cy="523220"/>
            </a:xfrm>
          </p:grpSpPr>
          <p:sp>
            <p:nvSpPr>
              <p:cNvPr id="21" name="Text Box 33"/>
              <p:cNvSpPr txBox="1">
                <a:spLocks noChangeArrowheads="1"/>
              </p:cNvSpPr>
              <p:nvPr/>
            </p:nvSpPr>
            <p:spPr bwMode="auto">
              <a:xfrm>
                <a:off x="7402002" y="3429000"/>
                <a:ext cx="635110" cy="523220"/>
              </a:xfrm>
              <a:prstGeom prst="rect">
                <a:avLst/>
              </a:prstGeom>
              <a:noFill/>
              <a:ln w="9525" algn="ctr">
                <a:noFill/>
                <a:miter lim="800000"/>
                <a:headEnd/>
                <a:tailEnd/>
              </a:ln>
              <a:effectLst/>
            </p:spPr>
            <p:txBody>
              <a:bodyPr wrap="none">
                <a:spAutoFit/>
              </a:bodyPr>
              <a:lstStyle/>
              <a:p>
                <a:r>
                  <a:rPr lang="en-US" sz="2800" dirty="0" err="1" smtClean="0"/>
                  <a:t>p</a:t>
                </a:r>
                <a:r>
                  <a:rPr lang="en-US" sz="2800" baseline="-25000" dirty="0" err="1" smtClean="0"/>
                  <a:t>b</a:t>
                </a:r>
                <a:r>
                  <a:rPr lang="en-US" sz="2800" baseline="-25000" dirty="0" smtClean="0"/>
                  <a:t> </a:t>
                </a:r>
                <a:r>
                  <a:rPr lang="en-US" sz="2800" dirty="0" smtClean="0"/>
                  <a:t> </a:t>
                </a:r>
                <a:endParaRPr lang="en-US" sz="2800" dirty="0" smtClean="0"/>
              </a:p>
            </p:txBody>
          </p:sp>
          <p:sp>
            <p:nvSpPr>
              <p:cNvPr id="22" name="Line 34"/>
              <p:cNvSpPr>
                <a:spLocks noChangeShapeType="1"/>
              </p:cNvSpPr>
              <p:nvPr/>
            </p:nvSpPr>
            <p:spPr bwMode="auto">
              <a:xfrm>
                <a:off x="7519477" y="3573016"/>
                <a:ext cx="166688" cy="0"/>
              </a:xfrm>
              <a:prstGeom prst="line">
                <a:avLst/>
              </a:prstGeom>
              <a:noFill/>
              <a:ln w="3175">
                <a:solidFill>
                  <a:srgbClr val="000000"/>
                </a:solidFill>
                <a:round/>
                <a:headEnd/>
                <a:tailEnd type="triangle" w="med" len="med"/>
              </a:ln>
              <a:effectLst/>
            </p:spPr>
            <p:txBody>
              <a:bodyPr/>
              <a:lstStyle/>
              <a:p>
                <a:endParaRPr lang="fr-FR"/>
              </a:p>
            </p:txBody>
          </p:sp>
        </p:grpSp>
        <p:sp>
          <p:nvSpPr>
            <p:cNvPr id="23" name="ZoneTexte 22"/>
            <p:cNvSpPr txBox="1"/>
            <p:nvPr/>
          </p:nvSpPr>
          <p:spPr>
            <a:xfrm>
              <a:off x="4427984" y="2320424"/>
              <a:ext cx="3168352" cy="369332"/>
            </a:xfrm>
            <a:prstGeom prst="rect">
              <a:avLst/>
            </a:prstGeom>
            <a:noFill/>
          </p:spPr>
          <p:txBody>
            <a:bodyPr wrap="square" rtlCol="0">
              <a:spAutoFit/>
            </a:bodyPr>
            <a:lstStyle/>
            <a:p>
              <a:r>
                <a:rPr lang="fr-FR" dirty="0" smtClean="0"/>
                <a:t> </a:t>
              </a:r>
              <a:r>
                <a:rPr lang="fr-FR" dirty="0" smtClean="0"/>
                <a:t>       +        =         + </a:t>
              </a:r>
              <a:endParaRPr lang="fr-FR"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7520682" y="1786483"/>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64515" name="AutoShape 3"/>
          <p:cNvSpPr>
            <a:spLocks noChangeArrowheads="1"/>
          </p:cNvSpPr>
          <p:nvPr/>
        </p:nvSpPr>
        <p:spPr bwMode="auto">
          <a:xfrm>
            <a:off x="4437757" y="1822996"/>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64516" name="AutoShape 4"/>
          <p:cNvSpPr>
            <a:spLocks noChangeArrowheads="1"/>
          </p:cNvSpPr>
          <p:nvPr/>
        </p:nvSpPr>
        <p:spPr bwMode="auto">
          <a:xfrm>
            <a:off x="1370707" y="1811883"/>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64517" name="Rectangle 5"/>
          <p:cNvSpPr>
            <a:spLocks noGrp="1" noChangeArrowheads="1"/>
          </p:cNvSpPr>
          <p:nvPr>
            <p:ph type="title"/>
          </p:nvPr>
        </p:nvSpPr>
        <p:spPr>
          <a:xfrm>
            <a:off x="228600" y="0"/>
            <a:ext cx="8015808" cy="519113"/>
          </a:xfrm>
        </p:spPr>
        <p:txBody>
          <a:bodyPr/>
          <a:lstStyle/>
          <a:p>
            <a:r>
              <a:rPr lang="en-US" dirty="0" err="1"/>
              <a:t>L’énergie</a:t>
            </a:r>
            <a:r>
              <a:rPr lang="en-US" dirty="0"/>
              <a:t> transverse </a:t>
            </a:r>
            <a:r>
              <a:rPr lang="en-US" dirty="0" err="1"/>
              <a:t>manquante</a:t>
            </a:r>
            <a:endParaRPr lang="en-US" dirty="0"/>
          </a:p>
        </p:txBody>
      </p:sp>
      <p:sp>
        <p:nvSpPr>
          <p:cNvPr id="64518" name="Line 6"/>
          <p:cNvSpPr>
            <a:spLocks noChangeShapeType="1"/>
          </p:cNvSpPr>
          <p:nvPr/>
        </p:nvSpPr>
        <p:spPr bwMode="auto">
          <a:xfrm>
            <a:off x="1515170" y="1943646"/>
            <a:ext cx="0" cy="1104900"/>
          </a:xfrm>
          <a:prstGeom prst="line">
            <a:avLst/>
          </a:prstGeom>
          <a:noFill/>
          <a:ln w="19050">
            <a:solidFill>
              <a:srgbClr val="000000"/>
            </a:solidFill>
            <a:round/>
            <a:headEnd/>
            <a:tailEnd type="triangle" w="med" len="med"/>
          </a:ln>
          <a:effectLst/>
        </p:spPr>
        <p:txBody>
          <a:bodyPr/>
          <a:lstStyle/>
          <a:p>
            <a:endParaRPr lang="fr-FR"/>
          </a:p>
        </p:txBody>
      </p:sp>
      <p:sp>
        <p:nvSpPr>
          <p:cNvPr id="64519" name="Line 7"/>
          <p:cNvSpPr>
            <a:spLocks noChangeShapeType="1"/>
          </p:cNvSpPr>
          <p:nvPr/>
        </p:nvSpPr>
        <p:spPr bwMode="auto">
          <a:xfrm flipV="1">
            <a:off x="1513582" y="813346"/>
            <a:ext cx="0" cy="1092200"/>
          </a:xfrm>
          <a:prstGeom prst="line">
            <a:avLst/>
          </a:prstGeom>
          <a:noFill/>
          <a:ln w="19050">
            <a:solidFill>
              <a:srgbClr val="000000"/>
            </a:solidFill>
            <a:round/>
            <a:headEnd/>
            <a:tailEnd type="triangle" w="med" len="med"/>
          </a:ln>
          <a:effectLst/>
        </p:spPr>
        <p:txBody>
          <a:bodyPr/>
          <a:lstStyle/>
          <a:p>
            <a:endParaRPr lang="fr-FR"/>
          </a:p>
        </p:txBody>
      </p:sp>
      <p:sp>
        <p:nvSpPr>
          <p:cNvPr id="64520" name="Line 8"/>
          <p:cNvSpPr>
            <a:spLocks noChangeShapeType="1"/>
          </p:cNvSpPr>
          <p:nvPr/>
        </p:nvSpPr>
        <p:spPr bwMode="auto">
          <a:xfrm flipV="1">
            <a:off x="4556820" y="883196"/>
            <a:ext cx="0" cy="1092200"/>
          </a:xfrm>
          <a:prstGeom prst="line">
            <a:avLst/>
          </a:prstGeom>
          <a:noFill/>
          <a:ln w="19050">
            <a:solidFill>
              <a:srgbClr val="000000"/>
            </a:solidFill>
            <a:round/>
            <a:headEnd/>
            <a:tailEnd type="triangle" w="med" len="med"/>
          </a:ln>
          <a:effectLst/>
        </p:spPr>
        <p:txBody>
          <a:bodyPr/>
          <a:lstStyle/>
          <a:p>
            <a:endParaRPr lang="fr-FR"/>
          </a:p>
        </p:txBody>
      </p:sp>
      <p:sp>
        <p:nvSpPr>
          <p:cNvPr id="64521" name="Line 9"/>
          <p:cNvSpPr>
            <a:spLocks noChangeShapeType="1"/>
          </p:cNvSpPr>
          <p:nvPr/>
        </p:nvSpPr>
        <p:spPr bwMode="auto">
          <a:xfrm flipH="1">
            <a:off x="4037707" y="1957933"/>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64522" name="Line 10"/>
          <p:cNvSpPr>
            <a:spLocks noChangeShapeType="1"/>
          </p:cNvSpPr>
          <p:nvPr/>
        </p:nvSpPr>
        <p:spPr bwMode="auto">
          <a:xfrm>
            <a:off x="4548882" y="1954758"/>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64523" name="Line 11"/>
          <p:cNvSpPr>
            <a:spLocks noChangeShapeType="1"/>
          </p:cNvSpPr>
          <p:nvPr/>
        </p:nvSpPr>
        <p:spPr bwMode="auto">
          <a:xfrm flipH="1">
            <a:off x="7120632" y="1932533"/>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64524" name="Line 12"/>
          <p:cNvSpPr>
            <a:spLocks noChangeShapeType="1"/>
          </p:cNvSpPr>
          <p:nvPr/>
        </p:nvSpPr>
        <p:spPr bwMode="auto">
          <a:xfrm>
            <a:off x="7631807" y="1929358"/>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64525" name="Line 13"/>
          <p:cNvSpPr>
            <a:spLocks noChangeShapeType="1"/>
          </p:cNvSpPr>
          <p:nvPr/>
        </p:nvSpPr>
        <p:spPr bwMode="auto">
          <a:xfrm flipH="1" flipV="1">
            <a:off x="7277795" y="1338808"/>
            <a:ext cx="368300" cy="593725"/>
          </a:xfrm>
          <a:prstGeom prst="line">
            <a:avLst/>
          </a:prstGeom>
          <a:noFill/>
          <a:ln w="19050">
            <a:solidFill>
              <a:srgbClr val="000000"/>
            </a:solidFill>
            <a:round/>
            <a:headEnd/>
            <a:tailEnd type="triangle" w="med" len="med"/>
          </a:ln>
          <a:effectLst/>
        </p:spPr>
        <p:txBody>
          <a:bodyPr/>
          <a:lstStyle/>
          <a:p>
            <a:endParaRPr lang="fr-FR"/>
          </a:p>
        </p:txBody>
      </p:sp>
      <p:sp>
        <p:nvSpPr>
          <p:cNvPr id="64526" name="Line 14"/>
          <p:cNvSpPr>
            <a:spLocks noChangeShapeType="1"/>
          </p:cNvSpPr>
          <p:nvPr/>
        </p:nvSpPr>
        <p:spPr bwMode="auto">
          <a:xfrm flipV="1">
            <a:off x="7644507" y="1467396"/>
            <a:ext cx="368300" cy="450850"/>
          </a:xfrm>
          <a:prstGeom prst="line">
            <a:avLst/>
          </a:prstGeom>
          <a:noFill/>
          <a:ln w="28575">
            <a:solidFill>
              <a:srgbClr val="000000"/>
            </a:solidFill>
            <a:round/>
            <a:headEnd/>
            <a:tailEnd type="triangle" w="med" len="med"/>
          </a:ln>
          <a:effectLst/>
        </p:spPr>
        <p:txBody>
          <a:bodyPr/>
          <a:lstStyle/>
          <a:p>
            <a:endParaRPr lang="fr-FR"/>
          </a:p>
        </p:txBody>
      </p:sp>
      <p:sp>
        <p:nvSpPr>
          <p:cNvPr id="64527" name="Text Box 15"/>
          <p:cNvSpPr txBox="1">
            <a:spLocks noChangeArrowheads="1"/>
          </p:cNvSpPr>
          <p:nvPr/>
        </p:nvSpPr>
        <p:spPr bwMode="auto">
          <a:xfrm>
            <a:off x="1689795" y="843508"/>
            <a:ext cx="358775" cy="396875"/>
          </a:xfrm>
          <a:prstGeom prst="rect">
            <a:avLst/>
          </a:prstGeom>
          <a:noFill/>
          <a:ln w="9525" algn="ctr">
            <a:noFill/>
            <a:miter lim="800000"/>
            <a:headEnd/>
            <a:tailEnd/>
          </a:ln>
          <a:effectLst/>
        </p:spPr>
        <p:txBody>
          <a:bodyPr wrap="none">
            <a:spAutoFit/>
          </a:bodyPr>
          <a:lstStyle/>
          <a:p>
            <a:r>
              <a:rPr lang="en-US"/>
              <a:t>A</a:t>
            </a:r>
          </a:p>
        </p:txBody>
      </p:sp>
      <p:sp>
        <p:nvSpPr>
          <p:cNvPr id="64528" name="Line 16"/>
          <p:cNvSpPr>
            <a:spLocks noChangeShapeType="1"/>
          </p:cNvSpPr>
          <p:nvPr/>
        </p:nvSpPr>
        <p:spPr bwMode="auto">
          <a:xfrm>
            <a:off x="1796157" y="881608"/>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29" name="Text Box 17"/>
          <p:cNvSpPr txBox="1">
            <a:spLocks noChangeArrowheads="1"/>
          </p:cNvSpPr>
          <p:nvPr/>
        </p:nvSpPr>
        <p:spPr bwMode="auto">
          <a:xfrm>
            <a:off x="1735832" y="2586583"/>
            <a:ext cx="358775" cy="396875"/>
          </a:xfrm>
          <a:prstGeom prst="rect">
            <a:avLst/>
          </a:prstGeom>
          <a:noFill/>
          <a:ln w="9525" algn="ctr">
            <a:noFill/>
            <a:miter lim="800000"/>
            <a:headEnd/>
            <a:tailEnd/>
          </a:ln>
          <a:effectLst/>
        </p:spPr>
        <p:txBody>
          <a:bodyPr wrap="none">
            <a:spAutoFit/>
          </a:bodyPr>
          <a:lstStyle/>
          <a:p>
            <a:r>
              <a:rPr lang="en-US"/>
              <a:t>B</a:t>
            </a:r>
          </a:p>
        </p:txBody>
      </p:sp>
      <p:sp>
        <p:nvSpPr>
          <p:cNvPr id="64530" name="Line 18"/>
          <p:cNvSpPr>
            <a:spLocks noChangeShapeType="1"/>
          </p:cNvSpPr>
          <p:nvPr/>
        </p:nvSpPr>
        <p:spPr bwMode="auto">
          <a:xfrm>
            <a:off x="1842195" y="2624683"/>
            <a:ext cx="166687" cy="0"/>
          </a:xfrm>
          <a:prstGeom prst="line">
            <a:avLst/>
          </a:prstGeom>
          <a:noFill/>
          <a:ln w="3175">
            <a:solidFill>
              <a:srgbClr val="000000"/>
            </a:solidFill>
            <a:round/>
            <a:headEnd/>
            <a:tailEnd type="triangle" w="med" len="med"/>
          </a:ln>
          <a:effectLst/>
        </p:spPr>
        <p:txBody>
          <a:bodyPr/>
          <a:lstStyle/>
          <a:p>
            <a:endParaRPr lang="fr-FR"/>
          </a:p>
        </p:txBody>
      </p:sp>
      <p:grpSp>
        <p:nvGrpSpPr>
          <p:cNvPr id="57" name="Groupe 56"/>
          <p:cNvGrpSpPr/>
          <p:nvPr/>
        </p:nvGrpSpPr>
        <p:grpSpPr>
          <a:xfrm>
            <a:off x="4709220" y="902246"/>
            <a:ext cx="358775" cy="396875"/>
            <a:chOff x="4709220" y="902246"/>
            <a:chExt cx="358775" cy="396875"/>
          </a:xfrm>
        </p:grpSpPr>
        <p:sp>
          <p:nvSpPr>
            <p:cNvPr id="64531" name="Text Box 19"/>
            <p:cNvSpPr txBox="1">
              <a:spLocks noChangeArrowheads="1"/>
            </p:cNvSpPr>
            <p:nvPr/>
          </p:nvSpPr>
          <p:spPr bwMode="auto">
            <a:xfrm>
              <a:off x="4709220" y="902246"/>
              <a:ext cx="358775" cy="396875"/>
            </a:xfrm>
            <a:prstGeom prst="rect">
              <a:avLst/>
            </a:prstGeom>
            <a:noFill/>
            <a:ln w="9525" algn="ctr">
              <a:noFill/>
              <a:miter lim="800000"/>
              <a:headEnd/>
              <a:tailEnd/>
            </a:ln>
            <a:effectLst/>
          </p:spPr>
          <p:txBody>
            <a:bodyPr wrap="none">
              <a:spAutoFit/>
            </a:bodyPr>
            <a:lstStyle/>
            <a:p>
              <a:r>
                <a:rPr lang="en-US" dirty="0"/>
                <a:t>A</a:t>
              </a:r>
            </a:p>
          </p:txBody>
        </p:sp>
        <p:sp>
          <p:nvSpPr>
            <p:cNvPr id="64532" name="Line 20"/>
            <p:cNvSpPr>
              <a:spLocks noChangeShapeType="1"/>
            </p:cNvSpPr>
            <p:nvPr/>
          </p:nvSpPr>
          <p:spPr bwMode="auto">
            <a:xfrm>
              <a:off x="4815582" y="940346"/>
              <a:ext cx="166688" cy="0"/>
            </a:xfrm>
            <a:prstGeom prst="line">
              <a:avLst/>
            </a:prstGeom>
            <a:noFill/>
            <a:ln w="3175">
              <a:solidFill>
                <a:srgbClr val="000000"/>
              </a:solidFill>
              <a:round/>
              <a:headEnd/>
              <a:tailEnd type="triangle" w="med" len="med"/>
            </a:ln>
            <a:effectLst/>
          </p:spPr>
          <p:txBody>
            <a:bodyPr/>
            <a:lstStyle/>
            <a:p>
              <a:endParaRPr lang="fr-FR"/>
            </a:p>
          </p:txBody>
        </p:sp>
      </p:grpSp>
      <p:sp>
        <p:nvSpPr>
          <p:cNvPr id="64533" name="Text Box 21"/>
          <p:cNvSpPr txBox="1">
            <a:spLocks noChangeArrowheads="1"/>
          </p:cNvSpPr>
          <p:nvPr/>
        </p:nvSpPr>
        <p:spPr bwMode="auto">
          <a:xfrm>
            <a:off x="3675757" y="2289721"/>
            <a:ext cx="358775" cy="396875"/>
          </a:xfrm>
          <a:prstGeom prst="rect">
            <a:avLst/>
          </a:prstGeom>
          <a:noFill/>
          <a:ln w="9525" algn="ctr">
            <a:noFill/>
            <a:miter lim="800000"/>
            <a:headEnd/>
            <a:tailEnd/>
          </a:ln>
          <a:effectLst/>
        </p:spPr>
        <p:txBody>
          <a:bodyPr wrap="none">
            <a:spAutoFit/>
          </a:bodyPr>
          <a:lstStyle/>
          <a:p>
            <a:r>
              <a:rPr lang="en-US"/>
              <a:t>B</a:t>
            </a:r>
          </a:p>
        </p:txBody>
      </p:sp>
      <p:sp>
        <p:nvSpPr>
          <p:cNvPr id="64534" name="Line 22"/>
          <p:cNvSpPr>
            <a:spLocks noChangeShapeType="1"/>
          </p:cNvSpPr>
          <p:nvPr/>
        </p:nvSpPr>
        <p:spPr bwMode="auto">
          <a:xfrm>
            <a:off x="3782120" y="2327821"/>
            <a:ext cx="166687" cy="0"/>
          </a:xfrm>
          <a:prstGeom prst="line">
            <a:avLst/>
          </a:prstGeom>
          <a:noFill/>
          <a:ln w="3175">
            <a:solidFill>
              <a:srgbClr val="000000"/>
            </a:solidFill>
            <a:round/>
            <a:headEnd/>
            <a:tailEnd type="triangle" w="med" len="med"/>
          </a:ln>
          <a:effectLst/>
        </p:spPr>
        <p:txBody>
          <a:bodyPr/>
          <a:lstStyle/>
          <a:p>
            <a:endParaRPr lang="fr-FR"/>
          </a:p>
        </p:txBody>
      </p:sp>
      <p:sp>
        <p:nvSpPr>
          <p:cNvPr id="64535" name="Text Box 23"/>
          <p:cNvSpPr txBox="1">
            <a:spLocks noChangeArrowheads="1"/>
          </p:cNvSpPr>
          <p:nvPr/>
        </p:nvSpPr>
        <p:spPr bwMode="auto">
          <a:xfrm>
            <a:off x="4933057" y="2288133"/>
            <a:ext cx="358775" cy="396875"/>
          </a:xfrm>
          <a:prstGeom prst="rect">
            <a:avLst/>
          </a:prstGeom>
          <a:noFill/>
          <a:ln w="9525" algn="ctr">
            <a:noFill/>
            <a:miter lim="800000"/>
            <a:headEnd/>
            <a:tailEnd/>
          </a:ln>
          <a:effectLst/>
        </p:spPr>
        <p:txBody>
          <a:bodyPr wrap="none">
            <a:spAutoFit/>
          </a:bodyPr>
          <a:lstStyle/>
          <a:p>
            <a:r>
              <a:rPr lang="en-US"/>
              <a:t>C</a:t>
            </a:r>
          </a:p>
        </p:txBody>
      </p:sp>
      <p:sp>
        <p:nvSpPr>
          <p:cNvPr id="64536" name="Line 24"/>
          <p:cNvSpPr>
            <a:spLocks noChangeShapeType="1"/>
          </p:cNvSpPr>
          <p:nvPr/>
        </p:nvSpPr>
        <p:spPr bwMode="auto">
          <a:xfrm>
            <a:off x="5039420" y="2326233"/>
            <a:ext cx="166687" cy="0"/>
          </a:xfrm>
          <a:prstGeom prst="line">
            <a:avLst/>
          </a:prstGeom>
          <a:noFill/>
          <a:ln w="3175">
            <a:solidFill>
              <a:srgbClr val="000000"/>
            </a:solidFill>
            <a:round/>
            <a:headEnd/>
            <a:tailEnd type="triangle" w="med" len="med"/>
          </a:ln>
          <a:effectLst/>
        </p:spPr>
        <p:txBody>
          <a:bodyPr/>
          <a:lstStyle/>
          <a:p>
            <a:endParaRPr lang="fr-FR"/>
          </a:p>
        </p:txBody>
      </p:sp>
      <p:sp>
        <p:nvSpPr>
          <p:cNvPr id="64537" name="Text Box 25"/>
          <p:cNvSpPr txBox="1">
            <a:spLocks noChangeArrowheads="1"/>
          </p:cNvSpPr>
          <p:nvPr/>
        </p:nvSpPr>
        <p:spPr bwMode="auto">
          <a:xfrm>
            <a:off x="6998395" y="875258"/>
            <a:ext cx="358775" cy="396875"/>
          </a:xfrm>
          <a:prstGeom prst="rect">
            <a:avLst/>
          </a:prstGeom>
          <a:noFill/>
          <a:ln w="9525" algn="ctr">
            <a:noFill/>
            <a:miter lim="800000"/>
            <a:headEnd/>
            <a:tailEnd/>
          </a:ln>
          <a:effectLst/>
        </p:spPr>
        <p:txBody>
          <a:bodyPr wrap="none">
            <a:spAutoFit/>
          </a:bodyPr>
          <a:lstStyle/>
          <a:p>
            <a:r>
              <a:rPr lang="en-US"/>
              <a:t>A</a:t>
            </a:r>
          </a:p>
        </p:txBody>
      </p:sp>
      <p:sp>
        <p:nvSpPr>
          <p:cNvPr id="64538" name="Line 26"/>
          <p:cNvSpPr>
            <a:spLocks noChangeShapeType="1"/>
          </p:cNvSpPr>
          <p:nvPr/>
        </p:nvSpPr>
        <p:spPr bwMode="auto">
          <a:xfrm>
            <a:off x="7104757" y="913358"/>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64539" name="Text Box 27"/>
          <p:cNvSpPr txBox="1">
            <a:spLocks noChangeArrowheads="1"/>
          </p:cNvSpPr>
          <p:nvPr/>
        </p:nvSpPr>
        <p:spPr bwMode="auto">
          <a:xfrm>
            <a:off x="7973120" y="1030833"/>
            <a:ext cx="358775" cy="396875"/>
          </a:xfrm>
          <a:prstGeom prst="rect">
            <a:avLst/>
          </a:prstGeom>
          <a:noFill/>
          <a:ln w="9525" algn="ctr">
            <a:noFill/>
            <a:miter lim="800000"/>
            <a:headEnd/>
            <a:tailEnd/>
          </a:ln>
          <a:effectLst/>
        </p:spPr>
        <p:txBody>
          <a:bodyPr wrap="none">
            <a:spAutoFit/>
          </a:bodyPr>
          <a:lstStyle/>
          <a:p>
            <a:r>
              <a:rPr lang="en-US"/>
              <a:t>B</a:t>
            </a:r>
          </a:p>
        </p:txBody>
      </p:sp>
      <p:sp>
        <p:nvSpPr>
          <p:cNvPr id="64540" name="Line 28"/>
          <p:cNvSpPr>
            <a:spLocks noChangeShapeType="1"/>
          </p:cNvSpPr>
          <p:nvPr/>
        </p:nvSpPr>
        <p:spPr bwMode="auto">
          <a:xfrm>
            <a:off x="8079482" y="1068933"/>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64541" name="Text Box 29"/>
          <p:cNvSpPr txBox="1">
            <a:spLocks noChangeArrowheads="1"/>
          </p:cNvSpPr>
          <p:nvPr/>
        </p:nvSpPr>
        <p:spPr bwMode="auto">
          <a:xfrm>
            <a:off x="6714232" y="2346871"/>
            <a:ext cx="358775" cy="396875"/>
          </a:xfrm>
          <a:prstGeom prst="rect">
            <a:avLst/>
          </a:prstGeom>
          <a:noFill/>
          <a:ln w="9525" algn="ctr">
            <a:noFill/>
            <a:miter lim="800000"/>
            <a:headEnd/>
            <a:tailEnd/>
          </a:ln>
          <a:effectLst/>
        </p:spPr>
        <p:txBody>
          <a:bodyPr wrap="none">
            <a:spAutoFit/>
          </a:bodyPr>
          <a:lstStyle/>
          <a:p>
            <a:r>
              <a:rPr lang="en-US"/>
              <a:t>C</a:t>
            </a:r>
          </a:p>
        </p:txBody>
      </p:sp>
      <p:sp>
        <p:nvSpPr>
          <p:cNvPr id="64542" name="Line 30"/>
          <p:cNvSpPr>
            <a:spLocks noChangeShapeType="1"/>
          </p:cNvSpPr>
          <p:nvPr/>
        </p:nvSpPr>
        <p:spPr bwMode="auto">
          <a:xfrm>
            <a:off x="6820595" y="2384971"/>
            <a:ext cx="166687" cy="1587"/>
          </a:xfrm>
          <a:prstGeom prst="line">
            <a:avLst/>
          </a:prstGeom>
          <a:noFill/>
          <a:ln w="3175">
            <a:solidFill>
              <a:srgbClr val="000000"/>
            </a:solidFill>
            <a:round/>
            <a:headEnd/>
            <a:tailEnd type="triangle" w="med" len="med"/>
          </a:ln>
          <a:effectLst/>
        </p:spPr>
        <p:txBody>
          <a:bodyPr/>
          <a:lstStyle/>
          <a:p>
            <a:endParaRPr lang="fr-FR"/>
          </a:p>
        </p:txBody>
      </p:sp>
      <p:sp>
        <p:nvSpPr>
          <p:cNvPr id="64543" name="Text Box 31"/>
          <p:cNvSpPr txBox="1">
            <a:spLocks noChangeArrowheads="1"/>
          </p:cNvSpPr>
          <p:nvPr/>
        </p:nvSpPr>
        <p:spPr bwMode="auto">
          <a:xfrm>
            <a:off x="8011220" y="2300833"/>
            <a:ext cx="379412" cy="396875"/>
          </a:xfrm>
          <a:prstGeom prst="rect">
            <a:avLst/>
          </a:prstGeom>
          <a:noFill/>
          <a:ln w="9525" algn="ctr">
            <a:noFill/>
            <a:miter lim="800000"/>
            <a:headEnd/>
            <a:tailEnd/>
          </a:ln>
          <a:effectLst/>
        </p:spPr>
        <p:txBody>
          <a:bodyPr wrap="none">
            <a:spAutoFit/>
          </a:bodyPr>
          <a:lstStyle/>
          <a:p>
            <a:r>
              <a:rPr lang="en-US"/>
              <a:t>D</a:t>
            </a:r>
          </a:p>
        </p:txBody>
      </p:sp>
      <p:sp>
        <p:nvSpPr>
          <p:cNvPr id="64544" name="Line 32"/>
          <p:cNvSpPr>
            <a:spLocks noChangeShapeType="1"/>
          </p:cNvSpPr>
          <p:nvPr/>
        </p:nvSpPr>
        <p:spPr bwMode="auto">
          <a:xfrm>
            <a:off x="8127107" y="2338933"/>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64545" name="Text Box 33"/>
          <p:cNvSpPr txBox="1">
            <a:spLocks noChangeArrowheads="1"/>
          </p:cNvSpPr>
          <p:nvPr/>
        </p:nvSpPr>
        <p:spPr bwMode="auto">
          <a:xfrm>
            <a:off x="846832" y="3450183"/>
            <a:ext cx="1130438" cy="523220"/>
          </a:xfrm>
          <a:prstGeom prst="rect">
            <a:avLst/>
          </a:prstGeom>
          <a:noFill/>
          <a:ln w="9525" algn="ctr">
            <a:noFill/>
            <a:miter lim="800000"/>
            <a:headEnd/>
            <a:tailEnd/>
          </a:ln>
          <a:effectLst/>
        </p:spPr>
        <p:txBody>
          <a:bodyPr wrap="none">
            <a:spAutoFit/>
          </a:bodyPr>
          <a:lstStyle/>
          <a:p>
            <a:r>
              <a:rPr lang="en-US" sz="2800" dirty="0"/>
              <a:t>A+B=0</a:t>
            </a:r>
          </a:p>
        </p:txBody>
      </p:sp>
      <p:sp>
        <p:nvSpPr>
          <p:cNvPr id="64546" name="Line 34"/>
          <p:cNvSpPr>
            <a:spLocks noChangeShapeType="1"/>
          </p:cNvSpPr>
          <p:nvPr/>
        </p:nvSpPr>
        <p:spPr bwMode="auto">
          <a:xfrm>
            <a:off x="964307" y="3464471"/>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47" name="Text Box 35"/>
          <p:cNvSpPr txBox="1">
            <a:spLocks noChangeArrowheads="1"/>
          </p:cNvSpPr>
          <p:nvPr/>
        </p:nvSpPr>
        <p:spPr bwMode="auto">
          <a:xfrm>
            <a:off x="3899595" y="3454946"/>
            <a:ext cx="1500732" cy="523220"/>
          </a:xfrm>
          <a:prstGeom prst="rect">
            <a:avLst/>
          </a:prstGeom>
          <a:noFill/>
          <a:ln w="9525" algn="ctr">
            <a:noFill/>
            <a:miter lim="800000"/>
            <a:headEnd/>
            <a:tailEnd/>
          </a:ln>
          <a:effectLst/>
        </p:spPr>
        <p:txBody>
          <a:bodyPr wrap="none">
            <a:spAutoFit/>
          </a:bodyPr>
          <a:lstStyle/>
          <a:p>
            <a:r>
              <a:rPr lang="en-US" sz="2800" dirty="0"/>
              <a:t>A+B+C=0</a:t>
            </a:r>
          </a:p>
        </p:txBody>
      </p:sp>
      <p:sp>
        <p:nvSpPr>
          <p:cNvPr id="64548" name="Text Box 36"/>
          <p:cNvSpPr txBox="1">
            <a:spLocks noChangeArrowheads="1"/>
          </p:cNvSpPr>
          <p:nvPr/>
        </p:nvSpPr>
        <p:spPr bwMode="auto">
          <a:xfrm>
            <a:off x="6820595" y="3481933"/>
            <a:ext cx="1901483" cy="523220"/>
          </a:xfrm>
          <a:prstGeom prst="rect">
            <a:avLst/>
          </a:prstGeom>
          <a:noFill/>
          <a:ln w="9525" algn="ctr">
            <a:noFill/>
            <a:miter lim="800000"/>
            <a:headEnd/>
            <a:tailEnd/>
          </a:ln>
          <a:effectLst/>
        </p:spPr>
        <p:txBody>
          <a:bodyPr wrap="none">
            <a:spAutoFit/>
          </a:bodyPr>
          <a:lstStyle/>
          <a:p>
            <a:r>
              <a:rPr lang="en-US" sz="2800" dirty="0"/>
              <a:t>A+B+C+D=0</a:t>
            </a:r>
          </a:p>
        </p:txBody>
      </p:sp>
      <p:sp>
        <p:nvSpPr>
          <p:cNvPr id="64549" name="Line 37"/>
          <p:cNvSpPr>
            <a:spLocks noChangeShapeType="1"/>
          </p:cNvSpPr>
          <p:nvPr/>
        </p:nvSpPr>
        <p:spPr bwMode="auto">
          <a:xfrm>
            <a:off x="1307207" y="3462883"/>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50" name="Line 38"/>
          <p:cNvSpPr>
            <a:spLocks noChangeShapeType="1"/>
          </p:cNvSpPr>
          <p:nvPr/>
        </p:nvSpPr>
        <p:spPr bwMode="auto">
          <a:xfrm>
            <a:off x="1685032" y="3462883"/>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51" name="Line 39"/>
          <p:cNvSpPr>
            <a:spLocks noChangeShapeType="1"/>
          </p:cNvSpPr>
          <p:nvPr/>
        </p:nvSpPr>
        <p:spPr bwMode="auto">
          <a:xfrm>
            <a:off x="3969445" y="3478758"/>
            <a:ext cx="166687" cy="0"/>
          </a:xfrm>
          <a:prstGeom prst="line">
            <a:avLst/>
          </a:prstGeom>
          <a:noFill/>
          <a:ln w="3175">
            <a:solidFill>
              <a:srgbClr val="000000"/>
            </a:solidFill>
            <a:round/>
            <a:headEnd/>
            <a:tailEnd type="triangle" w="med" len="med"/>
          </a:ln>
          <a:effectLst/>
        </p:spPr>
        <p:txBody>
          <a:bodyPr/>
          <a:lstStyle/>
          <a:p>
            <a:endParaRPr lang="fr-FR"/>
          </a:p>
        </p:txBody>
      </p:sp>
      <p:sp>
        <p:nvSpPr>
          <p:cNvPr id="64552" name="Line 40"/>
          <p:cNvSpPr>
            <a:spLocks noChangeShapeType="1"/>
          </p:cNvSpPr>
          <p:nvPr/>
        </p:nvSpPr>
        <p:spPr bwMode="auto">
          <a:xfrm>
            <a:off x="4358382" y="3477171"/>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53" name="Line 41"/>
          <p:cNvSpPr>
            <a:spLocks noChangeShapeType="1"/>
          </p:cNvSpPr>
          <p:nvPr/>
        </p:nvSpPr>
        <p:spPr bwMode="auto">
          <a:xfrm>
            <a:off x="4748907" y="3462883"/>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54" name="Line 42"/>
          <p:cNvSpPr>
            <a:spLocks noChangeShapeType="1"/>
          </p:cNvSpPr>
          <p:nvPr/>
        </p:nvSpPr>
        <p:spPr bwMode="auto">
          <a:xfrm>
            <a:off x="5114032" y="3485108"/>
            <a:ext cx="166688" cy="0"/>
          </a:xfrm>
          <a:prstGeom prst="line">
            <a:avLst/>
          </a:prstGeom>
          <a:noFill/>
          <a:ln w="3175">
            <a:solidFill>
              <a:srgbClr val="000000"/>
            </a:solidFill>
            <a:round/>
            <a:headEnd/>
            <a:tailEnd type="triangle" w="med" len="med"/>
          </a:ln>
          <a:effectLst/>
        </p:spPr>
        <p:txBody>
          <a:bodyPr/>
          <a:lstStyle/>
          <a:p>
            <a:endParaRPr lang="fr-FR"/>
          </a:p>
        </p:txBody>
      </p:sp>
      <p:sp>
        <p:nvSpPr>
          <p:cNvPr id="64555" name="Line 43"/>
          <p:cNvSpPr>
            <a:spLocks noChangeShapeType="1"/>
          </p:cNvSpPr>
          <p:nvPr/>
        </p:nvSpPr>
        <p:spPr bwMode="auto">
          <a:xfrm>
            <a:off x="6892032" y="3518446"/>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64556" name="Line 44"/>
          <p:cNvSpPr>
            <a:spLocks noChangeShapeType="1"/>
          </p:cNvSpPr>
          <p:nvPr/>
        </p:nvSpPr>
        <p:spPr bwMode="auto">
          <a:xfrm>
            <a:off x="7284145" y="3504158"/>
            <a:ext cx="166687" cy="1588"/>
          </a:xfrm>
          <a:prstGeom prst="line">
            <a:avLst/>
          </a:prstGeom>
          <a:noFill/>
          <a:ln w="3175">
            <a:solidFill>
              <a:srgbClr val="000000"/>
            </a:solidFill>
            <a:round/>
            <a:headEnd/>
            <a:tailEnd type="triangle" w="med" len="med"/>
          </a:ln>
          <a:effectLst/>
        </p:spPr>
        <p:txBody>
          <a:bodyPr/>
          <a:lstStyle/>
          <a:p>
            <a:endParaRPr lang="fr-FR"/>
          </a:p>
        </p:txBody>
      </p:sp>
      <p:sp>
        <p:nvSpPr>
          <p:cNvPr id="64557" name="Line 45"/>
          <p:cNvSpPr>
            <a:spLocks noChangeShapeType="1"/>
          </p:cNvSpPr>
          <p:nvPr/>
        </p:nvSpPr>
        <p:spPr bwMode="auto">
          <a:xfrm>
            <a:off x="7649270" y="3502571"/>
            <a:ext cx="166687" cy="1587"/>
          </a:xfrm>
          <a:prstGeom prst="line">
            <a:avLst/>
          </a:prstGeom>
          <a:noFill/>
          <a:ln w="3175">
            <a:solidFill>
              <a:srgbClr val="000000"/>
            </a:solidFill>
            <a:round/>
            <a:headEnd/>
            <a:tailEnd type="triangle" w="med" len="med"/>
          </a:ln>
          <a:effectLst/>
        </p:spPr>
        <p:txBody>
          <a:bodyPr/>
          <a:lstStyle/>
          <a:p>
            <a:endParaRPr lang="fr-FR"/>
          </a:p>
        </p:txBody>
      </p:sp>
      <p:sp>
        <p:nvSpPr>
          <p:cNvPr id="64558" name="Line 46"/>
          <p:cNvSpPr>
            <a:spLocks noChangeShapeType="1"/>
          </p:cNvSpPr>
          <p:nvPr/>
        </p:nvSpPr>
        <p:spPr bwMode="auto">
          <a:xfrm>
            <a:off x="8050907" y="3501008"/>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64559" name="Line 47"/>
          <p:cNvSpPr>
            <a:spLocks noChangeShapeType="1"/>
          </p:cNvSpPr>
          <p:nvPr/>
        </p:nvSpPr>
        <p:spPr bwMode="auto">
          <a:xfrm>
            <a:off x="8438257" y="3499421"/>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64560" name="Oval 48"/>
          <p:cNvSpPr>
            <a:spLocks noChangeArrowheads="1"/>
          </p:cNvSpPr>
          <p:nvPr/>
        </p:nvSpPr>
        <p:spPr bwMode="auto">
          <a:xfrm>
            <a:off x="6361807" y="727621"/>
            <a:ext cx="2541588" cy="2470150"/>
          </a:xfrm>
          <a:prstGeom prst="ellipse">
            <a:avLst/>
          </a:prstGeom>
          <a:noFill/>
          <a:ln w="9525" algn="ctr">
            <a:solidFill>
              <a:srgbClr val="000000"/>
            </a:solidFill>
            <a:round/>
            <a:headEnd/>
            <a:tailEnd/>
          </a:ln>
          <a:effectLst/>
        </p:spPr>
        <p:txBody>
          <a:bodyPr wrap="none" anchor="ctr"/>
          <a:lstStyle/>
          <a:p>
            <a:endParaRPr lang="fr-FR"/>
          </a:p>
        </p:txBody>
      </p:sp>
      <p:sp>
        <p:nvSpPr>
          <p:cNvPr id="64561" name="Oval 49"/>
          <p:cNvSpPr>
            <a:spLocks noChangeArrowheads="1"/>
          </p:cNvSpPr>
          <p:nvPr/>
        </p:nvSpPr>
        <p:spPr bwMode="auto">
          <a:xfrm>
            <a:off x="251520" y="729208"/>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64562" name="Oval 50"/>
          <p:cNvSpPr>
            <a:spLocks noChangeArrowheads="1"/>
          </p:cNvSpPr>
          <p:nvPr/>
        </p:nvSpPr>
        <p:spPr bwMode="auto">
          <a:xfrm>
            <a:off x="3312220" y="692696"/>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64563" name="Rectangle 51"/>
          <p:cNvSpPr>
            <a:spLocks noGrp="1" noChangeArrowheads="1"/>
          </p:cNvSpPr>
          <p:nvPr>
            <p:ph type="body" idx="1"/>
          </p:nvPr>
        </p:nvSpPr>
        <p:spPr>
          <a:xfrm>
            <a:off x="215900" y="5351016"/>
            <a:ext cx="8610600" cy="1318344"/>
          </a:xfrm>
          <a:noFill/>
          <a:ln/>
        </p:spPr>
        <p:txBody>
          <a:bodyPr>
            <a:noAutofit/>
          </a:bodyPr>
          <a:lstStyle/>
          <a:p>
            <a:r>
              <a:rPr lang="en-US" sz="1800" dirty="0" smtClean="0"/>
              <a:t>En </a:t>
            </a:r>
            <a:r>
              <a:rPr lang="en-US" sz="1800" dirty="0" err="1" smtClean="0"/>
              <a:t>général</a:t>
            </a:r>
            <a:r>
              <a:rPr lang="en-US" sz="1800" dirty="0" smtClean="0"/>
              <a:t>, on ne </a:t>
            </a:r>
            <a:r>
              <a:rPr lang="en-US" sz="1800" dirty="0" err="1" smtClean="0"/>
              <a:t>sait</a:t>
            </a:r>
            <a:r>
              <a:rPr lang="en-US" sz="1800" dirty="0" smtClean="0"/>
              <a:t> pas </a:t>
            </a:r>
            <a:r>
              <a:rPr lang="en-US" sz="1800" dirty="0" err="1" smtClean="0"/>
              <a:t>quelle</a:t>
            </a:r>
            <a:r>
              <a:rPr lang="en-US" sz="1800" dirty="0" smtClean="0"/>
              <a:t> fraction de </a:t>
            </a:r>
            <a:r>
              <a:rPr lang="en-US" sz="1800" dirty="0" err="1" smtClean="0"/>
              <a:t>l’énergie</a:t>
            </a:r>
            <a:r>
              <a:rPr lang="en-US" sz="1800" dirty="0" smtClean="0"/>
              <a:t> du proton </a:t>
            </a:r>
            <a:r>
              <a:rPr lang="en-US" sz="1800" dirty="0" err="1" smtClean="0"/>
              <a:t>est</a:t>
            </a:r>
            <a:r>
              <a:rPr lang="en-US" sz="1800" dirty="0" smtClean="0"/>
              <a:t> </a:t>
            </a:r>
            <a:r>
              <a:rPr lang="en-US" sz="1800" dirty="0" err="1" smtClean="0"/>
              <a:t>utilisée</a:t>
            </a:r>
            <a:r>
              <a:rPr lang="en-US" sz="1800" dirty="0" smtClean="0"/>
              <a:t> </a:t>
            </a:r>
            <a:r>
              <a:rPr lang="en-US" sz="1800" dirty="0" err="1" smtClean="0"/>
              <a:t>donc</a:t>
            </a:r>
            <a:r>
              <a:rPr lang="en-US" sz="1800" dirty="0" smtClean="0"/>
              <a:t> on ne </a:t>
            </a:r>
            <a:r>
              <a:rPr lang="en-US" sz="1800" dirty="0" err="1" smtClean="0"/>
              <a:t>peut</a:t>
            </a:r>
            <a:r>
              <a:rPr lang="en-US" sz="1800" dirty="0" smtClean="0"/>
              <a:t> pas </a:t>
            </a:r>
            <a:r>
              <a:rPr lang="en-US" sz="1800" dirty="0" err="1" smtClean="0"/>
              <a:t>utiliser</a:t>
            </a:r>
            <a:r>
              <a:rPr lang="en-US" sz="1800" dirty="0" smtClean="0"/>
              <a:t> la conservation de </a:t>
            </a:r>
            <a:r>
              <a:rPr lang="en-US" sz="1800" dirty="0" err="1" smtClean="0"/>
              <a:t>l’énergie</a:t>
            </a:r>
            <a:endParaRPr lang="en-US" sz="1800" dirty="0" smtClean="0"/>
          </a:p>
          <a:p>
            <a:r>
              <a:rPr lang="en-US" sz="1800" dirty="0" err="1" smtClean="0"/>
              <a:t>Cependant</a:t>
            </a:r>
            <a:r>
              <a:rPr lang="en-US" sz="1800" dirty="0" smtClean="0"/>
              <a:t>, </a:t>
            </a:r>
            <a:r>
              <a:rPr lang="en-US" sz="1800" dirty="0" err="1" smtClean="0"/>
              <a:t>dans</a:t>
            </a:r>
            <a:r>
              <a:rPr lang="en-US" sz="1800" dirty="0" smtClean="0"/>
              <a:t> le plan </a:t>
            </a:r>
            <a:r>
              <a:rPr lang="en-US" sz="1800" dirty="0" err="1" smtClean="0"/>
              <a:t>perpendiculaire</a:t>
            </a:r>
            <a:r>
              <a:rPr lang="en-US" sz="1800" dirty="0" smtClean="0"/>
              <a:t> aux </a:t>
            </a:r>
            <a:r>
              <a:rPr lang="en-US" sz="1800" dirty="0" err="1" smtClean="0"/>
              <a:t>faisceaux</a:t>
            </a:r>
            <a:r>
              <a:rPr lang="en-US" sz="1800" dirty="0" smtClean="0"/>
              <a:t> (le plan transverse), </a:t>
            </a:r>
            <a:r>
              <a:rPr lang="en-US" sz="1800" dirty="0" err="1" smtClean="0"/>
              <a:t>il</a:t>
            </a:r>
            <a:r>
              <a:rPr lang="en-US" sz="1800" dirty="0" smtClean="0"/>
              <a:t> </a:t>
            </a:r>
            <a:r>
              <a:rPr lang="en-US" sz="1800" dirty="0" err="1" smtClean="0"/>
              <a:t>n’y</a:t>
            </a:r>
            <a:r>
              <a:rPr lang="en-US" sz="1800" dirty="0" smtClean="0"/>
              <a:t> a pas de </a:t>
            </a:r>
            <a:r>
              <a:rPr lang="en-US" sz="1800" dirty="0" err="1" smtClean="0"/>
              <a:t>mouvement</a:t>
            </a:r>
            <a:r>
              <a:rPr lang="en-US" sz="1800" dirty="0" smtClean="0"/>
              <a:t> : </a:t>
            </a:r>
            <a:r>
              <a:rPr lang="en-US" sz="1800" b="1" dirty="0" smtClean="0"/>
              <a:t>conservation </a:t>
            </a:r>
            <a:r>
              <a:rPr lang="en-US" sz="1800" b="1" dirty="0"/>
              <a:t>de </a:t>
            </a:r>
            <a:r>
              <a:rPr lang="en-US" sz="1800" b="1" dirty="0" err="1"/>
              <a:t>l’impulsion</a:t>
            </a:r>
            <a:r>
              <a:rPr lang="en-US" sz="1800" b="1" dirty="0"/>
              <a:t> </a:t>
            </a:r>
            <a:r>
              <a:rPr lang="en-US" sz="1800" b="1" dirty="0" err="1"/>
              <a:t>dans</a:t>
            </a:r>
            <a:r>
              <a:rPr lang="en-US" sz="1800" b="1" dirty="0"/>
              <a:t> le plan transverse </a:t>
            </a:r>
            <a:r>
              <a:rPr lang="en-US" sz="1800" dirty="0"/>
              <a:t>au </a:t>
            </a:r>
            <a:r>
              <a:rPr lang="en-US" sz="1800" dirty="0" err="1"/>
              <a:t>faisceau</a:t>
            </a:r>
            <a:endParaRPr lang="en-US" sz="1800" dirty="0"/>
          </a:p>
        </p:txBody>
      </p:sp>
      <p:sp>
        <p:nvSpPr>
          <p:cNvPr id="53" name="Espace réservé du numéro de diapositive 52"/>
          <p:cNvSpPr>
            <a:spLocks noGrp="1"/>
          </p:cNvSpPr>
          <p:nvPr>
            <p:ph type="sldNum" sz="quarter" idx="12"/>
          </p:nvPr>
        </p:nvSpPr>
        <p:spPr/>
        <p:txBody>
          <a:bodyPr/>
          <a:lstStyle/>
          <a:p>
            <a:fld id="{C87FFD17-4B23-42F6-9F7E-E566978288EA}" type="slidenum">
              <a:rPr lang="fr-FR" smtClean="0"/>
              <a:pPr/>
              <a:t>26</a:t>
            </a:fld>
            <a:endParaRPr lang="fr-FR"/>
          </a:p>
        </p:txBody>
      </p:sp>
      <p:sp>
        <p:nvSpPr>
          <p:cNvPr id="54" name="Line 8"/>
          <p:cNvSpPr>
            <a:spLocks noChangeShapeType="1"/>
          </p:cNvSpPr>
          <p:nvPr/>
        </p:nvSpPr>
        <p:spPr bwMode="auto">
          <a:xfrm flipV="1">
            <a:off x="4644008" y="4032349"/>
            <a:ext cx="0" cy="1092200"/>
          </a:xfrm>
          <a:prstGeom prst="line">
            <a:avLst/>
          </a:prstGeom>
          <a:noFill/>
          <a:ln w="19050">
            <a:solidFill>
              <a:srgbClr val="000000"/>
            </a:solidFill>
            <a:round/>
            <a:headEnd/>
            <a:tailEnd type="triangle" w="med" len="med"/>
          </a:ln>
          <a:effectLst/>
        </p:spPr>
        <p:txBody>
          <a:bodyPr/>
          <a:lstStyle/>
          <a:p>
            <a:endParaRPr lang="fr-FR"/>
          </a:p>
        </p:txBody>
      </p:sp>
      <p:sp>
        <p:nvSpPr>
          <p:cNvPr id="55" name="Line 9"/>
          <p:cNvSpPr>
            <a:spLocks noChangeShapeType="1"/>
          </p:cNvSpPr>
          <p:nvPr/>
        </p:nvSpPr>
        <p:spPr bwMode="auto">
          <a:xfrm flipH="1">
            <a:off x="4139952" y="4044429"/>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56" name="Line 10"/>
          <p:cNvSpPr>
            <a:spLocks noChangeShapeType="1"/>
          </p:cNvSpPr>
          <p:nvPr/>
        </p:nvSpPr>
        <p:spPr bwMode="auto">
          <a:xfrm>
            <a:off x="4139952" y="4836517"/>
            <a:ext cx="509588" cy="320675"/>
          </a:xfrm>
          <a:prstGeom prst="line">
            <a:avLst/>
          </a:prstGeom>
          <a:noFill/>
          <a:ln w="19050">
            <a:solidFill>
              <a:srgbClr val="000000"/>
            </a:solidFill>
            <a:round/>
            <a:headEnd/>
            <a:tailEnd type="triangle" w="med" len="med"/>
          </a:ln>
          <a:effectLst/>
        </p:spPr>
        <p:txBody>
          <a:bodyPr/>
          <a:lstStyle/>
          <a:p>
            <a:endParaRPr lang="fr-FR"/>
          </a:p>
        </p:txBody>
      </p:sp>
      <p:grpSp>
        <p:nvGrpSpPr>
          <p:cNvPr id="58" name="Groupe 57"/>
          <p:cNvGrpSpPr/>
          <p:nvPr/>
        </p:nvGrpSpPr>
        <p:grpSpPr>
          <a:xfrm>
            <a:off x="4644008" y="4005064"/>
            <a:ext cx="358775" cy="396875"/>
            <a:chOff x="4709220" y="902246"/>
            <a:chExt cx="358775" cy="396875"/>
          </a:xfrm>
        </p:grpSpPr>
        <p:sp>
          <p:nvSpPr>
            <p:cNvPr id="59" name="Text Box 19"/>
            <p:cNvSpPr txBox="1">
              <a:spLocks noChangeArrowheads="1"/>
            </p:cNvSpPr>
            <p:nvPr/>
          </p:nvSpPr>
          <p:spPr bwMode="auto">
            <a:xfrm>
              <a:off x="4709220" y="902246"/>
              <a:ext cx="358775" cy="396875"/>
            </a:xfrm>
            <a:prstGeom prst="rect">
              <a:avLst/>
            </a:prstGeom>
            <a:noFill/>
            <a:ln w="9525" algn="ctr">
              <a:noFill/>
              <a:miter lim="800000"/>
              <a:headEnd/>
              <a:tailEnd/>
            </a:ln>
            <a:effectLst/>
          </p:spPr>
          <p:txBody>
            <a:bodyPr wrap="none">
              <a:spAutoFit/>
            </a:bodyPr>
            <a:lstStyle/>
            <a:p>
              <a:r>
                <a:rPr lang="en-US" dirty="0"/>
                <a:t>A</a:t>
              </a:r>
            </a:p>
          </p:txBody>
        </p:sp>
        <p:sp>
          <p:nvSpPr>
            <p:cNvPr id="60" name="Line 20"/>
            <p:cNvSpPr>
              <a:spLocks noChangeShapeType="1"/>
            </p:cNvSpPr>
            <p:nvPr/>
          </p:nvSpPr>
          <p:spPr bwMode="auto">
            <a:xfrm>
              <a:off x="4815582" y="940346"/>
              <a:ext cx="166688" cy="0"/>
            </a:xfrm>
            <a:prstGeom prst="line">
              <a:avLst/>
            </a:prstGeom>
            <a:noFill/>
            <a:ln w="3175">
              <a:solidFill>
                <a:srgbClr val="000000"/>
              </a:solidFill>
              <a:round/>
              <a:headEnd/>
              <a:tailEnd type="triangle" w="med" len="med"/>
            </a:ln>
            <a:effectLst/>
          </p:spPr>
          <p:txBody>
            <a:bodyPr/>
            <a:lstStyle/>
            <a:p>
              <a:endParaRPr lang="fr-FR"/>
            </a:p>
          </p:txBody>
        </p:sp>
      </p:grpSp>
      <p:grpSp>
        <p:nvGrpSpPr>
          <p:cNvPr id="61" name="Groupe 60"/>
          <p:cNvGrpSpPr/>
          <p:nvPr/>
        </p:nvGrpSpPr>
        <p:grpSpPr>
          <a:xfrm>
            <a:off x="3853185" y="4472285"/>
            <a:ext cx="309700" cy="369332"/>
            <a:chOff x="4709220" y="902246"/>
            <a:chExt cx="309700" cy="369332"/>
          </a:xfrm>
        </p:grpSpPr>
        <p:sp>
          <p:nvSpPr>
            <p:cNvPr id="62" name="Text Box 19"/>
            <p:cNvSpPr txBox="1">
              <a:spLocks noChangeArrowheads="1"/>
            </p:cNvSpPr>
            <p:nvPr/>
          </p:nvSpPr>
          <p:spPr bwMode="auto">
            <a:xfrm>
              <a:off x="4709220" y="902246"/>
              <a:ext cx="309700" cy="369332"/>
            </a:xfrm>
            <a:prstGeom prst="rect">
              <a:avLst/>
            </a:prstGeom>
            <a:noFill/>
            <a:ln w="9525" algn="ctr">
              <a:noFill/>
              <a:miter lim="800000"/>
              <a:headEnd/>
              <a:tailEnd/>
            </a:ln>
            <a:effectLst/>
          </p:spPr>
          <p:txBody>
            <a:bodyPr wrap="none">
              <a:spAutoFit/>
            </a:bodyPr>
            <a:lstStyle/>
            <a:p>
              <a:r>
                <a:rPr lang="en-US" dirty="0" smtClean="0"/>
                <a:t>B</a:t>
              </a:r>
              <a:endParaRPr lang="en-US" dirty="0"/>
            </a:p>
          </p:txBody>
        </p:sp>
        <p:sp>
          <p:nvSpPr>
            <p:cNvPr id="63" name="Line 20"/>
            <p:cNvSpPr>
              <a:spLocks noChangeShapeType="1"/>
            </p:cNvSpPr>
            <p:nvPr/>
          </p:nvSpPr>
          <p:spPr bwMode="auto">
            <a:xfrm>
              <a:off x="4815582" y="940346"/>
              <a:ext cx="166688" cy="0"/>
            </a:xfrm>
            <a:prstGeom prst="line">
              <a:avLst/>
            </a:prstGeom>
            <a:noFill/>
            <a:ln w="3175">
              <a:solidFill>
                <a:srgbClr val="000000"/>
              </a:solidFill>
              <a:round/>
              <a:headEnd/>
              <a:tailEnd type="triangle" w="med" len="med"/>
            </a:ln>
            <a:effectLst/>
          </p:spPr>
          <p:txBody>
            <a:bodyPr/>
            <a:lstStyle/>
            <a:p>
              <a:endParaRPr lang="fr-FR"/>
            </a:p>
          </p:txBody>
        </p:sp>
      </p:grpSp>
      <p:grpSp>
        <p:nvGrpSpPr>
          <p:cNvPr id="64" name="Groupe 63"/>
          <p:cNvGrpSpPr/>
          <p:nvPr/>
        </p:nvGrpSpPr>
        <p:grpSpPr>
          <a:xfrm>
            <a:off x="4067944" y="5013176"/>
            <a:ext cx="308098" cy="369332"/>
            <a:chOff x="4709220" y="902246"/>
            <a:chExt cx="308098" cy="369332"/>
          </a:xfrm>
        </p:grpSpPr>
        <p:sp>
          <p:nvSpPr>
            <p:cNvPr id="65" name="Text Box 19"/>
            <p:cNvSpPr txBox="1">
              <a:spLocks noChangeArrowheads="1"/>
            </p:cNvSpPr>
            <p:nvPr/>
          </p:nvSpPr>
          <p:spPr bwMode="auto">
            <a:xfrm>
              <a:off x="4709220" y="902246"/>
              <a:ext cx="308098" cy="369332"/>
            </a:xfrm>
            <a:prstGeom prst="rect">
              <a:avLst/>
            </a:prstGeom>
            <a:noFill/>
            <a:ln w="9525" algn="ctr">
              <a:noFill/>
              <a:miter lim="800000"/>
              <a:headEnd/>
              <a:tailEnd/>
            </a:ln>
            <a:effectLst/>
          </p:spPr>
          <p:txBody>
            <a:bodyPr wrap="none">
              <a:spAutoFit/>
            </a:bodyPr>
            <a:lstStyle/>
            <a:p>
              <a:r>
                <a:rPr lang="en-US" dirty="0"/>
                <a:t>C</a:t>
              </a:r>
            </a:p>
          </p:txBody>
        </p:sp>
        <p:sp>
          <p:nvSpPr>
            <p:cNvPr id="66" name="Line 20"/>
            <p:cNvSpPr>
              <a:spLocks noChangeShapeType="1"/>
            </p:cNvSpPr>
            <p:nvPr/>
          </p:nvSpPr>
          <p:spPr bwMode="auto">
            <a:xfrm>
              <a:off x="4815582" y="940346"/>
              <a:ext cx="166688" cy="0"/>
            </a:xfrm>
            <a:prstGeom prst="line">
              <a:avLst/>
            </a:prstGeom>
            <a:noFill/>
            <a:ln w="3175">
              <a:solidFill>
                <a:srgbClr val="000000"/>
              </a:solidFill>
              <a:round/>
              <a:headEnd/>
              <a:tailEnd type="triangle" w="med" len="med"/>
            </a:ln>
            <a:effectLst/>
          </p:spPr>
          <p:txBody>
            <a:bodyPr/>
            <a:lstStyle/>
            <a:p>
              <a:endParaRPr lang="fr-FR"/>
            </a:p>
          </p:txBody>
        </p:sp>
      </p:grpSp>
      <p:sp>
        <p:nvSpPr>
          <p:cNvPr id="67" name="Line 13"/>
          <p:cNvSpPr>
            <a:spLocks noChangeShapeType="1"/>
          </p:cNvSpPr>
          <p:nvPr/>
        </p:nvSpPr>
        <p:spPr bwMode="auto">
          <a:xfrm flipH="1" flipV="1">
            <a:off x="6876256" y="4509120"/>
            <a:ext cx="368300" cy="593725"/>
          </a:xfrm>
          <a:prstGeom prst="line">
            <a:avLst/>
          </a:prstGeom>
          <a:noFill/>
          <a:ln w="19050">
            <a:solidFill>
              <a:schemeClr val="accent2">
                <a:lumMod val="50000"/>
              </a:schemeClr>
            </a:solidFill>
            <a:round/>
            <a:headEnd/>
            <a:tailEnd type="triangle" w="med" len="med"/>
          </a:ln>
          <a:effectLst/>
        </p:spPr>
        <p:txBody>
          <a:bodyPr/>
          <a:lstStyle/>
          <a:p>
            <a:endParaRPr lang="fr-FR">
              <a:solidFill>
                <a:schemeClr val="accent2">
                  <a:lumMod val="75000"/>
                </a:schemeClr>
              </a:solidFill>
            </a:endParaRPr>
          </a:p>
        </p:txBody>
      </p:sp>
      <p:sp>
        <p:nvSpPr>
          <p:cNvPr id="68" name="Line 14"/>
          <p:cNvSpPr>
            <a:spLocks noChangeShapeType="1"/>
          </p:cNvSpPr>
          <p:nvPr/>
        </p:nvSpPr>
        <p:spPr bwMode="auto">
          <a:xfrm flipV="1">
            <a:off x="6876256" y="4077072"/>
            <a:ext cx="368300" cy="450850"/>
          </a:xfrm>
          <a:prstGeom prst="line">
            <a:avLst/>
          </a:prstGeom>
          <a:noFill/>
          <a:ln w="28575">
            <a:solidFill>
              <a:srgbClr val="000000"/>
            </a:solidFill>
            <a:round/>
            <a:headEnd/>
            <a:tailEnd type="triangle" w="med" len="med"/>
          </a:ln>
          <a:effectLst/>
        </p:spPr>
        <p:txBody>
          <a:bodyPr/>
          <a:lstStyle/>
          <a:p>
            <a:endParaRPr lang="fr-FR"/>
          </a:p>
        </p:txBody>
      </p:sp>
      <p:sp>
        <p:nvSpPr>
          <p:cNvPr id="70" name="Line 11"/>
          <p:cNvSpPr>
            <a:spLocks noChangeShapeType="1"/>
          </p:cNvSpPr>
          <p:nvPr/>
        </p:nvSpPr>
        <p:spPr bwMode="auto">
          <a:xfrm flipH="1">
            <a:off x="6732240" y="4077072"/>
            <a:ext cx="511175" cy="793750"/>
          </a:xfrm>
          <a:prstGeom prst="line">
            <a:avLst/>
          </a:prstGeom>
          <a:noFill/>
          <a:ln w="19050">
            <a:solidFill>
              <a:srgbClr val="00B050"/>
            </a:solidFill>
            <a:round/>
            <a:headEnd/>
            <a:tailEnd type="triangle" w="med" len="med"/>
          </a:ln>
          <a:effectLst/>
        </p:spPr>
        <p:txBody>
          <a:bodyPr/>
          <a:lstStyle/>
          <a:p>
            <a:endParaRPr lang="fr-FR">
              <a:solidFill>
                <a:srgbClr val="00B050"/>
              </a:solidFill>
            </a:endParaRPr>
          </a:p>
        </p:txBody>
      </p:sp>
      <p:sp>
        <p:nvSpPr>
          <p:cNvPr id="71" name="Line 12"/>
          <p:cNvSpPr>
            <a:spLocks noChangeShapeType="1"/>
          </p:cNvSpPr>
          <p:nvPr/>
        </p:nvSpPr>
        <p:spPr bwMode="auto">
          <a:xfrm>
            <a:off x="6732240" y="4797152"/>
            <a:ext cx="509588" cy="320675"/>
          </a:xfrm>
          <a:prstGeom prst="line">
            <a:avLst/>
          </a:prstGeom>
          <a:noFill/>
          <a:ln w="19050">
            <a:solidFill>
              <a:srgbClr val="00B0F0"/>
            </a:solidFill>
            <a:round/>
            <a:headEnd/>
            <a:tailEnd type="triangle" w="med" len="med"/>
          </a:ln>
          <a:effectLst/>
        </p:spPr>
        <p:txBody>
          <a:bodyPr/>
          <a:lstStyle/>
          <a:p>
            <a:endParaRPr lang="fr-FR">
              <a:solidFill>
                <a:srgbClr val="00B0F0"/>
              </a:solidFill>
            </a:endParaRPr>
          </a:p>
        </p:txBody>
      </p:sp>
      <p:grpSp>
        <p:nvGrpSpPr>
          <p:cNvPr id="73" name="Groupe 72"/>
          <p:cNvGrpSpPr/>
          <p:nvPr/>
        </p:nvGrpSpPr>
        <p:grpSpPr>
          <a:xfrm>
            <a:off x="7092276" y="4581127"/>
            <a:ext cx="317716" cy="369332"/>
            <a:chOff x="4709220" y="902246"/>
            <a:chExt cx="316600" cy="407118"/>
          </a:xfrm>
        </p:grpSpPr>
        <p:sp>
          <p:nvSpPr>
            <p:cNvPr id="74" name="Text Box 19"/>
            <p:cNvSpPr txBox="1">
              <a:spLocks noChangeArrowheads="1"/>
            </p:cNvSpPr>
            <p:nvPr/>
          </p:nvSpPr>
          <p:spPr bwMode="auto">
            <a:xfrm>
              <a:off x="4709220" y="902246"/>
              <a:ext cx="316600" cy="407118"/>
            </a:xfrm>
            <a:prstGeom prst="rect">
              <a:avLst/>
            </a:prstGeom>
            <a:noFill/>
            <a:ln w="9525" algn="ctr">
              <a:noFill/>
              <a:miter lim="800000"/>
              <a:headEnd/>
              <a:tailEnd/>
            </a:ln>
            <a:effectLst/>
          </p:spPr>
          <p:txBody>
            <a:bodyPr wrap="none">
              <a:spAutoFit/>
            </a:bodyPr>
            <a:lstStyle/>
            <a:p>
              <a:r>
                <a:rPr lang="en-US" dirty="0">
                  <a:solidFill>
                    <a:schemeClr val="accent2">
                      <a:lumMod val="75000"/>
                    </a:schemeClr>
                  </a:solidFill>
                </a:rPr>
                <a:t>A</a:t>
              </a:r>
            </a:p>
          </p:txBody>
        </p:sp>
        <p:sp>
          <p:nvSpPr>
            <p:cNvPr id="75" name="Line 20"/>
            <p:cNvSpPr>
              <a:spLocks noChangeShapeType="1"/>
            </p:cNvSpPr>
            <p:nvPr/>
          </p:nvSpPr>
          <p:spPr bwMode="auto">
            <a:xfrm>
              <a:off x="4815582" y="940346"/>
              <a:ext cx="166688" cy="0"/>
            </a:xfrm>
            <a:prstGeom prst="line">
              <a:avLst/>
            </a:prstGeom>
            <a:noFill/>
            <a:ln w="3175">
              <a:solidFill>
                <a:schemeClr val="accent2">
                  <a:lumMod val="50000"/>
                </a:schemeClr>
              </a:solidFill>
              <a:round/>
              <a:headEnd/>
              <a:tailEnd type="triangle" w="med" len="med"/>
            </a:ln>
            <a:effectLst/>
          </p:spPr>
          <p:txBody>
            <a:bodyPr/>
            <a:lstStyle/>
            <a:p>
              <a:endParaRPr lang="fr-FR">
                <a:solidFill>
                  <a:schemeClr val="accent2">
                    <a:lumMod val="75000"/>
                  </a:schemeClr>
                </a:solidFill>
              </a:endParaRPr>
            </a:p>
          </p:txBody>
        </p:sp>
      </p:grpSp>
      <p:grpSp>
        <p:nvGrpSpPr>
          <p:cNvPr id="76" name="Groupe 75"/>
          <p:cNvGrpSpPr/>
          <p:nvPr/>
        </p:nvGrpSpPr>
        <p:grpSpPr>
          <a:xfrm>
            <a:off x="6732240" y="4005064"/>
            <a:ext cx="381708" cy="412889"/>
            <a:chOff x="4709220" y="902246"/>
            <a:chExt cx="309700" cy="369332"/>
          </a:xfrm>
        </p:grpSpPr>
        <p:sp>
          <p:nvSpPr>
            <p:cNvPr id="77" name="Text Box 19"/>
            <p:cNvSpPr txBox="1">
              <a:spLocks noChangeArrowheads="1"/>
            </p:cNvSpPr>
            <p:nvPr/>
          </p:nvSpPr>
          <p:spPr bwMode="auto">
            <a:xfrm>
              <a:off x="4709220" y="902246"/>
              <a:ext cx="309700" cy="369332"/>
            </a:xfrm>
            <a:prstGeom prst="rect">
              <a:avLst/>
            </a:prstGeom>
            <a:noFill/>
            <a:ln w="9525" algn="ctr">
              <a:noFill/>
              <a:miter lim="800000"/>
              <a:headEnd/>
              <a:tailEnd/>
            </a:ln>
            <a:effectLst/>
          </p:spPr>
          <p:txBody>
            <a:bodyPr wrap="none">
              <a:spAutoFit/>
            </a:bodyPr>
            <a:lstStyle/>
            <a:p>
              <a:r>
                <a:rPr lang="en-US" dirty="0" smtClean="0"/>
                <a:t>B</a:t>
              </a:r>
              <a:endParaRPr lang="en-US" dirty="0"/>
            </a:p>
          </p:txBody>
        </p:sp>
        <p:sp>
          <p:nvSpPr>
            <p:cNvPr id="78" name="Line 20"/>
            <p:cNvSpPr>
              <a:spLocks noChangeShapeType="1"/>
            </p:cNvSpPr>
            <p:nvPr/>
          </p:nvSpPr>
          <p:spPr bwMode="auto">
            <a:xfrm>
              <a:off x="4815582" y="940346"/>
              <a:ext cx="166688" cy="0"/>
            </a:xfrm>
            <a:prstGeom prst="line">
              <a:avLst/>
            </a:prstGeom>
            <a:noFill/>
            <a:ln w="3175">
              <a:solidFill>
                <a:srgbClr val="000000"/>
              </a:solidFill>
              <a:round/>
              <a:headEnd/>
              <a:tailEnd type="triangle" w="med" len="med"/>
            </a:ln>
            <a:effectLst/>
          </p:spPr>
          <p:txBody>
            <a:bodyPr/>
            <a:lstStyle/>
            <a:p>
              <a:endParaRPr lang="fr-FR"/>
            </a:p>
          </p:txBody>
        </p:sp>
      </p:grpSp>
      <p:grpSp>
        <p:nvGrpSpPr>
          <p:cNvPr id="79" name="Groupe 78"/>
          <p:cNvGrpSpPr/>
          <p:nvPr/>
        </p:nvGrpSpPr>
        <p:grpSpPr>
          <a:xfrm>
            <a:off x="6422540" y="4509120"/>
            <a:ext cx="308098" cy="369332"/>
            <a:chOff x="4709220" y="902246"/>
            <a:chExt cx="308098" cy="369332"/>
          </a:xfrm>
        </p:grpSpPr>
        <p:sp>
          <p:nvSpPr>
            <p:cNvPr id="80" name="Text Box 19"/>
            <p:cNvSpPr txBox="1">
              <a:spLocks noChangeArrowheads="1"/>
            </p:cNvSpPr>
            <p:nvPr/>
          </p:nvSpPr>
          <p:spPr bwMode="auto">
            <a:xfrm>
              <a:off x="4709220" y="902246"/>
              <a:ext cx="308098" cy="369332"/>
            </a:xfrm>
            <a:prstGeom prst="rect">
              <a:avLst/>
            </a:prstGeom>
            <a:noFill/>
            <a:ln w="9525" algn="ctr">
              <a:noFill/>
              <a:miter lim="800000"/>
              <a:headEnd/>
              <a:tailEnd/>
            </a:ln>
            <a:effectLst/>
          </p:spPr>
          <p:txBody>
            <a:bodyPr wrap="none">
              <a:spAutoFit/>
            </a:bodyPr>
            <a:lstStyle/>
            <a:p>
              <a:r>
                <a:rPr lang="en-US" dirty="0" smtClean="0">
                  <a:solidFill>
                    <a:srgbClr val="00B050"/>
                  </a:solidFill>
                </a:rPr>
                <a:t>C</a:t>
              </a:r>
              <a:endParaRPr lang="en-US" dirty="0">
                <a:solidFill>
                  <a:srgbClr val="00B050"/>
                </a:solidFill>
              </a:endParaRPr>
            </a:p>
          </p:txBody>
        </p:sp>
        <p:sp>
          <p:nvSpPr>
            <p:cNvPr id="81" name="Line 20"/>
            <p:cNvSpPr>
              <a:spLocks noChangeShapeType="1"/>
            </p:cNvSpPr>
            <p:nvPr/>
          </p:nvSpPr>
          <p:spPr bwMode="auto">
            <a:xfrm>
              <a:off x="4815582" y="940346"/>
              <a:ext cx="166688" cy="0"/>
            </a:xfrm>
            <a:prstGeom prst="line">
              <a:avLst/>
            </a:prstGeom>
            <a:noFill/>
            <a:ln w="3175">
              <a:solidFill>
                <a:srgbClr val="00B050"/>
              </a:solidFill>
              <a:round/>
              <a:headEnd/>
              <a:tailEnd type="triangle" w="med" len="med"/>
            </a:ln>
            <a:effectLst/>
          </p:spPr>
          <p:txBody>
            <a:bodyPr/>
            <a:lstStyle/>
            <a:p>
              <a:endParaRPr lang="fr-FR">
                <a:solidFill>
                  <a:srgbClr val="00B050"/>
                </a:solidFill>
              </a:endParaRPr>
            </a:p>
          </p:txBody>
        </p:sp>
      </p:grpSp>
      <p:grpSp>
        <p:nvGrpSpPr>
          <p:cNvPr id="82" name="Groupe 81"/>
          <p:cNvGrpSpPr/>
          <p:nvPr/>
        </p:nvGrpSpPr>
        <p:grpSpPr>
          <a:xfrm>
            <a:off x="6638564" y="4931876"/>
            <a:ext cx="327334" cy="369332"/>
            <a:chOff x="4709220" y="902246"/>
            <a:chExt cx="327334" cy="369332"/>
          </a:xfrm>
        </p:grpSpPr>
        <p:sp>
          <p:nvSpPr>
            <p:cNvPr id="83" name="Text Box 19"/>
            <p:cNvSpPr txBox="1">
              <a:spLocks noChangeArrowheads="1"/>
            </p:cNvSpPr>
            <p:nvPr/>
          </p:nvSpPr>
          <p:spPr bwMode="auto">
            <a:xfrm>
              <a:off x="4709220" y="902246"/>
              <a:ext cx="327334" cy="369332"/>
            </a:xfrm>
            <a:prstGeom prst="rect">
              <a:avLst/>
            </a:prstGeom>
            <a:noFill/>
            <a:ln w="9525" algn="ctr">
              <a:noFill/>
              <a:miter lim="800000"/>
              <a:headEnd/>
              <a:tailEnd/>
            </a:ln>
            <a:effectLst/>
          </p:spPr>
          <p:txBody>
            <a:bodyPr wrap="none">
              <a:spAutoFit/>
            </a:bodyPr>
            <a:lstStyle/>
            <a:p>
              <a:r>
                <a:rPr lang="en-US" dirty="0" smtClean="0">
                  <a:solidFill>
                    <a:srgbClr val="00B0F0"/>
                  </a:solidFill>
                </a:rPr>
                <a:t>D</a:t>
              </a:r>
              <a:endParaRPr lang="en-US" dirty="0">
                <a:solidFill>
                  <a:srgbClr val="00B0F0"/>
                </a:solidFill>
              </a:endParaRPr>
            </a:p>
          </p:txBody>
        </p:sp>
        <p:sp>
          <p:nvSpPr>
            <p:cNvPr id="84" name="Line 20"/>
            <p:cNvSpPr>
              <a:spLocks noChangeShapeType="1"/>
            </p:cNvSpPr>
            <p:nvPr/>
          </p:nvSpPr>
          <p:spPr bwMode="auto">
            <a:xfrm>
              <a:off x="4815582" y="940346"/>
              <a:ext cx="166688" cy="0"/>
            </a:xfrm>
            <a:prstGeom prst="line">
              <a:avLst/>
            </a:prstGeom>
            <a:noFill/>
            <a:ln w="3175">
              <a:solidFill>
                <a:srgbClr val="00B0F0"/>
              </a:solidFill>
              <a:round/>
              <a:headEnd/>
              <a:tailEnd type="triangle" w="med" len="med"/>
            </a:ln>
            <a:effectLst/>
          </p:spPr>
          <p:txBody>
            <a:bodyPr/>
            <a:lstStyle/>
            <a:p>
              <a:endParaRPr lang="fr-FR">
                <a:solidFill>
                  <a:srgbClr val="00B0F0"/>
                </a:solidFill>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7639050" y="175418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6867" name="AutoShape 3"/>
          <p:cNvSpPr>
            <a:spLocks noChangeArrowheads="1"/>
          </p:cNvSpPr>
          <p:nvPr/>
        </p:nvSpPr>
        <p:spPr bwMode="auto">
          <a:xfrm>
            <a:off x="4556125" y="179070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6868" name="AutoShape 4"/>
          <p:cNvSpPr>
            <a:spLocks noChangeArrowheads="1"/>
          </p:cNvSpPr>
          <p:nvPr/>
        </p:nvSpPr>
        <p:spPr bwMode="auto">
          <a:xfrm>
            <a:off x="1489075" y="177958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6869" name="Rectangle 5"/>
          <p:cNvSpPr>
            <a:spLocks noGrp="1" noChangeArrowheads="1"/>
          </p:cNvSpPr>
          <p:nvPr>
            <p:ph type="title"/>
          </p:nvPr>
        </p:nvSpPr>
        <p:spPr>
          <a:xfrm>
            <a:off x="228600" y="0"/>
            <a:ext cx="7943800" cy="519113"/>
          </a:xfrm>
        </p:spPr>
        <p:txBody>
          <a:bodyPr/>
          <a:lstStyle/>
          <a:p>
            <a:r>
              <a:rPr lang="en-US" dirty="0" err="1"/>
              <a:t>L’énergie</a:t>
            </a:r>
            <a:r>
              <a:rPr lang="en-US" dirty="0"/>
              <a:t> transverse </a:t>
            </a:r>
            <a:r>
              <a:rPr lang="en-US" dirty="0" err="1"/>
              <a:t>manquante</a:t>
            </a:r>
            <a:endParaRPr lang="en-US" dirty="0"/>
          </a:p>
        </p:txBody>
      </p:sp>
      <p:sp>
        <p:nvSpPr>
          <p:cNvPr id="36870" name="Line 6"/>
          <p:cNvSpPr>
            <a:spLocks noChangeShapeType="1"/>
          </p:cNvSpPr>
          <p:nvPr/>
        </p:nvSpPr>
        <p:spPr bwMode="auto">
          <a:xfrm>
            <a:off x="1633538" y="1911350"/>
            <a:ext cx="0" cy="1104900"/>
          </a:xfrm>
          <a:prstGeom prst="line">
            <a:avLst/>
          </a:prstGeom>
          <a:noFill/>
          <a:ln w="19050">
            <a:solidFill>
              <a:srgbClr val="000000"/>
            </a:solidFill>
            <a:round/>
            <a:headEnd/>
            <a:tailEnd type="triangle" w="med" len="med"/>
          </a:ln>
          <a:effectLst/>
        </p:spPr>
        <p:txBody>
          <a:bodyPr/>
          <a:lstStyle/>
          <a:p>
            <a:endParaRPr lang="fr-FR"/>
          </a:p>
        </p:txBody>
      </p:sp>
      <p:sp>
        <p:nvSpPr>
          <p:cNvPr id="36873" name="Line 9"/>
          <p:cNvSpPr>
            <a:spLocks noChangeShapeType="1"/>
          </p:cNvSpPr>
          <p:nvPr/>
        </p:nvSpPr>
        <p:spPr bwMode="auto">
          <a:xfrm flipH="1">
            <a:off x="4156075" y="1925638"/>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36874" name="Line 10"/>
          <p:cNvSpPr>
            <a:spLocks noChangeShapeType="1"/>
          </p:cNvSpPr>
          <p:nvPr/>
        </p:nvSpPr>
        <p:spPr bwMode="auto">
          <a:xfrm>
            <a:off x="4667250" y="1922463"/>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36875" name="Line 11"/>
          <p:cNvSpPr>
            <a:spLocks noChangeShapeType="1"/>
          </p:cNvSpPr>
          <p:nvPr/>
        </p:nvSpPr>
        <p:spPr bwMode="auto">
          <a:xfrm flipH="1">
            <a:off x="7239000" y="1900238"/>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36876" name="Line 12"/>
          <p:cNvSpPr>
            <a:spLocks noChangeShapeType="1"/>
          </p:cNvSpPr>
          <p:nvPr/>
        </p:nvSpPr>
        <p:spPr bwMode="auto">
          <a:xfrm>
            <a:off x="7750175" y="1897063"/>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36878" name="Line 14"/>
          <p:cNvSpPr>
            <a:spLocks noChangeShapeType="1"/>
          </p:cNvSpPr>
          <p:nvPr/>
        </p:nvSpPr>
        <p:spPr bwMode="auto">
          <a:xfrm flipV="1">
            <a:off x="7762875" y="1435100"/>
            <a:ext cx="368300" cy="450850"/>
          </a:xfrm>
          <a:prstGeom prst="line">
            <a:avLst/>
          </a:prstGeom>
          <a:noFill/>
          <a:ln w="28575">
            <a:solidFill>
              <a:srgbClr val="000000"/>
            </a:solidFill>
            <a:round/>
            <a:headEnd/>
            <a:tailEnd type="triangle" w="med" len="med"/>
          </a:ln>
          <a:effectLst/>
        </p:spPr>
        <p:txBody>
          <a:bodyPr/>
          <a:lstStyle/>
          <a:p>
            <a:endParaRPr lang="fr-FR"/>
          </a:p>
        </p:txBody>
      </p:sp>
      <p:sp>
        <p:nvSpPr>
          <p:cNvPr id="36881" name="Text Box 17"/>
          <p:cNvSpPr txBox="1">
            <a:spLocks noChangeArrowheads="1"/>
          </p:cNvSpPr>
          <p:nvPr/>
        </p:nvSpPr>
        <p:spPr bwMode="auto">
          <a:xfrm>
            <a:off x="1854200" y="2554288"/>
            <a:ext cx="358775" cy="396875"/>
          </a:xfrm>
          <a:prstGeom prst="rect">
            <a:avLst/>
          </a:prstGeom>
          <a:noFill/>
          <a:ln w="9525" algn="ctr">
            <a:noFill/>
            <a:miter lim="800000"/>
            <a:headEnd/>
            <a:tailEnd/>
          </a:ln>
          <a:effectLst/>
        </p:spPr>
        <p:txBody>
          <a:bodyPr wrap="none">
            <a:spAutoFit/>
          </a:bodyPr>
          <a:lstStyle/>
          <a:p>
            <a:r>
              <a:rPr lang="en-US"/>
              <a:t>B</a:t>
            </a:r>
          </a:p>
        </p:txBody>
      </p:sp>
      <p:sp>
        <p:nvSpPr>
          <p:cNvPr id="36882" name="Line 18"/>
          <p:cNvSpPr>
            <a:spLocks noChangeShapeType="1"/>
          </p:cNvSpPr>
          <p:nvPr/>
        </p:nvSpPr>
        <p:spPr bwMode="auto">
          <a:xfrm>
            <a:off x="1960563" y="2592388"/>
            <a:ext cx="166687" cy="0"/>
          </a:xfrm>
          <a:prstGeom prst="line">
            <a:avLst/>
          </a:prstGeom>
          <a:noFill/>
          <a:ln w="3175">
            <a:solidFill>
              <a:srgbClr val="000000"/>
            </a:solidFill>
            <a:round/>
            <a:headEnd/>
            <a:tailEnd type="triangle" w="med" len="med"/>
          </a:ln>
          <a:effectLst/>
        </p:spPr>
        <p:txBody>
          <a:bodyPr/>
          <a:lstStyle/>
          <a:p>
            <a:endParaRPr lang="fr-FR"/>
          </a:p>
        </p:txBody>
      </p:sp>
      <p:sp>
        <p:nvSpPr>
          <p:cNvPr id="36885" name="Text Box 21"/>
          <p:cNvSpPr txBox="1">
            <a:spLocks noChangeArrowheads="1"/>
          </p:cNvSpPr>
          <p:nvPr/>
        </p:nvSpPr>
        <p:spPr bwMode="auto">
          <a:xfrm>
            <a:off x="3794125" y="2257425"/>
            <a:ext cx="358775" cy="396875"/>
          </a:xfrm>
          <a:prstGeom prst="rect">
            <a:avLst/>
          </a:prstGeom>
          <a:noFill/>
          <a:ln w="9525" algn="ctr">
            <a:noFill/>
            <a:miter lim="800000"/>
            <a:headEnd/>
            <a:tailEnd/>
          </a:ln>
          <a:effectLst/>
        </p:spPr>
        <p:txBody>
          <a:bodyPr wrap="none">
            <a:spAutoFit/>
          </a:bodyPr>
          <a:lstStyle/>
          <a:p>
            <a:r>
              <a:rPr lang="en-US"/>
              <a:t>B</a:t>
            </a:r>
          </a:p>
        </p:txBody>
      </p:sp>
      <p:sp>
        <p:nvSpPr>
          <p:cNvPr id="36886" name="Line 22"/>
          <p:cNvSpPr>
            <a:spLocks noChangeShapeType="1"/>
          </p:cNvSpPr>
          <p:nvPr/>
        </p:nvSpPr>
        <p:spPr bwMode="auto">
          <a:xfrm>
            <a:off x="3900488" y="2295525"/>
            <a:ext cx="166687" cy="0"/>
          </a:xfrm>
          <a:prstGeom prst="line">
            <a:avLst/>
          </a:prstGeom>
          <a:noFill/>
          <a:ln w="3175">
            <a:solidFill>
              <a:srgbClr val="000000"/>
            </a:solidFill>
            <a:round/>
            <a:headEnd/>
            <a:tailEnd type="triangle" w="med" len="med"/>
          </a:ln>
          <a:effectLst/>
        </p:spPr>
        <p:txBody>
          <a:bodyPr/>
          <a:lstStyle/>
          <a:p>
            <a:endParaRPr lang="fr-FR"/>
          </a:p>
        </p:txBody>
      </p:sp>
      <p:sp>
        <p:nvSpPr>
          <p:cNvPr id="36887" name="Text Box 23"/>
          <p:cNvSpPr txBox="1">
            <a:spLocks noChangeArrowheads="1"/>
          </p:cNvSpPr>
          <p:nvPr/>
        </p:nvSpPr>
        <p:spPr bwMode="auto">
          <a:xfrm>
            <a:off x="5051425" y="2255838"/>
            <a:ext cx="358775" cy="396875"/>
          </a:xfrm>
          <a:prstGeom prst="rect">
            <a:avLst/>
          </a:prstGeom>
          <a:noFill/>
          <a:ln w="9525" algn="ctr">
            <a:noFill/>
            <a:miter lim="800000"/>
            <a:headEnd/>
            <a:tailEnd/>
          </a:ln>
          <a:effectLst/>
        </p:spPr>
        <p:txBody>
          <a:bodyPr wrap="none">
            <a:spAutoFit/>
          </a:bodyPr>
          <a:lstStyle/>
          <a:p>
            <a:r>
              <a:rPr lang="en-US"/>
              <a:t>C</a:t>
            </a:r>
          </a:p>
        </p:txBody>
      </p:sp>
      <p:sp>
        <p:nvSpPr>
          <p:cNvPr id="36888" name="Line 24"/>
          <p:cNvSpPr>
            <a:spLocks noChangeShapeType="1"/>
          </p:cNvSpPr>
          <p:nvPr/>
        </p:nvSpPr>
        <p:spPr bwMode="auto">
          <a:xfrm>
            <a:off x="5157788" y="2293938"/>
            <a:ext cx="166687" cy="0"/>
          </a:xfrm>
          <a:prstGeom prst="line">
            <a:avLst/>
          </a:prstGeom>
          <a:noFill/>
          <a:ln w="3175">
            <a:solidFill>
              <a:srgbClr val="000000"/>
            </a:solidFill>
            <a:round/>
            <a:headEnd/>
            <a:tailEnd type="triangle" w="med" len="med"/>
          </a:ln>
          <a:effectLst/>
        </p:spPr>
        <p:txBody>
          <a:bodyPr/>
          <a:lstStyle/>
          <a:p>
            <a:endParaRPr lang="fr-FR"/>
          </a:p>
        </p:txBody>
      </p:sp>
      <p:sp>
        <p:nvSpPr>
          <p:cNvPr id="36893" name="Text Box 29"/>
          <p:cNvSpPr txBox="1">
            <a:spLocks noChangeArrowheads="1"/>
          </p:cNvSpPr>
          <p:nvPr/>
        </p:nvSpPr>
        <p:spPr bwMode="auto">
          <a:xfrm>
            <a:off x="6832600" y="2314575"/>
            <a:ext cx="358775" cy="396875"/>
          </a:xfrm>
          <a:prstGeom prst="rect">
            <a:avLst/>
          </a:prstGeom>
          <a:noFill/>
          <a:ln w="9525" algn="ctr">
            <a:noFill/>
            <a:miter lim="800000"/>
            <a:headEnd/>
            <a:tailEnd/>
          </a:ln>
          <a:effectLst/>
        </p:spPr>
        <p:txBody>
          <a:bodyPr wrap="none">
            <a:spAutoFit/>
          </a:bodyPr>
          <a:lstStyle/>
          <a:p>
            <a:r>
              <a:rPr lang="en-US"/>
              <a:t>C</a:t>
            </a:r>
          </a:p>
        </p:txBody>
      </p:sp>
      <p:sp>
        <p:nvSpPr>
          <p:cNvPr id="36894" name="Line 30"/>
          <p:cNvSpPr>
            <a:spLocks noChangeShapeType="1"/>
          </p:cNvSpPr>
          <p:nvPr/>
        </p:nvSpPr>
        <p:spPr bwMode="auto">
          <a:xfrm>
            <a:off x="6938963" y="2352675"/>
            <a:ext cx="166687" cy="1588"/>
          </a:xfrm>
          <a:prstGeom prst="line">
            <a:avLst/>
          </a:prstGeom>
          <a:noFill/>
          <a:ln w="3175">
            <a:solidFill>
              <a:srgbClr val="000000"/>
            </a:solidFill>
            <a:round/>
            <a:headEnd/>
            <a:tailEnd type="triangle" w="med" len="med"/>
          </a:ln>
          <a:effectLst/>
        </p:spPr>
        <p:txBody>
          <a:bodyPr/>
          <a:lstStyle/>
          <a:p>
            <a:endParaRPr lang="fr-FR"/>
          </a:p>
        </p:txBody>
      </p:sp>
      <p:sp>
        <p:nvSpPr>
          <p:cNvPr id="36895" name="Text Box 31"/>
          <p:cNvSpPr txBox="1">
            <a:spLocks noChangeArrowheads="1"/>
          </p:cNvSpPr>
          <p:nvPr/>
        </p:nvSpPr>
        <p:spPr bwMode="auto">
          <a:xfrm>
            <a:off x="8129588" y="2268538"/>
            <a:ext cx="379412" cy="396875"/>
          </a:xfrm>
          <a:prstGeom prst="rect">
            <a:avLst/>
          </a:prstGeom>
          <a:noFill/>
          <a:ln w="9525" algn="ctr">
            <a:noFill/>
            <a:miter lim="800000"/>
            <a:headEnd/>
            <a:tailEnd/>
          </a:ln>
          <a:effectLst/>
        </p:spPr>
        <p:txBody>
          <a:bodyPr wrap="none">
            <a:spAutoFit/>
          </a:bodyPr>
          <a:lstStyle/>
          <a:p>
            <a:r>
              <a:rPr lang="en-US"/>
              <a:t>D</a:t>
            </a:r>
          </a:p>
        </p:txBody>
      </p:sp>
      <p:sp>
        <p:nvSpPr>
          <p:cNvPr id="36896" name="Line 32"/>
          <p:cNvSpPr>
            <a:spLocks noChangeShapeType="1"/>
          </p:cNvSpPr>
          <p:nvPr/>
        </p:nvSpPr>
        <p:spPr bwMode="auto">
          <a:xfrm>
            <a:off x="8245475" y="2306638"/>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36897" name="Text Box 33"/>
          <p:cNvSpPr txBox="1">
            <a:spLocks noChangeArrowheads="1"/>
          </p:cNvSpPr>
          <p:nvPr/>
        </p:nvSpPr>
        <p:spPr bwMode="auto">
          <a:xfrm>
            <a:off x="1157288" y="3463925"/>
            <a:ext cx="752129" cy="461665"/>
          </a:xfrm>
          <a:prstGeom prst="rect">
            <a:avLst/>
          </a:prstGeom>
          <a:noFill/>
          <a:ln w="9525" algn="ctr">
            <a:noFill/>
            <a:miter lim="800000"/>
            <a:headEnd/>
            <a:tailEnd/>
          </a:ln>
          <a:effectLst/>
        </p:spPr>
        <p:txBody>
          <a:bodyPr wrap="none">
            <a:spAutoFit/>
          </a:bodyPr>
          <a:lstStyle/>
          <a:p>
            <a:r>
              <a:rPr lang="en-US" sz="2400" dirty="0"/>
              <a:t>B</a:t>
            </a:r>
            <a:r>
              <a:rPr lang="en-US" sz="2400" dirty="0">
                <a:sym typeface="Symbol" pitchFamily="18" charset="2"/>
              </a:rPr>
              <a:t></a:t>
            </a:r>
            <a:r>
              <a:rPr lang="en-US" sz="2400" dirty="0"/>
              <a:t>0</a:t>
            </a:r>
          </a:p>
        </p:txBody>
      </p:sp>
      <p:sp>
        <p:nvSpPr>
          <p:cNvPr id="36898" name="Line 34"/>
          <p:cNvSpPr>
            <a:spLocks noChangeShapeType="1"/>
          </p:cNvSpPr>
          <p:nvPr/>
        </p:nvSpPr>
        <p:spPr bwMode="auto">
          <a:xfrm>
            <a:off x="1271588" y="3476625"/>
            <a:ext cx="166687" cy="0"/>
          </a:xfrm>
          <a:prstGeom prst="line">
            <a:avLst/>
          </a:prstGeom>
          <a:noFill/>
          <a:ln w="3175">
            <a:solidFill>
              <a:srgbClr val="000000"/>
            </a:solidFill>
            <a:round/>
            <a:headEnd/>
            <a:tailEnd type="triangle" w="med" len="med"/>
          </a:ln>
          <a:effectLst/>
        </p:spPr>
        <p:txBody>
          <a:bodyPr/>
          <a:lstStyle/>
          <a:p>
            <a:endParaRPr lang="fr-FR"/>
          </a:p>
        </p:txBody>
      </p:sp>
      <p:sp>
        <p:nvSpPr>
          <p:cNvPr id="36899" name="Text Box 35"/>
          <p:cNvSpPr txBox="1">
            <a:spLocks noChangeArrowheads="1"/>
          </p:cNvSpPr>
          <p:nvPr/>
        </p:nvSpPr>
        <p:spPr bwMode="auto">
          <a:xfrm>
            <a:off x="4241800" y="3446463"/>
            <a:ext cx="1061509" cy="492443"/>
          </a:xfrm>
          <a:prstGeom prst="rect">
            <a:avLst/>
          </a:prstGeom>
          <a:noFill/>
          <a:ln w="9525" algn="ctr">
            <a:noFill/>
            <a:miter lim="800000"/>
            <a:headEnd/>
            <a:tailEnd/>
          </a:ln>
          <a:effectLst/>
        </p:spPr>
        <p:txBody>
          <a:bodyPr wrap="none">
            <a:spAutoFit/>
          </a:bodyPr>
          <a:lstStyle/>
          <a:p>
            <a:r>
              <a:rPr lang="en-US" sz="2600" dirty="0"/>
              <a:t>B+C</a:t>
            </a:r>
            <a:r>
              <a:rPr lang="en-US" sz="2600" dirty="0">
                <a:sym typeface="Symbol" pitchFamily="18" charset="2"/>
              </a:rPr>
              <a:t></a:t>
            </a:r>
            <a:r>
              <a:rPr lang="en-US" sz="2600" dirty="0"/>
              <a:t>0</a:t>
            </a:r>
          </a:p>
        </p:txBody>
      </p:sp>
      <p:sp>
        <p:nvSpPr>
          <p:cNvPr id="36900" name="Text Box 36"/>
          <p:cNvSpPr txBox="1">
            <a:spLocks noChangeArrowheads="1"/>
          </p:cNvSpPr>
          <p:nvPr/>
        </p:nvSpPr>
        <p:spPr bwMode="auto">
          <a:xfrm>
            <a:off x="7162800" y="3451225"/>
            <a:ext cx="1433406" cy="492443"/>
          </a:xfrm>
          <a:prstGeom prst="rect">
            <a:avLst/>
          </a:prstGeom>
          <a:noFill/>
          <a:ln w="9525" algn="ctr">
            <a:noFill/>
            <a:miter lim="800000"/>
            <a:headEnd/>
            <a:tailEnd/>
          </a:ln>
          <a:effectLst/>
        </p:spPr>
        <p:txBody>
          <a:bodyPr wrap="none">
            <a:spAutoFit/>
          </a:bodyPr>
          <a:lstStyle/>
          <a:p>
            <a:r>
              <a:rPr lang="en-US" sz="2600" dirty="0"/>
              <a:t>B+C+D</a:t>
            </a:r>
            <a:r>
              <a:rPr lang="en-US" sz="2600" dirty="0">
                <a:sym typeface="Symbol" pitchFamily="18" charset="2"/>
              </a:rPr>
              <a:t></a:t>
            </a:r>
            <a:r>
              <a:rPr lang="en-US" sz="2600" dirty="0"/>
              <a:t>0</a:t>
            </a:r>
          </a:p>
        </p:txBody>
      </p:sp>
      <p:sp>
        <p:nvSpPr>
          <p:cNvPr id="36901" name="Line 37"/>
          <p:cNvSpPr>
            <a:spLocks noChangeShapeType="1"/>
          </p:cNvSpPr>
          <p:nvPr/>
        </p:nvSpPr>
        <p:spPr bwMode="auto">
          <a:xfrm>
            <a:off x="1614488" y="3475038"/>
            <a:ext cx="166687" cy="0"/>
          </a:xfrm>
          <a:prstGeom prst="line">
            <a:avLst/>
          </a:prstGeom>
          <a:noFill/>
          <a:ln w="3175">
            <a:solidFill>
              <a:srgbClr val="000000"/>
            </a:solidFill>
            <a:round/>
            <a:headEnd/>
            <a:tailEnd type="triangle" w="med" len="med"/>
          </a:ln>
          <a:effectLst/>
        </p:spPr>
        <p:txBody>
          <a:bodyPr/>
          <a:lstStyle/>
          <a:p>
            <a:endParaRPr lang="fr-FR"/>
          </a:p>
        </p:txBody>
      </p:sp>
      <p:sp>
        <p:nvSpPr>
          <p:cNvPr id="36903" name="Line 39"/>
          <p:cNvSpPr>
            <a:spLocks noChangeShapeType="1"/>
          </p:cNvSpPr>
          <p:nvPr/>
        </p:nvSpPr>
        <p:spPr bwMode="auto">
          <a:xfrm>
            <a:off x="4287838" y="3468688"/>
            <a:ext cx="166687" cy="0"/>
          </a:xfrm>
          <a:prstGeom prst="line">
            <a:avLst/>
          </a:prstGeom>
          <a:noFill/>
          <a:ln w="3175">
            <a:solidFill>
              <a:srgbClr val="000000"/>
            </a:solidFill>
            <a:round/>
            <a:headEnd/>
            <a:tailEnd type="triangle" w="med" len="med"/>
          </a:ln>
          <a:effectLst/>
        </p:spPr>
        <p:txBody>
          <a:bodyPr/>
          <a:lstStyle/>
          <a:p>
            <a:endParaRPr lang="fr-FR"/>
          </a:p>
        </p:txBody>
      </p:sp>
      <p:sp>
        <p:nvSpPr>
          <p:cNvPr id="36904" name="Line 40"/>
          <p:cNvSpPr>
            <a:spLocks noChangeShapeType="1"/>
          </p:cNvSpPr>
          <p:nvPr/>
        </p:nvSpPr>
        <p:spPr bwMode="auto">
          <a:xfrm>
            <a:off x="4676775" y="3467100"/>
            <a:ext cx="166688" cy="0"/>
          </a:xfrm>
          <a:prstGeom prst="line">
            <a:avLst/>
          </a:prstGeom>
          <a:noFill/>
          <a:ln w="3175">
            <a:solidFill>
              <a:srgbClr val="000000"/>
            </a:solidFill>
            <a:round/>
            <a:headEnd/>
            <a:tailEnd type="triangle" w="med" len="med"/>
          </a:ln>
          <a:effectLst/>
        </p:spPr>
        <p:txBody>
          <a:bodyPr/>
          <a:lstStyle/>
          <a:p>
            <a:endParaRPr lang="fr-FR"/>
          </a:p>
        </p:txBody>
      </p:sp>
      <p:sp>
        <p:nvSpPr>
          <p:cNvPr id="36906" name="Line 42"/>
          <p:cNvSpPr>
            <a:spLocks noChangeShapeType="1"/>
          </p:cNvSpPr>
          <p:nvPr/>
        </p:nvSpPr>
        <p:spPr bwMode="auto">
          <a:xfrm>
            <a:off x="5054600" y="3463925"/>
            <a:ext cx="166688" cy="0"/>
          </a:xfrm>
          <a:prstGeom prst="line">
            <a:avLst/>
          </a:prstGeom>
          <a:noFill/>
          <a:ln w="3175">
            <a:solidFill>
              <a:srgbClr val="000000"/>
            </a:solidFill>
            <a:round/>
            <a:headEnd/>
            <a:tailEnd type="triangle" w="med" len="med"/>
          </a:ln>
          <a:effectLst/>
        </p:spPr>
        <p:txBody>
          <a:bodyPr/>
          <a:lstStyle/>
          <a:p>
            <a:endParaRPr lang="fr-FR"/>
          </a:p>
        </p:txBody>
      </p:sp>
      <p:sp>
        <p:nvSpPr>
          <p:cNvPr id="36908" name="Line 44"/>
          <p:cNvSpPr>
            <a:spLocks noChangeShapeType="1"/>
          </p:cNvSpPr>
          <p:nvPr/>
        </p:nvSpPr>
        <p:spPr bwMode="auto">
          <a:xfrm>
            <a:off x="7224713" y="3471863"/>
            <a:ext cx="166687" cy="1587"/>
          </a:xfrm>
          <a:prstGeom prst="line">
            <a:avLst/>
          </a:prstGeom>
          <a:noFill/>
          <a:ln w="3175">
            <a:solidFill>
              <a:srgbClr val="000000"/>
            </a:solidFill>
            <a:round/>
            <a:headEnd/>
            <a:tailEnd type="triangle" w="med" len="med"/>
          </a:ln>
          <a:effectLst/>
        </p:spPr>
        <p:txBody>
          <a:bodyPr/>
          <a:lstStyle/>
          <a:p>
            <a:endParaRPr lang="fr-FR"/>
          </a:p>
        </p:txBody>
      </p:sp>
      <p:sp>
        <p:nvSpPr>
          <p:cNvPr id="36909" name="Line 45"/>
          <p:cNvSpPr>
            <a:spLocks noChangeShapeType="1"/>
          </p:cNvSpPr>
          <p:nvPr/>
        </p:nvSpPr>
        <p:spPr bwMode="auto">
          <a:xfrm>
            <a:off x="7600950" y="3470275"/>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36910" name="Line 46"/>
          <p:cNvSpPr>
            <a:spLocks noChangeShapeType="1"/>
          </p:cNvSpPr>
          <p:nvPr/>
        </p:nvSpPr>
        <p:spPr bwMode="auto">
          <a:xfrm>
            <a:off x="8002588" y="3467100"/>
            <a:ext cx="166687" cy="1588"/>
          </a:xfrm>
          <a:prstGeom prst="line">
            <a:avLst/>
          </a:prstGeom>
          <a:noFill/>
          <a:ln w="3175">
            <a:solidFill>
              <a:srgbClr val="000000"/>
            </a:solidFill>
            <a:round/>
            <a:headEnd/>
            <a:tailEnd type="triangle" w="med" len="med"/>
          </a:ln>
          <a:effectLst/>
        </p:spPr>
        <p:txBody>
          <a:bodyPr/>
          <a:lstStyle/>
          <a:p>
            <a:endParaRPr lang="fr-FR"/>
          </a:p>
        </p:txBody>
      </p:sp>
      <p:sp>
        <p:nvSpPr>
          <p:cNvPr id="36911" name="Line 47"/>
          <p:cNvSpPr>
            <a:spLocks noChangeShapeType="1"/>
          </p:cNvSpPr>
          <p:nvPr/>
        </p:nvSpPr>
        <p:spPr bwMode="auto">
          <a:xfrm>
            <a:off x="8378825" y="3454400"/>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36912" name="Oval 48"/>
          <p:cNvSpPr>
            <a:spLocks noChangeArrowheads="1"/>
          </p:cNvSpPr>
          <p:nvPr/>
        </p:nvSpPr>
        <p:spPr bwMode="auto">
          <a:xfrm>
            <a:off x="6480175" y="695325"/>
            <a:ext cx="2541588" cy="2470150"/>
          </a:xfrm>
          <a:prstGeom prst="ellipse">
            <a:avLst/>
          </a:prstGeom>
          <a:noFill/>
          <a:ln w="9525" algn="ctr">
            <a:solidFill>
              <a:srgbClr val="000000"/>
            </a:solidFill>
            <a:round/>
            <a:headEnd/>
            <a:tailEnd/>
          </a:ln>
          <a:effectLst/>
        </p:spPr>
        <p:txBody>
          <a:bodyPr wrap="none" anchor="ctr"/>
          <a:lstStyle/>
          <a:p>
            <a:endParaRPr lang="fr-FR"/>
          </a:p>
        </p:txBody>
      </p:sp>
      <p:sp>
        <p:nvSpPr>
          <p:cNvPr id="36913" name="Oval 49"/>
          <p:cNvSpPr>
            <a:spLocks noChangeArrowheads="1"/>
          </p:cNvSpPr>
          <p:nvPr/>
        </p:nvSpPr>
        <p:spPr bwMode="auto">
          <a:xfrm>
            <a:off x="369888" y="696913"/>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36914" name="Oval 50"/>
          <p:cNvSpPr>
            <a:spLocks noChangeArrowheads="1"/>
          </p:cNvSpPr>
          <p:nvPr/>
        </p:nvSpPr>
        <p:spPr bwMode="auto">
          <a:xfrm>
            <a:off x="3430588" y="660400"/>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36915" name="Text Box 51"/>
          <p:cNvSpPr txBox="1">
            <a:spLocks noChangeArrowheads="1"/>
          </p:cNvSpPr>
          <p:nvPr/>
        </p:nvSpPr>
        <p:spPr bwMode="auto">
          <a:xfrm>
            <a:off x="8091488" y="998538"/>
            <a:ext cx="358775" cy="396875"/>
          </a:xfrm>
          <a:prstGeom prst="rect">
            <a:avLst/>
          </a:prstGeom>
          <a:noFill/>
          <a:ln w="9525" algn="ctr">
            <a:noFill/>
            <a:miter lim="800000"/>
            <a:headEnd/>
            <a:tailEnd/>
          </a:ln>
          <a:effectLst/>
        </p:spPr>
        <p:txBody>
          <a:bodyPr wrap="none">
            <a:spAutoFit/>
          </a:bodyPr>
          <a:lstStyle/>
          <a:p>
            <a:r>
              <a:rPr lang="en-US"/>
              <a:t>B</a:t>
            </a:r>
          </a:p>
        </p:txBody>
      </p:sp>
      <p:sp>
        <p:nvSpPr>
          <p:cNvPr id="36916" name="Line 52"/>
          <p:cNvSpPr>
            <a:spLocks noChangeShapeType="1"/>
          </p:cNvSpPr>
          <p:nvPr/>
        </p:nvSpPr>
        <p:spPr bwMode="auto">
          <a:xfrm>
            <a:off x="8197850" y="1036638"/>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36917" name="Rectangle 53"/>
          <p:cNvSpPr>
            <a:spLocks noGrp="1" noChangeArrowheads="1"/>
          </p:cNvSpPr>
          <p:nvPr>
            <p:ph type="body" idx="1"/>
          </p:nvPr>
        </p:nvSpPr>
        <p:spPr>
          <a:xfrm>
            <a:off x="215900" y="4653136"/>
            <a:ext cx="8610600" cy="1800200"/>
          </a:xfrm>
          <a:noFill/>
          <a:ln/>
        </p:spPr>
        <p:txBody>
          <a:bodyPr>
            <a:normAutofit/>
          </a:bodyPr>
          <a:lstStyle/>
          <a:p>
            <a:pPr>
              <a:lnSpc>
                <a:spcPct val="80000"/>
              </a:lnSpc>
            </a:pPr>
            <a:r>
              <a:rPr lang="en-US" sz="1800" dirty="0" smtClean="0"/>
              <a:t>Si </a:t>
            </a:r>
            <a:r>
              <a:rPr lang="en-US" sz="1800" dirty="0"/>
              <a:t>la </a:t>
            </a:r>
            <a:r>
              <a:rPr lang="en-US" sz="1800" dirty="0" err="1"/>
              <a:t>particule</a:t>
            </a:r>
            <a:r>
              <a:rPr lang="en-US" sz="1800" dirty="0"/>
              <a:t> A </a:t>
            </a:r>
            <a:r>
              <a:rPr lang="en-US" sz="1800" dirty="0" err="1"/>
              <a:t>est</a:t>
            </a:r>
            <a:r>
              <a:rPr lang="en-US" sz="1800" dirty="0"/>
              <a:t> un neutrino </a:t>
            </a:r>
            <a:r>
              <a:rPr lang="en-US" sz="1800" dirty="0" err="1"/>
              <a:t>l’impulsion</a:t>
            </a:r>
            <a:r>
              <a:rPr lang="en-US" sz="1800" dirty="0"/>
              <a:t> </a:t>
            </a:r>
            <a:r>
              <a:rPr lang="en-US" sz="1800" dirty="0" err="1"/>
              <a:t>dans</a:t>
            </a:r>
            <a:r>
              <a:rPr lang="en-US" sz="1800" dirty="0"/>
              <a:t> le plan transverse au </a:t>
            </a:r>
            <a:r>
              <a:rPr lang="en-US" sz="1800" b="1" dirty="0" err="1"/>
              <a:t>faisceau</a:t>
            </a:r>
            <a:r>
              <a:rPr lang="en-US" sz="1800" b="1" dirty="0"/>
              <a:t> ne </a:t>
            </a:r>
            <a:r>
              <a:rPr lang="en-US" sz="1800" b="1" dirty="0" err="1"/>
              <a:t>semble</a:t>
            </a:r>
            <a:r>
              <a:rPr lang="en-US" sz="1800" b="1" dirty="0"/>
              <a:t> plus </a:t>
            </a:r>
            <a:r>
              <a:rPr lang="en-US" sz="1800" b="1" dirty="0" err="1"/>
              <a:t>être</a:t>
            </a:r>
            <a:r>
              <a:rPr lang="en-US" sz="1800" b="1" dirty="0"/>
              <a:t> </a:t>
            </a:r>
            <a:r>
              <a:rPr lang="en-US" sz="1800" b="1" dirty="0" err="1"/>
              <a:t>conservée</a:t>
            </a:r>
            <a:endParaRPr lang="en-US" sz="1800" b="1" dirty="0"/>
          </a:p>
        </p:txBody>
      </p:sp>
      <p:sp>
        <p:nvSpPr>
          <p:cNvPr id="41" name="Espace réservé du numéro de diapositive 40"/>
          <p:cNvSpPr>
            <a:spLocks noGrp="1"/>
          </p:cNvSpPr>
          <p:nvPr>
            <p:ph type="sldNum" sz="quarter" idx="12"/>
          </p:nvPr>
        </p:nvSpPr>
        <p:spPr/>
        <p:txBody>
          <a:bodyPr/>
          <a:lstStyle/>
          <a:p>
            <a:fld id="{C87FFD17-4B23-42F6-9F7E-E566978288EA}" type="slidenum">
              <a:rPr lang="fr-FR" smtClean="0"/>
              <a:pPr/>
              <a:t>27</a:t>
            </a:fld>
            <a:endParaRPr lang="fr-F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7639050" y="175418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5843" name="AutoShape 3"/>
          <p:cNvSpPr>
            <a:spLocks noChangeArrowheads="1"/>
          </p:cNvSpPr>
          <p:nvPr/>
        </p:nvSpPr>
        <p:spPr bwMode="auto">
          <a:xfrm>
            <a:off x="4556125" y="179070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5844" name="AutoShape 4"/>
          <p:cNvSpPr>
            <a:spLocks noChangeArrowheads="1"/>
          </p:cNvSpPr>
          <p:nvPr/>
        </p:nvSpPr>
        <p:spPr bwMode="auto">
          <a:xfrm>
            <a:off x="1489075" y="177958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35845" name="Rectangle 5"/>
          <p:cNvSpPr>
            <a:spLocks noGrp="1" noChangeArrowheads="1"/>
          </p:cNvSpPr>
          <p:nvPr>
            <p:ph type="title"/>
          </p:nvPr>
        </p:nvSpPr>
        <p:spPr>
          <a:xfrm>
            <a:off x="228600" y="0"/>
            <a:ext cx="8915400" cy="519113"/>
          </a:xfrm>
        </p:spPr>
        <p:txBody>
          <a:bodyPr/>
          <a:lstStyle/>
          <a:p>
            <a:r>
              <a:rPr lang="en-US" dirty="0" err="1"/>
              <a:t>L’énergie</a:t>
            </a:r>
            <a:r>
              <a:rPr lang="en-US" dirty="0"/>
              <a:t> transverse </a:t>
            </a:r>
            <a:r>
              <a:rPr lang="en-US" dirty="0" err="1"/>
              <a:t>manquante</a:t>
            </a:r>
            <a:r>
              <a:rPr lang="en-US" dirty="0"/>
              <a:t> (MET)</a:t>
            </a:r>
          </a:p>
        </p:txBody>
      </p:sp>
      <p:sp>
        <p:nvSpPr>
          <p:cNvPr id="35846" name="Line 6"/>
          <p:cNvSpPr>
            <a:spLocks noChangeShapeType="1"/>
          </p:cNvSpPr>
          <p:nvPr/>
        </p:nvSpPr>
        <p:spPr bwMode="auto">
          <a:xfrm>
            <a:off x="1633538" y="1911350"/>
            <a:ext cx="0" cy="1104900"/>
          </a:xfrm>
          <a:prstGeom prst="line">
            <a:avLst/>
          </a:prstGeom>
          <a:noFill/>
          <a:ln w="19050">
            <a:solidFill>
              <a:srgbClr val="000000"/>
            </a:solidFill>
            <a:round/>
            <a:headEnd/>
            <a:tailEnd type="triangle" w="med" len="med"/>
          </a:ln>
          <a:effectLst/>
        </p:spPr>
        <p:txBody>
          <a:bodyPr/>
          <a:lstStyle/>
          <a:p>
            <a:endParaRPr lang="fr-FR"/>
          </a:p>
        </p:txBody>
      </p:sp>
      <p:sp>
        <p:nvSpPr>
          <p:cNvPr id="35847" name="Line 7"/>
          <p:cNvSpPr>
            <a:spLocks noChangeShapeType="1"/>
          </p:cNvSpPr>
          <p:nvPr/>
        </p:nvSpPr>
        <p:spPr bwMode="auto">
          <a:xfrm flipV="1">
            <a:off x="1631950" y="781050"/>
            <a:ext cx="0" cy="1092200"/>
          </a:xfrm>
          <a:prstGeom prst="line">
            <a:avLst/>
          </a:prstGeom>
          <a:noFill/>
          <a:ln w="19050">
            <a:solidFill>
              <a:srgbClr val="000000"/>
            </a:solidFill>
            <a:prstDash val="dashDot"/>
            <a:round/>
            <a:headEnd/>
            <a:tailEnd type="triangle" w="med" len="med"/>
          </a:ln>
          <a:effectLst/>
        </p:spPr>
        <p:txBody>
          <a:bodyPr/>
          <a:lstStyle/>
          <a:p>
            <a:endParaRPr lang="fr-FR"/>
          </a:p>
        </p:txBody>
      </p:sp>
      <p:sp>
        <p:nvSpPr>
          <p:cNvPr id="35848" name="Line 8"/>
          <p:cNvSpPr>
            <a:spLocks noChangeShapeType="1"/>
          </p:cNvSpPr>
          <p:nvPr/>
        </p:nvSpPr>
        <p:spPr bwMode="auto">
          <a:xfrm flipV="1">
            <a:off x="4675188" y="850900"/>
            <a:ext cx="0" cy="1092200"/>
          </a:xfrm>
          <a:prstGeom prst="line">
            <a:avLst/>
          </a:prstGeom>
          <a:noFill/>
          <a:ln w="19050">
            <a:solidFill>
              <a:srgbClr val="000000"/>
            </a:solidFill>
            <a:prstDash val="dashDot"/>
            <a:round/>
            <a:headEnd/>
            <a:tailEnd type="triangle" w="med" len="med"/>
          </a:ln>
          <a:effectLst/>
        </p:spPr>
        <p:txBody>
          <a:bodyPr/>
          <a:lstStyle/>
          <a:p>
            <a:endParaRPr lang="fr-FR"/>
          </a:p>
        </p:txBody>
      </p:sp>
      <p:sp>
        <p:nvSpPr>
          <p:cNvPr id="35849" name="Line 9"/>
          <p:cNvSpPr>
            <a:spLocks noChangeShapeType="1"/>
          </p:cNvSpPr>
          <p:nvPr/>
        </p:nvSpPr>
        <p:spPr bwMode="auto">
          <a:xfrm flipH="1">
            <a:off x="4156075" y="1925638"/>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35850" name="Line 10"/>
          <p:cNvSpPr>
            <a:spLocks noChangeShapeType="1"/>
          </p:cNvSpPr>
          <p:nvPr/>
        </p:nvSpPr>
        <p:spPr bwMode="auto">
          <a:xfrm>
            <a:off x="4667250" y="1922463"/>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35851" name="Line 11"/>
          <p:cNvSpPr>
            <a:spLocks noChangeShapeType="1"/>
          </p:cNvSpPr>
          <p:nvPr/>
        </p:nvSpPr>
        <p:spPr bwMode="auto">
          <a:xfrm flipH="1">
            <a:off x="7239000" y="1900238"/>
            <a:ext cx="511175" cy="793750"/>
          </a:xfrm>
          <a:prstGeom prst="line">
            <a:avLst/>
          </a:prstGeom>
          <a:noFill/>
          <a:ln w="19050">
            <a:solidFill>
              <a:srgbClr val="000000"/>
            </a:solidFill>
            <a:round/>
            <a:headEnd/>
            <a:tailEnd type="triangle" w="med" len="med"/>
          </a:ln>
          <a:effectLst/>
        </p:spPr>
        <p:txBody>
          <a:bodyPr/>
          <a:lstStyle/>
          <a:p>
            <a:endParaRPr lang="fr-FR"/>
          </a:p>
        </p:txBody>
      </p:sp>
      <p:sp>
        <p:nvSpPr>
          <p:cNvPr id="35852" name="Line 12"/>
          <p:cNvSpPr>
            <a:spLocks noChangeShapeType="1"/>
          </p:cNvSpPr>
          <p:nvPr/>
        </p:nvSpPr>
        <p:spPr bwMode="auto">
          <a:xfrm>
            <a:off x="7750175" y="1897063"/>
            <a:ext cx="509588" cy="320675"/>
          </a:xfrm>
          <a:prstGeom prst="line">
            <a:avLst/>
          </a:prstGeom>
          <a:noFill/>
          <a:ln w="19050">
            <a:solidFill>
              <a:srgbClr val="000000"/>
            </a:solidFill>
            <a:round/>
            <a:headEnd/>
            <a:tailEnd type="triangle" w="med" len="med"/>
          </a:ln>
          <a:effectLst/>
        </p:spPr>
        <p:txBody>
          <a:bodyPr/>
          <a:lstStyle/>
          <a:p>
            <a:endParaRPr lang="fr-FR"/>
          </a:p>
        </p:txBody>
      </p:sp>
      <p:sp>
        <p:nvSpPr>
          <p:cNvPr id="35853" name="Line 13"/>
          <p:cNvSpPr>
            <a:spLocks noChangeShapeType="1"/>
          </p:cNvSpPr>
          <p:nvPr/>
        </p:nvSpPr>
        <p:spPr bwMode="auto">
          <a:xfrm flipH="1" flipV="1">
            <a:off x="7396163" y="1306513"/>
            <a:ext cx="368300" cy="593725"/>
          </a:xfrm>
          <a:prstGeom prst="line">
            <a:avLst/>
          </a:prstGeom>
          <a:noFill/>
          <a:ln w="19050">
            <a:solidFill>
              <a:srgbClr val="000000"/>
            </a:solidFill>
            <a:prstDash val="dashDot"/>
            <a:round/>
            <a:headEnd/>
            <a:tailEnd type="triangle" w="med" len="med"/>
          </a:ln>
          <a:effectLst/>
        </p:spPr>
        <p:txBody>
          <a:bodyPr/>
          <a:lstStyle/>
          <a:p>
            <a:endParaRPr lang="fr-FR"/>
          </a:p>
        </p:txBody>
      </p:sp>
      <p:sp>
        <p:nvSpPr>
          <p:cNvPr id="35854" name="Line 14"/>
          <p:cNvSpPr>
            <a:spLocks noChangeShapeType="1"/>
          </p:cNvSpPr>
          <p:nvPr/>
        </p:nvSpPr>
        <p:spPr bwMode="auto">
          <a:xfrm flipV="1">
            <a:off x="7762875" y="1435100"/>
            <a:ext cx="368300" cy="450850"/>
          </a:xfrm>
          <a:prstGeom prst="line">
            <a:avLst/>
          </a:prstGeom>
          <a:noFill/>
          <a:ln w="28575">
            <a:solidFill>
              <a:srgbClr val="000000"/>
            </a:solidFill>
            <a:round/>
            <a:headEnd/>
            <a:tailEnd type="triangle" w="med" len="med"/>
          </a:ln>
          <a:effectLst/>
        </p:spPr>
        <p:txBody>
          <a:bodyPr/>
          <a:lstStyle/>
          <a:p>
            <a:endParaRPr lang="fr-FR"/>
          </a:p>
        </p:txBody>
      </p:sp>
      <p:sp>
        <p:nvSpPr>
          <p:cNvPr id="35855" name="Text Box 15"/>
          <p:cNvSpPr txBox="1">
            <a:spLocks noChangeArrowheads="1"/>
          </p:cNvSpPr>
          <p:nvPr/>
        </p:nvSpPr>
        <p:spPr bwMode="auto">
          <a:xfrm>
            <a:off x="1630363" y="811213"/>
            <a:ext cx="715962" cy="396875"/>
          </a:xfrm>
          <a:prstGeom prst="rect">
            <a:avLst/>
          </a:prstGeom>
          <a:noFill/>
          <a:ln w="9525" algn="ctr">
            <a:noFill/>
            <a:miter lim="800000"/>
            <a:headEnd/>
            <a:tailEnd/>
          </a:ln>
          <a:effectLst/>
        </p:spPr>
        <p:txBody>
          <a:bodyPr wrap="none">
            <a:spAutoFit/>
          </a:bodyPr>
          <a:lstStyle/>
          <a:p>
            <a:r>
              <a:rPr lang="en-US"/>
              <a:t>MET</a:t>
            </a:r>
          </a:p>
        </p:txBody>
      </p:sp>
      <p:sp>
        <p:nvSpPr>
          <p:cNvPr id="35856" name="Line 16"/>
          <p:cNvSpPr>
            <a:spLocks noChangeShapeType="1"/>
          </p:cNvSpPr>
          <p:nvPr/>
        </p:nvSpPr>
        <p:spPr bwMode="auto">
          <a:xfrm>
            <a:off x="1914525" y="849313"/>
            <a:ext cx="166688" cy="0"/>
          </a:xfrm>
          <a:prstGeom prst="line">
            <a:avLst/>
          </a:prstGeom>
          <a:noFill/>
          <a:ln w="3175">
            <a:solidFill>
              <a:srgbClr val="000000"/>
            </a:solidFill>
            <a:round/>
            <a:headEnd/>
            <a:tailEnd type="triangle" w="med" len="med"/>
          </a:ln>
          <a:effectLst/>
        </p:spPr>
        <p:txBody>
          <a:bodyPr/>
          <a:lstStyle/>
          <a:p>
            <a:endParaRPr lang="fr-FR"/>
          </a:p>
        </p:txBody>
      </p:sp>
      <p:sp>
        <p:nvSpPr>
          <p:cNvPr id="35857" name="Text Box 17"/>
          <p:cNvSpPr txBox="1">
            <a:spLocks noChangeArrowheads="1"/>
          </p:cNvSpPr>
          <p:nvPr/>
        </p:nvSpPr>
        <p:spPr bwMode="auto">
          <a:xfrm>
            <a:off x="1854200" y="2554288"/>
            <a:ext cx="358775" cy="396875"/>
          </a:xfrm>
          <a:prstGeom prst="rect">
            <a:avLst/>
          </a:prstGeom>
          <a:noFill/>
          <a:ln w="9525" algn="ctr">
            <a:noFill/>
            <a:miter lim="800000"/>
            <a:headEnd/>
            <a:tailEnd/>
          </a:ln>
          <a:effectLst/>
        </p:spPr>
        <p:txBody>
          <a:bodyPr wrap="none">
            <a:spAutoFit/>
          </a:bodyPr>
          <a:lstStyle/>
          <a:p>
            <a:r>
              <a:rPr lang="en-US"/>
              <a:t>B</a:t>
            </a:r>
          </a:p>
        </p:txBody>
      </p:sp>
      <p:sp>
        <p:nvSpPr>
          <p:cNvPr id="35858" name="Line 18"/>
          <p:cNvSpPr>
            <a:spLocks noChangeShapeType="1"/>
          </p:cNvSpPr>
          <p:nvPr/>
        </p:nvSpPr>
        <p:spPr bwMode="auto">
          <a:xfrm>
            <a:off x="1960563" y="2592388"/>
            <a:ext cx="166687" cy="0"/>
          </a:xfrm>
          <a:prstGeom prst="line">
            <a:avLst/>
          </a:prstGeom>
          <a:noFill/>
          <a:ln w="3175">
            <a:solidFill>
              <a:srgbClr val="000000"/>
            </a:solidFill>
            <a:round/>
            <a:headEnd/>
            <a:tailEnd type="triangle" w="med" len="med"/>
          </a:ln>
          <a:effectLst/>
        </p:spPr>
        <p:txBody>
          <a:bodyPr/>
          <a:lstStyle/>
          <a:p>
            <a:endParaRPr lang="fr-FR"/>
          </a:p>
        </p:txBody>
      </p:sp>
      <p:sp>
        <p:nvSpPr>
          <p:cNvPr id="35859" name="Text Box 19"/>
          <p:cNvSpPr txBox="1">
            <a:spLocks noChangeArrowheads="1"/>
          </p:cNvSpPr>
          <p:nvPr/>
        </p:nvSpPr>
        <p:spPr bwMode="auto">
          <a:xfrm>
            <a:off x="4649788" y="869950"/>
            <a:ext cx="715962" cy="396875"/>
          </a:xfrm>
          <a:prstGeom prst="rect">
            <a:avLst/>
          </a:prstGeom>
          <a:noFill/>
          <a:ln w="9525" algn="ctr">
            <a:noFill/>
            <a:miter lim="800000"/>
            <a:headEnd/>
            <a:tailEnd/>
          </a:ln>
          <a:effectLst/>
        </p:spPr>
        <p:txBody>
          <a:bodyPr wrap="none">
            <a:spAutoFit/>
          </a:bodyPr>
          <a:lstStyle/>
          <a:p>
            <a:r>
              <a:rPr lang="en-US"/>
              <a:t>MET</a:t>
            </a:r>
          </a:p>
        </p:txBody>
      </p:sp>
      <p:sp>
        <p:nvSpPr>
          <p:cNvPr id="35860" name="Line 20"/>
          <p:cNvSpPr>
            <a:spLocks noChangeShapeType="1"/>
          </p:cNvSpPr>
          <p:nvPr/>
        </p:nvSpPr>
        <p:spPr bwMode="auto">
          <a:xfrm>
            <a:off x="4933950" y="908050"/>
            <a:ext cx="166688" cy="0"/>
          </a:xfrm>
          <a:prstGeom prst="line">
            <a:avLst/>
          </a:prstGeom>
          <a:noFill/>
          <a:ln w="3175">
            <a:solidFill>
              <a:srgbClr val="000000"/>
            </a:solidFill>
            <a:round/>
            <a:headEnd/>
            <a:tailEnd type="triangle" w="med" len="med"/>
          </a:ln>
          <a:effectLst/>
        </p:spPr>
        <p:txBody>
          <a:bodyPr/>
          <a:lstStyle/>
          <a:p>
            <a:endParaRPr lang="fr-FR"/>
          </a:p>
        </p:txBody>
      </p:sp>
      <p:sp>
        <p:nvSpPr>
          <p:cNvPr id="35861" name="Text Box 21"/>
          <p:cNvSpPr txBox="1">
            <a:spLocks noChangeArrowheads="1"/>
          </p:cNvSpPr>
          <p:nvPr/>
        </p:nvSpPr>
        <p:spPr bwMode="auto">
          <a:xfrm>
            <a:off x="3794125" y="2257425"/>
            <a:ext cx="358775" cy="396875"/>
          </a:xfrm>
          <a:prstGeom prst="rect">
            <a:avLst/>
          </a:prstGeom>
          <a:noFill/>
          <a:ln w="9525" algn="ctr">
            <a:noFill/>
            <a:miter lim="800000"/>
            <a:headEnd/>
            <a:tailEnd/>
          </a:ln>
          <a:effectLst/>
        </p:spPr>
        <p:txBody>
          <a:bodyPr wrap="none">
            <a:spAutoFit/>
          </a:bodyPr>
          <a:lstStyle/>
          <a:p>
            <a:r>
              <a:rPr lang="en-US"/>
              <a:t>B</a:t>
            </a:r>
          </a:p>
        </p:txBody>
      </p:sp>
      <p:sp>
        <p:nvSpPr>
          <p:cNvPr id="35862" name="Line 22"/>
          <p:cNvSpPr>
            <a:spLocks noChangeShapeType="1"/>
          </p:cNvSpPr>
          <p:nvPr/>
        </p:nvSpPr>
        <p:spPr bwMode="auto">
          <a:xfrm>
            <a:off x="3900488" y="2295525"/>
            <a:ext cx="166687" cy="0"/>
          </a:xfrm>
          <a:prstGeom prst="line">
            <a:avLst/>
          </a:prstGeom>
          <a:noFill/>
          <a:ln w="3175">
            <a:solidFill>
              <a:srgbClr val="000000"/>
            </a:solidFill>
            <a:round/>
            <a:headEnd/>
            <a:tailEnd type="triangle" w="med" len="med"/>
          </a:ln>
          <a:effectLst/>
        </p:spPr>
        <p:txBody>
          <a:bodyPr/>
          <a:lstStyle/>
          <a:p>
            <a:endParaRPr lang="fr-FR"/>
          </a:p>
        </p:txBody>
      </p:sp>
      <p:sp>
        <p:nvSpPr>
          <p:cNvPr id="35863" name="Text Box 23"/>
          <p:cNvSpPr txBox="1">
            <a:spLocks noChangeArrowheads="1"/>
          </p:cNvSpPr>
          <p:nvPr/>
        </p:nvSpPr>
        <p:spPr bwMode="auto">
          <a:xfrm>
            <a:off x="5051425" y="2255838"/>
            <a:ext cx="358775" cy="396875"/>
          </a:xfrm>
          <a:prstGeom prst="rect">
            <a:avLst/>
          </a:prstGeom>
          <a:noFill/>
          <a:ln w="9525" algn="ctr">
            <a:noFill/>
            <a:miter lim="800000"/>
            <a:headEnd/>
            <a:tailEnd/>
          </a:ln>
          <a:effectLst/>
        </p:spPr>
        <p:txBody>
          <a:bodyPr wrap="none">
            <a:spAutoFit/>
          </a:bodyPr>
          <a:lstStyle/>
          <a:p>
            <a:r>
              <a:rPr lang="en-US"/>
              <a:t>C</a:t>
            </a:r>
          </a:p>
        </p:txBody>
      </p:sp>
      <p:sp>
        <p:nvSpPr>
          <p:cNvPr id="35864" name="Line 24"/>
          <p:cNvSpPr>
            <a:spLocks noChangeShapeType="1"/>
          </p:cNvSpPr>
          <p:nvPr/>
        </p:nvSpPr>
        <p:spPr bwMode="auto">
          <a:xfrm>
            <a:off x="5157788" y="2293938"/>
            <a:ext cx="166687" cy="0"/>
          </a:xfrm>
          <a:prstGeom prst="line">
            <a:avLst/>
          </a:prstGeom>
          <a:noFill/>
          <a:ln w="3175">
            <a:solidFill>
              <a:srgbClr val="000000"/>
            </a:solidFill>
            <a:round/>
            <a:headEnd/>
            <a:tailEnd type="triangle" w="med" len="med"/>
          </a:ln>
          <a:effectLst/>
        </p:spPr>
        <p:txBody>
          <a:bodyPr/>
          <a:lstStyle/>
          <a:p>
            <a:endParaRPr lang="fr-FR"/>
          </a:p>
        </p:txBody>
      </p:sp>
      <p:sp>
        <p:nvSpPr>
          <p:cNvPr id="35865" name="Text Box 25"/>
          <p:cNvSpPr txBox="1">
            <a:spLocks noChangeArrowheads="1"/>
          </p:cNvSpPr>
          <p:nvPr/>
        </p:nvSpPr>
        <p:spPr bwMode="auto">
          <a:xfrm>
            <a:off x="6938963" y="842963"/>
            <a:ext cx="715962" cy="396875"/>
          </a:xfrm>
          <a:prstGeom prst="rect">
            <a:avLst/>
          </a:prstGeom>
          <a:noFill/>
          <a:ln w="9525" algn="ctr">
            <a:noFill/>
            <a:miter lim="800000"/>
            <a:headEnd/>
            <a:tailEnd/>
          </a:ln>
          <a:effectLst/>
        </p:spPr>
        <p:txBody>
          <a:bodyPr wrap="none">
            <a:spAutoFit/>
          </a:bodyPr>
          <a:lstStyle/>
          <a:p>
            <a:r>
              <a:rPr lang="en-US"/>
              <a:t>MET</a:t>
            </a:r>
          </a:p>
        </p:txBody>
      </p:sp>
      <p:sp>
        <p:nvSpPr>
          <p:cNvPr id="35866" name="Line 26"/>
          <p:cNvSpPr>
            <a:spLocks noChangeShapeType="1"/>
          </p:cNvSpPr>
          <p:nvPr/>
        </p:nvSpPr>
        <p:spPr bwMode="auto">
          <a:xfrm>
            <a:off x="7223125" y="881063"/>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35867" name="Text Box 27"/>
          <p:cNvSpPr txBox="1">
            <a:spLocks noChangeArrowheads="1"/>
          </p:cNvSpPr>
          <p:nvPr/>
        </p:nvSpPr>
        <p:spPr bwMode="auto">
          <a:xfrm>
            <a:off x="8091488" y="998538"/>
            <a:ext cx="358775" cy="396875"/>
          </a:xfrm>
          <a:prstGeom prst="rect">
            <a:avLst/>
          </a:prstGeom>
          <a:noFill/>
          <a:ln w="9525" algn="ctr">
            <a:noFill/>
            <a:miter lim="800000"/>
            <a:headEnd/>
            <a:tailEnd/>
          </a:ln>
          <a:effectLst/>
        </p:spPr>
        <p:txBody>
          <a:bodyPr wrap="none">
            <a:spAutoFit/>
          </a:bodyPr>
          <a:lstStyle/>
          <a:p>
            <a:r>
              <a:rPr lang="en-US"/>
              <a:t>B</a:t>
            </a:r>
          </a:p>
        </p:txBody>
      </p:sp>
      <p:sp>
        <p:nvSpPr>
          <p:cNvPr id="35868" name="Line 28"/>
          <p:cNvSpPr>
            <a:spLocks noChangeShapeType="1"/>
          </p:cNvSpPr>
          <p:nvPr/>
        </p:nvSpPr>
        <p:spPr bwMode="auto">
          <a:xfrm>
            <a:off x="8197850" y="1036638"/>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35869" name="Text Box 29"/>
          <p:cNvSpPr txBox="1">
            <a:spLocks noChangeArrowheads="1"/>
          </p:cNvSpPr>
          <p:nvPr/>
        </p:nvSpPr>
        <p:spPr bwMode="auto">
          <a:xfrm>
            <a:off x="6832600" y="2314575"/>
            <a:ext cx="358775" cy="396875"/>
          </a:xfrm>
          <a:prstGeom prst="rect">
            <a:avLst/>
          </a:prstGeom>
          <a:noFill/>
          <a:ln w="9525" algn="ctr">
            <a:noFill/>
            <a:miter lim="800000"/>
            <a:headEnd/>
            <a:tailEnd/>
          </a:ln>
          <a:effectLst/>
        </p:spPr>
        <p:txBody>
          <a:bodyPr wrap="none">
            <a:spAutoFit/>
          </a:bodyPr>
          <a:lstStyle/>
          <a:p>
            <a:r>
              <a:rPr lang="en-US"/>
              <a:t>C</a:t>
            </a:r>
          </a:p>
        </p:txBody>
      </p:sp>
      <p:sp>
        <p:nvSpPr>
          <p:cNvPr id="35870" name="Line 30"/>
          <p:cNvSpPr>
            <a:spLocks noChangeShapeType="1"/>
          </p:cNvSpPr>
          <p:nvPr/>
        </p:nvSpPr>
        <p:spPr bwMode="auto">
          <a:xfrm>
            <a:off x="6938963" y="2352675"/>
            <a:ext cx="166687" cy="1588"/>
          </a:xfrm>
          <a:prstGeom prst="line">
            <a:avLst/>
          </a:prstGeom>
          <a:noFill/>
          <a:ln w="3175">
            <a:solidFill>
              <a:srgbClr val="000000"/>
            </a:solidFill>
            <a:round/>
            <a:headEnd/>
            <a:tailEnd type="triangle" w="med" len="med"/>
          </a:ln>
          <a:effectLst/>
        </p:spPr>
        <p:txBody>
          <a:bodyPr/>
          <a:lstStyle/>
          <a:p>
            <a:endParaRPr lang="fr-FR"/>
          </a:p>
        </p:txBody>
      </p:sp>
      <p:sp>
        <p:nvSpPr>
          <p:cNvPr id="35871" name="Text Box 31"/>
          <p:cNvSpPr txBox="1">
            <a:spLocks noChangeArrowheads="1"/>
          </p:cNvSpPr>
          <p:nvPr/>
        </p:nvSpPr>
        <p:spPr bwMode="auto">
          <a:xfrm>
            <a:off x="8129588" y="2268538"/>
            <a:ext cx="379412" cy="396875"/>
          </a:xfrm>
          <a:prstGeom prst="rect">
            <a:avLst/>
          </a:prstGeom>
          <a:noFill/>
          <a:ln w="9525" algn="ctr">
            <a:noFill/>
            <a:miter lim="800000"/>
            <a:headEnd/>
            <a:tailEnd/>
          </a:ln>
          <a:effectLst/>
        </p:spPr>
        <p:txBody>
          <a:bodyPr wrap="none">
            <a:spAutoFit/>
          </a:bodyPr>
          <a:lstStyle/>
          <a:p>
            <a:r>
              <a:rPr lang="en-US"/>
              <a:t>D</a:t>
            </a:r>
          </a:p>
        </p:txBody>
      </p:sp>
      <p:sp>
        <p:nvSpPr>
          <p:cNvPr id="35872" name="Line 32"/>
          <p:cNvSpPr>
            <a:spLocks noChangeShapeType="1"/>
          </p:cNvSpPr>
          <p:nvPr/>
        </p:nvSpPr>
        <p:spPr bwMode="auto">
          <a:xfrm>
            <a:off x="8245475" y="2306638"/>
            <a:ext cx="166688" cy="1587"/>
          </a:xfrm>
          <a:prstGeom prst="line">
            <a:avLst/>
          </a:prstGeom>
          <a:noFill/>
          <a:ln w="3175">
            <a:solidFill>
              <a:srgbClr val="000000"/>
            </a:solidFill>
            <a:round/>
            <a:headEnd/>
            <a:tailEnd type="triangle" w="med" len="med"/>
          </a:ln>
          <a:effectLst/>
        </p:spPr>
        <p:txBody>
          <a:bodyPr/>
          <a:lstStyle/>
          <a:p>
            <a:endParaRPr lang="fr-FR"/>
          </a:p>
        </p:txBody>
      </p:sp>
      <p:sp>
        <p:nvSpPr>
          <p:cNvPr id="35873" name="Text Box 33"/>
          <p:cNvSpPr txBox="1">
            <a:spLocks noChangeArrowheads="1"/>
          </p:cNvSpPr>
          <p:nvPr/>
        </p:nvSpPr>
        <p:spPr bwMode="auto">
          <a:xfrm>
            <a:off x="914400" y="3395663"/>
            <a:ext cx="1327608" cy="523220"/>
          </a:xfrm>
          <a:prstGeom prst="rect">
            <a:avLst/>
          </a:prstGeom>
          <a:noFill/>
          <a:ln w="9525" algn="ctr">
            <a:noFill/>
            <a:miter lim="800000"/>
            <a:headEnd/>
            <a:tailEnd/>
          </a:ln>
          <a:effectLst/>
        </p:spPr>
        <p:txBody>
          <a:bodyPr wrap="none">
            <a:spAutoFit/>
          </a:bodyPr>
          <a:lstStyle/>
          <a:p>
            <a:r>
              <a:rPr lang="en-US" sz="2800" dirty="0"/>
              <a:t>B=-MET</a:t>
            </a:r>
          </a:p>
        </p:txBody>
      </p:sp>
      <p:sp>
        <p:nvSpPr>
          <p:cNvPr id="35874" name="Line 34"/>
          <p:cNvSpPr>
            <a:spLocks noChangeShapeType="1"/>
          </p:cNvSpPr>
          <p:nvPr/>
        </p:nvSpPr>
        <p:spPr bwMode="auto">
          <a:xfrm>
            <a:off x="1082675" y="3409950"/>
            <a:ext cx="166688" cy="0"/>
          </a:xfrm>
          <a:prstGeom prst="line">
            <a:avLst/>
          </a:prstGeom>
          <a:noFill/>
          <a:ln w="3175">
            <a:solidFill>
              <a:srgbClr val="000000"/>
            </a:solidFill>
            <a:round/>
            <a:headEnd/>
            <a:tailEnd type="triangle" w="med" len="med"/>
          </a:ln>
          <a:effectLst/>
        </p:spPr>
        <p:txBody>
          <a:bodyPr/>
          <a:lstStyle/>
          <a:p>
            <a:endParaRPr lang="fr-FR"/>
          </a:p>
        </p:txBody>
      </p:sp>
      <p:sp>
        <p:nvSpPr>
          <p:cNvPr id="35875" name="Text Box 35"/>
          <p:cNvSpPr txBox="1">
            <a:spLocks noChangeArrowheads="1"/>
          </p:cNvSpPr>
          <p:nvPr/>
        </p:nvSpPr>
        <p:spPr bwMode="auto">
          <a:xfrm>
            <a:off x="3967163" y="3422650"/>
            <a:ext cx="1697901" cy="523220"/>
          </a:xfrm>
          <a:prstGeom prst="rect">
            <a:avLst/>
          </a:prstGeom>
          <a:noFill/>
          <a:ln w="9525" algn="ctr">
            <a:noFill/>
            <a:miter lim="800000"/>
            <a:headEnd/>
            <a:tailEnd/>
          </a:ln>
          <a:effectLst/>
        </p:spPr>
        <p:txBody>
          <a:bodyPr wrap="none">
            <a:spAutoFit/>
          </a:bodyPr>
          <a:lstStyle/>
          <a:p>
            <a:r>
              <a:rPr lang="en-US" sz="2800" dirty="0"/>
              <a:t>B+C=-MET</a:t>
            </a:r>
          </a:p>
        </p:txBody>
      </p:sp>
      <p:sp>
        <p:nvSpPr>
          <p:cNvPr id="35876" name="Text Box 36"/>
          <p:cNvSpPr txBox="1">
            <a:spLocks noChangeArrowheads="1"/>
          </p:cNvSpPr>
          <p:nvPr/>
        </p:nvSpPr>
        <p:spPr bwMode="auto">
          <a:xfrm>
            <a:off x="6888163" y="3449638"/>
            <a:ext cx="2098651" cy="523220"/>
          </a:xfrm>
          <a:prstGeom prst="rect">
            <a:avLst/>
          </a:prstGeom>
          <a:noFill/>
          <a:ln w="9525" algn="ctr">
            <a:noFill/>
            <a:miter lim="800000"/>
            <a:headEnd/>
            <a:tailEnd/>
          </a:ln>
          <a:effectLst/>
        </p:spPr>
        <p:txBody>
          <a:bodyPr wrap="none">
            <a:spAutoFit/>
          </a:bodyPr>
          <a:lstStyle/>
          <a:p>
            <a:r>
              <a:rPr lang="en-US" sz="2800" dirty="0"/>
              <a:t>B+C+D=-MET</a:t>
            </a:r>
          </a:p>
        </p:txBody>
      </p:sp>
      <p:sp>
        <p:nvSpPr>
          <p:cNvPr id="35877" name="Line 37"/>
          <p:cNvSpPr>
            <a:spLocks noChangeShapeType="1"/>
          </p:cNvSpPr>
          <p:nvPr/>
        </p:nvSpPr>
        <p:spPr bwMode="auto">
          <a:xfrm>
            <a:off x="1592263" y="3408363"/>
            <a:ext cx="387449" cy="0"/>
          </a:xfrm>
          <a:prstGeom prst="line">
            <a:avLst/>
          </a:prstGeom>
          <a:noFill/>
          <a:ln w="3175">
            <a:solidFill>
              <a:srgbClr val="000000"/>
            </a:solidFill>
            <a:round/>
            <a:headEnd/>
            <a:tailEnd type="triangle" w="med" len="med"/>
          </a:ln>
          <a:effectLst/>
        </p:spPr>
        <p:txBody>
          <a:bodyPr/>
          <a:lstStyle/>
          <a:p>
            <a:endParaRPr lang="fr-FR"/>
          </a:p>
        </p:txBody>
      </p:sp>
      <p:sp>
        <p:nvSpPr>
          <p:cNvPr id="35879" name="Line 39"/>
          <p:cNvSpPr>
            <a:spLocks noChangeShapeType="1"/>
          </p:cNvSpPr>
          <p:nvPr/>
        </p:nvSpPr>
        <p:spPr bwMode="auto">
          <a:xfrm>
            <a:off x="4087813" y="3446463"/>
            <a:ext cx="166687" cy="0"/>
          </a:xfrm>
          <a:prstGeom prst="line">
            <a:avLst/>
          </a:prstGeom>
          <a:noFill/>
          <a:ln w="3175">
            <a:solidFill>
              <a:srgbClr val="000000"/>
            </a:solidFill>
            <a:round/>
            <a:headEnd/>
            <a:tailEnd type="triangle" w="med" len="med"/>
          </a:ln>
          <a:effectLst/>
        </p:spPr>
        <p:txBody>
          <a:bodyPr/>
          <a:lstStyle/>
          <a:p>
            <a:endParaRPr lang="fr-FR"/>
          </a:p>
        </p:txBody>
      </p:sp>
      <p:sp>
        <p:nvSpPr>
          <p:cNvPr id="35880" name="Line 40"/>
          <p:cNvSpPr>
            <a:spLocks noChangeShapeType="1"/>
          </p:cNvSpPr>
          <p:nvPr/>
        </p:nvSpPr>
        <p:spPr bwMode="auto">
          <a:xfrm>
            <a:off x="4476750" y="3444875"/>
            <a:ext cx="166688" cy="0"/>
          </a:xfrm>
          <a:prstGeom prst="line">
            <a:avLst/>
          </a:prstGeom>
          <a:noFill/>
          <a:ln w="3175">
            <a:solidFill>
              <a:srgbClr val="000000"/>
            </a:solidFill>
            <a:round/>
            <a:headEnd/>
            <a:tailEnd type="triangle" w="med" len="med"/>
          </a:ln>
          <a:effectLst/>
        </p:spPr>
        <p:txBody>
          <a:bodyPr/>
          <a:lstStyle/>
          <a:p>
            <a:endParaRPr lang="fr-FR"/>
          </a:p>
        </p:txBody>
      </p:sp>
      <p:sp>
        <p:nvSpPr>
          <p:cNvPr id="35881" name="Line 41"/>
          <p:cNvSpPr>
            <a:spLocks noChangeShapeType="1"/>
          </p:cNvSpPr>
          <p:nvPr/>
        </p:nvSpPr>
        <p:spPr bwMode="auto">
          <a:xfrm>
            <a:off x="5033963" y="3430588"/>
            <a:ext cx="402133" cy="0"/>
          </a:xfrm>
          <a:prstGeom prst="line">
            <a:avLst/>
          </a:prstGeom>
          <a:noFill/>
          <a:ln w="3175">
            <a:solidFill>
              <a:srgbClr val="000000"/>
            </a:solidFill>
            <a:round/>
            <a:headEnd/>
            <a:tailEnd type="triangle" w="med" len="med"/>
          </a:ln>
          <a:effectLst/>
        </p:spPr>
        <p:txBody>
          <a:bodyPr/>
          <a:lstStyle/>
          <a:p>
            <a:endParaRPr lang="fr-FR"/>
          </a:p>
        </p:txBody>
      </p:sp>
      <p:sp>
        <p:nvSpPr>
          <p:cNvPr id="35883" name="Line 43"/>
          <p:cNvSpPr>
            <a:spLocks noChangeShapeType="1"/>
          </p:cNvSpPr>
          <p:nvPr/>
        </p:nvSpPr>
        <p:spPr bwMode="auto">
          <a:xfrm>
            <a:off x="7010400" y="3486150"/>
            <a:ext cx="166688" cy="1588"/>
          </a:xfrm>
          <a:prstGeom prst="line">
            <a:avLst/>
          </a:prstGeom>
          <a:noFill/>
          <a:ln w="3175">
            <a:solidFill>
              <a:srgbClr val="000000"/>
            </a:solidFill>
            <a:round/>
            <a:headEnd/>
            <a:tailEnd type="triangle" w="med" len="med"/>
          </a:ln>
          <a:effectLst/>
        </p:spPr>
        <p:txBody>
          <a:bodyPr/>
          <a:lstStyle/>
          <a:p>
            <a:endParaRPr lang="fr-FR"/>
          </a:p>
        </p:txBody>
      </p:sp>
      <p:sp>
        <p:nvSpPr>
          <p:cNvPr id="35884" name="Line 44"/>
          <p:cNvSpPr>
            <a:spLocks noChangeShapeType="1"/>
          </p:cNvSpPr>
          <p:nvPr/>
        </p:nvSpPr>
        <p:spPr bwMode="auto">
          <a:xfrm>
            <a:off x="7402513" y="3471863"/>
            <a:ext cx="166687" cy="1587"/>
          </a:xfrm>
          <a:prstGeom prst="line">
            <a:avLst/>
          </a:prstGeom>
          <a:noFill/>
          <a:ln w="3175">
            <a:solidFill>
              <a:srgbClr val="000000"/>
            </a:solidFill>
            <a:round/>
            <a:headEnd/>
            <a:tailEnd type="triangle" w="med" len="med"/>
          </a:ln>
          <a:effectLst/>
        </p:spPr>
        <p:txBody>
          <a:bodyPr/>
          <a:lstStyle/>
          <a:p>
            <a:endParaRPr lang="fr-FR"/>
          </a:p>
        </p:txBody>
      </p:sp>
      <p:sp>
        <p:nvSpPr>
          <p:cNvPr id="35885" name="Line 45"/>
          <p:cNvSpPr>
            <a:spLocks noChangeShapeType="1"/>
          </p:cNvSpPr>
          <p:nvPr/>
        </p:nvSpPr>
        <p:spPr bwMode="auto">
          <a:xfrm>
            <a:off x="7767638" y="3470275"/>
            <a:ext cx="166687" cy="1588"/>
          </a:xfrm>
          <a:prstGeom prst="line">
            <a:avLst/>
          </a:prstGeom>
          <a:noFill/>
          <a:ln w="3175">
            <a:solidFill>
              <a:srgbClr val="000000"/>
            </a:solidFill>
            <a:round/>
            <a:headEnd/>
            <a:tailEnd type="triangle" w="med" len="med"/>
          </a:ln>
          <a:effectLst/>
        </p:spPr>
        <p:txBody>
          <a:bodyPr/>
          <a:lstStyle/>
          <a:p>
            <a:endParaRPr lang="fr-FR"/>
          </a:p>
        </p:txBody>
      </p:sp>
      <p:sp>
        <p:nvSpPr>
          <p:cNvPr id="35886" name="Line 46"/>
          <p:cNvSpPr>
            <a:spLocks noChangeShapeType="1"/>
          </p:cNvSpPr>
          <p:nvPr/>
        </p:nvSpPr>
        <p:spPr bwMode="auto">
          <a:xfrm>
            <a:off x="8335963" y="3467100"/>
            <a:ext cx="340493" cy="0"/>
          </a:xfrm>
          <a:prstGeom prst="line">
            <a:avLst/>
          </a:prstGeom>
          <a:noFill/>
          <a:ln w="3175">
            <a:solidFill>
              <a:srgbClr val="000000"/>
            </a:solidFill>
            <a:round/>
            <a:headEnd/>
            <a:tailEnd type="triangle" w="med" len="med"/>
          </a:ln>
          <a:effectLst/>
        </p:spPr>
        <p:txBody>
          <a:bodyPr/>
          <a:lstStyle/>
          <a:p>
            <a:endParaRPr lang="fr-FR"/>
          </a:p>
        </p:txBody>
      </p:sp>
      <p:sp>
        <p:nvSpPr>
          <p:cNvPr id="35888" name="Oval 48"/>
          <p:cNvSpPr>
            <a:spLocks noChangeArrowheads="1"/>
          </p:cNvSpPr>
          <p:nvPr/>
        </p:nvSpPr>
        <p:spPr bwMode="auto">
          <a:xfrm>
            <a:off x="6480175" y="695325"/>
            <a:ext cx="2541588" cy="2470150"/>
          </a:xfrm>
          <a:prstGeom prst="ellipse">
            <a:avLst/>
          </a:prstGeom>
          <a:noFill/>
          <a:ln w="9525" algn="ctr">
            <a:solidFill>
              <a:srgbClr val="000000"/>
            </a:solidFill>
            <a:round/>
            <a:headEnd/>
            <a:tailEnd/>
          </a:ln>
          <a:effectLst/>
        </p:spPr>
        <p:txBody>
          <a:bodyPr wrap="none" anchor="ctr"/>
          <a:lstStyle/>
          <a:p>
            <a:endParaRPr lang="fr-FR"/>
          </a:p>
        </p:txBody>
      </p:sp>
      <p:sp>
        <p:nvSpPr>
          <p:cNvPr id="35889" name="Oval 49"/>
          <p:cNvSpPr>
            <a:spLocks noChangeArrowheads="1"/>
          </p:cNvSpPr>
          <p:nvPr/>
        </p:nvSpPr>
        <p:spPr bwMode="auto">
          <a:xfrm>
            <a:off x="369888" y="696913"/>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35890" name="Oval 50"/>
          <p:cNvSpPr>
            <a:spLocks noChangeArrowheads="1"/>
          </p:cNvSpPr>
          <p:nvPr/>
        </p:nvSpPr>
        <p:spPr bwMode="auto">
          <a:xfrm>
            <a:off x="3430588" y="660400"/>
            <a:ext cx="2541587" cy="2470150"/>
          </a:xfrm>
          <a:prstGeom prst="ellipse">
            <a:avLst/>
          </a:prstGeom>
          <a:noFill/>
          <a:ln w="9525" algn="ctr">
            <a:solidFill>
              <a:srgbClr val="000000"/>
            </a:solidFill>
            <a:round/>
            <a:headEnd/>
            <a:tailEnd/>
          </a:ln>
          <a:effectLst/>
        </p:spPr>
        <p:txBody>
          <a:bodyPr wrap="none" anchor="ctr"/>
          <a:lstStyle/>
          <a:p>
            <a:endParaRPr lang="fr-FR"/>
          </a:p>
        </p:txBody>
      </p:sp>
      <p:sp>
        <p:nvSpPr>
          <p:cNvPr id="35892" name="Rectangle 52"/>
          <p:cNvSpPr>
            <a:spLocks noGrp="1" noChangeArrowheads="1"/>
          </p:cNvSpPr>
          <p:nvPr>
            <p:ph type="body" idx="1"/>
          </p:nvPr>
        </p:nvSpPr>
        <p:spPr>
          <a:xfrm>
            <a:off x="215900" y="4005064"/>
            <a:ext cx="8610600" cy="2664295"/>
          </a:xfrm>
          <a:noFill/>
          <a:ln/>
        </p:spPr>
        <p:txBody>
          <a:bodyPr>
            <a:noAutofit/>
          </a:bodyPr>
          <a:lstStyle/>
          <a:p>
            <a:r>
              <a:rPr lang="en-US" sz="1800" dirty="0"/>
              <a:t>La non-conservation de </a:t>
            </a:r>
            <a:r>
              <a:rPr lang="en-US" sz="1800" dirty="0" err="1"/>
              <a:t>l’impulsion</a:t>
            </a:r>
            <a:r>
              <a:rPr lang="en-US" sz="1800" dirty="0"/>
              <a:t> </a:t>
            </a:r>
            <a:r>
              <a:rPr lang="en-US" sz="1800" dirty="0" err="1"/>
              <a:t>dans</a:t>
            </a:r>
            <a:r>
              <a:rPr lang="en-US" sz="1800" dirty="0"/>
              <a:t> le plan transverse au </a:t>
            </a:r>
            <a:r>
              <a:rPr lang="en-US" sz="1800" dirty="0" err="1"/>
              <a:t>faisceau</a:t>
            </a:r>
            <a:r>
              <a:rPr lang="en-US" sz="1800" dirty="0"/>
              <a:t> </a:t>
            </a:r>
            <a:r>
              <a:rPr lang="en-US" sz="1800" dirty="0" err="1"/>
              <a:t>est</a:t>
            </a:r>
            <a:r>
              <a:rPr lang="en-US" sz="1800" dirty="0"/>
              <a:t> </a:t>
            </a:r>
            <a:r>
              <a:rPr lang="en-US" sz="1800" dirty="0" err="1"/>
              <a:t>une</a:t>
            </a:r>
            <a:r>
              <a:rPr lang="en-US" sz="1800" dirty="0"/>
              <a:t> indication de la presence d’un </a:t>
            </a:r>
            <a:r>
              <a:rPr lang="en-US" sz="1800" dirty="0" smtClean="0"/>
              <a:t>neutrino</a:t>
            </a:r>
          </a:p>
          <a:p>
            <a:r>
              <a:rPr lang="en-US" sz="1800" dirty="0" smtClean="0"/>
              <a:t>On </a:t>
            </a:r>
            <a:r>
              <a:rPr lang="en-US" sz="1800" dirty="0" err="1" smtClean="0"/>
              <a:t>définit</a:t>
            </a:r>
            <a:r>
              <a:rPr lang="en-US" sz="1800" dirty="0" smtClean="0"/>
              <a:t> </a:t>
            </a:r>
            <a:r>
              <a:rPr lang="en-US" sz="1800" dirty="0" err="1" smtClean="0"/>
              <a:t>donc</a:t>
            </a:r>
            <a:r>
              <a:rPr lang="en-US" sz="1800" dirty="0" smtClean="0"/>
              <a:t> </a:t>
            </a:r>
            <a:r>
              <a:rPr lang="en-US" sz="1800" dirty="0" err="1" smtClean="0"/>
              <a:t>l’énergie</a:t>
            </a:r>
            <a:r>
              <a:rPr lang="en-US" sz="1800" dirty="0" smtClean="0"/>
              <a:t> transverse </a:t>
            </a:r>
            <a:r>
              <a:rPr lang="en-US" sz="1800" dirty="0" err="1" smtClean="0"/>
              <a:t>manquante</a:t>
            </a:r>
            <a:r>
              <a:rPr lang="en-US" sz="1800" dirty="0" smtClean="0"/>
              <a:t> </a:t>
            </a:r>
            <a:r>
              <a:rPr lang="en-US" sz="1800" dirty="0" err="1" smtClean="0"/>
              <a:t>comme</a:t>
            </a:r>
            <a:r>
              <a:rPr lang="en-US" sz="1800" dirty="0" smtClean="0"/>
              <a:t> </a:t>
            </a:r>
            <a:r>
              <a:rPr lang="en-US" sz="1800" dirty="0" err="1" smtClean="0"/>
              <a:t>ci-dessus</a:t>
            </a:r>
            <a:r>
              <a:rPr lang="en-US" sz="1800" dirty="0" smtClean="0"/>
              <a:t> </a:t>
            </a:r>
            <a:br>
              <a:rPr lang="en-US" sz="1800" dirty="0" smtClean="0"/>
            </a:br>
            <a:r>
              <a:rPr lang="en-US" sz="1800" dirty="0" smtClean="0"/>
              <a:t>(</a:t>
            </a:r>
            <a:r>
              <a:rPr lang="en-US" sz="1800" dirty="0" err="1" smtClean="0"/>
              <a:t>ou</a:t>
            </a:r>
            <a:r>
              <a:rPr lang="en-US" sz="1800" dirty="0" smtClean="0"/>
              <a:t> Missing Transverse Energy)</a:t>
            </a:r>
          </a:p>
          <a:p>
            <a:pPr>
              <a:buNone/>
            </a:pPr>
            <a:endParaRPr lang="en-US" sz="1800" dirty="0" smtClean="0"/>
          </a:p>
          <a:p>
            <a:endParaRPr lang="en-US" sz="1800" dirty="0" smtClean="0"/>
          </a:p>
          <a:p>
            <a:endParaRPr lang="en-US" sz="1800" dirty="0" smtClean="0"/>
          </a:p>
          <a:p>
            <a:r>
              <a:rPr lang="en-US" sz="1800" dirty="0" err="1" smtClean="0"/>
              <a:t>Mais</a:t>
            </a:r>
            <a:r>
              <a:rPr lang="en-US" sz="1800" dirty="0" smtClean="0"/>
              <a:t> attention : </a:t>
            </a:r>
            <a:r>
              <a:rPr lang="en-US" sz="1800" dirty="0" err="1" smtClean="0"/>
              <a:t>il</a:t>
            </a:r>
            <a:r>
              <a:rPr lang="en-US" sz="1800" dirty="0" smtClean="0"/>
              <a:t> </a:t>
            </a:r>
            <a:r>
              <a:rPr lang="en-US" sz="1800" dirty="0" err="1" smtClean="0"/>
              <a:t>peut</a:t>
            </a:r>
            <a:r>
              <a:rPr lang="en-US" sz="1800" dirty="0" smtClean="0"/>
              <a:t> y </a:t>
            </a:r>
            <a:r>
              <a:rPr lang="en-US" sz="1800" dirty="0" err="1" smtClean="0"/>
              <a:t>avoir</a:t>
            </a:r>
            <a:r>
              <a:rPr lang="en-US" sz="1800" dirty="0" smtClean="0"/>
              <a:t> de la </a:t>
            </a:r>
            <a:r>
              <a:rPr lang="en-US" sz="1800" i="1" dirty="0" err="1" smtClean="0"/>
              <a:t>fausse</a:t>
            </a:r>
            <a:r>
              <a:rPr lang="en-US" sz="1800" i="1" dirty="0" smtClean="0"/>
              <a:t> MET </a:t>
            </a:r>
            <a:r>
              <a:rPr lang="en-US" sz="1800" dirty="0" smtClean="0"/>
              <a:t>du à des </a:t>
            </a:r>
            <a:r>
              <a:rPr lang="en-US" sz="1800" dirty="0" err="1" smtClean="0"/>
              <a:t>particules</a:t>
            </a:r>
            <a:r>
              <a:rPr lang="en-US" sz="1800" dirty="0" smtClean="0"/>
              <a:t> mal </a:t>
            </a:r>
            <a:r>
              <a:rPr lang="en-US" sz="1800" dirty="0" err="1" smtClean="0"/>
              <a:t>reconstruites</a:t>
            </a:r>
            <a:r>
              <a:rPr lang="en-US" sz="1800" dirty="0" smtClean="0"/>
              <a:t>. </a:t>
            </a:r>
            <a:endParaRPr lang="en-US" sz="1800" dirty="0"/>
          </a:p>
        </p:txBody>
      </p:sp>
      <p:sp>
        <p:nvSpPr>
          <p:cNvPr id="35893" name="Text Box 53"/>
          <p:cNvSpPr txBox="1">
            <a:spLocks noChangeArrowheads="1"/>
          </p:cNvSpPr>
          <p:nvPr/>
        </p:nvSpPr>
        <p:spPr bwMode="auto">
          <a:xfrm>
            <a:off x="2239963" y="5381153"/>
            <a:ext cx="1805302" cy="523220"/>
          </a:xfrm>
          <a:prstGeom prst="rect">
            <a:avLst/>
          </a:prstGeom>
          <a:noFill/>
          <a:ln w="9525" algn="ctr">
            <a:noFill/>
            <a:miter lim="800000"/>
            <a:headEnd/>
            <a:tailEnd/>
          </a:ln>
          <a:effectLst/>
        </p:spPr>
        <p:txBody>
          <a:bodyPr wrap="none">
            <a:spAutoFit/>
          </a:bodyPr>
          <a:lstStyle/>
          <a:p>
            <a:r>
              <a:rPr lang="en-US" sz="2800" dirty="0"/>
              <a:t>|MET| </a:t>
            </a:r>
            <a:r>
              <a:rPr lang="en-US" sz="2800" dirty="0">
                <a:sym typeface="Symbol" pitchFamily="18" charset="2"/>
              </a:rPr>
              <a:t></a:t>
            </a:r>
            <a:r>
              <a:rPr lang="en-US" sz="2800" dirty="0"/>
              <a:t>0 </a:t>
            </a:r>
          </a:p>
        </p:txBody>
      </p:sp>
      <p:sp>
        <p:nvSpPr>
          <p:cNvPr id="35894" name="Line 54"/>
          <p:cNvSpPr>
            <a:spLocks noChangeShapeType="1"/>
          </p:cNvSpPr>
          <p:nvPr/>
        </p:nvSpPr>
        <p:spPr bwMode="auto">
          <a:xfrm>
            <a:off x="2605088" y="5373216"/>
            <a:ext cx="339725" cy="0"/>
          </a:xfrm>
          <a:prstGeom prst="line">
            <a:avLst/>
          </a:prstGeom>
          <a:noFill/>
          <a:ln w="3175">
            <a:solidFill>
              <a:srgbClr val="000000"/>
            </a:solidFill>
            <a:round/>
            <a:headEnd/>
            <a:tailEnd type="triangle" w="med" len="med"/>
          </a:ln>
          <a:effectLst/>
        </p:spPr>
        <p:txBody>
          <a:bodyPr/>
          <a:lstStyle/>
          <a:p>
            <a:endParaRPr lang="fr-FR"/>
          </a:p>
        </p:txBody>
      </p:sp>
      <p:sp>
        <p:nvSpPr>
          <p:cNvPr id="35896" name="Text Box 56"/>
          <p:cNvSpPr txBox="1">
            <a:spLocks noChangeArrowheads="1"/>
          </p:cNvSpPr>
          <p:nvPr/>
        </p:nvSpPr>
        <p:spPr bwMode="auto">
          <a:xfrm>
            <a:off x="4362722" y="5472325"/>
            <a:ext cx="3449638" cy="396875"/>
          </a:xfrm>
          <a:prstGeom prst="rect">
            <a:avLst/>
          </a:prstGeom>
          <a:noFill/>
          <a:ln w="9525" algn="ctr">
            <a:noFill/>
            <a:miter lim="800000"/>
            <a:headEnd/>
            <a:tailEnd/>
          </a:ln>
          <a:effectLst/>
        </p:spPr>
        <p:txBody>
          <a:bodyPr wrap="none">
            <a:spAutoFit/>
          </a:bodyPr>
          <a:lstStyle/>
          <a:p>
            <a:r>
              <a:rPr lang="en-US" dirty="0">
                <a:sym typeface="Symbol" pitchFamily="18" charset="2"/>
              </a:rPr>
              <a:t> Presence d’un neutrino</a:t>
            </a:r>
          </a:p>
        </p:txBody>
      </p:sp>
      <p:sp>
        <p:nvSpPr>
          <p:cNvPr id="53" name="Espace réservé du numéro de diapositive 52"/>
          <p:cNvSpPr>
            <a:spLocks noGrp="1"/>
          </p:cNvSpPr>
          <p:nvPr>
            <p:ph type="sldNum" sz="quarter" idx="12"/>
          </p:nvPr>
        </p:nvSpPr>
        <p:spPr/>
        <p:txBody>
          <a:bodyPr/>
          <a:lstStyle/>
          <a:p>
            <a:fld id="{C87FFD17-4B23-42F6-9F7E-E566978288EA}" type="slidenum">
              <a:rPr lang="fr-FR" smtClean="0"/>
              <a:pPr/>
              <a:t>28</a:t>
            </a:fld>
            <a:endParaRPr lang="fr-F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0"/>
            <a:ext cx="8447856" cy="519113"/>
          </a:xfrm>
        </p:spPr>
        <p:txBody>
          <a:bodyPr/>
          <a:lstStyle/>
          <a:p>
            <a:r>
              <a:rPr lang="en-US" dirty="0" err="1"/>
              <a:t>L’énergie</a:t>
            </a:r>
            <a:r>
              <a:rPr lang="en-US" dirty="0"/>
              <a:t> transverse </a:t>
            </a:r>
            <a:r>
              <a:rPr lang="en-US" dirty="0" err="1"/>
              <a:t>manquante</a:t>
            </a:r>
            <a:endParaRPr lang="en-US" dirty="0"/>
          </a:p>
        </p:txBody>
      </p:sp>
      <p:sp>
        <p:nvSpPr>
          <p:cNvPr id="34819" name="Rectangle 3"/>
          <p:cNvSpPr>
            <a:spLocks noGrp="1" noChangeArrowheads="1"/>
          </p:cNvSpPr>
          <p:nvPr>
            <p:ph type="body" idx="1"/>
          </p:nvPr>
        </p:nvSpPr>
        <p:spPr/>
        <p:txBody>
          <a:bodyPr/>
          <a:lstStyle/>
          <a:p>
            <a:endParaRPr lang="fr-FR"/>
          </a:p>
        </p:txBody>
      </p:sp>
      <p:pic>
        <p:nvPicPr>
          <p:cNvPr id="34820" name="Espace réservé du contenu 9" descr="MET2.png"/>
          <p:cNvPicPr>
            <a:picLocks noChangeAspect="1"/>
          </p:cNvPicPr>
          <p:nvPr/>
        </p:nvPicPr>
        <p:blipFill>
          <a:blip r:embed="rId2" cstate="print"/>
          <a:srcRect l="803" t="12572" r="50130"/>
          <a:stretch>
            <a:fillRect/>
          </a:stretch>
        </p:blipFill>
        <p:spPr bwMode="auto">
          <a:xfrm>
            <a:off x="0" y="1096963"/>
            <a:ext cx="6324600" cy="5761037"/>
          </a:xfrm>
          <a:prstGeom prst="rect">
            <a:avLst/>
          </a:prstGeom>
          <a:noFill/>
          <a:ln w="9525">
            <a:noFill/>
            <a:miter lim="800000"/>
            <a:headEnd/>
            <a:tailEnd/>
          </a:ln>
        </p:spPr>
      </p:pic>
      <p:sp>
        <p:nvSpPr>
          <p:cNvPr id="7" name="Espace réservé du numéro de diapositive 6"/>
          <p:cNvSpPr txBox="1">
            <a:spLocks noGrp="1"/>
          </p:cNvSpPr>
          <p:nvPr/>
        </p:nvSpPr>
        <p:spPr>
          <a:xfrm>
            <a:off x="8247063" y="5876925"/>
            <a:ext cx="457200" cy="476250"/>
          </a:xfrm>
          <a:prstGeom prst="rect">
            <a:avLst/>
          </a:prstGeom>
          <a:noFill/>
        </p:spPr>
        <p:txBody>
          <a:bodyPr anchor="b"/>
          <a:lstStyle/>
          <a:p>
            <a:pPr defTabSz="457200" fontAlgn="auto">
              <a:spcBef>
                <a:spcPts val="0"/>
              </a:spcBef>
              <a:spcAft>
                <a:spcPts val="0"/>
              </a:spcAft>
              <a:defRPr/>
            </a:pPr>
            <a:fld id="{C0226ED0-6090-462E-922F-1151E82B3A70}" type="slidenum">
              <a:rPr lang="en-US" sz="1200">
                <a:solidFill>
                  <a:schemeClr val="bg2">
                    <a:shade val="50000"/>
                    <a:satMod val="200000"/>
                  </a:schemeClr>
                </a:solidFill>
                <a:latin typeface="+mn-lt"/>
              </a:rPr>
              <a:pPr defTabSz="457200" fontAlgn="auto">
                <a:spcBef>
                  <a:spcPts val="0"/>
                </a:spcBef>
                <a:spcAft>
                  <a:spcPts val="0"/>
                </a:spcAft>
                <a:defRPr/>
              </a:pPr>
              <a:t>29</a:t>
            </a:fld>
            <a:endParaRPr lang="en-US" sz="1200">
              <a:solidFill>
                <a:schemeClr val="bg2">
                  <a:shade val="50000"/>
                  <a:satMod val="200000"/>
                </a:schemeClr>
              </a:solidFill>
              <a:latin typeface="+mn-lt"/>
            </a:endParaRPr>
          </a:p>
        </p:txBody>
      </p:sp>
      <p:sp>
        <p:nvSpPr>
          <p:cNvPr id="34824" name="ZoneTexte 8"/>
          <p:cNvSpPr txBox="1">
            <a:spLocks noChangeArrowheads="1"/>
          </p:cNvSpPr>
          <p:nvPr/>
        </p:nvSpPr>
        <p:spPr bwMode="auto">
          <a:xfrm>
            <a:off x="7094413" y="5013176"/>
            <a:ext cx="1870075" cy="1200329"/>
          </a:xfrm>
          <a:prstGeom prst="rect">
            <a:avLst/>
          </a:prstGeom>
          <a:noFill/>
          <a:ln w="9525">
            <a:noFill/>
            <a:miter lim="800000"/>
            <a:headEnd/>
            <a:tailEnd/>
          </a:ln>
        </p:spPr>
        <p:txBody>
          <a:bodyPr wrap="square">
            <a:spAutoFit/>
          </a:bodyPr>
          <a:lstStyle/>
          <a:p>
            <a:pPr defTabSz="457200"/>
            <a:r>
              <a:rPr lang="en-GB" sz="1800" i="1" dirty="0" err="1">
                <a:latin typeface="Gill Sans MT" pitchFamily="34" charset="0"/>
              </a:rPr>
              <a:t>Dans</a:t>
            </a:r>
            <a:r>
              <a:rPr lang="en-GB" sz="1800" i="1" dirty="0">
                <a:latin typeface="Gill Sans MT" pitchFamily="34" charset="0"/>
              </a:rPr>
              <a:t> </a:t>
            </a:r>
            <a:r>
              <a:rPr lang="en-GB" sz="1800" i="1" dirty="0" err="1">
                <a:latin typeface="Gill Sans MT" pitchFamily="34" charset="0"/>
              </a:rPr>
              <a:t>cet</a:t>
            </a:r>
            <a:r>
              <a:rPr lang="en-GB" sz="1800" i="1" dirty="0">
                <a:latin typeface="Gill Sans MT" pitchFamily="34" charset="0"/>
              </a:rPr>
              <a:t> </a:t>
            </a:r>
            <a:r>
              <a:rPr lang="en-GB" sz="1800" i="1" dirty="0" err="1">
                <a:latin typeface="Gill Sans MT" pitchFamily="34" charset="0"/>
              </a:rPr>
              <a:t>exemple</a:t>
            </a:r>
            <a:r>
              <a:rPr lang="en-GB" sz="1800" i="1" dirty="0">
                <a:latin typeface="Gill Sans MT" pitchFamily="34" charset="0"/>
              </a:rPr>
              <a:t>, le neutrino </a:t>
            </a:r>
            <a:r>
              <a:rPr lang="en-GB" sz="1800" i="1" dirty="0" err="1">
                <a:latin typeface="Gill Sans MT" pitchFamily="34" charset="0"/>
              </a:rPr>
              <a:t>est</a:t>
            </a:r>
            <a:r>
              <a:rPr lang="en-GB" sz="1800" i="1" dirty="0">
                <a:latin typeface="Gill Sans MT" pitchFamily="34" charset="0"/>
              </a:rPr>
              <a:t> dos à dos avec la </a:t>
            </a:r>
            <a:r>
              <a:rPr lang="en-GB" sz="1800" i="1" dirty="0" err="1">
                <a:latin typeface="Gill Sans MT" pitchFamily="34" charset="0"/>
              </a:rPr>
              <a:t>particule</a:t>
            </a:r>
            <a:r>
              <a:rPr lang="en-GB" sz="1800" i="1" dirty="0">
                <a:latin typeface="Gill Sans MT" pitchFamily="34" charset="0"/>
              </a:rPr>
              <a:t> </a:t>
            </a:r>
            <a:r>
              <a:rPr lang="en-GB" sz="1800" i="1" dirty="0" err="1">
                <a:latin typeface="Gill Sans MT" pitchFamily="34" charset="0"/>
              </a:rPr>
              <a:t>chargée</a:t>
            </a:r>
            <a:endParaRPr lang="en-GB" sz="1800" i="1" dirty="0">
              <a:latin typeface="Gill Sans MT" pitchFamily="34" charset="0"/>
            </a:endParaRPr>
          </a:p>
        </p:txBody>
      </p:sp>
      <p:sp>
        <p:nvSpPr>
          <p:cNvPr id="34831" name="Rectangle 15"/>
          <p:cNvSpPr>
            <a:spLocks noChangeArrowheads="1"/>
          </p:cNvSpPr>
          <p:nvPr/>
        </p:nvSpPr>
        <p:spPr bwMode="auto">
          <a:xfrm>
            <a:off x="6405116" y="1727200"/>
            <a:ext cx="2559372" cy="1190625"/>
          </a:xfrm>
          <a:prstGeom prst="rect">
            <a:avLst/>
          </a:prstGeom>
          <a:noFill/>
          <a:ln w="9525" algn="ctr">
            <a:noFill/>
            <a:miter lim="800000"/>
            <a:headEnd/>
            <a:tailEnd/>
          </a:ln>
          <a:effectLst/>
        </p:spPr>
        <p:txBody>
          <a:bodyPr wrap="square">
            <a:spAutoFit/>
          </a:bodyPr>
          <a:lstStyle/>
          <a:p>
            <a:r>
              <a:rPr lang="en-GB" sz="1800" dirty="0">
                <a:solidFill>
                  <a:srgbClr val="000000"/>
                </a:solidFill>
              </a:rPr>
              <a:t>Direction de </a:t>
            </a:r>
            <a:r>
              <a:rPr lang="en-GB" sz="1800" dirty="0" err="1">
                <a:solidFill>
                  <a:srgbClr val="000000"/>
                </a:solidFill>
              </a:rPr>
              <a:t>l’énergie</a:t>
            </a:r>
            <a:endParaRPr lang="en-GB" sz="1800" dirty="0">
              <a:solidFill>
                <a:srgbClr val="000000"/>
              </a:solidFill>
            </a:endParaRPr>
          </a:p>
          <a:p>
            <a:r>
              <a:rPr lang="en-GB" sz="1800" dirty="0">
                <a:solidFill>
                  <a:srgbClr val="000000"/>
                </a:solidFill>
              </a:rPr>
              <a:t> transverse </a:t>
            </a:r>
            <a:r>
              <a:rPr lang="en-GB" sz="1800" dirty="0" err="1">
                <a:solidFill>
                  <a:srgbClr val="000000"/>
                </a:solidFill>
              </a:rPr>
              <a:t>manquante</a:t>
            </a:r>
            <a:r>
              <a:rPr lang="en-GB" sz="1800" dirty="0">
                <a:solidFill>
                  <a:srgbClr val="000000"/>
                </a:solidFill>
              </a:rPr>
              <a:t> :</a:t>
            </a:r>
          </a:p>
          <a:p>
            <a:r>
              <a:rPr lang="en-GB" sz="1800" dirty="0">
                <a:solidFill>
                  <a:srgbClr val="000000"/>
                </a:solidFill>
              </a:rPr>
              <a:t> </a:t>
            </a:r>
            <a:r>
              <a:rPr lang="en-GB" sz="1800" dirty="0" err="1">
                <a:solidFill>
                  <a:srgbClr val="000000"/>
                </a:solidFill>
              </a:rPr>
              <a:t>peut</a:t>
            </a:r>
            <a:r>
              <a:rPr lang="en-GB" sz="1800" dirty="0">
                <a:solidFill>
                  <a:srgbClr val="000000"/>
                </a:solidFill>
              </a:rPr>
              <a:t> </a:t>
            </a:r>
            <a:r>
              <a:rPr lang="en-GB" sz="1800" dirty="0" err="1">
                <a:solidFill>
                  <a:srgbClr val="000000"/>
                </a:solidFill>
              </a:rPr>
              <a:t>indiquer</a:t>
            </a:r>
            <a:r>
              <a:rPr lang="en-GB" sz="1800" dirty="0">
                <a:solidFill>
                  <a:srgbClr val="000000"/>
                </a:solidFill>
              </a:rPr>
              <a:t> la </a:t>
            </a:r>
          </a:p>
          <a:p>
            <a:r>
              <a:rPr lang="en-GB" sz="1800" dirty="0">
                <a:solidFill>
                  <a:srgbClr val="000000"/>
                </a:solidFill>
              </a:rPr>
              <a:t>direction du neutrino !</a:t>
            </a:r>
            <a:endParaRPr lang="en-US" sz="1800" dirty="0">
              <a:solidFill>
                <a:srgbClr val="000000"/>
              </a:solidFill>
            </a:endParaRPr>
          </a:p>
        </p:txBody>
      </p:sp>
      <p:sp>
        <p:nvSpPr>
          <p:cNvPr id="34832" name="Line 16"/>
          <p:cNvSpPr>
            <a:spLocks noChangeShapeType="1"/>
          </p:cNvSpPr>
          <p:nvPr/>
        </p:nvSpPr>
        <p:spPr bwMode="auto">
          <a:xfrm flipH="1">
            <a:off x="4800600" y="2895600"/>
            <a:ext cx="1905000" cy="1905000"/>
          </a:xfrm>
          <a:prstGeom prst="line">
            <a:avLst/>
          </a:prstGeom>
          <a:noFill/>
          <a:ln w="9525">
            <a:solidFill>
              <a:schemeClr val="tx1"/>
            </a:solidFill>
            <a:round/>
            <a:headEnd/>
            <a:tailEnd type="triangle" w="med" len="med"/>
          </a:ln>
          <a:effectLst/>
        </p:spPr>
        <p:txBody>
          <a:bodyPr/>
          <a:lstStyle/>
          <a:p>
            <a:endParaRPr lang="fr-FR"/>
          </a:p>
        </p:txBody>
      </p:sp>
      <p:sp>
        <p:nvSpPr>
          <p:cNvPr id="10" name="Espace réservé du numéro de diapositive 9"/>
          <p:cNvSpPr>
            <a:spLocks noGrp="1"/>
          </p:cNvSpPr>
          <p:nvPr>
            <p:ph type="sldNum" sz="quarter" idx="12"/>
          </p:nvPr>
        </p:nvSpPr>
        <p:spPr/>
        <p:txBody>
          <a:bodyPr/>
          <a:lstStyle/>
          <a:p>
            <a:fld id="{C87FFD17-4B23-42F6-9F7E-E566978288EA}" type="slidenum">
              <a:rPr lang="fr-FR" smtClean="0"/>
              <a:pPr/>
              <a:t>29</a:t>
            </a:fld>
            <a:endParaRPr lang="fr-F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Rappel : </a:t>
            </a:r>
            <a:br>
              <a:rPr lang="fr-FR" dirty="0" smtClean="0"/>
            </a:br>
            <a:r>
              <a:rPr lang="fr-FR" dirty="0" smtClean="0"/>
              <a:t>Accélérateur : le LHC</a:t>
            </a:r>
            <a:endParaRPr lang="fr-FR" dirty="0"/>
          </a:p>
        </p:txBody>
      </p:sp>
      <p:sp>
        <p:nvSpPr>
          <p:cNvPr id="3" name="Espace réservé du contenu 2"/>
          <p:cNvSpPr>
            <a:spLocks noGrp="1"/>
          </p:cNvSpPr>
          <p:nvPr>
            <p:ph idx="1"/>
          </p:nvPr>
        </p:nvSpPr>
        <p:spPr/>
        <p:txBody>
          <a:bodyPr/>
          <a:lstStyle/>
          <a:p>
            <a:endParaRPr lang="fr-F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
        <p:nvSpPr>
          <p:cNvPr id="8" name="Espace réservé du numéro de diapositive 7"/>
          <p:cNvSpPr>
            <a:spLocks noGrp="1"/>
          </p:cNvSpPr>
          <p:nvPr>
            <p:ph type="sldNum" sz="quarter" idx="12"/>
          </p:nvPr>
        </p:nvSpPr>
        <p:spPr/>
        <p:txBody>
          <a:bodyPr/>
          <a:lstStyle/>
          <a:p>
            <a:fld id="{C87FFD17-4B23-42F6-9F7E-E566978288EA}"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autres particules ? </a:t>
            </a:r>
            <a:endParaRPr lang="fr-FR" dirty="0"/>
          </a:p>
        </p:txBody>
      </p:sp>
      <p:sp>
        <p:nvSpPr>
          <p:cNvPr id="3" name="Espace réservé du contenu 2"/>
          <p:cNvSpPr>
            <a:spLocks noGrp="1"/>
          </p:cNvSpPr>
          <p:nvPr>
            <p:ph idx="1"/>
          </p:nvPr>
        </p:nvSpPr>
        <p:spPr>
          <a:xfrm>
            <a:off x="251520" y="1340768"/>
            <a:ext cx="8640960" cy="5040560"/>
          </a:xfrm>
        </p:spPr>
        <p:txBody>
          <a:bodyPr>
            <a:normAutofit/>
          </a:bodyPr>
          <a:lstStyle/>
          <a:p>
            <a:r>
              <a:rPr lang="fr-FR" sz="2800" dirty="0" smtClean="0"/>
              <a:t>Que se passe-t-il pour les bosons W et Z par exemple ?</a:t>
            </a:r>
          </a:p>
          <a:p>
            <a:pPr>
              <a:buNone/>
            </a:pPr>
            <a:r>
              <a:rPr lang="fr-FR" sz="2800" dirty="0" smtClean="0"/>
              <a:t> </a:t>
            </a:r>
          </a:p>
          <a:p>
            <a:r>
              <a:rPr lang="fr-FR" sz="2800" dirty="0" smtClean="0"/>
              <a:t>Ils ont une durée de vie tellement courte qu’ils ne peuvent même pas traverser la première couche du détecteur : ils se désintègrent avant</a:t>
            </a:r>
          </a:p>
          <a:p>
            <a:endParaRPr lang="fr-FR" sz="2800" dirty="0" smtClean="0"/>
          </a:p>
          <a:p>
            <a:r>
              <a:rPr lang="fr-FR" sz="2800" dirty="0" smtClean="0"/>
              <a:t>Mais, on connaît leurs </a:t>
            </a:r>
            <a:r>
              <a:rPr lang="fr-FR" sz="2800" b="1" dirty="0" smtClean="0"/>
              <a:t>produits de désintégration</a:t>
            </a:r>
            <a:r>
              <a:rPr lang="fr-FR" sz="2800" dirty="0" smtClean="0"/>
              <a:t>, ce sont eux que l’on va chercher</a:t>
            </a:r>
          </a:p>
          <a:p>
            <a:pPr lvl="1"/>
            <a:r>
              <a:rPr lang="fr-FR" sz="2400" dirty="0" smtClean="0"/>
              <a:t>Exemple : 	W </a:t>
            </a:r>
            <a:r>
              <a:rPr lang="fr-FR" sz="2400" dirty="0" smtClean="0">
                <a:sym typeface="Wingdings" pitchFamily="2" charset="2"/>
              </a:rPr>
              <a:t> </a:t>
            </a:r>
            <a:r>
              <a:rPr lang="fr-FR" sz="2400" dirty="0" err="1" smtClean="0">
                <a:sym typeface="Wingdings" pitchFamily="2" charset="2"/>
              </a:rPr>
              <a:t>electron</a:t>
            </a:r>
            <a:r>
              <a:rPr lang="fr-FR" sz="2400" dirty="0" smtClean="0">
                <a:sym typeface="Wingdings" pitchFamily="2" charset="2"/>
              </a:rPr>
              <a:t> + neutrino</a:t>
            </a:r>
          </a:p>
          <a:p>
            <a:pPr lvl="1">
              <a:buNone/>
            </a:pPr>
            <a:r>
              <a:rPr lang="fr-FR" sz="2400" dirty="0" smtClean="0">
                <a:sym typeface="Wingdings" pitchFamily="2" charset="2"/>
              </a:rPr>
              <a:t>				 Z  </a:t>
            </a:r>
            <a:r>
              <a:rPr lang="fr-FR" sz="2400" dirty="0" err="1" smtClean="0">
                <a:sym typeface="Wingdings" pitchFamily="2" charset="2"/>
              </a:rPr>
              <a:t>electron</a:t>
            </a:r>
            <a:r>
              <a:rPr lang="fr-FR" sz="2400" dirty="0" smtClean="0">
                <a:sym typeface="Wingdings" pitchFamily="2" charset="2"/>
              </a:rPr>
              <a:t> + positron </a:t>
            </a: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30</a:t>
            </a:fld>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On sait identifier directement :</a:t>
            </a:r>
          </a:p>
          <a:p>
            <a:pPr lvl="1"/>
            <a:r>
              <a:rPr lang="fr-FR" dirty="0" smtClean="0"/>
              <a:t>Les photons</a:t>
            </a:r>
          </a:p>
          <a:p>
            <a:pPr lvl="1"/>
            <a:r>
              <a:rPr lang="fr-FR" dirty="0" smtClean="0"/>
              <a:t>Les électrons et les positrons</a:t>
            </a:r>
          </a:p>
          <a:p>
            <a:pPr lvl="1"/>
            <a:r>
              <a:rPr lang="fr-FR" dirty="0" smtClean="0"/>
              <a:t>Les muons</a:t>
            </a:r>
          </a:p>
          <a:p>
            <a:pPr lvl="1"/>
            <a:r>
              <a:rPr lang="fr-FR" dirty="0" smtClean="0"/>
              <a:t>Les jets</a:t>
            </a:r>
          </a:p>
          <a:p>
            <a:pPr lvl="1"/>
            <a:r>
              <a:rPr lang="fr-FR" dirty="0" smtClean="0"/>
              <a:t>Les neutrinos</a:t>
            </a:r>
          </a:p>
          <a:p>
            <a:endParaRPr lang="fr-FR" dirty="0" smtClean="0"/>
          </a:p>
          <a:p>
            <a:r>
              <a:rPr lang="fr-FR" dirty="0" smtClean="0"/>
              <a:t>On va pouvoir retrouver toutes les autres particules grâce à leurs produits de désintégration.</a:t>
            </a:r>
          </a:p>
          <a:p>
            <a:pPr>
              <a:buNone/>
            </a:pPr>
            <a:endParaRPr lang="fr-FR" dirty="0" smtClean="0"/>
          </a:p>
          <a:p>
            <a:r>
              <a:rPr lang="fr-FR" dirty="0" smtClean="0"/>
              <a:t>A vous de jouer !</a:t>
            </a:r>
            <a:endParaRPr lang="fr-FR" dirty="0"/>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ANNEXES</a:t>
            </a:r>
            <a:endParaRPr lang="fr-FR" dirty="0"/>
          </a:p>
        </p:txBody>
      </p:sp>
      <p:sp>
        <p:nvSpPr>
          <p:cNvPr id="5" name="Espace réservé du texte 4"/>
          <p:cNvSpPr>
            <a:spLocks noGrp="1"/>
          </p:cNvSpPr>
          <p:nvPr>
            <p:ph type="body" idx="1"/>
          </p:nvPr>
        </p:nvSpPr>
        <p:spPr/>
        <p:txBody>
          <a:bodyPr/>
          <a:lstStyle/>
          <a:p>
            <a:endParaRPr lang="fr-FR"/>
          </a:p>
        </p:txBody>
      </p:sp>
      <p:sp>
        <p:nvSpPr>
          <p:cNvPr id="8" name="Espace réservé du numéro de diapositive 7"/>
          <p:cNvSpPr>
            <a:spLocks noGrp="1"/>
          </p:cNvSpPr>
          <p:nvPr>
            <p:ph type="sldNum" sz="quarter" idx="12"/>
          </p:nvPr>
        </p:nvSpPr>
        <p:spPr/>
        <p:txBody>
          <a:bodyPr/>
          <a:lstStyle/>
          <a:p>
            <a:fld id="{C87FFD17-4B23-42F6-9F7E-E566978288EA}"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Conversion de Photon</a:t>
            </a:r>
            <a:endParaRPr lang="fr-FR" dirty="0"/>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smtClean="0"/>
              <a:t>Particule neutre de nature électromagnétique </a:t>
            </a:r>
            <a:r>
              <a:rPr lang="fr-FR" dirty="0" smtClean="0">
                <a:sym typeface="Wingdings" pitchFamily="2" charset="2"/>
              </a:rPr>
              <a:t> s</a:t>
            </a:r>
            <a:r>
              <a:rPr lang="fr-FR" dirty="0" smtClean="0"/>
              <a:t>eul sous-détecteur qui les voit : </a:t>
            </a:r>
            <a:br>
              <a:rPr lang="fr-FR" dirty="0" smtClean="0"/>
            </a:br>
            <a:r>
              <a:rPr lang="fr-FR" dirty="0" smtClean="0"/>
              <a:t>calorimètre électromagnétique</a:t>
            </a:r>
          </a:p>
          <a:p>
            <a:r>
              <a:rPr lang="fr-FR" dirty="0" smtClean="0"/>
              <a:t>SAUF que : </a:t>
            </a:r>
          </a:p>
          <a:p>
            <a:pPr lvl="1"/>
            <a:r>
              <a:rPr lang="fr-FR" dirty="0" smtClean="0"/>
              <a:t>Création de paire possible </a:t>
            </a:r>
            <a:r>
              <a:rPr lang="fr-FR" b="1" dirty="0" smtClean="0"/>
              <a:t>avant</a:t>
            </a:r>
            <a:r>
              <a:rPr lang="fr-FR" dirty="0" smtClean="0"/>
              <a:t> le calorimètre</a:t>
            </a:r>
          </a:p>
          <a:p>
            <a:endParaRPr lang="fr-FR" dirty="0" smtClean="0"/>
          </a:p>
          <a:p>
            <a:endParaRPr lang="fr-FR" dirty="0" smtClean="0"/>
          </a:p>
          <a:p>
            <a:endParaRPr lang="fr-FR" dirty="0" smtClean="0"/>
          </a:p>
          <a:p>
            <a:endParaRPr lang="fr-FR" dirty="0" smtClean="0"/>
          </a:p>
          <a:p>
            <a:r>
              <a:rPr lang="fr-FR" dirty="0" smtClean="0"/>
              <a:t>Dans ce cas, on n’a plus un photon mais un électron + un positron = </a:t>
            </a:r>
            <a:r>
              <a:rPr lang="fr-FR" b="1" dirty="0" smtClean="0"/>
              <a:t>2 traces de charge opposée très proches  </a:t>
            </a:r>
            <a:r>
              <a:rPr lang="fr-FR" dirty="0" smtClean="0"/>
              <a:t>(qui ne partent pas du centre) </a:t>
            </a:r>
            <a:r>
              <a:rPr lang="fr-FR" b="1" dirty="0" smtClean="0"/>
              <a:t>et généralement 1 dépôt aligné avec les traces dans le calorimètre électromagnétique </a:t>
            </a:r>
            <a:r>
              <a:rPr lang="fr-FR" dirty="0" smtClean="0"/>
              <a:t>(voire 2 dépôts très proches également).</a:t>
            </a:r>
            <a:endParaRPr lang="fr-FR" dirty="0"/>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068960"/>
            <a:ext cx="879728" cy="369332"/>
          </a:xfrm>
          <a:prstGeom prst="rect">
            <a:avLst/>
          </a:prstGeom>
          <a:noFill/>
        </p:spPr>
        <p:txBody>
          <a:bodyPr wrap="none" rtlCol="0">
            <a:spAutoFit/>
          </a:bodyPr>
          <a:lstStyle/>
          <a:p>
            <a:r>
              <a:rPr lang="fr-FR" b="1" dirty="0" smtClean="0"/>
              <a:t>Photon</a:t>
            </a:r>
            <a:endParaRPr lang="fr-FR" b="1" dirty="0"/>
          </a:p>
        </p:txBody>
      </p:sp>
      <p:sp>
        <p:nvSpPr>
          <p:cNvPr id="9" name="ZoneTexte 8"/>
          <p:cNvSpPr txBox="1"/>
          <p:nvPr/>
        </p:nvSpPr>
        <p:spPr>
          <a:xfrm>
            <a:off x="4572000" y="2915652"/>
            <a:ext cx="970522" cy="369332"/>
          </a:xfrm>
          <a:prstGeom prst="rect">
            <a:avLst/>
          </a:prstGeom>
          <a:noFill/>
        </p:spPr>
        <p:txBody>
          <a:bodyPr wrap="none" rtlCol="0">
            <a:spAutoFit/>
          </a:bodyPr>
          <a:lstStyle/>
          <a:p>
            <a:r>
              <a:rPr lang="fr-FR" b="1" dirty="0" smtClean="0"/>
              <a:t>Électron</a:t>
            </a:r>
            <a:endParaRPr lang="fr-FR" b="1" dirty="0"/>
          </a:p>
        </p:txBody>
      </p:sp>
      <p:sp>
        <p:nvSpPr>
          <p:cNvPr id="10" name="ZoneTexte 9"/>
          <p:cNvSpPr txBox="1"/>
          <p:nvPr/>
        </p:nvSpPr>
        <p:spPr>
          <a:xfrm>
            <a:off x="4454865" y="3933056"/>
            <a:ext cx="981231" cy="369332"/>
          </a:xfrm>
          <a:prstGeom prst="rect">
            <a:avLst/>
          </a:prstGeom>
          <a:noFill/>
        </p:spPr>
        <p:txBody>
          <a:bodyPr wrap="none" rtlCol="0">
            <a:spAutoFit/>
          </a:bodyPr>
          <a:lstStyle/>
          <a:p>
            <a:r>
              <a:rPr lang="fr-FR" b="1" dirty="0" smtClean="0"/>
              <a:t>Positron</a:t>
            </a:r>
            <a:endParaRPr lang="fr-FR" b="1" dirty="0"/>
          </a:p>
        </p:txBody>
      </p:sp>
      <p:sp>
        <p:nvSpPr>
          <p:cNvPr id="11" name="Espace réservé du numéro de diapositive 10"/>
          <p:cNvSpPr>
            <a:spLocks noGrp="1"/>
          </p:cNvSpPr>
          <p:nvPr>
            <p:ph type="sldNum" sz="quarter" idx="12"/>
          </p:nvPr>
        </p:nvSpPr>
        <p:spPr/>
        <p:txBody>
          <a:bodyPr/>
          <a:lstStyle/>
          <a:p>
            <a:fld id="{C87FFD17-4B23-42F6-9F7E-E566978288EA}" type="slidenum">
              <a:rPr lang="fr-FR" smtClean="0"/>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Comment voit-on un photon converti dans ATLAS</a:t>
            </a:r>
            <a:endParaRPr lang="fr-FR" dirty="0"/>
          </a:p>
        </p:txBody>
      </p:sp>
      <p:sp>
        <p:nvSpPr>
          <p:cNvPr id="3" name="Espace réservé du contenu 2"/>
          <p:cNvSpPr>
            <a:spLocks noGrp="1"/>
          </p:cNvSpPr>
          <p:nvPr>
            <p:ph idx="1"/>
          </p:nvPr>
        </p:nvSpPr>
        <p:spPr/>
        <p:txBody>
          <a:bodyPr/>
          <a:lstStyle/>
          <a:p>
            <a:endParaRPr lang="fr-FR" dirty="0"/>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p:cNvSpPr>
            <a:spLocks noGrp="1"/>
          </p:cNvSpPr>
          <p:nvPr>
            <p:ph type="sldNum" sz="quarter" idx="12"/>
          </p:nvPr>
        </p:nvSpPr>
        <p:spPr/>
        <p:txBody>
          <a:bodyPr/>
          <a:lstStyle/>
          <a:p>
            <a:fld id="{C87FFD17-4B23-42F6-9F7E-E566978288EA}" type="slidenum">
              <a:rPr lang="fr-FR" smtClean="0"/>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autres particules ? </a:t>
            </a:r>
            <a:endParaRPr lang="fr-FR" dirty="0"/>
          </a:p>
        </p:txBody>
      </p:sp>
      <p:sp>
        <p:nvSpPr>
          <p:cNvPr id="3" name="Espace réservé du contenu 2"/>
          <p:cNvSpPr>
            <a:spLocks noGrp="1"/>
          </p:cNvSpPr>
          <p:nvPr>
            <p:ph idx="1"/>
          </p:nvPr>
        </p:nvSpPr>
        <p:spPr>
          <a:xfrm>
            <a:off x="251520" y="1340768"/>
            <a:ext cx="8640960" cy="4785395"/>
          </a:xfrm>
        </p:spPr>
        <p:txBody>
          <a:bodyPr/>
          <a:lstStyle/>
          <a:p>
            <a:r>
              <a:rPr lang="fr-FR" dirty="0" smtClean="0"/>
              <a:t>On sait qu’il existe aussi les particules W, Z et le boson de </a:t>
            </a:r>
            <a:r>
              <a:rPr lang="fr-FR" dirty="0" err="1" smtClean="0"/>
              <a:t>Higgs</a:t>
            </a:r>
            <a:r>
              <a:rPr lang="fr-FR" dirty="0" smtClean="0"/>
              <a:t>, mais on n’en a pas parlé jusqu’à maintenant : comment les détecte-t-on ? </a:t>
            </a:r>
          </a:p>
          <a:p>
            <a:r>
              <a:rPr lang="fr-FR" dirty="0" smtClean="0"/>
              <a:t>Ces particules ont une </a:t>
            </a:r>
            <a:r>
              <a:rPr lang="fr-FR" b="1" dirty="0" smtClean="0"/>
              <a:t>durée de vie très courte </a:t>
            </a:r>
            <a:r>
              <a:rPr lang="fr-FR" dirty="0" smtClean="0"/>
              <a:t>: elles se désintègrent avant de traverser le détecteur</a:t>
            </a:r>
          </a:p>
          <a:p>
            <a:r>
              <a:rPr lang="fr-FR" dirty="0" smtClean="0"/>
              <a:t>Par contre, on peut voir </a:t>
            </a:r>
            <a:r>
              <a:rPr lang="fr-FR" b="1" dirty="0" smtClean="0"/>
              <a:t>leurs produits de désintégration</a:t>
            </a:r>
            <a:r>
              <a:rPr lang="fr-FR" dirty="0" smtClean="0"/>
              <a:t>.</a:t>
            </a:r>
            <a:endParaRPr lang="fr-FR" dirty="0"/>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35</a:t>
            </a:fld>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a:t>
            </a:r>
            <a:endParaRPr lang="fr-FR" dirty="0"/>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smtClean="0"/>
              <a:t>Énergie et quantité de mouvement (p=</a:t>
            </a:r>
            <a:r>
              <a:rPr lang="fr-FR" dirty="0" err="1" smtClean="0"/>
              <a:t>mv</a:t>
            </a:r>
            <a:r>
              <a:rPr lang="fr-FR" dirty="0" smtClean="0"/>
              <a:t>) des produits finaux sont connus puisque mesurés par ATLAS</a:t>
            </a:r>
          </a:p>
          <a:p>
            <a:pPr lvl="1">
              <a:buFont typeface="Wingdings"/>
              <a:buChar char="à"/>
            </a:pPr>
            <a:r>
              <a:rPr lang="fr-FR" dirty="0" smtClean="0">
                <a:sym typeface="Wingdings" pitchFamily="2" charset="2"/>
              </a:rPr>
              <a:t> On peut retrouver m</a:t>
            </a:r>
            <a:r>
              <a:rPr lang="fr-FR" baseline="-25000" dirty="0" smtClean="0">
                <a:sym typeface="Wingdings" pitchFamily="2" charset="2"/>
              </a:rPr>
              <a:t>0</a:t>
            </a:r>
            <a:r>
              <a:rPr lang="fr-FR" baseline="30000" dirty="0" smtClean="0">
                <a:sym typeface="Wingdings" pitchFamily="2" charset="2"/>
              </a:rPr>
              <a:t>(Z)</a:t>
            </a:r>
          </a:p>
          <a:p>
            <a:pPr lvl="1">
              <a:buNone/>
            </a:pPr>
            <a:endParaRPr lang="fr-FR" dirty="0" smtClean="0">
              <a:sym typeface="Wingdings" pitchFamily="2" charset="2"/>
            </a:endParaRPr>
          </a:p>
        </p:txBody>
      </p:sp>
      <p:grpSp>
        <p:nvGrpSpPr>
          <p:cNvPr id="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smtClean="0">
                  <a:solidFill>
                    <a:srgbClr val="00B050"/>
                  </a:solidFill>
                </a:rPr>
                <a:t>Electron</a:t>
              </a:r>
              <a:endParaRPr lang="fr-FR" sz="2400" b="1" dirty="0" smtClean="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smtClean="0">
                  <a:solidFill>
                    <a:srgbClr val="00B050"/>
                  </a:solidFill>
                </a:rPr>
                <a:t>Positron</a:t>
              </a:r>
            </a:p>
          </p:txBody>
        </p:sp>
      </p:grpSp>
      <p:grpSp>
        <p:nvGrpSpPr>
          <p:cNvPr id="4"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6"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smtClean="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smtClean="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
        <p:nvSpPr>
          <p:cNvPr id="30" name="Espace réservé du numéro de diapositive 29"/>
          <p:cNvSpPr>
            <a:spLocks noGrp="1"/>
          </p:cNvSpPr>
          <p:nvPr>
            <p:ph type="sldNum" sz="quarter" idx="12"/>
          </p:nvPr>
        </p:nvSpPr>
        <p:spPr/>
        <p:txBody>
          <a:bodyPr/>
          <a:lstStyle/>
          <a:p>
            <a:fld id="{C87FFD17-4B23-42F6-9F7E-E566978288EA}" type="slidenum">
              <a:rPr lang="fr-FR" smtClean="0"/>
              <a:pPr/>
              <a:t>36</a:t>
            </a:fld>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Bruit de fond</a:t>
            </a:r>
            <a:endParaRPr lang="fr-FR" dirty="0"/>
          </a:p>
        </p:txBody>
      </p:sp>
      <p:sp>
        <p:nvSpPr>
          <p:cNvPr id="16" name="Espace réservé du contenu 15"/>
          <p:cNvSpPr>
            <a:spLocks noGrp="1"/>
          </p:cNvSpPr>
          <p:nvPr>
            <p:ph idx="1"/>
          </p:nvPr>
        </p:nvSpPr>
        <p:spPr>
          <a:xfrm>
            <a:off x="457200" y="3789040"/>
            <a:ext cx="8229600" cy="2337123"/>
          </a:xfrm>
        </p:spPr>
        <p:txBody>
          <a:bodyPr/>
          <a:lstStyle/>
          <a:p>
            <a:r>
              <a:rPr lang="fr-FR" dirty="0" smtClean="0"/>
              <a:t>Un muon et un anti-muon qui ne viennent pas d’un Z</a:t>
            </a:r>
          </a:p>
          <a:p>
            <a:pPr lvl="1">
              <a:buNone/>
            </a:pPr>
            <a:r>
              <a:rPr lang="fr-FR" dirty="0" smtClean="0">
                <a:sym typeface="Wingdings" pitchFamily="2" charset="2"/>
              </a:rPr>
              <a:t> La quantité 				n’est pas égale à la masse du Z</a:t>
            </a:r>
            <a:endParaRPr lang="fr-FR" dirty="0"/>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3"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smtClean="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smtClean="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
        <p:nvSpPr>
          <p:cNvPr id="18" name="Espace réservé du numéro de diapositive 17"/>
          <p:cNvSpPr>
            <a:spLocks noGrp="1"/>
          </p:cNvSpPr>
          <p:nvPr>
            <p:ph type="sldNum" sz="quarter" idx="12"/>
          </p:nvPr>
        </p:nvSpPr>
        <p:spPr/>
        <p:txBody>
          <a:bodyPr/>
          <a:lstStyle/>
          <a:p>
            <a:fld id="{C87FFD17-4B23-42F6-9F7E-E566978288EA}" type="slidenum">
              <a:rPr lang="fr-FR" smtClean="0"/>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 et bruit de fond ensemble (cas réel)</a:t>
            </a:r>
            <a:endParaRPr lang="fr-FR" dirty="0"/>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smtClean="0"/>
              <a:t>On va sélectionner des événements qui ‘’ressemblent’’ au Z</a:t>
            </a:r>
          </a:p>
          <a:p>
            <a:r>
              <a:rPr lang="fr-FR" dirty="0" smtClean="0"/>
              <a:t>Mais certains seront du bruit de fond</a:t>
            </a:r>
          </a:p>
          <a:p>
            <a:r>
              <a:rPr lang="fr-FR" dirty="0" smtClean="0"/>
              <a:t>L’histogramme total pourra ressembler à : </a:t>
            </a:r>
            <a:endParaRPr lang="fr-FR" dirty="0"/>
          </a:p>
        </p:txBody>
      </p:sp>
      <p:grpSp>
        <p:nvGrpSpPr>
          <p:cNvPr id="3"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smtClean="0"/>
                <a:t>Total:</a:t>
              </a:r>
            </a:p>
          </p:txBody>
        </p:sp>
      </p:grpSp>
      <p:sp>
        <p:nvSpPr>
          <p:cNvPr id="15" name="Espace réservé du numéro de diapositive 14"/>
          <p:cNvSpPr>
            <a:spLocks noGrp="1"/>
          </p:cNvSpPr>
          <p:nvPr>
            <p:ph type="sldNum" sz="quarter" idx="12"/>
          </p:nvPr>
        </p:nvSpPr>
        <p:spPr/>
        <p:txBody>
          <a:bodyPr/>
          <a:lstStyle/>
          <a:p>
            <a:fld id="{C87FFD17-4B23-42F6-9F7E-E566978288EA}" type="slidenum">
              <a:rPr lang="fr-FR" smtClean="0"/>
              <a:pPr/>
              <a:t>38</a:t>
            </a:fld>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66800" y="838200"/>
            <a:ext cx="7232650" cy="1311275"/>
          </a:xfrm>
        </p:spPr>
        <p:txBody>
          <a:bodyPr>
            <a:normAutofit/>
          </a:bodyPr>
          <a:lstStyle/>
          <a:p>
            <a:pPr algn="ctr"/>
            <a:r>
              <a:rPr lang="en-US" sz="4000"/>
              <a:t>Mesure de la trajectoire</a:t>
            </a:r>
            <a:br>
              <a:rPr lang="en-US" sz="4000"/>
            </a:br>
            <a:r>
              <a:rPr lang="en-US" sz="4000"/>
              <a:t> des particules chargées</a:t>
            </a:r>
            <a:r>
              <a:rPr lang="en-US"/>
              <a:t> </a:t>
            </a:r>
          </a:p>
        </p:txBody>
      </p:sp>
      <p:sp>
        <p:nvSpPr>
          <p:cNvPr id="70666" name="Oval 10"/>
          <p:cNvSpPr>
            <a:spLocks noChangeArrowheads="1"/>
          </p:cNvSpPr>
          <p:nvPr/>
        </p:nvSpPr>
        <p:spPr bwMode="auto">
          <a:xfrm>
            <a:off x="2514600" y="2438400"/>
            <a:ext cx="3962400" cy="3886200"/>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70667" name="Oval 11"/>
          <p:cNvSpPr>
            <a:spLocks noChangeAspect="1" noChangeArrowheads="1"/>
          </p:cNvSpPr>
          <p:nvPr/>
        </p:nvSpPr>
        <p:spPr bwMode="auto">
          <a:xfrm>
            <a:off x="3394075" y="3255963"/>
            <a:ext cx="2263775" cy="2220912"/>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70668" name="Oval 12"/>
          <p:cNvSpPr>
            <a:spLocks noChangeAspect="1" noChangeArrowheads="1"/>
          </p:cNvSpPr>
          <p:nvPr/>
        </p:nvSpPr>
        <p:spPr bwMode="auto">
          <a:xfrm>
            <a:off x="3814763" y="3657600"/>
            <a:ext cx="1414462" cy="138906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70669" name="Oval 13"/>
          <p:cNvSpPr>
            <a:spLocks noChangeAspect="1" noChangeArrowheads="1"/>
          </p:cNvSpPr>
          <p:nvPr/>
        </p:nvSpPr>
        <p:spPr bwMode="auto">
          <a:xfrm>
            <a:off x="4095750" y="3913188"/>
            <a:ext cx="847725" cy="831850"/>
          </a:xfrm>
          <a:prstGeom prst="ellipse">
            <a:avLst/>
          </a:prstGeom>
          <a:solidFill>
            <a:schemeClr val="tx1"/>
          </a:solidFill>
          <a:ln w="57150" algn="ctr">
            <a:solidFill>
              <a:srgbClr val="000000"/>
            </a:solidFill>
            <a:round/>
            <a:headEnd/>
            <a:tailEnd/>
          </a:ln>
          <a:effectLst/>
        </p:spPr>
        <p:txBody>
          <a:bodyPr wrap="none" anchor="ctr"/>
          <a:lstStyle/>
          <a:p>
            <a:endParaRPr lang="fr-FR"/>
          </a:p>
        </p:txBody>
      </p:sp>
      <p:sp>
        <p:nvSpPr>
          <p:cNvPr id="70670" name="Line 14"/>
          <p:cNvSpPr>
            <a:spLocks noChangeShapeType="1"/>
          </p:cNvSpPr>
          <p:nvPr/>
        </p:nvSpPr>
        <p:spPr bwMode="auto">
          <a:xfrm flipV="1">
            <a:off x="1752600" y="4502150"/>
            <a:ext cx="2311400" cy="1060450"/>
          </a:xfrm>
          <a:prstGeom prst="line">
            <a:avLst/>
          </a:prstGeom>
          <a:noFill/>
          <a:ln w="9525">
            <a:solidFill>
              <a:schemeClr val="tx1"/>
            </a:solidFill>
            <a:round/>
            <a:headEnd/>
            <a:tailEnd type="triangle" w="med" len="med"/>
          </a:ln>
          <a:effectLst/>
        </p:spPr>
        <p:txBody>
          <a:bodyPr/>
          <a:lstStyle/>
          <a:p>
            <a:endParaRPr lang="fr-FR"/>
          </a:p>
        </p:txBody>
      </p:sp>
      <p:sp>
        <p:nvSpPr>
          <p:cNvPr id="70672" name="Text Box 16"/>
          <p:cNvSpPr txBox="1">
            <a:spLocks noChangeArrowheads="1"/>
          </p:cNvSpPr>
          <p:nvPr/>
        </p:nvSpPr>
        <p:spPr bwMode="auto">
          <a:xfrm>
            <a:off x="152400" y="5562600"/>
            <a:ext cx="2438400" cy="396875"/>
          </a:xfrm>
          <a:prstGeom prst="rect">
            <a:avLst/>
          </a:prstGeom>
          <a:noFill/>
          <a:ln w="9525" algn="ctr">
            <a:noFill/>
            <a:miter lim="800000"/>
            <a:headEnd/>
            <a:tailEnd/>
          </a:ln>
          <a:effectLst/>
        </p:spPr>
        <p:txBody>
          <a:bodyPr wrap="none">
            <a:spAutoFit/>
          </a:bodyPr>
          <a:lstStyle/>
          <a:p>
            <a:r>
              <a:rPr lang="en-US"/>
              <a:t>Le trajectographe</a:t>
            </a:r>
          </a:p>
        </p:txBody>
      </p:sp>
      <p:sp>
        <p:nvSpPr>
          <p:cNvPr id="11" name="Espace réservé du numéro de diapositive 10"/>
          <p:cNvSpPr>
            <a:spLocks noGrp="1"/>
          </p:cNvSpPr>
          <p:nvPr>
            <p:ph type="sldNum" sz="quarter" idx="12"/>
          </p:nvPr>
        </p:nvSpPr>
        <p:spPr/>
        <p:txBody>
          <a:bodyPr/>
          <a:lstStyle/>
          <a:p>
            <a:fld id="{C87FFD17-4B23-42F6-9F7E-E566978288EA}" type="slidenum">
              <a:rPr lang="fr-FR" smtClean="0"/>
              <a:pPr/>
              <a:t>39</a:t>
            </a:fld>
            <a:endParaRPr lang="fr-F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smtClean="0"/>
              <a:t>Détecteurs</a:t>
            </a:r>
            <a:endParaRPr lang="fr-FR" dirty="0"/>
          </a:p>
        </p:txBody>
      </p:sp>
      <p:sp>
        <p:nvSpPr>
          <p:cNvPr id="12" name="Espace réservé du contenu 11"/>
          <p:cNvSpPr>
            <a:spLocks noGrp="1"/>
          </p:cNvSpPr>
          <p:nvPr>
            <p:ph idx="1"/>
          </p:nvPr>
        </p:nvSpPr>
        <p:spPr/>
        <p:txBody>
          <a:bodyPr/>
          <a:lstStyle/>
          <a:p>
            <a:endParaRPr lang="fr-FR"/>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4" name="Espace réservé du numéro de diapositive 13"/>
          <p:cNvSpPr>
            <a:spLocks noGrp="1"/>
          </p:cNvSpPr>
          <p:nvPr>
            <p:ph type="sldNum" sz="quarter" idx="12"/>
          </p:nvPr>
        </p:nvSpPr>
        <p:spPr/>
        <p:txBody>
          <a:bodyPr/>
          <a:lstStyle/>
          <a:p>
            <a:fld id="{C87FFD17-4B23-42F6-9F7E-E566978288EA}" type="slidenum">
              <a:rPr lang="fr-FR" smtClean="0"/>
              <a:pPr/>
              <a:t>4</a:t>
            </a:fld>
            <a:endParaRPr lang="fr-F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066800" y="838200"/>
            <a:ext cx="7232650" cy="1311275"/>
          </a:xfrm>
        </p:spPr>
        <p:txBody>
          <a:bodyPr>
            <a:normAutofit/>
          </a:bodyPr>
          <a:lstStyle/>
          <a:p>
            <a:pPr algn="ctr"/>
            <a:r>
              <a:rPr lang="en-US" sz="4000"/>
              <a:t>Mesure de la trajectoire</a:t>
            </a:r>
            <a:br>
              <a:rPr lang="en-US" sz="4000"/>
            </a:br>
            <a:r>
              <a:rPr lang="en-US" sz="4000"/>
              <a:t> des particules chargées</a:t>
            </a:r>
            <a:r>
              <a:rPr lang="en-US"/>
              <a:t> </a:t>
            </a:r>
          </a:p>
        </p:txBody>
      </p:sp>
      <p:sp>
        <p:nvSpPr>
          <p:cNvPr id="121859" name="Oval 3"/>
          <p:cNvSpPr>
            <a:spLocks noChangeArrowheads="1"/>
          </p:cNvSpPr>
          <p:nvPr/>
        </p:nvSpPr>
        <p:spPr bwMode="auto">
          <a:xfrm>
            <a:off x="2514600" y="2438400"/>
            <a:ext cx="3962400" cy="3886200"/>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121860" name="Oval 4"/>
          <p:cNvSpPr>
            <a:spLocks noChangeAspect="1" noChangeArrowheads="1"/>
          </p:cNvSpPr>
          <p:nvPr/>
        </p:nvSpPr>
        <p:spPr bwMode="auto">
          <a:xfrm>
            <a:off x="3394075" y="3255963"/>
            <a:ext cx="2263775" cy="2220912"/>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121861" name="Oval 5"/>
          <p:cNvSpPr>
            <a:spLocks noChangeAspect="1" noChangeArrowheads="1"/>
          </p:cNvSpPr>
          <p:nvPr/>
        </p:nvSpPr>
        <p:spPr bwMode="auto">
          <a:xfrm>
            <a:off x="3814763" y="3657600"/>
            <a:ext cx="1414462" cy="138906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121863" name="Line 7"/>
          <p:cNvSpPr>
            <a:spLocks noChangeShapeType="1"/>
          </p:cNvSpPr>
          <p:nvPr/>
        </p:nvSpPr>
        <p:spPr bwMode="auto">
          <a:xfrm flipV="1">
            <a:off x="1752600" y="4502150"/>
            <a:ext cx="2311400" cy="1060450"/>
          </a:xfrm>
          <a:prstGeom prst="line">
            <a:avLst/>
          </a:prstGeom>
          <a:noFill/>
          <a:ln w="9525">
            <a:solidFill>
              <a:schemeClr val="tx1"/>
            </a:solidFill>
            <a:round/>
            <a:headEnd/>
            <a:tailEnd type="triangle" w="med" len="med"/>
          </a:ln>
          <a:effectLst/>
        </p:spPr>
        <p:txBody>
          <a:bodyPr/>
          <a:lstStyle/>
          <a:p>
            <a:endParaRPr lang="fr-FR"/>
          </a:p>
        </p:txBody>
      </p:sp>
      <p:sp>
        <p:nvSpPr>
          <p:cNvPr id="121864" name="Text Box 8"/>
          <p:cNvSpPr txBox="1">
            <a:spLocks noChangeArrowheads="1"/>
          </p:cNvSpPr>
          <p:nvPr/>
        </p:nvSpPr>
        <p:spPr bwMode="auto">
          <a:xfrm>
            <a:off x="152400" y="5562600"/>
            <a:ext cx="2438400" cy="396875"/>
          </a:xfrm>
          <a:prstGeom prst="rect">
            <a:avLst/>
          </a:prstGeom>
          <a:noFill/>
          <a:ln w="9525" algn="ctr">
            <a:noFill/>
            <a:miter lim="800000"/>
            <a:headEnd/>
            <a:tailEnd/>
          </a:ln>
          <a:effectLst/>
        </p:spPr>
        <p:txBody>
          <a:bodyPr wrap="none">
            <a:spAutoFit/>
          </a:bodyPr>
          <a:lstStyle/>
          <a:p>
            <a:r>
              <a:rPr lang="en-US"/>
              <a:t>Le trajectographe</a:t>
            </a:r>
          </a:p>
        </p:txBody>
      </p:sp>
      <p:grpSp>
        <p:nvGrpSpPr>
          <p:cNvPr id="2" name="Group 19"/>
          <p:cNvGrpSpPr>
            <a:grpSpLocks/>
          </p:cNvGrpSpPr>
          <p:nvPr/>
        </p:nvGrpSpPr>
        <p:grpSpPr bwMode="auto">
          <a:xfrm>
            <a:off x="4068763" y="3906838"/>
            <a:ext cx="904875" cy="877887"/>
            <a:chOff x="685" y="602"/>
            <a:chExt cx="1376" cy="1350"/>
          </a:xfrm>
        </p:grpSpPr>
        <p:sp>
          <p:nvSpPr>
            <p:cNvPr id="121865" name="AutoShape 9"/>
            <p:cNvSpPr>
              <a:spLocks noChangeArrowheads="1"/>
            </p:cNvSpPr>
            <p:nvPr/>
          </p:nvSpPr>
          <p:spPr bwMode="auto">
            <a:xfrm>
              <a:off x="1285"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121866" name="Oval 10"/>
            <p:cNvSpPr>
              <a:spLocks noChangeArrowheads="1"/>
            </p:cNvSpPr>
            <p:nvPr/>
          </p:nvSpPr>
          <p:spPr bwMode="auto">
            <a:xfrm>
              <a:off x="1167"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121867" name="Oval 11"/>
            <p:cNvSpPr>
              <a:spLocks noChangeArrowheads="1"/>
            </p:cNvSpPr>
            <p:nvPr/>
          </p:nvSpPr>
          <p:spPr bwMode="auto">
            <a:xfrm>
              <a:off x="996"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121868" name="Oval 12"/>
            <p:cNvSpPr>
              <a:spLocks noChangeArrowheads="1"/>
            </p:cNvSpPr>
            <p:nvPr/>
          </p:nvSpPr>
          <p:spPr bwMode="auto">
            <a:xfrm>
              <a:off x="826"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121869" name="Oval 13"/>
            <p:cNvSpPr>
              <a:spLocks noChangeArrowheads="1"/>
            </p:cNvSpPr>
            <p:nvPr/>
          </p:nvSpPr>
          <p:spPr bwMode="auto">
            <a:xfrm>
              <a:off x="685"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grpSp>
      <p:sp>
        <p:nvSpPr>
          <p:cNvPr id="16" name="Espace réservé du numéro de diapositive 15"/>
          <p:cNvSpPr>
            <a:spLocks noGrp="1"/>
          </p:cNvSpPr>
          <p:nvPr>
            <p:ph type="sldNum" sz="quarter" idx="12"/>
          </p:nvPr>
        </p:nvSpPr>
        <p:spPr/>
        <p:txBody>
          <a:bodyPr/>
          <a:lstStyle/>
          <a:p>
            <a:fld id="{C87FFD17-4B23-42F6-9F7E-E566978288EA}" type="slidenum">
              <a:rPr lang="fr-FR" smtClean="0"/>
              <a:pPr/>
              <a:t>40</a:t>
            </a:fld>
            <a:endParaRPr lang="fr-F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construire un détecteur</a:t>
            </a:r>
            <a:endParaRPr lang="fr-FR" dirty="0"/>
          </a:p>
        </p:txBody>
      </p:sp>
      <p:sp>
        <p:nvSpPr>
          <p:cNvPr id="3" name="Espace réservé du contenu 2"/>
          <p:cNvSpPr>
            <a:spLocks noGrp="1"/>
          </p:cNvSpPr>
          <p:nvPr>
            <p:ph idx="1"/>
          </p:nvPr>
        </p:nvSpPr>
        <p:spPr>
          <a:xfrm>
            <a:off x="457200" y="1091877"/>
            <a:ext cx="8229600" cy="4785395"/>
          </a:xfrm>
        </p:spPr>
        <p:txBody>
          <a:bodyPr>
            <a:normAutofit lnSpcReduction="10000"/>
          </a:bodyPr>
          <a:lstStyle/>
          <a:p>
            <a:r>
              <a:rPr lang="fr-FR" dirty="0" smtClean="0"/>
              <a:t>Qu’est-ce qu’on veut mesurer ? </a:t>
            </a:r>
          </a:p>
          <a:p>
            <a:pPr lvl="1"/>
            <a:r>
              <a:rPr lang="fr-FR" dirty="0" smtClean="0"/>
              <a:t>Toutes les particules crées</a:t>
            </a:r>
          </a:p>
          <a:p>
            <a:pPr lvl="1"/>
            <a:r>
              <a:rPr lang="fr-FR" dirty="0" smtClean="0"/>
              <a:t>Trajectoire</a:t>
            </a:r>
          </a:p>
          <a:p>
            <a:pPr lvl="2"/>
            <a:r>
              <a:rPr lang="fr-FR" dirty="0" smtClean="0"/>
              <a:t>Charge électrique</a:t>
            </a:r>
          </a:p>
          <a:p>
            <a:pPr lvl="2"/>
            <a:r>
              <a:rPr lang="fr-FR" dirty="0" smtClean="0"/>
              <a:t>Vitesse (en fait </a:t>
            </a:r>
            <a:r>
              <a:rPr lang="fr-FR" b="1" dirty="0" smtClean="0"/>
              <a:t>impulsion</a:t>
            </a:r>
            <a:r>
              <a:rPr lang="fr-FR" i="1" dirty="0" smtClean="0"/>
              <a:t>		)</a:t>
            </a:r>
            <a:endParaRPr lang="fr-FR" dirty="0" smtClean="0"/>
          </a:p>
          <a:p>
            <a:pPr lvl="1"/>
            <a:r>
              <a:rPr lang="fr-FR" dirty="0" smtClean="0"/>
              <a:t>Énergie </a:t>
            </a:r>
          </a:p>
          <a:p>
            <a:pPr lvl="1"/>
            <a:r>
              <a:rPr lang="fr-FR" dirty="0" smtClean="0"/>
              <a:t>Nature (électron, muon, photon ?)</a:t>
            </a:r>
          </a:p>
          <a:p>
            <a:pPr lvl="1"/>
            <a:endParaRPr lang="fr-FR" dirty="0"/>
          </a:p>
          <a:p>
            <a:r>
              <a:rPr lang="fr-FR" dirty="0" smtClean="0"/>
              <a:t>Principes de base :</a:t>
            </a:r>
          </a:p>
          <a:p>
            <a:pPr lvl="1"/>
            <a:r>
              <a:rPr lang="fr-FR" dirty="0" smtClean="0"/>
              <a:t>Détecteur sans ‘’trou’’ : forme cylindrique</a:t>
            </a:r>
            <a:endParaRPr lang="fr-FR" dirty="0"/>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5</a:t>
            </a:fld>
            <a:endParaRPr lang="fr-FR"/>
          </a:p>
        </p:txBody>
      </p:sp>
      <p:grpSp>
        <p:nvGrpSpPr>
          <p:cNvPr id="10" name="Groupe 9"/>
          <p:cNvGrpSpPr/>
          <p:nvPr/>
        </p:nvGrpSpPr>
        <p:grpSpPr>
          <a:xfrm>
            <a:off x="4788024" y="2852936"/>
            <a:ext cx="1243546" cy="523220"/>
            <a:chOff x="7402002" y="3429000"/>
            <a:chExt cx="1243546" cy="523220"/>
          </a:xfrm>
        </p:grpSpPr>
        <p:sp>
          <p:nvSpPr>
            <p:cNvPr id="5" name="Text Box 33"/>
            <p:cNvSpPr txBox="1">
              <a:spLocks noChangeArrowheads="1"/>
            </p:cNvSpPr>
            <p:nvPr/>
          </p:nvSpPr>
          <p:spPr bwMode="auto">
            <a:xfrm>
              <a:off x="7402002" y="3429000"/>
              <a:ext cx="1243546" cy="523220"/>
            </a:xfrm>
            <a:prstGeom prst="rect">
              <a:avLst/>
            </a:prstGeom>
            <a:noFill/>
            <a:ln w="9525" algn="ctr">
              <a:noFill/>
              <a:miter lim="800000"/>
              <a:headEnd/>
              <a:tailEnd/>
            </a:ln>
            <a:effectLst/>
          </p:spPr>
          <p:txBody>
            <a:bodyPr wrap="none">
              <a:spAutoFit/>
            </a:bodyPr>
            <a:lstStyle/>
            <a:p>
              <a:r>
                <a:rPr lang="en-US" sz="2800" dirty="0" smtClean="0"/>
                <a:t>p = </a:t>
              </a:r>
              <a:r>
                <a:rPr lang="en-US" sz="2800" dirty="0" err="1" smtClean="0"/>
                <a:t>m.v</a:t>
              </a:r>
              <a:endParaRPr lang="en-US" sz="2800" dirty="0"/>
            </a:p>
          </p:txBody>
        </p:sp>
        <p:sp>
          <p:nvSpPr>
            <p:cNvPr id="7" name="Line 34"/>
            <p:cNvSpPr>
              <a:spLocks noChangeShapeType="1"/>
            </p:cNvSpPr>
            <p:nvPr/>
          </p:nvSpPr>
          <p:spPr bwMode="auto">
            <a:xfrm>
              <a:off x="7519477" y="3573016"/>
              <a:ext cx="166688" cy="0"/>
            </a:xfrm>
            <a:prstGeom prst="line">
              <a:avLst/>
            </a:prstGeom>
            <a:noFill/>
            <a:ln w="3175">
              <a:solidFill>
                <a:srgbClr val="000000"/>
              </a:solidFill>
              <a:round/>
              <a:headEnd/>
              <a:tailEnd type="triangle" w="med" len="med"/>
            </a:ln>
            <a:effectLst/>
          </p:spPr>
          <p:txBody>
            <a:bodyPr/>
            <a:lstStyle/>
            <a:p>
              <a:endParaRPr lang="fr-FR"/>
            </a:p>
          </p:txBody>
        </p:sp>
        <p:sp>
          <p:nvSpPr>
            <p:cNvPr id="9" name="Line 38"/>
            <p:cNvSpPr>
              <a:spLocks noChangeShapeType="1"/>
            </p:cNvSpPr>
            <p:nvPr/>
          </p:nvSpPr>
          <p:spPr bwMode="auto">
            <a:xfrm>
              <a:off x="8365752" y="3573016"/>
              <a:ext cx="166688" cy="0"/>
            </a:xfrm>
            <a:prstGeom prst="line">
              <a:avLst/>
            </a:prstGeom>
            <a:noFill/>
            <a:ln w="3175">
              <a:solidFill>
                <a:srgbClr val="000000"/>
              </a:solidFill>
              <a:round/>
              <a:headEnd/>
              <a:tailEnd type="triangle" w="med" len="med"/>
            </a:ln>
            <a:effectLst/>
          </p:spPr>
          <p:txBody>
            <a:bodyPr/>
            <a:lstStyle/>
            <a:p>
              <a:endParaRPr lang="fr-F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smtClean="0"/>
              <a:t>1) </a:t>
            </a:r>
            <a:r>
              <a:rPr lang="en-US" dirty="0" err="1" smtClean="0"/>
              <a:t>Mesure</a:t>
            </a:r>
            <a:r>
              <a:rPr lang="en-US" dirty="0" smtClean="0"/>
              <a:t> des </a:t>
            </a:r>
            <a:r>
              <a:rPr lang="en-US" dirty="0" err="1" smtClean="0"/>
              <a:t>trajectoires</a:t>
            </a:r>
            <a:r>
              <a:rPr lang="en-US" dirty="0" smtClean="0"/>
              <a:t> et charges : </a:t>
            </a:r>
            <a:br>
              <a:rPr lang="en-US" dirty="0" smtClean="0"/>
            </a:br>
            <a:r>
              <a:rPr lang="en-US" dirty="0" smtClean="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a:t>
            </a:r>
            <a:r>
              <a:rPr lang="fr-FR" sz="1800" dirty="0" smtClean="0"/>
              <a:t>se </a:t>
            </a:r>
            <a:r>
              <a:rPr lang="fr-FR" sz="1800" dirty="0" err="1" smtClean="0"/>
              <a:t>déplaccent</a:t>
            </a:r>
            <a:r>
              <a:rPr lang="fr-FR" sz="1800" dirty="0" smtClean="0"/>
              <a:t> dans  un </a:t>
            </a:r>
            <a:r>
              <a:rPr lang="fr-FR" sz="1800" dirty="0"/>
              <a:t>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b="1" dirty="0" smtClean="0"/>
              <a:t>R=</a:t>
            </a:r>
            <a:r>
              <a:rPr lang="fr-FR" sz="1800" b="1" dirty="0" err="1" smtClean="0"/>
              <a:t>mv</a:t>
            </a:r>
            <a:r>
              <a:rPr lang="fr-FR" sz="1800" b="1" dirty="0" smtClean="0"/>
              <a:t>/(</a:t>
            </a:r>
            <a:r>
              <a:rPr lang="fr-FR" sz="1800" b="1" dirty="0" err="1" smtClean="0"/>
              <a:t>qB</a:t>
            </a:r>
            <a:r>
              <a:rPr lang="fr-FR" sz="1800" b="1" dirty="0" smtClean="0"/>
              <a:t>)</a:t>
            </a:r>
          </a:p>
          <a:p>
            <a:pPr>
              <a:lnSpc>
                <a:spcPct val="80000"/>
              </a:lnSpc>
            </a:pPr>
            <a:r>
              <a:rPr lang="fr-FR" sz="1800" dirty="0" smtClean="0"/>
              <a:t>Technique valide pour les </a:t>
            </a:r>
            <a:r>
              <a:rPr lang="fr-FR" sz="1800" b="1" dirty="0" smtClean="0"/>
              <a:t>particules chargées </a:t>
            </a:r>
            <a:r>
              <a:rPr lang="fr-FR" sz="1800" dirty="0" smtClean="0"/>
              <a:t>uniquement</a:t>
            </a:r>
            <a:endParaRPr lang="en-US" sz="1800" dirty="0"/>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2" name="ZoneTexte 41"/>
          <p:cNvSpPr txBox="1"/>
          <p:nvPr/>
        </p:nvSpPr>
        <p:spPr>
          <a:xfrm>
            <a:off x="1259632" y="1124744"/>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smtClean="0"/>
              <a:t>ATLAS vu de côté</a:t>
            </a:r>
            <a:endParaRPr lang="fr-FR" b="1" dirty="0"/>
          </a:p>
        </p:txBody>
      </p:sp>
      <p:sp>
        <p:nvSpPr>
          <p:cNvPr id="44" name="Espace réservé du numéro de diapositive 43"/>
          <p:cNvSpPr>
            <a:spLocks noGrp="1"/>
          </p:cNvSpPr>
          <p:nvPr>
            <p:ph type="sldNum" sz="quarter" idx="12"/>
          </p:nvPr>
        </p:nvSpPr>
        <p:spPr/>
        <p:txBody>
          <a:bodyPr/>
          <a:lstStyle/>
          <a:p>
            <a:fld id="{C87FFD17-4B23-42F6-9F7E-E566978288EA}" type="slidenum">
              <a:rPr lang="fr-FR" smtClean="0"/>
              <a:pPr/>
              <a:t>6</a:t>
            </a:fld>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2" name="ZoneTexte 41"/>
          <p:cNvSpPr txBox="1"/>
          <p:nvPr/>
        </p:nvSpPr>
        <p:spPr>
          <a:xfrm>
            <a:off x="1259632" y="990020"/>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smtClean="0"/>
              <a:t>ATLAS vu de côté</a:t>
            </a:r>
            <a:endParaRPr lang="fr-FR" b="1" dirty="0"/>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b="1" dirty="0"/>
              <a:t>R=</a:t>
            </a:r>
            <a:r>
              <a:rPr lang="fr-FR" sz="1800" b="1" dirty="0" err="1"/>
              <a:t>mv</a:t>
            </a:r>
            <a:r>
              <a:rPr lang="fr-FR" sz="1800" b="1" dirty="0" smtClean="0"/>
              <a:t>/(</a:t>
            </a:r>
            <a:r>
              <a:rPr lang="fr-FR" sz="1800" b="1" dirty="0" err="1" smtClean="0"/>
              <a:t>qB</a:t>
            </a:r>
            <a:r>
              <a:rPr lang="fr-FR" sz="1800" b="1" dirty="0" smtClean="0"/>
              <a:t>)</a:t>
            </a:r>
          </a:p>
          <a:p>
            <a:pPr>
              <a:lnSpc>
                <a:spcPct val="80000"/>
              </a:lnSpc>
            </a:pPr>
            <a:r>
              <a:rPr lang="fr-FR" sz="1800" dirty="0" smtClean="0"/>
              <a:t>Technique valide pour les </a:t>
            </a:r>
            <a:r>
              <a:rPr lang="fr-FR" sz="1800" b="1" dirty="0" smtClean="0"/>
              <a:t>particules chargées </a:t>
            </a:r>
            <a:r>
              <a:rPr lang="fr-FR" sz="1800" dirty="0" smtClean="0"/>
              <a:t>uniquement</a:t>
            </a:r>
            <a:endParaRPr lang="en-US" sz="1800" dirty="0" smtClean="0"/>
          </a:p>
          <a:p>
            <a:pPr>
              <a:lnSpc>
                <a:spcPct val="80000"/>
              </a:lnSpc>
            </a:pPr>
            <a:endParaRPr lang="en-US" sz="2200" b="1" dirty="0"/>
          </a:p>
        </p:txBody>
      </p:sp>
      <p:sp>
        <p:nvSpPr>
          <p:cNvPr id="44" name="Espace réservé du numéro de diapositive 43"/>
          <p:cNvSpPr>
            <a:spLocks noGrp="1"/>
          </p:cNvSpPr>
          <p:nvPr>
            <p:ph type="sldNum" sz="quarter" idx="12"/>
          </p:nvPr>
        </p:nvSpPr>
        <p:spPr/>
        <p:txBody>
          <a:bodyPr/>
          <a:lstStyle/>
          <a:p>
            <a:fld id="{C87FFD17-4B23-42F6-9F7E-E566978288EA}" type="slidenum">
              <a:rPr lang="fr-FR" smtClean="0"/>
              <a:pPr/>
              <a:t>7</a:t>
            </a:fld>
            <a:endParaRPr lang="fr-F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smtClean="0"/>
              <a:t>Du plus </a:t>
            </a:r>
            <a:r>
              <a:rPr lang="en-US" dirty="0"/>
              <a:t>lent                             </a:t>
            </a:r>
            <a:r>
              <a:rPr lang="en-US" dirty="0" smtClean="0"/>
              <a:t>…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9" name="Espace réservé du numéro de diapositive 58"/>
          <p:cNvSpPr>
            <a:spLocks noGrp="1"/>
          </p:cNvSpPr>
          <p:nvPr>
            <p:ph type="sldNum" sz="quarter" idx="12"/>
          </p:nvPr>
        </p:nvSpPr>
        <p:spPr/>
        <p:txBody>
          <a:bodyPr/>
          <a:lstStyle/>
          <a:p>
            <a:fld id="{C87FFD17-4B23-42F6-9F7E-E566978288EA}" type="slidenum">
              <a:rPr lang="fr-FR" smtClean="0"/>
              <a:pPr/>
              <a:t>8</a:t>
            </a:fld>
            <a:endParaRPr lang="fr-FR"/>
          </a:p>
        </p:txBody>
      </p:sp>
      <p:sp>
        <p:nvSpPr>
          <p:cNvPr id="58"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b="1" dirty="0"/>
              <a:t>R=</a:t>
            </a:r>
            <a:r>
              <a:rPr lang="fr-FR" sz="1800" b="1" dirty="0" err="1"/>
              <a:t>mv</a:t>
            </a:r>
            <a:r>
              <a:rPr lang="fr-FR" sz="1800" b="1" dirty="0" smtClean="0"/>
              <a:t>/(</a:t>
            </a:r>
            <a:r>
              <a:rPr lang="fr-FR" sz="1800" b="1" dirty="0" err="1" smtClean="0"/>
              <a:t>qB</a:t>
            </a:r>
            <a:r>
              <a:rPr lang="fr-FR" sz="1800" b="1" dirty="0" smtClean="0"/>
              <a:t>)</a:t>
            </a:r>
          </a:p>
          <a:p>
            <a:pPr>
              <a:lnSpc>
                <a:spcPct val="80000"/>
              </a:lnSpc>
            </a:pPr>
            <a:r>
              <a:rPr lang="fr-FR" sz="1800" dirty="0" smtClean="0"/>
              <a:t>Technique valide pour les </a:t>
            </a:r>
            <a:r>
              <a:rPr lang="fr-FR" sz="1800" b="1" dirty="0" smtClean="0"/>
              <a:t>particules chargées </a:t>
            </a:r>
            <a:r>
              <a:rPr lang="fr-FR" sz="1800" dirty="0" smtClean="0"/>
              <a:t>uniquement</a:t>
            </a:r>
            <a:endParaRPr lang="en-US" sz="1800" dirty="0" smtClean="0"/>
          </a:p>
          <a:p>
            <a:pPr>
              <a:lnSpc>
                <a:spcPct val="80000"/>
              </a:lnSpc>
            </a:pPr>
            <a:endParaRPr lang="en-US" sz="22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dirty="0"/>
              <a:t>Les </a:t>
            </a:r>
            <a:r>
              <a:rPr lang="en-US" dirty="0" err="1"/>
              <a:t>trajectographes</a:t>
            </a:r>
            <a:r>
              <a:rPr lang="en-US" dirty="0"/>
              <a:t> </a:t>
            </a:r>
            <a:r>
              <a:rPr lang="en-US" dirty="0" err="1"/>
              <a:t>d’ATLAS</a:t>
            </a:r>
            <a:endParaRPr lang="en-US" dirty="0"/>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9</a:t>
            </a:fld>
            <a:endParaRPr lang="en-US" sz="1200">
              <a:solidFill>
                <a:schemeClr val="bg2">
                  <a:shade val="50000"/>
                  <a:satMod val="200000"/>
                </a:schemeClr>
              </a:solidFill>
              <a:latin typeface="+mn-lt"/>
            </a:endParaRPr>
          </a:p>
        </p:txBody>
      </p:sp>
      <p:sp>
        <p:nvSpPr>
          <p:cNvPr id="11" name="Espace réservé du numéro de diapositive 10"/>
          <p:cNvSpPr>
            <a:spLocks noGrp="1"/>
          </p:cNvSpPr>
          <p:nvPr>
            <p:ph type="sldNum" sz="quarter" idx="12"/>
          </p:nvPr>
        </p:nvSpPr>
        <p:spPr/>
        <p:txBody>
          <a:bodyPr/>
          <a:lstStyle/>
          <a:p>
            <a:fld id="{C87FFD17-4B23-42F6-9F7E-E566978288EA}"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414</TotalTime>
  <Words>1637</Words>
  <Application>Microsoft Office PowerPoint</Application>
  <PresentationFormat>Affichage à l'écran (4:3)</PresentationFormat>
  <Paragraphs>350</Paragraphs>
  <Slides>40</Slides>
  <Notes>3</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vulga_particules</vt:lpstr>
      <vt:lpstr>Diapositive 1</vt:lpstr>
      <vt:lpstr>Rappel : le Modèle Standard</vt:lpstr>
      <vt:lpstr>Rappel :  Accélérateur : le LHC</vt:lpstr>
      <vt:lpstr>Détecteurs</vt:lpstr>
      <vt:lpstr>Comment construire un détecteur</vt:lpstr>
      <vt:lpstr>1) Mesure des trajectoires et charges :  le trajectographe</vt:lpstr>
      <vt:lpstr>Le trajectographe</vt:lpstr>
      <vt:lpstr>Le trajectographe</vt:lpstr>
      <vt:lpstr>Les trajectographes d’ATLAS</vt:lpstr>
      <vt:lpstr>Comment voit-on les traces à ATLAS ?</vt:lpstr>
      <vt:lpstr>Comment voit-on les traces dans ATLAS ?</vt:lpstr>
      <vt:lpstr>2) Mesure de l’énergie : calorimètres</vt:lpstr>
      <vt:lpstr>Fonctionnement d’un calorimètre</vt:lpstr>
      <vt:lpstr>Les calorimètres</vt:lpstr>
      <vt:lpstr>Les calorimètres</vt:lpstr>
      <vt:lpstr>Les calorimètres d’ATLAS</vt:lpstr>
      <vt:lpstr>Comment voit-on un électron dans ATLAS?</vt:lpstr>
      <vt:lpstr>Comment voit-on un quark dans ATLAS</vt:lpstr>
      <vt:lpstr>Comment voit-on un quark dans ATLAS</vt:lpstr>
      <vt:lpstr>Détecter les muons</vt:lpstr>
      <vt:lpstr>Exemple</vt:lpstr>
      <vt:lpstr>Structure générale d’un détecteur</vt:lpstr>
      <vt:lpstr>Résumé… Voir l’applet Java</vt:lpstr>
      <vt:lpstr>‘’Deviner’’ les Neutrinos</vt:lpstr>
      <vt:lpstr>Conservation de l’impulsion</vt:lpstr>
      <vt:lpstr>L’énergie transverse manquante</vt:lpstr>
      <vt:lpstr>L’énergie transverse manquante</vt:lpstr>
      <vt:lpstr>L’énergie transverse manquante (MET)</vt:lpstr>
      <vt:lpstr>L’énergie transverse manquante</vt:lpstr>
      <vt:lpstr>Et les autres particules ? </vt:lpstr>
      <vt:lpstr>Conclusion</vt:lpstr>
      <vt:lpstr>ANNEXES</vt:lpstr>
      <vt:lpstr>Conversion de Photon</vt:lpstr>
      <vt:lpstr>Comment voit-on un photon converti dans ATLAS</vt:lpstr>
      <vt:lpstr>Et les autres particules ? </vt:lpstr>
      <vt:lpstr>Signal</vt:lpstr>
      <vt:lpstr>Bruit de fond</vt:lpstr>
      <vt:lpstr>Signal et bruit de fond ensemble (cas réel)</vt:lpstr>
      <vt:lpstr>Mesure de la trajectoire  des particules chargées </vt:lpstr>
      <vt:lpstr>Mesure de la trajectoire  des particules chargées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Estelle Scifo</cp:lastModifiedBy>
  <cp:revision>89</cp:revision>
  <dcterms:created xsi:type="dcterms:W3CDTF">2013-03-08T08:21:03Z</dcterms:created>
  <dcterms:modified xsi:type="dcterms:W3CDTF">2013-03-21T08:57:11Z</dcterms:modified>
</cp:coreProperties>
</file>