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294" r:id="rId4"/>
    <p:sldId id="325" r:id="rId5"/>
    <p:sldId id="330" r:id="rId6"/>
    <p:sldId id="326" r:id="rId7"/>
    <p:sldId id="331" r:id="rId8"/>
    <p:sldId id="283" r:id="rId9"/>
    <p:sldId id="319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35" r:id="rId18"/>
    <p:sldId id="336" r:id="rId19"/>
    <p:sldId id="337" r:id="rId20"/>
    <p:sldId id="338" r:id="rId21"/>
    <p:sldId id="327" r:id="rId22"/>
    <p:sldId id="328" r:id="rId23"/>
    <p:sldId id="329" r:id="rId24"/>
    <p:sldId id="323" r:id="rId25"/>
    <p:sldId id="324" r:id="rId26"/>
    <p:sldId id="315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3333FF"/>
    <a:srgbClr val="008000"/>
    <a:srgbClr val="CCFFFF"/>
    <a:srgbClr val="CC00CC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6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13ED-C0F0-49C0-958F-E71423D21094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4575-8177-4733-9081-059405B918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13ED-C0F0-49C0-958F-E71423D21094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4575-8177-4733-9081-059405B918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13ED-C0F0-49C0-958F-E71423D21094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4575-8177-4733-9081-059405B918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13ED-C0F0-49C0-958F-E71423D21094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4575-8177-4733-9081-059405B918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13ED-C0F0-49C0-958F-E71423D21094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4575-8177-4733-9081-059405B918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13ED-C0F0-49C0-958F-E71423D21094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4575-8177-4733-9081-059405B918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13ED-C0F0-49C0-958F-E71423D21094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4575-8177-4733-9081-059405B918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13ED-C0F0-49C0-958F-E71423D21094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4575-8177-4733-9081-059405B918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13ED-C0F0-49C0-958F-E71423D21094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4575-8177-4733-9081-059405B918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13ED-C0F0-49C0-958F-E71423D21094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4575-8177-4733-9081-059405B918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13ED-C0F0-49C0-958F-E71423D21094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4575-8177-4733-9081-059405B918F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113ED-C0F0-49C0-958F-E71423D21094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E4575-8177-4733-9081-059405B918F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www.lxcat.laplace.univ-tlse.f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dapdc5\mtitov\My%20Documents\MAXIM_TALKS\movie8.avi" TargetMode="External"/><Relationship Id="rId5" Type="http://schemas.openxmlformats.org/officeDocument/2006/relationships/hyperlink" Target="http://cern.ch/garfieldpp/examples/gemgain" TargetMode="Externa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dapdc5\mtitov\My%20Documents\COLLABORATION_RD51\RD51_LHCC_CERN\2012_RD51_LHCC\400V_with_ionsfiles_new.wmv" TargetMode="Externa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23.jpeg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0.jpeg"/><Relationship Id="rId11" Type="http://schemas.openxmlformats.org/officeDocument/2006/relationships/image" Target="../media/image94.png"/><Relationship Id="rId5" Type="http://schemas.openxmlformats.org/officeDocument/2006/relationships/image" Target="../media/image89.jpeg"/><Relationship Id="rId10" Type="http://schemas.openxmlformats.org/officeDocument/2006/relationships/oleObject" Target="???" TargetMode="External"/><Relationship Id="rId4" Type="http://schemas.openxmlformats.org/officeDocument/2006/relationships/image" Target="../media/image63.jpeg"/><Relationship Id="rId9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emf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emf"/><Relationship Id="rId10" Type="http://schemas.openxmlformats.org/officeDocument/2006/relationships/image" Target="../media/image16.jpeg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cdsweb.cern.ch/record/1132796/files/LHCC-095.pdf" TargetMode="External"/><Relationship Id="rId13" Type="http://schemas.openxmlformats.org/officeDocument/2006/relationships/image" Target="../media/image22.jpeg"/><Relationship Id="rId3" Type="http://schemas.openxmlformats.org/officeDocument/2006/relationships/hyperlink" Target="http://www.nikhef.nl/pub/conferences/rd51" TargetMode="External"/><Relationship Id="rId7" Type="http://schemas.openxmlformats.org/officeDocument/2006/relationships/hyperlink" Target="http://indico.cern.ch/conferenceDisplay.py?confId=41747" TargetMode="External"/><Relationship Id="rId12" Type="http://schemas.openxmlformats.org/officeDocument/2006/relationships/image" Target="../media/image21.jpeg"/><Relationship Id="rId2" Type="http://schemas.openxmlformats.org/officeDocument/2006/relationships/hyperlink" Target="http://indico.cern.ch/conferenceDisplay.py?confId=1621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dsweb.cern.ch/record/1120459?ln=en" TargetMode="External"/><Relationship Id="rId11" Type="http://schemas.openxmlformats.org/officeDocument/2006/relationships/image" Target="../media/image20.jpeg"/><Relationship Id="rId5" Type="http://schemas.openxmlformats.org/officeDocument/2006/relationships/hyperlink" Target="http://indico.cern.ch/conferenceDisplay.py?confId=36159" TargetMode="External"/><Relationship Id="rId10" Type="http://schemas.openxmlformats.org/officeDocument/2006/relationships/hyperlink" Target="http://cdsweb.cern.ch/record/1143639/files/M-186.pdf" TargetMode="External"/><Relationship Id="rId4" Type="http://schemas.openxmlformats.org/officeDocument/2006/relationships/hyperlink" Target="http://cerncourier.com/cws/article/cern/35458" TargetMode="External"/><Relationship Id="rId9" Type="http://schemas.openxmlformats.org/officeDocument/2006/relationships/hyperlink" Target="http://indico.cern.ch/conferenceOtherViews.py?view=standard&amp;confId=35172" TargetMode="External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" y="44450"/>
            <a:ext cx="2012950" cy="1612900"/>
            <a:chOff x="46" y="3246"/>
            <a:chExt cx="1268" cy="1016"/>
          </a:xfrm>
        </p:grpSpPr>
        <p:pic>
          <p:nvPicPr>
            <p:cNvPr id="3" name="Picture 5" descr="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" y="3246"/>
              <a:ext cx="1268" cy="1016"/>
            </a:xfrm>
            <a:prstGeom prst="rect">
              <a:avLst/>
            </a:prstGeom>
            <a:noFill/>
          </p:spPr>
        </p:pic>
        <p:sp>
          <p:nvSpPr>
            <p:cNvPr id="4" name="Line 6"/>
            <p:cNvSpPr>
              <a:spLocks noChangeShapeType="1"/>
            </p:cNvSpPr>
            <p:nvPr/>
          </p:nvSpPr>
          <p:spPr bwMode="auto">
            <a:xfrm>
              <a:off x="548" y="3637"/>
              <a:ext cx="0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536" y="3629"/>
              <a:ext cx="4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50 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339" y="3902"/>
              <a:ext cx="6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58" y="3949"/>
              <a:ext cx="44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140 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</p:grp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123728" y="981074"/>
            <a:ext cx="6948264" cy="201587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1700213"/>
            <a:ext cx="2012950" cy="1681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539750" y="1773238"/>
            <a:ext cx="127793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</a:rPr>
              <a:t>Micromegas:</a:t>
            </a:r>
          </a:p>
        </p:txBody>
      </p:sp>
      <p:pic>
        <p:nvPicPr>
          <p:cNvPr id="11" name="Picture 23" descr="Clipboard0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5084763"/>
            <a:ext cx="2016125" cy="1773237"/>
          </a:xfrm>
          <a:prstGeom prst="rect">
            <a:avLst/>
          </a:prstGeom>
          <a:noFill/>
        </p:spPr>
      </p:pic>
      <p:pic>
        <p:nvPicPr>
          <p:cNvPr id="12" name="Picture 26" descr="Capture_000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3429000"/>
            <a:ext cx="1908274" cy="15843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519113" y="5156200"/>
            <a:ext cx="11922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GEM +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CMOS ASIC</a:t>
            </a:r>
            <a:endParaRPr lang="fr-FR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395288" y="4149725"/>
            <a:ext cx="12525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Thick GEM +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(THGEM)</a:t>
            </a:r>
            <a:endParaRPr lang="fr-FR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Text Box 30" descr="White marble"/>
          <p:cNvSpPr txBox="1">
            <a:spLocks noChangeArrowheads="1"/>
          </p:cNvSpPr>
          <p:nvPr/>
        </p:nvSpPr>
        <p:spPr bwMode="auto">
          <a:xfrm>
            <a:off x="2093530" y="3140968"/>
            <a:ext cx="6942966" cy="3077766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marL="342900" indent="-342900" algn="ctr" eaLnBrk="0" hangingPunct="0"/>
            <a:r>
              <a:rPr lang="en-US" sz="24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OUTLINE:</a:t>
            </a:r>
          </a:p>
          <a:p>
            <a:pPr marL="342900" indent="-342900" algn="ctr" eaLnBrk="0" hangingPunct="0"/>
            <a:endParaRPr lang="en-US" b="1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RD51 Motivation and Main Objectives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endParaRPr lang="en-US" b="1" dirty="0" smtClean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RD51 Collaboration Activities and Results</a:t>
            </a:r>
            <a:endParaRPr lang="en-US" b="1" dirty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342736" indent="-342736" algn="ctr" eaLnBrk="0" hangingPunct="0"/>
            <a:r>
              <a:rPr lang="en-US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(Large area MPGD developments, Software &amp; Simulation, </a:t>
            </a:r>
          </a:p>
          <a:p>
            <a:pPr marL="342736" indent="-342736" algn="ctr" eaLnBrk="0" hangingPunct="0"/>
            <a:r>
              <a:rPr lang="en-US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SRS Electronics, CERN MPGD Production Facility &amp; Industrialization, RD51 Test Beam Facility, Training)</a:t>
            </a:r>
          </a:p>
          <a:p>
            <a:pPr marL="342736" indent="-342736" algn="ctr" eaLnBrk="0" hangingPunct="0"/>
            <a:endParaRPr lang="en-US" sz="20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RD51 Plans and Outlook</a:t>
            </a:r>
          </a:p>
        </p:txBody>
      </p:sp>
      <p:pic>
        <p:nvPicPr>
          <p:cNvPr id="16" name="Picture 32" descr="Bann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4075" y="47625"/>
            <a:ext cx="6945313" cy="860425"/>
          </a:xfrm>
          <a:prstGeom prst="rect">
            <a:avLst/>
          </a:prstGeom>
          <a:noFill/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532773" y="2417068"/>
            <a:ext cx="4320063" cy="49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8001" tIns="64001" rIns="128001" bIns="64001">
            <a:spAutoFit/>
          </a:bodyPr>
          <a:lstStyle/>
          <a:p>
            <a:pPr algn="ctr" eaLnBrk="0" hangingPunct="0"/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axim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Titov,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CEA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Saclay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France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WordArt 21"/>
          <p:cNvSpPr>
            <a:spLocks noChangeArrowheads="1" noChangeShapeType="1" noTextEdit="1"/>
          </p:cNvSpPr>
          <p:nvPr/>
        </p:nvSpPr>
        <p:spPr bwMode="auto">
          <a:xfrm>
            <a:off x="2771800" y="1196752"/>
            <a:ext cx="5904656" cy="1152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The RD51 </a:t>
            </a:r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Collaboration:</a:t>
            </a:r>
            <a:endParaRPr lang="fr-FR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« </a:t>
            </a:r>
            <a:r>
              <a:rPr lang="fr-FR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Development</a:t>
            </a:r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fr-FR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of Micro-Pattern</a:t>
            </a:r>
          </a:p>
          <a:p>
            <a:pPr algn="ctr"/>
            <a:r>
              <a:rPr lang="fr-FR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Gas</a:t>
            </a:r>
            <a:r>
              <a:rPr lang="fr-FR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Detector </a:t>
            </a:r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Technologies »</a:t>
            </a:r>
            <a:endParaRPr lang="fr-FR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3419872" y="6237312"/>
            <a:ext cx="4271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LAL-Ukraine on instrumentation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 Orsay, France, May 22-24, 2013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0"/>
          <p:cNvSpPr>
            <a:spLocks noChangeArrowheads="1"/>
          </p:cNvSpPr>
          <p:nvPr/>
        </p:nvSpPr>
        <p:spPr bwMode="auto">
          <a:xfrm>
            <a:off x="251520" y="116632"/>
            <a:ext cx="8712968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81"/>
          <p:cNvSpPr>
            <a:spLocks noChangeArrowheads="1" noChangeShapeType="1" noTextEdit="1"/>
          </p:cNvSpPr>
          <p:nvPr/>
        </p:nvSpPr>
        <p:spPr bwMode="auto">
          <a:xfrm>
            <a:off x="611560" y="188640"/>
            <a:ext cx="792088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WG1: Large Area Detectors – “Bulk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Micromegas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” Technology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4" name="Group 45"/>
          <p:cNvGrpSpPr/>
          <p:nvPr/>
        </p:nvGrpSpPr>
        <p:grpSpPr>
          <a:xfrm>
            <a:off x="179512" y="1052736"/>
            <a:ext cx="3024336" cy="2664296"/>
            <a:chOff x="1248047" y="1484784"/>
            <a:chExt cx="2069794" cy="2103164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259632" y="1484784"/>
              <a:ext cx="2058209" cy="25638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smtClean="0"/>
                <a:t>PCB</a:t>
              </a:r>
              <a:endParaRPr lang="fr-FR" sz="1400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48047" y="1988840"/>
              <a:ext cx="2058209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lamination</a:t>
              </a:r>
              <a:endParaRPr lang="fr-FR" sz="1400" dirty="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248047" y="1964158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248047" y="1921426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248047" y="2434202"/>
              <a:ext cx="2058209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Mesh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deposit</a:t>
              </a:r>
              <a:endParaRPr lang="fr-FR" sz="1400" dirty="0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248047" y="2391471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248047" y="2348739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1259632" y="2348879"/>
              <a:ext cx="2016224" cy="1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248047" y="2845655"/>
              <a:ext cx="2058210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lamination</a:t>
              </a:r>
              <a:endParaRPr lang="fr-FR" sz="1400" dirty="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251161" y="2861515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251161" y="2818784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254275" y="2776053"/>
              <a:ext cx="2055095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1251161" y="2818784"/>
              <a:ext cx="2058209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251161" y="3374291"/>
              <a:ext cx="2055095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development</a:t>
              </a:r>
              <a:endParaRPr lang="fr-FR" sz="1400" dirty="0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251161" y="3246097"/>
              <a:ext cx="245989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075836" y="3246097"/>
              <a:ext cx="230420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699545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982899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2266253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549607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832961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1288526" y="3288828"/>
              <a:ext cx="2017729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692697"/>
            <a:ext cx="2570498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323528" y="62068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 </a:t>
            </a:r>
            <a:r>
              <a:rPr lang="en-GB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1" y="692696"/>
            <a:ext cx="2520280" cy="187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6372200" y="2649686"/>
            <a:ext cx="259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Verdana" pitchFamily="34" charset="0"/>
                <a:cs typeface="Calibri" pitchFamily="34" charset="0"/>
              </a:rPr>
              <a:t>ILC DHCAL (Large area MM 1m</a:t>
            </a:r>
            <a:r>
              <a:rPr lang="en-US" b="1" baseline="30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Verdana" pitchFamily="34" charset="0"/>
                <a:cs typeface="Calibri" pitchFamily="34" charset="0"/>
              </a:rPr>
              <a:t>2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Verdana" pitchFamily="34" charset="0"/>
                <a:cs typeface="Calibri" pitchFamily="34" charset="0"/>
              </a:rPr>
              <a:t> prototype:</a:t>
            </a:r>
          </a:p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Verdana" pitchFamily="34" charset="0"/>
                <a:cs typeface="Calibri" pitchFamily="34" charset="0"/>
              </a:rPr>
              <a:t>(6 Bulk of 32 *48 cm</a:t>
            </a:r>
            <a:r>
              <a:rPr lang="en-US" b="1" baseline="30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Verdana" pitchFamily="34" charset="0"/>
                <a:cs typeface="Calibri" pitchFamily="34" charset="0"/>
              </a:rPr>
              <a:t>2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Verdana" pitchFamily="34" charset="0"/>
                <a:cs typeface="Calibri" pitchFamily="34" charset="0"/>
              </a:rPr>
              <a:t>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3758505"/>
            <a:ext cx="4680520" cy="2982863"/>
          </a:xfrm>
          <a:prstGeom prst="rect">
            <a:avLst/>
          </a:prstGeom>
        </p:spPr>
      </p:pic>
      <p:pic>
        <p:nvPicPr>
          <p:cNvPr id="32" name="Picture 31" descr="Tv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89076" y="4653136"/>
            <a:ext cx="1537454" cy="115212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7825" y="4039904"/>
            <a:ext cx="4248151" cy="1477328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2010: “Resistive Bulk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Spark neutralization and/or suppression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Resistive strip parallel to readout strips </a:t>
            </a:r>
            <a:endParaRPr lang="fr-FR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7504" y="5818038"/>
            <a:ext cx="4084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Uniformity, robustness, easy fabrication,</a:t>
            </a:r>
          </a:p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area detectors &amp; small dead area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</a:p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“Full path of industrial production”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danilo\Dropbox\Conferences\ieee11\foto\IMG_05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219" y="3645024"/>
            <a:ext cx="2576901" cy="1448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Danilo\Pictures\L2\GEM Glue\selected photo\IMG_05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3645024"/>
            <a:ext cx="2601923" cy="1462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:\Users\gem\Dropbox\detectors\cgem\InnerTracker\roxsec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158992"/>
            <a:ext cx="3207552" cy="1654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05442" y="5266245"/>
            <a:ext cx="2715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The readout is a multilayer flexible circuit on a polyimide substrate</a:t>
            </a:r>
            <a:r>
              <a:rPr lang="it-IT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it-IT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providing </a:t>
            </a:r>
            <a:r>
              <a:rPr lang="it-IT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 2-dim point with XV strips at 650 µm </a:t>
            </a:r>
            <a:r>
              <a:rPr lang="it-IT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pitch</a:t>
            </a:r>
            <a:endParaRPr lang="it-IT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052736"/>
            <a:ext cx="561662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0"/>
          <p:cNvSpPr>
            <a:spLocks noChangeArrowheads="1"/>
          </p:cNvSpPr>
          <p:nvPr/>
        </p:nvSpPr>
        <p:spPr bwMode="auto">
          <a:xfrm>
            <a:off x="251520" y="116632"/>
            <a:ext cx="8712968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WordArt 81"/>
          <p:cNvSpPr>
            <a:spLocks noChangeArrowheads="1" noChangeShapeType="1" noTextEdit="1"/>
          </p:cNvSpPr>
          <p:nvPr/>
        </p:nvSpPr>
        <p:spPr bwMode="auto">
          <a:xfrm>
            <a:off x="611560" y="188640"/>
            <a:ext cx="813690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WG1: Large Area Detectors – Single Mask GEM Technology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692696"/>
            <a:ext cx="304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2009: Single Mask GEM: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1052736"/>
            <a:ext cx="3968928" cy="3456384"/>
            <a:chOff x="2308193" y="1305268"/>
            <a:chExt cx="6496123" cy="5033140"/>
          </a:xfrm>
        </p:grpSpPr>
        <p:sp>
          <p:nvSpPr>
            <p:cNvPr id="11" name="Text Box 30"/>
            <p:cNvSpPr txBox="1">
              <a:spLocks noChangeArrowheads="1"/>
            </p:cNvSpPr>
            <p:nvPr/>
          </p:nvSpPr>
          <p:spPr bwMode="auto">
            <a:xfrm>
              <a:off x="5608238" y="4346123"/>
              <a:ext cx="3182186" cy="1075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Second </a:t>
              </a:r>
            </a:p>
            <a:p>
              <a:r>
                <a:rPr lang="en-US" sz="1400" b="1" dirty="0" smtClean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Polyimide </a:t>
              </a:r>
            </a:p>
            <a:p>
              <a:r>
                <a:rPr lang="en-US" sz="1400" b="1" dirty="0" smtClean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etching</a:t>
              </a:r>
              <a:endPara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2" name="Group 49"/>
            <p:cNvGrpSpPr/>
            <p:nvPr/>
          </p:nvGrpSpPr>
          <p:grpSpPr>
            <a:xfrm>
              <a:off x="2308193" y="1305268"/>
              <a:ext cx="6496123" cy="5033140"/>
              <a:chOff x="2308193" y="1305268"/>
              <a:chExt cx="6496123" cy="5033140"/>
            </a:xfrm>
          </p:grpSpPr>
          <p:sp>
            <p:nvSpPr>
              <p:cNvPr id="13" name="Rectangle 15"/>
              <p:cNvSpPr>
                <a:spLocks noChangeArrowheads="1"/>
              </p:cNvSpPr>
              <p:nvPr/>
            </p:nvSpPr>
            <p:spPr bwMode="auto">
              <a:xfrm>
                <a:off x="2308197" y="151498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4191300" y="151498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15" name="Rectangle 17"/>
              <p:cNvSpPr>
                <a:spLocks noChangeArrowheads="1"/>
              </p:cNvSpPr>
              <p:nvPr/>
            </p:nvSpPr>
            <p:spPr bwMode="auto">
              <a:xfrm>
                <a:off x="2308197" y="2084070"/>
                <a:ext cx="3037262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16" name="Rectangle 18"/>
              <p:cNvSpPr>
                <a:spLocks noChangeArrowheads="1"/>
              </p:cNvSpPr>
              <p:nvPr/>
            </p:nvSpPr>
            <p:spPr bwMode="auto">
              <a:xfrm>
                <a:off x="2308197" y="162880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17" name="Rectangle 19"/>
              <p:cNvSpPr>
                <a:spLocks noChangeArrowheads="1"/>
              </p:cNvSpPr>
              <p:nvPr/>
            </p:nvSpPr>
            <p:spPr bwMode="auto">
              <a:xfrm>
                <a:off x="4191300" y="162880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18" name="AutoShape 20"/>
              <p:cNvSpPr>
                <a:spLocks noChangeArrowheads="1"/>
              </p:cNvSpPr>
              <p:nvPr/>
            </p:nvSpPr>
            <p:spPr bwMode="auto">
              <a:xfrm>
                <a:off x="3462357" y="1628800"/>
                <a:ext cx="121490" cy="45527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19" name="AutoShape 21"/>
              <p:cNvSpPr>
                <a:spLocks noChangeArrowheads="1"/>
              </p:cNvSpPr>
              <p:nvPr/>
            </p:nvSpPr>
            <p:spPr bwMode="auto">
              <a:xfrm>
                <a:off x="4069809" y="1628800"/>
                <a:ext cx="242981" cy="455270"/>
              </a:xfrm>
              <a:prstGeom prst="triangle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20" name="Text Box 29"/>
              <p:cNvSpPr txBox="1">
                <a:spLocks noChangeArrowheads="1"/>
              </p:cNvSpPr>
              <p:nvPr/>
            </p:nvSpPr>
            <p:spPr bwMode="auto">
              <a:xfrm>
                <a:off x="5490379" y="1305268"/>
                <a:ext cx="3313937" cy="14789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66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Chemical </a:t>
                </a:r>
              </a:p>
              <a:p>
                <a:r>
                  <a:rPr lang="en-US" sz="1400" b="1" dirty="0" smtClean="0">
                    <a:solidFill>
                      <a:srgbClr val="66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Polyimide </a:t>
                </a:r>
              </a:p>
              <a:p>
                <a:r>
                  <a:rPr lang="en-US" sz="1400" b="1" dirty="0" smtClean="0">
                    <a:solidFill>
                      <a:srgbClr val="66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etching</a:t>
                </a:r>
              </a:p>
              <a:p>
                <a:endPara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15"/>
              <p:cNvSpPr>
                <a:spLocks noChangeArrowheads="1"/>
              </p:cNvSpPr>
              <p:nvPr/>
            </p:nvSpPr>
            <p:spPr bwMode="auto">
              <a:xfrm>
                <a:off x="2308193" y="2532221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22" name="Rectangle 16"/>
              <p:cNvSpPr>
                <a:spLocks noChangeArrowheads="1"/>
              </p:cNvSpPr>
              <p:nvPr/>
            </p:nvSpPr>
            <p:spPr bwMode="auto">
              <a:xfrm>
                <a:off x="4191295" y="2532221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23" name="Rectangle 17"/>
              <p:cNvSpPr>
                <a:spLocks noChangeArrowheads="1"/>
              </p:cNvSpPr>
              <p:nvPr/>
            </p:nvSpPr>
            <p:spPr bwMode="auto">
              <a:xfrm>
                <a:off x="2308193" y="3101309"/>
                <a:ext cx="1147141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24" name="Rectangle 18"/>
              <p:cNvSpPr>
                <a:spLocks noChangeArrowheads="1"/>
              </p:cNvSpPr>
              <p:nvPr/>
            </p:nvSpPr>
            <p:spPr bwMode="auto">
              <a:xfrm>
                <a:off x="2308193" y="2646039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25" name="Rectangle 19"/>
              <p:cNvSpPr>
                <a:spLocks noChangeArrowheads="1"/>
              </p:cNvSpPr>
              <p:nvPr/>
            </p:nvSpPr>
            <p:spPr bwMode="auto">
              <a:xfrm>
                <a:off x="4191295" y="2646039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26" name="AutoShape 20"/>
              <p:cNvSpPr>
                <a:spLocks noChangeArrowheads="1"/>
              </p:cNvSpPr>
              <p:nvPr/>
            </p:nvSpPr>
            <p:spPr bwMode="auto">
              <a:xfrm>
                <a:off x="3462352" y="2646039"/>
                <a:ext cx="121490" cy="45527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27" name="AutoShape 21"/>
              <p:cNvSpPr>
                <a:spLocks noChangeArrowheads="1"/>
              </p:cNvSpPr>
              <p:nvPr/>
            </p:nvSpPr>
            <p:spPr bwMode="auto">
              <a:xfrm>
                <a:off x="4069805" y="2646039"/>
                <a:ext cx="242981" cy="455270"/>
              </a:xfrm>
              <a:prstGeom prst="triangle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28" name="Rectangle 64"/>
              <p:cNvSpPr>
                <a:spLocks noChangeArrowheads="1"/>
              </p:cNvSpPr>
              <p:nvPr/>
            </p:nvSpPr>
            <p:spPr bwMode="auto">
              <a:xfrm>
                <a:off x="2308193" y="3215127"/>
                <a:ext cx="3037262" cy="113818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00B0F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" name="Rectangle 17"/>
              <p:cNvSpPr>
                <a:spLocks noChangeArrowheads="1"/>
              </p:cNvSpPr>
              <p:nvPr/>
            </p:nvSpPr>
            <p:spPr bwMode="auto">
              <a:xfrm>
                <a:off x="4191291" y="3090646"/>
                <a:ext cx="1170513" cy="10670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30" name="Text Box 30"/>
              <p:cNvSpPr txBox="1">
                <a:spLocks noChangeArrowheads="1"/>
              </p:cNvSpPr>
              <p:nvPr/>
            </p:nvSpPr>
            <p:spPr bwMode="auto">
              <a:xfrm>
                <a:off x="5490379" y="2458696"/>
                <a:ext cx="2113658" cy="761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66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Copper </a:t>
                </a:r>
              </a:p>
              <a:p>
                <a:r>
                  <a:rPr lang="en-US" sz="1400" b="1" dirty="0" smtClean="0">
                    <a:solidFill>
                      <a:srgbClr val="66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electro etching</a:t>
                </a:r>
              </a:p>
            </p:txBody>
          </p:sp>
          <p:sp>
            <p:nvSpPr>
              <p:cNvPr id="31" name="Rectangle 15"/>
              <p:cNvSpPr>
                <a:spLocks noChangeArrowheads="1"/>
              </p:cNvSpPr>
              <p:nvPr/>
            </p:nvSpPr>
            <p:spPr bwMode="auto">
              <a:xfrm>
                <a:off x="2317556" y="354237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32" name="Rectangle 16"/>
              <p:cNvSpPr>
                <a:spLocks noChangeArrowheads="1"/>
              </p:cNvSpPr>
              <p:nvPr/>
            </p:nvSpPr>
            <p:spPr bwMode="auto">
              <a:xfrm>
                <a:off x="4200658" y="354237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33" name="Rectangle 17"/>
              <p:cNvSpPr>
                <a:spLocks noChangeArrowheads="1"/>
              </p:cNvSpPr>
              <p:nvPr/>
            </p:nvSpPr>
            <p:spPr bwMode="auto">
              <a:xfrm>
                <a:off x="2317556" y="4111460"/>
                <a:ext cx="1147141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34" name="Rectangle 18"/>
              <p:cNvSpPr>
                <a:spLocks noChangeArrowheads="1"/>
              </p:cNvSpPr>
              <p:nvPr/>
            </p:nvSpPr>
            <p:spPr bwMode="auto">
              <a:xfrm>
                <a:off x="2317556" y="365619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35" name="AutoShape 20"/>
              <p:cNvSpPr>
                <a:spLocks noChangeArrowheads="1"/>
              </p:cNvSpPr>
              <p:nvPr/>
            </p:nvSpPr>
            <p:spPr bwMode="auto">
              <a:xfrm>
                <a:off x="3471716" y="3656190"/>
                <a:ext cx="121490" cy="45527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36" name="AutoShape 21"/>
              <p:cNvSpPr>
                <a:spLocks noChangeArrowheads="1"/>
              </p:cNvSpPr>
              <p:nvPr/>
            </p:nvSpPr>
            <p:spPr bwMode="auto">
              <a:xfrm>
                <a:off x="4079168" y="3656190"/>
                <a:ext cx="242981" cy="455270"/>
              </a:xfrm>
              <a:prstGeom prst="triangle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37" name="Rectangle 17"/>
              <p:cNvSpPr>
                <a:spLocks noChangeArrowheads="1"/>
              </p:cNvSpPr>
              <p:nvPr/>
            </p:nvSpPr>
            <p:spPr bwMode="auto">
              <a:xfrm>
                <a:off x="4200654" y="4100797"/>
                <a:ext cx="1170513" cy="10670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38" name="Text Box 30"/>
              <p:cNvSpPr txBox="1">
                <a:spLocks noChangeArrowheads="1"/>
              </p:cNvSpPr>
              <p:nvPr/>
            </p:nvSpPr>
            <p:spPr bwMode="auto">
              <a:xfrm>
                <a:off x="5490379" y="3612124"/>
                <a:ext cx="2411118" cy="448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dirty="0"/>
                  <a:t> </a:t>
                </a:r>
                <a:r>
                  <a:rPr lang="en-US" sz="1400" b="1" dirty="0" smtClean="0">
                    <a:solidFill>
                      <a:srgbClr val="66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Stripping</a:t>
                </a:r>
                <a:endParaRPr lang="en-US" sz="1400" b="1" dirty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Rectangle 18"/>
              <p:cNvSpPr>
                <a:spLocks noChangeArrowheads="1"/>
              </p:cNvSpPr>
              <p:nvPr/>
            </p:nvSpPr>
            <p:spPr bwMode="auto">
              <a:xfrm>
                <a:off x="2308198" y="463872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40" name="AutoShape 20"/>
              <p:cNvSpPr>
                <a:spLocks noChangeArrowheads="1"/>
              </p:cNvSpPr>
              <p:nvPr/>
            </p:nvSpPr>
            <p:spPr bwMode="auto">
              <a:xfrm>
                <a:off x="3451206" y="4638720"/>
                <a:ext cx="132642" cy="31481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41" name="AutoShape 20"/>
              <p:cNvSpPr>
                <a:spLocks noChangeArrowheads="1"/>
              </p:cNvSpPr>
              <p:nvPr/>
            </p:nvSpPr>
            <p:spPr bwMode="auto">
              <a:xfrm flipV="1">
                <a:off x="3435348" y="4964632"/>
                <a:ext cx="133350" cy="13335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42" name="Rectangle 18"/>
              <p:cNvSpPr>
                <a:spLocks noChangeArrowheads="1"/>
              </p:cNvSpPr>
              <p:nvPr/>
            </p:nvSpPr>
            <p:spPr bwMode="auto">
              <a:xfrm flipH="1">
                <a:off x="4221908" y="4633950"/>
                <a:ext cx="1138190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43" name="AutoShape 20"/>
              <p:cNvSpPr>
                <a:spLocks noChangeArrowheads="1"/>
              </p:cNvSpPr>
              <p:nvPr/>
            </p:nvSpPr>
            <p:spPr bwMode="auto">
              <a:xfrm flipH="1">
                <a:off x="4102098" y="4633950"/>
                <a:ext cx="130807" cy="31481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44" name="AutoShape 20"/>
              <p:cNvSpPr>
                <a:spLocks noChangeArrowheads="1"/>
              </p:cNvSpPr>
              <p:nvPr/>
            </p:nvSpPr>
            <p:spPr bwMode="auto">
              <a:xfrm flipH="1" flipV="1">
                <a:off x="4117038" y="4959862"/>
                <a:ext cx="131505" cy="13335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45" name="Rectangle 15"/>
              <p:cNvSpPr>
                <a:spLocks noChangeArrowheads="1"/>
              </p:cNvSpPr>
              <p:nvPr/>
            </p:nvSpPr>
            <p:spPr bwMode="auto">
              <a:xfrm>
                <a:off x="2308198" y="452490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46" name="Rectangle 17"/>
              <p:cNvSpPr>
                <a:spLocks noChangeArrowheads="1"/>
              </p:cNvSpPr>
              <p:nvPr/>
            </p:nvSpPr>
            <p:spPr bwMode="auto">
              <a:xfrm>
                <a:off x="2308198" y="5093990"/>
                <a:ext cx="1147141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47" name="Rectangle 15"/>
              <p:cNvSpPr>
                <a:spLocks noChangeArrowheads="1"/>
              </p:cNvSpPr>
              <p:nvPr/>
            </p:nvSpPr>
            <p:spPr bwMode="auto">
              <a:xfrm flipH="1">
                <a:off x="4221908" y="4520132"/>
                <a:ext cx="1138190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 flipH="1">
                <a:off x="4228829" y="5089220"/>
                <a:ext cx="1131269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49" name="Rectangle 19"/>
              <p:cNvSpPr>
                <a:spLocks noChangeArrowheads="1"/>
              </p:cNvSpPr>
              <p:nvPr/>
            </p:nvSpPr>
            <p:spPr bwMode="auto">
              <a:xfrm>
                <a:off x="4200658" y="365619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5231" t="26616" r="3923" b="30165"/>
              <a:stretch>
                <a:fillRect/>
              </a:stretch>
            </p:blipFill>
            <p:spPr bwMode="auto">
              <a:xfrm>
                <a:off x="2339752" y="5517232"/>
                <a:ext cx="3022600" cy="821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Text Box 30"/>
              <p:cNvSpPr txBox="1">
                <a:spLocks noChangeArrowheads="1"/>
              </p:cNvSpPr>
              <p:nvPr/>
            </p:nvSpPr>
            <p:spPr bwMode="auto">
              <a:xfrm>
                <a:off x="5672152" y="5709266"/>
                <a:ext cx="2411118" cy="448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 dirty="0" smtClean="0">
                    <a:solidFill>
                      <a:srgbClr val="66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Result</a:t>
                </a:r>
                <a:endParaRPr lang="en-US" sz="1400" b="1" dirty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52" name="TextBox 51"/>
          <p:cNvSpPr txBox="1"/>
          <p:nvPr/>
        </p:nvSpPr>
        <p:spPr>
          <a:xfrm>
            <a:off x="3491880" y="692696"/>
            <a:ext cx="547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Area Cylindrical GEM Detectors for KLOE2 Tracker:</a:t>
            </a:r>
            <a:endParaRPr lang="fr-FR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" name="Picture 52" descr="C:\Users\Danilo\Pictures\L2\GEM Glue\selected photo\IMG_05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653136"/>
            <a:ext cx="2881080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53"/>
          <p:cNvSpPr txBox="1"/>
          <p:nvPr/>
        </p:nvSpPr>
        <p:spPr>
          <a:xfrm>
            <a:off x="539552" y="4653136"/>
            <a:ext cx="2591388" cy="646331"/>
          </a:xfrm>
          <a:prstGeom prst="rect">
            <a:avLst/>
          </a:prstGeom>
          <a:solidFill>
            <a:schemeClr val="lt1">
              <a:alpha val="13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KLOE2: 3 </a:t>
            </a: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GEM foils </a:t>
            </a:r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spliced (120 * 70 cm</a:t>
            </a:r>
            <a:r>
              <a:rPr lang="it-IT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5496" y="44624"/>
            <a:ext cx="7272808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79512" y="188640"/>
            <a:ext cx="6984776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WG1: Large Area Thick-GEM for Photon Detection in COMPASS RICH 1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89" y="3365"/>
            <a:ext cx="1778315" cy="1265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048" y="1412776"/>
            <a:ext cx="4431448" cy="2376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861048"/>
            <a:ext cx="4396429" cy="29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39408" y="5157192"/>
            <a:ext cx="380905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60 x 60 cm</a:t>
            </a:r>
            <a:r>
              <a:rPr lang="en-US" sz="1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THGEM Prototypes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736" y="602104"/>
            <a:ext cx="4916731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Novel Photon Detectors based on MPGDs offer: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Reduced photon and Ion backflow (IBF)</a:t>
            </a:r>
          </a:p>
          <a:p>
            <a:pPr>
              <a:buFont typeface="Wingdings" pitchFamily="2" charset="2"/>
              <a:buChar char="Ø"/>
            </a:pP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Intrinsically fast gaseous detectors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5496" y="2852936"/>
            <a:ext cx="4499992" cy="144016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1600" b="0" i="0" u="none" kern="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lvl="0" algn="ctr">
              <a:defRPr/>
            </a:pPr>
            <a:r>
              <a:rPr lang="en-US" sz="1600" b="1" i="0" u="sng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“Flower THGEM” configuration:</a:t>
            </a:r>
          </a:p>
          <a:p>
            <a:pPr lvl="0" algn="ctr">
              <a:defRPr/>
            </a:pPr>
            <a:r>
              <a:rPr lang="en-US" sz="1600" b="1" i="0" u="none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THGEM 1 </a:t>
            </a:r>
            <a:r>
              <a:rPr lang="en-US" sz="16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 </a:t>
            </a:r>
            <a:r>
              <a:rPr lang="en-US" sz="1600" b="1" i="0" u="none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holes of 0.6 mm diameter, 1.2 mm pitch</a:t>
            </a:r>
          </a:p>
          <a:p>
            <a:pPr lvl="0" algn="ctr">
              <a:defRPr/>
            </a:pPr>
            <a:r>
              <a:rPr lang="en-US" sz="1600" b="1" i="0" u="none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THGEM 2 </a:t>
            </a:r>
            <a:r>
              <a:rPr lang="en-US" sz="16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 </a:t>
            </a:r>
            <a:r>
              <a:rPr lang="en-US" sz="1600" b="1" i="0" u="none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holes of 0.3 mm diameter, 0.6 mm pitch, with 1/3 of the holes missing:</a:t>
            </a:r>
          </a:p>
          <a:p>
            <a:pPr lvl="0" algn="ctr">
              <a:defRPr/>
            </a:pPr>
            <a:r>
              <a:rPr lang="en-US" sz="1600" b="1" i="0" u="none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the ones below the THGEM 1 holes</a:t>
            </a:r>
          </a:p>
          <a:p>
            <a:pPr lvl="0" algn="ctr">
              <a:defRPr/>
            </a:pPr>
            <a:endParaRPr lang="en-US" sz="1600" b="0" i="0" u="none" kern="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5783" y="4696916"/>
            <a:ext cx="1883929" cy="168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1400" i="0" u="none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400" b="1" i="0" u="none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This configuration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400" b="1" i="0" u="none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provides  charge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400" b="1" i="0" u="none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splitting and allows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400" b="1" i="0" u="none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for ion backflow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400" b="1" i="0" u="none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minimization  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0886" y="4581128"/>
            <a:ext cx="2311114" cy="20857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2545542" y="4776982"/>
            <a:ext cx="157085" cy="22328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800805" y="4787615"/>
            <a:ext cx="147267" cy="24454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555359" y="5223549"/>
            <a:ext cx="117817" cy="23391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59712" y="5138489"/>
            <a:ext cx="284716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800805" y="5212917"/>
            <a:ext cx="147267" cy="28707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339367" y="5138490"/>
            <a:ext cx="284716" cy="1063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668857" y="5256258"/>
            <a:ext cx="598887" cy="11695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5496" y="1631702"/>
            <a:ext cx="449999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IBF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triple THGEM: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Aligned holes : ~ 20%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Staggered holes : &lt; 5%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Flower configuration:  2 THGEM layers: &lt;5%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3528" y="620688"/>
            <a:ext cx="1074333" cy="92333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THGEM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GENERIC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R&amp;D: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10194"/>
            <a:ext cx="5400600" cy="321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9512" y="87288"/>
            <a:ext cx="8784976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23528" y="188640"/>
            <a:ext cx="849694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WG2: Physics Issues: Growing Demand for the Cryogenic MPGDs (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LAr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,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LXe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654" y="611396"/>
            <a:ext cx="855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… MPGD are used/proposed for </a:t>
            </a:r>
            <a:r>
              <a:rPr lang="en-US" b="1" u="sng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dark matter &amp; rare event searches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and </a:t>
            </a:r>
            <a:r>
              <a:rPr lang="en-US" b="1" u="sng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neutrino physics</a:t>
            </a:r>
            <a:endParaRPr lang="fr-FR" b="1" u="sng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291123"/>
            <a:ext cx="7776864" cy="245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980729"/>
            <a:ext cx="3024336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1520" y="44624"/>
            <a:ext cx="8712968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395536" y="157064"/>
            <a:ext cx="8424936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WG3: MPGD Technologies for Energy Frontier (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sLHC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, LC)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9512" y="908720"/>
          <a:ext cx="8856984" cy="3119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505"/>
                <a:gridCol w="984711"/>
                <a:gridCol w="1080120"/>
                <a:gridCol w="1080120"/>
                <a:gridCol w="648072"/>
                <a:gridCol w="1224136"/>
                <a:gridCol w="1442007"/>
                <a:gridCol w="1438313"/>
              </a:tblGrid>
              <a:tr h="7920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Vertex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Inner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sz="1600" baseline="0" dirty="0" smtClean="0"/>
                        <a:t>Tracker</a:t>
                      </a:r>
                      <a:endParaRPr lang="fr-FR" sz="16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PID/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photo-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det.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 CALO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HAD CALO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MUON</a:t>
                      </a:r>
                      <a:br>
                        <a:rPr lang="en-US" dirty="0" smtClean="0"/>
                      </a:br>
                      <a:r>
                        <a:rPr lang="en-US" sz="1600" dirty="0" smtClean="0"/>
                        <a:t>Track</a:t>
                      </a:r>
                      <a:endParaRPr lang="fr-FR" sz="1600" dirty="0" smtClean="0"/>
                    </a:p>
                    <a:p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MUON</a:t>
                      </a:r>
                      <a:br>
                        <a:rPr lang="en-US" dirty="0" smtClean="0"/>
                      </a:br>
                      <a:r>
                        <a:rPr lang="en-US" sz="1600" dirty="0" smtClean="0"/>
                        <a:t>Trigger</a:t>
                      </a:r>
                      <a:endParaRPr lang="fr-FR" sz="1600" dirty="0"/>
                    </a:p>
                  </a:txBody>
                  <a:tcPr vert="vert270"/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ATLAS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GOSSIP/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InGrid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GOSSIP/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InGrid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Micromegas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/>
                      </a:r>
                      <a:b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Micromegas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4593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</a:p>
                  </a:txBody>
                  <a:tcPr/>
                </a:tc>
              </a:tr>
              <a:tr h="51854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ALICE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TPC (GEM)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VHPMID</a:t>
                      </a:r>
                      <a:b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CsI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-THGEM)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51854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Linear </a:t>
                      </a:r>
                    </a:p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Collider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TPC(MM,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GEM,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InGrid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DHCAL (MM,GEM,THGEM)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3345" y="570166"/>
            <a:ext cx="8765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Ongoing R&amp;D Projects using MPGDs in the framework of HEP Experiments</a:t>
            </a:r>
            <a:endParaRPr lang="fr-FR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140460"/>
            <a:ext cx="4176464" cy="2600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622" y="4149080"/>
            <a:ext cx="36263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ATLAS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Micromegas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On a road to large-area detectors: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(1.2 * 0.6 m</a:t>
            </a:r>
            <a:r>
              <a:rPr lang="en-US" sz="1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fr-F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149080"/>
            <a:ext cx="453650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5661248"/>
            <a:ext cx="229681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474549" y="4149080"/>
            <a:ext cx="4431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CMS GEM: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Trapezoidal GEM Prototype (99 x 45-22 cm2)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20688" y="3100898"/>
            <a:ext cx="4357283" cy="40011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… not even a complete list …</a:t>
            </a:r>
            <a:endParaRPr lang="fr-FR" sz="2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67544" y="116632"/>
            <a:ext cx="828092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827584" y="188640"/>
            <a:ext cx="763284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WG3: Growing Demand for the Micro-Pattern Gaseous Detectors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6936" y="1052736"/>
            <a:ext cx="7917552" cy="5693866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COMPASS Upgrade: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Micromegas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and GEM detectors for high-rate tracking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Photon Detectors Using THGEM technology for RICH 1 </a:t>
            </a:r>
          </a:p>
          <a:p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KLOE2 Upgrade: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Large-area cylindrical GEMs for Inner Tracker</a:t>
            </a:r>
          </a:p>
          <a:p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RHIC Upgrades: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GEM Tracking for STAR Experiment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GEM Tracking for PHENIX Experiment(+ drift micro-TPC); </a:t>
            </a:r>
          </a:p>
          <a:p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development of Ring Imaging version of HBD for particle ID</a:t>
            </a:r>
          </a:p>
          <a:p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Future JLAB Projects: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Thin-Curved 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Micromegas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for JLAB/CLAS12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GEM Tracker for JLAB/Hall A High Luminosity (SBS) experiments</a:t>
            </a:r>
          </a:p>
          <a:p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Future FAIR Facility: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GEM Tracker and GEM TPC for the PANDA Experiment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GEM/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Micromegas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tracking in CBM 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Muon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Chamber (MUCH)</a:t>
            </a:r>
          </a:p>
          <a:p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Future Electron - Ion Collider Facility: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Tracking and particle ID detectors based on MPGD-technology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6512" y="692696"/>
            <a:ext cx="9171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… MPGD are mostly used/proposed for </a:t>
            </a:r>
            <a:r>
              <a:rPr lang="en-US" sz="1600" b="1" u="sng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high-rate tracking 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r>
              <a:rPr lang="en-US" sz="1600" b="1" u="sng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photodetectors</a:t>
            </a:r>
            <a:endParaRPr lang="fr-FR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196752"/>
            <a:ext cx="356576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3563888" y="3068960"/>
            <a:ext cx="1944216" cy="792088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3995936" y="3140968"/>
            <a:ext cx="109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RD51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768"/>
          <a:stretch>
            <a:fillRect/>
          </a:stretch>
        </p:blipFill>
        <p:spPr bwMode="auto">
          <a:xfrm>
            <a:off x="35496" y="1196752"/>
            <a:ext cx="355062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620688"/>
            <a:ext cx="3672408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Cosmic Ray </a:t>
            </a:r>
            <a:r>
              <a:rPr lang="en-US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Muon</a:t>
            </a: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Tomography </a:t>
            </a:r>
          </a:p>
          <a:p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Using GEMs for Homeland security</a:t>
            </a:r>
            <a:endParaRPr lang="fr-FR" sz="1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9512" y="44624"/>
            <a:ext cx="8784976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323528" y="188640"/>
            <a:ext cx="849694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WG3: Spin off is important key word for the HEP labs to survive …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63888" y="2492896"/>
            <a:ext cx="284724" cy="72008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44016" y="6237312"/>
            <a:ext cx="8820472" cy="5847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Applications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area will benefit from the </a:t>
            </a:r>
            <a:r>
              <a:rPr lang="en-US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technological </a:t>
            </a:r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developments developed </a:t>
            </a:r>
            <a:r>
              <a:rPr lang="en-US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by the </a:t>
            </a:r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RD51</a:t>
            </a:r>
            <a:endParaRPr lang="en-US" sz="1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The </a:t>
            </a:r>
            <a:r>
              <a:rPr lang="en-US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responsibility for the completion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of the application projects </a:t>
            </a:r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lies </a:t>
            </a:r>
            <a:r>
              <a:rPr lang="en-US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with the institutes </a:t>
            </a:r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themselves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0091" y="2636912"/>
            <a:ext cx="12579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220072" y="2492896"/>
            <a:ext cx="288032" cy="692063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788024" y="620688"/>
            <a:ext cx="4248472" cy="52322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T2DM2: Temporal </a:t>
            </a:r>
            <a:r>
              <a:rPr lang="fr-FR" sz="1400" b="1" dirty="0" err="1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Tomography</a:t>
            </a:r>
            <a:r>
              <a:rPr lang="fr-FR" sz="1400" b="1" dirty="0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defRPr/>
            </a:pPr>
            <a:r>
              <a:rPr lang="fr-FR" sz="1400" b="1" dirty="0" err="1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Densitometric</a:t>
            </a:r>
            <a:r>
              <a:rPr lang="fr-FR" sz="1400" b="1" dirty="0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by the </a:t>
            </a:r>
            <a:r>
              <a:rPr lang="fr-FR" sz="1400" b="1" dirty="0" err="1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Measure</a:t>
            </a:r>
            <a:r>
              <a:rPr lang="fr-FR" sz="1400" b="1" dirty="0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of Muons</a:t>
            </a:r>
            <a:endParaRPr lang="en-GB" sz="1400" b="1" dirty="0">
              <a:ln w="11430"/>
              <a:solidFill>
                <a:srgbClr val="66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512" y="5642084"/>
            <a:ext cx="3275856" cy="52322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 err="1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Liquid</a:t>
            </a:r>
            <a:r>
              <a:rPr lang="fr-FR" sz="1400" b="1" dirty="0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b="1" dirty="0" err="1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xenon</a:t>
            </a:r>
            <a:r>
              <a:rPr lang="fr-FR" sz="1400" b="1" dirty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b="1" dirty="0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detectors for  </a:t>
            </a:r>
            <a:r>
              <a:rPr lang="fr-FR" sz="1400" b="1" dirty="0" err="1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functional</a:t>
            </a:r>
            <a:r>
              <a:rPr lang="fr-FR" sz="1400" b="1" dirty="0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b="1" dirty="0" err="1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medical</a:t>
            </a:r>
            <a:r>
              <a:rPr lang="fr-FR" sz="1400" b="1" dirty="0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b="1" dirty="0" err="1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imaging</a:t>
            </a:r>
            <a:endParaRPr lang="en-GB" sz="1400" b="1" dirty="0">
              <a:ln w="11430"/>
              <a:solidFill>
                <a:srgbClr val="66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Ellipse 21"/>
          <p:cNvSpPr/>
          <p:nvPr/>
        </p:nvSpPr>
        <p:spPr>
          <a:xfrm>
            <a:off x="1164547" y="3442142"/>
            <a:ext cx="2255325" cy="221910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7" descr="Xemis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3478" y="3566681"/>
            <a:ext cx="2060018" cy="2035701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endCxn id="3" idx="3"/>
          </p:cNvCxnSpPr>
          <p:nvPr/>
        </p:nvCxnSpPr>
        <p:spPr>
          <a:xfrm flipV="1">
            <a:off x="3131840" y="3745049"/>
            <a:ext cx="716772" cy="54804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23928" y="3933056"/>
            <a:ext cx="12579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7" descr="Photo 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2808" y="3501008"/>
            <a:ext cx="1763688" cy="205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DSCN17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1328" y="3861048"/>
            <a:ext cx="1642960" cy="1232522"/>
          </a:xfrm>
          <a:prstGeom prst="rect">
            <a:avLst/>
          </a:prstGeom>
          <a:noFill/>
        </p:spPr>
      </p:pic>
      <p:cxnSp>
        <p:nvCxnSpPr>
          <p:cNvPr id="21" name="Straight Arrow Connector 20"/>
          <p:cNvCxnSpPr>
            <a:endCxn id="3" idx="5"/>
          </p:cNvCxnSpPr>
          <p:nvPr/>
        </p:nvCxnSpPr>
        <p:spPr>
          <a:xfrm flipH="1" flipV="1">
            <a:off x="5223380" y="3745049"/>
            <a:ext cx="212716" cy="62005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084168" y="5661248"/>
            <a:ext cx="2520280" cy="52322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 err="1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CsI</a:t>
            </a:r>
            <a:r>
              <a:rPr lang="fr-FR" sz="1400" b="1" dirty="0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-RETGEM for UV</a:t>
            </a:r>
          </a:p>
          <a:p>
            <a:pPr algn="ctr">
              <a:defRPr/>
            </a:pPr>
            <a:r>
              <a:rPr lang="fr-FR" sz="1400" b="1" dirty="0" err="1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flame</a:t>
            </a:r>
            <a:r>
              <a:rPr lang="fr-FR" sz="1400" b="1" dirty="0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b="1" dirty="0" err="1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detection</a:t>
            </a:r>
            <a:endParaRPr lang="en-GB" sz="1400" b="1" dirty="0">
              <a:ln w="11430"/>
              <a:solidFill>
                <a:srgbClr val="66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3789040"/>
            <a:ext cx="1106508" cy="159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705551"/>
            <a:ext cx="8856984" cy="923249"/>
          </a:xfrm>
          <a:prstGeom prst="rect">
            <a:avLst/>
          </a:prstGeom>
          <a:solidFill>
            <a:srgbClr val="FFFFCC"/>
          </a:solidFill>
        </p:spPr>
        <p:txBody>
          <a:bodyPr wrap="square" lIns="91352" tIns="45680" rIns="91352" bIns="45680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Focus on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providing techniques for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calculating </a:t>
            </a:r>
            <a:r>
              <a:rPr lang="en-GB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electron </a:t>
            </a:r>
            <a:r>
              <a:rPr lang="en-GB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transport in </a:t>
            </a:r>
            <a:r>
              <a:rPr lang="en-GB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small-scale structures</a:t>
            </a:r>
            <a:endParaRPr lang="en-GB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GB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The </a:t>
            </a:r>
            <a:r>
              <a:rPr lang="en-GB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main difference with traditional </a:t>
            </a:r>
            <a:r>
              <a:rPr lang="en-GB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gas-based detectors </a:t>
            </a:r>
            <a:r>
              <a:rPr lang="en-GB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is that </a:t>
            </a:r>
            <a:r>
              <a:rPr lang="en-GB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the electrode scale </a:t>
            </a:r>
            <a:endParaRPr lang="en-GB" b="1" u="sng" dirty="0" smtClean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  <a:p>
            <a:r>
              <a:rPr lang="en-GB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GB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  </a:t>
            </a:r>
            <a:r>
              <a:rPr lang="en-GB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(~ 10 </a:t>
            </a:r>
            <a:r>
              <a:rPr lang="en-GB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GB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m) is </a:t>
            </a:r>
            <a:r>
              <a:rPr lang="en-GB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comparable </a:t>
            </a:r>
            <a:r>
              <a:rPr lang="en-GB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to the </a:t>
            </a:r>
            <a:r>
              <a:rPr lang="en-GB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collision mean free</a:t>
            </a:r>
            <a:r>
              <a:rPr lang="en-GB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GB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path</a:t>
            </a:r>
            <a:endParaRPr lang="en-GB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75656" y="44450"/>
            <a:ext cx="6264696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691680" y="116632"/>
            <a:ext cx="5832648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RD51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WG4: MPGD Simulation Tools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1786165"/>
            <a:ext cx="8820472" cy="49552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1) Development  and Maintenance of Garfield++: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Garfield++ is a collection of classes for the detailed simulation of  small-scale detectors. </a:t>
            </a:r>
          </a:p>
          <a:p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Garfield++ contains: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electron and photon transport using cross sections provided by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Magboltz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ionisation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processes in gases, provided by Heed and MIP</a:t>
            </a:r>
            <a:b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ionisation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electron transport in semi-conductors</a:t>
            </a:r>
            <a:b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field calculations from finite elements, boundary elements, analytic methods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- 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Magboltz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cross sections (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He, Ne; GeH</a:t>
            </a:r>
            <a:r>
              <a:rPr lang="en-US" sz="1600" b="1" baseline="-250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SiH</a:t>
            </a:r>
            <a:r>
              <a:rPr lang="en-US" sz="1600" b="1" baseline="-250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</a:t>
            </a:r>
            <a:r>
              <a:rPr lang="en-US" sz="1600" b="1" baseline="-250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1600" b="1" baseline="-250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1600" b="1" baseline="-250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 are frequently </a:t>
            </a:r>
          </a:p>
          <a:p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updated in collaboration with LXCAT  (</a:t>
            </a:r>
            <a:r>
              <a:rPr lang="fr-FR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http://www.lxcat.laplace.univ-tlse.fr</a:t>
            </a:r>
            <a:r>
              <a:rPr lang="fr-FR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2) Simulation Improvements: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dirty="0" smtClean="0"/>
              <a:t>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Penning transfers;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 fluctuations; Neutron detection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Photon feedback; VUV fluorescence</a:t>
            </a:r>
          </a:p>
          <a:p>
            <a:endParaRPr lang="en-US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3) Modeling for MPGD Applications: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transparency</a:t>
            </a:r>
            <a:b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GEM gain and charging up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IBF for TPC Applications (e.g. ALICE GEM TPC)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3259" y="3717032"/>
            <a:ext cx="1197133" cy="73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9512" y="72008"/>
            <a:ext cx="7632848" cy="620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23528" y="260648"/>
            <a:ext cx="727280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WG4: MPGD Simulation Tools (Avalanche Simulation in GEM)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ovie8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779912" y="980728"/>
            <a:ext cx="5193375" cy="49803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980728"/>
            <a:ext cx="3645165" cy="1754326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 the avalanche process </a:t>
            </a:r>
          </a:p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(monitor in ns-time electron/ion </a:t>
            </a:r>
          </a:p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drifting and multiplication in</a:t>
            </a:r>
            <a:r>
              <a:rPr lang="en-US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GEM):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lectrons are blue, ions are red, the </a:t>
            </a:r>
          </a:p>
          <a:p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mesh is orange</a:t>
            </a:r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467544" y="3095089"/>
            <a:ext cx="2592288" cy="20621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ANSYS: field model </a:t>
            </a:r>
          </a:p>
          <a:p>
            <a:pPr>
              <a:buFont typeface="Arial" pitchFamily="34" charset="0"/>
              <a:buChar char="•"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Magboltz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8.9.6: relevant 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 sections of </a:t>
            </a:r>
            <a:r>
              <a:rPr lang="fr-F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interactions</a:t>
            </a:r>
          </a:p>
          <a:p>
            <a:endParaRPr lang="fr-F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Garfeld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++:  simulate 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avalanches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9712" y="6309320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http://cern.ch/garfieldpp/examples/gemgain</a:t>
            </a:r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5576" y="5301208"/>
            <a:ext cx="1783437" cy="830997"/>
          </a:xfrm>
          <a:prstGeom prst="rect">
            <a:avLst/>
          </a:prstGeom>
          <a:solidFill>
            <a:srgbClr val="CCFFFF"/>
          </a:solidFill>
        </p:spPr>
        <p:txBody>
          <a:bodyPr wrap="none">
            <a:spAutoFit/>
          </a:bodyPr>
          <a:lstStyle/>
          <a:p>
            <a:pPr algn="ctr"/>
            <a:r>
              <a:rPr lang="de-DE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Sven </a:t>
            </a:r>
            <a:r>
              <a:rPr lang="de-DE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Dildick</a:t>
            </a:r>
            <a:r>
              <a:rPr lang="de-DE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de-DE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Heinrich Schindler,</a:t>
            </a:r>
          </a:p>
          <a:p>
            <a:pPr algn="ctr"/>
            <a:r>
              <a:rPr lang="de-DE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 </a:t>
            </a:r>
            <a:r>
              <a:rPr lang="de-DE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Veenhof</a:t>
            </a:r>
            <a:endParaRPr lang="fr-FR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0V_with_ionsfiles_new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03848" y="980728"/>
            <a:ext cx="5855973" cy="4662010"/>
          </a:xfrm>
          <a:prstGeom prst="rect">
            <a:avLst/>
          </a:prstGeom>
        </p:spPr>
      </p:pic>
      <p:pic>
        <p:nvPicPr>
          <p:cNvPr id="3" name="Picture 2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11560" y="116632"/>
            <a:ext cx="7128792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1115616" y="188640"/>
            <a:ext cx="6264696" cy="4046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WG4: GEM Charging-Up Simulation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3807" y="5220489"/>
            <a:ext cx="1349921" cy="584775"/>
          </a:xfrm>
          <a:prstGeom prst="rect">
            <a:avLst/>
          </a:prstGeom>
          <a:solidFill>
            <a:srgbClr val="CCFFFF"/>
          </a:solidFill>
        </p:spPr>
        <p:txBody>
          <a:bodyPr wrap="none">
            <a:spAutoFit/>
          </a:bodyPr>
          <a:lstStyle/>
          <a:p>
            <a:pPr algn="ctr"/>
            <a:r>
              <a:rPr lang="de-DE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Pedro Correia</a:t>
            </a:r>
          </a:p>
          <a:p>
            <a:pPr algn="ctr"/>
            <a:r>
              <a:rPr lang="de-DE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 </a:t>
            </a:r>
            <a:r>
              <a:rPr lang="de-DE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Veenhof</a:t>
            </a:r>
            <a:endParaRPr lang="fr-FR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251520" y="2916233"/>
            <a:ext cx="2592288" cy="20621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ANSYS: field model </a:t>
            </a:r>
          </a:p>
          <a:p>
            <a:pPr>
              <a:buFont typeface="Arial" pitchFamily="34" charset="0"/>
              <a:buChar char="•"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Magboltz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9.0.1: relevant 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 sections of </a:t>
            </a:r>
            <a:r>
              <a:rPr lang="fr-F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interactions</a:t>
            </a:r>
          </a:p>
          <a:p>
            <a:endParaRPr lang="fr-F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Garfeld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++:  simulate 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avalanches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980728"/>
            <a:ext cx="3012363" cy="1661993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 Field Intensity during 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charging-up process:</a:t>
            </a:r>
          </a:p>
          <a:p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</a:t>
            </a:r>
            <a:r>
              <a:rPr lang="en-US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iteration correspond to </a:t>
            </a:r>
            <a:endParaRPr lang="en-US" sz="16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primary electrons </a:t>
            </a:r>
            <a:endParaRPr lang="en-US" sz="16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</a:t>
            </a:r>
            <a:r>
              <a:rPr lang="en-US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already reached to the hole</a:t>
            </a:r>
            <a:endParaRPr lang="fr-FR" sz="1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0740" y="5949280"/>
            <a:ext cx="6666376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Charging effects are much smaller after (100 – 150) *10</a:t>
            </a:r>
            <a:r>
              <a:rPr lang="en-US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avalanches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GEM gas gain stabilizes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28800"/>
            <a:ext cx="9144000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正方形/長方形 4"/>
          <p:cNvSpPr/>
          <p:nvPr/>
        </p:nvSpPr>
        <p:spPr>
          <a:xfrm>
            <a:off x="510710" y="3380971"/>
            <a:ext cx="8021729" cy="78581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4" name="直線コネクタ 8"/>
          <p:cNvCxnSpPr/>
          <p:nvPr/>
        </p:nvCxnSpPr>
        <p:spPr>
          <a:xfrm rot="5400000" flipH="1" flipV="1">
            <a:off x="464539" y="3773880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10"/>
          <p:cNvCxnSpPr/>
          <p:nvPr/>
        </p:nvCxnSpPr>
        <p:spPr>
          <a:xfrm rot="5400000" flipH="1" flipV="1">
            <a:off x="713778" y="2595153"/>
            <a:ext cx="928694" cy="64294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11"/>
          <p:cNvSpPr txBox="1"/>
          <p:nvPr/>
        </p:nvSpPr>
        <p:spPr>
          <a:xfrm rot="18396619">
            <a:off x="568003" y="268296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1988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7" name="テキスト ボックス 14"/>
          <p:cNvSpPr txBox="1"/>
          <p:nvPr/>
        </p:nvSpPr>
        <p:spPr>
          <a:xfrm>
            <a:off x="107504" y="2132856"/>
            <a:ext cx="230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MSGC (ILL, A. </a:t>
            </a: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Oed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)</a:t>
            </a:r>
            <a:endParaRPr lang="ja-JP" alt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8" name="直線コネクタ 15"/>
          <p:cNvCxnSpPr/>
          <p:nvPr/>
        </p:nvCxnSpPr>
        <p:spPr>
          <a:xfrm rot="5400000" flipH="1" flipV="1">
            <a:off x="3261868" y="3773880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16"/>
          <p:cNvCxnSpPr/>
          <p:nvPr/>
        </p:nvCxnSpPr>
        <p:spPr>
          <a:xfrm rot="5400000" flipH="1" flipV="1">
            <a:off x="3475388" y="2487996"/>
            <a:ext cx="1071570" cy="7143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17"/>
          <p:cNvSpPr txBox="1"/>
          <p:nvPr/>
        </p:nvSpPr>
        <p:spPr>
          <a:xfrm>
            <a:off x="4427984" y="2276872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GEM (CERN, F. </a:t>
            </a: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Sauli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ja-JP" alt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11" name="テキスト ボックス 18"/>
          <p:cNvSpPr txBox="1"/>
          <p:nvPr/>
        </p:nvSpPr>
        <p:spPr>
          <a:xfrm rot="18396619">
            <a:off x="3367201" y="261095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1996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12" name="テキスト ボックス 19"/>
          <p:cNvSpPr txBox="1"/>
          <p:nvPr/>
        </p:nvSpPr>
        <p:spPr>
          <a:xfrm>
            <a:off x="2555776" y="1916832"/>
            <a:ext cx="4707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MicroMEGAS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 </a:t>
            </a:r>
            <a:r>
              <a:rPr lang="en-US" altLang="ja-JP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(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CEA </a:t>
            </a: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Saclay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, Y. </a:t>
            </a: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Giomataris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)</a:t>
            </a:r>
            <a:endParaRPr lang="ja-JP" alt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13" name="直線コネクタ 20"/>
          <p:cNvCxnSpPr/>
          <p:nvPr/>
        </p:nvCxnSpPr>
        <p:spPr>
          <a:xfrm rot="5400000" flipH="1" flipV="1">
            <a:off x="3619058" y="3773880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21"/>
          <p:cNvCxnSpPr/>
          <p:nvPr/>
        </p:nvCxnSpPr>
        <p:spPr>
          <a:xfrm rot="5400000" flipH="1" flipV="1">
            <a:off x="3904016" y="2702310"/>
            <a:ext cx="785818" cy="5715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31"/>
          <p:cNvSpPr txBox="1"/>
          <p:nvPr/>
        </p:nvSpPr>
        <p:spPr>
          <a:xfrm rot="18396619">
            <a:off x="3754336" y="268296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1997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16" name="直線コネクタ 40"/>
          <p:cNvCxnSpPr/>
          <p:nvPr/>
        </p:nvCxnSpPr>
        <p:spPr>
          <a:xfrm rot="5400000" flipH="1" flipV="1">
            <a:off x="4762066" y="3773086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41"/>
          <p:cNvCxnSpPr/>
          <p:nvPr/>
        </p:nvCxnSpPr>
        <p:spPr>
          <a:xfrm rot="16200000" flipV="1">
            <a:off x="5012893" y="4311253"/>
            <a:ext cx="857256" cy="5683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44"/>
          <p:cNvSpPr txBox="1"/>
          <p:nvPr/>
        </p:nvSpPr>
        <p:spPr>
          <a:xfrm rot="3469957">
            <a:off x="4810191" y="437570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2000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19" name="テキスト ボックス 45"/>
          <p:cNvSpPr txBox="1"/>
          <p:nvPr/>
        </p:nvSpPr>
        <p:spPr>
          <a:xfrm>
            <a:off x="5725340" y="4881169"/>
            <a:ext cx="313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ＭＳ Ｐゴシック" pitchFamily="50" charset="-128"/>
              </a:rPr>
              <a:t>m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-PIC (A. Ochi, T. </a:t>
            </a: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Tanimori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)</a:t>
            </a:r>
            <a:endParaRPr lang="ja-JP" alt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20" name="直線コネクタ 47"/>
          <p:cNvCxnSpPr/>
          <p:nvPr/>
        </p:nvCxnSpPr>
        <p:spPr>
          <a:xfrm rot="16200000" flipV="1">
            <a:off x="3476976" y="4346972"/>
            <a:ext cx="1071570" cy="7112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52"/>
          <p:cNvSpPr txBox="1"/>
          <p:nvPr/>
        </p:nvSpPr>
        <p:spPr>
          <a:xfrm>
            <a:off x="3779912" y="5226217"/>
            <a:ext cx="4953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Capillary plate (Yamagata U., H. Sakurai)</a:t>
            </a:r>
            <a:endParaRPr lang="ja-JP" altLang="en-US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22" name="テキスト ボックス 55"/>
          <p:cNvSpPr txBox="1"/>
          <p:nvPr/>
        </p:nvSpPr>
        <p:spPr>
          <a:xfrm rot="3469957">
            <a:off x="3351102" y="437570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1996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23" name="直線コネクタ 56"/>
          <p:cNvCxnSpPr/>
          <p:nvPr/>
        </p:nvCxnSpPr>
        <p:spPr>
          <a:xfrm rot="5400000" flipH="1" flipV="1">
            <a:off x="6619454" y="3773086"/>
            <a:ext cx="785818" cy="15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59"/>
          <p:cNvCxnSpPr/>
          <p:nvPr/>
        </p:nvCxnSpPr>
        <p:spPr>
          <a:xfrm rot="16200000" flipV="1">
            <a:off x="6870283" y="4311255"/>
            <a:ext cx="714378" cy="42545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61"/>
          <p:cNvSpPr txBox="1"/>
          <p:nvPr/>
        </p:nvSpPr>
        <p:spPr>
          <a:xfrm rot="3469957">
            <a:off x="6667579" y="437435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2005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26" name="直線コネクタ 62"/>
          <p:cNvCxnSpPr/>
          <p:nvPr/>
        </p:nvCxnSpPr>
        <p:spPr>
          <a:xfrm rot="5400000" flipH="1" flipV="1">
            <a:off x="7922713" y="3773086"/>
            <a:ext cx="785818" cy="15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65"/>
          <p:cNvCxnSpPr/>
          <p:nvPr/>
        </p:nvCxnSpPr>
        <p:spPr>
          <a:xfrm rot="5400000" flipH="1" flipV="1">
            <a:off x="8177530" y="2738029"/>
            <a:ext cx="785818" cy="50006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68"/>
          <p:cNvSpPr txBox="1"/>
          <p:nvPr/>
        </p:nvSpPr>
        <p:spPr>
          <a:xfrm rot="18396619">
            <a:off x="7930800" y="275497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2008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29" name="テキスト ボックス 71"/>
          <p:cNvSpPr txBox="1"/>
          <p:nvPr/>
        </p:nvSpPr>
        <p:spPr>
          <a:xfrm>
            <a:off x="7255341" y="1988840"/>
            <a:ext cx="1888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RD51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collaboration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30" name="テキスト ボックス 74"/>
          <p:cNvSpPr txBox="1"/>
          <p:nvPr/>
        </p:nvSpPr>
        <p:spPr>
          <a:xfrm>
            <a:off x="7308304" y="4365104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endParaRPr lang="ja-JP" alt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31" name="直線コネクタ 75"/>
          <p:cNvCxnSpPr/>
          <p:nvPr/>
        </p:nvCxnSpPr>
        <p:spPr>
          <a:xfrm rot="5400000" flipH="1" flipV="1">
            <a:off x="1761670" y="3773086"/>
            <a:ext cx="785818" cy="1588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76"/>
          <p:cNvCxnSpPr/>
          <p:nvPr/>
        </p:nvCxnSpPr>
        <p:spPr>
          <a:xfrm rot="5400000" flipH="1" flipV="1">
            <a:off x="2063594" y="2801962"/>
            <a:ext cx="669201" cy="48881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77"/>
          <p:cNvSpPr txBox="1"/>
          <p:nvPr/>
        </p:nvSpPr>
        <p:spPr>
          <a:xfrm>
            <a:off x="2593660" y="2452277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RD28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34" name="テキスト ボックス 79"/>
          <p:cNvSpPr txBox="1"/>
          <p:nvPr/>
        </p:nvSpPr>
        <p:spPr>
          <a:xfrm rot="18396619">
            <a:off x="1867003" y="280061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1992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35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</p:spPr>
        <p:txBody>
          <a:bodyPr/>
          <a:lstStyle/>
          <a:p>
            <a:pPr>
              <a:defRPr/>
            </a:pPr>
            <a:fld id="{3A887DF5-26BB-4D52-97D0-BDE4B11523AA}" type="slidenum">
              <a:rPr lang="ja-JP" altLang="en-US" smtClean="0">
                <a:solidFill>
                  <a:srgbClr val="FEFAC9"/>
                </a:solidFill>
              </a:rPr>
              <a:pPr>
                <a:defRPr/>
              </a:pPr>
              <a:t>2</a:t>
            </a:fld>
            <a:endParaRPr lang="ja-JP" altLang="en-US">
              <a:solidFill>
                <a:srgbClr val="FEFAC9"/>
              </a:solidFill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716347" y="188640"/>
            <a:ext cx="748883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7" name="WordArt 5"/>
          <p:cNvSpPr>
            <a:spLocks noChangeArrowheads="1" noChangeShapeType="1" noTextEdit="1"/>
          </p:cNvSpPr>
          <p:nvPr/>
        </p:nvSpPr>
        <p:spPr bwMode="auto">
          <a:xfrm>
            <a:off x="1076387" y="260648"/>
            <a:ext cx="6840760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MPGD Developments: Historical Roadmap*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7504" y="6505599"/>
            <a:ext cx="4437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From </a:t>
            </a:r>
            <a:r>
              <a:rPr lang="en-US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A.Ochi</a:t>
            </a: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ADA2012@Kolkata (updated)</a:t>
            </a:r>
            <a:endParaRPr lang="fr-FR" sz="1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9" name="直線コネクタ 40"/>
          <p:cNvCxnSpPr/>
          <p:nvPr/>
        </p:nvCxnSpPr>
        <p:spPr>
          <a:xfrm rot="5400000" flipH="1" flipV="1">
            <a:off x="5690465" y="3749107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1"/>
          <p:cNvSpPr txBox="1"/>
          <p:nvPr/>
        </p:nvSpPr>
        <p:spPr>
          <a:xfrm rot="18396619">
            <a:off x="5664730" y="2776282"/>
            <a:ext cx="8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2003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41" name="直線コネクタ 10"/>
          <p:cNvCxnSpPr/>
          <p:nvPr/>
        </p:nvCxnSpPr>
        <p:spPr>
          <a:xfrm flipV="1">
            <a:off x="6084168" y="2636912"/>
            <a:ext cx="432048" cy="71267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084168" y="2780928"/>
            <a:ext cx="2125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LEM (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Periale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algn="ctr"/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THGEM(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Chechik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fr-FR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3568" y="838453"/>
            <a:ext cx="7443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(*Many more micro-pattern structures were developed;</a:t>
            </a:r>
          </a:p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only widely spread technologies are shown)  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35496" y="1772816"/>
            <a:ext cx="3763806" cy="230830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8" tIns="45710" rIns="91418" bIns="4571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Physical Overview of  SRS: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</a:pPr>
            <a:r>
              <a:rPr lang="en-GB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b="1" u="sng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Scalability</a:t>
            </a:r>
            <a:r>
              <a:rPr lang="en-GB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small to large system  </a:t>
            </a:r>
          </a:p>
          <a:p>
            <a:pPr>
              <a:buFontTx/>
              <a:buChar char="•"/>
            </a:pPr>
            <a:r>
              <a:rPr lang="en-GB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interface </a:t>
            </a:r>
            <a:r>
              <a:rPr lang="en-GB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replacing the chip</a:t>
            </a:r>
          </a:p>
          <a:p>
            <a:r>
              <a:rPr lang="en-GB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frontend </a:t>
            </a:r>
          </a:p>
          <a:p>
            <a:pPr>
              <a:buFontTx/>
              <a:buChar char="•"/>
            </a:pPr>
            <a:r>
              <a:rPr lang="en-GB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  <a:r>
              <a:rPr lang="en-GB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proven and </a:t>
            </a:r>
            <a:r>
              <a:rPr lang="en-GB" sz="16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commercial </a:t>
            </a:r>
          </a:p>
          <a:p>
            <a:r>
              <a:rPr lang="en-GB" sz="16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 </a:t>
            </a:r>
            <a:r>
              <a:rPr lang="en-GB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 minimum of </a:t>
            </a:r>
            <a:r>
              <a:rPr lang="en-GB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</a:t>
            </a:r>
            <a:endParaRPr lang="en-GB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</a:pPr>
            <a:r>
              <a:rPr lang="en-GB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Default </a:t>
            </a:r>
            <a:r>
              <a:rPr lang="en-GB" sz="16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availability</a:t>
            </a:r>
            <a:r>
              <a:rPr lang="en-GB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a very robust and</a:t>
            </a:r>
          </a:p>
          <a:p>
            <a:r>
              <a:rPr lang="en-GB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supported </a:t>
            </a:r>
            <a:r>
              <a:rPr lang="en-GB" sz="16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DAQ software </a:t>
            </a:r>
            <a:r>
              <a:rPr lang="en-GB" sz="1600" b="1" u="sng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package</a:t>
            </a:r>
          </a:p>
        </p:txBody>
      </p:sp>
      <p:pic>
        <p:nvPicPr>
          <p:cNvPr id="3" name="Picture 2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5496" y="44624"/>
            <a:ext cx="7992888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07504" y="133772"/>
            <a:ext cx="7848872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WG5: Development of Scalable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Readout System (SRS) for MPGD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4925" y="620688"/>
            <a:ext cx="8703345" cy="1107996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Development of a portable multi-channel readout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 (2009-2012):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Scalable </a:t>
            </a:r>
            <a:r>
              <a:rPr lang="en-US" sz="16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readout architecture: 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few hundreds 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channels 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up 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to very 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large LHC 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systems (&gt; 100 k </a:t>
            </a:r>
            <a:r>
              <a:rPr lang="en-US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ch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.)</a:t>
            </a:r>
          </a:p>
          <a:p>
            <a:pPr>
              <a:buFont typeface="Wingdings" pitchFamily="2" charset="2"/>
              <a:buChar char="v"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Project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specific part (ASIC) + common acquisition hardware and software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1772816"/>
            <a:ext cx="5256584" cy="237626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496" y="4293096"/>
            <a:ext cx="3600400" cy="2520280"/>
            <a:chOff x="2555776" y="1268760"/>
            <a:chExt cx="3600400" cy="2520280"/>
          </a:xfrm>
        </p:grpSpPr>
        <p:sp>
          <p:nvSpPr>
            <p:cNvPr id="9" name="Rectangle 8"/>
            <p:cNvSpPr/>
            <p:nvPr/>
          </p:nvSpPr>
          <p:spPr>
            <a:xfrm>
              <a:off x="2555776" y="1268760"/>
              <a:ext cx="3600400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Picture 9" descr="C:\Hans\R&amp;D\rd51\WG52\Single-chip-hybrid-APV25\Layout Pascal V3 MicroVia\Revised Layout V3\Views\hybrid with mini-hdmi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39952" y="1340768"/>
              <a:ext cx="1872208" cy="1178079"/>
            </a:xfrm>
            <a:prstGeom prst="rect">
              <a:avLst/>
            </a:prstGeom>
            <a:noFill/>
          </p:spPr>
        </p:pic>
        <p:pic>
          <p:nvPicPr>
            <p:cNvPr id="11" name="Picture 10" descr="C:\Hans\R&amp;D\rd51\WG52\SRS\Photos\Hybrids-cables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77836" y="2564904"/>
              <a:ext cx="1534324" cy="1164374"/>
            </a:xfrm>
            <a:prstGeom prst="rect">
              <a:avLst/>
            </a:prstGeom>
            <a:noFill/>
          </p:spPr>
        </p:pic>
        <p:pic>
          <p:nvPicPr>
            <p:cNvPr id="12" name="Picture 11" descr="C:\Hans\R&amp;D\rd51\WG52\Single-chip-hybrid-APV25\Photos\Photos V3\Bonded APV on V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65749" y="1340768"/>
              <a:ext cx="1424475" cy="1152128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2627784" y="2564904"/>
              <a:ext cx="1800200" cy="1169470"/>
            </a:xfrm>
            <a:prstGeom prst="rect">
              <a:avLst/>
            </a:prstGeom>
          </p:spPr>
          <p:txBody>
            <a:bodyPr wrap="square" lIns="91352" tIns="45680" rIns="91352" bIns="45680">
              <a:spAutoFit/>
            </a:bodyPr>
            <a:lstStyle/>
            <a:p>
              <a:r>
                <a:rPr lang="en-GB" sz="14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Frontend hybrids</a:t>
              </a:r>
              <a:r>
                <a:rPr lang="en-GB" sz="1400" b="1" u="sng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</a:p>
            <a:p>
              <a:r>
                <a:rPr lang="en-GB" sz="14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 far all based on </a:t>
              </a:r>
            </a:p>
            <a:p>
              <a:r>
                <a:rPr lang="en-GB" sz="1400" b="1" dirty="0" smtClean="0"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APV25 </a:t>
              </a:r>
              <a:r>
                <a:rPr lang="en-GB" sz="14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chip, </a:t>
              </a:r>
              <a:r>
                <a:rPr lang="en-GB" sz="1400" b="1" dirty="0" smtClean="0"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VFAT,</a:t>
              </a:r>
            </a:p>
            <a:p>
              <a:r>
                <a:rPr lang="en-GB" sz="1400" b="1" dirty="0" smtClean="0"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Beetle, and </a:t>
              </a:r>
              <a:r>
                <a:rPr lang="en-GB" sz="1400" b="1" dirty="0" err="1" smtClean="0"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Timepix</a:t>
              </a:r>
              <a:r>
                <a:rPr lang="en-GB" sz="1400" b="1" dirty="0" smtClean="0"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r>
                <a:rPr lang="en-GB" sz="14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being designed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16216" y="4293096"/>
            <a:ext cx="2592288" cy="2893851"/>
            <a:chOff x="6300192" y="1268760"/>
            <a:chExt cx="2592288" cy="2893851"/>
          </a:xfrm>
        </p:grpSpPr>
        <p:sp>
          <p:nvSpPr>
            <p:cNvPr id="15" name="Rectangle 14"/>
            <p:cNvSpPr/>
            <p:nvPr/>
          </p:nvSpPr>
          <p:spPr>
            <a:xfrm>
              <a:off x="6300192" y="1268760"/>
              <a:ext cx="2592288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Picture 3" descr="C:\Hans\R&amp;D\rd51\WG52\FEC+A+B+C\FEC card\Photos-FEC\1st FEC card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>
              <a:off x="6656673" y="2718893"/>
              <a:ext cx="1813731" cy="1073706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sp>
          <p:nvSpPr>
            <p:cNvPr id="17" name="TextBox 16"/>
            <p:cNvSpPr txBox="1"/>
            <p:nvPr/>
          </p:nvSpPr>
          <p:spPr>
            <a:xfrm>
              <a:off x="6444208" y="1337537"/>
              <a:ext cx="2376264" cy="1384914"/>
            </a:xfrm>
            <a:prstGeom prst="rect">
              <a:avLst/>
            </a:prstGeom>
            <a:noFill/>
          </p:spPr>
          <p:txBody>
            <a:bodyPr wrap="square" lIns="91352" tIns="45680" rIns="91352" bIns="45680" rtlCol="0">
              <a:spAutoFit/>
            </a:bodyPr>
            <a:lstStyle/>
            <a:p>
              <a:r>
                <a:rPr lang="en-GB" sz="14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FEC cards (common):</a:t>
              </a:r>
            </a:p>
            <a:p>
              <a:r>
                <a:rPr lang="en-GB" sz="14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Virtex-5 FPGA, Gb-Ethernet, DDR buffer, NIM and LVDS pulse I/O, High speed  Interface connectors to frontend adapter cards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51920" y="4293096"/>
            <a:ext cx="2520280" cy="2879843"/>
            <a:chOff x="395536" y="4005064"/>
            <a:chExt cx="2520280" cy="2879843"/>
          </a:xfrm>
        </p:grpSpPr>
        <p:sp>
          <p:nvSpPr>
            <p:cNvPr id="19" name="Rectangle 18"/>
            <p:cNvSpPr/>
            <p:nvPr/>
          </p:nvSpPr>
          <p:spPr>
            <a:xfrm>
              <a:off x="395536" y="4005064"/>
              <a:ext cx="2448272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Picture 2" descr="C:\Hans\R&amp;D\rd51\WG52\FEC+A+B+C\ADC-card\Photos-ADC\ADC-card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99592" y="5013176"/>
              <a:ext cx="1296144" cy="1871731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sp>
          <p:nvSpPr>
            <p:cNvPr id="21" name="Rectangle 20"/>
            <p:cNvSpPr/>
            <p:nvPr/>
          </p:nvSpPr>
          <p:spPr>
            <a:xfrm>
              <a:off x="395536" y="4101472"/>
              <a:ext cx="2520280" cy="1384914"/>
            </a:xfrm>
            <a:prstGeom prst="rect">
              <a:avLst/>
            </a:prstGeom>
          </p:spPr>
          <p:txBody>
            <a:bodyPr wrap="square" lIns="91352" tIns="45680" rIns="91352" bIns="45680">
              <a:spAutoFit/>
            </a:bodyPr>
            <a:lstStyle/>
            <a:p>
              <a:pPr marL="342572" indent="-342572"/>
              <a:r>
                <a:rPr lang="en-GB" sz="14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ADC  frontend adapter </a:t>
              </a:r>
            </a:p>
            <a:p>
              <a:pPr marL="342572" indent="-342572"/>
              <a:r>
                <a:rPr lang="en-GB" sz="14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 APV and Beetle chips</a:t>
              </a:r>
            </a:p>
            <a:p>
              <a:pPr marL="342572" indent="-342572"/>
              <a:endParaRPr lang="en-GB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342572" indent="-342572"/>
              <a:r>
                <a:rPr lang="en-GB" sz="14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ADC plugs into  FEC  to make a </a:t>
              </a:r>
            </a:p>
            <a:p>
              <a:pPr marL="342572" indent="-342572"/>
              <a:r>
                <a:rPr lang="en-GB" sz="14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6U  readout unit for up to 2048</a:t>
              </a:r>
            </a:p>
            <a:p>
              <a:pPr marL="342572" indent="-342572"/>
              <a:r>
                <a:rPr lang="en-GB" sz="14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channels </a:t>
              </a:r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 flipH="1">
            <a:off x="2915816" y="3284984"/>
            <a:ext cx="1728192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572000" y="3212976"/>
            <a:ext cx="1008112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940152" y="3140968"/>
            <a:ext cx="1008112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79512" y="44624"/>
            <a:ext cx="7560839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539552" y="189384"/>
            <a:ext cx="6984776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WG6: CERN Workshop Upgrade for the MPGDs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39348" y="836712"/>
            <a:ext cx="8969156" cy="57769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28001" tIns="64001" rIns="128001" bIns="64001">
            <a:spAutoFit/>
          </a:bodyPr>
          <a:lstStyle/>
          <a:p>
            <a:pPr defTabSz="1279525">
              <a:buFontTx/>
              <a:buChar char="•"/>
            </a:pPr>
            <a:r>
              <a:rPr lang="en-US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Today,</a:t>
            </a:r>
            <a:r>
              <a:rPr lang="en-US" b="1" u="sng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CERN-MPGD workshop is the UNIQUE MPGD production facility </a:t>
            </a:r>
            <a:r>
              <a:rPr lang="en-US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en-US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generic R&amp;D, </a:t>
            </a:r>
            <a:endParaRPr lang="en-US" b="1" dirty="0" smtClean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defTabSz="1279525"/>
            <a:r>
              <a:rPr lang="en-US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detector </a:t>
            </a:r>
            <a:r>
              <a:rPr lang="en-US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components production, </a:t>
            </a:r>
            <a:r>
              <a:rPr lang="en-US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Q&amp;A quality </a:t>
            </a:r>
            <a:r>
              <a:rPr lang="en-US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control) </a:t>
            </a:r>
            <a:endParaRPr lang="fr-FR" b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defTabSz="1279525"/>
            <a:endParaRPr lang="en-US" sz="2500" b="1" u="sng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defTabSz="1279525">
              <a:buFontTx/>
              <a:buChar char="•"/>
            </a:pP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Future Upgrade of the workshop has been approved by CERN management (Nov. 2009):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 defTabSz="1279525"/>
            <a:r>
              <a:rPr lang="en-US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New infrastructure to fabricate </a:t>
            </a:r>
            <a:r>
              <a:rPr lang="fr-FR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2x1m </a:t>
            </a:r>
            <a:r>
              <a:rPr lang="fr-FR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Bulk</a:t>
            </a:r>
            <a:r>
              <a:rPr lang="fr-FR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fr-FR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Micromegas</a:t>
            </a:r>
            <a:r>
              <a:rPr lang="fr-FR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and 2x0.5 m </a:t>
            </a:r>
            <a:r>
              <a:rPr lang="fr-FR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GEMs</a:t>
            </a:r>
            <a:r>
              <a:rPr lang="en-US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is delivered to</a:t>
            </a:r>
          </a:p>
          <a:p>
            <a:pPr defTabSz="1279525"/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CERN; installation to be completed in September 2012</a:t>
            </a:r>
          </a:p>
          <a:p>
            <a:pPr defTabSz="1279525"/>
            <a:endParaRPr lang="en-US" b="1" dirty="0" smtClean="0">
              <a:solidFill>
                <a:srgbClr val="CC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defTabSz="1279525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defTabSz="1279525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defTabSz="1279525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defTabSz="1279525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defTabSz="1279525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defTabSz="1279525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defTabSz="1279525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defTabSz="1279525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defTabSz="1279525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defTabSz="1279525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defTabSz="1279525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defTabSz="1279525">
              <a:buFontTx/>
              <a:buChar char="•"/>
            </a:pPr>
            <a:r>
              <a:rPr lang="en-US" b="1" dirty="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b="1" u="sng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Large Area </a:t>
            </a:r>
            <a:r>
              <a:rPr lang="en-US" b="1" u="sng" dirty="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</a:t>
            </a:r>
            <a:r>
              <a:rPr lang="en-US" b="1" u="sng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etectors: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ATLAS </a:t>
            </a:r>
            <a:r>
              <a:rPr lang="en-US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Muon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System Upgrade (</a:t>
            </a:r>
            <a:r>
              <a:rPr lang="en-US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Micromegas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 and CMS </a:t>
            </a:r>
            <a:r>
              <a:rPr lang="en-US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Muon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System </a:t>
            </a:r>
          </a:p>
          <a:p>
            <a:pPr defTabSz="1279525"/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Upgrade (GEM) has been approved as “official R&amp;D projects” (April/May 2012)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284984"/>
            <a:ext cx="43211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75656" y="2771636"/>
            <a:ext cx="1977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 RD51 Survey: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212976"/>
            <a:ext cx="429247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435758" y="2780928"/>
            <a:ext cx="313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Status/Machine Delivery: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419872" y="4365104"/>
            <a:ext cx="79208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val 9"/>
          <p:cNvSpPr/>
          <p:nvPr/>
        </p:nvSpPr>
        <p:spPr>
          <a:xfrm>
            <a:off x="3419872" y="5085184"/>
            <a:ext cx="79208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10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869160"/>
            <a:ext cx="47880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809667"/>
            <a:ext cx="4752528" cy="191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08" y="1052736"/>
            <a:ext cx="4072030" cy="3312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8295035">
            <a:off x="1188456" y="2297208"/>
            <a:ext cx="2353249" cy="578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H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Example</a:t>
            </a:r>
            <a:endParaRPr lang="fr-CH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404664"/>
            <a:ext cx="4074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Pooling of RD51 developments as a basis</a:t>
            </a:r>
          </a:p>
          <a:p>
            <a:pPr algn="ctr"/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common technology offer: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59632" y="44624"/>
            <a:ext cx="6120680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1403647" y="116632"/>
            <a:ext cx="5832648" cy="332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WG6: MPGD Technology Offer for Industry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5292080" y="4365104"/>
            <a:ext cx="2664296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4527150" y="386080"/>
            <a:ext cx="43529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2007- 2013: </a:t>
            </a:r>
          </a:p>
          <a:p>
            <a:pPr algn="ctr"/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Technology Transfer – GEM licenses signed: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960" y="1139260"/>
            <a:ext cx="4866332" cy="156966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TECH-Etch, signed 06/03/2013</a:t>
            </a:r>
            <a:endParaRPr lang="fr-FR" sz="16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en-GB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China Institute of Atomic Energy, signed 10/01/2012</a:t>
            </a:r>
            <a:endParaRPr lang="fr-FR" sz="16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en-GB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</a:t>
            </a:r>
            <a:r>
              <a:rPr lang="en-GB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Energy, signed 06/04/2009</a:t>
            </a:r>
            <a:endParaRPr lang="fr-FR" sz="16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en-GB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Techtra</a:t>
            </a:r>
            <a:r>
              <a:rPr lang="en-GB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signed 09/02/2009</a:t>
            </a:r>
            <a:endParaRPr lang="fr-FR" sz="16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en-GB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CDT, signed 25/08/2008</a:t>
            </a:r>
            <a:endParaRPr lang="fr-FR" sz="16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de-AT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PGE, </a:t>
            </a:r>
            <a:r>
              <a:rPr lang="en-GB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signed 09/07/2007</a:t>
            </a:r>
            <a:endParaRPr lang="fr-FR" sz="16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4915034"/>
            <a:ext cx="410445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Both CEA and CERN will be entitled to </a:t>
            </a:r>
          </a:p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grant licenses on </a:t>
            </a:r>
            <a:r>
              <a:rPr lang="en-US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technology</a:t>
            </a:r>
          </a:p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(based on co-ownership agreement)</a:t>
            </a:r>
          </a:p>
          <a:p>
            <a:pPr algn="ctr"/>
            <a:endParaRPr 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Licenses for ELTOS &amp; CIREA for MM industrialization are under preparation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2" y="4293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971600" y="1115452"/>
            <a:ext cx="269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Scalable Readout systems:</a:t>
            </a:r>
            <a:endParaRPr lang="fr-FR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7518" y="4499828"/>
            <a:ext cx="343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Transfer - MM license: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64088" y="6425952"/>
            <a:ext cx="2664296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331913" y="117451"/>
            <a:ext cx="6264275" cy="4312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547664" y="188640"/>
            <a:ext cx="5832648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WG6: MPGD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Technology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Industrialization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620688"/>
            <a:ext cx="7609776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Industrialization </a:t>
            </a: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transfer “know-how” from CERN workshop to </a:t>
            </a:r>
          </a:p>
          <a:p>
            <a:pPr algn="ctr"/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Industrial partners for MASS PRODUCTION</a:t>
            </a:r>
            <a:endParaRPr lang="fr-FR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7504" y="1940639"/>
            <a:ext cx="2716449" cy="120032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GEM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Technology:</a:t>
            </a:r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Tech-ETCH (USA, Boston)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Scienergy</a:t>
            </a: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(Japan, Tokyo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>
              <a:buFontTx/>
              <a:buChar char="•"/>
            </a:pP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Techtra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(Poland)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696990" y="1772816"/>
            <a:ext cx="3267498" cy="147732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Micromegas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Technology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TRIANGLE LABS (USA, Nevada)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ELTOS </a:t>
            </a:r>
            <a:r>
              <a:rPr lang="en-US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S.p.A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Italy)</a:t>
            </a:r>
          </a:p>
          <a:p>
            <a:pPr>
              <a:buFontTx/>
              <a:buChar char="•"/>
            </a:pP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SOMACIS (Italy, </a:t>
            </a:r>
            <a:r>
              <a:rPr lang="en-US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Castelfidarco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CIREA (France, CHOLET)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331640" y="1340768"/>
            <a:ext cx="6696744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THGEM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Technology: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ELTOS </a:t>
            </a:r>
            <a:r>
              <a:rPr lang="en-US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S.p.A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(Italy), PRINT ELECTRONICS  (Israel)</a:t>
            </a:r>
            <a:endParaRPr lang="fr-FR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2276872"/>
            <a:ext cx="1426160" cy="707886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</a:t>
            </a:r>
          </a:p>
          <a:p>
            <a:r>
              <a:rPr lang="en-US" sz="20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PARTNERS:</a:t>
            </a:r>
            <a:endParaRPr lang="fr-FR" sz="20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211960" y="1700808"/>
            <a:ext cx="0" cy="57606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4990048" y="2630815"/>
            <a:ext cx="734080" cy="6097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>
            <a:off x="2843808" y="2630815"/>
            <a:ext cx="720080" cy="6097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1560" y="3212976"/>
            <a:ext cx="7348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2011 - 2012: 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 test runs for GEM and </a:t>
            </a:r>
            <a:r>
              <a:rPr lang="en-US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Technology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5"/>
            <a:ext cx="278545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magine 4" descr="_DSC925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645024"/>
            <a:ext cx="280831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Grp="1" noChangeAspect="1" noChangeArrowheads="1"/>
          </p:cNvPicPr>
          <p:nvPr/>
        </p:nvPicPr>
        <p:blipFill>
          <a:blip r:embed="rId5" cstate="print"/>
          <a:srcRect l="19836" t="16868" r="18014" b="11201"/>
          <a:stretch>
            <a:fillRect/>
          </a:stretch>
        </p:blipFill>
        <p:spPr bwMode="auto">
          <a:xfrm>
            <a:off x="1403648" y="4712565"/>
            <a:ext cx="3024336" cy="214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 descr="\\cern.ch\dfs\Users\f\formenti\Desktop\PastedGraphic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725144"/>
            <a:ext cx="295232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059832" y="3934797"/>
            <a:ext cx="2995500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evaluation of 10*10 cm</a:t>
            </a:r>
            <a:r>
              <a:rPr lang="en-US" b="1" baseline="300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algn="ctr"/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Foils and Bulk MMs</a:t>
            </a:r>
            <a:endParaRPr lang="fr-FR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11760" y="5085184"/>
            <a:ext cx="105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Flex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10486" y="5085184"/>
            <a:ext cx="64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Eltos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8" y="1556792"/>
            <a:ext cx="4788024" cy="530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87624" y="44624"/>
            <a:ext cx="6552729" cy="4224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547664" y="44624"/>
            <a:ext cx="5976664" cy="4046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WG7: Common Test Beam Facility at H4 SPS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4" descr="IMG_0004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04" y="2420888"/>
            <a:ext cx="4146988" cy="2876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045" y="5470415"/>
            <a:ext cx="4094096" cy="1387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155679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2012: New beam telescope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l-G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resistive-strip </a:t>
            </a:r>
            <a:r>
              <a:rPr lang="el-G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megas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chambers with x-y readout,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 </a:t>
            </a:r>
            <a:r>
              <a:rPr lang="el-G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strips, active area 9x9 cm</a:t>
            </a:r>
            <a:r>
              <a:rPr lang="en-US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037" y="5261138"/>
            <a:ext cx="1895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SRS Readout </a:t>
            </a:r>
            <a:endParaRPr lang="en-US" sz="2000" b="1" u="sng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XCorrelati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949" y="1628800"/>
            <a:ext cx="3892532" cy="2592288"/>
          </a:xfrm>
          <a:prstGeom prst="rect">
            <a:avLst/>
          </a:prstGeom>
        </p:spPr>
      </p:pic>
      <p:pic>
        <p:nvPicPr>
          <p:cNvPr id="10" name="Picture 9" descr="BeamProfilePi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948" y="4293096"/>
            <a:ext cx="3936163" cy="25366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60032" y="764704"/>
            <a:ext cx="42839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2012: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3-periods (14+14+13days)</a:t>
            </a:r>
          </a:p>
          <a:p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 – 18 June, 9 – 23 July, 2 – 15 November)</a:t>
            </a:r>
            <a:endParaRPr lang="en-US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14" y="910461"/>
            <a:ext cx="476431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WG7 organization &amp; coordination efforts: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Y.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Tsipolitis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(NTU Athens) and E.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Oliveri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(CERN)  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5940152" y="4221088"/>
            <a:ext cx="2016224" cy="288032"/>
          </a:xfrm>
          <a:prstGeom prst="ellipse">
            <a:avLst/>
          </a:prstGeom>
          <a:noFill/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1759218" y="2874422"/>
            <a:ext cx="1450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 telescope 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496" y="539388"/>
            <a:ext cx="8558881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RD51 infrastructure: </a:t>
            </a: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and MMs beam telescopes, HV, gas &amp; power lines … </a:t>
            </a:r>
            <a:endParaRPr lang="fr-FR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57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" y="579710"/>
            <a:ext cx="2876087" cy="2157065"/>
          </a:xfrm>
          <a:prstGeom prst="rect">
            <a:avLst/>
          </a:prstGeom>
        </p:spPr>
      </p:pic>
      <p:pic>
        <p:nvPicPr>
          <p:cNvPr id="3" name="Picture 2" descr="IMG_2654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993" y="4815491"/>
            <a:ext cx="2530242" cy="1897682"/>
          </a:xfrm>
          <a:prstGeom prst="rect">
            <a:avLst/>
          </a:prstGeom>
        </p:spPr>
      </p:pic>
      <p:pic>
        <p:nvPicPr>
          <p:cNvPr id="4" name="Picture 3" descr="IMG_2653-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80" y="4815491"/>
            <a:ext cx="2683635" cy="2012726"/>
          </a:xfrm>
          <a:prstGeom prst="rect">
            <a:avLst/>
          </a:prstGeom>
        </p:spPr>
      </p:pic>
      <p:pic>
        <p:nvPicPr>
          <p:cNvPr id="5" name="Content Placeholder 85" descr="IMG_2650-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6321363" y="605589"/>
            <a:ext cx="2551559" cy="1937998"/>
          </a:xfrm>
          <a:prstGeom prst="rect">
            <a:avLst/>
          </a:prstGeom>
        </p:spPr>
      </p:pic>
      <p:pic>
        <p:nvPicPr>
          <p:cNvPr id="6" name="Picture 5" descr="IMG_2612-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60" y="712014"/>
            <a:ext cx="2533318" cy="181858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85023"/>
            <a:ext cx="9144000" cy="189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926518" y="3128742"/>
            <a:ext cx="395715" cy="43250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41510" y="3143112"/>
            <a:ext cx="749461" cy="43250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256790" y="3128742"/>
            <a:ext cx="395715" cy="43250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677022" y="3128742"/>
            <a:ext cx="395715" cy="43250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613557" y="3143112"/>
            <a:ext cx="736214" cy="43250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80239" y="2736775"/>
            <a:ext cx="2533318" cy="39196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2956326" y="2736775"/>
            <a:ext cx="393445" cy="40633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3207260" y="2561992"/>
            <a:ext cx="1049530" cy="56675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860217" y="3575621"/>
            <a:ext cx="66301" cy="12398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6347258" y="3561251"/>
            <a:ext cx="2154014" cy="125423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742389" y="3575622"/>
            <a:ext cx="934633" cy="12398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4072738" y="3575621"/>
            <a:ext cx="1172786" cy="12398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490971" y="2543588"/>
            <a:ext cx="1389604" cy="6492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6322233" y="2543588"/>
            <a:ext cx="419277" cy="59952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652505" y="2561992"/>
            <a:ext cx="1088074" cy="56675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-77823" y="4077072"/>
            <a:ext cx="28646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3-periods (9+12+6 days)</a:t>
            </a:r>
          </a:p>
          <a:p>
            <a:pPr algn="ctr"/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CMS-GEM 3-periods</a:t>
            </a:r>
          </a:p>
          <a:p>
            <a:pPr algn="ctr"/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JLAB-GEM 1-period</a:t>
            </a:r>
          </a:p>
          <a:p>
            <a:pPr algn="ctr"/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TOTEM-GEM 3-periods</a:t>
            </a:r>
          </a:p>
          <a:p>
            <a:pPr algn="ctr"/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COMPASS-THGEM 2 periods</a:t>
            </a:r>
          </a:p>
          <a:p>
            <a:pPr algn="ctr"/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DHCAL-THGEM 1 period</a:t>
            </a:r>
          </a:p>
          <a:p>
            <a:pPr algn="ctr"/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CALICE-</a:t>
            </a:r>
            <a:r>
              <a:rPr lang="en-US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umegas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period</a:t>
            </a:r>
          </a:p>
          <a:p>
            <a:pPr algn="ctr"/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GEM-TRT 1 period</a:t>
            </a:r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9771" y="754559"/>
            <a:ext cx="2282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JLAB-GEM 1-period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04556" y="6260438"/>
            <a:ext cx="242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DHCAL-THGEM 1 period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4628" y="614470"/>
            <a:ext cx="255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CALICE-</a:t>
            </a:r>
            <a:r>
              <a:rPr lang="en-US" dirty="0" err="1" smtClean="0">
                <a:solidFill>
                  <a:srgbClr val="FFFF00"/>
                </a:solidFill>
              </a:rPr>
              <a:t>umegas</a:t>
            </a:r>
            <a:r>
              <a:rPr lang="en-US" dirty="0" smtClean="0">
                <a:solidFill>
                  <a:srgbClr val="FFFF00"/>
                </a:solidFill>
              </a:rPr>
              <a:t> 1 period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0691" y="931878"/>
            <a:ext cx="209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CMS-GEM 3-periods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99450" y="6363948"/>
            <a:ext cx="282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COMPASS-THGEM 2 periods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239" y="2161262"/>
            <a:ext cx="235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TOTEM-GEM 3-periods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597173"/>
            <a:ext cx="235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GEM-TRT 1-period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1303" y="2377326"/>
            <a:ext cx="235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RD51-GEM-telescope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80239" y="931878"/>
            <a:ext cx="711190" cy="72636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57201" y="1236678"/>
            <a:ext cx="994638" cy="457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860691" y="1864926"/>
            <a:ext cx="687903" cy="40134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1775049" y="1864926"/>
            <a:ext cx="948944" cy="60634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2150059" y="1864926"/>
            <a:ext cx="592330" cy="60634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1265035" y="1791284"/>
            <a:ext cx="1458958" cy="67998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60167" y="2192660"/>
            <a:ext cx="264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RD51-umegas-telescope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7152592" y="1791285"/>
            <a:ext cx="492617" cy="51998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7335201" y="966505"/>
            <a:ext cx="1110030" cy="72737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331640" y="44624"/>
            <a:ext cx="6552729" cy="4224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WordArt 5"/>
          <p:cNvSpPr>
            <a:spLocks noChangeArrowheads="1" noChangeShapeType="1" noTextEdit="1"/>
          </p:cNvSpPr>
          <p:nvPr/>
        </p:nvSpPr>
        <p:spPr bwMode="auto">
          <a:xfrm>
            <a:off x="1691680" y="44624"/>
            <a:ext cx="5976664" cy="4046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WG7: Common Test Beam Facility at H4 SPS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3" name="Right Brace 42"/>
          <p:cNvSpPr/>
          <p:nvPr/>
        </p:nvSpPr>
        <p:spPr>
          <a:xfrm>
            <a:off x="4788024" y="1628800"/>
            <a:ext cx="504056" cy="4824536"/>
          </a:xfrm>
          <a:prstGeom prst="rightBrace">
            <a:avLst/>
          </a:prstGeom>
          <a:noFill/>
          <a:ln w="381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TextBox 43"/>
          <p:cNvSpPr txBox="1"/>
          <p:nvPr/>
        </p:nvSpPr>
        <p:spPr>
          <a:xfrm>
            <a:off x="4542649" y="4335487"/>
            <a:ext cx="1037463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25 m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" name="Picture 44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3"/>
            <a:ext cx="1008112" cy="662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107504" y="548680"/>
            <a:ext cx="7981372" cy="64631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30" tIns="45670" rIns="91330" bIns="4567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Consolidation around common projects: </a:t>
            </a:r>
            <a:r>
              <a:rPr lang="en-US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area MPGD R&amp;D,  CERN/MPGD</a:t>
            </a:r>
          </a:p>
          <a:p>
            <a:pPr algn="ctr"/>
            <a:r>
              <a:rPr lang="en-US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roduction </a:t>
            </a:r>
            <a:r>
              <a:rPr lang="en-US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acility</a:t>
            </a:r>
            <a:r>
              <a:rPr lang="en-US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electronics </a:t>
            </a:r>
            <a:r>
              <a:rPr lang="en-US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developments, software tools, beam tests</a:t>
            </a:r>
            <a:endParaRPr lang="fr-FR" b="1" u="sng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19671" y="44624"/>
            <a:ext cx="5760641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909192" y="161529"/>
            <a:ext cx="5181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RD 51 Collaboration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Organization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4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390" y="35980"/>
            <a:ext cx="1219114" cy="800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563888" y="3356992"/>
            <a:ext cx="1944216" cy="792088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3995936" y="3492297"/>
            <a:ext cx="109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RD51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96" y="1268760"/>
            <a:ext cx="31683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Large area </a:t>
            </a:r>
            <a:r>
              <a:rPr lang="en-GB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(MM, GEM, THGEM) </a:t>
            </a:r>
          </a:p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Design optimization </a:t>
            </a:r>
          </a:p>
          <a:p>
            <a:r>
              <a:rPr lang="en-GB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(e.g. THGEM, Resistive MM)</a:t>
            </a:r>
            <a:endParaRPr lang="fr-FR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1268760"/>
            <a:ext cx="27097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“RD51 Common Projects”</a:t>
            </a:r>
          </a:p>
          <a:p>
            <a:pPr algn="ctr"/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(Generic R&amp;D)</a:t>
            </a:r>
            <a:endParaRPr lang="fr-FR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2320" y="3430741"/>
            <a:ext cx="151490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 and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04" y="3430741"/>
            <a:ext cx="130773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MPGD SRS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34620" y="6095037"/>
            <a:ext cx="240187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MPGD Workshop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Industrialization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04" y="6093296"/>
            <a:ext cx="188231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RD51 Common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Beam Facility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861048"/>
            <a:ext cx="1728192" cy="100811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547664" y="3789040"/>
            <a:ext cx="1944216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23728" y="3316922"/>
            <a:ext cx="777842" cy="400110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WG5:</a:t>
            </a:r>
            <a:endParaRPr lang="fr-FR" sz="20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508104" y="3789040"/>
            <a:ext cx="1935832" cy="838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56176" y="3892986"/>
            <a:ext cx="777842" cy="400110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WG4:</a:t>
            </a:r>
            <a:endParaRPr lang="fr-FR" sz="20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 descr="CR2_DSC03848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2" t="4111"/>
          <a:stretch/>
        </p:blipFill>
        <p:spPr>
          <a:xfrm>
            <a:off x="3491880" y="1412776"/>
            <a:ext cx="1134819" cy="1516576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5004048" y="1916832"/>
            <a:ext cx="1224136" cy="138492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475384" y="2348880"/>
            <a:ext cx="1160512" cy="96125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627784" y="2564904"/>
            <a:ext cx="777842" cy="400110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WG1:</a:t>
            </a:r>
            <a:endParaRPr lang="fr-FR" sz="20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47"/>
          <p:cNvPicPr>
            <a:picLocks noChangeAspect="1" noChangeArrowheads="1"/>
          </p:cNvPicPr>
          <p:nvPr/>
        </p:nvPicPr>
        <p:blipFill>
          <a:blip r:embed="rId6" cstate="print"/>
          <a:srcRect l="7745" r="7745"/>
          <a:stretch>
            <a:fillRect/>
          </a:stretch>
        </p:blipFill>
        <p:spPr bwMode="auto">
          <a:xfrm>
            <a:off x="1424257" y="2204864"/>
            <a:ext cx="91549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68" descr="C:\Users\danilo\Desktop\ieee08\IMG_26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2204864"/>
            <a:ext cx="131992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5522350" y="2132856"/>
            <a:ext cx="777842" cy="400110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WG2:</a:t>
            </a:r>
            <a:endParaRPr lang="fr-FR" sz="20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2195736" y="4293096"/>
            <a:ext cx="1656184" cy="158417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148064" y="4077072"/>
            <a:ext cx="2160240" cy="1800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483768" y="5013176"/>
            <a:ext cx="777842" cy="400110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WG7:</a:t>
            </a:r>
            <a:endParaRPr lang="fr-FR" sz="20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40152" y="4941168"/>
            <a:ext cx="777842" cy="400110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WG6:</a:t>
            </a:r>
            <a:endParaRPr lang="fr-FR" sz="20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5" descr="DSCN18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4880411"/>
            <a:ext cx="1512168" cy="114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DSC0046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68551" y="5634626"/>
            <a:ext cx="1571667" cy="1178750"/>
          </a:xfrm>
          <a:prstGeom prst="rect">
            <a:avLst/>
          </a:prstGeom>
        </p:spPr>
      </p:pic>
      <p:graphicFrame>
        <p:nvGraphicFramePr>
          <p:cNvPr id="32" name="Object 2"/>
          <p:cNvGraphicFramePr>
            <a:graphicFrameLocks noChangeAspect="1"/>
          </p:cNvGraphicFramePr>
          <p:nvPr/>
        </p:nvGraphicFramePr>
        <p:xfrm>
          <a:off x="2574520" y="5661248"/>
          <a:ext cx="1421416" cy="1152128"/>
        </p:xfrm>
        <a:graphic>
          <a:graphicData uri="http://schemas.openxmlformats.org/presentationml/2006/ole">
            <p:oleObj spid="_x0000_s14338" name="Document" r:id="rId10" imgW="6211167" imgH="5029902" progId="Word.Document.12">
              <p:link updateAutomatic="1"/>
            </p:oleObj>
          </a:graphicData>
        </a:graphic>
      </p:graphicFrame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0152" y="2602890"/>
            <a:ext cx="1464168" cy="107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9512" y="738188"/>
            <a:ext cx="694453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Micromegas</a:t>
            </a:r>
            <a:endParaRPr lang="en-US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</a:pPr>
            <a:endParaRPr lang="en-US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</a:pPr>
            <a:r>
              <a:rPr lang="en-US" sz="20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GEM</a:t>
            </a:r>
          </a:p>
          <a:p>
            <a:pPr>
              <a:buFontTx/>
              <a:buChar char="•"/>
            </a:pPr>
            <a:endParaRPr lang="en-US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</a:pPr>
            <a:r>
              <a:rPr lang="en-US" sz="20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Thick-GEM, Hole-Type Detectors and RETGEM</a:t>
            </a:r>
          </a:p>
          <a:p>
            <a:pPr>
              <a:buFontTx/>
              <a:buChar char="•"/>
            </a:pPr>
            <a:endParaRPr lang="en-US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</a:pPr>
            <a:r>
              <a:rPr lang="en-US" sz="20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MPDG with CMOS pixel </a:t>
            </a:r>
            <a:r>
              <a:rPr lang="en-US" sz="20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ASICs (“</a:t>
            </a:r>
            <a:r>
              <a:rPr lang="en-US" sz="2000" b="1" dirty="0" err="1" smtClean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US" sz="20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”)</a:t>
            </a:r>
            <a:endParaRPr lang="en-US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</a:pPr>
            <a:endParaRPr lang="en-US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</a:pPr>
            <a:r>
              <a:rPr lang="en-US" sz="20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Micro-Pixel Chamber (</a:t>
            </a:r>
            <a:r>
              <a:rPr lang="en-US" sz="2000" b="1" dirty="0" err="1" smtClean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US" sz="2000" b="1" dirty="0" err="1" smtClean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PIC</a:t>
            </a:r>
            <a:r>
              <a:rPr lang="en-US" sz="20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US" sz="2000" dirty="0">
              <a:solidFill>
                <a:schemeClr val="accent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16" descr="bottom2 copy"/>
          <p:cNvPicPr>
            <a:picLocks noChangeAspect="1" noChangeArrowheads="1"/>
          </p:cNvPicPr>
          <p:nvPr/>
        </p:nvPicPr>
        <p:blipFill>
          <a:blip r:embed="rId2" cstate="print"/>
          <a:srcRect l="-932" t="18729" r="8897" b="18729"/>
          <a:stretch>
            <a:fillRect/>
          </a:stretch>
        </p:blipFill>
        <p:spPr bwMode="auto">
          <a:xfrm>
            <a:off x="5486400" y="5329238"/>
            <a:ext cx="1600200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5329238"/>
            <a:ext cx="152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486650" y="5157788"/>
            <a:ext cx="11033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4305" y="3573016"/>
            <a:ext cx="15779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8" descr="elmic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5329238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9" descr="detectorScheme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3573016"/>
            <a:ext cx="198596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123728" y="3652838"/>
            <a:ext cx="1229072" cy="1550988"/>
            <a:chOff x="2880" y="1772"/>
            <a:chExt cx="528" cy="688"/>
          </a:xfrm>
        </p:grpSpPr>
        <p:pic>
          <p:nvPicPr>
            <p:cNvPr id="11" name="Picture 10" descr="charge_transfer_avalanch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80" y="1813"/>
              <a:ext cx="528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928" y="2352"/>
              <a:ext cx="376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Electrons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3047" y="1772"/>
              <a:ext cx="220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Ions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047" y="2181"/>
              <a:ext cx="23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rgbClr val="FFFFFF"/>
                  </a:solidFill>
                  <a:cs typeface="Arial" charset="0"/>
                </a:rPr>
                <a:t>60 %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936" y="2068"/>
              <a:ext cx="233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cs typeface="Arial" charset="0"/>
                </a:rPr>
                <a:t>40 %</a:t>
              </a:r>
            </a:p>
          </p:txBody>
        </p:sp>
      </p:grp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3576638"/>
            <a:ext cx="1828800" cy="17526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17" name="Picture 43" descr="vuilleumierbi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" y="5329238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533400" y="6472238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Micromegas</a:t>
            </a:r>
          </a:p>
        </p:txBody>
      </p:sp>
      <p:sp>
        <p:nvSpPr>
          <p:cNvPr id="19" name="Text Box 46"/>
          <p:cNvSpPr txBox="1">
            <a:spLocks noChangeArrowheads="1"/>
          </p:cNvSpPr>
          <p:nvPr/>
        </p:nvSpPr>
        <p:spPr bwMode="auto">
          <a:xfrm>
            <a:off x="2574925" y="6505575"/>
            <a:ext cx="58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GEM</a:t>
            </a:r>
          </a:p>
        </p:txBody>
      </p:sp>
      <p:sp>
        <p:nvSpPr>
          <p:cNvPr id="20" name="Text Box 47"/>
          <p:cNvSpPr txBox="1">
            <a:spLocks noChangeArrowheads="1"/>
          </p:cNvSpPr>
          <p:nvPr/>
        </p:nvSpPr>
        <p:spPr bwMode="auto">
          <a:xfrm>
            <a:off x="3995738" y="6505575"/>
            <a:ext cx="825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THGEM</a:t>
            </a:r>
          </a:p>
        </p:txBody>
      </p:sp>
      <p:sp>
        <p:nvSpPr>
          <p:cNvPr id="21" name="Text Box 48"/>
          <p:cNvSpPr txBox="1">
            <a:spLocks noChangeArrowheads="1"/>
          </p:cNvSpPr>
          <p:nvPr/>
        </p:nvSpPr>
        <p:spPr bwMode="auto">
          <a:xfrm>
            <a:off x="5889625" y="6472238"/>
            <a:ext cx="698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MHSP</a:t>
            </a:r>
          </a:p>
        </p:txBody>
      </p:sp>
      <p:sp>
        <p:nvSpPr>
          <p:cNvPr id="22" name="Text Box 49"/>
          <p:cNvSpPr txBox="1">
            <a:spLocks noChangeArrowheads="1"/>
          </p:cNvSpPr>
          <p:nvPr/>
        </p:nvSpPr>
        <p:spPr bwMode="auto">
          <a:xfrm>
            <a:off x="7696200" y="6472238"/>
            <a:ext cx="676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Ingrid</a:t>
            </a:r>
          </a:p>
        </p:txBody>
      </p:sp>
      <p:grpSp>
        <p:nvGrpSpPr>
          <p:cNvPr id="23" name="Group 56"/>
          <p:cNvGrpSpPr>
            <a:grpSpLocks/>
          </p:cNvGrpSpPr>
          <p:nvPr/>
        </p:nvGrpSpPr>
        <p:grpSpPr bwMode="auto">
          <a:xfrm>
            <a:off x="7236296" y="3556571"/>
            <a:ext cx="1524000" cy="1673225"/>
            <a:chOff x="3936" y="659"/>
            <a:chExt cx="960" cy="1054"/>
          </a:xfrm>
        </p:grpSpPr>
        <p:pic>
          <p:nvPicPr>
            <p:cNvPr id="24" name="Picture 51" descr="100kASIC"/>
            <p:cNvPicPr>
              <a:picLocks noChangeAspect="1" noChangeArrowheads="1"/>
            </p:cNvPicPr>
            <p:nvPr/>
          </p:nvPicPr>
          <p:blipFill>
            <a:blip r:embed="rId11" cstate="print"/>
            <a:srcRect l="17577" t="10001" r="30891" b="12500"/>
            <a:stretch>
              <a:fillRect/>
            </a:stretch>
          </p:blipFill>
          <p:spPr bwMode="auto">
            <a:xfrm>
              <a:off x="3936" y="659"/>
              <a:ext cx="960" cy="1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52"/>
            <p:cNvSpPr txBox="1">
              <a:spLocks noChangeArrowheads="1"/>
            </p:cNvSpPr>
            <p:nvPr/>
          </p:nvSpPr>
          <p:spPr bwMode="auto">
            <a:xfrm>
              <a:off x="3984" y="672"/>
              <a:ext cx="87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0.18 </a:t>
              </a:r>
              <a:r>
                <a:rPr lang="en-US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cs typeface="Arial" pitchFamily="34" charset="0"/>
                </a:rPr>
                <a:t>m</a:t>
              </a:r>
              <a:r>
                <a:rPr lang="en-US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m CMOS VLSI</a:t>
              </a:r>
            </a:p>
          </p:txBody>
        </p:sp>
        <p:pic>
          <p:nvPicPr>
            <p:cNvPr id="26" name="Picture 53" descr="Honeycomb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46" y="1402"/>
              <a:ext cx="344" cy="278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7" name="Rectangle 54"/>
            <p:cNvSpPr>
              <a:spLocks noChangeArrowheads="1"/>
            </p:cNvSpPr>
            <p:nvPr/>
          </p:nvSpPr>
          <p:spPr bwMode="auto">
            <a:xfrm>
              <a:off x="4407" y="1263"/>
              <a:ext cx="54" cy="40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cs typeface="Arial" charset="0"/>
              </a:endParaRPr>
            </a:p>
          </p:txBody>
        </p:sp>
        <p:sp>
          <p:nvSpPr>
            <p:cNvPr id="28" name="Line 55"/>
            <p:cNvSpPr>
              <a:spLocks noChangeShapeType="1"/>
            </p:cNvSpPr>
            <p:nvPr/>
          </p:nvSpPr>
          <p:spPr bwMode="auto">
            <a:xfrm>
              <a:off x="4461" y="1303"/>
              <a:ext cx="78" cy="1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7146925" y="2997200"/>
            <a:ext cx="1817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CMOS high density</a:t>
            </a:r>
          </a:p>
          <a:p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readout electronics</a:t>
            </a:r>
            <a:endParaRPr lang="fr-FR" sz="1400" b="1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0" name="WordArt 34"/>
          <p:cNvSpPr>
            <a:spLocks noChangeArrowheads="1" noChangeShapeType="1" noTextEdit="1"/>
          </p:cNvSpPr>
          <p:nvPr/>
        </p:nvSpPr>
        <p:spPr bwMode="auto">
          <a:xfrm>
            <a:off x="323528" y="260648"/>
            <a:ext cx="8568952" cy="3426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Micro-Pattern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Gaseous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Detectors: Technologies for Future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Projects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1" name="Picture 3" descr="uPICstrc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7914" y="1196752"/>
            <a:ext cx="2018582" cy="1736354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</p:spPr>
      </p:pic>
      <p:sp>
        <p:nvSpPr>
          <p:cNvPr id="32" name="Text Box 46"/>
          <p:cNvSpPr txBox="1">
            <a:spLocks noChangeArrowheads="1"/>
          </p:cNvSpPr>
          <p:nvPr/>
        </p:nvSpPr>
        <p:spPr bwMode="auto">
          <a:xfrm>
            <a:off x="7668344" y="836712"/>
            <a:ext cx="5277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charset="0"/>
              </a:rPr>
              <a:t>m</a:t>
            </a:r>
            <a:r>
              <a:rPr lang="en-US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PIC</a:t>
            </a:r>
            <a:endParaRPr lang="en-US" sz="14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4925" y="777875"/>
            <a:ext cx="9001125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2"/>
              </a:buClr>
              <a:buFont typeface="Arial" charset="0"/>
              <a:buChar char="•"/>
            </a:pPr>
            <a:r>
              <a:rPr lang="en-GB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GB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CERN MPGD workshop  (10-11 September 2007)</a:t>
            </a:r>
          </a:p>
          <a:p>
            <a:pPr>
              <a:buClr>
                <a:schemeClr val="tx2"/>
              </a:buClr>
            </a:pPr>
            <a:r>
              <a:rPr lang="en-GB">
                <a:solidFill>
                  <a:srgbClr val="002060"/>
                </a:solidFill>
                <a:latin typeface="Calibri" pitchFamily="34" charset="0"/>
              </a:rPr>
              <a:t>   </a:t>
            </a:r>
            <a:r>
              <a:rPr lang="en-GB" sz="14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2"/>
              </a:rPr>
              <a:t>Micro Pattern Gas Detectors. Towards an R&amp;D Collaboration. (10-11 September 2007)</a:t>
            </a:r>
            <a:endParaRPr lang="en-GB" sz="1400" b="1">
              <a:solidFill>
                <a:srgbClr val="9966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buClr>
                <a:schemeClr val="tx2"/>
              </a:buClr>
              <a:buFont typeface="Arial" charset="0"/>
              <a:buChar char="•"/>
            </a:pPr>
            <a:r>
              <a:rPr lang="en-GB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GB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  <a:r>
              <a:rPr lang="en-GB" sz="1600" b="1" baseline="30000">
                <a:effectLst>
                  <a:outerShdw blurRad="38100" dist="38100" dir="2700000" algn="tl">
                    <a:srgbClr val="FFFFFF"/>
                  </a:outerShdw>
                </a:effectLst>
              </a:rPr>
              <a:t>st</a:t>
            </a:r>
            <a:r>
              <a:rPr lang="en-GB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draft of the proposal presentation during Nikhef meeting (17 April 2008)</a:t>
            </a:r>
          </a:p>
          <a:p>
            <a:pPr>
              <a:buClr>
                <a:schemeClr val="tx2"/>
              </a:buClr>
            </a:pPr>
            <a:r>
              <a:rPr lang="en-GB">
                <a:solidFill>
                  <a:srgbClr val="002060"/>
                </a:solidFill>
                <a:latin typeface="Calibri" pitchFamily="34" charset="0"/>
              </a:rPr>
              <a:t>   </a:t>
            </a:r>
            <a:r>
              <a:rPr lang="en-GB" sz="14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3"/>
              </a:rPr>
              <a:t>Micro-Pattern Gas Detectors (RD-51) Workshop, Nikhef, April 16-18, 2008</a:t>
            </a:r>
            <a:endParaRPr lang="en-GB" sz="1400" b="1">
              <a:solidFill>
                <a:srgbClr val="9966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buClr>
                <a:schemeClr val="tx2"/>
              </a:buClr>
            </a:pPr>
            <a:r>
              <a:rPr lang="en-GB" sz="14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  </a:t>
            </a:r>
            <a:r>
              <a:rPr lang="en-GB" sz="14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4"/>
              </a:rPr>
              <a:t>Gas detectors advance into a second century - CERN Courier</a:t>
            </a:r>
            <a:endParaRPr lang="en-GB" sz="1400" b="1">
              <a:solidFill>
                <a:srgbClr val="9966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buClr>
                <a:schemeClr val="tx2"/>
              </a:buClr>
              <a:buFont typeface="Arial" charset="0"/>
              <a:buChar char="•"/>
            </a:pPr>
            <a:r>
              <a:rPr lang="en-GB" sz="1600">
                <a:latin typeface="Calibri" pitchFamily="34" charset="0"/>
              </a:rPr>
              <a:t> </a:t>
            </a:r>
            <a:r>
              <a:rPr lang="en-GB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Proposal presentation in CERN/LHCC open session (2 July 2008)</a:t>
            </a:r>
          </a:p>
          <a:p>
            <a:pPr>
              <a:buClr>
                <a:schemeClr val="tx2"/>
              </a:buClr>
            </a:pPr>
            <a:r>
              <a:rPr lang="en-GB">
                <a:solidFill>
                  <a:srgbClr val="002060"/>
                </a:solidFill>
                <a:latin typeface="Calibri" pitchFamily="34" charset="0"/>
              </a:rPr>
              <a:t>   </a:t>
            </a:r>
            <a:r>
              <a:rPr lang="en-GB" sz="14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5"/>
              </a:rPr>
              <a:t>94th LHCC Meeting Agenda (02-03 July 2008)</a:t>
            </a:r>
            <a:r>
              <a:rPr lang="en-GB" sz="14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;  </a:t>
            </a:r>
          </a:p>
          <a:p>
            <a:pPr>
              <a:buClr>
                <a:schemeClr val="tx2"/>
              </a:buClr>
            </a:pPr>
            <a:r>
              <a:rPr lang="en-GB" sz="14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  </a:t>
            </a:r>
            <a:r>
              <a:rPr lang="en-GB" sz="14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6"/>
              </a:rPr>
              <a:t>CERN‐LHCC‐2008‐011 (LHCC‐P‐011)</a:t>
            </a:r>
            <a:endParaRPr lang="en-GB" sz="1400" b="1">
              <a:solidFill>
                <a:srgbClr val="9966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buClr>
                <a:schemeClr val="tx2"/>
              </a:buClr>
              <a:buFont typeface="Arial" charset="0"/>
              <a:buChar char="•"/>
            </a:pPr>
            <a:r>
              <a:rPr lang="en-GB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GB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CERN/LHCC committee close session (24 September 2008) </a:t>
            </a:r>
          </a:p>
          <a:p>
            <a:pPr>
              <a:buClr>
                <a:schemeClr val="tx2"/>
              </a:buClr>
              <a:buFont typeface="Arial" charset="0"/>
              <a:buNone/>
            </a:pPr>
            <a:r>
              <a:rPr lang="en-GB" sz="1200">
                <a:solidFill>
                  <a:srgbClr val="002060"/>
                </a:solidFill>
                <a:latin typeface="Calibri" pitchFamily="34" charset="0"/>
              </a:rPr>
              <a:t>   </a:t>
            </a:r>
            <a:r>
              <a:rPr lang="en-GB" sz="1400" b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7"/>
              </a:rPr>
              <a:t>Meeting with LHCC referees (23 September 2008)</a:t>
            </a:r>
            <a:r>
              <a:rPr lang="en-GB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; </a:t>
            </a:r>
            <a:r>
              <a:rPr lang="en-GB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hlinkClick r:id="rId8"/>
              </a:rPr>
              <a:t>LHCC-095 minutes</a:t>
            </a:r>
            <a:endParaRPr lang="en-GB" sz="1400" b="1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>
              <a:buClr>
                <a:schemeClr val="tx2"/>
              </a:buClr>
              <a:buFont typeface="Arial" charset="0"/>
              <a:buChar char="•"/>
            </a:pPr>
            <a:r>
              <a:rPr lang="en-GB">
                <a:latin typeface="Calibri" pitchFamily="34" charset="0"/>
              </a:rPr>
              <a:t> </a:t>
            </a:r>
            <a:r>
              <a:rPr lang="en-GB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en-GB" sz="1600" b="1" baseline="30000">
                <a:effectLst>
                  <a:outerShdw blurRad="38100" dist="38100" dir="2700000" algn="tl">
                    <a:srgbClr val="FFFFFF"/>
                  </a:outerShdw>
                </a:effectLst>
              </a:rPr>
              <a:t>nd</a:t>
            </a:r>
            <a:r>
              <a:rPr lang="en-GB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RD51 Collaboration meeting (Paris 13-15 October 2008)</a:t>
            </a:r>
          </a:p>
          <a:p>
            <a:pPr>
              <a:buClr>
                <a:schemeClr val="tx2"/>
              </a:buClr>
            </a:pPr>
            <a:r>
              <a:rPr lang="en-GB">
                <a:solidFill>
                  <a:srgbClr val="002060"/>
                </a:solidFill>
                <a:latin typeface="Calibri" pitchFamily="34" charset="0"/>
              </a:rPr>
              <a:t>  </a:t>
            </a:r>
            <a:r>
              <a:rPr lang="en-GB" sz="14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9"/>
              </a:rPr>
              <a:t>2nd RD51 Collaboration Meeting (13-15 October 2008)</a:t>
            </a:r>
            <a:r>
              <a:rPr lang="en-GB" sz="14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</a:t>
            </a:r>
          </a:p>
          <a:p>
            <a:pPr>
              <a:buClr>
                <a:schemeClr val="tx2"/>
              </a:buClr>
              <a:buFont typeface="Arial" charset="0"/>
              <a:buChar char="•"/>
            </a:pPr>
            <a:r>
              <a:rPr lang="en-GB">
                <a:latin typeface="Calibri" pitchFamily="34" charset="0"/>
              </a:rPr>
              <a:t> </a:t>
            </a:r>
            <a: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CERN</a:t>
            </a:r>
            <a:r>
              <a:rPr lang="en-GB">
                <a:latin typeface="Calibri" pitchFamily="34" charset="0"/>
              </a:rPr>
              <a:t> </a:t>
            </a:r>
            <a:r>
              <a:rPr lang="en-GB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Research Board  approval(5 December 2008)</a:t>
            </a:r>
            <a:r>
              <a:rPr lang="en-GB" sz="16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buClr>
                <a:schemeClr val="tx2"/>
              </a:buClr>
              <a:buFont typeface="Arial" charset="0"/>
              <a:buNone/>
            </a:pPr>
            <a:r>
              <a:rPr lang="en-GB" sz="1200">
                <a:latin typeface="Calibri" pitchFamily="34" charset="0"/>
              </a:rPr>
              <a:t> </a:t>
            </a:r>
            <a:r>
              <a:rPr lang="en-GB" sz="14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10"/>
              </a:rPr>
              <a:t>186th Research Board meeting minutes</a:t>
            </a:r>
            <a:endParaRPr lang="en-GB" sz="1600" b="1">
              <a:solidFill>
                <a:srgbClr val="9966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 descr="https://espace.cern.ch/test-RD51/Pictures/Sah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925" y="4546600"/>
            <a:ext cx="3154363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1"/>
          <p:cNvSpPr txBox="1">
            <a:spLocks noGrp="1"/>
          </p:cNvSpPr>
          <p:nvPr/>
        </p:nvSpPr>
        <p:spPr>
          <a:xfrm>
            <a:off x="8715375" y="6572250"/>
            <a:ext cx="428625" cy="285750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727B78E-64BC-4AFE-A520-CEF56F09AFB1}" type="slidenum">
              <a:rPr lang="en-GB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GB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690688" y="44450"/>
            <a:ext cx="4968875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130425" y="190500"/>
            <a:ext cx="4097338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RD51 Collaboration Milestones</a:t>
            </a:r>
          </a:p>
        </p:txBody>
      </p:sp>
      <p:pic>
        <p:nvPicPr>
          <p:cNvPr id="7" name="Picture 7" descr="Freibur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11513" y="4521200"/>
            <a:ext cx="2944812" cy="2220913"/>
          </a:xfrm>
          <a:prstGeom prst="rect">
            <a:avLst/>
          </a:prstGeom>
          <a:noFill/>
        </p:spPr>
      </p:pic>
      <p:pic>
        <p:nvPicPr>
          <p:cNvPr id="8" name="Picture 8" descr="MoU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27763" y="4508500"/>
            <a:ext cx="2843212" cy="2206625"/>
          </a:xfrm>
          <a:prstGeom prst="rect">
            <a:avLst/>
          </a:prstGeom>
          <a:noFill/>
        </p:spPr>
      </p:pic>
      <p:pic>
        <p:nvPicPr>
          <p:cNvPr id="9" name="Picture 8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0553"/>
            <a:ext cx="1152128" cy="7567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1" descr="rd51 world ma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196752"/>
            <a:ext cx="45720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1991941" y="184324"/>
            <a:ext cx="531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200" b="1">
                <a:solidFill>
                  <a:schemeClr val="accent2"/>
                </a:solidFill>
                <a:cs typeface="Arial" charset="0"/>
              </a:rPr>
              <a:t>GEM</a:t>
            </a: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5039941" y="184324"/>
            <a:ext cx="735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200" b="1">
                <a:solidFill>
                  <a:schemeClr val="accent2"/>
                </a:solidFill>
                <a:cs typeface="Arial" charset="0"/>
              </a:rPr>
              <a:t>THGEM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5496" y="44996"/>
            <a:ext cx="7632848" cy="5036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WordArt 81"/>
          <p:cNvSpPr>
            <a:spLocks noChangeArrowheads="1" noChangeShapeType="1" noTextEdit="1"/>
          </p:cNvSpPr>
          <p:nvPr/>
        </p:nvSpPr>
        <p:spPr bwMode="auto">
          <a:xfrm>
            <a:off x="323528" y="116632"/>
            <a:ext cx="705678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87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RD51 Collaboration: “Development of MPGD Technologies”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436096" y="2492896"/>
            <a:ext cx="2952328" cy="1077218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§"/>
            </a:pPr>
            <a:r>
              <a:rPr lang="en-GB" altLang="ja-JP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 80 </a:t>
            </a:r>
            <a:r>
              <a:rPr lang="en-GB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institutes </a:t>
            </a:r>
            <a:r>
              <a:rPr lang="en-GB" altLang="ja-JP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worldwide 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en-GB" altLang="ja-JP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 ~ 450 people involved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en-GB" altLang="ja-JP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 Representation (Europe, Asia</a:t>
            </a:r>
          </a:p>
          <a:p>
            <a:pPr eaLnBrk="0" hangingPunct="0"/>
            <a:r>
              <a:rPr lang="en-GB" altLang="ja-JP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North/South America, Africa)</a:t>
            </a:r>
          </a:p>
        </p:txBody>
      </p:sp>
      <p:pic>
        <p:nvPicPr>
          <p:cNvPr id="8" name="Picture 7" descr="2011MPGD_Group_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96752"/>
            <a:ext cx="4283968" cy="2592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6096" y="3275702"/>
            <a:ext cx="3456384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Kobe, Japan, September  2011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7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933056"/>
            <a:ext cx="432048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786531" y="6300038"/>
            <a:ext cx="2601893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Bari, Italy, October 2010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9552" y="548680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654" indent="-342654" algn="ctr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The main objective of the R&amp;D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programme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is to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advance</a:t>
            </a:r>
          </a:p>
          <a:p>
            <a:pPr marL="342654" indent="-342654" algn="ctr"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technological development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of Micropattern Gas Detectors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520" y="3823891"/>
            <a:ext cx="4320480" cy="147731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“RD51 </a:t>
            </a:r>
            <a:r>
              <a:rPr lang="en-GB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aims at facilitating the </a:t>
            </a:r>
            <a:r>
              <a:rPr lang="en-GB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advanced gas-avalanche detector technologies</a:t>
            </a:r>
            <a:r>
              <a:rPr lang="en-GB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associated electronic-readout systems, </a:t>
            </a:r>
            <a:r>
              <a:rPr lang="en-GB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applications in basic and applied </a:t>
            </a:r>
            <a:r>
              <a:rPr lang="en-GB" b="1" u="sng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GB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504" y="5336048"/>
            <a:ext cx="4572000" cy="1477328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RD51 contributes to the </a:t>
            </a:r>
            <a:r>
              <a:rPr lang="en-GB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</a:t>
            </a:r>
            <a:r>
              <a:rPr lang="en-GB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upgrades, BUT, </a:t>
            </a:r>
            <a:r>
              <a:rPr lang="en-GB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important is</a:t>
            </a:r>
            <a:r>
              <a:rPr lang="en-GB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GB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RD51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serves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an access point to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MPGD “know-how” for the world-wide community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07505" y="2602897"/>
            <a:ext cx="4392487" cy="111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8000" tIns="64000" rIns="128000" bIns="64000">
            <a:spAutoFit/>
          </a:bodyPr>
          <a:lstStyle/>
          <a:p>
            <a:pPr>
              <a:buFontTx/>
              <a:buChar char="•"/>
            </a:pP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600" b="1" u="sng" dirty="0" smtClean="0">
                <a:solidFill>
                  <a:srgbClr val="CC00CC"/>
                </a:solidFill>
                <a:latin typeface="Calibri" pitchFamily="34" charset="0"/>
              </a:rPr>
              <a:t>~ 85 </a:t>
            </a:r>
            <a:r>
              <a:rPr lang="en-US" sz="1600" b="1" u="sng" dirty="0">
                <a:solidFill>
                  <a:srgbClr val="CC00CC"/>
                </a:solidFill>
                <a:latin typeface="Calibri" pitchFamily="34" charset="0"/>
              </a:rPr>
              <a:t>institutes </a:t>
            </a:r>
          </a:p>
          <a:p>
            <a:pPr>
              <a:buFontTx/>
              <a:buChar char="•"/>
            </a:pP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600" b="1" u="sng" dirty="0">
                <a:solidFill>
                  <a:srgbClr val="CC00CC"/>
                </a:solidFill>
                <a:latin typeface="Calibri" pitchFamily="34" charset="0"/>
              </a:rPr>
              <a:t>~ 450 people involved</a:t>
            </a:r>
          </a:p>
          <a:p>
            <a:pPr>
              <a:buFontTx/>
              <a:buChar char="•"/>
            </a:pP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 Representation (Europe, North America, </a:t>
            </a:r>
            <a:endParaRPr lang="en-US" sz="1600" b="1" dirty="0" smtClean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Asia</a:t>
            </a: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, South America, Africa)</a:t>
            </a:r>
            <a:endParaRPr lang="fr-FR" sz="16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6" name="Picture 15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9390" y="35980"/>
            <a:ext cx="1219114" cy="8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323871" y="1196752"/>
            <a:ext cx="3319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MPGD2011, the first conference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international series in Asia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91679" y="72008"/>
            <a:ext cx="5760641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981200" y="188913"/>
            <a:ext cx="5181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RD 51 Collaboration - Working Groups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2" descr="WGorganiz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052736"/>
            <a:ext cx="9026525" cy="576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87624" y="611396"/>
            <a:ext cx="6552529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“Transverse organization” of MPGD activities in 7 Working Groups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99792" y="2267580"/>
            <a:ext cx="441428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http://rd51-public.web.cern.ch/RD51-Public</a:t>
            </a:r>
          </a:p>
        </p:txBody>
      </p:sp>
      <p:pic>
        <p:nvPicPr>
          <p:cNvPr id="7" name="Picture 6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390" y="35980"/>
            <a:ext cx="1219114" cy="800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91679" y="72008"/>
            <a:ext cx="5760641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981200" y="188913"/>
            <a:ext cx="5181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RD 51 Collaboration - Working Groups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2" descr="WGorganiz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052736"/>
            <a:ext cx="9026525" cy="576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87624" y="611396"/>
            <a:ext cx="6552529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“Transverse organization” of MPGD activities in 7 Working Groups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99792" y="2267580"/>
            <a:ext cx="441428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http://rd51-public.web.cern.ch/RD51-Public</a:t>
            </a:r>
          </a:p>
        </p:txBody>
      </p:sp>
      <p:pic>
        <p:nvPicPr>
          <p:cNvPr id="7" name="Picture 6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9390" y="35980"/>
            <a:ext cx="1219114" cy="8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06808" y="1268760"/>
            <a:ext cx="8929688" cy="55706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330" tIns="45670" rIns="91330" bIns="4567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GB" b="1" dirty="0">
                <a:solidFill>
                  <a:srgbClr val="1F497D"/>
                </a:solidFill>
                <a:latin typeface="Calibri" pitchFamily="34" charset="0"/>
              </a:rPr>
              <a:t> </a:t>
            </a:r>
            <a:endParaRPr lang="en-GB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GB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WG1: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large area Micromegas, GEM; THGEM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R&amp;D; MM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resistive anode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readout (discharge protection);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design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and detector assembly optimization</a:t>
            </a:r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; large area readout electrodes and electronics interface </a:t>
            </a:r>
            <a:endParaRPr lang="en-GB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GB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WG2: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double phase operation, radiation tolerance, discharge protection, rate effects, single-electron </a:t>
            </a:r>
            <a:r>
              <a:rPr lang="en-GB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response, avalanche fluctuations, photo detection with </a:t>
            </a:r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THGEM  and </a:t>
            </a:r>
            <a:r>
              <a:rPr lang="en-GB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GridPix</a:t>
            </a:r>
            <a:endParaRPr lang="en-GB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endParaRPr lang="en-GB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n-GB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WG3: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GB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applications beyond </a:t>
            </a:r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HEP</a:t>
            </a:r>
            <a:r>
              <a:rPr lang="en-GB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industrial applications (X-ray diffraction, homeland security)</a:t>
            </a:r>
          </a:p>
          <a:p>
            <a:endParaRPr lang="en-GB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n-GB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WG4: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development of the software tools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; </a:t>
            </a:r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microtracking</a:t>
            </a:r>
            <a:r>
              <a:rPr lang="en-GB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;  neBEM field solver, electroluminescence simulation tool, Penning transfers, GEM charging up; MM transparency and </a:t>
            </a:r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signal development, MM discharges</a:t>
            </a:r>
            <a:endParaRPr lang="en-GB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endParaRPr lang="en-GB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n-GB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WG5: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scalable readout system</a:t>
            </a:r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; </a:t>
            </a:r>
            <a:r>
              <a:rPr lang="en-GB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Timepix multi-chip MPGD readout</a:t>
            </a:r>
          </a:p>
          <a:p>
            <a:endParaRPr lang="en-GB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n-GB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WG6: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CERN MPGD Production Facility;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industrialisation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; </a:t>
            </a:r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TT </a:t>
            </a:r>
            <a:r>
              <a:rPr lang="en-GB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Network</a:t>
            </a:r>
          </a:p>
          <a:p>
            <a:endParaRPr lang="en-GB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n-GB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WG7:</a:t>
            </a:r>
            <a:r>
              <a:rPr lang="en-GB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RD51 test beam facility </a:t>
            </a:r>
          </a:p>
          <a:p>
            <a:endParaRPr lang="en-GB" sz="14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107504" y="548680"/>
            <a:ext cx="7981372" cy="64631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30" tIns="45670" rIns="91330" bIns="4567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Consolidation around common projects: large area MPGD R&amp;D,  CERN/MPGD</a:t>
            </a:r>
          </a:p>
          <a:p>
            <a:pPr algn="ctr"/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roduction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acility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electronics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developments, software tools, beam tests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19671" y="44624"/>
            <a:ext cx="5760641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909192" y="161529"/>
            <a:ext cx="5181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RD 51 Collaboration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Organization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" name="Picture 5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390" y="35980"/>
            <a:ext cx="1219114" cy="800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11960" y="1196752"/>
            <a:ext cx="441428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http://rd51-public.web.cern.ch/RD51-Public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1115616" y="65088"/>
            <a:ext cx="6480720" cy="484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1"/>
          <p:cNvSpPr>
            <a:spLocks noChangeArrowheads="1" noChangeShapeType="1" noTextEdit="1"/>
          </p:cNvSpPr>
          <p:nvPr/>
        </p:nvSpPr>
        <p:spPr bwMode="auto">
          <a:xfrm>
            <a:off x="1475656" y="116632"/>
            <a:ext cx="5904656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MPGD </a:t>
            </a:r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Training 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and Education Events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390" y="35980"/>
            <a:ext cx="1219114" cy="800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563888" y="3284984"/>
            <a:ext cx="1944216" cy="792088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3995936" y="3356992"/>
            <a:ext cx="109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RD51</a:t>
            </a:r>
          </a:p>
        </p:txBody>
      </p:sp>
      <p:cxnSp>
        <p:nvCxnSpPr>
          <p:cNvPr id="7" name="Straight Arrow Connector 6"/>
          <p:cNvCxnSpPr>
            <a:endCxn id="5" idx="7"/>
          </p:cNvCxnSpPr>
          <p:nvPr/>
        </p:nvCxnSpPr>
        <p:spPr>
          <a:xfrm flipH="1">
            <a:off x="5223380" y="3140968"/>
            <a:ext cx="572756" cy="26001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059832" y="3212976"/>
            <a:ext cx="579372" cy="288031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0" y="620688"/>
            <a:ext cx="4067944" cy="683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8001" tIns="64001" rIns="128001" bIns="64001">
            <a:spAutoFit/>
          </a:bodyPr>
          <a:lstStyle/>
          <a:p>
            <a:pPr algn="ctr" defTabSz="12800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Feb. 2009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@ CERN: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RD51 GEM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Micromegas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&amp;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assembly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and training  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10" name="Picture 4" descr="training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366170"/>
            <a:ext cx="1656184" cy="184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EDIT2012_pictu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3356992"/>
            <a:ext cx="2736304" cy="3396901"/>
          </a:xfrm>
          <a:prstGeom prst="rect">
            <a:avLst/>
          </a:prstGeom>
        </p:spPr>
      </p:pic>
      <p:pic>
        <p:nvPicPr>
          <p:cNvPr id="12" name="Picture 2" descr="D:\Paul\RD51\WG1\LargeDetectors\meetingJan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9012" y="1340768"/>
            <a:ext cx="228692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372200" y="836712"/>
            <a:ext cx="2520280" cy="683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8001" tIns="64001" rIns="128001" bIns="64001">
            <a:spAutoFit/>
          </a:bodyPr>
          <a:lstStyle/>
          <a:p>
            <a:pPr algn="ctr" defTabSz="12800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Jan. 2010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@ </a:t>
            </a:r>
          </a:p>
          <a:p>
            <a:pPr algn="ctr" defTabSz="12800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RD51 Simulation School  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14" name="Picture 4" descr="http://indico.cern.ch/conferenceDisplay.py/getPic?picId=3&amp;confId=1106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1556792"/>
            <a:ext cx="2448272" cy="1584176"/>
          </a:xfrm>
          <a:prstGeom prst="rect">
            <a:avLst/>
          </a:prstGeom>
          <a:noFill/>
        </p:spPr>
      </p:pic>
      <p:pic>
        <p:nvPicPr>
          <p:cNvPr id="15" name="Picture 8" descr="http://indico.cern.ch/conferenceDisplay.py/getPic?picId=16&amp;confId=11063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644690"/>
            <a:ext cx="1872208" cy="249627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7697" y="3356992"/>
            <a:ext cx="321575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Contributions to the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EDIT School: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@ CERN; 2012 @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Fermilab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3" descr="C:\New_comp\EDIT school material\DG visit photos\1102048_22-A4-at-144-dp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365104"/>
            <a:ext cx="3528392" cy="2348620"/>
          </a:xfrm>
          <a:prstGeom prst="rect">
            <a:avLst/>
          </a:prstGeom>
          <a:noFill/>
        </p:spPr>
      </p:pic>
      <p:cxnSp>
        <p:nvCxnSpPr>
          <p:cNvPr id="18" name="Straight Arrow Connector 17"/>
          <p:cNvCxnSpPr/>
          <p:nvPr/>
        </p:nvCxnSpPr>
        <p:spPr>
          <a:xfrm flipH="1">
            <a:off x="3707904" y="4005064"/>
            <a:ext cx="360040" cy="72008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292080" y="3933057"/>
            <a:ext cx="504056" cy="648071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2835</TotalTime>
  <Words>2355</Words>
  <Application>Microsoft Office PowerPoint</Application>
  <PresentationFormat>On-screen Show (4:3)</PresentationFormat>
  <Paragraphs>462</Paragraphs>
  <Slides>26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???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CEA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mtitov</dc:creator>
  <cp:lastModifiedBy>mtitov</cp:lastModifiedBy>
  <cp:revision>258</cp:revision>
  <dcterms:created xsi:type="dcterms:W3CDTF">2012-06-12T13:12:00Z</dcterms:created>
  <dcterms:modified xsi:type="dcterms:W3CDTF">2013-05-23T07:52:52Z</dcterms:modified>
</cp:coreProperties>
</file>