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472" r:id="rId3"/>
    <p:sldId id="260" r:id="rId4"/>
    <p:sldId id="263" r:id="rId5"/>
    <p:sldId id="264" r:id="rId6"/>
    <p:sldId id="275" r:id="rId7"/>
    <p:sldId id="276" r:id="rId8"/>
    <p:sldId id="268" r:id="rId9"/>
    <p:sldId id="509" r:id="rId10"/>
    <p:sldId id="510" r:id="rId11"/>
    <p:sldId id="511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47ECFC2-B431-46C5-A852-710BEAD0705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00358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D91D29-D15D-4EA1-842C-0A72D7F03C94}" type="slidenum">
              <a:rPr lang="ru-RU"/>
              <a:pPr/>
              <a:t>1</a:t>
            </a:fld>
            <a:endParaRPr lang="ru-RU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ADEF89-CC3A-4BBC-A930-25109166C20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159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B2AB46-12D8-42EB-A6C1-20CA575F016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8388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8D6AF4-BB77-4FBC-B404-CA3259ED291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2630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12D99B4-8394-4185-AA3E-A43E7A5D182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29768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FFE8BCF-18AF-478F-B88B-7385A20C2CA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14856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FEAFF76-019D-4F2E-B2A6-0D9520D3ACF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3706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8C7518-4906-4100-99F5-BA53F67C6F5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618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7673C9-935B-41D9-B638-6E454F32BA6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014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2F5C3C-6A29-4B3C-AA66-ED3226A0E11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523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CAA4D8-C966-4631-B63C-720AC80E9F0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52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D1F4F1-49F1-4EF8-A989-DA7EA126488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194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405837-468C-4906-BAD0-8A7C2266000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994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8C92C1-D88E-4698-9C71-B94808617D8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882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775826-4384-4454-BEFA-881503F4F37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9633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B9491EE-5FFB-4175-9500-6CFE7237FF6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799EA-2E49-4A04-B377-34B01A404EA7}" type="slidenum">
              <a:rPr lang="ru-RU"/>
              <a:pPr/>
              <a:t>1</a:t>
            </a:fld>
            <a:endParaRPr lang="ru-RU"/>
          </a:p>
        </p:txBody>
      </p:sp>
      <p:pic>
        <p:nvPicPr>
          <p:cNvPr id="5122" name="Picture 2" descr="logo"/>
          <p:cNvPicPr>
            <a:picLocks noGrp="1" noChangeAspect="1" noChangeArrowheads="1" noCrop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077200" y="0"/>
            <a:ext cx="1066800" cy="711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23" name="Picture 3" descr="kin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09800" cy="1255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447800"/>
            <a:ext cx="8229600" cy="1600200"/>
          </a:xfrm>
          <a:noFill/>
          <a:ln/>
        </p:spPr>
        <p:txBody>
          <a:bodyPr/>
          <a:lstStyle/>
          <a:p>
            <a:pPr defTabSz="4176713"/>
            <a:r>
              <a:rPr lang="uk-UA" sz="2800" b="1" dirty="0" err="1" smtClean="0">
                <a:solidFill>
                  <a:srgbClr val="C00000"/>
                </a:solidFill>
              </a:rPr>
              <a:t>Accelerators</a:t>
            </a:r>
            <a:r>
              <a:rPr lang="uk-UA" sz="2800" b="1" dirty="0" smtClean="0">
                <a:solidFill>
                  <a:srgbClr val="C00000"/>
                </a:solidFill>
              </a:rPr>
              <a:t> </a:t>
            </a:r>
            <a:r>
              <a:rPr lang="uk-UA" sz="2800" b="1" dirty="0" err="1" smtClean="0">
                <a:solidFill>
                  <a:srgbClr val="C00000"/>
                </a:solidFill>
              </a:rPr>
              <a:t>at</a:t>
            </a:r>
            <a:r>
              <a:rPr lang="uk-UA" sz="2800" b="1" dirty="0" smtClean="0">
                <a:solidFill>
                  <a:srgbClr val="C00000"/>
                </a:solidFill>
              </a:rPr>
              <a:t> KINR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032125" y="1636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741841" y="3429000"/>
            <a:ext cx="3531736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CC6600"/>
                </a:solidFill>
              </a:rPr>
              <a:t>V.M. </a:t>
            </a:r>
            <a:r>
              <a:rPr lang="en-US" sz="2000" b="1" dirty="0" err="1" smtClean="0">
                <a:solidFill>
                  <a:srgbClr val="CC6600"/>
                </a:solidFill>
              </a:rPr>
              <a:t>Pugatch</a:t>
            </a:r>
            <a:endParaRPr lang="en-US" sz="2000" b="1" dirty="0">
              <a:solidFill>
                <a:srgbClr val="CC6600"/>
              </a:solidFill>
            </a:endParaRPr>
          </a:p>
          <a:p>
            <a:pPr algn="ctr"/>
            <a:r>
              <a:rPr lang="en-US" b="1" dirty="0" smtClean="0">
                <a:solidFill>
                  <a:schemeClr val="hlink"/>
                </a:solidFill>
              </a:rPr>
              <a:t>Institute for Nuclear Research</a:t>
            </a:r>
          </a:p>
          <a:p>
            <a:pPr algn="ctr"/>
            <a:r>
              <a:rPr lang="en-US" b="1" dirty="0" smtClean="0">
                <a:solidFill>
                  <a:schemeClr val="hlink"/>
                </a:solidFill>
              </a:rPr>
              <a:t>NASU, Kiev </a:t>
            </a:r>
            <a:endParaRPr lang="en-US" b="1" dirty="0">
              <a:solidFill>
                <a:schemeClr val="hlink"/>
              </a:solidFill>
            </a:endParaRPr>
          </a:p>
          <a:p>
            <a:pPr algn="ctr"/>
            <a:endParaRPr lang="ru-RU" b="1" dirty="0">
              <a:solidFill>
                <a:srgbClr val="FF3300"/>
              </a:solidFill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3244114" y="5334000"/>
            <a:ext cx="269387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rgbClr val="FF3300"/>
                </a:solidFill>
              </a:rPr>
              <a:t>LAL-KINR Seminar</a:t>
            </a:r>
          </a:p>
          <a:p>
            <a:pPr algn="ctr"/>
            <a:r>
              <a:rPr lang="en-US" b="1" dirty="0" smtClean="0">
                <a:solidFill>
                  <a:srgbClr val="FF3300"/>
                </a:solidFill>
              </a:rPr>
              <a:t>22-24 May, 2013, </a:t>
            </a:r>
            <a:r>
              <a:rPr lang="en-US" b="1" dirty="0" err="1" smtClean="0">
                <a:solidFill>
                  <a:srgbClr val="FF3300"/>
                </a:solidFill>
              </a:rPr>
              <a:t>Orsay</a:t>
            </a:r>
            <a:endParaRPr lang="ru-RU" b="1" dirty="0">
              <a:solidFill>
                <a:srgbClr val="FF3300"/>
              </a:solidFill>
            </a:endParaRPr>
          </a:p>
        </p:txBody>
      </p:sp>
      <p:pic>
        <p:nvPicPr>
          <p:cNvPr id="5128" name="Picture 8" descr="ieap_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0"/>
            <a:ext cx="1157288" cy="1157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9" name="Picture 9" descr="cern-logo-2007-04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Energy Physics Department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HERA-B</a:t>
            </a:r>
          </a:p>
          <a:p>
            <a:r>
              <a:rPr lang="uk-UA" dirty="0" err="1" smtClean="0"/>
              <a:t>LHCb</a:t>
            </a:r>
            <a:endParaRPr lang="uk-UA" dirty="0" smtClean="0"/>
          </a:p>
          <a:p>
            <a:r>
              <a:rPr lang="uk-UA" dirty="0" smtClean="0"/>
              <a:t>CBM</a:t>
            </a:r>
          </a:p>
          <a:p>
            <a:r>
              <a:rPr lang="uk-UA" dirty="0" smtClean="0"/>
              <a:t>HEP </a:t>
            </a:r>
            <a:r>
              <a:rPr lang="uk-UA" dirty="0" err="1" smtClean="0"/>
              <a:t>instrumentation</a:t>
            </a:r>
            <a:r>
              <a:rPr lang="uk-UA" dirty="0" smtClean="0"/>
              <a:t> </a:t>
            </a:r>
            <a:r>
              <a:rPr lang="uk-UA" dirty="0" err="1" smtClean="0"/>
              <a:t>development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C7518-4906-4100-99F5-BA53F67C6F58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52491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/>
              <a:t>Nuclear-Atomic Processes </a:t>
            </a:r>
            <a:r>
              <a:rPr lang="en-US" sz="2800" dirty="0" err="1" smtClean="0"/>
              <a:t>Departme</a:t>
            </a:r>
            <a:r>
              <a:rPr lang="uk-UA" sz="2800" dirty="0" err="1" smtClean="0"/>
              <a:t>nt</a:t>
            </a:r>
            <a:endParaRPr lang="uk-UA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/>
              <a:buChar char="•"/>
            </a:pPr>
            <a:r>
              <a:rPr lang="en-US" sz="2400" dirty="0"/>
              <a:t>Experimental investigations of the static magnetic dipole and electric </a:t>
            </a:r>
            <a:r>
              <a:rPr lang="en-US" sz="2400" dirty="0" err="1"/>
              <a:t>quadrupole</a:t>
            </a:r>
            <a:r>
              <a:rPr lang="en-US" sz="2400" dirty="0"/>
              <a:t> moments of excited nuclei and study of the probabilities of electro-magnetic transitions.</a:t>
            </a:r>
          </a:p>
          <a:p>
            <a:pPr algn="just">
              <a:buFont typeface="Arial"/>
              <a:buChar char="•"/>
            </a:pPr>
            <a:r>
              <a:rPr lang="en-US" sz="2400" dirty="0"/>
              <a:t>On-line </a:t>
            </a:r>
            <a:r>
              <a:rPr lang="en-US" sz="2400" dirty="0">
                <a:latin typeface="Symbol"/>
              </a:rPr>
              <a:t>g</a:t>
            </a:r>
            <a:r>
              <a:rPr lang="en-US" sz="2400" dirty="0"/>
              <a:t>-spectroscopy on the beams of the charged particles and heavy ions.</a:t>
            </a:r>
          </a:p>
          <a:p>
            <a:pPr algn="just">
              <a:buFont typeface="Arial"/>
              <a:buChar char="•"/>
            </a:pPr>
            <a:r>
              <a:rPr lang="en-US" sz="2400" dirty="0"/>
              <a:t>Nuclear spectroscopy in the transfer reactions.</a:t>
            </a:r>
          </a:p>
          <a:p>
            <a:pPr algn="just">
              <a:buFont typeface="Arial"/>
              <a:buChar char="•"/>
            </a:pPr>
            <a:r>
              <a:rPr lang="en-US" sz="2400" dirty="0"/>
              <a:t>Development of the methods of nuclear microanalysis. Extension of their analytical possibilities by using the orientation effects in the crystalline materials.</a:t>
            </a:r>
          </a:p>
          <a:p>
            <a:pPr algn="just">
              <a:buFont typeface="Arial"/>
              <a:buChar char="•"/>
            </a:pPr>
            <a:r>
              <a:rPr lang="en-US" sz="2400" dirty="0" err="1"/>
              <a:t>Radiospectroscopic</a:t>
            </a:r>
            <a:r>
              <a:rPr lang="en-US" sz="2400" dirty="0"/>
              <a:t> research of the radiation damages in the crystalline organic compounds.</a:t>
            </a:r>
          </a:p>
          <a:p>
            <a:pPr algn="just"/>
            <a:r>
              <a:rPr lang="en-US" dirty="0"/>
              <a:t> </a:t>
            </a:r>
            <a:endParaRPr lang="en-US" dirty="0">
              <a:effectLst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C7518-4906-4100-99F5-BA53F67C6F58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4998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en-US" sz="2800" dirty="0"/>
              <a:t>Isochronous Cyclotron U-240</a:t>
            </a:r>
            <a:endParaRPr lang="en-US" sz="2800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Autofit/>
          </a:bodyPr>
          <a:lstStyle/>
          <a:p>
            <a:pPr algn="just"/>
            <a:endParaRPr lang="en-US" sz="1600" b="1" dirty="0" smtClean="0">
              <a:solidFill>
                <a:schemeClr val="accent2"/>
              </a:solidFill>
            </a:endParaRPr>
          </a:p>
          <a:p>
            <a:pPr algn="just"/>
            <a:r>
              <a:rPr lang="en-US" sz="1600" dirty="0"/>
              <a:t/>
            </a:r>
            <a:br>
              <a:rPr lang="en-US" sz="1600" dirty="0"/>
            </a:br>
            <a:endParaRPr lang="uk-UA" sz="1600" dirty="0" smtClean="0"/>
          </a:p>
          <a:p>
            <a:pPr algn="just"/>
            <a:endParaRPr lang="uk-UA" sz="1600" b="1" dirty="0"/>
          </a:p>
          <a:p>
            <a:pPr algn="just"/>
            <a:endParaRPr lang="uk-UA" sz="1600" b="1" dirty="0" smtClean="0"/>
          </a:p>
          <a:p>
            <a:pPr algn="just"/>
            <a:endParaRPr lang="uk-UA" sz="1600" b="1" dirty="0"/>
          </a:p>
          <a:p>
            <a:pPr algn="just"/>
            <a:endParaRPr lang="uk-UA" sz="1600" b="1" dirty="0" smtClean="0"/>
          </a:p>
          <a:p>
            <a:pPr algn="just"/>
            <a:endParaRPr lang="uk-UA" sz="1600" b="1" dirty="0"/>
          </a:p>
          <a:p>
            <a:pPr algn="just"/>
            <a:endParaRPr lang="uk-UA" sz="1600" b="1" dirty="0" smtClean="0"/>
          </a:p>
          <a:p>
            <a:pPr algn="just"/>
            <a:endParaRPr lang="uk-UA" sz="1600" b="1" dirty="0"/>
          </a:p>
          <a:p>
            <a:pPr algn="just"/>
            <a:endParaRPr lang="uk-UA" sz="1600" b="1" dirty="0" smtClean="0"/>
          </a:p>
          <a:p>
            <a:pPr algn="just"/>
            <a:endParaRPr lang="uk-UA" sz="1600" b="1" dirty="0"/>
          </a:p>
          <a:p>
            <a:pPr algn="just"/>
            <a:endParaRPr lang="uk-UA" sz="1600" b="1" dirty="0" smtClean="0"/>
          </a:p>
          <a:p>
            <a:pPr algn="just"/>
            <a:endParaRPr lang="uk-UA" sz="1600" b="1" dirty="0"/>
          </a:p>
          <a:p>
            <a:pPr algn="just"/>
            <a:r>
              <a:rPr lang="en-US" sz="1600" b="1" dirty="0" smtClean="0"/>
              <a:t>The </a:t>
            </a:r>
            <a:r>
              <a:rPr lang="en-US" sz="1600" b="1" dirty="0"/>
              <a:t>cyclotron  permits to obtain the beams of protons with the slide control of their energy in the range of 8 – 80 MeV; the beams of deuterons with the energy 5 – 70 MeV and heavy ions up to the energy 140 Z</a:t>
            </a:r>
            <a:r>
              <a:rPr lang="en-US" sz="1600" b="1" baseline="30000" dirty="0"/>
              <a:t>2</a:t>
            </a:r>
            <a:r>
              <a:rPr lang="en-US" sz="1600" b="1" dirty="0"/>
              <a:t>/A MeV, where Z is an ion charge, A is an ion mass. The energetic beam resolution  is 10</a:t>
            </a:r>
            <a:r>
              <a:rPr lang="en-US" sz="1600" b="1" baseline="30000" dirty="0"/>
              <a:t>-2</a:t>
            </a:r>
            <a:r>
              <a:rPr lang="en-US" sz="1600" b="1" dirty="0"/>
              <a:t> – 10</a:t>
            </a:r>
            <a:r>
              <a:rPr lang="en-US" sz="1600" b="1" baseline="30000" dirty="0"/>
              <a:t>-3</a:t>
            </a:r>
            <a:endParaRPr lang="ru-RU" sz="1600" b="1" dirty="0">
              <a:solidFill>
                <a:schemeClr val="accent2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0" y="1881188"/>
            <a:ext cx="4762500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8458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D82DB-B98F-44F8-AD90-4C8270FE3337}" type="slidenum">
              <a:rPr lang="ru-RU"/>
              <a:pPr/>
              <a:t>3</a:t>
            </a:fld>
            <a:endParaRPr lang="ru-RU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763000" cy="2133600"/>
          </a:xfrm>
        </p:spPr>
        <p:txBody>
          <a:bodyPr/>
          <a:lstStyle/>
          <a:p>
            <a:r>
              <a:rPr lang="en-US" sz="2800" b="1" dirty="0"/>
              <a:t>10 MV Electrostatic Tandem Accelerator</a:t>
            </a:r>
            <a:r>
              <a:rPr lang="en-US" sz="2800" b="1" dirty="0" smtClean="0"/>
              <a:t>.</a:t>
            </a:r>
            <a:endParaRPr lang="ru-RU" sz="2000" b="1" dirty="0">
              <a:solidFill>
                <a:srgbClr val="CC0066"/>
              </a:solidFill>
              <a:latin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0" y="1485543"/>
            <a:ext cx="1905000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09600" y="4028718"/>
            <a:ext cx="79248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The tandem accelerator was put into operation in 1996. The beams of protons and deuterons with the energy in the range of 3 – 10 MeV and the beams of  α-particles with the energies 5 – 15 MeV may be  obtained on the accelerator. The heavy ions may be accelerated in the tandem in the wide mass range. The beam flux reaches 5 </a:t>
            </a:r>
            <a:r>
              <a:rPr lang="en-US" b="1" dirty="0" err="1"/>
              <a:t>mkA</a:t>
            </a:r>
            <a:r>
              <a:rPr lang="en-US" b="1" dirty="0"/>
              <a:t>, </a:t>
            </a:r>
            <a:r>
              <a:rPr lang="en-US" b="1" dirty="0" err="1"/>
              <a:t>monochromaticity</a:t>
            </a:r>
            <a:r>
              <a:rPr lang="en-US" b="1" dirty="0"/>
              <a:t> is 10</a:t>
            </a:r>
            <a:r>
              <a:rPr lang="en-US" b="1" baseline="30000" dirty="0"/>
              <a:t>-3</a:t>
            </a:r>
            <a:r>
              <a:rPr lang="en-US" b="1" dirty="0"/>
              <a:t>. The total area of two experimental halls is 50 m</a:t>
            </a:r>
            <a:r>
              <a:rPr lang="en-US" b="1" baseline="30000" dirty="0"/>
              <a:t>2</a:t>
            </a:r>
            <a:r>
              <a:rPr lang="en-US" b="1" dirty="0"/>
              <a:t>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41802-01EA-4CD2-8FF9-F408C14408FD}" type="slidenum">
              <a:rPr lang="ru-RU"/>
              <a:pPr/>
              <a:t>4</a:t>
            </a:fld>
            <a:endParaRPr lang="ru-RU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"/>
            <a:ext cx="8305800" cy="1143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b="1" dirty="0">
                <a:solidFill>
                  <a:schemeClr val="accent2"/>
                </a:solidFill>
              </a:rPr>
              <a:t>       </a:t>
            </a:r>
            <a:r>
              <a:rPr lang="en-US" sz="2000" b="1" dirty="0"/>
              <a:t>Cyclotron U-120</a:t>
            </a:r>
            <a:endParaRPr lang="ru-RU" sz="2000" b="1" dirty="0">
              <a:solidFill>
                <a:schemeClr val="accent2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066800"/>
            <a:ext cx="36576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11480" y="3942874"/>
            <a:ext cx="8610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The beams of protons, deuterons and α-particles with the energies 6,8 MeV, 13,6 MeV and 27,2 MeV, respectively, may be obtained on  the cyclotron . The  highest flux of the beam reaches 50 </a:t>
            </a:r>
            <a:r>
              <a:rPr lang="en-US" b="1" dirty="0" err="1"/>
              <a:t>mkA</a:t>
            </a:r>
            <a:r>
              <a:rPr lang="en-US" b="1" dirty="0"/>
              <a:t>. The beam </a:t>
            </a:r>
            <a:r>
              <a:rPr lang="en-US" b="1" dirty="0" err="1"/>
              <a:t>monochromaticity</a:t>
            </a:r>
            <a:r>
              <a:rPr lang="en-US" b="1" dirty="0"/>
              <a:t> is 10</a:t>
            </a:r>
            <a:r>
              <a:rPr lang="en-US" b="1" baseline="30000" dirty="0"/>
              <a:t>-3</a:t>
            </a:r>
            <a:r>
              <a:rPr lang="en-US" b="1" dirty="0"/>
              <a:t>.  It is also possible to obtain the beams of nitrogen and carbon with the energies up to 1 MeV/nucleon.</a:t>
            </a:r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C1F8D-E6B7-4927-A47B-3D61883EC7B2}" type="slidenum">
              <a:rPr lang="ru-RU"/>
              <a:pPr/>
              <a:t>5</a:t>
            </a:fld>
            <a:endParaRPr lang="ru-RU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382000" cy="685800"/>
          </a:xfrm>
          <a:noFill/>
          <a:ln/>
        </p:spPr>
        <p:txBody>
          <a:bodyPr/>
          <a:lstStyle/>
          <a:p>
            <a:r>
              <a:rPr lang="en-US" sz="2000" b="1" dirty="0"/>
              <a:t>Research Reactor WWR-M</a:t>
            </a:r>
            <a:endParaRPr lang="ru-RU" sz="2000" b="1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700" y="1066800"/>
            <a:ext cx="41656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28600" y="4343400"/>
            <a:ext cx="8915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/>
              <a:t>  WWR-M is a pool-type reactor with the power 10 MW with the maximum neutron flux in the core up to 1,2 ∙ 10</a:t>
            </a:r>
            <a:r>
              <a:rPr lang="en-US" b="1" baseline="30000" dirty="0"/>
              <a:t>14</a:t>
            </a:r>
            <a:r>
              <a:rPr lang="en-US" b="1" dirty="0"/>
              <a:t>n/cm</a:t>
            </a:r>
            <a:r>
              <a:rPr lang="en-US" b="1" baseline="30000" dirty="0"/>
              <a:t>2</a:t>
            </a:r>
            <a:r>
              <a:rPr lang="en-US" b="1" dirty="0"/>
              <a:t> ∙ s.  The reactor has 27 vertical and 10 horizontal technological channels for performing scientific and applied research.</a:t>
            </a:r>
            <a:endParaRPr lang="en-US" dirty="0"/>
          </a:p>
          <a:p>
            <a:pPr algn="just"/>
            <a:r>
              <a:rPr lang="en-US" b="1" dirty="0"/>
              <a:t> </a:t>
            </a:r>
            <a:endParaRPr lang="en-US" dirty="0">
              <a:effectLst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9E4C8-AE83-4B1E-BD97-53ACF868A034}" type="slidenum">
              <a:rPr lang="ru-RU"/>
              <a:pPr/>
              <a:t>6</a:t>
            </a:fld>
            <a:endParaRPr lang="ru-RU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458200" cy="715963"/>
          </a:xfrm>
        </p:spPr>
        <p:txBody>
          <a:bodyPr/>
          <a:lstStyle/>
          <a:p>
            <a:r>
              <a:rPr lang="en-US" sz="3200" b="1" dirty="0"/>
              <a:t>Department of Nuclear Reactions</a:t>
            </a:r>
            <a:endParaRPr lang="ru-RU" sz="32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048000"/>
          </a:xfrm>
        </p:spPr>
        <p:txBody>
          <a:bodyPr/>
          <a:lstStyle/>
          <a:p>
            <a:r>
              <a:rPr lang="en-US" sz="1800" dirty="0"/>
              <a:t>Experimental studies of nuclear reactions induced by the beams of light particles, heavy ions and sec-</a:t>
            </a:r>
            <a:r>
              <a:rPr lang="en-US" sz="1800" dirty="0" err="1"/>
              <a:t>ondary</a:t>
            </a:r>
            <a:r>
              <a:rPr lang="en-US" sz="1800" dirty="0"/>
              <a:t> radioactive nuclei at low and intermediate energies.</a:t>
            </a:r>
          </a:p>
          <a:p>
            <a:r>
              <a:rPr lang="en-US" sz="1800" dirty="0"/>
              <a:t>• 	Mechanisms of the binary and many-particle re-actions with light nuclei.</a:t>
            </a:r>
          </a:p>
          <a:p>
            <a:r>
              <a:rPr lang="en-US" sz="1800" dirty="0"/>
              <a:t>• 	The structure of weakly-bound nuclei with </a:t>
            </a:r>
            <a:r>
              <a:rPr lang="en-US" sz="1800" dirty="0" err="1"/>
              <a:t>neu-tron</a:t>
            </a:r>
            <a:r>
              <a:rPr lang="en-US" sz="1800" dirty="0"/>
              <a:t> and proton excess.</a:t>
            </a:r>
          </a:p>
          <a:p>
            <a:r>
              <a:rPr lang="en-US" sz="1800" dirty="0"/>
              <a:t>• 	The decay properties of nuclear unbound states produced in many-particle reactions.</a:t>
            </a:r>
          </a:p>
          <a:p>
            <a:r>
              <a:rPr lang="en-US" sz="1800" dirty="0"/>
              <a:t>• 	Resonance spectroscopy of exotic radioactive nuclei.</a:t>
            </a:r>
            <a:endParaRPr lang="uk-UA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3BDC8-02F6-4B98-A774-46B33AE8A23E}" type="slidenum">
              <a:rPr lang="ru-RU"/>
              <a:pPr/>
              <a:t>7</a:t>
            </a:fld>
            <a:endParaRPr lang="ru-RU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Nuclear Structure Department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uk-UA" dirty="0" smtClean="0"/>
          </a:p>
          <a:p>
            <a:pPr marL="457200" lvl="1" indent="0">
              <a:buNone/>
            </a:pPr>
            <a:endParaRPr lang="uk-UA" dirty="0"/>
          </a:p>
          <a:p>
            <a:pPr lvl="1"/>
            <a:r>
              <a:rPr lang="en-US" dirty="0"/>
              <a:t>   Experimental studies of structure and properties of atomic nuclei exited states that are filled as in radioactive decay, as in charged particle beams.  </a:t>
            </a:r>
            <a:endParaRPr lang="uk-UA" dirty="0" smtClean="0"/>
          </a:p>
          <a:p>
            <a:pPr lvl="1"/>
            <a:r>
              <a:rPr lang="en-US" dirty="0" smtClean="0"/>
              <a:t>Study </a:t>
            </a:r>
            <a:r>
              <a:rPr lang="en-US" dirty="0"/>
              <a:t>of nuclear reaction mechanism by isomer relation method and on charged particle beams.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878C4-5756-4B84-8753-D49214F22B7B}" type="slidenum">
              <a:rPr lang="ru-RU"/>
              <a:pPr/>
              <a:t>8</a:t>
            </a:fld>
            <a:endParaRPr lang="ru-RU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990600"/>
          </a:xfrm>
        </p:spPr>
        <p:txBody>
          <a:bodyPr/>
          <a:lstStyle/>
          <a:p>
            <a:r>
              <a:rPr lang="en-US" sz="3200" b="1" dirty="0"/>
              <a:t>Heavy Ions Physics Department</a:t>
            </a:r>
            <a:endParaRPr lang="ru-RU" sz="3200" b="1" dirty="0">
              <a:solidFill>
                <a:schemeClr val="accent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09600" y="1720840"/>
            <a:ext cx="7620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/>
              <a:buChar char="•"/>
            </a:pPr>
            <a:r>
              <a:rPr lang="en-US" dirty="0"/>
              <a:t>Experimental research of nuclear reactions on the light and heavy beams and light targets</a:t>
            </a:r>
            <a:r>
              <a:rPr lang="en-US" dirty="0" smtClean="0"/>
              <a:t>.</a:t>
            </a:r>
            <a:endParaRPr lang="uk-UA" dirty="0" smtClean="0"/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Mechanisms of nuclear reactions and nuclear core structure</a:t>
            </a:r>
            <a:r>
              <a:rPr lang="en-US" dirty="0" smtClean="0"/>
              <a:t>.</a:t>
            </a:r>
            <a:endParaRPr lang="uk-UA" dirty="0" smtClean="0"/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Nucleus-nucleus interaction and its optical potential</a:t>
            </a:r>
            <a:r>
              <a:rPr lang="en-US" dirty="0" smtClean="0"/>
              <a:t>.</a:t>
            </a:r>
            <a:endParaRPr lang="uk-UA" dirty="0" smtClean="0"/>
          </a:p>
          <a:p>
            <a:pPr>
              <a:buFont typeface="Arial"/>
              <a:buChar char="•"/>
            </a:pPr>
            <a:endParaRPr lang="uk-UA" dirty="0" smtClean="0"/>
          </a:p>
          <a:p>
            <a:pPr>
              <a:buFont typeface="Arial"/>
              <a:buChar char="•"/>
            </a:pPr>
            <a:r>
              <a:rPr lang="en-US" dirty="0" smtClean="0"/>
              <a:t>Exotic </a:t>
            </a:r>
            <a:r>
              <a:rPr lang="en-US" dirty="0"/>
              <a:t>nuclei and reactions with exotic products</a:t>
            </a:r>
            <a:r>
              <a:rPr lang="en-US" dirty="0" smtClean="0"/>
              <a:t>.</a:t>
            </a:r>
            <a:endParaRPr lang="uk-UA" dirty="0" smtClean="0"/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Threshold and anomalous effects in scattering of nuclei</a:t>
            </a:r>
            <a:r>
              <a:rPr lang="en-US" dirty="0" smtClean="0"/>
              <a:t>.</a:t>
            </a:r>
            <a:endParaRPr lang="uk-UA" dirty="0" smtClean="0"/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Nuclear physics of few nucleon systems. </a:t>
            </a:r>
            <a:endParaRPr lang="en-US" dirty="0">
              <a:effectLst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000000"/>
                </a:solidFill>
              </a:rPr>
              <a:t>Heavy Ions Physics Department</a:t>
            </a:r>
            <a:endParaRPr lang="uk-UA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C7518-4906-4100-99F5-BA53F67C6F58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5" name="Объект 4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new experimental data for nuclear scattering and reactions of one- and </a:t>
            </a:r>
            <a:r>
              <a:rPr lang="en-US" sz="2000" dirty="0" err="1"/>
              <a:t>multinucleon</a:t>
            </a:r>
            <a:r>
              <a:rPr lang="en-US" sz="2000" dirty="0"/>
              <a:t> transfer at interaction of light (deuterons, 3He, α-particles) and heavy (10,11В, 12С, 14N, 18O) ions with light nuclei is obtained.</a:t>
            </a:r>
          </a:p>
          <a:p>
            <a:r>
              <a:rPr lang="en-US" sz="2000" dirty="0"/>
              <a:t>Energy dependences of optical model parameters for stable and unstable nuclei were obtained using both as own as known from scientific literature experimental data of scattering and transfer reactions.</a:t>
            </a:r>
          </a:p>
          <a:p>
            <a:r>
              <a:rPr lang="en-US" sz="2000" dirty="0"/>
              <a:t>Important role of reorientation process at large angle scattering of nuclei with spin larger than ½ was found.</a:t>
            </a:r>
          </a:p>
          <a:p>
            <a:r>
              <a:rPr lang="en-US" sz="2000" dirty="0"/>
              <a:t>Important role of two-steps nucleons and light clusters transfers at charge exchange and </a:t>
            </a:r>
            <a:r>
              <a:rPr lang="en-US" sz="2000" dirty="0" err="1"/>
              <a:t>multinucleon</a:t>
            </a:r>
            <a:r>
              <a:rPr lang="en-US" sz="2000" dirty="0"/>
              <a:t> transfer reactions depending on nuclear structure were deduced. 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622408811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</TotalTime>
  <Words>404</Words>
  <Application>Microsoft Office PowerPoint</Application>
  <PresentationFormat>Экран (4:3)</PresentationFormat>
  <Paragraphs>80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Оформление по умолчанию</vt:lpstr>
      <vt:lpstr>Accelerators at KINR</vt:lpstr>
      <vt:lpstr>Isochronous Cyclotron U-240</vt:lpstr>
      <vt:lpstr>10 MV Electrostatic Tandem Accelerator.</vt:lpstr>
      <vt:lpstr>Презентация PowerPoint</vt:lpstr>
      <vt:lpstr>Research Reactor WWR-M</vt:lpstr>
      <vt:lpstr>Department of Nuclear Reactions</vt:lpstr>
      <vt:lpstr>Nuclear Structure Department</vt:lpstr>
      <vt:lpstr>Heavy Ions Physics Department</vt:lpstr>
      <vt:lpstr>Heavy Ions Physics Department</vt:lpstr>
      <vt:lpstr>High Energy Physics Department </vt:lpstr>
      <vt:lpstr>  Nuclear-Atomic Processes Department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Гость</dc:creator>
  <cp:lastModifiedBy>Гость</cp:lastModifiedBy>
  <cp:revision>27</cp:revision>
  <cp:lastPrinted>1601-01-01T00:00:00Z</cp:lastPrinted>
  <dcterms:created xsi:type="dcterms:W3CDTF">1601-01-01T00:00:00Z</dcterms:created>
  <dcterms:modified xsi:type="dcterms:W3CDTF">2013-05-22T10:03:02Z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