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pptx" ContentType="application/vnd.openxmlformats-officedocument.presentationml.presentation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2" r:id="rId2"/>
    <p:sldId id="261" r:id="rId3"/>
    <p:sldId id="312" r:id="rId4"/>
    <p:sldId id="292" r:id="rId5"/>
    <p:sldId id="311" r:id="rId6"/>
    <p:sldId id="308" r:id="rId7"/>
    <p:sldId id="293" r:id="rId8"/>
    <p:sldId id="294" r:id="rId9"/>
    <p:sldId id="295" r:id="rId10"/>
    <p:sldId id="296" r:id="rId11"/>
    <p:sldId id="264" r:id="rId12"/>
    <p:sldId id="265" r:id="rId13"/>
    <p:sldId id="297" r:id="rId14"/>
    <p:sldId id="299" r:id="rId15"/>
    <p:sldId id="302" r:id="rId16"/>
    <p:sldId id="300" r:id="rId17"/>
    <p:sldId id="303" r:id="rId18"/>
    <p:sldId id="266" r:id="rId19"/>
    <p:sldId id="304" r:id="rId20"/>
    <p:sldId id="267" r:id="rId21"/>
    <p:sldId id="272" r:id="rId22"/>
    <p:sldId id="284" r:id="rId23"/>
    <p:sldId id="285" r:id="rId24"/>
    <p:sldId id="309" r:id="rId25"/>
    <p:sldId id="280" r:id="rId26"/>
    <p:sldId id="307" r:id="rId27"/>
    <p:sldId id="305" r:id="rId28"/>
    <p:sldId id="306" r:id="rId29"/>
    <p:sldId id="274" r:id="rId30"/>
    <p:sldId id="287" r:id="rId31"/>
    <p:sldId id="313" r:id="rId32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501F74"/>
    <a:srgbClr val="FF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72" autoAdjust="0"/>
  </p:normalViewPr>
  <p:slideViewPr>
    <p:cSldViewPr>
      <p:cViewPr varScale="1">
        <p:scale>
          <a:sx n="94" d="100"/>
          <a:sy n="94" d="100"/>
        </p:scale>
        <p:origin x="-3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RAPPEL TITRE PRESENTATION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843AC5E-92EF-4990-8729-0DA2D1503D04}" type="datetime2">
              <a:rPr lang="fr-FR"/>
              <a:pPr>
                <a:defRPr/>
              </a:pPr>
              <a:t>vendredi 24 mai 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8DD6C419-50E0-4CF4-8F2E-629606DCB8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RAPPEL TITRE PRESENTATION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2A8E8E6-E118-4868-89DE-0B9E23977990}" type="datetime2">
              <a:rPr lang="fr-FR"/>
              <a:pPr>
                <a:defRPr/>
              </a:pPr>
              <a:t>vendredi 24 mai 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A34A3B2-AE40-4F80-9B92-FC5715DFA0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6C9E9C-C9DC-4CDF-922C-F88970075774}" type="slidenum">
              <a:rPr lang="fr-FR"/>
              <a:pPr/>
              <a:t>3</a:t>
            </a:fld>
            <a:endParaRPr lang="fr-FR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0BF9AA-9129-4F9F-82F5-6E895A46FE38}" type="slidenum">
              <a:rPr lang="fr-FR"/>
              <a:pPr/>
              <a:t>6</a:t>
            </a:fld>
            <a:endParaRPr lang="fr-F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Emission yields of the negative ions emitted from a </a:t>
            </a:r>
            <a:r>
              <a:rPr lang="en-US" noProof="0" dirty="0" err="1" smtClean="0"/>
              <a:t>glycine</a:t>
            </a:r>
            <a:r>
              <a:rPr lang="en-US" noProof="0" dirty="0" smtClean="0"/>
              <a:t> target under the impact</a:t>
            </a:r>
            <a:r>
              <a:rPr lang="en-US" baseline="0" noProof="0" dirty="0" smtClean="0"/>
              <a:t> of Au</a:t>
            </a:r>
            <a:r>
              <a:rPr lang="en-US" baseline="-25000" noProof="0" dirty="0" smtClean="0"/>
              <a:t>100q</a:t>
            </a:r>
            <a:r>
              <a:rPr lang="en-US" baseline="30000" noProof="0" dirty="0" smtClean="0"/>
              <a:t>q+</a:t>
            </a:r>
            <a:r>
              <a:rPr lang="en-US" baseline="0" noProof="0" dirty="0" smtClean="0"/>
              <a:t> as a function of the projectile energy</a:t>
            </a:r>
          </a:p>
          <a:p>
            <a:r>
              <a:rPr lang="en-US" baseline="0" noProof="0" dirty="0" smtClean="0"/>
              <a:t>These yields are much greater than those obtained with SIMS </a:t>
            </a:r>
            <a:endParaRPr lang="en-US" noProof="0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2A8E8E6-E118-4868-89DE-0B9E23977990}" type="datetime2">
              <a:rPr lang="fr-FR" smtClean="0"/>
              <a:pPr>
                <a:defRPr/>
              </a:pPr>
              <a:t>vendredi 24 mai 2013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4A3B2-AE40-4F80-9B92-FC5715DFA0D1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noProof="0" dirty="0" smtClean="0"/>
              <a:t>1000  times</a:t>
            </a:r>
            <a:r>
              <a:rPr lang="en-US" baseline="0" noProof="0" dirty="0" smtClean="0"/>
              <a:t> higher than with commercial SIMS cluster probes</a:t>
            </a:r>
            <a:endParaRPr lang="en-US" noProof="0" dirty="0" smtClean="0"/>
          </a:p>
        </p:txBody>
      </p:sp>
      <p:sp>
        <p:nvSpPr>
          <p:cNvPr id="24580" name="Espace réservé de l'en-tête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RAPPEL TITRE PRESENTATION</a:t>
            </a:r>
          </a:p>
        </p:txBody>
      </p:sp>
      <p:sp>
        <p:nvSpPr>
          <p:cNvPr id="24581" name="Espace réservé de la date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3EE835-FE46-4F52-8AAF-F83471DE5395}" type="datetime2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vendredi 24 mai 2013</a:t>
            </a:fld>
            <a:endParaRPr lang="fr-FR" smtClean="0"/>
          </a:p>
        </p:txBody>
      </p:sp>
      <p:sp>
        <p:nvSpPr>
          <p:cNvPr id="24582" name="Espace réservé du numéro de diapositive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DAD4ED-5442-4014-A065-BAECB6131117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Atomic force microscopy image of a gold</a:t>
            </a:r>
            <a:r>
              <a:rPr lang="en-US" baseline="0" noProof="0" dirty="0" smtClean="0"/>
              <a:t> surface bombarded with 1.4 MeV Au11 clusters</a:t>
            </a:r>
            <a:r>
              <a:rPr lang="en-US" noProof="0" dirty="0" smtClean="0"/>
              <a:t>.</a:t>
            </a:r>
          </a:p>
          <a:p>
            <a:r>
              <a:rPr lang="en-US" noProof="0" dirty="0" smtClean="0"/>
              <a:t>10nm depth and 10 nm diameter 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2A8E8E6-E118-4868-89DE-0B9E23977990}" type="datetime2">
              <a:rPr lang="fr-FR" smtClean="0"/>
              <a:pPr>
                <a:defRPr/>
              </a:pPr>
              <a:t>vendredi 24 mai 2013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4A3B2-AE40-4F80-9B92-FC5715DFA0D1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2A8E8E6-E118-4868-89DE-0B9E23977990}" type="datetime2">
              <a:rPr lang="fr-FR" smtClean="0"/>
              <a:pPr>
                <a:defRPr/>
              </a:pPr>
              <a:t>vendredi 24 mai 2013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4A3B2-AE40-4F80-9B92-FC5715DFA0D1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2A8E8E6-E118-4868-89DE-0B9E23977990}" type="datetime2">
              <a:rPr lang="fr-FR" smtClean="0"/>
              <a:pPr>
                <a:defRPr/>
              </a:pPr>
              <a:t>vendredi 24 mai 2013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4A3B2-AE40-4F80-9B92-FC5715DFA0D1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EEM localisation de l’impact, spectro de masse à temps de vol haute résolution sous vide et à pression ambiante, l’ionisation par laser non incluse dans le projet </a:t>
            </a:r>
          </a:p>
        </p:txBody>
      </p:sp>
      <p:sp>
        <p:nvSpPr>
          <p:cNvPr id="25604" name="Espace réservé de l'en-tête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RAPPEL TITRE PRESENTATION</a:t>
            </a:r>
          </a:p>
        </p:txBody>
      </p:sp>
      <p:sp>
        <p:nvSpPr>
          <p:cNvPr id="25605" name="Espace réservé de la date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AFCE28-C85F-4AA9-A695-DC6740C06C4C}" type="datetime2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vendredi 24 mai 2013</a:t>
            </a:fld>
            <a:endParaRPr lang="fr-FR" smtClean="0"/>
          </a:p>
        </p:txBody>
      </p:sp>
      <p:sp>
        <p:nvSpPr>
          <p:cNvPr id="25606" name="Espace réservé du numéro de diapositive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BEF33D-0D87-4C48-8287-BB6639B70D4C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7 molécules de calixarènes  fixent la taille de l’agrégat ~ nm Pt, image de HRTEM</a:t>
            </a:r>
          </a:p>
        </p:txBody>
      </p:sp>
      <p:sp>
        <p:nvSpPr>
          <p:cNvPr id="26628" name="Espace réservé de l'en-tête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RAPPEL TITRE PRESENTATION</a:t>
            </a:r>
          </a:p>
        </p:txBody>
      </p:sp>
      <p:sp>
        <p:nvSpPr>
          <p:cNvPr id="26629" name="Espace réservé de la date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83D73-52D0-43C4-A30A-61915A448379}" type="datetime2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vendredi 24 mai 2013</a:t>
            </a:fld>
            <a:endParaRPr lang="fr-FR" smtClean="0"/>
          </a:p>
        </p:txBody>
      </p:sp>
      <p:sp>
        <p:nvSpPr>
          <p:cNvPr id="26630" name="Espace réservé du numéro de diapositive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6E364E-38A1-4F9B-A0CB-757A7220674B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logoip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77800" y="-71438"/>
            <a:ext cx="2406650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4"/>
          <p:cNvSpPr txBox="1">
            <a:spLocks/>
          </p:cNvSpPr>
          <p:nvPr userDrawn="1"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3EB63AD-2DC9-45D8-AF03-05EB7F12F15A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46" y="214290"/>
            <a:ext cx="5572164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500298" y="1714489"/>
            <a:ext cx="6143668" cy="2071701"/>
          </a:xfrm>
        </p:spPr>
        <p:txBody>
          <a:bodyPr>
            <a:normAutofit/>
          </a:bodyPr>
          <a:lstStyle>
            <a:lvl1pPr>
              <a:buFontTx/>
              <a:buNone/>
              <a:defRPr sz="1200" b="0" i="0" baseline="0">
                <a:solidFill>
                  <a:srgbClr val="AB757F"/>
                </a:solidFill>
                <a:latin typeface="Arial Bold"/>
              </a:defRPr>
            </a:lvl1pPr>
            <a:lvl2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500298" y="4143380"/>
            <a:ext cx="6143668" cy="2143140"/>
          </a:xfrm>
        </p:spPr>
        <p:txBody>
          <a:bodyPr rtlCol="0">
            <a:normAutofit/>
          </a:bodyPr>
          <a:lstStyle>
            <a:lvl1pPr>
              <a:buNone/>
              <a:defRPr sz="16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>
          <a:xfrm>
            <a:off x="500063" y="1635125"/>
            <a:ext cx="2000250" cy="365125"/>
          </a:xfrm>
        </p:spPr>
        <p:txBody>
          <a:bodyPr/>
          <a:lstStyle>
            <a:lvl1pPr>
              <a:defRPr sz="1400" b="0" i="1" u="sng" baseline="0">
                <a:solidFill>
                  <a:srgbClr val="C3004A"/>
                </a:solidFill>
                <a:uFill>
                  <a:solidFill>
                    <a:srgbClr val="C00000"/>
                  </a:solidFill>
                </a:uFill>
                <a:latin typeface="Arial Bold"/>
              </a:defRPr>
            </a:lvl1pPr>
          </a:lstStyle>
          <a:p>
            <a:pPr>
              <a:defRPr/>
            </a:pPr>
            <a:fld id="{C9FA00D6-D68B-418A-BD70-BE02820FDC0A}" type="datetime2">
              <a:rPr lang="fr-FR"/>
              <a:pPr>
                <a:defRPr/>
              </a:pPr>
              <a:t>vendredi 24 mai 2013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428625" y="5357813"/>
            <a:ext cx="1714500" cy="1357312"/>
          </a:xfrm>
        </p:spPr>
        <p:txBody>
          <a:bodyPr/>
          <a:lstStyle>
            <a:lvl1pPr algn="l">
              <a:defRPr sz="1000" b="1" i="0" baseline="0">
                <a:solidFill>
                  <a:srgbClr val="501F7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Unité mixte de recherche </a:t>
            </a:r>
            <a:br>
              <a:rPr lang="fr-FR"/>
            </a:br>
            <a:r>
              <a:rPr lang="fr-FR"/>
              <a:t>CNRS-IN2P3</a:t>
            </a:r>
          </a:p>
          <a:p>
            <a:pPr>
              <a:defRPr/>
            </a:pPr>
            <a:r>
              <a:rPr lang="fr-FR"/>
              <a:t>Université Paris-Sud 11</a:t>
            </a:r>
            <a:r>
              <a:rPr lang="fr-FR">
                <a:solidFill>
                  <a:srgbClr val="AB757F"/>
                </a:solidFill>
              </a:rPr>
              <a:t/>
            </a:r>
            <a:br>
              <a:rPr lang="fr-FR">
                <a:solidFill>
                  <a:srgbClr val="AB757F"/>
                </a:solidFill>
              </a:rPr>
            </a:br>
            <a:r>
              <a:rPr lang="fr-FR"/>
              <a:t/>
            </a:r>
            <a:br>
              <a:rPr lang="fr-FR"/>
            </a:br>
            <a:r>
              <a:rPr lang="fr-FR"/>
              <a:t>91406 Orsay cedex</a:t>
            </a:r>
          </a:p>
          <a:p>
            <a:pPr>
              <a:defRPr/>
            </a:pPr>
            <a:r>
              <a:rPr lang="fr-FR"/>
              <a:t>Tél. : +33 1 69 15 73 40</a:t>
            </a:r>
          </a:p>
          <a:p>
            <a:pPr>
              <a:defRPr/>
            </a:pPr>
            <a:r>
              <a:rPr lang="fr-FR"/>
              <a:t>Fax : +33 1 69 15 64 70</a:t>
            </a:r>
          </a:p>
          <a:p>
            <a:pPr>
              <a:defRPr/>
            </a:pPr>
            <a:r>
              <a:rPr lang="fr-FR"/>
              <a:t>http://ipnweb.in2p3.fr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POWERPOINTfond_suite (2)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7" descr="logoipn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-177800" y="-71438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Espace réservé du numéro de diapositive 4"/>
          <p:cNvSpPr txBox="1">
            <a:spLocks/>
          </p:cNvSpPr>
          <p:nvPr userDrawn="1"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9F6CE75-5854-4370-A403-A30F1F3352EE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250824" y="6608385"/>
            <a:ext cx="2304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i="1" dirty="0" smtClean="0">
                <a:solidFill>
                  <a:srgbClr val="501F74"/>
                </a:solidFill>
                <a:latin typeface="+mn-lt"/>
                <a:cs typeface="+mn-cs"/>
              </a:rPr>
              <a:t>S. Della-Negra et E</a:t>
            </a:r>
            <a:r>
              <a:rPr lang="fr-FR" sz="1200" i="1" dirty="0">
                <a:solidFill>
                  <a:srgbClr val="501F74"/>
                </a:solidFill>
                <a:latin typeface="+mn-lt"/>
                <a:cs typeface="+mn-cs"/>
              </a:rPr>
              <a:t>. </a:t>
            </a:r>
            <a:r>
              <a:rPr lang="fr-FR" sz="1200" i="1" dirty="0" smtClean="0">
                <a:solidFill>
                  <a:srgbClr val="501F74"/>
                </a:solidFill>
                <a:latin typeface="+mn-lt"/>
                <a:cs typeface="+mn-cs"/>
              </a:rPr>
              <a:t>Cottereau </a:t>
            </a:r>
            <a:endParaRPr lang="fr-FR" sz="1200" i="1" dirty="0">
              <a:solidFill>
                <a:srgbClr val="501F74"/>
              </a:solidFill>
              <a:latin typeface="+mn-lt"/>
              <a:cs typeface="+mn-cs"/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2771775" y="6524625"/>
            <a:ext cx="352901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i="1" dirty="0" smtClean="0">
                <a:solidFill>
                  <a:srgbClr val="501F74"/>
                </a:solidFill>
                <a:latin typeface="+mn-lt"/>
                <a:cs typeface="+mn-cs"/>
              </a:rPr>
              <a:t>Joint LAL – INR NASU workshop May</a:t>
            </a:r>
            <a:r>
              <a:rPr lang="fr-FR" sz="1200" i="1" baseline="0" dirty="0" smtClean="0">
                <a:solidFill>
                  <a:srgbClr val="501F74"/>
                </a:solidFill>
                <a:latin typeface="+mn-lt"/>
                <a:cs typeface="+mn-cs"/>
              </a:rPr>
              <a:t> 21-24, 2013</a:t>
            </a:r>
            <a:r>
              <a:rPr lang="fr-FR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fr-FR" sz="1200" i="1" dirty="0">
              <a:solidFill>
                <a:srgbClr val="501F74"/>
              </a:solidFill>
              <a:latin typeface="+mn-lt"/>
              <a:cs typeface="+mn-cs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DBAE7-54C5-4D5B-B084-F5BD15E19F2B}" type="datetime2">
              <a:rPr lang="fr-FR"/>
              <a:pPr>
                <a:defRPr/>
              </a:pPr>
              <a:t>vendredi 24 mai 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CD512-CEC4-48A0-B5D7-E99333965F7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5"/>
            <a:ext cx="9144000" cy="68579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178359" y="-71438"/>
            <a:ext cx="2178591" cy="135729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 smtClean="0"/>
              <a:t>Rappel titre présentation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2500298" y="785794"/>
            <a:ext cx="6643702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286644" y="492107"/>
            <a:ext cx="1714512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fld id="{750E7817-A9DC-47E2-87D9-1DA64916AD6E}" type="datetime2">
              <a:rPr lang="fr-FR" smtClean="0"/>
              <a:pPr/>
              <a:t>vendredi 24 mai 2013</a:t>
            </a:fld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428860" y="214290"/>
            <a:ext cx="6143668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dirty="0" smtClean="0"/>
              <a:t>Titre présentation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500034" y="1635115"/>
            <a:ext cx="1857388" cy="365125"/>
          </a:xfrm>
        </p:spPr>
        <p:txBody>
          <a:bodyPr/>
          <a:lstStyle>
            <a:lvl1pPr>
              <a:defRPr sz="1400" b="0" i="1" u="sng" baseline="0">
                <a:solidFill>
                  <a:srgbClr val="C3004A"/>
                </a:solidFill>
                <a:uFill>
                  <a:solidFill>
                    <a:srgbClr val="C00000"/>
                  </a:solidFill>
                </a:uFill>
                <a:latin typeface="Arial Bold"/>
              </a:defRPr>
            </a:lvl1pPr>
          </a:lstStyle>
          <a:p>
            <a:fld id="{84DE21C5-92BF-4132-B8AB-12B906539F75}" type="datetime2">
              <a:rPr lang="fr-FR" smtClean="0"/>
              <a:pPr/>
              <a:t>vendredi 24 mai 2013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28596" y="5357826"/>
            <a:ext cx="1714480" cy="1357298"/>
          </a:xfrm>
        </p:spPr>
        <p:txBody>
          <a:bodyPr/>
          <a:lstStyle>
            <a:lvl1pPr>
              <a:defRPr sz="1000" b="0" i="0" baseline="0">
                <a:solidFill>
                  <a:srgbClr val="FF0000"/>
                </a:solidFill>
              </a:defRPr>
            </a:lvl1pPr>
          </a:lstStyle>
          <a:p>
            <a:pPr algn="l"/>
            <a:r>
              <a:rPr lang="fr-FR" b="1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rPr>
              <a:t>Unité mixte de recherche </a:t>
            </a:r>
            <a:br>
              <a:rPr lang="fr-FR" b="1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rPr>
            </a:br>
            <a:r>
              <a:rPr lang="fr-FR" b="1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rPr>
              <a:t>CNRS-IN2P3</a:t>
            </a:r>
          </a:p>
          <a:p>
            <a:pPr algn="l"/>
            <a:r>
              <a:rPr lang="fr-FR" b="1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rPr>
              <a:t>Université Paris-Sud 11</a:t>
            </a:r>
            <a:r>
              <a:rPr lang="fr-FR" dirty="0" smtClean="0">
                <a:solidFill>
                  <a:srgbClr val="AB757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dirty="0" smtClean="0">
                <a:solidFill>
                  <a:srgbClr val="AB757F"/>
                </a:solidFill>
                <a:latin typeface="Arial" pitchFamily="34" charset="0"/>
                <a:cs typeface="Arial" pitchFamily="34" charset="0"/>
              </a:rPr>
            </a:br>
            <a:r>
              <a:rPr lang="fr-FR" dirty="0" smtClean="0">
                <a:latin typeface="Arial" pitchFamily="34" charset="0"/>
                <a:cs typeface="Arial" pitchFamily="34" charset="0"/>
              </a:rPr>
              <a:t/>
            </a:r>
            <a:br>
              <a:rPr lang="fr-FR" dirty="0" smtClean="0">
                <a:latin typeface="Arial" pitchFamily="34" charset="0"/>
                <a:cs typeface="Arial" pitchFamily="34" charset="0"/>
              </a:rPr>
            </a:br>
            <a:r>
              <a:rPr lang="fr-FR" dirty="0" smtClean="0">
                <a:solidFill>
                  <a:srgbClr val="501F74"/>
                </a:solidFill>
                <a:latin typeface="Arial" pitchFamily="34" charset="0"/>
                <a:cs typeface="Arial" pitchFamily="34" charset="0"/>
              </a:rPr>
              <a:t>91406 Orsay cedex</a:t>
            </a:r>
          </a:p>
          <a:p>
            <a:pPr algn="l"/>
            <a:r>
              <a:rPr lang="fr-FR" dirty="0" smtClean="0">
                <a:solidFill>
                  <a:srgbClr val="501F74"/>
                </a:solidFill>
                <a:latin typeface="Arial" pitchFamily="34" charset="0"/>
                <a:cs typeface="Arial" pitchFamily="34" charset="0"/>
              </a:rPr>
              <a:t>Tél. : +33 1 69 15 73 40</a:t>
            </a:r>
          </a:p>
          <a:p>
            <a:pPr algn="l"/>
            <a:r>
              <a:rPr lang="fr-FR" dirty="0" smtClean="0">
                <a:solidFill>
                  <a:srgbClr val="501F74"/>
                </a:solidFill>
                <a:latin typeface="Arial" pitchFamily="34" charset="0"/>
                <a:cs typeface="Arial" pitchFamily="34" charset="0"/>
              </a:rPr>
              <a:t>Fax : +33 1 69 15 64 70</a:t>
            </a:r>
          </a:p>
          <a:p>
            <a:pPr algn="l"/>
            <a:r>
              <a:rPr lang="fr-FR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rPr>
              <a:t>http://ipnweb.in2p3.fr</a:t>
            </a:r>
          </a:p>
          <a:p>
            <a:endParaRPr lang="fr-FR" dirty="0"/>
          </a:p>
        </p:txBody>
      </p:sp>
      <p:pic>
        <p:nvPicPr>
          <p:cNvPr id="11" name="Image 10" descr="logoip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78359" y="-71438"/>
            <a:ext cx="2407920" cy="1571612"/>
          </a:xfrm>
          <a:prstGeom prst="rect">
            <a:avLst/>
          </a:prstGeom>
        </p:spPr>
      </p:pic>
      <p:sp>
        <p:nvSpPr>
          <p:cNvPr id="9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5"/>
            <a:ext cx="9144000" cy="68579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178359" y="-71438"/>
            <a:ext cx="2178591" cy="135729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 smtClean="0"/>
              <a:t>Rappel titre présentation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2500298" y="785794"/>
            <a:ext cx="6643702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286644" y="492107"/>
            <a:ext cx="1714512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fld id="{750E7817-A9DC-47E2-87D9-1DA64916AD6E}" type="datetime2">
              <a:rPr lang="fr-FR" smtClean="0"/>
              <a:pPr/>
              <a:t>vendredi 24 mai 2013</a:t>
            </a:fld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428860" y="214290"/>
            <a:ext cx="6143668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dirty="0" smtClean="0"/>
              <a:t>Titre présentation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500034" y="1635115"/>
            <a:ext cx="1857388" cy="365125"/>
          </a:xfrm>
        </p:spPr>
        <p:txBody>
          <a:bodyPr/>
          <a:lstStyle>
            <a:lvl1pPr>
              <a:defRPr sz="1400" b="0" i="1" u="sng" baseline="0">
                <a:solidFill>
                  <a:srgbClr val="C3004A"/>
                </a:solidFill>
                <a:uFill>
                  <a:solidFill>
                    <a:srgbClr val="C00000"/>
                  </a:solidFill>
                </a:uFill>
                <a:latin typeface="Arial Bold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28596" y="5357826"/>
            <a:ext cx="1714480" cy="1357298"/>
          </a:xfrm>
        </p:spPr>
        <p:txBody>
          <a:bodyPr/>
          <a:lstStyle>
            <a:lvl1pPr>
              <a:defRPr sz="1000" b="0" i="0" baseline="0">
                <a:solidFill>
                  <a:srgbClr val="FF0000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1" name="Image 10" descr="logoip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78359" y="-71438"/>
            <a:ext cx="2407920" cy="1571612"/>
          </a:xfrm>
          <a:prstGeom prst="rect">
            <a:avLst/>
          </a:prstGeom>
        </p:spPr>
      </p:pic>
      <p:sp>
        <p:nvSpPr>
          <p:cNvPr id="9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A532918-510C-4BD8-A30B-C0C8D4B84AE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1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E. Cottereau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J. Accélérateurs SFP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1C3556-D6FF-43DD-A9B5-54B50F733C0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r_sentation_Microsoft_Office_PowerPoint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10" Type="http://schemas.openxmlformats.org/officeDocument/2006/relationships/image" Target="../media/image30.jpeg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Microsoft_Office_Excel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r_sentation_Microsoft_Office_PowerPoint3.ppt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90738" y="2967038"/>
            <a:ext cx="185737" cy="92392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endParaRPr lang="fr-FR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333741">
            <a:off x="685494" y="2699560"/>
            <a:ext cx="8026587" cy="87112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fr-FR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Equipex</a:t>
            </a:r>
            <a:r>
              <a:rPr lang="fr-F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S. </a:t>
            </a:r>
            <a:r>
              <a:rPr lang="fr-FR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Della</a:t>
            </a:r>
            <a:r>
              <a:rPr lang="fr-F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r-FR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Negra</a:t>
            </a:r>
            <a:endParaRPr lang="fr-F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029" name="Groupe 7"/>
          <p:cNvGrpSpPr>
            <a:grpSpLocks/>
          </p:cNvGrpSpPr>
          <p:nvPr/>
        </p:nvGrpSpPr>
        <p:grpSpPr bwMode="auto">
          <a:xfrm>
            <a:off x="250825" y="0"/>
            <a:ext cx="8353425" cy="6858000"/>
            <a:chOff x="4286248" y="1428736"/>
            <a:chExt cx="6570662" cy="4933976"/>
          </a:xfrm>
        </p:grpSpPr>
        <p:graphicFrame>
          <p:nvGraphicFramePr>
            <p:cNvPr id="1026" name="Object 6"/>
            <p:cNvGraphicFramePr>
              <a:graphicFrameLocks noChangeAspect="1"/>
            </p:cNvGraphicFramePr>
            <p:nvPr/>
          </p:nvGraphicFramePr>
          <p:xfrm>
            <a:off x="4286248" y="1428736"/>
            <a:ext cx="6570662" cy="4919663"/>
          </p:xfrm>
          <a:graphic>
            <a:graphicData uri="http://schemas.openxmlformats.org/presentationml/2006/ole">
              <p:oleObj spid="_x0000_s1026" name="Présentation" r:id="rId3" imgW="986067" imgH="737536" progId="PowerPoint.Show.12">
                <p:embed/>
              </p:oleObj>
            </a:graphicData>
          </a:graphic>
        </p:graphicFrame>
        <p:pic>
          <p:nvPicPr>
            <p:cNvPr id="1031" name="Picture 2" descr="D:\Exposés &amp; congrès\SIMSUSA\logo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6248" y="5286388"/>
              <a:ext cx="1143008" cy="66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15206" y="5857892"/>
              <a:ext cx="2238035" cy="504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48525" y="3068638"/>
            <a:ext cx="135572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Massive clusters or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nanodroplets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2078585" y="962690"/>
          <a:ext cx="6453855" cy="5490646"/>
        </p:xfrm>
        <a:graphic>
          <a:graphicData uri="http://schemas.openxmlformats.org/presentationml/2006/ole">
            <p:oleObj spid="_x0000_s27650" name="Graph" r:id="rId4" imgW="3582720" imgH="3160800" progId="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353493" y="4000504"/>
            <a:ext cx="1285884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145683" y="4429132"/>
            <a:ext cx="1762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Glycine sample</a:t>
            </a:r>
          </a:p>
          <a:p>
            <a:endParaRPr lang="en-US" dirty="0" smtClean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C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H</a:t>
            </a:r>
            <a:r>
              <a:rPr lang="en-US" baseline="-25000" dirty="0" smtClean="0">
                <a:latin typeface="Comic Sans MS" pitchFamily="66" charset="0"/>
              </a:rPr>
              <a:t>15</a:t>
            </a:r>
            <a:r>
              <a:rPr lang="en-US" dirty="0" smtClean="0">
                <a:latin typeface="Comic Sans MS" pitchFamily="66" charset="0"/>
              </a:rPr>
              <a:t>NO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endParaRPr lang="en-US" baseline="-25000" dirty="0">
              <a:latin typeface="Comic Sans MS" pitchFamily="66" charset="0"/>
            </a:endParaRPr>
          </a:p>
        </p:txBody>
      </p:sp>
      <p:cxnSp>
        <p:nvCxnSpPr>
          <p:cNvPr id="8" name="Connecteur droit avec flèche 7"/>
          <p:cNvCxnSpPr>
            <a:endCxn id="6" idx="0"/>
          </p:cNvCxnSpPr>
          <p:nvPr/>
        </p:nvCxnSpPr>
        <p:spPr>
          <a:xfrm rot="16200000" flipH="1">
            <a:off x="-218011" y="2786058"/>
            <a:ext cx="2000264" cy="42862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139211" y="1428736"/>
            <a:ext cx="642910" cy="5715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24997" y="1500174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Au</a:t>
            </a:r>
            <a:r>
              <a:rPr lang="fr-FR" b="1" baseline="-25000" dirty="0" smtClean="0">
                <a:solidFill>
                  <a:schemeClr val="accent6">
                    <a:lumMod val="50000"/>
                  </a:schemeClr>
                </a:solidFill>
              </a:rPr>
              <a:t>400</a:t>
            </a:r>
            <a:r>
              <a:rPr lang="fr-FR" b="1" baseline="30000" dirty="0" smtClean="0">
                <a:solidFill>
                  <a:schemeClr val="accent6">
                    <a:lumMod val="50000"/>
                  </a:schemeClr>
                </a:solidFill>
              </a:rPr>
              <a:t>4+</a:t>
            </a:r>
            <a:endParaRPr lang="fr-FR" b="1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" name="Connecteur droit avec flèche 10"/>
          <p:cNvCxnSpPr>
            <a:stCxn id="6" idx="0"/>
          </p:cNvCxnSpPr>
          <p:nvPr/>
        </p:nvCxnSpPr>
        <p:spPr>
          <a:xfrm rot="5400000" flipH="1" flipV="1">
            <a:off x="496369" y="3000372"/>
            <a:ext cx="1500198" cy="50006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Time of flight spectrum (1)</a:t>
            </a:r>
            <a:endParaRPr lang="en-US" dirty="0"/>
          </a:p>
        </p:txBody>
      </p:sp>
      <p:pic>
        <p:nvPicPr>
          <p:cNvPr id="12292" name="Image 5" descr="time_of_fligh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75" y="725488"/>
            <a:ext cx="6780213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ZoneTexte 6"/>
          <p:cNvSpPr txBox="1">
            <a:spLocks noChangeArrowheads="1"/>
          </p:cNvSpPr>
          <p:nvPr/>
        </p:nvSpPr>
        <p:spPr bwMode="auto">
          <a:xfrm>
            <a:off x="1547813" y="5732463"/>
            <a:ext cx="6696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latin typeface="Times New Roman" pitchFamily="18" charset="0"/>
                <a:cs typeface="Times New Roman" pitchFamily="18" charset="0"/>
              </a:rPr>
              <a:t>Time of flight mass spectrum of the emitted negative ions from the Lipid A target under the impact of Au</a:t>
            </a:r>
            <a:r>
              <a:rPr lang="en-GB" sz="2000" baseline="-30000">
                <a:latin typeface="Times New Roman" pitchFamily="18" charset="0"/>
                <a:cs typeface="Times New Roman" pitchFamily="18" charset="0"/>
              </a:rPr>
              <a:t>100q</a:t>
            </a:r>
            <a:r>
              <a:rPr lang="en-GB" sz="2000" baseline="30000">
                <a:latin typeface="Times New Roman" pitchFamily="18" charset="0"/>
                <a:cs typeface="Times New Roman" pitchFamily="18" charset="0"/>
              </a:rPr>
              <a:t>q+</a:t>
            </a:r>
            <a:r>
              <a:rPr lang="en-GB" sz="2000">
                <a:latin typeface="Times New Roman" pitchFamily="18" charset="0"/>
                <a:cs typeface="Times New Roman" pitchFamily="18" charset="0"/>
              </a:rPr>
              <a:t> at 2 qMeV.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Time of flight spectrum (2)</a:t>
            </a:r>
            <a:endParaRPr lang="en-US" dirty="0"/>
          </a:p>
        </p:txBody>
      </p:sp>
      <p:pic>
        <p:nvPicPr>
          <p:cNvPr id="13316" name="Image 7" descr="time_of_flight_singl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765175"/>
            <a:ext cx="64897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ZoneTexte 8"/>
          <p:cNvSpPr txBox="1">
            <a:spLocks noChangeArrowheads="1"/>
          </p:cNvSpPr>
          <p:nvPr/>
        </p:nvSpPr>
        <p:spPr bwMode="auto">
          <a:xfrm>
            <a:off x="1258888" y="5661025"/>
            <a:ext cx="6913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latin typeface="Calibri" pitchFamily="34" charset="0"/>
                <a:cs typeface="Times New Roman" pitchFamily="18" charset="0"/>
              </a:rPr>
              <a:t>Time of flight mass spectrum of the emitted negative ions from glycine target under </a:t>
            </a:r>
            <a:r>
              <a:rPr lang="en-GB" sz="2000" b="1">
                <a:latin typeface="Calibri" pitchFamily="34" charset="0"/>
                <a:cs typeface="Times New Roman" pitchFamily="18" charset="0"/>
              </a:rPr>
              <a:t>a SINGLE impact 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of Au</a:t>
            </a:r>
            <a:r>
              <a:rPr lang="en-GB" sz="2000" baseline="-30000">
                <a:latin typeface="Calibri" pitchFamily="34" charset="0"/>
                <a:cs typeface="Times New Roman" pitchFamily="18" charset="0"/>
              </a:rPr>
              <a:t>100q</a:t>
            </a:r>
            <a:r>
              <a:rPr lang="en-GB" sz="2000" baseline="30000">
                <a:latin typeface="Calibri" pitchFamily="34" charset="0"/>
                <a:cs typeface="Times New Roman" pitchFamily="18" charset="0"/>
              </a:rPr>
              <a:t>q+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 at 450 qkeV.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Gold cluster in the </a:t>
            </a:r>
            <a:r>
              <a:rPr lang="en-US" dirty="0" err="1" smtClean="0"/>
              <a:t>meV</a:t>
            </a:r>
            <a:r>
              <a:rPr lang="en-US" dirty="0" smtClean="0"/>
              <a:t> range</a:t>
            </a:r>
            <a:endParaRPr lang="en-US" dirty="0"/>
          </a:p>
        </p:txBody>
      </p:sp>
      <p:pic>
        <p:nvPicPr>
          <p:cNvPr id="12" name="Picture 3" descr="crater berger"/>
          <p:cNvPicPr>
            <a:picLocks noChangeAspect="1" noChangeArrowheads="1"/>
          </p:cNvPicPr>
          <p:nvPr/>
        </p:nvPicPr>
        <p:blipFill>
          <a:blip r:embed="rId3"/>
          <a:srcRect l="1907" t="5888" r="-1080" b="24315"/>
          <a:stretch>
            <a:fillRect/>
          </a:stretch>
        </p:blipFill>
        <p:spPr bwMode="auto">
          <a:xfrm>
            <a:off x="3429000" y="1124744"/>
            <a:ext cx="57150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39750" y="4292600"/>
            <a:ext cx="2879725" cy="865188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2000" b="1">
                <a:latin typeface="Comic Sans MS" pitchFamily="66" charset="0"/>
              </a:rPr>
              <a:t>         Gold Target</a:t>
            </a: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1116013" y="1700213"/>
            <a:ext cx="914400" cy="914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400" b="1" i="1">
                <a:latin typeface="Comic Sans MS" pitchFamily="66" charset="0"/>
              </a:rPr>
              <a:t>Au</a:t>
            </a:r>
            <a:r>
              <a:rPr lang="fr-FR" sz="2400" b="1" i="1" baseline="-25000">
                <a:latin typeface="Comic Sans MS" pitchFamily="66" charset="0"/>
              </a:rPr>
              <a:t>11</a:t>
            </a:r>
            <a:endParaRPr lang="fr-FR" sz="2400" b="1" i="1">
              <a:latin typeface="Comic Sans MS" pitchFamily="66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-36512" y="2852738"/>
            <a:ext cx="16898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501F74"/>
                </a:solidFill>
                <a:latin typeface="Comic Sans MS" pitchFamily="66" charset="0"/>
              </a:rPr>
              <a:t>E =1.4 MeV</a:t>
            </a:r>
            <a:endParaRPr lang="en-US" sz="2000" b="1" dirty="0">
              <a:solidFill>
                <a:srgbClr val="501F74"/>
              </a:solidFill>
              <a:latin typeface="Comic Sans MS" pitchFamily="66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602048" y="1476073"/>
            <a:ext cx="2618024" cy="5847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501F74"/>
                </a:solidFill>
                <a:latin typeface="Comic Sans MS" pitchFamily="66" charset="0"/>
              </a:rPr>
              <a:t>Atomic Force Microscope</a:t>
            </a:r>
          </a:p>
          <a:p>
            <a:r>
              <a:rPr lang="en-US" sz="1600" smtClean="0">
                <a:solidFill>
                  <a:srgbClr val="501F74"/>
                </a:solidFill>
                <a:latin typeface="Comic Sans MS" pitchFamily="66" charset="0"/>
              </a:rPr>
              <a:t>Measurements</a:t>
            </a:r>
            <a:endParaRPr lang="en-US" sz="1600">
              <a:solidFill>
                <a:srgbClr val="501F74"/>
              </a:solidFill>
              <a:latin typeface="Comic Sans MS" pitchFamily="66" charset="0"/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 rot="-45884333">
            <a:off x="1293813" y="4000500"/>
            <a:ext cx="552450" cy="576263"/>
          </a:xfrm>
          <a:prstGeom prst="rtTriangl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2051050" y="2060575"/>
            <a:ext cx="1800225" cy="2089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3851275" y="2060575"/>
            <a:ext cx="1152525" cy="2889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" name="Freeform 14"/>
          <p:cNvSpPr>
            <a:spLocks/>
          </p:cNvSpPr>
          <p:nvPr/>
        </p:nvSpPr>
        <p:spPr bwMode="auto">
          <a:xfrm>
            <a:off x="1187450" y="4149725"/>
            <a:ext cx="792163" cy="14287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91" y="45"/>
              </a:cxn>
              <a:cxn ang="0">
                <a:pos x="182" y="0"/>
              </a:cxn>
              <a:cxn ang="0">
                <a:pos x="318" y="0"/>
              </a:cxn>
              <a:cxn ang="0">
                <a:pos x="408" y="45"/>
              </a:cxn>
              <a:cxn ang="0">
                <a:pos x="454" y="90"/>
              </a:cxn>
            </a:cxnLst>
            <a:rect l="0" t="0" r="r" b="b"/>
            <a:pathLst>
              <a:path w="454" h="90">
                <a:moveTo>
                  <a:pt x="0" y="90"/>
                </a:moveTo>
                <a:lnTo>
                  <a:pt x="91" y="45"/>
                </a:lnTo>
                <a:lnTo>
                  <a:pt x="182" y="0"/>
                </a:lnTo>
                <a:lnTo>
                  <a:pt x="318" y="0"/>
                </a:lnTo>
                <a:lnTo>
                  <a:pt x="408" y="45"/>
                </a:lnTo>
                <a:lnTo>
                  <a:pt x="454" y="9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1547813" y="2636838"/>
            <a:ext cx="0" cy="2232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" name="ZoneTexte 23"/>
          <p:cNvSpPr txBox="1"/>
          <p:nvPr/>
        </p:nvSpPr>
        <p:spPr>
          <a:xfrm>
            <a:off x="323528" y="544522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Range = 120 Å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(</a:t>
            </a:r>
            <a:r>
              <a:rPr lang="en-US" b="1" dirty="0" err="1" smtClean="0">
                <a:solidFill>
                  <a:srgbClr val="C00000"/>
                </a:solidFill>
                <a:latin typeface="Comic Sans MS" pitchFamily="66" charset="0"/>
              </a:rPr>
              <a:t>dE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/</a:t>
            </a:r>
            <a:r>
              <a:rPr lang="en-US" b="1" dirty="0" err="1" smtClean="0">
                <a:solidFill>
                  <a:srgbClr val="C00000"/>
                </a:solidFill>
                <a:latin typeface="Comic Sans MS" pitchFamily="66" charset="0"/>
              </a:rPr>
              <a:t>dx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)</a:t>
            </a:r>
            <a:r>
              <a:rPr lang="en-US" b="1" dirty="0" err="1" smtClean="0">
                <a:solidFill>
                  <a:srgbClr val="C00000"/>
                </a:solidFill>
                <a:latin typeface="Comic Sans MS" pitchFamily="66" charset="0"/>
              </a:rPr>
              <a:t>nuc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 = 100 keV/nm</a:t>
            </a:r>
            <a:endParaRPr lang="en-US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Pegasus project</a:t>
            </a:r>
            <a:endParaRPr lang="en-US" dirty="0"/>
          </a:p>
        </p:txBody>
      </p:sp>
      <p:pic>
        <p:nvPicPr>
          <p:cNvPr id="7" name="Picture 2" descr="coupe genera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563" y="809625"/>
            <a:ext cx="5722521" cy="5076495"/>
          </a:xfrm>
          <a:prstGeom prst="rect">
            <a:avLst/>
          </a:prstGeom>
          <a:noFill/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6443663" y="4941889"/>
            <a:ext cx="1512713" cy="1367432"/>
            <a:chOff x="4350" y="3124"/>
            <a:chExt cx="1138" cy="1094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371" y="3397"/>
              <a:ext cx="1106" cy="799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4605" y="3627"/>
              <a:ext cx="638" cy="3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4626" y="3211"/>
              <a:ext cx="596" cy="613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4350" y="3999"/>
              <a:ext cx="1138" cy="219"/>
              <a:chOff x="1029" y="532"/>
              <a:chExt cx="212" cy="24"/>
            </a:xfrm>
          </p:grpSpPr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1029" y="532"/>
                <a:ext cx="212" cy="2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>
                <a:off x="1029" y="552"/>
                <a:ext cx="211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4828" y="3124"/>
              <a:ext cx="32" cy="7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999" y="3124"/>
              <a:ext cx="32" cy="7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Rectangle 12" descr="noir)"/>
            <p:cNvSpPr>
              <a:spLocks noChangeArrowheads="1"/>
            </p:cNvSpPr>
            <p:nvPr/>
          </p:nvSpPr>
          <p:spPr bwMode="auto">
            <a:xfrm>
              <a:off x="4403" y="3802"/>
              <a:ext cx="149" cy="197"/>
            </a:xfrm>
            <a:prstGeom prst="rect">
              <a:avLst/>
            </a:prstGeom>
            <a:pattFill prst="lt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07504" y="5013325"/>
            <a:ext cx="2375942" cy="13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3200" dirty="0" err="1" smtClean="0">
                <a:solidFill>
                  <a:srgbClr val="501F74"/>
                </a:solidFill>
                <a:latin typeface="Comic Sans MS" pitchFamily="66" charset="0"/>
              </a:rPr>
              <a:t>IPNOrsay</a:t>
            </a:r>
            <a:endParaRPr lang="en-US" sz="3200" dirty="0" smtClean="0">
              <a:solidFill>
                <a:srgbClr val="501F74"/>
              </a:solidFill>
              <a:latin typeface="Comic Sans MS" pitchFamily="66" charset="0"/>
            </a:endParaRPr>
          </a:p>
          <a:p>
            <a:r>
              <a:rPr lang="en-US" sz="1600" u="sng" dirty="0" smtClean="0">
                <a:solidFill>
                  <a:srgbClr val="501F74"/>
                </a:solidFill>
                <a:latin typeface="Comic Sans MS" pitchFamily="66" charset="0"/>
              </a:rPr>
              <a:t>S</a:t>
            </a:r>
            <a:r>
              <a:rPr lang="en-US" sz="1600" u="sng" dirty="0">
                <a:solidFill>
                  <a:srgbClr val="501F74"/>
                </a:solidFill>
                <a:latin typeface="Comic Sans MS" pitchFamily="66" charset="0"/>
              </a:rPr>
              <a:t>. Della-Negra</a:t>
            </a:r>
            <a:r>
              <a:rPr lang="en-US" sz="1600" dirty="0">
                <a:solidFill>
                  <a:srgbClr val="501F74"/>
                </a:solidFill>
                <a:latin typeface="Comic Sans MS" pitchFamily="66" charset="0"/>
              </a:rPr>
              <a:t>, </a:t>
            </a:r>
            <a:endParaRPr lang="en-US" sz="1600" dirty="0" smtClean="0">
              <a:solidFill>
                <a:srgbClr val="501F74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J</a:t>
            </a:r>
            <a:r>
              <a:rPr lang="en-US" sz="1600" dirty="0">
                <a:solidFill>
                  <a:srgbClr val="501F74"/>
                </a:solidFill>
                <a:latin typeface="Comic Sans MS" pitchFamily="66" charset="0"/>
              </a:rPr>
              <a:t>. </a:t>
            </a:r>
            <a:r>
              <a:rPr lang="en-US" sz="1600" dirty="0" err="1">
                <a:solidFill>
                  <a:srgbClr val="501F74"/>
                </a:solidFill>
                <a:latin typeface="Comic Sans MS" pitchFamily="66" charset="0"/>
              </a:rPr>
              <a:t>Arianer</a:t>
            </a:r>
            <a:r>
              <a:rPr lang="en-US" sz="1600" dirty="0">
                <a:solidFill>
                  <a:srgbClr val="501F74"/>
                </a:solidFill>
                <a:latin typeface="Comic Sans MS" pitchFamily="66" charset="0"/>
              </a:rPr>
              <a:t>, J. </a:t>
            </a: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Depauw</a:t>
            </a:r>
            <a:endParaRPr lang="fr-FR" sz="1600" dirty="0">
              <a:solidFill>
                <a:srgbClr val="501F74"/>
              </a:solidFill>
              <a:latin typeface="Comic Sans MS" pitchFamily="66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987823" y="4941168"/>
            <a:ext cx="295232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fr-FR" sz="3200" dirty="0">
                <a:solidFill>
                  <a:srgbClr val="501F74"/>
                </a:solidFill>
                <a:latin typeface="Comic Sans MS" pitchFamily="66" charset="0"/>
              </a:rPr>
              <a:t>Texas A&amp;M U</a:t>
            </a:r>
          </a:p>
          <a:p>
            <a:r>
              <a:rPr lang="en-US" sz="1600" dirty="0">
                <a:solidFill>
                  <a:srgbClr val="501F74"/>
                </a:solidFill>
                <a:latin typeface="Comic Sans MS" pitchFamily="66" charset="0"/>
              </a:rPr>
              <a:t>S.V. </a:t>
            </a:r>
            <a:r>
              <a:rPr lang="en-US" sz="1600" dirty="0" err="1">
                <a:solidFill>
                  <a:srgbClr val="501F74"/>
                </a:solidFill>
                <a:latin typeface="Comic Sans MS" pitchFamily="66" charset="0"/>
              </a:rPr>
              <a:t>Verkhoturov</a:t>
            </a:r>
            <a:r>
              <a:rPr lang="en-US" sz="1600" dirty="0">
                <a:solidFill>
                  <a:srgbClr val="501F74"/>
                </a:solidFill>
                <a:latin typeface="Comic Sans MS" pitchFamily="66" charset="0"/>
              </a:rPr>
              <a:t>, </a:t>
            </a:r>
            <a:endParaRPr lang="en-US" sz="1600" dirty="0" smtClean="0">
              <a:solidFill>
                <a:srgbClr val="501F74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E.A</a:t>
            </a:r>
            <a:r>
              <a:rPr lang="en-US" sz="1600" dirty="0">
                <a:solidFill>
                  <a:srgbClr val="501F74"/>
                </a:solidFill>
                <a:latin typeface="Comic Sans MS" pitchFamily="66" charset="0"/>
              </a:rPr>
              <a:t>. </a:t>
            </a:r>
            <a:r>
              <a:rPr lang="en-US" sz="1600" dirty="0" err="1">
                <a:solidFill>
                  <a:srgbClr val="501F74"/>
                </a:solidFill>
                <a:latin typeface="Comic Sans MS" pitchFamily="66" charset="0"/>
              </a:rPr>
              <a:t>Schweikert</a:t>
            </a:r>
            <a:endParaRPr lang="fr-FR" sz="1600" dirty="0">
              <a:solidFill>
                <a:srgbClr val="501F74"/>
              </a:solidFill>
              <a:latin typeface="Comic Sans MS" pitchFamily="66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444208" y="256490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r-FR" dirty="0" smtClean="0">
                <a:latin typeface="Comic Sans MS" pitchFamily="66" charset="0"/>
              </a:rPr>
              <a:t>  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130 kV platform</a:t>
            </a:r>
          </a:p>
          <a:p>
            <a:pPr>
              <a:buClr>
                <a:srgbClr val="C00000"/>
              </a:buClr>
            </a:pPr>
            <a:endParaRPr lang="en-US" dirty="0" smtClean="0">
              <a:solidFill>
                <a:srgbClr val="501F74"/>
              </a:solidFill>
              <a:latin typeface="Comic Sans MS" pitchFamily="66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 NSF grant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CHE –</a:t>
            </a:r>
            <a:b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     0750377</a:t>
            </a:r>
          </a:p>
        </p:txBody>
      </p:sp>
      <p:pic>
        <p:nvPicPr>
          <p:cNvPr id="27" name="Picture 2" descr="pega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60648"/>
            <a:ext cx="1731936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emission microscope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50" y="1285860"/>
            <a:ext cx="859155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785918" y="1071546"/>
            <a:ext cx="6254750" cy="5191125"/>
            <a:chOff x="2520" y="1290"/>
            <a:chExt cx="9867" cy="8424"/>
          </a:xfrm>
        </p:grpSpPr>
        <p:sp>
          <p:nvSpPr>
            <p:cNvPr id="31749" name="AutoShape 5"/>
            <p:cNvSpPr>
              <a:spLocks noChangeAspect="1" noChangeArrowheads="1"/>
            </p:cNvSpPr>
            <p:nvPr/>
          </p:nvSpPr>
          <p:spPr bwMode="auto">
            <a:xfrm>
              <a:off x="2520" y="1290"/>
              <a:ext cx="9867" cy="8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0" name="Oval 6"/>
            <p:cNvSpPr>
              <a:spLocks noChangeArrowheads="1"/>
            </p:cNvSpPr>
            <p:nvPr/>
          </p:nvSpPr>
          <p:spPr bwMode="auto">
            <a:xfrm>
              <a:off x="5670" y="6731"/>
              <a:ext cx="2763" cy="2586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prstDash val="dashDot"/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1" name="Oval 7"/>
            <p:cNvSpPr>
              <a:spLocks noChangeArrowheads="1"/>
            </p:cNvSpPr>
            <p:nvPr/>
          </p:nvSpPr>
          <p:spPr bwMode="auto">
            <a:xfrm>
              <a:off x="3966" y="4314"/>
              <a:ext cx="3246" cy="3337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prstDash val="dashDot"/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2" name="Oval 8"/>
            <p:cNvSpPr>
              <a:spLocks noChangeArrowheads="1"/>
            </p:cNvSpPr>
            <p:nvPr/>
          </p:nvSpPr>
          <p:spPr bwMode="auto">
            <a:xfrm rot="-2562826">
              <a:off x="5703" y="1767"/>
              <a:ext cx="5815" cy="4131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prstDash val="dashDot"/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3" name="Oval 9"/>
            <p:cNvSpPr>
              <a:spLocks noChangeArrowheads="1"/>
            </p:cNvSpPr>
            <p:nvPr/>
          </p:nvSpPr>
          <p:spPr bwMode="auto">
            <a:xfrm>
              <a:off x="7020" y="3948"/>
              <a:ext cx="5150" cy="3664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prstDash val="dashDot"/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754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8178276">
              <a:off x="5720" y="4485"/>
              <a:ext cx="1527" cy="1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755" name="Line 11"/>
            <p:cNvSpPr>
              <a:spLocks noChangeShapeType="1"/>
            </p:cNvSpPr>
            <p:nvPr/>
          </p:nvSpPr>
          <p:spPr bwMode="auto">
            <a:xfrm>
              <a:off x="4220" y="5805"/>
              <a:ext cx="1800" cy="18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 type="stealth" w="med" len="lg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6" name="Line 12"/>
            <p:cNvSpPr>
              <a:spLocks noChangeShapeType="1"/>
            </p:cNvSpPr>
            <p:nvPr/>
          </p:nvSpPr>
          <p:spPr bwMode="auto">
            <a:xfrm>
              <a:off x="4220" y="5805"/>
              <a:ext cx="12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7" name="Rectangle 13" descr="Trellis"/>
            <p:cNvSpPr>
              <a:spLocks noChangeArrowheads="1"/>
            </p:cNvSpPr>
            <p:nvPr/>
          </p:nvSpPr>
          <p:spPr bwMode="auto">
            <a:xfrm>
              <a:off x="4120" y="5497"/>
              <a:ext cx="100" cy="617"/>
            </a:xfrm>
            <a:prstGeom prst="rect">
              <a:avLst/>
            </a:prstGeom>
            <a:pattFill prst="trellis">
              <a:fgClr>
                <a:srgbClr val="808080"/>
              </a:fgClr>
              <a:bgClr>
                <a:srgbClr val="00000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8" name="Line 14"/>
            <p:cNvSpPr>
              <a:spLocks noChangeShapeType="1"/>
            </p:cNvSpPr>
            <p:nvPr/>
          </p:nvSpPr>
          <p:spPr bwMode="auto">
            <a:xfrm>
              <a:off x="5520" y="5805"/>
              <a:ext cx="24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9" name="Line 15"/>
            <p:cNvSpPr>
              <a:spLocks noChangeShapeType="1"/>
            </p:cNvSpPr>
            <p:nvPr/>
          </p:nvSpPr>
          <p:spPr bwMode="auto">
            <a:xfrm>
              <a:off x="4620" y="6011"/>
              <a:ext cx="0" cy="1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0" name="Line 16"/>
            <p:cNvSpPr>
              <a:spLocks noChangeShapeType="1"/>
            </p:cNvSpPr>
            <p:nvPr/>
          </p:nvSpPr>
          <p:spPr bwMode="auto">
            <a:xfrm>
              <a:off x="4620" y="5394"/>
              <a:ext cx="0" cy="20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1" name="Line 17"/>
            <p:cNvSpPr>
              <a:spLocks noChangeShapeType="1"/>
            </p:cNvSpPr>
            <p:nvPr/>
          </p:nvSpPr>
          <p:spPr bwMode="auto">
            <a:xfrm flipH="1">
              <a:off x="4520" y="5600"/>
              <a:ext cx="100" cy="1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2" name="Line 18"/>
            <p:cNvSpPr>
              <a:spLocks noChangeShapeType="1"/>
            </p:cNvSpPr>
            <p:nvPr/>
          </p:nvSpPr>
          <p:spPr bwMode="auto">
            <a:xfrm>
              <a:off x="4520" y="5908"/>
              <a:ext cx="100" cy="1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3" name="Line 19"/>
            <p:cNvSpPr>
              <a:spLocks noChangeShapeType="1"/>
            </p:cNvSpPr>
            <p:nvPr/>
          </p:nvSpPr>
          <p:spPr bwMode="auto">
            <a:xfrm>
              <a:off x="4720" y="5394"/>
              <a:ext cx="0" cy="30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4720" y="5908"/>
              <a:ext cx="3" cy="2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2"/>
                </a:cxn>
              </a:cxnLst>
              <a:rect l="0" t="0" r="r" b="b"/>
              <a:pathLst>
                <a:path w="1" h="122">
                  <a:moveTo>
                    <a:pt x="0" y="0"/>
                  </a:moveTo>
                  <a:lnTo>
                    <a:pt x="0" y="122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5" name="Line 21"/>
            <p:cNvSpPr>
              <a:spLocks noChangeShapeType="1"/>
            </p:cNvSpPr>
            <p:nvPr/>
          </p:nvSpPr>
          <p:spPr bwMode="auto">
            <a:xfrm>
              <a:off x="4820" y="5394"/>
              <a:ext cx="0" cy="309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none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6" name="Freeform 22"/>
            <p:cNvSpPr>
              <a:spLocks/>
            </p:cNvSpPr>
            <p:nvPr/>
          </p:nvSpPr>
          <p:spPr bwMode="auto">
            <a:xfrm>
              <a:off x="4820" y="5908"/>
              <a:ext cx="100" cy="3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4"/>
                </a:cxn>
              </a:cxnLst>
              <a:rect l="0" t="0" r="r" b="b"/>
              <a:pathLst>
                <a:path w="1" h="84">
                  <a:moveTo>
                    <a:pt x="0" y="0"/>
                  </a:moveTo>
                  <a:lnTo>
                    <a:pt x="0" y="84"/>
                  </a:lnTo>
                </a:path>
              </a:pathLst>
            </a:cu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7" name="Line 23"/>
            <p:cNvSpPr>
              <a:spLocks noChangeShapeType="1"/>
            </p:cNvSpPr>
            <p:nvPr/>
          </p:nvSpPr>
          <p:spPr bwMode="auto">
            <a:xfrm>
              <a:off x="4920" y="5394"/>
              <a:ext cx="0" cy="30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8" name="Line 24"/>
            <p:cNvSpPr>
              <a:spLocks noChangeShapeType="1"/>
            </p:cNvSpPr>
            <p:nvPr/>
          </p:nvSpPr>
          <p:spPr bwMode="auto">
            <a:xfrm>
              <a:off x="4920" y="5908"/>
              <a:ext cx="0" cy="30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9" name="Line 25"/>
            <p:cNvSpPr>
              <a:spLocks noChangeShapeType="1"/>
            </p:cNvSpPr>
            <p:nvPr/>
          </p:nvSpPr>
          <p:spPr bwMode="auto">
            <a:xfrm>
              <a:off x="4220" y="5805"/>
              <a:ext cx="600" cy="10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stealth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0" name="Line 26"/>
            <p:cNvSpPr>
              <a:spLocks noChangeShapeType="1"/>
            </p:cNvSpPr>
            <p:nvPr/>
          </p:nvSpPr>
          <p:spPr bwMode="auto">
            <a:xfrm flipV="1">
              <a:off x="4220" y="5703"/>
              <a:ext cx="600" cy="10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stealth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1" name="Line 27"/>
            <p:cNvSpPr>
              <a:spLocks noChangeShapeType="1"/>
            </p:cNvSpPr>
            <p:nvPr/>
          </p:nvSpPr>
          <p:spPr bwMode="auto">
            <a:xfrm>
              <a:off x="4820" y="5703"/>
              <a:ext cx="900" cy="10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2" name="Line 28"/>
            <p:cNvSpPr>
              <a:spLocks noChangeShapeType="1"/>
            </p:cNvSpPr>
            <p:nvPr/>
          </p:nvSpPr>
          <p:spPr bwMode="auto">
            <a:xfrm flipV="1">
              <a:off x="4820" y="5805"/>
              <a:ext cx="900" cy="10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3" name="AutoShape 29"/>
            <p:cNvSpPr>
              <a:spLocks noChangeArrowheads="1"/>
            </p:cNvSpPr>
            <p:nvPr/>
          </p:nvSpPr>
          <p:spPr bwMode="auto">
            <a:xfrm rot="30884982">
              <a:off x="5266" y="5325"/>
              <a:ext cx="919" cy="619"/>
            </a:xfrm>
            <a:custGeom>
              <a:avLst/>
              <a:gdLst>
                <a:gd name="G0" fmla="+- 3984 0 0"/>
                <a:gd name="G1" fmla="+- 21600 0 3984"/>
                <a:gd name="G2" fmla="*/ 3984 1 2"/>
                <a:gd name="G3" fmla="+- 21600 0 G2"/>
                <a:gd name="G4" fmla="+/ 3984 21600 2"/>
                <a:gd name="G5" fmla="+/ G1 0 2"/>
                <a:gd name="G6" fmla="*/ 21600 21600 3984"/>
                <a:gd name="G7" fmla="*/ G6 1 2"/>
                <a:gd name="G8" fmla="+- 21600 0 G7"/>
                <a:gd name="G9" fmla="*/ 21600 1 2"/>
                <a:gd name="G10" fmla="+- 3984 0 G9"/>
                <a:gd name="G11" fmla="?: G10 G8 0"/>
                <a:gd name="G12" fmla="?: G10 G7 21600"/>
                <a:gd name="T0" fmla="*/ 19608 w 21600"/>
                <a:gd name="T1" fmla="*/ 10800 h 21600"/>
                <a:gd name="T2" fmla="*/ 10800 w 21600"/>
                <a:gd name="T3" fmla="*/ 21600 h 21600"/>
                <a:gd name="T4" fmla="*/ 1992 w 21600"/>
                <a:gd name="T5" fmla="*/ 10800 h 21600"/>
                <a:gd name="T6" fmla="*/ 10800 w 21600"/>
                <a:gd name="T7" fmla="*/ 0 h 21600"/>
                <a:gd name="T8" fmla="*/ 3792 w 21600"/>
                <a:gd name="T9" fmla="*/ 3792 h 21600"/>
                <a:gd name="T10" fmla="*/ 17808 w 21600"/>
                <a:gd name="T11" fmla="*/ 1780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984" y="21600"/>
                  </a:lnTo>
                  <a:lnTo>
                    <a:pt x="1761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4" name="Arc 30"/>
            <p:cNvSpPr>
              <a:spLocks/>
            </p:cNvSpPr>
            <p:nvPr/>
          </p:nvSpPr>
          <p:spPr bwMode="auto">
            <a:xfrm rot="5136077">
              <a:off x="5453" y="5155"/>
              <a:ext cx="592" cy="657"/>
            </a:xfrm>
            <a:custGeom>
              <a:avLst/>
              <a:gdLst>
                <a:gd name="G0" fmla="+- 0 0 0"/>
                <a:gd name="G1" fmla="+- 18434 0 0"/>
                <a:gd name="G2" fmla="+- 21600 0 0"/>
                <a:gd name="T0" fmla="*/ 11258 w 21600"/>
                <a:gd name="T1" fmla="*/ 0 h 18434"/>
                <a:gd name="T2" fmla="*/ 21600 w 21600"/>
                <a:gd name="T3" fmla="*/ 18434 h 18434"/>
                <a:gd name="T4" fmla="*/ 0 w 21600"/>
                <a:gd name="T5" fmla="*/ 18434 h 1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434" fill="none" extrusionOk="0">
                  <a:moveTo>
                    <a:pt x="11258" y="-1"/>
                  </a:moveTo>
                  <a:cubicBezTo>
                    <a:pt x="17681" y="3922"/>
                    <a:pt x="21600" y="10907"/>
                    <a:pt x="21600" y="18434"/>
                  </a:cubicBezTo>
                </a:path>
                <a:path w="21600" h="18434" stroke="0" extrusionOk="0">
                  <a:moveTo>
                    <a:pt x="11258" y="-1"/>
                  </a:moveTo>
                  <a:cubicBezTo>
                    <a:pt x="17681" y="3922"/>
                    <a:pt x="21600" y="10907"/>
                    <a:pt x="21600" y="18434"/>
                  </a:cubicBezTo>
                  <a:lnTo>
                    <a:pt x="0" y="18434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5" name="Freeform 31"/>
            <p:cNvSpPr>
              <a:spLocks/>
            </p:cNvSpPr>
            <p:nvPr/>
          </p:nvSpPr>
          <p:spPr bwMode="auto">
            <a:xfrm>
              <a:off x="5708" y="5585"/>
              <a:ext cx="45" cy="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46"/>
                </a:cxn>
              </a:cxnLst>
              <a:rect l="0" t="0" r="r" b="b"/>
              <a:pathLst>
                <a:path w="22" h="46">
                  <a:moveTo>
                    <a:pt x="0" y="0"/>
                  </a:moveTo>
                  <a:lnTo>
                    <a:pt x="22" y="4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6" name="Freeform 32"/>
            <p:cNvSpPr>
              <a:spLocks/>
            </p:cNvSpPr>
            <p:nvPr/>
          </p:nvSpPr>
          <p:spPr bwMode="auto">
            <a:xfrm>
              <a:off x="5791" y="5747"/>
              <a:ext cx="17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14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lnTo>
                    <a:pt x="8" y="1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7" name="Rectangle 33" descr="Light vertical"/>
            <p:cNvSpPr>
              <a:spLocks noChangeArrowheads="1"/>
            </p:cNvSpPr>
            <p:nvPr/>
          </p:nvSpPr>
          <p:spPr bwMode="auto">
            <a:xfrm rot="2810719">
              <a:off x="8226" y="2861"/>
              <a:ext cx="915" cy="127"/>
            </a:xfrm>
            <a:prstGeom prst="rect">
              <a:avLst/>
            </a:prstGeom>
            <a:pattFill prst="ltVert">
              <a:fgClr>
                <a:srgbClr val="80808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8" name="Rectangle 34" descr="Light horizontal"/>
            <p:cNvSpPr>
              <a:spLocks noChangeArrowheads="1"/>
            </p:cNvSpPr>
            <p:nvPr/>
          </p:nvSpPr>
          <p:spPr bwMode="auto">
            <a:xfrm rot="2810719">
              <a:off x="8258" y="2866"/>
              <a:ext cx="898" cy="60"/>
            </a:xfrm>
            <a:prstGeom prst="rect">
              <a:avLst/>
            </a:prstGeom>
            <a:pattFill prst="ltHorz">
              <a:fgClr>
                <a:srgbClr val="80808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779" name="Picture 3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745062">
              <a:off x="4891" y="6128"/>
              <a:ext cx="274" cy="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780" name="Freeform 36"/>
            <p:cNvSpPr>
              <a:spLocks/>
            </p:cNvSpPr>
            <p:nvPr/>
          </p:nvSpPr>
          <p:spPr bwMode="auto">
            <a:xfrm>
              <a:off x="4520" y="5703"/>
              <a:ext cx="3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"/>
                </a:cxn>
              </a:cxnLst>
              <a:rect l="0" t="0" r="r" b="b"/>
              <a:pathLst>
                <a:path w="1" h="21">
                  <a:moveTo>
                    <a:pt x="0" y="0"/>
                  </a:moveTo>
                  <a:lnTo>
                    <a:pt x="0" y="2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1" name="Freeform 37"/>
            <p:cNvSpPr>
              <a:spLocks/>
            </p:cNvSpPr>
            <p:nvPr/>
          </p:nvSpPr>
          <p:spPr bwMode="auto">
            <a:xfrm>
              <a:off x="4520" y="5863"/>
              <a:ext cx="3" cy="4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1" h="21">
                  <a:moveTo>
                    <a:pt x="0" y="21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2" name="Freeform 38"/>
            <p:cNvSpPr>
              <a:spLocks/>
            </p:cNvSpPr>
            <p:nvPr/>
          </p:nvSpPr>
          <p:spPr bwMode="auto">
            <a:xfrm>
              <a:off x="4749" y="6202"/>
              <a:ext cx="269" cy="272"/>
            </a:xfrm>
            <a:custGeom>
              <a:avLst/>
              <a:gdLst/>
              <a:ahLst/>
              <a:cxnLst>
                <a:cxn ang="0">
                  <a:pos x="129" y="127"/>
                </a:cxn>
                <a:cxn ang="0">
                  <a:pos x="0" y="0"/>
                </a:cxn>
              </a:cxnLst>
              <a:rect l="0" t="0" r="r" b="b"/>
              <a:pathLst>
                <a:path w="129" h="127">
                  <a:moveTo>
                    <a:pt x="129" y="127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3" name="Freeform 39"/>
            <p:cNvSpPr>
              <a:spLocks/>
            </p:cNvSpPr>
            <p:nvPr/>
          </p:nvSpPr>
          <p:spPr bwMode="auto">
            <a:xfrm>
              <a:off x="4608" y="6337"/>
              <a:ext cx="266" cy="270"/>
            </a:xfrm>
            <a:custGeom>
              <a:avLst/>
              <a:gdLst/>
              <a:ahLst/>
              <a:cxnLst>
                <a:cxn ang="0">
                  <a:pos x="128" y="126"/>
                </a:cxn>
                <a:cxn ang="0">
                  <a:pos x="0" y="0"/>
                </a:cxn>
              </a:cxnLst>
              <a:rect l="0" t="0" r="r" b="b"/>
              <a:pathLst>
                <a:path w="128" h="126">
                  <a:moveTo>
                    <a:pt x="128" y="12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4" name="Freeform 40"/>
            <p:cNvSpPr>
              <a:spLocks/>
            </p:cNvSpPr>
            <p:nvPr/>
          </p:nvSpPr>
          <p:spPr bwMode="auto">
            <a:xfrm>
              <a:off x="4608" y="6291"/>
              <a:ext cx="37" cy="4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18" y="0"/>
                  </a:moveTo>
                  <a:lnTo>
                    <a:pt x="0" y="1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5" name="Freeform 41"/>
            <p:cNvSpPr>
              <a:spLocks/>
            </p:cNvSpPr>
            <p:nvPr/>
          </p:nvSpPr>
          <p:spPr bwMode="auto">
            <a:xfrm>
              <a:off x="4702" y="6191"/>
              <a:ext cx="43" cy="4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0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0" y="2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786" name="Picture 4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5120" y="6731"/>
              <a:ext cx="55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787" name="Picture 4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2700000">
              <a:off x="5578" y="7554"/>
              <a:ext cx="734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788" name="Picture 4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22416200">
              <a:off x="6020" y="7657"/>
              <a:ext cx="121" cy="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789" name="Line 45"/>
            <p:cNvSpPr>
              <a:spLocks noChangeShapeType="1"/>
            </p:cNvSpPr>
            <p:nvPr/>
          </p:nvSpPr>
          <p:spPr bwMode="auto">
            <a:xfrm>
              <a:off x="6120" y="7760"/>
              <a:ext cx="1900" cy="195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6420" y="8068"/>
              <a:ext cx="900" cy="1029"/>
              <a:chOff x="2496" y="3552"/>
              <a:chExt cx="432" cy="480"/>
            </a:xfrm>
          </p:grpSpPr>
          <p:pic>
            <p:nvPicPr>
              <p:cNvPr id="31791" name="Picture 47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496" y="3552"/>
                <a:ext cx="383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1792" name="AutoShape 48"/>
              <p:cNvSpPr>
                <a:spLocks noChangeArrowheads="1"/>
              </p:cNvSpPr>
              <p:nvPr/>
            </p:nvSpPr>
            <p:spPr bwMode="auto">
              <a:xfrm rot="2849269">
                <a:off x="2832" y="3840"/>
                <a:ext cx="48" cy="144"/>
              </a:xfrm>
              <a:custGeom>
                <a:avLst/>
                <a:gdLst>
                  <a:gd name="G0" fmla="+- 9000 0 0"/>
                  <a:gd name="G1" fmla="+- 21600 0 9000"/>
                  <a:gd name="G2" fmla="+- 21600 0 90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9000" y="10800"/>
                    </a:moveTo>
                    <a:cubicBezTo>
                      <a:pt x="9000" y="11794"/>
                      <a:pt x="9806" y="12600"/>
                      <a:pt x="10800" y="12600"/>
                    </a:cubicBezTo>
                    <a:cubicBezTo>
                      <a:pt x="11794" y="12600"/>
                      <a:pt x="12600" y="11794"/>
                      <a:pt x="12600" y="10800"/>
                    </a:cubicBezTo>
                    <a:cubicBezTo>
                      <a:pt x="12600" y="9806"/>
                      <a:pt x="11794" y="9000"/>
                      <a:pt x="10800" y="9000"/>
                    </a:cubicBezTo>
                    <a:cubicBezTo>
                      <a:pt x="9806" y="9000"/>
                      <a:pt x="9000" y="9806"/>
                      <a:pt x="9000" y="1080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100000">
                    <a:srgbClr val="C0C0C0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3" name="AutoShape 49"/>
              <p:cNvSpPr>
                <a:spLocks noChangeArrowheads="1"/>
              </p:cNvSpPr>
              <p:nvPr/>
            </p:nvSpPr>
            <p:spPr bwMode="auto">
              <a:xfrm rot="18950305" flipH="1">
                <a:off x="2880" y="3888"/>
                <a:ext cx="48" cy="144"/>
              </a:xfrm>
              <a:prstGeom prst="can">
                <a:avLst>
                  <a:gd name="adj" fmla="val 31917"/>
                </a:avLst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31794" name="Picture 50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 rot="8185947" flipV="1">
                <a:off x="2832" y="3888"/>
                <a:ext cx="49" cy="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1795" name="Line 51"/>
            <p:cNvSpPr>
              <a:spLocks noChangeShapeType="1"/>
            </p:cNvSpPr>
            <p:nvPr/>
          </p:nvSpPr>
          <p:spPr bwMode="auto">
            <a:xfrm>
              <a:off x="5820" y="5805"/>
              <a:ext cx="2100" cy="10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6" name="Line 52"/>
            <p:cNvSpPr>
              <a:spLocks noChangeShapeType="1"/>
            </p:cNvSpPr>
            <p:nvPr/>
          </p:nvSpPr>
          <p:spPr bwMode="auto">
            <a:xfrm flipV="1">
              <a:off x="5820" y="5703"/>
              <a:ext cx="2100" cy="10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797" name="Picture 5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24867523">
              <a:off x="7976" y="5541"/>
              <a:ext cx="187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798" name="Line 54"/>
            <p:cNvSpPr>
              <a:spLocks noChangeShapeType="1"/>
            </p:cNvSpPr>
            <p:nvPr/>
          </p:nvSpPr>
          <p:spPr bwMode="auto">
            <a:xfrm flipV="1">
              <a:off x="8120" y="5394"/>
              <a:ext cx="2500" cy="20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stealth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9" name="Line 55"/>
            <p:cNvSpPr>
              <a:spLocks noChangeShapeType="1"/>
            </p:cNvSpPr>
            <p:nvPr/>
          </p:nvSpPr>
          <p:spPr bwMode="auto">
            <a:xfrm>
              <a:off x="8120" y="6011"/>
              <a:ext cx="2500" cy="20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stealth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800" name="Picture 5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24867523">
              <a:off x="7977" y="5951"/>
              <a:ext cx="186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801" name="Line 57"/>
            <p:cNvSpPr>
              <a:spLocks noChangeShapeType="1"/>
            </p:cNvSpPr>
            <p:nvPr/>
          </p:nvSpPr>
          <p:spPr bwMode="auto">
            <a:xfrm>
              <a:off x="8120" y="5805"/>
              <a:ext cx="25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 type="stealth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802" name="Picture 5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6020" y="7657"/>
              <a:ext cx="55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803" name="Picture 5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4626709">
              <a:off x="5389" y="7071"/>
              <a:ext cx="565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Group 60"/>
            <p:cNvGrpSpPr>
              <a:grpSpLocks/>
            </p:cNvGrpSpPr>
            <p:nvPr/>
          </p:nvGrpSpPr>
          <p:grpSpPr bwMode="auto">
            <a:xfrm>
              <a:off x="5720" y="5291"/>
              <a:ext cx="200" cy="221"/>
              <a:chOff x="576" y="3312"/>
              <a:chExt cx="576" cy="576"/>
            </a:xfrm>
          </p:grpSpPr>
          <p:sp>
            <p:nvSpPr>
              <p:cNvPr id="31805" name="Oval 61"/>
              <p:cNvSpPr>
                <a:spLocks noChangeArrowheads="1"/>
              </p:cNvSpPr>
              <p:nvPr/>
            </p:nvSpPr>
            <p:spPr bwMode="auto">
              <a:xfrm>
                <a:off x="576" y="3312"/>
                <a:ext cx="576" cy="576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06" name="Line 62"/>
              <p:cNvSpPr>
                <a:spLocks noChangeShapeType="1"/>
              </p:cNvSpPr>
              <p:nvPr/>
            </p:nvSpPr>
            <p:spPr bwMode="auto">
              <a:xfrm>
                <a:off x="672" y="3408"/>
                <a:ext cx="384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07" name="Line 63"/>
              <p:cNvSpPr>
                <a:spLocks noChangeShapeType="1"/>
              </p:cNvSpPr>
              <p:nvPr/>
            </p:nvSpPr>
            <p:spPr bwMode="auto">
              <a:xfrm flipV="1">
                <a:off x="672" y="3408"/>
                <a:ext cx="384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808" name="Line 64"/>
            <p:cNvSpPr>
              <a:spLocks noChangeShapeType="1"/>
            </p:cNvSpPr>
            <p:nvPr/>
          </p:nvSpPr>
          <p:spPr bwMode="auto">
            <a:xfrm>
              <a:off x="3920" y="5805"/>
              <a:ext cx="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sm" len="sm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65"/>
            <p:cNvGrpSpPr>
              <a:grpSpLocks/>
            </p:cNvGrpSpPr>
            <p:nvPr/>
          </p:nvGrpSpPr>
          <p:grpSpPr bwMode="auto">
            <a:xfrm>
              <a:off x="7320" y="5291"/>
              <a:ext cx="200" cy="1029"/>
              <a:chOff x="4320" y="2736"/>
              <a:chExt cx="96" cy="480"/>
            </a:xfrm>
          </p:grpSpPr>
          <p:sp>
            <p:nvSpPr>
              <p:cNvPr id="31810" name="Line 66"/>
              <p:cNvSpPr>
                <a:spLocks noChangeShapeType="1"/>
              </p:cNvSpPr>
              <p:nvPr/>
            </p:nvSpPr>
            <p:spPr bwMode="auto">
              <a:xfrm>
                <a:off x="4368" y="3024"/>
                <a:ext cx="0" cy="192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" name="Group 67"/>
              <p:cNvGrpSpPr>
                <a:grpSpLocks/>
              </p:cNvGrpSpPr>
              <p:nvPr/>
            </p:nvGrpSpPr>
            <p:grpSpPr bwMode="auto">
              <a:xfrm>
                <a:off x="4320" y="2736"/>
                <a:ext cx="96" cy="432"/>
                <a:chOff x="4320" y="2736"/>
                <a:chExt cx="96" cy="432"/>
              </a:xfrm>
            </p:grpSpPr>
            <p:sp>
              <p:nvSpPr>
                <p:cNvPr id="31812" name="Line 68"/>
                <p:cNvSpPr>
                  <a:spLocks noChangeShapeType="1"/>
                </p:cNvSpPr>
                <p:nvPr/>
              </p:nvSpPr>
              <p:spPr bwMode="auto">
                <a:xfrm>
                  <a:off x="4320" y="2784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3" name="Line 69"/>
                <p:cNvSpPr>
                  <a:spLocks noChangeShapeType="1"/>
                </p:cNvSpPr>
                <p:nvPr/>
              </p:nvSpPr>
              <p:spPr bwMode="auto">
                <a:xfrm>
                  <a:off x="4320" y="3024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4" name="Line 70"/>
                <p:cNvSpPr>
                  <a:spLocks noChangeShapeType="1"/>
                </p:cNvSpPr>
                <p:nvPr/>
              </p:nvSpPr>
              <p:spPr bwMode="auto">
                <a:xfrm>
                  <a:off x="4368" y="2736"/>
                  <a:ext cx="0" cy="192"/>
                </a:xfrm>
                <a:prstGeom prst="line">
                  <a:avLst/>
                </a:prstGeom>
                <a:noFill/>
                <a:ln w="50800">
                  <a:solidFill>
                    <a:srgbClr val="000000"/>
                  </a:solidFill>
                  <a:round/>
                  <a:headEnd/>
                  <a:tailEnd type="none" w="sm" len="sm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5" name="Line 71"/>
                <p:cNvSpPr>
                  <a:spLocks noChangeShapeType="1"/>
                </p:cNvSpPr>
                <p:nvPr/>
              </p:nvSpPr>
              <p:spPr bwMode="auto">
                <a:xfrm>
                  <a:off x="4416" y="2784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6" name="Line 72"/>
                <p:cNvSpPr>
                  <a:spLocks noChangeShapeType="1"/>
                </p:cNvSpPr>
                <p:nvPr/>
              </p:nvSpPr>
              <p:spPr bwMode="auto">
                <a:xfrm>
                  <a:off x="4416" y="3024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1817" name="Text Box 73"/>
            <p:cNvSpPr txBox="1">
              <a:spLocks noChangeArrowheads="1"/>
            </p:cNvSpPr>
            <p:nvPr/>
          </p:nvSpPr>
          <p:spPr bwMode="auto">
            <a:xfrm>
              <a:off x="2720" y="3840"/>
              <a:ext cx="2201" cy="459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76096" tIns="38048" rIns="76096" bIns="38048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Objective lens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18" name="Text Box 74"/>
            <p:cNvSpPr txBox="1">
              <a:spLocks noChangeArrowheads="1"/>
            </p:cNvSpPr>
            <p:nvPr/>
          </p:nvSpPr>
          <p:spPr bwMode="auto">
            <a:xfrm>
              <a:off x="5623" y="3860"/>
              <a:ext cx="508" cy="4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</a:t>
              </a:r>
              <a:r>
                <a:rPr kumimoji="0" lang="fr-FR" sz="14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19" name="Text Box 75"/>
            <p:cNvSpPr txBox="1">
              <a:spLocks noChangeArrowheads="1"/>
            </p:cNvSpPr>
            <p:nvPr/>
          </p:nvSpPr>
          <p:spPr bwMode="auto">
            <a:xfrm>
              <a:off x="6241" y="3365"/>
              <a:ext cx="508" cy="4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</a:t>
              </a:r>
              <a:r>
                <a:rPr kumimoji="0" lang="fr-FR" sz="14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820" name="Picture 7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2595255">
              <a:off x="6539" y="3705"/>
              <a:ext cx="1527" cy="1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821" name="Picture 7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2582146">
              <a:off x="7320" y="2960"/>
              <a:ext cx="1528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822" name="Text Box 78"/>
            <p:cNvSpPr txBox="1">
              <a:spLocks noChangeArrowheads="1"/>
            </p:cNvSpPr>
            <p:nvPr/>
          </p:nvSpPr>
          <p:spPr bwMode="auto">
            <a:xfrm>
              <a:off x="7066" y="2726"/>
              <a:ext cx="508" cy="4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</a:t>
              </a:r>
              <a:r>
                <a:rPr kumimoji="0" lang="fr-FR" sz="14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23" name="Line 79"/>
            <p:cNvSpPr>
              <a:spLocks noChangeShapeType="1"/>
            </p:cNvSpPr>
            <p:nvPr/>
          </p:nvSpPr>
          <p:spPr bwMode="auto">
            <a:xfrm flipV="1">
              <a:off x="7120" y="2974"/>
              <a:ext cx="150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4" name="Line 80"/>
            <p:cNvSpPr>
              <a:spLocks noChangeShapeType="1"/>
            </p:cNvSpPr>
            <p:nvPr/>
          </p:nvSpPr>
          <p:spPr bwMode="auto">
            <a:xfrm>
              <a:off x="4120" y="4414"/>
              <a:ext cx="603" cy="8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5" name="Line 81"/>
            <p:cNvSpPr>
              <a:spLocks noChangeShapeType="1"/>
            </p:cNvSpPr>
            <p:nvPr/>
          </p:nvSpPr>
          <p:spPr bwMode="auto">
            <a:xfrm flipV="1">
              <a:off x="3920" y="7040"/>
              <a:ext cx="600" cy="1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6" name="Line 82"/>
            <p:cNvSpPr>
              <a:spLocks noChangeShapeType="1"/>
            </p:cNvSpPr>
            <p:nvPr/>
          </p:nvSpPr>
          <p:spPr bwMode="auto">
            <a:xfrm flipV="1">
              <a:off x="6759" y="6094"/>
              <a:ext cx="488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7" name="Line 83"/>
            <p:cNvSpPr>
              <a:spLocks noChangeShapeType="1"/>
            </p:cNvSpPr>
            <p:nvPr/>
          </p:nvSpPr>
          <p:spPr bwMode="auto">
            <a:xfrm flipH="1">
              <a:off x="7218" y="8175"/>
              <a:ext cx="321" cy="2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8" name="Line 84"/>
            <p:cNvSpPr>
              <a:spLocks noChangeShapeType="1"/>
            </p:cNvSpPr>
            <p:nvPr/>
          </p:nvSpPr>
          <p:spPr bwMode="auto">
            <a:xfrm>
              <a:off x="6570" y="2424"/>
              <a:ext cx="1638" cy="1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9" name="Text Box 85"/>
            <p:cNvSpPr txBox="1">
              <a:spLocks noChangeArrowheads="1"/>
            </p:cNvSpPr>
            <p:nvPr/>
          </p:nvSpPr>
          <p:spPr bwMode="auto">
            <a:xfrm>
              <a:off x="9124" y="4739"/>
              <a:ext cx="857" cy="568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MCP</a:t>
              </a: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30" name="Line 86"/>
            <p:cNvSpPr>
              <a:spLocks noChangeShapeType="1"/>
            </p:cNvSpPr>
            <p:nvPr/>
          </p:nvSpPr>
          <p:spPr bwMode="auto">
            <a:xfrm>
              <a:off x="10054" y="4993"/>
              <a:ext cx="566" cy="2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1" name="Text Box 87"/>
            <p:cNvSpPr txBox="1">
              <a:spLocks noChangeArrowheads="1"/>
            </p:cNvSpPr>
            <p:nvPr/>
          </p:nvSpPr>
          <p:spPr bwMode="auto">
            <a:xfrm>
              <a:off x="10970" y="6634"/>
              <a:ext cx="1037" cy="576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Anode</a:t>
              </a: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32" name="Line 88"/>
            <p:cNvSpPr>
              <a:spLocks noChangeShapeType="1"/>
            </p:cNvSpPr>
            <p:nvPr/>
          </p:nvSpPr>
          <p:spPr bwMode="auto">
            <a:xfrm flipH="1" flipV="1">
              <a:off x="10970" y="6011"/>
              <a:ext cx="613" cy="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3" name="Line 89"/>
            <p:cNvSpPr>
              <a:spLocks noChangeShapeType="1"/>
            </p:cNvSpPr>
            <p:nvPr/>
          </p:nvSpPr>
          <p:spPr bwMode="auto">
            <a:xfrm flipV="1">
              <a:off x="6539" y="4527"/>
              <a:ext cx="481" cy="3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4" name="Line 90"/>
            <p:cNvSpPr>
              <a:spLocks noChangeShapeType="1"/>
            </p:cNvSpPr>
            <p:nvPr/>
          </p:nvSpPr>
          <p:spPr bwMode="auto">
            <a:xfrm flipV="1">
              <a:off x="6656" y="4527"/>
              <a:ext cx="364" cy="4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5" name="Line 91"/>
            <p:cNvSpPr>
              <a:spLocks noChangeShapeType="1"/>
            </p:cNvSpPr>
            <p:nvPr/>
          </p:nvSpPr>
          <p:spPr bwMode="auto">
            <a:xfrm flipV="1">
              <a:off x="7020" y="4312"/>
              <a:ext cx="100" cy="2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6" name="Line 92"/>
            <p:cNvSpPr>
              <a:spLocks noChangeShapeType="1"/>
            </p:cNvSpPr>
            <p:nvPr/>
          </p:nvSpPr>
          <p:spPr bwMode="auto">
            <a:xfrm flipV="1">
              <a:off x="7020" y="4414"/>
              <a:ext cx="227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7" name="Line 93"/>
            <p:cNvSpPr>
              <a:spLocks noChangeShapeType="1"/>
            </p:cNvSpPr>
            <p:nvPr/>
          </p:nvSpPr>
          <p:spPr bwMode="auto">
            <a:xfrm flipV="1">
              <a:off x="7870" y="3547"/>
              <a:ext cx="50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8" name="Line 94"/>
            <p:cNvSpPr>
              <a:spLocks noChangeShapeType="1"/>
            </p:cNvSpPr>
            <p:nvPr/>
          </p:nvSpPr>
          <p:spPr bwMode="auto">
            <a:xfrm flipV="1">
              <a:off x="7870" y="3663"/>
              <a:ext cx="150" cy="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9" name="Text Box 95"/>
            <p:cNvSpPr txBox="1">
              <a:spLocks noChangeArrowheads="1"/>
            </p:cNvSpPr>
            <p:nvPr/>
          </p:nvSpPr>
          <p:spPr bwMode="auto">
            <a:xfrm>
              <a:off x="10162" y="3104"/>
              <a:ext cx="1654" cy="51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Fiber optics</a:t>
              </a: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40" name="Line 96"/>
            <p:cNvSpPr>
              <a:spLocks noChangeShapeType="1"/>
            </p:cNvSpPr>
            <p:nvPr/>
          </p:nvSpPr>
          <p:spPr bwMode="auto">
            <a:xfrm flipH="1" flipV="1">
              <a:off x="9445" y="2962"/>
              <a:ext cx="717" cy="3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1" name="Text Box 97"/>
            <p:cNvSpPr txBox="1">
              <a:spLocks noChangeArrowheads="1"/>
            </p:cNvSpPr>
            <p:nvPr/>
          </p:nvSpPr>
          <p:spPr bwMode="auto">
            <a:xfrm>
              <a:off x="10145" y="2510"/>
              <a:ext cx="2045" cy="47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CMOS camera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42" name="Line 98"/>
            <p:cNvSpPr>
              <a:spLocks noChangeShapeType="1"/>
            </p:cNvSpPr>
            <p:nvPr/>
          </p:nvSpPr>
          <p:spPr bwMode="auto">
            <a:xfrm flipH="1" flipV="1">
              <a:off x="10093" y="2247"/>
              <a:ext cx="440" cy="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3" name="Text Box 99"/>
            <p:cNvSpPr txBox="1">
              <a:spLocks noChangeArrowheads="1"/>
            </p:cNvSpPr>
            <p:nvPr/>
          </p:nvSpPr>
          <p:spPr bwMode="auto">
            <a:xfrm>
              <a:off x="9679" y="3663"/>
              <a:ext cx="2301" cy="58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Phosphor screen</a:t>
              </a: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44" name="Line 100"/>
            <p:cNvSpPr>
              <a:spLocks noChangeShapeType="1"/>
            </p:cNvSpPr>
            <p:nvPr/>
          </p:nvSpPr>
          <p:spPr bwMode="auto">
            <a:xfrm flipH="1" flipV="1">
              <a:off x="9191" y="3219"/>
              <a:ext cx="694" cy="4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5" name="Rectangle 101"/>
            <p:cNvSpPr>
              <a:spLocks noChangeArrowheads="1"/>
            </p:cNvSpPr>
            <p:nvPr/>
          </p:nvSpPr>
          <p:spPr bwMode="auto">
            <a:xfrm>
              <a:off x="2520" y="1290"/>
              <a:ext cx="9867" cy="8424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6" name="Text Box 102"/>
            <p:cNvSpPr txBox="1">
              <a:spLocks noChangeArrowheads="1"/>
            </p:cNvSpPr>
            <p:nvPr/>
          </p:nvSpPr>
          <p:spPr bwMode="auto">
            <a:xfrm>
              <a:off x="6398" y="6381"/>
              <a:ext cx="2074" cy="406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Correction lens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47" name="Text Box 103"/>
            <p:cNvSpPr txBox="1">
              <a:spLocks noChangeArrowheads="1"/>
            </p:cNvSpPr>
            <p:nvPr/>
          </p:nvSpPr>
          <p:spPr bwMode="auto">
            <a:xfrm>
              <a:off x="7213" y="7588"/>
              <a:ext cx="1519" cy="46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Ion source</a:t>
              </a: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48" name="Text Box 104"/>
            <p:cNvSpPr txBox="1">
              <a:spLocks noChangeArrowheads="1"/>
            </p:cNvSpPr>
            <p:nvPr/>
          </p:nvSpPr>
          <p:spPr bwMode="auto">
            <a:xfrm>
              <a:off x="2919" y="7143"/>
              <a:ext cx="2255" cy="49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Micro-beam lens</a:t>
              </a: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49" name="Text Box 105"/>
            <p:cNvSpPr txBox="1">
              <a:spLocks noChangeArrowheads="1"/>
            </p:cNvSpPr>
            <p:nvPr/>
          </p:nvSpPr>
          <p:spPr bwMode="auto">
            <a:xfrm>
              <a:off x="7670" y="8295"/>
              <a:ext cx="368" cy="613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50" name="Text Box 106"/>
            <p:cNvSpPr txBox="1">
              <a:spLocks noChangeArrowheads="1"/>
            </p:cNvSpPr>
            <p:nvPr/>
          </p:nvSpPr>
          <p:spPr bwMode="auto">
            <a:xfrm>
              <a:off x="5641" y="2150"/>
              <a:ext cx="857" cy="409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MCP</a:t>
              </a: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51" name="Text Box 107"/>
            <p:cNvSpPr txBox="1">
              <a:spLocks noChangeArrowheads="1"/>
            </p:cNvSpPr>
            <p:nvPr/>
          </p:nvSpPr>
          <p:spPr bwMode="auto">
            <a:xfrm>
              <a:off x="4893" y="4505"/>
              <a:ext cx="479" cy="591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II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52" name="Text Box 108"/>
            <p:cNvSpPr txBox="1">
              <a:spLocks noChangeArrowheads="1"/>
            </p:cNvSpPr>
            <p:nvPr/>
          </p:nvSpPr>
          <p:spPr bwMode="auto">
            <a:xfrm>
              <a:off x="7729" y="1483"/>
              <a:ext cx="590" cy="653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III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53" name="Text Box 109"/>
            <p:cNvSpPr txBox="1">
              <a:spLocks noChangeArrowheads="1"/>
            </p:cNvSpPr>
            <p:nvPr/>
          </p:nvSpPr>
          <p:spPr bwMode="auto">
            <a:xfrm>
              <a:off x="9296" y="6536"/>
              <a:ext cx="634" cy="674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76096" tIns="38048" rIns="76096" bIns="380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IV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Group 110"/>
            <p:cNvGrpSpPr>
              <a:grpSpLocks/>
            </p:cNvGrpSpPr>
            <p:nvPr/>
          </p:nvGrpSpPr>
          <p:grpSpPr bwMode="auto">
            <a:xfrm>
              <a:off x="8754" y="1364"/>
              <a:ext cx="1427" cy="1900"/>
              <a:chOff x="699" y="58"/>
              <a:chExt cx="911" cy="1184"/>
            </a:xfrm>
          </p:grpSpPr>
          <p:sp>
            <p:nvSpPr>
              <p:cNvPr id="31855" name="AutoShape 111"/>
              <p:cNvSpPr>
                <a:spLocks noChangeArrowheads="1"/>
              </p:cNvSpPr>
              <p:nvPr/>
            </p:nvSpPr>
            <p:spPr bwMode="auto">
              <a:xfrm rot="-7985942">
                <a:off x="931" y="415"/>
                <a:ext cx="576" cy="240"/>
              </a:xfrm>
              <a:custGeom>
                <a:avLst/>
                <a:gdLst>
                  <a:gd name="G0" fmla="+- 7425 0 0"/>
                  <a:gd name="G1" fmla="+- 21600 0 7425"/>
                  <a:gd name="G2" fmla="*/ 7425 1 2"/>
                  <a:gd name="G3" fmla="+- 21600 0 G2"/>
                  <a:gd name="G4" fmla="+/ 7425 21600 2"/>
                  <a:gd name="G5" fmla="+/ G1 0 2"/>
                  <a:gd name="G6" fmla="*/ 21600 21600 7425"/>
                  <a:gd name="G7" fmla="*/ G6 1 2"/>
                  <a:gd name="G8" fmla="+- 21600 0 G7"/>
                  <a:gd name="G9" fmla="*/ 21600 1 2"/>
                  <a:gd name="G10" fmla="+- 7425 0 G9"/>
                  <a:gd name="G11" fmla="?: G10 G8 0"/>
                  <a:gd name="G12" fmla="?: G10 G7 21600"/>
                  <a:gd name="T0" fmla="*/ 17887 w 21600"/>
                  <a:gd name="T1" fmla="*/ 10800 h 21600"/>
                  <a:gd name="T2" fmla="*/ 10800 w 21600"/>
                  <a:gd name="T3" fmla="*/ 21600 h 21600"/>
                  <a:gd name="T4" fmla="*/ 3713 w 21600"/>
                  <a:gd name="T5" fmla="*/ 10800 h 21600"/>
                  <a:gd name="T6" fmla="*/ 10800 w 21600"/>
                  <a:gd name="T7" fmla="*/ 0 h 21600"/>
                  <a:gd name="T8" fmla="*/ 5513 w 21600"/>
                  <a:gd name="T9" fmla="*/ 5513 h 21600"/>
                  <a:gd name="T10" fmla="*/ 16087 w 21600"/>
                  <a:gd name="T11" fmla="*/ 1608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7425" y="21600"/>
                    </a:lnTo>
                    <a:lnTo>
                      <a:pt x="1417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oup 112"/>
              <p:cNvGrpSpPr>
                <a:grpSpLocks/>
              </p:cNvGrpSpPr>
              <p:nvPr/>
            </p:nvGrpSpPr>
            <p:grpSpPr bwMode="auto">
              <a:xfrm>
                <a:off x="1221" y="193"/>
                <a:ext cx="350" cy="411"/>
                <a:chOff x="2998" y="686"/>
                <a:chExt cx="498" cy="576"/>
              </a:xfrm>
            </p:grpSpPr>
            <p:sp>
              <p:nvSpPr>
                <p:cNvPr id="31857" name="Rectangle 113" descr="70%"/>
                <p:cNvSpPr>
                  <a:spLocks noChangeArrowheads="1"/>
                </p:cNvSpPr>
                <p:nvPr/>
              </p:nvSpPr>
              <p:spPr bwMode="auto">
                <a:xfrm rot="-7985942">
                  <a:off x="2976" y="975"/>
                  <a:ext cx="384" cy="96"/>
                </a:xfrm>
                <a:prstGeom prst="rect">
                  <a:avLst/>
                </a:prstGeom>
                <a:pattFill prst="pct70">
                  <a:fgClr>
                    <a:srgbClr val="80808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58" name="Rectangle 114" descr="Wide upward diagonal"/>
                <p:cNvSpPr>
                  <a:spLocks noChangeArrowheads="1"/>
                </p:cNvSpPr>
                <p:nvPr/>
              </p:nvSpPr>
              <p:spPr bwMode="auto">
                <a:xfrm rot="-7985942">
                  <a:off x="2974" y="807"/>
                  <a:ext cx="96" cy="48"/>
                </a:xfrm>
                <a:prstGeom prst="rect">
                  <a:avLst/>
                </a:prstGeom>
                <a:pattFill prst="wdUpDiag">
                  <a:fgClr>
                    <a:srgbClr val="80808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59" name="Rectangle 115"/>
                <p:cNvSpPr>
                  <a:spLocks noChangeArrowheads="1"/>
                </p:cNvSpPr>
                <p:nvPr/>
              </p:nvSpPr>
              <p:spPr bwMode="auto">
                <a:xfrm rot="-7985942">
                  <a:off x="2933" y="950"/>
                  <a:ext cx="576" cy="48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60" name="Rectangle 116" descr="Wide upward diagonal"/>
                <p:cNvSpPr>
                  <a:spLocks noChangeArrowheads="1"/>
                </p:cNvSpPr>
                <p:nvPr/>
              </p:nvSpPr>
              <p:spPr bwMode="auto">
                <a:xfrm rot="-7985942">
                  <a:off x="3302" y="1158"/>
                  <a:ext cx="96" cy="48"/>
                </a:xfrm>
                <a:prstGeom prst="rect">
                  <a:avLst/>
                </a:prstGeom>
                <a:pattFill prst="wdUpDiag">
                  <a:fgClr>
                    <a:srgbClr val="80808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61" name="Rectangle 117"/>
                <p:cNvSpPr>
                  <a:spLocks noChangeArrowheads="1"/>
                </p:cNvSpPr>
                <p:nvPr/>
              </p:nvSpPr>
              <p:spPr bwMode="auto">
                <a:xfrm rot="-7985942">
                  <a:off x="3430" y="1028"/>
                  <a:ext cx="17" cy="11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62" name="Rectangle 118"/>
                <p:cNvSpPr>
                  <a:spLocks noChangeArrowheads="1"/>
                </p:cNvSpPr>
                <p:nvPr/>
              </p:nvSpPr>
              <p:spPr bwMode="auto">
                <a:xfrm rot="-7985942">
                  <a:off x="3397" y="993"/>
                  <a:ext cx="17" cy="11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63" name="Rectangle 119"/>
                <p:cNvSpPr>
                  <a:spLocks noChangeArrowheads="1"/>
                </p:cNvSpPr>
                <p:nvPr/>
              </p:nvSpPr>
              <p:spPr bwMode="auto">
                <a:xfrm rot="-7985942">
                  <a:off x="3364" y="958"/>
                  <a:ext cx="17" cy="11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64" name="Rectangle 120"/>
                <p:cNvSpPr>
                  <a:spLocks noChangeArrowheads="1"/>
                </p:cNvSpPr>
                <p:nvPr/>
              </p:nvSpPr>
              <p:spPr bwMode="auto">
                <a:xfrm rot="-7985942">
                  <a:off x="3331" y="923"/>
                  <a:ext cx="17" cy="11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65" name="Rectangle 121"/>
                <p:cNvSpPr>
                  <a:spLocks noChangeArrowheads="1"/>
                </p:cNvSpPr>
                <p:nvPr/>
              </p:nvSpPr>
              <p:spPr bwMode="auto">
                <a:xfrm rot="-7985942">
                  <a:off x="3298" y="888"/>
                  <a:ext cx="17" cy="11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66" name="Rectangle 122"/>
                <p:cNvSpPr>
                  <a:spLocks noChangeArrowheads="1"/>
                </p:cNvSpPr>
                <p:nvPr/>
              </p:nvSpPr>
              <p:spPr bwMode="auto">
                <a:xfrm rot="-7985942">
                  <a:off x="3266" y="853"/>
                  <a:ext cx="17" cy="11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67" name="Rectangle 123"/>
                <p:cNvSpPr>
                  <a:spLocks noChangeArrowheads="1"/>
                </p:cNvSpPr>
                <p:nvPr/>
              </p:nvSpPr>
              <p:spPr bwMode="auto">
                <a:xfrm rot="-7985942">
                  <a:off x="3233" y="818"/>
                  <a:ext cx="17" cy="11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68" name="Rectangle 124"/>
                <p:cNvSpPr>
                  <a:spLocks noChangeArrowheads="1"/>
                </p:cNvSpPr>
                <p:nvPr/>
              </p:nvSpPr>
              <p:spPr bwMode="auto">
                <a:xfrm rot="-7985942">
                  <a:off x="3200" y="783"/>
                  <a:ext cx="17" cy="11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69" name="Rectangle 125"/>
                <p:cNvSpPr>
                  <a:spLocks noChangeArrowheads="1"/>
                </p:cNvSpPr>
                <p:nvPr/>
              </p:nvSpPr>
              <p:spPr bwMode="auto">
                <a:xfrm rot="-7985942">
                  <a:off x="3167" y="748"/>
                  <a:ext cx="17" cy="11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70" name="Rectangle 126"/>
                <p:cNvSpPr>
                  <a:spLocks noChangeArrowheads="1"/>
                </p:cNvSpPr>
                <p:nvPr/>
              </p:nvSpPr>
              <p:spPr bwMode="auto">
                <a:xfrm rot="-7985942">
                  <a:off x="3134" y="713"/>
                  <a:ext cx="17" cy="11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871" name="Rectangle 127" descr="Newsprint"/>
              <p:cNvSpPr>
                <a:spLocks noChangeArrowheads="1"/>
              </p:cNvSpPr>
              <p:nvPr/>
            </p:nvSpPr>
            <p:spPr bwMode="auto">
              <a:xfrm rot="-2586314">
                <a:off x="699" y="684"/>
                <a:ext cx="54" cy="558"/>
              </a:xfrm>
              <a:prstGeom prst="rect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72" name="Rectangle 128" descr="Light upward diagonal"/>
              <p:cNvSpPr>
                <a:spLocks noChangeArrowheads="1"/>
              </p:cNvSpPr>
              <p:nvPr/>
            </p:nvSpPr>
            <p:spPr bwMode="auto">
              <a:xfrm rot="-7985942">
                <a:off x="590" y="663"/>
                <a:ext cx="570" cy="326"/>
              </a:xfrm>
              <a:prstGeom prst="rect">
                <a:avLst/>
              </a:prstGeom>
              <a:pattFill prst="ltUpDiag">
                <a:fgClr>
                  <a:srgbClr val="80808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" name="Group 129"/>
              <p:cNvGrpSpPr>
                <a:grpSpLocks/>
              </p:cNvGrpSpPr>
              <p:nvPr/>
            </p:nvGrpSpPr>
            <p:grpSpPr bwMode="auto">
              <a:xfrm>
                <a:off x="778" y="315"/>
                <a:ext cx="656" cy="655"/>
                <a:chOff x="3456" y="3216"/>
                <a:chExt cx="656" cy="655"/>
              </a:xfrm>
            </p:grpSpPr>
            <p:sp>
              <p:nvSpPr>
                <p:cNvPr id="31874" name="Arc 130"/>
                <p:cNvSpPr>
                  <a:spLocks/>
                </p:cNvSpPr>
                <p:nvPr/>
              </p:nvSpPr>
              <p:spPr bwMode="auto">
                <a:xfrm>
                  <a:off x="3456" y="3313"/>
                  <a:ext cx="558" cy="558"/>
                </a:xfrm>
                <a:custGeom>
                  <a:avLst/>
                  <a:gdLst>
                    <a:gd name="G0" fmla="+- 0 0 0"/>
                    <a:gd name="G1" fmla="+- 20893 0 0"/>
                    <a:gd name="G2" fmla="+- 21600 0 0"/>
                    <a:gd name="T0" fmla="*/ 5480 w 20912"/>
                    <a:gd name="T1" fmla="*/ 0 h 20893"/>
                    <a:gd name="T2" fmla="*/ 20912 w 20912"/>
                    <a:gd name="T3" fmla="*/ 15485 h 20893"/>
                    <a:gd name="T4" fmla="*/ 0 w 20912"/>
                    <a:gd name="T5" fmla="*/ 20893 h 208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912" h="20893" fill="none" extrusionOk="0">
                      <a:moveTo>
                        <a:pt x="5480" y="-1"/>
                      </a:moveTo>
                      <a:cubicBezTo>
                        <a:pt x="13049" y="1985"/>
                        <a:pt x="18952" y="7908"/>
                        <a:pt x="20912" y="15484"/>
                      </a:cubicBezTo>
                    </a:path>
                    <a:path w="20912" h="20893" stroke="0" extrusionOk="0">
                      <a:moveTo>
                        <a:pt x="5480" y="-1"/>
                      </a:moveTo>
                      <a:cubicBezTo>
                        <a:pt x="13049" y="1985"/>
                        <a:pt x="18952" y="7908"/>
                        <a:pt x="20912" y="15484"/>
                      </a:cubicBezTo>
                      <a:lnTo>
                        <a:pt x="0" y="2089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75" name="Arc 131"/>
                <p:cNvSpPr>
                  <a:spLocks/>
                </p:cNvSpPr>
                <p:nvPr/>
              </p:nvSpPr>
              <p:spPr bwMode="auto">
                <a:xfrm rot="10800000">
                  <a:off x="3553" y="3216"/>
                  <a:ext cx="559" cy="558"/>
                </a:xfrm>
                <a:custGeom>
                  <a:avLst/>
                  <a:gdLst>
                    <a:gd name="G0" fmla="+- 0 0 0"/>
                    <a:gd name="G1" fmla="+- 20893 0 0"/>
                    <a:gd name="G2" fmla="+- 21600 0 0"/>
                    <a:gd name="T0" fmla="*/ 5480 w 20974"/>
                    <a:gd name="T1" fmla="*/ 0 h 20893"/>
                    <a:gd name="T2" fmla="*/ 20974 w 20974"/>
                    <a:gd name="T3" fmla="*/ 15731 h 20893"/>
                    <a:gd name="T4" fmla="*/ 0 w 20974"/>
                    <a:gd name="T5" fmla="*/ 20893 h 208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974" h="20893" fill="none" extrusionOk="0">
                      <a:moveTo>
                        <a:pt x="5480" y="-1"/>
                      </a:moveTo>
                      <a:cubicBezTo>
                        <a:pt x="13137" y="2008"/>
                        <a:pt x="19082" y="8044"/>
                        <a:pt x="20974" y="15730"/>
                      </a:cubicBezTo>
                    </a:path>
                    <a:path w="20974" h="20893" stroke="0" extrusionOk="0">
                      <a:moveTo>
                        <a:pt x="5480" y="-1"/>
                      </a:moveTo>
                      <a:cubicBezTo>
                        <a:pt x="13137" y="2008"/>
                        <a:pt x="19082" y="8044"/>
                        <a:pt x="20974" y="15730"/>
                      </a:cubicBezTo>
                      <a:lnTo>
                        <a:pt x="0" y="2089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76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3552" y="3312"/>
                  <a:ext cx="48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77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3968" y="3729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878" name="Rectangle 134"/>
              <p:cNvSpPr>
                <a:spLocks noChangeArrowheads="1"/>
              </p:cNvSpPr>
              <p:nvPr/>
            </p:nvSpPr>
            <p:spPr bwMode="auto">
              <a:xfrm rot="18900000">
                <a:off x="1418" y="58"/>
                <a:ext cx="192" cy="42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879" name="Line 135"/>
            <p:cNvSpPr>
              <a:spLocks noChangeShapeType="1"/>
            </p:cNvSpPr>
            <p:nvPr/>
          </p:nvSpPr>
          <p:spPr bwMode="auto">
            <a:xfrm>
              <a:off x="8464" y="2531"/>
              <a:ext cx="592" cy="6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80" name="Line 136"/>
            <p:cNvSpPr>
              <a:spLocks noChangeShapeType="1"/>
            </p:cNvSpPr>
            <p:nvPr/>
          </p:nvSpPr>
          <p:spPr bwMode="auto">
            <a:xfrm>
              <a:off x="10814" y="5394"/>
              <a:ext cx="0" cy="823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81" name="Line 137"/>
            <p:cNvSpPr>
              <a:spLocks noChangeShapeType="1"/>
            </p:cNvSpPr>
            <p:nvPr/>
          </p:nvSpPr>
          <p:spPr bwMode="auto">
            <a:xfrm flipV="1">
              <a:off x="7920" y="3221"/>
              <a:ext cx="956" cy="3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82" name="Line 138"/>
            <p:cNvSpPr>
              <a:spLocks noChangeShapeType="1"/>
            </p:cNvSpPr>
            <p:nvPr/>
          </p:nvSpPr>
          <p:spPr bwMode="auto">
            <a:xfrm flipV="1">
              <a:off x="8020" y="2698"/>
              <a:ext cx="375" cy="9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83" name="Rectangle 139" descr="Wide downward diagonal"/>
            <p:cNvSpPr>
              <a:spLocks noChangeArrowheads="1"/>
            </p:cNvSpPr>
            <p:nvPr/>
          </p:nvSpPr>
          <p:spPr bwMode="auto">
            <a:xfrm>
              <a:off x="10620" y="5394"/>
              <a:ext cx="49" cy="823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FFFFF"/>
              </a:bgClr>
            </a:patt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84" name="Rectangle 140" descr="Wide upward diagonal"/>
            <p:cNvSpPr>
              <a:spLocks noChangeArrowheads="1"/>
            </p:cNvSpPr>
            <p:nvPr/>
          </p:nvSpPr>
          <p:spPr bwMode="auto">
            <a:xfrm>
              <a:off x="10669" y="5394"/>
              <a:ext cx="47" cy="823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FFFFF"/>
              </a:bgClr>
            </a:patt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3" name="Rectangle 142"/>
          <p:cNvSpPr/>
          <p:nvPr/>
        </p:nvSpPr>
        <p:spPr>
          <a:xfrm>
            <a:off x="0" y="6396335"/>
            <a:ext cx="4427984" cy="307777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r>
              <a:rPr lang="en-GB" sz="1400" i="1" dirty="0" smtClean="0">
                <a:solidFill>
                  <a:srgbClr val="501F74"/>
                </a:solidFill>
                <a:latin typeface="Comic Sans MS" pitchFamily="66" charset="0"/>
              </a:rPr>
              <a:t>J. Phys. Chem. C</a:t>
            </a:r>
            <a:r>
              <a:rPr lang="en-GB" sz="1400" dirty="0" smtClean="0">
                <a:solidFill>
                  <a:srgbClr val="501F74"/>
                </a:solidFill>
                <a:latin typeface="Comic Sans MS" pitchFamily="66" charset="0"/>
              </a:rPr>
              <a:t>, 2010, 114 (12), pp 5637–5644</a:t>
            </a:r>
            <a:endParaRPr lang="en-US" sz="1400" dirty="0">
              <a:solidFill>
                <a:srgbClr val="501F7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Experimental setup</a:t>
            </a:r>
            <a:endParaRPr lang="en-US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3978" y="1412776"/>
            <a:ext cx="8364486" cy="4694337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82" y="2250620"/>
            <a:ext cx="8678198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073525" eaLnBrk="0" hangingPunct="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  </a:t>
            </a:r>
            <a:r>
              <a:rPr lang="en-GB" b="1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Goal of </a:t>
            </a:r>
            <a:r>
              <a:rPr lang="en-GB" b="1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Andromede : </a:t>
            </a:r>
            <a:r>
              <a:rPr lang="en-GB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create </a:t>
            </a:r>
            <a:r>
              <a:rPr lang="en-GB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a new instrument </a:t>
            </a:r>
            <a:r>
              <a:rPr lang="en-GB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for the analysis by mass spectrometry of nano-fields and objects present on a surface with a spatial resolution of </a:t>
            </a:r>
            <a:r>
              <a:rPr lang="en-GB" b="1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~ 1 µm</a:t>
            </a:r>
          </a:p>
          <a:p>
            <a:pPr algn="just" defTabSz="4073525" eaLnBrk="0" hangingPunct="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b="1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  Surface analysis at atmospheric pressure</a:t>
            </a:r>
            <a:r>
              <a:rPr lang="en-GB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    </a:t>
            </a:r>
            <a:r>
              <a:rPr lang="en-GB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    </a:t>
            </a:r>
            <a:r>
              <a:rPr lang="en-GB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mass spectrometry analysis of </a:t>
            </a:r>
            <a:r>
              <a:rPr lang="en-GB" b="1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native hydrated biological surfaces</a:t>
            </a:r>
          </a:p>
          <a:p>
            <a:pPr algn="just" defTabSz="4073525" eaLnBrk="0" hangingPunct="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b="1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  Impact of a </a:t>
            </a:r>
            <a:r>
              <a:rPr lang="en-GB" b="1" kern="0" dirty="0" err="1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Nano</a:t>
            </a:r>
            <a:r>
              <a:rPr lang="en-GB" b="1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-particle accelerated in the MeV range  </a:t>
            </a:r>
            <a:r>
              <a:rPr lang="en-GB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   </a:t>
            </a:r>
            <a:r>
              <a:rPr lang="en-GB" b="1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molecular information</a:t>
            </a:r>
            <a:r>
              <a:rPr lang="en-GB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 (mass and structure)</a:t>
            </a:r>
          </a:p>
          <a:p>
            <a:pPr algn="just" defTabSz="4073525" eaLnBrk="0" hangingPunct="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b="1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  </a:t>
            </a:r>
            <a:r>
              <a:rPr lang="en-GB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Very </a:t>
            </a:r>
            <a:r>
              <a:rPr lang="en-GB" kern="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efficient alternative to SIMS. </a:t>
            </a:r>
            <a:endParaRPr lang="fr-FR" kern="0" dirty="0">
              <a:solidFill>
                <a:srgbClr val="501F74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Picture 2" descr="D:\Andromede\Logo\logo_andromede_of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42852"/>
            <a:ext cx="3857620" cy="1028699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14282" y="1285860"/>
            <a:ext cx="8715436" cy="5847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Work supported through the EQUIPEX program – </a:t>
            </a:r>
            <a:r>
              <a:rPr lang="fr-FR" sz="160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Ministère de la recherche, </a:t>
            </a:r>
          </a:p>
          <a:p>
            <a:pPr algn="ctr"/>
            <a:r>
              <a:rPr lang="fr-FR" sz="1600" dirty="0" smtClean="0">
                <a:solidFill>
                  <a:srgbClr val="501F74"/>
                </a:solidFill>
                <a:latin typeface="Comic Sans MS" pitchFamily="66" charset="0"/>
                <a:cs typeface="Times New Roman" pitchFamily="18" charset="0"/>
              </a:rPr>
              <a:t>CNRS-IN2P3 and Université Paris Sud XI  (</a:t>
            </a: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ANR-10-EQPX-23)</a:t>
            </a:r>
            <a:endParaRPr lang="fr-FR" sz="1600" dirty="0">
              <a:solidFill>
                <a:srgbClr val="501F74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ANDROMEDE </a:t>
            </a:r>
            <a:r>
              <a:rPr lang="en-US" smtClean="0"/>
              <a:t>: </a:t>
            </a:r>
            <a:r>
              <a:rPr lang="en-US" smtClean="0"/>
              <a:t>schematics</a:t>
            </a:r>
            <a:endParaRPr lang="en-US"/>
          </a:p>
        </p:txBody>
      </p:sp>
      <p:pic>
        <p:nvPicPr>
          <p:cNvPr id="14339" name="Image 6" descr="andromed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908050"/>
            <a:ext cx="80994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ancrede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071546"/>
            <a:ext cx="2928958" cy="2196888"/>
          </a:xfrm>
          <a:prstGeom prst="rect">
            <a:avLst/>
          </a:prstGeom>
          <a:noFill/>
        </p:spPr>
      </p:pic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44814">
            <a:off x="314055" y="2007650"/>
            <a:ext cx="7224247" cy="320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3500438"/>
            <a:ext cx="2712791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llipse 7"/>
          <p:cNvSpPr/>
          <p:nvPr/>
        </p:nvSpPr>
        <p:spPr>
          <a:xfrm>
            <a:off x="6286512" y="5857892"/>
            <a:ext cx="1071570" cy="857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µ-IBA</a:t>
            </a:r>
          </a:p>
        </p:txBody>
      </p:sp>
      <p:sp>
        <p:nvSpPr>
          <p:cNvPr id="9" name="Ellipse 8"/>
          <p:cNvSpPr/>
          <p:nvPr/>
        </p:nvSpPr>
        <p:spPr>
          <a:xfrm>
            <a:off x="7143768" y="3571876"/>
            <a:ext cx="1785950" cy="1857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Cluster </a:t>
            </a:r>
            <a:r>
              <a:rPr lang="en-US" dirty="0" err="1" smtClean="0"/>
              <a:t>MeV</a:t>
            </a:r>
            <a:r>
              <a:rPr lang="en-US" dirty="0" smtClean="0"/>
              <a:t>-SIMS</a:t>
            </a:r>
          </a:p>
          <a:p>
            <a:pPr algn="ctr"/>
            <a:r>
              <a:rPr lang="en-US" dirty="0" smtClean="0"/>
              <a:t>&amp;</a:t>
            </a:r>
          </a:p>
          <a:p>
            <a:pPr algn="ctr"/>
            <a:r>
              <a:rPr lang="en-US" dirty="0" smtClean="0"/>
              <a:t>……….</a:t>
            </a:r>
            <a:endParaRPr lang="en-US" dirty="0"/>
          </a:p>
        </p:txBody>
      </p:sp>
      <p:cxnSp>
        <p:nvCxnSpPr>
          <p:cNvPr id="11" name="Connecteur droit avec flèche 10"/>
          <p:cNvCxnSpPr>
            <a:endCxn id="8" idx="0"/>
          </p:cNvCxnSpPr>
          <p:nvPr/>
        </p:nvCxnSpPr>
        <p:spPr>
          <a:xfrm rot="16200000" flipH="1">
            <a:off x="5339958" y="4375553"/>
            <a:ext cx="2000264" cy="9644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214810" y="5357826"/>
            <a:ext cx="235192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501F74"/>
                </a:solidFill>
              </a:rPr>
              <a:t>nuclear astrophysics </a:t>
            </a:r>
          </a:p>
          <a:p>
            <a:pPr algn="ctr"/>
            <a:r>
              <a:rPr lang="en-GB" dirty="0" smtClean="0">
                <a:solidFill>
                  <a:srgbClr val="501F74"/>
                </a:solidFill>
              </a:rPr>
              <a:t>research </a:t>
            </a:r>
            <a:endParaRPr lang="en-US" dirty="0">
              <a:solidFill>
                <a:srgbClr val="501F74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1071546"/>
            <a:ext cx="50092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NEC 4 MV Van de Graaff accelerator</a:t>
            </a:r>
            <a:endParaRPr lang="en-US" dirty="0">
              <a:solidFill>
                <a:srgbClr val="501F74"/>
              </a:solidFill>
              <a:latin typeface="Comic Sans MS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47864" y="1484784"/>
            <a:ext cx="2738083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10 GHz ECRI Source</a:t>
            </a:r>
          </a:p>
          <a:p>
            <a:pPr algn="ctr"/>
            <a:r>
              <a:rPr lang="en-US" dirty="0" err="1" smtClean="0">
                <a:solidFill>
                  <a:srgbClr val="501F74"/>
                </a:solidFill>
                <a:latin typeface="Comic Sans MS" pitchFamily="66" charset="0"/>
              </a:rPr>
              <a:t>Pantechnik</a:t>
            </a:r>
            <a:endParaRPr lang="en-US" dirty="0">
              <a:solidFill>
                <a:srgbClr val="501F74"/>
              </a:solidFill>
              <a:latin typeface="Comic Sans MS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500298" y="4929198"/>
            <a:ext cx="1762021" cy="64633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01F74"/>
                </a:solidFill>
              </a:rPr>
              <a:t>LMIS &amp; NAPIS </a:t>
            </a:r>
          </a:p>
          <a:p>
            <a:r>
              <a:rPr lang="en-US" dirty="0" err="1" smtClean="0">
                <a:solidFill>
                  <a:srgbClr val="501F74"/>
                </a:solidFill>
              </a:rPr>
              <a:t>OrsayPhysics</a:t>
            </a:r>
            <a:endParaRPr lang="en-US" dirty="0">
              <a:solidFill>
                <a:srgbClr val="501F74"/>
              </a:solidFill>
            </a:endParaRPr>
          </a:p>
        </p:txBody>
      </p:sp>
      <p:sp>
        <p:nvSpPr>
          <p:cNvPr id="14" name="Titre 3"/>
          <p:cNvSpPr>
            <a:spLocks noGrp="1"/>
          </p:cNvSpPr>
          <p:nvPr>
            <p:ph type="title"/>
          </p:nvPr>
        </p:nvSpPr>
        <p:spPr>
          <a:xfrm>
            <a:off x="2411760" y="260648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Andromede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1188" y="1125538"/>
            <a:ext cx="777716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 charset="2"/>
              <a:buChar char="Ø"/>
              <a:defRPr/>
            </a:pPr>
            <a:r>
              <a:rPr lang="fr-FR" sz="1600" dirty="0"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000" b="1" cap="small" dirty="0" smtClean="0"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ANDROMEDE</a:t>
            </a:r>
            <a:r>
              <a:rPr lang="en-US" sz="1600" b="1" dirty="0" smtClean="0"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en-US" sz="1600" dirty="0" smtClean="0"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: </a:t>
            </a:r>
            <a:r>
              <a:rPr lang="en-US" dirty="0" smtClean="0"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analysis by mass spectrometry of nano objects present on a surface with a spatial resolution of about </a:t>
            </a:r>
            <a:r>
              <a:rPr lang="en-US" b="1" dirty="0" smtClean="0"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100 nm </a:t>
            </a:r>
          </a:p>
          <a:p>
            <a:pPr marL="1435100" lvl="2" indent="-5207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under vacuum</a:t>
            </a:r>
          </a:p>
          <a:p>
            <a:pPr marL="1435100" lvl="2" indent="-5207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near atmospheric pressure </a:t>
            </a:r>
          </a:p>
          <a:p>
            <a:pPr marL="358775" indent="-3587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Equipex obtained by S. Della Negra</a:t>
            </a:r>
          </a:p>
          <a:p>
            <a:pPr marL="358775" indent="-3587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OUTLINE</a:t>
            </a:r>
          </a:p>
          <a:p>
            <a:pPr marL="1435100" lvl="2" indent="-5207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Interest of clusters</a:t>
            </a:r>
            <a:endParaRPr lang="en-US" dirty="0" smtClean="0">
              <a:solidFill>
                <a:srgbClr val="501F74"/>
              </a:solidFill>
              <a:latin typeface="Comic Sans MS" pitchFamily="66" charset="0"/>
              <a:cs typeface="+mn-cs"/>
            </a:endParaRPr>
          </a:p>
          <a:p>
            <a:pPr marL="1435100" lvl="2" indent="-5207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Orion and </a:t>
            </a:r>
            <a:r>
              <a:rPr lang="en-US" dirty="0" err="1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Pegase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 : precursors of Andromede</a:t>
            </a:r>
          </a:p>
          <a:p>
            <a:pPr marL="1435100" lvl="2" indent="-5207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Andromede</a:t>
            </a:r>
            <a:endParaRPr lang="en-US" dirty="0" smtClean="0">
              <a:solidFill>
                <a:srgbClr val="501F74"/>
              </a:solidFill>
              <a:latin typeface="Comic Sans MS" pitchFamily="66" charset="0"/>
              <a:cs typeface="+mn-cs"/>
            </a:endParaRPr>
          </a:p>
          <a:p>
            <a:pPr marL="1435100" lvl="2" indent="-5207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IGLEX</a:t>
            </a:r>
          </a:p>
          <a:p>
            <a:pPr marL="1435100" lvl="2" indent="-5207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Schedule</a:t>
            </a:r>
            <a:endParaRPr lang="en-US" dirty="0">
              <a:solidFill>
                <a:srgbClr val="501F74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LMIS : cluster ion Source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468313" y="908050"/>
            <a:ext cx="82804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09625" lvl="1" indent="-3524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Cluster ion source : </a:t>
            </a:r>
            <a:r>
              <a:rPr lang="en-US" sz="2000" dirty="0" err="1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Orsay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 Physics (</a:t>
            </a:r>
            <a:r>
              <a:rPr lang="en-US" sz="2000" dirty="0" err="1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Fuveau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, France)</a:t>
            </a:r>
          </a:p>
          <a:p>
            <a:pPr marL="809625" lvl="1" indent="-3524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Positioning of the cartridge :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  <a:sym typeface="Symbol"/>
              </a:rPr>
              <a:t>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10 µm max</a:t>
            </a:r>
            <a:endParaRPr lang="en-US" sz="2000" dirty="0">
              <a:solidFill>
                <a:srgbClr val="501F74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2053" name="Image 5" descr="cob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033588"/>
            <a:ext cx="3527425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ZoneTexte 6"/>
          <p:cNvSpPr txBox="1">
            <a:spLocks noChangeArrowheads="1"/>
          </p:cNvSpPr>
          <p:nvPr/>
        </p:nvSpPr>
        <p:spPr bwMode="auto">
          <a:xfrm>
            <a:off x="5580063" y="4149725"/>
            <a:ext cx="14398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Wien </a:t>
            </a: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filter</a:t>
            </a:r>
            <a:endParaRPr lang="en-US" sz="1600" dirty="0">
              <a:solidFill>
                <a:srgbClr val="501F74"/>
              </a:solidFill>
              <a:latin typeface="Comic Sans MS" pitchFamily="66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rot="10800000" flipV="1">
            <a:off x="2843213" y="4292600"/>
            <a:ext cx="273685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ZoneTexte 19"/>
          <p:cNvSpPr txBox="1">
            <a:spLocks noChangeArrowheads="1"/>
          </p:cNvSpPr>
          <p:nvPr/>
        </p:nvSpPr>
        <p:spPr bwMode="auto">
          <a:xfrm>
            <a:off x="5580063" y="3070225"/>
            <a:ext cx="3024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mass </a:t>
            </a: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selection apertures </a:t>
            </a:r>
            <a:endParaRPr lang="en-US" sz="1600" dirty="0">
              <a:solidFill>
                <a:srgbClr val="501F74"/>
              </a:solidFill>
              <a:latin typeface="Comic Sans MS" pitchFamily="66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rot="10800000" flipV="1">
            <a:off x="2051050" y="2781300"/>
            <a:ext cx="4897438" cy="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5400000" flipH="1" flipV="1">
            <a:off x="6804819" y="2924969"/>
            <a:ext cx="287338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499992" y="4653136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 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Intensities expected at 4 MV :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 &gt; 20 nA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Au</a:t>
            </a:r>
            <a:r>
              <a:rPr lang="en-US" sz="2000" baseline="30000" dirty="0" smtClean="0">
                <a:solidFill>
                  <a:srgbClr val="501F74"/>
                </a:solidFill>
                <a:latin typeface="Comic Sans MS" pitchFamily="66" charset="0"/>
              </a:rPr>
              <a:t>+</a:t>
            </a:r>
            <a:endParaRPr lang="en-US" sz="2000" dirty="0" smtClean="0">
              <a:solidFill>
                <a:srgbClr val="501F74"/>
              </a:solidFill>
              <a:latin typeface="Comic Sans MS" pitchFamily="66" charset="0"/>
            </a:endParaRP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&gt; 2 nA Au</a:t>
            </a:r>
            <a:r>
              <a:rPr lang="en-US" sz="2000" baseline="30000" dirty="0" smtClean="0">
                <a:solidFill>
                  <a:srgbClr val="501F74"/>
                </a:solidFill>
                <a:latin typeface="Comic Sans MS" pitchFamily="66" charset="0"/>
              </a:rPr>
              <a:t>2</a:t>
            </a:r>
            <a:r>
              <a:rPr lang="en-US" sz="2000" baseline="30000" dirty="0" smtClean="0">
                <a:solidFill>
                  <a:srgbClr val="501F74"/>
                </a:solidFill>
                <a:latin typeface="Comic Sans MS" pitchFamily="66" charset="0"/>
              </a:rPr>
              <a:t>+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baseline="30000" dirty="0" smtClean="0">
                <a:solidFill>
                  <a:srgbClr val="501F74"/>
                </a:solidFill>
                <a:latin typeface="Comic Sans MS" pitchFamily="66" charset="0"/>
              </a:rPr>
              <a:t> </a:t>
            </a:r>
            <a:r>
              <a:rPr lang="en-US" sz="2000" baseline="30000" dirty="0" smtClean="0">
                <a:solidFill>
                  <a:srgbClr val="501F74"/>
                </a:solidFill>
                <a:latin typeface="Comic Sans MS" pitchFamily="66" charset="0"/>
              </a:rPr>
              <a:t> 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&gt; 100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pA Au</a:t>
            </a:r>
            <a:r>
              <a:rPr lang="en-US" sz="2000" baseline="-25000" dirty="0" smtClean="0">
                <a:solidFill>
                  <a:srgbClr val="501F74"/>
                </a:solidFill>
                <a:latin typeface="Comic Sans MS" pitchFamily="66" charset="0"/>
              </a:rPr>
              <a:t>400</a:t>
            </a:r>
            <a:r>
              <a:rPr lang="en-US" sz="2000" baseline="30000" dirty="0" smtClean="0">
                <a:solidFill>
                  <a:srgbClr val="501F74"/>
                </a:solidFill>
                <a:latin typeface="Comic Sans MS" pitchFamily="66" charset="0"/>
              </a:rPr>
              <a:t>+</a:t>
            </a:r>
            <a:endParaRPr lang="en-US" sz="2000" dirty="0" smtClean="0">
              <a:solidFill>
                <a:srgbClr val="501F74"/>
              </a:solidFill>
              <a:latin typeface="Comic Sans MS" pitchFamily="66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 Beam diameter at 4 MV &lt; 2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err="1" smtClean="0"/>
              <a:t>Napis</a:t>
            </a:r>
            <a:r>
              <a:rPr lang="fr-FR" dirty="0" smtClean="0"/>
              <a:t> : </a:t>
            </a:r>
            <a:r>
              <a:rPr lang="fr-FR" dirty="0" err="1" smtClean="0"/>
              <a:t>nanoparticle</a:t>
            </a:r>
            <a:r>
              <a:rPr lang="fr-FR" dirty="0" smtClean="0"/>
              <a:t> ion source </a:t>
            </a:r>
            <a:endParaRPr lang="fr-FR" dirty="0"/>
          </a:p>
        </p:txBody>
      </p:sp>
      <p:grpSp>
        <p:nvGrpSpPr>
          <p:cNvPr id="17411" name="Groupe 18"/>
          <p:cNvGrpSpPr>
            <a:grpSpLocks/>
          </p:cNvGrpSpPr>
          <p:nvPr/>
        </p:nvGrpSpPr>
        <p:grpSpPr bwMode="auto">
          <a:xfrm>
            <a:off x="4716463" y="2565400"/>
            <a:ext cx="4319587" cy="3087688"/>
            <a:chOff x="4355976" y="3212976"/>
            <a:chExt cx="4320480" cy="3087872"/>
          </a:xfrm>
        </p:grpSpPr>
        <p:pic>
          <p:nvPicPr>
            <p:cNvPr id="17414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40749" y="3212977"/>
              <a:ext cx="2035707" cy="1599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Image 6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78348" y="4941168"/>
              <a:ext cx="2353892" cy="1359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6" name="Image 70" descr="D:\Collaborations\V Huc\Images HRTEM\C7 + Pt one pot\A4-0040.t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55976" y="3212976"/>
              <a:ext cx="2212937" cy="1599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Connecteur droit avec flèche 16"/>
            <p:cNvCxnSpPr/>
            <p:nvPr/>
          </p:nvCxnSpPr>
          <p:spPr>
            <a:xfrm flipV="1">
              <a:off x="5076850" y="3789273"/>
              <a:ext cx="1656104" cy="50326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12" name="ZoneTexte 19"/>
          <p:cNvSpPr txBox="1">
            <a:spLocks noChangeArrowheads="1"/>
          </p:cNvSpPr>
          <p:nvPr/>
        </p:nvSpPr>
        <p:spPr bwMode="auto">
          <a:xfrm>
            <a:off x="323528" y="1236663"/>
            <a:ext cx="705643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lnSpc>
                <a:spcPct val="2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Collaboration IPNO – </a:t>
            </a:r>
            <a:r>
              <a:rPr lang="en-US" dirty="0" err="1" smtClean="0">
                <a:solidFill>
                  <a:srgbClr val="501F74"/>
                </a:solidFill>
                <a:latin typeface="Comic Sans MS" pitchFamily="66" charset="0"/>
              </a:rPr>
              <a:t>Orsay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 Physics - ICMMO</a:t>
            </a:r>
          </a:p>
          <a:p>
            <a:pPr marL="355600" indent="-355600">
              <a:lnSpc>
                <a:spcPct val="2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NAPIS  will allow to increase the experiments possible with </a:t>
            </a:r>
            <a:r>
              <a:rPr lang="en-US" dirty="0" err="1" smtClean="0">
                <a:solidFill>
                  <a:srgbClr val="501F74"/>
                </a:solidFill>
                <a:latin typeface="Comic Sans MS" pitchFamily="66" charset="0"/>
              </a:rPr>
              <a:t>nano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-particle beams.</a:t>
            </a:r>
          </a:p>
          <a:p>
            <a:pPr marL="355600" indent="-355600">
              <a:lnSpc>
                <a:spcPct val="2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The nano-particles are incorporated</a:t>
            </a:r>
            <a:b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in a conductive solid polymer,</a:t>
            </a:r>
            <a:b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501F74"/>
                </a:solidFill>
                <a:latin typeface="Comic Sans MS" pitchFamily="66" charset="0"/>
              </a:rPr>
              <a:t>melted by heating</a:t>
            </a:r>
            <a:endParaRPr lang="en-US" dirty="0">
              <a:solidFill>
                <a:srgbClr val="501F74"/>
              </a:solidFill>
              <a:latin typeface="Comic Sans MS" pitchFamily="66" charset="0"/>
            </a:endParaRPr>
          </a:p>
        </p:txBody>
      </p:sp>
      <p:sp>
        <p:nvSpPr>
          <p:cNvPr id="17413" name="ZoneTexte 20"/>
          <p:cNvSpPr txBox="1">
            <a:spLocks noChangeArrowheads="1"/>
          </p:cNvSpPr>
          <p:nvPr/>
        </p:nvSpPr>
        <p:spPr bwMode="auto">
          <a:xfrm>
            <a:off x="4572000" y="5877272"/>
            <a:ext cx="4392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Mono-dispersed Pt nano-particles produced by V. Huc (ICMMO)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411760" y="260648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ECR ion source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1066666"/>
            <a:ext cx="6408712" cy="521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25" lvl="1" indent="-3524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ECR ion source : Pantechnik (Bayeux, France)</a:t>
            </a:r>
            <a:endParaRPr lang="en-US" baseline="30000" dirty="0" smtClean="0">
              <a:solidFill>
                <a:srgbClr val="501F74"/>
              </a:solidFill>
              <a:latin typeface="Comic Sans MS" pitchFamily="66" charset="0"/>
              <a:cs typeface="+mn-cs"/>
            </a:endParaRPr>
          </a:p>
          <a:p>
            <a:pPr marL="1793875" lvl="5" indent="-544513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baseline="30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4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He</a:t>
            </a:r>
            <a:r>
              <a:rPr lang="en-US" baseline="30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+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   1.3 MeV 100 to 200 µA</a:t>
            </a:r>
          </a:p>
          <a:p>
            <a:pPr marL="1793875" lvl="5" indent="-544513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baseline="30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12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C</a:t>
            </a:r>
            <a:r>
              <a:rPr lang="en-US" baseline="30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+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    4 MeV    100 to 200 µA</a:t>
            </a:r>
          </a:p>
          <a:p>
            <a:pPr marL="1793875" lvl="5" indent="-544513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fullerenes C</a:t>
            </a:r>
            <a:r>
              <a:rPr lang="en-US" baseline="-25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60 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 </a:t>
            </a:r>
            <a:b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</a:br>
            <a:r>
              <a:rPr lang="en-US" dirty="0" err="1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coronene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 C</a:t>
            </a:r>
            <a:r>
              <a:rPr lang="en-US" baseline="-25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24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H</a:t>
            </a:r>
            <a:r>
              <a:rPr lang="en-US" baseline="-25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12 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/>
            </a:r>
            <a:b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</a:br>
            <a:r>
              <a:rPr lang="en-US" dirty="0" err="1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decacyclene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 C</a:t>
            </a:r>
            <a:r>
              <a:rPr lang="en-US" baseline="-25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36</a:t>
            </a:r>
            <a:r>
              <a:rPr lang="en-US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H</a:t>
            </a:r>
            <a:r>
              <a:rPr lang="en-US" baseline="-25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18</a:t>
            </a:r>
          </a:p>
          <a:p>
            <a:pPr marL="809625" lvl="3" indent="-358775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Optimization of the </a:t>
            </a:r>
            <a:b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</a:b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extraction optics to  </a:t>
            </a:r>
            <a:b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</a:b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decrease the emittance</a:t>
            </a:r>
          </a:p>
          <a:p>
            <a:pPr marL="809625" lvl="3" indent="-358775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Tests on the 20 kV </a:t>
            </a:r>
            <a:r>
              <a:rPr lang="en-US" sz="2000" dirty="0" err="1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Tancrede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 </a:t>
            </a:r>
            <a:b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</a:b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platform at IPNO</a:t>
            </a:r>
            <a:endParaRPr lang="en-US" sz="2000" baseline="-25000" dirty="0" smtClean="0">
              <a:solidFill>
                <a:srgbClr val="501F74"/>
              </a:solidFill>
              <a:latin typeface="Comic Sans MS" pitchFamily="66" charset="0"/>
              <a:cs typeface="+mn-cs"/>
            </a:endParaRPr>
          </a:p>
          <a:p>
            <a:pPr marL="2327275" lvl="5" indent="-174625">
              <a:buClr>
                <a:srgbClr val="C00000"/>
              </a:buClr>
              <a:defRPr/>
            </a:pPr>
            <a:endParaRPr lang="en-US" dirty="0">
              <a:solidFill>
                <a:srgbClr val="501F74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15364" name="Picture 1"/>
          <p:cNvPicPr>
            <a:picLocks noChangeAspect="1" noChangeArrowheads="1"/>
          </p:cNvPicPr>
          <p:nvPr/>
        </p:nvPicPr>
        <p:blipFill>
          <a:blip r:embed="rId2"/>
          <a:srcRect l="6667" r="8888"/>
          <a:stretch>
            <a:fillRect/>
          </a:stretch>
        </p:blipFill>
        <p:spPr bwMode="auto">
          <a:xfrm>
            <a:off x="4862513" y="2565400"/>
            <a:ext cx="38131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Multicharged </a:t>
            </a:r>
            <a:r>
              <a:rPr lang="en-US" dirty="0" smtClean="0"/>
              <a:t>clusters (1)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79388" y="981075"/>
            <a:ext cx="856932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09625" lvl="1" indent="-3524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LMIS + ECR configuration developed in collaboration between </a:t>
            </a:r>
            <a:r>
              <a:rPr lang="fr-FR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 Orsay </a:t>
            </a:r>
            <a:r>
              <a:rPr lang="fr-FR" sz="2000" dirty="0" err="1">
                <a:solidFill>
                  <a:srgbClr val="501F74"/>
                </a:solidFill>
                <a:latin typeface="Comic Sans MS" pitchFamily="66" charset="0"/>
                <a:cs typeface="+mn-cs"/>
              </a:rPr>
              <a:t>Physics</a:t>
            </a:r>
            <a:r>
              <a:rPr lang="fr-FR" sz="2000" dirty="0">
                <a:solidFill>
                  <a:srgbClr val="501F74"/>
                </a:solidFill>
                <a:latin typeface="Comic Sans MS" pitchFamily="66" charset="0"/>
                <a:cs typeface="+mn-cs"/>
              </a:rPr>
              <a:t> </a:t>
            </a:r>
            <a:r>
              <a:rPr lang="fr-FR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and </a:t>
            </a:r>
            <a:r>
              <a:rPr lang="fr-FR" sz="2000" dirty="0" smtClean="0">
                <a:solidFill>
                  <a:srgbClr val="501F74"/>
                </a:solidFill>
                <a:latin typeface="Comic Sans MS" pitchFamily="66" charset="0"/>
                <a:cs typeface="+mn-cs"/>
              </a:rPr>
              <a:t>IPNO</a:t>
            </a:r>
            <a:endParaRPr lang="fr-FR" sz="2000" dirty="0">
              <a:solidFill>
                <a:srgbClr val="501F74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6" name="Picture 6" descr="C:\Users\dellaneg\AppData\Local\Temp\vue ens coupe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2636838"/>
            <a:ext cx="56721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Multicharged </a:t>
            </a:r>
            <a:r>
              <a:rPr lang="en-US" dirty="0" smtClean="0"/>
              <a:t>clusters (2)</a:t>
            </a:r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552219" y="1196752"/>
            <a:ext cx="7692190" cy="4584902"/>
            <a:chOff x="428596" y="571480"/>
            <a:chExt cx="8501122" cy="5567939"/>
          </a:xfrm>
        </p:grpSpPr>
        <p:grpSp>
          <p:nvGrpSpPr>
            <p:cNvPr id="7" name="Groupe 6"/>
            <p:cNvGrpSpPr/>
            <p:nvPr/>
          </p:nvGrpSpPr>
          <p:grpSpPr>
            <a:xfrm>
              <a:off x="428596" y="571480"/>
              <a:ext cx="8501122" cy="5567939"/>
              <a:chOff x="428596" y="571480"/>
              <a:chExt cx="8501122" cy="556793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643438" y="2571744"/>
                <a:ext cx="428628" cy="107157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072066" y="2714620"/>
                <a:ext cx="1000132" cy="7143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28596" y="2285992"/>
                <a:ext cx="4214842" cy="1643074"/>
              </a:xfrm>
              <a:prstGeom prst="rect">
                <a:avLst/>
              </a:prstGeom>
              <a:solidFill>
                <a:srgbClr val="FFF1C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072198" y="1928802"/>
                <a:ext cx="2286016" cy="228601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13" name="Cylindre 12"/>
              <p:cNvSpPr/>
              <p:nvPr/>
            </p:nvSpPr>
            <p:spPr>
              <a:xfrm rot="16200000">
                <a:off x="6787431" y="2070825"/>
                <a:ext cx="928694" cy="1930532"/>
              </a:xfrm>
              <a:prstGeom prst="can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14" name="Cylindre 13"/>
              <p:cNvSpPr/>
              <p:nvPr/>
            </p:nvSpPr>
            <p:spPr>
              <a:xfrm rot="16200000">
                <a:off x="5537266" y="2249420"/>
                <a:ext cx="285752" cy="1644780"/>
              </a:xfrm>
              <a:prstGeom prst="can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grpSp>
            <p:nvGrpSpPr>
              <p:cNvPr id="15" name="Groupe 14"/>
              <p:cNvGrpSpPr/>
              <p:nvPr/>
            </p:nvGrpSpPr>
            <p:grpSpPr>
              <a:xfrm>
                <a:off x="6929454" y="3500439"/>
                <a:ext cx="642942" cy="2638980"/>
                <a:chOff x="6929454" y="3500439"/>
                <a:chExt cx="642942" cy="2638980"/>
              </a:xfrm>
            </p:grpSpPr>
            <p:sp>
              <p:nvSpPr>
                <p:cNvPr id="45" name="ZoneTexte 10"/>
                <p:cNvSpPr txBox="1"/>
                <p:nvPr/>
              </p:nvSpPr>
              <p:spPr>
                <a:xfrm>
                  <a:off x="6929454" y="5429264"/>
                  <a:ext cx="642942" cy="710155"/>
                </a:xfrm>
                <a:prstGeom prst="rect">
                  <a:avLst/>
                </a:prstGeom>
                <a:noFill/>
                <a:ln>
                  <a:solidFill>
                    <a:srgbClr val="501F74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fr-FR" sz="3200" dirty="0">
                      <a:solidFill>
                        <a:srgbClr val="501F74"/>
                      </a:solidFill>
                      <a:latin typeface="Comic Sans MS" pitchFamily="66" charset="0"/>
                    </a:rPr>
                    <a:t>U</a:t>
                  </a:r>
                </a:p>
              </p:txBody>
            </p:sp>
            <p:cxnSp>
              <p:nvCxnSpPr>
                <p:cNvPr id="46" name="Connecteur droit avec flèche 45"/>
                <p:cNvCxnSpPr>
                  <a:endCxn id="13" idx="2"/>
                </p:cNvCxnSpPr>
                <p:nvPr/>
              </p:nvCxnSpPr>
              <p:spPr>
                <a:xfrm rot="5400000" flipH="1" flipV="1">
                  <a:off x="6286938" y="4464425"/>
                  <a:ext cx="1928826" cy="853"/>
                </a:xfrm>
                <a:prstGeom prst="straightConnector1">
                  <a:avLst/>
                </a:prstGeom>
                <a:ln>
                  <a:solidFill>
                    <a:srgbClr val="501F74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ZoneTexte 15"/>
              <p:cNvSpPr txBox="1"/>
              <p:nvPr/>
            </p:nvSpPr>
            <p:spPr>
              <a:xfrm>
                <a:off x="4786314" y="4572008"/>
                <a:ext cx="1357322" cy="710155"/>
              </a:xfrm>
              <a:prstGeom prst="rect">
                <a:avLst/>
              </a:prstGeom>
              <a:noFill/>
              <a:ln>
                <a:solidFill>
                  <a:srgbClr val="501F74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3200" dirty="0" smtClean="0">
                    <a:solidFill>
                      <a:srgbClr val="501F74"/>
                    </a:solidFill>
                    <a:latin typeface="Comic Sans MS" pitchFamily="66" charset="0"/>
                  </a:rPr>
                  <a:t>U - </a:t>
                </a:r>
                <a:r>
                  <a:rPr lang="el-GR" sz="3200" dirty="0" smtClean="0">
                    <a:solidFill>
                      <a:srgbClr val="501F74"/>
                    </a:solidFill>
                    <a:latin typeface="Comic Sans MS" pitchFamily="66" charset="0"/>
                  </a:rPr>
                  <a:t>ε</a:t>
                </a:r>
                <a:endParaRPr lang="fr-FR" sz="3200" dirty="0">
                  <a:solidFill>
                    <a:srgbClr val="501F74"/>
                  </a:solidFill>
                  <a:latin typeface="Comic Sans MS" pitchFamily="66" charset="0"/>
                </a:endParaRPr>
              </a:p>
            </p:txBody>
          </p:sp>
          <p:cxnSp>
            <p:nvCxnSpPr>
              <p:cNvPr id="17" name="Connecteur droit avec flèche 16"/>
              <p:cNvCxnSpPr>
                <a:stCxn id="16" idx="0"/>
              </p:cNvCxnSpPr>
              <p:nvPr/>
            </p:nvCxnSpPr>
            <p:spPr>
              <a:xfrm rot="5400000" flipH="1" flipV="1">
                <a:off x="4804175" y="3875491"/>
                <a:ext cx="1357320" cy="357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Virage 17"/>
              <p:cNvSpPr/>
              <p:nvPr/>
            </p:nvSpPr>
            <p:spPr>
              <a:xfrm rot="10800000" flipH="1">
                <a:off x="5429256" y="1500174"/>
                <a:ext cx="785818" cy="1785950"/>
              </a:xfrm>
              <a:prstGeom prst="bentArrow">
                <a:avLst>
                  <a:gd name="adj1" fmla="val 25000"/>
                  <a:gd name="adj2" fmla="val 27415"/>
                  <a:gd name="adj3" fmla="val 25000"/>
                  <a:gd name="adj4" fmla="val 4375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ZoneTexte 24"/>
              <p:cNvSpPr txBox="1"/>
              <p:nvPr/>
            </p:nvSpPr>
            <p:spPr>
              <a:xfrm>
                <a:off x="4643437" y="928670"/>
                <a:ext cx="1660123" cy="485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000" dirty="0" smtClean="0">
                    <a:solidFill>
                      <a:srgbClr val="501F74"/>
                    </a:solidFill>
                    <a:latin typeface="Comic Sans MS" pitchFamily="66" charset="0"/>
                  </a:rPr>
                  <a:t>RF 10 GHz</a:t>
                </a:r>
                <a:endParaRPr lang="fr-FR" sz="2000" dirty="0">
                  <a:solidFill>
                    <a:srgbClr val="501F74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20" name="Groupe 19"/>
              <p:cNvGrpSpPr/>
              <p:nvPr/>
            </p:nvGrpSpPr>
            <p:grpSpPr>
              <a:xfrm>
                <a:off x="928662" y="2714620"/>
                <a:ext cx="785818" cy="785818"/>
                <a:chOff x="928662" y="2714620"/>
                <a:chExt cx="785818" cy="785818"/>
              </a:xfrm>
            </p:grpSpPr>
            <p:sp>
              <p:nvSpPr>
                <p:cNvPr id="41" name="Cylindre 40"/>
                <p:cNvSpPr/>
                <p:nvPr/>
              </p:nvSpPr>
              <p:spPr>
                <a:xfrm>
                  <a:off x="1357290" y="2786058"/>
                  <a:ext cx="214314" cy="571504"/>
                </a:xfrm>
                <a:prstGeom prst="can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cxnSp>
              <p:nvCxnSpPr>
                <p:cNvPr id="42" name="Connecteur droit avec flèche 41"/>
                <p:cNvCxnSpPr/>
                <p:nvPr/>
              </p:nvCxnSpPr>
              <p:spPr>
                <a:xfrm>
                  <a:off x="928662" y="3071810"/>
                  <a:ext cx="785818" cy="1588"/>
                </a:xfrm>
                <a:prstGeom prst="straightConnector1">
                  <a:avLst/>
                </a:prstGeom>
                <a:ln w="76200">
                  <a:solidFill>
                    <a:srgbClr val="FFC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>
                  <a:endCxn id="41" idx="0"/>
                </p:cNvCxnSpPr>
                <p:nvPr/>
              </p:nvCxnSpPr>
              <p:spPr>
                <a:xfrm>
                  <a:off x="928662" y="2714620"/>
                  <a:ext cx="535785" cy="12501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/>
                <p:cNvCxnSpPr>
                  <a:endCxn id="41" idx="3"/>
                </p:cNvCxnSpPr>
                <p:nvPr/>
              </p:nvCxnSpPr>
              <p:spPr>
                <a:xfrm flipV="1">
                  <a:off x="1000100" y="3357562"/>
                  <a:ext cx="464347" cy="1428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e 20"/>
              <p:cNvGrpSpPr/>
              <p:nvPr/>
            </p:nvGrpSpPr>
            <p:grpSpPr>
              <a:xfrm>
                <a:off x="971661" y="3357571"/>
                <a:ext cx="716225" cy="2638972"/>
                <a:chOff x="7258205" y="3500448"/>
                <a:chExt cx="716225" cy="2638972"/>
              </a:xfrm>
            </p:grpSpPr>
            <p:sp>
              <p:nvSpPr>
                <p:cNvPr id="39" name="ZoneTexte 36"/>
                <p:cNvSpPr txBox="1"/>
                <p:nvPr/>
              </p:nvSpPr>
              <p:spPr>
                <a:xfrm>
                  <a:off x="7258205" y="5429265"/>
                  <a:ext cx="716225" cy="710155"/>
                </a:xfrm>
                <a:prstGeom prst="rect">
                  <a:avLst/>
                </a:prstGeom>
                <a:noFill/>
                <a:ln>
                  <a:solidFill>
                    <a:srgbClr val="501F74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fr-FR" sz="3200" dirty="0" smtClean="0">
                      <a:solidFill>
                        <a:srgbClr val="501F74"/>
                      </a:solidFill>
                      <a:latin typeface="Comic Sans MS" pitchFamily="66" charset="0"/>
                    </a:rPr>
                    <a:t>U</a:t>
                  </a:r>
                  <a:endParaRPr lang="fr-FR" sz="3200" dirty="0">
                    <a:solidFill>
                      <a:srgbClr val="501F74"/>
                    </a:solidFill>
                    <a:latin typeface="Comic Sans MS" pitchFamily="66" charset="0"/>
                  </a:endParaRPr>
                </a:p>
              </p:txBody>
            </p:sp>
            <p:cxnSp>
              <p:nvCxnSpPr>
                <p:cNvPr id="40" name="Connecteur droit avec flèche 39"/>
                <p:cNvCxnSpPr>
                  <a:stCxn id="39" idx="0"/>
                </p:cNvCxnSpPr>
                <p:nvPr/>
              </p:nvCxnSpPr>
              <p:spPr>
                <a:xfrm rot="5400000" flipH="1" flipV="1">
                  <a:off x="6665670" y="4451096"/>
                  <a:ext cx="1928818" cy="2752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ZoneTexte 43"/>
              <p:cNvSpPr txBox="1"/>
              <p:nvPr/>
            </p:nvSpPr>
            <p:spPr>
              <a:xfrm>
                <a:off x="7088326" y="910689"/>
                <a:ext cx="1045587" cy="710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3200" dirty="0" smtClean="0">
                    <a:solidFill>
                      <a:srgbClr val="501F74"/>
                    </a:solidFill>
                    <a:latin typeface="Comic Sans MS" pitchFamily="66" charset="0"/>
                  </a:rPr>
                  <a:t>ECR</a:t>
                </a:r>
                <a:endParaRPr lang="fr-FR" sz="3200" dirty="0">
                  <a:solidFill>
                    <a:srgbClr val="501F74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" name="ZoneTexte 44"/>
              <p:cNvSpPr txBox="1"/>
              <p:nvPr/>
            </p:nvSpPr>
            <p:spPr>
              <a:xfrm>
                <a:off x="732920" y="1428736"/>
                <a:ext cx="1417618" cy="710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3200" dirty="0" smtClean="0">
                    <a:solidFill>
                      <a:srgbClr val="501F74"/>
                    </a:solidFill>
                    <a:latin typeface="Comic Sans MS" pitchFamily="66" charset="0"/>
                  </a:rPr>
                  <a:t>LMIS</a:t>
                </a:r>
                <a:endParaRPr lang="fr-FR" sz="3200" dirty="0">
                  <a:solidFill>
                    <a:srgbClr val="501F74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24" name="Groupe 23"/>
              <p:cNvGrpSpPr/>
              <p:nvPr/>
            </p:nvGrpSpPr>
            <p:grpSpPr>
              <a:xfrm>
                <a:off x="8286776" y="2571744"/>
                <a:ext cx="642942" cy="3496236"/>
                <a:chOff x="8286776" y="2571744"/>
                <a:chExt cx="642942" cy="3496236"/>
              </a:xfrm>
            </p:grpSpPr>
            <p:sp>
              <p:nvSpPr>
                <p:cNvPr id="35" name="Bouée 34"/>
                <p:cNvSpPr/>
                <p:nvPr/>
              </p:nvSpPr>
              <p:spPr>
                <a:xfrm>
                  <a:off x="8429652" y="2571744"/>
                  <a:ext cx="357190" cy="857256"/>
                </a:xfrm>
                <a:prstGeom prst="donut">
                  <a:avLst>
                    <a:gd name="adj" fmla="val 4358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6" name="Groupe 35"/>
                <p:cNvGrpSpPr/>
                <p:nvPr/>
              </p:nvGrpSpPr>
              <p:grpSpPr>
                <a:xfrm>
                  <a:off x="8286776" y="3429001"/>
                  <a:ext cx="642942" cy="2638979"/>
                  <a:chOff x="6929454" y="3500440"/>
                  <a:chExt cx="642942" cy="2638979"/>
                </a:xfrm>
              </p:grpSpPr>
              <p:sp>
                <p:nvSpPr>
                  <p:cNvPr id="37" name="ZoneTexte 49"/>
                  <p:cNvSpPr txBox="1"/>
                  <p:nvPr/>
                </p:nvSpPr>
                <p:spPr>
                  <a:xfrm>
                    <a:off x="6929454" y="5429264"/>
                    <a:ext cx="642942" cy="710155"/>
                  </a:xfrm>
                  <a:prstGeom prst="rect">
                    <a:avLst/>
                  </a:prstGeom>
                  <a:noFill/>
                  <a:ln>
                    <a:solidFill>
                      <a:srgbClr val="501F74"/>
                    </a:solidFill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fr-FR" sz="3200" dirty="0" smtClean="0">
                        <a:solidFill>
                          <a:srgbClr val="501F74"/>
                        </a:solidFill>
                        <a:latin typeface="Comic Sans MS" pitchFamily="66" charset="0"/>
                      </a:rPr>
                      <a:t>0</a:t>
                    </a:r>
                    <a:endParaRPr lang="fr-FR" sz="3200" dirty="0">
                      <a:solidFill>
                        <a:srgbClr val="501F74"/>
                      </a:solidFill>
                      <a:latin typeface="Comic Sans MS" pitchFamily="66" charset="0"/>
                    </a:endParaRPr>
                  </a:p>
                </p:txBody>
              </p:sp>
              <p:cxnSp>
                <p:nvCxnSpPr>
                  <p:cNvPr id="38" name="Connecteur droit avec flèche 37"/>
                  <p:cNvCxnSpPr>
                    <a:stCxn id="37" idx="0"/>
                  </p:cNvCxnSpPr>
                  <p:nvPr/>
                </p:nvCxnSpPr>
                <p:spPr>
                  <a:xfrm rot="5400000" flipH="1" flipV="1">
                    <a:off x="6286940" y="4464425"/>
                    <a:ext cx="1928824" cy="854"/>
                  </a:xfrm>
                  <a:prstGeom prst="straightConnector1">
                    <a:avLst/>
                  </a:prstGeom>
                  <a:ln>
                    <a:solidFill>
                      <a:srgbClr val="501F74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" name="Groupe 24"/>
              <p:cNvGrpSpPr/>
              <p:nvPr/>
            </p:nvGrpSpPr>
            <p:grpSpPr>
              <a:xfrm>
                <a:off x="1428715" y="2714621"/>
                <a:ext cx="785817" cy="2424667"/>
                <a:chOff x="8286776" y="2359404"/>
                <a:chExt cx="642942" cy="3603507"/>
              </a:xfrm>
            </p:grpSpPr>
            <p:sp>
              <p:nvSpPr>
                <p:cNvPr id="31" name="Bouée 30"/>
                <p:cNvSpPr/>
                <p:nvPr/>
              </p:nvSpPr>
              <p:spPr>
                <a:xfrm>
                  <a:off x="8520574" y="2359404"/>
                  <a:ext cx="175348" cy="1061702"/>
                </a:xfrm>
                <a:prstGeom prst="donut">
                  <a:avLst>
                    <a:gd name="adj" fmla="val 4358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2" name="Groupe 31"/>
                <p:cNvGrpSpPr/>
                <p:nvPr/>
              </p:nvGrpSpPr>
              <p:grpSpPr>
                <a:xfrm>
                  <a:off x="8286776" y="3421105"/>
                  <a:ext cx="642942" cy="2541806"/>
                  <a:chOff x="6929454" y="3492544"/>
                  <a:chExt cx="642942" cy="2541806"/>
                </a:xfrm>
              </p:grpSpPr>
              <p:sp>
                <p:nvSpPr>
                  <p:cNvPr id="33" name="ZoneTexte 57"/>
                  <p:cNvSpPr txBox="1"/>
                  <p:nvPr/>
                </p:nvSpPr>
                <p:spPr>
                  <a:xfrm>
                    <a:off x="6929454" y="4978928"/>
                    <a:ext cx="642942" cy="1055422"/>
                  </a:xfrm>
                  <a:prstGeom prst="rect">
                    <a:avLst/>
                  </a:prstGeom>
                  <a:noFill/>
                  <a:ln>
                    <a:solidFill>
                      <a:srgbClr val="501F74"/>
                    </a:solidFill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fr-FR" sz="3200" dirty="0">
                        <a:solidFill>
                          <a:srgbClr val="501F74"/>
                        </a:solidFill>
                        <a:latin typeface="Comic Sans MS" pitchFamily="66" charset="0"/>
                      </a:rPr>
                      <a:t>0</a:t>
                    </a:r>
                  </a:p>
                </p:txBody>
              </p:sp>
              <p:cxnSp>
                <p:nvCxnSpPr>
                  <p:cNvPr id="34" name="Connecteur droit avec flèche 33"/>
                  <p:cNvCxnSpPr>
                    <a:stCxn id="33" idx="0"/>
                    <a:endCxn id="31" idx="4"/>
                  </p:cNvCxnSpPr>
                  <p:nvPr/>
                </p:nvCxnSpPr>
                <p:spPr>
                  <a:xfrm rot="5400000" flipH="1" flipV="1">
                    <a:off x="6507735" y="4235735"/>
                    <a:ext cx="1486383" cy="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6" name="Cylindre 25"/>
              <p:cNvSpPr/>
              <p:nvPr/>
            </p:nvSpPr>
            <p:spPr>
              <a:xfrm rot="16200000">
                <a:off x="3186106" y="1600184"/>
                <a:ext cx="557210" cy="2928958"/>
              </a:xfrm>
              <a:prstGeom prst="can">
                <a:avLst/>
              </a:prstGeom>
              <a:gradFill flip="none" rotWithShape="1">
                <a:gsLst>
                  <a:gs pos="0">
                    <a:srgbClr val="FFFF00"/>
                  </a:gs>
                  <a:gs pos="40000">
                    <a:schemeClr val="dk1">
                      <a:tint val="45000"/>
                      <a:shade val="99000"/>
                      <a:satMod val="350000"/>
                    </a:schemeClr>
                  </a:gs>
                  <a:gs pos="100000">
                    <a:srgbClr val="FF0000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27" name="ZoneTexte 70"/>
              <p:cNvSpPr txBox="1"/>
              <p:nvPr/>
            </p:nvSpPr>
            <p:spPr>
              <a:xfrm>
                <a:off x="2802015" y="5370489"/>
                <a:ext cx="2053615" cy="710155"/>
              </a:xfrm>
              <a:prstGeom prst="rect">
                <a:avLst/>
              </a:prstGeom>
              <a:noFill/>
              <a:ln>
                <a:solidFill>
                  <a:srgbClr val="501F74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dirty="0" smtClean="0">
                    <a:solidFill>
                      <a:srgbClr val="501F74"/>
                    </a:solidFill>
                    <a:latin typeface="Comic Sans MS" pitchFamily="66" charset="0"/>
                  </a:rPr>
                  <a:t>insulator</a:t>
                </a:r>
                <a:endParaRPr lang="en-US" sz="3200" dirty="0">
                  <a:solidFill>
                    <a:srgbClr val="501F74"/>
                  </a:solidFill>
                  <a:latin typeface="Comic Sans MS" pitchFamily="66" charset="0"/>
                </a:endParaRPr>
              </a:p>
            </p:txBody>
          </p:sp>
          <p:cxnSp>
            <p:nvCxnSpPr>
              <p:cNvPr id="28" name="Connecteur droit avec flèche 27"/>
              <p:cNvCxnSpPr>
                <a:stCxn id="27" idx="0"/>
                <a:endCxn id="9" idx="2"/>
              </p:cNvCxnSpPr>
              <p:nvPr/>
            </p:nvCxnSpPr>
            <p:spPr>
              <a:xfrm rot="5400000" flipH="1" flipV="1">
                <a:off x="3479700" y="3992437"/>
                <a:ext cx="1727175" cy="1028930"/>
              </a:xfrm>
              <a:prstGeom prst="straightConnector1">
                <a:avLst/>
              </a:prstGeom>
              <a:ln>
                <a:solidFill>
                  <a:srgbClr val="501F74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ZoneTexte 75"/>
              <p:cNvSpPr txBox="1"/>
              <p:nvPr/>
            </p:nvSpPr>
            <p:spPr>
              <a:xfrm>
                <a:off x="1857357" y="571480"/>
                <a:ext cx="2849055" cy="710155"/>
              </a:xfrm>
              <a:prstGeom prst="rect">
                <a:avLst/>
              </a:prstGeom>
              <a:noFill/>
              <a:ln>
                <a:solidFill>
                  <a:srgbClr val="501F74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smtClean="0">
                    <a:solidFill>
                      <a:srgbClr val="501F74"/>
                    </a:solidFill>
                    <a:latin typeface="Comic Sans MS" pitchFamily="66" charset="0"/>
                  </a:rPr>
                  <a:t>Ionic</a:t>
                </a:r>
                <a:r>
                  <a:rPr lang="en-US" sz="3200" smtClean="0">
                    <a:solidFill>
                      <a:srgbClr val="501F74"/>
                    </a:solidFill>
                    <a:latin typeface="Comic Sans MS" pitchFamily="66" charset="0"/>
                  </a:rPr>
                  <a:t> </a:t>
                </a:r>
                <a:r>
                  <a:rPr lang="en-US" sz="3200" smtClean="0">
                    <a:solidFill>
                      <a:srgbClr val="501F74"/>
                    </a:solidFill>
                    <a:latin typeface="Comic Sans MS" pitchFamily="66" charset="0"/>
                  </a:rPr>
                  <a:t>column</a:t>
                </a:r>
                <a:endParaRPr lang="en-US" sz="3200">
                  <a:solidFill>
                    <a:srgbClr val="501F74"/>
                  </a:solidFill>
                  <a:latin typeface="Comic Sans MS" pitchFamily="66" charset="0"/>
                </a:endParaRPr>
              </a:p>
            </p:txBody>
          </p:sp>
          <p:cxnSp>
            <p:nvCxnSpPr>
              <p:cNvPr id="30" name="Forme 81"/>
              <p:cNvCxnSpPr>
                <a:endCxn id="12" idx="2"/>
              </p:cNvCxnSpPr>
              <p:nvPr/>
            </p:nvCxnSpPr>
            <p:spPr>
              <a:xfrm rot="10800000" flipH="1">
                <a:off x="6929454" y="4214819"/>
                <a:ext cx="285752" cy="1568389"/>
              </a:xfrm>
              <a:prstGeom prst="bentConnector4">
                <a:avLst>
                  <a:gd name="adj1" fmla="val -79999"/>
                  <a:gd name="adj2" fmla="val 61284"/>
                </a:avLst>
              </a:prstGeom>
              <a:ln>
                <a:solidFill>
                  <a:srgbClr val="501F74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Connecteur droit avec flèche 7"/>
            <p:cNvCxnSpPr>
              <a:stCxn id="29" idx="2"/>
              <a:endCxn id="26" idx="4"/>
            </p:cNvCxnSpPr>
            <p:nvPr/>
          </p:nvCxnSpPr>
          <p:spPr>
            <a:xfrm rot="16200000" flipH="1">
              <a:off x="2621086" y="1942431"/>
              <a:ext cx="1504424" cy="182828"/>
            </a:xfrm>
            <a:prstGeom prst="straightConnector1">
              <a:avLst/>
            </a:prstGeom>
            <a:ln>
              <a:solidFill>
                <a:srgbClr val="501F7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8435" name="ZoneTexte 4"/>
          <p:cNvSpPr txBox="1">
            <a:spLocks noChangeArrowheads="1"/>
          </p:cNvSpPr>
          <p:nvPr/>
        </p:nvSpPr>
        <p:spPr bwMode="auto">
          <a:xfrm>
            <a:off x="684213" y="1124744"/>
            <a:ext cx="76327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indent="-358775">
              <a:lnSpc>
                <a:spcPct val="2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Analysis chamber</a:t>
            </a:r>
          </a:p>
          <a:p>
            <a:pPr marL="815975" lvl="1" indent="-358775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Sample holder : plate 50 x 50 mm</a:t>
            </a:r>
          </a:p>
          <a:p>
            <a:pPr marL="815975" lvl="1" indent="-358775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Sample positioning at some 0.5 µm</a:t>
            </a:r>
          </a:p>
          <a:p>
            <a:pPr marL="815975" lvl="1" indent="-358775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Manual introduction of the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samples</a:t>
            </a:r>
            <a:b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through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a lock chamber</a:t>
            </a:r>
          </a:p>
          <a:p>
            <a:pPr marL="358775" indent="-358775">
              <a:lnSpc>
                <a:spcPct val="2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MCP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detectors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for spatial localization</a:t>
            </a:r>
            <a:b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(LAG)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developed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at IPNO</a:t>
            </a:r>
          </a:p>
          <a:p>
            <a:pPr marL="358775" indent="-358775">
              <a:lnSpc>
                <a:spcPct val="2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Acquisition system currently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under</a:t>
            </a:r>
            <a:b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development </a:t>
            </a:r>
            <a:r>
              <a:rPr lang="en-US" sz="2000" dirty="0" smtClean="0">
                <a:solidFill>
                  <a:srgbClr val="501F74"/>
                </a:solidFill>
                <a:latin typeface="Comic Sans MS" pitchFamily="66" charset="0"/>
              </a:rPr>
              <a:t>at IPNO </a:t>
            </a:r>
            <a:endParaRPr lang="en-US" sz="2000" dirty="0">
              <a:solidFill>
                <a:srgbClr val="501F74"/>
              </a:solidFill>
              <a:latin typeface="Comic Sans MS" pitchFamily="66" charset="0"/>
            </a:endParaRPr>
          </a:p>
        </p:txBody>
      </p:sp>
      <p:pic>
        <p:nvPicPr>
          <p:cNvPr id="5" name="Picture 3" descr="F:\Lag64IPN\P1010015.JPG"/>
          <p:cNvPicPr>
            <a:picLocks noChangeAspect="1" noChangeArrowheads="1"/>
          </p:cNvPicPr>
          <p:nvPr/>
        </p:nvPicPr>
        <p:blipFill>
          <a:blip r:embed="rId2" cstate="print"/>
          <a:srcRect l="21770" t="16794" r="15585" b="5341"/>
          <a:stretch>
            <a:fillRect/>
          </a:stretch>
        </p:blipFill>
        <p:spPr bwMode="auto">
          <a:xfrm>
            <a:off x="6084169" y="980728"/>
            <a:ext cx="2664296" cy="248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:\Lag64IPN\P1010017.JPG"/>
          <p:cNvPicPr>
            <a:picLocks noChangeAspect="1" noChangeArrowheads="1"/>
          </p:cNvPicPr>
          <p:nvPr/>
        </p:nvPicPr>
        <p:blipFill>
          <a:blip r:embed="rId3" cstate="print"/>
          <a:srcRect l="19745" t="11175" r="15824" b="7213"/>
          <a:stretch>
            <a:fillRect/>
          </a:stretch>
        </p:blipFill>
        <p:spPr bwMode="auto">
          <a:xfrm>
            <a:off x="6084168" y="3861047"/>
            <a:ext cx="2664296" cy="253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701" y="0"/>
            <a:ext cx="91734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2411760" y="332656"/>
            <a:ext cx="5616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cap="all" smtClean="0"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/>
              </a:rPr>
              <a:t>Schematics of the analysis chamber</a:t>
            </a:r>
            <a:endParaRPr lang="en-US" b="1" cap="all">
              <a:solidFill>
                <a:srgbClr val="501F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Andromede\IGLEX_ Installation Andromède\fluides\vue dessus def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4900920"/>
          </a:xfrm>
          <a:prstGeom prst="rect">
            <a:avLst/>
          </a:prstGeom>
          <a:noFill/>
        </p:spPr>
      </p:pic>
      <p:pic>
        <p:nvPicPr>
          <p:cNvPr id="4" name="Picture 2" descr="D:\Andromede\Logo\logo_andromede_of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42852"/>
            <a:ext cx="3857620" cy="1028699"/>
          </a:xfrm>
          <a:prstGeom prst="rect">
            <a:avLst/>
          </a:prstGeom>
          <a:noFill/>
        </p:spPr>
      </p:pic>
      <p:sp>
        <p:nvSpPr>
          <p:cNvPr id="5" name="Rectangle à coins arrondis 4"/>
          <p:cNvSpPr/>
          <p:nvPr/>
        </p:nvSpPr>
        <p:spPr>
          <a:xfrm>
            <a:off x="214282" y="5929330"/>
            <a:ext cx="1928826" cy="7858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rgbClr val="002060"/>
                </a:solidFill>
                <a:latin typeface="Colonna MT" pitchFamily="82" charset="0"/>
              </a:rPr>
              <a:t>IGLEX</a:t>
            </a:r>
            <a:endParaRPr lang="en-US" sz="4800" dirty="0">
              <a:solidFill>
                <a:srgbClr val="002060"/>
              </a:solidFill>
              <a:latin typeface="Colonna M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42976" y="928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50" name="AutoShape 2" descr="Description : logo-thomx.jpg"/>
          <p:cNvSpPr>
            <a:spLocks noChangeAspect="1" noChangeArrowheads="1"/>
          </p:cNvSpPr>
          <p:nvPr/>
        </p:nvSpPr>
        <p:spPr bwMode="auto">
          <a:xfrm>
            <a:off x="155575" y="-388938"/>
            <a:ext cx="2000250" cy="809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e 15"/>
          <p:cNvGrpSpPr/>
          <p:nvPr/>
        </p:nvGrpSpPr>
        <p:grpSpPr>
          <a:xfrm>
            <a:off x="428596" y="0"/>
            <a:ext cx="8500096" cy="6858000"/>
            <a:chOff x="428596" y="0"/>
            <a:chExt cx="8500096" cy="6858000"/>
          </a:xfrm>
        </p:grpSpPr>
        <p:grpSp>
          <p:nvGrpSpPr>
            <p:cNvPr id="4" name="Groupe 25"/>
            <p:cNvGrpSpPr/>
            <p:nvPr/>
          </p:nvGrpSpPr>
          <p:grpSpPr>
            <a:xfrm>
              <a:off x="428596" y="0"/>
              <a:ext cx="8500096" cy="6858000"/>
              <a:chOff x="428596" y="0"/>
              <a:chExt cx="8500096" cy="6858000"/>
            </a:xfrm>
          </p:grpSpPr>
          <p:pic>
            <p:nvPicPr>
              <p:cNvPr id="1026" name="Picture 2" descr="C:\Users\dellaneg\AppData\Local\Temp\IGLEX 15-02-2013.bmp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71472" y="0"/>
                <a:ext cx="8357220" cy="6858000"/>
              </a:xfrm>
              <a:prstGeom prst="rect">
                <a:avLst/>
              </a:prstGeom>
              <a:noFill/>
            </p:spPr>
          </p:pic>
          <p:grpSp>
            <p:nvGrpSpPr>
              <p:cNvPr id="5" name="Groupe 24"/>
              <p:cNvGrpSpPr/>
              <p:nvPr/>
            </p:nvGrpSpPr>
            <p:grpSpPr>
              <a:xfrm>
                <a:off x="428596" y="1357298"/>
                <a:ext cx="8376104" cy="5214974"/>
                <a:chOff x="428596" y="1357298"/>
                <a:chExt cx="8376104" cy="5214974"/>
              </a:xfrm>
            </p:grpSpPr>
            <p:sp>
              <p:nvSpPr>
                <p:cNvPr id="22" name="Rectangle à coins arrondis 21"/>
                <p:cNvSpPr/>
                <p:nvPr/>
              </p:nvSpPr>
              <p:spPr>
                <a:xfrm>
                  <a:off x="428596" y="5786454"/>
                  <a:ext cx="1928826" cy="785818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4800" dirty="0" smtClean="0">
                      <a:solidFill>
                        <a:srgbClr val="002060"/>
                      </a:solidFill>
                      <a:latin typeface="Colonna MT" pitchFamily="82" charset="0"/>
                    </a:rPr>
                    <a:t>IGLEX</a:t>
                  </a:r>
                  <a:endParaRPr lang="en-US" sz="4800" dirty="0">
                    <a:solidFill>
                      <a:srgbClr val="002060"/>
                    </a:solidFill>
                    <a:latin typeface="Colonna MT" pitchFamily="82" charset="0"/>
                  </a:endParaRPr>
                </a:p>
              </p:txBody>
            </p:sp>
            <p:cxnSp>
              <p:nvCxnSpPr>
                <p:cNvPr id="6" name="Connecteur droit avec flèche 5"/>
                <p:cNvCxnSpPr/>
                <p:nvPr/>
              </p:nvCxnSpPr>
              <p:spPr>
                <a:xfrm>
                  <a:off x="3357554" y="1357298"/>
                  <a:ext cx="1428760" cy="1143008"/>
                </a:xfrm>
                <a:prstGeom prst="straightConnector1">
                  <a:avLst/>
                </a:prstGeom>
                <a:ln w="5715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necteur droit avec flèche 7"/>
                <p:cNvCxnSpPr/>
                <p:nvPr/>
              </p:nvCxnSpPr>
              <p:spPr>
                <a:xfrm rot="16200000" flipH="1">
                  <a:off x="1571604" y="2059072"/>
                  <a:ext cx="2143140" cy="739592"/>
                </a:xfrm>
                <a:prstGeom prst="straightConnector1">
                  <a:avLst/>
                </a:prstGeom>
                <a:ln w="5715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" name="Picture 2" descr="D:\Andromede\Logo\logo_andromede_off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857883" y="5072074"/>
                  <a:ext cx="2946817" cy="785818"/>
                </a:xfrm>
                <a:prstGeom prst="rect">
                  <a:avLst/>
                </a:prstGeom>
                <a:noFill/>
                <a:ln w="38100">
                  <a:solidFill>
                    <a:schemeClr val="accent2">
                      <a:lumMod val="75000"/>
                    </a:schemeClr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</p:pic>
            <p:cxnSp>
              <p:nvCxnSpPr>
                <p:cNvPr id="12" name="Connecteur droit avec flèche 11"/>
                <p:cNvCxnSpPr>
                  <a:stCxn id="9" idx="0"/>
                </p:cNvCxnSpPr>
                <p:nvPr/>
              </p:nvCxnSpPr>
              <p:spPr>
                <a:xfrm rot="5400000" flipH="1" flipV="1">
                  <a:off x="5987366" y="3415608"/>
                  <a:ext cx="3000393" cy="312541"/>
                </a:xfrm>
                <a:prstGeom prst="straightConnector1">
                  <a:avLst/>
                </a:prstGeom>
                <a:ln w="57150">
                  <a:solidFill>
                    <a:schemeClr val="accent6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cteur droit avec flèche 13"/>
                <p:cNvCxnSpPr>
                  <a:stCxn id="9" idx="1"/>
                </p:cNvCxnSpPr>
                <p:nvPr/>
              </p:nvCxnSpPr>
              <p:spPr>
                <a:xfrm rot="10800000" flipV="1">
                  <a:off x="3571871" y="5464983"/>
                  <a:ext cx="2286013" cy="178594"/>
                </a:xfrm>
                <a:prstGeom prst="straightConnector1">
                  <a:avLst/>
                </a:prstGeom>
                <a:ln w="57150">
                  <a:solidFill>
                    <a:schemeClr val="accent6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avec flèche 18"/>
                <p:cNvCxnSpPr/>
                <p:nvPr/>
              </p:nvCxnSpPr>
              <p:spPr>
                <a:xfrm rot="16200000" flipH="1">
                  <a:off x="1958210" y="1672466"/>
                  <a:ext cx="2643206" cy="2012870"/>
                </a:xfrm>
                <a:prstGeom prst="straightConnector1">
                  <a:avLst/>
                </a:prstGeom>
                <a:ln w="5715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5" name="Image 14" descr="Description : logo-thomx.jpg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43042" y="500042"/>
              <a:ext cx="2000250" cy="809625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6" name="Picture 4" descr="C:\Users\noun\Pictures\logo IPN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428728" cy="9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planning</a:t>
            </a:r>
            <a:endParaRPr lang="fr-FR" dirty="0"/>
          </a:p>
        </p:txBody>
      </p:sp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280988" y="1457325"/>
          <a:ext cx="8582025" cy="3943350"/>
        </p:xfrm>
        <a:graphic>
          <a:graphicData uri="http://schemas.openxmlformats.org/presentationml/2006/ole">
            <p:oleObj spid="_x0000_s4098" name="Feuille de calcul" r:id="rId3" imgW="8581950" imgH="394335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Line 2"/>
          <p:cNvSpPr>
            <a:spLocks noChangeShapeType="1"/>
          </p:cNvSpPr>
          <p:nvPr/>
        </p:nvSpPr>
        <p:spPr bwMode="auto">
          <a:xfrm>
            <a:off x="0" y="4824413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0" y="4868863"/>
            <a:ext cx="9144000" cy="198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16225" y="3698875"/>
            <a:ext cx="5761038" cy="2943225"/>
            <a:chOff x="-20" y="2358"/>
            <a:chExt cx="3629" cy="1854"/>
          </a:xfrm>
        </p:grpSpPr>
        <p:sp>
          <p:nvSpPr>
            <p:cNvPr id="138245" name="Oval 5"/>
            <p:cNvSpPr>
              <a:spLocks noChangeArrowheads="1"/>
            </p:cNvSpPr>
            <p:nvPr/>
          </p:nvSpPr>
          <p:spPr bwMode="auto">
            <a:xfrm rot="-2755561">
              <a:off x="1407" y="2009"/>
              <a:ext cx="776" cy="3629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B1C05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246" name="Rectangle 6"/>
            <p:cNvSpPr>
              <a:spLocks noChangeArrowheads="1"/>
            </p:cNvSpPr>
            <p:nvPr/>
          </p:nvSpPr>
          <p:spPr bwMode="auto">
            <a:xfrm>
              <a:off x="187" y="2358"/>
              <a:ext cx="1349" cy="7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82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Sketch</a:t>
            </a:r>
          </a:p>
        </p:txBody>
      </p:sp>
      <p:sp>
        <p:nvSpPr>
          <p:cNvPr id="138248" name="Oval 8"/>
          <p:cNvSpPr>
            <a:spLocks noChangeArrowheads="1"/>
          </p:cNvSpPr>
          <p:nvPr/>
        </p:nvSpPr>
        <p:spPr bwMode="auto">
          <a:xfrm>
            <a:off x="468313" y="765175"/>
            <a:ext cx="914400" cy="914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276475" y="3384550"/>
            <a:ext cx="5964238" cy="2838450"/>
            <a:chOff x="1474" y="2141"/>
            <a:chExt cx="3757" cy="1788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630" y="2141"/>
              <a:ext cx="3601" cy="1410"/>
              <a:chOff x="1630" y="2141"/>
              <a:chExt cx="3601" cy="1410"/>
            </a:xfrm>
          </p:grpSpPr>
          <p:sp>
            <p:nvSpPr>
              <p:cNvPr id="138251" name="AutoShape 11"/>
              <p:cNvSpPr>
                <a:spLocks noChangeArrowheads="1"/>
              </p:cNvSpPr>
              <p:nvPr/>
            </p:nvSpPr>
            <p:spPr bwMode="auto">
              <a:xfrm rot="-4122467">
                <a:off x="2096" y="1675"/>
                <a:ext cx="1410" cy="2341"/>
              </a:xfrm>
              <a:prstGeom prst="rtTriangl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8252" name="AutoShape 12"/>
              <p:cNvSpPr>
                <a:spLocks noChangeArrowheads="1"/>
              </p:cNvSpPr>
              <p:nvPr/>
            </p:nvSpPr>
            <p:spPr bwMode="auto">
              <a:xfrm rot="1258823" flipV="1">
                <a:off x="4005" y="2837"/>
                <a:ext cx="1226" cy="500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1474" y="2614"/>
              <a:ext cx="2676" cy="1315"/>
              <a:chOff x="1474" y="2614"/>
              <a:chExt cx="2676" cy="1315"/>
            </a:xfrm>
          </p:grpSpPr>
          <p:sp>
            <p:nvSpPr>
              <p:cNvPr id="138254" name="Line 14"/>
              <p:cNvSpPr>
                <a:spLocks noChangeShapeType="1"/>
              </p:cNvSpPr>
              <p:nvPr/>
            </p:nvSpPr>
            <p:spPr bwMode="auto">
              <a:xfrm>
                <a:off x="1474" y="3067"/>
                <a:ext cx="2177" cy="862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255" name="Line 15"/>
              <p:cNvSpPr>
                <a:spLocks noChangeShapeType="1"/>
              </p:cNvSpPr>
              <p:nvPr/>
            </p:nvSpPr>
            <p:spPr bwMode="auto">
              <a:xfrm flipV="1">
                <a:off x="3651" y="2614"/>
                <a:ext cx="499" cy="1315"/>
              </a:xfrm>
              <a:prstGeom prst="line">
                <a:avLst/>
              </a:prstGeom>
              <a:noFill/>
              <a:ln w="76200">
                <a:solidFill>
                  <a:srgbClr val="FF99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38256" name="Oval 16" descr="Gouttelettes"/>
          <p:cNvSpPr>
            <a:spLocks noChangeArrowheads="1"/>
          </p:cNvSpPr>
          <p:nvPr/>
        </p:nvSpPr>
        <p:spPr bwMode="auto">
          <a:xfrm rot="-2744977">
            <a:off x="5657057" y="5495131"/>
            <a:ext cx="908050" cy="1817687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CC99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r>
              <a:rPr lang="fr-FR"/>
              <a:t> </a:t>
            </a:r>
          </a:p>
          <a:p>
            <a:pPr algn="ctr"/>
            <a:endParaRPr lang="fr-FR"/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3419475" y="5157788"/>
            <a:ext cx="3281363" cy="485775"/>
            <a:chOff x="2154" y="3249"/>
            <a:chExt cx="2067" cy="306"/>
          </a:xfrm>
        </p:grpSpPr>
        <p:sp>
          <p:nvSpPr>
            <p:cNvPr id="138258" name="AutoShape 18"/>
            <p:cNvSpPr>
              <a:spLocks noChangeArrowheads="1"/>
            </p:cNvSpPr>
            <p:nvPr/>
          </p:nvSpPr>
          <p:spPr bwMode="auto">
            <a:xfrm>
              <a:off x="3606" y="3249"/>
              <a:ext cx="615" cy="30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259" name="AutoShape 19"/>
            <p:cNvSpPr>
              <a:spLocks noChangeArrowheads="1"/>
            </p:cNvSpPr>
            <p:nvPr/>
          </p:nvSpPr>
          <p:spPr bwMode="auto">
            <a:xfrm rot="10800000">
              <a:off x="2154" y="3249"/>
              <a:ext cx="615" cy="30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8260" name="Oval 20"/>
          <p:cNvSpPr>
            <a:spLocks noChangeArrowheads="1"/>
          </p:cNvSpPr>
          <p:nvPr/>
        </p:nvSpPr>
        <p:spPr bwMode="auto">
          <a:xfrm>
            <a:off x="6300788" y="4941888"/>
            <a:ext cx="288925" cy="431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6732588" y="4437063"/>
            <a:ext cx="431800" cy="503237"/>
            <a:chOff x="4332" y="2795"/>
            <a:chExt cx="272" cy="317"/>
          </a:xfrm>
        </p:grpSpPr>
        <p:sp>
          <p:nvSpPr>
            <p:cNvPr id="138262" name="Oval 22"/>
            <p:cNvSpPr>
              <a:spLocks noChangeArrowheads="1"/>
            </p:cNvSpPr>
            <p:nvPr/>
          </p:nvSpPr>
          <p:spPr bwMode="auto">
            <a:xfrm>
              <a:off x="4332" y="2795"/>
              <a:ext cx="182" cy="27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263" name="Oval 23"/>
            <p:cNvSpPr>
              <a:spLocks noChangeArrowheads="1"/>
            </p:cNvSpPr>
            <p:nvPr/>
          </p:nvSpPr>
          <p:spPr bwMode="auto">
            <a:xfrm>
              <a:off x="4422" y="2840"/>
              <a:ext cx="182" cy="27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7380288" y="4365625"/>
            <a:ext cx="504825" cy="647700"/>
            <a:chOff x="4467" y="3112"/>
            <a:chExt cx="318" cy="408"/>
          </a:xfrm>
        </p:grpSpPr>
        <p:sp>
          <p:nvSpPr>
            <p:cNvPr id="138265" name="Oval 25"/>
            <p:cNvSpPr>
              <a:spLocks noChangeArrowheads="1"/>
            </p:cNvSpPr>
            <p:nvPr/>
          </p:nvSpPr>
          <p:spPr bwMode="auto">
            <a:xfrm>
              <a:off x="4467" y="3112"/>
              <a:ext cx="182" cy="27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266" name="Oval 26"/>
            <p:cNvSpPr>
              <a:spLocks noChangeArrowheads="1"/>
            </p:cNvSpPr>
            <p:nvPr/>
          </p:nvSpPr>
          <p:spPr bwMode="auto">
            <a:xfrm>
              <a:off x="4603" y="3248"/>
              <a:ext cx="182" cy="27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267" name="Oval 27"/>
            <p:cNvSpPr>
              <a:spLocks noChangeArrowheads="1"/>
            </p:cNvSpPr>
            <p:nvPr/>
          </p:nvSpPr>
          <p:spPr bwMode="auto">
            <a:xfrm>
              <a:off x="4558" y="3113"/>
              <a:ext cx="182" cy="27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5364163" y="5805488"/>
            <a:ext cx="862012" cy="574675"/>
            <a:chOff x="2336" y="2478"/>
            <a:chExt cx="543" cy="362"/>
          </a:xfrm>
        </p:grpSpPr>
        <p:sp>
          <p:nvSpPr>
            <p:cNvPr id="138269" name="Oval 29"/>
            <p:cNvSpPr>
              <a:spLocks noChangeArrowheads="1"/>
            </p:cNvSpPr>
            <p:nvPr/>
          </p:nvSpPr>
          <p:spPr bwMode="auto">
            <a:xfrm>
              <a:off x="2472" y="2478"/>
              <a:ext cx="90" cy="9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270" name="Oval 30"/>
            <p:cNvSpPr>
              <a:spLocks noChangeArrowheads="1"/>
            </p:cNvSpPr>
            <p:nvPr/>
          </p:nvSpPr>
          <p:spPr bwMode="auto">
            <a:xfrm>
              <a:off x="2336" y="2478"/>
              <a:ext cx="90" cy="9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271" name="Oval 31"/>
            <p:cNvSpPr>
              <a:spLocks noChangeArrowheads="1"/>
            </p:cNvSpPr>
            <p:nvPr/>
          </p:nvSpPr>
          <p:spPr bwMode="auto">
            <a:xfrm>
              <a:off x="2517" y="2614"/>
              <a:ext cx="90" cy="9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272" name="Oval 32"/>
            <p:cNvSpPr>
              <a:spLocks noChangeArrowheads="1"/>
            </p:cNvSpPr>
            <p:nvPr/>
          </p:nvSpPr>
          <p:spPr bwMode="auto">
            <a:xfrm>
              <a:off x="2789" y="2568"/>
              <a:ext cx="90" cy="9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273" name="Oval 33"/>
            <p:cNvSpPr>
              <a:spLocks noChangeArrowheads="1"/>
            </p:cNvSpPr>
            <p:nvPr/>
          </p:nvSpPr>
          <p:spPr bwMode="auto">
            <a:xfrm>
              <a:off x="2426" y="2750"/>
              <a:ext cx="90" cy="9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4140200" y="5516563"/>
            <a:ext cx="795338" cy="487362"/>
            <a:chOff x="2517" y="3113"/>
            <a:chExt cx="728" cy="488"/>
          </a:xfrm>
        </p:grpSpPr>
        <p:sp>
          <p:nvSpPr>
            <p:cNvPr id="138275" name="Cloud"/>
            <p:cNvSpPr>
              <a:spLocks noChangeAspect="1" noEditPoints="1" noChangeArrowheads="1"/>
            </p:cNvSpPr>
            <p:nvPr/>
          </p:nvSpPr>
          <p:spPr bwMode="auto">
            <a:xfrm>
              <a:off x="2517" y="3113"/>
              <a:ext cx="728" cy="48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36"/>
            <p:cNvGrpSpPr>
              <a:grpSpLocks/>
            </p:cNvGrpSpPr>
            <p:nvPr/>
          </p:nvGrpSpPr>
          <p:grpSpPr bwMode="auto">
            <a:xfrm>
              <a:off x="2971" y="3203"/>
              <a:ext cx="212" cy="272"/>
              <a:chOff x="2835" y="3385"/>
              <a:chExt cx="212" cy="272"/>
            </a:xfrm>
          </p:grpSpPr>
          <p:sp>
            <p:nvSpPr>
              <p:cNvPr id="138277" name="Oval 37"/>
              <p:cNvSpPr>
                <a:spLocks noChangeArrowheads="1"/>
              </p:cNvSpPr>
              <p:nvPr/>
            </p:nvSpPr>
            <p:spPr bwMode="auto">
              <a:xfrm>
                <a:off x="2835" y="3385"/>
                <a:ext cx="182" cy="27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8278" name="Oval 38"/>
              <p:cNvSpPr>
                <a:spLocks noChangeArrowheads="1"/>
              </p:cNvSpPr>
              <p:nvPr/>
            </p:nvSpPr>
            <p:spPr bwMode="auto">
              <a:xfrm>
                <a:off x="2925" y="3430"/>
                <a:ext cx="122" cy="122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2" name="Group 39"/>
            <p:cNvGrpSpPr>
              <a:grpSpLocks/>
            </p:cNvGrpSpPr>
            <p:nvPr/>
          </p:nvGrpSpPr>
          <p:grpSpPr bwMode="auto">
            <a:xfrm>
              <a:off x="2562" y="3339"/>
              <a:ext cx="182" cy="136"/>
              <a:chOff x="3152" y="3974"/>
              <a:chExt cx="137" cy="137"/>
            </a:xfrm>
          </p:grpSpPr>
          <p:sp>
            <p:nvSpPr>
              <p:cNvPr id="138280" name="Oval 40"/>
              <p:cNvSpPr>
                <a:spLocks noChangeArrowheads="1"/>
              </p:cNvSpPr>
              <p:nvPr/>
            </p:nvSpPr>
            <p:spPr bwMode="auto">
              <a:xfrm>
                <a:off x="3152" y="3974"/>
                <a:ext cx="91" cy="91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8281" name="Oval 41"/>
              <p:cNvSpPr>
                <a:spLocks noChangeArrowheads="1"/>
              </p:cNvSpPr>
              <p:nvPr/>
            </p:nvSpPr>
            <p:spPr bwMode="auto">
              <a:xfrm>
                <a:off x="3198" y="4020"/>
                <a:ext cx="91" cy="91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138282" name="Oval 42"/>
          <p:cNvSpPr>
            <a:spLocks noChangeArrowheads="1"/>
          </p:cNvSpPr>
          <p:nvPr/>
        </p:nvSpPr>
        <p:spPr bwMode="auto">
          <a:xfrm>
            <a:off x="5435600" y="6092825"/>
            <a:ext cx="360363" cy="287338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1547813" y="368300"/>
            <a:ext cx="7596187" cy="6053138"/>
            <a:chOff x="975" y="210"/>
            <a:chExt cx="4785" cy="3813"/>
          </a:xfrm>
        </p:grpSpPr>
        <p:grpSp>
          <p:nvGrpSpPr>
            <p:cNvPr id="14" name="Group 44"/>
            <p:cNvGrpSpPr>
              <a:grpSpLocks/>
            </p:cNvGrpSpPr>
            <p:nvPr/>
          </p:nvGrpSpPr>
          <p:grpSpPr bwMode="auto">
            <a:xfrm>
              <a:off x="975" y="210"/>
              <a:ext cx="4785" cy="3813"/>
              <a:chOff x="975" y="210"/>
              <a:chExt cx="4785" cy="3813"/>
            </a:xfrm>
          </p:grpSpPr>
          <p:sp>
            <p:nvSpPr>
              <p:cNvPr id="138285" name="Line 45"/>
              <p:cNvSpPr>
                <a:spLocks noChangeShapeType="1"/>
              </p:cNvSpPr>
              <p:nvPr/>
            </p:nvSpPr>
            <p:spPr bwMode="auto">
              <a:xfrm flipV="1">
                <a:off x="3560" y="935"/>
                <a:ext cx="0" cy="363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5" name="Group 46"/>
              <p:cNvGrpSpPr>
                <a:grpSpLocks/>
              </p:cNvGrpSpPr>
              <p:nvPr/>
            </p:nvGrpSpPr>
            <p:grpSpPr bwMode="auto">
              <a:xfrm>
                <a:off x="975" y="210"/>
                <a:ext cx="4785" cy="3813"/>
                <a:chOff x="975" y="164"/>
                <a:chExt cx="4785" cy="3813"/>
              </a:xfrm>
            </p:grpSpPr>
            <p:grpSp>
              <p:nvGrpSpPr>
                <p:cNvPr id="16" name="Group 47"/>
                <p:cNvGrpSpPr>
                  <a:grpSpLocks/>
                </p:cNvGrpSpPr>
                <p:nvPr/>
              </p:nvGrpSpPr>
              <p:grpSpPr bwMode="auto">
                <a:xfrm>
                  <a:off x="975" y="164"/>
                  <a:ext cx="4785" cy="3545"/>
                  <a:chOff x="975" y="164"/>
                  <a:chExt cx="4785" cy="3545"/>
                </a:xfrm>
              </p:grpSpPr>
              <p:grpSp>
                <p:nvGrpSpPr>
                  <p:cNvPr id="1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975" y="164"/>
                    <a:ext cx="4785" cy="3545"/>
                    <a:chOff x="975" y="164"/>
                    <a:chExt cx="4785" cy="3545"/>
                  </a:xfrm>
                </p:grpSpPr>
                <p:grpSp>
                  <p:nvGrpSpPr>
                    <p:cNvPr id="18" name="Group 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75" y="164"/>
                      <a:ext cx="4785" cy="2223"/>
                      <a:chOff x="975" y="164"/>
                      <a:chExt cx="4785" cy="2223"/>
                    </a:xfrm>
                  </p:grpSpPr>
                  <p:grpSp>
                    <p:nvGrpSpPr>
                      <p:cNvPr id="19" name="Group 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75" y="164"/>
                        <a:ext cx="4785" cy="2134"/>
                        <a:chOff x="975" y="164"/>
                        <a:chExt cx="4785" cy="2134"/>
                      </a:xfrm>
                    </p:grpSpPr>
                    <p:sp>
                      <p:nvSpPr>
                        <p:cNvPr id="138291" name="Text Box 5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75" y="255"/>
                          <a:ext cx="528" cy="36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sz="3200">
                              <a:latin typeface="Times New Roman" pitchFamily="18" charset="0"/>
                            </a:rPr>
                            <a:t>CN</a:t>
                          </a:r>
                          <a:r>
                            <a:rPr lang="fr-FR" sz="3200" baseline="30000">
                              <a:latin typeface="Times New Roman" pitchFamily="18" charset="0"/>
                            </a:rPr>
                            <a:t>-</a:t>
                          </a:r>
                          <a:endParaRPr lang="fr-FR" sz="3200"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38292" name="Text Box 5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43" y="618"/>
                          <a:ext cx="812" cy="36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sz="3200">
                              <a:latin typeface="Times New Roman" pitchFamily="18" charset="0"/>
                            </a:rPr>
                            <a:t>AuX</a:t>
                          </a:r>
                          <a:r>
                            <a:rPr lang="fr-FR" sz="3200" baseline="30000">
                              <a:latin typeface="Times New Roman" pitchFamily="18" charset="0"/>
                            </a:rPr>
                            <a:t>+/-</a:t>
                          </a:r>
                          <a:endParaRPr lang="fr-FR" sz="3200"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38293" name="Text Box 5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23" y="164"/>
                          <a:ext cx="1197" cy="36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sz="3200">
                              <a:latin typeface="Times New Roman" pitchFamily="18" charset="0"/>
                            </a:rPr>
                            <a:t>(M+/-H)</a:t>
                          </a:r>
                          <a:r>
                            <a:rPr lang="fr-FR" sz="3200" baseline="30000">
                              <a:latin typeface="Times New Roman" pitchFamily="18" charset="0"/>
                            </a:rPr>
                            <a:t>+/-</a:t>
                          </a:r>
                          <a:endParaRPr lang="fr-FR" sz="3200"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38294" name="Text Box 5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35" y="1298"/>
                          <a:ext cx="1325" cy="53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sz="3200">
                              <a:latin typeface="Times New Roman" pitchFamily="18" charset="0"/>
                            </a:rPr>
                            <a:t>(2M+/-H)</a:t>
                          </a:r>
                          <a:r>
                            <a:rPr lang="fr-FR" sz="3200" baseline="30000">
                              <a:latin typeface="Times New Roman" pitchFamily="18" charset="0"/>
                            </a:rPr>
                            <a:t>+/-</a:t>
                          </a:r>
                        </a:p>
                        <a:p>
                          <a:endParaRPr lang="fr-FR"/>
                        </a:p>
                      </p:txBody>
                    </p:sp>
                    <p:sp>
                      <p:nvSpPr>
                        <p:cNvPr id="138295" name="Text Box 5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50" y="1933"/>
                          <a:ext cx="1325" cy="36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sz="3200">
                              <a:latin typeface="Times New Roman" pitchFamily="18" charset="0"/>
                            </a:rPr>
                            <a:t>(3M+/-H)</a:t>
                          </a:r>
                          <a:r>
                            <a:rPr lang="fr-FR" sz="3200" baseline="30000">
                              <a:latin typeface="Times New Roman" pitchFamily="18" charset="0"/>
                            </a:rPr>
                            <a:t>+/-</a:t>
                          </a:r>
                        </a:p>
                      </p:txBody>
                    </p:sp>
                    <p:sp>
                      <p:nvSpPr>
                        <p:cNvPr id="138296" name="Line 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01" y="164"/>
                          <a:ext cx="226" cy="408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38297" name="Line 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880" y="527"/>
                          <a:ext cx="0" cy="408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38298" name="Line 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7" y="572"/>
                          <a:ext cx="91" cy="545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38299" name="Line 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329" y="572"/>
                          <a:ext cx="182" cy="409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</p:grpSp>
                  <p:sp>
                    <p:nvSpPr>
                      <p:cNvPr id="138300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420" y="2069"/>
                        <a:ext cx="340" cy="31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  <p:grpSp>
                  <p:nvGrpSpPr>
                    <p:cNvPr id="20" name="Group 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98" y="3158"/>
                      <a:ext cx="557" cy="551"/>
                      <a:chOff x="1098" y="3158"/>
                      <a:chExt cx="557" cy="551"/>
                    </a:xfrm>
                  </p:grpSpPr>
                  <p:sp>
                    <p:nvSpPr>
                      <p:cNvPr id="138302" name="Text Box 6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098" y="3336"/>
                        <a:ext cx="437" cy="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fr-FR" sz="3200">
                            <a:latin typeface="Times New Roman" pitchFamily="18" charset="0"/>
                          </a:rPr>
                          <a:t>Au</a:t>
                        </a:r>
                      </a:p>
                    </p:txBody>
                  </p:sp>
                  <p:sp>
                    <p:nvSpPr>
                      <p:cNvPr id="138303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519" y="3158"/>
                        <a:ext cx="136" cy="181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</p:grpSp>
              <p:sp>
                <p:nvSpPr>
                  <p:cNvPr id="138304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61" y="1480"/>
                    <a:ext cx="1197" cy="3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3200">
                        <a:latin typeface="Times New Roman" pitchFamily="18" charset="0"/>
                      </a:rPr>
                      <a:t>Fragments</a:t>
                    </a:r>
                  </a:p>
                </p:txBody>
              </p:sp>
            </p:grpSp>
            <p:sp>
              <p:nvSpPr>
                <p:cNvPr id="138305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3944" y="3612"/>
                  <a:ext cx="1816" cy="3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fr-FR" sz="3200">
                      <a:latin typeface="Times New Roman" pitchFamily="18" charset="0"/>
                    </a:rPr>
                    <a:t>Synthesis region</a:t>
                  </a:r>
                </a:p>
              </p:txBody>
            </p:sp>
          </p:grpSp>
        </p:grpSp>
        <p:sp>
          <p:nvSpPr>
            <p:cNvPr id="138306" name="Text Box 66"/>
            <p:cNvSpPr txBox="1">
              <a:spLocks noChangeArrowheads="1"/>
            </p:cNvSpPr>
            <p:nvPr/>
          </p:nvSpPr>
          <p:spPr bwMode="auto">
            <a:xfrm>
              <a:off x="2595" y="2973"/>
              <a:ext cx="75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3200">
                  <a:latin typeface="Times New Roman" pitchFamily="18" charset="0"/>
                </a:rPr>
                <a:t>Crater</a:t>
              </a:r>
            </a:p>
          </p:txBody>
        </p:sp>
      </p:grpSp>
      <p:sp>
        <p:nvSpPr>
          <p:cNvPr id="138307" name="Line 67"/>
          <p:cNvSpPr>
            <a:spLocks noChangeShapeType="1"/>
          </p:cNvSpPr>
          <p:nvPr/>
        </p:nvSpPr>
        <p:spPr bwMode="auto">
          <a:xfrm flipH="1" flipV="1">
            <a:off x="6516688" y="4149725"/>
            <a:ext cx="1800225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6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671 L 0.73368 0.973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" y="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8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8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8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8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5607E-6 L -0.29913 -0.7445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" y="-37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90751E-6 L 0.004 -0.6080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38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3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31214E-7 L 0.00382 -0.61873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30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8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4624E-6 L 0.05521 -0.492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-24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5723E-6 L 0.16528 -0.4564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-22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5665E-6 L 0.11024 -0.13642 " pathEditMode="relative" ptsTypes="AA">
                                      <p:cBhvr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7" grpId="0"/>
      <p:bldP spid="138248" grpId="0" animBg="1"/>
      <p:bldP spid="138260" grpId="0" animBg="1"/>
      <p:bldP spid="138260" grpId="1" animBg="1"/>
      <p:bldP spid="138282" grpId="0" animBg="1"/>
      <p:bldP spid="138282" grpId="1" animBg="1"/>
      <p:bldP spid="13830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ZoneTexte 2"/>
          <p:cNvSpPr txBox="1">
            <a:spLocks noChangeArrowheads="1"/>
          </p:cNvSpPr>
          <p:nvPr/>
        </p:nvSpPr>
        <p:spPr bwMode="auto">
          <a:xfrm>
            <a:off x="1042988" y="5526088"/>
            <a:ext cx="7058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8775" indent="-358775" algn="ctr">
              <a:lnSpc>
                <a:spcPct val="200000"/>
              </a:lnSpc>
              <a:buClr>
                <a:srgbClr val="C00000"/>
              </a:buClr>
            </a:pPr>
            <a:r>
              <a:rPr lang="en-US" sz="4000" dirty="0" smtClean="0">
                <a:solidFill>
                  <a:srgbClr val="501F74"/>
                </a:solidFill>
                <a:latin typeface="Comic Sans MS" pitchFamily="66" charset="0"/>
              </a:rPr>
              <a:t>Thank you for your attention</a:t>
            </a:r>
            <a:endParaRPr lang="en-US" sz="4000" dirty="0">
              <a:solidFill>
                <a:srgbClr val="501F74"/>
              </a:solidFill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9552" y="44624"/>
            <a:ext cx="7704856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rgbClr val="501F74"/>
                </a:solidFill>
                <a:latin typeface="Comic Sans MS" pitchFamily="66" charset="0"/>
              </a:rPr>
              <a:t>S. Della-Negra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Ph. Blache, Ph. Dambre, V. Poux and their colleagues in the mechanical engineering group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X. Grave and his group Acquisition systems and Y. </a:t>
            </a:r>
            <a:r>
              <a:rPr lang="en-US" sz="1600" dirty="0" err="1" smtClean="0">
                <a:solidFill>
                  <a:srgbClr val="501F74"/>
                </a:solidFill>
                <a:latin typeface="Comic Sans MS" pitchFamily="66" charset="0"/>
              </a:rPr>
              <a:t>Aubert</a:t>
            </a:r>
            <a:endParaRPr lang="en-US" sz="1600" dirty="0" smtClean="0">
              <a:solidFill>
                <a:srgbClr val="501F74"/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C. </a:t>
            </a:r>
            <a:r>
              <a:rPr lang="en-US" sz="1600" dirty="0" err="1" smtClean="0">
                <a:solidFill>
                  <a:srgbClr val="501F74"/>
                </a:solidFill>
                <a:latin typeface="Comic Sans MS" pitchFamily="66" charset="0"/>
              </a:rPr>
              <a:t>Joly</a:t>
            </a: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 and his group </a:t>
            </a:r>
            <a:r>
              <a:rPr lang="en-US" sz="1600" dirty="0" err="1" smtClean="0">
                <a:solidFill>
                  <a:srgbClr val="501F74"/>
                </a:solidFill>
                <a:latin typeface="Comic Sans MS" pitchFamily="66" charset="0"/>
              </a:rPr>
              <a:t>Electronique</a:t>
            </a: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501F74"/>
                </a:solidFill>
                <a:latin typeface="Comic Sans MS" pitchFamily="66" charset="0"/>
              </a:rPr>
              <a:t>Accélérateurs</a:t>
            </a:r>
            <a:endParaRPr lang="en-US" sz="1600" dirty="0" smtClean="0">
              <a:solidFill>
                <a:srgbClr val="501F74"/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F. </a:t>
            </a:r>
            <a:r>
              <a:rPr lang="en-US" sz="1600" dirty="0" err="1" smtClean="0">
                <a:solidFill>
                  <a:srgbClr val="501F74"/>
                </a:solidFill>
                <a:latin typeface="Comic Sans MS" pitchFamily="66" charset="0"/>
              </a:rPr>
              <a:t>Launay</a:t>
            </a: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J.F. Le Du and his group Radioprotection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L. Mathis and J. Leterrier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L. Porcheron and the Administrative division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Ph. Rosier and his group </a:t>
            </a: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Detectors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N. Rouvière and J.P. </a:t>
            </a:r>
            <a:r>
              <a:rPr lang="en-US" sz="1600" dirty="0" err="1" smtClean="0">
                <a:solidFill>
                  <a:srgbClr val="501F74"/>
                </a:solidFill>
                <a:latin typeface="Comic Sans MS" pitchFamily="66" charset="0"/>
              </a:rPr>
              <a:t>Prestel</a:t>
            </a: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 </a:t>
            </a:r>
          </a:p>
          <a:p>
            <a:pPr marL="342900" indent="-342900" algn="ctr">
              <a:lnSpc>
                <a:spcPct val="150000"/>
              </a:lnSpc>
              <a:buAutoNum type="alphaUcPeriod"/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Said and his group at the ALTO facility </a:t>
            </a:r>
          </a:p>
          <a:p>
            <a:pPr marL="342900" indent="-342900"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E</a:t>
            </a: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. Wanlin and his group Electronics (SEP</a:t>
            </a: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)</a:t>
            </a:r>
          </a:p>
          <a:p>
            <a:pPr marL="342900" indent="-342900" algn="ctr">
              <a:lnSpc>
                <a:spcPct val="150000"/>
              </a:lnSpc>
            </a:pPr>
            <a:endParaRPr lang="en-US" sz="1200" dirty="0" smtClean="0">
              <a:solidFill>
                <a:srgbClr val="501F74"/>
              </a:solidFill>
              <a:latin typeface="Comic Sans MS" pitchFamily="66" charset="0"/>
            </a:endParaRPr>
          </a:p>
          <a:p>
            <a:pPr marL="342900" indent="-342900"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and our colleagues from LAL for the IGLEX project</a:t>
            </a:r>
          </a:p>
          <a:p>
            <a:pPr marL="342900" indent="-342900" algn="ctr">
              <a:lnSpc>
                <a:spcPct val="150000"/>
              </a:lnSpc>
            </a:pPr>
            <a:r>
              <a:rPr lang="en-US" sz="1600" dirty="0" smtClean="0">
                <a:solidFill>
                  <a:srgbClr val="501F74"/>
                </a:solidFill>
                <a:latin typeface="Comic Sans MS" pitchFamily="66" charset="0"/>
              </a:rPr>
              <a:t>with a special tribute to M. Langlet</a:t>
            </a:r>
            <a:endParaRPr lang="en-US" sz="1600" dirty="0" smtClean="0">
              <a:solidFill>
                <a:srgbClr val="501F74"/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endParaRPr lang="en-US" dirty="0">
              <a:solidFill>
                <a:srgbClr val="501F7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358775" y="260250"/>
            <a:ext cx="8389938" cy="5761038"/>
            <a:chOff x="4286248" y="1428736"/>
            <a:chExt cx="6570662" cy="4933976"/>
          </a:xfrm>
        </p:grpSpPr>
        <p:graphicFrame>
          <p:nvGraphicFramePr>
            <p:cNvPr id="5122" name="Object 1"/>
            <p:cNvGraphicFramePr>
              <a:graphicFrameLocks noChangeAspect="1"/>
            </p:cNvGraphicFramePr>
            <p:nvPr/>
          </p:nvGraphicFramePr>
          <p:xfrm>
            <a:off x="4286248" y="1428736"/>
            <a:ext cx="6570662" cy="4919663"/>
          </p:xfrm>
          <a:graphic>
            <a:graphicData uri="http://schemas.openxmlformats.org/presentationml/2006/ole">
              <p:oleObj spid="_x0000_s77826" name="Présentation" r:id="rId3" imgW="986067" imgH="737536" progId="PowerPoint.Show.12">
                <p:embed/>
              </p:oleObj>
            </a:graphicData>
          </a:graphic>
        </p:graphicFrame>
        <p:pic>
          <p:nvPicPr>
            <p:cNvPr id="5126" name="Picture 2" descr="D:\Exposés &amp; congrès\SIMSUSA\logo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6248" y="5286388"/>
              <a:ext cx="1143008" cy="66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7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15206" y="5857892"/>
              <a:ext cx="2238035" cy="504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2988" y="2636838"/>
            <a:ext cx="135572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cluster ions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3568" y="836712"/>
            <a:ext cx="777398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36000" rIns="9144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all" spc="0" normalizeH="0" baseline="0" noProof="0" dirty="0" smtClean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effectLst/>
                <a:uLnTx/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Comic Sans MS" pitchFamily="66" charset="0"/>
                <a:ea typeface="+mj-ea"/>
                <a:cs typeface="+mj-cs"/>
              </a:rPr>
              <a:t>a unique way to deposit a large energy density in a solid</a:t>
            </a:r>
            <a:endParaRPr kumimoji="0" lang="en-US" b="1" i="0" u="none" strike="noStrike" kern="1200" cap="all" spc="0" normalizeH="0" baseline="0" noProof="0" dirty="0">
              <a:ln w="0" cap="sq">
                <a:solidFill>
                  <a:schemeClr val="tx1"/>
                </a:solidFill>
              </a:ln>
              <a:solidFill>
                <a:srgbClr val="501F74"/>
              </a:solidFill>
              <a:effectLst/>
              <a:uLnTx/>
              <a:uFill>
                <a:solidFill>
                  <a:schemeClr val="accent4">
                    <a:lumMod val="60000"/>
                    <a:lumOff val="40000"/>
                  </a:schemeClr>
                </a:solidFill>
              </a:u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179512" y="1988840"/>
            <a:ext cx="4343400" cy="4608512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 ions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1 GeV     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/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dx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4 keV/Å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" name="Rectangle 4"/>
          <p:cNvSpPr txBox="1">
            <a:spLocks noChangeArrowheads="1"/>
          </p:cNvSpPr>
          <p:nvPr/>
        </p:nvSpPr>
        <p:spPr bwMode="auto">
          <a:xfrm>
            <a:off x="4644008" y="1988840"/>
            <a:ext cx="4267200" cy="4607966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</a:t>
            </a:r>
            <a:r>
              <a:rPr kumimoji="0" lang="fr-FR" sz="20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60</a:t>
            </a: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at 30 MeV     dE/dx&gt; 4 keV/Å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 </a:t>
            </a:r>
            <a:r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dE/dx (C</a:t>
            </a:r>
            <a:r>
              <a:rPr kumimoji="0" lang="fr-FR" sz="18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</a:t>
            </a:r>
            <a:r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) = n dE/dx (C</a:t>
            </a:r>
            <a:r>
              <a:rPr kumimoji="0" lang="fr-FR" sz="18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1</a:t>
            </a:r>
            <a:r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" name="Line 5"/>
          <p:cNvSpPr>
            <a:spLocks noChangeShapeType="1"/>
          </p:cNvSpPr>
          <p:nvPr/>
        </p:nvSpPr>
        <p:spPr bwMode="auto">
          <a:xfrm>
            <a:off x="6477000" y="226084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" name="Line 6"/>
          <p:cNvSpPr>
            <a:spLocks noChangeShapeType="1"/>
          </p:cNvSpPr>
          <p:nvPr/>
        </p:nvSpPr>
        <p:spPr bwMode="auto">
          <a:xfrm>
            <a:off x="2133600" y="226084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2" name="Line 7"/>
          <p:cNvSpPr>
            <a:spLocks noChangeShapeType="1"/>
          </p:cNvSpPr>
          <p:nvPr/>
        </p:nvSpPr>
        <p:spPr bwMode="auto">
          <a:xfrm>
            <a:off x="1524000" y="3403848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3" name="Oval 8"/>
          <p:cNvSpPr>
            <a:spLocks noChangeArrowheads="1"/>
          </p:cNvSpPr>
          <p:nvPr/>
        </p:nvSpPr>
        <p:spPr bwMode="auto">
          <a:xfrm>
            <a:off x="2071670" y="2575164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fr-FR" sz="2000" dirty="0">
                <a:latin typeface="Comic Sans MS" pitchFamily="66" charset="0"/>
              </a:rPr>
              <a:t>U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74" name="Freeform 10"/>
          <p:cNvSpPr>
            <a:spLocks/>
          </p:cNvSpPr>
          <p:nvPr/>
        </p:nvSpPr>
        <p:spPr bwMode="auto">
          <a:xfrm>
            <a:off x="1143000" y="3529261"/>
            <a:ext cx="898525" cy="230187"/>
          </a:xfrm>
          <a:custGeom>
            <a:avLst/>
            <a:gdLst/>
            <a:ahLst/>
            <a:cxnLst>
              <a:cxn ang="0">
                <a:pos x="560" y="105"/>
              </a:cxn>
              <a:cxn ang="0">
                <a:pos x="504" y="1"/>
              </a:cxn>
              <a:cxn ang="0">
                <a:pos x="376" y="9"/>
              </a:cxn>
              <a:cxn ang="0">
                <a:pos x="360" y="33"/>
              </a:cxn>
              <a:cxn ang="0">
                <a:pos x="312" y="49"/>
              </a:cxn>
              <a:cxn ang="0">
                <a:pos x="296" y="97"/>
              </a:cxn>
              <a:cxn ang="0">
                <a:pos x="248" y="113"/>
              </a:cxn>
              <a:cxn ang="0">
                <a:pos x="176" y="145"/>
              </a:cxn>
              <a:cxn ang="0">
                <a:pos x="0" y="129"/>
              </a:cxn>
            </a:cxnLst>
            <a:rect l="0" t="0" r="r" b="b"/>
            <a:pathLst>
              <a:path w="566" h="145">
                <a:moveTo>
                  <a:pt x="560" y="105"/>
                </a:moveTo>
                <a:cubicBezTo>
                  <a:pt x="552" y="28"/>
                  <a:pt x="566" y="22"/>
                  <a:pt x="504" y="1"/>
                </a:cubicBezTo>
                <a:cubicBezTo>
                  <a:pt x="461" y="4"/>
                  <a:pt x="418" y="0"/>
                  <a:pt x="376" y="9"/>
                </a:cubicBezTo>
                <a:cubicBezTo>
                  <a:pt x="367" y="11"/>
                  <a:pt x="368" y="28"/>
                  <a:pt x="360" y="33"/>
                </a:cubicBezTo>
                <a:cubicBezTo>
                  <a:pt x="346" y="42"/>
                  <a:pt x="312" y="49"/>
                  <a:pt x="312" y="49"/>
                </a:cubicBezTo>
                <a:cubicBezTo>
                  <a:pt x="307" y="65"/>
                  <a:pt x="301" y="81"/>
                  <a:pt x="296" y="97"/>
                </a:cubicBezTo>
                <a:cubicBezTo>
                  <a:pt x="291" y="113"/>
                  <a:pt x="264" y="108"/>
                  <a:pt x="248" y="113"/>
                </a:cubicBezTo>
                <a:cubicBezTo>
                  <a:pt x="220" y="122"/>
                  <a:pt x="200" y="129"/>
                  <a:pt x="176" y="145"/>
                </a:cubicBezTo>
                <a:cubicBezTo>
                  <a:pt x="88" y="116"/>
                  <a:pt x="145" y="129"/>
                  <a:pt x="0" y="1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5" name="Freeform 11"/>
          <p:cNvSpPr>
            <a:spLocks/>
          </p:cNvSpPr>
          <p:nvPr/>
        </p:nvSpPr>
        <p:spPr bwMode="auto">
          <a:xfrm>
            <a:off x="1155700" y="3695948"/>
            <a:ext cx="457200" cy="393700"/>
          </a:xfrm>
          <a:custGeom>
            <a:avLst/>
            <a:gdLst/>
            <a:ahLst/>
            <a:cxnLst>
              <a:cxn ang="0">
                <a:pos x="288" y="0"/>
              </a:cxn>
              <a:cxn ang="0">
                <a:pos x="256" y="48"/>
              </a:cxn>
              <a:cxn ang="0">
                <a:pos x="240" y="96"/>
              </a:cxn>
              <a:cxn ang="0">
                <a:pos x="232" y="168"/>
              </a:cxn>
              <a:cxn ang="0">
                <a:pos x="168" y="184"/>
              </a:cxn>
              <a:cxn ang="0">
                <a:pos x="144" y="200"/>
              </a:cxn>
              <a:cxn ang="0">
                <a:pos x="136" y="224"/>
              </a:cxn>
              <a:cxn ang="0">
                <a:pos x="0" y="248"/>
              </a:cxn>
            </a:cxnLst>
            <a:rect l="0" t="0" r="r" b="b"/>
            <a:pathLst>
              <a:path w="288" h="248">
                <a:moveTo>
                  <a:pt x="288" y="0"/>
                </a:moveTo>
                <a:cubicBezTo>
                  <a:pt x="277" y="16"/>
                  <a:pt x="262" y="30"/>
                  <a:pt x="256" y="48"/>
                </a:cubicBezTo>
                <a:cubicBezTo>
                  <a:pt x="251" y="64"/>
                  <a:pt x="240" y="96"/>
                  <a:pt x="240" y="96"/>
                </a:cubicBezTo>
                <a:cubicBezTo>
                  <a:pt x="237" y="120"/>
                  <a:pt x="247" y="149"/>
                  <a:pt x="232" y="168"/>
                </a:cubicBezTo>
                <a:cubicBezTo>
                  <a:pt x="218" y="185"/>
                  <a:pt x="168" y="184"/>
                  <a:pt x="168" y="184"/>
                </a:cubicBezTo>
                <a:cubicBezTo>
                  <a:pt x="160" y="189"/>
                  <a:pt x="150" y="192"/>
                  <a:pt x="144" y="200"/>
                </a:cubicBezTo>
                <a:cubicBezTo>
                  <a:pt x="139" y="207"/>
                  <a:pt x="142" y="218"/>
                  <a:pt x="136" y="224"/>
                </a:cubicBezTo>
                <a:cubicBezTo>
                  <a:pt x="118" y="242"/>
                  <a:pt x="24" y="248"/>
                  <a:pt x="0" y="248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6" name="Freeform 12"/>
          <p:cNvSpPr>
            <a:spLocks/>
          </p:cNvSpPr>
          <p:nvPr/>
        </p:nvSpPr>
        <p:spPr bwMode="auto">
          <a:xfrm>
            <a:off x="1270000" y="3991223"/>
            <a:ext cx="825500" cy="306388"/>
          </a:xfrm>
          <a:custGeom>
            <a:avLst/>
            <a:gdLst/>
            <a:ahLst/>
            <a:cxnLst>
              <a:cxn ang="0">
                <a:pos x="520" y="30"/>
              </a:cxn>
              <a:cxn ang="0">
                <a:pos x="472" y="14"/>
              </a:cxn>
              <a:cxn ang="0">
                <a:pos x="448" y="6"/>
              </a:cxn>
              <a:cxn ang="0">
                <a:pos x="312" y="94"/>
              </a:cxn>
              <a:cxn ang="0">
                <a:pos x="264" y="110"/>
              </a:cxn>
              <a:cxn ang="0">
                <a:pos x="168" y="118"/>
              </a:cxn>
              <a:cxn ang="0">
                <a:pos x="136" y="150"/>
              </a:cxn>
              <a:cxn ang="0">
                <a:pos x="0" y="190"/>
              </a:cxn>
            </a:cxnLst>
            <a:rect l="0" t="0" r="r" b="b"/>
            <a:pathLst>
              <a:path w="520" h="193">
                <a:moveTo>
                  <a:pt x="520" y="30"/>
                </a:moveTo>
                <a:cubicBezTo>
                  <a:pt x="504" y="25"/>
                  <a:pt x="488" y="19"/>
                  <a:pt x="472" y="14"/>
                </a:cubicBezTo>
                <a:cubicBezTo>
                  <a:pt x="464" y="11"/>
                  <a:pt x="448" y="6"/>
                  <a:pt x="448" y="6"/>
                </a:cubicBezTo>
                <a:cubicBezTo>
                  <a:pt x="345" y="16"/>
                  <a:pt x="343" y="0"/>
                  <a:pt x="312" y="94"/>
                </a:cubicBezTo>
                <a:cubicBezTo>
                  <a:pt x="307" y="110"/>
                  <a:pt x="280" y="105"/>
                  <a:pt x="264" y="110"/>
                </a:cubicBezTo>
                <a:cubicBezTo>
                  <a:pt x="234" y="120"/>
                  <a:pt x="200" y="115"/>
                  <a:pt x="168" y="118"/>
                </a:cubicBezTo>
                <a:cubicBezTo>
                  <a:pt x="104" y="139"/>
                  <a:pt x="179" y="107"/>
                  <a:pt x="136" y="150"/>
                </a:cubicBezTo>
                <a:cubicBezTo>
                  <a:pt x="93" y="193"/>
                  <a:pt x="58" y="190"/>
                  <a:pt x="0" y="19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7" name="Freeform 13"/>
          <p:cNvSpPr>
            <a:spLocks/>
          </p:cNvSpPr>
          <p:nvPr/>
        </p:nvSpPr>
        <p:spPr bwMode="auto">
          <a:xfrm>
            <a:off x="2781300" y="3873748"/>
            <a:ext cx="711200" cy="419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8"/>
              </a:cxn>
              <a:cxn ang="0">
                <a:pos x="96" y="24"/>
              </a:cxn>
              <a:cxn ang="0">
                <a:pos x="128" y="120"/>
              </a:cxn>
              <a:cxn ang="0">
                <a:pos x="256" y="176"/>
              </a:cxn>
              <a:cxn ang="0">
                <a:pos x="368" y="192"/>
              </a:cxn>
              <a:cxn ang="0">
                <a:pos x="416" y="208"/>
              </a:cxn>
              <a:cxn ang="0">
                <a:pos x="448" y="264"/>
              </a:cxn>
            </a:cxnLst>
            <a:rect l="0" t="0" r="r" b="b"/>
            <a:pathLst>
              <a:path w="448" h="264">
                <a:moveTo>
                  <a:pt x="0" y="0"/>
                </a:moveTo>
                <a:cubicBezTo>
                  <a:pt x="16" y="3"/>
                  <a:pt x="32" y="4"/>
                  <a:pt x="48" y="8"/>
                </a:cubicBezTo>
                <a:cubicBezTo>
                  <a:pt x="64" y="12"/>
                  <a:pt x="96" y="24"/>
                  <a:pt x="96" y="24"/>
                </a:cubicBezTo>
                <a:cubicBezTo>
                  <a:pt x="107" y="56"/>
                  <a:pt x="117" y="88"/>
                  <a:pt x="128" y="120"/>
                </a:cubicBezTo>
                <a:cubicBezTo>
                  <a:pt x="136" y="145"/>
                  <a:pt x="230" y="172"/>
                  <a:pt x="256" y="176"/>
                </a:cubicBezTo>
                <a:cubicBezTo>
                  <a:pt x="303" y="183"/>
                  <a:pt x="326" y="181"/>
                  <a:pt x="368" y="192"/>
                </a:cubicBezTo>
                <a:cubicBezTo>
                  <a:pt x="384" y="196"/>
                  <a:pt x="416" y="208"/>
                  <a:pt x="416" y="208"/>
                </a:cubicBezTo>
                <a:cubicBezTo>
                  <a:pt x="423" y="230"/>
                  <a:pt x="431" y="247"/>
                  <a:pt x="448" y="264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8" name="Freeform 14"/>
          <p:cNvSpPr>
            <a:spLocks/>
          </p:cNvSpPr>
          <p:nvPr/>
        </p:nvSpPr>
        <p:spPr bwMode="auto">
          <a:xfrm>
            <a:off x="2565400" y="4216648"/>
            <a:ext cx="1041400" cy="26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32"/>
              </a:cxn>
              <a:cxn ang="0">
                <a:pos x="248" y="80"/>
              </a:cxn>
              <a:cxn ang="0">
                <a:pos x="272" y="104"/>
              </a:cxn>
              <a:cxn ang="0">
                <a:pos x="320" y="120"/>
              </a:cxn>
              <a:cxn ang="0">
                <a:pos x="448" y="112"/>
              </a:cxn>
              <a:cxn ang="0">
                <a:pos x="552" y="168"/>
              </a:cxn>
              <a:cxn ang="0">
                <a:pos x="656" y="152"/>
              </a:cxn>
            </a:cxnLst>
            <a:rect l="0" t="0" r="r" b="b"/>
            <a:pathLst>
              <a:path w="656" h="168">
                <a:moveTo>
                  <a:pt x="0" y="0"/>
                </a:moveTo>
                <a:cubicBezTo>
                  <a:pt x="59" y="20"/>
                  <a:pt x="80" y="25"/>
                  <a:pt x="144" y="32"/>
                </a:cubicBezTo>
                <a:cubicBezTo>
                  <a:pt x="178" y="40"/>
                  <a:pt x="221" y="57"/>
                  <a:pt x="248" y="80"/>
                </a:cubicBezTo>
                <a:cubicBezTo>
                  <a:pt x="257" y="87"/>
                  <a:pt x="262" y="99"/>
                  <a:pt x="272" y="104"/>
                </a:cubicBezTo>
                <a:cubicBezTo>
                  <a:pt x="287" y="112"/>
                  <a:pt x="320" y="120"/>
                  <a:pt x="320" y="120"/>
                </a:cubicBezTo>
                <a:cubicBezTo>
                  <a:pt x="367" y="104"/>
                  <a:pt x="399" y="105"/>
                  <a:pt x="448" y="112"/>
                </a:cubicBezTo>
                <a:cubicBezTo>
                  <a:pt x="487" y="125"/>
                  <a:pt x="513" y="155"/>
                  <a:pt x="552" y="168"/>
                </a:cubicBezTo>
                <a:cubicBezTo>
                  <a:pt x="618" y="146"/>
                  <a:pt x="583" y="152"/>
                  <a:pt x="656" y="1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9" name="Line 15"/>
          <p:cNvSpPr>
            <a:spLocks noChangeShapeType="1"/>
          </p:cNvSpPr>
          <p:nvPr/>
        </p:nvSpPr>
        <p:spPr bwMode="auto">
          <a:xfrm>
            <a:off x="3429000" y="378484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0" name="Line 16"/>
          <p:cNvSpPr>
            <a:spLocks noChangeShapeType="1"/>
          </p:cNvSpPr>
          <p:nvPr/>
        </p:nvSpPr>
        <p:spPr bwMode="auto">
          <a:xfrm>
            <a:off x="3505200" y="424204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1" name="Line 17"/>
          <p:cNvSpPr>
            <a:spLocks noChangeShapeType="1"/>
          </p:cNvSpPr>
          <p:nvPr/>
        </p:nvSpPr>
        <p:spPr bwMode="auto">
          <a:xfrm>
            <a:off x="3505200" y="447064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2" name="Line 18"/>
          <p:cNvSpPr>
            <a:spLocks noChangeShapeType="1"/>
          </p:cNvSpPr>
          <p:nvPr/>
        </p:nvSpPr>
        <p:spPr bwMode="auto">
          <a:xfrm flipH="1">
            <a:off x="1143000" y="454684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3" name="Freeform 19"/>
          <p:cNvSpPr>
            <a:spLocks/>
          </p:cNvSpPr>
          <p:nvPr/>
        </p:nvSpPr>
        <p:spPr bwMode="auto">
          <a:xfrm>
            <a:off x="1304925" y="4132511"/>
            <a:ext cx="1028700" cy="414337"/>
          </a:xfrm>
          <a:custGeom>
            <a:avLst/>
            <a:gdLst/>
            <a:ahLst/>
            <a:cxnLst>
              <a:cxn ang="0">
                <a:pos x="648" y="9"/>
              </a:cxn>
              <a:cxn ang="0">
                <a:pos x="450" y="21"/>
              </a:cxn>
              <a:cxn ang="0">
                <a:pos x="276" y="105"/>
              </a:cxn>
              <a:cxn ang="0">
                <a:pos x="240" y="117"/>
              </a:cxn>
              <a:cxn ang="0">
                <a:pos x="222" y="123"/>
              </a:cxn>
              <a:cxn ang="0">
                <a:pos x="198" y="147"/>
              </a:cxn>
              <a:cxn ang="0">
                <a:pos x="192" y="165"/>
              </a:cxn>
              <a:cxn ang="0">
                <a:pos x="174" y="177"/>
              </a:cxn>
              <a:cxn ang="0">
                <a:pos x="102" y="213"/>
              </a:cxn>
              <a:cxn ang="0">
                <a:pos x="42" y="249"/>
              </a:cxn>
              <a:cxn ang="0">
                <a:pos x="18" y="255"/>
              </a:cxn>
              <a:cxn ang="0">
                <a:pos x="0" y="261"/>
              </a:cxn>
            </a:cxnLst>
            <a:rect l="0" t="0" r="r" b="b"/>
            <a:pathLst>
              <a:path w="648" h="261">
                <a:moveTo>
                  <a:pt x="648" y="9"/>
                </a:moveTo>
                <a:cubicBezTo>
                  <a:pt x="581" y="2"/>
                  <a:pt x="514" y="0"/>
                  <a:pt x="450" y="21"/>
                </a:cubicBezTo>
                <a:cubicBezTo>
                  <a:pt x="403" y="91"/>
                  <a:pt x="360" y="99"/>
                  <a:pt x="276" y="105"/>
                </a:cubicBezTo>
                <a:cubicBezTo>
                  <a:pt x="264" y="109"/>
                  <a:pt x="252" y="113"/>
                  <a:pt x="240" y="117"/>
                </a:cubicBezTo>
                <a:cubicBezTo>
                  <a:pt x="234" y="119"/>
                  <a:pt x="222" y="123"/>
                  <a:pt x="222" y="123"/>
                </a:cubicBezTo>
                <a:cubicBezTo>
                  <a:pt x="206" y="171"/>
                  <a:pt x="230" y="115"/>
                  <a:pt x="198" y="147"/>
                </a:cubicBezTo>
                <a:cubicBezTo>
                  <a:pt x="194" y="151"/>
                  <a:pt x="196" y="160"/>
                  <a:pt x="192" y="165"/>
                </a:cubicBezTo>
                <a:cubicBezTo>
                  <a:pt x="187" y="171"/>
                  <a:pt x="180" y="173"/>
                  <a:pt x="174" y="177"/>
                </a:cubicBezTo>
                <a:cubicBezTo>
                  <a:pt x="156" y="204"/>
                  <a:pt x="132" y="203"/>
                  <a:pt x="102" y="213"/>
                </a:cubicBezTo>
                <a:cubicBezTo>
                  <a:pt x="91" y="246"/>
                  <a:pt x="71" y="239"/>
                  <a:pt x="42" y="249"/>
                </a:cubicBezTo>
                <a:cubicBezTo>
                  <a:pt x="34" y="252"/>
                  <a:pt x="26" y="253"/>
                  <a:pt x="18" y="255"/>
                </a:cubicBezTo>
                <a:cubicBezTo>
                  <a:pt x="12" y="257"/>
                  <a:pt x="0" y="261"/>
                  <a:pt x="0" y="26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4" name="Freeform 20"/>
          <p:cNvSpPr>
            <a:spLocks/>
          </p:cNvSpPr>
          <p:nvPr/>
        </p:nvSpPr>
        <p:spPr bwMode="auto">
          <a:xfrm>
            <a:off x="2447925" y="3537198"/>
            <a:ext cx="981075" cy="276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30"/>
              </a:cxn>
              <a:cxn ang="0">
                <a:pos x="222" y="66"/>
              </a:cxn>
              <a:cxn ang="0">
                <a:pos x="408" y="102"/>
              </a:cxn>
              <a:cxn ang="0">
                <a:pos x="462" y="162"/>
              </a:cxn>
              <a:cxn ang="0">
                <a:pos x="570" y="174"/>
              </a:cxn>
              <a:cxn ang="0">
                <a:pos x="618" y="162"/>
              </a:cxn>
            </a:cxnLst>
            <a:rect l="0" t="0" r="r" b="b"/>
            <a:pathLst>
              <a:path w="618" h="174">
                <a:moveTo>
                  <a:pt x="0" y="0"/>
                </a:moveTo>
                <a:cubicBezTo>
                  <a:pt x="47" y="16"/>
                  <a:pt x="97" y="14"/>
                  <a:pt x="144" y="30"/>
                </a:cubicBezTo>
                <a:cubicBezTo>
                  <a:pt x="165" y="62"/>
                  <a:pt x="184" y="53"/>
                  <a:pt x="222" y="66"/>
                </a:cubicBezTo>
                <a:cubicBezTo>
                  <a:pt x="293" y="90"/>
                  <a:pt x="328" y="97"/>
                  <a:pt x="408" y="102"/>
                </a:cubicBezTo>
                <a:cubicBezTo>
                  <a:pt x="433" y="119"/>
                  <a:pt x="435" y="144"/>
                  <a:pt x="462" y="162"/>
                </a:cubicBezTo>
                <a:cubicBezTo>
                  <a:pt x="500" y="154"/>
                  <a:pt x="536" y="151"/>
                  <a:pt x="570" y="174"/>
                </a:cubicBezTo>
                <a:cubicBezTo>
                  <a:pt x="596" y="156"/>
                  <a:pt x="581" y="162"/>
                  <a:pt x="618" y="16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5" name="Freeform 21"/>
          <p:cNvSpPr>
            <a:spLocks/>
          </p:cNvSpPr>
          <p:nvPr/>
        </p:nvSpPr>
        <p:spPr bwMode="auto">
          <a:xfrm>
            <a:off x="3486150" y="4261098"/>
            <a:ext cx="114300" cy="19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" y="6"/>
              </a:cxn>
            </a:cxnLst>
            <a:rect l="0" t="0" r="r" b="b"/>
            <a:pathLst>
              <a:path w="72" h="12">
                <a:moveTo>
                  <a:pt x="0" y="0"/>
                </a:moveTo>
                <a:cubicBezTo>
                  <a:pt x="35" y="12"/>
                  <a:pt x="12" y="6"/>
                  <a:pt x="72" y="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6" name="Line 22"/>
          <p:cNvSpPr>
            <a:spLocks noChangeShapeType="1"/>
          </p:cNvSpPr>
          <p:nvPr/>
        </p:nvSpPr>
        <p:spPr bwMode="auto">
          <a:xfrm flipH="1">
            <a:off x="1143000" y="4089648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7" name="Line 23"/>
          <p:cNvSpPr>
            <a:spLocks noChangeShapeType="1"/>
          </p:cNvSpPr>
          <p:nvPr/>
        </p:nvSpPr>
        <p:spPr bwMode="auto">
          <a:xfrm flipH="1" flipV="1">
            <a:off x="1143000" y="3708648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8" name="Line 24"/>
          <p:cNvSpPr>
            <a:spLocks noChangeShapeType="1"/>
          </p:cNvSpPr>
          <p:nvPr/>
        </p:nvSpPr>
        <p:spPr bwMode="auto">
          <a:xfrm flipH="1">
            <a:off x="1219200" y="4318248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9" name="Text Box 25"/>
          <p:cNvSpPr txBox="1">
            <a:spLocks noChangeArrowheads="1"/>
          </p:cNvSpPr>
          <p:nvPr/>
        </p:nvSpPr>
        <p:spPr bwMode="auto">
          <a:xfrm>
            <a:off x="3200400" y="3480048"/>
            <a:ext cx="373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>
                <a:latin typeface="Comic Sans MS" pitchFamily="66" charset="0"/>
              </a:rPr>
              <a:t>e</a:t>
            </a:r>
            <a:r>
              <a:rPr lang="fr-FR" baseline="30000">
                <a:latin typeface="Comic Sans MS" pitchFamily="66" charset="0"/>
              </a:rPr>
              <a:t>-</a:t>
            </a:r>
            <a:endParaRPr lang="fr-FR">
              <a:latin typeface="Comic Sans MS" pitchFamily="66" charset="0"/>
            </a:endParaRPr>
          </a:p>
        </p:txBody>
      </p:sp>
      <p:sp>
        <p:nvSpPr>
          <p:cNvPr id="90" name="Text Box 26"/>
          <p:cNvSpPr txBox="1">
            <a:spLocks noChangeArrowheads="1"/>
          </p:cNvSpPr>
          <p:nvPr/>
        </p:nvSpPr>
        <p:spPr bwMode="auto">
          <a:xfrm>
            <a:off x="3243263" y="3826123"/>
            <a:ext cx="373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>
                <a:latin typeface="Comic Sans MS" pitchFamily="66" charset="0"/>
              </a:rPr>
              <a:t>e</a:t>
            </a:r>
            <a:r>
              <a:rPr lang="fr-FR" baseline="30000">
                <a:latin typeface="Comic Sans MS" pitchFamily="66" charset="0"/>
              </a:rPr>
              <a:t>-</a:t>
            </a:r>
          </a:p>
        </p:txBody>
      </p:sp>
      <p:sp>
        <p:nvSpPr>
          <p:cNvPr id="91" name="Text Box 27"/>
          <p:cNvSpPr txBox="1">
            <a:spLocks noChangeArrowheads="1"/>
          </p:cNvSpPr>
          <p:nvPr/>
        </p:nvSpPr>
        <p:spPr bwMode="auto">
          <a:xfrm>
            <a:off x="1414463" y="3826123"/>
            <a:ext cx="373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>
                <a:latin typeface="Comic Sans MS" pitchFamily="66" charset="0"/>
              </a:rPr>
              <a:t>e</a:t>
            </a:r>
            <a:r>
              <a:rPr lang="fr-FR" baseline="30000">
                <a:latin typeface="Comic Sans MS" pitchFamily="66" charset="0"/>
              </a:rPr>
              <a:t>-</a:t>
            </a:r>
          </a:p>
        </p:txBody>
      </p:sp>
      <p:sp>
        <p:nvSpPr>
          <p:cNvPr id="92" name="Text Box 28"/>
          <p:cNvSpPr txBox="1">
            <a:spLocks noChangeArrowheads="1"/>
          </p:cNvSpPr>
          <p:nvPr/>
        </p:nvSpPr>
        <p:spPr bwMode="auto">
          <a:xfrm>
            <a:off x="1262063" y="3368923"/>
            <a:ext cx="373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>
                <a:latin typeface="Comic Sans MS" pitchFamily="66" charset="0"/>
              </a:rPr>
              <a:t>e</a:t>
            </a:r>
            <a:r>
              <a:rPr lang="fr-FR" baseline="30000">
                <a:latin typeface="Comic Sans MS" pitchFamily="66" charset="0"/>
              </a:rPr>
              <a:t>-</a:t>
            </a:r>
          </a:p>
        </p:txBody>
      </p:sp>
      <p:sp>
        <p:nvSpPr>
          <p:cNvPr id="93" name="Text Box 29"/>
          <p:cNvSpPr txBox="1">
            <a:spLocks noChangeArrowheads="1"/>
          </p:cNvSpPr>
          <p:nvPr/>
        </p:nvSpPr>
        <p:spPr bwMode="auto">
          <a:xfrm>
            <a:off x="2655888" y="3064123"/>
            <a:ext cx="327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>
                <a:solidFill>
                  <a:srgbClr val="0000FF"/>
                </a:solidFill>
                <a:latin typeface="Comic Sans MS" pitchFamily="66" charset="0"/>
              </a:rPr>
              <a:t>R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94" name="Text Box 30"/>
          <p:cNvSpPr txBox="1">
            <a:spLocks noChangeArrowheads="1"/>
          </p:cNvSpPr>
          <p:nvPr/>
        </p:nvSpPr>
        <p:spPr bwMode="auto">
          <a:xfrm>
            <a:off x="2743200" y="2641848"/>
            <a:ext cx="614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 dirty="0">
                <a:latin typeface="Comic Sans MS" pitchFamily="66" charset="0"/>
              </a:rPr>
              <a:t>GeV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95" name="Line 31"/>
          <p:cNvSpPr>
            <a:spLocks noChangeShapeType="1"/>
          </p:cNvSpPr>
          <p:nvPr/>
        </p:nvSpPr>
        <p:spPr bwMode="auto">
          <a:xfrm>
            <a:off x="2971800" y="3251448"/>
            <a:ext cx="0" cy="76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6" name="Line 32"/>
          <p:cNvSpPr>
            <a:spLocks noChangeShapeType="1"/>
          </p:cNvSpPr>
          <p:nvPr/>
        </p:nvSpPr>
        <p:spPr bwMode="auto">
          <a:xfrm>
            <a:off x="2895600" y="3327648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7" name="Line 33"/>
          <p:cNvSpPr>
            <a:spLocks noChangeShapeType="1"/>
          </p:cNvSpPr>
          <p:nvPr/>
        </p:nvSpPr>
        <p:spPr bwMode="auto">
          <a:xfrm>
            <a:off x="2895600" y="3327648"/>
            <a:ext cx="1524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8" name="Text Box 34"/>
          <p:cNvSpPr txBox="1">
            <a:spLocks noChangeArrowheads="1"/>
          </p:cNvSpPr>
          <p:nvPr/>
        </p:nvSpPr>
        <p:spPr bwMode="auto">
          <a:xfrm>
            <a:off x="179512" y="4927848"/>
            <a:ext cx="4147289" cy="94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Large range of electrons (R&gt;100nm)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</a:rPr>
              <a:t> Large volume of transient energy deposition</a:t>
            </a:r>
          </a:p>
          <a:p>
            <a:pPr eaLnBrk="0" hangingPunct="0"/>
            <a:endParaRPr lang="en-US" dirty="0" smtClean="0">
              <a:latin typeface="Comic Sans MS" pitchFamily="66" charset="0"/>
            </a:endParaRPr>
          </a:p>
        </p:txBody>
      </p:sp>
      <p:sp>
        <p:nvSpPr>
          <p:cNvPr id="100" name="Text Box 36"/>
          <p:cNvSpPr txBox="1">
            <a:spLocks noChangeArrowheads="1"/>
          </p:cNvSpPr>
          <p:nvPr/>
        </p:nvSpPr>
        <p:spPr bwMode="auto">
          <a:xfrm>
            <a:off x="1000100" y="6147064"/>
            <a:ext cx="2359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 sz="2000" b="1" dirty="0">
                <a:solidFill>
                  <a:srgbClr val="FF3300"/>
                </a:solidFill>
                <a:latin typeface="Comic Sans MS" pitchFamily="66" charset="0"/>
              </a:rPr>
              <a:t>SMALL DENSITY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01" name="Line 37"/>
          <p:cNvSpPr>
            <a:spLocks noChangeShapeType="1"/>
          </p:cNvSpPr>
          <p:nvPr/>
        </p:nvSpPr>
        <p:spPr bwMode="auto">
          <a:xfrm>
            <a:off x="6096000" y="3632448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2" name="Text Box 39"/>
          <p:cNvSpPr txBox="1">
            <a:spLocks noChangeArrowheads="1"/>
          </p:cNvSpPr>
          <p:nvPr/>
        </p:nvSpPr>
        <p:spPr bwMode="auto">
          <a:xfrm>
            <a:off x="6932613" y="3268911"/>
            <a:ext cx="306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 sz="2000">
                <a:latin typeface="Comic Sans MS" pitchFamily="66" charset="0"/>
              </a:rPr>
              <a:t>r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03" name="Line 40"/>
          <p:cNvSpPr>
            <a:spLocks noChangeShapeType="1"/>
          </p:cNvSpPr>
          <p:nvPr/>
        </p:nvSpPr>
        <p:spPr bwMode="auto">
          <a:xfrm>
            <a:off x="7239000" y="4013448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4" name="Line 41"/>
          <p:cNvSpPr>
            <a:spLocks noChangeShapeType="1"/>
          </p:cNvSpPr>
          <p:nvPr/>
        </p:nvSpPr>
        <p:spPr bwMode="auto">
          <a:xfrm>
            <a:off x="7315200" y="4242048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5" name="Line 42"/>
          <p:cNvSpPr>
            <a:spLocks noChangeShapeType="1"/>
          </p:cNvSpPr>
          <p:nvPr/>
        </p:nvSpPr>
        <p:spPr bwMode="auto">
          <a:xfrm>
            <a:off x="7315200" y="3784848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6" name="Line 43"/>
          <p:cNvSpPr>
            <a:spLocks noChangeShapeType="1"/>
          </p:cNvSpPr>
          <p:nvPr/>
        </p:nvSpPr>
        <p:spPr bwMode="auto">
          <a:xfrm>
            <a:off x="7239000" y="4394448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7" name="Freeform 44"/>
          <p:cNvSpPr>
            <a:spLocks/>
          </p:cNvSpPr>
          <p:nvPr/>
        </p:nvSpPr>
        <p:spPr bwMode="auto">
          <a:xfrm>
            <a:off x="6921500" y="3721348"/>
            <a:ext cx="406400" cy="10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8" y="8"/>
              </a:cxn>
              <a:cxn ang="0">
                <a:pos x="112" y="24"/>
              </a:cxn>
              <a:cxn ang="0">
                <a:pos x="192" y="40"/>
              </a:cxn>
              <a:cxn ang="0">
                <a:pos x="256" y="64"/>
              </a:cxn>
            </a:cxnLst>
            <a:rect l="0" t="0" r="r" b="b"/>
            <a:pathLst>
              <a:path w="256" h="64">
                <a:moveTo>
                  <a:pt x="0" y="0"/>
                </a:moveTo>
                <a:cubicBezTo>
                  <a:pt x="29" y="3"/>
                  <a:pt x="59" y="2"/>
                  <a:pt x="88" y="8"/>
                </a:cubicBezTo>
                <a:cubicBezTo>
                  <a:pt x="97" y="10"/>
                  <a:pt x="103" y="20"/>
                  <a:pt x="112" y="24"/>
                </a:cubicBezTo>
                <a:cubicBezTo>
                  <a:pt x="134" y="35"/>
                  <a:pt x="171" y="37"/>
                  <a:pt x="192" y="40"/>
                </a:cubicBezTo>
                <a:cubicBezTo>
                  <a:pt x="246" y="58"/>
                  <a:pt x="225" y="48"/>
                  <a:pt x="256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8" name="Freeform 45"/>
          <p:cNvSpPr>
            <a:spLocks/>
          </p:cNvSpPr>
          <p:nvPr/>
        </p:nvSpPr>
        <p:spPr bwMode="auto">
          <a:xfrm>
            <a:off x="6934200" y="3886448"/>
            <a:ext cx="319088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40"/>
              </a:cxn>
              <a:cxn ang="0">
                <a:pos x="200" y="88"/>
              </a:cxn>
            </a:cxnLst>
            <a:rect l="0" t="0" r="r" b="b"/>
            <a:pathLst>
              <a:path w="201" h="88">
                <a:moveTo>
                  <a:pt x="0" y="0"/>
                </a:moveTo>
                <a:cubicBezTo>
                  <a:pt x="86" y="29"/>
                  <a:pt x="81" y="32"/>
                  <a:pt x="192" y="40"/>
                </a:cubicBezTo>
                <a:cubicBezTo>
                  <a:pt x="201" y="83"/>
                  <a:pt x="200" y="66"/>
                  <a:pt x="200" y="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9" name="Freeform 46"/>
          <p:cNvSpPr>
            <a:spLocks/>
          </p:cNvSpPr>
          <p:nvPr/>
        </p:nvSpPr>
        <p:spPr bwMode="auto">
          <a:xfrm>
            <a:off x="6908800" y="4038848"/>
            <a:ext cx="411163" cy="254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6" y="64"/>
              </a:cxn>
              <a:cxn ang="0">
                <a:pos x="224" y="96"/>
              </a:cxn>
              <a:cxn ang="0">
                <a:pos x="248" y="112"/>
              </a:cxn>
              <a:cxn ang="0">
                <a:pos x="256" y="160"/>
              </a:cxn>
            </a:cxnLst>
            <a:rect l="0" t="0" r="r" b="b"/>
            <a:pathLst>
              <a:path w="259" h="160">
                <a:moveTo>
                  <a:pt x="0" y="0"/>
                </a:moveTo>
                <a:cubicBezTo>
                  <a:pt x="69" y="10"/>
                  <a:pt x="117" y="31"/>
                  <a:pt x="176" y="64"/>
                </a:cubicBezTo>
                <a:cubicBezTo>
                  <a:pt x="193" y="73"/>
                  <a:pt x="208" y="85"/>
                  <a:pt x="224" y="96"/>
                </a:cubicBezTo>
                <a:cubicBezTo>
                  <a:pt x="232" y="101"/>
                  <a:pt x="248" y="112"/>
                  <a:pt x="248" y="112"/>
                </a:cubicBezTo>
                <a:cubicBezTo>
                  <a:pt x="259" y="144"/>
                  <a:pt x="256" y="128"/>
                  <a:pt x="256" y="1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0" name="Freeform 47"/>
          <p:cNvSpPr>
            <a:spLocks/>
          </p:cNvSpPr>
          <p:nvPr/>
        </p:nvSpPr>
        <p:spPr bwMode="auto">
          <a:xfrm>
            <a:off x="6959600" y="4191248"/>
            <a:ext cx="279400" cy="244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" y="8"/>
              </a:cxn>
              <a:cxn ang="0">
                <a:pos x="48" y="24"/>
              </a:cxn>
              <a:cxn ang="0">
                <a:pos x="96" y="40"/>
              </a:cxn>
              <a:cxn ang="0">
                <a:pos x="136" y="112"/>
              </a:cxn>
              <a:cxn ang="0">
                <a:pos x="176" y="144"/>
              </a:cxn>
            </a:cxnLst>
            <a:rect l="0" t="0" r="r" b="b"/>
            <a:pathLst>
              <a:path w="176" h="154">
                <a:moveTo>
                  <a:pt x="0" y="0"/>
                </a:moveTo>
                <a:cubicBezTo>
                  <a:pt x="8" y="3"/>
                  <a:pt x="16" y="4"/>
                  <a:pt x="24" y="8"/>
                </a:cubicBezTo>
                <a:cubicBezTo>
                  <a:pt x="33" y="12"/>
                  <a:pt x="39" y="20"/>
                  <a:pt x="48" y="24"/>
                </a:cubicBezTo>
                <a:cubicBezTo>
                  <a:pt x="63" y="31"/>
                  <a:pt x="96" y="40"/>
                  <a:pt x="96" y="40"/>
                </a:cubicBezTo>
                <a:cubicBezTo>
                  <a:pt x="105" y="66"/>
                  <a:pt x="136" y="112"/>
                  <a:pt x="136" y="112"/>
                </a:cubicBezTo>
                <a:cubicBezTo>
                  <a:pt x="147" y="154"/>
                  <a:pt x="133" y="144"/>
                  <a:pt x="176" y="1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1" name="Line 48"/>
          <p:cNvSpPr>
            <a:spLocks noChangeShapeType="1"/>
          </p:cNvSpPr>
          <p:nvPr/>
        </p:nvSpPr>
        <p:spPr bwMode="auto">
          <a:xfrm flipH="1">
            <a:off x="6172200" y="3784848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" name="Line 49"/>
          <p:cNvSpPr>
            <a:spLocks noChangeShapeType="1"/>
          </p:cNvSpPr>
          <p:nvPr/>
        </p:nvSpPr>
        <p:spPr bwMode="auto">
          <a:xfrm flipH="1">
            <a:off x="6096000" y="3861048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3" name="Line 50"/>
          <p:cNvSpPr>
            <a:spLocks noChangeShapeType="1"/>
          </p:cNvSpPr>
          <p:nvPr/>
        </p:nvSpPr>
        <p:spPr bwMode="auto">
          <a:xfrm flipH="1">
            <a:off x="6096000" y="4089648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" name="Line 51"/>
          <p:cNvSpPr>
            <a:spLocks noChangeShapeType="1"/>
          </p:cNvSpPr>
          <p:nvPr/>
        </p:nvSpPr>
        <p:spPr bwMode="auto">
          <a:xfrm flipH="1">
            <a:off x="6096000" y="4242048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" name="Freeform 52"/>
          <p:cNvSpPr>
            <a:spLocks/>
          </p:cNvSpPr>
          <p:nvPr/>
        </p:nvSpPr>
        <p:spPr bwMode="auto">
          <a:xfrm>
            <a:off x="6261100" y="3721348"/>
            <a:ext cx="381000" cy="76200"/>
          </a:xfrm>
          <a:custGeom>
            <a:avLst/>
            <a:gdLst/>
            <a:ahLst/>
            <a:cxnLst>
              <a:cxn ang="0">
                <a:pos x="240" y="0"/>
              </a:cxn>
              <a:cxn ang="0">
                <a:pos x="120" y="0"/>
              </a:cxn>
              <a:cxn ang="0">
                <a:pos x="56" y="40"/>
              </a:cxn>
              <a:cxn ang="0">
                <a:pos x="0" y="48"/>
              </a:cxn>
            </a:cxnLst>
            <a:rect l="0" t="0" r="r" b="b"/>
            <a:pathLst>
              <a:path w="240" h="48">
                <a:moveTo>
                  <a:pt x="240" y="0"/>
                </a:moveTo>
                <a:cubicBezTo>
                  <a:pt x="176" y="21"/>
                  <a:pt x="187" y="13"/>
                  <a:pt x="120" y="0"/>
                </a:cubicBezTo>
                <a:cubicBezTo>
                  <a:pt x="84" y="12"/>
                  <a:pt x="92" y="33"/>
                  <a:pt x="56" y="40"/>
                </a:cubicBezTo>
                <a:cubicBezTo>
                  <a:pt x="38" y="44"/>
                  <a:pt x="0" y="48"/>
                  <a:pt x="0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6" name="Freeform 53"/>
          <p:cNvSpPr>
            <a:spLocks/>
          </p:cNvSpPr>
          <p:nvPr/>
        </p:nvSpPr>
        <p:spPr bwMode="auto">
          <a:xfrm>
            <a:off x="6248400" y="3911848"/>
            <a:ext cx="279400" cy="184150"/>
          </a:xfrm>
          <a:custGeom>
            <a:avLst/>
            <a:gdLst/>
            <a:ahLst/>
            <a:cxnLst>
              <a:cxn ang="0">
                <a:pos x="176" y="0"/>
              </a:cxn>
              <a:cxn ang="0">
                <a:pos x="88" y="56"/>
              </a:cxn>
              <a:cxn ang="0">
                <a:pos x="72" y="80"/>
              </a:cxn>
              <a:cxn ang="0">
                <a:pos x="64" y="104"/>
              </a:cxn>
              <a:cxn ang="0">
                <a:pos x="0" y="112"/>
              </a:cxn>
            </a:cxnLst>
            <a:rect l="0" t="0" r="r" b="b"/>
            <a:pathLst>
              <a:path w="176" h="116">
                <a:moveTo>
                  <a:pt x="176" y="0"/>
                </a:moveTo>
                <a:cubicBezTo>
                  <a:pt x="156" y="30"/>
                  <a:pt x="122" y="45"/>
                  <a:pt x="88" y="56"/>
                </a:cubicBezTo>
                <a:cubicBezTo>
                  <a:pt x="83" y="64"/>
                  <a:pt x="76" y="71"/>
                  <a:pt x="72" y="80"/>
                </a:cubicBezTo>
                <a:cubicBezTo>
                  <a:pt x="68" y="88"/>
                  <a:pt x="70" y="98"/>
                  <a:pt x="64" y="104"/>
                </a:cubicBezTo>
                <a:cubicBezTo>
                  <a:pt x="52" y="116"/>
                  <a:pt x="10" y="112"/>
                  <a:pt x="0" y="11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7" name="Freeform 54"/>
          <p:cNvSpPr>
            <a:spLocks/>
          </p:cNvSpPr>
          <p:nvPr/>
        </p:nvSpPr>
        <p:spPr bwMode="auto">
          <a:xfrm>
            <a:off x="6324600" y="4038848"/>
            <a:ext cx="317500" cy="241300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152" y="104"/>
              </a:cxn>
              <a:cxn ang="0">
                <a:pos x="40" y="152"/>
              </a:cxn>
              <a:cxn ang="0">
                <a:pos x="0" y="120"/>
              </a:cxn>
            </a:cxnLst>
            <a:rect l="0" t="0" r="r" b="b"/>
            <a:pathLst>
              <a:path w="200" h="152">
                <a:moveTo>
                  <a:pt x="200" y="0"/>
                </a:moveTo>
                <a:cubicBezTo>
                  <a:pt x="142" y="14"/>
                  <a:pt x="159" y="40"/>
                  <a:pt x="152" y="104"/>
                </a:cubicBezTo>
                <a:cubicBezTo>
                  <a:pt x="63" y="96"/>
                  <a:pt x="58" y="78"/>
                  <a:pt x="40" y="152"/>
                </a:cubicBezTo>
                <a:cubicBezTo>
                  <a:pt x="10" y="132"/>
                  <a:pt x="23" y="143"/>
                  <a:pt x="0" y="1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8" name="Freeform 55"/>
          <p:cNvSpPr>
            <a:spLocks/>
          </p:cNvSpPr>
          <p:nvPr/>
        </p:nvSpPr>
        <p:spPr bwMode="auto">
          <a:xfrm>
            <a:off x="6248400" y="3784848"/>
            <a:ext cx="431800" cy="98425"/>
          </a:xfrm>
          <a:custGeom>
            <a:avLst/>
            <a:gdLst/>
            <a:ahLst/>
            <a:cxnLst>
              <a:cxn ang="0">
                <a:pos x="272" y="0"/>
              </a:cxn>
              <a:cxn ang="0">
                <a:pos x="216" y="40"/>
              </a:cxn>
              <a:cxn ang="0">
                <a:pos x="72" y="40"/>
              </a:cxn>
              <a:cxn ang="0">
                <a:pos x="0" y="48"/>
              </a:cxn>
            </a:cxnLst>
            <a:rect l="0" t="0" r="r" b="b"/>
            <a:pathLst>
              <a:path w="272" h="62">
                <a:moveTo>
                  <a:pt x="272" y="0"/>
                </a:moveTo>
                <a:cubicBezTo>
                  <a:pt x="216" y="19"/>
                  <a:pt x="229" y="0"/>
                  <a:pt x="216" y="40"/>
                </a:cubicBezTo>
                <a:cubicBezTo>
                  <a:pt x="144" y="28"/>
                  <a:pt x="168" y="28"/>
                  <a:pt x="72" y="40"/>
                </a:cubicBezTo>
                <a:cubicBezTo>
                  <a:pt x="43" y="44"/>
                  <a:pt x="27" y="62"/>
                  <a:pt x="0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9" name="Text Box 56"/>
          <p:cNvSpPr txBox="1">
            <a:spLocks noChangeArrowheads="1"/>
          </p:cNvSpPr>
          <p:nvPr/>
        </p:nvSpPr>
        <p:spPr bwMode="auto">
          <a:xfrm>
            <a:off x="5486400" y="4546848"/>
            <a:ext cx="2347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 sz="1600">
                <a:latin typeface="Comic Sans MS" pitchFamily="66" charset="0"/>
              </a:rPr>
              <a:t>Each carbon = 500 keV</a:t>
            </a:r>
            <a:endParaRPr lang="fr-FR" sz="1600" baseline="30000">
              <a:latin typeface="Comic Sans MS" pitchFamily="66" charset="0"/>
            </a:endParaRPr>
          </a:p>
        </p:txBody>
      </p:sp>
      <p:sp>
        <p:nvSpPr>
          <p:cNvPr id="122" name="Text Box 59"/>
          <p:cNvSpPr txBox="1">
            <a:spLocks noChangeArrowheads="1"/>
          </p:cNvSpPr>
          <p:nvPr/>
        </p:nvSpPr>
        <p:spPr bwMode="auto">
          <a:xfrm>
            <a:off x="5715008" y="6147064"/>
            <a:ext cx="2312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 sz="2000" b="1" dirty="0">
                <a:solidFill>
                  <a:srgbClr val="FF3300"/>
                </a:solidFill>
                <a:latin typeface="Comic Sans MS" pitchFamily="66" charset="0"/>
              </a:rPr>
              <a:t>LARGE DENSITY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23" name="Oval 60"/>
          <p:cNvSpPr>
            <a:spLocks noChangeArrowheads="1"/>
          </p:cNvSpPr>
          <p:nvPr/>
        </p:nvSpPr>
        <p:spPr bwMode="auto">
          <a:xfrm>
            <a:off x="6500826" y="2718040"/>
            <a:ext cx="6096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124" name="Text Box 61"/>
          <p:cNvSpPr txBox="1">
            <a:spLocks noChangeArrowheads="1"/>
          </p:cNvSpPr>
          <p:nvPr/>
        </p:nvSpPr>
        <p:spPr bwMode="auto">
          <a:xfrm>
            <a:off x="6572264" y="2789478"/>
            <a:ext cx="53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 sz="2000" dirty="0">
                <a:latin typeface="Comic Sans MS" pitchFamily="66" charset="0"/>
              </a:rPr>
              <a:t>C</a:t>
            </a:r>
            <a:r>
              <a:rPr lang="fr-FR" sz="2000" baseline="-25000" dirty="0">
                <a:latin typeface="Comic Sans MS" pitchFamily="66" charset="0"/>
              </a:rPr>
              <a:t>60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25" name="Text Box 62"/>
          <p:cNvSpPr txBox="1">
            <a:spLocks noChangeArrowheads="1"/>
          </p:cNvSpPr>
          <p:nvPr/>
        </p:nvSpPr>
        <p:spPr bwMode="auto">
          <a:xfrm>
            <a:off x="4953000" y="4927848"/>
            <a:ext cx="3565400" cy="94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fr-FR" sz="1600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Small range of electrons (r</a:t>
            </a:r>
            <a:r>
              <a:rPr lang="en-US" sz="1600" dirty="0" smtClean="0">
                <a:latin typeface="Comic Sans MS" pitchFamily="66" charset="0"/>
                <a:sym typeface="Symbol" pitchFamily="18" charset="2"/>
              </a:rPr>
              <a:t>~ nm)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  <a:sym typeface="Symbol" pitchFamily="18" charset="2"/>
              </a:rPr>
              <a:t> Small volume of transient energy deposition</a:t>
            </a:r>
          </a:p>
        </p:txBody>
      </p:sp>
      <p:cxnSp>
        <p:nvCxnSpPr>
          <p:cNvPr id="126" name="Connecteur droit avec flèche 125"/>
          <p:cNvCxnSpPr/>
          <p:nvPr/>
        </p:nvCxnSpPr>
        <p:spPr>
          <a:xfrm rot="5400000">
            <a:off x="1535885" y="3753891"/>
            <a:ext cx="150019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>
            <a:stCxn id="123" idx="4"/>
          </p:cNvCxnSpPr>
          <p:nvPr/>
        </p:nvCxnSpPr>
        <p:spPr>
          <a:xfrm rot="5400000">
            <a:off x="6243646" y="3870572"/>
            <a:ext cx="1104912" cy="19048"/>
          </a:xfrm>
          <a:prstGeom prst="straightConnector1">
            <a:avLst/>
          </a:prstGeom>
          <a:ln w="76200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Differences between A</a:t>
            </a:r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A</a:t>
            </a:r>
            <a:r>
              <a:rPr lang="en-US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4+</a:t>
            </a:r>
            <a:endParaRPr lang="en-US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Rectangle 3"/>
          <p:cNvSpPr>
            <a:spLocks noChangeArrowheads="1"/>
          </p:cNvSpPr>
          <p:nvPr/>
        </p:nvSpPr>
        <p:spPr bwMode="auto">
          <a:xfrm>
            <a:off x="533400" y="4419600"/>
            <a:ext cx="8153400" cy="2057400"/>
          </a:xfrm>
          <a:prstGeom prst="rect">
            <a:avLst/>
          </a:prstGeom>
          <a:solidFill>
            <a:srgbClr val="00FF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fr-FR"/>
          </a:p>
        </p:txBody>
      </p:sp>
      <p:sp>
        <p:nvSpPr>
          <p:cNvPr id="62" name="Oval 4"/>
          <p:cNvSpPr>
            <a:spLocks noChangeArrowheads="1"/>
          </p:cNvSpPr>
          <p:nvPr/>
        </p:nvSpPr>
        <p:spPr bwMode="auto">
          <a:xfrm>
            <a:off x="1600200" y="22098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3" name="Oval 5"/>
          <p:cNvSpPr>
            <a:spLocks noChangeArrowheads="1"/>
          </p:cNvSpPr>
          <p:nvPr/>
        </p:nvSpPr>
        <p:spPr bwMode="auto">
          <a:xfrm>
            <a:off x="1600200" y="20574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4" name="Oval 6"/>
          <p:cNvSpPr>
            <a:spLocks noChangeArrowheads="1"/>
          </p:cNvSpPr>
          <p:nvPr/>
        </p:nvSpPr>
        <p:spPr bwMode="auto">
          <a:xfrm>
            <a:off x="1676400" y="22098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5" name="Oval 7"/>
          <p:cNvSpPr>
            <a:spLocks noChangeArrowheads="1"/>
          </p:cNvSpPr>
          <p:nvPr/>
        </p:nvSpPr>
        <p:spPr bwMode="auto">
          <a:xfrm>
            <a:off x="1524000" y="21336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6" name="Oval 8"/>
          <p:cNvSpPr>
            <a:spLocks noChangeArrowheads="1"/>
          </p:cNvSpPr>
          <p:nvPr/>
        </p:nvSpPr>
        <p:spPr bwMode="auto">
          <a:xfrm>
            <a:off x="1676400" y="21336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1371600" y="4419600"/>
            <a:ext cx="609600" cy="20574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99" name="AutoShape 10"/>
          <p:cNvSpPr>
            <a:spLocks noChangeArrowheads="1"/>
          </p:cNvSpPr>
          <p:nvPr/>
        </p:nvSpPr>
        <p:spPr bwMode="auto">
          <a:xfrm rot="17978377">
            <a:off x="1164432" y="4245768"/>
            <a:ext cx="857250" cy="7477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0" name="Freeform 11"/>
          <p:cNvSpPr>
            <a:spLocks/>
          </p:cNvSpPr>
          <p:nvPr/>
        </p:nvSpPr>
        <p:spPr bwMode="auto">
          <a:xfrm>
            <a:off x="1219200" y="4267200"/>
            <a:ext cx="977900" cy="177800"/>
          </a:xfrm>
          <a:custGeom>
            <a:avLst/>
            <a:gdLst/>
            <a:ahLst/>
            <a:cxnLst>
              <a:cxn ang="0">
                <a:pos x="48" y="96"/>
              </a:cxn>
              <a:cxn ang="0">
                <a:pos x="288" y="0"/>
              </a:cxn>
              <a:cxn ang="0">
                <a:pos x="576" y="96"/>
              </a:cxn>
              <a:cxn ang="0">
                <a:pos x="48" y="96"/>
              </a:cxn>
            </a:cxnLst>
            <a:rect l="0" t="0" r="r" b="b"/>
            <a:pathLst>
              <a:path w="616" h="112">
                <a:moveTo>
                  <a:pt x="48" y="96"/>
                </a:moveTo>
                <a:cubicBezTo>
                  <a:pt x="0" y="80"/>
                  <a:pt x="200" y="0"/>
                  <a:pt x="288" y="0"/>
                </a:cubicBezTo>
                <a:cubicBezTo>
                  <a:pt x="376" y="0"/>
                  <a:pt x="616" y="80"/>
                  <a:pt x="576" y="96"/>
                </a:cubicBezTo>
                <a:cubicBezTo>
                  <a:pt x="536" y="112"/>
                  <a:pt x="96" y="112"/>
                  <a:pt x="48" y="96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1" name="Line 12"/>
          <p:cNvSpPr>
            <a:spLocks noChangeShapeType="1"/>
          </p:cNvSpPr>
          <p:nvPr/>
        </p:nvSpPr>
        <p:spPr bwMode="auto">
          <a:xfrm>
            <a:off x="1676400" y="1981200"/>
            <a:ext cx="0" cy="449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8" name="Line 13"/>
          <p:cNvSpPr>
            <a:spLocks noChangeShapeType="1"/>
          </p:cNvSpPr>
          <p:nvPr/>
        </p:nvSpPr>
        <p:spPr bwMode="auto">
          <a:xfrm flipV="1">
            <a:off x="1752600" y="2819400"/>
            <a:ext cx="914400" cy="17526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9" name="Oval 14"/>
          <p:cNvSpPr>
            <a:spLocks noChangeArrowheads="1"/>
          </p:cNvSpPr>
          <p:nvPr/>
        </p:nvSpPr>
        <p:spPr bwMode="auto">
          <a:xfrm>
            <a:off x="6400800" y="2286000"/>
            <a:ext cx="914400" cy="914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0" name="Oval 15"/>
          <p:cNvSpPr>
            <a:spLocks noChangeArrowheads="1"/>
          </p:cNvSpPr>
          <p:nvPr/>
        </p:nvSpPr>
        <p:spPr bwMode="auto">
          <a:xfrm>
            <a:off x="7086600" y="48768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1" name="Oval 16"/>
          <p:cNvSpPr>
            <a:spLocks noChangeArrowheads="1"/>
          </p:cNvSpPr>
          <p:nvPr/>
        </p:nvSpPr>
        <p:spPr bwMode="auto">
          <a:xfrm>
            <a:off x="7315200" y="48006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2" name="Oval 17"/>
          <p:cNvSpPr>
            <a:spLocks noChangeArrowheads="1"/>
          </p:cNvSpPr>
          <p:nvPr/>
        </p:nvSpPr>
        <p:spPr bwMode="auto">
          <a:xfrm>
            <a:off x="6324600" y="49530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3" name="Oval 18"/>
          <p:cNvSpPr>
            <a:spLocks noChangeArrowheads="1"/>
          </p:cNvSpPr>
          <p:nvPr/>
        </p:nvSpPr>
        <p:spPr bwMode="auto">
          <a:xfrm>
            <a:off x="6324600" y="47244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4" name="Oval 19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5" name="Oval 20"/>
          <p:cNvSpPr>
            <a:spLocks noChangeArrowheads="1"/>
          </p:cNvSpPr>
          <p:nvPr/>
        </p:nvSpPr>
        <p:spPr bwMode="auto">
          <a:xfrm>
            <a:off x="7239000" y="37338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6" name="Oval 21"/>
          <p:cNvSpPr>
            <a:spLocks noChangeArrowheads="1"/>
          </p:cNvSpPr>
          <p:nvPr/>
        </p:nvSpPr>
        <p:spPr bwMode="auto">
          <a:xfrm>
            <a:off x="7010400" y="51054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7" name="Freeform 22"/>
          <p:cNvSpPr>
            <a:spLocks/>
          </p:cNvSpPr>
          <p:nvPr/>
        </p:nvSpPr>
        <p:spPr bwMode="auto">
          <a:xfrm>
            <a:off x="5867400" y="4267200"/>
            <a:ext cx="1841500" cy="381000"/>
          </a:xfrm>
          <a:custGeom>
            <a:avLst/>
            <a:gdLst/>
            <a:ahLst/>
            <a:cxnLst>
              <a:cxn ang="0">
                <a:pos x="96" y="152"/>
              </a:cxn>
              <a:cxn ang="0">
                <a:pos x="672" y="440"/>
              </a:cxn>
              <a:cxn ang="0">
                <a:pos x="1248" y="152"/>
              </a:cxn>
              <a:cxn ang="0">
                <a:pos x="720" y="8"/>
              </a:cxn>
              <a:cxn ang="0">
                <a:pos x="96" y="104"/>
              </a:cxn>
              <a:cxn ang="0">
                <a:pos x="144" y="152"/>
              </a:cxn>
              <a:cxn ang="0">
                <a:pos x="96" y="152"/>
              </a:cxn>
            </a:cxnLst>
            <a:rect l="0" t="0" r="r" b="b"/>
            <a:pathLst>
              <a:path w="1256" h="440">
                <a:moveTo>
                  <a:pt x="96" y="152"/>
                </a:moveTo>
                <a:cubicBezTo>
                  <a:pt x="184" y="200"/>
                  <a:pt x="480" y="440"/>
                  <a:pt x="672" y="440"/>
                </a:cubicBezTo>
                <a:cubicBezTo>
                  <a:pt x="864" y="440"/>
                  <a:pt x="1240" y="224"/>
                  <a:pt x="1248" y="152"/>
                </a:cubicBezTo>
                <a:cubicBezTo>
                  <a:pt x="1256" y="80"/>
                  <a:pt x="912" y="16"/>
                  <a:pt x="720" y="8"/>
                </a:cubicBezTo>
                <a:cubicBezTo>
                  <a:pt x="528" y="0"/>
                  <a:pt x="192" y="80"/>
                  <a:pt x="96" y="104"/>
                </a:cubicBezTo>
                <a:cubicBezTo>
                  <a:pt x="0" y="128"/>
                  <a:pt x="144" y="144"/>
                  <a:pt x="144" y="152"/>
                </a:cubicBezTo>
                <a:cubicBezTo>
                  <a:pt x="144" y="160"/>
                  <a:pt x="8" y="104"/>
                  <a:pt x="96" y="152"/>
                </a:cubicBezTo>
                <a:close/>
              </a:path>
            </a:pathLst>
          </a:custGeom>
          <a:solidFill>
            <a:schemeClr val="hlink"/>
          </a:solidFill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8" name="Oval 23"/>
          <p:cNvSpPr>
            <a:spLocks noChangeArrowheads="1"/>
          </p:cNvSpPr>
          <p:nvPr/>
        </p:nvSpPr>
        <p:spPr bwMode="auto">
          <a:xfrm>
            <a:off x="6629400" y="4724400"/>
            <a:ext cx="5334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9" name="Line 24"/>
          <p:cNvSpPr>
            <a:spLocks noChangeShapeType="1"/>
          </p:cNvSpPr>
          <p:nvPr/>
        </p:nvSpPr>
        <p:spPr bwMode="auto">
          <a:xfrm flipH="1">
            <a:off x="6858000" y="32004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0" name="Text Box 26"/>
          <p:cNvSpPr txBox="1">
            <a:spLocks noChangeArrowheads="1"/>
          </p:cNvSpPr>
          <p:nvPr/>
        </p:nvSpPr>
        <p:spPr bwMode="auto">
          <a:xfrm>
            <a:off x="2438400" y="2438400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accent2"/>
                </a:solidFill>
              </a:rPr>
              <a:t>S.I.</a:t>
            </a:r>
          </a:p>
        </p:txBody>
      </p:sp>
      <p:sp>
        <p:nvSpPr>
          <p:cNvPr id="141" name="Text Box 27"/>
          <p:cNvSpPr txBox="1">
            <a:spLocks noChangeArrowheads="1"/>
          </p:cNvSpPr>
          <p:nvPr/>
        </p:nvSpPr>
        <p:spPr bwMode="auto">
          <a:xfrm>
            <a:off x="2727325" y="2860675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Neutrals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142" name="Text Box 28"/>
          <p:cNvSpPr txBox="1">
            <a:spLocks noChangeArrowheads="1"/>
          </p:cNvSpPr>
          <p:nvPr/>
        </p:nvSpPr>
        <p:spPr bwMode="auto">
          <a:xfrm>
            <a:off x="1981200" y="5257800"/>
            <a:ext cx="191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Damage zone</a:t>
            </a:r>
          </a:p>
        </p:txBody>
      </p:sp>
      <p:sp>
        <p:nvSpPr>
          <p:cNvPr id="143" name="Text Box 29"/>
          <p:cNvSpPr txBox="1">
            <a:spLocks noChangeArrowheads="1"/>
          </p:cNvSpPr>
          <p:nvPr/>
        </p:nvSpPr>
        <p:spPr bwMode="auto">
          <a:xfrm>
            <a:off x="6400800" y="1524000"/>
            <a:ext cx="1096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9900"/>
                </a:solidFill>
              </a:rPr>
              <a:t>Au</a:t>
            </a:r>
            <a:r>
              <a:rPr lang="fr-FR" b="1" baseline="-25000">
                <a:solidFill>
                  <a:srgbClr val="FF9900"/>
                </a:solidFill>
              </a:rPr>
              <a:t>400</a:t>
            </a:r>
            <a:r>
              <a:rPr lang="fr-FR" b="1" baseline="30000">
                <a:solidFill>
                  <a:srgbClr val="FF9900"/>
                </a:solidFill>
              </a:rPr>
              <a:t>4+</a:t>
            </a:r>
            <a:endParaRPr lang="fr-FR" b="1">
              <a:solidFill>
                <a:srgbClr val="FF9900"/>
              </a:solidFill>
            </a:endParaRPr>
          </a:p>
        </p:txBody>
      </p:sp>
      <p:sp>
        <p:nvSpPr>
          <p:cNvPr id="144" name="Text Box 30"/>
          <p:cNvSpPr txBox="1">
            <a:spLocks noChangeArrowheads="1"/>
          </p:cNvSpPr>
          <p:nvPr/>
        </p:nvSpPr>
        <p:spPr bwMode="auto">
          <a:xfrm>
            <a:off x="1431925" y="1412875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8000"/>
                </a:solidFill>
              </a:rPr>
              <a:t>Au</a:t>
            </a:r>
            <a:r>
              <a:rPr lang="fr-FR" b="1" baseline="-25000">
                <a:solidFill>
                  <a:srgbClr val="008000"/>
                </a:solidFill>
              </a:rPr>
              <a:t>5</a:t>
            </a:r>
            <a:endParaRPr lang="fr-FR" b="1">
              <a:solidFill>
                <a:srgbClr val="008000"/>
              </a:solidFill>
            </a:endParaRPr>
          </a:p>
        </p:txBody>
      </p:sp>
      <p:sp>
        <p:nvSpPr>
          <p:cNvPr id="145" name="Rectangle 31"/>
          <p:cNvSpPr>
            <a:spLocks noChangeArrowheads="1"/>
          </p:cNvSpPr>
          <p:nvPr/>
        </p:nvSpPr>
        <p:spPr bwMode="auto">
          <a:xfrm>
            <a:off x="4953000" y="2133600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accent1"/>
                </a:solidFill>
              </a:rPr>
              <a:t>S.I.</a:t>
            </a:r>
          </a:p>
        </p:txBody>
      </p:sp>
      <p:sp>
        <p:nvSpPr>
          <p:cNvPr id="146" name="Rectangle 32"/>
          <p:cNvSpPr>
            <a:spLocks noChangeArrowheads="1"/>
          </p:cNvSpPr>
          <p:nvPr/>
        </p:nvSpPr>
        <p:spPr bwMode="auto">
          <a:xfrm>
            <a:off x="4419600" y="297180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1"/>
                </a:solidFill>
              </a:rPr>
              <a:t>Neutrals</a:t>
            </a:r>
          </a:p>
        </p:txBody>
      </p:sp>
      <p:sp>
        <p:nvSpPr>
          <p:cNvPr id="147" name="Line 33"/>
          <p:cNvSpPr>
            <a:spLocks noChangeShapeType="1"/>
          </p:cNvSpPr>
          <p:nvPr/>
        </p:nvSpPr>
        <p:spPr bwMode="auto">
          <a:xfrm>
            <a:off x="5334000" y="4419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8" name="Text Box 34"/>
          <p:cNvSpPr txBox="1">
            <a:spLocks noChangeArrowheads="1"/>
          </p:cNvSpPr>
          <p:nvPr/>
        </p:nvSpPr>
        <p:spPr bwMode="auto">
          <a:xfrm>
            <a:off x="4267200" y="45720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/>
              <a:t>10 nm</a:t>
            </a:r>
          </a:p>
        </p:txBody>
      </p:sp>
      <p:sp>
        <p:nvSpPr>
          <p:cNvPr id="149" name="Oval 35"/>
          <p:cNvSpPr>
            <a:spLocks noChangeArrowheads="1"/>
          </p:cNvSpPr>
          <p:nvPr/>
        </p:nvSpPr>
        <p:spPr bwMode="auto">
          <a:xfrm>
            <a:off x="2133600" y="60960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0" name="Oval 36"/>
          <p:cNvSpPr>
            <a:spLocks noChangeArrowheads="1"/>
          </p:cNvSpPr>
          <p:nvPr/>
        </p:nvSpPr>
        <p:spPr bwMode="auto">
          <a:xfrm>
            <a:off x="1371600" y="60960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1" name="Oval 37"/>
          <p:cNvSpPr>
            <a:spLocks noChangeArrowheads="1"/>
          </p:cNvSpPr>
          <p:nvPr/>
        </p:nvSpPr>
        <p:spPr bwMode="auto">
          <a:xfrm>
            <a:off x="1676400" y="63246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2" name="Oval 38"/>
          <p:cNvSpPr>
            <a:spLocks noChangeArrowheads="1"/>
          </p:cNvSpPr>
          <p:nvPr/>
        </p:nvSpPr>
        <p:spPr bwMode="auto">
          <a:xfrm>
            <a:off x="1219200" y="62484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3" name="Oval 39"/>
          <p:cNvSpPr>
            <a:spLocks noChangeArrowheads="1"/>
          </p:cNvSpPr>
          <p:nvPr/>
        </p:nvSpPr>
        <p:spPr bwMode="auto">
          <a:xfrm>
            <a:off x="1981200" y="62484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4" name="Line 40"/>
          <p:cNvSpPr>
            <a:spLocks noChangeShapeType="1"/>
          </p:cNvSpPr>
          <p:nvPr/>
        </p:nvSpPr>
        <p:spPr bwMode="auto">
          <a:xfrm flipV="1">
            <a:off x="7162800" y="3886200"/>
            <a:ext cx="152400" cy="838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5" name="Text Box 41"/>
          <p:cNvSpPr txBox="1">
            <a:spLocks noChangeArrowheads="1"/>
          </p:cNvSpPr>
          <p:nvPr/>
        </p:nvSpPr>
        <p:spPr bwMode="auto">
          <a:xfrm>
            <a:off x="7162800" y="3352800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9900"/>
                </a:solidFill>
              </a:rPr>
              <a:t>Au</a:t>
            </a:r>
          </a:p>
        </p:txBody>
      </p:sp>
      <p:sp>
        <p:nvSpPr>
          <p:cNvPr id="156" name="AutoShape 42"/>
          <p:cNvSpPr>
            <a:spLocks noChangeArrowheads="1"/>
          </p:cNvSpPr>
          <p:nvPr/>
        </p:nvSpPr>
        <p:spPr bwMode="auto">
          <a:xfrm rot="15031096">
            <a:off x="5029200" y="2743200"/>
            <a:ext cx="22098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>
            <p:ph/>
          </p:nvPr>
        </p:nvGraphicFramePr>
        <p:xfrm>
          <a:off x="0" y="0"/>
          <a:ext cx="4616450" cy="6858000"/>
        </p:xfrm>
        <a:graphic>
          <a:graphicData uri="http://schemas.openxmlformats.org/presentationml/2006/ole">
            <p:oleObj spid="_x0000_s43010" name="Graph" r:id="rId4" imgW="7794000" imgH="10371600" progId="">
              <p:embed/>
            </p:oleObj>
          </a:graphicData>
        </a:graphic>
      </p:graphicFrame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962400" y="152400"/>
            <a:ext cx="5029200" cy="990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2800" smtClean="0">
                <a:solidFill>
                  <a:srgbClr val="008000"/>
                </a:solidFill>
                <a:latin typeface="Times New Roman" pitchFamily="18" charset="0"/>
              </a:rPr>
              <a:t>Influence of the cluster mass </a:t>
            </a:r>
          </a:p>
          <a:p>
            <a:pPr algn="ctr"/>
            <a:r>
              <a:rPr lang="en-US" sz="2800" smtClean="0">
                <a:solidFill>
                  <a:srgbClr val="008000"/>
                </a:solidFill>
                <a:latin typeface="Times New Roman" pitchFamily="18" charset="0"/>
              </a:rPr>
              <a:t>at the same energy per </a:t>
            </a:r>
            <a:r>
              <a:rPr lang="en-US" sz="2800" smtClean="0">
                <a:solidFill>
                  <a:srgbClr val="008000"/>
                </a:solidFill>
                <a:latin typeface="Times New Roman" pitchFamily="18" charset="0"/>
              </a:rPr>
              <a:t>charge</a:t>
            </a:r>
            <a:endParaRPr lang="en-US" sz="28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 flipV="1">
            <a:off x="2667000" y="1676400"/>
            <a:ext cx="2819400" cy="68580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2743200" y="2362200"/>
            <a:ext cx="2743200" cy="236220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5486400" y="1905000"/>
            <a:ext cx="3505200" cy="4572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smtClean="0">
                <a:latin typeface="Times New Roman" pitchFamily="18" charset="0"/>
              </a:rPr>
              <a:t>Increase of the S.I. Yield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 flipH="1">
            <a:off x="1447800" y="4114800"/>
            <a:ext cx="3352800" cy="1600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H="1" flipV="1">
            <a:off x="1524000" y="1828800"/>
            <a:ext cx="3276600" cy="2286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4800600" y="3581400"/>
            <a:ext cx="43434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 smtClean="0">
                <a:latin typeface="Times New Roman" pitchFamily="18" charset="0"/>
              </a:rPr>
              <a:t>Increase of the signal to noise ratio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52419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2400">
              <a:latin typeface="Times New Roman" pitchFamily="18" charset="0"/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3563938" y="6451600"/>
            <a:ext cx="5580062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b="1" i="1">
                <a:latin typeface="Times New Roman" pitchFamily="18" charset="0"/>
                <a:cs typeface="Times New Roman" pitchFamily="18" charset="0"/>
              </a:rPr>
              <a:t>Rapid Comm. Mass Spectrom., 18, 371-376 (2004)</a:t>
            </a:r>
            <a:endParaRPr lang="fr-FR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1270" grpId="0" animBg="1" autoUpdateAnimBg="0"/>
      <p:bldP spid="11271" grpId="0" animBg="1"/>
      <p:bldP spid="11272" grpId="0" animBg="1"/>
      <p:bldP spid="1127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4"/>
          <p:cNvGrpSpPr/>
          <p:nvPr/>
        </p:nvGrpSpPr>
        <p:grpSpPr>
          <a:xfrm>
            <a:off x="214282" y="1071546"/>
            <a:ext cx="8715404" cy="5572140"/>
            <a:chOff x="0" y="754062"/>
            <a:chExt cx="9144000" cy="5880100"/>
          </a:xfrm>
        </p:grpSpPr>
        <p:pic>
          <p:nvPicPr>
            <p:cNvPr id="62" name="Picture 4" descr="Della0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073150"/>
              <a:ext cx="9144000" cy="4464050"/>
            </a:xfrm>
            <a:prstGeom prst="rect">
              <a:avLst/>
            </a:prstGeom>
            <a:noFill/>
          </p:spPr>
        </p:pic>
        <p:pic>
          <p:nvPicPr>
            <p:cNvPr id="6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03575" y="4529137"/>
              <a:ext cx="3014663" cy="2105025"/>
            </a:xfrm>
            <a:prstGeom prst="rect">
              <a:avLst/>
            </a:prstGeom>
            <a:noFill/>
          </p:spPr>
        </p:pic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3419475" y="3881437"/>
              <a:ext cx="2305050" cy="287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b="1">
                  <a:latin typeface="Times New Roman" pitchFamily="18" charset="0"/>
                </a:rPr>
                <a:t>Gold cluster ion source</a:t>
              </a:r>
            </a:p>
          </p:txBody>
        </p:sp>
        <p:sp>
          <p:nvSpPr>
            <p:cNvPr id="65" name="AutoShape 15"/>
            <p:cNvSpPr>
              <a:spLocks noChangeArrowheads="1"/>
            </p:cNvSpPr>
            <p:nvPr/>
          </p:nvSpPr>
          <p:spPr bwMode="auto">
            <a:xfrm>
              <a:off x="2411413" y="1397000"/>
              <a:ext cx="1125537" cy="71913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66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/>
                <a:t>Electrical </a:t>
              </a:r>
            </a:p>
            <a:p>
              <a:pPr algn="ctr"/>
              <a:r>
                <a:rPr lang="fr-FR"/>
                <a:t>Potential</a:t>
              </a:r>
            </a:p>
          </p:txBody>
        </p:sp>
        <p:sp>
          <p:nvSpPr>
            <p:cNvPr id="66" name="AutoShape 17"/>
            <p:cNvSpPr>
              <a:spLocks noChangeArrowheads="1"/>
            </p:cNvSpPr>
            <p:nvPr/>
          </p:nvSpPr>
          <p:spPr bwMode="auto">
            <a:xfrm>
              <a:off x="3897313" y="1890712"/>
              <a:ext cx="1350962" cy="404813"/>
            </a:xfrm>
            <a:prstGeom prst="roundRect">
              <a:avLst>
                <a:gd name="adj" fmla="val 16667"/>
              </a:avLst>
            </a:prstGeom>
            <a:solidFill>
              <a:srgbClr val="99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b="1"/>
                <a:t>Gas cell</a:t>
              </a:r>
            </a:p>
          </p:txBody>
        </p:sp>
        <p:sp>
          <p:nvSpPr>
            <p:cNvPr id="67" name="AutoShape 18"/>
            <p:cNvSpPr>
              <a:spLocks noChangeArrowheads="1"/>
            </p:cNvSpPr>
            <p:nvPr/>
          </p:nvSpPr>
          <p:spPr bwMode="auto">
            <a:xfrm>
              <a:off x="0" y="4502150"/>
              <a:ext cx="3149600" cy="919162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b="1" dirty="0" err="1"/>
                <a:t>Sputtering</a:t>
              </a:r>
              <a:r>
                <a:rPr lang="fr-FR" b="1" dirty="0"/>
                <a:t> Cs Ion source</a:t>
              </a:r>
            </a:p>
            <a:p>
              <a:pPr algn="ctr"/>
              <a:r>
                <a:rPr lang="fr-FR" b="1" dirty="0" err="1" smtClean="0"/>
                <a:t>Atomic</a:t>
              </a:r>
              <a:r>
                <a:rPr lang="fr-FR" b="1" dirty="0" smtClean="0"/>
                <a:t> clusters </a:t>
              </a:r>
              <a:r>
                <a:rPr lang="fr-FR" b="1" dirty="0" err="1" smtClean="0"/>
                <a:t>from</a:t>
              </a:r>
              <a:r>
                <a:rPr lang="fr-FR" b="1" dirty="0" smtClean="0"/>
                <a:t> C to Au</a:t>
              </a:r>
            </a:p>
            <a:p>
              <a:pPr algn="ctr"/>
              <a:r>
                <a:rPr lang="fr-FR" b="1" dirty="0" smtClean="0"/>
                <a:t>C</a:t>
              </a:r>
              <a:r>
                <a:rPr lang="fr-FR" b="1" baseline="-25000" dirty="0" smtClean="0">
                  <a:latin typeface="Times New Roman" pitchFamily="18" charset="0"/>
                </a:rPr>
                <a:t>60</a:t>
              </a:r>
              <a:r>
                <a:rPr lang="fr-FR" b="1" baseline="30000" dirty="0" smtClean="0">
                  <a:latin typeface="Times New Roman" pitchFamily="18" charset="0"/>
                </a:rPr>
                <a:t>-</a:t>
              </a:r>
              <a:r>
                <a:rPr lang="fr-FR" b="1" dirty="0" smtClean="0"/>
                <a:t> </a:t>
              </a:r>
              <a:r>
                <a:rPr lang="fr-FR" b="1" dirty="0"/>
                <a:t>ion production</a:t>
              </a:r>
            </a:p>
          </p:txBody>
        </p:sp>
        <p:sp>
          <p:nvSpPr>
            <p:cNvPr id="99" name="AutoShape 20"/>
            <p:cNvSpPr>
              <a:spLocks noChangeArrowheads="1"/>
            </p:cNvSpPr>
            <p:nvPr/>
          </p:nvSpPr>
          <p:spPr bwMode="auto">
            <a:xfrm>
              <a:off x="6102350" y="3781425"/>
              <a:ext cx="1395413" cy="539750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b="1">
                  <a:latin typeface="Times New Roman" pitchFamily="18" charset="0"/>
                </a:rPr>
                <a:t>HE analyser</a:t>
              </a:r>
            </a:p>
          </p:txBody>
        </p:sp>
        <p:sp>
          <p:nvSpPr>
            <p:cNvPr id="120" name="AutoShape 22"/>
            <p:cNvSpPr>
              <a:spLocks noChangeArrowheads="1"/>
            </p:cNvSpPr>
            <p:nvPr/>
          </p:nvSpPr>
          <p:spPr bwMode="auto">
            <a:xfrm>
              <a:off x="1511300" y="3781425"/>
              <a:ext cx="989013" cy="5857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b="1">
                  <a:latin typeface="Times New Roman" pitchFamily="18" charset="0"/>
                </a:rPr>
                <a:t>Injection</a:t>
              </a:r>
            </a:p>
            <a:p>
              <a:pPr algn="ctr"/>
              <a:r>
                <a:rPr lang="fr-FR" b="1">
                  <a:latin typeface="Times New Roman" pitchFamily="18" charset="0"/>
                </a:rPr>
                <a:t> magnet</a:t>
              </a:r>
            </a:p>
          </p:txBody>
        </p:sp>
        <p:pic>
          <p:nvPicPr>
            <p:cNvPr id="121" name="Picture 2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27750" y="754062"/>
              <a:ext cx="3016250" cy="2124075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28" name="Line 29"/>
            <p:cNvSpPr>
              <a:spLocks noChangeShapeType="1"/>
            </p:cNvSpPr>
            <p:nvPr/>
          </p:nvSpPr>
          <p:spPr bwMode="auto">
            <a:xfrm flipV="1">
              <a:off x="7721600" y="3698875"/>
              <a:ext cx="225425" cy="135096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AutoShape 30"/>
            <p:cNvSpPr>
              <a:spLocks noChangeArrowheads="1"/>
            </p:cNvSpPr>
            <p:nvPr/>
          </p:nvSpPr>
          <p:spPr bwMode="auto">
            <a:xfrm>
              <a:off x="6777038" y="4997450"/>
              <a:ext cx="1890712" cy="162877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2000" b="1">
                  <a:latin typeface="Times New Roman" pitchFamily="18" charset="0"/>
                </a:rPr>
                <a:t>Diagnostics:</a:t>
              </a:r>
            </a:p>
            <a:p>
              <a:pPr algn="ctr"/>
              <a:r>
                <a:rPr lang="fr-FR" sz="2000" b="1">
                  <a:latin typeface="Times New Roman" pitchFamily="18" charset="0"/>
                </a:rPr>
                <a:t>XY slits</a:t>
              </a:r>
            </a:p>
            <a:p>
              <a:pPr algn="ctr"/>
              <a:r>
                <a:rPr lang="fr-FR" sz="2000" b="1">
                  <a:latin typeface="Times New Roman" pitchFamily="18" charset="0"/>
                </a:rPr>
                <a:t>ToF (MCP)</a:t>
              </a:r>
            </a:p>
            <a:p>
              <a:pPr algn="ctr"/>
              <a:r>
                <a:rPr lang="fr-FR" sz="2000" b="1">
                  <a:latin typeface="Times New Roman" pitchFamily="18" charset="0"/>
                </a:rPr>
                <a:t>Si detector</a:t>
              </a:r>
            </a:p>
            <a:p>
              <a:pPr algn="ctr"/>
              <a:r>
                <a:rPr lang="fr-FR" sz="2000" b="1">
                  <a:latin typeface="Times New Roman" pitchFamily="18" charset="0"/>
                </a:rPr>
                <a:t>Faraday cup</a:t>
              </a:r>
            </a:p>
          </p:txBody>
        </p:sp>
        <p:sp>
          <p:nvSpPr>
            <p:cNvPr id="130" name="AutoShape 32"/>
            <p:cNvSpPr>
              <a:spLocks noChangeArrowheads="1"/>
            </p:cNvSpPr>
            <p:nvPr/>
          </p:nvSpPr>
          <p:spPr bwMode="auto">
            <a:xfrm>
              <a:off x="1106488" y="2297112"/>
              <a:ext cx="1530350" cy="495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/>
                <a:t>L.E. pulsation</a:t>
              </a:r>
            </a:p>
          </p:txBody>
        </p:sp>
      </p:grpSp>
      <p:sp>
        <p:nvSpPr>
          <p:cNvPr id="131" name="ZoneTexte 130"/>
          <p:cNvSpPr txBox="1"/>
          <p:nvPr/>
        </p:nvSpPr>
        <p:spPr>
          <a:xfrm>
            <a:off x="2071670" y="857232"/>
            <a:ext cx="3610347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15 MV Tandem Accelerator</a:t>
            </a:r>
            <a:endParaRPr lang="en-US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2411760" y="188640"/>
            <a:ext cx="6480720" cy="576064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eaLnBrk="0" hangingPunct="0"/>
            <a:r>
              <a:rPr lang="en-US" b="1" cap="all" dirty="0" smtClean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Orion project (1990-1993)</a:t>
            </a:r>
            <a:endParaRPr lang="en-US" b="1" cap="all" dirty="0">
              <a:ln w="0" cap="sq">
                <a:solidFill>
                  <a:schemeClr val="tx1"/>
                </a:solidFill>
              </a:ln>
              <a:solidFill>
                <a:srgbClr val="501F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chemeClr val="accent4">
                    <a:lumMod val="60000"/>
                    <a:lumOff val="40000"/>
                  </a:schemeClr>
                </a:solidFill>
              </a:uFill>
              <a:latin typeface="Arial Bold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and Bismuth ion source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323528" y="1124744"/>
            <a:ext cx="7802860" cy="5292725"/>
            <a:chOff x="323528" y="1124744"/>
            <a:chExt cx="7802860" cy="529272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1124744"/>
              <a:ext cx="7054850" cy="529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ZoneTexte 5"/>
            <p:cNvSpPr txBox="1"/>
            <p:nvPr/>
          </p:nvSpPr>
          <p:spPr>
            <a:xfrm>
              <a:off x="539552" y="2132856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501F74"/>
                  </a:solidFill>
                  <a:latin typeface="Comic Sans MS" pitchFamily="66" charset="0"/>
                </a:rPr>
                <a:t>reservoir</a:t>
              </a:r>
              <a:endParaRPr lang="en-US" sz="1600" dirty="0">
                <a:solidFill>
                  <a:srgbClr val="501F74"/>
                </a:solidFill>
                <a:latin typeface="Comic Sans MS" pitchFamily="66" charset="0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23528" y="3717032"/>
              <a:ext cx="18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501F74"/>
                  </a:solidFill>
                  <a:latin typeface="Comic Sans MS" pitchFamily="66" charset="0"/>
                </a:rPr>
                <a:t>needle (nm - µm)</a:t>
              </a:r>
              <a:endParaRPr lang="en-US" sz="1600" dirty="0">
                <a:solidFill>
                  <a:srgbClr val="501F74"/>
                </a:solidFill>
                <a:latin typeface="Comic Sans MS" pitchFamily="66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411760" y="1412776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501F74"/>
                  </a:solidFill>
                  <a:latin typeface="Comic Sans MS" pitchFamily="66" charset="0"/>
                </a:rPr>
                <a:t>filament</a:t>
              </a:r>
              <a:endParaRPr lang="en-US" sz="1600" dirty="0">
                <a:solidFill>
                  <a:srgbClr val="501F74"/>
                </a:solidFill>
                <a:latin typeface="Comic Sans MS" pitchFamily="66" charset="0"/>
              </a:endParaRP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 flipH="1">
              <a:off x="1979712" y="1772816"/>
              <a:ext cx="720080" cy="1015752"/>
            </a:xfrm>
            <a:prstGeom prst="line">
              <a:avLst/>
            </a:prstGeom>
            <a:noFill/>
            <a:ln w="38100">
              <a:solidFill>
                <a:srgbClr val="501F74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1115616" y="2420888"/>
              <a:ext cx="504056" cy="576064"/>
            </a:xfrm>
            <a:prstGeom prst="line">
              <a:avLst/>
            </a:prstGeom>
            <a:noFill/>
            <a:ln w="38100">
              <a:solidFill>
                <a:srgbClr val="501F74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 flipV="1">
              <a:off x="1115616" y="3068960"/>
              <a:ext cx="360040" cy="720080"/>
            </a:xfrm>
            <a:prstGeom prst="line">
              <a:avLst/>
            </a:prstGeom>
            <a:noFill/>
            <a:ln w="38100">
              <a:solidFill>
                <a:srgbClr val="501F74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22" y="214290"/>
            <a:ext cx="6572296" cy="71438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cluster impact on a metallic surface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79388" y="968375"/>
          <a:ext cx="5449887" cy="5889625"/>
        </p:xfrm>
        <a:graphic>
          <a:graphicData uri="http://schemas.openxmlformats.org/presentationml/2006/ole">
            <p:oleObj spid="_x0000_s26626" name="Graph" r:id="rId3" imgW="3749760" imgH="4052160" progId="">
              <p:embed/>
            </p:oleObj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613400" y="5805264"/>
            <a:ext cx="35306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Phys. Rev. Lett.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(1998) 5433.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Phys. Rev. B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 65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(2002) 144106</a:t>
            </a:r>
            <a:r>
              <a:rPr lang="fr-FR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>
                <a:latin typeface="Times New Roman" pitchFamily="18" charset="0"/>
              </a:rPr>
              <a:t>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555875" y="2420938"/>
            <a:ext cx="0" cy="11430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555875" y="2349500"/>
            <a:ext cx="1536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6600"/>
                </a:solidFill>
              </a:rPr>
              <a:t>~200 keV/Au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43663" y="4724400"/>
            <a:ext cx="1746250" cy="4572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2400" b="1">
                <a:latin typeface="Times New Roman" pitchFamily="18" charset="0"/>
              </a:rPr>
              <a:t>Gold target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 flipV="1">
            <a:off x="6372225" y="2924175"/>
            <a:ext cx="914400" cy="17526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651500" y="2420938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2400" b="1">
                <a:solidFill>
                  <a:srgbClr val="FFCC00"/>
                </a:solidFill>
                <a:latin typeface="Times New Roman" pitchFamily="18" charset="0"/>
              </a:rPr>
              <a:t>Neutrals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7308850" y="2924175"/>
            <a:ext cx="720725" cy="1778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812088" y="2133600"/>
            <a:ext cx="687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2400" b="1">
                <a:solidFill>
                  <a:srgbClr val="0000FF"/>
                </a:solidFill>
                <a:latin typeface="Times New Roman" pitchFamily="18" charset="0"/>
              </a:rPr>
              <a:t>Au</a:t>
            </a:r>
            <a:r>
              <a:rPr lang="fr-FR" sz="2400" b="1" baseline="-25000">
                <a:solidFill>
                  <a:srgbClr val="0000FF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7885113" y="26368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7885113" y="2781300"/>
            <a:ext cx="287337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7956550" y="2852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7956550" y="27082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/>
    </p:bldLst>
  </p:timing>
</p:sld>
</file>

<file path=ppt/theme/theme1.xml><?xml version="1.0" encoding="utf-8"?>
<a:theme xmlns:a="http://schemas.openxmlformats.org/drawingml/2006/main" name="ModelePP2007_I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ol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2775</TotalTime>
  <Words>1092</Words>
  <Application>Microsoft Office PowerPoint</Application>
  <PresentationFormat>Affichage à l'écran (4:3)</PresentationFormat>
  <Paragraphs>246</Paragraphs>
  <Slides>31</Slides>
  <Notes>9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ModelePP2007_IPN</vt:lpstr>
      <vt:lpstr>Présentation</vt:lpstr>
      <vt:lpstr>Graph</vt:lpstr>
      <vt:lpstr>Feuille de calcul</vt:lpstr>
      <vt:lpstr>Diapositive 1</vt:lpstr>
      <vt:lpstr>Introduction</vt:lpstr>
      <vt:lpstr>Sketch</vt:lpstr>
      <vt:lpstr>Fast cluster ions </vt:lpstr>
      <vt:lpstr>Differences between Au5 and Au4004+</vt:lpstr>
      <vt:lpstr>Diapositive 6</vt:lpstr>
      <vt:lpstr>Diapositive 7</vt:lpstr>
      <vt:lpstr>Gold and Bismuth ion source</vt:lpstr>
      <vt:lpstr>Gold cluster impact on a metallic surface</vt:lpstr>
      <vt:lpstr>Massive clusters or nanodroplets</vt:lpstr>
      <vt:lpstr>Time of flight spectrum (1)</vt:lpstr>
      <vt:lpstr>Time of flight spectrum (2)</vt:lpstr>
      <vt:lpstr>Gold cluster in the meV range</vt:lpstr>
      <vt:lpstr>The Pegasus project</vt:lpstr>
      <vt:lpstr>Electron emission microscope</vt:lpstr>
      <vt:lpstr>Experimental setup</vt:lpstr>
      <vt:lpstr>Diapositive 17</vt:lpstr>
      <vt:lpstr>ANDROMEDE : schematics</vt:lpstr>
      <vt:lpstr>Andromede </vt:lpstr>
      <vt:lpstr>LMIS : cluster ion Source</vt:lpstr>
      <vt:lpstr>Napis : nanoparticle ion source </vt:lpstr>
      <vt:lpstr>ECR ion source</vt:lpstr>
      <vt:lpstr>Multicharged clusters (1)</vt:lpstr>
      <vt:lpstr>Multicharged clusters (2)</vt:lpstr>
      <vt:lpstr>Analysis</vt:lpstr>
      <vt:lpstr>Diapositive 26</vt:lpstr>
      <vt:lpstr>Diapositive 27</vt:lpstr>
      <vt:lpstr>Diapositive 28</vt:lpstr>
      <vt:lpstr>planning</vt:lpstr>
      <vt:lpstr>Diapositive 30</vt:lpstr>
      <vt:lpstr>Diapositive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cotterea</dc:creator>
  <cp:lastModifiedBy>cotterea</cp:lastModifiedBy>
  <cp:revision>269</cp:revision>
  <dcterms:created xsi:type="dcterms:W3CDTF">2011-09-09T11:37:53Z</dcterms:created>
  <dcterms:modified xsi:type="dcterms:W3CDTF">2013-05-24T11:32:14Z</dcterms:modified>
</cp:coreProperties>
</file>