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5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14.xml" ContentType="application/vnd.openxmlformats-officedocument.presentationml.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Default Extension="wmf" ContentType="image/x-wmf"/>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11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16.xml" ContentType="application/vnd.openxmlformats-officedocument.presentationml.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18"/>
  </p:notesMasterIdLst>
  <p:handoutMasterIdLst>
    <p:handoutMasterId r:id="rId119"/>
  </p:handoutMasterIdLst>
  <p:sldIdLst>
    <p:sldId id="256" r:id="rId2"/>
    <p:sldId id="441" r:id="rId3"/>
    <p:sldId id="257" r:id="rId4"/>
    <p:sldId id="259" r:id="rId5"/>
    <p:sldId id="261" r:id="rId6"/>
    <p:sldId id="262" r:id="rId7"/>
    <p:sldId id="263" r:id="rId8"/>
    <p:sldId id="264" r:id="rId9"/>
    <p:sldId id="436" r:id="rId10"/>
    <p:sldId id="437" r:id="rId11"/>
    <p:sldId id="271" r:id="rId12"/>
    <p:sldId id="274" r:id="rId13"/>
    <p:sldId id="275" r:id="rId14"/>
    <p:sldId id="389" r:id="rId15"/>
    <p:sldId id="277" r:id="rId16"/>
    <p:sldId id="276" r:id="rId17"/>
    <p:sldId id="278" r:id="rId18"/>
    <p:sldId id="435" r:id="rId19"/>
    <p:sldId id="440" r:id="rId20"/>
    <p:sldId id="442" r:id="rId21"/>
    <p:sldId id="280" r:id="rId22"/>
    <p:sldId id="281" r:id="rId23"/>
    <p:sldId id="282" r:id="rId24"/>
    <p:sldId id="283" r:id="rId25"/>
    <p:sldId id="425" r:id="rId26"/>
    <p:sldId id="443" r:id="rId27"/>
    <p:sldId id="427" r:id="rId28"/>
    <p:sldId id="292" r:id="rId29"/>
    <p:sldId id="285" r:id="rId30"/>
    <p:sldId id="286" r:id="rId31"/>
    <p:sldId id="287" r:id="rId32"/>
    <p:sldId id="424" r:id="rId33"/>
    <p:sldId id="289" r:id="rId34"/>
    <p:sldId id="290" r:id="rId35"/>
    <p:sldId id="291" r:id="rId36"/>
    <p:sldId id="428" r:id="rId37"/>
    <p:sldId id="294" r:id="rId38"/>
    <p:sldId id="295" r:id="rId39"/>
    <p:sldId id="374" r:id="rId40"/>
    <p:sldId id="375" r:id="rId41"/>
    <p:sldId id="376" r:id="rId42"/>
    <p:sldId id="377" r:id="rId43"/>
    <p:sldId id="378" r:id="rId44"/>
    <p:sldId id="379" r:id="rId45"/>
    <p:sldId id="296" r:id="rId46"/>
    <p:sldId id="298" r:id="rId47"/>
    <p:sldId id="297" r:id="rId48"/>
    <p:sldId id="299" r:id="rId49"/>
    <p:sldId id="300" r:id="rId50"/>
    <p:sldId id="302" r:id="rId51"/>
    <p:sldId id="303" r:id="rId52"/>
    <p:sldId id="311" r:id="rId53"/>
    <p:sldId id="431" r:id="rId54"/>
    <p:sldId id="312" r:id="rId55"/>
    <p:sldId id="430" r:id="rId56"/>
    <p:sldId id="372" r:id="rId57"/>
    <p:sldId id="314" r:id="rId58"/>
    <p:sldId id="373" r:id="rId59"/>
    <p:sldId id="316" r:id="rId60"/>
    <p:sldId id="317" r:id="rId61"/>
    <p:sldId id="318" r:id="rId62"/>
    <p:sldId id="410" r:id="rId63"/>
    <p:sldId id="321" r:id="rId64"/>
    <p:sldId id="322" r:id="rId65"/>
    <p:sldId id="323" r:id="rId66"/>
    <p:sldId id="324" r:id="rId67"/>
    <p:sldId id="325" r:id="rId68"/>
    <p:sldId id="329" r:id="rId69"/>
    <p:sldId id="331" r:id="rId70"/>
    <p:sldId id="332" r:id="rId71"/>
    <p:sldId id="327" r:id="rId72"/>
    <p:sldId id="328" r:id="rId73"/>
    <p:sldId id="333" r:id="rId74"/>
    <p:sldId id="433" r:id="rId75"/>
    <p:sldId id="337" r:id="rId76"/>
    <p:sldId id="338" r:id="rId77"/>
    <p:sldId id="353" r:id="rId78"/>
    <p:sldId id="400" r:id="rId79"/>
    <p:sldId id="434" r:id="rId80"/>
    <p:sldId id="438" r:id="rId81"/>
    <p:sldId id="439" r:id="rId82"/>
    <p:sldId id="357" r:id="rId83"/>
    <p:sldId id="444" r:id="rId84"/>
    <p:sldId id="361" r:id="rId85"/>
    <p:sldId id="362" r:id="rId86"/>
    <p:sldId id="411" r:id="rId87"/>
    <p:sldId id="363" r:id="rId88"/>
    <p:sldId id="366" r:id="rId89"/>
    <p:sldId id="421" r:id="rId90"/>
    <p:sldId id="403" r:id="rId91"/>
    <p:sldId id="404" r:id="rId92"/>
    <p:sldId id="405" r:id="rId93"/>
    <p:sldId id="406" r:id="rId94"/>
    <p:sldId id="407" r:id="rId95"/>
    <p:sldId id="383" r:id="rId96"/>
    <p:sldId id="384" r:id="rId97"/>
    <p:sldId id="385" r:id="rId98"/>
    <p:sldId id="386" r:id="rId99"/>
    <p:sldId id="387" r:id="rId100"/>
    <p:sldId id="355" r:id="rId101"/>
    <p:sldId id="356" r:id="rId102"/>
    <p:sldId id="395" r:id="rId103"/>
    <p:sldId id="369" r:id="rId104"/>
    <p:sldId id="279" r:id="rId105"/>
    <p:sldId id="409" r:id="rId106"/>
    <p:sldId id="393" r:id="rId107"/>
    <p:sldId id="418" r:id="rId108"/>
    <p:sldId id="390" r:id="rId109"/>
    <p:sldId id="423" r:id="rId110"/>
    <p:sldId id="422" r:id="rId111"/>
    <p:sldId id="419" r:id="rId112"/>
    <p:sldId id="402" r:id="rId113"/>
    <p:sldId id="320" r:id="rId114"/>
    <p:sldId id="335" r:id="rId115"/>
    <p:sldId id="326" r:id="rId116"/>
    <p:sldId id="399" r:id="rId11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15620"/>
    <p:restoredTop sz="80208" autoAdjust="0"/>
  </p:normalViewPr>
  <p:slideViewPr>
    <p:cSldViewPr snapToGrid="0" snapToObjects="1">
      <p:cViewPr>
        <p:scale>
          <a:sx n="100" d="100"/>
          <a:sy n="100" d="100"/>
        </p:scale>
        <p:origin x="-184" y="-51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7104"/>
    </p:cViewPr>
  </p:sorterViewPr>
  <p:notesViewPr>
    <p:cSldViewPr snapToGrid="0" snapToObjects="1">
      <p:cViewPr varScale="1">
        <p:scale>
          <a:sx n="75" d="100"/>
          <a:sy n="75" d="100"/>
        </p:scale>
        <p:origin x="-1336"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printerSettings" Target="printerSettings/printerSettings1.bin"/><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notesMaster" Target="notesMasters/notesMaster1.xml"/><Relationship Id="rId119" Type="http://schemas.openxmlformats.org/officeDocument/2006/relationships/handoutMaster" Target="handoutMasters/handout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EB24AA-383A-744E-9128-EB3C702105C9}" type="datetimeFigureOut">
              <a:rPr lang="fr-FR" smtClean="0"/>
              <a:pPr/>
              <a:t>16/05/13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7E3FD1-CE45-584A-BDCA-4E8E4BA67CFF}" type="slidenum">
              <a:rPr lang="fr-FR" smtClean="0"/>
              <a:pPr/>
              <a:t>‹#›</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4223F-2190-E04C-9C7D-7894BA06BCFE}" type="datetimeFigureOut">
              <a:rPr lang="fr-FR" smtClean="0"/>
              <a:pPr/>
              <a:t>16/05/13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5DB627-40F5-1244-9E5D-DA91BF98886E}" type="slidenum">
              <a:rPr lang="fr-FR" smtClean="0"/>
              <a:pPr/>
              <a:t>‹#›</a:t>
            </a:fld>
            <a:endParaRPr lang="fr-FR"/>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cds.cern.ch/record/1164399"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sz="1200" dirty="0" smtClean="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9AB29-C815-814B-AF7E-0EB2335FD4F4}" type="slidenum">
              <a:rPr lang="fr-FR"/>
              <a:pPr/>
              <a:t>30</a:t>
            </a:fld>
            <a:endParaRPr lang="fr-F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1D693-ABFA-4C47-A0E6-DC7C8C7D0400}" type="slidenum">
              <a:rPr lang="fr-FR"/>
              <a:pPr/>
              <a:t>31</a:t>
            </a:fld>
            <a:endParaRPr lang="fr-F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p:txBody>
          <a:bodyPr/>
          <a:lstStyle/>
          <a:p>
            <a:r>
              <a:rPr lang="fr-FR" dirty="0" smtClean="0"/>
              <a:t>Google </a:t>
            </a:r>
            <a:r>
              <a:rPr lang="fr-FR" dirty="0" err="1" smtClean="0"/>
              <a:t>doodle</a:t>
            </a:r>
            <a:r>
              <a:rPr lang="fr-FR" smtClean="0"/>
              <a:t> 10 sept 2008</a:t>
            </a:r>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668E37D-A804-EF45-9EB6-26617B0AEE8C}" type="slidenum">
              <a:rPr lang="en-US"/>
              <a:pPr/>
              <a:t>32</a:t>
            </a:fld>
            <a:endParaRPr lang="en-US"/>
          </a:p>
        </p:txBody>
      </p:sp>
      <p:sp>
        <p:nvSpPr>
          <p:cNvPr id="7168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168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r>
              <a:rPr lang="fr-FR" sz="1200" kern="1200" dirty="0" smtClean="0">
                <a:solidFill>
                  <a:schemeClr val="tx1"/>
                </a:solidFill>
                <a:latin typeface="+mn-lt"/>
                <a:ea typeface="+mn-ea"/>
                <a:cs typeface="+mn-cs"/>
                <a:hlinkClick r:id="rId3"/>
              </a:rPr>
              <a:t>https://cds.cern.ch/record/1164399 </a:t>
            </a:r>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3DE73-0A92-964B-A2B1-3E0D7F44A1F4}" type="slidenum">
              <a:rPr lang="fr-FR"/>
              <a:pPr/>
              <a:t>33</a:t>
            </a:fld>
            <a:endParaRPr lang="fr-FR"/>
          </a:p>
        </p:txBody>
      </p:sp>
      <p:sp>
        <p:nvSpPr>
          <p:cNvPr id="748546" name="Rectangle 2"/>
          <p:cNvSpPr>
            <a:spLocks noGrp="1" noRot="1" noChangeAspect="1" noChangeArrowheads="1" noTextEdit="1"/>
          </p:cNvSpPr>
          <p:nvPr>
            <p:ph type="sldImg"/>
          </p:nvPr>
        </p:nvSpPr>
        <p:spPr>
          <a:ln/>
        </p:spPr>
      </p:sp>
      <p:sp>
        <p:nvSpPr>
          <p:cNvPr id="748547"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5D348-A17B-9D48-A629-4D085C41F7E3}" type="slidenum">
              <a:rPr lang="fr-FR"/>
              <a:pPr/>
              <a:t>35</a:t>
            </a:fld>
            <a:endParaRPr lang="fr-F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36</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98077-ED0A-E243-AB4B-6D2263C97261}" type="slidenum">
              <a:rPr lang="fr-FR"/>
              <a:pPr/>
              <a:t>38</a:t>
            </a:fld>
            <a:endParaRPr lang="fr-FR"/>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ea typeface="ＭＳ Ｐゴシック" pitchFamily="-84" charset="-128"/>
                <a:cs typeface="ＭＳ Ｐゴシック" pitchFamily="-84" charset="-128"/>
              </a:rPr>
              <a:t>Buttons. Click on any particle type to display the relevant slide with animations. Clicking again will return to this slide. </a:t>
            </a:r>
          </a:p>
          <a:p>
            <a:pPr eaLnBrk="1" hangingPunct="1"/>
            <a:r>
              <a:rPr lang="en-US" dirty="0">
                <a:ea typeface="ＭＳ Ｐゴシック" pitchFamily="-84" charset="-128"/>
                <a:cs typeface="ＭＳ Ｐゴシック" pitchFamily="-84" charset="-128"/>
              </a:rPr>
              <a:t>Recommend putting this slide in the middle of your presentation and putting the other 5 slides at the end. </a:t>
            </a:r>
          </a:p>
          <a:p>
            <a:pPr eaLnBrk="1" hangingPunct="1"/>
            <a:r>
              <a:rPr lang="en-US" dirty="0">
                <a:ea typeface="ＭＳ Ｐゴシック" pitchFamily="-84" charset="-128"/>
                <a:cs typeface="ＭＳ Ｐゴシック" pitchFamily="-84" charset="-128"/>
              </a:rPr>
              <a:t>If you have any difficulties, contact </a:t>
            </a:r>
            <a:r>
              <a:rPr lang="en-US" dirty="0" err="1">
                <a:ea typeface="ＭＳ Ｐゴシック" pitchFamily="-84" charset="-128"/>
                <a:cs typeface="ＭＳ Ｐゴシック" pitchFamily="-84" charset="-128"/>
              </a:rPr>
              <a:t>David.Barney@</a:t>
            </a:r>
            <a:r>
              <a:rPr lang="en-US" dirty="0" err="1" smtClean="0">
                <a:ea typeface="ＭＳ Ｐゴシック" pitchFamily="-84" charset="-128"/>
                <a:cs typeface="ＭＳ Ｐゴシック" pitchFamily="-84" charset="-128"/>
              </a:rPr>
              <a:t>cern.ch</a:t>
            </a:r>
            <a:endParaRPr lang="en-US" dirty="0" smtClean="0">
              <a:ea typeface="ＭＳ Ｐゴシック" pitchFamily="-84" charset="-128"/>
              <a:cs typeface="ＭＳ Ｐゴシック" pitchFamily="-84" charset="-128"/>
            </a:endParaRPr>
          </a:p>
          <a:p>
            <a:pPr eaLnBrk="1" hangingPunct="1"/>
            <a:r>
              <a:rPr lang="en-US" dirty="0" smtClean="0">
                <a:ea typeface="ＭＳ Ｐゴシック" pitchFamily="-84" charset="-128"/>
                <a:cs typeface="ＭＳ Ｐゴシック" pitchFamily="-84" charset="-128"/>
              </a:rPr>
              <a:t>DR:  DOES NOT WORK</a:t>
            </a:r>
            <a:endParaRPr lang="en-US" dirty="0">
              <a:ea typeface="ＭＳ Ｐゴシック" pitchFamily="-84" charset="-128"/>
              <a:cs typeface="ＭＳ Ｐゴシック" pitchFamily="-84" charset="-128"/>
            </a:endParaRPr>
          </a:p>
        </p:txBody>
      </p:sp>
      <p:sp>
        <p:nvSpPr>
          <p:cNvPr id="39939" name="Slide Number Placeholder 3"/>
          <p:cNvSpPr>
            <a:spLocks noGrp="1"/>
          </p:cNvSpPr>
          <p:nvPr>
            <p:ph type="sldNum" sz="quarter" idx="5"/>
          </p:nvPr>
        </p:nvSpPr>
        <p:spPr bwMode="auto">
          <a:noFill/>
          <a:ln>
            <a:miter lim="800000"/>
            <a:headEnd/>
            <a:tailEnd/>
          </a:ln>
        </p:spPr>
        <p:txBody>
          <a:bodyPr/>
          <a:lstStyle/>
          <a:p>
            <a:fld id="{29CE750B-880E-5E48-B91C-3424B5FD61DC}" type="slidenum">
              <a:rPr lang="en-US"/>
              <a:pPr/>
              <a:t>39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ea typeface="ＭＳ Ｐゴシック" pitchFamily="-84" charset="-128"/>
                <a:cs typeface="ＭＳ Ｐゴシック" pitchFamily="-84" charset="-128"/>
              </a:rPr>
              <a:t>Electron: Bending in the magnetic field, leaving hits in the tracker layers and being “stopped” by the electromagnetic calorimeter</a:t>
            </a:r>
          </a:p>
        </p:txBody>
      </p:sp>
      <p:sp>
        <p:nvSpPr>
          <p:cNvPr id="41987" name="Slide Number Placeholder 3"/>
          <p:cNvSpPr>
            <a:spLocks noGrp="1"/>
          </p:cNvSpPr>
          <p:nvPr>
            <p:ph type="sldNum" sz="quarter" idx="5"/>
          </p:nvPr>
        </p:nvSpPr>
        <p:spPr bwMode="auto">
          <a:noFill/>
          <a:ln>
            <a:miter lim="800000"/>
            <a:headEnd/>
            <a:tailEnd/>
          </a:ln>
        </p:spPr>
        <p:txBody>
          <a:bodyPr/>
          <a:lstStyle/>
          <a:p>
            <a:fld id="{640134D1-4F57-2140-843E-81C3AD253555}" type="slidenum">
              <a:rPr lang="en-US"/>
              <a:pPr/>
              <a:t>40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ea typeface="ＭＳ Ｐゴシック" pitchFamily="-84" charset="-128"/>
                <a:cs typeface="ＭＳ Ｐゴシック" pitchFamily="-84" charset="-128"/>
              </a:rPr>
              <a:t>Photon: passes through the tracker without bending in the magnetic field or leaving hits, is “stopped” by the electromagnetic calorimeter</a:t>
            </a:r>
          </a:p>
        </p:txBody>
      </p:sp>
      <p:sp>
        <p:nvSpPr>
          <p:cNvPr id="44035" name="Slide Number Placeholder 3"/>
          <p:cNvSpPr>
            <a:spLocks noGrp="1"/>
          </p:cNvSpPr>
          <p:nvPr>
            <p:ph type="sldNum" sz="quarter" idx="5"/>
          </p:nvPr>
        </p:nvSpPr>
        <p:spPr bwMode="auto">
          <a:noFill/>
          <a:ln>
            <a:miter lim="800000"/>
            <a:headEnd/>
            <a:tailEnd/>
          </a:ln>
        </p:spPr>
        <p:txBody>
          <a:bodyPr/>
          <a:lstStyle/>
          <a:p>
            <a:fld id="{2A553645-4A6B-2347-A216-C03F5E271C09}" type="slidenum">
              <a:rPr lang="en-US"/>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BE46BA39-BCFA-1941-A743-E87F1BFA3632}" type="slidenum">
              <a:rPr lang="fr-FR"/>
              <a:pPr/>
              <a:t>10</a:t>
            </a:fld>
            <a:endParaRPr lang="fr-FR"/>
          </a:p>
        </p:txBody>
      </p:sp>
      <p:sp>
        <p:nvSpPr>
          <p:cNvPr id="15363" name="Text Box 1"/>
          <p:cNvSpPr txBox="1">
            <a:spLocks noGrp="1" noRot="1" noChangeAspect="1" noChangeArrowheads="1"/>
          </p:cNvSpPr>
          <p:nvPr>
            <p:ph type="sldImg"/>
          </p:nvPr>
        </p:nvSpPr>
        <p:spPr>
          <a:xfrm>
            <a:off x="1143000" y="693738"/>
            <a:ext cx="4572000" cy="3429000"/>
          </a:xfrm>
          <a:solidFill>
            <a:srgbClr val="FFFFFF"/>
          </a:solidFill>
          <a:ln>
            <a:solidFill>
              <a:srgbClr val="000000"/>
            </a:solidFill>
            <a:miter lim="800000"/>
          </a:ln>
        </p:spPr>
      </p:sp>
      <p:sp>
        <p:nvSpPr>
          <p:cNvPr id="15364" name="Text Box 2"/>
          <p:cNvSpPr txBox="1">
            <a:spLocks noGrp="1" noChangeArrowheads="1"/>
          </p:cNvSpPr>
          <p:nvPr>
            <p:ph type="body" idx="1"/>
          </p:nvPr>
        </p:nvSpPr>
        <p:spPr>
          <a:xfrm>
            <a:off x="686360" y="4342535"/>
            <a:ext cx="5486681" cy="4114511"/>
          </a:xfrm>
          <a:noFill/>
          <a:ln/>
        </p:spPr>
        <p:txBody>
          <a:bodyPr wrap="none" anchor="ct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ea typeface="ＭＳ Ｐゴシック" pitchFamily="-84" charset="-128"/>
                <a:cs typeface="ＭＳ Ｐゴシック" pitchFamily="-84" charset="-128"/>
              </a:rPr>
              <a:t>Charged hadron: Bends in the magnetic field and leaves signals in the tracker layers; passes through the electromagnetic calorimeter leaving essentially no signal, and is “stopped” by the hadron calorimeter</a:t>
            </a:r>
          </a:p>
        </p:txBody>
      </p:sp>
      <p:sp>
        <p:nvSpPr>
          <p:cNvPr id="46083" name="Slide Number Placeholder 3"/>
          <p:cNvSpPr>
            <a:spLocks noGrp="1"/>
          </p:cNvSpPr>
          <p:nvPr>
            <p:ph type="sldNum" sz="quarter" idx="5"/>
          </p:nvPr>
        </p:nvSpPr>
        <p:spPr bwMode="auto">
          <a:noFill/>
          <a:ln>
            <a:miter lim="800000"/>
            <a:headEnd/>
            <a:tailEnd/>
          </a:ln>
        </p:spPr>
        <p:txBody>
          <a:bodyPr/>
          <a:lstStyle/>
          <a:p>
            <a:fld id="{AE2A2E0D-DECB-7C4D-892F-B79EF6A09D1C}" type="slidenum">
              <a:rPr lang="en-US"/>
              <a:pPr/>
              <a:t>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Neutral hadron: Does not bend in the magnetic field and does not leave any signal in the tracker layers; passes through the electromagnetic calorimeter leaving essentially no signal, and is “stopped” by the hadron calorimeter</a:t>
            </a:r>
          </a:p>
          <a:p>
            <a:pPr eaLnBrk="1" hangingPunct="1"/>
            <a:endParaRPr lang="en-US">
              <a:ea typeface="ＭＳ Ｐゴシック" pitchFamily="-84" charset="-128"/>
              <a:cs typeface="ＭＳ Ｐゴシック" pitchFamily="-84" charset="-128"/>
            </a:endParaRPr>
          </a:p>
        </p:txBody>
      </p:sp>
      <p:sp>
        <p:nvSpPr>
          <p:cNvPr id="48131" name="Slide Number Placeholder 3"/>
          <p:cNvSpPr>
            <a:spLocks noGrp="1"/>
          </p:cNvSpPr>
          <p:nvPr>
            <p:ph type="sldNum" sz="quarter" idx="5"/>
          </p:nvPr>
        </p:nvSpPr>
        <p:spPr bwMode="auto">
          <a:noFill/>
          <a:ln>
            <a:miter lim="800000"/>
            <a:headEnd/>
            <a:tailEnd/>
          </a:ln>
        </p:spPr>
        <p:txBody>
          <a:bodyPr/>
          <a:lstStyle/>
          <a:p>
            <a:fld id="{DB7FCCD8-4CD8-CF44-8C3D-13E8AB6B22A6}" type="slidenum">
              <a:rPr lang="en-US"/>
              <a:pPr/>
              <a:t>43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ea typeface="ＭＳ Ｐゴシック" pitchFamily="-84" charset="-128"/>
                <a:cs typeface="ＭＳ Ｐゴシック" pitchFamily="-84" charset="-128"/>
              </a:rPr>
              <a:t>Muon: passing through CMS, bending in the field (both ways, depending on when it is inside or outside of the solenoid) leaving hits in the Tracker layers and the muon chambers before escaping completely</a:t>
            </a:r>
          </a:p>
        </p:txBody>
      </p:sp>
      <p:sp>
        <p:nvSpPr>
          <p:cNvPr id="50179" name="Slide Number Placeholder 3"/>
          <p:cNvSpPr>
            <a:spLocks noGrp="1"/>
          </p:cNvSpPr>
          <p:nvPr>
            <p:ph type="sldNum" sz="quarter" idx="5"/>
          </p:nvPr>
        </p:nvSpPr>
        <p:spPr bwMode="auto">
          <a:noFill/>
          <a:ln>
            <a:miter lim="800000"/>
            <a:headEnd/>
            <a:tailEnd/>
          </a:ln>
        </p:spPr>
        <p:txBody>
          <a:bodyPr/>
          <a:lstStyle/>
          <a:p>
            <a:fld id="{1F43A612-2B4E-D64C-B5FB-6E72DF774D8A}" type="slidenum">
              <a:rPr lang="en-US"/>
              <a:pPr/>
              <a:t>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C’était le même métier, mais le métier a changé</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45</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Pres</a:t>
            </a:r>
            <a:r>
              <a:rPr lang="fr-FR" dirty="0" smtClean="0"/>
              <a:t> de 400 critères différents</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50</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Animation</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56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Animation</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57</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Animation</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58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t>
            </a:r>
            <a:r>
              <a:rPr lang="fr-FR" dirty="0" err="1" smtClean="0"/>
              <a:t>Moriond</a:t>
            </a:r>
            <a:r>
              <a:rPr lang="fr-FR" baseline="0" dirty="0" smtClean="0"/>
              <a:t> 2013 update) </a:t>
            </a:r>
            <a:r>
              <a:rPr lang="fr-FR" dirty="0" smtClean="0"/>
              <a:t>Cette </a:t>
            </a:r>
            <a:r>
              <a:rPr lang="fr-FR" dirty="0" err="1" smtClean="0"/>
              <a:t>slide</a:t>
            </a:r>
            <a:r>
              <a:rPr lang="fr-FR" dirty="0" smtClean="0"/>
              <a:t> fait 21Mo!!!!</a:t>
            </a:r>
            <a:r>
              <a:rPr lang="fr-FR" baseline="0" dirty="0" smtClean="0"/>
              <a:t> </a:t>
            </a:r>
          </a:p>
          <a:p>
            <a:r>
              <a:rPr lang="fr-FR" baseline="0" dirty="0" err="1" smtClean="0"/>
              <a:t>Probleme</a:t>
            </a:r>
            <a:r>
              <a:rPr lang="fr-FR" baseline="0" dirty="0" smtClean="0"/>
              <a:t> : les 3 diagrammes bouclent de façon asynchrone. Il vaudrait mieux qu’ils s’arr</a:t>
            </a:r>
            <a:r>
              <a:rPr lang="fr-FR" baseline="0" dirty="0" smtClean="0"/>
              <a:t>êtent à la fin.</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62</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a:t>
            </a:r>
            <a:r>
              <a:rPr lang="fr-FR" baseline="0" dirty="0" smtClean="0"/>
              <a:t> chipoter le coup des 4 as est correct a un facteur 2 </a:t>
            </a:r>
            <a:r>
              <a:rPr lang="fr-FR" baseline="0" dirty="0" err="1" smtClean="0"/>
              <a:t>pres</a:t>
            </a:r>
            <a:r>
              <a:rPr lang="fr-FR" baseline="0" dirty="0" smtClean="0"/>
              <a:t>.</a:t>
            </a:r>
            <a:endParaRPr lang="fr-FR" dirty="0" smtClean="0"/>
          </a:p>
          <a:p>
            <a:r>
              <a:rPr lang="fr-FR" dirty="0" smtClean="0"/>
              <a:t>3 écarts standard : idem pour jeu de 32 carte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64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Champ scalaire OK mais complexe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13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dirty="0" smtClean="0"/>
          </a:p>
          <a:p>
            <a:pPr>
              <a:buFont typeface="Arial"/>
              <a:buChar char="•"/>
            </a:pPr>
            <a:r>
              <a:rPr lang="fr-FR" sz="1200" dirty="0" smtClean="0"/>
              <a:t>Excès d’événements dans tous les </a:t>
            </a:r>
            <a:r>
              <a:rPr lang="fr-FR" sz="1200" dirty="0" err="1" smtClean="0"/>
              <a:t>sous-échantillons</a:t>
            </a:r>
            <a:r>
              <a:rPr lang="fr-FR" sz="1200" dirty="0" smtClean="0"/>
              <a:t>: année de prise de donnée, électron vs muon, catégorie </a:t>
            </a:r>
          </a:p>
          <a:p>
            <a:endParaRPr lang="en-GB"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67</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Apparemment, </a:t>
            </a:r>
            <a:r>
              <a:rPr lang="fr-FR" dirty="0" err="1" smtClean="0"/>
              <a:t>anderson</a:t>
            </a:r>
            <a:r>
              <a:rPr lang="fr-FR" dirty="0" smtClean="0"/>
              <a:t> ignorait la prédiction</a:t>
            </a:r>
            <a:r>
              <a:rPr lang="fr-FR" baseline="0" dirty="0" smtClean="0"/>
              <a:t> de Dirac. Dirac prédisait un « </a:t>
            </a:r>
            <a:r>
              <a:rPr lang="fr-FR" baseline="0" dirty="0" err="1" smtClean="0"/>
              <a:t>anti-électron</a:t>
            </a:r>
            <a:r>
              <a:rPr lang="fr-FR" baseline="0" dirty="0" smtClean="0"/>
              <a:t> ». Il semble que ce soit Anderson qui impose le nom de « positron ». Il </a:t>
            </a:r>
            <a:r>
              <a:rPr lang="fr-FR" baseline="0" dirty="0" err="1" smtClean="0"/>
              <a:t>appele</a:t>
            </a:r>
            <a:r>
              <a:rPr lang="fr-FR" baseline="0" dirty="0" smtClean="0"/>
              <a:t> un électron négatif « </a:t>
            </a:r>
            <a:r>
              <a:rPr lang="fr-FR" baseline="0" dirty="0" err="1" smtClean="0"/>
              <a:t>negatron</a:t>
            </a:r>
            <a:r>
              <a:rPr lang="fr-FR" baseline="0" dirty="0" smtClean="0"/>
              <a:t> » mais ce nom n’est pas resté.</a:t>
            </a:r>
            <a:endParaRPr lang="fr-FR" dirty="0"/>
          </a:p>
        </p:txBody>
      </p:sp>
      <p:sp>
        <p:nvSpPr>
          <p:cNvPr id="4" name="Espace réservé du numéro de diapositive 3"/>
          <p:cNvSpPr>
            <a:spLocks noGrp="1"/>
          </p:cNvSpPr>
          <p:nvPr>
            <p:ph type="sldNum" sz="quarter" idx="10"/>
          </p:nvPr>
        </p:nvSpPr>
        <p:spPr/>
        <p:txBody>
          <a:bodyPr/>
          <a:lstStyle/>
          <a:p>
            <a:pPr>
              <a:defRPr/>
            </a:pPr>
            <a:fld id="{2535C854-90EC-DD48-BB70-447D1E80D2BF}" type="slidenum">
              <a:rPr lang="en-GB" smtClean="0"/>
              <a:pPr>
                <a:defRPr/>
              </a:pPr>
              <a:t>71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Couplage=Force</a:t>
            </a:r>
          </a:p>
          <a:p>
            <a:r>
              <a:rPr lang="fr-FR" dirty="0" smtClean="0"/>
              <a:t>On</a:t>
            </a:r>
            <a:r>
              <a:rPr lang="fr-FR" baseline="0" dirty="0" smtClean="0"/>
              <a:t> escamote la différence fermions/boson</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74</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Neptune</a:t>
            </a:r>
            <a:r>
              <a:rPr lang="fr-FR" baseline="0" dirty="0" smtClean="0"/>
              <a:t> découverte par un allemand car les astronomes français ne croyait pas Le Verrier. Les anglais avaient un autre « calculateur » mais qui était moins précis.</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79</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Meta</a:t>
            </a:r>
            <a:r>
              <a:rPr lang="fr-FR" baseline="0" dirty="0" smtClean="0"/>
              <a:t> stable : autre minimum plus bas. Instable les bords du chapeau descendent. Non </a:t>
            </a:r>
            <a:r>
              <a:rPr lang="fr-FR" baseline="0" dirty="0" err="1" smtClean="0"/>
              <a:t>perturbatif</a:t>
            </a:r>
            <a:r>
              <a:rPr lang="fr-FR" baseline="0" dirty="0" smtClean="0"/>
              <a:t> : calcul non convergent. </a:t>
            </a:r>
          </a:p>
          <a:p>
            <a:r>
              <a:rPr lang="fr-FR" baseline="0" dirty="0" smtClean="0"/>
              <a:t>Ces calculs sont dans le cadre du </a:t>
            </a:r>
            <a:r>
              <a:rPr lang="fr-FR" baseline="0" dirty="0" err="1" smtClean="0"/>
              <a:t>modele</a:t>
            </a:r>
            <a:r>
              <a:rPr lang="fr-FR" baseline="0" dirty="0" smtClean="0"/>
              <a:t> standard, </a:t>
            </a:r>
            <a:r>
              <a:rPr lang="fr-FR" baseline="0" dirty="0" err="1" smtClean="0"/>
              <a:t>cf</a:t>
            </a:r>
            <a:r>
              <a:rPr lang="fr-FR" baseline="0" dirty="0" smtClean="0"/>
              <a:t> </a:t>
            </a:r>
            <a:r>
              <a:rPr lang="fr-FR" baseline="0" dirty="0" err="1" smtClean="0"/>
              <a:t>Strunia</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80</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77A79-6953-0B4B-9BAF-D96696956EBB}" type="slidenum">
              <a:rPr lang="fr-FR"/>
              <a:pPr/>
              <a:t>82</a:t>
            </a:fld>
            <a:endParaRPr lang="fr-F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smtClean="0"/>
              <a:t>Bullet cluster : at 3.7Giga light year, about 1Mega parsec across</a:t>
            </a:r>
            <a:endParaRPr lang="en-GB"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83</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26DC3C0-3657-0F40-8AE4-BAB4C535D9DE}" type="slidenum">
              <a:rPr lang="en-US"/>
              <a:pPr/>
              <a:t>86</a:t>
            </a:fld>
            <a:endParaRPr lang="en-US"/>
          </a:p>
        </p:txBody>
      </p:sp>
      <p:sp>
        <p:nvSpPr>
          <p:cNvPr id="450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4505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Newton à gauche, Voltaire à droite.</a:t>
            </a:r>
          </a:p>
          <a:p>
            <a:r>
              <a:rPr lang="fr-FR" dirty="0" smtClean="0"/>
              <a:t>Newton</a:t>
            </a:r>
            <a:r>
              <a:rPr lang="fr-FR" baseline="0" dirty="0" smtClean="0"/>
              <a:t> avait écrit : J’ai été un enfant jouant sur la plage au bord d’un grand océan (approchant).</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87</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16E90-E163-4B43-8212-6275DEAF1ADC}" type="slidenum">
              <a:rPr lang="fr-FR"/>
              <a:pPr/>
              <a:t>89</a:t>
            </a:fld>
            <a:endParaRPr lang="fr-FR"/>
          </a:p>
        </p:txBody>
      </p:sp>
      <p:sp>
        <p:nvSpPr>
          <p:cNvPr id="607234" name="Rectangle 2"/>
          <p:cNvSpPr>
            <a:spLocks noGrp="1" noRot="1" noChangeAspect="1" noChangeArrowheads="1" noTextEdit="1"/>
          </p:cNvSpPr>
          <p:nvPr>
            <p:ph type="sldImg"/>
          </p:nvPr>
        </p:nvSpPr>
        <p:spPr>
          <a:xfrm>
            <a:off x="-417513" y="0"/>
            <a:ext cx="4105276" cy="3078163"/>
          </a:xfrm>
          <a:solidFill>
            <a:srgbClr val="FFFFFF"/>
          </a:solidFill>
          <a:ln/>
        </p:spPr>
      </p:sp>
      <p:sp>
        <p:nvSpPr>
          <p:cNvPr id="607235" name="Text Box 3"/>
          <p:cNvSpPr txBox="1">
            <a:spLocks noGrp="1" noChangeArrowheads="1"/>
          </p:cNvSpPr>
          <p:nvPr>
            <p:ph type="body" idx="1"/>
          </p:nvPr>
        </p:nvSpPr>
        <p:spPr>
          <a:xfrm>
            <a:off x="457201" y="3690938"/>
            <a:ext cx="5313363" cy="3471862"/>
          </a:xfrm>
          <a:noFill/>
          <a:ln/>
        </p:spPr>
        <p:txBody>
          <a:bodyPr wrap="none" anchor="ctr"/>
          <a:lstStyle/>
          <a:p>
            <a:r>
              <a:rPr lang="fr-FR" dirty="0"/>
              <a:t>1TeV </a:t>
            </a:r>
            <a:r>
              <a:rPr lang="fr-FR" dirty="0" err="1"/>
              <a:t>energie</a:t>
            </a:r>
            <a:r>
              <a:rPr lang="fr-FR" dirty="0"/>
              <a:t> d’un moustique</a:t>
            </a:r>
          </a:p>
          <a:p>
            <a:r>
              <a:rPr lang="fr-FR" dirty="0"/>
              <a:t>Frapper les mains</a:t>
            </a:r>
          </a:p>
          <a:p>
            <a:r>
              <a:rPr lang="fr-FR" dirty="0"/>
              <a:t>Aiguille</a:t>
            </a:r>
          </a:p>
          <a:p>
            <a:r>
              <a:rPr lang="en-US" dirty="0" err="1">
                <a:solidFill>
                  <a:srgbClr val="000000"/>
                </a:solidFill>
              </a:rPr>
              <a:t>Énergie</a:t>
            </a:r>
            <a:r>
              <a:rPr lang="en-US" dirty="0">
                <a:solidFill>
                  <a:srgbClr val="000000"/>
                </a:solidFill>
              </a:rPr>
              <a:t> </a:t>
            </a:r>
            <a:r>
              <a:rPr lang="en-US" dirty="0" err="1">
                <a:solidFill>
                  <a:srgbClr val="000000"/>
                </a:solidFill>
              </a:rPr>
              <a:t>actuelle</a:t>
            </a:r>
            <a:r>
              <a:rPr lang="en-US" dirty="0">
                <a:solidFill>
                  <a:srgbClr val="000000"/>
                </a:solidFill>
              </a:rPr>
              <a:t> </a:t>
            </a:r>
            <a:r>
              <a:rPr lang="en-US" dirty="0" err="1">
                <a:solidFill>
                  <a:srgbClr val="000000"/>
                </a:solidFill>
              </a:rPr>
              <a:t>d’une</a:t>
            </a:r>
            <a:r>
              <a:rPr lang="en-US" dirty="0">
                <a:solidFill>
                  <a:srgbClr val="000000"/>
                </a:solidFill>
              </a:rPr>
              <a:t> collision (2011) :</a:t>
            </a:r>
          </a:p>
          <a:p>
            <a:r>
              <a:rPr lang="en-US" dirty="0">
                <a:solidFill>
                  <a:srgbClr val="000000"/>
                </a:solidFill>
              </a:rPr>
              <a:t>   3.5 </a:t>
            </a:r>
            <a:r>
              <a:rPr lang="en-US" dirty="0" err="1">
                <a:solidFill>
                  <a:srgbClr val="000000"/>
                </a:solidFill>
              </a:rPr>
              <a:t>TeV</a:t>
            </a:r>
            <a:r>
              <a:rPr lang="en-US" dirty="0">
                <a:solidFill>
                  <a:srgbClr val="000000"/>
                </a:solidFill>
              </a:rPr>
              <a:t> + 3.5 </a:t>
            </a:r>
            <a:r>
              <a:rPr lang="en-US" dirty="0" err="1">
                <a:solidFill>
                  <a:srgbClr val="000000"/>
                </a:solidFill>
              </a:rPr>
              <a:t>TeV</a:t>
            </a:r>
            <a:r>
              <a:rPr lang="en-US" dirty="0">
                <a:solidFill>
                  <a:srgbClr val="000000"/>
                </a:solidFill>
              </a:rPr>
              <a:t> ~ 10-6 J</a:t>
            </a:r>
          </a:p>
          <a:p>
            <a:r>
              <a:rPr lang="en-US" dirty="0" err="1">
                <a:solidFill>
                  <a:srgbClr val="000000"/>
                </a:solidFill>
              </a:rPr>
              <a:t>sur</a:t>
            </a:r>
            <a:r>
              <a:rPr lang="en-US" dirty="0">
                <a:solidFill>
                  <a:srgbClr val="000000"/>
                </a:solidFill>
              </a:rPr>
              <a:t> </a:t>
            </a:r>
            <a:r>
              <a:rPr lang="en-US" dirty="0" err="1">
                <a:solidFill>
                  <a:srgbClr val="000000"/>
                </a:solidFill>
              </a:rPr>
              <a:t>une</a:t>
            </a:r>
            <a:r>
              <a:rPr lang="en-US" dirty="0">
                <a:solidFill>
                  <a:srgbClr val="000000"/>
                </a:solidFill>
              </a:rPr>
              <a:t> surface </a:t>
            </a:r>
            <a:r>
              <a:rPr lang="en-US" dirty="0" err="1">
                <a:solidFill>
                  <a:srgbClr val="000000"/>
                </a:solidFill>
              </a:rPr>
              <a:t>infime</a:t>
            </a:r>
            <a:r>
              <a:rPr lang="en-US" dirty="0">
                <a:solidFill>
                  <a:srgbClr val="000000"/>
                </a:solidFill>
              </a:rPr>
              <a:t> 10-30m2</a:t>
            </a:r>
          </a:p>
          <a:p>
            <a:r>
              <a:rPr lang="en-US" dirty="0">
                <a:solidFill>
                  <a:srgbClr val="000000"/>
                </a:solidFill>
              </a:rPr>
              <a:t>   </a:t>
            </a:r>
            <a:r>
              <a:rPr lang="en-US" dirty="0">
                <a:solidFill>
                  <a:srgbClr val="FF0000"/>
                </a:solidFill>
              </a:rPr>
              <a:t>~1024 J/m2 : </a:t>
            </a:r>
            <a:r>
              <a:rPr lang="en-US" dirty="0" err="1">
                <a:solidFill>
                  <a:srgbClr val="FF0000"/>
                </a:solidFill>
              </a:rPr>
              <a:t>considérable</a:t>
            </a:r>
            <a:endParaRPr lang="en-US" dirty="0">
              <a:solidFill>
                <a:srgbClr val="FF0000"/>
              </a:solidFill>
            </a:endParaRPr>
          </a:p>
          <a:p>
            <a:r>
              <a:rPr lang="en-US" dirty="0" err="1">
                <a:solidFill>
                  <a:srgbClr val="000000"/>
                </a:solidFill>
              </a:rPr>
              <a:t>Énergie</a:t>
            </a:r>
            <a:r>
              <a:rPr lang="en-US" dirty="0">
                <a:solidFill>
                  <a:srgbClr val="000000"/>
                </a:solidFill>
              </a:rPr>
              <a:t> </a:t>
            </a:r>
            <a:r>
              <a:rPr lang="en-US" dirty="0" err="1">
                <a:solidFill>
                  <a:srgbClr val="000000"/>
                </a:solidFill>
              </a:rPr>
              <a:t>totale</a:t>
            </a:r>
            <a:r>
              <a:rPr lang="en-US" dirty="0">
                <a:solidFill>
                  <a:srgbClr val="000000"/>
                </a:solidFill>
              </a:rPr>
              <a:t> des </a:t>
            </a:r>
            <a:r>
              <a:rPr lang="en-US" dirty="0" err="1">
                <a:solidFill>
                  <a:srgbClr val="000000"/>
                </a:solidFill>
              </a:rPr>
              <a:t>faisceaux</a:t>
            </a:r>
            <a:r>
              <a:rPr lang="en-US" dirty="0">
                <a:solidFill>
                  <a:srgbClr val="000000"/>
                </a:solidFill>
              </a:rPr>
              <a:t> :</a:t>
            </a:r>
          </a:p>
          <a:p>
            <a:r>
              <a:rPr lang="en-US" dirty="0">
                <a:solidFill>
                  <a:srgbClr val="000000"/>
                </a:solidFill>
              </a:rPr>
              <a:t>  3.5 </a:t>
            </a:r>
            <a:r>
              <a:rPr lang="en-US" dirty="0" err="1">
                <a:solidFill>
                  <a:srgbClr val="000000"/>
                </a:solidFill>
              </a:rPr>
              <a:t>TeV</a:t>
            </a:r>
            <a:r>
              <a:rPr lang="en-US" dirty="0">
                <a:solidFill>
                  <a:srgbClr val="000000"/>
                </a:solidFill>
              </a:rPr>
              <a:t> </a:t>
            </a:r>
            <a:r>
              <a:rPr lang="en-US" dirty="0" err="1">
                <a:solidFill>
                  <a:srgbClr val="000000"/>
                </a:solidFill>
              </a:rPr>
              <a:t>x</a:t>
            </a:r>
            <a:r>
              <a:rPr lang="en-US" dirty="0">
                <a:solidFill>
                  <a:srgbClr val="000000"/>
                </a:solidFill>
              </a:rPr>
              <a:t> </a:t>
            </a:r>
            <a:r>
              <a:rPr lang="en-US" dirty="0" err="1">
                <a:solidFill>
                  <a:srgbClr val="000000"/>
                </a:solidFill>
              </a:rPr>
              <a:t>Np</a:t>
            </a:r>
            <a:r>
              <a:rPr lang="en-US" dirty="0">
                <a:solidFill>
                  <a:srgbClr val="000000"/>
                </a:solidFill>
              </a:rPr>
              <a:t> ~ 350 millions de Joules ~ 1 TGV </a:t>
            </a:r>
            <a:r>
              <a:rPr lang="en-US" dirty="0" err="1">
                <a:solidFill>
                  <a:srgbClr val="000000"/>
                </a:solidFill>
              </a:rPr>
              <a:t>à</a:t>
            </a:r>
            <a:r>
              <a:rPr lang="en-US" dirty="0">
                <a:solidFill>
                  <a:srgbClr val="000000"/>
                </a:solidFill>
              </a:rPr>
              <a:t> 150 km/h</a:t>
            </a:r>
            <a:endParaRPr lang="fr-FR" dirty="0" smtClean="0"/>
          </a:p>
          <a:p>
            <a:r>
              <a:rPr lang="fr-FR" dirty="0" smtClean="0"/>
              <a:t>Energie stockée dans les aimants  = airbus a 700kmh ou porte avion a 50km/h</a:t>
            </a:r>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Usain</a:t>
            </a:r>
            <a:r>
              <a:rPr lang="fr-FR" dirty="0" smtClean="0"/>
              <a:t> </a:t>
            </a:r>
            <a:r>
              <a:rPr lang="fr-FR" dirty="0" err="1" smtClean="0"/>
              <a:t>Bolt</a:t>
            </a:r>
            <a:r>
              <a:rPr lang="fr-FR" dirty="0" smtClean="0"/>
              <a:t> s’entrainant dans une piscine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14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Cette série</a:t>
            </a:r>
            <a:r>
              <a:rPr lang="fr-FR" baseline="0" dirty="0" smtClean="0"/>
              <a:t> de transparents est longue à expliquer et n’est plus tellement utile</a:t>
            </a:r>
            <a:endParaRPr lang="fr-FR"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90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0BFFE-C38F-7647-966D-E75E896CAE41}" type="slidenum">
              <a:rPr lang="fr-FR"/>
              <a:pPr/>
              <a:t>91</a:t>
            </a:fld>
            <a:endParaRPr lang="fr-FR"/>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7E7110-5B90-EA46-A880-11BE6A5FF317}" type="slidenum">
              <a:rPr lang="fr-FR"/>
              <a:pPr/>
              <a:t>92</a:t>
            </a:fld>
            <a:endParaRPr lang="fr-FR"/>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CAC4CD-7A8B-7148-8E4F-146D20254D90}" type="slidenum">
              <a:rPr lang="fr-FR"/>
              <a:pPr/>
              <a:t>93</a:t>
            </a:fld>
            <a:endParaRPr lang="fr-F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2C2215-A6B9-AD49-8670-3F0EE585A700}" type="slidenum">
              <a:rPr lang="fr-FR"/>
              <a:pPr/>
              <a:t>94</a:t>
            </a:fld>
            <a:endParaRPr lang="fr-FR"/>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r>
              <a:rPr lang="en-US" dirty="0"/>
              <a:t>110.0 </a:t>
            </a:r>
            <a:r>
              <a:rPr lang="en-US" dirty="0" err="1"/>
              <a:t>GeV</a:t>
            </a:r>
            <a:r>
              <a:rPr lang="en-US" dirty="0"/>
              <a:t> to</a:t>
            </a:r>
          </a:p>
          <a:p>
            <a:r>
              <a:rPr lang="en-US" dirty="0"/>
              <a:t>283 117.5 </a:t>
            </a:r>
            <a:r>
              <a:rPr lang="en-US" dirty="0" err="1"/>
              <a:t>GeV</a:t>
            </a:r>
            <a:r>
              <a:rPr lang="en-US" dirty="0"/>
              <a:t>, 118.4 </a:t>
            </a:r>
            <a:r>
              <a:rPr lang="en-US" dirty="0" err="1"/>
              <a:t>GeV</a:t>
            </a:r>
            <a:r>
              <a:rPr lang="en-US" dirty="0"/>
              <a:t> to 122.7 </a:t>
            </a:r>
            <a:r>
              <a:rPr lang="en-US" dirty="0" err="1"/>
              <a:t>GeV</a:t>
            </a:r>
            <a:r>
              <a:rPr lang="en-US" dirty="0"/>
              <a:t>, and 128.6 </a:t>
            </a:r>
            <a:r>
              <a:rPr lang="en-US" dirty="0" err="1"/>
              <a:t>GeV</a:t>
            </a:r>
            <a:r>
              <a:rPr lang="en-US" dirty="0"/>
              <a:t> to 529.3</a:t>
            </a: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564BF-86EC-6C49-AC1A-7B84B7256390}" type="slidenum">
              <a:rPr lang="fr-FR"/>
              <a:pPr/>
              <a:t>95</a:t>
            </a:fld>
            <a:endParaRPr lang="fr-F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r>
              <a:rPr lang="fr-FR" dirty="0" smtClean="0"/>
              <a:t>M_=</a:t>
            </a:r>
            <a:r>
              <a:rPr lang="fr-FR" dirty="0"/>
              <a:t>0  =</a:t>
            </a:r>
            <a:r>
              <a:rPr lang="fr-FR" dirty="0" err="1">
                <a:sym typeface="Wingdings" pitchFamily="-84" charset="2"/>
              </a:rPr>
              <a:t></a:t>
            </a:r>
            <a:r>
              <a:rPr lang="fr-FR" dirty="0">
                <a:sym typeface="Wingdings" pitchFamily="-84" charset="2"/>
              </a:rPr>
              <a:t> portée infini</a:t>
            </a:r>
            <a:endParaRPr lang="fr-F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F6EE7B-E2C3-BD4E-B48E-889F22A8687C}" type="slidenum">
              <a:rPr lang="fr-FR"/>
              <a:pPr/>
              <a:t>96</a:t>
            </a:fld>
            <a:endParaRPr lang="fr-F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r>
              <a:rPr lang="fr-FR"/>
              <a:t>Analogie avec elastique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FBA27-4ABB-D14C-B8A2-FC75A828F1DF}" type="slidenum">
              <a:rPr lang="fr-FR"/>
              <a:pPr/>
              <a:t>97</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FBA27-4ABB-D14C-B8A2-FC75A828F1DF}" type="slidenum">
              <a:rPr lang="fr-FR"/>
              <a:pPr/>
              <a:t>98</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D386F2-856D-C541-8496-8A5680134CC6}" type="slidenum">
              <a:rPr lang="fr-FR"/>
              <a:pPr/>
              <a:t>100</a:t>
            </a:fld>
            <a:endParaRPr lang="fr-F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err="1" smtClean="0"/>
              <a:t>Manque</a:t>
            </a:r>
            <a:r>
              <a:rPr lang="en-GB" dirty="0" smtClean="0"/>
              <a:t> </a:t>
            </a:r>
            <a:r>
              <a:rPr lang="en-GB" dirty="0" err="1" smtClean="0"/>
              <a:t>wilson</a:t>
            </a:r>
            <a:r>
              <a:rPr lang="en-GB" dirty="0" smtClean="0"/>
              <a:t> et </a:t>
            </a:r>
            <a:r>
              <a:rPr lang="en-GB" dirty="0" err="1" smtClean="0"/>
              <a:t>charpak</a:t>
            </a:r>
            <a:r>
              <a:rPr lang="en-GB" dirty="0" smtClean="0"/>
              <a:t> ?</a:t>
            </a:r>
            <a:endParaRPr lang="en-GB" dirty="0"/>
          </a:p>
        </p:txBody>
      </p:sp>
      <p:sp>
        <p:nvSpPr>
          <p:cNvPr id="4" name="Espace réservé du numéro de diapositive 3"/>
          <p:cNvSpPr>
            <a:spLocks noGrp="1"/>
          </p:cNvSpPr>
          <p:nvPr>
            <p:ph type="sldNum" sz="quarter" idx="10"/>
          </p:nvPr>
        </p:nvSpPr>
        <p:spPr/>
        <p:txBody>
          <a:bodyPr/>
          <a:lstStyle/>
          <a:p>
            <a:fld id="{6B5DB627-40F5-1244-9E5D-DA91BF98886E}" type="slidenum">
              <a:rPr lang="fr-FR" smtClean="0"/>
              <a:pPr/>
              <a:t>22</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91B44-54D9-7C49-BEAB-1D03AA2A922D}" type="slidenum">
              <a:rPr lang="fr-FR"/>
              <a:pPr/>
              <a:t>101</a:t>
            </a:fld>
            <a:endParaRPr lang="fr-F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870B90E-3483-6A43-B16E-C87A580A1AEA}" type="slidenum">
              <a:rPr lang="en-US"/>
              <a:pPr/>
              <a:t>107</a:t>
            </a:fld>
            <a:endParaRPr lang="en-US"/>
          </a:p>
        </p:txBody>
      </p:sp>
      <p:sp>
        <p:nvSpPr>
          <p:cNvPr id="808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089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2DAA47-B15D-504E-8F0C-81ED095CAD6C}" type="slidenum">
              <a:rPr lang="en-US"/>
              <a:pPr/>
              <a:t>109</a:t>
            </a:fld>
            <a:endParaRPr lang="en-US"/>
          </a:p>
        </p:txBody>
      </p:sp>
      <p:sp>
        <p:nvSpPr>
          <p:cNvPr id="7270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2706"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3397459-746F-5045-8F66-0555091AAE5A}" type="slidenum">
              <a:rPr lang="en-US"/>
              <a:pPr/>
              <a:t>111</a:t>
            </a:fld>
            <a:endParaRPr lang="en-US"/>
          </a:p>
        </p:txBody>
      </p:sp>
      <p:sp>
        <p:nvSpPr>
          <p:cNvPr id="8192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192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26</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5A84ABB-03E1-4D4E-A685-450EDF69B2FE}" type="slidenum">
              <a:rPr lang="en-US"/>
              <a:pPr/>
              <a:t>27</a:t>
            </a:fld>
            <a:endParaRPr lang="en-US"/>
          </a:p>
        </p:txBody>
      </p:sp>
      <p:sp>
        <p:nvSpPr>
          <p:cNvPr id="6451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6451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8EDC8B-624A-EC45-B7AD-C3B52AE1A745}" type="slidenum">
              <a:rPr lang="fr-FR"/>
              <a:pPr/>
              <a:t>28</a:t>
            </a:fld>
            <a:endParaRPr lang="fr-F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r>
              <a:rPr lang="fr-FR"/>
              <a:t>Il y a toujours qqn qui travaille!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08899D-F988-0946-BE7E-D70A9AF8A22B}" type="slidenum">
              <a:rPr lang="fr-FR"/>
              <a:pPr/>
              <a:t>29</a:t>
            </a:fld>
            <a:endParaRPr lang="fr-FR"/>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r>
              <a:rPr lang="fr-FR" dirty="0" smtClean="0"/>
              <a:t>Piste </a:t>
            </a:r>
            <a:r>
              <a:rPr lang="fr-FR" dirty="0" err="1" smtClean="0"/>
              <a:t>aeroport</a:t>
            </a:r>
            <a:r>
              <a:rPr lang="fr-FR" dirty="0" smtClean="0"/>
              <a:t> de </a:t>
            </a:r>
            <a:r>
              <a:rPr lang="fr-FR" dirty="0" err="1" smtClean="0"/>
              <a:t>geneve</a:t>
            </a:r>
            <a:r>
              <a:rPr lang="fr-FR" dirty="0" smtClean="0"/>
              <a:t> 3900m</a:t>
            </a:r>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6A7958C-CD77-7F4B-A251-2AF25871A8D6}" type="datetime1">
              <a:rPr lang="en-US" smtClean="0"/>
              <a:pPr/>
              <a:t>16/05/13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FED1C68-237D-3F4B-8C40-01BC2CFDD7AE}" type="datetime1">
              <a:rPr lang="en-US" smtClean="0"/>
              <a:pPr/>
              <a:t>16/05/13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BB5B44-6674-9746-8A58-9E5AC2423044}" type="datetime1">
              <a:rPr lang="en-US" smtClean="0"/>
              <a:pPr/>
              <a:t>16/05/13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760413" y="0"/>
            <a:ext cx="7658100" cy="519113"/>
          </a:xfrm>
        </p:spPr>
        <p:txBody>
          <a:bodyPr/>
          <a:lstStyle/>
          <a:p>
            <a:r>
              <a:rPr lang="fr-FR" smtClean="0"/>
              <a:t>Cliquez et modifiez le titre</a:t>
            </a:r>
            <a:endParaRPr lang="fr-FR"/>
          </a:p>
        </p:txBody>
      </p:sp>
      <p:sp>
        <p:nvSpPr>
          <p:cNvPr id="3" name="Espace réservé du tableau 2"/>
          <p:cNvSpPr>
            <a:spLocks noGrp="1"/>
          </p:cNvSpPr>
          <p:nvPr>
            <p:ph type="tbl" idx="1"/>
          </p:nvPr>
        </p:nvSpPr>
        <p:spPr>
          <a:xfrm>
            <a:off x="174625" y="719138"/>
            <a:ext cx="8843963" cy="5791200"/>
          </a:xfrm>
        </p:spPr>
        <p:txBody>
          <a:bodyPr/>
          <a:lstStyle/>
          <a:p>
            <a:endParaRPr lang="fr-FR"/>
          </a:p>
        </p:txBody>
      </p:sp>
      <p:sp>
        <p:nvSpPr>
          <p:cNvPr id="4" name="Espace réservé du numéro de diapositive 3"/>
          <p:cNvSpPr>
            <a:spLocks noGrp="1"/>
          </p:cNvSpPr>
          <p:nvPr>
            <p:ph type="sldNum" sz="quarter" idx="10"/>
          </p:nvPr>
        </p:nvSpPr>
        <p:spPr>
          <a:xfrm>
            <a:off x="8305800" y="6553200"/>
            <a:ext cx="838200" cy="304800"/>
          </a:xfrm>
        </p:spPr>
        <p:txBody>
          <a:bodyPr/>
          <a:lstStyle>
            <a:lvl1pPr>
              <a:defRPr smtClean="0"/>
            </a:lvl1pPr>
          </a:lstStyle>
          <a:p>
            <a:fld id="{BF1F3B24-1088-F647-A6B8-77253039F9A4}" type="slidenum">
              <a:rPr lang="fr-FR"/>
              <a:pPr/>
              <a:t>‹#›</a:t>
            </a:fld>
            <a:endParaRPr lang="fr-FR"/>
          </a:p>
        </p:txBody>
      </p:sp>
      <p:sp>
        <p:nvSpPr>
          <p:cNvPr id="5" name="Espace réservé du pied de page 4"/>
          <p:cNvSpPr>
            <a:spLocks noGrp="1"/>
          </p:cNvSpPr>
          <p:nvPr>
            <p:ph type="ftr" sz="quarter" idx="11"/>
          </p:nvPr>
        </p:nvSpPr>
        <p:spPr>
          <a:xfrm>
            <a:off x="1117600" y="6588125"/>
            <a:ext cx="6896100" cy="260350"/>
          </a:xfrm>
        </p:spPr>
        <p:txBody>
          <a:bodyPr/>
          <a:lstStyle>
            <a:lvl1pPr>
              <a:defRPr/>
            </a:lvl1pPr>
          </a:lstStyle>
          <a:p>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6480" y="109452"/>
            <a:ext cx="8225280" cy="717195"/>
          </a:xfrm>
        </p:spPr>
        <p:txBody>
          <a:bodyPr/>
          <a:lstStyle/>
          <a:p>
            <a:r>
              <a:rPr lang="fr-FR" smtClean="0"/>
              <a:t>Cliquez et modifiez le titre</a:t>
            </a:r>
            <a:endParaRPr lang="en-GB"/>
          </a:p>
        </p:txBody>
      </p:sp>
      <p:sp>
        <p:nvSpPr>
          <p:cNvPr id="3" name="Espace réservé du contenu 2"/>
          <p:cNvSpPr>
            <a:spLocks noGrp="1"/>
          </p:cNvSpPr>
          <p:nvPr>
            <p:ph sz="quarter" idx="1"/>
          </p:nvPr>
        </p:nvSpPr>
        <p:spPr>
          <a:xfrm>
            <a:off x="518400" y="995145"/>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quarter" idx="2"/>
          </p:nvPr>
        </p:nvSpPr>
        <p:spPr>
          <a:xfrm>
            <a:off x="4639680" y="995145"/>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contenu 4"/>
          <p:cNvSpPr>
            <a:spLocks noGrp="1"/>
          </p:cNvSpPr>
          <p:nvPr>
            <p:ph sz="quarter" idx="3"/>
          </p:nvPr>
        </p:nvSpPr>
        <p:spPr>
          <a:xfrm>
            <a:off x="518400" y="3051681"/>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contenu 5"/>
          <p:cNvSpPr>
            <a:spLocks noGrp="1"/>
          </p:cNvSpPr>
          <p:nvPr>
            <p:ph sz="quarter" idx="4"/>
          </p:nvPr>
        </p:nvSpPr>
        <p:spPr>
          <a:xfrm>
            <a:off x="4639680" y="3051681"/>
            <a:ext cx="3983040" cy="1918281"/>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idx="10"/>
          </p:nvPr>
        </p:nvSpPr>
        <p:spPr>
          <a:xfrm>
            <a:off x="456481" y="6470600"/>
            <a:ext cx="2126880" cy="247706"/>
          </a:xfrm>
        </p:spPr>
        <p:txBody>
          <a:bodyPr/>
          <a:lstStyle>
            <a:lvl1pPr>
              <a:defRPr/>
            </a:lvl1pPr>
          </a:lstStyle>
          <a:p>
            <a:endParaRPr lang="en-US"/>
          </a:p>
        </p:txBody>
      </p:sp>
      <p:sp>
        <p:nvSpPr>
          <p:cNvPr id="8" name="Espace réservé du pied de page 7"/>
          <p:cNvSpPr>
            <a:spLocks noGrp="1"/>
          </p:cNvSpPr>
          <p:nvPr>
            <p:ph type="ftr" idx="11"/>
          </p:nvPr>
        </p:nvSpPr>
        <p:spPr>
          <a:xfrm>
            <a:off x="3127681" y="6470600"/>
            <a:ext cx="2895840" cy="247706"/>
          </a:xfrm>
        </p:spPr>
        <p:txBody>
          <a:bodyPr/>
          <a:lstStyle>
            <a:lvl1pPr>
              <a:defRPr/>
            </a:lvl1pPr>
          </a:lstStyle>
          <a:p>
            <a:endParaRPr lang="en-US"/>
          </a:p>
        </p:txBody>
      </p:sp>
      <p:sp>
        <p:nvSpPr>
          <p:cNvPr id="9" name="Espace réservé du numéro de diapositive 8"/>
          <p:cNvSpPr>
            <a:spLocks noGrp="1"/>
          </p:cNvSpPr>
          <p:nvPr>
            <p:ph type="sldNum" idx="12"/>
          </p:nvPr>
        </p:nvSpPr>
        <p:spPr>
          <a:xfrm>
            <a:off x="6556321" y="6470600"/>
            <a:ext cx="2126880" cy="247706"/>
          </a:xfrm>
        </p:spPr>
        <p:txBody>
          <a:bodyPr/>
          <a:lstStyle>
            <a:lvl1pPr>
              <a:defRPr smtClean="0"/>
            </a:lvl1pPr>
          </a:lstStyle>
          <a:p>
            <a:fld id="{4F0C8964-EA68-B744-9D48-AFD53CB4374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FAB7604-3434-424B-B05E-DFED6DB3CDA3}" type="datetime1">
              <a:rPr lang="en-US" smtClean="0"/>
              <a:pPr/>
              <a:t>16/05/13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B76AAF3-333F-D045-9682-77BFA7253361}" type="datetime1">
              <a:rPr lang="en-US" smtClean="0"/>
              <a:pPr/>
              <a:t>16/05/13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432AE5A-F8AE-6B4C-B27B-F622615E4176}" type="datetime1">
              <a:rPr lang="en-US" smtClean="0"/>
              <a:pPr/>
              <a:t>16/05/13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E45EA31-BA3F-864C-8D9B-2C2C656B9F97}" type="datetime1">
              <a:rPr lang="en-US" smtClean="0"/>
              <a:pPr/>
              <a:t>16/05/13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857FE19-0893-B24B-85FC-0DB249200FAF}" type="datetime1">
              <a:rPr lang="en-US" smtClean="0"/>
              <a:pPr/>
              <a:t>16/05/13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6B921D-385A-174B-B008-AEAC7663E19D}" type="datetime1">
              <a:rPr lang="en-US" smtClean="0"/>
              <a:pPr/>
              <a:t>16/05/13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AA130FC-DB11-5646-A401-01BF6C820882}" type="datetime1">
              <a:rPr lang="en-US" smtClean="0"/>
              <a:pPr/>
              <a:t>16/05/13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C6E6ADE-E786-3842-A98F-203C82AA2201}" type="datetime1">
              <a:rPr lang="en-US" smtClean="0"/>
              <a:pPr/>
              <a:t>16/05/13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291B72-9DB9-D248-BAE9-4D497DBAF243}"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51C81-BDD0-4743-ADA8-161418000669}" type="datetime1">
              <a:rPr lang="en-US" smtClean="0"/>
              <a:pPr/>
              <a:t>16/05/13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91B72-9DB9-D248-BAE9-4D497DBAF24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0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 Id="rId3" Type="http://schemas.openxmlformats.org/officeDocument/2006/relationships/image" Target="../media/image15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image" Target="../media/image15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 Id="rId3" Type="http://schemas.openxmlformats.org/officeDocument/2006/relationships/image" Target="../media/image15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 Id="rId3" Type="http://schemas.openxmlformats.org/officeDocument/2006/relationships/image" Target="../media/image15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0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62.png"/></Relationships>
</file>

<file path=ppt/slides/_rels/slide112.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5" Type="http://schemas.openxmlformats.org/officeDocument/2006/relationships/image" Target="../media/image166.jpeg"/><Relationship Id="rId6" Type="http://schemas.openxmlformats.org/officeDocument/2006/relationships/image" Target="../media/image167.jpeg"/><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9.png"/><Relationship Id="rId3"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df"/><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0.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2.png"/><Relationship Id="rId1" Type="http://schemas.openxmlformats.org/officeDocument/2006/relationships/video" Target="file://localhost/Users/rousseau/Documents/SeminaireHiggsDavid/Photos/Dijet_H264_-720.mov" TargetMode="Externa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slide" Target="slide3.xml"/><Relationship Id="rId5" Type="http://schemas.openxmlformats.org/officeDocument/2006/relationships/slide" Target="slide1.xml"/><Relationship Id="rId6" Type="http://schemas.openxmlformats.org/officeDocument/2006/relationships/slide" Target="slide4.xml"/><Relationship Id="rId7" Type="http://schemas.openxmlformats.org/officeDocument/2006/relationships/slide" Target="slide6.xml"/><Relationship Id="rId8" Type="http://schemas.openxmlformats.org/officeDocument/2006/relationships/slide" Target="slide5.xml"/><Relationship Id="rId9"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8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9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92.png"/><Relationship Id="rId1" Type="http://schemas.openxmlformats.org/officeDocument/2006/relationships/video" Target="file://localhost/Users/rousseau/higgsSigma5.gif" TargetMode="Externa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3.png"/><Relationship Id="rId1" Type="http://schemas.openxmlformats.org/officeDocument/2006/relationships/video" Target="file://localhost/Users/rousseau/higgsBkg1.gif" TargetMode="Externa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94.png"/><Relationship Id="rId1" Type="http://schemas.openxmlformats.org/officeDocument/2006/relationships/video" Target="file://localhost/Users/rousseau/higgsstat5.gif" TargetMode="Externa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jpeg"/><Relationship Id="rId3"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gif"/><Relationship Id="rId4" Type="http://schemas.openxmlformats.org/officeDocument/2006/relationships/image" Target="../media/image100.gif"/><Relationship Id="rId5" Type="http://schemas.openxmlformats.org/officeDocument/2006/relationships/image" Target="../media/image101.gi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0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image" Target="../media/image11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96.png"/><Relationship Id="rId5" Type="http://schemas.openxmlformats.org/officeDocument/2006/relationships/image" Target="../media/image97.jpeg"/><Relationship Id="rId1" Type="http://schemas.openxmlformats.org/officeDocument/2006/relationships/slideLayout" Target="../slideLayouts/slideLayout12.xml"/><Relationship Id="rId2" Type="http://schemas.openxmlformats.org/officeDocument/2006/relationships/image" Target="../media/image8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png"/><Relationship Id="rId5" Type="http://schemas.openxmlformats.org/officeDocument/2006/relationships/image" Target="../media/image123.jpeg"/><Relationship Id="rId6" Type="http://schemas.openxmlformats.org/officeDocument/2006/relationships/image" Target="../media/image124.png"/><Relationship Id="rId7" Type="http://schemas.openxmlformats.org/officeDocument/2006/relationships/image" Target="../media/image15.png"/><Relationship Id="rId8"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jpeg"/><Relationship Id="rId5" Type="http://schemas.openxmlformats.org/officeDocument/2006/relationships/image" Target="../media/image129.jpeg"/><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www/physik2000/PdM/teilchen/motivation/kraft1.html" TargetMode="Externa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4.png"/></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df"/><Relationship Id="rId6"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9.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5.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png"/><Relationship Id="rId5" Type="http://schemas.openxmlformats.org/officeDocument/2006/relationships/image" Target="../media/image142.wmf"/><Relationship Id="rId6" Type="http://schemas.openxmlformats.org/officeDocument/2006/relationships/image" Target="../media/image143.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98.xml.rels><?xml version="1.0" encoding="UTF-8" standalone="yes"?>
<Relationships xmlns="http://schemas.openxmlformats.org/package/2006/relationships"><Relationship Id="rId3" Type="http://schemas.openxmlformats.org/officeDocument/2006/relationships/image" Target="../media/image147.gif"/><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914400" y="381000"/>
            <a:ext cx="7721600" cy="2590800"/>
          </a:xfrm>
        </p:spPr>
        <p:txBody>
          <a:bodyPr/>
          <a:lstStyle/>
          <a:p>
            <a:pPr algn="ctr"/>
            <a:r>
              <a:rPr kumimoji="1" lang="fr-FR" dirty="0" smtClean="0">
                <a:solidFill>
                  <a:schemeClr val="tx2"/>
                </a:solidFill>
              </a:rPr>
              <a:t>Le boson de Higgs:</a:t>
            </a:r>
            <a:r>
              <a:rPr kumimoji="1" lang="fr-FR" dirty="0" smtClean="0">
                <a:solidFill>
                  <a:schemeClr val="tx2"/>
                </a:solidFill>
              </a:rPr>
              <a:t> pourquoi </a:t>
            </a:r>
            <a:r>
              <a:rPr kumimoji="1" lang="fr-FR" dirty="0" smtClean="0">
                <a:solidFill>
                  <a:schemeClr val="tx2"/>
                </a:solidFill>
              </a:rPr>
              <a:t>? comment?</a:t>
            </a:r>
            <a:r>
              <a:rPr kumimoji="1" lang="fr-FR" dirty="0" smtClean="0">
                <a:solidFill>
                  <a:schemeClr val="tx2"/>
                </a:solidFill>
              </a:rPr>
              <a:t> </a:t>
            </a:r>
            <a:r>
              <a:rPr kumimoji="1" lang="fr-FR" dirty="0" smtClean="0">
                <a:solidFill>
                  <a:schemeClr val="tx2"/>
                </a:solidFill>
              </a:rPr>
              <a:t>v</a:t>
            </a:r>
            <a:r>
              <a:rPr kumimoji="1" lang="fr-FR" dirty="0" smtClean="0">
                <a:solidFill>
                  <a:schemeClr val="tx2"/>
                </a:solidFill>
              </a:rPr>
              <a:t>raiment ? et </a:t>
            </a:r>
            <a:r>
              <a:rPr kumimoji="1" lang="fr-FR" dirty="0" smtClean="0">
                <a:solidFill>
                  <a:schemeClr val="tx2"/>
                </a:solidFill>
              </a:rPr>
              <a:t>maintenant ?</a:t>
            </a:r>
            <a:endParaRPr kumimoji="1" lang="fr-FR" sz="2400" dirty="0" smtClean="0">
              <a:solidFill>
                <a:schemeClr val="tx2"/>
              </a:solidFill>
            </a:endParaRPr>
          </a:p>
        </p:txBody>
      </p:sp>
      <p:sp>
        <p:nvSpPr>
          <p:cNvPr id="15364" name="Rectangle 3"/>
          <p:cNvSpPr>
            <a:spLocks noGrp="1" noChangeArrowheads="1"/>
          </p:cNvSpPr>
          <p:nvPr>
            <p:ph type="subTitle" idx="1"/>
          </p:nvPr>
        </p:nvSpPr>
        <p:spPr>
          <a:xfrm>
            <a:off x="762000" y="3505200"/>
            <a:ext cx="7924800" cy="1066800"/>
          </a:xfrm>
        </p:spPr>
        <p:txBody>
          <a:bodyPr>
            <a:normAutofit lnSpcReduction="10000"/>
          </a:bodyPr>
          <a:lstStyle/>
          <a:p>
            <a:pPr algn="ctr">
              <a:spcBef>
                <a:spcPct val="20000"/>
              </a:spcBef>
              <a:buClr>
                <a:schemeClr val="accent2"/>
              </a:buClr>
            </a:pPr>
            <a:r>
              <a:rPr kumimoji="1" lang="fr-FR" sz="2000" dirty="0" smtClean="0">
                <a:solidFill>
                  <a:schemeClr val="tx2"/>
                </a:solidFill>
              </a:rPr>
              <a:t/>
            </a:r>
            <a:br>
              <a:rPr kumimoji="1" lang="fr-FR" sz="2000" dirty="0" smtClean="0">
                <a:solidFill>
                  <a:schemeClr val="tx2"/>
                </a:solidFill>
              </a:rPr>
            </a:br>
            <a:r>
              <a:rPr kumimoji="1" lang="fr-FR" sz="2000" dirty="0" smtClean="0">
                <a:solidFill>
                  <a:schemeClr val="tx1"/>
                </a:solidFill>
                <a:latin typeface="Arial Black" charset="0"/>
              </a:rPr>
              <a:t>David Rousseau </a:t>
            </a:r>
          </a:p>
          <a:p>
            <a:pPr algn="ctr">
              <a:spcBef>
                <a:spcPct val="20000"/>
              </a:spcBef>
              <a:buClr>
                <a:schemeClr val="accent2"/>
              </a:buClr>
            </a:pPr>
            <a:r>
              <a:rPr kumimoji="1" lang="fr-FR" sz="2000" dirty="0" err="1" smtClean="0">
                <a:solidFill>
                  <a:schemeClr val="tx1"/>
                </a:solidFill>
                <a:latin typeface="Arial Black" charset="0"/>
              </a:rPr>
              <a:t>LAL-Orsay</a:t>
            </a:r>
            <a:r>
              <a:rPr kumimoji="1" lang="fr-FR" sz="2000" dirty="0" smtClean="0">
                <a:solidFill>
                  <a:schemeClr val="tx1"/>
                </a:solidFill>
                <a:latin typeface="Arial Black" charset="0"/>
              </a:rPr>
              <a:t>, CNRS/IN2P3</a:t>
            </a:r>
            <a:endParaRPr kumimoji="1" lang="fr-FR" sz="2400" dirty="0" smtClean="0">
              <a:solidFill>
                <a:schemeClr val="tx1"/>
              </a:solidFill>
              <a:latin typeface="Arial Black" charset="0"/>
            </a:endParaRPr>
          </a:p>
        </p:txBody>
      </p:sp>
      <p:sp>
        <p:nvSpPr>
          <p:cNvPr id="14" name="ZoneTexte 13"/>
          <p:cNvSpPr txBox="1"/>
          <p:nvPr/>
        </p:nvSpPr>
        <p:spPr>
          <a:xfrm>
            <a:off x="381000" y="5571530"/>
            <a:ext cx="8382000" cy="1200329"/>
          </a:xfrm>
          <a:prstGeom prst="rect">
            <a:avLst/>
          </a:prstGeom>
          <a:noFill/>
        </p:spPr>
        <p:txBody>
          <a:bodyPr wrap="square" rtlCol="0">
            <a:spAutoFit/>
          </a:bodyPr>
          <a:lstStyle/>
          <a:p>
            <a:r>
              <a:rPr lang="fr-FR" sz="1800" dirty="0" smtClean="0"/>
              <a:t>Remerciements à : Nicolas Arnaud, Sandro de </a:t>
            </a:r>
            <a:r>
              <a:rPr lang="fr-FR" sz="1800" dirty="0" err="1" smtClean="0"/>
              <a:t>Cecco</a:t>
            </a:r>
            <a:r>
              <a:rPr lang="fr-FR" sz="1800" dirty="0" smtClean="0"/>
              <a:t>, Laurent Chevalier, Johann </a:t>
            </a:r>
            <a:r>
              <a:rPr lang="fr-FR" sz="1800" dirty="0" err="1" smtClean="0"/>
              <a:t>Collot</a:t>
            </a:r>
            <a:r>
              <a:rPr lang="fr-FR" sz="1800" dirty="0" smtClean="0"/>
              <a:t>, Laurent </a:t>
            </a:r>
            <a:r>
              <a:rPr lang="fr-FR" sz="1800" dirty="0" err="1" smtClean="0"/>
              <a:t>Duflot</a:t>
            </a:r>
            <a:r>
              <a:rPr lang="fr-FR" sz="1800" dirty="0" smtClean="0"/>
              <a:t>, Daniel Fournier, Gautier Hamel de </a:t>
            </a:r>
            <a:r>
              <a:rPr lang="fr-FR" sz="1800" dirty="0" err="1" smtClean="0"/>
              <a:t>Monchenault</a:t>
            </a:r>
            <a:r>
              <a:rPr lang="fr-FR" sz="1800" dirty="0" smtClean="0"/>
              <a:t>, </a:t>
            </a:r>
            <a:r>
              <a:rPr lang="fr-FR" sz="1800" dirty="0" err="1" smtClean="0"/>
              <a:t>Marumi</a:t>
            </a:r>
            <a:r>
              <a:rPr lang="fr-FR" sz="1800" dirty="0" smtClean="0"/>
              <a:t> </a:t>
            </a:r>
            <a:r>
              <a:rPr lang="fr-FR" sz="1800" dirty="0" err="1" smtClean="0"/>
              <a:t>Kado</a:t>
            </a:r>
            <a:r>
              <a:rPr lang="fr-FR" sz="1800" dirty="0" smtClean="0"/>
              <a:t>, Fabienne </a:t>
            </a:r>
            <a:r>
              <a:rPr lang="fr-FR" sz="1800" dirty="0" err="1" smtClean="0"/>
              <a:t>Ledroit</a:t>
            </a:r>
            <a:r>
              <a:rPr lang="fr-FR" dirty="0" smtClean="0"/>
              <a:t>,</a:t>
            </a:r>
            <a:r>
              <a:rPr lang="fr-FR" sz="1800" dirty="0" smtClean="0"/>
              <a:t> </a:t>
            </a:r>
            <a:r>
              <a:rPr lang="fr-FR" dirty="0" smtClean="0"/>
              <a:t>Jessica </a:t>
            </a:r>
            <a:r>
              <a:rPr lang="fr-FR" dirty="0" err="1" smtClean="0"/>
              <a:t>Lévêque</a:t>
            </a:r>
            <a:r>
              <a:rPr lang="fr-FR" dirty="0" smtClean="0"/>
              <a:t>, </a:t>
            </a:r>
            <a:r>
              <a:rPr lang="fr-FR" sz="1800" dirty="0" smtClean="0"/>
              <a:t>Nikola </a:t>
            </a:r>
            <a:r>
              <a:rPr lang="fr-FR" sz="1800" dirty="0" err="1" smtClean="0"/>
              <a:t>Makovec</a:t>
            </a:r>
            <a:r>
              <a:rPr lang="fr-FR" sz="1800" dirty="0" smtClean="0"/>
              <a:t>, Françoise Maréchal, Pierre </a:t>
            </a:r>
            <a:r>
              <a:rPr lang="fr-FR" sz="1800" dirty="0" err="1" smtClean="0"/>
              <a:t>Matricon</a:t>
            </a:r>
            <a:r>
              <a:rPr lang="fr-FR" sz="1800" dirty="0" smtClean="0"/>
              <a:t>, Frédéric Rousseau, Estelle </a:t>
            </a:r>
            <a:r>
              <a:rPr lang="fr-FR" sz="1800" dirty="0" err="1" smtClean="0"/>
              <a:t>Scifo</a:t>
            </a:r>
            <a:r>
              <a:rPr lang="fr-FR" sz="1800" dirty="0" smtClean="0"/>
              <a:t>, François </a:t>
            </a:r>
            <a:r>
              <a:rPr lang="fr-FR" sz="1800" dirty="0" err="1" smtClean="0"/>
              <a:t>Vazeille</a:t>
            </a:r>
            <a:r>
              <a:rPr lang="fr-FR" sz="1800" dirty="0" smtClean="0"/>
              <a:t>, Dirk </a:t>
            </a:r>
            <a:r>
              <a:rPr lang="fr-FR" sz="1800" dirty="0" err="1" smtClean="0"/>
              <a:t>Zerwas</a:t>
            </a:r>
            <a:endParaRPr lang="fr-FR" sz="1800" dirty="0"/>
          </a:p>
        </p:txBody>
      </p:sp>
      <p:sp>
        <p:nvSpPr>
          <p:cNvPr id="13" name="Espace réservé du numéro de diapositive 12"/>
          <p:cNvSpPr>
            <a:spLocks noGrp="1"/>
          </p:cNvSpPr>
          <p:nvPr>
            <p:ph type="sldNum" sz="quarter" idx="12"/>
          </p:nvPr>
        </p:nvSpPr>
        <p:spPr/>
        <p:txBody>
          <a:bodyPr/>
          <a:lstStyle/>
          <a:p>
            <a:pPr>
              <a:defRPr/>
            </a:pPr>
            <a:fld id="{99D7EB60-22EA-5F49-B83D-057F44C01CB4}" type="slidenum">
              <a:rPr lang="en-GB" smtClean="0"/>
              <a:pPr>
                <a:defRPr/>
              </a:pPr>
              <a:t>1</a:t>
            </a:fld>
            <a:endParaRPr lang="en-GB"/>
          </a:p>
        </p:txBody>
      </p:sp>
      <p:sp>
        <p:nvSpPr>
          <p:cNvPr id="9" name="ZoneTexte 8"/>
          <p:cNvSpPr txBox="1"/>
          <p:nvPr/>
        </p:nvSpPr>
        <p:spPr>
          <a:xfrm>
            <a:off x="3530600" y="4851400"/>
            <a:ext cx="2249334" cy="369332"/>
          </a:xfrm>
          <a:prstGeom prst="rect">
            <a:avLst/>
          </a:prstGeom>
          <a:noFill/>
        </p:spPr>
        <p:txBody>
          <a:bodyPr wrap="none" rtlCol="0">
            <a:spAutoFit/>
          </a:bodyPr>
          <a:lstStyle/>
          <a:p>
            <a:r>
              <a:rPr lang="en-GB" dirty="0" smtClean="0"/>
              <a:t>rousseau@lal.in2p3.fr</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32212" y="615262"/>
            <a:ext cx="9111788" cy="5937938"/>
          </a:xfrm>
          <a:prstGeom prst="rect">
            <a:avLst/>
          </a:prstGeom>
          <a:noFill/>
          <a:ln w="9525">
            <a:noFill/>
            <a:round/>
            <a:headEnd/>
            <a:tailEnd/>
          </a:ln>
        </p:spPr>
      </p:pic>
      <p:sp>
        <p:nvSpPr>
          <p:cNvPr id="3" name="Ellipse 2"/>
          <p:cNvSpPr/>
          <p:nvPr/>
        </p:nvSpPr>
        <p:spPr>
          <a:xfrm>
            <a:off x="850900" y="30861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Ellipse 3"/>
          <p:cNvSpPr/>
          <p:nvPr/>
        </p:nvSpPr>
        <p:spPr>
          <a:xfrm>
            <a:off x="2679700" y="30861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Ellipse 4"/>
          <p:cNvSpPr/>
          <p:nvPr/>
        </p:nvSpPr>
        <p:spPr>
          <a:xfrm>
            <a:off x="3302000" y="40259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Ellipse 5"/>
          <p:cNvSpPr/>
          <p:nvPr/>
        </p:nvSpPr>
        <p:spPr>
          <a:xfrm>
            <a:off x="4508500" y="4927600"/>
            <a:ext cx="1676400" cy="584200"/>
          </a:xfrm>
          <a:prstGeom prst="ellipse">
            <a:avLst/>
          </a:prstGeom>
          <a:solidFill>
            <a:srgbClr val="CCFFCC">
              <a:alpha val="30000"/>
            </a:srgbClr>
          </a:solidFill>
          <a:ln w="158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Ellipse 6"/>
          <p:cNvSpPr/>
          <p:nvPr/>
        </p:nvSpPr>
        <p:spPr>
          <a:xfrm>
            <a:off x="1358900" y="3251200"/>
            <a:ext cx="2844800" cy="1168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smtClean="0"/>
              <a:t>Modèle</a:t>
            </a:r>
            <a:r>
              <a:rPr lang="en-GB" sz="2400" dirty="0" smtClean="0"/>
              <a:t> Standard</a:t>
            </a:r>
            <a:endParaRPr lang="en-GB" sz="2400" dirty="0"/>
          </a:p>
        </p:txBody>
      </p:sp>
      <p:pic>
        <p:nvPicPr>
          <p:cNvPr id="8" name="Picture 6"/>
          <p:cNvPicPr>
            <a:picLocks noChangeAspect="1" noChangeArrowheads="1"/>
          </p:cNvPicPr>
          <p:nvPr/>
        </p:nvPicPr>
        <p:blipFill>
          <a:blip r:embed="rId4"/>
          <a:srcRect/>
          <a:stretch>
            <a:fillRect/>
          </a:stretch>
        </p:blipFill>
        <p:spPr bwMode="auto">
          <a:xfrm>
            <a:off x="6184900" y="1163413"/>
            <a:ext cx="1308100" cy="1744888"/>
          </a:xfrm>
          <a:prstGeom prst="rect">
            <a:avLst/>
          </a:prstGeom>
          <a:noFill/>
          <a:ln w="28575">
            <a:noFill/>
            <a:miter lim="800000"/>
            <a:headEnd/>
            <a:tailEnd/>
          </a:ln>
          <a:effectLst/>
        </p:spPr>
      </p:pic>
      <p:pic>
        <p:nvPicPr>
          <p:cNvPr id="9" name="Image 8" descr="espacetemps.jpg"/>
          <p:cNvPicPr>
            <a:picLocks noChangeAspect="1"/>
          </p:cNvPicPr>
          <p:nvPr/>
        </p:nvPicPr>
        <p:blipFill>
          <a:blip r:embed="rId5"/>
          <a:stretch>
            <a:fillRect/>
          </a:stretch>
        </p:blipFill>
        <p:spPr>
          <a:xfrm>
            <a:off x="6503987" y="4601301"/>
            <a:ext cx="2170113" cy="182807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9AE8E040-A29C-F54D-AA17-7A4055613C97}" type="slidenum">
              <a:rPr lang="fr-FR"/>
              <a:pPr/>
              <a:t>100</a:t>
            </a:fld>
            <a:endParaRPr lang="fr-FR"/>
          </a:p>
        </p:txBody>
      </p:sp>
      <p:sp>
        <p:nvSpPr>
          <p:cNvPr id="709634" name="Rectangle 2"/>
          <p:cNvSpPr>
            <a:spLocks noGrp="1" noChangeArrowheads="1"/>
          </p:cNvSpPr>
          <p:nvPr>
            <p:ph type="title"/>
          </p:nvPr>
        </p:nvSpPr>
        <p:spPr>
          <a:xfrm>
            <a:off x="1295400" y="0"/>
            <a:ext cx="5133975" cy="519113"/>
          </a:xfrm>
        </p:spPr>
        <p:txBody>
          <a:bodyPr>
            <a:normAutofit fontScale="90000"/>
          </a:bodyPr>
          <a:lstStyle/>
          <a:p>
            <a:r>
              <a:rPr lang="fr-FR" dirty="0"/>
              <a:t>La </a:t>
            </a:r>
            <a:r>
              <a:rPr lang="fr-FR" dirty="0" err="1"/>
              <a:t>supersymétrie</a:t>
            </a:r>
            <a:endParaRPr lang="fr-FR" dirty="0"/>
          </a:p>
        </p:txBody>
      </p:sp>
      <p:sp>
        <p:nvSpPr>
          <p:cNvPr id="709635" name="Rectangle 3"/>
          <p:cNvSpPr>
            <a:spLocks noGrp="1" noChangeArrowheads="1"/>
          </p:cNvSpPr>
          <p:nvPr>
            <p:ph type="body" idx="1"/>
          </p:nvPr>
        </p:nvSpPr>
        <p:spPr>
          <a:xfrm>
            <a:off x="174625" y="579438"/>
            <a:ext cx="5942013" cy="3492500"/>
          </a:xfrm>
        </p:spPr>
        <p:txBody>
          <a:bodyPr/>
          <a:lstStyle/>
          <a:p>
            <a:r>
              <a:rPr lang="fr-FR" sz="2400" dirty="0"/>
              <a:t>Problème pour définir correctement la masse du Higgs</a:t>
            </a:r>
          </a:p>
          <a:p>
            <a:pPr lvl="1"/>
            <a:r>
              <a:rPr lang="fr-FR" sz="2200" dirty="0"/>
              <a:t>Solution : </a:t>
            </a:r>
            <a:r>
              <a:rPr lang="fr-FR" sz="2200" dirty="0" err="1"/>
              <a:t>supersymétrie</a:t>
            </a:r>
            <a:endParaRPr lang="fr-FR" sz="2200" dirty="0"/>
          </a:p>
          <a:p>
            <a:r>
              <a:rPr lang="fr-FR" sz="2400" dirty="0"/>
              <a:t>Symétrie entre particules de matière (fermions) et particules véhiculant les interactions (bosons)</a:t>
            </a:r>
          </a:p>
          <a:p>
            <a:pPr lvl="1"/>
            <a:r>
              <a:rPr lang="fr-FR" sz="2200" dirty="0"/>
              <a:t>Fermion </a:t>
            </a:r>
            <a:r>
              <a:rPr lang="fr-FR" sz="2200" dirty="0" err="1">
                <a:sym typeface="Symbol" pitchFamily="-84" charset="2"/>
              </a:rPr>
              <a:t></a:t>
            </a:r>
            <a:r>
              <a:rPr lang="fr-FR" sz="2200" dirty="0">
                <a:sym typeface="Symbol" pitchFamily="-84" charset="2"/>
              </a:rPr>
              <a:t> </a:t>
            </a:r>
            <a:r>
              <a:rPr lang="fr-FR" sz="2200" dirty="0"/>
              <a:t>Boson</a:t>
            </a:r>
          </a:p>
          <a:p>
            <a:endParaRPr lang="en-US" sz="2400" dirty="0"/>
          </a:p>
        </p:txBody>
      </p:sp>
      <p:pic>
        <p:nvPicPr>
          <p:cNvPr id="709636" name="Picture 4" descr="clark_superman"/>
          <p:cNvPicPr>
            <a:picLocks noChangeAspect="1" noChangeArrowheads="1"/>
          </p:cNvPicPr>
          <p:nvPr/>
        </p:nvPicPr>
        <p:blipFill>
          <a:blip r:embed="rId3"/>
          <a:srcRect/>
          <a:stretch>
            <a:fillRect/>
          </a:stretch>
        </p:blipFill>
        <p:spPr bwMode="auto">
          <a:xfrm>
            <a:off x="6248400" y="685800"/>
            <a:ext cx="2597150" cy="2743200"/>
          </a:xfrm>
          <a:prstGeom prst="rect">
            <a:avLst/>
          </a:prstGeom>
          <a:noFill/>
        </p:spPr>
      </p:pic>
      <p:pic>
        <p:nvPicPr>
          <p:cNvPr id="709637" name="Picture 5"/>
          <p:cNvPicPr>
            <a:picLocks noChangeAspect="1" noChangeArrowheads="1"/>
          </p:cNvPicPr>
          <p:nvPr/>
        </p:nvPicPr>
        <p:blipFill>
          <a:blip r:embed="rId4"/>
          <a:srcRect/>
          <a:stretch>
            <a:fillRect/>
          </a:stretch>
        </p:blipFill>
        <p:spPr bwMode="auto">
          <a:xfrm>
            <a:off x="1295400" y="3983038"/>
            <a:ext cx="6248400" cy="2874962"/>
          </a:xfrm>
          <a:prstGeom prst="rect">
            <a:avLst/>
          </a:prstGeom>
          <a:noFill/>
          <a:ln w="28575">
            <a:noFill/>
            <a:miter lim="800000"/>
            <a:headEnd/>
            <a:tailEnd/>
          </a:ln>
          <a:effectLst/>
        </p:spPr>
      </p:pic>
      <p:sp>
        <p:nvSpPr>
          <p:cNvPr id="709638" name="Rectangle 6"/>
          <p:cNvSpPr>
            <a:spLocks noChangeArrowheads="1"/>
          </p:cNvSpPr>
          <p:nvPr/>
        </p:nvSpPr>
        <p:spPr bwMode="auto">
          <a:xfrm>
            <a:off x="4343400" y="4038600"/>
            <a:ext cx="4800600" cy="281940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709639" name="Rectangle 7"/>
          <p:cNvSpPr>
            <a:spLocks noChangeArrowheads="1"/>
          </p:cNvSpPr>
          <p:nvPr/>
        </p:nvSpPr>
        <p:spPr bwMode="auto">
          <a:xfrm>
            <a:off x="7505700" y="590550"/>
            <a:ext cx="1638300" cy="306705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0209518E-13B3-6F4D-AA17-D2FF577B3A7C}" type="slidenum">
              <a:rPr lang="fr-FR"/>
              <a:pPr/>
              <a:t>101</a:t>
            </a:fld>
            <a:endParaRPr lang="fr-FR"/>
          </a:p>
        </p:txBody>
      </p:sp>
      <p:sp>
        <p:nvSpPr>
          <p:cNvPr id="711682" name="Rectangle 2"/>
          <p:cNvSpPr>
            <a:spLocks noGrp="1" noChangeArrowheads="1"/>
          </p:cNvSpPr>
          <p:nvPr>
            <p:ph type="title"/>
          </p:nvPr>
        </p:nvSpPr>
        <p:spPr>
          <a:xfrm>
            <a:off x="1676400" y="0"/>
            <a:ext cx="4752975" cy="519113"/>
          </a:xfrm>
        </p:spPr>
        <p:txBody>
          <a:bodyPr>
            <a:normAutofit fontScale="90000"/>
          </a:bodyPr>
          <a:lstStyle/>
          <a:p>
            <a:r>
              <a:rPr lang="fr-FR" dirty="0"/>
              <a:t>La </a:t>
            </a:r>
            <a:r>
              <a:rPr lang="fr-FR" dirty="0" err="1"/>
              <a:t>supersymétrie</a:t>
            </a:r>
            <a:endParaRPr lang="fr-FR" dirty="0"/>
          </a:p>
        </p:txBody>
      </p:sp>
      <p:pic>
        <p:nvPicPr>
          <p:cNvPr id="711683" name="Picture 3" descr="clark_superman"/>
          <p:cNvPicPr>
            <a:picLocks noChangeAspect="1" noChangeArrowheads="1"/>
          </p:cNvPicPr>
          <p:nvPr/>
        </p:nvPicPr>
        <p:blipFill>
          <a:blip r:embed="rId3"/>
          <a:srcRect/>
          <a:stretch>
            <a:fillRect/>
          </a:stretch>
        </p:blipFill>
        <p:spPr bwMode="auto">
          <a:xfrm>
            <a:off x="6248400" y="685800"/>
            <a:ext cx="2597150" cy="2743200"/>
          </a:xfrm>
          <a:prstGeom prst="rect">
            <a:avLst/>
          </a:prstGeom>
          <a:noFill/>
        </p:spPr>
      </p:pic>
      <p:pic>
        <p:nvPicPr>
          <p:cNvPr id="711684" name="Picture 4"/>
          <p:cNvPicPr>
            <a:picLocks noChangeAspect="1" noChangeArrowheads="1"/>
          </p:cNvPicPr>
          <p:nvPr/>
        </p:nvPicPr>
        <p:blipFill>
          <a:blip r:embed="rId4"/>
          <a:srcRect/>
          <a:stretch>
            <a:fillRect/>
          </a:stretch>
        </p:blipFill>
        <p:spPr bwMode="auto">
          <a:xfrm>
            <a:off x="1295400" y="3983038"/>
            <a:ext cx="6248400" cy="2874962"/>
          </a:xfrm>
          <a:prstGeom prst="rect">
            <a:avLst/>
          </a:prstGeom>
          <a:noFill/>
          <a:ln w="28575">
            <a:noFill/>
            <a:miter lim="800000"/>
            <a:headEnd/>
            <a:tailEnd/>
          </a:ln>
          <a:effectLst/>
        </p:spPr>
      </p:pic>
      <p:sp>
        <p:nvSpPr>
          <p:cNvPr id="711685" name="Rectangle 5"/>
          <p:cNvSpPr>
            <a:spLocks noChangeArrowheads="1"/>
          </p:cNvSpPr>
          <p:nvPr/>
        </p:nvSpPr>
        <p:spPr bwMode="auto">
          <a:xfrm>
            <a:off x="174625" y="579438"/>
            <a:ext cx="5942013" cy="34925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66"/>
              </a:buClr>
              <a:buSzPct val="140000"/>
              <a:buFont typeface="Wingdings" pitchFamily="-84" charset="2"/>
              <a:buChar char="§"/>
            </a:pPr>
            <a:r>
              <a:rPr lang="fr-FR" sz="2400"/>
              <a:t>Problème pour définir correctement la masse du Higgs</a:t>
            </a:r>
          </a:p>
          <a:p>
            <a:pPr marL="669925" lvl="1" indent="-325438">
              <a:spcBef>
                <a:spcPct val="20000"/>
              </a:spcBef>
              <a:buClr>
                <a:srgbClr val="CC0099"/>
              </a:buClr>
              <a:buSzPct val="115000"/>
              <a:buFont typeface="Wingdings" pitchFamily="-84" charset="2"/>
              <a:buChar char="§"/>
            </a:pPr>
            <a:r>
              <a:rPr lang="fr-FR" sz="2200">
                <a:ea typeface="ＭＳ Ｐゴシック" pitchFamily="-84" charset="-128"/>
              </a:rPr>
              <a:t>Solution : supersymétrie</a:t>
            </a:r>
          </a:p>
          <a:p>
            <a:pPr marL="342900" indent="-342900">
              <a:spcBef>
                <a:spcPct val="20000"/>
              </a:spcBef>
              <a:buClr>
                <a:srgbClr val="FF0066"/>
              </a:buClr>
              <a:buSzPct val="140000"/>
              <a:buFont typeface="Wingdings" pitchFamily="-84" charset="2"/>
              <a:buChar char="§"/>
            </a:pPr>
            <a:r>
              <a:rPr lang="fr-FR" sz="2400"/>
              <a:t>Symétrie entre particules de matière (fermions) et particules véhiculant les interactions (bosons)</a:t>
            </a:r>
          </a:p>
          <a:p>
            <a:pPr marL="669925" lvl="1" indent="-325438">
              <a:spcBef>
                <a:spcPct val="20000"/>
              </a:spcBef>
              <a:buClr>
                <a:srgbClr val="CC0099"/>
              </a:buClr>
              <a:buSzPct val="115000"/>
              <a:buFont typeface="Wingdings" pitchFamily="-84" charset="2"/>
              <a:buChar char="§"/>
            </a:pPr>
            <a:r>
              <a:rPr lang="fr-FR" sz="2200">
                <a:ea typeface="ＭＳ Ｐゴシック" pitchFamily="-84" charset="-128"/>
              </a:rPr>
              <a:t>Fermion </a:t>
            </a:r>
            <a:r>
              <a:rPr lang="fr-FR" sz="2200">
                <a:ea typeface="ＭＳ Ｐゴシック" pitchFamily="-84" charset="-128"/>
                <a:sym typeface="Symbol" pitchFamily="-84" charset="2"/>
              </a:rPr>
              <a:t> </a:t>
            </a:r>
            <a:r>
              <a:rPr lang="fr-FR" sz="2200">
                <a:ea typeface="ＭＳ Ｐゴシック" pitchFamily="-84" charset="-128"/>
              </a:rPr>
              <a:t>Boson</a:t>
            </a:r>
          </a:p>
          <a:p>
            <a:pPr marL="342900" indent="-342900">
              <a:spcBef>
                <a:spcPct val="20000"/>
              </a:spcBef>
              <a:buClr>
                <a:srgbClr val="FF0066"/>
              </a:buClr>
              <a:buSzPct val="140000"/>
              <a:buFont typeface="Wingdings" pitchFamily="-84" charset="2"/>
              <a:buChar char="§"/>
            </a:pPr>
            <a:endParaRPr lang="en-US" sz="240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Dimensions </a:t>
            </a:r>
            <a:r>
              <a:rPr lang="en-GB" dirty="0" err="1" smtClean="0"/>
              <a:t>supplémentaires</a:t>
            </a:r>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102</a:t>
            </a:fld>
            <a:endParaRPr lang="fr-FR"/>
          </a:p>
        </p:txBody>
      </p:sp>
      <p:pic>
        <p:nvPicPr>
          <p:cNvPr id="5" name="Image 4"/>
          <p:cNvPicPr>
            <a:picLocks noChangeAspect="1"/>
          </p:cNvPicPr>
          <p:nvPr/>
        </p:nvPicPr>
        <p:blipFill>
          <a:blip r:embed="rId2"/>
          <a:stretch>
            <a:fillRect/>
          </a:stretch>
        </p:blipFill>
        <p:spPr>
          <a:xfrm>
            <a:off x="2032000" y="1701800"/>
            <a:ext cx="2400000" cy="1800000"/>
          </a:xfrm>
          <a:prstGeom prst="rect">
            <a:avLst/>
          </a:prstGeom>
        </p:spPr>
      </p:pic>
      <p:pic>
        <p:nvPicPr>
          <p:cNvPr id="6" name="Image 5"/>
          <p:cNvPicPr>
            <a:picLocks noChangeAspect="1"/>
          </p:cNvPicPr>
          <p:nvPr/>
        </p:nvPicPr>
        <p:blipFill>
          <a:blip r:embed="rId3"/>
          <a:stretch>
            <a:fillRect/>
          </a:stretch>
        </p:blipFill>
        <p:spPr>
          <a:xfrm>
            <a:off x="5130800" y="1701800"/>
            <a:ext cx="2400000" cy="1800000"/>
          </a:xfrm>
          <a:prstGeom prst="rect">
            <a:avLst/>
          </a:prstGeom>
        </p:spPr>
      </p:pic>
      <p:sp>
        <p:nvSpPr>
          <p:cNvPr id="7" name="ZoneTexte 6"/>
          <p:cNvSpPr txBox="1"/>
          <p:nvPr/>
        </p:nvSpPr>
        <p:spPr>
          <a:xfrm>
            <a:off x="1092200" y="4508500"/>
            <a:ext cx="6876702" cy="1200328"/>
          </a:xfrm>
          <a:prstGeom prst="rect">
            <a:avLst/>
          </a:prstGeom>
          <a:noFill/>
        </p:spPr>
        <p:txBody>
          <a:bodyPr wrap="none" rtlCol="0">
            <a:spAutoFit/>
          </a:bodyPr>
          <a:lstStyle/>
          <a:p>
            <a:r>
              <a:rPr lang="en-GB" sz="2400" dirty="0" smtClean="0"/>
              <a:t>Dimensions </a:t>
            </a:r>
            <a:r>
              <a:rPr lang="en-GB" sz="2400" dirty="0" err="1" smtClean="0"/>
              <a:t>supplémentaires</a:t>
            </a:r>
            <a:r>
              <a:rPr lang="en-GB" sz="2400" dirty="0" smtClean="0"/>
              <a:t> de </a:t>
            </a:r>
            <a:r>
              <a:rPr lang="en-GB" sz="2400" dirty="0" err="1" smtClean="0"/>
              <a:t>l’espace</a:t>
            </a:r>
            <a:r>
              <a:rPr lang="en-GB" sz="2400" dirty="0" smtClean="0"/>
              <a:t> </a:t>
            </a:r>
            <a:r>
              <a:rPr lang="en-GB" sz="2400" dirty="0" err="1" smtClean="0"/>
              <a:t>repliées</a:t>
            </a:r>
            <a:endParaRPr lang="en-GB" sz="2400" dirty="0" smtClean="0"/>
          </a:p>
          <a:p>
            <a:r>
              <a:rPr lang="en-GB" sz="2400" dirty="0" smtClean="0"/>
              <a:t>La gravitation </a:t>
            </a:r>
            <a:r>
              <a:rPr lang="en-GB" sz="2400" dirty="0" err="1" smtClean="0"/>
              <a:t>est</a:t>
            </a:r>
            <a:r>
              <a:rPr lang="en-GB" sz="2400" dirty="0" smtClean="0"/>
              <a:t> “</a:t>
            </a:r>
            <a:r>
              <a:rPr lang="en-GB" sz="2400" dirty="0" err="1" smtClean="0"/>
              <a:t>diluée</a:t>
            </a:r>
            <a:r>
              <a:rPr lang="en-GB" sz="2400" dirty="0" smtClean="0"/>
              <a:t>” </a:t>
            </a:r>
            <a:r>
              <a:rPr lang="en-GB" sz="2400" dirty="0" err="1" smtClean="0"/>
              <a:t>dans</a:t>
            </a:r>
            <a:r>
              <a:rPr lang="en-GB" sz="2400" dirty="0" smtClean="0"/>
              <a:t> un </a:t>
            </a:r>
            <a:r>
              <a:rPr lang="en-GB" sz="2400" dirty="0" err="1" smtClean="0"/>
              <a:t>espace</a:t>
            </a:r>
            <a:r>
              <a:rPr lang="en-GB" sz="2400" dirty="0" smtClean="0"/>
              <a:t> plus grand</a:t>
            </a:r>
          </a:p>
          <a:p>
            <a:r>
              <a:rPr lang="en-GB" sz="2400" dirty="0" err="1" smtClean="0"/>
              <a:t>Fournit</a:t>
            </a:r>
            <a:r>
              <a:rPr lang="en-GB" sz="2400" dirty="0" smtClean="0"/>
              <a:t> </a:t>
            </a:r>
            <a:r>
              <a:rPr lang="en-GB" sz="2400" dirty="0" err="1" smtClean="0"/>
              <a:t>aussi</a:t>
            </a:r>
            <a:r>
              <a:rPr lang="en-GB" sz="2400" dirty="0" smtClean="0"/>
              <a:t> un </a:t>
            </a:r>
            <a:r>
              <a:rPr lang="en-GB" sz="2400" dirty="0" err="1" smtClean="0"/>
              <a:t>candidat</a:t>
            </a:r>
            <a:r>
              <a:rPr lang="en-GB" sz="2400" dirty="0" smtClean="0"/>
              <a:t> de </a:t>
            </a:r>
            <a:r>
              <a:rPr lang="en-GB" sz="2400" dirty="0" err="1" smtClean="0"/>
              <a:t>matière</a:t>
            </a:r>
            <a:r>
              <a:rPr lang="en-GB" sz="2400" dirty="0" smtClean="0"/>
              <a:t> noire “</a:t>
            </a:r>
            <a:r>
              <a:rPr lang="en-GB" sz="2400" dirty="0" err="1" smtClean="0"/>
              <a:t>gravitino</a:t>
            </a:r>
            <a:r>
              <a:rPr lang="en-GB" sz="2400" dirty="0" smtClean="0"/>
              <a:t>”</a:t>
            </a:r>
            <a:endParaRPr lang="en-GB" sz="24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1026" descr="C:\Documents and Settings\zerwas\Mes documents\Mes images\FEB5.JPG"/>
          <p:cNvPicPr>
            <a:picLocks noChangeAspect="1" noChangeArrowheads="1"/>
          </p:cNvPicPr>
          <p:nvPr/>
        </p:nvPicPr>
        <p:blipFill>
          <a:blip r:embed="rId2"/>
          <a:stretch>
            <a:fillRect/>
          </a:stretch>
        </p:blipFill>
        <p:spPr bwMode="auto">
          <a:xfrm>
            <a:off x="2028" y="0"/>
            <a:ext cx="9139943" cy="6858000"/>
          </a:xfrm>
          <a:prstGeom prst="rect">
            <a:avLst/>
          </a:prstGeom>
          <a:noFill/>
        </p:spPr>
      </p:pic>
      <p:sp>
        <p:nvSpPr>
          <p:cNvPr id="5124" name="Text Box 1028"/>
          <p:cNvSpPr txBox="1">
            <a:spLocks noChangeArrowheads="1"/>
          </p:cNvSpPr>
          <p:nvPr/>
        </p:nvSpPr>
        <p:spPr bwMode="auto">
          <a:xfrm>
            <a:off x="152400" y="1676400"/>
            <a:ext cx="2146300" cy="7016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MAC based SBIT3</a:t>
            </a:r>
          </a:p>
          <a:p>
            <a:r>
              <a:rPr lang="en-US" sz="2000">
                <a:solidFill>
                  <a:schemeClr val="accent2"/>
                </a:solidFill>
              </a:rPr>
              <a:t>With TMaclib</a:t>
            </a:r>
            <a:endParaRPr lang="fr-FR" sz="2000">
              <a:solidFill>
                <a:schemeClr val="accent2"/>
              </a:solidFill>
            </a:endParaRPr>
          </a:p>
        </p:txBody>
      </p:sp>
      <p:sp>
        <p:nvSpPr>
          <p:cNvPr id="5125" name="Text Box 1029"/>
          <p:cNvSpPr txBox="1">
            <a:spLocks noChangeArrowheads="1"/>
          </p:cNvSpPr>
          <p:nvPr/>
        </p:nvSpPr>
        <p:spPr bwMode="auto">
          <a:xfrm>
            <a:off x="838200" y="5791200"/>
            <a:ext cx="2019300" cy="3968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LV Power Supply</a:t>
            </a:r>
            <a:endParaRPr lang="fr-FR" sz="2000">
              <a:solidFill>
                <a:schemeClr val="accent2"/>
              </a:solidFill>
            </a:endParaRPr>
          </a:p>
        </p:txBody>
      </p:sp>
      <p:sp>
        <p:nvSpPr>
          <p:cNvPr id="5126" name="Text Box 1030"/>
          <p:cNvSpPr txBox="1">
            <a:spLocks noChangeArrowheads="1"/>
          </p:cNvSpPr>
          <p:nvPr/>
        </p:nvSpPr>
        <p:spPr bwMode="auto">
          <a:xfrm>
            <a:off x="1254125" y="4419600"/>
            <a:ext cx="1412875" cy="3968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LV U and I </a:t>
            </a:r>
            <a:endParaRPr lang="fr-FR" sz="2000">
              <a:solidFill>
                <a:schemeClr val="accent2"/>
              </a:solidFill>
            </a:endParaRPr>
          </a:p>
        </p:txBody>
      </p:sp>
      <p:sp>
        <p:nvSpPr>
          <p:cNvPr id="5127" name="Text Box 1031"/>
          <p:cNvSpPr txBox="1">
            <a:spLocks noChangeArrowheads="1"/>
          </p:cNvSpPr>
          <p:nvPr/>
        </p:nvSpPr>
        <p:spPr bwMode="auto">
          <a:xfrm>
            <a:off x="4762500" y="685800"/>
            <a:ext cx="3903663" cy="16160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a:solidFill>
                  <a:schemeClr val="accent2"/>
                </a:solidFill>
              </a:rPr>
              <a:t>VME:</a:t>
            </a:r>
          </a:p>
          <a:p>
            <a:pPr>
              <a:buFontTx/>
              <a:buChar char="•"/>
            </a:pPr>
            <a:r>
              <a:rPr lang="en-US" sz="2000">
                <a:solidFill>
                  <a:schemeClr val="accent2"/>
                </a:solidFill>
              </a:rPr>
              <a:t> TTCvx, TTCvi, PDG,PDC, Fanout</a:t>
            </a:r>
          </a:p>
          <a:p>
            <a:pPr>
              <a:buFontTx/>
              <a:buChar char="•"/>
            </a:pPr>
            <a:r>
              <a:rPr lang="en-US" sz="2000">
                <a:solidFill>
                  <a:schemeClr val="accent2"/>
                </a:solidFill>
              </a:rPr>
              <a:t> CALIB</a:t>
            </a:r>
          </a:p>
          <a:p>
            <a:pPr>
              <a:buFontTx/>
              <a:buChar char="•"/>
            </a:pPr>
            <a:r>
              <a:rPr lang="en-US" sz="2000">
                <a:solidFill>
                  <a:schemeClr val="accent2"/>
                </a:solidFill>
              </a:rPr>
              <a:t> SPACmaster</a:t>
            </a:r>
          </a:p>
          <a:p>
            <a:pPr>
              <a:buFontTx/>
              <a:buChar char="•"/>
            </a:pPr>
            <a:r>
              <a:rPr lang="en-US" sz="2000">
                <a:solidFill>
                  <a:schemeClr val="accent2"/>
                </a:solidFill>
              </a:rPr>
              <a:t> miniROD readout</a:t>
            </a:r>
            <a:endParaRPr lang="fr-FR" sz="2000">
              <a:solidFill>
                <a:schemeClr val="accent2"/>
              </a:solidFill>
            </a:endParaRPr>
          </a:p>
        </p:txBody>
      </p:sp>
      <p:sp>
        <p:nvSpPr>
          <p:cNvPr id="7" name="ZoneTexte 6"/>
          <p:cNvSpPr txBox="1"/>
          <p:nvPr/>
        </p:nvSpPr>
        <p:spPr>
          <a:xfrm>
            <a:off x="381000" y="304800"/>
            <a:ext cx="3352200" cy="461665"/>
          </a:xfrm>
          <a:prstGeom prst="rect">
            <a:avLst/>
          </a:prstGeom>
          <a:solidFill>
            <a:schemeClr val="bg1"/>
          </a:solidFill>
        </p:spPr>
        <p:txBody>
          <a:bodyPr wrap="none" rtlCol="0">
            <a:spAutoFit/>
          </a:bodyPr>
          <a:lstStyle/>
          <a:p>
            <a:r>
              <a:rPr lang="fr-FR" dirty="0" smtClean="0"/>
              <a:t>Test des </a:t>
            </a:r>
            <a:r>
              <a:rPr lang="fr-FR" dirty="0" err="1" smtClean="0"/>
              <a:t>Front-End</a:t>
            </a:r>
            <a:r>
              <a:rPr lang="fr-FR" dirty="0" smtClean="0"/>
              <a:t> </a:t>
            </a:r>
            <a:r>
              <a:rPr lang="fr-FR" dirty="0" err="1" smtClean="0"/>
              <a:t>Board</a:t>
            </a:r>
            <a:endParaRPr lang="fr-FR" dirty="0"/>
          </a:p>
        </p:txBody>
      </p:sp>
      <p:sp>
        <p:nvSpPr>
          <p:cNvPr id="8" name="Espace réservé du numéro de diapositive 7"/>
          <p:cNvSpPr>
            <a:spLocks noGrp="1"/>
          </p:cNvSpPr>
          <p:nvPr>
            <p:ph type="sldNum" sz="quarter" idx="12"/>
          </p:nvPr>
        </p:nvSpPr>
        <p:spPr/>
        <p:txBody>
          <a:bodyPr/>
          <a:lstStyle/>
          <a:p>
            <a:fld id="{15A53C10-405B-DE42-A6B2-9D6E6857B78D}" type="slidenum">
              <a:rPr lang="fr-FR" smtClean="0"/>
              <a:pPr/>
              <a:t>103</a:t>
            </a:fld>
            <a:endParaRPr lang="fr-F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8" name="Picture 4" descr="0060"/>
          <p:cNvPicPr>
            <a:picLocks noChangeAspect="1" noChangeArrowheads="1"/>
          </p:cNvPicPr>
          <p:nvPr/>
        </p:nvPicPr>
        <p:blipFill>
          <a:blip r:embed="rId2"/>
          <a:srcRect/>
          <a:stretch>
            <a:fillRect/>
          </a:stretch>
        </p:blipFill>
        <p:spPr bwMode="auto">
          <a:xfrm>
            <a:off x="228600" y="228600"/>
            <a:ext cx="5356225" cy="3317404"/>
          </a:xfrm>
          <a:prstGeom prst="rect">
            <a:avLst/>
          </a:prstGeom>
          <a:noFill/>
        </p:spPr>
      </p:pic>
      <p:pic>
        <p:nvPicPr>
          <p:cNvPr id="41989" name="Picture 5" descr="6000"/>
          <p:cNvPicPr>
            <a:picLocks noChangeAspect="1" noChangeArrowheads="1"/>
          </p:cNvPicPr>
          <p:nvPr/>
        </p:nvPicPr>
        <p:blipFill>
          <a:blip r:embed="rId3"/>
          <a:srcRect/>
          <a:stretch>
            <a:fillRect/>
          </a:stretch>
        </p:blipFill>
        <p:spPr bwMode="auto">
          <a:xfrm>
            <a:off x="228599" y="3657600"/>
            <a:ext cx="6096513" cy="3067839"/>
          </a:xfrm>
          <a:prstGeom prst="rect">
            <a:avLst/>
          </a:prstGeom>
          <a:noFill/>
        </p:spPr>
      </p:pic>
      <p:sp>
        <p:nvSpPr>
          <p:cNvPr id="16" name="ZoneTexte 15"/>
          <p:cNvSpPr txBox="1"/>
          <p:nvPr/>
        </p:nvSpPr>
        <p:spPr>
          <a:xfrm>
            <a:off x="3048000" y="2667000"/>
            <a:ext cx="1905000" cy="685800"/>
          </a:xfrm>
          <a:prstGeom prst="rect">
            <a:avLst/>
          </a:prstGeom>
          <a:solidFill>
            <a:schemeClr val="bg1"/>
          </a:solidFill>
        </p:spPr>
        <p:txBody>
          <a:bodyPr wrap="square" rtlCol="0">
            <a:noAutofit/>
          </a:bodyPr>
          <a:lstStyle/>
          <a:p>
            <a:r>
              <a:rPr lang="fr-FR" sz="1600" dirty="0" smtClean="0"/>
              <a:t>…et bien d’autres</a:t>
            </a:r>
            <a:endParaRPr lang="fr-FR" sz="1600" dirty="0"/>
          </a:p>
        </p:txBody>
      </p:sp>
      <p:sp>
        <p:nvSpPr>
          <p:cNvPr id="17" name="ZoneTexte 16"/>
          <p:cNvSpPr txBox="1"/>
          <p:nvPr/>
        </p:nvSpPr>
        <p:spPr>
          <a:xfrm>
            <a:off x="5943601" y="762000"/>
            <a:ext cx="2438400" cy="830997"/>
          </a:xfrm>
          <a:prstGeom prst="rect">
            <a:avLst/>
          </a:prstGeom>
          <a:noFill/>
        </p:spPr>
        <p:txBody>
          <a:bodyPr wrap="square" rtlCol="0">
            <a:spAutoFit/>
          </a:bodyPr>
          <a:lstStyle/>
          <a:p>
            <a:r>
              <a:rPr lang="fr-FR" dirty="0" smtClean="0"/>
              <a:t>Une maturation d’un siècle…</a:t>
            </a:r>
            <a:endParaRPr lang="fr-FR" dirty="0"/>
          </a:p>
        </p:txBody>
      </p:sp>
      <p:cxnSp>
        <p:nvCxnSpPr>
          <p:cNvPr id="19" name="Connecteur droit avec flèche 18"/>
          <p:cNvCxnSpPr/>
          <p:nvPr/>
        </p:nvCxnSpPr>
        <p:spPr>
          <a:xfrm rot="16200000" flipV="1">
            <a:off x="4420394" y="6247606"/>
            <a:ext cx="6096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4800600" y="6396335"/>
            <a:ext cx="406932" cy="461665"/>
          </a:xfrm>
          <a:prstGeom prst="rect">
            <a:avLst/>
          </a:prstGeom>
          <a:noFill/>
        </p:spPr>
        <p:txBody>
          <a:bodyPr wrap="none" rtlCol="0">
            <a:spAutoFit/>
          </a:bodyPr>
          <a:lstStyle/>
          <a:p>
            <a:r>
              <a:rPr lang="fr-FR" dirty="0" smtClean="0">
                <a:solidFill>
                  <a:srgbClr val="FF0000"/>
                </a:solidFill>
              </a:rPr>
              <a:t>H</a:t>
            </a:r>
            <a:endParaRPr lang="fr-FR" dirty="0">
              <a:solidFill>
                <a:srgbClr val="FF0000"/>
              </a:solidFill>
            </a:endParaRPr>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solidFill>
                  <a:prstClr val="black">
                    <a:tint val="75000"/>
                  </a:prstClr>
                </a:solidFill>
              </a:rPr>
              <a:pPr/>
              <a:t>104</a:t>
            </a:fld>
            <a:endParaRPr lang="fr-BE" dirty="0">
              <a:solidFill>
                <a:prstClr val="black">
                  <a:tint val="75000"/>
                </a:prstClr>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5520" y="0"/>
            <a:ext cx="8229600" cy="1143000"/>
          </a:xfrm>
        </p:spPr>
        <p:txBody>
          <a:bodyPr>
            <a:noAutofit/>
          </a:bodyPr>
          <a:lstStyle/>
          <a:p>
            <a:r>
              <a:rPr lang="en-GB" sz="3200" dirty="0" smtClean="0"/>
              <a:t>AMS : </a:t>
            </a:r>
            <a:r>
              <a:rPr lang="en-GB" sz="3200" dirty="0" err="1" smtClean="0"/>
              <a:t>recherche</a:t>
            </a:r>
            <a:r>
              <a:rPr lang="en-GB" sz="3200" dirty="0" smtClean="0"/>
              <a:t> </a:t>
            </a:r>
            <a:r>
              <a:rPr lang="en-GB" sz="3200" dirty="0" err="1" smtClean="0"/>
              <a:t>d’antimatière</a:t>
            </a:r>
            <a:r>
              <a:rPr lang="en-GB" sz="3200" dirty="0" smtClean="0"/>
              <a:t> </a:t>
            </a:r>
            <a:r>
              <a:rPr lang="en-GB" sz="3200" dirty="0" err="1" smtClean="0"/>
              <a:t>dans</a:t>
            </a:r>
            <a:r>
              <a:rPr lang="en-GB" sz="3200" dirty="0" smtClean="0"/>
              <a:t> </a:t>
            </a:r>
            <a:r>
              <a:rPr lang="en-GB" sz="3200" dirty="0" err="1" smtClean="0"/>
              <a:t>l’espace</a:t>
            </a:r>
            <a:endParaRPr lang="en-GB" sz="3200"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105</a:t>
            </a:fld>
            <a:endParaRPr lang="fr-FR"/>
          </a:p>
        </p:txBody>
      </p:sp>
      <p:pic>
        <p:nvPicPr>
          <p:cNvPr id="4" name="Image 3" descr="ams_positrons_201304.png"/>
          <p:cNvPicPr>
            <a:picLocks noChangeAspect="1"/>
          </p:cNvPicPr>
          <p:nvPr/>
        </p:nvPicPr>
        <p:blipFill>
          <a:blip r:embed="rId2"/>
          <a:stretch>
            <a:fillRect/>
          </a:stretch>
        </p:blipFill>
        <p:spPr>
          <a:xfrm>
            <a:off x="1884987" y="2008893"/>
            <a:ext cx="6971146" cy="5521148"/>
          </a:xfrm>
          <a:prstGeom prst="rect">
            <a:avLst/>
          </a:prstGeom>
        </p:spPr>
      </p:pic>
      <p:pic>
        <p:nvPicPr>
          <p:cNvPr id="5" name="Image 4"/>
          <p:cNvPicPr>
            <a:picLocks noChangeAspect="1"/>
          </p:cNvPicPr>
          <p:nvPr/>
        </p:nvPicPr>
        <p:blipFill>
          <a:blip r:embed="rId3"/>
          <a:stretch>
            <a:fillRect/>
          </a:stretch>
        </p:blipFill>
        <p:spPr>
          <a:xfrm>
            <a:off x="225520" y="827793"/>
            <a:ext cx="3441700" cy="2362200"/>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Matière/énergie</a:t>
            </a:r>
            <a:r>
              <a:rPr lang="en-GB" dirty="0" smtClean="0"/>
              <a:t> noire</a:t>
            </a:r>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106</a:t>
            </a:fld>
            <a:endParaRPr lang="fr-FR"/>
          </a:p>
        </p:txBody>
      </p:sp>
      <p:pic>
        <p:nvPicPr>
          <p:cNvPr id="5" name="Image 4"/>
          <p:cNvPicPr>
            <a:picLocks noChangeAspect="1"/>
          </p:cNvPicPr>
          <p:nvPr/>
        </p:nvPicPr>
        <p:blipFill>
          <a:blip r:embed="rId2"/>
          <a:stretch>
            <a:fillRect/>
          </a:stretch>
        </p:blipFill>
        <p:spPr>
          <a:xfrm>
            <a:off x="190500" y="1961183"/>
            <a:ext cx="4508500" cy="2798877"/>
          </a:xfrm>
          <a:prstGeom prst="rect">
            <a:avLst/>
          </a:prstGeom>
        </p:spPr>
      </p:pic>
      <p:pic>
        <p:nvPicPr>
          <p:cNvPr id="6" name="Image 5" descr="Capture d’écran 2013-04-26 à 15.22.49.png"/>
          <p:cNvPicPr>
            <a:picLocks noChangeAspect="1"/>
          </p:cNvPicPr>
          <p:nvPr/>
        </p:nvPicPr>
        <p:blipFill>
          <a:blip r:embed="rId3"/>
          <a:stretch>
            <a:fillRect/>
          </a:stretch>
        </p:blipFill>
        <p:spPr>
          <a:xfrm>
            <a:off x="5080000" y="1327150"/>
            <a:ext cx="3809153" cy="5029200"/>
          </a:xfrm>
          <a:prstGeom prst="rect">
            <a:avLst/>
          </a:prstGeom>
        </p:spPr>
      </p:pic>
      <p:sp>
        <p:nvSpPr>
          <p:cNvPr id="7" name="ZoneTexte 6"/>
          <p:cNvSpPr txBox="1"/>
          <p:nvPr/>
        </p:nvSpPr>
        <p:spPr>
          <a:xfrm>
            <a:off x="1066800" y="5047734"/>
            <a:ext cx="2679978" cy="369332"/>
          </a:xfrm>
          <a:prstGeom prst="rect">
            <a:avLst/>
          </a:prstGeom>
          <a:noFill/>
        </p:spPr>
        <p:txBody>
          <a:bodyPr wrap="none" rtlCol="0">
            <a:spAutoFit/>
          </a:bodyPr>
          <a:lstStyle/>
          <a:p>
            <a:r>
              <a:rPr lang="en-GB" dirty="0" smtClean="0"/>
              <a:t>Satellite Planck : </a:t>
            </a:r>
            <a:r>
              <a:rPr lang="en-GB" dirty="0" err="1" smtClean="0"/>
              <a:t>avril</a:t>
            </a:r>
            <a:r>
              <a:rPr lang="en-GB" dirty="0" smtClean="0"/>
              <a:t> 2013</a:t>
            </a:r>
            <a:endParaRPr lang="en-GB"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t>Combien</a:t>
            </a:r>
            <a:r>
              <a:rPr lang="en-US" dirty="0"/>
              <a:t> </a:t>
            </a:r>
            <a:r>
              <a:rPr lang="en-US" dirty="0" err="1">
                <a:ea typeface="Arial" pitchFamily="-84" charset="0"/>
                <a:cs typeface="Arial" pitchFamily="-84" charset="0"/>
              </a:rPr>
              <a:t>ç</a:t>
            </a:r>
            <a:r>
              <a:rPr lang="en-US" dirty="0" err="1"/>
              <a:t>a</a:t>
            </a:r>
            <a:r>
              <a:rPr lang="en-US" dirty="0"/>
              <a:t> </a:t>
            </a:r>
            <a:r>
              <a:rPr lang="en-US" dirty="0" err="1"/>
              <a:t>co</a:t>
            </a:r>
            <a:r>
              <a:rPr lang="en-US" dirty="0" err="1">
                <a:ea typeface="Arial" pitchFamily="-84" charset="0"/>
                <a:cs typeface="Arial" pitchFamily="-84" charset="0"/>
              </a:rPr>
              <a:t>û</a:t>
            </a:r>
            <a:r>
              <a:rPr lang="en-US" dirty="0" err="1"/>
              <a:t>te</a:t>
            </a:r>
            <a:r>
              <a:rPr lang="en-US" dirty="0"/>
              <a:t> ?</a:t>
            </a:r>
          </a:p>
        </p:txBody>
      </p:sp>
      <p:sp>
        <p:nvSpPr>
          <p:cNvPr id="40962" name="Rectangle 2"/>
          <p:cNvSpPr>
            <a:spLocks noGrp="1" noChangeArrowheads="1"/>
          </p:cNvSpPr>
          <p:nvPr>
            <p:ph type="subTitle" idx="4294967295"/>
          </p:nvPr>
        </p:nvSpPr>
        <p:spPr>
          <a:xfrm>
            <a:off x="221761" y="1075794"/>
            <a:ext cx="8736480" cy="4033863"/>
          </a:xfrm>
          <a:ln/>
        </p:spPr>
        <p:txBody>
          <a:bodyPr>
            <a:normAutofit lnSpcReduction="10000"/>
          </a:bodyPr>
          <a:lstStyle/>
          <a:p>
            <a:pPr marL="390246" indent="-293764"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dirty="0">
                <a:solidFill>
                  <a:srgbClr val="800000"/>
                </a:solidFill>
              </a:rPr>
              <a:t>Construction du LHC + 4 </a:t>
            </a:r>
            <a:r>
              <a:rPr lang="en-US" dirty="0" err="1">
                <a:solidFill>
                  <a:srgbClr val="800000"/>
                </a:solidFill>
              </a:rPr>
              <a:t>exp</a:t>
            </a:r>
            <a:r>
              <a:rPr lang="en-US" dirty="0" err="1">
                <a:solidFill>
                  <a:srgbClr val="800000"/>
                </a:solidFill>
                <a:ea typeface="Arial" pitchFamily="-84" charset="0"/>
                <a:cs typeface="Arial" pitchFamily="-84" charset="0"/>
              </a:rPr>
              <a:t>é</a:t>
            </a:r>
            <a:r>
              <a:rPr lang="en-US" dirty="0" err="1">
                <a:solidFill>
                  <a:srgbClr val="800000"/>
                </a:solidFill>
              </a:rPr>
              <a:t>riences</a:t>
            </a:r>
            <a:r>
              <a:rPr lang="en-US" dirty="0">
                <a:solidFill>
                  <a:srgbClr val="800000"/>
                </a:solidFill>
              </a:rPr>
              <a:t>: </a:t>
            </a:r>
          </a:p>
          <a:p>
            <a:pPr marL="1565304" lvl="1" indent="-519848"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200" u="sng" dirty="0">
                <a:solidFill>
                  <a:srgbClr val="800000"/>
                </a:solidFill>
              </a:rPr>
              <a:t>7 milliards</a:t>
            </a:r>
            <a:r>
              <a:rPr lang="en-US" sz="2200" dirty="0">
                <a:solidFill>
                  <a:srgbClr val="800000"/>
                </a:solidFill>
              </a:rPr>
              <a:t> </a:t>
            </a:r>
            <a:r>
              <a:rPr lang="en-US" sz="2200" dirty="0" err="1">
                <a:solidFill>
                  <a:srgbClr val="800000"/>
                </a:solidFill>
              </a:rPr>
              <a:t>d'euros</a:t>
            </a:r>
            <a:r>
              <a:rPr lang="en-US" sz="2200" dirty="0">
                <a:solidFill>
                  <a:srgbClr val="800000"/>
                </a:solidFill>
              </a:rPr>
              <a:t> </a:t>
            </a:r>
            <a:r>
              <a:rPr lang="en-US" sz="2200" dirty="0" err="1">
                <a:solidFill>
                  <a:srgbClr val="800000"/>
                </a:solidFill>
              </a:rPr>
              <a:t>d</a:t>
            </a:r>
            <a:r>
              <a:rPr lang="en-US" sz="2200" dirty="0" err="1">
                <a:solidFill>
                  <a:srgbClr val="800000"/>
                </a:solidFill>
                <a:ea typeface="Arial" pitchFamily="-84" charset="0"/>
                <a:cs typeface="Arial" pitchFamily="-84" charset="0"/>
              </a:rPr>
              <a:t>é</a:t>
            </a:r>
            <a:r>
              <a:rPr lang="en-US" sz="2200" dirty="0" err="1">
                <a:solidFill>
                  <a:srgbClr val="800000"/>
                </a:solidFill>
              </a:rPr>
              <a:t>pens</a:t>
            </a:r>
            <a:r>
              <a:rPr lang="en-US" sz="2200" dirty="0" err="1">
                <a:solidFill>
                  <a:srgbClr val="800000"/>
                </a:solidFill>
                <a:ea typeface="Arial" pitchFamily="-84" charset="0"/>
                <a:cs typeface="Arial" pitchFamily="-84" charset="0"/>
              </a:rPr>
              <a:t>é</a:t>
            </a:r>
            <a:r>
              <a:rPr lang="en-US" sz="2200" dirty="0" err="1">
                <a:solidFill>
                  <a:srgbClr val="800000"/>
                </a:solidFill>
              </a:rPr>
              <a:t>s</a:t>
            </a:r>
            <a:r>
              <a:rPr lang="en-US" sz="2200" dirty="0">
                <a:solidFill>
                  <a:srgbClr val="800000"/>
                </a:solidFill>
              </a:rPr>
              <a:t> </a:t>
            </a:r>
            <a:r>
              <a:rPr lang="en-US" sz="2200" dirty="0" err="1">
                <a:solidFill>
                  <a:srgbClr val="800000"/>
                </a:solidFill>
              </a:rPr>
              <a:t>sur</a:t>
            </a:r>
            <a:r>
              <a:rPr lang="en-US" sz="2200" dirty="0">
                <a:solidFill>
                  <a:srgbClr val="800000"/>
                </a:solidFill>
              </a:rPr>
              <a:t> 15 </a:t>
            </a:r>
            <a:r>
              <a:rPr lang="en-US" sz="2200" dirty="0" err="1">
                <a:solidFill>
                  <a:srgbClr val="800000"/>
                </a:solidFill>
              </a:rPr>
              <a:t>ans</a:t>
            </a:r>
            <a:endParaRPr lang="en-US" sz="2200" dirty="0">
              <a:solidFill>
                <a:srgbClr val="800000"/>
              </a:solidFill>
            </a:endParaRPr>
          </a:p>
          <a:p>
            <a:pPr marL="1565304" lvl="1" indent="-519848"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200" dirty="0">
                <a:solidFill>
                  <a:srgbClr val="800000"/>
                </a:solidFill>
              </a:rPr>
              <a:t>60% </a:t>
            </a:r>
            <a:r>
              <a:rPr lang="en-US" sz="2200" dirty="0" err="1">
                <a:solidFill>
                  <a:srgbClr val="800000"/>
                </a:solidFill>
              </a:rPr>
              <a:t>pay</a:t>
            </a:r>
            <a:r>
              <a:rPr lang="en-US" sz="2200" dirty="0" err="1">
                <a:solidFill>
                  <a:srgbClr val="800000"/>
                </a:solidFill>
                <a:ea typeface="Arial" pitchFamily="-84" charset="0"/>
                <a:cs typeface="Arial" pitchFamily="-84" charset="0"/>
              </a:rPr>
              <a:t>é</a:t>
            </a:r>
            <a:r>
              <a:rPr lang="en-US" sz="2200" dirty="0" err="1">
                <a:solidFill>
                  <a:srgbClr val="800000"/>
                </a:solidFill>
              </a:rPr>
              <a:t>s</a:t>
            </a:r>
            <a:r>
              <a:rPr lang="en-US" sz="2200" dirty="0">
                <a:solidFill>
                  <a:srgbClr val="800000"/>
                </a:solidFill>
              </a:rPr>
              <a:t> par le CERN (22 pays)</a:t>
            </a:r>
          </a:p>
          <a:p>
            <a:pPr marL="1565304" lvl="1" indent="-519848"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200" dirty="0">
                <a:solidFill>
                  <a:srgbClr val="800000"/>
                </a:solidFill>
              </a:rPr>
              <a:t>40% </a:t>
            </a:r>
            <a:r>
              <a:rPr lang="en-US" sz="2200" dirty="0" err="1">
                <a:solidFill>
                  <a:srgbClr val="800000"/>
                </a:solidFill>
              </a:rPr>
              <a:t>partag</a:t>
            </a:r>
            <a:r>
              <a:rPr lang="en-US" sz="2200" dirty="0" err="1">
                <a:solidFill>
                  <a:srgbClr val="800000"/>
                </a:solidFill>
                <a:ea typeface="Arial" pitchFamily="-84" charset="0"/>
                <a:cs typeface="Arial" pitchFamily="-84" charset="0"/>
              </a:rPr>
              <a:t>és</a:t>
            </a:r>
            <a:r>
              <a:rPr lang="en-US" sz="2200" dirty="0">
                <a:solidFill>
                  <a:srgbClr val="800000"/>
                </a:solidFill>
              </a:rPr>
              <a:t> entre les collaborations (113 pays)</a:t>
            </a:r>
          </a:p>
          <a:p>
            <a:pPr marL="390246" indent="-293764" algn="ctr">
              <a:spcAft>
                <a:spcPct val="0"/>
              </a:spcAft>
              <a:buSzPct val="69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dirty="0" err="1">
                <a:solidFill>
                  <a:srgbClr val="800000"/>
                </a:solidFill>
              </a:rPr>
              <a:t>Soit</a:t>
            </a:r>
            <a:r>
              <a:rPr lang="en-US" dirty="0">
                <a:solidFill>
                  <a:srgbClr val="800000"/>
                </a:solidFill>
              </a:rPr>
              <a:t> (</a:t>
            </a:r>
            <a:r>
              <a:rPr lang="en-US" dirty="0" err="1">
                <a:solidFill>
                  <a:srgbClr val="800000"/>
                </a:solidFill>
              </a:rPr>
              <a:t>rapport</a:t>
            </a:r>
            <a:r>
              <a:rPr lang="en-US" dirty="0" err="1">
                <a:solidFill>
                  <a:srgbClr val="800000"/>
                </a:solidFill>
                <a:ea typeface="Arial" pitchFamily="-84" charset="0"/>
                <a:cs typeface="Arial" pitchFamily="-84" charset="0"/>
              </a:rPr>
              <a:t>é</a:t>
            </a:r>
            <a:r>
              <a:rPr lang="en-US" dirty="0">
                <a:solidFill>
                  <a:srgbClr val="800000"/>
                </a:solidFill>
              </a:rPr>
              <a:t> par </a:t>
            </a:r>
            <a:r>
              <a:rPr lang="en-US" dirty="0" err="1">
                <a:solidFill>
                  <a:srgbClr val="800000"/>
                </a:solidFill>
              </a:rPr>
              <a:t>ann</a:t>
            </a:r>
            <a:r>
              <a:rPr lang="en-US" dirty="0" err="1">
                <a:solidFill>
                  <a:srgbClr val="800000"/>
                </a:solidFill>
                <a:ea typeface="Arial" pitchFamily="-84" charset="0"/>
                <a:cs typeface="Arial" pitchFamily="-84" charset="0"/>
              </a:rPr>
              <a:t>é</a:t>
            </a:r>
            <a:r>
              <a:rPr lang="en-US" dirty="0" err="1">
                <a:solidFill>
                  <a:srgbClr val="800000"/>
                </a:solidFill>
              </a:rPr>
              <a:t>e</a:t>
            </a:r>
            <a:r>
              <a:rPr lang="en-US" dirty="0">
                <a:solidFill>
                  <a:srgbClr val="800000"/>
                </a:solidFill>
              </a:rPr>
              <a:t>): </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0.1% de la </a:t>
            </a:r>
            <a:r>
              <a:rPr lang="en-US" sz="2000" dirty="0" err="1">
                <a:solidFill>
                  <a:srgbClr val="800000"/>
                </a:solidFill>
              </a:rPr>
              <a:t>crise</a:t>
            </a:r>
            <a:r>
              <a:rPr lang="en-US" sz="2000" dirty="0">
                <a:solidFill>
                  <a:srgbClr val="800000"/>
                </a:solidFill>
              </a:rPr>
              <a:t> des </a:t>
            </a:r>
            <a:r>
              <a:rPr lang="en-US" sz="2000" dirty="0" err="1">
                <a:solidFill>
                  <a:srgbClr val="800000"/>
                </a:solidFill>
              </a:rPr>
              <a:t>subprimes</a:t>
            </a:r>
            <a:r>
              <a:rPr lang="en-US" sz="2000" dirty="0">
                <a:solidFill>
                  <a:srgbClr val="800000"/>
                </a:solidFill>
              </a:rPr>
              <a:t> (500 milliards en 1 an)</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0.5% de la guerre en </a:t>
            </a:r>
            <a:r>
              <a:rPr lang="en-US" sz="2000" dirty="0" err="1">
                <a:solidFill>
                  <a:srgbClr val="800000"/>
                </a:solidFill>
              </a:rPr>
              <a:t>Irak</a:t>
            </a:r>
            <a:r>
              <a:rPr lang="en-US" sz="2000" dirty="0">
                <a:solidFill>
                  <a:srgbClr val="800000"/>
                </a:solidFill>
              </a:rPr>
              <a:t> (600 milliards </a:t>
            </a:r>
            <a:r>
              <a:rPr lang="en-US" sz="2000" dirty="0" err="1">
                <a:solidFill>
                  <a:srgbClr val="800000"/>
                </a:solidFill>
              </a:rPr>
              <a:t>sur</a:t>
            </a:r>
            <a:r>
              <a:rPr lang="en-US" sz="2000" dirty="0">
                <a:solidFill>
                  <a:srgbClr val="800000"/>
                </a:solidFill>
              </a:rPr>
              <a:t> 7 </a:t>
            </a:r>
            <a:r>
              <a:rPr lang="en-US" sz="2000" dirty="0" err="1">
                <a:solidFill>
                  <a:srgbClr val="800000"/>
                </a:solidFill>
              </a:rPr>
              <a:t>ans</a:t>
            </a:r>
            <a:r>
              <a:rPr lang="en-US" sz="2000" dirty="0">
                <a:solidFill>
                  <a:srgbClr val="800000"/>
                </a:solidFill>
              </a:rPr>
              <a:t>)</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0.7% de la </a:t>
            </a:r>
            <a:r>
              <a:rPr lang="en-US" sz="2000" dirty="0" err="1">
                <a:solidFill>
                  <a:srgbClr val="800000"/>
                </a:solidFill>
              </a:rPr>
              <a:t>fraude</a:t>
            </a:r>
            <a:r>
              <a:rPr lang="en-US" sz="2000" dirty="0">
                <a:solidFill>
                  <a:srgbClr val="800000"/>
                </a:solidFill>
              </a:rPr>
              <a:t> </a:t>
            </a:r>
            <a:r>
              <a:rPr lang="en-US" sz="2000" dirty="0" err="1">
                <a:solidFill>
                  <a:srgbClr val="800000"/>
                </a:solidFill>
              </a:rPr>
              <a:t>fiscale</a:t>
            </a:r>
            <a:r>
              <a:rPr lang="en-US" sz="2000" dirty="0">
                <a:solidFill>
                  <a:srgbClr val="800000"/>
                </a:solidFill>
              </a:rPr>
              <a:t> en France (60 milliards par an)</a:t>
            </a:r>
          </a:p>
          <a:p>
            <a:pPr marL="2348675" lvl="2" indent="-388806" algn="ctr">
              <a:spcAft>
                <a:spcPct val="0"/>
              </a:spcAft>
              <a:buSzPct val="76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2000" dirty="0">
                <a:solidFill>
                  <a:srgbClr val="800000"/>
                </a:solidFill>
              </a:rPr>
              <a:t>2 Charles de Gaulle (3 milliards)</a:t>
            </a:r>
          </a:p>
          <a:p>
            <a:pPr marL="3133486" lvl="3" indent="-388806" algn="ctr">
              <a:spcAft>
                <a:spcPct val="0"/>
              </a:spcAft>
              <a:buSzPct val="93000"/>
              <a:buBlip>
                <a:blip r:embed="rId3"/>
              </a:buBlip>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 pos="8536446" algn="l"/>
              </a:tabLst>
            </a:pPr>
            <a:r>
              <a:rPr lang="en-US" sz="1600" dirty="0">
                <a:solidFill>
                  <a:srgbClr val="800000"/>
                </a:solidFill>
              </a:rPr>
              <a:t>1 </a:t>
            </a:r>
            <a:r>
              <a:rPr lang="en-US" sz="1600" dirty="0" err="1">
                <a:solidFill>
                  <a:srgbClr val="800000"/>
                </a:solidFill>
              </a:rPr>
              <a:t>seul</a:t>
            </a:r>
            <a:r>
              <a:rPr lang="en-US" sz="1600" dirty="0">
                <a:solidFill>
                  <a:srgbClr val="800000"/>
                </a:solidFill>
              </a:rPr>
              <a:t> </a:t>
            </a:r>
            <a:r>
              <a:rPr lang="en-US" sz="1600" dirty="0" err="1">
                <a:solidFill>
                  <a:srgbClr val="800000"/>
                </a:solidFill>
              </a:rPr>
              <a:t>si</a:t>
            </a:r>
            <a:r>
              <a:rPr lang="en-US" sz="1600" dirty="0">
                <a:solidFill>
                  <a:srgbClr val="800000"/>
                </a:solidFill>
              </a:rPr>
              <a:t> on </a:t>
            </a:r>
            <a:r>
              <a:rPr lang="en-US" sz="1600" dirty="0" err="1">
                <a:solidFill>
                  <a:srgbClr val="800000"/>
                </a:solidFill>
              </a:rPr>
              <a:t>compte</a:t>
            </a:r>
            <a:r>
              <a:rPr lang="en-US" sz="1600" dirty="0">
                <a:solidFill>
                  <a:srgbClr val="800000"/>
                </a:solidFill>
              </a:rPr>
              <a:t> les 40 </a:t>
            </a:r>
            <a:r>
              <a:rPr lang="en-US" sz="1600" dirty="0" err="1">
                <a:solidFill>
                  <a:srgbClr val="800000"/>
                </a:solidFill>
              </a:rPr>
              <a:t>rafales</a:t>
            </a:r>
            <a:r>
              <a:rPr lang="en-US" sz="1600" dirty="0">
                <a:solidFill>
                  <a:srgbClr val="800000"/>
                </a:solidFill>
              </a:rPr>
              <a:t> qui </a:t>
            </a:r>
            <a:r>
              <a:rPr lang="en-US" sz="1600" dirty="0" err="1">
                <a:solidFill>
                  <a:srgbClr val="800000"/>
                </a:solidFill>
              </a:rPr>
              <a:t>vont</a:t>
            </a:r>
            <a:r>
              <a:rPr lang="en-US" sz="1600" dirty="0">
                <a:solidFill>
                  <a:srgbClr val="800000"/>
                </a:solidFill>
              </a:rPr>
              <a:t> </a:t>
            </a:r>
            <a:r>
              <a:rPr lang="en-US" sz="1600" dirty="0" err="1">
                <a:solidFill>
                  <a:srgbClr val="800000"/>
                </a:solidFill>
              </a:rPr>
              <a:t>dessus</a:t>
            </a:r>
            <a:endParaRPr lang="en-US" sz="1600" dirty="0">
              <a:solidFill>
                <a:srgbClr val="800000"/>
              </a:solidFill>
            </a:endParaRPr>
          </a:p>
        </p:txBody>
      </p:sp>
      <p:sp>
        <p:nvSpPr>
          <p:cNvPr id="40963" name="Text Box 3"/>
          <p:cNvSpPr txBox="1">
            <a:spLocks noChangeArrowheads="1"/>
          </p:cNvSpPr>
          <p:nvPr/>
        </p:nvSpPr>
        <p:spPr bwMode="auto">
          <a:xfrm>
            <a:off x="3732481" y="5384726"/>
            <a:ext cx="4312800" cy="1160762"/>
          </a:xfrm>
          <a:prstGeom prst="rect">
            <a:avLst/>
          </a:prstGeom>
          <a:noFill/>
          <a:ln w="9525">
            <a:noFill/>
            <a:round/>
            <a:headEnd/>
            <a:tailEnd/>
          </a:ln>
          <a:effectLst/>
        </p:spPr>
        <p:txBody>
          <a:bodyPr lIns="81639" tIns="63352" rIns="81639" bIns="40820">
            <a:prstTxWarp prst="textNoShape">
              <a:avLst/>
            </a:prstTxWarp>
          </a:bodyPr>
          <a:lstStyle/>
          <a:p>
            <a:pPr marL="391686" indent="-292325" algn="ctr">
              <a:buSzPct val="5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500" b="1" dirty="0" err="1">
                <a:solidFill>
                  <a:srgbClr val="000000"/>
                </a:solidFill>
                <a:ea typeface="WenQuanYi Micro Hei" charset="0"/>
                <a:cs typeface="WenQuanYi Micro Hei" charset="0"/>
              </a:rPr>
              <a:t>L'exp</a:t>
            </a:r>
            <a:r>
              <a:rPr lang="en-US" sz="2500" b="1" dirty="0" err="1">
                <a:solidFill>
                  <a:srgbClr val="000000"/>
                </a:solidFill>
                <a:ea typeface="Arial" pitchFamily="-84" charset="0"/>
                <a:cs typeface="Arial" pitchFamily="-84" charset="0"/>
              </a:rPr>
              <a:t>é</a:t>
            </a:r>
            <a:r>
              <a:rPr lang="en-US" sz="2500" b="1" dirty="0" err="1">
                <a:solidFill>
                  <a:srgbClr val="000000"/>
                </a:solidFill>
                <a:ea typeface="WenQuanYi Micro Hei" charset="0"/>
                <a:cs typeface="WenQuanYi Micro Hei" charset="0"/>
              </a:rPr>
              <a:t>rience</a:t>
            </a:r>
            <a:r>
              <a:rPr lang="en-US" sz="2500" b="1" dirty="0">
                <a:solidFill>
                  <a:srgbClr val="000000"/>
                </a:solidFill>
                <a:ea typeface="WenQuanYi Micro Hei" charset="0"/>
                <a:cs typeface="WenQuanYi Micro Hei" charset="0"/>
              </a:rPr>
              <a:t> </a:t>
            </a:r>
            <a:r>
              <a:rPr lang="en-US" sz="2500" b="1" dirty="0" err="1">
                <a:solidFill>
                  <a:srgbClr val="000000"/>
                </a:solidFill>
                <a:ea typeface="WenQuanYi Micro Hei" charset="0"/>
                <a:cs typeface="WenQuanYi Micro Hei" charset="0"/>
              </a:rPr>
              <a:t>scientifique</a:t>
            </a:r>
            <a:r>
              <a:rPr lang="en-US" sz="2500" b="1" dirty="0">
                <a:solidFill>
                  <a:srgbClr val="000000"/>
                </a:solidFill>
                <a:ea typeface="WenQuanYi Micro Hei" charset="0"/>
                <a:cs typeface="WenQuanYi Micro Hei" charset="0"/>
              </a:rPr>
              <a:t> la plus </a:t>
            </a:r>
            <a:r>
              <a:rPr lang="en-US" sz="2500" b="1" dirty="0" err="1">
                <a:solidFill>
                  <a:srgbClr val="000000"/>
                </a:solidFill>
                <a:ea typeface="WenQuanYi Micro Hei" charset="0"/>
                <a:cs typeface="WenQuanYi Micro Hei" charset="0"/>
              </a:rPr>
              <a:t>on</a:t>
            </a:r>
            <a:r>
              <a:rPr lang="en-US" sz="2500" b="1" dirty="0" err="1">
                <a:solidFill>
                  <a:srgbClr val="000000"/>
                </a:solidFill>
                <a:ea typeface="Arial" pitchFamily="-84" charset="0"/>
                <a:cs typeface="Arial" pitchFamily="-84" charset="0"/>
              </a:rPr>
              <a:t>é</a:t>
            </a:r>
            <a:r>
              <a:rPr lang="en-US" sz="2500" b="1" dirty="0" err="1">
                <a:solidFill>
                  <a:srgbClr val="000000"/>
                </a:solidFill>
                <a:ea typeface="WenQuanYi Micro Hei" charset="0"/>
                <a:cs typeface="WenQuanYi Micro Hei" charset="0"/>
              </a:rPr>
              <a:t>reuse</a:t>
            </a:r>
            <a:r>
              <a:rPr lang="en-US" sz="2500" b="1" dirty="0">
                <a:solidFill>
                  <a:srgbClr val="000000"/>
                </a:solidFill>
                <a:ea typeface="WenQuanYi Micro Hei" charset="0"/>
                <a:cs typeface="WenQuanYi Micro Hei" charset="0"/>
              </a:rPr>
              <a:t> de </a:t>
            </a:r>
            <a:r>
              <a:rPr lang="en-US" sz="2500" b="1" dirty="0" err="1">
                <a:solidFill>
                  <a:srgbClr val="000000"/>
                </a:solidFill>
                <a:ea typeface="WenQuanYi Micro Hei" charset="0"/>
                <a:cs typeface="WenQuanYi Micro Hei" charset="0"/>
              </a:rPr>
              <a:t>l'histoire</a:t>
            </a:r>
            <a:r>
              <a:rPr lang="en-US" sz="2500" b="1" dirty="0">
                <a:solidFill>
                  <a:srgbClr val="000000"/>
                </a:solidFill>
                <a:ea typeface="WenQuanYi Micro Hei" charset="0"/>
                <a:cs typeface="WenQuanYi Micro Hei" charset="0"/>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Le </a:t>
            </a:r>
            <a:r>
              <a:rPr lang="en-GB" dirty="0" err="1" smtClean="0"/>
              <a:t>modèle</a:t>
            </a:r>
            <a:r>
              <a:rPr lang="en-GB" dirty="0" smtClean="0"/>
              <a:t> standard</a:t>
            </a:r>
            <a:endParaRPr lang="en-GB" dirty="0"/>
          </a:p>
        </p:txBody>
      </p:sp>
      <p:sp>
        <p:nvSpPr>
          <p:cNvPr id="3" name="Espace réservé du contenu 2"/>
          <p:cNvSpPr>
            <a:spLocks noGrp="1"/>
          </p:cNvSpPr>
          <p:nvPr>
            <p:ph idx="1"/>
          </p:nvPr>
        </p:nvSpPr>
        <p:spPr/>
        <p:txBody>
          <a:bodyPr>
            <a:normAutofit fontScale="47500" lnSpcReduction="20000"/>
          </a:bodyPr>
          <a:lstStyle/>
          <a:p>
            <a:r>
              <a:rPr lang="fr-FR" dirty="0" smtClean="0"/>
              <a:t>Il décrit dans un même cadre les particules élémentaires et leurs interactions :</a:t>
            </a:r>
          </a:p>
          <a:p>
            <a:pPr lvl="1"/>
            <a:r>
              <a:rPr lang="fr-FR" dirty="0" smtClean="0"/>
              <a:t>Électromagnétique (le photon)</a:t>
            </a:r>
          </a:p>
          <a:p>
            <a:pPr lvl="1"/>
            <a:r>
              <a:rPr lang="fr-FR" dirty="0" smtClean="0"/>
              <a:t>Faible (W et Z)</a:t>
            </a:r>
          </a:p>
          <a:p>
            <a:pPr lvl="1"/>
            <a:r>
              <a:rPr lang="fr-FR" dirty="0" smtClean="0"/>
              <a:t>Forte (gluons)</a:t>
            </a:r>
          </a:p>
          <a:p>
            <a:pPr lvl="1"/>
            <a:r>
              <a:rPr lang="fr-FR" dirty="0" smtClean="0"/>
              <a:t>Mais pas la gravitation </a:t>
            </a:r>
            <a:r>
              <a:rPr lang="fr-FR" dirty="0" err="1" smtClean="0"/>
              <a:t></a:t>
            </a:r>
            <a:endParaRPr lang="fr-FR" dirty="0" smtClean="0"/>
          </a:p>
          <a:p>
            <a:r>
              <a:rPr lang="fr-FR" dirty="0" smtClean="0"/>
              <a:t>Il a été élaboré dans les années 1960-70</a:t>
            </a:r>
          </a:p>
          <a:p>
            <a:r>
              <a:rPr lang="fr-FR" dirty="0" smtClean="0"/>
              <a:t>Il est basé sur:</a:t>
            </a:r>
          </a:p>
          <a:p>
            <a:pPr lvl="1"/>
            <a:r>
              <a:rPr lang="fr-FR" dirty="0" smtClean="0"/>
              <a:t>Mécanique quantique</a:t>
            </a:r>
          </a:p>
          <a:p>
            <a:pPr lvl="1"/>
            <a:r>
              <a:rPr lang="fr-FR" dirty="0" smtClean="0"/>
              <a:t>Relativité restreinte E = mc²</a:t>
            </a:r>
          </a:p>
          <a:p>
            <a:pPr lvl="1"/>
            <a:r>
              <a:rPr lang="fr-FR" dirty="0" smtClean="0"/>
              <a:t>Symétrie (invariance de jauge)</a:t>
            </a:r>
          </a:p>
          <a:p>
            <a:endParaRPr lang="fr-FR" dirty="0" smtClean="0"/>
          </a:p>
          <a:p>
            <a:r>
              <a:rPr lang="fr-FR" dirty="0" smtClean="0"/>
              <a:t>Il a été testé aux accélérateurs de particules, en particulier au CERN.</a:t>
            </a:r>
          </a:p>
          <a:p>
            <a:endParaRPr lang="fr-FR" dirty="0" smtClean="0"/>
          </a:p>
          <a:p>
            <a:r>
              <a:rPr lang="fr-FR" dirty="0" smtClean="0"/>
              <a:t>L’accord entre le Modèle Standard et les mesures est excellent</a:t>
            </a:r>
          </a:p>
          <a:p>
            <a:endParaRPr lang="fr-FR" dirty="0" smtClean="0"/>
          </a:p>
          <a:p>
            <a:endParaRPr lang="fr-FR" dirty="0" smtClean="0"/>
          </a:p>
          <a:p>
            <a:r>
              <a:rPr lang="fr-FR" dirty="0" smtClean="0"/>
              <a:t>Il y a beaucoup de théories alternatives, (</a:t>
            </a:r>
            <a:r>
              <a:rPr lang="fr-FR" dirty="0" err="1" smtClean="0"/>
              <a:t>super-symétrie</a:t>
            </a:r>
            <a:r>
              <a:rPr lang="fr-FR" dirty="0" smtClean="0"/>
              <a:t>, dimensions supplémentaires, théorie des cordes…), mais qui doivent être compatibles avec les mêmes résultats expérimentaux</a:t>
            </a:r>
          </a:p>
          <a:p>
            <a:endParaRPr lang="fr-FR" dirty="0" smtClean="0"/>
          </a:p>
          <a:p>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108</a:t>
            </a:fld>
            <a:endParaRPr lang="fr-FR"/>
          </a:p>
        </p:txBody>
      </p:sp>
      <p:pic>
        <p:nvPicPr>
          <p:cNvPr id="5" name="Picture 4" descr="article13_image02"/>
          <p:cNvPicPr>
            <a:picLocks noChangeAspect="1" noChangeArrowheads="1"/>
          </p:cNvPicPr>
          <p:nvPr/>
        </p:nvPicPr>
        <p:blipFill>
          <a:blip r:embed="rId2"/>
          <a:srcRect/>
          <a:stretch>
            <a:fillRect/>
          </a:stretch>
        </p:blipFill>
        <p:spPr bwMode="auto">
          <a:xfrm>
            <a:off x="6627813" y="2451100"/>
            <a:ext cx="2058987" cy="1831975"/>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Science GRID</a:t>
            </a:r>
          </a:p>
        </p:txBody>
      </p:sp>
      <p:sp>
        <p:nvSpPr>
          <p:cNvPr id="32770" name="Rectangle 2"/>
          <p:cNvSpPr>
            <a:spLocks noGrp="1" noChangeArrowheads="1"/>
          </p:cNvSpPr>
          <p:nvPr>
            <p:ph type="body" idx="4294967295"/>
          </p:nvPr>
        </p:nvSpPr>
        <p:spPr>
          <a:xfrm>
            <a:off x="2239200" y="4562399"/>
            <a:ext cx="6635520" cy="2073818"/>
          </a:xfrm>
          <a:ln/>
        </p:spPr>
        <p:txBody>
          <a:bodyPr tIns="20900"/>
          <a:lstStyle/>
          <a:p>
            <a:pPr marL="391686" indent="-292325">
              <a:buSzPct val="64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400" dirty="0" err="1"/>
              <a:t>Mise</a:t>
            </a:r>
            <a:r>
              <a:rPr lang="en-US" sz="2400" dirty="0"/>
              <a:t> en </a:t>
            </a:r>
            <a:r>
              <a:rPr lang="en-US" sz="2400" dirty="0" err="1"/>
              <a:t>commun</a:t>
            </a:r>
            <a:r>
              <a:rPr lang="en-US" sz="2400" dirty="0"/>
              <a:t> de </a:t>
            </a:r>
            <a:r>
              <a:rPr lang="en-US" sz="2400" dirty="0" err="1"/>
              <a:t>ressources</a:t>
            </a:r>
            <a:r>
              <a:rPr lang="en-US" sz="2400" dirty="0"/>
              <a:t> </a:t>
            </a:r>
            <a:r>
              <a:rPr lang="en-US" sz="2400" dirty="0" err="1"/>
              <a:t>informatiques</a:t>
            </a:r>
            <a:r>
              <a:rPr lang="en-US" sz="2400" dirty="0"/>
              <a:t> </a:t>
            </a:r>
            <a:r>
              <a:rPr lang="en-US" sz="2400" b="1" dirty="0" err="1">
                <a:ea typeface="Arial" pitchFamily="-84" charset="0"/>
                <a:cs typeface="Arial" pitchFamily="-84" charset="0"/>
              </a:rPr>
              <a:t>à</a:t>
            </a:r>
            <a:r>
              <a:rPr lang="en-US" sz="2400" b="1" dirty="0"/>
              <a:t> </a:t>
            </a:r>
            <a:r>
              <a:rPr lang="en-US" sz="2400" b="1" dirty="0" err="1"/>
              <a:t>l'</a:t>
            </a:r>
            <a:r>
              <a:rPr lang="en-US" sz="2400" b="1" dirty="0" err="1">
                <a:ea typeface="Arial" pitchFamily="-84" charset="0"/>
                <a:cs typeface="Arial" pitchFamily="-84" charset="0"/>
              </a:rPr>
              <a:t>é</a:t>
            </a:r>
            <a:r>
              <a:rPr lang="en-US" sz="2400" b="1" dirty="0" err="1"/>
              <a:t>chelle</a:t>
            </a:r>
            <a:r>
              <a:rPr lang="en-US" sz="2400" b="1" dirty="0"/>
              <a:t> </a:t>
            </a:r>
            <a:r>
              <a:rPr lang="en-US" sz="2400" b="1" dirty="0" err="1"/>
              <a:t>plan</a:t>
            </a:r>
            <a:r>
              <a:rPr lang="en-US" sz="2400" b="1" dirty="0" err="1">
                <a:ea typeface="Arial" pitchFamily="-84" charset="0"/>
                <a:cs typeface="Arial" pitchFamily="-84" charset="0"/>
              </a:rPr>
              <a:t>é</a:t>
            </a:r>
            <a:r>
              <a:rPr lang="en-US" sz="2400" b="1" dirty="0" err="1"/>
              <a:t>taire</a:t>
            </a:r>
            <a:r>
              <a:rPr lang="en-US" sz="2400" b="1" dirty="0"/>
              <a:t> </a:t>
            </a:r>
            <a:r>
              <a:rPr lang="en-US" sz="2400" dirty="0"/>
              <a:t>pour </a:t>
            </a:r>
            <a:r>
              <a:rPr lang="en-US" sz="2400" dirty="0" err="1"/>
              <a:t>traiter</a:t>
            </a:r>
            <a:r>
              <a:rPr lang="en-US" sz="2400" dirty="0"/>
              <a:t> les</a:t>
            </a:r>
            <a:r>
              <a:rPr lang="en-US" sz="2400" dirty="0" smtClean="0"/>
              <a:t> </a:t>
            </a:r>
            <a:r>
              <a:rPr lang="en-US" sz="2400" dirty="0" err="1" smtClean="0"/>
              <a:t>PetaOctets</a:t>
            </a:r>
            <a:r>
              <a:rPr lang="en-US" sz="2400" dirty="0" smtClean="0"/>
              <a:t> (=</a:t>
            </a:r>
            <a:r>
              <a:rPr lang="en-US" sz="2400" b="1" dirty="0" smtClean="0"/>
              <a:t>millions </a:t>
            </a:r>
            <a:r>
              <a:rPr lang="en-US" sz="2400" b="1" dirty="0"/>
              <a:t>de</a:t>
            </a:r>
            <a:r>
              <a:rPr lang="en-US" sz="2400" dirty="0" smtClean="0"/>
              <a:t> </a:t>
            </a:r>
            <a:r>
              <a:rPr lang="en-US" sz="2400" b="1" dirty="0" err="1" smtClean="0"/>
              <a:t>GigaOctets</a:t>
            </a:r>
            <a:r>
              <a:rPr lang="en-US" sz="2400" b="1" dirty="0" smtClean="0"/>
              <a:t>)</a:t>
            </a:r>
            <a:r>
              <a:rPr lang="en-US" sz="2400" dirty="0" smtClean="0"/>
              <a:t> </a:t>
            </a:r>
            <a:r>
              <a:rPr lang="en-US" sz="2400" dirty="0"/>
              <a:t>de </a:t>
            </a:r>
            <a:r>
              <a:rPr lang="en-US" sz="2400" dirty="0" err="1"/>
              <a:t>donn</a:t>
            </a:r>
            <a:r>
              <a:rPr lang="en-US" sz="2400" dirty="0" err="1">
                <a:ea typeface="Arial" pitchFamily="-84" charset="0"/>
                <a:cs typeface="Arial" pitchFamily="-84" charset="0"/>
              </a:rPr>
              <a:t>é</a:t>
            </a:r>
            <a:r>
              <a:rPr lang="en-US" sz="2400" dirty="0" err="1"/>
              <a:t>es</a:t>
            </a:r>
            <a:endParaRPr lang="en-US" sz="2400" dirty="0"/>
          </a:p>
          <a:p>
            <a:pPr marL="1165254" indent="-519848">
              <a:buSzPct val="76000"/>
              <a:buBlip>
                <a:blip r:embed="rId3"/>
              </a:buBlip>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2400" dirty="0"/>
              <a:t>Aide au </a:t>
            </a:r>
            <a:r>
              <a:rPr lang="en-US" sz="2400" dirty="0" err="1"/>
              <a:t>d</a:t>
            </a:r>
            <a:r>
              <a:rPr lang="en-US" sz="2400" dirty="0" err="1">
                <a:ea typeface="Arial" pitchFamily="-84" charset="0"/>
                <a:cs typeface="Arial" pitchFamily="-84" charset="0"/>
              </a:rPr>
              <a:t>é</a:t>
            </a:r>
            <a:r>
              <a:rPr lang="en-US" sz="2400" dirty="0" err="1"/>
              <a:t>veloppement</a:t>
            </a:r>
            <a:r>
              <a:rPr lang="en-US" sz="2400" dirty="0"/>
              <a:t> pour les pays </a:t>
            </a:r>
            <a:r>
              <a:rPr lang="en-US" sz="2400" dirty="0" err="1">
                <a:ea typeface="Arial" pitchFamily="-84" charset="0"/>
                <a:cs typeface="Arial" pitchFamily="-84" charset="0"/>
              </a:rPr>
              <a:t>é</a:t>
            </a:r>
            <a:r>
              <a:rPr lang="en-US" sz="2400" dirty="0" err="1"/>
              <a:t>mergents</a:t>
            </a:r>
            <a:endParaRPr lang="en-US" sz="2400" dirty="0"/>
          </a:p>
        </p:txBody>
      </p:sp>
      <p:pic>
        <p:nvPicPr>
          <p:cNvPr id="32771" name="Picture 3"/>
          <p:cNvPicPr>
            <a:picLocks noChangeAspect="1" noChangeArrowheads="1"/>
          </p:cNvPicPr>
          <p:nvPr/>
        </p:nvPicPr>
        <p:blipFill>
          <a:blip r:embed="rId4"/>
          <a:srcRect b="14534"/>
          <a:stretch>
            <a:fillRect/>
          </a:stretch>
        </p:blipFill>
        <p:spPr bwMode="auto">
          <a:xfrm>
            <a:off x="414720" y="829527"/>
            <a:ext cx="7963200" cy="331810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
        <p:nvSpPr>
          <p:cNvPr id="10" name="ZoneTexte 9"/>
          <p:cNvSpPr txBox="1"/>
          <p:nvPr/>
        </p:nvSpPr>
        <p:spPr>
          <a:xfrm>
            <a:off x="5562600" y="5029200"/>
            <a:ext cx="2073104" cy="461665"/>
          </a:xfrm>
          <a:prstGeom prst="rect">
            <a:avLst/>
          </a:prstGeom>
          <a:noFill/>
        </p:spPr>
        <p:txBody>
          <a:bodyPr wrap="none" rtlCol="0">
            <a:spAutoFit/>
          </a:bodyPr>
          <a:lstStyle/>
          <a:p>
            <a:r>
              <a:rPr lang="fr-FR" sz="2400" dirty="0" smtClean="0"/>
              <a:t>+Antiparticules</a:t>
            </a:r>
            <a:endParaRPr lang="fr-FR" sz="2400" dirty="0"/>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11</a:t>
            </a:fld>
            <a:endParaRPr lang="fr-BE" dirty="0"/>
          </a:p>
        </p:txBody>
      </p:sp>
      <p:sp>
        <p:nvSpPr>
          <p:cNvPr id="12" name="ZoneTexte 11"/>
          <p:cNvSpPr txBox="1"/>
          <p:nvPr/>
        </p:nvSpPr>
        <p:spPr>
          <a:xfrm>
            <a:off x="4360152" y="2607295"/>
            <a:ext cx="1202448" cy="369332"/>
          </a:xfrm>
          <a:prstGeom prst="rect">
            <a:avLst/>
          </a:prstGeom>
          <a:noFill/>
        </p:spPr>
        <p:txBody>
          <a:bodyPr wrap="none" rtlCol="0">
            <a:spAutoFit/>
          </a:bodyPr>
          <a:lstStyle/>
          <a:p>
            <a:r>
              <a:rPr lang="fr-FR" dirty="0" smtClean="0">
                <a:latin typeface="Comic Sans MS"/>
                <a:cs typeface="Comic Sans MS"/>
              </a:rPr>
              <a:t>La masse!</a:t>
            </a:r>
            <a:endParaRPr lang="fr-FR" dirty="0">
              <a:latin typeface="Comic Sans MS"/>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bwMode="auto">
          <a:xfrm>
            <a:off x="456481" y="109451"/>
            <a:ext cx="8228160" cy="720076"/>
          </a:xfrm>
          <a:prstGeom prst="rect">
            <a:avLst/>
          </a:prstGeom>
          <a:noFill/>
          <a:ln>
            <a:round/>
            <a:headEnd/>
            <a:tailEnd/>
          </a:ln>
        </p:spPr>
        <p:txBody>
          <a:bodyPr lIns="0" tIns="32002" rIns="0" bIns="0" anchor="ctr">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t>Pari</a:t>
            </a:r>
            <a:r>
              <a:rPr lang="en-US" dirty="0"/>
              <a:t> </a:t>
            </a:r>
            <a:r>
              <a:rPr lang="en-US" dirty="0" err="1"/>
              <a:t>technologique</a:t>
            </a:r>
            <a:endParaRPr lang="en-US" dirty="0"/>
          </a:p>
        </p:txBody>
      </p:sp>
      <p:grpSp>
        <p:nvGrpSpPr>
          <p:cNvPr id="11" name="Grouper 10"/>
          <p:cNvGrpSpPr/>
          <p:nvPr/>
        </p:nvGrpSpPr>
        <p:grpSpPr>
          <a:xfrm>
            <a:off x="141121" y="830967"/>
            <a:ext cx="8543520" cy="5723161"/>
            <a:chOff x="456481" y="745999"/>
            <a:chExt cx="8543520" cy="5723161"/>
          </a:xfrm>
        </p:grpSpPr>
        <p:pic>
          <p:nvPicPr>
            <p:cNvPr id="28675" name="Picture 3"/>
            <p:cNvPicPr>
              <a:picLocks noChangeAspect="1" noChangeArrowheads="1"/>
            </p:cNvPicPr>
            <p:nvPr/>
          </p:nvPicPr>
          <p:blipFill>
            <a:blip r:embed="rId2"/>
            <a:srcRect/>
            <a:stretch>
              <a:fillRect/>
            </a:stretch>
          </p:blipFill>
          <p:spPr bwMode="auto">
            <a:xfrm>
              <a:off x="456481" y="745999"/>
              <a:ext cx="8543520" cy="5723161"/>
            </a:xfrm>
            <a:prstGeom prst="rect">
              <a:avLst/>
            </a:prstGeom>
            <a:noFill/>
            <a:ln w="9525">
              <a:noFill/>
              <a:round/>
              <a:headEnd/>
              <a:tailEnd/>
            </a:ln>
            <a:effectLst/>
          </p:spPr>
        </p:pic>
        <p:grpSp>
          <p:nvGrpSpPr>
            <p:cNvPr id="2" name="Group 4"/>
            <p:cNvGrpSpPr>
              <a:grpSpLocks/>
            </p:cNvGrpSpPr>
            <p:nvPr/>
          </p:nvGrpSpPr>
          <p:grpSpPr bwMode="auto">
            <a:xfrm>
              <a:off x="3648960" y="1742583"/>
              <a:ext cx="3813120" cy="2900465"/>
              <a:chOff x="2534" y="1210"/>
              <a:chExt cx="2648" cy="2014"/>
            </a:xfrm>
          </p:grpSpPr>
          <p:sp>
            <p:nvSpPr>
              <p:cNvPr id="28677" name="Oval 5"/>
              <p:cNvSpPr>
                <a:spLocks noChangeArrowheads="1"/>
              </p:cNvSpPr>
              <p:nvPr/>
            </p:nvSpPr>
            <p:spPr bwMode="auto">
              <a:xfrm>
                <a:off x="2534" y="2591"/>
                <a:ext cx="1035" cy="458"/>
              </a:xfrm>
              <a:prstGeom prst="ellipse">
                <a:avLst/>
              </a:prstGeom>
              <a:noFill/>
              <a:ln w="54720">
                <a:solidFill>
                  <a:srgbClr val="DC2300"/>
                </a:solidFill>
                <a:round/>
                <a:headEnd/>
                <a:tailEnd/>
              </a:ln>
              <a:effectLst/>
            </p:spPr>
            <p:txBody>
              <a:bodyPr wrap="none" anchor="ctr">
                <a:prstTxWarp prst="textNoShape">
                  <a:avLst/>
                </a:prstTxWarp>
              </a:bodyPr>
              <a:lstStyle/>
              <a:p>
                <a:endParaRPr lang="en-GB"/>
              </a:p>
            </p:txBody>
          </p:sp>
          <p:sp>
            <p:nvSpPr>
              <p:cNvPr id="28678" name="Oval 6"/>
              <p:cNvSpPr>
                <a:spLocks noChangeArrowheads="1"/>
              </p:cNvSpPr>
              <p:nvPr/>
            </p:nvSpPr>
            <p:spPr bwMode="auto">
              <a:xfrm>
                <a:off x="4147" y="1210"/>
                <a:ext cx="1035" cy="458"/>
              </a:xfrm>
              <a:prstGeom prst="ellipse">
                <a:avLst/>
              </a:prstGeom>
              <a:noFill/>
              <a:ln w="54720">
                <a:solidFill>
                  <a:srgbClr val="DC2300"/>
                </a:solidFill>
                <a:round/>
                <a:headEnd/>
                <a:tailEnd/>
              </a:ln>
              <a:effectLst/>
            </p:spPr>
            <p:txBody>
              <a:bodyPr wrap="none" anchor="ctr">
                <a:prstTxWarp prst="textNoShape">
                  <a:avLst/>
                </a:prstTxWarp>
              </a:bodyPr>
              <a:lstStyle/>
              <a:p>
                <a:endParaRPr lang="en-GB"/>
              </a:p>
            </p:txBody>
          </p:sp>
          <p:grpSp>
            <p:nvGrpSpPr>
              <p:cNvPr id="3" name="Group 7"/>
              <p:cNvGrpSpPr>
                <a:grpSpLocks/>
              </p:cNvGrpSpPr>
              <p:nvPr/>
            </p:nvGrpSpPr>
            <p:grpSpPr bwMode="auto">
              <a:xfrm>
                <a:off x="3456" y="1843"/>
                <a:ext cx="1380" cy="1381"/>
                <a:chOff x="3456" y="1843"/>
                <a:chExt cx="1380" cy="1381"/>
              </a:xfrm>
            </p:grpSpPr>
            <p:sp>
              <p:nvSpPr>
                <p:cNvPr id="28680" name="Line 8"/>
                <p:cNvSpPr>
                  <a:spLocks noChangeShapeType="1"/>
                </p:cNvSpPr>
                <p:nvPr/>
              </p:nvSpPr>
              <p:spPr bwMode="auto">
                <a:xfrm>
                  <a:off x="3659" y="1843"/>
                  <a:ext cx="975" cy="1381"/>
                </a:xfrm>
                <a:prstGeom prst="line">
                  <a:avLst/>
                </a:prstGeom>
                <a:noFill/>
                <a:ln w="54720">
                  <a:solidFill>
                    <a:srgbClr val="DC2300"/>
                  </a:solidFill>
                  <a:round/>
                  <a:headEnd type="triangle" w="med" len="med"/>
                  <a:tailEnd type="triangle" w="med" len="med"/>
                </a:ln>
                <a:effectLst/>
              </p:spPr>
              <p:txBody>
                <a:bodyPr>
                  <a:prstTxWarp prst="textNoShape">
                    <a:avLst/>
                  </a:prstTxWarp>
                </a:bodyPr>
                <a:lstStyle/>
                <a:p>
                  <a:endParaRPr lang="en-GB"/>
                </a:p>
              </p:txBody>
            </p:sp>
            <p:sp>
              <p:nvSpPr>
                <p:cNvPr id="28681" name="Text Box 9"/>
                <p:cNvSpPr txBox="1">
                  <a:spLocks noChangeArrowheads="1"/>
                </p:cNvSpPr>
                <p:nvPr/>
              </p:nvSpPr>
              <p:spPr bwMode="auto">
                <a:xfrm rot="18900000">
                  <a:off x="3456" y="2231"/>
                  <a:ext cx="1380" cy="607"/>
                </a:xfrm>
                <a:prstGeom prst="rect">
                  <a:avLst/>
                </a:prstGeom>
                <a:noFill/>
                <a:ln w="9525">
                  <a:noFill/>
                  <a:round/>
                  <a:headEnd/>
                  <a:tailEnd/>
                </a:ln>
                <a:effectLst/>
              </p:spPr>
              <p:txBody>
                <a:bodyPr lIns="117000" tIns="93240" rIns="117000" bIns="72000" anchor="ctr">
                  <a:prstTxWarp prst="textNoShape">
                    <a:avLst/>
                  </a:prstTxWarp>
                  <a:spAutoFit/>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200" b="1" dirty="0">
                      <a:solidFill>
                        <a:srgbClr val="DC2300"/>
                      </a:solidFill>
                      <a:ea typeface="WenQuanYi Micro Hei" charset="0"/>
                      <a:cs typeface="WenQuanYi Micro Hei" charset="0"/>
                    </a:rPr>
                    <a:t>10 </a:t>
                  </a:r>
                  <a:r>
                    <a:rPr lang="en-US" sz="2200" b="1" dirty="0" err="1">
                      <a:solidFill>
                        <a:srgbClr val="DC2300"/>
                      </a:solidFill>
                      <a:ea typeface="WenQuanYi Micro Hei" charset="0"/>
                      <a:cs typeface="WenQuanYi Micro Hei" charset="0"/>
                    </a:rPr>
                    <a:t>ans</a:t>
                  </a:r>
                  <a:r>
                    <a:rPr lang="en-US" sz="2200" b="1" dirty="0">
                      <a:solidFill>
                        <a:srgbClr val="DC2300"/>
                      </a:solidFill>
                      <a:ea typeface="WenQuanYi Micro Hei" charset="0"/>
                      <a:cs typeface="WenQuanYi Micro Hei" charset="0"/>
                    </a:rPr>
                    <a:t> !</a:t>
                  </a:r>
                </a:p>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200" b="1" dirty="0">
                    <a:solidFill>
                      <a:srgbClr val="DC2300"/>
                    </a:solidFill>
                    <a:ea typeface="WenQuanYi Micro Hei" charset="0"/>
                    <a:cs typeface="WenQuanYi Micro Hei" charset="0"/>
                  </a:endParaRPr>
                </a:p>
              </p:txBody>
            </p:sp>
          </p:grpSp>
        </p:grpSp>
      </p:grpSp>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456481" y="109452"/>
            <a:ext cx="8228160" cy="72151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Discovery </a:t>
            </a:r>
            <a:r>
              <a:rPr lang="en-US" dirty="0" err="1"/>
              <a:t>vs</a:t>
            </a:r>
            <a:r>
              <a:rPr lang="en-US" dirty="0"/>
              <a:t> prediction</a:t>
            </a:r>
          </a:p>
        </p:txBody>
      </p:sp>
      <p:pic>
        <p:nvPicPr>
          <p:cNvPr id="41986" name="Picture 2"/>
          <p:cNvPicPr>
            <a:picLocks noChangeAspect="1" noChangeArrowheads="1"/>
          </p:cNvPicPr>
          <p:nvPr/>
        </p:nvPicPr>
        <p:blipFill>
          <a:blip r:embed="rId3"/>
          <a:srcRect/>
          <a:stretch>
            <a:fillRect/>
          </a:stretch>
        </p:blipFill>
        <p:spPr bwMode="auto">
          <a:xfrm>
            <a:off x="262200" y="789904"/>
            <a:ext cx="7116499" cy="5897941"/>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a:xfrm>
            <a:off x="7864083" y="6356350"/>
            <a:ext cx="2133600" cy="365125"/>
          </a:xfrm>
        </p:spPr>
        <p:txBody>
          <a:bodyPr/>
          <a:lstStyle/>
          <a:p>
            <a:fld id="{0474DB60-921A-8944-8217-AB14034C6930}" type="slidenum">
              <a:rPr lang="fr-FR" smtClean="0"/>
              <a:pPr/>
              <a:t>112</a:t>
            </a:fld>
            <a:endParaRPr lang="fr-FR" dirty="0"/>
          </a:p>
        </p:txBody>
      </p:sp>
      <p:pic>
        <p:nvPicPr>
          <p:cNvPr id="23" name="Image 22" descr="Sans titre-4.jpg"/>
          <p:cNvPicPr>
            <a:picLocks noChangeAspect="1"/>
          </p:cNvPicPr>
          <p:nvPr/>
        </p:nvPicPr>
        <p:blipFill>
          <a:blip r:embed="rId2"/>
          <a:stretch>
            <a:fillRect/>
          </a:stretch>
        </p:blipFill>
        <p:spPr>
          <a:xfrm>
            <a:off x="25400" y="1485900"/>
            <a:ext cx="3073401" cy="1930400"/>
          </a:xfrm>
          <a:prstGeom prst="rect">
            <a:avLst/>
          </a:prstGeom>
        </p:spPr>
      </p:pic>
      <p:pic>
        <p:nvPicPr>
          <p:cNvPr id="24" name="Image 23" descr="Sans titre-5.jpg"/>
          <p:cNvPicPr>
            <a:picLocks noChangeAspect="1"/>
          </p:cNvPicPr>
          <p:nvPr/>
        </p:nvPicPr>
        <p:blipFill>
          <a:blip r:embed="rId3"/>
          <a:stretch>
            <a:fillRect/>
          </a:stretch>
        </p:blipFill>
        <p:spPr>
          <a:xfrm>
            <a:off x="2997200" y="1485900"/>
            <a:ext cx="3073400" cy="1930400"/>
          </a:xfrm>
          <a:prstGeom prst="rect">
            <a:avLst/>
          </a:prstGeom>
        </p:spPr>
      </p:pic>
      <p:pic>
        <p:nvPicPr>
          <p:cNvPr id="25" name="Image 24" descr="Sans titre-6.jpg"/>
          <p:cNvPicPr>
            <a:picLocks noChangeAspect="1"/>
          </p:cNvPicPr>
          <p:nvPr/>
        </p:nvPicPr>
        <p:blipFill>
          <a:blip r:embed="rId4"/>
          <a:stretch>
            <a:fillRect/>
          </a:stretch>
        </p:blipFill>
        <p:spPr>
          <a:xfrm>
            <a:off x="6070600" y="1485900"/>
            <a:ext cx="3073400" cy="1930400"/>
          </a:xfrm>
          <a:prstGeom prst="rect">
            <a:avLst/>
          </a:prstGeom>
        </p:spPr>
      </p:pic>
      <p:pic>
        <p:nvPicPr>
          <p:cNvPr id="26" name="Image 25" descr="Sans titre-7.jpg"/>
          <p:cNvPicPr>
            <a:picLocks noChangeAspect="1"/>
          </p:cNvPicPr>
          <p:nvPr/>
        </p:nvPicPr>
        <p:blipFill>
          <a:blip r:embed="rId5"/>
          <a:stretch>
            <a:fillRect/>
          </a:stretch>
        </p:blipFill>
        <p:spPr>
          <a:xfrm>
            <a:off x="1054100" y="4902200"/>
            <a:ext cx="3073400" cy="1930400"/>
          </a:xfrm>
          <a:prstGeom prst="rect">
            <a:avLst/>
          </a:prstGeom>
        </p:spPr>
      </p:pic>
      <p:pic>
        <p:nvPicPr>
          <p:cNvPr id="27" name="Image 26" descr="Sans titre-8.jpg"/>
          <p:cNvPicPr>
            <a:picLocks noChangeAspect="1"/>
          </p:cNvPicPr>
          <p:nvPr/>
        </p:nvPicPr>
        <p:blipFill>
          <a:blip r:embed="rId6"/>
          <a:stretch>
            <a:fillRect/>
          </a:stretch>
        </p:blipFill>
        <p:spPr>
          <a:xfrm>
            <a:off x="4508500" y="4978400"/>
            <a:ext cx="3073400" cy="1854200"/>
          </a:xfrm>
          <a:prstGeom prst="rect">
            <a:avLst/>
          </a:prstGeom>
        </p:spPr>
      </p:pic>
      <p:sp>
        <p:nvSpPr>
          <p:cNvPr id="15" name="ZoneTexte 14"/>
          <p:cNvSpPr txBox="1"/>
          <p:nvPr/>
        </p:nvSpPr>
        <p:spPr>
          <a:xfrm>
            <a:off x="3322819" y="0"/>
            <a:ext cx="2371362" cy="584776"/>
          </a:xfrm>
          <a:prstGeom prst="rect">
            <a:avLst/>
          </a:prstGeom>
          <a:noFill/>
        </p:spPr>
        <p:txBody>
          <a:bodyPr wrap="none" rtlCol="0">
            <a:spAutoFit/>
          </a:bodyPr>
          <a:lstStyle/>
          <a:p>
            <a:r>
              <a:rPr lang="en-GB" sz="3200" dirty="0" err="1" smtClean="0"/>
              <a:t>Une</a:t>
            </a:r>
            <a:r>
              <a:rPr lang="en-GB" sz="3200" dirty="0" smtClean="0"/>
              <a:t> </a:t>
            </a:r>
            <a:r>
              <a:rPr lang="en-GB" sz="3200" dirty="0" err="1" smtClean="0"/>
              <a:t>analogie</a:t>
            </a:r>
            <a:endParaRPr lang="en-GB" sz="3200" dirty="0"/>
          </a:p>
        </p:txBody>
      </p:sp>
      <p:sp>
        <p:nvSpPr>
          <p:cNvPr id="28" name="ZoneTexte 27"/>
          <p:cNvSpPr txBox="1"/>
          <p:nvPr/>
        </p:nvSpPr>
        <p:spPr>
          <a:xfrm>
            <a:off x="695513" y="1116568"/>
            <a:ext cx="3431987" cy="369332"/>
          </a:xfrm>
          <a:prstGeom prst="rect">
            <a:avLst/>
          </a:prstGeom>
          <a:noFill/>
        </p:spPr>
        <p:txBody>
          <a:bodyPr wrap="none" rtlCol="0">
            <a:spAutoFit/>
          </a:bodyPr>
          <a:lstStyle/>
          <a:p>
            <a:r>
              <a:rPr lang="en-GB" dirty="0" err="1" smtClean="0"/>
              <a:t>Mécanisme</a:t>
            </a:r>
            <a:r>
              <a:rPr lang="en-GB" dirty="0" smtClean="0"/>
              <a:t> de </a:t>
            </a:r>
            <a:r>
              <a:rPr lang="en-GB" dirty="0" err="1" smtClean="0"/>
              <a:t>Brout-Englert-Higgs</a:t>
            </a:r>
            <a:endParaRPr lang="en-GB" dirty="0"/>
          </a:p>
        </p:txBody>
      </p:sp>
      <p:sp>
        <p:nvSpPr>
          <p:cNvPr id="29" name="ZoneTexte 28"/>
          <p:cNvSpPr txBox="1"/>
          <p:nvPr/>
        </p:nvSpPr>
        <p:spPr>
          <a:xfrm>
            <a:off x="1054100" y="4342368"/>
            <a:ext cx="1612265" cy="369332"/>
          </a:xfrm>
          <a:prstGeom prst="rect">
            <a:avLst/>
          </a:prstGeom>
          <a:noFill/>
        </p:spPr>
        <p:txBody>
          <a:bodyPr wrap="none" rtlCol="0">
            <a:spAutoFit/>
          </a:bodyPr>
          <a:lstStyle/>
          <a:p>
            <a:r>
              <a:rPr lang="en-GB" dirty="0" smtClean="0"/>
              <a:t>Boson de Higgs</a:t>
            </a:r>
            <a:endParaRPr lang="en-GB"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zz.jpg"/>
          <p:cNvPicPr>
            <a:picLocks noChangeAspect="1"/>
          </p:cNvPicPr>
          <p:nvPr/>
        </p:nvPicPr>
        <p:blipFill>
          <a:blip r:embed="rId2"/>
          <a:stretch>
            <a:fillRect/>
          </a:stretch>
        </p:blipFill>
        <p:spPr>
          <a:xfrm>
            <a:off x="175076" y="276225"/>
            <a:ext cx="8772525" cy="6581775"/>
          </a:xfrm>
          <a:prstGeom prst="rect">
            <a:avLst/>
          </a:prstGeom>
        </p:spPr>
      </p:pic>
      <p:sp>
        <p:nvSpPr>
          <p:cNvPr id="3" name="Titre 1"/>
          <p:cNvSpPr>
            <a:spLocks noGrp="1"/>
          </p:cNvSpPr>
          <p:nvPr>
            <p:ph type="title"/>
          </p:nvPr>
        </p:nvSpPr>
        <p:spPr>
          <a:xfrm>
            <a:off x="4343400" y="0"/>
            <a:ext cx="4800600" cy="1524000"/>
          </a:xfrm>
          <a:solidFill>
            <a:schemeClr val="bg1">
              <a:alpha val="80000"/>
            </a:schemeClr>
          </a:solidFill>
        </p:spPr>
        <p:txBody>
          <a:bodyPr>
            <a:normAutofit/>
          </a:bodyPr>
          <a:lstStyle/>
          <a:p>
            <a:r>
              <a:rPr lang="fr-FR" dirty="0" smtClean="0"/>
              <a:t>Candidat </a:t>
            </a:r>
            <a:br>
              <a:rPr lang="fr-FR" dirty="0" smtClean="0"/>
            </a:br>
            <a:r>
              <a:rPr lang="fr-FR" dirty="0" smtClean="0"/>
              <a:t>H</a:t>
            </a:r>
            <a:r>
              <a:rPr lang="fr-FR" sz="2800" dirty="0" smtClean="0">
                <a:latin typeface="Wingdings"/>
                <a:ea typeface="Wingdings"/>
                <a:cs typeface="Wingdings"/>
              </a:rPr>
              <a:t></a:t>
            </a:r>
            <a:r>
              <a:rPr lang="fr-FR" dirty="0" smtClean="0"/>
              <a:t>Z(</a:t>
            </a:r>
            <a:r>
              <a:rPr lang="fr-FR" sz="2800" dirty="0" err="1" smtClean="0">
                <a:latin typeface="Wingdings"/>
                <a:ea typeface="Wingdings"/>
                <a:cs typeface="Wingdings"/>
              </a:rPr>
              <a:t></a:t>
            </a:r>
            <a:r>
              <a:rPr lang="fr-FR" dirty="0" err="1" smtClean="0">
                <a:latin typeface="Symbol" charset="2"/>
                <a:ea typeface="Wingdings"/>
                <a:cs typeface="Symbol" charset="2"/>
              </a:rPr>
              <a:t>m</a:t>
            </a:r>
            <a:r>
              <a:rPr lang="fr-FR" baseline="30000" dirty="0" err="1" smtClean="0">
                <a:latin typeface="Symbol" charset="2"/>
                <a:ea typeface="Wingdings"/>
                <a:cs typeface="Symbol" charset="2"/>
              </a:rPr>
              <a:t>+</a:t>
            </a:r>
            <a:r>
              <a:rPr lang="fr-FR" dirty="0" err="1" smtClean="0">
                <a:latin typeface="Symbol" charset="2"/>
                <a:ea typeface="Wingdings"/>
                <a:cs typeface="Symbol" charset="2"/>
              </a:rPr>
              <a:t>m</a:t>
            </a:r>
            <a:r>
              <a:rPr lang="fr-FR" baseline="30000" dirty="0" err="1" smtClean="0">
                <a:latin typeface="+mn-lt"/>
                <a:ea typeface="Wingdings"/>
                <a:cs typeface="Symbol" charset="2"/>
              </a:rPr>
              <a:t>-</a:t>
            </a:r>
            <a:r>
              <a:rPr lang="fr-FR" dirty="0" err="1" smtClean="0"/>
              <a:t>)Z(</a:t>
            </a:r>
            <a:r>
              <a:rPr lang="fr-FR" sz="2800" dirty="0" err="1" smtClean="0">
                <a:latin typeface="Wingdings"/>
                <a:ea typeface="Wingdings"/>
                <a:cs typeface="Wingdings"/>
              </a:rPr>
              <a:t></a:t>
            </a:r>
            <a:r>
              <a:rPr lang="fr-FR" dirty="0" err="1" smtClean="0"/>
              <a:t>e</a:t>
            </a:r>
            <a:r>
              <a:rPr lang="fr-FR" baseline="30000" dirty="0" err="1" smtClean="0"/>
              <a:t>+</a:t>
            </a:r>
            <a:r>
              <a:rPr lang="fr-FR" dirty="0" err="1" smtClean="0"/>
              <a:t>e</a:t>
            </a:r>
            <a:r>
              <a:rPr lang="fr-FR" baseline="30000" dirty="0" err="1" smtClean="0"/>
              <a:t>-</a:t>
            </a:r>
            <a:r>
              <a:rPr lang="fr-FR" dirty="0" smtClean="0"/>
              <a:t>)</a:t>
            </a:r>
            <a:endParaRPr lang="fr-FR"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ZoneTexte 2"/>
          <p:cNvSpPr txBox="1"/>
          <p:nvPr/>
        </p:nvSpPr>
        <p:spPr>
          <a:xfrm>
            <a:off x="152400" y="0"/>
            <a:ext cx="8686800" cy="6705600"/>
          </a:xfrm>
          <a:prstGeom prst="rect">
            <a:avLst/>
          </a:prstGeom>
          <a:noFill/>
        </p:spPr>
        <p:txBody>
          <a:bodyPr wrap="square" rtlCol="0">
            <a:normAutofit lnSpcReduction="10000"/>
          </a:bodyPr>
          <a:lstStyle/>
          <a:p>
            <a:r>
              <a:rPr lang="fr-FR" sz="2400" dirty="0" smtClean="0"/>
              <a:t>Il est probable que la particule observée soit le boson de Higgs:</a:t>
            </a:r>
          </a:p>
          <a:p>
            <a:endParaRPr lang="fr-FR" sz="2400" dirty="0" smtClean="0"/>
          </a:p>
          <a:p>
            <a:endParaRPr lang="fr-FR" sz="2400" dirty="0" smtClean="0"/>
          </a:p>
          <a:p>
            <a:pPr>
              <a:buFont typeface="Arial"/>
              <a:buChar char="•"/>
            </a:pPr>
            <a:r>
              <a:rPr lang="fr-FR" sz="2400" dirty="0" smtClean="0"/>
              <a:t>L’excès d’événements est pile là où on l’attend, dans les canaux où on le cherchait, avec le niveau de signal attendu (mais à 50% près)</a:t>
            </a:r>
          </a:p>
          <a:p>
            <a:endParaRPr lang="fr-FR" sz="2400" dirty="0" smtClean="0"/>
          </a:p>
          <a:p>
            <a:pPr>
              <a:buFont typeface="Arial"/>
              <a:buChar char="•"/>
            </a:pPr>
            <a:r>
              <a:rPr lang="fr-FR" sz="2400" dirty="0" smtClean="0"/>
              <a:t>Si le boson de Higgs du modèle standard existe, il est soit entre 120 et 130 </a:t>
            </a:r>
            <a:r>
              <a:rPr lang="fr-FR" sz="2400" dirty="0" err="1" smtClean="0"/>
              <a:t>GeV</a:t>
            </a:r>
            <a:r>
              <a:rPr lang="fr-FR" sz="2400" dirty="0" smtClean="0"/>
              <a:t>, soit au delà de 600 </a:t>
            </a:r>
            <a:r>
              <a:rPr lang="fr-FR" sz="2400" dirty="0" err="1" smtClean="0"/>
              <a:t>GeV</a:t>
            </a:r>
            <a:r>
              <a:rPr lang="fr-FR" sz="2400" dirty="0" smtClean="0"/>
              <a:t> (mais très </a:t>
            </a:r>
            <a:r>
              <a:rPr lang="fr-FR" sz="2400" dirty="0" err="1" smtClean="0"/>
              <a:t>defavorisé</a:t>
            </a:r>
            <a:r>
              <a:rPr lang="fr-FR" sz="2400" dirty="0" smtClean="0"/>
              <a:t> par les mesures indirectes)</a:t>
            </a:r>
          </a:p>
          <a:p>
            <a:endParaRPr lang="fr-FR" sz="2400" dirty="0" smtClean="0"/>
          </a:p>
          <a:p>
            <a:pPr>
              <a:buFont typeface="Arial"/>
              <a:buChar char="•"/>
            </a:pPr>
            <a:r>
              <a:rPr lang="fr-FR" sz="2400" dirty="0" smtClean="0"/>
              <a:t>Depuis le démarrage du LHC : </a:t>
            </a:r>
          </a:p>
          <a:p>
            <a:pPr lvl="1">
              <a:buFont typeface="Arial"/>
              <a:buChar char="•"/>
            </a:pPr>
            <a:r>
              <a:rPr lang="fr-FR" sz="2400" dirty="0" smtClean="0"/>
              <a:t>petit excès 1.5 sigma à l’été 2011 pour ATLAS et CMS</a:t>
            </a:r>
          </a:p>
          <a:p>
            <a:pPr lvl="1">
              <a:buFont typeface="Arial"/>
              <a:buChar char="•"/>
            </a:pPr>
            <a:r>
              <a:rPr lang="fr-FR" sz="2400" dirty="0" smtClean="0"/>
              <a:t>annonce d’un excès à &gt;3 sigma par les deux  expériences en Décembre 2011</a:t>
            </a:r>
          </a:p>
          <a:p>
            <a:pPr lvl="1">
              <a:buFont typeface="Arial"/>
              <a:buChar char="•"/>
            </a:pPr>
            <a:r>
              <a:rPr lang="fr-FR" sz="2400" dirty="0" smtClean="0"/>
              <a:t>excès de 2.5-3 sigmas annoncé par les américains de </a:t>
            </a:r>
            <a:r>
              <a:rPr lang="fr-FR" sz="2400" dirty="0" err="1" smtClean="0"/>
              <a:t>Tevatron</a:t>
            </a:r>
            <a:r>
              <a:rPr lang="fr-FR" sz="2400" dirty="0" smtClean="0"/>
              <a:t> </a:t>
            </a:r>
          </a:p>
          <a:p>
            <a:pPr lvl="1">
              <a:buFont typeface="Arial"/>
              <a:buChar char="•"/>
            </a:pPr>
            <a:r>
              <a:rPr lang="fr-FR" sz="2400" dirty="0" smtClean="0"/>
              <a:t>excès à &gt;5 sigmas annoncé en juillet 2012,</a:t>
            </a:r>
          </a:p>
          <a:p>
            <a:pPr lvl="1">
              <a:buFont typeface="Arial"/>
              <a:buChar char="•"/>
            </a:pPr>
            <a:r>
              <a:rPr lang="fr-FR" sz="2400" dirty="0" smtClean="0"/>
              <a:t>nouvelle confirmation printemps 2013 </a:t>
            </a:r>
          </a:p>
          <a:p>
            <a:pPr lvl="1">
              <a:buFont typeface="Arial"/>
              <a:buChar char="•"/>
            </a:pPr>
            <a:endParaRPr lang="fr-FR" sz="2400" dirty="0" smtClean="0"/>
          </a:p>
          <a:p>
            <a:r>
              <a:rPr lang="fr-FR" sz="2400" i="1" dirty="0" smtClean="0">
                <a:solidFill>
                  <a:srgbClr val="FF0000"/>
                </a:solidFill>
              </a:rPr>
              <a:t>« tout se passe comme si il y avait un boson de Higgs à 126 </a:t>
            </a:r>
            <a:r>
              <a:rPr lang="fr-FR" sz="2400" i="1" dirty="0" err="1" smtClean="0">
                <a:solidFill>
                  <a:srgbClr val="FF0000"/>
                </a:solidFill>
              </a:rPr>
              <a:t>GeV</a:t>
            </a:r>
            <a:r>
              <a:rPr lang="fr-FR" sz="2400" i="1" dirty="0" smtClean="0">
                <a:solidFill>
                  <a:srgbClr val="FF0000"/>
                </a:solidFill>
              </a:rPr>
              <a:t> » </a:t>
            </a:r>
            <a:endParaRPr lang="fr-FR" sz="2400" i="1" dirty="0">
              <a:solidFill>
                <a:srgbClr val="FF0000"/>
              </a:solidFill>
            </a:endParaRPr>
          </a:p>
        </p:txBody>
      </p:sp>
      <p:sp>
        <p:nvSpPr>
          <p:cNvPr id="11" name="Espace réservé du numéro de diapositive 10"/>
          <p:cNvSpPr>
            <a:spLocks noGrp="1"/>
          </p:cNvSpPr>
          <p:nvPr>
            <p:ph type="sldNum" sz="quarter" idx="12"/>
          </p:nvPr>
        </p:nvSpPr>
        <p:spPr/>
        <p:txBody>
          <a:bodyPr/>
          <a:lstStyle/>
          <a:p>
            <a:fld id="{645AD077-0FBB-844E-A43B-5157A317EAC6}" type="slidenum">
              <a:rPr lang="fr-FR" smtClean="0"/>
              <a:pPr/>
              <a:t>114</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115</a:t>
            </a:fld>
            <a:endParaRPr lang="fr-FR"/>
          </a:p>
        </p:txBody>
      </p:sp>
      <p:pic>
        <p:nvPicPr>
          <p:cNvPr id="7" name="Image 6" descr="hbookcouv.jpg"/>
          <p:cNvPicPr>
            <a:picLocks noChangeAspect="1"/>
          </p:cNvPicPr>
          <p:nvPr/>
        </p:nvPicPr>
        <p:blipFill>
          <a:blip r:embed="rId2"/>
          <a:stretch>
            <a:fillRect/>
          </a:stretch>
        </p:blipFill>
        <p:spPr>
          <a:xfrm>
            <a:off x="2169357" y="0"/>
            <a:ext cx="4984750" cy="6858000"/>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ZoneTexte 6"/>
          <p:cNvSpPr txBox="1">
            <a:spLocks noChangeArrowheads="1"/>
          </p:cNvSpPr>
          <p:nvPr/>
        </p:nvSpPr>
        <p:spPr bwMode="auto">
          <a:xfrm>
            <a:off x="6550025" y="968375"/>
            <a:ext cx="1930400" cy="830263"/>
          </a:xfrm>
          <a:prstGeom prst="rect">
            <a:avLst/>
          </a:prstGeom>
          <a:noFill/>
          <a:ln w="9525">
            <a:noFill/>
            <a:miter lim="800000"/>
            <a:headEnd/>
            <a:tailEnd/>
          </a:ln>
        </p:spPr>
        <p:txBody>
          <a:bodyPr wrap="none">
            <a:prstTxWarp prst="textNoShape">
              <a:avLst/>
            </a:prstTxWarp>
            <a:spAutoFit/>
          </a:bodyPr>
          <a:lstStyle/>
          <a:p>
            <a:pPr algn="ctr"/>
            <a:r>
              <a:rPr lang="en-US" sz="1600">
                <a:latin typeface="Trebuchet MS" pitchFamily="-84" charset="0"/>
                <a:ea typeface="ＭＳ Ｐゴシック" pitchFamily="-84" charset="-128"/>
                <a:cs typeface="ＭＳ Ｐゴシック" pitchFamily="-84" charset="-128"/>
              </a:rPr>
              <a:t>Situation</a:t>
            </a:r>
            <a:br>
              <a:rPr lang="en-US" sz="1600">
                <a:latin typeface="Trebuchet MS" pitchFamily="-84" charset="0"/>
                <a:ea typeface="ＭＳ Ｐゴシック" pitchFamily="-84" charset="-128"/>
                <a:cs typeface="ＭＳ Ｐゴシック" pitchFamily="-84" charset="-128"/>
              </a:rPr>
            </a:br>
            <a:r>
              <a:rPr lang="en-US" sz="1600">
                <a:latin typeface="Trebuchet MS" pitchFamily="-84" charset="0"/>
                <a:ea typeface="ＭＳ Ｐゴシック" pitchFamily="-84" charset="-128"/>
                <a:cs typeface="ＭＳ Ｐゴシック" pitchFamily="-84" charset="-128"/>
              </a:rPr>
              <a:t>expérimentale</a:t>
            </a:r>
            <a:br>
              <a:rPr lang="en-US" sz="1600">
                <a:latin typeface="Trebuchet MS" pitchFamily="-84" charset="0"/>
                <a:ea typeface="ＭＳ Ｐゴシック" pitchFamily="-84" charset="-128"/>
                <a:cs typeface="ＭＳ Ｐゴシック" pitchFamily="-84" charset="-128"/>
              </a:rPr>
            </a:br>
            <a:r>
              <a:rPr lang="en-US" sz="1600">
                <a:latin typeface="Trebuchet MS" pitchFamily="-84" charset="0"/>
                <a:ea typeface="ＭＳ Ｐゴシック" pitchFamily="-84" charset="-128"/>
                <a:cs typeface="ＭＳ Ｐゴシック" pitchFamily="-84" charset="-128"/>
              </a:rPr>
              <a:t>au printemps 2013</a:t>
            </a:r>
          </a:p>
        </p:txBody>
      </p:sp>
      <p:grpSp>
        <p:nvGrpSpPr>
          <p:cNvPr id="3" name="Groupe 2"/>
          <p:cNvGrpSpPr>
            <a:grpSpLocks/>
          </p:cNvGrpSpPr>
          <p:nvPr/>
        </p:nvGrpSpPr>
        <p:grpSpPr bwMode="auto">
          <a:xfrm>
            <a:off x="539750" y="1335881"/>
            <a:ext cx="5238750" cy="5481637"/>
            <a:chOff x="539750" y="846138"/>
            <a:chExt cx="5238750" cy="5481637"/>
          </a:xfrm>
        </p:grpSpPr>
        <p:pic>
          <p:nvPicPr>
            <p:cNvPr id="35848" name="Image 2"/>
            <p:cNvPicPr>
              <a:picLocks noChangeAspect="1"/>
            </p:cNvPicPr>
            <p:nvPr/>
          </p:nvPicPr>
          <p:blipFill>
            <a:blip r:embed="rId2"/>
            <a:srcRect/>
            <a:stretch>
              <a:fillRect/>
            </a:stretch>
          </p:blipFill>
          <p:spPr bwMode="auto">
            <a:xfrm>
              <a:off x="539750" y="846138"/>
              <a:ext cx="5238750" cy="2922587"/>
            </a:xfrm>
            <a:prstGeom prst="rect">
              <a:avLst/>
            </a:prstGeom>
            <a:noFill/>
            <a:ln w="9525">
              <a:noFill/>
              <a:miter lim="800000"/>
              <a:headEnd/>
              <a:tailEnd/>
            </a:ln>
          </p:spPr>
        </p:pic>
        <p:pic>
          <p:nvPicPr>
            <p:cNvPr id="35849" name="Image 2"/>
            <p:cNvPicPr>
              <a:picLocks noChangeAspect="1"/>
            </p:cNvPicPr>
            <p:nvPr/>
          </p:nvPicPr>
          <p:blipFill>
            <a:blip r:embed="rId3"/>
            <a:srcRect/>
            <a:stretch>
              <a:fillRect/>
            </a:stretch>
          </p:blipFill>
          <p:spPr bwMode="auto">
            <a:xfrm>
              <a:off x="539750" y="3405188"/>
              <a:ext cx="5238750" cy="2922587"/>
            </a:xfrm>
            <a:prstGeom prst="rect">
              <a:avLst/>
            </a:prstGeom>
            <a:noFill/>
            <a:ln w="9525">
              <a:noFill/>
              <a:miter lim="800000"/>
              <a:headEnd/>
              <a:tailEnd/>
            </a:ln>
          </p:spPr>
        </p:pic>
      </p:grpSp>
      <p:cxnSp>
        <p:nvCxnSpPr>
          <p:cNvPr id="11" name="Connecteur droit avec flèche 10"/>
          <p:cNvCxnSpPr/>
          <p:nvPr/>
        </p:nvCxnSpPr>
        <p:spPr>
          <a:xfrm rot="5400000">
            <a:off x="2909094" y="1234281"/>
            <a:ext cx="533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rot="5400000">
            <a:off x="3642518" y="1246187"/>
            <a:ext cx="533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3521515" y="383232"/>
            <a:ext cx="506456" cy="369332"/>
          </a:xfrm>
          <a:prstGeom prst="rect">
            <a:avLst/>
          </a:prstGeom>
          <a:noFill/>
        </p:spPr>
        <p:txBody>
          <a:bodyPr wrap="square" rtlCol="0">
            <a:spAutoFit/>
          </a:bodyPr>
          <a:lstStyle/>
          <a:p>
            <a:r>
              <a:rPr lang="fr-FR" dirty="0" smtClean="0"/>
              <a:t>Vu!</a:t>
            </a:r>
            <a:endParaRPr lang="fr-FR" dirty="0"/>
          </a:p>
        </p:txBody>
      </p:sp>
      <p:sp>
        <p:nvSpPr>
          <p:cNvPr id="14" name="ZoneTexte 13"/>
          <p:cNvSpPr txBox="1"/>
          <p:nvPr/>
        </p:nvSpPr>
        <p:spPr>
          <a:xfrm>
            <a:off x="2574485" y="383232"/>
            <a:ext cx="1099430" cy="461665"/>
          </a:xfrm>
          <a:prstGeom prst="rect">
            <a:avLst/>
          </a:prstGeom>
          <a:noFill/>
        </p:spPr>
        <p:txBody>
          <a:bodyPr wrap="none" rtlCol="0">
            <a:spAutoFit/>
          </a:bodyPr>
          <a:lstStyle/>
          <a:p>
            <a:r>
              <a:rPr lang="fr-FR" dirty="0" smtClean="0"/>
              <a:t>Pas vu!</a:t>
            </a:r>
            <a:endParaRPr lang="fr-FR" dirty="0"/>
          </a:p>
        </p:txBody>
      </p:sp>
      <p:sp>
        <p:nvSpPr>
          <p:cNvPr id="16" name="ZoneTexte 15"/>
          <p:cNvSpPr txBox="1"/>
          <p:nvPr/>
        </p:nvSpPr>
        <p:spPr>
          <a:xfrm>
            <a:off x="6232525" y="3335138"/>
            <a:ext cx="1994131" cy="923330"/>
          </a:xfrm>
          <a:prstGeom prst="rect">
            <a:avLst/>
          </a:prstGeom>
          <a:noFill/>
        </p:spPr>
        <p:txBody>
          <a:bodyPr wrap="none" rtlCol="0">
            <a:spAutoFit/>
          </a:bodyPr>
          <a:lstStyle/>
          <a:p>
            <a:r>
              <a:rPr lang="en-GB" dirty="0" smtClean="0"/>
              <a:t>Signal </a:t>
            </a:r>
            <a:r>
              <a:rPr lang="en-GB" dirty="0" err="1" smtClean="0"/>
              <a:t>rapporté</a:t>
            </a:r>
            <a:r>
              <a:rPr lang="en-GB" dirty="0" smtClean="0"/>
              <a:t> aux </a:t>
            </a:r>
            <a:endParaRPr lang="en-GB" dirty="0" smtClean="0"/>
          </a:p>
          <a:p>
            <a:r>
              <a:rPr lang="en-GB" dirty="0" err="1" smtClean="0"/>
              <a:t>p</a:t>
            </a:r>
            <a:r>
              <a:rPr lang="en-GB" smtClean="0"/>
              <a:t>rédictions</a:t>
            </a:r>
            <a:r>
              <a:rPr lang="en-GB" dirty="0" smtClean="0"/>
              <a:t> </a:t>
            </a:r>
            <a:r>
              <a:rPr lang="en-GB" dirty="0" smtClean="0"/>
              <a:t>du </a:t>
            </a:r>
          </a:p>
          <a:p>
            <a:r>
              <a:rPr lang="en-GB" dirty="0" err="1" smtClean="0"/>
              <a:t>modèle</a:t>
            </a:r>
            <a:r>
              <a:rPr lang="en-GB" dirty="0" smtClean="0"/>
              <a:t> standard</a:t>
            </a:r>
            <a:endParaRPr lang="en-GB"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ZoneTexte 5"/>
          <p:cNvSpPr txBox="1"/>
          <p:nvPr/>
        </p:nvSpPr>
        <p:spPr>
          <a:xfrm>
            <a:off x="179512" y="980728"/>
            <a:ext cx="6840334" cy="707886"/>
          </a:xfrm>
          <a:prstGeom prst="rect">
            <a:avLst/>
          </a:prstGeom>
          <a:noFill/>
        </p:spPr>
        <p:txBody>
          <a:bodyPr wrap="none" rtlCol="0">
            <a:spAutoFit/>
          </a:bodyPr>
          <a:lstStyle/>
          <a:p>
            <a:pPr eaLnBrk="1" fontAlgn="auto" hangingPunct="1">
              <a:spcBef>
                <a:spcPts val="0"/>
              </a:spcBef>
              <a:spcAft>
                <a:spcPts val="0"/>
              </a:spcAft>
              <a:buFont typeface="Symbol"/>
              <a:buChar char="·"/>
            </a:pPr>
            <a:r>
              <a:rPr lang="fr-FR" sz="2000" dirty="0" smtClean="0">
                <a:latin typeface="Comic Sans MS" pitchFamily="66" charset="0"/>
                <a:sym typeface="Symbol"/>
              </a:rPr>
              <a:t> Ensemble de valeurs prises par un paramètre physique</a:t>
            </a:r>
          </a:p>
          <a:p>
            <a:pPr eaLnBrk="1" fontAlgn="auto" hangingPunct="1">
              <a:spcBef>
                <a:spcPts val="0"/>
              </a:spcBef>
              <a:spcAft>
                <a:spcPts val="0"/>
              </a:spcAft>
            </a:pPr>
            <a:r>
              <a:rPr lang="fr-FR" sz="2000" dirty="0" smtClean="0">
                <a:latin typeface="Comic Sans MS" pitchFamily="66" charset="0"/>
                <a:sym typeface="Symbol"/>
              </a:rPr>
              <a:t>  en différents points de l’espace: (x, y, z).</a:t>
            </a:r>
            <a:endParaRPr lang="fr-FR" sz="2000" dirty="0">
              <a:latin typeface="Comic Sans MS" pitchFamily="66" charset="0"/>
            </a:endParaRPr>
          </a:p>
        </p:txBody>
      </p:sp>
      <p:grpSp>
        <p:nvGrpSpPr>
          <p:cNvPr id="16" name="Grouper 15"/>
          <p:cNvGrpSpPr/>
          <p:nvPr/>
        </p:nvGrpSpPr>
        <p:grpSpPr>
          <a:xfrm>
            <a:off x="152400" y="1688614"/>
            <a:ext cx="8365518" cy="2302933"/>
            <a:chOff x="152400" y="1688614"/>
            <a:chExt cx="8365518" cy="2302933"/>
          </a:xfrm>
        </p:grpSpPr>
        <p:grpSp>
          <p:nvGrpSpPr>
            <p:cNvPr id="14" name="Grouper 13"/>
            <p:cNvGrpSpPr/>
            <p:nvPr/>
          </p:nvGrpSpPr>
          <p:grpSpPr>
            <a:xfrm>
              <a:off x="152400" y="1688614"/>
              <a:ext cx="8365517" cy="2302933"/>
              <a:chOff x="152400" y="1688614"/>
              <a:chExt cx="8365517" cy="2302933"/>
            </a:xfrm>
          </p:grpSpPr>
          <p:pic>
            <p:nvPicPr>
              <p:cNvPr id="4"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5094638" y="1688614"/>
                <a:ext cx="3423279" cy="2302933"/>
              </a:xfrm>
              <a:prstGeom prst="rect">
                <a:avLst/>
              </a:prstGeom>
              <a:noFill/>
            </p:spPr>
          </p:pic>
          <p:sp>
            <p:nvSpPr>
              <p:cNvPr id="8" name="ZoneTexte 7"/>
              <p:cNvSpPr txBox="1"/>
              <p:nvPr/>
            </p:nvSpPr>
            <p:spPr>
              <a:xfrm>
                <a:off x="152400" y="2926685"/>
                <a:ext cx="4500752" cy="1015663"/>
              </a:xfrm>
              <a:prstGeom prst="rect">
                <a:avLst/>
              </a:prstGeom>
              <a:noFill/>
            </p:spPr>
            <p:txBody>
              <a:bodyPr wrap="none" rtlCol="0">
                <a:spAutoFit/>
              </a:bodyPr>
              <a:lstStyle/>
              <a:p>
                <a:pPr eaLnBrk="1" fontAlgn="auto" hangingPunct="1">
                  <a:spcBef>
                    <a:spcPts val="0"/>
                  </a:spcBef>
                  <a:spcAft>
                    <a:spcPts val="0"/>
                  </a:spcAft>
                  <a:buFont typeface="Arial"/>
                  <a:buChar char="•"/>
                </a:pPr>
                <a:r>
                  <a:rPr lang="fr-FR" sz="2000" i="1" dirty="0" smtClean="0">
                    <a:latin typeface="Comic Sans MS" pitchFamily="66" charset="0"/>
                  </a:rPr>
                  <a:t> </a:t>
                </a:r>
                <a:r>
                  <a:rPr lang="fr-FR" sz="2000" dirty="0" smtClean="0">
                    <a:latin typeface="Comic Sans MS" pitchFamily="66" charset="0"/>
                  </a:rPr>
                  <a:t>Champ orienté: </a:t>
                </a:r>
                <a:r>
                  <a:rPr lang="fr-FR" sz="2000" dirty="0" smtClean="0">
                    <a:solidFill>
                      <a:srgbClr val="FF0000"/>
                    </a:solidFill>
                    <a:latin typeface="Comic Sans MS" pitchFamily="66" charset="0"/>
                  </a:rPr>
                  <a:t>vecteur</a:t>
                </a:r>
              </a:p>
              <a:p>
                <a:pPr eaLnBrk="1" fontAlgn="auto" hangingPunct="1">
                  <a:spcBef>
                    <a:spcPts val="0"/>
                  </a:spcBef>
                  <a:spcAft>
                    <a:spcPts val="0"/>
                  </a:spcAft>
                </a:pPr>
                <a:r>
                  <a:rPr lang="fr-FR" sz="2000" dirty="0" smtClean="0">
                    <a:latin typeface="Comic Sans MS" pitchFamily="66" charset="0"/>
                  </a:rPr>
                  <a:t>   exemple: champ magnétique,</a:t>
                </a:r>
              </a:p>
              <a:p>
                <a:pPr eaLnBrk="1" fontAlgn="auto" hangingPunct="1">
                  <a:spcBef>
                    <a:spcPts val="0"/>
                  </a:spcBef>
                  <a:spcAft>
                    <a:spcPts val="0"/>
                  </a:spcAft>
                </a:pPr>
                <a:r>
                  <a:rPr lang="fr-FR" sz="2000" dirty="0" smtClean="0">
                    <a:latin typeface="Comic Sans MS" pitchFamily="66" charset="0"/>
                  </a:rPr>
                  <a:t>vitesse des vents dans l’atmosphère</a:t>
                </a:r>
              </a:p>
            </p:txBody>
          </p:sp>
        </p:grpSp>
        <p:pic>
          <p:nvPicPr>
            <p:cNvPr id="10" name="Picture 5" descr="aimant3"/>
            <p:cNvPicPr>
              <a:picLocks noChangeAspect="1" noChangeArrowheads="1"/>
            </p:cNvPicPr>
            <p:nvPr/>
          </p:nvPicPr>
          <p:blipFill>
            <a:blip r:embed="rId3"/>
            <a:srcRect/>
            <a:stretch>
              <a:fillRect/>
            </a:stretch>
          </p:blipFill>
          <p:spPr bwMode="auto">
            <a:xfrm>
              <a:off x="7620451" y="1688614"/>
              <a:ext cx="897467" cy="897467"/>
            </a:xfrm>
            <a:prstGeom prst="rect">
              <a:avLst/>
            </a:prstGeom>
            <a:noFill/>
          </p:spPr>
        </p:pic>
      </p:grpSp>
      <p:sp>
        <p:nvSpPr>
          <p:cNvPr id="11" name="Espace réservé du numéro de diapositive 10"/>
          <p:cNvSpPr>
            <a:spLocks noGrp="1"/>
          </p:cNvSpPr>
          <p:nvPr>
            <p:ph type="sldNum" sz="quarter" idx="12"/>
          </p:nvPr>
        </p:nvSpPr>
        <p:spPr/>
        <p:txBody>
          <a:bodyPr/>
          <a:lstStyle/>
          <a:p>
            <a:fld id="{CF4668DC-857F-487D-BFFA-8C0CA5037977}" type="slidenum">
              <a:rPr lang="fr-BE" smtClean="0">
                <a:solidFill>
                  <a:prstClr val="black">
                    <a:tint val="75000"/>
                  </a:prstClr>
                </a:solidFill>
              </a:rPr>
              <a:pPr/>
              <a:t>12</a:t>
            </a:fld>
            <a:endParaRPr lang="fr-BE" dirty="0">
              <a:solidFill>
                <a:prstClr val="black">
                  <a:tint val="75000"/>
                </a:prstClr>
              </a:solidFill>
            </a:endParaRPr>
          </a:p>
        </p:txBody>
      </p:sp>
      <p:sp>
        <p:nvSpPr>
          <p:cNvPr id="13" name="Rectangle 2"/>
          <p:cNvSpPr txBox="1">
            <a:spLocks noChangeArrowheads="1"/>
          </p:cNvSpPr>
          <p:nvPr/>
        </p:nvSpPr>
        <p:spPr>
          <a:xfrm>
            <a:off x="2286000" y="228600"/>
            <a:ext cx="3951288" cy="519113"/>
          </a:xfrm>
          <a:prstGeom prst="rect">
            <a:avLst/>
          </a:prstGeom>
        </p:spPr>
        <p:txBody>
          <a:bodyPr vert="horz" lIns="91440" tIns="45720" rIns="91440" bIns="45720" rtlCol="0" anchor="ctr">
            <a:normAutofit fontScale="7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noProof="0" dirty="0" smtClean="0">
                <a:latin typeface="+mj-lt"/>
                <a:ea typeface="+mj-ea"/>
                <a:cs typeface="+mj-cs"/>
              </a:rPr>
              <a:t>Notion de champ</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5" name="Grouper 14"/>
          <p:cNvGrpSpPr/>
          <p:nvPr/>
        </p:nvGrpSpPr>
        <p:grpSpPr>
          <a:xfrm>
            <a:off x="152401" y="4271171"/>
            <a:ext cx="8094132" cy="2450304"/>
            <a:chOff x="152401" y="4271171"/>
            <a:chExt cx="8094132" cy="2450304"/>
          </a:xfrm>
        </p:grpSpPr>
        <p:sp>
          <p:nvSpPr>
            <p:cNvPr id="9" name="ZoneTexte 8"/>
            <p:cNvSpPr txBox="1"/>
            <p:nvPr/>
          </p:nvSpPr>
          <p:spPr>
            <a:xfrm>
              <a:off x="152401" y="4725134"/>
              <a:ext cx="3987800" cy="1015663"/>
            </a:xfrm>
            <a:prstGeom prst="rect">
              <a:avLst/>
            </a:prstGeom>
            <a:noFill/>
          </p:spPr>
          <p:txBody>
            <a:bodyPr wrap="square" rtlCol="0">
              <a:spAutoFit/>
            </a:bodyPr>
            <a:lstStyle/>
            <a:p>
              <a:pPr eaLnBrk="1" fontAlgn="auto" hangingPunct="1">
                <a:spcBef>
                  <a:spcPts val="0"/>
                </a:spcBef>
                <a:spcAft>
                  <a:spcPts val="0"/>
                </a:spcAft>
                <a:buFont typeface="Arial"/>
                <a:buChar char="•"/>
              </a:pPr>
              <a:r>
                <a:rPr lang="fr-FR" sz="2000" dirty="0" smtClean="0">
                  <a:solidFill>
                    <a:srgbClr val="000000"/>
                  </a:solidFill>
                  <a:latin typeface="Comic Sans MS" pitchFamily="66" charset="0"/>
                </a:rPr>
                <a:t>Champ non orienté</a:t>
              </a:r>
              <a:r>
                <a:rPr lang="fr-FR" sz="2000" dirty="0" smtClean="0">
                  <a:solidFill>
                    <a:srgbClr val="FF0000"/>
                  </a:solidFill>
                  <a:latin typeface="Comic Sans MS" pitchFamily="66" charset="0"/>
                </a:rPr>
                <a:t>: scalaire</a:t>
              </a:r>
            </a:p>
            <a:p>
              <a:pPr eaLnBrk="1" fontAlgn="auto" hangingPunct="1">
                <a:spcBef>
                  <a:spcPts val="0"/>
                </a:spcBef>
                <a:spcAft>
                  <a:spcPts val="0"/>
                </a:spcAft>
              </a:pPr>
              <a:r>
                <a:rPr lang="fr-FR" sz="2000" dirty="0" smtClean="0">
                  <a:solidFill>
                    <a:srgbClr val="000000"/>
                  </a:solidFill>
                  <a:latin typeface="Comic Sans MS" pitchFamily="66" charset="0"/>
                </a:rPr>
                <a:t>  pression atmosphérique, </a:t>
              </a:r>
              <a:r>
                <a:rPr lang="fr-FR" sz="2000" i="1" dirty="0" smtClean="0">
                  <a:solidFill>
                    <a:srgbClr val="000000"/>
                  </a:solidFill>
                  <a:latin typeface="Comic Sans MS" pitchFamily="66" charset="0"/>
                </a:rPr>
                <a:t>champ de Higgs</a:t>
              </a:r>
              <a:r>
                <a:rPr lang="fr-FR" sz="2000" dirty="0" smtClean="0">
                  <a:solidFill>
                    <a:srgbClr val="000000"/>
                  </a:solidFill>
                  <a:latin typeface="Comic Sans MS" pitchFamily="66" charset="0"/>
                </a:rPr>
                <a:t>.</a:t>
              </a:r>
              <a:endParaRPr lang="fr-FR" sz="2000" dirty="0">
                <a:solidFill>
                  <a:srgbClr val="000000"/>
                </a:solidFill>
                <a:latin typeface="Comic Sans MS" pitchFamily="66" charset="0"/>
              </a:endParaRPr>
            </a:p>
          </p:txBody>
        </p:sp>
        <p:pic>
          <p:nvPicPr>
            <p:cNvPr id="12" name="Image 11"/>
            <p:cNvPicPr>
              <a:picLocks noChangeAspect="1"/>
            </p:cNvPicPr>
            <p:nvPr/>
          </p:nvPicPr>
          <p:blipFill>
            <a:blip r:embed="rId4"/>
            <a:srcRect t="5684" r="6112" b="1171"/>
            <a:stretch>
              <a:fillRect/>
            </a:stretch>
          </p:blipFill>
          <p:spPr>
            <a:xfrm>
              <a:off x="5297488" y="4271171"/>
              <a:ext cx="2949045" cy="245030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a:bodyPr>
          <a:lstStyle/>
          <a:p>
            <a:r>
              <a:rPr lang="fr-FR" dirty="0" smtClean="0"/>
              <a:t>Etat du vide</a:t>
            </a:r>
            <a:endParaRPr lang="fr-FR" dirty="0"/>
          </a:p>
        </p:txBody>
      </p:sp>
      <p:sp>
        <p:nvSpPr>
          <p:cNvPr id="3" name="Espace réservé du contenu 2"/>
          <p:cNvSpPr>
            <a:spLocks noGrp="1"/>
          </p:cNvSpPr>
          <p:nvPr>
            <p:ph idx="1"/>
          </p:nvPr>
        </p:nvSpPr>
        <p:spPr>
          <a:xfrm>
            <a:off x="4953000" y="990600"/>
            <a:ext cx="3429000" cy="2514600"/>
          </a:xfrm>
        </p:spPr>
        <p:txBody>
          <a:bodyPr>
            <a:normAutofit fontScale="70000" lnSpcReduction="20000"/>
          </a:bodyPr>
          <a:lstStyle/>
          <a:p>
            <a:r>
              <a:rPr lang="fr-FR" dirty="0" smtClean="0"/>
              <a:t>Champ de </a:t>
            </a:r>
            <a:r>
              <a:rPr lang="fr-FR" dirty="0" err="1" smtClean="0"/>
              <a:t>Higgs</a:t>
            </a:r>
            <a:r>
              <a:rPr lang="fr-FR" dirty="0" smtClean="0"/>
              <a:t> scalaire initialement (juste après le </a:t>
            </a:r>
            <a:r>
              <a:rPr lang="fr-FR" dirty="0" err="1" smtClean="0"/>
              <a:t>Big</a:t>
            </a:r>
            <a:r>
              <a:rPr lang="fr-FR" dirty="0" smtClean="0"/>
              <a:t> Bang) de valeur moyenne nulle</a:t>
            </a:r>
          </a:p>
          <a:p>
            <a:r>
              <a:rPr lang="fr-FR" dirty="0" smtClean="0"/>
              <a:t>Le champ interagit avec les particules, mais elles gardent une masse nulle (vitesse de la lumière)</a:t>
            </a:r>
            <a:endParaRPr lang="fr-FR" dirty="0"/>
          </a:p>
        </p:txBody>
      </p:sp>
      <p:sp>
        <p:nvSpPr>
          <p:cNvPr id="4" name="Espace réservé du numéro de diapositive 3"/>
          <p:cNvSpPr>
            <a:spLocks noGrp="1"/>
          </p:cNvSpPr>
          <p:nvPr>
            <p:ph type="sldNum" sz="quarter" idx="10"/>
          </p:nvPr>
        </p:nvSpPr>
        <p:spPr/>
        <p:txBody>
          <a:bodyPr/>
          <a:lstStyle/>
          <a:p>
            <a:fld id="{0474DB60-921A-8944-8217-AB14034C6930}" type="slidenum">
              <a:rPr lang="fr-FR" smtClean="0"/>
              <a:pPr/>
              <a:t>13</a:t>
            </a:fld>
            <a:endParaRPr lang="fr-FR"/>
          </a:p>
        </p:txBody>
      </p:sp>
      <p:sp>
        <p:nvSpPr>
          <p:cNvPr id="7" name="Espace réservé du contenu 2"/>
          <p:cNvSpPr txBox="1">
            <a:spLocks/>
          </p:cNvSpPr>
          <p:nvPr/>
        </p:nvSpPr>
        <p:spPr>
          <a:xfrm>
            <a:off x="4538133" y="3606800"/>
            <a:ext cx="4343400" cy="3352800"/>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Réduction de la température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200" b="0" i="0" u="none" strike="noStrike" kern="1200" cap="none" spc="0" normalizeH="0" baseline="0" noProof="0" dirty="0" smtClean="0">
                <a:ln>
                  <a:noFill/>
                </a:ln>
                <a:solidFill>
                  <a:schemeClr val="tx1"/>
                </a:solidFill>
                <a:effectLst/>
                <a:uLnTx/>
                <a:uFillTx/>
                <a:latin typeface="Wingdings 3" charset="2"/>
                <a:ea typeface="+mn-ea"/>
                <a:cs typeface="Wingdings 3" charset="2"/>
              </a:rPr>
              <a:t>_ </a:t>
            </a:r>
            <a:r>
              <a:rPr kumimoji="0" lang="fr-FR" sz="3200" b="0" i="0" u="none" strike="noStrike" kern="1200" cap="none" spc="0" normalizeH="0" baseline="0" noProof="0" dirty="0" smtClean="0">
                <a:ln>
                  <a:noFill/>
                </a:ln>
                <a:solidFill>
                  <a:srgbClr val="FF0000"/>
                </a:solidFill>
                <a:effectLst/>
                <a:uLnTx/>
                <a:uFillTx/>
                <a:latin typeface="+mn-lt"/>
                <a:ea typeface="+mn-ea"/>
                <a:cs typeface="+mn-cs"/>
              </a:rPr>
              <a:t>brisure spontanée de symétrie</a:t>
            </a:r>
          </a:p>
          <a:p>
            <a:pPr marL="342900" indent="-342900" eaLnBrk="1" fontAlgn="auto" hangingPunct="1">
              <a:spcBef>
                <a:spcPct val="20000"/>
              </a:spcBef>
              <a:spcAft>
                <a:spcPts val="0"/>
              </a:spcAft>
              <a:buFont typeface="Arial" pitchFamily="34" charset="0"/>
              <a:buChar char="•"/>
            </a:pPr>
            <a:r>
              <a:rPr lang="fr-FR" sz="3200" dirty="0" smtClean="0">
                <a:latin typeface="Wingdings 3" charset="2"/>
                <a:cs typeface="Wingdings 3" charset="2"/>
              </a:rPr>
              <a:t>_ </a:t>
            </a:r>
            <a:r>
              <a:rPr lang="fr-FR" sz="3200" dirty="0" smtClean="0"/>
              <a:t>le champ acquiert une valeur moyenne non nulle</a:t>
            </a:r>
          </a:p>
          <a:p>
            <a:pPr marL="342900" indent="-342900" eaLnBrk="1" fontAlgn="auto" hangingPunct="1">
              <a:spcBef>
                <a:spcPct val="20000"/>
              </a:spcBef>
              <a:spcAft>
                <a:spcPts val="0"/>
              </a:spcAft>
              <a:buFont typeface="Arial" pitchFamily="34" charset="0"/>
              <a:buChar char="•"/>
            </a:pPr>
            <a:r>
              <a:rPr lang="fr-FR" sz="3200" dirty="0" smtClean="0">
                <a:latin typeface="Wingdings 3" charset="2"/>
                <a:cs typeface="Wingdings 3" charset="2"/>
              </a:rPr>
              <a:t>_ </a:t>
            </a:r>
            <a:r>
              <a:rPr lang="fr-FR" sz="3200" dirty="0" smtClean="0"/>
              <a:t>les particules </a:t>
            </a:r>
            <a:r>
              <a:rPr lang="fr-FR" sz="3200" dirty="0" smtClean="0"/>
              <a:t>élémentaires, ralenties par le champ de </a:t>
            </a:r>
            <a:r>
              <a:rPr lang="fr-FR" sz="3200" dirty="0" err="1" smtClean="0"/>
              <a:t>Higgs</a:t>
            </a:r>
            <a:r>
              <a:rPr lang="fr-FR" sz="3200" dirty="0" smtClean="0"/>
              <a:t>, </a:t>
            </a:r>
            <a:r>
              <a:rPr lang="fr-FR" sz="3200" dirty="0" smtClean="0"/>
              <a:t>acquièrent une masse non </a:t>
            </a:r>
            <a:r>
              <a:rPr lang="fr-FR" sz="3200" dirty="0" smtClean="0"/>
              <a:t>nulle</a:t>
            </a:r>
          </a:p>
          <a:p>
            <a:pPr marL="342900" indent="-342900" eaLnBrk="1" fontAlgn="auto" hangingPunct="1">
              <a:spcBef>
                <a:spcPct val="20000"/>
              </a:spcBef>
              <a:spcAft>
                <a:spcPts val="0"/>
              </a:spcAft>
              <a:buFont typeface="Arial" pitchFamily="34" charset="0"/>
              <a:buChar char="•"/>
            </a:pPr>
            <a:r>
              <a:rPr lang="fr-FR" sz="3200" dirty="0" smtClean="0"/>
              <a:t>Bonus ! (envisagé par Higgs). Une excitation de ce champ est une nouvelle particule </a:t>
            </a:r>
            <a:r>
              <a:rPr lang="fr-FR" sz="3200" dirty="0" smtClean="0">
                <a:solidFill>
                  <a:srgbClr val="FF0000"/>
                </a:solidFill>
              </a:rPr>
              <a:t>le boson de Higgs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7" name="Grouper 16"/>
          <p:cNvGrpSpPr/>
          <p:nvPr/>
        </p:nvGrpSpPr>
        <p:grpSpPr>
          <a:xfrm>
            <a:off x="1132753" y="990600"/>
            <a:ext cx="2311400" cy="2616200"/>
            <a:chOff x="1132753" y="990600"/>
            <a:chExt cx="2311400" cy="2616200"/>
          </a:xfrm>
        </p:grpSpPr>
        <p:pic>
          <p:nvPicPr>
            <p:cNvPr id="12" name="Image 11" descr="mexico1.jpg"/>
            <p:cNvPicPr>
              <a:picLocks noChangeAspect="1"/>
            </p:cNvPicPr>
            <p:nvPr/>
          </p:nvPicPr>
          <p:blipFill>
            <a:blip r:embed="rId3"/>
            <a:stretch>
              <a:fillRect/>
            </a:stretch>
          </p:blipFill>
          <p:spPr>
            <a:xfrm>
              <a:off x="1132753" y="990600"/>
              <a:ext cx="2311400" cy="2616200"/>
            </a:xfrm>
            <a:prstGeom prst="rect">
              <a:avLst/>
            </a:prstGeom>
          </p:spPr>
        </p:pic>
        <p:sp>
          <p:nvSpPr>
            <p:cNvPr id="8" name="Ellipse 7"/>
            <p:cNvSpPr/>
            <p:nvPr/>
          </p:nvSpPr>
          <p:spPr>
            <a:xfrm>
              <a:off x="1524000" y="2133600"/>
              <a:ext cx="1447800" cy="6096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1676400" y="2819400"/>
              <a:ext cx="11430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4" name="ZoneTexte 13"/>
          <p:cNvSpPr txBox="1"/>
          <p:nvPr/>
        </p:nvSpPr>
        <p:spPr>
          <a:xfrm>
            <a:off x="7882467" y="86267"/>
            <a:ext cx="652643" cy="369332"/>
          </a:xfrm>
          <a:prstGeom prst="rect">
            <a:avLst/>
          </a:prstGeom>
          <a:noFill/>
        </p:spPr>
        <p:txBody>
          <a:bodyPr wrap="none" rtlCol="0">
            <a:spAutoFit/>
          </a:bodyPr>
          <a:lstStyle/>
          <a:p>
            <a:r>
              <a:rPr lang="en-GB" dirty="0" smtClean="0"/>
              <a:t>1964</a:t>
            </a:r>
            <a:endParaRPr lang="en-GB" dirty="0"/>
          </a:p>
        </p:txBody>
      </p:sp>
      <p:pic>
        <p:nvPicPr>
          <p:cNvPr id="16" name="Image 15"/>
          <p:cNvPicPr>
            <a:picLocks noChangeAspect="1"/>
          </p:cNvPicPr>
          <p:nvPr/>
        </p:nvPicPr>
        <p:blipFill>
          <a:blip r:embed="rId4"/>
          <a:stretch>
            <a:fillRect/>
          </a:stretch>
        </p:blipFill>
        <p:spPr>
          <a:xfrm>
            <a:off x="0" y="-84401"/>
            <a:ext cx="2127173" cy="1080000"/>
          </a:xfrm>
          <a:prstGeom prst="rect">
            <a:avLst/>
          </a:prstGeom>
        </p:spPr>
      </p:pic>
      <p:grpSp>
        <p:nvGrpSpPr>
          <p:cNvPr id="20" name="Grouper 19"/>
          <p:cNvGrpSpPr/>
          <p:nvPr/>
        </p:nvGrpSpPr>
        <p:grpSpPr>
          <a:xfrm>
            <a:off x="774700" y="3898900"/>
            <a:ext cx="2857500" cy="2768600"/>
            <a:chOff x="774700" y="3898900"/>
            <a:chExt cx="2857500" cy="2768600"/>
          </a:xfrm>
        </p:grpSpPr>
        <p:grpSp>
          <p:nvGrpSpPr>
            <p:cNvPr id="15" name="Grouper 14"/>
            <p:cNvGrpSpPr/>
            <p:nvPr/>
          </p:nvGrpSpPr>
          <p:grpSpPr>
            <a:xfrm>
              <a:off x="774700" y="3898900"/>
              <a:ext cx="2857500" cy="2768600"/>
              <a:chOff x="5524500" y="3606800"/>
              <a:chExt cx="2857500" cy="2768600"/>
            </a:xfrm>
          </p:grpSpPr>
          <p:pic>
            <p:nvPicPr>
              <p:cNvPr id="13" name="Image 12" descr="mexico2.jpg"/>
              <p:cNvPicPr>
                <a:picLocks noChangeAspect="1"/>
              </p:cNvPicPr>
              <p:nvPr/>
            </p:nvPicPr>
            <p:blipFill>
              <a:blip r:embed="rId5"/>
              <a:stretch>
                <a:fillRect/>
              </a:stretch>
            </p:blipFill>
            <p:spPr>
              <a:xfrm>
                <a:off x="5524500" y="3606800"/>
                <a:ext cx="2857500" cy="2768600"/>
              </a:xfrm>
              <a:prstGeom prst="rect">
                <a:avLst/>
              </a:prstGeom>
            </p:spPr>
          </p:pic>
          <p:sp>
            <p:nvSpPr>
              <p:cNvPr id="10" name="Ellipse 9"/>
              <p:cNvSpPr/>
              <p:nvPr/>
            </p:nvSpPr>
            <p:spPr>
              <a:xfrm>
                <a:off x="6172200" y="5638800"/>
                <a:ext cx="12954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5943600" y="4953000"/>
                <a:ext cx="18288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9" name="Image 18"/>
            <p:cNvPicPr>
              <a:picLocks noChangeAspect="1"/>
            </p:cNvPicPr>
            <p:nvPr/>
          </p:nvPicPr>
          <p:blipFill>
            <a:blip r:embed="rId6"/>
            <a:srcRect l="30988" r="33329"/>
            <a:stretch>
              <a:fillRect/>
            </a:stretch>
          </p:blipFill>
          <p:spPr>
            <a:xfrm>
              <a:off x="1885873" y="4184651"/>
              <a:ext cx="482600" cy="13398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ZoneTexte 14"/>
          <p:cNvSpPr txBox="1"/>
          <p:nvPr/>
        </p:nvSpPr>
        <p:spPr>
          <a:xfrm>
            <a:off x="3322819" y="0"/>
            <a:ext cx="2371362" cy="584776"/>
          </a:xfrm>
          <a:prstGeom prst="rect">
            <a:avLst/>
          </a:prstGeom>
          <a:noFill/>
        </p:spPr>
        <p:txBody>
          <a:bodyPr wrap="none" rtlCol="0">
            <a:spAutoFit/>
          </a:bodyPr>
          <a:lstStyle/>
          <a:p>
            <a:r>
              <a:rPr lang="en-GB" sz="3200" dirty="0" err="1" smtClean="0"/>
              <a:t>Une</a:t>
            </a:r>
            <a:r>
              <a:rPr lang="en-GB" sz="3200" dirty="0" smtClean="0"/>
              <a:t> </a:t>
            </a:r>
            <a:r>
              <a:rPr lang="en-GB" sz="3200" dirty="0" err="1" smtClean="0"/>
              <a:t>analogie</a:t>
            </a:r>
            <a:endParaRPr lang="en-GB" sz="3200" dirty="0"/>
          </a:p>
        </p:txBody>
      </p:sp>
      <p:pic>
        <p:nvPicPr>
          <p:cNvPr id="28" name="Image 27" descr="Usan-Bolt-course-en-piscine-à-Kingston--570x320.jpg"/>
          <p:cNvPicPr>
            <a:picLocks noChangeAspect="1"/>
          </p:cNvPicPr>
          <p:nvPr/>
        </p:nvPicPr>
        <p:blipFill>
          <a:blip r:embed="rId3">
            <a:lum contrast="-2000"/>
          </a:blip>
          <a:srcRect r="25660"/>
          <a:stretch>
            <a:fillRect/>
          </a:stretch>
        </p:blipFill>
        <p:spPr>
          <a:xfrm>
            <a:off x="5059181" y="775276"/>
            <a:ext cx="3060700" cy="2311400"/>
          </a:xfrm>
          <a:prstGeom prst="rect">
            <a:avLst/>
          </a:prstGeom>
        </p:spPr>
      </p:pic>
      <p:pic>
        <p:nvPicPr>
          <p:cNvPr id="29" name="Image 28" descr="usain-bolt.jpg"/>
          <p:cNvPicPr>
            <a:picLocks noChangeAspect="1"/>
          </p:cNvPicPr>
          <p:nvPr/>
        </p:nvPicPr>
        <p:blipFill>
          <a:blip r:embed="rId4"/>
          <a:srcRect l="53103"/>
          <a:stretch>
            <a:fillRect/>
          </a:stretch>
        </p:blipFill>
        <p:spPr>
          <a:xfrm>
            <a:off x="516119" y="584776"/>
            <a:ext cx="2399232" cy="3007861"/>
          </a:xfrm>
          <a:prstGeom prst="rect">
            <a:avLst/>
          </a:prstGeom>
        </p:spPr>
      </p:pic>
      <p:pic>
        <p:nvPicPr>
          <p:cNvPr id="30" name="Image 29" descr="ronds-dans-leau.jpeg"/>
          <p:cNvPicPr>
            <a:picLocks noChangeAspect="1"/>
          </p:cNvPicPr>
          <p:nvPr/>
        </p:nvPicPr>
        <p:blipFill>
          <a:blip r:embed="rId5"/>
          <a:stretch>
            <a:fillRect/>
          </a:stretch>
        </p:blipFill>
        <p:spPr>
          <a:xfrm>
            <a:off x="2743200" y="4159250"/>
            <a:ext cx="3505200" cy="232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masse de notre matière</a:t>
            </a:r>
            <a:endParaRPr lang="fr-FR" dirty="0"/>
          </a:p>
        </p:txBody>
      </p:sp>
      <p:sp>
        <p:nvSpPr>
          <p:cNvPr id="3" name="Espace réservé du contenu 2"/>
          <p:cNvSpPr>
            <a:spLocks noGrp="1"/>
          </p:cNvSpPr>
          <p:nvPr>
            <p:ph idx="1"/>
          </p:nvPr>
        </p:nvSpPr>
        <p:spPr>
          <a:xfrm>
            <a:off x="457200" y="1417638"/>
            <a:ext cx="5969000" cy="5303837"/>
          </a:xfrm>
        </p:spPr>
        <p:txBody>
          <a:bodyPr>
            <a:normAutofit fontScale="77500" lnSpcReduction="20000"/>
          </a:bodyPr>
          <a:lstStyle/>
          <a:p>
            <a:r>
              <a:rPr lang="fr-FR" dirty="0" smtClean="0"/>
              <a:t>La masse de notre matière ne doit (presque) rien au boson de Higgs</a:t>
            </a:r>
          </a:p>
          <a:p>
            <a:r>
              <a:rPr lang="fr-FR" dirty="0" smtClean="0"/>
              <a:t>Protons et neutrons (masse ~</a:t>
            </a:r>
            <a:r>
              <a:rPr lang="fr-FR" dirty="0" smtClean="0"/>
              <a:t>1GeV </a:t>
            </a:r>
            <a:r>
              <a:rPr lang="fr-FR" dirty="0" smtClean="0"/>
              <a:t>~2.10</a:t>
            </a:r>
            <a:r>
              <a:rPr lang="fr-FR" baseline="30000" dirty="0" smtClean="0"/>
              <a:t>-27</a:t>
            </a:r>
            <a:r>
              <a:rPr lang="fr-FR" dirty="0" smtClean="0"/>
              <a:t>g</a:t>
            </a:r>
            <a:r>
              <a:rPr lang="fr-FR" dirty="0" smtClean="0"/>
              <a:t>) </a:t>
            </a:r>
            <a:r>
              <a:rPr lang="fr-FR" dirty="0" smtClean="0"/>
              <a:t>sont composés de trois quarks (masse quelques 0.001 </a:t>
            </a:r>
            <a:r>
              <a:rPr lang="fr-FR" dirty="0" err="1" smtClean="0"/>
              <a:t>GeV</a:t>
            </a:r>
            <a:r>
              <a:rPr lang="fr-FR" dirty="0" smtClean="0"/>
              <a:t>) </a:t>
            </a:r>
          </a:p>
          <a:p>
            <a:r>
              <a:rPr lang="fr-FR" dirty="0" smtClean="0"/>
              <a:t>L’essentiel de la masse des protons et neutrons vient de l’énergie des gluons liant les quarks entre eux (et E=mc</a:t>
            </a:r>
            <a:r>
              <a:rPr lang="fr-FR" baseline="30000" dirty="0" smtClean="0"/>
              <a:t>2</a:t>
            </a:r>
            <a:r>
              <a:rPr lang="fr-FR" dirty="0" smtClean="0"/>
              <a:t>)</a:t>
            </a:r>
          </a:p>
          <a:p>
            <a:r>
              <a:rPr lang="fr-FR" dirty="0" smtClean="0"/>
              <a:t>Les protons et les neutrons (donc les atomes) </a:t>
            </a:r>
            <a:r>
              <a:rPr lang="fr-FR" dirty="0" smtClean="0">
                <a:solidFill>
                  <a:srgbClr val="FF0000"/>
                </a:solidFill>
              </a:rPr>
              <a:t>c’est à 99% de l’énergie pure</a:t>
            </a:r>
            <a:r>
              <a:rPr lang="fr-FR" dirty="0" smtClean="0"/>
              <a:t>…</a:t>
            </a:r>
          </a:p>
          <a:p>
            <a:r>
              <a:rPr lang="fr-FR" dirty="0" err="1" smtClean="0"/>
              <a:t>Ceci-dit</a:t>
            </a:r>
            <a:r>
              <a:rPr lang="fr-FR" dirty="0" smtClean="0"/>
              <a:t> : </a:t>
            </a:r>
          </a:p>
          <a:p>
            <a:pPr lvl="1"/>
            <a:r>
              <a:rPr lang="fr-FR" dirty="0" smtClean="0"/>
              <a:t>avec des quarks sans masse, les protons et neutrons se désintègreraient très vite</a:t>
            </a:r>
          </a:p>
          <a:p>
            <a:pPr lvl="1"/>
            <a:r>
              <a:rPr lang="fr-FR" dirty="0" smtClean="0"/>
              <a:t>Avec des électrons sans masse, les atomes auraient des propriétés très différentes</a:t>
            </a:r>
            <a:endParaRPr lang="fr-FR" dirty="0"/>
          </a:p>
        </p:txBody>
      </p:sp>
      <p:sp>
        <p:nvSpPr>
          <p:cNvPr id="4" name="Espace réservé du numéro de diapositive 3"/>
          <p:cNvSpPr>
            <a:spLocks noGrp="1"/>
          </p:cNvSpPr>
          <p:nvPr>
            <p:ph type="sldNum" sz="quarter" idx="10"/>
          </p:nvPr>
        </p:nvSpPr>
        <p:spPr/>
        <p:txBody>
          <a:bodyPr/>
          <a:lstStyle/>
          <a:p>
            <a:fld id="{0474DB60-921A-8944-8217-AB14034C6930}" type="slidenum">
              <a:rPr lang="fr-FR" smtClean="0"/>
              <a:pPr/>
              <a:t>15</a:t>
            </a:fld>
            <a:endParaRPr lang="fr-FR"/>
          </a:p>
        </p:txBody>
      </p:sp>
      <p:pic>
        <p:nvPicPr>
          <p:cNvPr id="5" name="Image 4" descr="Capture d’écran 2012-10-10 à 11.49.02.png"/>
          <p:cNvPicPr>
            <a:picLocks noChangeAspect="1"/>
          </p:cNvPicPr>
          <p:nvPr/>
        </p:nvPicPr>
        <p:blipFill>
          <a:blip r:embed="rId2"/>
          <a:stretch>
            <a:fillRect/>
          </a:stretch>
        </p:blipFill>
        <p:spPr>
          <a:xfrm>
            <a:off x="6747934" y="2796567"/>
            <a:ext cx="2057400" cy="2122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a:xfrm>
            <a:off x="7864083" y="6356350"/>
            <a:ext cx="2133600" cy="365125"/>
          </a:xfrm>
        </p:spPr>
        <p:txBody>
          <a:bodyPr/>
          <a:lstStyle/>
          <a:p>
            <a:fld id="{0474DB60-921A-8944-8217-AB14034C6930}" type="slidenum">
              <a:rPr lang="fr-FR" smtClean="0"/>
              <a:pPr/>
              <a:t>16</a:t>
            </a:fld>
            <a:endParaRPr lang="fr-FR" dirty="0"/>
          </a:p>
        </p:txBody>
      </p:sp>
      <p:sp>
        <p:nvSpPr>
          <p:cNvPr id="16" name="ZoneTexte 15"/>
          <p:cNvSpPr txBox="1"/>
          <p:nvPr/>
        </p:nvSpPr>
        <p:spPr>
          <a:xfrm>
            <a:off x="0" y="2209800"/>
            <a:ext cx="2696997" cy="400110"/>
          </a:xfrm>
          <a:prstGeom prst="rect">
            <a:avLst/>
          </a:prstGeom>
          <a:noFill/>
        </p:spPr>
        <p:txBody>
          <a:bodyPr wrap="none" rtlCol="0">
            <a:spAutoFit/>
          </a:bodyPr>
          <a:lstStyle/>
          <a:p>
            <a:r>
              <a:rPr lang="fr-FR" sz="2000" dirty="0" smtClean="0"/>
              <a:t>Robert Brout 1928-2011</a:t>
            </a:r>
            <a:endParaRPr lang="fr-FR" sz="2000" dirty="0"/>
          </a:p>
        </p:txBody>
      </p:sp>
      <p:sp>
        <p:nvSpPr>
          <p:cNvPr id="17" name="ZoneTexte 16"/>
          <p:cNvSpPr txBox="1"/>
          <p:nvPr/>
        </p:nvSpPr>
        <p:spPr>
          <a:xfrm>
            <a:off x="2971800" y="2133600"/>
            <a:ext cx="2549471" cy="400110"/>
          </a:xfrm>
          <a:prstGeom prst="rect">
            <a:avLst/>
          </a:prstGeom>
          <a:noFill/>
        </p:spPr>
        <p:txBody>
          <a:bodyPr wrap="none" rtlCol="0">
            <a:spAutoFit/>
          </a:bodyPr>
          <a:lstStyle/>
          <a:p>
            <a:r>
              <a:rPr lang="fr-FR" sz="2000" dirty="0" smtClean="0"/>
              <a:t>François </a:t>
            </a:r>
            <a:r>
              <a:rPr lang="fr-FR" sz="2000" dirty="0" err="1" smtClean="0"/>
              <a:t>Englert</a:t>
            </a:r>
            <a:r>
              <a:rPr lang="fr-FR" sz="2000" dirty="0" smtClean="0"/>
              <a:t> 1932-</a:t>
            </a:r>
            <a:endParaRPr lang="fr-FR" sz="2000" dirty="0"/>
          </a:p>
        </p:txBody>
      </p:sp>
      <p:sp>
        <p:nvSpPr>
          <p:cNvPr id="18" name="ZoneTexte 17"/>
          <p:cNvSpPr txBox="1"/>
          <p:nvPr/>
        </p:nvSpPr>
        <p:spPr>
          <a:xfrm>
            <a:off x="6477000" y="2133600"/>
            <a:ext cx="2018501" cy="400110"/>
          </a:xfrm>
          <a:prstGeom prst="rect">
            <a:avLst/>
          </a:prstGeom>
          <a:noFill/>
        </p:spPr>
        <p:txBody>
          <a:bodyPr wrap="none" rtlCol="0">
            <a:spAutoFit/>
          </a:bodyPr>
          <a:lstStyle/>
          <a:p>
            <a:r>
              <a:rPr lang="fr-FR" sz="2000" dirty="0" smtClean="0"/>
              <a:t>Peter Higgs 1929-</a:t>
            </a:r>
            <a:endParaRPr lang="fr-FR" sz="2000" dirty="0"/>
          </a:p>
        </p:txBody>
      </p:sp>
      <p:sp>
        <p:nvSpPr>
          <p:cNvPr id="19" name="ZoneTexte 18"/>
          <p:cNvSpPr txBox="1"/>
          <p:nvPr/>
        </p:nvSpPr>
        <p:spPr>
          <a:xfrm>
            <a:off x="1905000" y="2590800"/>
            <a:ext cx="5959083" cy="369332"/>
          </a:xfrm>
          <a:prstGeom prst="rect">
            <a:avLst/>
          </a:prstGeom>
          <a:noFill/>
        </p:spPr>
        <p:txBody>
          <a:bodyPr wrap="none" rtlCol="0">
            <a:spAutoFit/>
          </a:bodyPr>
          <a:lstStyle/>
          <a:p>
            <a:r>
              <a:rPr lang="fr-FR" sz="1800" dirty="0" smtClean="0"/>
              <a:t>Également : G. S. </a:t>
            </a:r>
            <a:r>
              <a:rPr lang="fr-FR" sz="1800" dirty="0" err="1" smtClean="0"/>
              <a:t>Guralnik</a:t>
            </a:r>
            <a:r>
              <a:rPr lang="fr-FR" sz="1800" dirty="0" smtClean="0"/>
              <a:t>, C. R. Hagen, and T. W. B. </a:t>
            </a:r>
            <a:r>
              <a:rPr lang="fr-FR" sz="1800" dirty="0" err="1" smtClean="0"/>
              <a:t>Kibble</a:t>
            </a:r>
            <a:r>
              <a:rPr lang="fr-FR" sz="1800" dirty="0" smtClean="0"/>
              <a:t>,</a:t>
            </a:r>
            <a:endParaRPr lang="fr-FR" sz="1800" dirty="0"/>
          </a:p>
        </p:txBody>
      </p:sp>
      <p:pic>
        <p:nvPicPr>
          <p:cNvPr id="20" name="Image 19" descr="Sans titre-1.jpg"/>
          <p:cNvPicPr>
            <a:picLocks noChangeAspect="1"/>
          </p:cNvPicPr>
          <p:nvPr/>
        </p:nvPicPr>
        <p:blipFill>
          <a:blip r:embed="rId2"/>
          <a:stretch>
            <a:fillRect/>
          </a:stretch>
        </p:blipFill>
        <p:spPr>
          <a:xfrm>
            <a:off x="648182" y="101600"/>
            <a:ext cx="1549400" cy="2108200"/>
          </a:xfrm>
          <a:prstGeom prst="rect">
            <a:avLst/>
          </a:prstGeom>
        </p:spPr>
      </p:pic>
      <p:pic>
        <p:nvPicPr>
          <p:cNvPr id="21" name="Image 20" descr="Sans titre-2.jpg"/>
          <p:cNvPicPr>
            <a:picLocks noChangeAspect="1"/>
          </p:cNvPicPr>
          <p:nvPr/>
        </p:nvPicPr>
        <p:blipFill>
          <a:blip r:embed="rId3"/>
          <a:stretch>
            <a:fillRect/>
          </a:stretch>
        </p:blipFill>
        <p:spPr>
          <a:xfrm>
            <a:off x="3378182" y="79375"/>
            <a:ext cx="1549400" cy="2070100"/>
          </a:xfrm>
          <a:prstGeom prst="rect">
            <a:avLst/>
          </a:prstGeom>
        </p:spPr>
      </p:pic>
      <p:pic>
        <p:nvPicPr>
          <p:cNvPr id="22" name="Image 21" descr="Sans titre-3.jpg"/>
          <p:cNvPicPr>
            <a:picLocks noChangeAspect="1"/>
          </p:cNvPicPr>
          <p:nvPr/>
        </p:nvPicPr>
        <p:blipFill>
          <a:blip r:embed="rId4"/>
          <a:stretch>
            <a:fillRect/>
          </a:stretch>
        </p:blipFill>
        <p:spPr>
          <a:xfrm>
            <a:off x="6172200" y="79375"/>
            <a:ext cx="2705100" cy="2032000"/>
          </a:xfrm>
          <a:prstGeom prst="rect">
            <a:avLst/>
          </a:prstGeom>
        </p:spPr>
      </p:pic>
      <p:pic>
        <p:nvPicPr>
          <p:cNvPr id="10" name="Picture 22" descr="http://www.bnl.gov/bnlweb/pubaf/pr/photos/2010/04/ellis-hr.jpg"/>
          <p:cNvPicPr>
            <a:picLocks noChangeAspect="1" noChangeArrowheads="1"/>
          </p:cNvPicPr>
          <p:nvPr/>
        </p:nvPicPr>
        <p:blipFill>
          <a:blip r:embed="rId5"/>
          <a:srcRect/>
          <a:stretch>
            <a:fillRect/>
          </a:stretch>
        </p:blipFill>
        <p:spPr bwMode="auto">
          <a:xfrm>
            <a:off x="5333703" y="4508364"/>
            <a:ext cx="2187575" cy="2319309"/>
          </a:xfrm>
          <a:prstGeom prst="rect">
            <a:avLst/>
          </a:prstGeom>
          <a:noFill/>
          <a:ln w="9525">
            <a:noFill/>
            <a:miter lim="800000"/>
            <a:headEnd/>
            <a:tailEnd/>
          </a:ln>
          <a:effectLst>
            <a:outerShdw blurRad="292100" dist="139700" dir="2700000" algn="tl" rotWithShape="0">
              <a:srgbClr val="333333">
                <a:alpha val="64999"/>
              </a:srgbClr>
            </a:outerShdw>
          </a:effectLst>
        </p:spPr>
      </p:pic>
      <p:sp>
        <p:nvSpPr>
          <p:cNvPr id="11" name="Rectangle à coins arrondis 3"/>
          <p:cNvSpPr/>
          <p:nvPr/>
        </p:nvSpPr>
        <p:spPr>
          <a:xfrm>
            <a:off x="3378182" y="3132667"/>
            <a:ext cx="4968552" cy="958378"/>
          </a:xfrm>
          <a:prstGeom prst="wedgeRoundRectCallout">
            <a:avLst>
              <a:gd name="adj1" fmla="val -8378"/>
              <a:gd name="adj2" fmla="val 69821"/>
              <a:gd name="adj3" fmla="val 16667"/>
            </a:avLst>
          </a:prstGeom>
          <a:solidFill>
            <a:schemeClr val="bg2"/>
          </a:solidFill>
          <a:ln w="25400">
            <a:solidFill>
              <a:schemeClr val="bg1">
                <a:lumMod val="65000"/>
              </a:schemeClr>
            </a:solidFill>
          </a:ln>
          <a:effectLst>
            <a:glow rad="635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400" i="1" dirty="0">
                <a:solidFill>
                  <a:srgbClr val="7F7F7F"/>
                </a:solidFill>
                <a:latin typeface="Trebuchet MS" pitchFamily="-84" charset="0"/>
                <a:ea typeface="ＭＳ Ｐゴシック" pitchFamily="-84" charset="-128"/>
                <a:cs typeface="ＭＳ Ｐゴシック" pitchFamily="-84" charset="-128"/>
              </a:rPr>
              <a:t>“We apologize to experimentalists for having no idea what is the mass of the Higgs boson […]  We do not encourage big experimental searches for the Higgs boson”</a:t>
            </a:r>
          </a:p>
          <a:p>
            <a:pPr algn="r"/>
            <a:r>
              <a:rPr lang="en-US" sz="1200" i="1" dirty="0">
                <a:solidFill>
                  <a:srgbClr val="00B050"/>
                </a:solidFill>
                <a:latin typeface="Trebuchet MS" pitchFamily="-84" charset="0"/>
                <a:ea typeface="ＭＳ Ｐゴシック" pitchFamily="-84" charset="-128"/>
                <a:cs typeface="ＭＳ Ｐゴシック" pitchFamily="-84" charset="-128"/>
              </a:rPr>
              <a:t>J. Ellis et al (1976)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4495800" y="4419600"/>
            <a:ext cx="3810000" cy="198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latin typeface="Comic Sans MS"/>
                <a:cs typeface="Comic Sans MS"/>
              </a:rPr>
              <a:t>Le mécanisme de Higgs est la clé de voûte du modèle standard, mais il a été conçu avant lui. </a:t>
            </a:r>
            <a:endParaRPr lang="fr-FR" dirty="0">
              <a:latin typeface="Comic Sans MS"/>
              <a:cs typeface="Comic Sans MS"/>
            </a:endParaRPr>
          </a:p>
        </p:txBody>
      </p:sp>
      <p:sp>
        <p:nvSpPr>
          <p:cNvPr id="4" name="Rectangle 3"/>
          <p:cNvSpPr/>
          <p:nvPr/>
        </p:nvSpPr>
        <p:spPr>
          <a:xfrm>
            <a:off x="4419600" y="609600"/>
            <a:ext cx="3923928" cy="830997"/>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r>
              <a:rPr lang="fr-FR" dirty="0" smtClean="0">
                <a:solidFill>
                  <a:schemeClr val="bg1"/>
                </a:solidFill>
                <a:latin typeface="Comic Sans MS" pitchFamily="66" charset="0"/>
              </a:rPr>
              <a:t>Particules élémentaires connues en 1964</a:t>
            </a:r>
            <a:endParaRPr lang="fr-FR" dirty="0">
              <a:solidFill>
                <a:schemeClr val="bg1"/>
              </a:solidFill>
              <a:latin typeface="Comic Sans MS" pitchFamily="66" charset="0"/>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17</a:t>
            </a:fld>
            <a:endParaRPr lang="fr-BE"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9972"/>
            <a:ext cx="8229600" cy="1143000"/>
          </a:xfrm>
        </p:spPr>
        <p:txBody>
          <a:bodyPr/>
          <a:lstStyle/>
          <a:p>
            <a:r>
              <a:rPr lang="en-GB" dirty="0" err="1" smtClean="0"/>
              <a:t>Théoriciens</a:t>
            </a:r>
            <a:r>
              <a:rPr lang="en-GB" dirty="0" smtClean="0"/>
              <a:t> et </a:t>
            </a:r>
            <a:r>
              <a:rPr lang="en-GB" dirty="0" err="1" smtClean="0"/>
              <a:t>expérimentateurs</a:t>
            </a:r>
            <a:endParaRPr lang="fr-FR"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18</a:t>
            </a:fld>
            <a:endParaRPr lang="fr-FR"/>
          </a:p>
        </p:txBody>
      </p:sp>
      <p:sp>
        <p:nvSpPr>
          <p:cNvPr id="5" name="ZoneTexte 4"/>
          <p:cNvSpPr txBox="1"/>
          <p:nvPr/>
        </p:nvSpPr>
        <p:spPr>
          <a:xfrm>
            <a:off x="5236304" y="1623873"/>
            <a:ext cx="3704496" cy="1938992"/>
          </a:xfrm>
          <a:prstGeom prst="rect">
            <a:avLst/>
          </a:prstGeom>
          <a:solidFill>
            <a:schemeClr val="accent6">
              <a:lumMod val="60000"/>
              <a:lumOff val="40000"/>
            </a:schemeClr>
          </a:solidFill>
        </p:spPr>
        <p:txBody>
          <a:bodyPr wrap="square" rtlCol="0">
            <a:spAutoFit/>
          </a:bodyPr>
          <a:lstStyle/>
          <a:p>
            <a:r>
              <a:rPr lang="fr-FR" sz="2400" b="1" dirty="0" smtClean="0"/>
              <a:t>Expérimentateurs: </a:t>
            </a:r>
          </a:p>
          <a:p>
            <a:pPr>
              <a:buFont typeface="Arial"/>
              <a:buChar char="•"/>
            </a:pPr>
            <a:r>
              <a:rPr lang="fr-FR" sz="2400" dirty="0" smtClean="0"/>
              <a:t>Mettent en évidence de nouveaux phénomènes</a:t>
            </a:r>
          </a:p>
          <a:p>
            <a:pPr>
              <a:buFont typeface="Arial"/>
              <a:buChar char="•"/>
            </a:pPr>
            <a:r>
              <a:rPr lang="fr-FR" sz="2400" dirty="0" smtClean="0"/>
              <a:t>Font des mesures précises pour tester les théories</a:t>
            </a:r>
            <a:endParaRPr lang="fr-FR" sz="2400" dirty="0"/>
          </a:p>
        </p:txBody>
      </p:sp>
      <p:sp>
        <p:nvSpPr>
          <p:cNvPr id="6" name="ZoneTexte 5"/>
          <p:cNvSpPr txBox="1"/>
          <p:nvPr/>
        </p:nvSpPr>
        <p:spPr>
          <a:xfrm>
            <a:off x="0" y="1623873"/>
            <a:ext cx="4432300" cy="1938992"/>
          </a:xfrm>
          <a:prstGeom prst="rect">
            <a:avLst/>
          </a:prstGeom>
          <a:solidFill>
            <a:srgbClr val="CCFFCC"/>
          </a:solidFill>
        </p:spPr>
        <p:txBody>
          <a:bodyPr wrap="square" rtlCol="0">
            <a:spAutoFit/>
          </a:bodyPr>
          <a:lstStyle/>
          <a:p>
            <a:r>
              <a:rPr lang="fr-FR" sz="2400" b="1" dirty="0" smtClean="0"/>
              <a:t>Théoriciens: </a:t>
            </a:r>
          </a:p>
          <a:p>
            <a:pPr>
              <a:buFont typeface="Arial"/>
              <a:buChar char="•"/>
            </a:pPr>
            <a:r>
              <a:rPr lang="fr-FR" sz="2400" dirty="0" smtClean="0"/>
              <a:t>Expliquent les phénomènes</a:t>
            </a:r>
          </a:p>
          <a:p>
            <a:pPr>
              <a:buFont typeface="Arial"/>
              <a:buChar char="•"/>
            </a:pPr>
            <a:r>
              <a:rPr lang="fr-FR" sz="2400" dirty="0" smtClean="0"/>
              <a:t>En prédisent de nouveaux</a:t>
            </a:r>
          </a:p>
          <a:p>
            <a:pPr>
              <a:buFont typeface="Arial"/>
              <a:buChar char="•"/>
            </a:pPr>
            <a:r>
              <a:rPr lang="fr-FR" sz="2400" dirty="0" smtClean="0"/>
              <a:t>Calculent les effets mesurables des différentes théories</a:t>
            </a:r>
          </a:p>
        </p:txBody>
      </p:sp>
      <p:sp>
        <p:nvSpPr>
          <p:cNvPr id="7" name="ZoneTexte 6"/>
          <p:cNvSpPr txBox="1"/>
          <p:nvPr/>
        </p:nvSpPr>
        <p:spPr>
          <a:xfrm>
            <a:off x="0" y="3776533"/>
            <a:ext cx="4724400" cy="830997"/>
          </a:xfrm>
          <a:prstGeom prst="rect">
            <a:avLst/>
          </a:prstGeom>
          <a:solidFill>
            <a:srgbClr val="CCFFCC"/>
          </a:solidFill>
        </p:spPr>
        <p:txBody>
          <a:bodyPr wrap="square" rtlCol="0">
            <a:spAutoFit/>
          </a:bodyPr>
          <a:lstStyle/>
          <a:p>
            <a:r>
              <a:rPr lang="fr-FR" sz="2400" dirty="0" smtClean="0"/>
              <a:t>Ils se battent souvent sur des critères d’élégance, de simplicité,... </a:t>
            </a:r>
            <a:endParaRPr lang="fr-FR" sz="2400" dirty="0"/>
          </a:p>
        </p:txBody>
      </p:sp>
      <p:sp>
        <p:nvSpPr>
          <p:cNvPr id="8" name="ZoneTexte 7"/>
          <p:cNvSpPr txBox="1"/>
          <p:nvPr/>
        </p:nvSpPr>
        <p:spPr>
          <a:xfrm>
            <a:off x="4940300" y="3776533"/>
            <a:ext cx="4000500" cy="1200328"/>
          </a:xfrm>
          <a:prstGeom prst="rect">
            <a:avLst/>
          </a:prstGeom>
          <a:solidFill>
            <a:schemeClr val="accent6">
              <a:lumMod val="60000"/>
              <a:lumOff val="40000"/>
            </a:schemeClr>
          </a:solidFill>
        </p:spPr>
        <p:txBody>
          <a:bodyPr wrap="square" rtlCol="0">
            <a:spAutoFit/>
          </a:bodyPr>
          <a:lstStyle/>
          <a:p>
            <a:r>
              <a:rPr lang="fr-FR" sz="2400" dirty="0" smtClean="0"/>
              <a:t>La reproductibilité des résultats expérimentaux est essentielle</a:t>
            </a:r>
            <a:endParaRPr lang="fr-FR" sz="2400" dirty="0"/>
          </a:p>
        </p:txBody>
      </p:sp>
      <p:sp>
        <p:nvSpPr>
          <p:cNvPr id="9" name="ZoneTexte 8"/>
          <p:cNvSpPr txBox="1"/>
          <p:nvPr/>
        </p:nvSpPr>
        <p:spPr>
          <a:xfrm>
            <a:off x="0" y="5334000"/>
            <a:ext cx="8972228" cy="830997"/>
          </a:xfrm>
          <a:prstGeom prst="rect">
            <a:avLst/>
          </a:prstGeom>
          <a:solidFill>
            <a:schemeClr val="accent2">
              <a:lumMod val="40000"/>
              <a:lumOff val="60000"/>
            </a:schemeClr>
          </a:solidFill>
        </p:spPr>
        <p:txBody>
          <a:bodyPr wrap="none" rtlCol="0">
            <a:spAutoFit/>
          </a:bodyPr>
          <a:lstStyle/>
          <a:p>
            <a:r>
              <a:rPr lang="fr-FR" sz="2400" dirty="0" err="1" smtClean="0">
                <a:sym typeface="Wingdings"/>
              </a:rPr>
              <a:t></a:t>
            </a:r>
            <a:r>
              <a:rPr lang="en-GB" sz="2400" dirty="0" smtClean="0"/>
              <a:t>A </a:t>
            </a:r>
            <a:r>
              <a:rPr lang="en-GB" sz="2400" dirty="0" smtClean="0"/>
              <a:t>un instant</a:t>
            </a:r>
            <a:r>
              <a:rPr lang="en-GB" sz="2400" dirty="0" smtClean="0"/>
              <a:t> </a:t>
            </a:r>
            <a:r>
              <a:rPr lang="en-GB" sz="2400" dirty="0" err="1" smtClean="0"/>
              <a:t>t</a:t>
            </a:r>
            <a:r>
              <a:rPr lang="en-GB" sz="2400" dirty="0" smtClean="0"/>
              <a:t> </a:t>
            </a:r>
            <a:r>
              <a:rPr lang="en-GB" sz="2400" dirty="0" smtClean="0"/>
              <a:t>: un unique ensemble de </a:t>
            </a:r>
            <a:r>
              <a:rPr lang="en-GB" sz="2400" dirty="0" err="1" smtClean="0"/>
              <a:t>faits</a:t>
            </a:r>
            <a:r>
              <a:rPr lang="en-GB" sz="2400" dirty="0" smtClean="0"/>
              <a:t> </a:t>
            </a:r>
            <a:r>
              <a:rPr lang="en-GB" sz="2400" dirty="0" err="1" smtClean="0"/>
              <a:t>expérimentaux</a:t>
            </a:r>
            <a:r>
              <a:rPr lang="en-GB" sz="2400" dirty="0" smtClean="0"/>
              <a:t> </a:t>
            </a:r>
            <a:r>
              <a:rPr lang="en-GB" sz="2400" dirty="0" err="1" smtClean="0"/>
              <a:t>admis</a:t>
            </a:r>
            <a:r>
              <a:rPr lang="en-GB" sz="2400" dirty="0" smtClean="0"/>
              <a:t>, </a:t>
            </a:r>
          </a:p>
          <a:p>
            <a:r>
              <a:rPr lang="en-GB" sz="2400" dirty="0" err="1" smtClean="0"/>
              <a:t>mais</a:t>
            </a:r>
            <a:r>
              <a:rPr lang="en-GB" sz="2400" dirty="0" smtClean="0"/>
              <a:t> de </a:t>
            </a:r>
            <a:r>
              <a:rPr lang="en-GB" sz="2400" dirty="0" err="1" smtClean="0"/>
              <a:t>nombreuses</a:t>
            </a:r>
            <a:r>
              <a:rPr lang="en-GB" sz="2400" dirty="0" smtClean="0"/>
              <a:t> </a:t>
            </a:r>
            <a:r>
              <a:rPr lang="en-GB" sz="2400" dirty="0" err="1" smtClean="0"/>
              <a:t>théories</a:t>
            </a:r>
            <a:r>
              <a:rPr lang="en-GB" sz="2400" dirty="0" smtClean="0"/>
              <a:t> compatibles avec </a:t>
            </a:r>
            <a:r>
              <a:rPr lang="en-GB" sz="2400" dirty="0" err="1" smtClean="0"/>
              <a:t>ces</a:t>
            </a:r>
            <a:r>
              <a:rPr lang="en-GB" sz="2400" dirty="0" smtClean="0"/>
              <a:t> </a:t>
            </a:r>
            <a:r>
              <a:rPr lang="en-GB" sz="2400" dirty="0" err="1" smtClean="0"/>
              <a:t>faits</a:t>
            </a:r>
            <a:r>
              <a:rPr lang="en-GB" sz="2400" dirty="0" smtClean="0"/>
              <a:t> </a:t>
            </a:r>
            <a:endParaRPr lang="en-GB" sz="2400" dirty="0"/>
          </a:p>
        </p:txBody>
      </p:sp>
      <p:sp>
        <p:nvSpPr>
          <p:cNvPr id="11" name="ZoneTexte 10"/>
          <p:cNvSpPr txBox="1"/>
          <p:nvPr/>
        </p:nvSpPr>
        <p:spPr>
          <a:xfrm>
            <a:off x="3031867" y="971362"/>
            <a:ext cx="3837634" cy="523220"/>
          </a:xfrm>
          <a:prstGeom prst="rect">
            <a:avLst/>
          </a:prstGeom>
          <a:noFill/>
        </p:spPr>
        <p:txBody>
          <a:bodyPr wrap="none" rtlCol="0">
            <a:spAutoFit/>
          </a:bodyPr>
          <a:lstStyle/>
          <a:p>
            <a:r>
              <a:rPr lang="en-GB" sz="2800" dirty="0" smtClean="0"/>
              <a:t>Un ping-pong </a:t>
            </a:r>
            <a:r>
              <a:rPr lang="en-GB" sz="2800" dirty="0" err="1" smtClean="0"/>
              <a:t>perpétuel</a:t>
            </a:r>
            <a:r>
              <a:rPr lang="en-GB" sz="2800" dirty="0" smtClean="0"/>
              <a:t> ! </a:t>
            </a:r>
            <a:endParaRPr lang="en-GB" sz="2800" dirty="0"/>
          </a:p>
        </p:txBody>
      </p:sp>
      <p:sp>
        <p:nvSpPr>
          <p:cNvPr id="10" name="ZoneTexte 9"/>
          <p:cNvSpPr txBox="1"/>
          <p:nvPr/>
        </p:nvSpPr>
        <p:spPr>
          <a:xfrm>
            <a:off x="185829" y="6150114"/>
            <a:ext cx="8840882" cy="707886"/>
          </a:xfrm>
          <a:prstGeom prst="rect">
            <a:avLst/>
          </a:prstGeom>
          <a:noFill/>
        </p:spPr>
        <p:txBody>
          <a:bodyPr wrap="none" rtlCol="0">
            <a:spAutoFit/>
          </a:bodyPr>
          <a:lstStyle/>
          <a:p>
            <a:r>
              <a:rPr lang="fr-FR" sz="2000" dirty="0" err="1" smtClean="0"/>
              <a:t>Supersymétrie</a:t>
            </a:r>
            <a:r>
              <a:rPr lang="fr-FR" sz="2000" dirty="0" smtClean="0"/>
              <a:t>, théorie des </a:t>
            </a:r>
            <a:r>
              <a:rPr lang="fr-FR" sz="2000" dirty="0" smtClean="0"/>
              <a:t>cordes</a:t>
            </a:r>
            <a:r>
              <a:rPr lang="fr-FR" sz="2000" dirty="0" smtClean="0"/>
              <a:t>, dimensions supplémentaires de l’espace-temps, </a:t>
            </a:r>
          </a:p>
          <a:p>
            <a:r>
              <a:rPr lang="fr-FR" sz="2000" dirty="0" smtClean="0"/>
              <a:t>théories sans boson de </a:t>
            </a:r>
            <a:r>
              <a:rPr lang="fr-FR" sz="2000" dirty="0" err="1" smtClean="0"/>
              <a:t>Higgs</a:t>
            </a:r>
            <a:r>
              <a:rPr lang="fr-FR" sz="2000" dirty="0" smtClean="0"/>
              <a:t>,…</a:t>
            </a:r>
            <a:endParaRPr lang="fr-FR" sz="2000" dirty="0"/>
          </a:p>
        </p:txBody>
      </p:sp>
      <p:grpSp>
        <p:nvGrpSpPr>
          <p:cNvPr id="19" name="Grouper 18"/>
          <p:cNvGrpSpPr/>
          <p:nvPr/>
        </p:nvGrpSpPr>
        <p:grpSpPr>
          <a:xfrm>
            <a:off x="185829" y="6504056"/>
            <a:ext cx="3293970" cy="353943"/>
            <a:chOff x="185829" y="6504056"/>
            <a:chExt cx="3293970" cy="353943"/>
          </a:xfrm>
        </p:grpSpPr>
        <p:cxnSp>
          <p:nvCxnSpPr>
            <p:cNvPr id="13" name="Connecteur droit 12"/>
            <p:cNvCxnSpPr>
              <a:stCxn id="10" idx="1"/>
            </p:cNvCxnSpPr>
            <p:nvPr/>
          </p:nvCxnSpPr>
          <p:spPr>
            <a:xfrm rot="10800000" flipH="1" flipV="1">
              <a:off x="185829" y="6504057"/>
              <a:ext cx="3293970" cy="3539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185829" y="6504056"/>
              <a:ext cx="3293970" cy="3539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Espace réservé du contenu 4" descr="master_muhlleitner_lal_20130514.pdf"/>
          <p:cNvPicPr>
            <a:picLocks noGrp="1" noChangeAspect="1"/>
          </p:cNvPicPr>
          <p:nvPr>
            <p:ph idx="1"/>
          </p:nvPr>
        </p:nvPicPr>
        <mc:AlternateContent>
          <mc:Choice xmlns:ma="http://schemas.microsoft.com/office/mac/drawingml/2008/main" Requires="ma">
            <p:blipFill>
              <a:blip r:embed="rId2"/>
              <a:srcRect l="-78657" r="-78657"/>
              <a:stretch>
                <a:fillRect/>
              </a:stretch>
            </p:blipFill>
          </mc:Choice>
          <mc:Fallback>
            <p:blipFill>
              <a:blip r:embed="rId3"/>
              <a:srcRect l="-78657" r="-78657"/>
              <a:stretch>
                <a:fillRect/>
              </a:stretch>
            </p:blipFill>
          </mc:Fallback>
        </mc:AlternateContent>
        <p:spPr>
          <a:xfrm rot="16200000">
            <a:off x="-4776213" y="-1611000"/>
            <a:ext cx="18328556" cy="10080000"/>
          </a:xfrm>
        </p:spPr>
      </p:pic>
      <p:sp>
        <p:nvSpPr>
          <p:cNvPr id="4" name="Espace réservé du numéro de diapositive 3"/>
          <p:cNvSpPr>
            <a:spLocks noGrp="1"/>
          </p:cNvSpPr>
          <p:nvPr>
            <p:ph type="sldNum" sz="quarter" idx="12"/>
          </p:nvPr>
        </p:nvSpPr>
        <p:spPr/>
        <p:txBody>
          <a:bodyPr/>
          <a:lstStyle/>
          <a:p>
            <a:fld id="{B1291B72-9DB9-D248-BAE9-4D497DBAF243}" type="slidenum">
              <a:rPr lang="fr-FR" smtClean="0"/>
              <a:pPr/>
              <a:t>19</a:t>
            </a:fld>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1291B72-9DB9-D248-BAE9-4D497DBAF243}" type="slidenum">
              <a:rPr lang="fr-FR" smtClean="0"/>
              <a:pPr/>
              <a:t>2</a:t>
            </a:fld>
            <a:endParaRPr lang="fr-FR"/>
          </a:p>
        </p:txBody>
      </p:sp>
      <p:pic>
        <p:nvPicPr>
          <p:cNvPr id="5" name="Picture 2"/>
          <p:cNvPicPr>
            <a:picLocks noChangeAspect="1" noChangeArrowheads="1"/>
          </p:cNvPicPr>
          <p:nvPr/>
        </p:nvPicPr>
        <p:blipFill>
          <a:blip r:embed="rId2"/>
          <a:stretch>
            <a:fillRect/>
          </a:stretch>
        </p:blipFill>
        <p:spPr bwMode="auto">
          <a:xfrm>
            <a:off x="287389" y="3470275"/>
            <a:ext cx="4581421" cy="3246437"/>
          </a:xfrm>
          <a:prstGeom prst="rect">
            <a:avLst/>
          </a:prstGeom>
          <a:noFill/>
          <a:ln w="9525">
            <a:noFill/>
            <a:round/>
            <a:headEnd/>
            <a:tailEnd/>
          </a:ln>
        </p:spPr>
      </p:pic>
      <p:pic>
        <p:nvPicPr>
          <p:cNvPr id="6" name="Picture 3"/>
          <p:cNvPicPr>
            <a:picLocks noChangeAspect="1" noChangeArrowheads="1"/>
          </p:cNvPicPr>
          <p:nvPr/>
        </p:nvPicPr>
        <p:blipFill>
          <a:blip r:embed="rId3"/>
          <a:stretch>
            <a:fillRect/>
          </a:stretch>
        </p:blipFill>
        <p:spPr bwMode="auto">
          <a:xfrm>
            <a:off x="2399" y="1390650"/>
            <a:ext cx="3652801" cy="2457450"/>
          </a:xfrm>
          <a:prstGeom prst="rect">
            <a:avLst/>
          </a:prstGeom>
          <a:noFill/>
          <a:ln w="9525">
            <a:noFill/>
            <a:round/>
            <a:headEnd/>
            <a:tailEnd/>
          </a:ln>
        </p:spPr>
      </p:pic>
      <p:pic>
        <p:nvPicPr>
          <p:cNvPr id="8" name="Picture 5"/>
          <p:cNvPicPr>
            <a:picLocks noChangeAspect="1" noChangeArrowheads="1"/>
          </p:cNvPicPr>
          <p:nvPr/>
        </p:nvPicPr>
        <p:blipFill>
          <a:blip r:embed="rId4"/>
          <a:stretch>
            <a:fillRect/>
          </a:stretch>
        </p:blipFill>
        <p:spPr bwMode="auto">
          <a:xfrm>
            <a:off x="6053138" y="461636"/>
            <a:ext cx="3486149" cy="3959877"/>
          </a:xfrm>
          <a:prstGeom prst="rect">
            <a:avLst/>
          </a:prstGeom>
          <a:noFill/>
          <a:ln w="9525">
            <a:noFill/>
            <a:round/>
            <a:headEnd/>
            <a:tailEnd/>
          </a:ln>
        </p:spPr>
      </p:pic>
      <p:pic>
        <p:nvPicPr>
          <p:cNvPr id="9" name="Picture 6"/>
          <p:cNvPicPr>
            <a:picLocks noChangeAspect="1" noChangeArrowheads="1"/>
          </p:cNvPicPr>
          <p:nvPr/>
        </p:nvPicPr>
        <p:blipFill>
          <a:blip r:embed="rId5"/>
          <a:stretch>
            <a:fillRect/>
          </a:stretch>
        </p:blipFill>
        <p:spPr bwMode="auto">
          <a:xfrm>
            <a:off x="4799013" y="4045370"/>
            <a:ext cx="4902200" cy="3515472"/>
          </a:xfrm>
          <a:prstGeom prst="rect">
            <a:avLst/>
          </a:prstGeom>
          <a:noFill/>
          <a:ln w="9525">
            <a:noFill/>
            <a:round/>
            <a:headEnd/>
            <a:tailEnd/>
          </a:ln>
        </p:spPr>
      </p:pic>
      <p:pic>
        <p:nvPicPr>
          <p:cNvPr id="10" name="Picture 7"/>
          <p:cNvPicPr>
            <a:picLocks noChangeAspect="1" noChangeArrowheads="1"/>
          </p:cNvPicPr>
          <p:nvPr/>
        </p:nvPicPr>
        <p:blipFill>
          <a:blip r:embed="rId6"/>
          <a:stretch>
            <a:fillRect/>
          </a:stretch>
        </p:blipFill>
        <p:spPr bwMode="auto">
          <a:xfrm>
            <a:off x="2974726" y="3730625"/>
            <a:ext cx="3651746" cy="3803650"/>
          </a:xfrm>
          <a:prstGeom prst="rect">
            <a:avLst/>
          </a:prstGeom>
          <a:noFill/>
          <a:ln w="9525">
            <a:noFill/>
            <a:round/>
            <a:headEnd/>
            <a:tailEnd/>
          </a:ln>
        </p:spPr>
      </p:pic>
      <p:pic>
        <p:nvPicPr>
          <p:cNvPr id="12" name="Image 11" descr="slim0.jp2"/>
          <p:cNvPicPr>
            <a:picLocks noChangeAspect="1"/>
          </p:cNvPicPr>
          <p:nvPr/>
        </p:nvPicPr>
        <p:blipFill>
          <a:blip r:embed="rId7"/>
          <a:stretch>
            <a:fillRect/>
          </a:stretch>
        </p:blipFill>
        <p:spPr>
          <a:xfrm>
            <a:off x="3339248" y="8225"/>
            <a:ext cx="2919529" cy="37224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lstStyle/>
          <a:p>
            <a:r>
              <a:rPr lang="en-GB" dirty="0" err="1" smtClean="0"/>
              <a:t>Théoriciens</a:t>
            </a:r>
            <a:r>
              <a:rPr lang="en-GB" dirty="0" smtClean="0"/>
              <a:t> et </a:t>
            </a:r>
            <a:r>
              <a:rPr lang="en-GB" dirty="0" err="1" smtClean="0"/>
              <a:t>expérimentateurs</a:t>
            </a:r>
            <a:endParaRPr lang="en-GB"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20</a:t>
            </a:fld>
            <a:endParaRPr lang="fr-FR"/>
          </a:p>
        </p:txBody>
      </p:sp>
      <p:pic>
        <p:nvPicPr>
          <p:cNvPr id="7" name="Image 6"/>
          <p:cNvPicPr>
            <a:picLocks noChangeAspect="1"/>
          </p:cNvPicPr>
          <p:nvPr/>
        </p:nvPicPr>
        <p:blipFill>
          <a:blip r:embed="rId2"/>
          <a:stretch>
            <a:fillRect/>
          </a:stretch>
        </p:blipFill>
        <p:spPr>
          <a:xfrm>
            <a:off x="209841" y="4277781"/>
            <a:ext cx="3644318" cy="2443694"/>
          </a:xfrm>
          <a:prstGeom prst="rect">
            <a:avLst/>
          </a:prstGeom>
        </p:spPr>
      </p:pic>
      <p:pic>
        <p:nvPicPr>
          <p:cNvPr id="8" name="Image 7"/>
          <p:cNvPicPr>
            <a:picLocks noChangeAspect="1"/>
          </p:cNvPicPr>
          <p:nvPr/>
        </p:nvPicPr>
        <p:blipFill>
          <a:blip r:embed="rId3"/>
          <a:stretch>
            <a:fillRect/>
          </a:stretch>
        </p:blipFill>
        <p:spPr>
          <a:xfrm>
            <a:off x="207676" y="1512332"/>
            <a:ext cx="3648648" cy="2555875"/>
          </a:xfrm>
          <a:prstGeom prst="rect">
            <a:avLst/>
          </a:prstGeom>
        </p:spPr>
      </p:pic>
      <p:pic>
        <p:nvPicPr>
          <p:cNvPr id="9" name="Picture 2"/>
          <p:cNvPicPr>
            <a:picLocks noChangeAspect="1" noChangeArrowheads="1"/>
          </p:cNvPicPr>
          <p:nvPr/>
        </p:nvPicPr>
        <p:blipFill>
          <a:blip r:embed="rId4"/>
          <a:stretch>
            <a:fillRect/>
          </a:stretch>
        </p:blipFill>
        <p:spPr bwMode="auto">
          <a:xfrm>
            <a:off x="4256689" y="1149781"/>
            <a:ext cx="3933825" cy="5366514"/>
          </a:xfrm>
          <a:prstGeom prst="rect">
            <a:avLst/>
          </a:prstGeom>
          <a:noFill/>
          <a:ln w="9525">
            <a:noFill/>
            <a:miter lim="800000"/>
            <a:headEnd/>
            <a:tailEnd/>
          </a:ln>
        </p:spPr>
      </p:pic>
      <p:pic>
        <p:nvPicPr>
          <p:cNvPr id="11" name="Image 3"/>
          <p:cNvPicPr>
            <a:picLocks noChangeAspect="1"/>
          </p:cNvPicPr>
          <p:nvPr/>
        </p:nvPicPr>
        <p:blipFill>
          <a:blip r:embed="rId5"/>
          <a:srcRect/>
          <a:stretch>
            <a:fillRect/>
          </a:stretch>
        </p:blipFill>
        <p:spPr bwMode="auto">
          <a:xfrm>
            <a:off x="4341295" y="3004457"/>
            <a:ext cx="4529137" cy="3035300"/>
          </a:xfrm>
          <a:prstGeom prst="rect">
            <a:avLst/>
          </a:prstGeom>
          <a:noFill/>
          <a:ln w="9525">
            <a:noFill/>
            <a:miter lim="800000"/>
            <a:headEnd/>
            <a:tailEnd/>
          </a:ln>
        </p:spPr>
      </p:pic>
      <p:pic>
        <p:nvPicPr>
          <p:cNvPr id="10" name="Image 1"/>
          <p:cNvPicPr>
            <a:picLocks noChangeAspect="1"/>
          </p:cNvPicPr>
          <p:nvPr/>
        </p:nvPicPr>
        <p:blipFill>
          <a:blip r:embed="rId6"/>
          <a:stretch>
            <a:fillRect/>
          </a:stretch>
        </p:blipFill>
        <p:spPr bwMode="auto">
          <a:xfrm>
            <a:off x="4572980" y="1966944"/>
            <a:ext cx="4296472" cy="3275528"/>
          </a:xfrm>
          <a:prstGeom prst="rect">
            <a:avLst/>
          </a:prstGeom>
          <a:noFill/>
          <a:ln w="9525">
            <a:noFill/>
            <a:miter lim="800000"/>
            <a:headEnd/>
            <a:tailEnd/>
          </a:ln>
        </p:spPr>
      </p:pic>
      <p:pic>
        <p:nvPicPr>
          <p:cNvPr id="12" name="Image 1"/>
          <p:cNvPicPr>
            <a:picLocks noChangeAspect="1"/>
          </p:cNvPicPr>
          <p:nvPr/>
        </p:nvPicPr>
        <p:blipFill>
          <a:blip r:embed="rId7"/>
          <a:stretch>
            <a:fillRect/>
          </a:stretch>
        </p:blipFill>
        <p:spPr bwMode="auto">
          <a:xfrm>
            <a:off x="4256689" y="1451451"/>
            <a:ext cx="4179887" cy="3955096"/>
          </a:xfrm>
          <a:prstGeom prst="rect">
            <a:avLst/>
          </a:prstGeom>
          <a:noFill/>
          <a:ln w="9525">
            <a:noFill/>
            <a:miter lim="800000"/>
            <a:headEnd/>
            <a:tailEnd/>
          </a:ln>
        </p:spPr>
      </p:pic>
      <p:pic>
        <p:nvPicPr>
          <p:cNvPr id="13" name="Picture 7"/>
          <p:cNvPicPr>
            <a:picLocks noChangeAspect="1" noChangeArrowheads="1"/>
          </p:cNvPicPr>
          <p:nvPr/>
        </p:nvPicPr>
        <p:blipFill>
          <a:blip r:embed="rId8"/>
          <a:stretch>
            <a:fillRect/>
          </a:stretch>
        </p:blipFill>
        <p:spPr bwMode="auto">
          <a:xfrm rot="5400000">
            <a:off x="3592726" y="763953"/>
            <a:ext cx="3942106" cy="4700204"/>
          </a:xfrm>
          <a:prstGeom prst="rect">
            <a:avLst/>
          </a:prstGeom>
          <a:noFill/>
          <a:ln w="9525">
            <a:noFill/>
            <a:miter lim="800000"/>
            <a:headEnd/>
            <a:tailEnd/>
          </a:ln>
          <a:effectLst/>
        </p:spPr>
      </p:pic>
      <p:pic>
        <p:nvPicPr>
          <p:cNvPr id="14" name="Image 13" descr="8524286-hacker-travail-sur-ordinateur-dans-le-fouillis-salle-illustration.jpg"/>
          <p:cNvPicPr>
            <a:picLocks noChangeAspect="1"/>
          </p:cNvPicPr>
          <p:nvPr/>
        </p:nvPicPr>
        <p:blipFill>
          <a:blip r:embed="rId9"/>
          <a:stretch>
            <a:fillRect/>
          </a:stretch>
        </p:blipFill>
        <p:spPr>
          <a:xfrm>
            <a:off x="2051401" y="2312479"/>
            <a:ext cx="4911021" cy="3727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7" name="Grouper 16"/>
          <p:cNvGrpSpPr/>
          <p:nvPr/>
        </p:nvGrpSpPr>
        <p:grpSpPr>
          <a:xfrm>
            <a:off x="2195513" y="4726519"/>
            <a:ext cx="6192836" cy="910168"/>
            <a:chOff x="2195513" y="4726519"/>
            <a:chExt cx="6192836" cy="910168"/>
          </a:xfrm>
        </p:grpSpPr>
        <p:sp>
          <p:nvSpPr>
            <p:cNvPr id="15" name="Ellipse 14"/>
            <p:cNvSpPr/>
            <p:nvPr/>
          </p:nvSpPr>
          <p:spPr>
            <a:xfrm>
              <a:off x="2635778" y="4726519"/>
              <a:ext cx="5752571" cy="361950"/>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a:off x="2195513" y="5274737"/>
              <a:ext cx="5752571" cy="361950"/>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Ellipse 10"/>
          <p:cNvSpPr/>
          <p:nvPr/>
        </p:nvSpPr>
        <p:spPr>
          <a:xfrm>
            <a:off x="2195513" y="3155950"/>
            <a:ext cx="5194300" cy="546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56" name="AutoShape 8"/>
          <p:cNvSpPr>
            <a:spLocks noChangeArrowheads="1"/>
          </p:cNvSpPr>
          <p:nvPr/>
        </p:nvSpPr>
        <p:spPr bwMode="auto">
          <a:xfrm rot="5400000">
            <a:off x="-613568" y="3631406"/>
            <a:ext cx="4927600" cy="1008063"/>
          </a:xfrm>
          <a:prstGeom prst="rightArrow">
            <a:avLst>
              <a:gd name="adj1" fmla="val 76694"/>
              <a:gd name="adj2" fmla="val 38585"/>
            </a:avLst>
          </a:prstGeom>
          <a:gradFill rotWithShape="1">
            <a:gsLst>
              <a:gs pos="0">
                <a:srgbClr val="FFFFFF"/>
              </a:gs>
              <a:gs pos="100000">
                <a:schemeClr val="bg2">
                  <a:alpha val="57001"/>
                </a:scheme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pic>
        <p:nvPicPr>
          <p:cNvPr id="2054" name="Picture 6" descr="atlas_physics_solvay9"/>
          <p:cNvPicPr>
            <a:picLocks noChangeAspect="1" noChangeArrowheads="1"/>
          </p:cNvPicPr>
          <p:nvPr/>
        </p:nvPicPr>
        <p:blipFill>
          <a:blip r:embed="rId2"/>
          <a:srcRect r="1280" b="41197"/>
          <a:stretch>
            <a:fillRect/>
          </a:stretch>
        </p:blipFill>
        <p:spPr bwMode="auto">
          <a:xfrm>
            <a:off x="1312863" y="38100"/>
            <a:ext cx="7793037" cy="1125538"/>
          </a:xfrm>
          <a:prstGeom prst="rect">
            <a:avLst/>
          </a:prstGeom>
          <a:noFill/>
        </p:spPr>
      </p:pic>
      <p:sp>
        <p:nvSpPr>
          <p:cNvPr id="2052" name="Text Box 4"/>
          <p:cNvSpPr txBox="1">
            <a:spLocks noChangeArrowheads="1"/>
          </p:cNvSpPr>
          <p:nvPr/>
        </p:nvSpPr>
        <p:spPr bwMode="auto">
          <a:xfrm>
            <a:off x="1493838" y="1714500"/>
            <a:ext cx="7326312" cy="4760913"/>
          </a:xfrm>
          <a:prstGeom prst="rect">
            <a:avLst/>
          </a:prstGeom>
          <a:noFill/>
          <a:ln w="9525">
            <a:noFill/>
            <a:miter lim="800000"/>
            <a:headEnd/>
            <a:tailEnd/>
          </a:ln>
          <a:effectLst/>
        </p:spPr>
        <p:txBody>
          <a:bodyPr>
            <a:prstTxWarp prst="textNoShape">
              <a:avLst/>
            </a:prstTxWarp>
            <a:spAutoFit/>
          </a:bodyPr>
          <a:lstStyle/>
          <a:p>
            <a:r>
              <a:rPr lang="fr-FR" sz="1800" b="1">
                <a:solidFill>
                  <a:srgbClr val="CC0099"/>
                </a:solidFill>
                <a:latin typeface="Arial" pitchFamily="-84" charset="0"/>
              </a:rPr>
              <a:t>1873 </a:t>
            </a:r>
          </a:p>
          <a:p>
            <a:r>
              <a:rPr lang="fr-FR" sz="1800" b="1">
                <a:solidFill>
                  <a:srgbClr val="CC0099"/>
                </a:solidFill>
                <a:latin typeface="Arial" pitchFamily="-84" charset="0"/>
              </a:rPr>
              <a:t>1895 </a:t>
            </a:r>
            <a:br>
              <a:rPr lang="fr-FR" sz="1800" b="1">
                <a:solidFill>
                  <a:srgbClr val="CC0099"/>
                </a:solidFill>
                <a:latin typeface="Arial" pitchFamily="-84" charset="0"/>
              </a:rPr>
            </a:br>
            <a:r>
              <a:rPr lang="fr-FR" sz="1800" b="1">
                <a:solidFill>
                  <a:srgbClr val="CC0099"/>
                </a:solidFill>
                <a:latin typeface="Arial" pitchFamily="-84" charset="0"/>
              </a:rPr>
              <a:t>1898 </a:t>
            </a:r>
            <a:br>
              <a:rPr lang="fr-FR" sz="1800" b="1">
                <a:solidFill>
                  <a:srgbClr val="CC0099"/>
                </a:solidFill>
                <a:latin typeface="Arial" pitchFamily="-84" charset="0"/>
              </a:rPr>
            </a:br>
            <a:r>
              <a:rPr lang="fr-FR" sz="1800" b="1">
                <a:solidFill>
                  <a:srgbClr val="CC0099"/>
                </a:solidFill>
                <a:latin typeface="Arial" pitchFamily="-84" charset="0"/>
              </a:rPr>
              <a:t>1900 </a:t>
            </a:r>
            <a:br>
              <a:rPr lang="fr-FR" sz="1800" b="1">
                <a:solidFill>
                  <a:srgbClr val="CC0099"/>
                </a:solidFill>
                <a:latin typeface="Arial" pitchFamily="-84" charset="0"/>
              </a:rPr>
            </a:br>
            <a:r>
              <a:rPr lang="fr-FR" sz="1800" b="1">
                <a:solidFill>
                  <a:srgbClr val="CC0099"/>
                </a:solidFill>
                <a:latin typeface="Arial" pitchFamily="-84" charset="0"/>
              </a:rPr>
              <a:t>1905 </a:t>
            </a:r>
            <a:br>
              <a:rPr lang="fr-FR" sz="1800" b="1">
                <a:solidFill>
                  <a:srgbClr val="CC0099"/>
                </a:solidFill>
                <a:latin typeface="Arial" pitchFamily="-84" charset="0"/>
              </a:rPr>
            </a:br>
            <a:r>
              <a:rPr lang="fr-FR" sz="1800" b="1">
                <a:solidFill>
                  <a:srgbClr val="CC0099"/>
                </a:solidFill>
                <a:latin typeface="Arial" pitchFamily="-84" charset="0"/>
              </a:rPr>
              <a:t>1911 </a:t>
            </a:r>
          </a:p>
          <a:p>
            <a:r>
              <a:rPr lang="fr-FR" sz="1800" b="1">
                <a:solidFill>
                  <a:srgbClr val="CC0099"/>
                </a:solidFill>
                <a:latin typeface="Arial" pitchFamily="-84" charset="0"/>
              </a:rPr>
              <a:t>1913 </a:t>
            </a:r>
            <a:br>
              <a:rPr lang="fr-FR" sz="1800" b="1">
                <a:solidFill>
                  <a:srgbClr val="CC0099"/>
                </a:solidFill>
                <a:latin typeface="Arial" pitchFamily="-84" charset="0"/>
              </a:rPr>
            </a:br>
            <a:r>
              <a:rPr lang="fr-FR" sz="1800" b="1">
                <a:solidFill>
                  <a:srgbClr val="CC0099"/>
                </a:solidFill>
                <a:latin typeface="Arial" pitchFamily="-84" charset="0"/>
              </a:rPr>
              <a:t>1919 </a:t>
            </a:r>
            <a:br>
              <a:rPr lang="fr-FR" sz="1800" b="1">
                <a:solidFill>
                  <a:srgbClr val="CC0099"/>
                </a:solidFill>
                <a:latin typeface="Arial" pitchFamily="-84" charset="0"/>
              </a:rPr>
            </a:br>
            <a:r>
              <a:rPr lang="fr-FR" sz="1800" b="1">
                <a:solidFill>
                  <a:srgbClr val="CC0099"/>
                </a:solidFill>
                <a:latin typeface="Arial" pitchFamily="-84" charset="0"/>
              </a:rPr>
              <a:t>1923 </a:t>
            </a:r>
            <a:br>
              <a:rPr lang="fr-FR" sz="1800" b="1">
                <a:solidFill>
                  <a:srgbClr val="CC0099"/>
                </a:solidFill>
                <a:latin typeface="Arial" pitchFamily="-84" charset="0"/>
              </a:rPr>
            </a:br>
            <a:r>
              <a:rPr lang="fr-FR" sz="1800" b="1">
                <a:solidFill>
                  <a:srgbClr val="CC0099"/>
                </a:solidFill>
                <a:latin typeface="Arial" pitchFamily="-84" charset="0"/>
              </a:rPr>
              <a:t>1924 </a:t>
            </a:r>
            <a:br>
              <a:rPr lang="fr-FR" sz="1800" b="1">
                <a:solidFill>
                  <a:srgbClr val="CC0099"/>
                </a:solidFill>
                <a:latin typeface="Arial" pitchFamily="-84" charset="0"/>
              </a:rPr>
            </a:br>
            <a:r>
              <a:rPr lang="fr-FR" sz="1800" b="1">
                <a:solidFill>
                  <a:srgbClr val="CC0099"/>
                </a:solidFill>
                <a:latin typeface="Arial" pitchFamily="-84" charset="0"/>
              </a:rPr>
              <a:t>1926 </a:t>
            </a:r>
            <a:br>
              <a:rPr lang="fr-FR" sz="1800" b="1">
                <a:solidFill>
                  <a:srgbClr val="CC0099"/>
                </a:solidFill>
                <a:latin typeface="Arial" pitchFamily="-84" charset="0"/>
              </a:rPr>
            </a:br>
            <a:r>
              <a:rPr lang="fr-FR" sz="1800" b="1">
                <a:solidFill>
                  <a:srgbClr val="CC0099"/>
                </a:solidFill>
                <a:latin typeface="Arial" pitchFamily="-84" charset="0"/>
              </a:rPr>
              <a:t>1928 </a:t>
            </a:r>
            <a:br>
              <a:rPr lang="fr-FR" sz="1800" b="1">
                <a:solidFill>
                  <a:srgbClr val="CC0099"/>
                </a:solidFill>
                <a:latin typeface="Arial" pitchFamily="-84" charset="0"/>
              </a:rPr>
            </a:br>
            <a:r>
              <a:rPr lang="fr-FR" sz="1800" b="1">
                <a:solidFill>
                  <a:srgbClr val="CC0099"/>
                </a:solidFill>
                <a:latin typeface="Arial" pitchFamily="-84" charset="0"/>
              </a:rPr>
              <a:t>1930 </a:t>
            </a:r>
            <a:br>
              <a:rPr lang="fr-FR" sz="1800" b="1">
                <a:solidFill>
                  <a:srgbClr val="CC0099"/>
                </a:solidFill>
                <a:latin typeface="Arial" pitchFamily="-84" charset="0"/>
              </a:rPr>
            </a:br>
            <a:r>
              <a:rPr lang="fr-FR" sz="1800" b="1">
                <a:solidFill>
                  <a:srgbClr val="CC0099"/>
                </a:solidFill>
                <a:latin typeface="Arial" pitchFamily="-84" charset="0"/>
              </a:rPr>
              <a:t>1932 </a:t>
            </a:r>
            <a:br>
              <a:rPr lang="fr-FR" sz="1800" b="1">
                <a:solidFill>
                  <a:srgbClr val="CC0099"/>
                </a:solidFill>
                <a:latin typeface="Arial" pitchFamily="-84" charset="0"/>
              </a:rPr>
            </a:br>
            <a:r>
              <a:rPr lang="fr-FR" sz="1800" b="1">
                <a:solidFill>
                  <a:srgbClr val="CC0099"/>
                </a:solidFill>
                <a:latin typeface="Arial" pitchFamily="-84" charset="0"/>
              </a:rPr>
              <a:t>1937</a:t>
            </a:r>
          </a:p>
          <a:p>
            <a:r>
              <a:rPr lang="fr-FR" sz="1800" b="1">
                <a:solidFill>
                  <a:srgbClr val="CC0099"/>
                </a:solidFill>
                <a:latin typeface="Arial" pitchFamily="-84" charset="0"/>
              </a:rPr>
              <a:t>1947</a:t>
            </a:r>
          </a:p>
          <a:p>
            <a:r>
              <a:rPr lang="fr-FR" sz="1800" b="1">
                <a:solidFill>
                  <a:srgbClr val="CC0099"/>
                </a:solidFill>
                <a:latin typeface="Arial" pitchFamily="-84" charset="0"/>
              </a:rPr>
              <a:t>1949</a:t>
            </a:r>
          </a:p>
        </p:txBody>
      </p:sp>
      <p:sp>
        <p:nvSpPr>
          <p:cNvPr id="2053" name="Text Box 5"/>
          <p:cNvSpPr txBox="1">
            <a:spLocks noChangeArrowheads="1"/>
          </p:cNvSpPr>
          <p:nvPr/>
        </p:nvSpPr>
        <p:spPr bwMode="auto">
          <a:xfrm rot="16200000">
            <a:off x="-1581944" y="3425032"/>
            <a:ext cx="4465637" cy="641350"/>
          </a:xfrm>
          <a:prstGeom prst="rect">
            <a:avLst/>
          </a:prstGeom>
          <a:noFill/>
          <a:ln w="9525">
            <a:noFill/>
            <a:miter lim="800000"/>
            <a:headEnd/>
            <a:tailEnd/>
          </a:ln>
          <a:effectLst/>
        </p:spPr>
        <p:txBody>
          <a:bodyPr>
            <a:prstTxWarp prst="textNoShape">
              <a:avLst/>
            </a:prstTxWarp>
            <a:spAutoFit/>
          </a:bodyPr>
          <a:lstStyle/>
          <a:p>
            <a:r>
              <a:rPr lang="fr-FR" sz="3600" b="1" i="1" dirty="0"/>
              <a:t>Les fondements…</a:t>
            </a:r>
          </a:p>
        </p:txBody>
      </p:sp>
      <p:sp>
        <p:nvSpPr>
          <p:cNvPr id="2055" name="Text Box 7"/>
          <p:cNvSpPr txBox="1">
            <a:spLocks noChangeArrowheads="1"/>
          </p:cNvSpPr>
          <p:nvPr/>
        </p:nvSpPr>
        <p:spPr bwMode="auto">
          <a:xfrm>
            <a:off x="2286000" y="1717675"/>
            <a:ext cx="7326313" cy="4801315"/>
          </a:xfrm>
          <a:prstGeom prst="rect">
            <a:avLst/>
          </a:prstGeom>
          <a:noFill/>
          <a:ln w="9525">
            <a:noFill/>
            <a:miter lim="800000"/>
            <a:headEnd/>
            <a:tailEnd/>
          </a:ln>
          <a:effectLst/>
        </p:spPr>
        <p:txBody>
          <a:bodyPr>
            <a:prstTxWarp prst="textNoShape">
              <a:avLst/>
            </a:prstTxWarp>
            <a:spAutoFit/>
          </a:bodyPr>
          <a:lstStyle/>
          <a:p>
            <a:r>
              <a:rPr lang="fr-FR" sz="1800" b="1" dirty="0" smtClean="0">
                <a:latin typeface="Arial" pitchFamily="-84" charset="0"/>
              </a:rPr>
              <a:t>	MAXWELL</a:t>
            </a:r>
            <a:r>
              <a:rPr lang="fr-FR" sz="1800" dirty="0" smtClean="0">
                <a:latin typeface="Arial" pitchFamily="-84" charset="0"/>
              </a:rPr>
              <a:t> </a:t>
            </a:r>
            <a:r>
              <a:rPr lang="fr-FR" sz="1800" dirty="0">
                <a:latin typeface="Arial" pitchFamily="-84" charset="0"/>
              </a:rPr>
              <a:t>: électromagnétisme </a:t>
            </a:r>
            <a:br>
              <a:rPr lang="fr-FR" sz="1800" dirty="0">
                <a:latin typeface="Arial" pitchFamily="-84" charset="0"/>
              </a:rPr>
            </a:br>
            <a:r>
              <a:rPr lang="fr-FR" sz="1800" b="1" dirty="0">
                <a:solidFill>
                  <a:srgbClr val="FF9999"/>
                </a:solidFill>
                <a:latin typeface="Arial" pitchFamily="-84" charset="0"/>
              </a:rPr>
              <a:t>ROENTGEN</a:t>
            </a:r>
            <a:r>
              <a:rPr lang="fr-FR" sz="1800" dirty="0">
                <a:latin typeface="Arial" pitchFamily="-84" charset="0"/>
              </a:rPr>
              <a:t> : découverte des rayons X </a:t>
            </a:r>
            <a:br>
              <a:rPr lang="fr-FR" sz="1800" dirty="0">
                <a:latin typeface="Arial" pitchFamily="-84" charset="0"/>
              </a:rPr>
            </a:br>
            <a:r>
              <a:rPr lang="fr-FR" sz="1800" b="1" dirty="0">
                <a:solidFill>
                  <a:srgbClr val="FF9999"/>
                </a:solidFill>
                <a:latin typeface="Arial" pitchFamily="-84" charset="0"/>
              </a:rPr>
              <a:t>THOMSON</a:t>
            </a:r>
            <a:r>
              <a:rPr lang="fr-FR" sz="1800" dirty="0">
                <a:latin typeface="Arial" pitchFamily="-84" charset="0"/>
              </a:rPr>
              <a:t> : découverte de l'électron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PLANCK</a:t>
            </a:r>
            <a:r>
              <a:rPr lang="fr-FR" sz="1800" dirty="0" smtClean="0">
                <a:latin typeface="Arial" pitchFamily="-84" charset="0"/>
              </a:rPr>
              <a:t> </a:t>
            </a:r>
            <a:r>
              <a:rPr lang="fr-FR" sz="1800" dirty="0">
                <a:latin typeface="Arial" pitchFamily="-84" charset="0"/>
              </a:rPr>
              <a:t>: quantification de la radiation</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EINSTEIN</a:t>
            </a:r>
            <a:r>
              <a:rPr lang="fr-FR" sz="1800" dirty="0" smtClean="0">
                <a:latin typeface="Arial" pitchFamily="-84" charset="0"/>
              </a:rPr>
              <a:t> </a:t>
            </a:r>
            <a:r>
              <a:rPr lang="fr-FR" sz="1800" dirty="0">
                <a:latin typeface="Arial" pitchFamily="-84" charset="0"/>
              </a:rPr>
              <a:t>: photons quantas de lumière et relativité</a:t>
            </a:r>
            <a:r>
              <a:rPr lang="fr-FR" sz="1800" i="1" dirty="0">
                <a:latin typeface="Arial" pitchFamily="-84" charset="0"/>
              </a:rPr>
              <a:t>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RUTHERFORD</a:t>
            </a:r>
            <a:r>
              <a:rPr lang="fr-FR" sz="1800" dirty="0">
                <a:latin typeface="Arial" pitchFamily="-84" charset="0"/>
              </a:rPr>
              <a:t> : existence de noyaux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BOHR</a:t>
            </a:r>
            <a:r>
              <a:rPr lang="fr-FR" sz="1800" dirty="0" smtClean="0">
                <a:latin typeface="Arial" pitchFamily="-84" charset="0"/>
              </a:rPr>
              <a:t> </a:t>
            </a:r>
            <a:r>
              <a:rPr lang="fr-FR" sz="1800" dirty="0">
                <a:latin typeface="Arial" pitchFamily="-84" charset="0"/>
              </a:rPr>
              <a:t>: modèle planétaire de l'atome </a:t>
            </a:r>
            <a:br>
              <a:rPr lang="fr-FR" sz="1800" dirty="0">
                <a:latin typeface="Arial" pitchFamily="-84" charset="0"/>
              </a:rPr>
            </a:br>
            <a:r>
              <a:rPr lang="fr-FR" sz="1800" b="1" dirty="0">
                <a:solidFill>
                  <a:srgbClr val="FF9999"/>
                </a:solidFill>
                <a:latin typeface="Arial" pitchFamily="-84" charset="0"/>
              </a:rPr>
              <a:t>RUTHERFORD</a:t>
            </a:r>
            <a:r>
              <a:rPr lang="fr-FR" sz="1800" dirty="0">
                <a:latin typeface="Arial" pitchFamily="-84" charset="0"/>
              </a:rPr>
              <a:t> : évidence d'un proton isolé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COMPTON</a:t>
            </a:r>
            <a:r>
              <a:rPr lang="fr-FR" sz="1800" dirty="0" smtClean="0">
                <a:latin typeface="Arial" pitchFamily="-84" charset="0"/>
              </a:rPr>
              <a:t> </a:t>
            </a:r>
            <a:r>
              <a:rPr lang="fr-FR" sz="1800" dirty="0">
                <a:latin typeface="Arial" pitchFamily="-84" charset="0"/>
              </a:rPr>
              <a:t>: théorie des photons comme particules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DE</a:t>
            </a:r>
            <a:r>
              <a:rPr lang="fr-FR" sz="1800" dirty="0" smtClean="0">
                <a:solidFill>
                  <a:srgbClr val="990099"/>
                </a:solidFill>
                <a:latin typeface="Arial" pitchFamily="-84" charset="0"/>
              </a:rPr>
              <a:t> </a:t>
            </a:r>
            <a:r>
              <a:rPr lang="fr-FR" sz="1800" b="1" dirty="0">
                <a:solidFill>
                  <a:srgbClr val="FF9999"/>
                </a:solidFill>
                <a:latin typeface="Arial" pitchFamily="-84" charset="0"/>
              </a:rPr>
              <a:t>BROGLIE</a:t>
            </a:r>
            <a:r>
              <a:rPr lang="fr-FR" sz="1800" dirty="0">
                <a:latin typeface="Arial" pitchFamily="-84" charset="0"/>
              </a:rPr>
              <a:t> : comportement ondulatoire de l'électron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SHRÖDINGER</a:t>
            </a:r>
            <a:r>
              <a:rPr lang="fr-FR" sz="1800" dirty="0" smtClean="0">
                <a:latin typeface="Arial" pitchFamily="-84" charset="0"/>
              </a:rPr>
              <a:t> </a:t>
            </a:r>
            <a:r>
              <a:rPr lang="fr-FR" sz="1800" dirty="0">
                <a:latin typeface="Arial" pitchFamily="-84" charset="0"/>
              </a:rPr>
              <a:t>: équation d'onde quantique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DIRAC</a:t>
            </a:r>
            <a:r>
              <a:rPr lang="fr-FR" sz="1800" dirty="0" smtClean="0">
                <a:latin typeface="Arial" pitchFamily="-84" charset="0"/>
              </a:rPr>
              <a:t> </a:t>
            </a:r>
            <a:r>
              <a:rPr lang="fr-FR" sz="1800" dirty="0">
                <a:latin typeface="Arial" pitchFamily="-84" charset="0"/>
              </a:rPr>
              <a:t>: mécanique Q et </a:t>
            </a:r>
            <a:r>
              <a:rPr lang="fr-FR" sz="1800" dirty="0" smtClean="0">
                <a:latin typeface="Arial" pitchFamily="-84" charset="0"/>
              </a:rPr>
              <a:t>relativité</a:t>
            </a:r>
            <a:r>
              <a:rPr lang="fr-FR" dirty="0" smtClean="0">
                <a:latin typeface="Arial" pitchFamily="-84" charset="0"/>
              </a:rPr>
              <a:t>, prédit le positron</a:t>
            </a:r>
            <a:r>
              <a:rPr lang="fr-FR" sz="1800" dirty="0" smtClean="0">
                <a:latin typeface="Arial" pitchFamily="-84" charset="0"/>
              </a:rPr>
              <a:t>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PAULI</a:t>
            </a:r>
            <a:r>
              <a:rPr lang="fr-FR" sz="1800" dirty="0" smtClean="0">
                <a:latin typeface="Arial" pitchFamily="-84" charset="0"/>
              </a:rPr>
              <a:t> </a:t>
            </a:r>
            <a:r>
              <a:rPr lang="fr-FR" sz="1800" dirty="0">
                <a:latin typeface="Arial" pitchFamily="-84" charset="0"/>
              </a:rPr>
              <a:t>:</a:t>
            </a:r>
            <a:r>
              <a:rPr lang="fr-FR" sz="1800" dirty="0" smtClean="0">
                <a:latin typeface="Arial" pitchFamily="-84" charset="0"/>
              </a:rPr>
              <a:t> suggestion </a:t>
            </a:r>
            <a:r>
              <a:rPr lang="fr-FR" sz="1800" dirty="0">
                <a:latin typeface="Arial" pitchFamily="-84" charset="0"/>
              </a:rPr>
              <a:t>du neutrino dans les désintégrations </a:t>
            </a:r>
            <a:r>
              <a:rPr lang="fr-FR" sz="1800" dirty="0">
                <a:latin typeface="Symbol" pitchFamily="-84" charset="2"/>
              </a:rPr>
              <a:t>b</a:t>
            </a:r>
            <a:r>
              <a:rPr lang="fr-FR" sz="1800" dirty="0">
                <a:latin typeface="Arial" pitchFamily="-84" charset="0"/>
              </a:rPr>
              <a:t> </a:t>
            </a:r>
            <a:br>
              <a:rPr lang="fr-FR" sz="1800" dirty="0">
                <a:latin typeface="Arial" pitchFamily="-84" charset="0"/>
              </a:rPr>
            </a:br>
            <a:r>
              <a:rPr lang="fr-FR" sz="1800" b="1" dirty="0">
                <a:solidFill>
                  <a:srgbClr val="FF9999"/>
                </a:solidFill>
                <a:latin typeface="Arial" pitchFamily="-84" charset="0"/>
              </a:rPr>
              <a:t>ANDERSON</a:t>
            </a:r>
            <a:r>
              <a:rPr lang="fr-FR" sz="1800" dirty="0">
                <a:latin typeface="Arial" pitchFamily="-84" charset="0"/>
              </a:rPr>
              <a:t> : découverte du positron </a:t>
            </a:r>
            <a:br>
              <a:rPr lang="fr-FR" sz="1800" dirty="0">
                <a:latin typeface="Arial" pitchFamily="-84" charset="0"/>
              </a:rPr>
            </a:br>
            <a:r>
              <a:rPr lang="fr-FR" sz="1800" b="1" dirty="0">
                <a:solidFill>
                  <a:srgbClr val="FF9999"/>
                </a:solidFill>
                <a:latin typeface="Arial" pitchFamily="-84" charset="0"/>
              </a:rPr>
              <a:t>HESS</a:t>
            </a:r>
            <a:r>
              <a:rPr lang="fr-FR" sz="1800" dirty="0">
                <a:latin typeface="Arial" pitchFamily="-84" charset="0"/>
              </a:rPr>
              <a:t> : observation du </a:t>
            </a:r>
            <a:r>
              <a:rPr lang="fr-FR" sz="1800" dirty="0">
                <a:latin typeface="Symbol" pitchFamily="-84" charset="2"/>
              </a:rPr>
              <a:t>m</a:t>
            </a:r>
            <a:r>
              <a:rPr lang="fr-FR" sz="1800" dirty="0">
                <a:latin typeface="Arial" pitchFamily="-84" charset="0"/>
              </a:rPr>
              <a:t> dans les rayons cosmiques</a:t>
            </a:r>
          </a:p>
          <a:p>
            <a:r>
              <a:rPr lang="fr-FR" sz="1800" b="1" dirty="0">
                <a:latin typeface="Arial" pitchFamily="-84" charset="0"/>
              </a:rPr>
              <a:t>BERKELEY</a:t>
            </a:r>
            <a:r>
              <a:rPr lang="fr-FR" sz="1800" dirty="0">
                <a:latin typeface="Arial" pitchFamily="-84" charset="0"/>
              </a:rPr>
              <a:t> : </a:t>
            </a:r>
            <a:r>
              <a:rPr lang="fr-FR" sz="1800" dirty="0" err="1">
                <a:latin typeface="Arial" pitchFamily="-84" charset="0"/>
              </a:rPr>
              <a:t>synchro-cyclotron</a:t>
            </a:r>
            <a:r>
              <a:rPr lang="fr-FR" sz="1800" dirty="0">
                <a:latin typeface="Arial" pitchFamily="-84" charset="0"/>
              </a:rPr>
              <a:t> produit les premiers p </a:t>
            </a:r>
            <a:br>
              <a:rPr lang="fr-FR" sz="1800" dirty="0">
                <a:latin typeface="Arial" pitchFamily="-84" charset="0"/>
              </a:rPr>
            </a:br>
            <a:r>
              <a:rPr lang="fr-FR" sz="1800" b="1" dirty="0">
                <a:latin typeface="Arial" pitchFamily="-84" charset="0"/>
              </a:rPr>
              <a:t>BUTLER</a:t>
            </a:r>
            <a:r>
              <a:rPr lang="fr-FR" sz="1800" dirty="0">
                <a:latin typeface="Arial" pitchFamily="-84" charset="0"/>
              </a:rPr>
              <a:t> et </a:t>
            </a:r>
            <a:r>
              <a:rPr lang="fr-FR" sz="1800" b="1" dirty="0">
                <a:latin typeface="Arial" pitchFamily="-84" charset="0"/>
              </a:rPr>
              <a:t>ROCHESTER</a:t>
            </a:r>
            <a:r>
              <a:rPr lang="fr-FR" sz="1800" dirty="0">
                <a:latin typeface="Arial" pitchFamily="-84" charset="0"/>
              </a:rPr>
              <a:t> : découverte du méson </a:t>
            </a:r>
            <a:r>
              <a:rPr lang="fr-FR" sz="1800" i="1" dirty="0">
                <a:latin typeface="Arial" pitchFamily="-84" charset="0"/>
              </a:rPr>
              <a:t>K</a:t>
            </a:r>
            <a:r>
              <a:rPr lang="fr-FR" sz="1800" i="1" dirty="0" smtClean="0">
                <a:latin typeface="Arial" pitchFamily="-84" charset="0"/>
              </a:rPr>
              <a:t>+</a:t>
            </a:r>
            <a:r>
              <a:rPr lang="fr-FR" dirty="0" smtClean="0">
                <a:latin typeface="Arial" pitchFamily="-84" charset="0"/>
              </a:rPr>
              <a:t> </a:t>
            </a:r>
            <a:r>
              <a:rPr lang="fr-FR" sz="1050" dirty="0" smtClean="0">
                <a:latin typeface="Arial" pitchFamily="-84" charset="0"/>
              </a:rPr>
              <a:t>(au pic du Midi!)</a:t>
            </a:r>
            <a:r>
              <a:rPr lang="fr-FR" sz="1800" i="1" dirty="0" smtClean="0">
                <a:latin typeface="Arial" pitchFamily="-84" charset="0"/>
              </a:rPr>
              <a:t> </a:t>
            </a:r>
            <a:endParaRPr lang="fr-FR" sz="1800" dirty="0">
              <a:latin typeface="Arial" pitchFamily="-84" charset="0"/>
            </a:endParaRPr>
          </a:p>
        </p:txBody>
      </p:sp>
      <p:sp>
        <p:nvSpPr>
          <p:cNvPr id="2057" name="Text Box 9"/>
          <p:cNvSpPr txBox="1">
            <a:spLocks noChangeArrowheads="1"/>
          </p:cNvSpPr>
          <p:nvPr/>
        </p:nvSpPr>
        <p:spPr bwMode="auto">
          <a:xfrm>
            <a:off x="2195513" y="1009650"/>
            <a:ext cx="6192837" cy="641350"/>
          </a:xfrm>
          <a:prstGeom prst="rect">
            <a:avLst/>
          </a:prstGeom>
          <a:noFill/>
          <a:ln w="9525">
            <a:noFill/>
            <a:miter lim="800000"/>
            <a:headEnd/>
            <a:tailEnd/>
          </a:ln>
          <a:effectLst/>
        </p:spPr>
        <p:txBody>
          <a:bodyPr>
            <a:prstTxWarp prst="textNoShape">
              <a:avLst/>
            </a:prstTxWarp>
            <a:spAutoFit/>
          </a:bodyPr>
          <a:lstStyle/>
          <a:p>
            <a:r>
              <a:rPr lang="fr-FR" sz="3600" b="1" i="1" dirty="0"/>
              <a:t>La Théorie Quantique</a:t>
            </a:r>
          </a:p>
        </p:txBody>
      </p:sp>
      <p:sp>
        <p:nvSpPr>
          <p:cNvPr id="12" name="Espace réservé du numéro de diapositive 11"/>
          <p:cNvSpPr>
            <a:spLocks noGrp="1"/>
          </p:cNvSpPr>
          <p:nvPr>
            <p:ph type="sldNum" sz="quarter" idx="12"/>
          </p:nvPr>
        </p:nvSpPr>
        <p:spPr>
          <a:xfrm>
            <a:off x="6553200" y="6169025"/>
            <a:ext cx="2133600" cy="365125"/>
          </a:xfrm>
        </p:spPr>
        <p:txBody>
          <a:bodyPr/>
          <a:lstStyle/>
          <a:p>
            <a:fld id="{CF4668DC-857F-487D-BFFA-8C0CA5037977}" type="slidenum">
              <a:rPr lang="fr-BE" smtClean="0">
                <a:solidFill>
                  <a:prstClr val="black">
                    <a:tint val="75000"/>
                  </a:prstClr>
                </a:solidFill>
              </a:rPr>
              <a:pPr/>
              <a:t>21</a:t>
            </a:fld>
            <a:endParaRPr lang="fr-BE" dirty="0">
              <a:solidFill>
                <a:prstClr val="black">
                  <a:tint val="75000"/>
                </a:prstClr>
              </a:solidFill>
            </a:endParaRPr>
          </a:p>
        </p:txBody>
      </p:sp>
      <p:sp>
        <p:nvSpPr>
          <p:cNvPr id="14" name="ZoneTexte 13"/>
          <p:cNvSpPr txBox="1"/>
          <p:nvPr/>
        </p:nvSpPr>
        <p:spPr>
          <a:xfrm>
            <a:off x="7086600" y="1336675"/>
            <a:ext cx="1526830" cy="461665"/>
          </a:xfrm>
          <a:prstGeom prst="rect">
            <a:avLst/>
          </a:prstGeom>
          <a:noFill/>
        </p:spPr>
        <p:txBody>
          <a:bodyPr wrap="none" rtlCol="0">
            <a:spAutoFit/>
          </a:bodyPr>
          <a:lstStyle/>
          <a:p>
            <a:r>
              <a:rPr lang="fr-FR" dirty="0" smtClean="0">
                <a:solidFill>
                  <a:srgbClr val="F58686"/>
                </a:solidFill>
              </a:rPr>
              <a:t>Prix Nobel</a:t>
            </a:r>
            <a:endParaRPr lang="fr-FR" dirty="0">
              <a:solidFill>
                <a:srgbClr val="F58686"/>
              </a:solidFill>
            </a:endParaRPr>
          </a:p>
        </p:txBody>
      </p:sp>
      <p:sp>
        <p:nvSpPr>
          <p:cNvPr id="13" name="ZoneTexte 12"/>
          <p:cNvSpPr txBox="1"/>
          <p:nvPr/>
        </p:nvSpPr>
        <p:spPr>
          <a:xfrm>
            <a:off x="2195513" y="1466334"/>
            <a:ext cx="6327430" cy="369332"/>
          </a:xfrm>
          <a:prstGeom prst="rect">
            <a:avLst/>
          </a:prstGeom>
          <a:noFill/>
        </p:spPr>
        <p:txBody>
          <a:bodyPr wrap="square" rtlCol="0">
            <a:spAutoFit/>
          </a:bodyPr>
          <a:lstStyle/>
          <a:p>
            <a:r>
              <a:rPr lang="fr-FR" dirty="0" err="1" smtClean="0">
                <a:sym typeface="Wingdings"/>
              </a:rPr>
              <a:t></a:t>
            </a:r>
            <a:r>
              <a:rPr lang="fr-FR" dirty="0" smtClean="0">
                <a:sym typeface="Wingdings"/>
              </a:rPr>
              <a:t> expérimentateurs           </a:t>
            </a:r>
            <a:r>
              <a:rPr lang="fr-FR" dirty="0" err="1" smtClean="0">
                <a:sym typeface="Wingdings"/>
              </a:rPr>
              <a:t>théoriciens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7" name="AutoShape 9"/>
          <p:cNvSpPr>
            <a:spLocks noChangeArrowheads="1"/>
          </p:cNvSpPr>
          <p:nvPr/>
        </p:nvSpPr>
        <p:spPr bwMode="auto">
          <a:xfrm rot="5400000">
            <a:off x="-1450183" y="3463133"/>
            <a:ext cx="5781677" cy="1008062"/>
          </a:xfrm>
          <a:prstGeom prst="rightArrow">
            <a:avLst>
              <a:gd name="adj1" fmla="val 79213"/>
              <a:gd name="adj2" fmla="val 56526"/>
            </a:avLst>
          </a:prstGeom>
          <a:gradFill rotWithShape="1">
            <a:gsLst>
              <a:gs pos="0">
                <a:srgbClr val="FFFFFF"/>
              </a:gs>
              <a:gs pos="100000">
                <a:schemeClr val="bg2">
                  <a:alpha val="57001"/>
                </a:scheme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7170" name="Text Box 2"/>
          <p:cNvSpPr txBox="1">
            <a:spLocks noChangeArrowheads="1"/>
          </p:cNvSpPr>
          <p:nvPr/>
        </p:nvSpPr>
        <p:spPr bwMode="auto">
          <a:xfrm>
            <a:off x="1081087" y="1162049"/>
            <a:ext cx="698178" cy="5355313"/>
          </a:xfrm>
          <a:prstGeom prst="rect">
            <a:avLst/>
          </a:prstGeom>
          <a:noFill/>
          <a:ln w="9525">
            <a:noFill/>
            <a:miter lim="800000"/>
            <a:headEnd/>
            <a:tailEnd/>
          </a:ln>
          <a:effectLst/>
        </p:spPr>
        <p:txBody>
          <a:bodyPr wrap="none">
            <a:prstTxWarp prst="textNoShape">
              <a:avLst/>
            </a:prstTxWarp>
            <a:spAutoFit/>
          </a:bodyPr>
          <a:lstStyle/>
          <a:p>
            <a:r>
              <a:rPr lang="fr-FR" sz="1800" b="1" dirty="0">
                <a:solidFill>
                  <a:srgbClr val="CC0099"/>
                </a:solidFill>
                <a:latin typeface="Arial" pitchFamily="-84" charset="0"/>
              </a:rPr>
              <a:t>1952</a:t>
            </a:r>
          </a:p>
          <a:p>
            <a:r>
              <a:rPr lang="fr-FR" sz="1800" b="1" dirty="0" smtClean="0">
                <a:solidFill>
                  <a:srgbClr val="CC0099"/>
                </a:solidFill>
                <a:latin typeface="Arial" pitchFamily="-84" charset="0"/>
              </a:rPr>
              <a:t>1954</a:t>
            </a:r>
          </a:p>
          <a:p>
            <a:r>
              <a:rPr lang="fr-FR" sz="1800" b="1" dirty="0" smtClean="0">
                <a:solidFill>
                  <a:srgbClr val="CC0099"/>
                </a:solidFill>
                <a:latin typeface="Arial" pitchFamily="-84" charset="0"/>
              </a:rPr>
              <a:t>1956 </a:t>
            </a:r>
            <a:endParaRPr lang="fr-FR" sz="1800" b="1" dirty="0">
              <a:solidFill>
                <a:srgbClr val="CC0099"/>
              </a:solidFill>
              <a:latin typeface="Arial" pitchFamily="-84" charset="0"/>
            </a:endParaRPr>
          </a:p>
          <a:p>
            <a:r>
              <a:rPr lang="fr-FR" sz="1800" b="1" dirty="0">
                <a:solidFill>
                  <a:srgbClr val="CC0099"/>
                </a:solidFill>
                <a:latin typeface="Arial" pitchFamily="-84" charset="0"/>
              </a:rPr>
              <a:t>1957 </a:t>
            </a:r>
            <a:r>
              <a:rPr lang="fr-FR" sz="1800" b="1" i="1" dirty="0">
                <a:solidFill>
                  <a:srgbClr val="CC0099"/>
                </a:solidFill>
                <a:latin typeface="Arial" pitchFamily="-84" charset="0"/>
              </a:rPr>
              <a:t/>
            </a:r>
            <a:br>
              <a:rPr lang="fr-FR" sz="1800" b="1" i="1" dirty="0">
                <a:solidFill>
                  <a:srgbClr val="CC0099"/>
                </a:solidFill>
                <a:latin typeface="Arial" pitchFamily="-84" charset="0"/>
              </a:rPr>
            </a:br>
            <a:r>
              <a:rPr lang="fr-FR" sz="1800" b="1" dirty="0">
                <a:solidFill>
                  <a:srgbClr val="CC0099"/>
                </a:solidFill>
                <a:latin typeface="Arial" pitchFamily="-84" charset="0"/>
              </a:rPr>
              <a:t>1962 </a:t>
            </a:r>
            <a:br>
              <a:rPr lang="fr-FR" sz="1800" b="1" dirty="0">
                <a:solidFill>
                  <a:srgbClr val="CC0099"/>
                </a:solidFill>
                <a:latin typeface="Arial" pitchFamily="-84" charset="0"/>
              </a:rPr>
            </a:br>
            <a:r>
              <a:rPr lang="fr-FR" sz="1800" b="1" dirty="0">
                <a:solidFill>
                  <a:srgbClr val="CC0099"/>
                </a:solidFill>
                <a:latin typeface="Arial" pitchFamily="-84" charset="0"/>
              </a:rPr>
              <a:t>1964 </a:t>
            </a:r>
            <a:br>
              <a:rPr lang="fr-FR" sz="1800" b="1" dirty="0">
                <a:solidFill>
                  <a:srgbClr val="CC0099"/>
                </a:solidFill>
                <a:latin typeface="Arial" pitchFamily="-84" charset="0"/>
              </a:rPr>
            </a:br>
            <a:r>
              <a:rPr lang="fr-FR" sz="1800" b="1" dirty="0">
                <a:solidFill>
                  <a:srgbClr val="CC0099"/>
                </a:solidFill>
                <a:latin typeface="Arial" pitchFamily="-84" charset="0"/>
              </a:rPr>
              <a:t>1964 </a:t>
            </a:r>
            <a:br>
              <a:rPr lang="fr-FR" sz="1800" b="1" dirty="0">
                <a:solidFill>
                  <a:srgbClr val="CC0099"/>
                </a:solidFill>
                <a:latin typeface="Arial" pitchFamily="-84" charset="0"/>
              </a:rPr>
            </a:br>
            <a:r>
              <a:rPr lang="fr-FR" sz="1800" b="1" dirty="0">
                <a:solidFill>
                  <a:srgbClr val="CC0099"/>
                </a:solidFill>
                <a:latin typeface="Arial" pitchFamily="-84" charset="0"/>
              </a:rPr>
              <a:t>1967 </a:t>
            </a:r>
            <a:br>
              <a:rPr lang="fr-FR" sz="1800" b="1" dirty="0">
                <a:solidFill>
                  <a:srgbClr val="CC0099"/>
                </a:solidFill>
                <a:latin typeface="Arial" pitchFamily="-84" charset="0"/>
              </a:rPr>
            </a:br>
            <a:r>
              <a:rPr lang="fr-FR" sz="1800" b="1" dirty="0">
                <a:solidFill>
                  <a:srgbClr val="CC0099"/>
                </a:solidFill>
                <a:latin typeface="Arial" pitchFamily="-84" charset="0"/>
              </a:rPr>
              <a:t>1968 </a:t>
            </a:r>
            <a:br>
              <a:rPr lang="fr-FR" sz="1800" b="1" dirty="0">
                <a:solidFill>
                  <a:srgbClr val="CC0099"/>
                </a:solidFill>
                <a:latin typeface="Arial" pitchFamily="-84" charset="0"/>
              </a:rPr>
            </a:br>
            <a:r>
              <a:rPr lang="fr-FR" sz="1800" b="1" dirty="0">
                <a:solidFill>
                  <a:srgbClr val="CC0099"/>
                </a:solidFill>
                <a:latin typeface="Arial" pitchFamily="-84" charset="0"/>
              </a:rPr>
              <a:t>1970 </a:t>
            </a:r>
            <a:br>
              <a:rPr lang="fr-FR" sz="1800" b="1" dirty="0">
                <a:solidFill>
                  <a:srgbClr val="CC0099"/>
                </a:solidFill>
                <a:latin typeface="Arial" pitchFamily="-84" charset="0"/>
              </a:rPr>
            </a:br>
            <a:r>
              <a:rPr lang="fr-FR" sz="1800" b="1" dirty="0">
                <a:solidFill>
                  <a:srgbClr val="CC0099"/>
                </a:solidFill>
                <a:latin typeface="Arial" pitchFamily="-84" charset="0"/>
              </a:rPr>
              <a:t>1970</a:t>
            </a:r>
          </a:p>
          <a:p>
            <a:r>
              <a:rPr lang="fr-FR" sz="1800" b="1" dirty="0">
                <a:solidFill>
                  <a:srgbClr val="CC0099"/>
                </a:solidFill>
                <a:latin typeface="Arial" pitchFamily="-84" charset="0"/>
              </a:rPr>
              <a:t>1973 </a:t>
            </a:r>
            <a:br>
              <a:rPr lang="fr-FR" sz="1800" b="1" dirty="0">
                <a:solidFill>
                  <a:srgbClr val="CC0099"/>
                </a:solidFill>
                <a:latin typeface="Arial" pitchFamily="-84" charset="0"/>
              </a:rPr>
            </a:br>
            <a:r>
              <a:rPr lang="fr-FR" sz="1800" b="1" dirty="0">
                <a:solidFill>
                  <a:srgbClr val="CC0099"/>
                </a:solidFill>
                <a:latin typeface="Arial" pitchFamily="-84" charset="0"/>
              </a:rPr>
              <a:t>1973 </a:t>
            </a:r>
          </a:p>
          <a:p>
            <a:r>
              <a:rPr lang="fr-FR" sz="1800" b="1" dirty="0">
                <a:solidFill>
                  <a:srgbClr val="CC0099"/>
                </a:solidFill>
                <a:latin typeface="Arial" pitchFamily="-84" charset="0"/>
              </a:rPr>
              <a:t>1974 </a:t>
            </a:r>
            <a:br>
              <a:rPr lang="fr-FR" sz="1800" b="1" dirty="0">
                <a:solidFill>
                  <a:srgbClr val="CC0099"/>
                </a:solidFill>
                <a:latin typeface="Arial" pitchFamily="-84" charset="0"/>
              </a:rPr>
            </a:br>
            <a:r>
              <a:rPr lang="fr-FR" sz="1800" b="1" dirty="0">
                <a:solidFill>
                  <a:srgbClr val="CC0099"/>
                </a:solidFill>
                <a:latin typeface="Arial" pitchFamily="-84" charset="0"/>
              </a:rPr>
              <a:t>1976 </a:t>
            </a:r>
            <a:br>
              <a:rPr lang="fr-FR" sz="1800" b="1" dirty="0">
                <a:solidFill>
                  <a:srgbClr val="CC0099"/>
                </a:solidFill>
                <a:latin typeface="Arial" pitchFamily="-84" charset="0"/>
              </a:rPr>
            </a:br>
            <a:r>
              <a:rPr lang="fr-FR" sz="1800" b="1" dirty="0">
                <a:solidFill>
                  <a:srgbClr val="CC0099"/>
                </a:solidFill>
                <a:latin typeface="Arial" pitchFamily="-84" charset="0"/>
              </a:rPr>
              <a:t>1977 </a:t>
            </a:r>
            <a:br>
              <a:rPr lang="fr-FR" sz="1800" b="1" dirty="0">
                <a:solidFill>
                  <a:srgbClr val="CC0099"/>
                </a:solidFill>
                <a:latin typeface="Arial" pitchFamily="-84" charset="0"/>
              </a:rPr>
            </a:br>
            <a:r>
              <a:rPr lang="fr-FR" sz="1800" b="1" dirty="0">
                <a:solidFill>
                  <a:srgbClr val="CC0099"/>
                </a:solidFill>
                <a:latin typeface="Arial" pitchFamily="-84" charset="0"/>
              </a:rPr>
              <a:t>1979 </a:t>
            </a:r>
            <a:br>
              <a:rPr lang="fr-FR" sz="1800" b="1" dirty="0">
                <a:solidFill>
                  <a:srgbClr val="CC0099"/>
                </a:solidFill>
                <a:latin typeface="Arial" pitchFamily="-84" charset="0"/>
              </a:rPr>
            </a:br>
            <a:r>
              <a:rPr lang="fr-FR" sz="1800" b="1" dirty="0">
                <a:solidFill>
                  <a:srgbClr val="CC0099"/>
                </a:solidFill>
                <a:latin typeface="Arial" pitchFamily="-84" charset="0"/>
              </a:rPr>
              <a:t>1983</a:t>
            </a:r>
          </a:p>
          <a:p>
            <a:r>
              <a:rPr lang="fr-FR" sz="1800" b="1" dirty="0">
                <a:solidFill>
                  <a:srgbClr val="CC0099"/>
                </a:solidFill>
                <a:latin typeface="Arial" pitchFamily="-84" charset="0"/>
              </a:rPr>
              <a:t>1983 </a:t>
            </a:r>
          </a:p>
        </p:txBody>
      </p:sp>
      <p:sp>
        <p:nvSpPr>
          <p:cNvPr id="7171" name="Text Box 3"/>
          <p:cNvSpPr txBox="1">
            <a:spLocks noChangeArrowheads="1"/>
          </p:cNvSpPr>
          <p:nvPr/>
        </p:nvSpPr>
        <p:spPr bwMode="auto">
          <a:xfrm rot="16200000">
            <a:off x="-1905794" y="3269455"/>
            <a:ext cx="4513263" cy="701675"/>
          </a:xfrm>
          <a:prstGeom prst="rect">
            <a:avLst/>
          </a:prstGeom>
          <a:noFill/>
          <a:ln w="9525">
            <a:noFill/>
            <a:miter lim="800000"/>
            <a:headEnd/>
            <a:tailEnd/>
          </a:ln>
          <a:effectLst/>
        </p:spPr>
        <p:txBody>
          <a:bodyPr wrap="none">
            <a:prstTxWarp prst="textNoShape">
              <a:avLst/>
            </a:prstTxWarp>
            <a:spAutoFit/>
          </a:bodyPr>
          <a:lstStyle/>
          <a:p>
            <a:r>
              <a:rPr lang="fr-FR" sz="4000" b="1" i="1"/>
              <a:t>Aboutissement…</a:t>
            </a:r>
          </a:p>
        </p:txBody>
      </p:sp>
      <p:sp>
        <p:nvSpPr>
          <p:cNvPr id="7176" name="Text Box 8"/>
          <p:cNvSpPr txBox="1">
            <a:spLocks noChangeArrowheads="1"/>
          </p:cNvSpPr>
          <p:nvPr/>
        </p:nvSpPr>
        <p:spPr bwMode="auto">
          <a:xfrm>
            <a:off x="1828800" y="1143000"/>
            <a:ext cx="7262700" cy="5355313"/>
          </a:xfrm>
          <a:prstGeom prst="rect">
            <a:avLst/>
          </a:prstGeom>
          <a:noFill/>
          <a:ln w="9525">
            <a:noFill/>
            <a:miter lim="800000"/>
            <a:headEnd/>
            <a:tailEnd/>
          </a:ln>
          <a:effectLst/>
        </p:spPr>
        <p:txBody>
          <a:bodyPr wrap="none">
            <a:prstTxWarp prst="textNoShape">
              <a:avLst/>
            </a:prstTxWarp>
            <a:spAutoFit/>
          </a:bodyPr>
          <a:lstStyle/>
          <a:p>
            <a:r>
              <a:rPr lang="fr-FR" sz="1800" b="1" dirty="0">
                <a:solidFill>
                  <a:srgbClr val="FF9999"/>
                </a:solidFill>
                <a:latin typeface="Arial" pitchFamily="-84" charset="0"/>
              </a:rPr>
              <a:t>GLASER</a:t>
            </a:r>
            <a:r>
              <a:rPr lang="fr-FR" sz="1800" dirty="0">
                <a:latin typeface="Arial" pitchFamily="-84" charset="0"/>
              </a:rPr>
              <a:t> : chambre à bulles à Brookhaven  </a:t>
            </a:r>
            <a:endParaRPr lang="fr-FR" sz="1800" dirty="0" smtClean="0">
              <a:latin typeface="Arial" pitchFamily="-84" charset="0"/>
            </a:endParaRPr>
          </a:p>
          <a:p>
            <a:r>
              <a:rPr lang="fr-FR" sz="1800" b="1" dirty="0" smtClean="0">
                <a:solidFill>
                  <a:srgbClr val="FF9999"/>
                </a:solidFill>
                <a:latin typeface="Arial" pitchFamily="-84" charset="0"/>
              </a:rPr>
              <a:t>	YANG</a:t>
            </a:r>
            <a:r>
              <a:rPr lang="fr-FR" sz="1800" dirty="0" smtClean="0">
                <a:latin typeface="Arial" pitchFamily="-84" charset="0"/>
              </a:rPr>
              <a:t> </a:t>
            </a:r>
            <a:r>
              <a:rPr lang="fr-FR" sz="1800" dirty="0">
                <a:latin typeface="Arial" pitchFamily="-84" charset="0"/>
              </a:rPr>
              <a:t>et </a:t>
            </a:r>
            <a:r>
              <a:rPr lang="fr-FR" sz="1800" b="1" dirty="0">
                <a:latin typeface="Arial" pitchFamily="-84" charset="0"/>
              </a:rPr>
              <a:t>MILLS</a:t>
            </a:r>
            <a:r>
              <a:rPr lang="fr-FR" sz="1800" dirty="0">
                <a:latin typeface="Arial" pitchFamily="-84" charset="0"/>
              </a:rPr>
              <a:t> : théories de jauge des </a:t>
            </a:r>
            <a:r>
              <a:rPr lang="fr-FR" sz="1800" dirty="0" smtClean="0">
                <a:latin typeface="Arial" pitchFamily="-84" charset="0"/>
              </a:rPr>
              <a:t>interactions</a:t>
            </a:r>
          </a:p>
          <a:p>
            <a:r>
              <a:rPr lang="fr-FR" sz="1800" b="1" dirty="0" smtClean="0">
                <a:solidFill>
                  <a:srgbClr val="FF9999"/>
                </a:solidFill>
                <a:latin typeface="Arial" pitchFamily="-84" charset="0"/>
              </a:rPr>
              <a:t>REINES</a:t>
            </a:r>
            <a:r>
              <a:rPr lang="fr-FR" sz="1800" b="1" dirty="0" smtClean="0">
                <a:latin typeface="Arial" pitchFamily="-84" charset="0"/>
              </a:rPr>
              <a:t>, COWAN</a:t>
            </a:r>
            <a:r>
              <a:rPr lang="fr-FR" sz="1800" dirty="0" smtClean="0">
                <a:latin typeface="Arial" pitchFamily="-84" charset="0"/>
              </a:rPr>
              <a:t> : premier neutrino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SCHWINGER</a:t>
            </a:r>
            <a:r>
              <a:rPr lang="fr-FR" sz="1800" b="1" dirty="0">
                <a:latin typeface="Arial" pitchFamily="-84" charset="0"/>
              </a:rPr>
              <a:t>, BLUDMAN, </a:t>
            </a:r>
            <a:r>
              <a:rPr lang="fr-FR" sz="1800" b="1" dirty="0">
                <a:solidFill>
                  <a:srgbClr val="FF9999"/>
                </a:solidFill>
                <a:latin typeface="Arial" pitchFamily="-84" charset="0"/>
              </a:rPr>
              <a:t>GLASHOW</a:t>
            </a:r>
            <a:r>
              <a:rPr lang="fr-FR" sz="1800" dirty="0">
                <a:latin typeface="Arial" pitchFamily="-84" charset="0"/>
              </a:rPr>
              <a:t> : bosons </a:t>
            </a:r>
            <a:r>
              <a:rPr lang="fr-FR" sz="1800" i="1" dirty="0">
                <a:latin typeface="Arial" pitchFamily="-84" charset="0"/>
              </a:rPr>
              <a:t>W</a:t>
            </a:r>
            <a:r>
              <a:rPr lang="fr-FR" sz="1800" i="1" baseline="30000" dirty="0" smtClean="0">
                <a:latin typeface="Arial" pitchFamily="-84" charset="0"/>
              </a:rPr>
              <a:t>+/-</a:t>
            </a:r>
            <a:r>
              <a:rPr lang="fr-FR" sz="1800" i="1" dirty="0">
                <a:latin typeface="Arial" pitchFamily="-84" charset="0"/>
              </a:rPr>
              <a:t/>
            </a:r>
            <a:br>
              <a:rPr lang="fr-FR" sz="1800" i="1" dirty="0">
                <a:latin typeface="Arial" pitchFamily="-84" charset="0"/>
              </a:rPr>
            </a:br>
            <a:r>
              <a:rPr lang="fr-FR" sz="1800" b="1" dirty="0">
                <a:solidFill>
                  <a:srgbClr val="FF9999"/>
                </a:solidFill>
                <a:latin typeface="Arial" pitchFamily="-84" charset="0"/>
              </a:rPr>
              <a:t>LEDERMAN, STEINBERGER, SCHWARTZ</a:t>
            </a:r>
            <a:r>
              <a:rPr lang="fr-FR" sz="1800" dirty="0">
                <a:latin typeface="Arial" pitchFamily="-84" charset="0"/>
              </a:rPr>
              <a:t> :</a:t>
            </a:r>
            <a:r>
              <a:rPr lang="fr-FR" sz="1800" dirty="0" smtClean="0">
                <a:latin typeface="Arial" pitchFamily="-84" charset="0"/>
              </a:rPr>
              <a:t> séparent </a:t>
            </a:r>
            <a:r>
              <a:rPr lang="fr-FR" sz="1800" dirty="0">
                <a:latin typeface="Arial" pitchFamily="-84" charset="0"/>
              </a:rPr>
              <a:t>le </a:t>
            </a:r>
            <a:r>
              <a:rPr lang="fr-FR" sz="1800" dirty="0">
                <a:latin typeface="Symbol" charset="2"/>
                <a:cs typeface="Symbol" charset="2"/>
              </a:rPr>
              <a:t>n</a:t>
            </a:r>
            <a:r>
              <a:rPr lang="fr-FR" sz="1800" baseline="-25000" dirty="0">
                <a:latin typeface="Arial" pitchFamily="-84" charset="0"/>
              </a:rPr>
              <a:t>e</a:t>
            </a:r>
            <a:r>
              <a:rPr lang="fr-FR" sz="1800" dirty="0">
                <a:latin typeface="Arial" pitchFamily="-84" charset="0"/>
              </a:rPr>
              <a:t> du </a:t>
            </a:r>
            <a:r>
              <a:rPr lang="fr-FR" sz="1800" dirty="0">
                <a:latin typeface="Symbol" charset="2"/>
                <a:cs typeface="Symbol" charset="2"/>
              </a:rPr>
              <a:t>n</a:t>
            </a:r>
            <a:r>
              <a:rPr lang="fr-FR" sz="1800" baseline="-25000" dirty="0">
                <a:latin typeface="Symbol" charset="2"/>
                <a:cs typeface="Symbol" charset="2"/>
              </a:rPr>
              <a:t>m</a:t>
            </a:r>
            <a:r>
              <a:rPr lang="fr-FR" sz="1800" dirty="0">
                <a:latin typeface="Arial" pitchFamily="-84" charset="0"/>
              </a:rPr>
              <a:t>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GELL</a:t>
            </a:r>
            <a:r>
              <a:rPr lang="fr-FR" sz="1800" b="1" dirty="0">
                <a:solidFill>
                  <a:srgbClr val="FF9999"/>
                </a:solidFill>
                <a:latin typeface="Arial" pitchFamily="-84" charset="0"/>
              </a:rPr>
              <a:t>-MANN</a:t>
            </a:r>
            <a:r>
              <a:rPr lang="fr-FR" sz="1800" b="1" dirty="0">
                <a:latin typeface="Arial" pitchFamily="-84" charset="0"/>
              </a:rPr>
              <a:t>, ZWEIG</a:t>
            </a:r>
            <a:r>
              <a:rPr lang="fr-FR" sz="1800" dirty="0">
                <a:latin typeface="Arial" pitchFamily="-84" charset="0"/>
              </a:rPr>
              <a:t> : 3 quarks</a:t>
            </a:r>
            <a:r>
              <a:rPr lang="fr-FR" sz="1800" dirty="0" smtClean="0">
                <a:latin typeface="Arial" pitchFamily="-84" charset="0"/>
              </a:rPr>
              <a:t> expliquent </a:t>
            </a:r>
            <a:r>
              <a:rPr lang="fr-FR" sz="1800" dirty="0">
                <a:latin typeface="Arial" pitchFamily="-84" charset="0"/>
              </a:rPr>
              <a:t>les hadrons</a:t>
            </a:r>
            <a:endParaRPr lang="fr-FR" sz="1800" dirty="0" smtClean="0">
              <a:latin typeface="Arial" pitchFamily="-84" charset="0"/>
            </a:endParaRPr>
          </a:p>
          <a:p>
            <a:r>
              <a:rPr lang="fr-FR" sz="1800" b="1" dirty="0" smtClean="0">
                <a:latin typeface="Arial" pitchFamily="-84" charset="0"/>
              </a:rPr>
              <a:t>	BROUT, ENGLERT et HIGGS</a:t>
            </a:r>
            <a:r>
              <a:rPr lang="fr-FR" sz="1800" dirty="0" smtClean="0">
                <a:latin typeface="Arial" pitchFamily="-84" charset="0"/>
              </a:rPr>
              <a:t> </a:t>
            </a:r>
            <a:r>
              <a:rPr lang="fr-FR" sz="1800" b="1" dirty="0" smtClean="0">
                <a:latin typeface="Arial" pitchFamily="-84" charset="0"/>
              </a:rPr>
              <a:t> </a:t>
            </a:r>
            <a:r>
              <a:rPr lang="fr-FR" sz="1800" dirty="0">
                <a:latin typeface="Arial" pitchFamily="-84" charset="0"/>
              </a:rPr>
              <a:t>: Mécanisme de</a:t>
            </a:r>
            <a:r>
              <a:rPr lang="fr-FR" sz="1800" dirty="0" smtClean="0">
                <a:latin typeface="Arial" pitchFamily="-84" charset="0"/>
              </a:rPr>
              <a:t> BEH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CRONIN, FITCH</a:t>
            </a:r>
            <a:r>
              <a:rPr lang="fr-FR" sz="1800" dirty="0">
                <a:latin typeface="Arial" pitchFamily="-84" charset="0"/>
              </a:rPr>
              <a:t> : violation de CP dans la désintégration du</a:t>
            </a:r>
            <a:r>
              <a:rPr lang="fr-FR" sz="1800" i="1" dirty="0">
                <a:latin typeface="Arial" pitchFamily="-84" charset="0"/>
              </a:rPr>
              <a:t> K0</a:t>
            </a:r>
            <a:r>
              <a:rPr lang="fr-FR" sz="1800" b="1" dirty="0" smtClean="0">
                <a:latin typeface="Arial" pitchFamily="-84" charset="0"/>
              </a:rPr>
              <a:t/>
            </a:r>
            <a:br>
              <a:rPr lang="fr-FR" sz="1800" b="1" dirty="0" smtClean="0">
                <a:latin typeface="Arial" pitchFamily="-84" charset="0"/>
              </a:rPr>
            </a:br>
            <a:r>
              <a:rPr lang="fr-FR" sz="1800" b="1" dirty="0" smtClean="0">
                <a:latin typeface="Arial" pitchFamily="-84" charset="0"/>
              </a:rPr>
              <a:t>	</a:t>
            </a:r>
            <a:r>
              <a:rPr lang="fr-FR" sz="1800" b="1" dirty="0" smtClean="0">
                <a:solidFill>
                  <a:srgbClr val="FF9999"/>
                </a:solidFill>
                <a:latin typeface="Arial" pitchFamily="-84" charset="0"/>
              </a:rPr>
              <a:t>GLASHOW</a:t>
            </a:r>
            <a:r>
              <a:rPr lang="fr-FR" sz="1800" b="1" dirty="0">
                <a:solidFill>
                  <a:srgbClr val="FF9999"/>
                </a:solidFill>
                <a:latin typeface="Arial" pitchFamily="-84" charset="0"/>
              </a:rPr>
              <a:t>, WEINBERG </a:t>
            </a:r>
            <a:r>
              <a:rPr lang="fr-FR" sz="1800" dirty="0">
                <a:solidFill>
                  <a:srgbClr val="FF9999"/>
                </a:solidFill>
                <a:latin typeface="Arial" pitchFamily="-84" charset="0"/>
              </a:rPr>
              <a:t>et</a:t>
            </a:r>
            <a:r>
              <a:rPr lang="fr-FR" sz="1800" b="1" dirty="0">
                <a:solidFill>
                  <a:srgbClr val="FF9999"/>
                </a:solidFill>
                <a:latin typeface="Arial" pitchFamily="-84" charset="0"/>
              </a:rPr>
              <a:t> SALAM</a:t>
            </a:r>
            <a:r>
              <a:rPr lang="fr-FR" sz="1800" dirty="0">
                <a:latin typeface="Arial" pitchFamily="-84" charset="0"/>
              </a:rPr>
              <a:t> : théorie </a:t>
            </a:r>
            <a:r>
              <a:rPr lang="fr-FR" sz="1800" dirty="0" smtClean="0">
                <a:latin typeface="Arial" pitchFamily="-84" charset="0"/>
              </a:rPr>
              <a:t>électrofaible(MS)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FRIEDMANN, KENDALL, TAYLOR</a:t>
            </a:r>
            <a:r>
              <a:rPr lang="fr-FR" sz="1800" dirty="0">
                <a:latin typeface="Arial" pitchFamily="-84" charset="0"/>
              </a:rPr>
              <a:t> : sous structure du proton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T’HOOFT </a:t>
            </a:r>
            <a:r>
              <a:rPr lang="fr-FR" sz="1800" dirty="0">
                <a:solidFill>
                  <a:srgbClr val="FF9999"/>
                </a:solidFill>
                <a:latin typeface="Arial" pitchFamily="-84" charset="0"/>
              </a:rPr>
              <a:t>et </a:t>
            </a:r>
            <a:r>
              <a:rPr lang="fr-FR" sz="1800" b="1" dirty="0">
                <a:solidFill>
                  <a:srgbClr val="FF9999"/>
                </a:solidFill>
                <a:latin typeface="Arial" pitchFamily="-84" charset="0"/>
              </a:rPr>
              <a:t>VELTMAN</a:t>
            </a:r>
            <a:r>
              <a:rPr lang="fr-FR" sz="1800" dirty="0">
                <a:latin typeface="Arial" pitchFamily="-84" charset="0"/>
              </a:rPr>
              <a:t> : </a:t>
            </a:r>
            <a:r>
              <a:rPr lang="fr-FR" sz="1800" dirty="0" err="1">
                <a:latin typeface="Arial" pitchFamily="-84" charset="0"/>
              </a:rPr>
              <a:t>Renormalisation</a:t>
            </a:r>
            <a:r>
              <a:rPr lang="fr-FR" sz="1800" dirty="0">
                <a:latin typeface="Arial" pitchFamily="-84" charset="0"/>
              </a:rPr>
              <a:t> du MS</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GLASHOW</a:t>
            </a:r>
            <a:r>
              <a:rPr lang="fr-FR" sz="1800" b="1" dirty="0">
                <a:latin typeface="Arial" pitchFamily="-84" charset="0"/>
              </a:rPr>
              <a:t>, ILIOPOULOS, MAIANI</a:t>
            </a:r>
            <a:r>
              <a:rPr lang="fr-FR" sz="1800" dirty="0">
                <a:latin typeface="Arial" pitchFamily="-84" charset="0"/>
              </a:rPr>
              <a:t> : 4ème quark (c) </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F9999"/>
                </a:solidFill>
                <a:latin typeface="Arial" pitchFamily="-84" charset="0"/>
              </a:rPr>
              <a:t>GROSS</a:t>
            </a:r>
            <a:r>
              <a:rPr lang="fr-FR" sz="1800" b="1" dirty="0">
                <a:solidFill>
                  <a:srgbClr val="FF9999"/>
                </a:solidFill>
                <a:latin typeface="Arial" pitchFamily="-84" charset="0"/>
              </a:rPr>
              <a:t>, POLITZER, WILCEK</a:t>
            </a:r>
            <a:r>
              <a:rPr lang="fr-FR" sz="1800" dirty="0">
                <a:latin typeface="Arial" pitchFamily="-84" charset="0"/>
              </a:rPr>
              <a:t> : th. de jauge de l'interaction forte</a:t>
            </a:r>
            <a:r>
              <a:rPr lang="fr-FR" sz="1800" dirty="0" smtClean="0">
                <a:latin typeface="Arial" pitchFamily="-84" charset="0"/>
              </a:rPr>
              <a:t/>
            </a:r>
            <a:br>
              <a:rPr lang="fr-FR" sz="1800" dirty="0" smtClean="0">
                <a:latin typeface="Arial" pitchFamily="-84" charset="0"/>
              </a:rPr>
            </a:br>
            <a:r>
              <a:rPr lang="fr-FR" sz="1800" dirty="0" smtClean="0">
                <a:latin typeface="Arial" pitchFamily="-84" charset="0"/>
              </a:rPr>
              <a:t>	</a:t>
            </a:r>
            <a:r>
              <a:rPr lang="fr-FR" sz="1800" b="1" dirty="0" smtClean="0">
                <a:solidFill>
                  <a:srgbClr val="F58686"/>
                </a:solidFill>
                <a:latin typeface="Arial" pitchFamily="-84" charset="0"/>
              </a:rPr>
              <a:t>KOBAYASHI</a:t>
            </a:r>
            <a:r>
              <a:rPr lang="fr-FR" sz="1800" b="1" dirty="0">
                <a:solidFill>
                  <a:srgbClr val="F58686"/>
                </a:solidFill>
                <a:latin typeface="Arial" pitchFamily="-84" charset="0"/>
              </a:rPr>
              <a:t>, MASKAWA</a:t>
            </a:r>
            <a:r>
              <a:rPr lang="fr-FR" sz="1800" dirty="0">
                <a:solidFill>
                  <a:srgbClr val="F58686"/>
                </a:solidFill>
                <a:latin typeface="Arial" pitchFamily="-84" charset="0"/>
              </a:rPr>
              <a:t> </a:t>
            </a:r>
            <a:r>
              <a:rPr lang="fr-FR" sz="1800" dirty="0">
                <a:latin typeface="Arial" pitchFamily="-84" charset="0"/>
              </a:rPr>
              <a:t>: mélange quarks et violation de CP</a:t>
            </a:r>
            <a:br>
              <a:rPr lang="fr-FR" sz="1800" dirty="0">
                <a:latin typeface="Arial" pitchFamily="-84" charset="0"/>
              </a:rPr>
            </a:br>
            <a:r>
              <a:rPr lang="fr-FR" sz="1800" b="1" dirty="0">
                <a:solidFill>
                  <a:srgbClr val="FF9999"/>
                </a:solidFill>
                <a:latin typeface="Arial" pitchFamily="-84" charset="0"/>
              </a:rPr>
              <a:t>RICHTER, TING</a:t>
            </a:r>
            <a:r>
              <a:rPr lang="fr-FR" sz="1800" dirty="0">
                <a:latin typeface="Arial" pitchFamily="-84" charset="0"/>
              </a:rPr>
              <a:t> : découverte du </a:t>
            </a:r>
            <a:r>
              <a:rPr lang="fr-FR" sz="1800" i="1" dirty="0">
                <a:latin typeface="Arial" pitchFamily="-84" charset="0"/>
              </a:rPr>
              <a:t>J </a:t>
            </a:r>
            <a:r>
              <a:rPr lang="fr-FR" sz="1800" i="1" dirty="0" smtClean="0">
                <a:latin typeface="Arial" pitchFamily="-84" charset="0"/>
              </a:rPr>
              <a:t>/</a:t>
            </a:r>
            <a:r>
              <a:rPr lang="fr-FR" sz="1800" i="1" dirty="0" smtClean="0">
                <a:latin typeface="Symbol" charset="2"/>
                <a:cs typeface="Symbol" charset="2"/>
              </a:rPr>
              <a:t>y</a:t>
            </a:r>
            <a:r>
              <a:rPr lang="fr-FR" sz="1800" i="1" dirty="0" smtClean="0">
                <a:latin typeface="Arial" pitchFamily="-84" charset="0"/>
              </a:rPr>
              <a:t> </a:t>
            </a:r>
            <a:r>
              <a:rPr lang="fr-FR" sz="1800" dirty="0">
                <a:latin typeface="Arial" pitchFamily="-84" charset="0"/>
              </a:rPr>
              <a:t/>
            </a:r>
            <a:br>
              <a:rPr lang="fr-FR" sz="1800" dirty="0">
                <a:latin typeface="Arial" pitchFamily="-84" charset="0"/>
              </a:rPr>
            </a:br>
            <a:r>
              <a:rPr lang="fr-FR" sz="1800" b="1" dirty="0">
                <a:solidFill>
                  <a:srgbClr val="FF9999"/>
                </a:solidFill>
                <a:latin typeface="Arial" pitchFamily="-84" charset="0"/>
              </a:rPr>
              <a:t>PERL</a:t>
            </a:r>
            <a:r>
              <a:rPr lang="fr-FR" sz="1800" dirty="0">
                <a:latin typeface="Arial" pitchFamily="-84" charset="0"/>
              </a:rPr>
              <a:t> : découverte du t au SLAC</a:t>
            </a:r>
            <a:br>
              <a:rPr lang="fr-FR" sz="1800" dirty="0">
                <a:latin typeface="Arial" pitchFamily="-84" charset="0"/>
              </a:rPr>
            </a:br>
            <a:r>
              <a:rPr lang="fr-FR" sz="1800" b="1" dirty="0">
                <a:solidFill>
                  <a:srgbClr val="FF9999"/>
                </a:solidFill>
                <a:latin typeface="Arial" pitchFamily="-84" charset="0"/>
              </a:rPr>
              <a:t>LEDERMAN</a:t>
            </a:r>
            <a:r>
              <a:rPr lang="fr-FR" sz="1800" dirty="0">
                <a:latin typeface="Arial" pitchFamily="-84" charset="0"/>
              </a:rPr>
              <a:t> : découverte du</a:t>
            </a:r>
            <a:r>
              <a:rPr lang="fr-FR" sz="1800" dirty="0" smtClean="0">
                <a:latin typeface="Arial" pitchFamily="-84" charset="0"/>
              </a:rPr>
              <a:t> </a:t>
            </a:r>
            <a:r>
              <a:rPr lang="fr-FR" sz="1800" dirty="0" smtClean="0">
                <a:latin typeface="Symbol" charset="2"/>
                <a:cs typeface="Symbol" charset="2"/>
              </a:rPr>
              <a:t>U</a:t>
            </a:r>
            <a:r>
              <a:rPr lang="fr-FR" sz="1800" dirty="0" smtClean="0">
                <a:latin typeface="Arial" pitchFamily="-84" charset="0"/>
              </a:rPr>
              <a:t> </a:t>
            </a:r>
            <a:r>
              <a:rPr lang="fr-FR" sz="1800" dirty="0">
                <a:latin typeface="Arial" pitchFamily="-84" charset="0"/>
              </a:rPr>
              <a:t>au SLAC</a:t>
            </a:r>
            <a:br>
              <a:rPr lang="fr-FR" sz="1800" dirty="0">
                <a:latin typeface="Arial" pitchFamily="-84" charset="0"/>
              </a:rPr>
            </a:br>
            <a:r>
              <a:rPr lang="fr-FR" sz="1800" b="1" dirty="0">
                <a:latin typeface="Arial" pitchFamily="-84" charset="0"/>
              </a:rPr>
              <a:t>S</a:t>
            </a:r>
            <a:r>
              <a:rPr lang="fr-FR" sz="1800" b="1" dirty="0">
                <a:latin typeface="Arial" pitchFamily="-84" charset="0"/>
                <a:ea typeface="Arial" pitchFamily="-84" charset="0"/>
                <a:cs typeface="Arial" pitchFamily="-84" charset="0"/>
              </a:rPr>
              <a:t>ÖDING, WIIK, </a:t>
            </a:r>
            <a:r>
              <a:rPr lang="fr-FR" sz="1800" b="1" dirty="0">
                <a:latin typeface="Arial" pitchFamily="-84" charset="0"/>
              </a:rPr>
              <a:t>WOLF, WU</a:t>
            </a:r>
            <a:r>
              <a:rPr lang="fr-FR" sz="1800" dirty="0">
                <a:latin typeface="Arial" pitchFamily="-84" charset="0"/>
              </a:rPr>
              <a:t> : existence des gluons à DESY </a:t>
            </a:r>
            <a:br>
              <a:rPr lang="fr-FR" sz="1800" dirty="0">
                <a:latin typeface="Arial" pitchFamily="-84" charset="0"/>
              </a:rPr>
            </a:br>
            <a:r>
              <a:rPr lang="fr-FR" sz="1800" b="1" dirty="0">
                <a:solidFill>
                  <a:srgbClr val="FF9999"/>
                </a:solidFill>
                <a:latin typeface="Arial" pitchFamily="-84" charset="0"/>
              </a:rPr>
              <a:t>RUBBIA, VAN DER MEER</a:t>
            </a:r>
            <a:r>
              <a:rPr lang="fr-FR" sz="1800" dirty="0">
                <a:latin typeface="Arial" pitchFamily="-84" charset="0"/>
              </a:rPr>
              <a:t> : bosons </a:t>
            </a:r>
            <a:r>
              <a:rPr lang="fr-FR" sz="1800" i="1" dirty="0">
                <a:latin typeface="Arial" pitchFamily="-84" charset="0"/>
              </a:rPr>
              <a:t>W </a:t>
            </a:r>
            <a:r>
              <a:rPr lang="fr-FR" sz="1800" dirty="0">
                <a:latin typeface="Arial" pitchFamily="-84" charset="0"/>
              </a:rPr>
              <a:t>et </a:t>
            </a:r>
            <a:r>
              <a:rPr lang="fr-FR" sz="1800" i="1" dirty="0">
                <a:latin typeface="Arial" pitchFamily="-84" charset="0"/>
              </a:rPr>
              <a:t>Z</a:t>
            </a:r>
            <a:r>
              <a:rPr lang="fr-FR" sz="1800" dirty="0">
                <a:latin typeface="Arial" pitchFamily="-84" charset="0"/>
              </a:rPr>
              <a:t> au CERN </a:t>
            </a:r>
          </a:p>
        </p:txBody>
      </p:sp>
      <p:sp>
        <p:nvSpPr>
          <p:cNvPr id="7178" name="Text Box 10"/>
          <p:cNvSpPr txBox="1">
            <a:spLocks noChangeArrowheads="1"/>
          </p:cNvSpPr>
          <p:nvPr/>
        </p:nvSpPr>
        <p:spPr bwMode="auto">
          <a:xfrm>
            <a:off x="1258888" y="339725"/>
            <a:ext cx="6192837" cy="641350"/>
          </a:xfrm>
          <a:prstGeom prst="rect">
            <a:avLst/>
          </a:prstGeom>
          <a:noFill/>
          <a:ln w="9525">
            <a:noFill/>
            <a:miter lim="800000"/>
            <a:headEnd/>
            <a:tailEnd/>
          </a:ln>
          <a:effectLst/>
        </p:spPr>
        <p:txBody>
          <a:bodyPr>
            <a:prstTxWarp prst="textNoShape">
              <a:avLst/>
            </a:prstTxWarp>
            <a:spAutoFit/>
          </a:bodyPr>
          <a:lstStyle/>
          <a:p>
            <a:r>
              <a:rPr lang="fr-FR" sz="3600" b="1" i="1" dirty="0"/>
              <a:t>Le Modèle Standard</a:t>
            </a:r>
          </a:p>
        </p:txBody>
      </p:sp>
      <p:sp>
        <p:nvSpPr>
          <p:cNvPr id="7191" name="Text Box 23"/>
          <p:cNvSpPr txBox="1">
            <a:spLocks noChangeArrowheads="1"/>
          </p:cNvSpPr>
          <p:nvPr/>
        </p:nvSpPr>
        <p:spPr bwMode="auto">
          <a:xfrm>
            <a:off x="1081087" y="2530474"/>
            <a:ext cx="692150" cy="366712"/>
          </a:xfrm>
          <a:prstGeom prst="rect">
            <a:avLst/>
          </a:prstGeom>
          <a:noFill/>
          <a:ln w="9525">
            <a:noFill/>
            <a:miter lim="800000"/>
            <a:headEnd/>
            <a:tailEnd/>
          </a:ln>
          <a:effectLst/>
        </p:spPr>
        <p:txBody>
          <a:bodyPr wrap="none">
            <a:prstTxWarp prst="textNoShape">
              <a:avLst/>
            </a:prstTxWarp>
            <a:spAutoFit/>
          </a:bodyPr>
          <a:lstStyle/>
          <a:p>
            <a:r>
              <a:rPr lang="fr-FR" sz="1800" b="1">
                <a:solidFill>
                  <a:srgbClr val="CC0099"/>
                </a:solidFill>
                <a:latin typeface="Arial" pitchFamily="-84" charset="0"/>
              </a:rPr>
              <a:t>1964</a:t>
            </a:r>
          </a:p>
        </p:txBody>
      </p:sp>
      <p:sp>
        <p:nvSpPr>
          <p:cNvPr id="15" name="Espace réservé du numéro de diapositive 14"/>
          <p:cNvSpPr>
            <a:spLocks noGrp="1"/>
          </p:cNvSpPr>
          <p:nvPr>
            <p:ph type="sldNum" sz="quarter" idx="12"/>
          </p:nvPr>
        </p:nvSpPr>
        <p:spPr>
          <a:xfrm>
            <a:off x="6553200" y="5975350"/>
            <a:ext cx="2133600" cy="365125"/>
          </a:xfrm>
        </p:spPr>
        <p:txBody>
          <a:bodyPr/>
          <a:lstStyle/>
          <a:p>
            <a:fld id="{CF4668DC-857F-487D-BFFA-8C0CA5037977}" type="slidenum">
              <a:rPr lang="fr-BE" smtClean="0">
                <a:solidFill>
                  <a:prstClr val="black">
                    <a:tint val="75000"/>
                  </a:prstClr>
                </a:solidFill>
              </a:rPr>
              <a:pPr/>
              <a:t>22</a:t>
            </a:fld>
            <a:endParaRPr lang="fr-BE" dirty="0">
              <a:solidFill>
                <a:prstClr val="black">
                  <a:tint val="75000"/>
                </a:prstClr>
              </a:solidFill>
            </a:endParaRPr>
          </a:p>
        </p:txBody>
      </p:sp>
      <p:sp>
        <p:nvSpPr>
          <p:cNvPr id="17" name="ZoneTexte 16"/>
          <p:cNvSpPr txBox="1"/>
          <p:nvPr/>
        </p:nvSpPr>
        <p:spPr>
          <a:xfrm>
            <a:off x="6705600" y="609600"/>
            <a:ext cx="1526830" cy="461665"/>
          </a:xfrm>
          <a:prstGeom prst="rect">
            <a:avLst/>
          </a:prstGeom>
          <a:noFill/>
        </p:spPr>
        <p:txBody>
          <a:bodyPr wrap="none" rtlCol="0">
            <a:spAutoFit/>
          </a:bodyPr>
          <a:lstStyle/>
          <a:p>
            <a:r>
              <a:rPr lang="fr-FR" dirty="0" smtClean="0">
                <a:solidFill>
                  <a:srgbClr val="F58686"/>
                </a:solidFill>
              </a:rPr>
              <a:t>Prix Nobel</a:t>
            </a:r>
            <a:endParaRPr lang="fr-FR" dirty="0">
              <a:solidFill>
                <a:srgbClr val="F58686"/>
              </a:solidFill>
            </a:endParaRPr>
          </a:p>
        </p:txBody>
      </p:sp>
      <p:sp>
        <p:nvSpPr>
          <p:cNvPr id="10" name="ZoneTexte 9"/>
          <p:cNvSpPr txBox="1"/>
          <p:nvPr/>
        </p:nvSpPr>
        <p:spPr>
          <a:xfrm>
            <a:off x="1828800" y="773668"/>
            <a:ext cx="6327430" cy="369332"/>
          </a:xfrm>
          <a:prstGeom prst="rect">
            <a:avLst/>
          </a:prstGeom>
          <a:noFill/>
        </p:spPr>
        <p:txBody>
          <a:bodyPr wrap="square" rtlCol="0">
            <a:spAutoFit/>
          </a:bodyPr>
          <a:lstStyle/>
          <a:p>
            <a:r>
              <a:rPr lang="fr-FR" dirty="0" err="1" smtClean="0">
                <a:sym typeface="Wingdings"/>
              </a:rPr>
              <a:t></a:t>
            </a:r>
            <a:r>
              <a:rPr lang="fr-FR" dirty="0" smtClean="0">
                <a:sym typeface="Wingdings"/>
              </a:rPr>
              <a:t> Expérimentateurs           </a:t>
            </a:r>
            <a:r>
              <a:rPr lang="fr-FR" dirty="0" err="1" smtClean="0">
                <a:sym typeface="Wingdings"/>
              </a:rPr>
              <a:t>Théoriciens</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7" name="AutoShape 9"/>
          <p:cNvSpPr>
            <a:spLocks noChangeArrowheads="1"/>
          </p:cNvSpPr>
          <p:nvPr/>
        </p:nvSpPr>
        <p:spPr bwMode="auto">
          <a:xfrm rot="5400000">
            <a:off x="554037" y="2178050"/>
            <a:ext cx="2535237" cy="1008063"/>
          </a:xfrm>
          <a:prstGeom prst="rightArrow">
            <a:avLst>
              <a:gd name="adj1" fmla="val 71657"/>
              <a:gd name="adj2" fmla="val 45199"/>
            </a:avLst>
          </a:prstGeom>
          <a:gradFill rotWithShape="1">
            <a:gsLst>
              <a:gs pos="0">
                <a:srgbClr val="FFFFFF"/>
              </a:gs>
              <a:gs pos="100000">
                <a:schemeClr val="bg2">
                  <a:alpha val="57001"/>
                </a:scheme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17410" name="Text Box 2"/>
          <p:cNvSpPr txBox="1">
            <a:spLocks noChangeArrowheads="1"/>
          </p:cNvSpPr>
          <p:nvPr/>
        </p:nvSpPr>
        <p:spPr bwMode="auto">
          <a:xfrm>
            <a:off x="1476375" y="1474788"/>
            <a:ext cx="755650" cy="2031325"/>
          </a:xfrm>
          <a:prstGeom prst="rect">
            <a:avLst/>
          </a:prstGeom>
          <a:noFill/>
          <a:ln w="9525">
            <a:noFill/>
            <a:miter lim="800000"/>
            <a:headEnd/>
            <a:tailEnd/>
          </a:ln>
          <a:effectLst/>
        </p:spPr>
        <p:txBody>
          <a:bodyPr wrap="square">
            <a:prstTxWarp prst="textNoShape">
              <a:avLst/>
            </a:prstTxWarp>
            <a:spAutoFit/>
          </a:bodyPr>
          <a:lstStyle/>
          <a:p>
            <a:r>
              <a:rPr lang="fr-FR" sz="1800" b="1" dirty="0">
                <a:solidFill>
                  <a:srgbClr val="CC0099"/>
                </a:solidFill>
                <a:latin typeface="Arial" pitchFamily="-84" charset="0"/>
              </a:rPr>
              <a:t>1989</a:t>
            </a:r>
          </a:p>
          <a:p>
            <a:r>
              <a:rPr lang="fr-FR" sz="1800" b="1" dirty="0">
                <a:solidFill>
                  <a:srgbClr val="CC0099"/>
                </a:solidFill>
                <a:latin typeface="Arial" pitchFamily="-84" charset="0"/>
              </a:rPr>
              <a:t>1995</a:t>
            </a:r>
          </a:p>
          <a:p>
            <a:r>
              <a:rPr lang="fr-FR" sz="1800" b="1" dirty="0">
                <a:solidFill>
                  <a:srgbClr val="CC0099"/>
                </a:solidFill>
                <a:latin typeface="Arial" pitchFamily="-84" charset="0"/>
              </a:rPr>
              <a:t>1998 </a:t>
            </a:r>
          </a:p>
          <a:p>
            <a:r>
              <a:rPr lang="fr-FR" sz="1800" b="1" dirty="0">
                <a:solidFill>
                  <a:srgbClr val="CC0099"/>
                </a:solidFill>
                <a:latin typeface="Arial" pitchFamily="-84" charset="0"/>
              </a:rPr>
              <a:t>2000</a:t>
            </a:r>
          </a:p>
          <a:p>
            <a:r>
              <a:rPr lang="fr-FR" sz="1800" b="1" dirty="0">
                <a:solidFill>
                  <a:srgbClr val="CC0099"/>
                </a:solidFill>
                <a:latin typeface="Arial" pitchFamily="-84" charset="0"/>
              </a:rPr>
              <a:t>2000</a:t>
            </a:r>
          </a:p>
          <a:p>
            <a:r>
              <a:rPr lang="fr-FR" sz="1800" b="1" dirty="0" smtClean="0">
                <a:solidFill>
                  <a:srgbClr val="CC0099"/>
                </a:solidFill>
                <a:latin typeface="Arial" pitchFamily="-84" charset="0"/>
              </a:rPr>
              <a:t>2001</a:t>
            </a:r>
          </a:p>
          <a:p>
            <a:r>
              <a:rPr lang="fr-FR" b="1" dirty="0" smtClean="0">
                <a:solidFill>
                  <a:srgbClr val="CC0099"/>
                </a:solidFill>
                <a:latin typeface="Arial" pitchFamily="-84" charset="0"/>
              </a:rPr>
              <a:t>2012</a:t>
            </a:r>
            <a:endParaRPr lang="fr-FR" sz="1800" b="1" dirty="0">
              <a:solidFill>
                <a:srgbClr val="CC0099"/>
              </a:solidFill>
              <a:latin typeface="Arial" pitchFamily="-84" charset="0"/>
            </a:endParaRPr>
          </a:p>
        </p:txBody>
      </p:sp>
      <p:sp>
        <p:nvSpPr>
          <p:cNvPr id="17413" name="Text Box 5"/>
          <p:cNvSpPr txBox="1">
            <a:spLocks noChangeArrowheads="1"/>
          </p:cNvSpPr>
          <p:nvPr/>
        </p:nvSpPr>
        <p:spPr bwMode="auto">
          <a:xfrm>
            <a:off x="2052638" y="260350"/>
            <a:ext cx="3311525" cy="701675"/>
          </a:xfrm>
          <a:prstGeom prst="rect">
            <a:avLst/>
          </a:prstGeom>
          <a:noFill/>
          <a:ln w="9525">
            <a:noFill/>
            <a:miter lim="800000"/>
            <a:headEnd/>
            <a:tailEnd/>
          </a:ln>
          <a:effectLst/>
        </p:spPr>
        <p:txBody>
          <a:bodyPr>
            <a:prstTxWarp prst="textNoShape">
              <a:avLst/>
            </a:prstTxWarp>
            <a:spAutoFit/>
          </a:bodyPr>
          <a:lstStyle/>
          <a:p>
            <a:r>
              <a:rPr lang="fr-FR" sz="4000" b="1" i="1"/>
              <a:t>Triomphe?</a:t>
            </a:r>
          </a:p>
        </p:txBody>
      </p:sp>
      <p:sp>
        <p:nvSpPr>
          <p:cNvPr id="17416" name="Text Box 8"/>
          <p:cNvSpPr txBox="1">
            <a:spLocks noChangeArrowheads="1"/>
          </p:cNvSpPr>
          <p:nvPr/>
        </p:nvSpPr>
        <p:spPr bwMode="auto">
          <a:xfrm>
            <a:off x="2289175" y="1484313"/>
            <a:ext cx="6524347" cy="2031325"/>
          </a:xfrm>
          <a:prstGeom prst="rect">
            <a:avLst/>
          </a:prstGeom>
          <a:noFill/>
          <a:ln w="9525">
            <a:noFill/>
            <a:miter lim="800000"/>
            <a:headEnd/>
            <a:tailEnd/>
          </a:ln>
          <a:effectLst/>
        </p:spPr>
        <p:txBody>
          <a:bodyPr wrap="none">
            <a:prstTxWarp prst="textNoShape">
              <a:avLst/>
            </a:prstTxWarp>
            <a:spAutoFit/>
          </a:bodyPr>
          <a:lstStyle/>
          <a:p>
            <a:r>
              <a:rPr lang="fr-FR" sz="1800" b="1" dirty="0">
                <a:latin typeface="Arial" pitchFamily="-84" charset="0"/>
              </a:rPr>
              <a:t>LEP </a:t>
            </a:r>
            <a:r>
              <a:rPr lang="fr-FR" sz="1800" dirty="0">
                <a:latin typeface="Arial" pitchFamily="-84" charset="0"/>
              </a:rPr>
              <a:t>et</a:t>
            </a:r>
            <a:r>
              <a:rPr lang="fr-FR" sz="1800" b="1" dirty="0">
                <a:latin typeface="Arial" pitchFamily="-84" charset="0"/>
              </a:rPr>
              <a:t> SLC</a:t>
            </a:r>
            <a:r>
              <a:rPr lang="fr-FR" sz="1800" dirty="0">
                <a:latin typeface="Arial" pitchFamily="-84" charset="0"/>
              </a:rPr>
              <a:t> : 3 générations de neutrinos légers</a:t>
            </a:r>
            <a:br>
              <a:rPr lang="fr-FR" sz="1800" dirty="0">
                <a:latin typeface="Arial" pitchFamily="-84" charset="0"/>
              </a:rPr>
            </a:br>
            <a:r>
              <a:rPr lang="fr-FR" sz="1800" b="1" dirty="0">
                <a:latin typeface="Arial" pitchFamily="-84" charset="0"/>
              </a:rPr>
              <a:t>CDF </a:t>
            </a:r>
            <a:r>
              <a:rPr lang="fr-FR" sz="1800" dirty="0">
                <a:latin typeface="Arial" pitchFamily="-84" charset="0"/>
              </a:rPr>
              <a:t>et</a:t>
            </a:r>
            <a:r>
              <a:rPr lang="fr-FR" sz="1800" b="1" dirty="0">
                <a:latin typeface="Arial" pitchFamily="-84" charset="0"/>
              </a:rPr>
              <a:t> D0</a:t>
            </a:r>
            <a:r>
              <a:rPr lang="fr-FR" sz="1800" dirty="0">
                <a:latin typeface="Arial" pitchFamily="-84" charset="0"/>
              </a:rPr>
              <a:t> : découverte du quark top </a:t>
            </a:r>
          </a:p>
          <a:p>
            <a:r>
              <a:rPr lang="fr-FR" sz="1800" b="1" dirty="0" err="1" smtClean="0">
                <a:latin typeface="Arial" pitchFamily="-84" charset="0"/>
              </a:rPr>
              <a:t>SuperK</a:t>
            </a:r>
            <a:r>
              <a:rPr lang="fr-FR" sz="1800" b="1" dirty="0" smtClean="0">
                <a:latin typeface="Arial" pitchFamily="-84" charset="0"/>
              </a:rPr>
              <a:t> (</a:t>
            </a:r>
            <a:r>
              <a:rPr lang="fr-FR" sz="1800" b="1" dirty="0" smtClean="0">
                <a:solidFill>
                  <a:srgbClr val="F58686"/>
                </a:solidFill>
                <a:latin typeface="Arial" pitchFamily="-84" charset="0"/>
              </a:rPr>
              <a:t>TOSHIBA</a:t>
            </a:r>
            <a:r>
              <a:rPr lang="fr-FR" sz="1800" dirty="0" smtClean="0">
                <a:latin typeface="Arial" pitchFamily="-84" charset="0"/>
              </a:rPr>
              <a:t>) </a:t>
            </a:r>
            <a:r>
              <a:rPr lang="fr-FR" sz="1800" dirty="0">
                <a:latin typeface="Arial" pitchFamily="-84" charset="0"/>
              </a:rPr>
              <a:t>observation d'oscillations de neutrinos </a:t>
            </a:r>
            <a:br>
              <a:rPr lang="fr-FR" sz="1800" dirty="0">
                <a:latin typeface="Arial" pitchFamily="-84" charset="0"/>
              </a:rPr>
            </a:br>
            <a:r>
              <a:rPr lang="fr-FR" sz="1800" b="1" dirty="0">
                <a:latin typeface="Arial" pitchFamily="-84" charset="0"/>
              </a:rPr>
              <a:t>DONUT</a:t>
            </a:r>
            <a:r>
              <a:rPr lang="fr-FR" sz="1800" dirty="0">
                <a:latin typeface="Arial" pitchFamily="-84" charset="0"/>
              </a:rPr>
              <a:t> : confirmation directe de l'existence du </a:t>
            </a:r>
            <a:r>
              <a:rPr lang="fr-FR" sz="1800" dirty="0">
                <a:latin typeface="Symbol" pitchFamily="-84" charset="2"/>
              </a:rPr>
              <a:t>n</a:t>
            </a:r>
            <a:r>
              <a:rPr lang="fr-FR" sz="1800" baseline="-25000" dirty="0">
                <a:latin typeface="Symbol" pitchFamily="-84" charset="2"/>
              </a:rPr>
              <a:t>t</a:t>
            </a:r>
            <a:r>
              <a:rPr lang="fr-FR" sz="1800" dirty="0">
                <a:latin typeface="Symbol" pitchFamily="-84" charset="2"/>
              </a:rPr>
              <a:t> </a:t>
            </a:r>
          </a:p>
          <a:p>
            <a:r>
              <a:rPr lang="fr-FR" sz="1800" b="1" dirty="0">
                <a:latin typeface="Arial" pitchFamily="-84" charset="0"/>
              </a:rPr>
              <a:t>SNO</a:t>
            </a:r>
            <a:r>
              <a:rPr lang="fr-FR" sz="1800" dirty="0">
                <a:latin typeface="Arial" pitchFamily="-84" charset="0"/>
              </a:rPr>
              <a:t> : confirmation du déficit de neutrinos solaires</a:t>
            </a:r>
          </a:p>
          <a:p>
            <a:r>
              <a:rPr lang="fr-FR" sz="1800" b="1" dirty="0">
                <a:latin typeface="Arial" pitchFamily="-84" charset="0"/>
              </a:rPr>
              <a:t>Belle et </a:t>
            </a:r>
            <a:r>
              <a:rPr lang="fr-FR" sz="1800" b="1" dirty="0" err="1">
                <a:latin typeface="Arial" pitchFamily="-84" charset="0"/>
              </a:rPr>
              <a:t>BaBar</a:t>
            </a:r>
            <a:r>
              <a:rPr lang="fr-FR" sz="1800" dirty="0">
                <a:latin typeface="Arial" pitchFamily="-84" charset="0"/>
              </a:rPr>
              <a:t> : violation de CP dans la désintégration du </a:t>
            </a:r>
            <a:r>
              <a:rPr lang="fr-FR" sz="1800" i="1" dirty="0" smtClean="0">
                <a:latin typeface="Arial" pitchFamily="-84" charset="0"/>
              </a:rPr>
              <a:t>B0</a:t>
            </a:r>
            <a:endParaRPr lang="fr-FR" dirty="0" smtClean="0">
              <a:latin typeface="Arial" pitchFamily="-84" charset="0"/>
            </a:endParaRPr>
          </a:p>
          <a:p>
            <a:r>
              <a:rPr lang="fr-FR" b="1" dirty="0" smtClean="0">
                <a:latin typeface="Arial" pitchFamily="-84" charset="0"/>
              </a:rPr>
              <a:t>Atlas et CMS</a:t>
            </a:r>
            <a:r>
              <a:rPr lang="fr-FR" dirty="0" smtClean="0">
                <a:latin typeface="Arial" pitchFamily="-84" charset="0"/>
              </a:rPr>
              <a:t> : découverte du boson de Higgs</a:t>
            </a:r>
            <a:endParaRPr lang="fr-FR" i="1" dirty="0" smtClean="0">
              <a:latin typeface="Arial" pitchFamily="-84" charset="0"/>
            </a:endParaRPr>
          </a:p>
        </p:txBody>
      </p:sp>
      <p:sp>
        <p:nvSpPr>
          <p:cNvPr id="17420" name="Text Box 12"/>
          <p:cNvSpPr txBox="1">
            <a:spLocks noChangeArrowheads="1"/>
          </p:cNvSpPr>
          <p:nvPr/>
        </p:nvSpPr>
        <p:spPr bwMode="auto">
          <a:xfrm rot="16200000">
            <a:off x="-2625724" y="2844800"/>
            <a:ext cx="6381750" cy="641350"/>
          </a:xfrm>
          <a:prstGeom prst="rect">
            <a:avLst/>
          </a:prstGeom>
          <a:noFill/>
          <a:ln w="9525">
            <a:noFill/>
            <a:miter lim="800000"/>
            <a:headEnd/>
            <a:tailEnd/>
          </a:ln>
          <a:effectLst/>
        </p:spPr>
        <p:txBody>
          <a:bodyPr>
            <a:prstTxWarp prst="textNoShape">
              <a:avLst/>
            </a:prstTxWarp>
            <a:spAutoFit/>
          </a:bodyPr>
          <a:lstStyle/>
          <a:p>
            <a:r>
              <a:rPr lang="fr-FR" sz="3600" b="1" i="1" dirty="0"/>
              <a:t>Grandes Collaborations</a:t>
            </a:r>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solidFill>
                  <a:prstClr val="black">
                    <a:tint val="75000"/>
                  </a:prstClr>
                </a:solidFill>
              </a:rPr>
              <a:pPr/>
              <a:t>23</a:t>
            </a:fld>
            <a:endParaRPr lang="fr-BE" dirty="0">
              <a:solidFill>
                <a:prstClr val="black">
                  <a:tint val="75000"/>
                </a:prstClr>
              </a:solidFill>
            </a:endParaRPr>
          </a:p>
        </p:txBody>
      </p:sp>
      <p:sp>
        <p:nvSpPr>
          <p:cNvPr id="9" name="ZoneTexte 8"/>
          <p:cNvSpPr txBox="1"/>
          <p:nvPr/>
        </p:nvSpPr>
        <p:spPr>
          <a:xfrm>
            <a:off x="2052638" y="3765034"/>
            <a:ext cx="5718896" cy="369332"/>
          </a:xfrm>
          <a:prstGeom prst="rect">
            <a:avLst/>
          </a:prstGeom>
          <a:noFill/>
        </p:spPr>
        <p:txBody>
          <a:bodyPr wrap="none" rtlCol="0">
            <a:spAutoFit/>
          </a:bodyPr>
          <a:lstStyle/>
          <a:p>
            <a:r>
              <a:rPr lang="en-GB" dirty="0" smtClean="0"/>
              <a:t>Note : </a:t>
            </a:r>
            <a:r>
              <a:rPr lang="en-GB" dirty="0" err="1" smtClean="0"/>
              <a:t>dernière</a:t>
            </a:r>
            <a:r>
              <a:rPr lang="en-GB" dirty="0" smtClean="0"/>
              <a:t> </a:t>
            </a:r>
            <a:r>
              <a:rPr lang="en-GB" dirty="0" err="1" smtClean="0"/>
              <a:t>avancée</a:t>
            </a:r>
            <a:r>
              <a:rPr lang="en-GB" dirty="0" smtClean="0"/>
              <a:t> </a:t>
            </a:r>
            <a:r>
              <a:rPr lang="en-GB" dirty="0" err="1" smtClean="0"/>
              <a:t>théorique</a:t>
            </a:r>
            <a:r>
              <a:rPr lang="en-GB" dirty="0" smtClean="0"/>
              <a:t> </a:t>
            </a:r>
            <a:r>
              <a:rPr lang="en-GB" dirty="0" err="1" smtClean="0"/>
              <a:t>nobélisée</a:t>
            </a:r>
            <a:r>
              <a:rPr lang="en-GB" dirty="0" smtClean="0"/>
              <a:t> date de 1974!</a:t>
            </a:r>
            <a:endParaRPr lang="en-GB" dirty="0"/>
          </a:p>
        </p:txBody>
      </p:sp>
      <p:sp>
        <p:nvSpPr>
          <p:cNvPr id="10" name="ZoneTexte 9"/>
          <p:cNvSpPr txBox="1"/>
          <p:nvPr/>
        </p:nvSpPr>
        <p:spPr>
          <a:xfrm>
            <a:off x="2359370" y="1105456"/>
            <a:ext cx="6327430" cy="369332"/>
          </a:xfrm>
          <a:prstGeom prst="rect">
            <a:avLst/>
          </a:prstGeom>
          <a:noFill/>
        </p:spPr>
        <p:txBody>
          <a:bodyPr wrap="square" rtlCol="0">
            <a:spAutoFit/>
          </a:bodyPr>
          <a:lstStyle/>
          <a:p>
            <a:r>
              <a:rPr lang="fr-FR" dirty="0" err="1" smtClean="0">
                <a:sym typeface="Wingdings"/>
              </a:rPr>
              <a:t></a:t>
            </a:r>
            <a:r>
              <a:rPr lang="fr-FR" dirty="0" smtClean="0">
                <a:sym typeface="Wingdings"/>
              </a:rPr>
              <a:t> Expérimentateurs           </a:t>
            </a:r>
            <a:r>
              <a:rPr lang="fr-FR" dirty="0" err="1" smtClean="0">
                <a:sym typeface="Wingdings"/>
              </a:rPr>
              <a:t>Théoriciens</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ZoneTexte 2"/>
          <p:cNvSpPr txBox="1"/>
          <p:nvPr/>
        </p:nvSpPr>
        <p:spPr>
          <a:xfrm>
            <a:off x="5791200" y="2603500"/>
            <a:ext cx="3200400" cy="2308324"/>
          </a:xfrm>
          <a:prstGeom prst="rect">
            <a:avLst/>
          </a:prstGeom>
          <a:noFill/>
        </p:spPr>
        <p:txBody>
          <a:bodyPr wrap="square" rtlCol="0">
            <a:spAutoFit/>
          </a:bodyPr>
          <a:lstStyle/>
          <a:p>
            <a:r>
              <a:rPr lang="fr-FR" dirty="0" smtClean="0"/>
              <a:t>Mais attention à </a:t>
            </a:r>
            <a:r>
              <a:rPr lang="fr-FR" dirty="0" smtClean="0"/>
              <a:t>la fausse impression </a:t>
            </a:r>
            <a:r>
              <a:rPr lang="fr-FR" dirty="0" smtClean="0"/>
              <a:t>de linéarité!</a:t>
            </a:r>
          </a:p>
          <a:p>
            <a:endParaRPr lang="fr-FR" dirty="0" smtClean="0"/>
          </a:p>
          <a:p>
            <a:r>
              <a:rPr lang="fr-FR" dirty="0" smtClean="0"/>
              <a:t>N’oublions pas les théories invalidées par l’expérience…</a:t>
            </a:r>
          </a:p>
          <a:p>
            <a:r>
              <a:rPr lang="fr-FR" dirty="0" smtClean="0"/>
              <a:t> </a:t>
            </a:r>
          </a:p>
          <a:p>
            <a:r>
              <a:rPr lang="fr-FR" dirty="0" smtClean="0"/>
              <a:t>et les résultats expérimentaux</a:t>
            </a:r>
            <a:r>
              <a:rPr lang="fr-FR" dirty="0" smtClean="0"/>
              <a:t> </a:t>
            </a:r>
            <a:r>
              <a:rPr lang="fr-FR" dirty="0" smtClean="0"/>
              <a:t>in</a:t>
            </a:r>
            <a:r>
              <a:rPr lang="fr-FR" dirty="0" smtClean="0"/>
              <a:t>firmés</a:t>
            </a:r>
            <a:r>
              <a:rPr lang="fr-FR" dirty="0" smtClean="0"/>
              <a:t>….</a:t>
            </a:r>
            <a:endParaRPr lang="fr-FR" dirty="0"/>
          </a:p>
        </p:txBody>
      </p:sp>
      <p:pic>
        <p:nvPicPr>
          <p:cNvPr id="2" name="Image 1" descr="genealogie-humaine.jpg"/>
          <p:cNvPicPr>
            <a:picLocks noChangeAspect="1"/>
          </p:cNvPicPr>
          <p:nvPr/>
        </p:nvPicPr>
        <p:blipFill>
          <a:blip r:embed="rId2"/>
          <a:stretch>
            <a:fillRect/>
          </a:stretch>
        </p:blipFill>
        <p:spPr>
          <a:xfrm>
            <a:off x="0" y="-23672"/>
            <a:ext cx="5791200" cy="6881672"/>
          </a:xfrm>
          <a:prstGeom prst="rect">
            <a:avLst/>
          </a:prstGeom>
        </p:spPr>
      </p:pic>
      <p:sp>
        <p:nvSpPr>
          <p:cNvPr id="4" name="ZoneTexte 3"/>
          <p:cNvSpPr txBox="1"/>
          <p:nvPr/>
        </p:nvSpPr>
        <p:spPr>
          <a:xfrm>
            <a:off x="1143000" y="0"/>
            <a:ext cx="1580580" cy="338554"/>
          </a:xfrm>
          <a:prstGeom prst="rect">
            <a:avLst/>
          </a:prstGeom>
          <a:solidFill>
            <a:schemeClr val="bg1">
              <a:alpha val="70000"/>
            </a:schemeClr>
          </a:solidFill>
        </p:spPr>
        <p:txBody>
          <a:bodyPr wrap="square" rtlCol="0">
            <a:spAutoFit/>
          </a:bodyPr>
          <a:lstStyle/>
          <a:p>
            <a:r>
              <a:rPr lang="fr-FR" sz="1600" dirty="0" err="1" smtClean="0">
                <a:solidFill>
                  <a:srgbClr val="FF0000"/>
                </a:solidFill>
                <a:latin typeface="Wingdings"/>
                <a:ea typeface="Wingdings"/>
                <a:cs typeface="Wingdings"/>
              </a:rPr>
              <a:t></a:t>
            </a:r>
            <a:r>
              <a:rPr lang="fr-FR" sz="1600" dirty="0" err="1" smtClean="0"/>
              <a:t>Vous</a:t>
            </a:r>
            <a:r>
              <a:rPr lang="fr-FR" sz="1600" dirty="0" smtClean="0"/>
              <a:t> êtes ici!</a:t>
            </a:r>
            <a:endParaRPr lang="fr-FR" sz="1600"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24</a:t>
            </a:fld>
            <a:endParaRPr lang="fr-BE" dirty="0"/>
          </a:p>
        </p:txBody>
      </p:sp>
      <p:pic>
        <p:nvPicPr>
          <p:cNvPr id="6" name="Image 5" descr="ape_man_evolution.png"/>
          <p:cNvPicPr>
            <a:picLocks noChangeAspect="1"/>
          </p:cNvPicPr>
          <p:nvPr/>
        </p:nvPicPr>
        <p:blipFill>
          <a:blip r:embed="rId3"/>
          <a:stretch>
            <a:fillRect/>
          </a:stretch>
        </p:blipFill>
        <p:spPr>
          <a:xfrm>
            <a:off x="5974513" y="338554"/>
            <a:ext cx="3017087" cy="1477546"/>
          </a:xfrm>
          <a:prstGeom prst="rect">
            <a:avLst/>
          </a:prstGeom>
        </p:spPr>
      </p:pic>
      <p:cxnSp>
        <p:nvCxnSpPr>
          <p:cNvPr id="8" name="Connecteur droit 7"/>
          <p:cNvCxnSpPr/>
          <p:nvPr/>
        </p:nvCxnSpPr>
        <p:spPr>
          <a:xfrm>
            <a:off x="6146800" y="338554"/>
            <a:ext cx="2844800" cy="147754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6299200" y="338554"/>
            <a:ext cx="2387600" cy="1325146"/>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smtClean="0"/>
              <a:t>Qui </a:t>
            </a:r>
            <a:r>
              <a:rPr lang="en-GB" dirty="0" err="1" smtClean="0"/>
              <a:t>sommes</a:t>
            </a:r>
            <a:r>
              <a:rPr lang="en-GB" dirty="0" smtClean="0"/>
              <a:t> nous ? </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107504" y="188640"/>
            <a:ext cx="5667124" cy="1323439"/>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a:stretch>
            <a:fillRect/>
          </a:stretch>
        </p:blipFill>
        <p:spPr bwMode="auto">
          <a:xfrm>
            <a:off x="5772702" y="116632"/>
            <a:ext cx="3258475" cy="1816994"/>
          </a:xfrm>
          <a:prstGeom prst="rect">
            <a:avLst/>
          </a:prstGeom>
          <a:noFill/>
          <a:ln w="9525">
            <a:noFill/>
            <a:miter lim="800000"/>
            <a:headEnd/>
            <a:tailEnd/>
          </a:ln>
        </p:spPr>
      </p:pic>
      <p:sp>
        <p:nvSpPr>
          <p:cNvPr id="6" name="ZoneTexte 5"/>
          <p:cNvSpPr txBox="1"/>
          <p:nvPr/>
        </p:nvSpPr>
        <p:spPr>
          <a:xfrm>
            <a:off x="5644094" y="2636912"/>
            <a:ext cx="3533340" cy="2862322"/>
          </a:xfrm>
          <a:prstGeom prst="rect">
            <a:avLst/>
          </a:prstGeom>
          <a:noFill/>
        </p:spPr>
        <p:txBody>
          <a:bodyPr wrap="none" rtlCol="0">
            <a:spAutoFit/>
          </a:bodyPr>
          <a:lstStyle/>
          <a:p>
            <a:r>
              <a:rPr lang="fr-FR" dirty="0" smtClean="0">
                <a:solidFill>
                  <a:schemeClr val="bg1"/>
                </a:solidFill>
                <a:latin typeface="Comic Sans MS" pitchFamily="66" charset="0"/>
              </a:rPr>
              <a:t>9 laboratoires IN2P3</a:t>
            </a:r>
          </a:p>
          <a:p>
            <a:r>
              <a:rPr lang="fr-FR" dirty="0" smtClean="0">
                <a:solidFill>
                  <a:srgbClr val="FF6600"/>
                </a:solidFill>
                <a:latin typeface="Comic Sans MS" pitchFamily="66" charset="0"/>
              </a:rPr>
              <a:t>            Annecy LAPP</a:t>
            </a:r>
          </a:p>
          <a:p>
            <a:r>
              <a:rPr lang="fr-FR" dirty="0" smtClean="0">
                <a:solidFill>
                  <a:srgbClr val="FF6600"/>
                </a:solidFill>
                <a:latin typeface="Comic Sans MS" pitchFamily="66" charset="0"/>
              </a:rPr>
              <a:t>            Clermont-Ferrand  LPC</a:t>
            </a:r>
          </a:p>
          <a:p>
            <a:r>
              <a:rPr lang="fr-FR" dirty="0" smtClean="0">
                <a:solidFill>
                  <a:srgbClr val="FF6600"/>
                </a:solidFill>
                <a:latin typeface="Comic Sans MS" pitchFamily="66" charset="0"/>
              </a:rPr>
              <a:t>            Grenoble LPSC</a:t>
            </a:r>
          </a:p>
          <a:p>
            <a:r>
              <a:rPr lang="fr-FR" dirty="0" smtClean="0">
                <a:solidFill>
                  <a:srgbClr val="FF6600"/>
                </a:solidFill>
                <a:latin typeface="Comic Sans MS" pitchFamily="66" charset="0"/>
              </a:rPr>
              <a:t>            Lyon IPNL</a:t>
            </a:r>
          </a:p>
          <a:p>
            <a:r>
              <a:rPr lang="fr-FR" dirty="0" smtClean="0">
                <a:solidFill>
                  <a:srgbClr val="FF6600"/>
                </a:solidFill>
                <a:latin typeface="Comic Sans MS" pitchFamily="66" charset="0"/>
              </a:rPr>
              <a:t>            Marseille CPPM</a:t>
            </a:r>
          </a:p>
          <a:p>
            <a:r>
              <a:rPr lang="fr-FR" dirty="0" smtClean="0">
                <a:solidFill>
                  <a:srgbClr val="FF6600"/>
                </a:solidFill>
                <a:latin typeface="Comic Sans MS" pitchFamily="66" charset="0"/>
              </a:rPr>
              <a:t>            Orsay LAL</a:t>
            </a:r>
          </a:p>
          <a:p>
            <a:r>
              <a:rPr lang="fr-FR" dirty="0" smtClean="0">
                <a:solidFill>
                  <a:srgbClr val="FF6600"/>
                </a:solidFill>
                <a:latin typeface="Comic Sans MS" pitchFamily="66" charset="0"/>
              </a:rPr>
              <a:t>            Palaiseau LLR</a:t>
            </a:r>
          </a:p>
          <a:p>
            <a:r>
              <a:rPr lang="fr-FR" dirty="0" smtClean="0">
                <a:solidFill>
                  <a:srgbClr val="FF6600"/>
                </a:solidFill>
                <a:latin typeface="Comic Sans MS" pitchFamily="66" charset="0"/>
              </a:rPr>
              <a:t>            Paris LPNHE</a:t>
            </a:r>
          </a:p>
          <a:p>
            <a:r>
              <a:rPr lang="fr-FR" dirty="0" smtClean="0">
                <a:solidFill>
                  <a:srgbClr val="FF6600"/>
                </a:solidFill>
                <a:latin typeface="Comic Sans MS" pitchFamily="66" charset="0"/>
              </a:rPr>
              <a:t>            Strasbourg IPHC</a:t>
            </a:r>
          </a:p>
        </p:txBody>
      </p:sp>
      <p:sp>
        <p:nvSpPr>
          <p:cNvPr id="7" name="ZoneTexte 6"/>
          <p:cNvSpPr txBox="1"/>
          <p:nvPr/>
        </p:nvSpPr>
        <p:spPr>
          <a:xfrm>
            <a:off x="5652120" y="5661248"/>
            <a:ext cx="2483372" cy="738664"/>
          </a:xfrm>
          <a:prstGeom prst="rect">
            <a:avLst/>
          </a:prstGeom>
          <a:noFill/>
        </p:spPr>
        <p:txBody>
          <a:bodyPr wrap="none" rtlCol="0">
            <a:spAutoFit/>
          </a:bodyPr>
          <a:lstStyle/>
          <a:p>
            <a:r>
              <a:rPr lang="fr-FR" sz="2200" dirty="0" smtClean="0">
                <a:solidFill>
                  <a:schemeClr val="bg1"/>
                </a:solidFill>
                <a:latin typeface="Comic Sans MS" pitchFamily="66" charset="0"/>
              </a:rPr>
              <a:t>et un du </a:t>
            </a:r>
            <a:r>
              <a:rPr lang="fr-FR" sz="2200" dirty="0" smtClean="0">
                <a:solidFill>
                  <a:srgbClr val="008000"/>
                </a:solidFill>
                <a:latin typeface="Comic Sans MS" pitchFamily="66" charset="0"/>
              </a:rPr>
              <a:t>CEA</a:t>
            </a:r>
          </a:p>
          <a:p>
            <a:r>
              <a:rPr lang="fr-FR" sz="2000" dirty="0" smtClean="0">
                <a:solidFill>
                  <a:srgbClr val="008000"/>
                </a:solidFill>
                <a:latin typeface="Comic Sans MS" pitchFamily="66" charset="0"/>
              </a:rPr>
              <a:t>          Saclay-IRFU</a:t>
            </a:r>
            <a:endParaRPr lang="fr-FR" sz="2000" dirty="0">
              <a:solidFill>
                <a:srgbClr val="0080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38585" y="2236899"/>
            <a:ext cx="3888432" cy="4530023"/>
          </a:xfrm>
          <a:prstGeom prst="rect">
            <a:avLst/>
          </a:prstGeom>
          <a:noFill/>
        </p:spPr>
      </p:pic>
      <p:sp>
        <p:nvSpPr>
          <p:cNvPr id="8" name="Ellipse 7"/>
          <p:cNvSpPr/>
          <p:nvPr/>
        </p:nvSpPr>
        <p:spPr>
          <a:xfrm>
            <a:off x="2065867" y="3259667"/>
            <a:ext cx="220133" cy="211666"/>
          </a:xfrm>
          <a:prstGeom prst="ellipse">
            <a:avLst/>
          </a:prstGeom>
          <a:gradFill>
            <a:gsLst>
              <a:gs pos="0">
                <a:srgbClr val="008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 name="Grouper 13"/>
          <p:cNvGrpSpPr/>
          <p:nvPr/>
        </p:nvGrpSpPr>
        <p:grpSpPr>
          <a:xfrm>
            <a:off x="3403601" y="3606800"/>
            <a:ext cx="2091266" cy="690032"/>
            <a:chOff x="3403601" y="3606800"/>
            <a:chExt cx="2091266" cy="690032"/>
          </a:xfrm>
        </p:grpSpPr>
        <p:cxnSp>
          <p:nvCxnSpPr>
            <p:cNvPr id="11" name="Connecteur droit avec flèche 10"/>
            <p:cNvCxnSpPr>
              <a:stCxn id="12" idx="1"/>
            </p:cNvCxnSpPr>
            <p:nvPr/>
          </p:nvCxnSpPr>
          <p:spPr>
            <a:xfrm rot="10800000" flipV="1">
              <a:off x="3403601" y="3886199"/>
              <a:ext cx="922866" cy="4106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326467" y="3606800"/>
              <a:ext cx="1168400" cy="558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CERN</a:t>
              </a:r>
              <a:endParaRPr lang="en-GB"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Le CERN</a:t>
            </a:r>
          </a:p>
        </p:txBody>
      </p:sp>
      <p:pic>
        <p:nvPicPr>
          <p:cNvPr id="24579" name="Picture 3"/>
          <p:cNvPicPr>
            <a:picLocks noChangeAspect="1" noChangeArrowheads="1"/>
          </p:cNvPicPr>
          <p:nvPr/>
        </p:nvPicPr>
        <p:blipFill>
          <a:blip r:embed="rId3"/>
          <a:srcRect r="16197"/>
          <a:stretch>
            <a:fillRect/>
          </a:stretch>
        </p:blipFill>
        <p:spPr bwMode="auto">
          <a:xfrm>
            <a:off x="0" y="829527"/>
            <a:ext cx="5359680" cy="5890218"/>
          </a:xfrm>
          <a:prstGeom prst="rect">
            <a:avLst/>
          </a:prstGeom>
          <a:noFill/>
          <a:ln w="9525">
            <a:noFill/>
            <a:round/>
            <a:headEnd/>
            <a:tailEnd/>
          </a:ln>
          <a:effectLst/>
        </p:spPr>
      </p:pic>
      <p:sp>
        <p:nvSpPr>
          <p:cNvPr id="24581" name="Text Box 5"/>
          <p:cNvSpPr txBox="1">
            <a:spLocks noChangeArrowheads="1"/>
          </p:cNvSpPr>
          <p:nvPr/>
        </p:nvSpPr>
        <p:spPr bwMode="auto">
          <a:xfrm>
            <a:off x="5556960" y="0"/>
            <a:ext cx="3317760" cy="2278319"/>
          </a:xfrm>
          <a:prstGeom prst="rect">
            <a:avLst/>
          </a:prstGeom>
          <a:noFill/>
          <a:ln w="9525">
            <a:noFill/>
            <a:round/>
            <a:headEnd/>
            <a:tailEnd/>
          </a:ln>
          <a:effectLst/>
        </p:spPr>
        <p:txBody>
          <a:bodyPr lIns="81639" tIns="60086" rIns="81639" bIns="40820">
            <a:prstTxWarp prst="textNoShape">
              <a:avLst/>
            </a:prstTxWarp>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200" b="1" dirty="0">
                <a:solidFill>
                  <a:srgbClr val="000000"/>
                </a:solidFill>
                <a:ea typeface="WenQuanYi Micro Hei" charset="0"/>
                <a:cs typeface="WenQuanYi Micro Hei" charset="0"/>
              </a:rPr>
              <a:t>1954</a:t>
            </a:r>
            <a:r>
              <a:rPr lang="en-US" sz="2200" dirty="0">
                <a:solidFill>
                  <a:srgbClr val="000000"/>
                </a:solidFill>
                <a:ea typeface="WenQuanYi Micro Hei" charset="0"/>
                <a:cs typeface="WenQuanYi Micro Hei" charset="0"/>
              </a:rPr>
              <a:t>  </a:t>
            </a:r>
            <a:r>
              <a:rPr lang="fr-FR" sz="2000" b="1" dirty="0">
                <a:solidFill>
                  <a:srgbClr val="000000"/>
                </a:solidFill>
                <a:ea typeface="WenQuanYi Micro Hei" charset="0"/>
                <a:cs typeface="WenQuanYi Micro Hei" charset="0"/>
              </a:rPr>
              <a:t>Gen</a:t>
            </a:r>
            <a:r>
              <a:rPr lang="fr-FR" sz="2000" b="1" dirty="0">
                <a:solidFill>
                  <a:srgbClr val="000000"/>
                </a:solidFill>
                <a:ea typeface="Arial" pitchFamily="-84" charset="0"/>
                <a:cs typeface="Arial" pitchFamily="-84" charset="0"/>
              </a:rPr>
              <a:t>è</a:t>
            </a:r>
            <a:r>
              <a:rPr lang="fr-FR" sz="2000" b="1" dirty="0">
                <a:solidFill>
                  <a:srgbClr val="000000"/>
                </a:solidFill>
                <a:ea typeface="WenQuanYi Micro Hei" charset="0"/>
                <a:cs typeface="WenQuanYi Micro Hei" charset="0"/>
              </a:rPr>
              <a:t>ve:</a:t>
            </a:r>
          </a:p>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fr-FR" sz="2000" dirty="0">
                <a:solidFill>
                  <a:srgbClr val="000000"/>
                </a:solidFill>
                <a:ea typeface="WenQuanYi Micro Hei" charset="0"/>
                <a:cs typeface="WenQuanYi Micro Hei" charset="0"/>
              </a:rPr>
              <a:t>12 </a:t>
            </a:r>
            <a:r>
              <a:rPr lang="fr-FR" sz="2000" dirty="0">
                <a:solidFill>
                  <a:srgbClr val="000000"/>
                </a:solidFill>
                <a:ea typeface="Arial" pitchFamily="-84" charset="0"/>
                <a:cs typeface="Arial" pitchFamily="-84" charset="0"/>
              </a:rPr>
              <a:t>é</a:t>
            </a:r>
            <a:r>
              <a:rPr lang="fr-FR" sz="2000" dirty="0">
                <a:solidFill>
                  <a:srgbClr val="000000"/>
                </a:solidFill>
                <a:ea typeface="WenQuanYi Micro Hei" charset="0"/>
                <a:cs typeface="WenQuanYi Micro Hei" charset="0"/>
              </a:rPr>
              <a:t>tats s'allient pour créer le CERN et reconstruire une communaut</a:t>
            </a:r>
            <a:r>
              <a:rPr lang="fr-FR" sz="2000" dirty="0">
                <a:solidFill>
                  <a:srgbClr val="000000"/>
                </a:solidFill>
                <a:ea typeface="Arial" pitchFamily="-84" charset="0"/>
                <a:cs typeface="Arial" pitchFamily="-84" charset="0"/>
              </a:rPr>
              <a:t>é</a:t>
            </a:r>
            <a:r>
              <a:rPr lang="fr-FR" sz="2000" dirty="0">
                <a:solidFill>
                  <a:srgbClr val="000000"/>
                </a:solidFill>
                <a:ea typeface="WenQuanYi Micro Hei" charset="0"/>
                <a:cs typeface="WenQuanYi Micro Hei" charset="0"/>
              </a:rPr>
              <a:t> scientifique europ</a:t>
            </a:r>
            <a:r>
              <a:rPr lang="fr-FR" sz="2000" dirty="0">
                <a:solidFill>
                  <a:srgbClr val="000000"/>
                </a:solidFill>
                <a:ea typeface="Arial" pitchFamily="-84" charset="0"/>
                <a:cs typeface="Arial" pitchFamily="-84" charset="0"/>
              </a:rPr>
              <a:t>é</a:t>
            </a:r>
            <a:r>
              <a:rPr lang="fr-FR" sz="2000" dirty="0">
                <a:solidFill>
                  <a:srgbClr val="000000"/>
                </a:solidFill>
                <a:ea typeface="WenQuanYi Micro Hei" charset="0"/>
                <a:cs typeface="WenQuanYi Micro Hei" charset="0"/>
              </a:rPr>
              <a:t>enne d</a:t>
            </a:r>
            <a:r>
              <a:rPr lang="fr-FR" sz="2000" dirty="0">
                <a:solidFill>
                  <a:srgbClr val="000000"/>
                </a:solidFill>
                <a:ea typeface="Arial" pitchFamily="-84" charset="0"/>
                <a:cs typeface="Arial" pitchFamily="-84" charset="0"/>
              </a:rPr>
              <a:t>étruite</a:t>
            </a:r>
            <a:r>
              <a:rPr lang="fr-FR" sz="2000" dirty="0">
                <a:solidFill>
                  <a:srgbClr val="000000"/>
                </a:solidFill>
                <a:ea typeface="WenQuanYi Micro Hei" charset="0"/>
                <a:cs typeface="WenQuanYi Micro Hei" charset="0"/>
              </a:rPr>
              <a:t> apr</a:t>
            </a:r>
            <a:r>
              <a:rPr lang="fr-FR" sz="2000" dirty="0">
                <a:solidFill>
                  <a:srgbClr val="000000"/>
                </a:solidFill>
                <a:ea typeface="Arial" pitchFamily="-84" charset="0"/>
                <a:cs typeface="Arial" pitchFamily="-84" charset="0"/>
              </a:rPr>
              <a:t>è</a:t>
            </a:r>
            <a:r>
              <a:rPr lang="fr-FR" sz="2000" dirty="0">
                <a:solidFill>
                  <a:srgbClr val="000000"/>
                </a:solidFill>
                <a:ea typeface="WenQuanYi Micro Hei" charset="0"/>
                <a:cs typeface="WenQuanYi Micro Hei" charset="0"/>
              </a:rPr>
              <a:t>s la seconde guerre mondiale</a:t>
            </a:r>
          </a:p>
        </p:txBody>
      </p:sp>
      <p:sp>
        <p:nvSpPr>
          <p:cNvPr id="24582" name="Text Box 6"/>
          <p:cNvSpPr txBox="1">
            <a:spLocks noChangeArrowheads="1"/>
          </p:cNvSpPr>
          <p:nvPr/>
        </p:nvSpPr>
        <p:spPr bwMode="auto">
          <a:xfrm>
            <a:off x="5748480" y="1968500"/>
            <a:ext cx="3126240" cy="2209800"/>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200" b="1" dirty="0">
                <a:solidFill>
                  <a:srgbClr val="333333"/>
                </a:solidFill>
                <a:ea typeface="Arial Unicode MS" pitchFamily="-84" charset="0"/>
                <a:cs typeface="Arial Unicode MS" pitchFamily="-84" charset="0"/>
              </a:rPr>
              <a:t>Aujourd'hui :</a:t>
            </a:r>
            <a:r>
              <a:rPr lang="fr-FR" sz="2000" b="1" dirty="0">
                <a:solidFill>
                  <a:srgbClr val="4C4C4C"/>
                </a:solidFill>
                <a:ea typeface="Arial Unicode MS" pitchFamily="-84" charset="0"/>
                <a:cs typeface="Arial Unicode MS" pitchFamily="-84" charset="0"/>
              </a:rPr>
              <a:t> </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b="1" dirty="0">
                <a:solidFill>
                  <a:srgbClr val="000000"/>
                </a:solidFill>
                <a:ea typeface="Arial Unicode MS" pitchFamily="-84" charset="0"/>
                <a:cs typeface="Arial Unicode MS" pitchFamily="-84" charset="0"/>
              </a:rPr>
              <a:t>20</a:t>
            </a:r>
            <a:r>
              <a:rPr lang="fr-FR" sz="2000" dirty="0">
                <a:solidFill>
                  <a:srgbClr val="000000"/>
                </a:solidFill>
                <a:ea typeface="Arial Unicode MS" pitchFamily="-84" charset="0"/>
                <a:cs typeface="Arial Unicode MS" pitchFamily="-84" charset="0"/>
              </a:rPr>
              <a:t> </a:t>
            </a:r>
            <a:r>
              <a:rPr lang="fr-FR" sz="2000" dirty="0">
                <a:solidFill>
                  <a:srgbClr val="000000"/>
                </a:solidFill>
                <a:ea typeface="Arial" pitchFamily="-84" charset="0"/>
                <a:cs typeface="Arial" pitchFamily="-84" charset="0"/>
              </a:rPr>
              <a:t>é</a:t>
            </a:r>
            <a:r>
              <a:rPr lang="fr-FR" sz="2000" dirty="0">
                <a:solidFill>
                  <a:srgbClr val="000000"/>
                </a:solidFill>
                <a:ea typeface="Arial Unicode MS" pitchFamily="-84" charset="0"/>
                <a:cs typeface="Arial Unicode MS" pitchFamily="-84" charset="0"/>
              </a:rPr>
              <a:t>tats membres</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b="1" dirty="0">
                <a:solidFill>
                  <a:srgbClr val="000000"/>
                </a:solidFill>
                <a:ea typeface="Arial Unicode MS" pitchFamily="-84" charset="0"/>
                <a:cs typeface="Arial Unicode MS" pitchFamily="-84" charset="0"/>
              </a:rPr>
              <a:t>2500</a:t>
            </a:r>
            <a:r>
              <a:rPr lang="fr-FR" sz="2000" dirty="0">
                <a:solidFill>
                  <a:srgbClr val="000000"/>
                </a:solidFill>
                <a:ea typeface="Arial Unicode MS" pitchFamily="-84" charset="0"/>
                <a:cs typeface="Arial Unicode MS" pitchFamily="-84" charset="0"/>
              </a:rPr>
              <a:t> employ</a:t>
            </a:r>
            <a:r>
              <a:rPr lang="fr-FR" sz="2000" dirty="0">
                <a:solidFill>
                  <a:srgbClr val="000000"/>
                </a:solidFill>
                <a:ea typeface="Arial" pitchFamily="-84" charset="0"/>
                <a:cs typeface="Arial" pitchFamily="-84" charset="0"/>
              </a:rPr>
              <a:t>é</a:t>
            </a:r>
            <a:r>
              <a:rPr lang="fr-FR" sz="2000" dirty="0">
                <a:solidFill>
                  <a:srgbClr val="000000"/>
                </a:solidFill>
                <a:ea typeface="Arial Unicode MS" pitchFamily="-84" charset="0"/>
                <a:cs typeface="Arial Unicode MS" pitchFamily="-84" charset="0"/>
              </a:rPr>
              <a:t>s</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b="1" dirty="0">
                <a:solidFill>
                  <a:srgbClr val="000000"/>
                </a:solidFill>
                <a:ea typeface="Arial Unicode MS" pitchFamily="-84" charset="0"/>
                <a:cs typeface="Arial Unicode MS" pitchFamily="-84" charset="0"/>
              </a:rPr>
              <a:t>10 000</a:t>
            </a:r>
            <a:r>
              <a:rPr lang="fr-FR" sz="2000" dirty="0" smtClean="0">
                <a:solidFill>
                  <a:srgbClr val="000000"/>
                </a:solidFill>
                <a:ea typeface="Arial Unicode MS" pitchFamily="-84" charset="0"/>
                <a:cs typeface="Arial Unicode MS" pitchFamily="-84" charset="0"/>
              </a:rPr>
              <a:t> chercheurs visiteurs</a:t>
            </a:r>
            <a:endParaRPr lang="fr-FR" sz="2000" dirty="0">
              <a:solidFill>
                <a:srgbClr val="000000"/>
              </a:solidFill>
              <a:ea typeface="Arial Unicode MS" pitchFamily="-84" charset="0"/>
              <a:cs typeface="Arial Unicode MS" pitchFamily="-84" charset="0"/>
            </a:endParaRPr>
          </a:p>
        </p:txBody>
      </p:sp>
      <p:sp>
        <p:nvSpPr>
          <p:cNvPr id="8" name="Text Box 6"/>
          <p:cNvSpPr txBox="1">
            <a:spLocks noChangeArrowheads="1"/>
          </p:cNvSpPr>
          <p:nvPr/>
        </p:nvSpPr>
        <p:spPr bwMode="auto">
          <a:xfrm>
            <a:off x="5558401" y="4013200"/>
            <a:ext cx="3126240" cy="2844800"/>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200" b="1" dirty="0" smtClean="0">
                <a:solidFill>
                  <a:srgbClr val="333333"/>
                </a:solidFill>
                <a:ea typeface="Arial Unicode MS" pitchFamily="-84" charset="0"/>
                <a:cs typeface="Arial Unicode MS" pitchFamily="-84" charset="0"/>
              </a:rPr>
              <a:t>Mais aussi:</a:t>
            </a:r>
            <a:r>
              <a:rPr lang="fr-FR" sz="2000" b="1" dirty="0" smtClean="0">
                <a:solidFill>
                  <a:srgbClr val="4C4C4C"/>
                </a:solidFill>
                <a:ea typeface="Arial Unicode MS" pitchFamily="-84" charset="0"/>
                <a:cs typeface="Arial Unicode MS" pitchFamily="-84" charset="0"/>
              </a:rPr>
              <a:t>  </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dirty="0" smtClean="0">
                <a:solidFill>
                  <a:srgbClr val="4C4C4C"/>
                </a:solidFill>
                <a:ea typeface="Arial Unicode MS" pitchFamily="-84" charset="0"/>
                <a:cs typeface="Arial Unicode MS" pitchFamily="-84" charset="0"/>
              </a:rPr>
              <a:t>Participation aux expériences au niveau mondial : USA, Japon, Chine, </a:t>
            </a:r>
            <a:r>
              <a:rPr lang="fr-FR" sz="2000" dirty="0" err="1" smtClean="0">
                <a:solidFill>
                  <a:srgbClr val="4C4C4C"/>
                </a:solidFill>
                <a:ea typeface="Arial Unicode MS" pitchFamily="-84" charset="0"/>
                <a:cs typeface="Arial Unicode MS" pitchFamily="-84" charset="0"/>
              </a:rPr>
              <a:t>etc</a:t>
            </a:r>
            <a:r>
              <a:rPr lang="fr-FR" sz="2000" dirty="0" smtClean="0">
                <a:solidFill>
                  <a:srgbClr val="4C4C4C"/>
                </a:solidFill>
                <a:ea typeface="Arial Unicode MS" pitchFamily="-84" charset="0"/>
                <a:cs typeface="Arial Unicode MS" pitchFamily="-84" charset="0"/>
              </a:rPr>
              <a:t>…</a:t>
            </a:r>
          </a:p>
          <a:p>
            <a:pPr marL="391686" indent="-292325">
              <a:spcAft>
                <a:spcPts val="1293"/>
              </a:spcAft>
              <a:buSzPct val="76000"/>
              <a:buBlip>
                <a:blip r:embed="rId4"/>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2000" dirty="0" err="1" smtClean="0">
                <a:solidFill>
                  <a:srgbClr val="4C4C4C"/>
                </a:solidFill>
                <a:ea typeface="Arial Unicode MS" pitchFamily="-84" charset="0"/>
                <a:cs typeface="Arial Unicode MS" pitchFamily="-84" charset="0"/>
                <a:sym typeface="Wingdings"/>
              </a:rPr>
              <a:t></a:t>
            </a:r>
            <a:r>
              <a:rPr lang="fr-FR" sz="2000" dirty="0" smtClean="0">
                <a:solidFill>
                  <a:srgbClr val="4C4C4C"/>
                </a:solidFill>
                <a:ea typeface="Arial Unicode MS" pitchFamily="-84" charset="0"/>
                <a:cs typeface="Arial Unicode MS" pitchFamily="-84" charset="0"/>
              </a:rPr>
              <a:t>le premier centre mondial de recherche en physique fondamentale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8"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numéro de diapositive 2"/>
          <p:cNvSpPr>
            <a:spLocks noGrp="1"/>
          </p:cNvSpPr>
          <p:nvPr>
            <p:ph type="sldNum" sz="quarter" idx="10"/>
          </p:nvPr>
        </p:nvSpPr>
        <p:spPr/>
        <p:txBody>
          <a:bodyPr/>
          <a:lstStyle/>
          <a:p>
            <a:fld id="{60E57733-5760-FA4C-9CAC-D51D2503ED87}" type="slidenum">
              <a:rPr lang="fr-FR"/>
              <a:pPr/>
              <a:t>28</a:t>
            </a:fld>
            <a:endParaRPr lang="fr-FR"/>
          </a:p>
        </p:txBody>
      </p:sp>
      <p:sp>
        <p:nvSpPr>
          <p:cNvPr id="612354" name="Rectangle 2"/>
          <p:cNvSpPr>
            <a:spLocks noGrp="1" noChangeArrowheads="1"/>
          </p:cNvSpPr>
          <p:nvPr>
            <p:ph type="title"/>
          </p:nvPr>
        </p:nvSpPr>
        <p:spPr>
          <a:xfrm>
            <a:off x="1600200" y="0"/>
            <a:ext cx="5262563" cy="519113"/>
          </a:xfrm>
        </p:spPr>
        <p:txBody>
          <a:bodyPr>
            <a:normAutofit fontScale="90000"/>
          </a:bodyPr>
          <a:lstStyle/>
          <a:p>
            <a:r>
              <a:rPr lang="fr-FR" dirty="0"/>
              <a:t>La collaboration Atlas</a:t>
            </a:r>
          </a:p>
        </p:txBody>
      </p:sp>
      <p:pic>
        <p:nvPicPr>
          <p:cNvPr id="612355" name="Picture 3" descr="col_gen_0306_001"/>
          <p:cNvPicPr>
            <a:picLocks noChangeAspect="1" noChangeArrowheads="1"/>
          </p:cNvPicPr>
          <p:nvPr/>
        </p:nvPicPr>
        <p:blipFill>
          <a:blip r:embed="rId3"/>
          <a:srcRect/>
          <a:stretch>
            <a:fillRect/>
          </a:stretch>
        </p:blipFill>
        <p:spPr bwMode="auto">
          <a:xfrm>
            <a:off x="0" y="534988"/>
            <a:ext cx="9144000" cy="6373812"/>
          </a:xfrm>
          <a:prstGeom prst="rect">
            <a:avLst/>
          </a:prstGeom>
          <a:noFill/>
        </p:spPr>
      </p:pic>
      <p:sp>
        <p:nvSpPr>
          <p:cNvPr id="612356" name="Text Box 4"/>
          <p:cNvSpPr txBox="1">
            <a:spLocks noChangeArrowheads="1"/>
          </p:cNvSpPr>
          <p:nvPr/>
        </p:nvSpPr>
        <p:spPr bwMode="auto">
          <a:xfrm>
            <a:off x="6781800" y="5546725"/>
            <a:ext cx="2163763" cy="1006475"/>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2000"/>
              <a:t>38 pays</a:t>
            </a:r>
          </a:p>
          <a:p>
            <a:r>
              <a:rPr lang="fr-FR" sz="2000"/>
              <a:t>174 institutions</a:t>
            </a:r>
          </a:p>
          <a:p>
            <a:r>
              <a:rPr lang="fr-FR" sz="2000"/>
              <a:t>3000 auteurs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descr="leman.jpg"/>
          <p:cNvPicPr>
            <a:picLocks noChangeAspect="1"/>
          </p:cNvPicPr>
          <p:nvPr/>
        </p:nvPicPr>
        <p:blipFill>
          <a:blip r:embed="rId3"/>
          <a:stretch>
            <a:fillRect/>
          </a:stretch>
        </p:blipFill>
        <p:spPr>
          <a:xfrm>
            <a:off x="9525" y="0"/>
            <a:ext cx="9134475" cy="6858000"/>
          </a:xfrm>
          <a:prstGeom prst="rect">
            <a:avLst/>
          </a:prstGeom>
        </p:spPr>
      </p:pic>
      <p:sp>
        <p:nvSpPr>
          <p:cNvPr id="6" name="Espace réservé du numéro de diapositive 3"/>
          <p:cNvSpPr>
            <a:spLocks noGrp="1"/>
          </p:cNvSpPr>
          <p:nvPr>
            <p:ph type="sldNum" sz="quarter" idx="10"/>
          </p:nvPr>
        </p:nvSpPr>
        <p:spPr/>
        <p:txBody>
          <a:bodyPr/>
          <a:lstStyle/>
          <a:p>
            <a:fld id="{FB9A97DD-4F3B-D143-9142-B7EE649B541D}" type="slidenum">
              <a:rPr lang="fr-FR"/>
              <a:pPr/>
              <a:t>29</a:t>
            </a:fld>
            <a:endParaRPr lang="fr-F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smtClean="0"/>
              <a:t>Le boson de Higgs en </a:t>
            </a:r>
            <a:r>
              <a:rPr lang="en-GB" dirty="0" err="1" smtClean="0"/>
              <a:t>quelques</a:t>
            </a:r>
            <a:r>
              <a:rPr lang="en-GB" dirty="0" smtClean="0"/>
              <a:t> </a:t>
            </a:r>
            <a:r>
              <a:rPr lang="en-GB" dirty="0" err="1" smtClean="0"/>
              <a:t>transparents</a:t>
            </a:r>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23" name="Picture 3" descr="jpg_11_00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Espace réservé du numéro de diapositive 2"/>
          <p:cNvSpPr>
            <a:spLocks noGrp="1"/>
          </p:cNvSpPr>
          <p:nvPr>
            <p:ph type="sldNum" sz="quarter" idx="10"/>
          </p:nvPr>
        </p:nvSpPr>
        <p:spPr/>
        <p:txBody>
          <a:bodyPr/>
          <a:lstStyle/>
          <a:p>
            <a:fld id="{3B4D6067-B394-3F42-8767-28CBCAC42E8D}" type="slidenum">
              <a:rPr lang="fr-FR"/>
              <a:pPr/>
              <a:t>30</a:t>
            </a:fld>
            <a:endParaRPr lang="fr-FR"/>
          </a:p>
        </p:txBody>
      </p:sp>
      <p:sp>
        <p:nvSpPr>
          <p:cNvPr id="593924" name="Rectangle 4"/>
          <p:cNvSpPr>
            <a:spLocks noChangeArrowheads="1"/>
          </p:cNvSpPr>
          <p:nvPr/>
        </p:nvSpPr>
        <p:spPr bwMode="auto">
          <a:xfrm>
            <a:off x="3813175" y="0"/>
            <a:ext cx="1552575" cy="519113"/>
          </a:xfrm>
          <a:prstGeom prst="rect">
            <a:avLst/>
          </a:prstGeom>
          <a:noFill/>
          <a:ln w="38100" cmpd="dbl">
            <a:noFill/>
            <a:miter lim="800000"/>
            <a:headEnd/>
            <a:tailEnd/>
          </a:ln>
          <a:effectLst/>
        </p:spPr>
        <p:txBody>
          <a:bodyPr wrap="none">
            <a:prstTxWarp prst="textNoShape">
              <a:avLst/>
            </a:prstTxWarp>
            <a:spAutoFit/>
          </a:bodyPr>
          <a:lstStyle/>
          <a:p>
            <a:pPr algn="ctr"/>
            <a:r>
              <a:rPr lang="fr-FR" b="1">
                <a:solidFill>
                  <a:srgbClr val="FF0000"/>
                </a:solidFill>
              </a:rPr>
              <a:t>Le LHC</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Espace réservé du numéro de diapositive 3"/>
          <p:cNvSpPr>
            <a:spLocks noGrp="1"/>
          </p:cNvSpPr>
          <p:nvPr>
            <p:ph type="sldNum" sz="quarter" idx="10"/>
          </p:nvPr>
        </p:nvSpPr>
        <p:spPr/>
        <p:txBody>
          <a:bodyPr/>
          <a:lstStyle/>
          <a:p>
            <a:fld id="{7504228E-E622-BE45-A0FE-9F3A51156E5F}" type="slidenum">
              <a:rPr lang="fr-FR"/>
              <a:pPr/>
              <a:t>31</a:t>
            </a:fld>
            <a:endParaRPr lang="fr-FR"/>
          </a:p>
        </p:txBody>
      </p:sp>
      <p:sp>
        <p:nvSpPr>
          <p:cNvPr id="604162" name="Rectangle 2"/>
          <p:cNvSpPr>
            <a:spLocks noGrp="1" noChangeArrowheads="1"/>
          </p:cNvSpPr>
          <p:nvPr>
            <p:ph type="title"/>
          </p:nvPr>
        </p:nvSpPr>
        <p:spPr>
          <a:xfrm>
            <a:off x="0" y="0"/>
            <a:ext cx="8421688" cy="519113"/>
          </a:xfrm>
        </p:spPr>
        <p:txBody>
          <a:bodyPr>
            <a:normAutofit fontScale="90000"/>
          </a:bodyPr>
          <a:lstStyle/>
          <a:p>
            <a:r>
              <a:rPr lang="en-US" dirty="0"/>
              <a:t>Le LHC: un quart de siècle de </a:t>
            </a:r>
            <a:r>
              <a:rPr lang="en-US" dirty="0" err="1"/>
              <a:t>travaux</a:t>
            </a:r>
            <a:endParaRPr lang="en-US" dirty="0"/>
          </a:p>
        </p:txBody>
      </p:sp>
      <p:graphicFrame>
        <p:nvGraphicFramePr>
          <p:cNvPr id="604163" name="Group 3"/>
          <p:cNvGraphicFramePr>
            <a:graphicFrameLocks noGrp="1"/>
          </p:cNvGraphicFramePr>
          <p:nvPr>
            <p:ph idx="1"/>
          </p:nvPr>
        </p:nvGraphicFramePr>
        <p:xfrm>
          <a:off x="254000" y="519113"/>
          <a:ext cx="4591050" cy="5399086"/>
        </p:xfrm>
        <a:graphic>
          <a:graphicData uri="http://schemas.openxmlformats.org/drawingml/2006/table">
            <a:tbl>
              <a:tblPr/>
              <a:tblGrid>
                <a:gridCol w="1475695"/>
                <a:gridCol w="3115355"/>
              </a:tblGrid>
              <a:tr h="331787">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a:ln>
                            <a:noFill/>
                          </a:ln>
                          <a:solidFill>
                            <a:schemeClr val="tx1"/>
                          </a:solidFill>
                          <a:effectLst/>
                          <a:latin typeface="Verdana" pitchFamily="-84" charset="0"/>
                        </a:rPr>
                        <a:t>1984</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a:ln>
                            <a:noFill/>
                          </a:ln>
                          <a:solidFill>
                            <a:schemeClr val="tx1"/>
                          </a:solidFill>
                          <a:effectLst/>
                          <a:latin typeface="Verdana" pitchFamily="-84" charset="0"/>
                        </a:rPr>
                        <a:t>Etude préliminaire</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rPr>
                        <a:t>1994</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rPr>
                        <a:t>Approbation par le</a:t>
                      </a:r>
                      <a:r>
                        <a:rPr kumimoji="0" lang="fr-FR" sz="1400" b="0" i="0" u="none" strike="noStrike" cap="none" normalizeH="0" baseline="0" dirty="0" smtClean="0">
                          <a:ln>
                            <a:noFill/>
                          </a:ln>
                          <a:solidFill>
                            <a:schemeClr val="tx1"/>
                          </a:solidFill>
                          <a:effectLst/>
                          <a:latin typeface="Verdana" pitchFamily="-84" charset="0"/>
                        </a:rPr>
                        <a:t> </a:t>
                      </a:r>
                      <a:r>
                        <a:rPr kumimoji="0" lang="fr-FR" sz="1400" b="0" i="0" u="none" strike="noStrike" cap="none" normalizeH="0" baseline="0" dirty="0" err="1" smtClean="0">
                          <a:ln>
                            <a:noFill/>
                          </a:ln>
                          <a:solidFill>
                            <a:schemeClr val="tx1"/>
                          </a:solidFill>
                          <a:effectLst/>
                          <a:latin typeface="Verdana" pitchFamily="-84" charset="0"/>
                        </a:rPr>
                        <a:t>cern</a:t>
                      </a:r>
                      <a:endParaRPr kumimoji="0" lang="fr-FR" sz="1400" b="0" i="0" u="none" strike="noStrike" cap="none" normalizeH="0" baseline="0" dirty="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07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sym typeface="Wingdings" pitchFamily="-84" charset="2"/>
                        </a:rPr>
                        <a:t>1996-1998</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Verdana" pitchFamily="-84" charset="0"/>
                          <a:sym typeface="Wingdings" pitchFamily="-84" charset="2"/>
                        </a:rPr>
                        <a:t>Approbation des 4 grandes expériences</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255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sym typeface="Wingdings" pitchFamily="-84" charset="2"/>
                        </a:rPr>
                        <a:t>2000</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Verdana" pitchFamily="-84" charset="0"/>
                          <a:sym typeface="Wingdings" pitchFamily="-84" charset="2"/>
                        </a:rPr>
                        <a:t>arrêt de l’accélérateur précédent (le LEP) </a:t>
                      </a:r>
                      <a:r>
                        <a:rPr kumimoji="0" lang="fr-FR" sz="1400" b="0" i="0" u="none" strike="noStrike" cap="none" normalizeH="0" baseline="0">
                          <a:ln>
                            <a:noFill/>
                          </a:ln>
                          <a:solidFill>
                            <a:schemeClr val="tx1"/>
                          </a:solidFill>
                          <a:effectLst/>
                          <a:latin typeface="Verdana" pitchFamily="-84" charset="0"/>
                          <a:sym typeface="Symbol" pitchFamily="-84" charset="2"/>
                        </a:rPr>
                        <a:t>et démarrage de la construction du LHC</a:t>
                      </a:r>
                      <a:endParaRPr kumimoji="0" lang="fr-FR" sz="1400" b="0" i="0" u="none" strike="noStrike" cap="none" normalizeH="0" baseline="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7065">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2008</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fin de la </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construction</a:t>
                      </a:r>
                      <a:endParaRPr kumimoji="0" lang="fr-FR" sz="1400" b="0" i="0" u="none" strike="noStrike" cap="none" normalizeH="0" baseline="0" dirty="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48135">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a:ln>
                            <a:noFill/>
                          </a:ln>
                          <a:solidFill>
                            <a:schemeClr val="tx1"/>
                          </a:solidFill>
                          <a:effectLst/>
                          <a:latin typeface="Verdana" pitchFamily="-84" charset="0"/>
                          <a:sym typeface="Wingdings" pitchFamily="-84" charset="2"/>
                        </a:rPr>
                        <a:t>septembre 2008</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démarrage officiel du LHC et</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 accident cryogénique</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80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Octobre 2009 </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Redémarrage</a:t>
                      </a:r>
                      <a:endParaRPr kumimoji="0" lang="fr-FR" sz="1400" b="0" i="0" u="none" strike="noStrike" cap="none" normalizeH="0" baseline="0" dirty="0">
                        <a:ln>
                          <a:noFill/>
                        </a:ln>
                        <a:solidFill>
                          <a:schemeClr val="tx1"/>
                        </a:solidFill>
                        <a:effectLst/>
                        <a:latin typeface="Verdana" pitchFamily="-8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4968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a:ln>
                            <a:noFill/>
                          </a:ln>
                          <a:solidFill>
                            <a:schemeClr val="tx1"/>
                          </a:solidFill>
                          <a:effectLst/>
                          <a:latin typeface="Verdana" pitchFamily="-84" charset="0"/>
                          <a:sym typeface="Wingdings" pitchFamily="-84" charset="2"/>
                        </a:rPr>
                        <a:t>30 mars 2010</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a:ln>
                            <a:noFill/>
                          </a:ln>
                          <a:solidFill>
                            <a:schemeClr val="tx1"/>
                          </a:solidFill>
                          <a:effectLst/>
                          <a:latin typeface="Verdana" pitchFamily="-84" charset="0"/>
                          <a:sym typeface="Wingdings" pitchFamily="-84" charset="2"/>
                        </a:rPr>
                        <a:t>premières collisions à </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7000 </a:t>
                      </a:r>
                      <a:r>
                        <a:rPr kumimoji="0" lang="fr-FR" sz="1400" b="0" i="0" u="none" strike="noStrike" cap="none" normalizeH="0" baseline="0" dirty="0" err="1">
                          <a:ln>
                            <a:noFill/>
                          </a:ln>
                          <a:solidFill>
                            <a:schemeClr val="tx1"/>
                          </a:solidFill>
                          <a:effectLst/>
                          <a:latin typeface="Verdana" pitchFamily="-84" charset="0"/>
                          <a:sym typeface="Wingdings" pitchFamily="-84" charset="2"/>
                        </a:rPr>
                        <a:t>G</a:t>
                      </a:r>
                      <a:r>
                        <a:rPr kumimoji="0" lang="fr-FR" sz="1400" b="0" i="0" u="none" strike="noStrike" cap="none" normalizeH="0" baseline="0" dirty="0" err="1" smtClean="0">
                          <a:ln>
                            <a:noFill/>
                          </a:ln>
                          <a:solidFill>
                            <a:schemeClr val="tx1"/>
                          </a:solidFill>
                          <a:effectLst/>
                          <a:latin typeface="Verdana" pitchFamily="-84" charset="0"/>
                          <a:sym typeface="Wingdings" pitchFamily="-84" charset="2"/>
                        </a:rPr>
                        <a:t>eV</a:t>
                      </a:r>
                      <a:r>
                        <a:rPr kumimoji="0" lang="fr-FR" sz="1400" b="0" i="0" u="none" strike="noStrike" cap="none" normalizeH="0" baseline="0" dirty="0" smtClean="0">
                          <a:ln>
                            <a:noFill/>
                          </a:ln>
                          <a:solidFill>
                            <a:schemeClr val="tx1"/>
                          </a:solidFill>
                          <a:effectLst/>
                          <a:latin typeface="Verdana" pitchFamily="-84" charset="0"/>
                          <a:sym typeface="Wingdings" pitchFamily="-84" charset="2"/>
                        </a:rPr>
                        <a:t> </a:t>
                      </a:r>
                      <a:r>
                        <a:rPr kumimoji="0" lang="fr-FR" sz="1400" b="0" i="0" u="none" strike="noStrike" cap="none" normalizeH="0" baseline="0" dirty="0">
                          <a:ln>
                            <a:noFill/>
                          </a:ln>
                          <a:solidFill>
                            <a:schemeClr val="tx1"/>
                          </a:solidFill>
                          <a:effectLst/>
                          <a:latin typeface="Verdana" pitchFamily="-84" charset="0"/>
                          <a:sym typeface="Wingdings" pitchFamily="-84" charset="2"/>
                        </a:rPr>
                        <a:t>et Début de l’exploitation scientifique du LHC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0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2012</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smtClean="0">
                          <a:ln>
                            <a:noFill/>
                          </a:ln>
                          <a:solidFill>
                            <a:schemeClr val="tx1"/>
                          </a:solidFill>
                          <a:effectLst/>
                          <a:latin typeface="Verdana" pitchFamily="-84" charset="0"/>
                          <a:sym typeface="Wingdings" pitchFamily="-84" charset="2"/>
                        </a:rPr>
                        <a:t>Collisions à 8000 </a:t>
                      </a:r>
                      <a:r>
                        <a:rPr kumimoji="0" lang="fr-FR" sz="1400" b="0" i="0" u="none" strike="noStrike" cap="none" normalizeH="0" baseline="0" dirty="0" err="1" smtClean="0">
                          <a:ln>
                            <a:noFill/>
                          </a:ln>
                          <a:solidFill>
                            <a:schemeClr val="tx1"/>
                          </a:solidFill>
                          <a:effectLst/>
                          <a:latin typeface="Verdana" pitchFamily="-84" charset="0"/>
                          <a:sym typeface="Wingdings" pitchFamily="-84" charset="2"/>
                        </a:rPr>
                        <a:t>GeV</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2013-2014</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smtClean="0">
                          <a:ln>
                            <a:noFill/>
                          </a:ln>
                          <a:solidFill>
                            <a:schemeClr val="tx1"/>
                          </a:solidFill>
                          <a:effectLst/>
                          <a:latin typeface="Verdana" pitchFamily="-84" charset="0"/>
                          <a:sym typeface="Wingdings" pitchFamily="-84" charset="2"/>
                        </a:rPr>
                        <a:t>Révision des aimants</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3700">
                <a:tc>
                  <a:txBody>
                    <a:bodyPr/>
                    <a:lstStyle/>
                    <a:p>
                      <a:pPr marL="0" marR="0" lvl="0" indent="0" algn="r"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1" i="0" u="none" strike="noStrike" cap="none" normalizeH="0" baseline="0" dirty="0" smtClean="0">
                          <a:ln>
                            <a:noFill/>
                          </a:ln>
                          <a:solidFill>
                            <a:schemeClr val="tx1"/>
                          </a:solidFill>
                          <a:effectLst/>
                          <a:latin typeface="Verdana" pitchFamily="-84" charset="0"/>
                          <a:sym typeface="Wingdings" pitchFamily="-84" charset="2"/>
                        </a:rPr>
                        <a:t>&gt;=2015</a:t>
                      </a:r>
                      <a:endParaRPr kumimoji="0" lang="fr-FR" sz="1400" b="1"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FF0066"/>
                        </a:buClr>
                        <a:buSzPct val="140000"/>
                        <a:buFont typeface="Wingdings" pitchFamily="-84" charset="2"/>
                        <a:buNone/>
                        <a:tabLst/>
                      </a:pPr>
                      <a:r>
                        <a:rPr kumimoji="0" lang="fr-FR" sz="1400" b="0" i="0" u="none" strike="noStrike" cap="none" normalizeH="0" baseline="0" dirty="0" smtClean="0">
                          <a:ln>
                            <a:noFill/>
                          </a:ln>
                          <a:solidFill>
                            <a:schemeClr val="tx1"/>
                          </a:solidFill>
                          <a:effectLst/>
                          <a:latin typeface="Verdana" pitchFamily="-84" charset="0"/>
                          <a:sym typeface="Wingdings" pitchFamily="-84" charset="2"/>
                        </a:rPr>
                        <a:t>Collisions 14000 </a:t>
                      </a:r>
                      <a:r>
                        <a:rPr kumimoji="0" lang="fr-FR" sz="1400" b="0" i="0" u="none" strike="noStrike" cap="none" normalizeH="0" baseline="0" dirty="0" err="1" smtClean="0">
                          <a:ln>
                            <a:noFill/>
                          </a:ln>
                          <a:solidFill>
                            <a:schemeClr val="tx1"/>
                          </a:solidFill>
                          <a:effectLst/>
                          <a:latin typeface="Verdana" pitchFamily="-84" charset="0"/>
                          <a:sym typeface="Wingdings" pitchFamily="-84" charset="2"/>
                        </a:rPr>
                        <a:t>GeV</a:t>
                      </a:r>
                      <a:endParaRPr kumimoji="0" lang="fr-FR" sz="1400" b="0" i="0" u="none" strike="noStrike" cap="none" normalizeH="0" baseline="0" dirty="0">
                        <a:ln>
                          <a:noFill/>
                        </a:ln>
                        <a:solidFill>
                          <a:schemeClr val="tx1"/>
                        </a:solidFill>
                        <a:effectLst/>
                        <a:latin typeface="Verdana" pitchFamily="-84" charset="0"/>
                        <a:sym typeface="Wingdings" pitchFamily="-84" charset="2"/>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604193" name="Picture 3"/>
          <p:cNvPicPr>
            <a:picLocks noChangeAspect="1" noChangeArrowheads="1"/>
          </p:cNvPicPr>
          <p:nvPr/>
        </p:nvPicPr>
        <p:blipFill>
          <a:blip r:embed="rId3"/>
          <a:srcRect/>
          <a:stretch>
            <a:fillRect/>
          </a:stretch>
        </p:blipFill>
        <p:spPr bwMode="auto">
          <a:xfrm>
            <a:off x="1514090" y="6127750"/>
            <a:ext cx="1929168" cy="730250"/>
          </a:xfrm>
          <a:prstGeom prst="rect">
            <a:avLst/>
          </a:prstGeom>
          <a:noFill/>
          <a:ln w="38100">
            <a:noFill/>
            <a:miter lim="800000"/>
            <a:headEnd/>
            <a:tailEnd/>
          </a:ln>
        </p:spPr>
      </p:pic>
      <p:pic>
        <p:nvPicPr>
          <p:cNvPr id="11" name="Image 10" descr="aimant4.jpg"/>
          <p:cNvPicPr>
            <a:picLocks noChangeAspect="1"/>
          </p:cNvPicPr>
          <p:nvPr/>
        </p:nvPicPr>
        <p:blipFill>
          <a:blip r:embed="rId4"/>
          <a:stretch>
            <a:fillRect/>
          </a:stretch>
        </p:blipFill>
        <p:spPr>
          <a:xfrm>
            <a:off x="4845050" y="914400"/>
            <a:ext cx="3994150" cy="2609850"/>
          </a:xfrm>
          <a:prstGeom prst="rect">
            <a:avLst/>
          </a:prstGeom>
        </p:spPr>
      </p:pic>
      <p:pic>
        <p:nvPicPr>
          <p:cNvPr id="12" name="Image 11" descr="joie.jpg"/>
          <p:cNvPicPr>
            <a:picLocks noChangeAspect="1"/>
          </p:cNvPicPr>
          <p:nvPr/>
        </p:nvPicPr>
        <p:blipFill>
          <a:blip r:embed="rId5"/>
          <a:stretch>
            <a:fillRect/>
          </a:stretch>
        </p:blipFill>
        <p:spPr>
          <a:xfrm>
            <a:off x="4943475" y="3829050"/>
            <a:ext cx="3895725" cy="2603500"/>
          </a:xfrm>
          <a:prstGeom prst="rect">
            <a:avLst/>
          </a:prstGeom>
        </p:spPr>
      </p:pic>
      <p:sp>
        <p:nvSpPr>
          <p:cNvPr id="8" name="ZoneTexte 7"/>
          <p:cNvSpPr txBox="1"/>
          <p:nvPr/>
        </p:nvSpPr>
        <p:spPr>
          <a:xfrm rot="19309759">
            <a:off x="2225066" y="3520421"/>
            <a:ext cx="7331908" cy="1200328"/>
          </a:xfrm>
          <a:prstGeom prst="rect">
            <a:avLst/>
          </a:prstGeom>
          <a:solidFill>
            <a:srgbClr val="CCFFCC"/>
          </a:solidFill>
          <a:ln>
            <a:solidFill>
              <a:srgbClr val="008000"/>
            </a:solidFill>
          </a:ln>
        </p:spPr>
        <p:txBody>
          <a:bodyPr wrap="square" rtlCol="0">
            <a:spAutoFit/>
          </a:bodyPr>
          <a:lstStyle/>
          <a:p>
            <a:pPr algn="ctr"/>
            <a:r>
              <a:rPr lang="en-GB" sz="2400" dirty="0" smtClean="0"/>
              <a:t>Les installations </a:t>
            </a:r>
            <a:r>
              <a:rPr lang="en-GB" sz="2400" dirty="0" err="1" smtClean="0"/>
              <a:t>souterraines</a:t>
            </a:r>
            <a:r>
              <a:rPr lang="en-GB" sz="2400" dirty="0" smtClean="0"/>
              <a:t> </a:t>
            </a:r>
            <a:r>
              <a:rPr lang="en-GB" sz="2400" dirty="0" err="1" smtClean="0"/>
              <a:t>sont</a:t>
            </a:r>
            <a:r>
              <a:rPr lang="en-GB" sz="2400" dirty="0" smtClean="0"/>
              <a:t> </a:t>
            </a:r>
            <a:r>
              <a:rPr lang="en-GB" sz="2400" dirty="0" err="1" smtClean="0"/>
              <a:t>visitables</a:t>
            </a:r>
            <a:r>
              <a:rPr lang="en-GB" sz="2400" dirty="0" smtClean="0"/>
              <a:t> </a:t>
            </a:r>
            <a:r>
              <a:rPr lang="en-GB" sz="2400" dirty="0" err="1" smtClean="0"/>
              <a:t>à</a:t>
            </a:r>
            <a:r>
              <a:rPr lang="en-GB" sz="2400" dirty="0" smtClean="0"/>
              <a:t> nouveau</a:t>
            </a:r>
            <a:r>
              <a:rPr lang="en-GB" sz="2400" dirty="0" smtClean="0"/>
              <a:t> </a:t>
            </a:r>
            <a:r>
              <a:rPr lang="en-GB" sz="2400" dirty="0" err="1" smtClean="0"/>
              <a:t>jusqu’</a:t>
            </a:r>
            <a:r>
              <a:rPr lang="en-GB" sz="2400" dirty="0" err="1" smtClean="0"/>
              <a:t>à</a:t>
            </a:r>
            <a:r>
              <a:rPr lang="en-GB" sz="2400" dirty="0" smtClean="0"/>
              <a:t> </a:t>
            </a:r>
            <a:r>
              <a:rPr lang="en-GB" sz="2400" dirty="0" smtClean="0"/>
              <a:t>~</a:t>
            </a:r>
            <a:r>
              <a:rPr lang="en-GB" sz="2400" dirty="0" err="1" smtClean="0"/>
              <a:t>nov</a:t>
            </a:r>
            <a:r>
              <a:rPr lang="en-GB" sz="2400" dirty="0" smtClean="0"/>
              <a:t> 2014</a:t>
            </a:r>
          </a:p>
          <a:p>
            <a:r>
              <a:rPr lang="en-GB" sz="2400" dirty="0" smtClean="0"/>
              <a:t>(</a:t>
            </a:r>
            <a:r>
              <a:rPr lang="en-GB" sz="2400" dirty="0" err="1" smtClean="0"/>
              <a:t>ouvertes</a:t>
            </a:r>
            <a:r>
              <a:rPr lang="en-GB" sz="2400" dirty="0" smtClean="0"/>
              <a:t> </a:t>
            </a:r>
            <a:r>
              <a:rPr lang="en-GB" sz="2400" dirty="0" err="1" smtClean="0"/>
              <a:t>à</a:t>
            </a:r>
            <a:r>
              <a:rPr lang="en-GB" sz="2400" dirty="0" smtClean="0"/>
              <a:t> </a:t>
            </a:r>
            <a:r>
              <a:rPr lang="en-GB" sz="2400" dirty="0" err="1" smtClean="0"/>
              <a:t>tous</a:t>
            </a:r>
            <a:r>
              <a:rPr lang="en-GB" sz="2400" dirty="0" smtClean="0"/>
              <a:t> </a:t>
            </a:r>
            <a:r>
              <a:rPr lang="en-GB" sz="2400" dirty="0" err="1" smtClean="0"/>
              <a:t>sur</a:t>
            </a:r>
            <a:r>
              <a:rPr lang="en-GB" sz="2400" dirty="0" smtClean="0"/>
              <a:t> inscription, </a:t>
            </a:r>
            <a:r>
              <a:rPr lang="en-GB" sz="2400" dirty="0" err="1" smtClean="0"/>
              <a:t>voir</a:t>
            </a:r>
            <a:r>
              <a:rPr lang="en-GB" sz="2400" dirty="0" smtClean="0"/>
              <a:t> site web </a:t>
            </a:r>
            <a:r>
              <a:rPr lang="en-GB" sz="2400" dirty="0" err="1" smtClean="0"/>
              <a:t>cern</a:t>
            </a:r>
            <a:r>
              <a:rPr lang="en-GB" sz="2400" dirty="0" smtClean="0"/>
              <a:t> </a:t>
            </a:r>
            <a:r>
              <a:rPr lang="en-GB" sz="2400" dirty="0" err="1" smtClean="0"/>
              <a:t>visites</a:t>
            </a:r>
            <a:r>
              <a:rPr lang="en-GB" sz="2400" dirty="0" smtClean="0"/>
              <a:t>)</a:t>
            </a:r>
            <a:endParaRPr lang="en-GB"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6481" y="109452"/>
            <a:ext cx="8228160" cy="72151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Vague, but exciting...</a:t>
            </a:r>
          </a:p>
        </p:txBody>
      </p:sp>
      <p:pic>
        <p:nvPicPr>
          <p:cNvPr id="31746" name="Picture 2"/>
          <p:cNvPicPr>
            <a:picLocks noChangeAspect="1" noChangeArrowheads="1"/>
          </p:cNvPicPr>
          <p:nvPr/>
        </p:nvPicPr>
        <p:blipFill>
          <a:blip r:embed="rId3"/>
          <a:srcRect/>
          <a:stretch>
            <a:fillRect/>
          </a:stretch>
        </p:blipFill>
        <p:spPr bwMode="auto">
          <a:xfrm>
            <a:off x="364321" y="830968"/>
            <a:ext cx="7963200" cy="2903345"/>
          </a:xfrm>
          <a:prstGeom prst="rect">
            <a:avLst/>
          </a:prstGeom>
          <a:noFill/>
          <a:ln w="9525">
            <a:noFill/>
            <a:round/>
            <a:headEnd/>
            <a:tailEnd/>
          </a:ln>
          <a:effectLst/>
        </p:spPr>
      </p:pic>
      <p:sp>
        <p:nvSpPr>
          <p:cNvPr id="31747" name="Text Box 3"/>
          <p:cNvSpPr txBox="1">
            <a:spLocks noChangeArrowheads="1"/>
          </p:cNvSpPr>
          <p:nvPr/>
        </p:nvSpPr>
        <p:spPr bwMode="auto">
          <a:xfrm>
            <a:off x="173821" y="3734313"/>
            <a:ext cx="6163479" cy="3123687"/>
          </a:xfrm>
          <a:prstGeom prst="rect">
            <a:avLst/>
          </a:prstGeom>
          <a:noFill/>
          <a:ln w="9525">
            <a:noFill/>
            <a:round/>
            <a:headEnd/>
            <a:tailEnd/>
          </a:ln>
          <a:effectLst/>
        </p:spPr>
        <p:txBody>
          <a:bodyPr lIns="33309" tIns="20900" rIns="0" bIns="0">
            <a:prstTxWarp prst="textNoShape">
              <a:avLst/>
            </a:prstTxWarp>
          </a:bodyPr>
          <a:lstStyle/>
          <a:p>
            <a:pPr marL="390246" indent="-293764">
              <a:spcAft>
                <a:spcPts val="1293"/>
              </a:spcAft>
              <a:buSzPct val="64000"/>
              <a:buBlip>
                <a:blip r:embed="rId4"/>
              </a:buBlip>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pPr>
            <a:r>
              <a:rPr lang="en-US" sz="2400" b="1" dirty="0">
                <a:solidFill>
                  <a:srgbClr val="000000"/>
                </a:solidFill>
                <a:ea typeface="Arial Unicode MS" pitchFamily="-84" charset="0"/>
                <a:cs typeface="Arial Unicode MS" pitchFamily="-84" charset="0"/>
              </a:rPr>
              <a:t>1989: </a:t>
            </a:r>
            <a:r>
              <a:rPr lang="en-US" sz="2400" dirty="0" err="1">
                <a:solidFill>
                  <a:srgbClr val="000000"/>
                </a:solidFill>
                <a:ea typeface="Arial Unicode MS" pitchFamily="-84" charset="0"/>
                <a:cs typeface="Arial Unicode MS" pitchFamily="-84" charset="0"/>
              </a:rPr>
              <a:t>projet</a:t>
            </a:r>
            <a:r>
              <a:rPr lang="en-US" sz="2400" dirty="0">
                <a:solidFill>
                  <a:srgbClr val="000000"/>
                </a:solidFill>
                <a:ea typeface="Arial Unicode MS" pitchFamily="-84" charset="0"/>
                <a:cs typeface="Arial Unicode MS" pitchFamily="-84" charset="0"/>
              </a:rPr>
              <a:t> de Tim Berners-Lee au management du CERN</a:t>
            </a:r>
          </a:p>
          <a:p>
            <a:pPr marL="390246" indent="-293764">
              <a:spcAft>
                <a:spcPts val="1293"/>
              </a:spcAft>
              <a:buSzPct val="64000"/>
              <a:buBlip>
                <a:blip r:embed="rId4"/>
              </a:buBlip>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pPr>
            <a:r>
              <a:rPr lang="en-US" sz="2400" dirty="0" err="1">
                <a:solidFill>
                  <a:srgbClr val="000000"/>
                </a:solidFill>
                <a:ea typeface="Arial Unicode MS" pitchFamily="-84" charset="0"/>
                <a:cs typeface="Arial Unicode MS" pitchFamily="-84" charset="0"/>
              </a:rPr>
              <a:t>Nouvel</a:t>
            </a:r>
            <a:r>
              <a:rPr lang="en-US" sz="2400" dirty="0">
                <a:solidFill>
                  <a:srgbClr val="000000"/>
                </a:solidFill>
                <a:ea typeface="Arial Unicode MS" pitchFamily="-84" charset="0"/>
                <a:cs typeface="Arial Unicode MS" pitchFamily="-84" charset="0"/>
              </a:rPr>
              <a:t> </a:t>
            </a:r>
            <a:r>
              <a:rPr lang="en-US" sz="2400" dirty="0" err="1">
                <a:solidFill>
                  <a:srgbClr val="000000"/>
                </a:solidFill>
                <a:ea typeface="Arial Unicode MS" pitchFamily="-84" charset="0"/>
                <a:cs typeface="Arial Unicode MS" pitchFamily="-84" charset="0"/>
              </a:rPr>
              <a:t>outil</a:t>
            </a:r>
            <a:r>
              <a:rPr lang="en-US" sz="2400" dirty="0">
                <a:solidFill>
                  <a:srgbClr val="000000"/>
                </a:solidFill>
                <a:ea typeface="Arial Unicode MS" pitchFamily="-84" charset="0"/>
                <a:cs typeface="Arial Unicode MS" pitchFamily="-84" charset="0"/>
              </a:rPr>
              <a:t> </a:t>
            </a:r>
            <a:r>
              <a:rPr lang="en-US" sz="2400" dirty="0" err="1">
                <a:solidFill>
                  <a:srgbClr val="000000"/>
                </a:solidFill>
                <a:ea typeface="Arial Unicode MS" pitchFamily="-84" charset="0"/>
                <a:cs typeface="Arial Unicode MS" pitchFamily="-84" charset="0"/>
              </a:rPr>
              <a:t>permettant</a:t>
            </a:r>
            <a:r>
              <a:rPr lang="en-US" sz="2400" dirty="0">
                <a:solidFill>
                  <a:srgbClr val="000000"/>
                </a:solidFill>
                <a:ea typeface="Arial Unicode MS" pitchFamily="-84" charset="0"/>
                <a:cs typeface="Arial Unicode MS" pitchFamily="-84" charset="0"/>
              </a:rPr>
              <a:t> le </a:t>
            </a:r>
            <a:r>
              <a:rPr lang="en-US" sz="2400" dirty="0" err="1">
                <a:solidFill>
                  <a:srgbClr val="000000"/>
                </a:solidFill>
                <a:ea typeface="Arial Unicode MS" pitchFamily="-84" charset="0"/>
                <a:cs typeface="Arial Unicode MS" pitchFamily="-84" charset="0"/>
              </a:rPr>
              <a:t>partage</a:t>
            </a:r>
            <a:r>
              <a:rPr lang="en-US" sz="2400" dirty="0">
                <a:solidFill>
                  <a:srgbClr val="000000"/>
                </a:solidFill>
                <a:ea typeface="Arial Unicode MS" pitchFamily="-84" charset="0"/>
                <a:cs typeface="Arial Unicode MS" pitchFamily="-84" charset="0"/>
              </a:rPr>
              <a:t> </a:t>
            </a:r>
            <a:r>
              <a:rPr lang="en-US" sz="2400" dirty="0" err="1">
                <a:solidFill>
                  <a:srgbClr val="000000"/>
                </a:solidFill>
                <a:ea typeface="Arial Unicode MS" pitchFamily="-84" charset="0"/>
                <a:cs typeface="Arial Unicode MS" pitchFamily="-84" charset="0"/>
              </a:rPr>
              <a:t>instantan</a:t>
            </a:r>
            <a:r>
              <a:rPr lang="en-US" sz="2400" dirty="0" err="1">
                <a:solidFill>
                  <a:srgbClr val="000000"/>
                </a:solidFill>
                <a:ea typeface="Arial" pitchFamily="-84" charset="0"/>
                <a:cs typeface="Arial" pitchFamily="-84" charset="0"/>
              </a:rPr>
              <a:t>é</a:t>
            </a:r>
            <a:r>
              <a:rPr lang="en-US" sz="2400" dirty="0">
                <a:solidFill>
                  <a:srgbClr val="000000"/>
                </a:solidFill>
                <a:ea typeface="Arial" pitchFamily="-84" charset="0"/>
                <a:cs typeface="Arial" pitchFamily="-84" charset="0"/>
              </a:rPr>
              <a:t> </a:t>
            </a:r>
            <a:r>
              <a:rPr lang="en-US" sz="2400" dirty="0" err="1">
                <a:solidFill>
                  <a:srgbClr val="000000"/>
                </a:solidFill>
                <a:ea typeface="Arial Unicode MS" pitchFamily="-84" charset="0"/>
                <a:cs typeface="Arial Unicode MS" pitchFamily="-84" charset="0"/>
              </a:rPr>
              <a:t>d'informations</a:t>
            </a:r>
            <a:r>
              <a:rPr lang="en-US" sz="2400" dirty="0">
                <a:solidFill>
                  <a:srgbClr val="000000"/>
                </a:solidFill>
                <a:ea typeface="Arial Unicode MS" pitchFamily="-84" charset="0"/>
                <a:cs typeface="Arial Unicode MS" pitchFamily="-84" charset="0"/>
              </a:rPr>
              <a:t> entre les </a:t>
            </a:r>
            <a:r>
              <a:rPr lang="en-US" sz="2400" dirty="0" err="1">
                <a:solidFill>
                  <a:srgbClr val="000000"/>
                </a:solidFill>
                <a:ea typeface="Arial Unicode MS" pitchFamily="-84" charset="0"/>
                <a:cs typeface="Arial Unicode MS" pitchFamily="-84" charset="0"/>
              </a:rPr>
              <a:t>physiciens</a:t>
            </a:r>
            <a:r>
              <a:rPr lang="en-US" sz="2400" dirty="0">
                <a:solidFill>
                  <a:srgbClr val="000000"/>
                </a:solidFill>
                <a:ea typeface="Arial Unicode MS" pitchFamily="-84" charset="0"/>
                <a:cs typeface="Arial Unicode MS" pitchFamily="-84" charset="0"/>
              </a:rPr>
              <a:t> du monde </a:t>
            </a:r>
            <a:r>
              <a:rPr lang="en-US" sz="2400" dirty="0" err="1" smtClean="0">
                <a:solidFill>
                  <a:srgbClr val="000000"/>
                </a:solidFill>
                <a:ea typeface="Arial Unicode MS" pitchFamily="-84" charset="0"/>
                <a:cs typeface="Arial Unicode MS" pitchFamily="-84" charset="0"/>
              </a:rPr>
              <a:t>entier</a:t>
            </a:r>
            <a:endParaRPr lang="en-US" sz="2400" dirty="0" smtClean="0">
              <a:solidFill>
                <a:srgbClr val="000000"/>
              </a:solidFill>
              <a:ea typeface="Arial Unicode MS" pitchFamily="-84" charset="0"/>
              <a:cs typeface="Arial Unicode MS" pitchFamily="-84" charset="0"/>
            </a:endParaRPr>
          </a:p>
          <a:p>
            <a:pPr marL="390246" indent="-293764">
              <a:spcAft>
                <a:spcPts val="1293"/>
              </a:spcAft>
              <a:buSzPct val="64000"/>
              <a:buBlip>
                <a:blip r:embed="rId4"/>
              </a:buBlip>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pPr>
            <a:r>
              <a:rPr lang="en-US" sz="2400" dirty="0" smtClean="0">
                <a:solidFill>
                  <a:srgbClr val="000000"/>
                </a:solidFill>
                <a:ea typeface="Arial Unicode MS" pitchFamily="-84" charset="0"/>
                <a:cs typeface="Arial Unicode MS" pitchFamily="-84" charset="0"/>
              </a:rPr>
              <a:t>30 </a:t>
            </a:r>
            <a:r>
              <a:rPr lang="en-US" sz="2400" dirty="0" err="1" smtClean="0">
                <a:solidFill>
                  <a:srgbClr val="000000"/>
                </a:solidFill>
                <a:ea typeface="Arial Unicode MS" pitchFamily="-84" charset="0"/>
                <a:cs typeface="Arial Unicode MS" pitchFamily="-84" charset="0"/>
              </a:rPr>
              <a:t>Avril</a:t>
            </a:r>
            <a:r>
              <a:rPr lang="en-US" sz="2400" dirty="0" smtClean="0">
                <a:solidFill>
                  <a:srgbClr val="000000"/>
                </a:solidFill>
                <a:ea typeface="Arial Unicode MS" pitchFamily="-84" charset="0"/>
                <a:cs typeface="Arial Unicode MS" pitchFamily="-84" charset="0"/>
              </a:rPr>
              <a:t> 1993 : le CERN met </a:t>
            </a:r>
            <a:r>
              <a:rPr lang="en-US" sz="2400" dirty="0" err="1" smtClean="0">
                <a:solidFill>
                  <a:srgbClr val="000000"/>
                </a:solidFill>
                <a:ea typeface="Arial Unicode MS" pitchFamily="-84" charset="0"/>
                <a:cs typeface="Arial Unicode MS" pitchFamily="-84" charset="0"/>
              </a:rPr>
              <a:t>officiellement</a:t>
            </a:r>
            <a:r>
              <a:rPr lang="en-US" sz="2400" dirty="0" smtClean="0">
                <a:solidFill>
                  <a:srgbClr val="000000"/>
                </a:solidFill>
                <a:ea typeface="Arial Unicode MS" pitchFamily="-84" charset="0"/>
                <a:cs typeface="Arial Unicode MS" pitchFamily="-84" charset="0"/>
              </a:rPr>
              <a:t> la </a:t>
            </a:r>
            <a:r>
              <a:rPr lang="en-US" sz="2400" dirty="0" err="1" smtClean="0">
                <a:solidFill>
                  <a:srgbClr val="000000"/>
                </a:solidFill>
                <a:ea typeface="Arial Unicode MS" pitchFamily="-84" charset="0"/>
                <a:cs typeface="Arial Unicode MS" pitchFamily="-84" charset="0"/>
              </a:rPr>
              <a:t>technologie</a:t>
            </a:r>
            <a:r>
              <a:rPr lang="en-US" sz="2400" dirty="0" smtClean="0">
                <a:solidFill>
                  <a:srgbClr val="000000"/>
                </a:solidFill>
                <a:ea typeface="Arial Unicode MS" pitchFamily="-84" charset="0"/>
                <a:cs typeface="Arial Unicode MS" pitchFamily="-84" charset="0"/>
              </a:rPr>
              <a:t> du web </a:t>
            </a:r>
            <a:r>
              <a:rPr lang="en-US" sz="2400" dirty="0" err="1" smtClean="0">
                <a:solidFill>
                  <a:srgbClr val="000000"/>
                </a:solidFill>
                <a:ea typeface="Arial Unicode MS" pitchFamily="-84" charset="0"/>
                <a:cs typeface="Arial Unicode MS" pitchFamily="-84" charset="0"/>
              </a:rPr>
              <a:t>dans</a:t>
            </a:r>
            <a:r>
              <a:rPr lang="en-US" sz="2400" dirty="0" smtClean="0">
                <a:solidFill>
                  <a:srgbClr val="000000"/>
                </a:solidFill>
                <a:ea typeface="Arial Unicode MS" pitchFamily="-84" charset="0"/>
                <a:cs typeface="Arial Unicode MS" pitchFamily="-84" charset="0"/>
              </a:rPr>
              <a:t> le </a:t>
            </a:r>
            <a:r>
              <a:rPr lang="en-US" sz="2400" dirty="0" err="1" smtClean="0">
                <a:solidFill>
                  <a:srgbClr val="000000"/>
                </a:solidFill>
                <a:ea typeface="Arial Unicode MS" pitchFamily="-84" charset="0"/>
                <a:cs typeface="Arial Unicode MS" pitchFamily="-84" charset="0"/>
              </a:rPr>
              <a:t>domaine</a:t>
            </a:r>
            <a:r>
              <a:rPr lang="en-US" sz="2400" dirty="0" smtClean="0">
                <a:solidFill>
                  <a:srgbClr val="000000"/>
                </a:solidFill>
                <a:ea typeface="Arial Unicode MS" pitchFamily="-84" charset="0"/>
                <a:cs typeface="Arial Unicode MS" pitchFamily="-84" charset="0"/>
              </a:rPr>
              <a:t> public </a:t>
            </a:r>
          </a:p>
        </p:txBody>
      </p:sp>
      <p:grpSp>
        <p:nvGrpSpPr>
          <p:cNvPr id="7" name="Grouper 6"/>
          <p:cNvGrpSpPr/>
          <p:nvPr/>
        </p:nvGrpSpPr>
        <p:grpSpPr>
          <a:xfrm>
            <a:off x="2844800" y="2279650"/>
            <a:ext cx="5482721" cy="3648502"/>
            <a:chOff x="2844800" y="2279650"/>
            <a:chExt cx="5482721" cy="3648502"/>
          </a:xfrm>
        </p:grpSpPr>
        <p:pic>
          <p:nvPicPr>
            <p:cNvPr id="5" name="Image 4"/>
            <p:cNvPicPr>
              <a:picLocks noChangeAspect="1"/>
            </p:cNvPicPr>
            <p:nvPr/>
          </p:nvPicPr>
          <p:blipFill>
            <a:blip r:embed="rId5"/>
            <a:stretch>
              <a:fillRect/>
            </a:stretch>
          </p:blipFill>
          <p:spPr>
            <a:xfrm>
              <a:off x="2844800" y="2279650"/>
              <a:ext cx="5482721" cy="3648502"/>
            </a:xfrm>
            <a:prstGeom prst="rect">
              <a:avLst/>
            </a:prstGeom>
          </p:spPr>
        </p:pic>
        <p:sp>
          <p:nvSpPr>
            <p:cNvPr id="6" name="ZoneTexte 5"/>
            <p:cNvSpPr txBox="1"/>
            <p:nvPr/>
          </p:nvSpPr>
          <p:spPr>
            <a:xfrm>
              <a:off x="3234267" y="5235654"/>
              <a:ext cx="3841917" cy="461665"/>
            </a:xfrm>
            <a:prstGeom prst="rect">
              <a:avLst/>
            </a:prstGeom>
            <a:solidFill>
              <a:schemeClr val="bg1">
                <a:alpha val="65000"/>
              </a:schemeClr>
            </a:solidFill>
          </p:spPr>
          <p:txBody>
            <a:bodyPr wrap="none" rtlCol="0">
              <a:spAutoFit/>
            </a:bodyPr>
            <a:lstStyle/>
            <a:p>
              <a:r>
                <a:rPr lang="en-GB" sz="2400" dirty="0" smtClean="0"/>
                <a:t>Le tout premier </a:t>
              </a:r>
              <a:r>
                <a:rPr lang="en-GB" sz="2400" dirty="0" err="1" smtClean="0"/>
                <a:t>serveur</a:t>
              </a:r>
              <a:r>
                <a:rPr lang="en-GB" sz="2400" dirty="0" smtClean="0"/>
                <a:t> </a:t>
              </a:r>
              <a:r>
                <a:rPr lang="en-GB" sz="2400" dirty="0" smtClean="0"/>
                <a:t>web!</a:t>
              </a:r>
              <a:endParaRPr lang="en-GB" sz="240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descr="atlas.jpg"/>
          <p:cNvPicPr>
            <a:picLocks noChangeAspect="1"/>
          </p:cNvPicPr>
          <p:nvPr/>
        </p:nvPicPr>
        <p:blipFill>
          <a:blip r:embed="rId3"/>
          <a:stretch>
            <a:fillRect/>
          </a:stretch>
        </p:blipFill>
        <p:spPr>
          <a:xfrm>
            <a:off x="-1" y="956288"/>
            <a:ext cx="9144001" cy="5883275"/>
          </a:xfrm>
          <a:prstGeom prst="rect">
            <a:avLst/>
          </a:prstGeom>
        </p:spPr>
      </p:pic>
      <p:sp>
        <p:nvSpPr>
          <p:cNvPr id="9" name="Espace réservé du numéro de diapositive 2"/>
          <p:cNvSpPr>
            <a:spLocks noGrp="1"/>
          </p:cNvSpPr>
          <p:nvPr>
            <p:ph type="sldNum" sz="quarter" idx="10"/>
          </p:nvPr>
        </p:nvSpPr>
        <p:spPr>
          <a:xfrm>
            <a:off x="8460267" y="6492875"/>
            <a:ext cx="2133600" cy="365125"/>
          </a:xfrm>
        </p:spPr>
        <p:txBody>
          <a:bodyPr/>
          <a:lstStyle/>
          <a:p>
            <a:fld id="{889A15B0-515D-434C-8D61-60BE230149D8}" type="slidenum">
              <a:rPr lang="fr-FR"/>
              <a:pPr/>
              <a:t>33</a:t>
            </a:fld>
            <a:endParaRPr lang="fr-FR" dirty="0"/>
          </a:p>
        </p:txBody>
      </p:sp>
      <p:sp>
        <p:nvSpPr>
          <p:cNvPr id="747523" name="Rectangle 3"/>
          <p:cNvSpPr>
            <a:spLocks noGrp="1" noChangeArrowheads="1"/>
          </p:cNvSpPr>
          <p:nvPr>
            <p:ph type="title"/>
          </p:nvPr>
        </p:nvSpPr>
        <p:spPr>
          <a:xfrm>
            <a:off x="-152399" y="0"/>
            <a:ext cx="4140200" cy="519113"/>
          </a:xfrm>
        </p:spPr>
        <p:txBody>
          <a:bodyPr>
            <a:normAutofit fontScale="90000"/>
          </a:bodyPr>
          <a:lstStyle/>
          <a:p>
            <a:r>
              <a:rPr lang="en-US" dirty="0"/>
              <a:t>Le </a:t>
            </a:r>
            <a:r>
              <a:rPr lang="en-US" dirty="0" err="1"/>
              <a:t>détecteur</a:t>
            </a:r>
            <a:r>
              <a:rPr lang="en-US" dirty="0"/>
              <a:t> Atlas</a:t>
            </a:r>
          </a:p>
        </p:txBody>
      </p:sp>
      <p:sp>
        <p:nvSpPr>
          <p:cNvPr id="747527" name="Text Box 7"/>
          <p:cNvSpPr txBox="1">
            <a:spLocks noChangeArrowheads="1"/>
          </p:cNvSpPr>
          <p:nvPr/>
        </p:nvSpPr>
        <p:spPr bwMode="auto">
          <a:xfrm>
            <a:off x="4914900" y="0"/>
            <a:ext cx="1548355" cy="956288"/>
          </a:xfrm>
          <a:prstGeom prst="rect">
            <a:avLst/>
          </a:prstGeom>
          <a:noFill/>
          <a:ln w="28575">
            <a:noFill/>
            <a:miter lim="800000"/>
            <a:headEnd/>
            <a:tailEnd/>
          </a:ln>
          <a:effectLst/>
        </p:spPr>
        <p:txBody>
          <a:bodyPr wrap="square" lIns="90000" tIns="46800" rIns="90000" bIns="46800">
            <a:prstTxWarp prst="textNoShape">
              <a:avLst/>
            </a:prstTxWarp>
            <a:spAutoFit/>
          </a:bodyPr>
          <a:lstStyle/>
          <a:p>
            <a:r>
              <a:rPr lang="fr-FR" sz="1400" dirty="0" smtClean="0"/>
              <a:t>Diamètre: </a:t>
            </a:r>
            <a:r>
              <a:rPr lang="fr-FR" sz="1400" dirty="0"/>
              <a:t>25m</a:t>
            </a:r>
          </a:p>
          <a:p>
            <a:r>
              <a:rPr lang="fr-FR" sz="1400" dirty="0"/>
              <a:t>Longueur: 46m</a:t>
            </a:r>
          </a:p>
          <a:p>
            <a:r>
              <a:rPr lang="fr-FR" sz="1400" dirty="0" smtClean="0"/>
              <a:t>Poids: </a:t>
            </a:r>
            <a:r>
              <a:rPr lang="fr-FR" sz="1400" dirty="0"/>
              <a:t>7000 tonnes</a:t>
            </a:r>
          </a:p>
          <a:p>
            <a:endParaRPr lang="fr-FR" sz="1400" dirty="0"/>
          </a:p>
        </p:txBody>
      </p:sp>
      <p:sp>
        <p:nvSpPr>
          <p:cNvPr id="747528" name="Text Box 8"/>
          <p:cNvSpPr txBox="1">
            <a:spLocks noChangeArrowheads="1"/>
          </p:cNvSpPr>
          <p:nvPr/>
        </p:nvSpPr>
        <p:spPr bwMode="auto">
          <a:xfrm>
            <a:off x="6904038" y="0"/>
            <a:ext cx="1852112" cy="52540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fr-FR" sz="1400" dirty="0"/>
              <a:t>3000 km de </a:t>
            </a:r>
            <a:r>
              <a:rPr lang="fr-FR" sz="1400" dirty="0" smtClean="0"/>
              <a:t>câbles</a:t>
            </a:r>
            <a:endParaRPr lang="fr-FR" sz="1400" dirty="0"/>
          </a:p>
          <a:p>
            <a:r>
              <a:rPr lang="fr-FR" sz="1400" dirty="0"/>
              <a:t>100 millions de canaux</a:t>
            </a:r>
          </a:p>
        </p:txBody>
      </p:sp>
      <p:sp>
        <p:nvSpPr>
          <p:cNvPr id="11" name="Ellipse 10"/>
          <p:cNvSpPr/>
          <p:nvPr/>
        </p:nvSpPr>
        <p:spPr>
          <a:xfrm>
            <a:off x="2590800" y="3377716"/>
            <a:ext cx="304800" cy="457200"/>
          </a:xfrm>
          <a:prstGeom prst="ellipse">
            <a:avLst/>
          </a:prstGeom>
          <a:solidFill>
            <a:srgbClr val="FF0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7947FBBA-0A65-2C43-A84B-4000C724F0A3}" type="slidenum">
              <a:rPr lang="fr-FR"/>
              <a:pPr/>
              <a:t>34</a:t>
            </a:fld>
            <a:endParaRPr lang="fr-FR"/>
          </a:p>
        </p:txBody>
      </p:sp>
      <p:pic>
        <p:nvPicPr>
          <p:cNvPr id="738307" name="Picture 3" descr="1"/>
          <p:cNvPicPr>
            <a:picLocks noChangeAspect="1" noChangeArrowheads="1"/>
          </p:cNvPicPr>
          <p:nvPr/>
        </p:nvPicPr>
        <p:blipFill>
          <a:blip r:embed="rId2"/>
          <a:srcRect/>
          <a:stretch>
            <a:fillRect/>
          </a:stretch>
        </p:blipFill>
        <p:spPr bwMode="auto">
          <a:xfrm>
            <a:off x="0" y="457200"/>
            <a:ext cx="9144000" cy="5953216"/>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5475" name="Picture 3" descr="0102032-A4-at-144-dpi"/>
          <p:cNvPicPr>
            <a:picLocks noChangeAspect="1" noChangeArrowheads="1"/>
          </p:cNvPicPr>
          <p:nvPr/>
        </p:nvPicPr>
        <p:blipFill>
          <a:blip r:embed="rId3"/>
          <a:srcRect/>
          <a:stretch>
            <a:fillRect/>
          </a:stretch>
        </p:blipFill>
        <p:spPr bwMode="auto">
          <a:xfrm>
            <a:off x="0" y="508000"/>
            <a:ext cx="9144000" cy="6783388"/>
          </a:xfrm>
          <a:prstGeom prst="rect">
            <a:avLst/>
          </a:prstGeom>
          <a:noFill/>
        </p:spPr>
      </p:pic>
      <p:sp>
        <p:nvSpPr>
          <p:cNvPr id="4" name="Espace réservé du numéro de diapositive 2"/>
          <p:cNvSpPr>
            <a:spLocks noGrp="1"/>
          </p:cNvSpPr>
          <p:nvPr>
            <p:ph type="sldNum" sz="quarter" idx="10"/>
          </p:nvPr>
        </p:nvSpPr>
        <p:spPr/>
        <p:txBody>
          <a:bodyPr/>
          <a:lstStyle/>
          <a:p>
            <a:fld id="{915566BB-7EAD-CC48-8D94-74A999201DCF}" type="slidenum">
              <a:rPr lang="fr-FR"/>
              <a:pPr/>
              <a:t>35</a:t>
            </a:fld>
            <a:endParaRPr lang="fr-FR"/>
          </a:p>
        </p:txBody>
      </p:sp>
      <p:sp>
        <p:nvSpPr>
          <p:cNvPr id="745474" name="Rectangle 2"/>
          <p:cNvSpPr>
            <a:spLocks noGrp="1" noChangeArrowheads="1"/>
          </p:cNvSpPr>
          <p:nvPr>
            <p:ph type="title"/>
          </p:nvPr>
        </p:nvSpPr>
        <p:spPr>
          <a:xfrm>
            <a:off x="1143000" y="0"/>
            <a:ext cx="5711825" cy="519113"/>
          </a:xfrm>
        </p:spPr>
        <p:txBody>
          <a:bodyPr>
            <a:normAutofit fontScale="90000"/>
          </a:bodyPr>
          <a:lstStyle/>
          <a:p>
            <a:r>
              <a:rPr lang="fr-FR" dirty="0"/>
              <a:t>La collaboration Atlas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60400"/>
            <a:ext cx="8229600" cy="1143000"/>
          </a:xfrm>
        </p:spPr>
        <p:txBody>
          <a:bodyPr/>
          <a:lstStyle/>
          <a:p>
            <a:r>
              <a:rPr lang="en-GB" dirty="0" smtClean="0"/>
              <a:t>Film : </a:t>
            </a:r>
            <a:r>
              <a:rPr lang="fr-FR" dirty="0" smtClean="0"/>
              <a:t>Dijet_H264_-720</a:t>
            </a:r>
            <a:r>
              <a:rPr lang="en-GB" dirty="0" smtClean="0"/>
              <a:t> </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36</a:t>
            </a:fld>
            <a:endParaRPr lang="fr-FR"/>
          </a:p>
        </p:txBody>
      </p:sp>
      <p:pic>
        <p:nvPicPr>
          <p:cNvPr id="6" name="Dijet_H264_-720.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7" name="ZoneTexte 6"/>
          <p:cNvSpPr txBox="1"/>
          <p:nvPr/>
        </p:nvSpPr>
        <p:spPr>
          <a:xfrm>
            <a:off x="228600" y="291068"/>
            <a:ext cx="1249899" cy="369332"/>
          </a:xfrm>
          <a:prstGeom prst="rect">
            <a:avLst/>
          </a:prstGeom>
          <a:noFill/>
        </p:spPr>
        <p:txBody>
          <a:bodyPr wrap="none" rtlCol="0">
            <a:spAutoFit/>
          </a:bodyPr>
          <a:lstStyle/>
          <a:p>
            <a:r>
              <a:rPr lang="en-GB" dirty="0" smtClean="0"/>
              <a:t>LD, booster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VOIR les </a:t>
            </a:r>
            <a:r>
              <a:rPr lang="en-GB" dirty="0" err="1" smtClean="0"/>
              <a:t>particules</a:t>
            </a:r>
            <a:r>
              <a:rPr lang="en-GB" dirty="0" smtClean="0"/>
              <a:t> ?</a:t>
            </a:r>
            <a:endParaRPr lang="en-GB"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48" name="Rectangle 68"/>
          <p:cNvSpPr>
            <a:spLocks noGrp="1" noChangeArrowheads="1"/>
          </p:cNvSpPr>
          <p:nvPr>
            <p:ph type="title"/>
          </p:nvPr>
        </p:nvSpPr>
        <p:spPr>
          <a:xfrm>
            <a:off x="457200" y="0"/>
            <a:ext cx="8229600" cy="609600"/>
          </a:xfrm>
        </p:spPr>
        <p:txBody>
          <a:bodyPr>
            <a:normAutofit fontScale="90000"/>
          </a:bodyPr>
          <a:lstStyle/>
          <a:p>
            <a:r>
              <a:rPr lang="fr-FR" dirty="0" smtClean="0"/>
              <a:t>Collision</a:t>
            </a:r>
            <a:r>
              <a:rPr lang="en-US" dirty="0" smtClean="0"/>
              <a:t> de </a:t>
            </a:r>
            <a:r>
              <a:rPr lang="fr-FR" dirty="0" smtClean="0"/>
              <a:t>protons</a:t>
            </a:r>
            <a:endParaRPr lang="fr-FR" dirty="0"/>
          </a:p>
        </p:txBody>
      </p:sp>
      <p:sp>
        <p:nvSpPr>
          <p:cNvPr id="34" name="Espace réservé du numéro de diapositive 3"/>
          <p:cNvSpPr>
            <a:spLocks noGrp="1"/>
          </p:cNvSpPr>
          <p:nvPr>
            <p:ph type="sldNum" sz="quarter" idx="10"/>
          </p:nvPr>
        </p:nvSpPr>
        <p:spPr/>
        <p:txBody>
          <a:bodyPr/>
          <a:lstStyle/>
          <a:p>
            <a:fld id="{E3870804-7654-F94E-ACB5-D0B9529AB253}" type="slidenum">
              <a:rPr lang="fr-FR" smtClean="0"/>
              <a:pPr/>
              <a:t>38</a:t>
            </a:fld>
            <a:endParaRPr lang="fr-FR"/>
          </a:p>
        </p:txBody>
      </p:sp>
      <p:sp>
        <p:nvSpPr>
          <p:cNvPr id="634884" name="Oval 4"/>
          <p:cNvSpPr>
            <a:spLocks noChangeArrowheads="1"/>
          </p:cNvSpPr>
          <p:nvPr/>
        </p:nvSpPr>
        <p:spPr bwMode="auto">
          <a:xfrm>
            <a:off x="0" y="3151188"/>
            <a:ext cx="654050" cy="638175"/>
          </a:xfrm>
          <a:prstGeom prst="ellipse">
            <a:avLst/>
          </a:prstGeom>
          <a:gradFill rotWithShape="1">
            <a:gsLst>
              <a:gs pos="0">
                <a:srgbClr val="990099"/>
              </a:gs>
              <a:gs pos="100000">
                <a:srgbClr val="990099">
                  <a:gamma/>
                  <a:shade val="46275"/>
                  <a:invGamma/>
                </a:srgbClr>
              </a:gs>
            </a:gsLst>
            <a:lin ang="2700000" scaled="1"/>
          </a:gradFill>
          <a:ln w="28575">
            <a:solidFill>
              <a:srgbClr val="800080"/>
            </a:solidFill>
            <a:round/>
            <a:headEnd/>
            <a:tailEnd/>
          </a:ln>
          <a:effectLst/>
        </p:spPr>
        <p:txBody>
          <a:bodyPr lIns="90000" tIns="46800" rIns="90000" bIns="46800" anchor="ctr">
            <a:prstTxWarp prst="textNoShape">
              <a:avLst/>
            </a:prstTxWarp>
            <a:spAutoFit/>
          </a:bodyPr>
          <a:lstStyle/>
          <a:p>
            <a:endParaRPr lang="fr-FR"/>
          </a:p>
        </p:txBody>
      </p:sp>
      <p:sp>
        <p:nvSpPr>
          <p:cNvPr id="634890" name="Oval 10"/>
          <p:cNvSpPr>
            <a:spLocks noChangeArrowheads="1"/>
          </p:cNvSpPr>
          <p:nvPr/>
        </p:nvSpPr>
        <p:spPr bwMode="auto">
          <a:xfrm>
            <a:off x="8489950" y="3143250"/>
            <a:ext cx="654050" cy="638175"/>
          </a:xfrm>
          <a:prstGeom prst="ellipse">
            <a:avLst/>
          </a:prstGeom>
          <a:gradFill rotWithShape="1">
            <a:gsLst>
              <a:gs pos="0">
                <a:srgbClr val="990099"/>
              </a:gs>
              <a:gs pos="100000">
                <a:srgbClr val="990099">
                  <a:gamma/>
                  <a:shade val="46275"/>
                  <a:invGamma/>
                </a:srgbClr>
              </a:gs>
            </a:gsLst>
            <a:lin ang="2700000" scaled="1"/>
          </a:gradFill>
          <a:ln w="28575">
            <a:solidFill>
              <a:srgbClr val="800080"/>
            </a:solidFill>
            <a:round/>
            <a:headEnd/>
            <a:tailEnd/>
          </a:ln>
          <a:effectLst/>
        </p:spPr>
        <p:txBody>
          <a:bodyPr lIns="90000" tIns="46800" rIns="90000" bIns="46800" anchor="ctr">
            <a:prstTxWarp prst="textNoShape">
              <a:avLst/>
            </a:prstTxWarp>
            <a:spAutoFit/>
          </a:bodyPr>
          <a:lstStyle/>
          <a:p>
            <a:endParaRPr lang="fr-FR"/>
          </a:p>
        </p:txBody>
      </p:sp>
      <p:sp>
        <p:nvSpPr>
          <p:cNvPr id="634910" name="AutoShape 30"/>
          <p:cNvSpPr>
            <a:spLocks noChangeArrowheads="1"/>
          </p:cNvSpPr>
          <p:nvPr/>
        </p:nvSpPr>
        <p:spPr bwMode="auto">
          <a:xfrm>
            <a:off x="3962400" y="2846388"/>
            <a:ext cx="1422400" cy="1349375"/>
          </a:xfrm>
          <a:prstGeom prst="irregularSeal1">
            <a:avLst/>
          </a:prstGeom>
          <a:solidFill>
            <a:srgbClr val="FFFF00"/>
          </a:solidFill>
          <a:ln w="28575">
            <a:solidFill>
              <a:srgbClr val="FFFF00"/>
            </a:solidFill>
            <a:miter lim="800000"/>
            <a:headEnd/>
            <a:tailEnd/>
          </a:ln>
          <a:effectLst/>
        </p:spPr>
        <p:txBody>
          <a:bodyPr wrap="none" lIns="90000" tIns="46800" rIns="90000" bIns="46800" anchor="ctr">
            <a:prstTxWarp prst="textNoShape">
              <a:avLst/>
            </a:prstTxWarp>
            <a:spAutoFit/>
          </a:bodyPr>
          <a:lstStyle/>
          <a:p>
            <a:endParaRPr lang="fr-FR"/>
          </a:p>
        </p:txBody>
      </p:sp>
      <p:sp>
        <p:nvSpPr>
          <p:cNvPr id="634911" name="Oval 31"/>
          <p:cNvSpPr>
            <a:spLocks noChangeArrowheads="1"/>
          </p:cNvSpPr>
          <p:nvPr/>
        </p:nvSpPr>
        <p:spPr bwMode="auto">
          <a:xfrm>
            <a:off x="4237038" y="2560638"/>
            <a:ext cx="871537" cy="827087"/>
          </a:xfrm>
          <a:prstGeom prst="ellipse">
            <a:avLst/>
          </a:prstGeom>
          <a:gradFill rotWithShape="1">
            <a:gsLst>
              <a:gs pos="0">
                <a:srgbClr val="FF0000"/>
              </a:gs>
              <a:gs pos="100000">
                <a:srgbClr val="FF0000">
                  <a:gamma/>
                  <a:shade val="46275"/>
                  <a:invGamma/>
                </a:srgbClr>
              </a:gs>
            </a:gsLst>
            <a:lin ang="2700000" scaled="1"/>
          </a:gradFill>
          <a:ln w="3175" cap="rnd">
            <a:noFill/>
            <a:prstDash val="sysDot"/>
            <a:round/>
            <a:headEnd/>
            <a:tailEnd/>
          </a:ln>
          <a:effectLst/>
        </p:spPr>
        <p:txBody>
          <a:bodyPr wrap="none" lIns="90000" tIns="46800" rIns="90000" bIns="46800" anchor="ctr">
            <a:prstTxWarp prst="textNoShape">
              <a:avLst/>
            </a:prstTxWarp>
            <a:spAutoFit/>
          </a:bodyPr>
          <a:lstStyle/>
          <a:p>
            <a:endParaRPr lang="fr-FR"/>
          </a:p>
        </p:txBody>
      </p:sp>
      <p:sp>
        <p:nvSpPr>
          <p:cNvPr id="634912" name="Oval 32"/>
          <p:cNvSpPr>
            <a:spLocks noChangeArrowheads="1"/>
          </p:cNvSpPr>
          <p:nvPr/>
        </p:nvSpPr>
        <p:spPr bwMode="auto">
          <a:xfrm>
            <a:off x="4229100" y="3597275"/>
            <a:ext cx="871538" cy="827088"/>
          </a:xfrm>
          <a:prstGeom prst="ellipse">
            <a:avLst/>
          </a:prstGeom>
          <a:gradFill rotWithShape="1">
            <a:gsLst>
              <a:gs pos="0">
                <a:srgbClr val="FF0000"/>
              </a:gs>
              <a:gs pos="100000">
                <a:srgbClr val="FF0000">
                  <a:gamma/>
                  <a:shade val="46275"/>
                  <a:invGamma/>
                </a:srgbClr>
              </a:gs>
            </a:gsLst>
            <a:lin ang="2700000" scaled="1"/>
          </a:gradFill>
          <a:ln w="3175" cap="rnd">
            <a:noFill/>
            <a:prstDash val="sysDot"/>
            <a:round/>
            <a:headEnd/>
            <a:tailEnd/>
          </a:ln>
          <a:effectLst/>
        </p:spPr>
        <p:txBody>
          <a:bodyPr wrap="none" lIns="90000" tIns="46800" rIns="90000" bIns="46800" anchor="ctr">
            <a:prstTxWarp prst="textNoShape">
              <a:avLst/>
            </a:prstTxWarp>
            <a:spAutoFit/>
          </a:bodyPr>
          <a:lstStyle/>
          <a:p>
            <a:endParaRPr lang="fr-FR"/>
          </a:p>
        </p:txBody>
      </p:sp>
      <p:sp>
        <p:nvSpPr>
          <p:cNvPr id="634943" name="Line 63"/>
          <p:cNvSpPr>
            <a:spLocks noChangeShapeType="1"/>
          </p:cNvSpPr>
          <p:nvPr/>
        </p:nvSpPr>
        <p:spPr bwMode="auto">
          <a:xfrm>
            <a:off x="304800" y="3468688"/>
            <a:ext cx="4310063" cy="0"/>
          </a:xfrm>
          <a:prstGeom prst="line">
            <a:avLst/>
          </a:prstGeom>
          <a:noFill/>
          <a:ln w="28575">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634944" name="Line 64"/>
          <p:cNvSpPr>
            <a:spLocks noChangeShapeType="1"/>
          </p:cNvSpPr>
          <p:nvPr/>
        </p:nvSpPr>
        <p:spPr bwMode="auto">
          <a:xfrm flipH="1">
            <a:off x="4586288" y="3468688"/>
            <a:ext cx="4122737" cy="0"/>
          </a:xfrm>
          <a:prstGeom prst="line">
            <a:avLst/>
          </a:prstGeom>
          <a:noFill/>
          <a:ln w="28575">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grpSp>
        <p:nvGrpSpPr>
          <p:cNvPr id="2" name="Grouper 46"/>
          <p:cNvGrpSpPr/>
          <p:nvPr/>
        </p:nvGrpSpPr>
        <p:grpSpPr>
          <a:xfrm>
            <a:off x="3389313" y="690563"/>
            <a:ext cx="2447925" cy="5949950"/>
            <a:chOff x="3389313" y="690563"/>
            <a:chExt cx="2447925" cy="5949950"/>
          </a:xfrm>
        </p:grpSpPr>
        <p:sp>
          <p:nvSpPr>
            <p:cNvPr id="634932" name="Oval 52"/>
            <p:cNvSpPr>
              <a:spLocks noChangeArrowheads="1"/>
            </p:cNvSpPr>
            <p:nvPr/>
          </p:nvSpPr>
          <p:spPr bwMode="auto">
            <a:xfrm>
              <a:off x="4876800" y="4892675"/>
              <a:ext cx="639763" cy="595313"/>
            </a:xfrm>
            <a:prstGeom prst="ellipse">
              <a:avLst/>
            </a:prstGeom>
            <a:gradFill rotWithShape="1">
              <a:gsLst>
                <a:gs pos="0">
                  <a:srgbClr val="009900">
                    <a:alpha val="89999"/>
                  </a:srgbClr>
                </a:gs>
                <a:gs pos="100000">
                  <a:srgbClr val="0099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33" name="Oval 53"/>
            <p:cNvSpPr>
              <a:spLocks noChangeArrowheads="1"/>
            </p:cNvSpPr>
            <p:nvPr/>
          </p:nvSpPr>
          <p:spPr bwMode="auto">
            <a:xfrm>
              <a:off x="3927475" y="4902200"/>
              <a:ext cx="407988" cy="363538"/>
            </a:xfrm>
            <a:prstGeom prst="ellipse">
              <a:avLst/>
            </a:prstGeom>
            <a:gradFill rotWithShape="1">
              <a:gsLst>
                <a:gs pos="0">
                  <a:srgbClr val="FF6600">
                    <a:alpha val="89999"/>
                  </a:srgbClr>
                </a:gs>
                <a:gs pos="100000">
                  <a:srgbClr val="FF66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34" name="Oval 54"/>
            <p:cNvSpPr>
              <a:spLocks noChangeArrowheads="1"/>
            </p:cNvSpPr>
            <p:nvPr/>
          </p:nvSpPr>
          <p:spPr bwMode="auto">
            <a:xfrm>
              <a:off x="5429250" y="6276975"/>
              <a:ext cx="407988" cy="363538"/>
            </a:xfrm>
            <a:prstGeom prst="ellipse">
              <a:avLst/>
            </a:prstGeom>
            <a:gradFill rotWithShape="1">
              <a:gsLst>
                <a:gs pos="0">
                  <a:schemeClr val="folHlink">
                    <a:alpha val="89999"/>
                  </a:schemeClr>
                </a:gs>
                <a:gs pos="100000">
                  <a:schemeClr val="folHlink">
                    <a:gamma/>
                    <a:shade val="46275"/>
                    <a:invGamma/>
                  </a:schemeClr>
                </a:gs>
              </a:gsLst>
              <a:lin ang="2700000" scaled="1"/>
            </a:gradFill>
            <a:ln w="28575">
              <a:noFill/>
              <a:round/>
              <a:headEnd/>
              <a:tailEnd/>
            </a:ln>
            <a:effectLst/>
          </p:spPr>
          <p:txBody>
            <a:bodyPr lIns="90000" tIns="46800" rIns="90000" bIns="46800" anchor="ctr">
              <a:prstTxWarp prst="textNoShape">
                <a:avLst/>
              </a:prstTxWarp>
              <a:spAutoFit/>
            </a:bodyPr>
            <a:lstStyle/>
            <a:p>
              <a:endParaRPr lang="fr-FR"/>
            </a:p>
          </p:txBody>
        </p:sp>
        <p:sp>
          <p:nvSpPr>
            <p:cNvPr id="634935" name="Oval 55"/>
            <p:cNvSpPr>
              <a:spLocks noChangeArrowheads="1"/>
            </p:cNvSpPr>
            <p:nvPr/>
          </p:nvSpPr>
          <p:spPr bwMode="auto">
            <a:xfrm>
              <a:off x="4652963" y="6267450"/>
              <a:ext cx="407988" cy="363538"/>
            </a:xfrm>
            <a:prstGeom prst="ellipse">
              <a:avLst/>
            </a:prstGeom>
            <a:gradFill rotWithShape="1">
              <a:gsLst>
                <a:gs pos="0">
                  <a:schemeClr val="hlink">
                    <a:alpha val="89999"/>
                  </a:schemeClr>
                </a:gs>
                <a:gs pos="100000">
                  <a:schemeClr val="hlink">
                    <a:gamma/>
                    <a:shade val="46275"/>
                    <a:invGamma/>
                  </a:scheme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grpSp>
          <p:nvGrpSpPr>
            <p:cNvPr id="3" name="Group 56"/>
            <p:cNvGrpSpPr>
              <a:grpSpLocks/>
            </p:cNvGrpSpPr>
            <p:nvPr/>
          </p:nvGrpSpPr>
          <p:grpSpPr bwMode="auto">
            <a:xfrm rot="11082139">
              <a:off x="4783138" y="4546600"/>
              <a:ext cx="798513" cy="1495425"/>
              <a:chOff x="2322" y="658"/>
              <a:chExt cx="503" cy="942"/>
            </a:xfrm>
          </p:grpSpPr>
          <p:sp>
            <p:nvSpPr>
              <p:cNvPr id="634937" name="Line 57"/>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38" name="Line 58"/>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39" name="Line 59"/>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sp>
          <p:nvSpPr>
            <p:cNvPr id="634940" name="Line 60"/>
            <p:cNvSpPr>
              <a:spLocks noChangeShapeType="1"/>
            </p:cNvSpPr>
            <p:nvPr/>
          </p:nvSpPr>
          <p:spPr bwMode="auto">
            <a:xfrm flipH="1">
              <a:off x="4244975" y="4432300"/>
              <a:ext cx="217488" cy="404813"/>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nvGrpSpPr>
            <p:cNvPr id="4" name="Group 61"/>
            <p:cNvGrpSpPr>
              <a:grpSpLocks/>
            </p:cNvGrpSpPr>
            <p:nvPr/>
          </p:nvGrpSpPr>
          <p:grpSpPr bwMode="auto">
            <a:xfrm>
              <a:off x="3389313" y="690563"/>
              <a:ext cx="2070100" cy="1863725"/>
              <a:chOff x="2135" y="435"/>
              <a:chExt cx="1304" cy="1174"/>
            </a:xfrm>
          </p:grpSpPr>
          <p:sp>
            <p:nvSpPr>
              <p:cNvPr id="634913" name="Oval 33"/>
              <p:cNvSpPr>
                <a:spLocks noChangeArrowheads="1"/>
              </p:cNvSpPr>
              <p:nvPr/>
            </p:nvSpPr>
            <p:spPr bwMode="auto">
              <a:xfrm>
                <a:off x="2427" y="973"/>
                <a:ext cx="403" cy="375"/>
              </a:xfrm>
              <a:prstGeom prst="ellipse">
                <a:avLst/>
              </a:prstGeom>
              <a:gradFill rotWithShape="1">
                <a:gsLst>
                  <a:gs pos="0">
                    <a:srgbClr val="009900">
                      <a:alpha val="89999"/>
                    </a:srgbClr>
                  </a:gs>
                  <a:gs pos="100000">
                    <a:srgbClr val="0099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4" name="Oval 34"/>
              <p:cNvSpPr>
                <a:spLocks noChangeArrowheads="1"/>
              </p:cNvSpPr>
              <p:nvPr/>
            </p:nvSpPr>
            <p:spPr bwMode="auto">
              <a:xfrm>
                <a:off x="3182" y="1041"/>
                <a:ext cx="257" cy="229"/>
              </a:xfrm>
              <a:prstGeom prst="ellipse">
                <a:avLst/>
              </a:prstGeom>
              <a:gradFill rotWithShape="1">
                <a:gsLst>
                  <a:gs pos="0">
                    <a:srgbClr val="FF6600">
                      <a:alpha val="89999"/>
                    </a:srgbClr>
                  </a:gs>
                  <a:gs pos="100000">
                    <a:srgbClr val="FF6600">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5" name="Oval 35"/>
              <p:cNvSpPr>
                <a:spLocks noChangeArrowheads="1"/>
              </p:cNvSpPr>
              <p:nvPr/>
            </p:nvSpPr>
            <p:spPr bwMode="auto">
              <a:xfrm>
                <a:off x="2135" y="435"/>
                <a:ext cx="257" cy="229"/>
              </a:xfrm>
              <a:prstGeom prst="ellipse">
                <a:avLst/>
              </a:prstGeom>
              <a:gradFill rotWithShape="1">
                <a:gsLst>
                  <a:gs pos="0">
                    <a:srgbClr val="FF00FF">
                      <a:alpha val="89999"/>
                    </a:srgbClr>
                  </a:gs>
                  <a:gs pos="100000">
                    <a:srgbClr val="FF00FF">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6" name="Oval 36"/>
              <p:cNvSpPr>
                <a:spLocks noChangeArrowheads="1"/>
              </p:cNvSpPr>
              <p:nvPr/>
            </p:nvSpPr>
            <p:spPr bwMode="auto">
              <a:xfrm>
                <a:off x="2606" y="438"/>
                <a:ext cx="257" cy="229"/>
              </a:xfrm>
              <a:prstGeom prst="ellipse">
                <a:avLst/>
              </a:prstGeom>
              <a:gradFill rotWithShape="1">
                <a:gsLst>
                  <a:gs pos="0">
                    <a:srgbClr val="FF00FF">
                      <a:alpha val="89999"/>
                    </a:srgbClr>
                  </a:gs>
                  <a:gs pos="100000">
                    <a:srgbClr val="FF00FF">
                      <a:gamma/>
                      <a:shade val="46275"/>
                      <a:invGamma/>
                    </a:srgbClr>
                  </a:gs>
                </a:gsLst>
                <a:lin ang="2700000" scaled="1"/>
              </a:gradFill>
              <a:ln w="3175" cap="rnd">
                <a:noFill/>
                <a:prstDash val="sysDot"/>
                <a:round/>
                <a:headEnd/>
                <a:tailEnd/>
              </a:ln>
              <a:effectLst/>
            </p:spPr>
            <p:txBody>
              <a:bodyPr lIns="90000" tIns="46800" rIns="90000" bIns="46800" anchor="ctr">
                <a:prstTxWarp prst="textNoShape">
                  <a:avLst/>
                </a:prstTxWarp>
                <a:spAutoFit/>
              </a:bodyPr>
              <a:lstStyle/>
              <a:p>
                <a:endParaRPr lang="fr-FR"/>
              </a:p>
            </p:txBody>
          </p:sp>
          <p:sp>
            <p:nvSpPr>
              <p:cNvPr id="634917" name="Line 37"/>
              <p:cNvSpPr>
                <a:spLocks noChangeShapeType="1"/>
              </p:cNvSpPr>
              <p:nvPr/>
            </p:nvSpPr>
            <p:spPr bwMode="auto">
              <a:xfrm flipV="1">
                <a:off x="3099" y="1307"/>
                <a:ext cx="138" cy="302"/>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nvGrpSpPr>
              <p:cNvPr id="5" name="Group 38"/>
              <p:cNvGrpSpPr>
                <a:grpSpLocks/>
              </p:cNvGrpSpPr>
              <p:nvPr/>
            </p:nvGrpSpPr>
            <p:grpSpPr bwMode="auto">
              <a:xfrm>
                <a:off x="2322" y="658"/>
                <a:ext cx="503" cy="942"/>
                <a:chOff x="2322" y="658"/>
                <a:chExt cx="503" cy="942"/>
              </a:xfrm>
            </p:grpSpPr>
            <p:sp>
              <p:nvSpPr>
                <p:cNvPr id="634919" name="Line 39"/>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20" name="Line 40"/>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634921" name="Line 41"/>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grpSp>
        </p:grpSp>
        <p:sp>
          <p:nvSpPr>
            <p:cNvPr id="634946" name="Text Box 66"/>
            <p:cNvSpPr txBox="1">
              <a:spLocks noChangeArrowheads="1"/>
            </p:cNvSpPr>
            <p:nvPr/>
          </p:nvSpPr>
          <p:spPr bwMode="auto">
            <a:xfrm>
              <a:off x="5308600" y="2665413"/>
              <a:ext cx="180975" cy="304800"/>
            </a:xfrm>
            <a:prstGeom prst="rect">
              <a:avLst/>
            </a:prstGeom>
            <a:noFill/>
            <a:ln w="28575">
              <a:noFill/>
              <a:miter lim="800000"/>
              <a:headEnd/>
              <a:tailEnd/>
            </a:ln>
            <a:effectLst/>
          </p:spPr>
          <p:txBody>
            <a:bodyPr wrap="none" lIns="90000" tIns="46800" rIns="90000" bIns="46800">
              <a:prstTxWarp prst="textNoShape">
                <a:avLst/>
              </a:prstTxWarp>
              <a:spAutoFit/>
            </a:bodyPr>
            <a:lstStyle/>
            <a:p>
              <a:endParaRPr lang="fr-FR" sz="1400"/>
            </a:p>
          </p:txBody>
        </p:sp>
      </p:grpSp>
      <p:sp>
        <p:nvSpPr>
          <p:cNvPr id="634954" name="Rectangle 74"/>
          <p:cNvSpPr>
            <a:spLocks noChangeArrowheads="1"/>
          </p:cNvSpPr>
          <p:nvPr/>
        </p:nvSpPr>
        <p:spPr bwMode="auto">
          <a:xfrm>
            <a:off x="0" y="5064125"/>
            <a:ext cx="6146800" cy="304800"/>
          </a:xfrm>
          <a:prstGeom prst="rect">
            <a:avLst/>
          </a:prstGeom>
          <a:noFill/>
          <a:ln w="9525">
            <a:noFill/>
            <a:miter lim="800000"/>
            <a:headEnd/>
            <a:tailEnd/>
          </a:ln>
          <a:effectLst/>
        </p:spPr>
        <p:txBody>
          <a:bodyPr>
            <a:prstTxWarp prst="textNoShape">
              <a:avLst/>
            </a:prstTxWarp>
            <a:spAutoFit/>
          </a:bodyPr>
          <a:lstStyle/>
          <a:p>
            <a:endParaRPr lang="fr-FR" sz="1400">
              <a:solidFill>
                <a:srgbClr val="000000"/>
              </a:solidFill>
            </a:endParaRPr>
          </a:p>
        </p:txBody>
      </p:sp>
      <p:sp>
        <p:nvSpPr>
          <p:cNvPr id="36" name="ZoneTexte 35"/>
          <p:cNvSpPr txBox="1"/>
          <p:nvPr/>
        </p:nvSpPr>
        <p:spPr>
          <a:xfrm>
            <a:off x="228600" y="1447800"/>
            <a:ext cx="3352800" cy="830997"/>
          </a:xfrm>
          <a:prstGeom prst="rect">
            <a:avLst/>
          </a:prstGeom>
          <a:noFill/>
        </p:spPr>
        <p:txBody>
          <a:bodyPr wrap="square" rtlCol="0">
            <a:spAutoFit/>
          </a:bodyPr>
          <a:lstStyle/>
          <a:p>
            <a:r>
              <a:rPr lang="fr-FR" dirty="0" smtClean="0"/>
              <a:t>Einstein jeune: E=mc</a:t>
            </a:r>
            <a:r>
              <a:rPr lang="fr-FR" baseline="30000" dirty="0" smtClean="0"/>
              <a:t>2</a:t>
            </a:r>
          </a:p>
          <a:p>
            <a:r>
              <a:rPr lang="fr-FR" dirty="0" smtClean="0"/>
              <a:t>c: vitesse de la lumière</a:t>
            </a:r>
            <a:endParaRPr lang="fr-FR" baseline="30000" dirty="0" smtClean="0"/>
          </a:p>
        </p:txBody>
      </p:sp>
      <p:sp>
        <p:nvSpPr>
          <p:cNvPr id="37" name="ZoneTexte 36"/>
          <p:cNvSpPr txBox="1"/>
          <p:nvPr/>
        </p:nvSpPr>
        <p:spPr>
          <a:xfrm>
            <a:off x="5867400" y="762000"/>
            <a:ext cx="3337873" cy="2308324"/>
          </a:xfrm>
          <a:prstGeom prst="rect">
            <a:avLst/>
          </a:prstGeom>
          <a:noFill/>
        </p:spPr>
        <p:txBody>
          <a:bodyPr wrap="none" rtlCol="0">
            <a:spAutoFit/>
          </a:bodyPr>
          <a:lstStyle/>
          <a:p>
            <a:r>
              <a:rPr lang="fr-FR" dirty="0" smtClean="0"/>
              <a:t>Conversion de l’énergie </a:t>
            </a:r>
          </a:p>
          <a:p>
            <a:r>
              <a:rPr lang="fr-FR" dirty="0" smtClean="0"/>
              <a:t>cinétique en masse.</a:t>
            </a:r>
          </a:p>
          <a:p>
            <a:endParaRPr lang="fr-FR" dirty="0" smtClean="0"/>
          </a:p>
          <a:p>
            <a:r>
              <a:rPr lang="fr-FR" dirty="0" smtClean="0"/>
              <a:t>Création de nouvelles</a:t>
            </a:r>
          </a:p>
          <a:p>
            <a:r>
              <a:rPr lang="fr-FR" dirty="0" smtClean="0"/>
              <a:t>particules, d’une centaine</a:t>
            </a:r>
          </a:p>
          <a:p>
            <a:r>
              <a:rPr lang="fr-FR" dirty="0" smtClean="0"/>
              <a:t>de sortes</a:t>
            </a:r>
            <a:endParaRPr lang="fr-FR" dirty="0"/>
          </a:p>
        </p:txBody>
      </p:sp>
      <p:pic>
        <p:nvPicPr>
          <p:cNvPr id="38" name="Image 37" descr="albert-einstein-young-1.jpg"/>
          <p:cNvPicPr>
            <a:picLocks noChangeAspect="1"/>
          </p:cNvPicPr>
          <p:nvPr/>
        </p:nvPicPr>
        <p:blipFill>
          <a:blip r:embed="rId3"/>
          <a:stretch>
            <a:fillRect/>
          </a:stretch>
        </p:blipFill>
        <p:spPr>
          <a:xfrm>
            <a:off x="304800" y="152400"/>
            <a:ext cx="762000" cy="1115568"/>
          </a:xfrm>
          <a:prstGeom prst="rect">
            <a:avLst/>
          </a:prstGeom>
        </p:spPr>
      </p:pic>
      <p:sp>
        <p:nvSpPr>
          <p:cNvPr id="43" name="ZoneTexte 42"/>
          <p:cNvSpPr txBox="1"/>
          <p:nvPr/>
        </p:nvSpPr>
        <p:spPr>
          <a:xfrm>
            <a:off x="5943600" y="3962400"/>
            <a:ext cx="3377848" cy="2308324"/>
          </a:xfrm>
          <a:prstGeom prst="rect">
            <a:avLst/>
          </a:prstGeom>
          <a:noFill/>
        </p:spPr>
        <p:txBody>
          <a:bodyPr wrap="none" rtlCol="0">
            <a:spAutoFit/>
          </a:bodyPr>
          <a:lstStyle/>
          <a:p>
            <a:r>
              <a:rPr lang="fr-FR" dirty="0" smtClean="0"/>
              <a:t>La plupart se désintègrent</a:t>
            </a:r>
          </a:p>
          <a:p>
            <a:r>
              <a:rPr lang="fr-FR" dirty="0" smtClean="0"/>
              <a:t>immédiatement</a:t>
            </a:r>
          </a:p>
          <a:p>
            <a:r>
              <a:rPr lang="fr-FR" dirty="0" smtClean="0">
                <a:latin typeface="Wingdings 3" charset="2"/>
                <a:cs typeface="Wingdings 3" charset="2"/>
              </a:rPr>
              <a:t>_</a:t>
            </a:r>
            <a:r>
              <a:rPr lang="fr-FR" dirty="0" smtClean="0"/>
              <a:t>Il n’en reste que de </a:t>
            </a:r>
          </a:p>
          <a:p>
            <a:r>
              <a:rPr lang="fr-FR" dirty="0" smtClean="0"/>
              <a:t>~6 sortes, </a:t>
            </a:r>
          </a:p>
          <a:p>
            <a:r>
              <a:rPr lang="fr-FR" dirty="0" smtClean="0"/>
              <a:t>qui vont traverser</a:t>
            </a:r>
          </a:p>
          <a:p>
            <a:r>
              <a:rPr lang="fr-FR" dirty="0" smtClean="0"/>
              <a:t> le détecteur. </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grpId="0" nodeType="clickEffect">
                                  <p:stCondLst>
                                    <p:cond delay="0"/>
                                  </p:stCondLst>
                                  <p:childTnLst>
                                    <p:animMotion origin="layout" path="M -3.88889E-6 -7.51445E-7 L 0.46598 -7.51445E-7 " pathEditMode="relative" rAng="0" ptsTypes="AA">
                                      <p:cBhvr>
                                        <p:cTn id="6" dur="1000" fill="hold"/>
                                        <p:tgtEl>
                                          <p:spTgt spid="634884"/>
                                        </p:tgtEl>
                                        <p:attrNameLst>
                                          <p:attrName>ppt_x</p:attrName>
                                          <p:attrName>ppt_y</p:attrName>
                                        </p:attrNameLst>
                                      </p:cBhvr>
                                      <p:rCtr x="233" y="0"/>
                                    </p:animMotion>
                                  </p:childTnLst>
                                </p:cTn>
                              </p:par>
                              <p:par>
                                <p:cTn id="7" presetID="35" presetClass="path" presetSubtype="0" accel="50000" fill="hold" grpId="0" nodeType="withEffect">
                                  <p:stCondLst>
                                    <p:cond delay="0"/>
                                  </p:stCondLst>
                                  <p:childTnLst>
                                    <p:animMotion origin="layout" path="M 3.88889E-6 -4.68208E-6 L -0.46111 -4.68208E-6 " pathEditMode="relative" rAng="0" ptsTypes="AA">
                                      <p:cBhvr>
                                        <p:cTn id="8" dur="1000" fill="hold"/>
                                        <p:tgtEl>
                                          <p:spTgt spid="634890"/>
                                        </p:tgtEl>
                                        <p:attrNameLst>
                                          <p:attrName>ppt_x</p:attrName>
                                          <p:attrName>ppt_y</p:attrName>
                                        </p:attrNameLst>
                                      </p:cBhvr>
                                      <p:rCtr x="-231" y="0"/>
                                    </p:animMotion>
                                  </p:childTnLst>
                                </p:cTn>
                              </p:par>
                            </p:childTnLst>
                          </p:cTn>
                        </p:par>
                        <p:par>
                          <p:cTn id="9" fill="hold">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634890"/>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634884"/>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634910"/>
                                        </p:tgtEl>
                                        <p:attrNameLst>
                                          <p:attrName>style.visibility</p:attrName>
                                        </p:attrNameLst>
                                      </p:cBhvr>
                                      <p:to>
                                        <p:strVal val="visible"/>
                                      </p:to>
                                    </p:set>
                                  </p:childTnLst>
                                </p:cTn>
                              </p:par>
                            </p:childTnLst>
                          </p:cTn>
                        </p:par>
                        <p:par>
                          <p:cTn id="17" fill="hold">
                            <p:stCondLst>
                              <p:cond delay="1000"/>
                            </p:stCondLst>
                            <p:childTnLst>
                              <p:par>
                                <p:cTn id="18" presetID="9" presetClass="entr" presetSubtype="0" fill="hold" grpId="0" nodeType="afterEffect" nodePh="1">
                                  <p:stCondLst>
                                    <p:cond delay="0"/>
                                  </p:stCondLst>
                                  <p:endCondLst>
                                    <p:cond evt="begin" delay="0">
                                      <p:tn val="18"/>
                                    </p:cond>
                                  </p:endCondLst>
                                  <p:childTnLst>
                                    <p:set>
                                      <p:cBhvr>
                                        <p:cTn id="19" dur="1" fill="hold">
                                          <p:stCondLst>
                                            <p:cond delay="0"/>
                                          </p:stCondLst>
                                        </p:cTn>
                                        <p:tgtEl>
                                          <p:spTgt spid="634954"/>
                                        </p:tgtEl>
                                        <p:attrNameLst>
                                          <p:attrName>style.visibility</p:attrName>
                                        </p:attrNameLst>
                                      </p:cBhvr>
                                      <p:to>
                                        <p:strVal val="visible"/>
                                      </p:to>
                                    </p:set>
                                    <p:animEffect transition="in" filter="dissolve">
                                      <p:cBhvr>
                                        <p:cTn id="20" dur="500"/>
                                        <p:tgtEl>
                                          <p:spTgt spid="634954"/>
                                        </p:tgtEl>
                                      </p:cBhvr>
                                    </p:animEffect>
                                  </p:childTnLst>
                                </p:cTn>
                              </p:par>
                              <p:par>
                                <p:cTn id="21" presetID="10" presetClass="exit" presetSubtype="0" fill="hold" grpId="1" nodeType="withEffect" nodePh="1">
                                  <p:stCondLst>
                                    <p:cond delay="0"/>
                                  </p:stCondLst>
                                  <p:endCondLst>
                                    <p:cond evt="begin" delay="0">
                                      <p:tn val="21"/>
                                    </p:cond>
                                  </p:endCondLst>
                                  <p:childTnLst>
                                    <p:animEffect transition="out" filter="fade">
                                      <p:cBhvr>
                                        <p:cTn id="22" dur="2000"/>
                                        <p:tgtEl>
                                          <p:spTgt spid="634954"/>
                                        </p:tgtEl>
                                      </p:cBhvr>
                                    </p:animEffect>
                                    <p:set>
                                      <p:cBhvr>
                                        <p:cTn id="23" dur="1" fill="hold">
                                          <p:stCondLst>
                                            <p:cond delay="1999"/>
                                          </p:stCondLst>
                                        </p:cTn>
                                        <p:tgtEl>
                                          <p:spTgt spid="63495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634910"/>
                                        </p:tgtEl>
                                      </p:cBhvr>
                                    </p:animEffect>
                                    <p:set>
                                      <p:cBhvr>
                                        <p:cTn id="26" dur="1" fill="hold">
                                          <p:stCondLst>
                                            <p:cond delay="1999"/>
                                          </p:stCondLst>
                                        </p:cTn>
                                        <p:tgtEl>
                                          <p:spTgt spid="634910"/>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634911"/>
                                        </p:tgtEl>
                                        <p:attrNameLst>
                                          <p:attrName>style.visibility</p:attrName>
                                        </p:attrNameLst>
                                      </p:cBhvr>
                                      <p:to>
                                        <p:strVal val="visible"/>
                                      </p:to>
                                    </p:set>
                                    <p:animEffect transition="in" filter="dissolve">
                                      <p:cBhvr>
                                        <p:cTn id="29" dur="500"/>
                                        <p:tgtEl>
                                          <p:spTgt spid="63491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34912"/>
                                        </p:tgtEl>
                                        <p:attrNameLst>
                                          <p:attrName>style.visibility</p:attrName>
                                        </p:attrNameLst>
                                      </p:cBhvr>
                                      <p:to>
                                        <p:strVal val="visible"/>
                                      </p:to>
                                    </p:set>
                                    <p:animEffect transition="in" filter="dissolve">
                                      <p:cBhvr>
                                        <p:cTn id="32" dur="500"/>
                                        <p:tgtEl>
                                          <p:spTgt spid="634912"/>
                                        </p:tgtEl>
                                      </p:cBhvr>
                                    </p:animEffect>
                                  </p:childTnLst>
                                </p:cTn>
                              </p:par>
                            </p:childTnLst>
                          </p:cTn>
                        </p:par>
                        <p:par>
                          <p:cTn id="33" fill="hold">
                            <p:stCondLst>
                              <p:cond delay="300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4" grpId="0" animBg="1"/>
      <p:bldP spid="634884" grpId="1" animBg="1"/>
      <p:bldP spid="634890" grpId="0" animBg="1"/>
      <p:bldP spid="634890" grpId="1" animBg="1"/>
      <p:bldP spid="634910" grpId="0" animBg="1"/>
      <p:bldP spid="634910" grpId="1" animBg="1"/>
      <p:bldP spid="634911" grpId="0" animBg="1"/>
      <p:bldP spid="634912" grpId="0" animBg="1"/>
      <p:bldP spid="634954" grpId="0"/>
      <p:bldP spid="634954" grpId="1"/>
      <p:bldP spid="37" grpId="0"/>
      <p:bldP spid="43"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3" name="Picture 1" descr="PictureforPoint5_oct04_nopa.gif"/>
          <p:cNvPicPr>
            <a:picLocks noChangeAspect="1"/>
          </p:cNvPicPr>
          <p:nvPr/>
        </p:nvPicPr>
        <p:blipFill>
          <a:blip r:embed="rId3"/>
          <a:srcRect/>
          <a:stretch>
            <a:fillRect/>
          </a:stretch>
        </p:blipFill>
        <p:spPr bwMode="auto">
          <a:xfrm>
            <a:off x="0" y="123825"/>
            <a:ext cx="9144000" cy="6629400"/>
          </a:xfrm>
          <a:prstGeom prst="rect">
            <a:avLst/>
          </a:prstGeom>
          <a:noFill/>
          <a:ln w="9525">
            <a:noFill/>
            <a:miter lim="800000"/>
            <a:headEnd/>
            <a:tailEnd/>
          </a:ln>
        </p:spPr>
      </p:pic>
      <p:sp>
        <p:nvSpPr>
          <p:cNvPr id="3" name="Rectangle 2">
            <a:hlinkClick r:id="rId4" action="ppaction://hlinksldjump"/>
          </p:cNvPr>
          <p:cNvSpPr/>
          <p:nvPr/>
        </p:nvSpPr>
        <p:spPr>
          <a:xfrm>
            <a:off x="2481263" y="5788025"/>
            <a:ext cx="1519237" cy="35083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hlinkClick r:id="rId5" action="ppaction://hlinksldjump"/>
          </p:cNvPr>
          <p:cNvSpPr/>
          <p:nvPr/>
        </p:nvSpPr>
        <p:spPr>
          <a:xfrm>
            <a:off x="371475" y="5794375"/>
            <a:ext cx="1270000" cy="3429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hlinkClick r:id="rId6" action="ppaction://hlinksldjump"/>
          </p:cNvPr>
          <p:cNvSpPr/>
          <p:nvPr/>
        </p:nvSpPr>
        <p:spPr>
          <a:xfrm>
            <a:off x="4579938" y="5781675"/>
            <a:ext cx="3270250" cy="39211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a:hlinkClick r:id="rId7" action="ppaction://hlinksldjump"/>
          </p:cNvPr>
          <p:cNvSpPr/>
          <p:nvPr/>
        </p:nvSpPr>
        <p:spPr>
          <a:xfrm>
            <a:off x="365125" y="6215063"/>
            <a:ext cx="3513138" cy="35083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a:hlinkClick r:id="rId8" action="ppaction://hlinksldjump"/>
          </p:cNvPr>
          <p:cNvSpPr/>
          <p:nvPr/>
        </p:nvSpPr>
        <p:spPr>
          <a:xfrm>
            <a:off x="4594225" y="6227763"/>
            <a:ext cx="1446213" cy="36512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8919" name="Image 7"/>
          <p:cNvPicPr>
            <a:picLocks noChangeAspect="1"/>
          </p:cNvPicPr>
          <p:nvPr/>
        </p:nvPicPr>
        <p:blipFill>
          <a:blip r:embed="rId9"/>
          <a:srcRect/>
          <a:stretch>
            <a:fillRect/>
          </a:stretch>
        </p:blipFill>
        <p:spPr bwMode="auto">
          <a:xfrm>
            <a:off x="68263" y="184150"/>
            <a:ext cx="12319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 name="Image 42" descr="matriochka_small.jpg"/>
          <p:cNvPicPr>
            <a:picLocks noChangeAspect="1"/>
          </p:cNvPicPr>
          <p:nvPr/>
        </p:nvPicPr>
        <p:blipFill>
          <a:blip r:embed="rId2"/>
          <a:stretch>
            <a:fillRect/>
          </a:stretch>
        </p:blipFill>
        <p:spPr>
          <a:xfrm>
            <a:off x="0" y="0"/>
            <a:ext cx="9144001" cy="6858000"/>
          </a:xfrm>
          <a:prstGeom prst="rect">
            <a:avLst/>
          </a:prstGeom>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35112" y="5924550"/>
            <a:ext cx="1144815"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Cellule</a:t>
            </a:r>
          </a:p>
          <a:p>
            <a:pPr algn="ctr"/>
            <a:r>
              <a:rPr lang="fr-FR" sz="2400" dirty="0" smtClean="0">
                <a:solidFill>
                  <a:schemeClr val="bg1"/>
                </a:solidFill>
                <a:latin typeface="Comic Sans MS" pitchFamily="66" charset="0"/>
              </a:rPr>
              <a:t>~10</a:t>
            </a:r>
            <a:r>
              <a:rPr lang="fr-FR" sz="2400" baseline="30000" dirty="0" smtClean="0">
                <a:solidFill>
                  <a:schemeClr val="bg1"/>
                </a:solidFill>
                <a:latin typeface="Comic Sans MS" pitchFamily="66" charset="0"/>
              </a:rPr>
              <a:t>-6</a:t>
            </a:r>
            <a:r>
              <a:rPr lang="fr-FR" sz="2400"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smtClean="0">
                <a:solidFill>
                  <a:schemeClr val="bg1"/>
                </a:solidFill>
                <a:latin typeface="Comic Sans MS" pitchFamily="66" charset="0"/>
              </a:rPr>
              <a:t>~10</a:t>
            </a:r>
            <a:r>
              <a:rPr lang="fr-FR" sz="2400" baseline="30000" dirty="0" smtClean="0">
                <a:solidFill>
                  <a:schemeClr val="bg1"/>
                </a:solidFill>
                <a:latin typeface="Comic Sans MS" pitchFamily="66" charset="0"/>
              </a:rPr>
              <a:t>-9</a:t>
            </a:r>
            <a:r>
              <a:rPr lang="fr-FR" sz="2400"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659563" y="6427788"/>
            <a:ext cx="1462087"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Nucléons</a:t>
            </a: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51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235825" y="5661025"/>
            <a:ext cx="0" cy="792163"/>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rgbClr val="FFFFFF"/>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3" name="Text Box 35"/>
          <p:cNvSpPr txBox="1">
            <a:spLocks noChangeArrowheads="1"/>
          </p:cNvSpPr>
          <p:nvPr/>
        </p:nvSpPr>
        <p:spPr bwMode="auto">
          <a:xfrm>
            <a:off x="7772400" y="3962400"/>
            <a:ext cx="1219200" cy="830997"/>
          </a:xfrm>
          <a:prstGeom prst="rect">
            <a:avLst/>
          </a:prstGeom>
          <a:noFill/>
          <a:ln w="9525">
            <a:noFill/>
            <a:miter lim="800000"/>
            <a:headEnd/>
            <a:tailEnd/>
          </a:ln>
        </p:spPr>
        <p:txBody>
          <a:bodyPr wrap="squar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6" name="Text Box 38"/>
          <p:cNvSpPr txBox="1">
            <a:spLocks noChangeArrowheads="1"/>
          </p:cNvSpPr>
          <p:nvPr/>
        </p:nvSpPr>
        <p:spPr bwMode="auto">
          <a:xfrm>
            <a:off x="6781800" y="3200400"/>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8" name="Text Box 7"/>
          <p:cNvSpPr txBox="1">
            <a:spLocks noChangeArrowheads="1"/>
          </p:cNvSpPr>
          <p:nvPr/>
        </p:nvSpPr>
        <p:spPr bwMode="auto">
          <a:xfrm>
            <a:off x="5923494" y="5734050"/>
            <a:ext cx="1237188"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endParaRPr lang="fr-FR" sz="2400" dirty="0" smtClean="0">
              <a:solidFill>
                <a:schemeClr val="bg1"/>
              </a:solidFill>
              <a:latin typeface="Comic Sans MS" pitchFamily="66" charset="0"/>
            </a:endParaRPr>
          </a:p>
          <a:p>
            <a:pPr algn="ctr"/>
            <a:r>
              <a:rPr lang="fr-FR" dirty="0" smtClean="0">
                <a:solidFill>
                  <a:schemeClr val="bg1"/>
                </a:solidFill>
                <a:latin typeface="Comic Sans MS" pitchFamily="66" charset="0"/>
              </a:rPr>
              <a:t>~10</a:t>
            </a:r>
            <a:r>
              <a:rPr lang="fr-FR" baseline="30000" dirty="0" smtClean="0">
                <a:solidFill>
                  <a:schemeClr val="bg1"/>
                </a:solidFill>
                <a:latin typeface="Comic Sans MS" pitchFamily="66" charset="0"/>
              </a:rPr>
              <a:t>-12</a:t>
            </a:r>
            <a:r>
              <a:rPr lang="fr-FR"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14" name="Line 13"/>
          <p:cNvSpPr>
            <a:spLocks noChangeShapeType="1"/>
          </p:cNvSpPr>
          <p:nvPr/>
        </p:nvSpPr>
        <p:spPr bwMode="auto">
          <a:xfrm flipV="1">
            <a:off x="6588125" y="5589588"/>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pic>
        <p:nvPicPr>
          <p:cNvPr id="45" name="Picture 47" descr="noyau"/>
          <p:cNvPicPr>
            <a:picLocks noChangeAspect="1" noChangeArrowheads="1"/>
          </p:cNvPicPr>
          <p:nvPr/>
        </p:nvPicPr>
        <p:blipFill>
          <a:blip r:embed="rId5" cstate="print"/>
          <a:srcRect/>
          <a:stretch>
            <a:fillRect/>
          </a:stretch>
        </p:blipFill>
        <p:spPr bwMode="auto">
          <a:xfrm>
            <a:off x="5334000" y="3352800"/>
            <a:ext cx="1023938" cy="1023938"/>
          </a:xfrm>
          <a:prstGeom prst="rect">
            <a:avLst/>
          </a:prstGeom>
          <a:noFill/>
          <a:ln w="9525">
            <a:noFill/>
            <a:miter lim="800000"/>
            <a:headEnd/>
            <a:tailEnd/>
          </a:ln>
        </p:spPr>
      </p:pic>
      <p:sp>
        <p:nvSpPr>
          <p:cNvPr id="46" name="Rectangle 45"/>
          <p:cNvSpPr/>
          <p:nvPr/>
        </p:nvSpPr>
        <p:spPr>
          <a:xfrm>
            <a:off x="8153400" y="5105400"/>
            <a:ext cx="685800" cy="457200"/>
          </a:xfrm>
          <a:prstGeom prst="rect">
            <a:avLst/>
          </a:prstGeom>
          <a:solidFill>
            <a:srgbClr val="8808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r 48"/>
          <p:cNvGrpSpPr/>
          <p:nvPr/>
        </p:nvGrpSpPr>
        <p:grpSpPr>
          <a:xfrm>
            <a:off x="7308477" y="5715000"/>
            <a:ext cx="1835523" cy="738336"/>
            <a:chOff x="7308477" y="5715000"/>
            <a:chExt cx="1835523" cy="738336"/>
          </a:xfrm>
        </p:grpSpPr>
        <p:sp>
          <p:nvSpPr>
            <p:cNvPr id="10" name="Text Box 9"/>
            <p:cNvSpPr txBox="1">
              <a:spLocks noChangeArrowheads="1"/>
            </p:cNvSpPr>
            <p:nvPr/>
          </p:nvSpPr>
          <p:spPr bwMode="auto">
            <a:xfrm>
              <a:off x="7308477" y="5996136"/>
              <a:ext cx="1223963" cy="457200"/>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Quarks</a:t>
              </a:r>
            </a:p>
          </p:txBody>
        </p:sp>
        <p:sp>
          <p:nvSpPr>
            <p:cNvPr id="47" name="Text Box 7"/>
            <p:cNvSpPr txBox="1">
              <a:spLocks noChangeArrowheads="1"/>
            </p:cNvSpPr>
            <p:nvPr/>
          </p:nvSpPr>
          <p:spPr bwMode="auto">
            <a:xfrm>
              <a:off x="7906812" y="5715000"/>
              <a:ext cx="1237188" cy="461665"/>
            </a:xfrm>
            <a:prstGeom prst="rect">
              <a:avLst/>
            </a:prstGeom>
            <a:noFill/>
            <a:ln w="9525">
              <a:noFill/>
              <a:miter lim="800000"/>
              <a:headEnd/>
              <a:tailEnd/>
            </a:ln>
          </p:spPr>
          <p:txBody>
            <a:bodyPr wrap="none">
              <a:spAutoFit/>
            </a:bodyPr>
            <a:lstStyle/>
            <a:p>
              <a:pPr algn="ctr"/>
              <a:r>
                <a:rPr lang="fr-FR" dirty="0" smtClean="0">
                  <a:solidFill>
                    <a:schemeClr val="bg1"/>
                  </a:solidFill>
                  <a:latin typeface="Comic Sans MS" pitchFamily="66" charset="0"/>
                </a:rPr>
                <a:t>~10</a:t>
              </a:r>
              <a:r>
                <a:rPr lang="fr-FR" baseline="30000" dirty="0" smtClean="0">
                  <a:solidFill>
                    <a:schemeClr val="bg1"/>
                  </a:solidFill>
                  <a:latin typeface="Comic Sans MS" pitchFamily="66" charset="0"/>
                </a:rPr>
                <a:t>-15</a:t>
              </a:r>
              <a:r>
                <a:rPr lang="fr-FR" dirty="0" smtClean="0">
                  <a:solidFill>
                    <a:schemeClr val="bg1"/>
                  </a:solidFill>
                  <a:latin typeface="Comic Sans MS" pitchFamily="66" charset="0"/>
                </a:rPr>
                <a:t>m</a:t>
              </a:r>
              <a:endParaRPr lang="fr-FR" sz="2400" dirty="0">
                <a:solidFill>
                  <a:schemeClr val="bg1"/>
                </a:solidFill>
                <a:latin typeface="Comic Sans MS" pitchFamily="66" charset="0"/>
              </a:endParaRPr>
            </a:p>
          </p:txBody>
        </p:sp>
      </p:grpSp>
      <p:grpSp>
        <p:nvGrpSpPr>
          <p:cNvPr id="19" name="Grouper 41"/>
          <p:cNvGrpSpPr/>
          <p:nvPr/>
        </p:nvGrpSpPr>
        <p:grpSpPr>
          <a:xfrm>
            <a:off x="5125776" y="2590800"/>
            <a:ext cx="1960824" cy="4333022"/>
            <a:chOff x="5125776" y="2590800"/>
            <a:chExt cx="1960824" cy="4333022"/>
          </a:xfrm>
        </p:grpSpPr>
        <p:sp>
          <p:nvSpPr>
            <p:cNvPr id="16" name="Line 15"/>
            <p:cNvSpPr>
              <a:spLocks noChangeShapeType="1"/>
            </p:cNvSpPr>
            <p:nvPr/>
          </p:nvSpPr>
          <p:spPr bwMode="auto">
            <a:xfrm flipV="1">
              <a:off x="5651500" y="5661025"/>
              <a:ext cx="0" cy="504825"/>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grpSp>
          <p:nvGrpSpPr>
            <p:cNvPr id="25" name="Grouper 39"/>
            <p:cNvGrpSpPr/>
            <p:nvPr/>
          </p:nvGrpSpPr>
          <p:grpSpPr>
            <a:xfrm>
              <a:off x="5125776" y="2590800"/>
              <a:ext cx="1960824" cy="4333022"/>
              <a:chOff x="5125776" y="2590800"/>
              <a:chExt cx="1960824" cy="4333022"/>
            </a:xfrm>
          </p:grpSpPr>
          <p:sp>
            <p:nvSpPr>
              <p:cNvPr id="7" name="Text Box 6"/>
              <p:cNvSpPr txBox="1">
                <a:spLocks noChangeArrowheads="1"/>
              </p:cNvSpPr>
              <p:nvPr/>
            </p:nvSpPr>
            <p:spPr bwMode="auto">
              <a:xfrm>
                <a:off x="5125776" y="6092825"/>
                <a:ext cx="1237188"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Atome</a:t>
                </a:r>
              </a:p>
              <a:p>
                <a:pPr algn="ctr"/>
                <a:r>
                  <a:rPr lang="fr-FR" sz="2400" dirty="0" smtClean="0">
                    <a:solidFill>
                      <a:schemeClr val="bg1"/>
                    </a:solidFill>
                    <a:latin typeface="Comic Sans MS" pitchFamily="66" charset="0"/>
                  </a:rPr>
                  <a:t>~10</a:t>
                </a:r>
                <a:r>
                  <a:rPr lang="fr-FR" sz="2400" baseline="30000" dirty="0" smtClean="0">
                    <a:solidFill>
                      <a:schemeClr val="bg1"/>
                    </a:solidFill>
                    <a:latin typeface="Comic Sans MS" pitchFamily="66" charset="0"/>
                  </a:rPr>
                  <a:t>-10</a:t>
                </a:r>
                <a:r>
                  <a:rPr lang="fr-FR" sz="2400" dirty="0" smtClean="0">
                    <a:solidFill>
                      <a:schemeClr val="bg1"/>
                    </a:solidFill>
                    <a:latin typeface="Comic Sans MS" pitchFamily="66" charset="0"/>
                  </a:rPr>
                  <a:t>m</a:t>
                </a:r>
                <a:endParaRPr lang="fr-FR" sz="2400" dirty="0">
                  <a:solidFill>
                    <a:schemeClr val="bg1"/>
                  </a:solidFill>
                  <a:latin typeface="Comic Sans MS" pitchFamily="66" charset="0"/>
                </a:endParaRPr>
              </a:p>
            </p:txBody>
          </p:sp>
          <p:sp>
            <p:nvSpPr>
              <p:cNvPr id="48" name="Text Box 38"/>
              <p:cNvSpPr txBox="1">
                <a:spLocks noChangeArrowheads="1"/>
              </p:cNvSpPr>
              <p:nvPr/>
            </p:nvSpPr>
            <p:spPr bwMode="auto">
              <a:xfrm>
                <a:off x="5486400" y="2590800"/>
                <a:ext cx="1600200" cy="461665"/>
              </a:xfrm>
              <a:prstGeom prst="rect">
                <a:avLst/>
              </a:prstGeom>
              <a:noFill/>
              <a:ln w="9525">
                <a:noFill/>
                <a:miter lim="800000"/>
                <a:headEnd/>
                <a:tailEnd/>
              </a:ln>
            </p:spPr>
            <p:txBody>
              <a:bodyPr wrap="square">
                <a:spAutoFit/>
              </a:bodyPr>
              <a:lstStyle/>
              <a:p>
                <a:r>
                  <a:rPr lang="fr-FR" dirty="0" smtClean="0">
                    <a:solidFill>
                      <a:schemeClr val="bg1"/>
                    </a:solidFill>
                    <a:latin typeface="Comic Sans MS" pitchFamily="66" charset="0"/>
                  </a:rPr>
                  <a:t>électron</a:t>
                </a:r>
                <a:endParaRPr lang="fr-FR" dirty="0">
                  <a:solidFill>
                    <a:schemeClr val="bg1"/>
                  </a:solidFill>
                  <a:latin typeface="Comic Sans MS" pitchFamily="66" charset="0"/>
                </a:endParaRPr>
              </a:p>
            </p:txBody>
          </p:sp>
        </p:grpSp>
      </p:grpSp>
      <p:sp>
        <p:nvSpPr>
          <p:cNvPr id="41" name="Espace réservé du numéro de diapositive 40"/>
          <p:cNvSpPr>
            <a:spLocks noGrp="1"/>
          </p:cNvSpPr>
          <p:nvPr>
            <p:ph type="sldNum" sz="quarter" idx="12"/>
          </p:nvPr>
        </p:nvSpPr>
        <p:spPr/>
        <p:txBody>
          <a:bodyPr/>
          <a:lstStyle/>
          <a:p>
            <a:fld id="{15A53C10-405B-DE42-A6B2-9D6E6857B78D}" type="slidenum">
              <a:rPr lang="fr-FR" smtClean="0"/>
              <a:pPr/>
              <a:t>4</a:t>
            </a:fld>
            <a:endParaRPr lang="fr-F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1"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Electron.gif"/>
          <p:cNvPicPr>
            <a:picLocks noChangeAspect="1"/>
          </p:cNvPicPr>
          <p:nvPr/>
        </p:nvPicPr>
        <p:blipFill>
          <a:blip r:embed="rId4"/>
          <a:srcRect/>
          <a:stretch>
            <a:fillRect/>
          </a:stretch>
        </p:blipFill>
        <p:spPr bwMode="auto">
          <a:xfrm>
            <a:off x="534988" y="2370138"/>
            <a:ext cx="1323975" cy="527050"/>
          </a:xfrm>
          <a:prstGeom prst="rect">
            <a:avLst/>
          </a:prstGeom>
          <a:noFill/>
          <a:ln w="9525">
            <a:noFill/>
            <a:miter lim="800000"/>
            <a:headEnd/>
            <a:tailEnd/>
          </a:ln>
        </p:spPr>
      </p:pic>
      <p:pic>
        <p:nvPicPr>
          <p:cNvPr id="4" name="Picture 3" descr="ElectronHits.gif"/>
          <p:cNvPicPr>
            <a:picLocks noChangeAspect="1"/>
          </p:cNvPicPr>
          <p:nvPr/>
        </p:nvPicPr>
        <p:blipFill>
          <a:blip r:embed="rId5"/>
          <a:srcRect/>
          <a:stretch>
            <a:fillRect/>
          </a:stretch>
        </p:blipFill>
        <p:spPr bwMode="auto">
          <a:xfrm>
            <a:off x="557213" y="2359025"/>
            <a:ext cx="1522412" cy="635000"/>
          </a:xfrm>
          <a:prstGeom prst="rect">
            <a:avLst/>
          </a:prstGeom>
          <a:noFill/>
          <a:ln w="9525">
            <a:noFill/>
            <a:miter lim="800000"/>
            <a:headEnd/>
            <a:tailEnd/>
          </a:ln>
        </p:spPr>
      </p:pic>
      <p:pic>
        <p:nvPicPr>
          <p:cNvPr id="5" name="Picture 4" descr="ElectronKey.gif"/>
          <p:cNvPicPr>
            <a:picLocks noChangeAspect="1"/>
          </p:cNvPicPr>
          <p:nvPr/>
        </p:nvPicPr>
        <p:blipFill>
          <a:blip r:embed="rId6"/>
          <a:srcRect/>
          <a:stretch>
            <a:fillRect/>
          </a:stretch>
        </p:blipFill>
        <p:spPr bwMode="auto">
          <a:xfrm>
            <a:off x="2492375" y="5824538"/>
            <a:ext cx="1414463" cy="228600"/>
          </a:xfrm>
          <a:prstGeom prst="rect">
            <a:avLst/>
          </a:prstGeom>
          <a:noFill/>
          <a:ln w="9525">
            <a:noFill/>
            <a:miter lim="800000"/>
            <a:headEnd/>
            <a:tailEnd/>
          </a:ln>
        </p:spPr>
      </p:pic>
      <p:sp>
        <p:nvSpPr>
          <p:cNvPr id="6" name="Rectangle 5">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2316465" y="5661707"/>
            <a:ext cx="1779832"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09"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PhotonKey.gif"/>
          <p:cNvPicPr>
            <a:picLocks noChangeAspect="1"/>
          </p:cNvPicPr>
          <p:nvPr/>
        </p:nvPicPr>
        <p:blipFill>
          <a:blip r:embed="rId4"/>
          <a:srcRect/>
          <a:stretch>
            <a:fillRect/>
          </a:stretch>
        </p:blipFill>
        <p:spPr bwMode="auto">
          <a:xfrm>
            <a:off x="4579938" y="6262688"/>
            <a:ext cx="1350962" cy="233362"/>
          </a:xfrm>
          <a:prstGeom prst="rect">
            <a:avLst/>
          </a:prstGeom>
          <a:noFill/>
          <a:ln w="9525">
            <a:noFill/>
            <a:miter lim="800000"/>
            <a:headEnd/>
            <a:tailEnd/>
          </a:ln>
        </p:spPr>
      </p:pic>
      <p:pic>
        <p:nvPicPr>
          <p:cNvPr id="4" name="Picture 3" descr="PhotonTrack.gif"/>
          <p:cNvPicPr>
            <a:picLocks noChangeAspect="1"/>
          </p:cNvPicPr>
          <p:nvPr/>
        </p:nvPicPr>
        <p:blipFill>
          <a:blip r:embed="rId5"/>
          <a:srcRect/>
          <a:stretch>
            <a:fillRect/>
          </a:stretch>
        </p:blipFill>
        <p:spPr bwMode="auto">
          <a:xfrm>
            <a:off x="490538" y="1812925"/>
            <a:ext cx="1184275" cy="736600"/>
          </a:xfrm>
          <a:prstGeom prst="rect">
            <a:avLst/>
          </a:prstGeom>
          <a:noFill/>
          <a:ln w="9525">
            <a:noFill/>
            <a:miter lim="800000"/>
            <a:headEnd/>
            <a:tailEnd/>
          </a:ln>
        </p:spPr>
      </p:pic>
      <p:pic>
        <p:nvPicPr>
          <p:cNvPr id="5" name="Picture 4" descr="PhotonHits.gif"/>
          <p:cNvPicPr>
            <a:picLocks noChangeAspect="1"/>
          </p:cNvPicPr>
          <p:nvPr/>
        </p:nvPicPr>
        <p:blipFill>
          <a:blip r:embed="rId6"/>
          <a:srcRect/>
          <a:stretch>
            <a:fillRect/>
          </a:stretch>
        </p:blipFill>
        <p:spPr bwMode="auto">
          <a:xfrm>
            <a:off x="1609725" y="1622425"/>
            <a:ext cx="349250" cy="319088"/>
          </a:xfrm>
          <a:prstGeom prst="rect">
            <a:avLst/>
          </a:prstGeom>
          <a:noFill/>
          <a:ln w="9525">
            <a:noFill/>
            <a:miter lim="800000"/>
            <a:headEnd/>
            <a:tailEnd/>
          </a:ln>
        </p:spPr>
      </p:pic>
      <p:sp>
        <p:nvSpPr>
          <p:cNvPr id="6" name="Rectangle 5">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4337782" y="6198362"/>
            <a:ext cx="1779832"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7"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ChargedHadronTrack.gif"/>
          <p:cNvPicPr>
            <a:picLocks noChangeAspect="1"/>
          </p:cNvPicPr>
          <p:nvPr/>
        </p:nvPicPr>
        <p:blipFill>
          <a:blip r:embed="rId4"/>
          <a:srcRect/>
          <a:stretch>
            <a:fillRect/>
          </a:stretch>
        </p:blipFill>
        <p:spPr bwMode="auto">
          <a:xfrm>
            <a:off x="563563" y="2400300"/>
            <a:ext cx="1858962" cy="862013"/>
          </a:xfrm>
          <a:prstGeom prst="rect">
            <a:avLst/>
          </a:prstGeom>
          <a:noFill/>
          <a:ln w="9525">
            <a:noFill/>
            <a:miter lim="800000"/>
            <a:headEnd/>
            <a:tailEnd/>
          </a:ln>
        </p:spPr>
      </p:pic>
      <p:pic>
        <p:nvPicPr>
          <p:cNvPr id="4" name="Picture 3" descr="ChargedHadronHits.gif"/>
          <p:cNvPicPr>
            <a:picLocks noChangeAspect="1"/>
          </p:cNvPicPr>
          <p:nvPr/>
        </p:nvPicPr>
        <p:blipFill>
          <a:blip r:embed="rId5"/>
          <a:srcRect/>
          <a:stretch>
            <a:fillRect/>
          </a:stretch>
        </p:blipFill>
        <p:spPr bwMode="auto">
          <a:xfrm>
            <a:off x="708025" y="2362200"/>
            <a:ext cx="2706688" cy="1522413"/>
          </a:xfrm>
          <a:prstGeom prst="rect">
            <a:avLst/>
          </a:prstGeom>
          <a:noFill/>
          <a:ln w="9525">
            <a:noFill/>
            <a:miter lim="800000"/>
            <a:headEnd/>
            <a:tailEnd/>
          </a:ln>
        </p:spPr>
      </p:pic>
      <p:pic>
        <p:nvPicPr>
          <p:cNvPr id="6" name="Picture 5" descr="ChargedHadronKey.gif"/>
          <p:cNvPicPr>
            <a:picLocks noChangeAspect="1"/>
          </p:cNvPicPr>
          <p:nvPr/>
        </p:nvPicPr>
        <p:blipFill>
          <a:blip r:embed="rId6"/>
          <a:srcRect/>
          <a:stretch>
            <a:fillRect/>
          </a:stretch>
        </p:blipFill>
        <p:spPr bwMode="auto">
          <a:xfrm>
            <a:off x="4548188" y="5757863"/>
            <a:ext cx="3260725" cy="403225"/>
          </a:xfrm>
          <a:prstGeom prst="rect">
            <a:avLst/>
          </a:prstGeom>
          <a:noFill/>
          <a:ln w="9525">
            <a:noFill/>
            <a:miter lim="800000"/>
            <a:headEnd/>
            <a:tailEnd/>
          </a:ln>
        </p:spPr>
      </p:pic>
      <p:sp>
        <p:nvSpPr>
          <p:cNvPr id="7" name="Rectangle 6">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4548187" y="5661707"/>
            <a:ext cx="3260725"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5" name="Picture 1"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3" name="Picture 2" descr="NeutralHadronKey.gif"/>
          <p:cNvPicPr>
            <a:picLocks noChangeAspect="1"/>
          </p:cNvPicPr>
          <p:nvPr/>
        </p:nvPicPr>
        <p:blipFill>
          <a:blip r:embed="rId4"/>
          <a:srcRect/>
          <a:stretch>
            <a:fillRect/>
          </a:stretch>
        </p:blipFill>
        <p:spPr bwMode="auto">
          <a:xfrm>
            <a:off x="377825" y="6246813"/>
            <a:ext cx="3392488" cy="287337"/>
          </a:xfrm>
          <a:prstGeom prst="rect">
            <a:avLst/>
          </a:prstGeom>
          <a:noFill/>
          <a:ln w="9525">
            <a:noFill/>
            <a:miter lim="800000"/>
            <a:headEnd/>
            <a:tailEnd/>
          </a:ln>
        </p:spPr>
      </p:pic>
      <p:pic>
        <p:nvPicPr>
          <p:cNvPr id="4" name="Picture 3" descr="NeutralHadronTrack.gif"/>
          <p:cNvPicPr>
            <a:picLocks noChangeAspect="1"/>
          </p:cNvPicPr>
          <p:nvPr/>
        </p:nvPicPr>
        <p:blipFill>
          <a:blip r:embed="rId5"/>
          <a:srcRect/>
          <a:stretch>
            <a:fillRect/>
          </a:stretch>
        </p:blipFill>
        <p:spPr bwMode="auto">
          <a:xfrm>
            <a:off x="558800" y="1903413"/>
            <a:ext cx="1995488" cy="598487"/>
          </a:xfrm>
          <a:prstGeom prst="rect">
            <a:avLst/>
          </a:prstGeom>
          <a:noFill/>
          <a:ln w="9525">
            <a:noFill/>
            <a:miter lim="800000"/>
            <a:headEnd/>
            <a:tailEnd/>
          </a:ln>
        </p:spPr>
      </p:pic>
      <p:pic>
        <p:nvPicPr>
          <p:cNvPr id="5" name="Picture 4" descr="NeutralHadronHits.gif"/>
          <p:cNvPicPr>
            <a:picLocks noChangeAspect="1"/>
          </p:cNvPicPr>
          <p:nvPr/>
        </p:nvPicPr>
        <p:blipFill>
          <a:blip r:embed="rId6"/>
          <a:srcRect/>
          <a:stretch>
            <a:fillRect/>
          </a:stretch>
        </p:blipFill>
        <p:spPr bwMode="auto">
          <a:xfrm>
            <a:off x="2184400" y="1377950"/>
            <a:ext cx="1211263" cy="887413"/>
          </a:xfrm>
          <a:prstGeom prst="rect">
            <a:avLst/>
          </a:prstGeom>
          <a:noFill/>
          <a:ln w="9525">
            <a:noFill/>
            <a:miter lim="800000"/>
            <a:headEnd/>
            <a:tailEnd/>
          </a:ln>
        </p:spPr>
      </p:pic>
      <p:sp>
        <p:nvSpPr>
          <p:cNvPr id="6" name="Rectangle 5">
            <a:hlinkClick r:id="rId7"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377825" y="6198362"/>
            <a:ext cx="3392488" cy="536655"/>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3" name="Picture 3" descr="PictureforPoint5_oct04_nopa.gif"/>
          <p:cNvPicPr>
            <a:picLocks noChangeAspect="1"/>
          </p:cNvPicPr>
          <p:nvPr/>
        </p:nvPicPr>
        <p:blipFill>
          <a:blip r:embed="rId3"/>
          <a:srcRect/>
          <a:stretch>
            <a:fillRect/>
          </a:stretch>
        </p:blipFill>
        <p:spPr bwMode="auto">
          <a:xfrm>
            <a:off x="0" y="114300"/>
            <a:ext cx="9144000" cy="6629400"/>
          </a:xfrm>
          <a:prstGeom prst="rect">
            <a:avLst/>
          </a:prstGeom>
          <a:noFill/>
          <a:ln w="9525">
            <a:noFill/>
            <a:miter lim="800000"/>
            <a:headEnd/>
            <a:tailEnd/>
          </a:ln>
        </p:spPr>
      </p:pic>
      <p:pic>
        <p:nvPicPr>
          <p:cNvPr id="7" name="Picture 6" descr="MuonHits.gif"/>
          <p:cNvPicPr>
            <a:picLocks noChangeAspect="1"/>
          </p:cNvPicPr>
          <p:nvPr/>
        </p:nvPicPr>
        <p:blipFill>
          <a:blip r:embed="rId4"/>
          <a:srcRect/>
          <a:stretch>
            <a:fillRect/>
          </a:stretch>
        </p:blipFill>
        <p:spPr bwMode="auto">
          <a:xfrm>
            <a:off x="4665663" y="1570038"/>
            <a:ext cx="4257675" cy="1787525"/>
          </a:xfrm>
          <a:prstGeom prst="rect">
            <a:avLst/>
          </a:prstGeom>
          <a:noFill/>
          <a:ln w="9525">
            <a:noFill/>
            <a:miter lim="800000"/>
            <a:headEnd/>
            <a:tailEnd/>
          </a:ln>
        </p:spPr>
      </p:pic>
      <p:pic>
        <p:nvPicPr>
          <p:cNvPr id="6" name="Picture 5" descr="MuonTrack.gif"/>
          <p:cNvPicPr>
            <a:picLocks noChangeAspect="1"/>
          </p:cNvPicPr>
          <p:nvPr/>
        </p:nvPicPr>
        <p:blipFill>
          <a:blip r:embed="rId5"/>
          <a:srcRect/>
          <a:stretch>
            <a:fillRect/>
          </a:stretch>
        </p:blipFill>
        <p:spPr bwMode="auto">
          <a:xfrm>
            <a:off x="549275" y="2092325"/>
            <a:ext cx="8461375" cy="873125"/>
          </a:xfrm>
          <a:prstGeom prst="rect">
            <a:avLst/>
          </a:prstGeom>
          <a:noFill/>
          <a:ln w="9525">
            <a:noFill/>
            <a:miter lim="800000"/>
            <a:headEnd/>
            <a:tailEnd/>
          </a:ln>
        </p:spPr>
      </p:pic>
      <p:pic>
        <p:nvPicPr>
          <p:cNvPr id="11" name="Picture 10" descr="MuonHitsInTracker.gif"/>
          <p:cNvPicPr>
            <a:picLocks noChangeAspect="1"/>
          </p:cNvPicPr>
          <p:nvPr/>
        </p:nvPicPr>
        <p:blipFill>
          <a:blip r:embed="rId6"/>
          <a:srcRect/>
          <a:stretch>
            <a:fillRect/>
          </a:stretch>
        </p:blipFill>
        <p:spPr bwMode="auto">
          <a:xfrm>
            <a:off x="385763" y="2051050"/>
            <a:ext cx="1665287" cy="533400"/>
          </a:xfrm>
          <a:prstGeom prst="rect">
            <a:avLst/>
          </a:prstGeom>
          <a:noFill/>
          <a:ln w="9525">
            <a:noFill/>
            <a:miter lim="800000"/>
            <a:headEnd/>
            <a:tailEnd/>
          </a:ln>
        </p:spPr>
      </p:pic>
      <p:pic>
        <p:nvPicPr>
          <p:cNvPr id="5" name="Picture 4" descr="MuonKey.gif"/>
          <p:cNvPicPr>
            <a:picLocks noChangeAspect="1"/>
          </p:cNvPicPr>
          <p:nvPr/>
        </p:nvPicPr>
        <p:blipFill>
          <a:blip r:embed="rId7"/>
          <a:srcRect/>
          <a:stretch>
            <a:fillRect/>
          </a:stretch>
        </p:blipFill>
        <p:spPr bwMode="auto">
          <a:xfrm>
            <a:off x="411163" y="5838825"/>
            <a:ext cx="1395412" cy="241300"/>
          </a:xfrm>
          <a:prstGeom prst="rect">
            <a:avLst/>
          </a:prstGeom>
          <a:noFill/>
          <a:ln w="9525">
            <a:noFill/>
            <a:miter lim="800000"/>
            <a:headEnd/>
            <a:tailEnd/>
          </a:ln>
        </p:spPr>
      </p:pic>
      <p:sp>
        <p:nvSpPr>
          <p:cNvPr id="8" name="Rectangle 7">
            <a:hlinkClick r:id="rId8" action="ppaction://hlinksldjump"/>
          </p:cNvPr>
          <p:cNvSpPr/>
          <p:nvPr/>
        </p:nvSpPr>
        <p:spPr>
          <a:xfrm>
            <a:off x="0" y="120650"/>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a:xfrm>
            <a:off x="385763" y="5811797"/>
            <a:ext cx="1779832" cy="395509"/>
          </a:xfrm>
          <a:prstGeom prst="rect">
            <a:avLst/>
          </a:prstGeom>
          <a:noFill/>
          <a:ln w="254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positron_Anderson.jpg"/>
          <p:cNvPicPr>
            <a:picLocks noChangeAspect="1"/>
          </p:cNvPicPr>
          <p:nvPr/>
        </p:nvPicPr>
        <p:blipFill>
          <a:blip r:embed="rId3"/>
          <a:stretch>
            <a:fillRect/>
          </a:stretch>
        </p:blipFill>
        <p:spPr>
          <a:xfrm>
            <a:off x="1905000" y="1905000"/>
            <a:ext cx="4495800" cy="4733500"/>
          </a:xfrm>
          <a:prstGeom prst="rect">
            <a:avLst/>
          </a:prstGeom>
        </p:spPr>
      </p:pic>
      <p:sp>
        <p:nvSpPr>
          <p:cNvPr id="4" name="ZoneTexte 3"/>
          <p:cNvSpPr txBox="1"/>
          <p:nvPr/>
        </p:nvSpPr>
        <p:spPr>
          <a:xfrm>
            <a:off x="304800" y="304800"/>
            <a:ext cx="7007247" cy="1138773"/>
          </a:xfrm>
          <a:prstGeom prst="rect">
            <a:avLst/>
          </a:prstGeom>
          <a:noFill/>
        </p:spPr>
        <p:txBody>
          <a:bodyPr wrap="none" rtlCol="0">
            <a:spAutoFit/>
          </a:bodyPr>
          <a:lstStyle/>
          <a:p>
            <a:r>
              <a:rPr lang="fr-FR" dirty="0" smtClean="0"/>
              <a:t>Découverte du positron (Anderson 1932), l’</a:t>
            </a:r>
            <a:r>
              <a:rPr lang="fr-FR" dirty="0" err="1" smtClean="0"/>
              <a:t>anti-électron</a:t>
            </a:r>
            <a:endParaRPr lang="fr-FR" dirty="0" smtClean="0"/>
          </a:p>
          <a:p>
            <a:r>
              <a:rPr lang="fr-FR" dirty="0" smtClean="0"/>
              <a:t>postulé par Dirac </a:t>
            </a:r>
            <a:r>
              <a:rPr lang="fr-FR" sz="1600" dirty="0" smtClean="0"/>
              <a:t>(mais Anderson l’ignorait)</a:t>
            </a:r>
          </a:p>
          <a:p>
            <a:r>
              <a:rPr lang="fr-FR" sz="1600" dirty="0" smtClean="0"/>
              <a:t>(en joignant les équations de la mécanique quantique et de la relativité restreinte, </a:t>
            </a:r>
          </a:p>
          <a:p>
            <a:r>
              <a:rPr lang="fr-FR" sz="1600" dirty="0" smtClean="0"/>
              <a:t>Dirac a vu apparaître comme solutions des électrons d’énergie négative) </a:t>
            </a:r>
            <a:endParaRPr lang="fr-FR" dirty="0"/>
          </a:p>
        </p:txBody>
      </p:sp>
      <p:sp>
        <p:nvSpPr>
          <p:cNvPr id="5" name="ZoneTexte 4"/>
          <p:cNvSpPr txBox="1"/>
          <p:nvPr/>
        </p:nvSpPr>
        <p:spPr>
          <a:xfrm>
            <a:off x="0" y="1542365"/>
            <a:ext cx="5176079" cy="646331"/>
          </a:xfrm>
          <a:prstGeom prst="rect">
            <a:avLst/>
          </a:prstGeom>
          <a:noFill/>
        </p:spPr>
        <p:txBody>
          <a:bodyPr wrap="none" rtlCol="0">
            <a:spAutoFit/>
          </a:bodyPr>
          <a:lstStyle/>
          <a:p>
            <a:r>
              <a:rPr lang="fr-FR" dirty="0" smtClean="0"/>
              <a:t>Photo dans une chambre à brouillard (« de Wilson »), </a:t>
            </a:r>
          </a:p>
          <a:p>
            <a:r>
              <a:rPr lang="fr-FR" dirty="0" smtClean="0"/>
              <a:t>soumise au rayonnement cosmique</a:t>
            </a:r>
            <a:endParaRPr lang="fr-FR" dirty="0"/>
          </a:p>
        </p:txBody>
      </p:sp>
      <p:cxnSp>
        <p:nvCxnSpPr>
          <p:cNvPr id="7" name="Connecteur droit avec flèche 6"/>
          <p:cNvCxnSpPr/>
          <p:nvPr/>
        </p:nvCxnSpPr>
        <p:spPr>
          <a:xfrm rot="5400000" flipH="1" flipV="1">
            <a:off x="2400300" y="6057900"/>
            <a:ext cx="6096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6400800" y="3886200"/>
            <a:ext cx="1908520" cy="400110"/>
          </a:xfrm>
          <a:prstGeom prst="rect">
            <a:avLst/>
          </a:prstGeom>
          <a:noFill/>
        </p:spPr>
        <p:txBody>
          <a:bodyPr wrap="none" rtlCol="0">
            <a:spAutoFit/>
          </a:bodyPr>
          <a:lstStyle/>
          <a:p>
            <a:r>
              <a:rPr lang="fr-FR" sz="2000" dirty="0" smtClean="0"/>
              <a:t>Plaque de plomb</a:t>
            </a:r>
            <a:endParaRPr lang="fr-FR" sz="2000" dirty="0"/>
          </a:p>
        </p:txBody>
      </p:sp>
      <p:grpSp>
        <p:nvGrpSpPr>
          <p:cNvPr id="2" name="Grouper 20"/>
          <p:cNvGrpSpPr/>
          <p:nvPr/>
        </p:nvGrpSpPr>
        <p:grpSpPr>
          <a:xfrm>
            <a:off x="4495800" y="4724400"/>
            <a:ext cx="228600" cy="228600"/>
            <a:chOff x="6019800" y="5410200"/>
            <a:chExt cx="457200" cy="457200"/>
          </a:xfrm>
        </p:grpSpPr>
        <p:sp>
          <p:nvSpPr>
            <p:cNvPr id="15" name="Ellipse 14"/>
            <p:cNvSpPr/>
            <p:nvPr/>
          </p:nvSpPr>
          <p:spPr>
            <a:xfrm>
              <a:off x="6019800" y="5410200"/>
              <a:ext cx="457200" cy="4572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 name="Connecteur droit 16"/>
            <p:cNvCxnSpPr>
              <a:stCxn id="15" idx="1"/>
            </p:cNvCxnSpPr>
            <p:nvPr/>
          </p:nvCxnSpPr>
          <p:spPr>
            <a:xfrm rot="16200000" flipH="1">
              <a:off x="6086754" y="5477155"/>
              <a:ext cx="314045" cy="3140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a:endCxn id="15" idx="7"/>
            </p:cNvCxnSpPr>
            <p:nvPr/>
          </p:nvCxnSpPr>
          <p:spPr>
            <a:xfrm rot="5400000" flipH="1" flipV="1">
              <a:off x="6096000" y="5477156"/>
              <a:ext cx="314045" cy="3140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2" name="ZoneTexte 21"/>
          <p:cNvSpPr txBox="1"/>
          <p:nvPr/>
        </p:nvSpPr>
        <p:spPr>
          <a:xfrm>
            <a:off x="4953000" y="4572000"/>
            <a:ext cx="2586465" cy="461665"/>
          </a:xfrm>
          <a:prstGeom prst="rect">
            <a:avLst/>
          </a:prstGeom>
          <a:noFill/>
        </p:spPr>
        <p:txBody>
          <a:bodyPr wrap="none" rtlCol="0">
            <a:spAutoFit/>
          </a:bodyPr>
          <a:lstStyle/>
          <a:p>
            <a:r>
              <a:rPr lang="fr-FR" dirty="0" smtClean="0"/>
              <a:t>Champ magnétique</a:t>
            </a:r>
            <a:endParaRPr lang="fr-FR" dirty="0"/>
          </a:p>
        </p:txBody>
      </p:sp>
      <p:sp>
        <p:nvSpPr>
          <p:cNvPr id="23" name="ZoneTexte 22"/>
          <p:cNvSpPr txBox="1"/>
          <p:nvPr/>
        </p:nvSpPr>
        <p:spPr>
          <a:xfrm>
            <a:off x="2209800" y="4495800"/>
            <a:ext cx="1467068" cy="461665"/>
          </a:xfrm>
          <a:prstGeom prst="rect">
            <a:avLst/>
          </a:prstGeom>
          <a:noFill/>
        </p:spPr>
        <p:txBody>
          <a:bodyPr wrap="none" rtlCol="0">
            <a:spAutoFit/>
          </a:bodyPr>
          <a:lstStyle/>
          <a:p>
            <a:r>
              <a:rPr lang="fr-FR" dirty="0" smtClean="0"/>
              <a:t>P=63MeV</a:t>
            </a:r>
            <a:endParaRPr lang="fr-FR" dirty="0"/>
          </a:p>
        </p:txBody>
      </p:sp>
      <p:sp>
        <p:nvSpPr>
          <p:cNvPr id="24" name="ZoneTexte 23"/>
          <p:cNvSpPr txBox="1"/>
          <p:nvPr/>
        </p:nvSpPr>
        <p:spPr>
          <a:xfrm>
            <a:off x="2209800" y="3124200"/>
            <a:ext cx="1467068" cy="461665"/>
          </a:xfrm>
          <a:prstGeom prst="rect">
            <a:avLst/>
          </a:prstGeom>
          <a:noFill/>
        </p:spPr>
        <p:txBody>
          <a:bodyPr wrap="none" rtlCol="0">
            <a:spAutoFit/>
          </a:bodyPr>
          <a:lstStyle/>
          <a:p>
            <a:r>
              <a:rPr lang="fr-FR" dirty="0" smtClean="0"/>
              <a:t>P=23MeV</a:t>
            </a:r>
            <a:endParaRPr lang="fr-FR" dirty="0"/>
          </a:p>
        </p:txBody>
      </p:sp>
      <p:pic>
        <p:nvPicPr>
          <p:cNvPr id="14" name="Image 13" descr="anderson_positron_portrait.jpeg"/>
          <p:cNvPicPr>
            <a:picLocks noChangeAspect="1"/>
          </p:cNvPicPr>
          <p:nvPr/>
        </p:nvPicPr>
        <p:blipFill>
          <a:blip r:embed="rId4"/>
          <a:stretch>
            <a:fillRect/>
          </a:stretch>
        </p:blipFill>
        <p:spPr>
          <a:xfrm>
            <a:off x="7620000" y="228600"/>
            <a:ext cx="1272632" cy="1800000"/>
          </a:xfrm>
          <a:prstGeom prst="rect">
            <a:avLst/>
          </a:prstGeom>
        </p:spPr>
      </p:pic>
      <p:sp>
        <p:nvSpPr>
          <p:cNvPr id="16" name="ZoneTexte 15"/>
          <p:cNvSpPr txBox="1"/>
          <p:nvPr/>
        </p:nvSpPr>
        <p:spPr>
          <a:xfrm>
            <a:off x="7315200" y="2286000"/>
            <a:ext cx="1642146" cy="461665"/>
          </a:xfrm>
          <a:prstGeom prst="rect">
            <a:avLst/>
          </a:prstGeom>
          <a:noFill/>
        </p:spPr>
        <p:txBody>
          <a:bodyPr wrap="none" rtlCol="0">
            <a:spAutoFit/>
          </a:bodyPr>
          <a:lstStyle/>
          <a:p>
            <a:r>
              <a:rPr lang="fr-FR" dirty="0" smtClean="0"/>
              <a:t>Nobel 1936</a:t>
            </a:r>
            <a:endParaRPr lang="fr-FR" dirty="0"/>
          </a:p>
        </p:txBody>
      </p:sp>
      <p:sp>
        <p:nvSpPr>
          <p:cNvPr id="21" name="Espace réservé du numéro de diapositive 20"/>
          <p:cNvSpPr>
            <a:spLocks noGrp="1"/>
          </p:cNvSpPr>
          <p:nvPr>
            <p:ph type="sldNum" sz="quarter" idx="12"/>
          </p:nvPr>
        </p:nvSpPr>
        <p:spPr/>
        <p:txBody>
          <a:bodyPr/>
          <a:lstStyle/>
          <a:p>
            <a:fld id="{15A53C10-405B-DE42-A6B2-9D6E6857B78D}" type="slidenum">
              <a:rPr lang="fr-FR" smtClean="0"/>
              <a:pPr/>
              <a:t>45</a:t>
            </a:fld>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vp1_3dcocktail_run167844_evt1897658.png"/>
          <p:cNvPicPr>
            <a:picLocks noChangeAspect="1"/>
          </p:cNvPicPr>
          <p:nvPr/>
        </p:nvPicPr>
        <p:blipFill>
          <a:blip r:embed="rId2"/>
          <a:stretch>
            <a:fillRect/>
          </a:stretch>
        </p:blipFill>
        <p:spPr>
          <a:xfrm>
            <a:off x="230400" y="0"/>
            <a:ext cx="8772526" cy="6858000"/>
          </a:xfrm>
          <a:prstGeom prst="rect">
            <a:avLst/>
          </a:prstGeom>
        </p:spPr>
      </p:pic>
      <p:sp>
        <p:nvSpPr>
          <p:cNvPr id="4" name="ZoneTexte 3"/>
          <p:cNvSpPr txBox="1"/>
          <p:nvPr/>
        </p:nvSpPr>
        <p:spPr>
          <a:xfrm>
            <a:off x="381000" y="152400"/>
            <a:ext cx="6543228" cy="461665"/>
          </a:xfrm>
          <a:prstGeom prst="rect">
            <a:avLst/>
          </a:prstGeom>
          <a:noFill/>
        </p:spPr>
        <p:txBody>
          <a:bodyPr wrap="none" rtlCol="0">
            <a:spAutoFit/>
          </a:bodyPr>
          <a:lstStyle/>
          <a:p>
            <a:r>
              <a:rPr lang="fr-FR" dirty="0" smtClean="0">
                <a:solidFill>
                  <a:schemeClr val="bg1"/>
                </a:solidFill>
              </a:rPr>
              <a:t>Reconstruction informatique des traces hélicoïdales</a:t>
            </a:r>
            <a:endParaRPr lang="fr-FR" dirty="0">
              <a:solidFill>
                <a:schemeClr val="bg1"/>
              </a:solidFill>
            </a:endParaRPr>
          </a:p>
        </p:txBody>
      </p:sp>
      <p:sp>
        <p:nvSpPr>
          <p:cNvPr id="5" name="Espace réservé du numéro de diapositive 6"/>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5A53C10-405B-DE42-A6B2-9D6E6857B78D}" type="slidenum">
              <a:rPr kumimoji="0" lang="fr-FR"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vp1_3dcocktail_run167844_evt1897658_sans_traces.png"/>
          <p:cNvPicPr>
            <a:picLocks noChangeAspect="1"/>
          </p:cNvPicPr>
          <p:nvPr/>
        </p:nvPicPr>
        <p:blipFill>
          <a:blip r:embed="rId2"/>
          <a:stretch>
            <a:fillRect/>
          </a:stretch>
        </p:blipFill>
        <p:spPr>
          <a:xfrm>
            <a:off x="228600" y="0"/>
            <a:ext cx="8772525" cy="6858000"/>
          </a:xfrm>
          <a:prstGeom prst="rect">
            <a:avLst/>
          </a:prstGeom>
        </p:spPr>
      </p:pic>
      <p:sp>
        <p:nvSpPr>
          <p:cNvPr id="4" name="ZoneTexte 3"/>
          <p:cNvSpPr txBox="1"/>
          <p:nvPr/>
        </p:nvSpPr>
        <p:spPr>
          <a:xfrm>
            <a:off x="304800" y="152400"/>
            <a:ext cx="4560413" cy="461665"/>
          </a:xfrm>
          <a:prstGeom prst="rect">
            <a:avLst/>
          </a:prstGeom>
          <a:noFill/>
        </p:spPr>
        <p:txBody>
          <a:bodyPr wrap="none" rtlCol="0">
            <a:spAutoFit/>
          </a:bodyPr>
          <a:lstStyle/>
          <a:p>
            <a:r>
              <a:rPr lang="fr-FR" dirty="0" smtClean="0">
                <a:solidFill>
                  <a:schemeClr val="bg1"/>
                </a:solidFill>
              </a:rPr>
              <a:t>Détection du passage des particules </a:t>
            </a:r>
            <a:endParaRPr lang="fr-FR" dirty="0">
              <a:solidFill>
                <a:schemeClr val="bg1"/>
              </a:solidFill>
            </a:endParaRPr>
          </a:p>
        </p:txBody>
      </p:sp>
      <p:sp>
        <p:nvSpPr>
          <p:cNvPr id="7" name="Espace réservé du numéro de diapositive 6"/>
          <p:cNvSpPr>
            <a:spLocks noGrp="1"/>
          </p:cNvSpPr>
          <p:nvPr>
            <p:ph type="sldNum" sz="quarter" idx="12"/>
          </p:nvPr>
        </p:nvSpPr>
        <p:spPr/>
        <p:txBody>
          <a:bodyPr/>
          <a:lstStyle/>
          <a:p>
            <a:fld id="{15A53C10-405B-DE42-A6B2-9D6E6857B78D}" type="slidenum">
              <a:rPr lang="fr-FR" smtClean="0"/>
              <a:pPr/>
              <a:t>47</a:t>
            </a:fld>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228600" y="5562600"/>
            <a:ext cx="6596678" cy="923330"/>
          </a:xfrm>
          <a:prstGeom prst="rect">
            <a:avLst/>
          </a:prstGeom>
          <a:noFill/>
        </p:spPr>
        <p:txBody>
          <a:bodyPr wrap="none" rtlCol="0">
            <a:spAutoFit/>
          </a:bodyPr>
          <a:lstStyle/>
          <a:p>
            <a:r>
              <a:rPr lang="fr-FR" dirty="0" smtClean="0"/>
              <a:t>La précision obtenue permet de distinguer les traces</a:t>
            </a:r>
          </a:p>
          <a:p>
            <a:r>
              <a:rPr lang="fr-FR" dirty="0" smtClean="0"/>
              <a:t> venant de la collision intéressante de la 20aine de collision parasites </a:t>
            </a:r>
          </a:p>
          <a:p>
            <a:r>
              <a:rPr lang="fr-FR" dirty="0" smtClean="0"/>
              <a:t>au court de la collision des mêmes paquets de protons</a:t>
            </a:r>
            <a:endParaRPr lang="fr-FR" dirty="0"/>
          </a:p>
        </p:txBody>
      </p:sp>
      <p:sp>
        <p:nvSpPr>
          <p:cNvPr id="5" name="ZoneTexte 4"/>
          <p:cNvSpPr txBox="1"/>
          <p:nvPr/>
        </p:nvSpPr>
        <p:spPr>
          <a:xfrm>
            <a:off x="3429000" y="457200"/>
            <a:ext cx="1980029" cy="461665"/>
          </a:xfrm>
          <a:prstGeom prst="rect">
            <a:avLst/>
          </a:prstGeom>
          <a:noFill/>
        </p:spPr>
        <p:txBody>
          <a:bodyPr wrap="none" rtlCol="0">
            <a:spAutoFit/>
          </a:bodyPr>
          <a:lstStyle/>
          <a:p>
            <a:r>
              <a:rPr lang="fr-FR" dirty="0" smtClean="0"/>
              <a:t>Un événement</a:t>
            </a:r>
            <a:endParaRPr lang="fr-FR" dirty="0"/>
          </a:p>
        </p:txBody>
      </p:sp>
      <p:sp>
        <p:nvSpPr>
          <p:cNvPr id="8" name="Espace réservé du numéro de diapositive 7"/>
          <p:cNvSpPr>
            <a:spLocks noGrp="1"/>
          </p:cNvSpPr>
          <p:nvPr>
            <p:ph type="sldNum" sz="quarter" idx="12"/>
          </p:nvPr>
        </p:nvSpPr>
        <p:spPr/>
        <p:txBody>
          <a:bodyPr/>
          <a:lstStyle/>
          <a:p>
            <a:fld id="{15A53C10-405B-DE42-A6B2-9D6E6857B78D}" type="slidenum">
              <a:rPr lang="fr-FR" smtClean="0"/>
              <a:pPr/>
              <a:t>48</a:t>
            </a:fld>
            <a:endParaRPr lang="fr-FR"/>
          </a:p>
        </p:txBody>
      </p:sp>
      <p:pic>
        <p:nvPicPr>
          <p:cNvPr id="9" name="Image 8" descr="pileup.jpg"/>
          <p:cNvPicPr>
            <a:picLocks noChangeAspect="1"/>
          </p:cNvPicPr>
          <p:nvPr/>
        </p:nvPicPr>
        <p:blipFill>
          <a:blip r:embed="rId2"/>
          <a:stretch>
            <a:fillRect/>
          </a:stretch>
        </p:blipFill>
        <p:spPr>
          <a:xfrm>
            <a:off x="228600" y="1419241"/>
            <a:ext cx="8693150" cy="39751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3429000" y="457200"/>
            <a:ext cx="1980029" cy="461665"/>
          </a:xfrm>
          <a:prstGeom prst="rect">
            <a:avLst/>
          </a:prstGeom>
          <a:noFill/>
        </p:spPr>
        <p:txBody>
          <a:bodyPr wrap="none" rtlCol="0">
            <a:spAutoFit/>
          </a:bodyPr>
          <a:lstStyle/>
          <a:p>
            <a:r>
              <a:rPr lang="fr-FR" dirty="0" smtClean="0"/>
              <a:t>Un événement</a:t>
            </a:r>
            <a:endParaRPr lang="fr-FR" dirty="0"/>
          </a:p>
        </p:txBody>
      </p:sp>
      <p:sp>
        <p:nvSpPr>
          <p:cNvPr id="7" name="Espace réservé du numéro de diapositive 6"/>
          <p:cNvSpPr>
            <a:spLocks noGrp="1"/>
          </p:cNvSpPr>
          <p:nvPr>
            <p:ph type="sldNum" sz="quarter" idx="12"/>
          </p:nvPr>
        </p:nvSpPr>
        <p:spPr/>
        <p:txBody>
          <a:bodyPr/>
          <a:lstStyle/>
          <a:p>
            <a:fld id="{15A53C10-405B-DE42-A6B2-9D6E6857B78D}" type="slidenum">
              <a:rPr lang="fr-FR" smtClean="0"/>
              <a:pPr/>
              <a:t>49</a:t>
            </a:fld>
            <a:endParaRPr lang="fr-FR"/>
          </a:p>
        </p:txBody>
      </p:sp>
      <p:pic>
        <p:nvPicPr>
          <p:cNvPr id="5" name="Image 4" descr="asterix.jpg"/>
          <p:cNvPicPr>
            <a:picLocks noChangeAspect="1"/>
          </p:cNvPicPr>
          <p:nvPr/>
        </p:nvPicPr>
        <p:blipFill>
          <a:blip r:embed="rId2"/>
          <a:stretch>
            <a:fillRect/>
          </a:stretch>
        </p:blipFill>
        <p:spPr>
          <a:xfrm>
            <a:off x="220582" y="1268382"/>
            <a:ext cx="8693151" cy="40481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5" name="Rectangle 4"/>
          <p:cNvSpPr/>
          <p:nvPr/>
        </p:nvSpPr>
        <p:spPr>
          <a:xfrm>
            <a:off x="2057400" y="13716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2971800" y="12954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2057400" y="22098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2971800" y="22098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2057400" y="44958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971800" y="45720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2057400" y="53340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2971800" y="54102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space réservé du numéro de diapositive 22"/>
          <p:cNvSpPr>
            <a:spLocks noGrp="1"/>
          </p:cNvSpPr>
          <p:nvPr>
            <p:ph type="sldNum" sz="quarter" idx="12"/>
          </p:nvPr>
        </p:nvSpPr>
        <p:spPr/>
        <p:txBody>
          <a:bodyPr/>
          <a:lstStyle/>
          <a:p>
            <a:fld id="{15A53C10-405B-DE42-A6B2-9D6E6857B78D}" type="slidenum">
              <a:rPr lang="fr-FR" smtClean="0"/>
              <a:pPr/>
              <a:t>5</a:t>
            </a:fld>
            <a:endParaRPr lang="fr-FR"/>
          </a:p>
        </p:txBody>
      </p:sp>
      <p:sp>
        <p:nvSpPr>
          <p:cNvPr id="48" name="ZoneTexte 47"/>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49" name="ZoneTexte 48"/>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50" name="ZoneTexte 49"/>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51" name="ZoneTexte 50"/>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descr="Sans titre.jpg"/>
          <p:cNvPicPr>
            <a:picLocks noChangeAspect="1"/>
          </p:cNvPicPr>
          <p:nvPr/>
        </p:nvPicPr>
        <p:blipFill>
          <a:blip r:embed="rId3"/>
          <a:stretch>
            <a:fillRect/>
          </a:stretch>
        </p:blipFill>
        <p:spPr>
          <a:xfrm>
            <a:off x="304800" y="2499113"/>
            <a:ext cx="8185150" cy="3975100"/>
          </a:xfrm>
          <a:prstGeom prst="rect">
            <a:avLst/>
          </a:prstGeom>
        </p:spPr>
      </p:pic>
      <p:sp>
        <p:nvSpPr>
          <p:cNvPr id="2" name="Titre 1"/>
          <p:cNvSpPr>
            <a:spLocks noGrp="1"/>
          </p:cNvSpPr>
          <p:nvPr>
            <p:ph type="title"/>
          </p:nvPr>
        </p:nvSpPr>
        <p:spPr>
          <a:xfrm>
            <a:off x="228600" y="152400"/>
            <a:ext cx="8534400" cy="609600"/>
          </a:xfrm>
        </p:spPr>
        <p:txBody>
          <a:bodyPr>
            <a:normAutofit fontScale="90000"/>
          </a:bodyPr>
          <a:lstStyle/>
          <a:p>
            <a:r>
              <a:rPr lang="fr-FR" dirty="0" smtClean="0"/>
              <a:t>Sélection des événements en temps réel</a:t>
            </a:r>
            <a:endParaRPr lang="fr-FR" dirty="0"/>
          </a:p>
        </p:txBody>
      </p:sp>
      <p:sp>
        <p:nvSpPr>
          <p:cNvPr id="3" name="ZoneTexte 2"/>
          <p:cNvSpPr txBox="1"/>
          <p:nvPr/>
        </p:nvSpPr>
        <p:spPr>
          <a:xfrm>
            <a:off x="304800" y="838200"/>
            <a:ext cx="8610600" cy="1200328"/>
          </a:xfrm>
          <a:prstGeom prst="rect">
            <a:avLst/>
          </a:prstGeom>
          <a:noFill/>
        </p:spPr>
        <p:txBody>
          <a:bodyPr wrap="square" rtlCol="0">
            <a:spAutoFit/>
          </a:bodyPr>
          <a:lstStyle/>
          <a:p>
            <a:pPr>
              <a:buFont typeface="Arial"/>
              <a:buChar char="•"/>
            </a:pPr>
            <a:r>
              <a:rPr lang="fr-FR" dirty="0" smtClean="0"/>
              <a:t>20 millions de collision de paquets par seconde</a:t>
            </a:r>
          </a:p>
          <a:p>
            <a:pPr>
              <a:buFont typeface="Arial"/>
              <a:buChar char="•"/>
            </a:pPr>
            <a:r>
              <a:rPr lang="fr-FR" dirty="0" smtClean="0"/>
              <a:t>400 événements sélectionnés (1/50.000) au vol</a:t>
            </a:r>
          </a:p>
          <a:p>
            <a:pPr>
              <a:buFont typeface="Arial"/>
              <a:buChar char="•"/>
            </a:pPr>
            <a:r>
              <a:rPr lang="fr-FR" dirty="0" smtClean="0">
                <a:latin typeface="Wingdings 3" charset="2"/>
                <a:cs typeface="Wingdings 3" charset="2"/>
              </a:rPr>
              <a:t>_</a:t>
            </a:r>
            <a:r>
              <a:rPr lang="fr-FR" dirty="0" smtClean="0"/>
              <a:t>échantillonnage en cascade, décision en 1</a:t>
            </a:r>
            <a:r>
              <a:rPr lang="fr-FR" dirty="0" smtClean="0">
                <a:latin typeface="Symbol" charset="2"/>
                <a:cs typeface="Symbol" charset="2"/>
              </a:rPr>
              <a:t>m</a:t>
            </a:r>
            <a:r>
              <a:rPr lang="fr-FR" dirty="0" smtClean="0"/>
              <a:t>s-1s sur des </a:t>
            </a:r>
            <a:r>
              <a:rPr lang="fr-FR" i="1" dirty="0" smtClean="0"/>
              <a:t>signatures</a:t>
            </a:r>
            <a:endParaRPr lang="fr-FR" i="1" dirty="0"/>
          </a:p>
        </p:txBody>
      </p:sp>
      <p:sp>
        <p:nvSpPr>
          <p:cNvPr id="6" name="ZoneTexte 5"/>
          <p:cNvSpPr txBox="1"/>
          <p:nvPr/>
        </p:nvSpPr>
        <p:spPr>
          <a:xfrm rot="1881583">
            <a:off x="2839882" y="2912058"/>
            <a:ext cx="1364226" cy="461665"/>
          </a:xfrm>
          <a:prstGeom prst="rect">
            <a:avLst/>
          </a:prstGeom>
          <a:noFill/>
          <a:ln w="25400">
            <a:solidFill>
              <a:srgbClr val="FF0000"/>
            </a:solidFill>
          </a:ln>
        </p:spPr>
        <p:txBody>
          <a:bodyPr wrap="none" rtlCol="0">
            <a:spAutoFit/>
          </a:bodyPr>
          <a:lstStyle/>
          <a:p>
            <a:r>
              <a:rPr lang="fr-FR" dirty="0" smtClean="0">
                <a:solidFill>
                  <a:schemeClr val="bg1"/>
                </a:solidFill>
              </a:rPr>
              <a:t>Poubelle!</a:t>
            </a:r>
            <a:endParaRPr lang="fr-FR" dirty="0">
              <a:solidFill>
                <a:schemeClr val="bg1"/>
              </a:solidFill>
            </a:endParaRPr>
          </a:p>
        </p:txBody>
      </p:sp>
      <p:sp>
        <p:nvSpPr>
          <p:cNvPr id="7" name="ZoneTexte 6"/>
          <p:cNvSpPr txBox="1"/>
          <p:nvPr/>
        </p:nvSpPr>
        <p:spPr>
          <a:xfrm rot="1881583">
            <a:off x="7001126" y="2835856"/>
            <a:ext cx="1423737" cy="461665"/>
          </a:xfrm>
          <a:prstGeom prst="rect">
            <a:avLst/>
          </a:prstGeom>
          <a:noFill/>
          <a:ln w="25400">
            <a:solidFill>
              <a:srgbClr val="FF0000"/>
            </a:solidFill>
          </a:ln>
        </p:spPr>
        <p:txBody>
          <a:bodyPr wrap="none" rtlCol="0">
            <a:spAutoFit/>
          </a:bodyPr>
          <a:lstStyle/>
          <a:p>
            <a:r>
              <a:rPr lang="fr-FR" dirty="0" smtClean="0">
                <a:solidFill>
                  <a:schemeClr val="bg1"/>
                </a:solidFill>
              </a:rPr>
              <a:t>On garde!</a:t>
            </a:r>
            <a:endParaRPr lang="fr-F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traitement des données en chiffres</a:t>
            </a:r>
            <a:endParaRPr lang="fr-FR" dirty="0"/>
          </a:p>
        </p:txBody>
      </p:sp>
      <p:sp>
        <p:nvSpPr>
          <p:cNvPr id="3" name="ZoneTexte 2"/>
          <p:cNvSpPr txBox="1"/>
          <p:nvPr/>
        </p:nvSpPr>
        <p:spPr>
          <a:xfrm>
            <a:off x="228600" y="1270000"/>
            <a:ext cx="8686800" cy="4953000"/>
          </a:xfrm>
          <a:prstGeom prst="rect">
            <a:avLst/>
          </a:prstGeom>
          <a:noFill/>
        </p:spPr>
        <p:txBody>
          <a:bodyPr wrap="square" rtlCol="0">
            <a:noAutofit/>
          </a:bodyPr>
          <a:lstStyle/>
          <a:p>
            <a:pPr>
              <a:buFont typeface="Arial"/>
              <a:buChar char="•"/>
            </a:pPr>
            <a:r>
              <a:rPr lang="fr-FR" sz="2400" dirty="0" smtClean="0"/>
              <a:t>~1 </a:t>
            </a:r>
            <a:r>
              <a:rPr lang="fr-FR" sz="2400" dirty="0" err="1" smtClean="0"/>
              <a:t>PetaOctet</a:t>
            </a:r>
            <a:r>
              <a:rPr lang="fr-FR" sz="2400" dirty="0" smtClean="0"/>
              <a:t> de données accumulé chaque année (1 million de </a:t>
            </a:r>
            <a:r>
              <a:rPr lang="fr-FR" sz="2400" dirty="0" err="1" smtClean="0"/>
              <a:t>GigaOctets</a:t>
            </a:r>
            <a:r>
              <a:rPr lang="fr-FR" sz="2400" dirty="0" smtClean="0"/>
              <a:t>   ~1 milliard de</a:t>
            </a:r>
            <a:r>
              <a:rPr lang="fr-FR" sz="2400" dirty="0" smtClean="0"/>
              <a:t> </a:t>
            </a:r>
            <a:r>
              <a:rPr lang="fr-FR" sz="2400" dirty="0" smtClean="0"/>
              <a:t>morceaux</a:t>
            </a:r>
            <a:r>
              <a:rPr lang="fr-FR" sz="2400" dirty="0" smtClean="0"/>
              <a:t> mp3 ou de photos)</a:t>
            </a:r>
            <a:endParaRPr lang="fr-FR" sz="2400" dirty="0" smtClean="0"/>
          </a:p>
          <a:p>
            <a:pPr>
              <a:buFont typeface="Arial"/>
              <a:buChar char="•"/>
            </a:pPr>
            <a:r>
              <a:rPr lang="fr-FR" sz="2400" dirty="0" smtClean="0"/>
              <a:t>Données traitées quasi – en ligne par ~6000 ordinateurs au CERN </a:t>
            </a:r>
          </a:p>
          <a:p>
            <a:pPr>
              <a:buFont typeface="Arial"/>
              <a:buChar char="•"/>
            </a:pPr>
            <a:r>
              <a:rPr lang="fr-FR" sz="2400" dirty="0" smtClean="0"/>
              <a:t>…puis réduites et distribuées dans le monde entier dans les laboratoires, </a:t>
            </a:r>
          </a:p>
          <a:p>
            <a:pPr>
              <a:buFont typeface="Arial"/>
              <a:buChar char="•"/>
            </a:pPr>
            <a:r>
              <a:rPr lang="fr-FR" sz="2400" dirty="0" smtClean="0"/>
              <a:t>et finalement quelques </a:t>
            </a:r>
            <a:r>
              <a:rPr lang="fr-FR" sz="2400" dirty="0" err="1" smtClean="0"/>
              <a:t>GigaOctets</a:t>
            </a:r>
            <a:r>
              <a:rPr lang="fr-FR" sz="2400" dirty="0" smtClean="0"/>
              <a:t> sur les ordinateurs  des physiciens</a:t>
            </a:r>
          </a:p>
          <a:p>
            <a:pPr>
              <a:buFont typeface="Arial"/>
              <a:buChar char="•"/>
            </a:pPr>
            <a:r>
              <a:rPr lang="fr-FR" sz="2400" dirty="0" smtClean="0"/>
              <a:t>Parallèlement, 150.000 ordinateurs dans le monde moulinent en permanence pour produire ~1 milliard d’événements simulés par an</a:t>
            </a:r>
          </a:p>
          <a:p>
            <a:pPr>
              <a:buFont typeface="Arial"/>
              <a:buChar char="•"/>
            </a:pPr>
            <a:r>
              <a:rPr lang="fr-FR" sz="2400" dirty="0" smtClean="0"/>
              <a:t>4 millions de ligne de code écrites par 1000 personnes depuis &gt;10 ans, ~250 étant encore actives </a:t>
            </a:r>
          </a:p>
          <a:p>
            <a:pPr>
              <a:buFont typeface="Arial"/>
              <a:buChar char="•"/>
            </a:pPr>
            <a:endParaRPr lang="fr-FR" sz="2400" dirty="0"/>
          </a:p>
        </p:txBody>
      </p:sp>
      <p:sp>
        <p:nvSpPr>
          <p:cNvPr id="5" name="Espace réservé du numéro de diapositive 4"/>
          <p:cNvSpPr>
            <a:spLocks noGrp="1"/>
          </p:cNvSpPr>
          <p:nvPr>
            <p:ph type="sldNum" sz="quarter" idx="12"/>
          </p:nvPr>
        </p:nvSpPr>
        <p:spPr/>
        <p:txBody>
          <a:bodyPr/>
          <a:lstStyle/>
          <a:p>
            <a:fld id="{15A53C10-405B-DE42-A6B2-9D6E6857B78D}" type="slidenum">
              <a:rPr lang="fr-FR" smtClean="0"/>
              <a:pPr/>
              <a:t>51</a:t>
            </a:fld>
            <a:endParaRPr lang="fr-FR"/>
          </a:p>
        </p:txBody>
      </p:sp>
      <p:pic>
        <p:nvPicPr>
          <p:cNvPr id="6" name="Picture 3"/>
          <p:cNvPicPr>
            <a:picLocks noChangeAspect="1" noChangeArrowheads="1"/>
          </p:cNvPicPr>
          <p:nvPr/>
        </p:nvPicPr>
        <p:blipFill>
          <a:blip r:embed="rId2"/>
          <a:srcRect b="14534"/>
          <a:stretch>
            <a:fillRect/>
          </a:stretch>
        </p:blipFill>
        <p:spPr bwMode="auto">
          <a:xfrm>
            <a:off x="4791987" y="5006508"/>
            <a:ext cx="3894813" cy="1622892"/>
          </a:xfrm>
          <a:prstGeom prst="rect">
            <a:avLst/>
          </a:prstGeom>
          <a:noFill/>
          <a:ln w="9525">
            <a:noFill/>
            <a:round/>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VOIR le boson de Higgs</a:t>
            </a:r>
            <a:endParaRPr lang="en-GB"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0" y="848380"/>
            <a:ext cx="8536862" cy="461665"/>
          </a:xfrm>
          <a:prstGeom prst="rect">
            <a:avLst/>
          </a:prstGeom>
          <a:noFill/>
        </p:spPr>
        <p:txBody>
          <a:bodyPr wrap="none" rtlCol="0">
            <a:spAutoFit/>
          </a:bodyPr>
          <a:lstStyle/>
          <a:p>
            <a:r>
              <a:rPr lang="en-GB" sz="2400" dirty="0" err="1" smtClean="0"/>
              <a:t>Avant</a:t>
            </a:r>
            <a:r>
              <a:rPr lang="en-GB" sz="2400" dirty="0" smtClean="0"/>
              <a:t> de le </a:t>
            </a:r>
            <a:r>
              <a:rPr lang="en-GB" sz="2400" dirty="0" err="1" smtClean="0"/>
              <a:t>voir</a:t>
            </a:r>
            <a:r>
              <a:rPr lang="en-GB" sz="2400" dirty="0" smtClean="0"/>
              <a:t>, on </a:t>
            </a:r>
            <a:r>
              <a:rPr lang="en-GB" sz="2400" dirty="0" err="1" smtClean="0"/>
              <a:t>savait</a:t>
            </a:r>
            <a:r>
              <a:rPr lang="en-GB" sz="2400" dirty="0" smtClean="0"/>
              <a:t> tout </a:t>
            </a:r>
            <a:r>
              <a:rPr lang="en-GB" sz="2400" dirty="0" err="1" smtClean="0"/>
              <a:t>sur</a:t>
            </a:r>
            <a:r>
              <a:rPr lang="en-GB" sz="2400" dirty="0" smtClean="0"/>
              <a:t> le boson de Higgs, </a:t>
            </a:r>
            <a:r>
              <a:rPr lang="en-GB" sz="2400" dirty="0" err="1" smtClean="0"/>
              <a:t>sauf</a:t>
            </a:r>
            <a:r>
              <a:rPr lang="en-GB" sz="2400" dirty="0" smtClean="0"/>
              <a:t> </a:t>
            </a:r>
            <a:r>
              <a:rPr lang="en-GB" sz="2400" dirty="0" err="1" smtClean="0"/>
              <a:t>sa</a:t>
            </a:r>
            <a:r>
              <a:rPr lang="en-GB" sz="2400" dirty="0" smtClean="0"/>
              <a:t> masse</a:t>
            </a:r>
          </a:p>
        </p:txBody>
      </p:sp>
      <p:sp>
        <p:nvSpPr>
          <p:cNvPr id="5" name="ZoneTexte 4"/>
          <p:cNvSpPr txBox="1"/>
          <p:nvPr/>
        </p:nvSpPr>
        <p:spPr>
          <a:xfrm>
            <a:off x="92332" y="1860034"/>
            <a:ext cx="8708767" cy="830997"/>
          </a:xfrm>
          <a:prstGeom prst="rect">
            <a:avLst/>
          </a:prstGeom>
          <a:noFill/>
        </p:spPr>
        <p:txBody>
          <a:bodyPr wrap="square" rtlCol="0">
            <a:spAutoFit/>
          </a:bodyPr>
          <a:lstStyle/>
          <a:p>
            <a:r>
              <a:rPr lang="en-GB" sz="2400" dirty="0" err="1" smtClean="0"/>
              <a:t>Particule</a:t>
            </a:r>
            <a:r>
              <a:rPr lang="en-GB" sz="2400" dirty="0" smtClean="0"/>
              <a:t> </a:t>
            </a:r>
            <a:r>
              <a:rPr lang="en-GB" sz="2400" dirty="0" err="1" smtClean="0"/>
              <a:t>très</a:t>
            </a:r>
            <a:r>
              <a:rPr lang="en-GB" sz="2400" dirty="0" smtClean="0"/>
              <a:t> instable (10</a:t>
            </a:r>
            <a:r>
              <a:rPr lang="en-GB" sz="2400" baseline="30000" dirty="0" smtClean="0"/>
              <a:t>-22</a:t>
            </a:r>
            <a:r>
              <a:rPr lang="en-GB" sz="2400" dirty="0" smtClean="0"/>
              <a:t>s), se </a:t>
            </a:r>
            <a:r>
              <a:rPr lang="en-GB" sz="2400" dirty="0" err="1" smtClean="0"/>
              <a:t>désintègrant</a:t>
            </a:r>
            <a:r>
              <a:rPr lang="en-GB" sz="2400" dirty="0" smtClean="0"/>
              <a:t> </a:t>
            </a:r>
            <a:r>
              <a:rPr lang="en-GB" sz="2400" dirty="0" err="1" smtClean="0"/>
              <a:t>immédiatement</a:t>
            </a:r>
            <a:r>
              <a:rPr lang="en-GB" sz="2400" dirty="0" smtClean="0"/>
              <a:t> en </a:t>
            </a:r>
            <a:r>
              <a:rPr lang="en-GB" sz="2400" dirty="0" err="1" smtClean="0"/>
              <a:t>paire</a:t>
            </a:r>
            <a:r>
              <a:rPr lang="en-GB" sz="2400" dirty="0" smtClean="0"/>
              <a:t>  </a:t>
            </a:r>
            <a:r>
              <a:rPr lang="en-GB" sz="2400" dirty="0" err="1" smtClean="0"/>
              <a:t>d’autres</a:t>
            </a:r>
            <a:r>
              <a:rPr lang="en-GB" sz="2400" dirty="0" smtClean="0"/>
              <a:t>  </a:t>
            </a:r>
            <a:r>
              <a:rPr lang="en-GB" sz="2400" dirty="0" err="1" smtClean="0"/>
              <a:t>particules</a:t>
            </a:r>
            <a:r>
              <a:rPr lang="en-GB" sz="2400" dirty="0" smtClean="0"/>
              <a:t>, de </a:t>
            </a:r>
            <a:r>
              <a:rPr lang="en-GB" sz="2400" dirty="0" err="1" smtClean="0"/>
              <a:t>façon</a:t>
            </a:r>
            <a:r>
              <a:rPr lang="en-GB" sz="2400" dirty="0" smtClean="0"/>
              <a:t> </a:t>
            </a:r>
            <a:r>
              <a:rPr lang="en-GB" sz="2400" dirty="0" err="1" smtClean="0"/>
              <a:t>imprévisible</a:t>
            </a:r>
            <a:r>
              <a:rPr lang="en-GB" sz="2400" dirty="0" smtClean="0"/>
              <a:t> (</a:t>
            </a:r>
            <a:r>
              <a:rPr lang="en-GB" sz="2400" dirty="0" err="1" smtClean="0"/>
              <a:t>sauf</a:t>
            </a:r>
            <a:r>
              <a:rPr lang="en-GB" sz="2400" dirty="0" smtClean="0"/>
              <a:t> en </a:t>
            </a:r>
            <a:r>
              <a:rPr lang="en-GB" sz="2400" dirty="0" err="1" smtClean="0"/>
              <a:t>moyenne</a:t>
            </a:r>
            <a:r>
              <a:rPr lang="en-GB" sz="2400" dirty="0" smtClean="0"/>
              <a:t>)</a:t>
            </a:r>
            <a:endParaRPr lang="en-GB" sz="2400" dirty="0"/>
          </a:p>
        </p:txBody>
      </p:sp>
      <p:sp>
        <p:nvSpPr>
          <p:cNvPr id="10" name="Rectangle 9"/>
          <p:cNvSpPr>
            <a:spLocks noChangeArrowheads="1"/>
          </p:cNvSpPr>
          <p:nvPr/>
        </p:nvSpPr>
        <p:spPr bwMode="auto">
          <a:xfrm>
            <a:off x="1697036" y="3060701"/>
            <a:ext cx="5465763" cy="3422452"/>
          </a:xfrm>
          <a:prstGeom prst="rect">
            <a:avLst/>
          </a:prstGeom>
          <a:solidFill>
            <a:schemeClr val="bg1"/>
          </a:solidFill>
          <a:ln w="25400">
            <a:solidFill>
              <a:srgbClr val="FF0000"/>
            </a:solidFill>
            <a:miter lim="800000"/>
            <a:headEnd/>
            <a:tailEnd/>
          </a:ln>
          <a:effectLst>
            <a:outerShdw blurRad="50800" dist="38100" dir="2700000" algn="tl" rotWithShape="0">
              <a:srgbClr val="000000">
                <a:alpha val="39999"/>
              </a:srgbClr>
            </a:outerShdw>
          </a:effectLst>
        </p:spPr>
        <p:txBody>
          <a:bodyPr anchor="ctr">
            <a:prstTxWarp prst="textNoShape">
              <a:avLst/>
            </a:prstTxWarp>
          </a:bodyPr>
          <a:lstStyle/>
          <a:p>
            <a:pPr algn="ctr">
              <a:defRPr/>
            </a:pPr>
            <a:endParaRPr lang="fr-FR">
              <a:solidFill>
                <a:schemeClr val="lt1"/>
              </a:solidFill>
              <a:latin typeface="+mn-lt"/>
              <a:ea typeface="+mn-ea"/>
              <a:cs typeface="+mn-cs"/>
            </a:endParaRPr>
          </a:p>
        </p:txBody>
      </p:sp>
      <p:sp>
        <p:nvSpPr>
          <p:cNvPr id="11" name="ZoneTexte 2"/>
          <p:cNvSpPr txBox="1">
            <a:spLocks noChangeArrowheads="1"/>
          </p:cNvSpPr>
          <p:nvPr/>
        </p:nvSpPr>
        <p:spPr bwMode="auto">
          <a:xfrm>
            <a:off x="1962150" y="3060701"/>
            <a:ext cx="4877106" cy="707886"/>
          </a:xfrm>
          <a:prstGeom prst="rect">
            <a:avLst/>
          </a:prstGeom>
          <a:noFill/>
          <a:ln w="9525">
            <a:noFill/>
            <a:miter lim="800000"/>
            <a:headEnd/>
            <a:tailEnd/>
          </a:ln>
        </p:spPr>
        <p:txBody>
          <a:bodyPr wrap="square">
            <a:prstTxWarp prst="textNoShape">
              <a:avLst/>
            </a:prstTxWarp>
            <a:spAutoFit/>
          </a:bodyPr>
          <a:lstStyle/>
          <a:p>
            <a:pPr algn="ctr"/>
            <a:r>
              <a:rPr lang="fr-FR" sz="2000" b="1" dirty="0">
                <a:solidFill>
                  <a:srgbClr val="7030A0"/>
                </a:solidFill>
                <a:ea typeface="ＭＳ Ｐゴシック" pitchFamily="-84" charset="-128"/>
                <a:cs typeface="ＭＳ Ｐゴシック" pitchFamily="-84" charset="-128"/>
              </a:rPr>
              <a:t>Probabilités de désintégration</a:t>
            </a:r>
            <a:br>
              <a:rPr lang="fr-FR" sz="2000" b="1" dirty="0">
                <a:solidFill>
                  <a:srgbClr val="7030A0"/>
                </a:solidFill>
                <a:ea typeface="ＭＳ Ｐゴシック" pitchFamily="-84" charset="-128"/>
                <a:cs typeface="ＭＳ Ｐゴシック" pitchFamily="-84" charset="-128"/>
              </a:rPr>
            </a:br>
            <a:r>
              <a:rPr lang="fr-FR" sz="2000" b="1" dirty="0">
                <a:solidFill>
                  <a:srgbClr val="7030A0"/>
                </a:solidFill>
                <a:ea typeface="ＭＳ Ｐゴシック" pitchFamily="-84" charset="-128"/>
                <a:cs typeface="ＭＳ Ｐゴシック" pitchFamily="-84" charset="-128"/>
              </a:rPr>
              <a:t>prédites pour une masse de 125 </a:t>
            </a:r>
            <a:r>
              <a:rPr lang="fr-FR" sz="2000" b="1" dirty="0" err="1">
                <a:solidFill>
                  <a:srgbClr val="7030A0"/>
                </a:solidFill>
                <a:ea typeface="ＭＳ Ｐゴシック" pitchFamily="-84" charset="-128"/>
                <a:cs typeface="ＭＳ Ｐゴシック" pitchFamily="-84" charset="-128"/>
              </a:rPr>
              <a:t>GeV</a:t>
            </a:r>
            <a:r>
              <a:rPr lang="fr-FR" sz="2000" b="1" dirty="0">
                <a:solidFill>
                  <a:srgbClr val="7030A0"/>
                </a:solidFill>
                <a:ea typeface="ＭＳ Ｐゴシック" pitchFamily="-84" charset="-128"/>
                <a:cs typeface="ＭＳ Ｐゴシック" pitchFamily="-84" charset="-128"/>
              </a:rPr>
              <a:t> </a:t>
            </a:r>
          </a:p>
        </p:txBody>
      </p:sp>
      <p:graphicFrame>
        <p:nvGraphicFramePr>
          <p:cNvPr id="12" name="Tableau 11"/>
          <p:cNvGraphicFramePr>
            <a:graphicFrameLocks noGrp="1"/>
          </p:cNvGraphicFramePr>
          <p:nvPr/>
        </p:nvGraphicFramePr>
        <p:xfrm>
          <a:off x="2666999" y="3997573"/>
          <a:ext cx="3336483" cy="2485580"/>
        </p:xfrm>
        <a:graphic>
          <a:graphicData uri="http://schemas.openxmlformats.org/drawingml/2006/table">
            <a:tbl>
              <a:tblPr/>
              <a:tblGrid>
                <a:gridCol w="2172968"/>
                <a:gridCol w="1163515"/>
              </a:tblGrid>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 bb</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rPr>
                        <a:t>58%</a:t>
                      </a:r>
                      <a:endParaRPr kumimoji="0" lang="fr-FR"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 WW*</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rPr>
                        <a:t>21%</a:t>
                      </a:r>
                      <a:endParaRPr kumimoji="0" lang="fr-FR" sz="1800" b="1" i="0" u="none" strike="noStrike" cap="none" normalizeH="0" baseline="0" dirty="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 </a:t>
                      </a:r>
                      <a:r>
                        <a:rPr kumimoji="0" lang="el-G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τ</a:t>
                      </a:r>
                      <a:r>
                        <a:rPr kumimoji="0" lang="en-US"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a:t>
                      </a:r>
                      <a:r>
                        <a:rPr kumimoji="0" lang="el-GR"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τ</a:t>
                      </a:r>
                      <a:r>
                        <a:rPr kumimoji="0" lang="en-US" sz="1800" b="1" i="0" u="none" strike="noStrike" cap="none" normalizeH="0" baseline="0">
                          <a:ln>
                            <a:noFill/>
                          </a:ln>
                          <a:solidFill>
                            <a:schemeClr val="tx1"/>
                          </a:solidFill>
                          <a:effectLst/>
                          <a:latin typeface="Trebuchet MS" pitchFamily="-84" charset="0"/>
                          <a:ea typeface="Times New Roman" pitchFamily="-84" charset="0"/>
                          <a:cs typeface="Times New Roman" pitchFamily="-84" charset="0"/>
                        </a:rPr>
                        <a:t>-</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rPr>
                        <a:t>6.4%</a:t>
                      </a:r>
                      <a:endParaRPr kumimoji="0" lang="fr-FR" sz="1800" b="1" i="0" u="none" strike="noStrike" cap="none" normalizeH="0" baseline="0">
                        <a:ln>
                          <a:noFill/>
                        </a:ln>
                        <a:solidFill>
                          <a:schemeClr val="tx1"/>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 ZZ</a:t>
                      </a:r>
                      <a:r>
                        <a:rPr kumimoji="0" lang="en-US"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a:t>
                      </a:r>
                      <a:endPar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rPr>
                        <a:t>2.7%</a:t>
                      </a:r>
                      <a:endPar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r h="4971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rPr>
                        <a:t>H </a:t>
                      </a:r>
                      <a:r>
                        <a:rPr kumimoji="0" lang="fr-F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 </a:t>
                      </a:r>
                      <a:r>
                        <a:rPr kumimoji="0" lang="el-G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γγ</a:t>
                      </a:r>
                      <a:r>
                        <a:rPr kumimoji="0" lang="fr-FR" sz="1800" b="1" i="0" u="none" strike="noStrike" cap="none" normalizeH="0" baseline="0">
                          <a:ln>
                            <a:noFill/>
                          </a:ln>
                          <a:solidFill>
                            <a:srgbClr val="FF0000"/>
                          </a:solidFill>
                          <a:effectLst/>
                          <a:latin typeface="Trebuchet MS" pitchFamily="-84" charset="0"/>
                          <a:ea typeface="Times New Roman" pitchFamily="-84" charset="0"/>
                          <a:cs typeface="Times New Roman" pitchFamily="-84" charset="0"/>
                        </a:rPr>
                        <a:t> </a:t>
                      </a:r>
                      <a:endParaRPr kumimoji="0" lang="fr-FR" sz="1800" b="1" i="0" u="none" strike="noStrike" cap="none" normalizeH="0" baseline="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Trebuchet MS" pitchFamily="-84" charset="0"/>
                          <a:ea typeface="ＭＳ Ｐゴシック" pitchFamily="-84" charset="-128"/>
                          <a:cs typeface="ＭＳ Ｐゴシック" pitchFamily="-84" charset="-128"/>
                        </a:rPr>
                        <a:t>0.2%</a:t>
                      </a:r>
                      <a:endParaRPr kumimoji="0" lang="fr-FR" sz="1800" b="1" i="0" u="none" strike="noStrike" cap="none" normalizeH="0" baseline="0" dirty="0">
                        <a:ln>
                          <a:noFill/>
                        </a:ln>
                        <a:solidFill>
                          <a:srgbClr val="FF0000"/>
                        </a:solidFill>
                        <a:effectLst/>
                        <a:latin typeface="Trebuchet MS" pitchFamily="-84" charset="0"/>
                        <a:ea typeface="ＭＳ Ｐゴシック" pitchFamily="-84" charset="-128"/>
                        <a:cs typeface="ＭＳ Ｐゴシック" pitchFamily="-84" charset="-128"/>
                      </a:endParaRPr>
                    </a:p>
                  </a:txBody>
                  <a:tcPr marL="91409" marR="91409" horzOverflow="overflow">
                    <a:lnL>
                      <a:noFill/>
                    </a:lnL>
                    <a:lnR>
                      <a:noFill/>
                    </a:lnR>
                    <a:lnT>
                      <a:noFill/>
                    </a:lnT>
                    <a:lnB>
                      <a:noFill/>
                    </a:lnB>
                    <a:lnTlToBr>
                      <a:noFill/>
                    </a:lnTlToBr>
                    <a:lnBlToTr>
                      <a:noFill/>
                    </a:lnBlToTr>
                    <a:noFill/>
                  </a:tcPr>
                </a:tc>
              </a:tr>
            </a:tbl>
          </a:graphicData>
        </a:graphic>
      </p:graphicFrame>
      <p:sp>
        <p:nvSpPr>
          <p:cNvPr id="13" name="Ellipse 12"/>
          <p:cNvSpPr/>
          <p:nvPr/>
        </p:nvSpPr>
        <p:spPr>
          <a:xfrm>
            <a:off x="2425700" y="5867400"/>
            <a:ext cx="4064000" cy="615753"/>
          </a:xfrm>
          <a:prstGeom prst="ellipse">
            <a:avLst/>
          </a:prstGeom>
          <a:gradFill>
            <a:gsLst>
              <a:gs pos="0">
                <a:schemeClr val="accent1">
                  <a:tint val="100000"/>
                  <a:shade val="100000"/>
                  <a:satMod val="130000"/>
                  <a:alpha val="4000"/>
                </a:schemeClr>
              </a:gs>
              <a:gs pos="100000">
                <a:schemeClr val="accent1">
                  <a:tint val="50000"/>
                  <a:shade val="100000"/>
                  <a:satMod val="35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ZoneTexte 5"/>
          <p:cNvSpPr txBox="1"/>
          <p:nvPr/>
        </p:nvSpPr>
        <p:spPr>
          <a:xfrm>
            <a:off x="2209801" y="152400"/>
            <a:ext cx="5410200" cy="923330"/>
          </a:xfrm>
          <a:prstGeom prst="rect">
            <a:avLst/>
          </a:prstGeom>
          <a:noFill/>
          <a:ln>
            <a:solidFill>
              <a:schemeClr val="tx2"/>
            </a:solidFill>
          </a:ln>
        </p:spPr>
        <p:txBody>
          <a:bodyPr wrap="square" rtlCol="0">
            <a:spAutoFit/>
          </a:bodyPr>
          <a:lstStyle/>
          <a:p>
            <a:r>
              <a:rPr lang="fr-FR" dirty="0" smtClean="0"/>
              <a:t>En fait, la formule complète est E</a:t>
            </a:r>
            <a:r>
              <a:rPr lang="fr-FR" baseline="30000" dirty="0" smtClean="0"/>
              <a:t>2</a:t>
            </a:r>
            <a:r>
              <a:rPr lang="fr-FR" dirty="0" smtClean="0"/>
              <a:t>=p</a:t>
            </a:r>
            <a:r>
              <a:rPr lang="fr-FR" baseline="30000" dirty="0" smtClean="0"/>
              <a:t>2</a:t>
            </a:r>
            <a:r>
              <a:rPr lang="fr-FR" dirty="0" smtClean="0"/>
              <a:t>c</a:t>
            </a:r>
            <a:r>
              <a:rPr lang="fr-FR" baseline="30000" dirty="0" smtClean="0"/>
              <a:t>2</a:t>
            </a:r>
            <a:r>
              <a:rPr lang="fr-FR" dirty="0" smtClean="0"/>
              <a:t>+m</a:t>
            </a:r>
            <a:r>
              <a:rPr lang="fr-FR" baseline="30000" dirty="0" smtClean="0"/>
              <a:t>2</a:t>
            </a:r>
            <a:r>
              <a:rPr lang="fr-FR" dirty="0" smtClean="0"/>
              <a:t>c</a:t>
            </a:r>
            <a:r>
              <a:rPr lang="fr-FR" baseline="30000" dirty="0" smtClean="0"/>
              <a:t>4</a:t>
            </a:r>
          </a:p>
          <a:p>
            <a:r>
              <a:rPr lang="fr-FR" dirty="0" smtClean="0"/>
              <a:t>p est l’impulsion, </a:t>
            </a:r>
            <a:r>
              <a:rPr lang="fr-FR" dirty="0" err="1" smtClean="0"/>
              <a:t>mv</a:t>
            </a:r>
            <a:r>
              <a:rPr lang="fr-FR" dirty="0" smtClean="0"/>
              <a:t> en mécanique classique</a:t>
            </a:r>
          </a:p>
          <a:p>
            <a:r>
              <a:rPr lang="fr-FR" dirty="0" smtClean="0"/>
              <a:t>En choisissant bien les unités, on se débarrasse de c: </a:t>
            </a:r>
          </a:p>
        </p:txBody>
      </p:sp>
      <p:sp>
        <p:nvSpPr>
          <p:cNvPr id="7" name="ZoneTexte 6"/>
          <p:cNvSpPr txBox="1"/>
          <p:nvPr/>
        </p:nvSpPr>
        <p:spPr>
          <a:xfrm>
            <a:off x="4141718" y="1216967"/>
            <a:ext cx="1165002" cy="400110"/>
          </a:xfrm>
          <a:prstGeom prst="rect">
            <a:avLst/>
          </a:prstGeom>
          <a:solidFill>
            <a:srgbClr val="FF0000">
              <a:alpha val="22000"/>
            </a:srgbClr>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fr-FR" sz="2000" dirty="0" smtClean="0"/>
              <a:t>E</a:t>
            </a:r>
            <a:r>
              <a:rPr lang="fr-FR" sz="2000" baseline="30000" dirty="0" smtClean="0"/>
              <a:t>2</a:t>
            </a:r>
            <a:r>
              <a:rPr lang="fr-FR" sz="2000" dirty="0" smtClean="0"/>
              <a:t>=p</a:t>
            </a:r>
            <a:r>
              <a:rPr lang="fr-FR" sz="2000" baseline="30000" dirty="0" smtClean="0"/>
              <a:t>2</a:t>
            </a:r>
            <a:r>
              <a:rPr lang="fr-FR" sz="2000" dirty="0" smtClean="0"/>
              <a:t>+m</a:t>
            </a:r>
            <a:r>
              <a:rPr lang="fr-FR" sz="2000" baseline="30000" dirty="0" smtClean="0"/>
              <a:t>2</a:t>
            </a:r>
            <a:endParaRPr lang="fr-FR" sz="2000" dirty="0"/>
          </a:p>
        </p:txBody>
      </p:sp>
      <p:grpSp>
        <p:nvGrpSpPr>
          <p:cNvPr id="59" name="Grouper 58"/>
          <p:cNvGrpSpPr/>
          <p:nvPr/>
        </p:nvGrpSpPr>
        <p:grpSpPr>
          <a:xfrm>
            <a:off x="5306719" y="5562600"/>
            <a:ext cx="1834050" cy="880765"/>
            <a:chOff x="5306719" y="5562600"/>
            <a:chExt cx="1834050" cy="880765"/>
          </a:xfrm>
        </p:grpSpPr>
        <p:sp>
          <p:nvSpPr>
            <p:cNvPr id="40" name="ZoneTexte 39"/>
            <p:cNvSpPr txBox="1"/>
            <p:nvPr/>
          </p:nvSpPr>
          <p:spPr>
            <a:xfrm>
              <a:off x="5486400" y="5562600"/>
              <a:ext cx="1654369" cy="461665"/>
            </a:xfrm>
            <a:prstGeom prst="rect">
              <a:avLst/>
            </a:prstGeom>
            <a:noFill/>
          </p:spPr>
          <p:txBody>
            <a:bodyPr wrap="none" rtlCol="0">
              <a:spAutoFit/>
            </a:bodyPr>
            <a:lstStyle/>
            <a:p>
              <a:r>
                <a:rPr lang="fr-FR" dirty="0" smtClean="0"/>
                <a:t>E</a:t>
              </a:r>
              <a:r>
                <a:rPr lang="fr-FR" baseline="-25000" dirty="0" smtClean="0"/>
                <a:t>H</a:t>
              </a:r>
              <a:r>
                <a:rPr lang="fr-FR" dirty="0" smtClean="0"/>
                <a:t>=E</a:t>
              </a:r>
              <a:r>
                <a:rPr lang="fr-FR" baseline="-25000" dirty="0" smtClean="0"/>
                <a:t>g1</a:t>
              </a:r>
              <a:r>
                <a:rPr lang="fr-FR" dirty="0" smtClean="0"/>
                <a:t>+E</a:t>
              </a:r>
              <a:r>
                <a:rPr lang="fr-FR" baseline="-25000" dirty="0" smtClean="0"/>
                <a:t>g2</a:t>
              </a:r>
              <a:endParaRPr lang="fr-FR" baseline="-25000" dirty="0"/>
            </a:p>
          </p:txBody>
        </p:sp>
        <p:sp>
          <p:nvSpPr>
            <p:cNvPr id="41" name="ZoneTexte 40"/>
            <p:cNvSpPr txBox="1"/>
            <p:nvPr/>
          </p:nvSpPr>
          <p:spPr>
            <a:xfrm>
              <a:off x="5548586" y="5894685"/>
              <a:ext cx="1552027" cy="461665"/>
            </a:xfrm>
            <a:prstGeom prst="rect">
              <a:avLst/>
            </a:prstGeom>
            <a:noFill/>
          </p:spPr>
          <p:txBody>
            <a:bodyPr wrap="none" rtlCol="0">
              <a:spAutoFit/>
            </a:bodyPr>
            <a:lstStyle/>
            <a:p>
              <a:r>
                <a:rPr lang="fr-FR" dirty="0" smtClean="0"/>
                <a:t>p</a:t>
              </a:r>
              <a:r>
                <a:rPr lang="fr-FR" baseline="-25000" dirty="0" smtClean="0"/>
                <a:t>H</a:t>
              </a:r>
              <a:r>
                <a:rPr lang="fr-FR" dirty="0" smtClean="0"/>
                <a:t>=p</a:t>
              </a:r>
              <a:r>
                <a:rPr lang="fr-FR" baseline="-25000" dirty="0" smtClean="0"/>
                <a:t>g1</a:t>
              </a:r>
              <a:r>
                <a:rPr lang="fr-FR" dirty="0" smtClean="0"/>
                <a:t>+p</a:t>
              </a:r>
              <a:r>
                <a:rPr lang="fr-FR" baseline="-25000" dirty="0" smtClean="0"/>
                <a:t>g2</a:t>
              </a:r>
              <a:endParaRPr lang="fr-FR" baseline="-25000" dirty="0"/>
            </a:p>
          </p:txBody>
        </p:sp>
        <p:sp>
          <p:nvSpPr>
            <p:cNvPr id="36" name="Ellipse 35"/>
            <p:cNvSpPr/>
            <p:nvPr/>
          </p:nvSpPr>
          <p:spPr>
            <a:xfrm>
              <a:off x="5306719" y="5605165"/>
              <a:ext cx="1483547" cy="838200"/>
            </a:xfrm>
            <a:prstGeom prst="ellipse">
              <a:avLst/>
            </a:pr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3" name="Connecteur droit 42"/>
            <p:cNvCxnSpPr/>
            <p:nvPr/>
          </p:nvCxnSpPr>
          <p:spPr>
            <a:xfrm>
              <a:off x="5624786" y="6017913"/>
              <a:ext cx="228600" cy="1588"/>
            </a:xfrm>
            <a:prstGeom prst="line">
              <a:avLst/>
            </a:prstGeom>
            <a:ln w="19050">
              <a:solidFill>
                <a:schemeClr val="tx1"/>
              </a:solidFill>
              <a:tailEnd type="triangle" w="lg" len="sm"/>
            </a:ln>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5967686" y="6014737"/>
              <a:ext cx="228600" cy="1588"/>
            </a:xfrm>
            <a:prstGeom prst="line">
              <a:avLst/>
            </a:prstGeom>
            <a:ln w="19050">
              <a:solidFill>
                <a:schemeClr val="tx1"/>
              </a:solidFill>
              <a:tailEnd type="triangle" w="lg" len="sm"/>
            </a:ln>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6310586" y="6016325"/>
              <a:ext cx="228600" cy="1588"/>
            </a:xfrm>
            <a:prstGeom prst="line">
              <a:avLst/>
            </a:prstGeom>
            <a:ln w="19050">
              <a:solidFill>
                <a:schemeClr val="tx1"/>
              </a:solidFill>
              <a:tailEnd type="triangle" w="lg" len="sm"/>
            </a:ln>
          </p:spPr>
          <p:style>
            <a:lnRef idx="2">
              <a:schemeClr val="accent1"/>
            </a:lnRef>
            <a:fillRef idx="0">
              <a:schemeClr val="accent1"/>
            </a:fillRef>
            <a:effectRef idx="1">
              <a:schemeClr val="accent1"/>
            </a:effectRef>
            <a:fontRef idx="minor">
              <a:schemeClr val="tx1"/>
            </a:fontRef>
          </p:style>
        </p:cxnSp>
      </p:grpSp>
      <p:grpSp>
        <p:nvGrpSpPr>
          <p:cNvPr id="56" name="Grouper 55"/>
          <p:cNvGrpSpPr/>
          <p:nvPr/>
        </p:nvGrpSpPr>
        <p:grpSpPr>
          <a:xfrm>
            <a:off x="152400" y="3429000"/>
            <a:ext cx="4044697" cy="2366665"/>
            <a:chOff x="152400" y="3429000"/>
            <a:chExt cx="4044697" cy="2366665"/>
          </a:xfrm>
        </p:grpSpPr>
        <p:grpSp>
          <p:nvGrpSpPr>
            <p:cNvPr id="39" name="Grouper 38"/>
            <p:cNvGrpSpPr/>
            <p:nvPr/>
          </p:nvGrpSpPr>
          <p:grpSpPr>
            <a:xfrm>
              <a:off x="381000" y="3429000"/>
              <a:ext cx="2743200" cy="2366665"/>
              <a:chOff x="381000" y="3429000"/>
              <a:chExt cx="2743200" cy="2366665"/>
            </a:xfrm>
          </p:grpSpPr>
          <p:cxnSp>
            <p:nvCxnSpPr>
              <p:cNvPr id="10" name="Connecteur droit 9"/>
              <p:cNvCxnSpPr/>
              <p:nvPr/>
            </p:nvCxnSpPr>
            <p:spPr>
              <a:xfrm flipV="1">
                <a:off x="381000" y="3963988"/>
                <a:ext cx="1066800" cy="303212"/>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rot="10800000">
                <a:off x="1447800" y="3962400"/>
                <a:ext cx="1676400" cy="152400"/>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rot="5400000" flipH="1" flipV="1">
                <a:off x="1372394" y="3809206"/>
                <a:ext cx="227012" cy="76200"/>
              </a:xfrm>
              <a:prstGeom prst="line">
                <a:avLst/>
              </a:prstGeom>
              <a:ln>
                <a:solidFill>
                  <a:schemeClr val="tx1"/>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1752600" y="3429000"/>
                <a:ext cx="406932" cy="461665"/>
              </a:xfrm>
              <a:prstGeom prst="rect">
                <a:avLst/>
              </a:prstGeom>
              <a:noFill/>
            </p:spPr>
            <p:txBody>
              <a:bodyPr wrap="none" rtlCol="0">
                <a:spAutoFit/>
              </a:bodyPr>
              <a:lstStyle/>
              <a:p>
                <a:r>
                  <a:rPr lang="fr-FR" dirty="0" smtClean="0"/>
                  <a:t>H</a:t>
                </a:r>
                <a:endParaRPr lang="fr-FR" dirty="0"/>
              </a:p>
            </p:txBody>
          </p:sp>
          <p:sp>
            <p:nvSpPr>
              <p:cNvPr id="47" name="ZoneTexte 46"/>
              <p:cNvSpPr txBox="1"/>
              <p:nvPr/>
            </p:nvSpPr>
            <p:spPr>
              <a:xfrm>
                <a:off x="609600" y="5334000"/>
                <a:ext cx="1794331" cy="461665"/>
              </a:xfrm>
              <a:prstGeom prst="rect">
                <a:avLst/>
              </a:prstGeom>
              <a:noFill/>
            </p:spPr>
            <p:txBody>
              <a:bodyPr wrap="none" rtlCol="0">
                <a:spAutoFit/>
              </a:bodyPr>
              <a:lstStyle/>
              <a:p>
                <a:r>
                  <a:rPr lang="fr-FR" dirty="0" smtClean="0"/>
                  <a:t>m</a:t>
                </a:r>
                <a:r>
                  <a:rPr lang="fr-FR" baseline="-25000" smtClean="0"/>
                  <a:t>H</a:t>
                </a:r>
                <a:r>
                  <a:rPr lang="fr-FR" baseline="30000" smtClean="0"/>
                  <a:t>2</a:t>
                </a:r>
                <a:r>
                  <a:rPr lang="fr-FR" dirty="0" smtClean="0"/>
                  <a:t>=E</a:t>
                </a:r>
                <a:r>
                  <a:rPr lang="fr-FR" baseline="-25000" dirty="0" smtClean="0"/>
                  <a:t>H</a:t>
                </a:r>
                <a:r>
                  <a:rPr lang="fr-FR" baseline="30000" dirty="0" smtClean="0"/>
                  <a:t>2</a:t>
                </a:r>
                <a:r>
                  <a:rPr lang="fr-FR" dirty="0" smtClean="0"/>
                  <a:t>-p</a:t>
                </a:r>
                <a:r>
                  <a:rPr lang="fr-FR" baseline="-25000" dirty="0" smtClean="0"/>
                  <a:t>H</a:t>
                </a:r>
                <a:r>
                  <a:rPr lang="fr-FR" baseline="30000" dirty="0" smtClean="0"/>
                  <a:t>2</a:t>
                </a:r>
                <a:endParaRPr lang="fr-FR" dirty="0"/>
              </a:p>
            </p:txBody>
          </p:sp>
        </p:grpSp>
        <p:sp>
          <p:nvSpPr>
            <p:cNvPr id="50" name="ZoneTexte 49"/>
            <p:cNvSpPr txBox="1"/>
            <p:nvPr/>
          </p:nvSpPr>
          <p:spPr>
            <a:xfrm>
              <a:off x="152400" y="4572000"/>
              <a:ext cx="4044697" cy="461665"/>
            </a:xfrm>
            <a:prstGeom prst="rect">
              <a:avLst/>
            </a:prstGeom>
            <a:noFill/>
          </p:spPr>
          <p:txBody>
            <a:bodyPr wrap="none" rtlCol="0">
              <a:spAutoFit/>
            </a:bodyPr>
            <a:lstStyle/>
            <a:p>
              <a:r>
                <a:rPr lang="fr-FR" dirty="0" smtClean="0"/>
                <a:t>H, juste avant sa désintégration</a:t>
              </a:r>
              <a:endParaRPr lang="fr-FR" dirty="0"/>
            </a:p>
          </p:txBody>
        </p:sp>
      </p:grpSp>
      <p:grpSp>
        <p:nvGrpSpPr>
          <p:cNvPr id="57" name="Grouper 56"/>
          <p:cNvGrpSpPr/>
          <p:nvPr/>
        </p:nvGrpSpPr>
        <p:grpSpPr>
          <a:xfrm>
            <a:off x="4572000" y="2222500"/>
            <a:ext cx="4140795" cy="2642632"/>
            <a:chOff x="4572000" y="2222500"/>
            <a:chExt cx="4140795" cy="2642632"/>
          </a:xfrm>
        </p:grpSpPr>
        <p:grpSp>
          <p:nvGrpSpPr>
            <p:cNvPr id="51" name="Grouper 50"/>
            <p:cNvGrpSpPr/>
            <p:nvPr/>
          </p:nvGrpSpPr>
          <p:grpSpPr>
            <a:xfrm>
              <a:off x="4572000" y="2222500"/>
              <a:ext cx="4140795" cy="2057400"/>
              <a:chOff x="4572000" y="2209800"/>
              <a:chExt cx="4140795" cy="2057400"/>
            </a:xfrm>
          </p:grpSpPr>
          <p:sp>
            <p:nvSpPr>
              <p:cNvPr id="24" name="ZoneTexte 23"/>
              <p:cNvSpPr txBox="1"/>
              <p:nvPr/>
            </p:nvSpPr>
            <p:spPr>
              <a:xfrm>
                <a:off x="6248400" y="3429000"/>
                <a:ext cx="406932" cy="461665"/>
              </a:xfrm>
              <a:prstGeom prst="rect">
                <a:avLst/>
              </a:prstGeom>
              <a:noFill/>
            </p:spPr>
            <p:txBody>
              <a:bodyPr wrap="none" rtlCol="0">
                <a:spAutoFit/>
              </a:bodyPr>
              <a:lstStyle/>
              <a:p>
                <a:r>
                  <a:rPr lang="fr-FR" dirty="0" smtClean="0"/>
                  <a:t>H</a:t>
                </a:r>
                <a:endParaRPr lang="fr-FR" dirty="0"/>
              </a:p>
            </p:txBody>
          </p:sp>
          <p:grpSp>
            <p:nvGrpSpPr>
              <p:cNvPr id="48" name="Grouper 47"/>
              <p:cNvGrpSpPr/>
              <p:nvPr/>
            </p:nvGrpSpPr>
            <p:grpSpPr>
              <a:xfrm>
                <a:off x="4572000" y="2209800"/>
                <a:ext cx="4140795" cy="2057400"/>
                <a:chOff x="4572000" y="2209800"/>
                <a:chExt cx="4140795" cy="2057400"/>
              </a:xfrm>
            </p:grpSpPr>
            <p:cxnSp>
              <p:nvCxnSpPr>
                <p:cNvPr id="21" name="Connecteur droit 20"/>
                <p:cNvCxnSpPr/>
                <p:nvPr/>
              </p:nvCxnSpPr>
              <p:spPr>
                <a:xfrm flipV="1">
                  <a:off x="4876800" y="3963988"/>
                  <a:ext cx="1066800" cy="303212"/>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rot="10800000">
                  <a:off x="5943600" y="3962400"/>
                  <a:ext cx="1676400" cy="152400"/>
                </a:xfrm>
                <a:prstGeom prst="line">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rot="5400000" flipH="1" flipV="1">
                  <a:off x="5867400" y="3809206"/>
                  <a:ext cx="227806" cy="76994"/>
                </a:xfrm>
                <a:prstGeom prst="line">
                  <a:avLst/>
                </a:prstGeom>
                <a:ln>
                  <a:solidFill>
                    <a:schemeClr val="tx1"/>
                  </a:solidFill>
                  <a:prstDash val="sysDot"/>
                  <a:tailEnd type="triangle" w="lg" len="lg"/>
                </a:ln>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flipV="1">
                  <a:off x="6019800" y="3048000"/>
                  <a:ext cx="1219200" cy="685800"/>
                </a:xfrm>
                <a:prstGeom prst="line">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rot="16200000" flipV="1">
                  <a:off x="5295900" y="3009900"/>
                  <a:ext cx="990600" cy="457200"/>
                </a:xfrm>
                <a:prstGeom prst="line">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4572000" y="2209800"/>
                  <a:ext cx="1321395" cy="461665"/>
                </a:xfrm>
                <a:prstGeom prst="rect">
                  <a:avLst/>
                </a:prstGeom>
                <a:noFill/>
              </p:spPr>
              <p:txBody>
                <a:bodyPr wrap="none" rtlCol="0">
                  <a:spAutoFit/>
                </a:bodyPr>
                <a:lstStyle/>
                <a:p>
                  <a:r>
                    <a:rPr lang="fr-FR" dirty="0" smtClean="0">
                      <a:solidFill>
                        <a:srgbClr val="FF0000"/>
                      </a:solidFill>
                    </a:rPr>
                    <a:t>gamma 1</a:t>
                  </a:r>
                  <a:endParaRPr lang="fr-FR" dirty="0">
                    <a:solidFill>
                      <a:srgbClr val="FF0000"/>
                    </a:solidFill>
                  </a:endParaRPr>
                </a:p>
              </p:txBody>
            </p:sp>
            <p:sp>
              <p:nvSpPr>
                <p:cNvPr id="32" name="ZoneTexte 31"/>
                <p:cNvSpPr txBox="1"/>
                <p:nvPr/>
              </p:nvSpPr>
              <p:spPr>
                <a:xfrm>
                  <a:off x="7391400" y="2819400"/>
                  <a:ext cx="1321395" cy="461665"/>
                </a:xfrm>
                <a:prstGeom prst="rect">
                  <a:avLst/>
                </a:prstGeom>
                <a:noFill/>
              </p:spPr>
              <p:txBody>
                <a:bodyPr wrap="none" rtlCol="0">
                  <a:spAutoFit/>
                </a:bodyPr>
                <a:lstStyle/>
                <a:p>
                  <a:r>
                    <a:rPr lang="fr-FR" dirty="0" smtClean="0">
                      <a:solidFill>
                        <a:srgbClr val="FF0000"/>
                      </a:solidFill>
                    </a:rPr>
                    <a:t>gamma 2</a:t>
                  </a:r>
                  <a:endParaRPr lang="fr-FR" dirty="0">
                    <a:solidFill>
                      <a:srgbClr val="FF0000"/>
                    </a:solidFill>
                  </a:endParaRPr>
                </a:p>
              </p:txBody>
            </p:sp>
          </p:grpSp>
        </p:grpSp>
        <p:sp>
          <p:nvSpPr>
            <p:cNvPr id="52" name="ZoneTexte 51"/>
            <p:cNvSpPr txBox="1"/>
            <p:nvPr/>
          </p:nvSpPr>
          <p:spPr>
            <a:xfrm>
              <a:off x="4572000" y="4495800"/>
              <a:ext cx="2883534" cy="369332"/>
            </a:xfrm>
            <a:prstGeom prst="rect">
              <a:avLst/>
            </a:prstGeom>
            <a:noFill/>
          </p:spPr>
          <p:txBody>
            <a:bodyPr wrap="none" rtlCol="0">
              <a:spAutoFit/>
            </a:bodyPr>
            <a:lstStyle/>
            <a:p>
              <a:r>
                <a:rPr lang="fr-FR" dirty="0" smtClean="0"/>
                <a:t>Juste après sa </a:t>
              </a:r>
              <a:r>
                <a:rPr lang="fr-FR" dirty="0" smtClean="0"/>
                <a:t>désintégration</a:t>
              </a:r>
              <a:endParaRPr lang="fr-FR" dirty="0" smtClean="0"/>
            </a:p>
          </p:txBody>
        </p:sp>
      </p:grpSp>
      <p:sp>
        <p:nvSpPr>
          <p:cNvPr id="53" name="ZoneTexte 52"/>
          <p:cNvSpPr txBox="1"/>
          <p:nvPr/>
        </p:nvSpPr>
        <p:spPr>
          <a:xfrm>
            <a:off x="381000" y="228600"/>
            <a:ext cx="1024840" cy="461665"/>
          </a:xfrm>
          <a:prstGeom prst="rect">
            <a:avLst/>
          </a:prstGeom>
          <a:noFill/>
        </p:spPr>
        <p:txBody>
          <a:bodyPr wrap="none" rtlCol="0">
            <a:spAutoFit/>
          </a:bodyPr>
          <a:lstStyle/>
          <a:p>
            <a:r>
              <a:rPr lang="fr-FR" dirty="0" smtClean="0"/>
              <a:t>E=mc</a:t>
            </a:r>
            <a:r>
              <a:rPr lang="fr-FR" baseline="30000" dirty="0" smtClean="0"/>
              <a:t>2</a:t>
            </a:r>
          </a:p>
        </p:txBody>
      </p:sp>
      <p:pic>
        <p:nvPicPr>
          <p:cNvPr id="54" name="Image 53" descr="albert-einstein-young-1.jpg"/>
          <p:cNvPicPr>
            <a:picLocks noChangeAspect="1"/>
          </p:cNvPicPr>
          <p:nvPr/>
        </p:nvPicPr>
        <p:blipFill>
          <a:blip r:embed="rId2"/>
          <a:stretch>
            <a:fillRect/>
          </a:stretch>
        </p:blipFill>
        <p:spPr>
          <a:xfrm>
            <a:off x="533400" y="838200"/>
            <a:ext cx="762000" cy="1115568"/>
          </a:xfrm>
          <a:prstGeom prst="rect">
            <a:avLst/>
          </a:prstGeom>
        </p:spPr>
      </p:pic>
      <p:sp>
        <p:nvSpPr>
          <p:cNvPr id="33" name="ZoneTexte 32"/>
          <p:cNvSpPr txBox="1"/>
          <p:nvPr/>
        </p:nvSpPr>
        <p:spPr>
          <a:xfrm>
            <a:off x="7138323" y="5791200"/>
            <a:ext cx="2005677" cy="830997"/>
          </a:xfrm>
          <a:prstGeom prst="rect">
            <a:avLst/>
          </a:prstGeom>
          <a:noFill/>
        </p:spPr>
        <p:txBody>
          <a:bodyPr wrap="none" rtlCol="0">
            <a:spAutoFit/>
          </a:bodyPr>
          <a:lstStyle/>
          <a:p>
            <a:r>
              <a:rPr lang="fr-FR" dirty="0" smtClean="0">
                <a:latin typeface="Wingdings 3" charset="2"/>
                <a:cs typeface="Wingdings 3" charset="2"/>
              </a:rPr>
              <a:t>_</a:t>
            </a:r>
            <a:r>
              <a:rPr lang="fr-FR" dirty="0" smtClean="0">
                <a:latin typeface="Times New Roman"/>
                <a:cs typeface="Times New Roman"/>
              </a:rPr>
              <a:t>on en déduit</a:t>
            </a:r>
          </a:p>
          <a:p>
            <a:r>
              <a:rPr lang="fr-FR" dirty="0" smtClean="0">
                <a:latin typeface="Times New Roman"/>
                <a:cs typeface="Times New Roman"/>
              </a:rPr>
              <a:t>        </a:t>
            </a:r>
            <a:r>
              <a:rPr lang="fr-FR" dirty="0" err="1" smtClean="0">
                <a:latin typeface="Times New Roman"/>
                <a:cs typeface="Times New Roman"/>
              </a:rPr>
              <a:t>m</a:t>
            </a:r>
            <a:r>
              <a:rPr lang="fr-FR" baseline="-25000" dirty="0" err="1" smtClean="0">
                <a:latin typeface="Times New Roman"/>
                <a:cs typeface="Times New Roman"/>
              </a:rPr>
              <a:t>H</a:t>
            </a:r>
            <a:r>
              <a:rPr lang="fr-FR" dirty="0" smtClean="0">
                <a:latin typeface="Times New Roman"/>
                <a:cs typeface="Times New Roman"/>
              </a:rPr>
              <a:t>!  </a:t>
            </a:r>
            <a:endParaRPr lang="fr-FR" dirty="0"/>
          </a:p>
        </p:txBody>
      </p:sp>
      <p:sp>
        <p:nvSpPr>
          <p:cNvPr id="34" name="Espace réservé du numéro de diapositive 33"/>
          <p:cNvSpPr>
            <a:spLocks noGrp="1"/>
          </p:cNvSpPr>
          <p:nvPr>
            <p:ph type="sldNum" sz="quarter" idx="12"/>
          </p:nvPr>
        </p:nvSpPr>
        <p:spPr/>
        <p:txBody>
          <a:bodyPr/>
          <a:lstStyle/>
          <a:p>
            <a:fld id="{15A53C10-405B-DE42-A6B2-9D6E6857B78D}" type="slidenum">
              <a:rPr lang="fr-FR" smtClean="0"/>
              <a:pPr/>
              <a:t>54</a:t>
            </a:fld>
            <a:endParaRPr lang="fr-FR"/>
          </a:p>
        </p:txBody>
      </p:sp>
      <p:sp>
        <p:nvSpPr>
          <p:cNvPr id="35" name="ZoneTexte 34"/>
          <p:cNvSpPr txBox="1"/>
          <p:nvPr/>
        </p:nvSpPr>
        <p:spPr>
          <a:xfrm>
            <a:off x="6172200" y="2438400"/>
            <a:ext cx="1918501" cy="369332"/>
          </a:xfrm>
          <a:prstGeom prst="rect">
            <a:avLst/>
          </a:prstGeom>
          <a:noFill/>
        </p:spPr>
        <p:txBody>
          <a:bodyPr wrap="none" rtlCol="0">
            <a:spAutoFit/>
          </a:bodyPr>
          <a:lstStyle/>
          <a:p>
            <a:r>
              <a:rPr lang="fr-FR" dirty="0" smtClean="0"/>
              <a:t>Mesurés (et m=0)!</a:t>
            </a:r>
            <a:endParaRPr lang="fr-FR" dirty="0"/>
          </a:p>
        </p:txBody>
      </p:sp>
      <p:sp>
        <p:nvSpPr>
          <p:cNvPr id="38" name="ZoneTexte 37"/>
          <p:cNvSpPr txBox="1"/>
          <p:nvPr/>
        </p:nvSpPr>
        <p:spPr>
          <a:xfrm>
            <a:off x="152400" y="2055911"/>
            <a:ext cx="1387945" cy="307777"/>
          </a:xfrm>
          <a:prstGeom prst="rect">
            <a:avLst/>
          </a:prstGeom>
          <a:noFill/>
        </p:spPr>
        <p:txBody>
          <a:bodyPr wrap="none" rtlCol="0">
            <a:spAutoFit/>
          </a:bodyPr>
          <a:lstStyle/>
          <a:p>
            <a:r>
              <a:rPr lang="en-GB" sz="1400" dirty="0" smtClean="0"/>
              <a:t>Einstein en 1905</a:t>
            </a:r>
            <a:endParaRPr lang="en-GB" sz="1400" dirty="0"/>
          </a:p>
        </p:txBody>
      </p:sp>
      <p:grpSp>
        <p:nvGrpSpPr>
          <p:cNvPr id="58" name="Grouper 57"/>
          <p:cNvGrpSpPr/>
          <p:nvPr/>
        </p:nvGrpSpPr>
        <p:grpSpPr>
          <a:xfrm>
            <a:off x="6629400" y="3963988"/>
            <a:ext cx="2525801" cy="1683867"/>
            <a:chOff x="6629400" y="3963988"/>
            <a:chExt cx="2525801" cy="1683867"/>
          </a:xfrm>
        </p:grpSpPr>
        <p:pic>
          <p:nvPicPr>
            <p:cNvPr id="37" name="Image 36" descr="300px-Billard.JPG"/>
            <p:cNvPicPr>
              <a:picLocks noChangeAspect="1"/>
            </p:cNvPicPr>
            <p:nvPr/>
          </p:nvPicPr>
          <p:blipFill>
            <a:blip r:embed="rId3">
              <a:alphaModFix amt="40000"/>
            </a:blip>
            <a:stretch>
              <a:fillRect/>
            </a:stretch>
          </p:blipFill>
          <p:spPr>
            <a:xfrm>
              <a:off x="6629400" y="3963988"/>
              <a:ext cx="2525801" cy="1683867"/>
            </a:xfrm>
            <a:prstGeom prst="rect">
              <a:avLst/>
            </a:prstGeom>
          </p:spPr>
        </p:pic>
        <p:sp>
          <p:nvSpPr>
            <p:cNvPr id="46" name="ZoneTexte 45"/>
            <p:cNvSpPr txBox="1"/>
            <p:nvPr/>
          </p:nvSpPr>
          <p:spPr>
            <a:xfrm>
              <a:off x="6655332" y="4865132"/>
              <a:ext cx="2421644" cy="646331"/>
            </a:xfrm>
            <a:prstGeom prst="rect">
              <a:avLst/>
            </a:prstGeom>
            <a:solidFill>
              <a:schemeClr val="bg1">
                <a:alpha val="28000"/>
              </a:schemeClr>
            </a:solidFill>
          </p:spPr>
          <p:txBody>
            <a:bodyPr wrap="none" rtlCol="0">
              <a:spAutoFit/>
            </a:bodyPr>
            <a:lstStyle/>
            <a:p>
              <a:r>
                <a:rPr lang="fr-FR" dirty="0" smtClean="0"/>
                <a:t>Conservation </a:t>
              </a:r>
              <a:r>
                <a:rPr lang="fr-FR" dirty="0" smtClean="0"/>
                <a:t>énergie et</a:t>
              </a:r>
            </a:p>
            <a:p>
              <a:r>
                <a:rPr lang="fr-FR" dirty="0" smtClean="0"/>
                <a:t> impulsion</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3" grpId="0"/>
      <p:bldP spid="35"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858000" y="6286500"/>
            <a:ext cx="2133600" cy="365125"/>
          </a:xfrm>
        </p:spPr>
        <p:txBody>
          <a:bodyPr/>
          <a:lstStyle/>
          <a:p>
            <a:fld id="{B1291B72-9DB9-D248-BAE9-4D497DBAF243}" type="slidenum">
              <a:rPr lang="fr-FR" smtClean="0"/>
              <a:pPr/>
              <a:t>55</a:t>
            </a:fld>
            <a:endParaRPr lang="fr-FR" dirty="0"/>
          </a:p>
        </p:txBody>
      </p:sp>
      <p:sp>
        <p:nvSpPr>
          <p:cNvPr id="5" name="Rectangle 4"/>
          <p:cNvSpPr/>
          <p:nvPr/>
        </p:nvSpPr>
        <p:spPr>
          <a:xfrm>
            <a:off x="1551962" y="482600"/>
            <a:ext cx="3187700" cy="5847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GB" sz="3200" dirty="0" smtClean="0">
                <a:solidFill>
                  <a:srgbClr val="000000"/>
                </a:solidFill>
              </a:rPr>
              <a:t>10</a:t>
            </a:r>
            <a:r>
              <a:rPr lang="en-GB" sz="3200" baseline="30000" dirty="0" smtClean="0">
                <a:solidFill>
                  <a:srgbClr val="000000"/>
                </a:solidFill>
              </a:rPr>
              <a:t>14</a:t>
            </a:r>
            <a:r>
              <a:rPr lang="en-GB" sz="3200" dirty="0" smtClean="0">
                <a:solidFill>
                  <a:srgbClr val="000000"/>
                </a:solidFill>
              </a:rPr>
              <a:t> collisions</a:t>
            </a:r>
            <a:endParaRPr lang="en-GB" sz="3200" dirty="0">
              <a:solidFill>
                <a:srgbClr val="000000"/>
              </a:solidFill>
            </a:endParaRPr>
          </a:p>
        </p:txBody>
      </p:sp>
      <p:grpSp>
        <p:nvGrpSpPr>
          <p:cNvPr id="33" name="Grouper 32"/>
          <p:cNvGrpSpPr/>
          <p:nvPr/>
        </p:nvGrpSpPr>
        <p:grpSpPr>
          <a:xfrm>
            <a:off x="840762" y="1218217"/>
            <a:ext cx="5953308" cy="1316296"/>
            <a:chOff x="840762" y="1218217"/>
            <a:chExt cx="5953308" cy="1316296"/>
          </a:xfrm>
        </p:grpSpPr>
        <p:sp>
          <p:nvSpPr>
            <p:cNvPr id="7" name="Rectangle 6"/>
            <p:cNvSpPr/>
            <p:nvPr/>
          </p:nvSpPr>
          <p:spPr>
            <a:xfrm>
              <a:off x="840762" y="1949737"/>
              <a:ext cx="5308600" cy="58477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GB" sz="3200" dirty="0" smtClean="0">
                  <a:solidFill>
                    <a:srgbClr val="000000"/>
                  </a:solidFill>
                </a:rPr>
                <a:t>10</a:t>
              </a:r>
              <a:r>
                <a:rPr lang="en-GB" sz="3200" baseline="30000" dirty="0" smtClean="0">
                  <a:solidFill>
                    <a:srgbClr val="000000"/>
                  </a:solidFill>
                </a:rPr>
                <a:t>9</a:t>
              </a:r>
              <a:r>
                <a:rPr lang="en-GB" sz="3200" dirty="0" smtClean="0">
                  <a:solidFill>
                    <a:srgbClr val="000000"/>
                  </a:solidFill>
                </a:rPr>
                <a:t> </a:t>
              </a:r>
              <a:r>
                <a:rPr lang="en-GB" sz="3200" dirty="0" err="1" smtClean="0">
                  <a:solidFill>
                    <a:srgbClr val="000000"/>
                  </a:solidFill>
                </a:rPr>
                <a:t>événements</a:t>
              </a:r>
              <a:r>
                <a:rPr lang="en-GB" sz="3200" dirty="0" smtClean="0">
                  <a:solidFill>
                    <a:srgbClr val="000000"/>
                  </a:solidFill>
                </a:rPr>
                <a:t> </a:t>
              </a:r>
              <a:r>
                <a:rPr lang="en-GB" sz="3200" dirty="0" err="1" smtClean="0">
                  <a:solidFill>
                    <a:srgbClr val="000000"/>
                  </a:solidFill>
                </a:rPr>
                <a:t>sur</a:t>
              </a:r>
              <a:r>
                <a:rPr lang="en-GB" sz="3200" dirty="0" smtClean="0">
                  <a:solidFill>
                    <a:srgbClr val="000000"/>
                  </a:solidFill>
                </a:rPr>
                <a:t> </a:t>
              </a:r>
              <a:r>
                <a:rPr lang="en-GB" sz="3200" dirty="0" err="1" smtClean="0">
                  <a:solidFill>
                    <a:srgbClr val="000000"/>
                  </a:solidFill>
                </a:rPr>
                <a:t>disque</a:t>
              </a:r>
              <a:endParaRPr lang="en-GB" sz="3200" dirty="0">
                <a:solidFill>
                  <a:srgbClr val="000000"/>
                </a:solidFill>
              </a:endParaRPr>
            </a:p>
          </p:txBody>
        </p:sp>
        <p:sp>
          <p:nvSpPr>
            <p:cNvPr id="8" name="ZoneTexte 7"/>
            <p:cNvSpPr txBox="1"/>
            <p:nvPr/>
          </p:nvSpPr>
          <p:spPr>
            <a:xfrm>
              <a:off x="4060329" y="1287680"/>
              <a:ext cx="2733741" cy="461665"/>
            </a:xfrm>
            <a:prstGeom prst="rect">
              <a:avLst/>
            </a:prstGeom>
            <a:noFill/>
          </p:spPr>
          <p:txBody>
            <a:bodyPr wrap="none" rtlCol="0">
              <a:spAutoFit/>
            </a:bodyPr>
            <a:lstStyle/>
            <a:p>
              <a:r>
                <a:rPr lang="en-GB" sz="2400" dirty="0" smtClean="0"/>
                <a:t>Tri </a:t>
              </a:r>
              <a:r>
                <a:rPr lang="en-GB" sz="2400" dirty="0" err="1" smtClean="0"/>
                <a:t>rapide</a:t>
              </a:r>
              <a:r>
                <a:rPr lang="en-GB" sz="2400" dirty="0" smtClean="0"/>
                <a:t> et </a:t>
              </a:r>
              <a:r>
                <a:rPr lang="en-GB" sz="2400" dirty="0" err="1" smtClean="0"/>
                <a:t>grossier</a:t>
              </a:r>
              <a:endParaRPr lang="en-GB" sz="2400" dirty="0"/>
            </a:p>
          </p:txBody>
        </p:sp>
        <p:sp>
          <p:nvSpPr>
            <p:cNvPr id="9" name="Flèche vers la droite 8"/>
            <p:cNvSpPr/>
            <p:nvPr/>
          </p:nvSpPr>
          <p:spPr>
            <a:xfrm rot="5400000">
              <a:off x="2944390" y="1341661"/>
              <a:ext cx="7315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4" name="Grouper 33"/>
          <p:cNvGrpSpPr/>
          <p:nvPr/>
        </p:nvGrpSpPr>
        <p:grpSpPr>
          <a:xfrm>
            <a:off x="3835400" y="2693947"/>
            <a:ext cx="5308600" cy="1316296"/>
            <a:chOff x="3835400" y="2693947"/>
            <a:chExt cx="5308600" cy="1316296"/>
          </a:xfrm>
        </p:grpSpPr>
        <p:sp>
          <p:nvSpPr>
            <p:cNvPr id="10" name="ZoneTexte 9"/>
            <p:cNvSpPr txBox="1"/>
            <p:nvPr/>
          </p:nvSpPr>
          <p:spPr>
            <a:xfrm>
              <a:off x="6149362" y="2693947"/>
              <a:ext cx="1302310" cy="461665"/>
            </a:xfrm>
            <a:prstGeom prst="rect">
              <a:avLst/>
            </a:prstGeom>
            <a:noFill/>
          </p:spPr>
          <p:txBody>
            <a:bodyPr wrap="none" rtlCol="0">
              <a:spAutoFit/>
            </a:bodyPr>
            <a:lstStyle/>
            <a:p>
              <a:r>
                <a:rPr lang="en-GB" sz="2400" dirty="0" smtClean="0"/>
                <a:t>Tri précis</a:t>
              </a:r>
              <a:endParaRPr lang="en-GB" sz="2400" dirty="0"/>
            </a:p>
          </p:txBody>
        </p:sp>
        <p:sp>
          <p:nvSpPr>
            <p:cNvPr id="11" name="Flèche vers la droite 10"/>
            <p:cNvSpPr/>
            <p:nvPr/>
          </p:nvSpPr>
          <p:spPr>
            <a:xfrm rot="4217344">
              <a:off x="4856502" y="2817391"/>
              <a:ext cx="7315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3835400" y="3425467"/>
              <a:ext cx="5308600" cy="58477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GB" sz="3200" dirty="0" smtClean="0">
                  <a:solidFill>
                    <a:srgbClr val="000000"/>
                  </a:solidFill>
                </a:rPr>
                <a:t>10</a:t>
              </a:r>
              <a:r>
                <a:rPr lang="en-GB" sz="3200" baseline="30000" dirty="0" smtClean="0">
                  <a:solidFill>
                    <a:srgbClr val="000000"/>
                  </a:solidFill>
                </a:rPr>
                <a:t>5</a:t>
              </a:r>
              <a:r>
                <a:rPr lang="en-GB" sz="3200" dirty="0" smtClean="0">
                  <a:solidFill>
                    <a:srgbClr val="000000"/>
                  </a:solidFill>
                </a:rPr>
                <a:t> </a:t>
              </a:r>
              <a:r>
                <a:rPr lang="en-GB" sz="3200" dirty="0" err="1" smtClean="0">
                  <a:solidFill>
                    <a:srgbClr val="000000"/>
                  </a:solidFill>
                </a:rPr>
                <a:t>événements</a:t>
              </a:r>
              <a:r>
                <a:rPr lang="en-GB" sz="3200" dirty="0" smtClean="0">
                  <a:solidFill>
                    <a:srgbClr val="000000"/>
                  </a:solidFill>
                </a:rPr>
                <a:t> </a:t>
              </a:r>
              <a:r>
                <a:rPr lang="en-GB" sz="3200" dirty="0" err="1" smtClean="0">
                  <a:solidFill>
                    <a:srgbClr val="000000"/>
                  </a:solidFill>
                </a:rPr>
                <a:t>à</a:t>
              </a:r>
              <a:r>
                <a:rPr lang="en-GB" sz="3200" dirty="0" smtClean="0">
                  <a:solidFill>
                    <a:srgbClr val="000000"/>
                  </a:solidFill>
                </a:rPr>
                <a:t> 2 gamma</a:t>
              </a:r>
              <a:endParaRPr lang="en-GB" sz="3200" dirty="0">
                <a:solidFill>
                  <a:srgbClr val="000000"/>
                </a:solidFill>
              </a:endParaRPr>
            </a:p>
          </p:txBody>
        </p:sp>
      </p:grpSp>
      <p:grpSp>
        <p:nvGrpSpPr>
          <p:cNvPr id="35" name="Grouper 34"/>
          <p:cNvGrpSpPr/>
          <p:nvPr/>
        </p:nvGrpSpPr>
        <p:grpSpPr>
          <a:xfrm>
            <a:off x="4870450" y="4455467"/>
            <a:ext cx="4121150" cy="2402533"/>
            <a:chOff x="4870450" y="4455467"/>
            <a:chExt cx="4121150" cy="2402533"/>
          </a:xfrm>
        </p:grpSpPr>
        <p:sp>
          <p:nvSpPr>
            <p:cNvPr id="12" name="ZoneTexte 11"/>
            <p:cNvSpPr txBox="1"/>
            <p:nvPr/>
          </p:nvSpPr>
          <p:spPr>
            <a:xfrm>
              <a:off x="6533475" y="4455467"/>
              <a:ext cx="2458125" cy="830997"/>
            </a:xfrm>
            <a:prstGeom prst="rect">
              <a:avLst/>
            </a:prstGeom>
            <a:noFill/>
          </p:spPr>
          <p:txBody>
            <a:bodyPr wrap="none" rtlCol="0">
              <a:spAutoFit/>
            </a:bodyPr>
            <a:lstStyle/>
            <a:p>
              <a:r>
                <a:rPr lang="en-GB" sz="2400" dirty="0" err="1" smtClean="0"/>
                <a:t>Calcul</a:t>
              </a:r>
              <a:r>
                <a:rPr lang="en-GB" sz="2400" dirty="0" smtClean="0"/>
                <a:t> de la masse</a:t>
              </a:r>
            </a:p>
            <a:p>
              <a:r>
                <a:rPr lang="fr-FR" sz="2400" dirty="0" err="1" smtClean="0">
                  <a:sym typeface="Wingdings"/>
                </a:rPr>
                <a:t>histogramme</a:t>
              </a:r>
              <a:r>
                <a:rPr lang="en-GB" sz="2400" dirty="0" smtClean="0"/>
                <a:t> </a:t>
              </a:r>
              <a:endParaRPr lang="en-GB" sz="2400" dirty="0"/>
            </a:p>
          </p:txBody>
        </p:sp>
        <p:sp>
          <p:nvSpPr>
            <p:cNvPr id="14" name="Flèche vers la droite 13"/>
            <p:cNvSpPr/>
            <p:nvPr/>
          </p:nvSpPr>
          <p:spPr>
            <a:xfrm rot="4217344">
              <a:off x="5783602" y="4639207"/>
              <a:ext cx="7315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Image 14"/>
            <p:cNvPicPr>
              <a:picLocks noChangeAspect="1"/>
            </p:cNvPicPr>
            <p:nvPr/>
          </p:nvPicPr>
          <p:blipFill>
            <a:blip r:embed="rId2"/>
            <a:srcRect t="24951" b="1"/>
            <a:stretch>
              <a:fillRect/>
            </a:stretch>
          </p:blipFill>
          <p:spPr>
            <a:xfrm>
              <a:off x="4870450" y="5294879"/>
              <a:ext cx="3187700" cy="1563121"/>
            </a:xfrm>
            <a:prstGeom prst="rect">
              <a:avLst/>
            </a:prstGeom>
          </p:spPr>
        </p:pic>
      </p:grpSp>
      <p:grpSp>
        <p:nvGrpSpPr>
          <p:cNvPr id="31" name="Grouper 30"/>
          <p:cNvGrpSpPr/>
          <p:nvPr/>
        </p:nvGrpSpPr>
        <p:grpSpPr>
          <a:xfrm>
            <a:off x="287605" y="2575730"/>
            <a:ext cx="2313432" cy="2560320"/>
            <a:chOff x="287605" y="2575730"/>
            <a:chExt cx="2313432" cy="2560320"/>
          </a:xfrm>
        </p:grpSpPr>
        <p:sp>
          <p:nvSpPr>
            <p:cNvPr id="16" name="Flèche vers la droite 15"/>
            <p:cNvSpPr/>
            <p:nvPr/>
          </p:nvSpPr>
          <p:spPr>
            <a:xfrm rot="6095215">
              <a:off x="164161" y="26991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17" name="Flèche vers la droite 16"/>
            <p:cNvSpPr/>
            <p:nvPr/>
          </p:nvSpPr>
          <p:spPr>
            <a:xfrm rot="6095215">
              <a:off x="316561" y="28515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18" name="Flèche vers la droite 17"/>
            <p:cNvSpPr/>
            <p:nvPr/>
          </p:nvSpPr>
          <p:spPr>
            <a:xfrm rot="6095215">
              <a:off x="468961" y="30039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19" name="Flèche vers la droite 18"/>
            <p:cNvSpPr/>
            <p:nvPr/>
          </p:nvSpPr>
          <p:spPr>
            <a:xfrm rot="6095215">
              <a:off x="621361" y="31563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0" name="Flèche vers la droite 19"/>
            <p:cNvSpPr/>
            <p:nvPr/>
          </p:nvSpPr>
          <p:spPr>
            <a:xfrm rot="6095215">
              <a:off x="773761" y="3308774"/>
              <a:ext cx="731520"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1" name="Flèche vers la droite 20"/>
            <p:cNvSpPr/>
            <p:nvPr/>
          </p:nvSpPr>
          <p:spPr>
            <a:xfrm rot="6095215">
              <a:off x="926161" y="3461174"/>
              <a:ext cx="731520" cy="48463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2" name="Flèche vers la droite 21"/>
            <p:cNvSpPr/>
            <p:nvPr/>
          </p:nvSpPr>
          <p:spPr>
            <a:xfrm rot="6095215">
              <a:off x="1078561" y="3613574"/>
              <a:ext cx="731520" cy="48463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3" name="Flèche vers la droite 22"/>
            <p:cNvSpPr/>
            <p:nvPr/>
          </p:nvSpPr>
          <p:spPr>
            <a:xfrm rot="6095215">
              <a:off x="1230961" y="3765974"/>
              <a:ext cx="731520" cy="48463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4" name="Flèche vers la droite 23"/>
            <p:cNvSpPr/>
            <p:nvPr/>
          </p:nvSpPr>
          <p:spPr>
            <a:xfrm rot="6095215">
              <a:off x="1383361" y="39183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5" name="Flèche vers la droite 24"/>
            <p:cNvSpPr/>
            <p:nvPr/>
          </p:nvSpPr>
          <p:spPr>
            <a:xfrm rot="6095215">
              <a:off x="1535761" y="40707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6" name="Flèche vers la droite 25"/>
            <p:cNvSpPr/>
            <p:nvPr/>
          </p:nvSpPr>
          <p:spPr>
            <a:xfrm rot="6095215">
              <a:off x="1688161" y="42231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7" name="Flèche vers la droite 26"/>
            <p:cNvSpPr/>
            <p:nvPr/>
          </p:nvSpPr>
          <p:spPr>
            <a:xfrm rot="6095215">
              <a:off x="1840561" y="43755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28" name="Flèche vers la droite 27"/>
            <p:cNvSpPr/>
            <p:nvPr/>
          </p:nvSpPr>
          <p:spPr>
            <a:xfrm rot="6095215">
              <a:off x="1992961" y="4527974"/>
              <a:ext cx="731520"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grpSp>
      <p:sp>
        <p:nvSpPr>
          <p:cNvPr id="29" name="Titre 1"/>
          <p:cNvSpPr>
            <a:spLocks noGrp="1"/>
          </p:cNvSpPr>
          <p:nvPr>
            <p:ph type="title"/>
          </p:nvPr>
        </p:nvSpPr>
        <p:spPr>
          <a:xfrm>
            <a:off x="4191000" y="0"/>
            <a:ext cx="4953000" cy="1143000"/>
          </a:xfrm>
        </p:spPr>
        <p:txBody>
          <a:bodyPr/>
          <a:lstStyle/>
          <a:p>
            <a:r>
              <a:rPr lang="en-GB" dirty="0" err="1" smtClean="0"/>
              <a:t>Finalement</a:t>
            </a:r>
            <a:r>
              <a:rPr lang="en-GB" dirty="0" smtClean="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56</a:t>
            </a:fld>
            <a:endParaRPr lang="fr-FR"/>
          </a:p>
        </p:txBody>
      </p:sp>
      <p:sp>
        <p:nvSpPr>
          <p:cNvPr id="13" name="ZoneTexte 12"/>
          <p:cNvSpPr txBox="1"/>
          <p:nvPr/>
        </p:nvSpPr>
        <p:spPr>
          <a:xfrm>
            <a:off x="2057400" y="304800"/>
            <a:ext cx="4933612" cy="523220"/>
          </a:xfrm>
          <a:prstGeom prst="rect">
            <a:avLst/>
          </a:prstGeom>
          <a:noFill/>
        </p:spPr>
        <p:txBody>
          <a:bodyPr wrap="none" rtlCol="0">
            <a:spAutoFit/>
          </a:bodyPr>
          <a:lstStyle/>
          <a:p>
            <a:r>
              <a:rPr lang="fr-FR" sz="2800" dirty="0" smtClean="0"/>
              <a:t>Effet de la précision du détecteur</a:t>
            </a:r>
            <a:endParaRPr lang="fr-FR" sz="2800" dirty="0"/>
          </a:p>
        </p:txBody>
      </p:sp>
      <p:pic>
        <p:nvPicPr>
          <p:cNvPr id="6" name="higgsSigma5.gif">
            <a:hlinkClick r:id="" action="ppaction://media"/>
          </p:cNvPr>
          <p:cNvPicPr/>
          <p:nvPr>
            <a:videoFile r:link="rId1"/>
          </p:nvPr>
        </p:nvPicPr>
        <p:blipFill>
          <a:blip r:embed="rId4"/>
          <a:stretch>
            <a:fillRect/>
          </a:stretch>
        </p:blipFill>
        <p:spPr>
          <a:xfrm>
            <a:off x="762000" y="1183217"/>
            <a:ext cx="7620000" cy="4508500"/>
          </a:xfrm>
          <a:prstGeom prst="rect">
            <a:avLst/>
          </a:prstGeom>
        </p:spPr>
      </p:pic>
      <p:sp>
        <p:nvSpPr>
          <p:cNvPr id="7" name="ZoneTexte 6"/>
          <p:cNvSpPr txBox="1"/>
          <p:nvPr/>
        </p:nvSpPr>
        <p:spPr>
          <a:xfrm>
            <a:off x="3748328" y="1228922"/>
            <a:ext cx="1647344" cy="307777"/>
          </a:xfrm>
          <a:prstGeom prst="rect">
            <a:avLst/>
          </a:prstGeom>
          <a:noFill/>
        </p:spPr>
        <p:txBody>
          <a:bodyPr wrap="none" rtlCol="0">
            <a:spAutoFit/>
          </a:bodyPr>
          <a:lstStyle/>
          <a:p>
            <a:r>
              <a:rPr lang="fr-FR" sz="1400" dirty="0" smtClean="0"/>
              <a:t>Cliquer pour animer</a:t>
            </a:r>
            <a:endParaRPr lang="fr-FR" sz="1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57</a:t>
            </a:fld>
            <a:endParaRPr lang="fr-FR"/>
          </a:p>
        </p:txBody>
      </p:sp>
      <p:pic>
        <p:nvPicPr>
          <p:cNvPr id="6" name="higgsBkg1.gif">
            <a:hlinkClick r:id="" action="ppaction://media"/>
          </p:cNvPr>
          <p:cNvPicPr/>
          <p:nvPr>
            <a:videoFile r:link="rId1"/>
          </p:nvPr>
        </p:nvPicPr>
        <p:blipFill>
          <a:blip r:embed="rId4"/>
          <a:stretch>
            <a:fillRect/>
          </a:stretch>
        </p:blipFill>
        <p:spPr>
          <a:xfrm>
            <a:off x="762000" y="1183217"/>
            <a:ext cx="7620000" cy="4508500"/>
          </a:xfrm>
          <a:prstGeom prst="rect">
            <a:avLst/>
          </a:prstGeom>
        </p:spPr>
      </p:pic>
      <p:sp>
        <p:nvSpPr>
          <p:cNvPr id="7" name="ZoneTexte 6"/>
          <p:cNvSpPr txBox="1"/>
          <p:nvPr/>
        </p:nvSpPr>
        <p:spPr>
          <a:xfrm>
            <a:off x="2590800" y="304800"/>
            <a:ext cx="3289207" cy="523220"/>
          </a:xfrm>
          <a:prstGeom prst="rect">
            <a:avLst/>
          </a:prstGeom>
          <a:noFill/>
        </p:spPr>
        <p:txBody>
          <a:bodyPr wrap="none" rtlCol="0">
            <a:spAutoFit/>
          </a:bodyPr>
          <a:lstStyle/>
          <a:p>
            <a:r>
              <a:rPr lang="fr-FR" sz="2800" dirty="0" smtClean="0"/>
              <a:t>Effet du bruit de fond</a:t>
            </a:r>
            <a:endParaRPr lang="fr-FR" sz="2800" dirty="0"/>
          </a:p>
        </p:txBody>
      </p:sp>
      <p:sp>
        <p:nvSpPr>
          <p:cNvPr id="8" name="ZoneTexte 7"/>
          <p:cNvSpPr txBox="1"/>
          <p:nvPr/>
        </p:nvSpPr>
        <p:spPr>
          <a:xfrm>
            <a:off x="3748328" y="1228922"/>
            <a:ext cx="1647344" cy="307777"/>
          </a:xfrm>
          <a:prstGeom prst="rect">
            <a:avLst/>
          </a:prstGeom>
          <a:noFill/>
        </p:spPr>
        <p:txBody>
          <a:bodyPr wrap="none" rtlCol="0">
            <a:spAutoFit/>
          </a:bodyPr>
          <a:lstStyle/>
          <a:p>
            <a:r>
              <a:rPr lang="fr-FR" sz="1400" dirty="0" smtClean="0"/>
              <a:t>Cliquer pour animer</a:t>
            </a:r>
            <a:endParaRPr lang="fr-FR" sz="1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58</a:t>
            </a:fld>
            <a:endParaRPr lang="fr-FR"/>
          </a:p>
        </p:txBody>
      </p:sp>
      <p:sp>
        <p:nvSpPr>
          <p:cNvPr id="6" name="ZoneTexte 5"/>
          <p:cNvSpPr txBox="1"/>
          <p:nvPr/>
        </p:nvSpPr>
        <p:spPr>
          <a:xfrm>
            <a:off x="2590800" y="304800"/>
            <a:ext cx="3219251" cy="523220"/>
          </a:xfrm>
          <a:prstGeom prst="rect">
            <a:avLst/>
          </a:prstGeom>
          <a:noFill/>
        </p:spPr>
        <p:txBody>
          <a:bodyPr wrap="none" rtlCol="0">
            <a:spAutoFit/>
          </a:bodyPr>
          <a:lstStyle/>
          <a:p>
            <a:r>
              <a:rPr lang="fr-FR" sz="2800" dirty="0" smtClean="0"/>
              <a:t>Effet de la statistique</a:t>
            </a:r>
            <a:endParaRPr lang="fr-FR" sz="2800" dirty="0"/>
          </a:p>
        </p:txBody>
      </p:sp>
      <p:pic>
        <p:nvPicPr>
          <p:cNvPr id="10" name="higgsstat5.gif">
            <a:hlinkClick r:id="" action="ppaction://media"/>
          </p:cNvPr>
          <p:cNvPicPr/>
          <p:nvPr>
            <a:videoFile r:link="rId1"/>
          </p:nvPr>
        </p:nvPicPr>
        <p:blipFill>
          <a:blip r:embed="rId4"/>
          <a:stretch>
            <a:fillRect/>
          </a:stretch>
        </p:blipFill>
        <p:spPr>
          <a:xfrm>
            <a:off x="762000" y="1250950"/>
            <a:ext cx="7620000" cy="4356100"/>
          </a:xfrm>
          <a:prstGeom prst="rect">
            <a:avLst/>
          </a:prstGeom>
        </p:spPr>
      </p:pic>
      <p:sp>
        <p:nvSpPr>
          <p:cNvPr id="7" name="ZoneTexte 6"/>
          <p:cNvSpPr txBox="1"/>
          <p:nvPr/>
        </p:nvSpPr>
        <p:spPr>
          <a:xfrm>
            <a:off x="3748328" y="1097061"/>
            <a:ext cx="1647344" cy="307777"/>
          </a:xfrm>
          <a:prstGeom prst="rect">
            <a:avLst/>
          </a:prstGeom>
          <a:noFill/>
        </p:spPr>
        <p:txBody>
          <a:bodyPr wrap="none" rtlCol="0">
            <a:spAutoFit/>
          </a:bodyPr>
          <a:lstStyle/>
          <a:p>
            <a:r>
              <a:rPr lang="fr-FR" sz="1400" dirty="0" smtClean="0"/>
              <a:t>Cliquer pour animer</a:t>
            </a:r>
            <a:endParaRPr lang="fr-FR" sz="1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0"/>
            <a:ext cx="8229600" cy="1143000"/>
          </a:xfrm>
        </p:spPr>
        <p:txBody>
          <a:bodyPr/>
          <a:lstStyle/>
          <a:p>
            <a:r>
              <a:rPr lang="fr-FR" dirty="0" smtClean="0"/>
              <a:t>Jobs du physicien</a:t>
            </a:r>
            <a:endParaRPr lang="fr-FR" dirty="0"/>
          </a:p>
        </p:txBody>
      </p:sp>
      <p:sp>
        <p:nvSpPr>
          <p:cNvPr id="3" name="Espace réservé du contenu 2"/>
          <p:cNvSpPr>
            <a:spLocks noGrp="1"/>
          </p:cNvSpPr>
          <p:nvPr>
            <p:ph idx="1"/>
          </p:nvPr>
        </p:nvSpPr>
        <p:spPr>
          <a:xfrm>
            <a:off x="4953000" y="1066801"/>
            <a:ext cx="3429000" cy="3886200"/>
          </a:xfrm>
        </p:spPr>
        <p:txBody>
          <a:bodyPr>
            <a:normAutofit fontScale="92500"/>
          </a:bodyPr>
          <a:lstStyle/>
          <a:p>
            <a:r>
              <a:rPr lang="fr-FR" dirty="0" smtClean="0"/>
              <a:t>Augmenter la taille du pic</a:t>
            </a:r>
          </a:p>
          <a:p>
            <a:r>
              <a:rPr lang="fr-FR" dirty="0" smtClean="0"/>
              <a:t>Réduire sa largeur</a:t>
            </a:r>
          </a:p>
          <a:p>
            <a:r>
              <a:rPr lang="fr-FR" dirty="0" smtClean="0"/>
              <a:t>Réduire le fond</a:t>
            </a:r>
          </a:p>
          <a:p>
            <a:r>
              <a:rPr lang="fr-FR" dirty="0" smtClean="0"/>
              <a:t>Evaluer les incertitudes (le plus difficile!)</a:t>
            </a:r>
          </a:p>
          <a:p>
            <a:endParaRPr lang="fr-FR" dirty="0"/>
          </a:p>
        </p:txBody>
      </p:sp>
      <p:sp>
        <p:nvSpPr>
          <p:cNvPr id="4" name="Espace réservé du numéro de diapositive 3"/>
          <p:cNvSpPr>
            <a:spLocks noGrp="1"/>
          </p:cNvSpPr>
          <p:nvPr>
            <p:ph type="sldNum" sz="quarter" idx="12"/>
          </p:nvPr>
        </p:nvSpPr>
        <p:spPr/>
        <p:txBody>
          <a:bodyPr/>
          <a:lstStyle/>
          <a:p>
            <a:fld id="{15A53C10-405B-DE42-A6B2-9D6E6857B78D}" type="slidenum">
              <a:rPr lang="fr-FR" smtClean="0"/>
              <a:pPr/>
              <a:t>59</a:t>
            </a:fld>
            <a:endParaRPr lang="fr-FR"/>
          </a:p>
        </p:txBody>
      </p:sp>
      <p:pic>
        <p:nvPicPr>
          <p:cNvPr id="5" name="Image 4" descr="higgsstatone.gif"/>
          <p:cNvPicPr>
            <a:picLocks noChangeAspect="1"/>
          </p:cNvPicPr>
          <p:nvPr/>
        </p:nvPicPr>
        <p:blipFill>
          <a:blip r:embed="rId2"/>
          <a:stretch>
            <a:fillRect/>
          </a:stretch>
        </p:blipFill>
        <p:spPr>
          <a:xfrm>
            <a:off x="152400" y="1981200"/>
            <a:ext cx="4572000" cy="2387600"/>
          </a:xfrm>
          <a:prstGeom prst="rect">
            <a:avLst/>
          </a:prstGeom>
        </p:spPr>
      </p:pic>
      <p:sp>
        <p:nvSpPr>
          <p:cNvPr id="6" name="ZoneTexte 5"/>
          <p:cNvSpPr txBox="1"/>
          <p:nvPr/>
        </p:nvSpPr>
        <p:spPr>
          <a:xfrm>
            <a:off x="1381290" y="5402243"/>
            <a:ext cx="5669290" cy="954107"/>
          </a:xfrm>
          <a:prstGeom prst="rect">
            <a:avLst/>
          </a:prstGeom>
          <a:noFill/>
        </p:spPr>
        <p:txBody>
          <a:bodyPr wrap="none" rtlCol="0">
            <a:spAutoFit/>
          </a:bodyPr>
          <a:lstStyle/>
          <a:p>
            <a:r>
              <a:rPr lang="fr-FR" sz="2800" dirty="0" smtClean="0"/>
              <a:t>Job du LHC : augmenter la statistique, </a:t>
            </a:r>
          </a:p>
          <a:p>
            <a:r>
              <a:rPr lang="fr-FR" sz="2800" dirty="0" smtClean="0"/>
              <a:t>accompli au-delà des espérances </a:t>
            </a:r>
            <a:endParaRPr lang="fr-F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10" name="Rectangle 9"/>
          <p:cNvSpPr/>
          <p:nvPr/>
        </p:nvSpPr>
        <p:spPr>
          <a:xfrm>
            <a:off x="2971800" y="12954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2971800" y="2209800"/>
            <a:ext cx="838200" cy="762000"/>
          </a:xfrm>
          <a:prstGeom prst="rect">
            <a:avLst/>
          </a:prstGeom>
          <a:solidFill>
            <a:srgbClr val="1B6E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971800" y="45720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2971800" y="5410200"/>
            <a:ext cx="838200" cy="762000"/>
          </a:xfrm>
          <a:prstGeom prst="rect">
            <a:avLst/>
          </a:prstGeom>
          <a:solidFill>
            <a:srgbClr val="E06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space réservé du numéro de diapositive 12"/>
          <p:cNvSpPr>
            <a:spLocks noGrp="1"/>
          </p:cNvSpPr>
          <p:nvPr>
            <p:ph type="sldNum" sz="quarter" idx="12"/>
          </p:nvPr>
        </p:nvSpPr>
        <p:spPr/>
        <p:txBody>
          <a:bodyPr/>
          <a:lstStyle/>
          <a:p>
            <a:fld id="{15A53C10-405B-DE42-A6B2-9D6E6857B78D}" type="slidenum">
              <a:rPr lang="fr-FR" smtClean="0"/>
              <a:pPr/>
              <a:t>6</a:t>
            </a:fld>
            <a:endParaRPr lang="fr-FR"/>
          </a:p>
        </p:txBody>
      </p:sp>
      <p:sp>
        <p:nvSpPr>
          <p:cNvPr id="34" name="ZoneTexte 33"/>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35" name="ZoneTexte 34"/>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36" name="ZoneTexte 35"/>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37" name="ZoneTexte 36"/>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0"/>
            <a:ext cx="8229600" cy="1143000"/>
          </a:xfrm>
        </p:spPr>
        <p:txBody>
          <a:bodyPr>
            <a:normAutofit fontScale="90000"/>
          </a:bodyPr>
          <a:lstStyle/>
          <a:p>
            <a:r>
              <a:rPr lang="fr-FR" dirty="0" smtClean="0"/>
              <a:t>Et maintenant « en vrai » (Juillet 2012) </a:t>
            </a:r>
            <a:endParaRPr lang="fr-FR" dirty="0"/>
          </a:p>
        </p:txBody>
      </p:sp>
      <p:sp>
        <p:nvSpPr>
          <p:cNvPr id="5" name="Espace réservé du numéro de diapositive 4"/>
          <p:cNvSpPr>
            <a:spLocks noGrp="1"/>
          </p:cNvSpPr>
          <p:nvPr>
            <p:ph type="sldNum" sz="quarter" idx="12"/>
          </p:nvPr>
        </p:nvSpPr>
        <p:spPr/>
        <p:txBody>
          <a:bodyPr/>
          <a:lstStyle/>
          <a:p>
            <a:fld id="{15A53C10-405B-DE42-A6B2-9D6E6857B78D}" type="slidenum">
              <a:rPr lang="fr-FR" smtClean="0"/>
              <a:pPr/>
              <a:t>60</a:t>
            </a:fld>
            <a:endParaRPr lang="fr-FR"/>
          </a:p>
        </p:txBody>
      </p:sp>
      <p:grpSp>
        <p:nvGrpSpPr>
          <p:cNvPr id="3" name="Grouper 6"/>
          <p:cNvGrpSpPr/>
          <p:nvPr/>
        </p:nvGrpSpPr>
        <p:grpSpPr>
          <a:xfrm>
            <a:off x="762000" y="1066800"/>
            <a:ext cx="7010400" cy="5257800"/>
            <a:chOff x="762000" y="1066800"/>
            <a:chExt cx="7010400" cy="5257800"/>
          </a:xfrm>
        </p:grpSpPr>
        <p:pic>
          <p:nvPicPr>
            <p:cNvPr id="6" name="Image 5" descr="fig_004.png"/>
            <p:cNvPicPr>
              <a:picLocks noChangeAspect="1"/>
            </p:cNvPicPr>
            <p:nvPr/>
          </p:nvPicPr>
          <p:blipFill>
            <a:blip r:embed="rId2"/>
            <a:srcRect t="742" b="51803"/>
            <a:stretch>
              <a:fillRect/>
            </a:stretch>
          </p:blipFill>
          <p:spPr>
            <a:xfrm>
              <a:off x="762000" y="1066800"/>
              <a:ext cx="7010400" cy="4724400"/>
            </a:xfrm>
            <a:prstGeom prst="rect">
              <a:avLst/>
            </a:prstGeom>
          </p:spPr>
        </p:pic>
        <p:pic>
          <p:nvPicPr>
            <p:cNvPr id="8" name="Image 7" descr="fig_004.png"/>
            <p:cNvPicPr>
              <a:picLocks noChangeAspect="1"/>
            </p:cNvPicPr>
            <p:nvPr/>
          </p:nvPicPr>
          <p:blipFill>
            <a:blip r:embed="rId2"/>
            <a:srcRect t="93356" b="-245"/>
            <a:stretch>
              <a:fillRect/>
            </a:stretch>
          </p:blipFill>
          <p:spPr>
            <a:xfrm>
              <a:off x="762000" y="5638800"/>
              <a:ext cx="7010400" cy="6858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gg.jpg"/>
          <p:cNvPicPr>
            <a:picLocks noChangeAspect="1"/>
          </p:cNvPicPr>
          <p:nvPr/>
        </p:nvPicPr>
        <p:blipFill>
          <a:blip r:embed="rId2"/>
          <a:stretch>
            <a:fillRect/>
          </a:stretch>
        </p:blipFill>
        <p:spPr>
          <a:xfrm>
            <a:off x="3058406" y="1142538"/>
            <a:ext cx="5407025" cy="5413375"/>
          </a:xfrm>
          <a:prstGeom prst="rect">
            <a:avLst/>
          </a:prstGeom>
        </p:spPr>
      </p:pic>
      <p:sp>
        <p:nvSpPr>
          <p:cNvPr id="4" name="ZoneTexte 3"/>
          <p:cNvSpPr txBox="1"/>
          <p:nvPr/>
        </p:nvSpPr>
        <p:spPr>
          <a:xfrm>
            <a:off x="1752600" y="228600"/>
            <a:ext cx="6400800" cy="646331"/>
          </a:xfrm>
          <a:prstGeom prst="rect">
            <a:avLst/>
          </a:prstGeom>
          <a:noFill/>
        </p:spPr>
        <p:txBody>
          <a:bodyPr wrap="square" rtlCol="0">
            <a:spAutoFit/>
          </a:bodyPr>
          <a:lstStyle/>
          <a:p>
            <a:r>
              <a:rPr lang="fr-FR" sz="3600" dirty="0" smtClean="0"/>
              <a:t>     Candidat H</a:t>
            </a:r>
            <a:r>
              <a:rPr lang="fr-FR" dirty="0" smtClean="0">
                <a:latin typeface="Wingdings"/>
                <a:ea typeface="Wingdings"/>
                <a:cs typeface="Wingdings"/>
              </a:rPr>
              <a:t></a:t>
            </a:r>
            <a:r>
              <a:rPr lang="fr-FR" sz="3600" dirty="0" smtClean="0"/>
              <a:t> gamma gamma</a:t>
            </a:r>
            <a:endParaRPr lang="fr-FR" sz="3600" dirty="0"/>
          </a:p>
        </p:txBody>
      </p:sp>
      <p:grpSp>
        <p:nvGrpSpPr>
          <p:cNvPr id="10" name="Grouper 9"/>
          <p:cNvGrpSpPr/>
          <p:nvPr/>
        </p:nvGrpSpPr>
        <p:grpSpPr>
          <a:xfrm>
            <a:off x="0" y="3797354"/>
            <a:ext cx="2804862" cy="3035558"/>
            <a:chOff x="0" y="3797354"/>
            <a:chExt cx="2804862" cy="3035558"/>
          </a:xfrm>
        </p:grpSpPr>
        <p:pic>
          <p:nvPicPr>
            <p:cNvPr id="8" name="Image 7"/>
            <p:cNvPicPr>
              <a:picLocks noChangeAspect="1"/>
            </p:cNvPicPr>
            <p:nvPr/>
          </p:nvPicPr>
          <p:blipFill>
            <a:blip r:embed="rId3"/>
            <a:stretch>
              <a:fillRect/>
            </a:stretch>
          </p:blipFill>
          <p:spPr>
            <a:xfrm>
              <a:off x="273767" y="3797354"/>
              <a:ext cx="2225069" cy="2230848"/>
            </a:xfrm>
            <a:prstGeom prst="rect">
              <a:avLst/>
            </a:prstGeom>
          </p:spPr>
        </p:pic>
        <p:sp>
          <p:nvSpPr>
            <p:cNvPr id="9" name="ZoneTexte 8"/>
            <p:cNvSpPr txBox="1"/>
            <p:nvPr/>
          </p:nvSpPr>
          <p:spPr>
            <a:xfrm>
              <a:off x="0" y="6186581"/>
              <a:ext cx="2804862" cy="646331"/>
            </a:xfrm>
            <a:prstGeom prst="rect">
              <a:avLst/>
            </a:prstGeom>
            <a:noFill/>
          </p:spPr>
          <p:txBody>
            <a:bodyPr wrap="none" rtlCol="0">
              <a:spAutoFit/>
            </a:bodyPr>
            <a:lstStyle/>
            <a:p>
              <a:r>
                <a:rPr lang="en-GB" dirty="0" err="1" smtClean="0"/>
                <a:t>Pion</a:t>
              </a:r>
              <a:r>
                <a:rPr lang="en-GB" dirty="0" smtClean="0"/>
                <a:t> </a:t>
              </a:r>
              <a:r>
                <a:rPr lang="en-GB" dirty="0" err="1" smtClean="0"/>
                <a:t>neutre</a:t>
              </a:r>
              <a:r>
                <a:rPr lang="en-GB" dirty="0" smtClean="0"/>
                <a:t> </a:t>
              </a:r>
              <a:r>
                <a:rPr lang="en-GB" dirty="0" err="1" smtClean="0"/>
                <a:t>dans</a:t>
              </a:r>
              <a:r>
                <a:rPr lang="en-GB" dirty="0" smtClean="0"/>
                <a:t> un </a:t>
              </a:r>
            </a:p>
            <a:p>
              <a:r>
                <a:rPr lang="en-GB" dirty="0" err="1" smtClean="0"/>
                <a:t>événement</a:t>
              </a:r>
              <a:r>
                <a:rPr lang="en-GB" dirty="0" smtClean="0"/>
                <a:t> de bruit de fond </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22147"/>
          </a:xfrm>
        </p:spPr>
        <p:txBody>
          <a:bodyPr/>
          <a:lstStyle/>
          <a:p>
            <a:r>
              <a:rPr lang="en-US" dirty="0" err="1" smtClean="0"/>
              <a:t>Mise</a:t>
            </a:r>
            <a:r>
              <a:rPr lang="en-US" dirty="0" smtClean="0"/>
              <a:t> </a:t>
            </a:r>
            <a:r>
              <a:rPr lang="en-US" dirty="0" err="1" smtClean="0"/>
              <a:t>à</a:t>
            </a:r>
            <a:r>
              <a:rPr lang="en-US" dirty="0" smtClean="0"/>
              <a:t> jour 2013	</a:t>
            </a:r>
            <a:endParaRPr lang="en-US" dirty="0"/>
          </a:p>
        </p:txBody>
      </p:sp>
      <p:sp>
        <p:nvSpPr>
          <p:cNvPr id="3" name="Slide Number Placeholder 2"/>
          <p:cNvSpPr>
            <a:spLocks noGrp="1"/>
          </p:cNvSpPr>
          <p:nvPr>
            <p:ph type="sldNum" sz="quarter" idx="12"/>
          </p:nvPr>
        </p:nvSpPr>
        <p:spPr/>
        <p:txBody>
          <a:bodyPr/>
          <a:lstStyle/>
          <a:p>
            <a:fld id="{980029DB-6F7F-134F-91A2-42BD335B9921}" type="slidenum">
              <a:rPr lang="en-US" smtClean="0"/>
              <a:pPr/>
              <a:t>62</a:t>
            </a:fld>
            <a:endParaRPr lang="en-US"/>
          </a:p>
        </p:txBody>
      </p:sp>
      <p:pic>
        <p:nvPicPr>
          <p:cNvPr id="11" name="Picture 10" descr="animation_V6_ZZ4L_fixedY_NoProfiledMu.gi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79231" y="1533347"/>
            <a:ext cx="3172203" cy="3076559"/>
          </a:xfrm>
          <a:prstGeom prst="rect">
            <a:avLst/>
          </a:prstGeom>
        </p:spPr>
      </p:pic>
      <p:pic>
        <p:nvPicPr>
          <p:cNvPr id="7" name="Picture 6" descr="emme_CutTopoDPhill_MT_C_animation.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37366" y="1533347"/>
            <a:ext cx="3206634" cy="3076559"/>
          </a:xfrm>
          <a:prstGeom prst="rect">
            <a:avLst/>
          </a:prstGeom>
        </p:spPr>
      </p:pic>
      <p:pic>
        <p:nvPicPr>
          <p:cNvPr id="12" name="Picture 11" descr="animation_V6_gg_fixedY_SBRes_30s.gi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533347"/>
            <a:ext cx="3172203" cy="307655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845140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fontScale="90000"/>
          </a:bodyPr>
          <a:lstStyle/>
          <a:p>
            <a:r>
              <a:rPr lang="en-GB" dirty="0" err="1" smtClean="0"/>
              <a:t>Pourquoi</a:t>
            </a:r>
            <a:r>
              <a:rPr lang="en-GB" dirty="0" smtClean="0"/>
              <a:t> </a:t>
            </a:r>
            <a:r>
              <a:rPr lang="en-GB" dirty="0" err="1" smtClean="0"/>
              <a:t>sommes</a:t>
            </a:r>
            <a:r>
              <a:rPr lang="en-GB" dirty="0" smtClean="0"/>
              <a:t>-nous </a:t>
            </a:r>
            <a:r>
              <a:rPr lang="en-GB" dirty="0" err="1" smtClean="0"/>
              <a:t>certains</a:t>
            </a:r>
            <a:r>
              <a:rPr lang="en-GB" dirty="0" smtClean="0"/>
              <a:t> </a:t>
            </a:r>
            <a:r>
              <a:rPr lang="en-GB" dirty="0" err="1" smtClean="0"/>
              <a:t>d’avoir</a:t>
            </a:r>
            <a:r>
              <a:rPr lang="en-GB" dirty="0" smtClean="0"/>
              <a:t> </a:t>
            </a:r>
            <a:r>
              <a:rPr lang="en-GB" dirty="0" err="1" smtClean="0"/>
              <a:t>découvert</a:t>
            </a:r>
            <a:r>
              <a:rPr lang="en-GB" dirty="0" smtClean="0"/>
              <a:t> </a:t>
            </a:r>
            <a:r>
              <a:rPr lang="en-GB" dirty="0" err="1" smtClean="0"/>
              <a:t>une</a:t>
            </a:r>
            <a:r>
              <a:rPr lang="en-GB" dirty="0" smtClean="0"/>
              <a:t> nouvelle </a:t>
            </a:r>
            <a:r>
              <a:rPr lang="en-GB" dirty="0" err="1" smtClean="0"/>
              <a:t>particule</a:t>
            </a:r>
            <a:r>
              <a:rPr lang="en-GB" dirty="0" smtClean="0"/>
              <a:t> ?</a:t>
            </a:r>
            <a:endParaRPr lang="en-GB"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descr="julian4.jpg"/>
          <p:cNvPicPr>
            <a:picLocks noChangeAspect="1"/>
          </p:cNvPicPr>
          <p:nvPr/>
        </p:nvPicPr>
        <p:blipFill>
          <a:blip r:embed="rId3"/>
          <a:stretch>
            <a:fillRect/>
          </a:stretch>
        </p:blipFill>
        <p:spPr>
          <a:xfrm>
            <a:off x="7200901" y="3101048"/>
            <a:ext cx="1739900" cy="1878476"/>
          </a:xfrm>
          <a:prstGeom prst="rect">
            <a:avLst/>
          </a:prstGeom>
        </p:spPr>
      </p:pic>
      <p:sp>
        <p:nvSpPr>
          <p:cNvPr id="3" name="ZoneTexte 2"/>
          <p:cNvSpPr txBox="1"/>
          <p:nvPr/>
        </p:nvSpPr>
        <p:spPr>
          <a:xfrm>
            <a:off x="228601" y="117694"/>
            <a:ext cx="7543800" cy="5262979"/>
          </a:xfrm>
          <a:prstGeom prst="rect">
            <a:avLst/>
          </a:prstGeom>
          <a:noFill/>
        </p:spPr>
        <p:txBody>
          <a:bodyPr wrap="square" rtlCol="0">
            <a:spAutoFit/>
          </a:bodyPr>
          <a:lstStyle/>
          <a:p>
            <a:pPr>
              <a:buFont typeface="Arial"/>
              <a:buChar char="•"/>
            </a:pPr>
            <a:r>
              <a:rPr lang="fr-FR" sz="2400" dirty="0" smtClean="0"/>
              <a:t>Certitude au sens physique, non mathématique!</a:t>
            </a:r>
          </a:p>
          <a:p>
            <a:pPr>
              <a:buFont typeface="Arial"/>
              <a:buChar char="•"/>
            </a:pPr>
            <a:endParaRPr lang="fr-FR" sz="2400" dirty="0" smtClean="0"/>
          </a:p>
          <a:p>
            <a:pPr>
              <a:buFont typeface="Arial"/>
              <a:buChar char="•"/>
            </a:pPr>
            <a:r>
              <a:rPr lang="fr-FR" sz="2400" dirty="0" smtClean="0"/>
              <a:t>On évalue : « la probabilité pour voir ce que l’on voit si il n’y avait que du bruit de fond » (en combinant toutes les informations dont on dispose, et en tenant compte de toutes les incertitudes)</a:t>
            </a:r>
          </a:p>
          <a:p>
            <a:pPr>
              <a:buFont typeface="Arial"/>
              <a:buChar char="•"/>
            </a:pPr>
            <a:endParaRPr lang="fr-FR" sz="2400" dirty="0" smtClean="0"/>
          </a:p>
          <a:p>
            <a:pPr>
              <a:buFont typeface="Arial"/>
              <a:buChar char="•"/>
            </a:pPr>
            <a:r>
              <a:rPr lang="fr-FR" sz="2400" dirty="0" smtClean="0"/>
              <a:t>Si cette probabilité est meilleure que 5 écarts standards, on peut, « </a:t>
            </a:r>
            <a:r>
              <a:rPr lang="fr-FR" sz="2400" dirty="0" smtClean="0"/>
              <a:t>légitimement</a:t>
            </a:r>
            <a:r>
              <a:rPr lang="fr-FR" sz="2400" dirty="0" smtClean="0"/>
              <a:t> » parler de découverte .</a:t>
            </a:r>
          </a:p>
          <a:p>
            <a:pPr>
              <a:buFont typeface="Arial"/>
              <a:buChar char="•"/>
            </a:pPr>
            <a:endParaRPr lang="fr-FR" sz="2400" dirty="0" smtClean="0"/>
          </a:p>
          <a:p>
            <a:pPr>
              <a:buFont typeface="Arial"/>
              <a:buChar char="•"/>
            </a:pPr>
            <a:r>
              <a:rPr lang="fr-FR" sz="2400" dirty="0" smtClean="0"/>
              <a:t>5 écarts standards :</a:t>
            </a:r>
          </a:p>
          <a:p>
            <a:pPr lvl="1">
              <a:buFont typeface="Arial"/>
              <a:buChar char="•"/>
            </a:pPr>
            <a:r>
              <a:rPr lang="fr-FR" sz="2400" dirty="0" smtClean="0"/>
              <a:t> probabilité</a:t>
            </a:r>
            <a:r>
              <a:rPr lang="fr-FR" sz="2400" dirty="0" smtClean="0"/>
              <a:t> </a:t>
            </a:r>
            <a:r>
              <a:rPr lang="fr-FR" sz="2400" dirty="0" smtClean="0"/>
              <a:t>~3</a:t>
            </a:r>
            <a:r>
              <a:rPr lang="fr-FR" sz="2400" dirty="0" smtClean="0"/>
              <a:t> </a:t>
            </a:r>
            <a:r>
              <a:rPr lang="fr-FR" sz="2400" dirty="0" smtClean="0"/>
              <a:t>10</a:t>
            </a:r>
            <a:r>
              <a:rPr lang="fr-FR" sz="2400" baseline="30000" dirty="0" smtClean="0"/>
              <a:t>-7</a:t>
            </a:r>
            <a:r>
              <a:rPr lang="fr-FR" sz="2400" dirty="0" smtClean="0"/>
              <a:t>, une chance sur 3 millions, </a:t>
            </a:r>
          </a:p>
          <a:p>
            <a:pPr lvl="1">
              <a:buFont typeface="Arial"/>
              <a:buChar char="•"/>
            </a:pPr>
            <a:r>
              <a:rPr lang="fr-FR" sz="2400" dirty="0" smtClean="0"/>
              <a:t>ou bien ~ la probabilité de tirer les quatre as d’un jeu de 52 cartes, dans l’ordre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figaux_007b.png"/>
          <p:cNvPicPr>
            <a:picLocks noChangeAspect="1"/>
          </p:cNvPicPr>
          <p:nvPr/>
        </p:nvPicPr>
        <p:blipFill>
          <a:blip r:embed="rId2"/>
          <a:stretch>
            <a:fillRect/>
          </a:stretch>
        </p:blipFill>
        <p:spPr>
          <a:xfrm>
            <a:off x="0" y="9525"/>
            <a:ext cx="9144000" cy="5629275"/>
          </a:xfrm>
          <a:prstGeom prst="rect">
            <a:avLst/>
          </a:prstGeom>
        </p:spPr>
      </p:pic>
      <p:sp>
        <p:nvSpPr>
          <p:cNvPr id="4" name="Ellipse 3"/>
          <p:cNvSpPr/>
          <p:nvPr/>
        </p:nvSpPr>
        <p:spPr>
          <a:xfrm>
            <a:off x="1828800" y="3519486"/>
            <a:ext cx="533400" cy="1752600"/>
          </a:xfrm>
          <a:prstGeom prst="ellipse">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425366" y="5160829"/>
            <a:ext cx="7543800" cy="1569660"/>
          </a:xfrm>
          <a:prstGeom prst="rect">
            <a:avLst/>
          </a:prstGeom>
          <a:noFill/>
        </p:spPr>
        <p:txBody>
          <a:bodyPr wrap="square" rtlCol="0">
            <a:spAutoFit/>
          </a:bodyPr>
          <a:lstStyle/>
          <a:p>
            <a:pPr lvl="1"/>
            <a:endParaRPr lang="fr-FR" sz="2400" dirty="0" smtClean="0"/>
          </a:p>
          <a:p>
            <a:pPr>
              <a:buFont typeface="Arial"/>
              <a:buChar char="•"/>
            </a:pPr>
            <a:r>
              <a:rPr lang="fr-FR" sz="2400" dirty="0" smtClean="0"/>
              <a:t>Oui mais : l’observation par </a:t>
            </a:r>
            <a:r>
              <a:rPr lang="fr-FR" sz="2400" dirty="0" err="1" smtClean="0"/>
              <a:t>Opera</a:t>
            </a:r>
            <a:r>
              <a:rPr lang="fr-FR" sz="2400" dirty="0" smtClean="0"/>
              <a:t> des neutrinos allant plus vite que la lumière était à 6 sigmas</a:t>
            </a:r>
            <a:r>
              <a:rPr lang="fr-FR" sz="2400" dirty="0" smtClean="0"/>
              <a:t>…</a:t>
            </a:r>
          </a:p>
          <a:p>
            <a:pPr>
              <a:buFont typeface="Arial"/>
              <a:buChar char="•"/>
            </a:pPr>
            <a:r>
              <a:rPr lang="fr-FR" sz="2400" dirty="0" smtClean="0"/>
              <a:t>…</a:t>
            </a:r>
            <a:r>
              <a:rPr lang="fr-FR" sz="2400" dirty="0" smtClean="0"/>
              <a:t>pour </a:t>
            </a:r>
            <a:r>
              <a:rPr lang="fr-FR" sz="2400" dirty="0" smtClean="0"/>
              <a:t>un câble mal branché… </a:t>
            </a:r>
            <a:endParaRPr lang="fr-FR" sz="2400" dirty="0"/>
          </a:p>
        </p:txBody>
      </p:sp>
      <p:sp>
        <p:nvSpPr>
          <p:cNvPr id="6" name="ZoneTexte 5"/>
          <p:cNvSpPr txBox="1"/>
          <p:nvPr/>
        </p:nvSpPr>
        <p:spPr>
          <a:xfrm rot="16200000">
            <a:off x="-322459" y="954444"/>
            <a:ext cx="1997061" cy="584776"/>
          </a:xfrm>
          <a:prstGeom prst="rect">
            <a:avLst/>
          </a:prstGeom>
          <a:solidFill>
            <a:schemeClr val="bg1"/>
          </a:solidFill>
        </p:spPr>
        <p:txBody>
          <a:bodyPr wrap="none" rtlCol="0">
            <a:spAutoFit/>
          </a:bodyPr>
          <a:lstStyle/>
          <a:p>
            <a:r>
              <a:rPr lang="fr-FR" sz="3200" dirty="0" smtClean="0"/>
              <a:t>Probabilité</a:t>
            </a:r>
            <a:endParaRPr lang="fr-F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838200" y="304800"/>
            <a:ext cx="6326772" cy="584776"/>
          </a:xfrm>
          <a:prstGeom prst="rect">
            <a:avLst/>
          </a:prstGeom>
          <a:noFill/>
        </p:spPr>
        <p:txBody>
          <a:bodyPr wrap="none" rtlCol="0">
            <a:spAutoFit/>
          </a:bodyPr>
          <a:lstStyle/>
          <a:p>
            <a:r>
              <a:rPr lang="fr-FR" sz="3200" dirty="0" err="1" smtClean="0"/>
              <a:t>Ré-observation</a:t>
            </a:r>
            <a:r>
              <a:rPr lang="fr-FR" sz="3200" dirty="0" smtClean="0"/>
              <a:t> de particules connues</a:t>
            </a:r>
            <a:endParaRPr lang="fr-FR" sz="3200" dirty="0"/>
          </a:p>
        </p:txBody>
      </p:sp>
      <p:pic>
        <p:nvPicPr>
          <p:cNvPr id="5" name="Picture 7"/>
          <p:cNvPicPr>
            <a:picLocks noChangeAspect="1"/>
          </p:cNvPicPr>
          <p:nvPr/>
        </p:nvPicPr>
        <p:blipFill>
          <a:blip r:embed="rId2"/>
          <a:srcRect l="2036" t="6006" r="8147"/>
          <a:stretch>
            <a:fillRect/>
          </a:stretch>
        </p:blipFill>
        <p:spPr bwMode="auto">
          <a:xfrm>
            <a:off x="331986" y="889576"/>
            <a:ext cx="833463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228600" y="609600"/>
            <a:ext cx="7789312" cy="5324535"/>
          </a:xfrm>
          <a:prstGeom prst="rect">
            <a:avLst/>
          </a:prstGeom>
          <a:noFill/>
        </p:spPr>
        <p:txBody>
          <a:bodyPr wrap="square" rtlCol="0">
            <a:normAutofit/>
          </a:bodyPr>
          <a:lstStyle/>
          <a:p>
            <a:r>
              <a:rPr lang="fr-FR" sz="2000" dirty="0" smtClean="0"/>
              <a:t>De plus:</a:t>
            </a:r>
          </a:p>
          <a:p>
            <a:endParaRPr lang="fr-FR" sz="2000" dirty="0" smtClean="0"/>
          </a:p>
          <a:p>
            <a:pPr>
              <a:buFont typeface="Arial"/>
              <a:buChar char="•"/>
            </a:pPr>
            <a:r>
              <a:rPr lang="fr-FR" sz="2000" dirty="0" smtClean="0"/>
              <a:t>Nous avons également observé des particules connues du modèle standard avec leurs propriétés connues</a:t>
            </a:r>
          </a:p>
          <a:p>
            <a:endParaRPr lang="fr-FR" sz="2000" dirty="0" smtClean="0"/>
          </a:p>
          <a:p>
            <a:pPr>
              <a:buFont typeface="Arial"/>
              <a:buChar char="•"/>
            </a:pPr>
            <a:r>
              <a:rPr lang="fr-FR" sz="2000" dirty="0" smtClean="0"/>
              <a:t>Excès d’événements dans trois canaux indépendants, mettant en jeu des éléments différents du détecteur, à la même masse. </a:t>
            </a:r>
          </a:p>
          <a:p>
            <a:endParaRPr lang="fr-FR" sz="2000" dirty="0" smtClean="0"/>
          </a:p>
          <a:p>
            <a:pPr>
              <a:buFont typeface="Arial"/>
              <a:buChar char="•"/>
            </a:pPr>
            <a:r>
              <a:rPr lang="fr-FR" sz="2000" dirty="0" smtClean="0"/>
              <a:t>ATLAS et CMS, de technologies complètement différentes, conçues et exploitées par des équipes différentes, ont trouvé sans se concerter les mêmes excès d’événements à la même masse</a:t>
            </a:r>
          </a:p>
          <a:p>
            <a:endParaRPr lang="fr-FR" sz="2000" dirty="0" smtClean="0"/>
          </a:p>
          <a:p>
            <a:r>
              <a:rPr lang="fr-FR" sz="2000" dirty="0" smtClean="0"/>
              <a:t> </a:t>
            </a:r>
          </a:p>
          <a:p>
            <a:endParaRPr lang="fr-FR"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fontScale="90000"/>
          </a:bodyPr>
          <a:lstStyle/>
          <a:p>
            <a:r>
              <a:rPr lang="fr-FR" dirty="0" smtClean="0"/>
              <a:t>Séminaire du 4 juillet</a:t>
            </a:r>
            <a:r>
              <a:rPr lang="fr-FR" dirty="0" smtClean="0"/>
              <a:t> 2012 au </a:t>
            </a:r>
            <a:r>
              <a:rPr lang="fr-FR" dirty="0" smtClean="0"/>
              <a:t>CERN</a:t>
            </a:r>
            <a:endParaRPr lang="fr-FR" dirty="0"/>
          </a:p>
        </p:txBody>
      </p:sp>
      <p:sp>
        <p:nvSpPr>
          <p:cNvPr id="4" name="Espace réservé du numéro de diapositive 3"/>
          <p:cNvSpPr>
            <a:spLocks noGrp="1"/>
          </p:cNvSpPr>
          <p:nvPr>
            <p:ph type="sldNum" sz="quarter" idx="12"/>
          </p:nvPr>
        </p:nvSpPr>
        <p:spPr/>
        <p:txBody>
          <a:bodyPr/>
          <a:lstStyle/>
          <a:p>
            <a:fld id="{645AD077-0FBB-844E-A43B-5157A317EAC6}" type="slidenum">
              <a:rPr lang="fr-FR" smtClean="0"/>
              <a:pPr/>
              <a:t>68</a:t>
            </a:fld>
            <a:endParaRPr lang="fr-FR"/>
          </a:p>
        </p:txBody>
      </p:sp>
      <p:sp>
        <p:nvSpPr>
          <p:cNvPr id="7" name="Espace réservé du contenu 6"/>
          <p:cNvSpPr>
            <a:spLocks noGrp="1"/>
          </p:cNvSpPr>
          <p:nvPr>
            <p:ph idx="1"/>
          </p:nvPr>
        </p:nvSpPr>
        <p:spPr/>
        <p:txBody>
          <a:bodyPr/>
          <a:lstStyle/>
          <a:p>
            <a:endParaRPr lang="fr-FR"/>
          </a:p>
        </p:txBody>
      </p:sp>
      <p:pic>
        <p:nvPicPr>
          <p:cNvPr id="8" name="Espace réservé du contenu 4" descr="dececco_boson-de-higgs_cnam_09-2012.pdf"/>
          <p:cNvPicPr>
            <a:picLocks noChangeAspect="1"/>
          </p:cNvPicPr>
          <p:nvPr/>
        </p:nvPicPr>
        <p:blipFill>
          <a:blip r:embed="rId2"/>
          <a:stretch>
            <a:fillRect/>
          </a:stretch>
        </p:blipFill>
        <p:spPr>
          <a:xfrm>
            <a:off x="446194" y="1417638"/>
            <a:ext cx="8240322" cy="5446889"/>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57918"/>
          </a:xfrm>
        </p:spPr>
        <p:txBody>
          <a:bodyPr>
            <a:normAutofit fontScale="90000"/>
          </a:bodyPr>
          <a:lstStyle/>
          <a:p>
            <a:r>
              <a:rPr lang="fr-FR" dirty="0" smtClean="0"/>
              <a:t>de 1964…à aujourd’hui</a:t>
            </a:r>
            <a:endParaRPr lang="fr-FR" dirty="0"/>
          </a:p>
        </p:txBody>
      </p:sp>
      <p:sp>
        <p:nvSpPr>
          <p:cNvPr id="4" name="Espace réservé du numéro de diapositive 3"/>
          <p:cNvSpPr>
            <a:spLocks noGrp="1"/>
          </p:cNvSpPr>
          <p:nvPr>
            <p:ph type="sldNum" sz="quarter" idx="12"/>
          </p:nvPr>
        </p:nvSpPr>
        <p:spPr/>
        <p:txBody>
          <a:bodyPr/>
          <a:lstStyle/>
          <a:p>
            <a:fld id="{645AD077-0FBB-844E-A43B-5157A317EAC6}" type="slidenum">
              <a:rPr lang="fr-FR" smtClean="0"/>
              <a:pPr/>
              <a:t>69</a:t>
            </a:fld>
            <a:endParaRPr lang="fr-FR"/>
          </a:p>
        </p:txBody>
      </p:sp>
      <p:sp>
        <p:nvSpPr>
          <p:cNvPr id="6" name="Espace réservé du contenu 5"/>
          <p:cNvSpPr>
            <a:spLocks noGrp="1"/>
          </p:cNvSpPr>
          <p:nvPr>
            <p:ph idx="1"/>
          </p:nvPr>
        </p:nvSpPr>
        <p:spPr/>
        <p:txBody>
          <a:bodyPr/>
          <a:lstStyle/>
          <a:p>
            <a:endParaRPr lang="fr-FR"/>
          </a:p>
        </p:txBody>
      </p:sp>
      <p:pic>
        <p:nvPicPr>
          <p:cNvPr id="7" name="Espace réservé du contenu 4" descr="dececco_boson-de-higgs_cnam_09-2012.pdf"/>
          <p:cNvPicPr>
            <a:picLocks noChangeAspect="1"/>
          </p:cNvPicPr>
          <p:nvPr/>
        </p:nvPicPr>
        <p:blipFill>
          <a:blip r:embed="rId2"/>
          <a:stretch>
            <a:fillRect/>
          </a:stretch>
        </p:blipFill>
        <p:spPr>
          <a:xfrm>
            <a:off x="4345" y="578556"/>
            <a:ext cx="9135310" cy="614291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22"/>
          <p:cNvGrpSpPr/>
          <p:nvPr/>
        </p:nvGrpSpPr>
        <p:grpSpPr>
          <a:xfrm>
            <a:off x="-36512" y="0"/>
            <a:ext cx="9180512" cy="6885384"/>
            <a:chOff x="-36512" y="0"/>
            <a:chExt cx="9180512" cy="6885384"/>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0" name="Espace réservé du numéro de diapositive 9"/>
          <p:cNvSpPr>
            <a:spLocks noGrp="1"/>
          </p:cNvSpPr>
          <p:nvPr>
            <p:ph type="sldNum" sz="quarter" idx="12"/>
          </p:nvPr>
        </p:nvSpPr>
        <p:spPr/>
        <p:txBody>
          <a:bodyPr/>
          <a:lstStyle/>
          <a:p>
            <a:fld id="{15A53C10-405B-DE42-A6B2-9D6E6857B78D}" type="slidenum">
              <a:rPr lang="fr-FR" smtClean="0"/>
              <a:pPr/>
              <a:t>7</a:t>
            </a:fld>
            <a:endParaRPr lang="fr-FR"/>
          </a:p>
        </p:txBody>
      </p:sp>
      <p:sp>
        <p:nvSpPr>
          <p:cNvPr id="24" name="ZoneTexte 23"/>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25" name="ZoneTexte 24"/>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26" name="ZoneTexte 25"/>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27" name="ZoneTexte 26"/>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5A53C10-405B-DE42-A6B2-9D6E6857B78D}" type="slidenum">
              <a:rPr lang="fr-FR" smtClean="0"/>
              <a:pPr/>
              <a:t>70</a:t>
            </a:fld>
            <a:endParaRPr lang="fr-FR"/>
          </a:p>
        </p:txBody>
      </p:sp>
      <p:pic>
        <p:nvPicPr>
          <p:cNvPr id="5" name="Image 4" descr="BosonHiggs-collot.pdf"/>
          <p:cNvPicPr>
            <a:picLocks noChangeAspect="1"/>
          </p:cNvPicPr>
          <p:nvPr/>
        </p:nvPicPr>
        <p:blipFill>
          <a:blip r:embed="rId2"/>
          <a:stretch>
            <a:fillRect/>
          </a:stretch>
        </p:blipFill>
        <p:spPr>
          <a:xfrm>
            <a:off x="6332" y="465719"/>
            <a:ext cx="9131336" cy="6255756"/>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8" descr="andersonpaper.png"/>
          <p:cNvPicPr>
            <a:picLocks noChangeAspect="1"/>
          </p:cNvPicPr>
          <p:nvPr/>
        </p:nvPicPr>
        <p:blipFill>
          <a:blip r:embed="rId3"/>
          <a:stretch>
            <a:fillRect/>
          </a:stretch>
        </p:blipFill>
        <p:spPr>
          <a:xfrm>
            <a:off x="152400" y="996950"/>
            <a:ext cx="9144000" cy="3422650"/>
          </a:xfrm>
          <a:prstGeom prst="rect">
            <a:avLst/>
          </a:prstGeom>
        </p:spPr>
      </p:pic>
      <p:sp>
        <p:nvSpPr>
          <p:cNvPr id="4" name="Espace réservé du numéro de diapositive 3"/>
          <p:cNvSpPr>
            <a:spLocks noGrp="1"/>
          </p:cNvSpPr>
          <p:nvPr>
            <p:ph type="sldNum" sz="quarter" idx="12"/>
          </p:nvPr>
        </p:nvSpPr>
        <p:spPr/>
        <p:txBody>
          <a:bodyPr/>
          <a:lstStyle/>
          <a:p>
            <a:fld id="{15A53C10-405B-DE42-A6B2-9D6E6857B78D}" type="slidenum">
              <a:rPr lang="fr-FR" smtClean="0"/>
              <a:pPr/>
              <a:t>71</a:t>
            </a:fld>
            <a:endParaRPr lang="fr-FR"/>
          </a:p>
        </p:txBody>
      </p:sp>
      <p:sp>
        <p:nvSpPr>
          <p:cNvPr id="6" name="Rectangle 5"/>
          <p:cNvSpPr/>
          <p:nvPr/>
        </p:nvSpPr>
        <p:spPr>
          <a:xfrm>
            <a:off x="7068124" y="3117850"/>
            <a:ext cx="990600" cy="158750"/>
          </a:xfrm>
          <a:prstGeom prst="rect">
            <a:avLst/>
          </a:prstGeom>
          <a:solidFill>
            <a:srgbClr val="FF0000">
              <a:alpha val="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4673600" y="3276600"/>
            <a:ext cx="1403924" cy="152400"/>
          </a:xfrm>
          <a:prstGeom prst="rect">
            <a:avLst/>
          </a:prstGeom>
          <a:solidFill>
            <a:srgbClr val="FF0000">
              <a:alpha val="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descr="positron_Anderson.jpg"/>
          <p:cNvPicPr>
            <a:picLocks noChangeAspect="1"/>
          </p:cNvPicPr>
          <p:nvPr/>
        </p:nvPicPr>
        <p:blipFill>
          <a:blip r:embed="rId4"/>
          <a:stretch>
            <a:fillRect/>
          </a:stretch>
        </p:blipFill>
        <p:spPr>
          <a:xfrm>
            <a:off x="1905000" y="4495800"/>
            <a:ext cx="2035101" cy="21427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15A53C10-405B-DE42-A6B2-9D6E6857B78D}" type="slidenum">
              <a:rPr lang="fr-FR" smtClean="0"/>
              <a:pPr/>
              <a:t>72</a:t>
            </a:fld>
            <a:endParaRPr lang="fr-FR"/>
          </a:p>
        </p:txBody>
      </p:sp>
      <p:pic>
        <p:nvPicPr>
          <p:cNvPr id="6" name="Image 5" descr="HiggsBooklet-201207.pdf"/>
          <p:cNvPicPr>
            <a:picLocks noChangeAspect="1"/>
          </p:cNvPicPr>
          <p:nvPr/>
        </p:nvPicPr>
        <p:blipFill>
          <a:blip r:embed="rId2"/>
          <a:stretch>
            <a:fillRect/>
          </a:stretch>
        </p:blipFill>
        <p:spPr>
          <a:xfrm>
            <a:off x="1677598" y="0"/>
            <a:ext cx="5136785" cy="3276600"/>
          </a:xfrm>
          <a:prstGeom prst="rect">
            <a:avLst/>
          </a:prstGeom>
        </p:spPr>
      </p:pic>
      <p:pic>
        <p:nvPicPr>
          <p:cNvPr id="7" name="Espace réservé du contenu 5" descr="HiggsBooklet-201207.pdf"/>
          <p:cNvPicPr>
            <a:picLocks noGrp="1" noChangeAspect="1"/>
          </p:cNvPicPr>
          <p:nvPr>
            <p:ph idx="1"/>
          </p:nvPr>
        </p:nvPicPr>
        <p:blipFill>
          <a:blip r:embed="rId3"/>
          <a:stretch>
            <a:fillRect/>
          </a:stretch>
        </p:blipFill>
        <p:spPr>
          <a:xfrm>
            <a:off x="1982878" y="3352800"/>
            <a:ext cx="4577334" cy="3240000"/>
          </a:xfrm>
        </p:spPr>
      </p:pic>
      <p:sp>
        <p:nvSpPr>
          <p:cNvPr id="8" name="Ellipse 7"/>
          <p:cNvSpPr/>
          <p:nvPr/>
        </p:nvSpPr>
        <p:spPr>
          <a:xfrm>
            <a:off x="4800600" y="2743200"/>
            <a:ext cx="2286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5181600" y="2667000"/>
            <a:ext cx="9906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5410200" y="6172200"/>
            <a:ext cx="11430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3886200" y="6096000"/>
            <a:ext cx="228600" cy="2286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304800" y="1143000"/>
            <a:ext cx="1600200" cy="830997"/>
          </a:xfrm>
          <a:prstGeom prst="rect">
            <a:avLst/>
          </a:prstGeom>
          <a:noFill/>
        </p:spPr>
        <p:txBody>
          <a:bodyPr wrap="square" rtlCol="0">
            <a:spAutoFit/>
          </a:bodyPr>
          <a:lstStyle/>
          <a:p>
            <a:r>
              <a:rPr lang="fr-FR" sz="1600" dirty="0" smtClean="0"/>
              <a:t>(~3000 signataires en annexe)</a:t>
            </a:r>
            <a:endParaRPr lang="fr-FR" sz="1600" dirty="0"/>
          </a:p>
        </p:txBody>
      </p:sp>
      <p:sp>
        <p:nvSpPr>
          <p:cNvPr id="13" name="ZoneTexte 12"/>
          <p:cNvSpPr txBox="1"/>
          <p:nvPr/>
        </p:nvSpPr>
        <p:spPr>
          <a:xfrm>
            <a:off x="304800" y="4343400"/>
            <a:ext cx="1600200" cy="830997"/>
          </a:xfrm>
          <a:prstGeom prst="rect">
            <a:avLst/>
          </a:prstGeom>
          <a:noFill/>
        </p:spPr>
        <p:txBody>
          <a:bodyPr wrap="square" rtlCol="0">
            <a:spAutoFit/>
          </a:bodyPr>
          <a:lstStyle/>
          <a:p>
            <a:r>
              <a:rPr lang="fr-FR" sz="1600" dirty="0" smtClean="0"/>
              <a:t>(~3000 signataires en annexe)</a:t>
            </a:r>
            <a:endParaRPr lang="fr-FR" sz="16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err="1" smtClean="0"/>
              <a:t>Est-ce</a:t>
            </a:r>
            <a:r>
              <a:rPr lang="en-GB" dirty="0" smtClean="0"/>
              <a:t> </a:t>
            </a:r>
            <a:r>
              <a:rPr lang="en-GB" dirty="0" err="1" smtClean="0"/>
              <a:t>que</a:t>
            </a:r>
            <a:r>
              <a:rPr lang="en-GB" dirty="0" smtClean="0"/>
              <a:t> </a:t>
            </a:r>
            <a:r>
              <a:rPr lang="en-GB" dirty="0" err="1" smtClean="0"/>
              <a:t>c’est</a:t>
            </a:r>
            <a:r>
              <a:rPr lang="en-GB" dirty="0" smtClean="0"/>
              <a:t> </a:t>
            </a:r>
            <a:r>
              <a:rPr lang="en-GB" dirty="0" err="1" smtClean="0"/>
              <a:t>bien</a:t>
            </a:r>
            <a:r>
              <a:rPr lang="en-GB" dirty="0" smtClean="0"/>
              <a:t> le boson de Higgs?</a:t>
            </a:r>
            <a:endParaRPr lang="en-GB"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Relation </a:t>
            </a:r>
            <a:r>
              <a:rPr lang="en-GB" dirty="0" err="1" smtClean="0"/>
              <a:t>couplage</a:t>
            </a:r>
            <a:r>
              <a:rPr lang="en-GB" dirty="0" smtClean="0"/>
              <a:t>-masse </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74</a:t>
            </a:fld>
            <a:endParaRPr lang="fr-FR"/>
          </a:p>
        </p:txBody>
      </p:sp>
      <p:pic>
        <p:nvPicPr>
          <p:cNvPr id="4" name="Image 3"/>
          <p:cNvPicPr>
            <a:picLocks noChangeAspect="1"/>
          </p:cNvPicPr>
          <p:nvPr/>
        </p:nvPicPr>
        <p:blipFill>
          <a:blip r:embed="rId3"/>
          <a:srcRect/>
          <a:stretch>
            <a:fillRect/>
          </a:stretch>
        </p:blipFill>
        <p:spPr bwMode="auto">
          <a:xfrm>
            <a:off x="227806" y="2087562"/>
            <a:ext cx="5640388" cy="4633913"/>
          </a:xfrm>
          <a:prstGeom prst="rect">
            <a:avLst/>
          </a:prstGeom>
          <a:noFill/>
          <a:ln w="9525">
            <a:noFill/>
            <a:miter lim="800000"/>
            <a:headEnd/>
            <a:tailEnd/>
          </a:ln>
        </p:spPr>
      </p:pic>
      <p:sp>
        <p:nvSpPr>
          <p:cNvPr id="5" name="ZoneTexte 4"/>
          <p:cNvSpPr txBox="1"/>
          <p:nvPr/>
        </p:nvSpPr>
        <p:spPr>
          <a:xfrm>
            <a:off x="5522808" y="2286000"/>
            <a:ext cx="3392592" cy="369332"/>
          </a:xfrm>
          <a:prstGeom prst="rect">
            <a:avLst/>
          </a:prstGeom>
          <a:noFill/>
        </p:spPr>
        <p:txBody>
          <a:bodyPr wrap="square" rtlCol="0">
            <a:spAutoFit/>
          </a:bodyPr>
          <a:lstStyle/>
          <a:p>
            <a:r>
              <a:rPr lang="fr-FR" dirty="0" err="1" smtClean="0">
                <a:sym typeface="Wingdings"/>
              </a:rPr>
              <a:t>parfaitement</a:t>
            </a:r>
            <a:r>
              <a:rPr lang="fr-FR" dirty="0" smtClean="0">
                <a:sym typeface="Wingdings"/>
              </a:rPr>
              <a:t> proportionnelle !</a:t>
            </a:r>
            <a:endParaRPr lang="en-GB" dirty="0"/>
          </a:p>
        </p:txBody>
      </p:sp>
      <p:sp>
        <p:nvSpPr>
          <p:cNvPr id="6" name="ZoneTexte 5"/>
          <p:cNvSpPr txBox="1"/>
          <p:nvPr/>
        </p:nvSpPr>
        <p:spPr>
          <a:xfrm>
            <a:off x="1270000" y="1417638"/>
            <a:ext cx="6708086" cy="584776"/>
          </a:xfrm>
          <a:prstGeom prst="rect">
            <a:avLst/>
          </a:prstGeom>
          <a:noFill/>
        </p:spPr>
        <p:txBody>
          <a:bodyPr wrap="none" rtlCol="0">
            <a:spAutoFit/>
          </a:bodyPr>
          <a:lstStyle/>
          <a:p>
            <a:r>
              <a:rPr lang="en-GB" sz="3200" dirty="0" smtClean="0"/>
              <a:t>entre </a:t>
            </a:r>
            <a:r>
              <a:rPr lang="en-GB" sz="3200" dirty="0" err="1" smtClean="0"/>
              <a:t>ce</a:t>
            </a:r>
            <a:r>
              <a:rPr lang="en-GB" sz="3200" dirty="0" smtClean="0"/>
              <a:t> boson et </a:t>
            </a:r>
            <a:r>
              <a:rPr lang="en-GB" sz="3200" dirty="0" err="1" smtClean="0"/>
              <a:t>différentes</a:t>
            </a:r>
            <a:r>
              <a:rPr lang="en-GB" sz="3200" dirty="0" smtClean="0"/>
              <a:t> </a:t>
            </a:r>
            <a:r>
              <a:rPr lang="en-GB" sz="3200" dirty="0" err="1" smtClean="0"/>
              <a:t>particules</a:t>
            </a:r>
            <a:endParaRPr lang="en-GB" sz="3200" dirty="0"/>
          </a:p>
        </p:txBody>
      </p:sp>
      <p:sp>
        <p:nvSpPr>
          <p:cNvPr id="7" name="ZoneTexte 6"/>
          <p:cNvSpPr txBox="1"/>
          <p:nvPr/>
        </p:nvSpPr>
        <p:spPr>
          <a:xfrm>
            <a:off x="5675208" y="3402568"/>
            <a:ext cx="3392592" cy="646331"/>
          </a:xfrm>
          <a:prstGeom prst="rect">
            <a:avLst/>
          </a:prstGeom>
          <a:noFill/>
        </p:spPr>
        <p:txBody>
          <a:bodyPr wrap="square" rtlCol="0">
            <a:spAutoFit/>
          </a:bodyPr>
          <a:lstStyle/>
          <a:p>
            <a:r>
              <a:rPr lang="fr-FR" dirty="0" err="1" smtClean="0">
                <a:sym typeface="Wingdings"/>
              </a:rPr>
              <a:t>relation</a:t>
            </a:r>
            <a:r>
              <a:rPr lang="fr-FR" dirty="0" smtClean="0">
                <a:sym typeface="Wingdings"/>
              </a:rPr>
              <a:t> privilégiée de ce boson à la masse</a:t>
            </a:r>
            <a:endParaRPr lang="en-GB" dirty="0"/>
          </a:p>
        </p:txBody>
      </p:sp>
      <p:sp>
        <p:nvSpPr>
          <p:cNvPr id="8" name="ZoneTexte 7"/>
          <p:cNvSpPr txBox="1"/>
          <p:nvPr/>
        </p:nvSpPr>
        <p:spPr>
          <a:xfrm>
            <a:off x="5675208" y="4586069"/>
            <a:ext cx="3392592" cy="369332"/>
          </a:xfrm>
          <a:prstGeom prst="rect">
            <a:avLst/>
          </a:prstGeom>
          <a:noFill/>
        </p:spPr>
        <p:txBody>
          <a:bodyPr wrap="square" rtlCol="0">
            <a:spAutoFit/>
          </a:bodyPr>
          <a:lstStyle/>
          <a:p>
            <a:r>
              <a:rPr lang="fr-FR" dirty="0" err="1" smtClean="0">
                <a:sym typeface="Wingdings"/>
              </a:rPr>
              <a:t>exactement</a:t>
            </a:r>
            <a:r>
              <a:rPr lang="fr-FR" dirty="0" smtClean="0">
                <a:sym typeface="Wingdings"/>
              </a:rPr>
              <a:t> comme prévu</a:t>
            </a:r>
            <a:endParaRPr lang="en-GB"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err="1" smtClean="0"/>
              <a:t>Qu’est-ce</a:t>
            </a:r>
            <a:r>
              <a:rPr lang="en-GB" dirty="0" smtClean="0"/>
              <a:t> </a:t>
            </a:r>
            <a:r>
              <a:rPr lang="en-GB" dirty="0" err="1" smtClean="0"/>
              <a:t>que</a:t>
            </a:r>
            <a:r>
              <a:rPr lang="en-GB" dirty="0" smtClean="0"/>
              <a:t> VOIR </a:t>
            </a:r>
            <a:r>
              <a:rPr lang="en-GB" dirty="0" err="1" smtClean="0"/>
              <a:t>une</a:t>
            </a:r>
            <a:r>
              <a:rPr lang="en-GB" dirty="0" smtClean="0"/>
              <a:t> </a:t>
            </a:r>
            <a:r>
              <a:rPr lang="en-GB" dirty="0" err="1" smtClean="0"/>
              <a:t>particule</a:t>
            </a:r>
            <a:r>
              <a:rPr lang="en-GB" dirty="0" smtClean="0"/>
              <a:t> ?</a:t>
            </a:r>
            <a:endParaRPr lang="en-GB"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positron_Anderson.jpg"/>
          <p:cNvPicPr>
            <a:picLocks noChangeAspect="1"/>
          </p:cNvPicPr>
          <p:nvPr/>
        </p:nvPicPr>
        <p:blipFill>
          <a:blip r:embed="rId2"/>
          <a:stretch>
            <a:fillRect/>
          </a:stretch>
        </p:blipFill>
        <p:spPr>
          <a:xfrm>
            <a:off x="228600" y="0"/>
            <a:ext cx="3120704" cy="3285700"/>
          </a:xfrm>
          <a:prstGeom prst="rect">
            <a:avLst/>
          </a:prstGeom>
        </p:spPr>
      </p:pic>
      <p:pic>
        <p:nvPicPr>
          <p:cNvPr id="5" name="Image 4" descr="figaux_007b.png"/>
          <p:cNvPicPr>
            <a:picLocks noChangeAspect="1"/>
          </p:cNvPicPr>
          <p:nvPr/>
        </p:nvPicPr>
        <p:blipFill>
          <a:blip r:embed="rId3"/>
          <a:stretch>
            <a:fillRect/>
          </a:stretch>
        </p:blipFill>
        <p:spPr>
          <a:xfrm>
            <a:off x="4191000" y="3733800"/>
            <a:ext cx="5074842" cy="3124200"/>
          </a:xfrm>
          <a:prstGeom prst="rect">
            <a:avLst/>
          </a:prstGeom>
        </p:spPr>
      </p:pic>
      <p:sp>
        <p:nvSpPr>
          <p:cNvPr id="6" name="Ellipse 5"/>
          <p:cNvSpPr/>
          <p:nvPr/>
        </p:nvSpPr>
        <p:spPr>
          <a:xfrm>
            <a:off x="5181600" y="5638800"/>
            <a:ext cx="266700" cy="756198"/>
          </a:xfrm>
          <a:prstGeom prst="ellipse">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fig_004.png"/>
          <p:cNvPicPr>
            <a:picLocks noChangeAspect="1"/>
          </p:cNvPicPr>
          <p:nvPr/>
        </p:nvPicPr>
        <p:blipFill>
          <a:blip r:embed="rId4"/>
          <a:srcRect t="742" b="51803"/>
          <a:stretch>
            <a:fillRect/>
          </a:stretch>
        </p:blipFill>
        <p:spPr>
          <a:xfrm>
            <a:off x="0" y="3601278"/>
            <a:ext cx="4572000" cy="3081131"/>
          </a:xfrm>
          <a:prstGeom prst="rect">
            <a:avLst/>
          </a:prstGeom>
        </p:spPr>
      </p:pic>
      <p:pic>
        <p:nvPicPr>
          <p:cNvPr id="8" name="Image 7" descr="gg.jpg"/>
          <p:cNvPicPr>
            <a:picLocks noChangeAspect="1"/>
          </p:cNvPicPr>
          <p:nvPr/>
        </p:nvPicPr>
        <p:blipFill>
          <a:blip r:embed="rId5"/>
          <a:stretch>
            <a:fillRect/>
          </a:stretch>
        </p:blipFill>
        <p:spPr>
          <a:xfrm>
            <a:off x="5448300" y="130104"/>
            <a:ext cx="3151894" cy="3155596"/>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Le boson de Higgs: la fin d’un commencement</a:t>
            </a:r>
            <a:endParaRPr lang="en-GB"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r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r>
              <a:rPr lang="fr-FR">
                <a:latin typeface="Arial" pitchFamily="-84" charset="0"/>
                <a:ea typeface="Arial" pitchFamily="-84" charset="0"/>
                <a:cs typeface="Arial" pitchFamily="-84" charset="0"/>
              </a:rPr>
              <a:t>Terra incognita</a:t>
            </a:r>
          </a:p>
        </p:txBody>
      </p:sp>
      <p:sp>
        <p:nvSpPr>
          <p:cNvPr id="3" name="ZoneTexte 2"/>
          <p:cNvSpPr txBox="1">
            <a:spLocks noChangeArrowheads="1"/>
          </p:cNvSpPr>
          <p:nvPr/>
        </p:nvSpPr>
        <p:spPr bwMode="auto">
          <a:xfrm>
            <a:off x="5940425" y="2276475"/>
            <a:ext cx="2836863" cy="1077913"/>
          </a:xfrm>
          <a:prstGeom prst="rect">
            <a:avLst/>
          </a:prstGeom>
          <a:noFill/>
          <a:ln w="9525">
            <a:noFill/>
            <a:miter lim="800000"/>
            <a:headEnd/>
            <a:tailEnd/>
          </a:ln>
        </p:spPr>
        <p:txBody>
          <a:bodyPr wrap="none">
            <a:prstTxWarp prst="textNoShape">
              <a:avLst/>
            </a:prstTxWarp>
            <a:spAutoFit/>
          </a:bodyPr>
          <a:lstStyle/>
          <a:p>
            <a:pPr algn="ctr"/>
            <a:r>
              <a:rPr lang="fr-FR" sz="1600">
                <a:latin typeface="Trebuchet MS" pitchFamily="-84" charset="0"/>
                <a:ea typeface="ＭＳ Ｐゴシック" pitchFamily="-84" charset="-128"/>
                <a:cs typeface="ＭＳ Ｐゴシック" pitchFamily="-84" charset="-128"/>
              </a:rPr>
              <a:t>Les physiciens pénètrent </a:t>
            </a:r>
            <a:br>
              <a:rPr lang="fr-FR" sz="1600">
                <a:latin typeface="Trebuchet MS" pitchFamily="-84" charset="0"/>
                <a:ea typeface="ＭＳ Ｐゴシック" pitchFamily="-84" charset="-128"/>
                <a:cs typeface="ＭＳ Ｐゴシック" pitchFamily="-84" charset="-128"/>
              </a:rPr>
            </a:br>
            <a:r>
              <a:rPr lang="fr-FR" sz="1600">
                <a:latin typeface="Trebuchet MS" pitchFamily="-84" charset="0"/>
                <a:ea typeface="ＭＳ Ｐゴシック" pitchFamily="-84" charset="-128"/>
                <a:cs typeface="ＭＳ Ｐゴシック" pitchFamily="-84" charset="-128"/>
              </a:rPr>
              <a:t>un nouveau territoire</a:t>
            </a:r>
            <a:br>
              <a:rPr lang="fr-FR" sz="1600">
                <a:latin typeface="Trebuchet MS" pitchFamily="-84" charset="0"/>
                <a:ea typeface="ＭＳ Ｐゴシック" pitchFamily="-84" charset="-128"/>
                <a:cs typeface="ＭＳ Ｐゴシック" pitchFamily="-84" charset="-128"/>
              </a:rPr>
            </a:br>
            <a:r>
              <a:rPr lang="fr-FR" sz="1600">
                <a:latin typeface="Trebuchet MS" pitchFamily="-84" charset="0"/>
                <a:ea typeface="ＭＳ Ｐゴシック" pitchFamily="-84" charset="-128"/>
                <a:cs typeface="ＭＳ Ｐゴシック" pitchFamily="-84" charset="-128"/>
              </a:rPr>
              <a:t/>
            </a:r>
            <a:br>
              <a:rPr lang="fr-FR" sz="1600">
                <a:latin typeface="Trebuchet MS" pitchFamily="-84" charset="0"/>
                <a:ea typeface="ＭＳ Ｐゴシック" pitchFamily="-84" charset="-128"/>
                <a:cs typeface="ＭＳ Ｐゴシック" pitchFamily="-84" charset="-128"/>
              </a:rPr>
            </a:br>
            <a:r>
              <a:rPr lang="fr-FR" sz="1600">
                <a:latin typeface="Trebuchet MS" pitchFamily="-84" charset="0"/>
                <a:ea typeface="ＭＳ Ｐゴシック" pitchFamily="-84" charset="-128"/>
                <a:cs typeface="ＭＳ Ｐゴシック" pitchFamily="-84" charset="-128"/>
              </a:rPr>
              <a:t>celui du </a:t>
            </a:r>
            <a:r>
              <a:rPr lang="fr-FR" sz="1600">
                <a:solidFill>
                  <a:srgbClr val="0000FF"/>
                </a:solidFill>
                <a:latin typeface="Trebuchet MS" pitchFamily="-84" charset="0"/>
                <a:ea typeface="ＭＳ Ｐゴシック" pitchFamily="-84" charset="-128"/>
                <a:cs typeface="ＭＳ Ｐゴシック" pitchFamily="-84" charset="-128"/>
              </a:rPr>
              <a:t>« secteur de Higgs »</a:t>
            </a:r>
          </a:p>
        </p:txBody>
      </p:sp>
      <p:pic>
        <p:nvPicPr>
          <p:cNvPr id="37892" name="Image 10"/>
          <p:cNvPicPr>
            <a:picLocks noChangeAspect="1"/>
          </p:cNvPicPr>
          <p:nvPr/>
        </p:nvPicPr>
        <p:blipFill>
          <a:blip r:embed="rId2"/>
          <a:srcRect/>
          <a:stretch>
            <a:fillRect/>
          </a:stretch>
        </p:blipFill>
        <p:spPr bwMode="auto">
          <a:xfrm>
            <a:off x="107950" y="1152525"/>
            <a:ext cx="5640388" cy="4633913"/>
          </a:xfrm>
          <a:prstGeom prst="rect">
            <a:avLst/>
          </a:prstGeom>
          <a:noFill/>
          <a:ln w="9525">
            <a:noFill/>
            <a:miter lim="800000"/>
            <a:headEnd/>
            <a:tailEnd/>
          </a:ln>
        </p:spPr>
      </p:pic>
      <p:pic>
        <p:nvPicPr>
          <p:cNvPr id="5" name="Image 4"/>
          <p:cNvPicPr>
            <a:picLocks noChangeAspect="1"/>
          </p:cNvPicPr>
          <p:nvPr/>
        </p:nvPicPr>
        <p:blipFill>
          <a:blip r:embed="rId3"/>
          <a:srcRect/>
          <a:stretch>
            <a:fillRect/>
          </a:stretch>
        </p:blipFill>
        <p:spPr bwMode="auto">
          <a:xfrm>
            <a:off x="107950" y="1152525"/>
            <a:ext cx="5640388" cy="4633913"/>
          </a:xfrm>
          <a:prstGeom prst="rect">
            <a:avLst/>
          </a:prstGeom>
          <a:noFill/>
          <a:ln w="9525">
            <a:noFill/>
            <a:miter lim="800000"/>
            <a:headEnd/>
            <a:tailEnd/>
          </a:ln>
        </p:spPr>
      </p:pic>
      <p:sp>
        <p:nvSpPr>
          <p:cNvPr id="2" name="ZoneTexte 1"/>
          <p:cNvSpPr txBox="1">
            <a:spLocks noChangeArrowheads="1"/>
          </p:cNvSpPr>
          <p:nvPr/>
        </p:nvSpPr>
        <p:spPr bwMode="auto">
          <a:xfrm>
            <a:off x="5795963" y="4076700"/>
            <a:ext cx="2894012" cy="831850"/>
          </a:xfrm>
          <a:prstGeom prst="rect">
            <a:avLst/>
          </a:prstGeom>
          <a:solidFill>
            <a:schemeClr val="bg1"/>
          </a:solidFill>
          <a:ln w="25400">
            <a:solidFill>
              <a:srgbClr val="FF0000"/>
            </a:solidFill>
            <a:miter lim="800000"/>
            <a:headEnd/>
            <a:tailEnd/>
          </a:ln>
          <a:effectLst>
            <a:outerShdw blurRad="50800" dist="38100" dir="2700000" algn="tl" rotWithShape="0">
              <a:srgbClr val="000000">
                <a:alpha val="39999"/>
              </a:srgbClr>
            </a:outerShdw>
          </a:effectLst>
        </p:spPr>
        <p:txBody>
          <a:bodyPr wrap="none">
            <a:prstTxWarp prst="textNoShape">
              <a:avLst/>
            </a:prstTxWarp>
            <a:spAutoFit/>
          </a:bodyPr>
          <a:lstStyle/>
          <a:p>
            <a:pPr algn="ctr"/>
            <a:r>
              <a:rPr lang="fr-FR" sz="1600" dirty="0">
                <a:latin typeface="Trebuchet MS" pitchFamily="-84" charset="0"/>
              </a:rPr>
              <a:t>Mesurer les </a:t>
            </a:r>
            <a:br>
              <a:rPr lang="fr-FR" sz="1600" dirty="0">
                <a:latin typeface="Trebuchet MS" pitchFamily="-84" charset="0"/>
              </a:rPr>
            </a:br>
            <a:r>
              <a:rPr lang="fr-FR" sz="1600" dirty="0">
                <a:latin typeface="Trebuchet MS" pitchFamily="-84" charset="0"/>
              </a:rPr>
              <a:t>propriétés du nouveau </a:t>
            </a:r>
            <a:r>
              <a:rPr lang="fr-FR" sz="1600" dirty="0" smtClean="0">
                <a:latin typeface="Trebuchet MS" pitchFamily="-84" charset="0"/>
              </a:rPr>
              <a:t>boson!</a:t>
            </a:r>
            <a:br>
              <a:rPr lang="fr-FR" sz="1600" dirty="0" smtClean="0">
                <a:latin typeface="Trebuchet MS" pitchFamily="-84" charset="0"/>
              </a:rPr>
            </a:br>
            <a:endParaRPr lang="fr-FR" sz="1600" dirty="0">
              <a:solidFill>
                <a:srgbClr val="0000FF"/>
              </a:solidFill>
              <a:latin typeface="Trebuchet MS" pitchFamily="-84" charset="0"/>
            </a:endParaRPr>
          </a:p>
        </p:txBody>
      </p:sp>
      <p:pic>
        <p:nvPicPr>
          <p:cNvPr id="6" name="Image 5"/>
          <p:cNvPicPr>
            <a:picLocks noChangeAspect="1"/>
          </p:cNvPicPr>
          <p:nvPr/>
        </p:nvPicPr>
        <p:blipFill>
          <a:blip r:embed="rId4"/>
          <a:srcRect/>
          <a:stretch>
            <a:fillRect/>
          </a:stretch>
        </p:blipFill>
        <p:spPr bwMode="auto">
          <a:xfrm>
            <a:off x="107950" y="1152525"/>
            <a:ext cx="5640388" cy="4633913"/>
          </a:xfrm>
          <a:prstGeom prst="rect">
            <a:avLst/>
          </a:prstGeom>
          <a:noFill/>
          <a:ln w="9525">
            <a:noFill/>
            <a:miter lim="800000"/>
            <a:headEnd/>
            <a:tailEnd/>
          </a:ln>
        </p:spPr>
      </p:pic>
      <p:sp>
        <p:nvSpPr>
          <p:cNvPr id="7" name="ZoneTexte 6"/>
          <p:cNvSpPr txBox="1">
            <a:spLocks noChangeArrowheads="1"/>
          </p:cNvSpPr>
          <p:nvPr/>
        </p:nvSpPr>
        <p:spPr bwMode="auto">
          <a:xfrm>
            <a:off x="1187450" y="3840163"/>
            <a:ext cx="409575" cy="708025"/>
          </a:xfrm>
          <a:prstGeom prst="rect">
            <a:avLst/>
          </a:prstGeom>
          <a:noFill/>
          <a:ln w="9525">
            <a:noFill/>
            <a:miter lim="800000"/>
            <a:headEnd/>
            <a:tailEnd/>
          </a:ln>
        </p:spPr>
        <p:txBody>
          <a:bodyPr wrap="none">
            <a:prstTxWarp prst="textNoShape">
              <a:avLst/>
            </a:prstTxWarp>
            <a:spAutoFit/>
          </a:bodyPr>
          <a:lstStyle/>
          <a:p>
            <a:r>
              <a:rPr lang="fr-FR" sz="4000" b="1">
                <a:solidFill>
                  <a:srgbClr val="00B050"/>
                </a:solidFill>
                <a:latin typeface="Trebuchet MS" pitchFamily="-84" charset="0"/>
                <a:ea typeface="ＭＳ Ｐゴシック" pitchFamily="-84" charset="-128"/>
                <a:cs typeface="ＭＳ Ｐゴシック" pitchFamily="-84" charset="-128"/>
              </a:rPr>
              <a:t>?</a:t>
            </a:r>
          </a:p>
        </p:txBody>
      </p:sp>
      <p:sp>
        <p:nvSpPr>
          <p:cNvPr id="12" name="ZoneTexte 11"/>
          <p:cNvSpPr txBox="1">
            <a:spLocks noChangeArrowheads="1"/>
          </p:cNvSpPr>
          <p:nvPr/>
        </p:nvSpPr>
        <p:spPr bwMode="auto">
          <a:xfrm>
            <a:off x="4441825" y="2133600"/>
            <a:ext cx="635000" cy="706438"/>
          </a:xfrm>
          <a:prstGeom prst="rect">
            <a:avLst/>
          </a:prstGeom>
          <a:noFill/>
          <a:ln w="9525">
            <a:noFill/>
            <a:miter lim="800000"/>
            <a:headEnd/>
            <a:tailEnd/>
          </a:ln>
        </p:spPr>
        <p:txBody>
          <a:bodyPr wrap="none">
            <a:prstTxWarp prst="textNoShape">
              <a:avLst/>
            </a:prstTxWarp>
            <a:spAutoFit/>
          </a:bodyPr>
          <a:lstStyle/>
          <a:p>
            <a:r>
              <a:rPr lang="fr-FR" sz="4000" b="1">
                <a:solidFill>
                  <a:srgbClr val="00B050"/>
                </a:solidFill>
                <a:latin typeface="Trebuchet MS" pitchFamily="-84" charset="0"/>
                <a:ea typeface="ＭＳ Ｐゴシック" pitchFamily="-84" charset="-128"/>
                <a:cs typeface="ＭＳ Ｐゴシック" pitchFamily="-84" charset="-128"/>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1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7" grpId="0"/>
      <p:bldP spid="12"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Flash-back: 1846</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79</a:t>
            </a:fld>
            <a:endParaRPr lang="fr-FR"/>
          </a:p>
        </p:txBody>
      </p:sp>
      <p:pic>
        <p:nvPicPr>
          <p:cNvPr id="5" name="Image 4"/>
          <p:cNvPicPr>
            <a:picLocks noChangeAspect="1"/>
          </p:cNvPicPr>
          <p:nvPr/>
        </p:nvPicPr>
        <p:blipFill>
          <a:blip r:embed="rId3">
            <a:alphaModFix amt="29000"/>
          </a:blip>
          <a:stretch>
            <a:fillRect/>
          </a:stretch>
        </p:blipFill>
        <p:spPr>
          <a:xfrm>
            <a:off x="-24740" y="0"/>
            <a:ext cx="9168740" cy="6858000"/>
          </a:xfrm>
          <a:prstGeom prst="rect">
            <a:avLst/>
          </a:prstGeom>
        </p:spPr>
      </p:pic>
      <p:sp>
        <p:nvSpPr>
          <p:cNvPr id="6" name="ZoneTexte 5"/>
          <p:cNvSpPr txBox="1"/>
          <p:nvPr/>
        </p:nvSpPr>
        <p:spPr>
          <a:xfrm>
            <a:off x="165101" y="1417638"/>
            <a:ext cx="8978900" cy="2677656"/>
          </a:xfrm>
          <a:prstGeom prst="rect">
            <a:avLst/>
          </a:prstGeom>
          <a:noFill/>
        </p:spPr>
        <p:txBody>
          <a:bodyPr wrap="square" rtlCol="0">
            <a:spAutoFit/>
          </a:bodyPr>
          <a:lstStyle/>
          <a:p>
            <a:pPr>
              <a:buFont typeface="Arial"/>
              <a:buChar char="•"/>
            </a:pPr>
            <a:r>
              <a:rPr lang="fr-FR" sz="2800" dirty="0" smtClean="0"/>
              <a:t>Observations de minuscules déviations de la position </a:t>
            </a:r>
            <a:r>
              <a:rPr lang="fr-FR" sz="2800" dirty="0" smtClean="0"/>
              <a:t>d’Uranus </a:t>
            </a:r>
            <a:endParaRPr lang="fr-FR" sz="2800" dirty="0" smtClean="0"/>
          </a:p>
          <a:p>
            <a:pPr>
              <a:buFont typeface="Arial"/>
              <a:buChar char="•"/>
            </a:pPr>
            <a:r>
              <a:rPr lang="fr-FR" sz="2800" dirty="0" smtClean="0"/>
              <a:t>Urbain Le Verrier calcule et prédit l’existence d’une nouvelle </a:t>
            </a:r>
            <a:r>
              <a:rPr lang="fr-FR" sz="2800" dirty="0" smtClean="0"/>
              <a:t>planète…</a:t>
            </a:r>
          </a:p>
          <a:p>
            <a:pPr>
              <a:buFont typeface="Arial"/>
              <a:buChar char="•"/>
            </a:pPr>
            <a:r>
              <a:rPr lang="fr-FR" sz="2800" dirty="0" smtClean="0"/>
              <a:t> </a:t>
            </a:r>
            <a:r>
              <a:rPr lang="fr-FR" sz="2800" dirty="0" smtClean="0"/>
              <a:t>…Neptune effectivement </a:t>
            </a:r>
            <a:r>
              <a:rPr lang="fr-FR" sz="2800" dirty="0" smtClean="0"/>
              <a:t>découverte quelques semaines plus tard à l’endroit indiqué </a:t>
            </a:r>
            <a:endParaRPr lang="fr-FR" sz="2800" dirty="0"/>
          </a:p>
        </p:txBody>
      </p:sp>
      <p:pic>
        <p:nvPicPr>
          <p:cNvPr id="7" name="Image 6"/>
          <p:cNvPicPr>
            <a:picLocks noChangeAspect="1"/>
          </p:cNvPicPr>
          <p:nvPr/>
        </p:nvPicPr>
        <p:blipFill>
          <a:blip r:embed="rId4"/>
          <a:stretch>
            <a:fillRect/>
          </a:stretch>
        </p:blipFill>
        <p:spPr>
          <a:xfrm>
            <a:off x="5156200" y="4362450"/>
            <a:ext cx="2794000" cy="2171700"/>
          </a:xfrm>
          <a:prstGeom prst="rect">
            <a:avLst/>
          </a:prstGeom>
        </p:spPr>
      </p:pic>
      <p:pic>
        <p:nvPicPr>
          <p:cNvPr id="8" name="Image 7"/>
          <p:cNvPicPr>
            <a:picLocks noChangeAspect="1"/>
          </p:cNvPicPr>
          <p:nvPr/>
        </p:nvPicPr>
        <p:blipFill>
          <a:blip r:embed="rId5"/>
          <a:stretch>
            <a:fillRect/>
          </a:stretch>
        </p:blipFill>
        <p:spPr>
          <a:xfrm>
            <a:off x="965200" y="4544060"/>
            <a:ext cx="1714500" cy="217741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22"/>
          <p:cNvGrpSpPr/>
          <p:nvPr/>
        </p:nvGrpSpPr>
        <p:grpSpPr>
          <a:xfrm>
            <a:off x="-36512" y="0"/>
            <a:ext cx="9180512" cy="6885384"/>
            <a:chOff x="-36512" y="0"/>
            <a:chExt cx="9180512" cy="6885384"/>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17" name="Rectangle 16"/>
            <p:cNvSpPr/>
            <p:nvPr/>
          </p:nvSpPr>
          <p:spPr>
            <a:xfrm>
              <a:off x="60960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934200" y="26670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6096000" y="35814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6934200" y="3505200"/>
              <a:ext cx="838200" cy="762000"/>
            </a:xfrm>
            <a:prstGeom prst="rect">
              <a:avLst/>
            </a:prstGeom>
            <a:solidFill>
              <a:srgbClr val="AE1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4572000" y="5257800"/>
              <a:ext cx="3657600" cy="838200"/>
            </a:xfrm>
            <a:prstGeom prst="rect">
              <a:avLst/>
            </a:prstGeom>
            <a:solidFill>
              <a:srgbClr val="2489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410200" y="1447800"/>
              <a:ext cx="2819400" cy="1219200"/>
            </a:xfrm>
            <a:prstGeom prst="rect">
              <a:avLst/>
            </a:prstGeom>
            <a:solidFill>
              <a:srgbClr val="2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descr="Capture d’écran 2012-10-08 à 21.30.12.png"/>
          <p:cNvPicPr>
            <a:picLocks noChangeAspect="1"/>
          </p:cNvPicPr>
          <p:nvPr/>
        </p:nvPicPr>
        <p:blipFill>
          <a:blip r:embed="rId3"/>
          <a:stretch>
            <a:fillRect/>
          </a:stretch>
        </p:blipFill>
        <p:spPr>
          <a:xfrm flipH="1">
            <a:off x="4260850" y="0"/>
            <a:ext cx="4883150" cy="6858000"/>
          </a:xfrm>
          <a:prstGeom prst="rect">
            <a:avLst/>
          </a:prstGeom>
        </p:spPr>
      </p:pic>
      <p:sp>
        <p:nvSpPr>
          <p:cNvPr id="11" name="Rectangle 10"/>
          <p:cNvSpPr/>
          <p:nvPr/>
        </p:nvSpPr>
        <p:spPr>
          <a:xfrm>
            <a:off x="5029200" y="3200400"/>
            <a:ext cx="2286000" cy="685800"/>
          </a:xfrm>
          <a:prstGeom prst="rect">
            <a:avLst/>
          </a:prstGeom>
          <a:solidFill>
            <a:srgbClr val="1E74C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Antimatière</a:t>
            </a:r>
            <a:endParaRPr lang="fr-FR" dirty="0"/>
          </a:p>
        </p:txBody>
      </p:sp>
      <p:sp>
        <p:nvSpPr>
          <p:cNvPr id="12" name="Espace réservé du numéro de diapositive 11"/>
          <p:cNvSpPr>
            <a:spLocks noGrp="1"/>
          </p:cNvSpPr>
          <p:nvPr>
            <p:ph type="sldNum" sz="quarter" idx="12"/>
          </p:nvPr>
        </p:nvSpPr>
        <p:spPr/>
        <p:txBody>
          <a:bodyPr/>
          <a:lstStyle/>
          <a:p>
            <a:fld id="{15A53C10-405B-DE42-A6B2-9D6E6857B78D}" type="slidenum">
              <a:rPr lang="fr-FR" smtClean="0"/>
              <a:pPr/>
              <a:t>8</a:t>
            </a:fld>
            <a:endParaRPr lang="fr-FR"/>
          </a:p>
        </p:txBody>
      </p:sp>
      <p:sp>
        <p:nvSpPr>
          <p:cNvPr id="14" name="ZoneTexte 13"/>
          <p:cNvSpPr txBox="1"/>
          <p:nvPr/>
        </p:nvSpPr>
        <p:spPr>
          <a:xfrm>
            <a:off x="7924800" y="1524000"/>
            <a:ext cx="999342" cy="461665"/>
          </a:xfrm>
          <a:prstGeom prst="rect">
            <a:avLst/>
          </a:prstGeom>
          <a:solidFill>
            <a:srgbClr val="008000"/>
          </a:solidFill>
        </p:spPr>
        <p:txBody>
          <a:bodyPr wrap="none" rtlCol="0">
            <a:spAutoFit/>
          </a:bodyPr>
          <a:lstStyle/>
          <a:p>
            <a:r>
              <a:rPr lang="fr-FR" dirty="0" smtClean="0"/>
              <a:t>q= - ⅔</a:t>
            </a:r>
            <a:endParaRPr lang="fr-FR" dirty="0"/>
          </a:p>
        </p:txBody>
      </p:sp>
      <p:sp>
        <p:nvSpPr>
          <p:cNvPr id="15" name="ZoneTexte 14"/>
          <p:cNvSpPr txBox="1"/>
          <p:nvPr/>
        </p:nvSpPr>
        <p:spPr>
          <a:xfrm>
            <a:off x="7924800" y="2286000"/>
            <a:ext cx="1070425" cy="461665"/>
          </a:xfrm>
          <a:prstGeom prst="rect">
            <a:avLst/>
          </a:prstGeom>
          <a:solidFill>
            <a:srgbClr val="008000"/>
          </a:solidFill>
        </p:spPr>
        <p:txBody>
          <a:bodyPr wrap="none" rtlCol="0">
            <a:spAutoFit/>
          </a:bodyPr>
          <a:lstStyle/>
          <a:p>
            <a:r>
              <a:rPr lang="fr-FR" dirty="0" smtClean="0"/>
              <a:t>q= + ⅓</a:t>
            </a:r>
            <a:endParaRPr lang="fr-FR" dirty="0"/>
          </a:p>
        </p:txBody>
      </p:sp>
      <p:sp>
        <p:nvSpPr>
          <p:cNvPr id="16" name="ZoneTexte 15"/>
          <p:cNvSpPr txBox="1"/>
          <p:nvPr/>
        </p:nvSpPr>
        <p:spPr>
          <a:xfrm>
            <a:off x="7924800" y="4495800"/>
            <a:ext cx="993481" cy="461665"/>
          </a:xfrm>
          <a:prstGeom prst="rect">
            <a:avLst/>
          </a:prstGeom>
          <a:solidFill>
            <a:srgbClr val="008000"/>
          </a:solidFill>
        </p:spPr>
        <p:txBody>
          <a:bodyPr wrap="none" rtlCol="0">
            <a:spAutoFit/>
          </a:bodyPr>
          <a:lstStyle/>
          <a:p>
            <a:r>
              <a:rPr lang="fr-FR" dirty="0" smtClean="0"/>
              <a:t>q= + 1</a:t>
            </a:r>
            <a:endParaRPr lang="fr-FR" dirty="0"/>
          </a:p>
        </p:txBody>
      </p:sp>
      <p:sp>
        <p:nvSpPr>
          <p:cNvPr id="23" name="ZoneTexte 22"/>
          <p:cNvSpPr txBox="1"/>
          <p:nvPr/>
        </p:nvSpPr>
        <p:spPr>
          <a:xfrm>
            <a:off x="8077200" y="52578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24" name="ZoneTexte 23"/>
          <p:cNvSpPr txBox="1"/>
          <p:nvPr/>
        </p:nvSpPr>
        <p:spPr>
          <a:xfrm>
            <a:off x="152400" y="2362200"/>
            <a:ext cx="999342" cy="461665"/>
          </a:xfrm>
          <a:prstGeom prst="rect">
            <a:avLst/>
          </a:prstGeom>
          <a:solidFill>
            <a:srgbClr val="008000"/>
          </a:solidFill>
        </p:spPr>
        <p:txBody>
          <a:bodyPr wrap="none" rtlCol="0">
            <a:spAutoFit/>
          </a:bodyPr>
          <a:lstStyle/>
          <a:p>
            <a:r>
              <a:rPr lang="fr-FR" dirty="0" smtClean="0"/>
              <a:t>q= - ⅓</a:t>
            </a:r>
            <a:endParaRPr lang="fr-FR" dirty="0"/>
          </a:p>
        </p:txBody>
      </p:sp>
      <p:sp>
        <p:nvSpPr>
          <p:cNvPr id="25" name="ZoneTexte 24"/>
          <p:cNvSpPr txBox="1"/>
          <p:nvPr/>
        </p:nvSpPr>
        <p:spPr>
          <a:xfrm>
            <a:off x="152400" y="4572000"/>
            <a:ext cx="922398" cy="461665"/>
          </a:xfrm>
          <a:prstGeom prst="rect">
            <a:avLst/>
          </a:prstGeom>
          <a:solidFill>
            <a:srgbClr val="008000"/>
          </a:solidFill>
        </p:spPr>
        <p:txBody>
          <a:bodyPr wrap="none" rtlCol="0">
            <a:spAutoFit/>
          </a:bodyPr>
          <a:lstStyle/>
          <a:p>
            <a:r>
              <a:rPr lang="fr-FR" dirty="0" smtClean="0"/>
              <a:t>q= - 1</a:t>
            </a:r>
            <a:endParaRPr lang="fr-FR" dirty="0"/>
          </a:p>
        </p:txBody>
      </p:sp>
      <p:sp>
        <p:nvSpPr>
          <p:cNvPr id="26" name="ZoneTexte 25"/>
          <p:cNvSpPr txBox="1"/>
          <p:nvPr/>
        </p:nvSpPr>
        <p:spPr>
          <a:xfrm>
            <a:off x="304800" y="5334000"/>
            <a:ext cx="742962" cy="461665"/>
          </a:xfrm>
          <a:prstGeom prst="rect">
            <a:avLst/>
          </a:prstGeom>
          <a:solidFill>
            <a:srgbClr val="008000"/>
          </a:solidFill>
        </p:spPr>
        <p:txBody>
          <a:bodyPr wrap="none" rtlCol="0">
            <a:spAutoFit/>
          </a:bodyPr>
          <a:lstStyle/>
          <a:p>
            <a:r>
              <a:rPr lang="fr-FR" dirty="0" smtClean="0"/>
              <a:t>q= 0</a:t>
            </a:r>
            <a:endParaRPr lang="fr-FR" dirty="0"/>
          </a:p>
        </p:txBody>
      </p:sp>
      <p:sp>
        <p:nvSpPr>
          <p:cNvPr id="27" name="ZoneTexte 26"/>
          <p:cNvSpPr txBox="1"/>
          <p:nvPr/>
        </p:nvSpPr>
        <p:spPr>
          <a:xfrm>
            <a:off x="152400" y="1600200"/>
            <a:ext cx="1070425" cy="461665"/>
          </a:xfrm>
          <a:prstGeom prst="rect">
            <a:avLst/>
          </a:prstGeom>
          <a:solidFill>
            <a:srgbClr val="008000"/>
          </a:solidFill>
        </p:spPr>
        <p:txBody>
          <a:bodyPr wrap="none" rtlCol="0">
            <a:spAutoFit/>
          </a:bodyPr>
          <a:lstStyle/>
          <a:p>
            <a:r>
              <a:rPr lang="fr-FR" dirty="0" smtClean="0"/>
              <a:t>q= + ⅔</a:t>
            </a:r>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 21"/>
          <p:cNvGrpSpPr>
            <a:grpSpLocks/>
          </p:cNvGrpSpPr>
          <p:nvPr/>
        </p:nvGrpSpPr>
        <p:grpSpPr bwMode="auto">
          <a:xfrm>
            <a:off x="4592638" y="2579688"/>
            <a:ext cx="3870325" cy="3627437"/>
            <a:chOff x="4654472" y="2393882"/>
            <a:chExt cx="3870802" cy="3627406"/>
          </a:xfrm>
        </p:grpSpPr>
        <p:grpSp>
          <p:nvGrpSpPr>
            <p:cNvPr id="3" name="Groupe 4"/>
            <p:cNvGrpSpPr>
              <a:grpSpLocks/>
            </p:cNvGrpSpPr>
            <p:nvPr/>
          </p:nvGrpSpPr>
          <p:grpSpPr bwMode="auto">
            <a:xfrm>
              <a:off x="4654472" y="2393882"/>
              <a:ext cx="3755772" cy="3627406"/>
              <a:chOff x="4654472" y="2258658"/>
              <a:chExt cx="3755772" cy="3627406"/>
            </a:xfrm>
          </p:grpSpPr>
          <p:pic>
            <p:nvPicPr>
              <p:cNvPr id="38936" name="Picture 3"/>
              <p:cNvPicPr>
                <a:picLocks noChangeAspect="1" noChangeArrowheads="1"/>
              </p:cNvPicPr>
              <p:nvPr/>
            </p:nvPicPr>
            <p:blipFill>
              <a:blip r:embed="rId3"/>
              <a:srcRect/>
              <a:stretch>
                <a:fillRect/>
              </a:stretch>
            </p:blipFill>
            <p:spPr bwMode="auto">
              <a:xfrm>
                <a:off x="4860032" y="2314464"/>
                <a:ext cx="3528392" cy="3346784"/>
              </a:xfrm>
              <a:prstGeom prst="rect">
                <a:avLst/>
              </a:prstGeom>
              <a:noFill/>
              <a:ln w="9525">
                <a:noFill/>
                <a:miter lim="800000"/>
                <a:headEnd/>
                <a:tailEnd/>
              </a:ln>
            </p:spPr>
          </p:pic>
          <p:sp>
            <p:nvSpPr>
              <p:cNvPr id="38937" name="ZoneTexte 3"/>
              <p:cNvSpPr txBox="1">
                <a:spLocks noChangeArrowheads="1"/>
              </p:cNvSpPr>
              <p:nvPr/>
            </p:nvSpPr>
            <p:spPr bwMode="auto">
              <a:xfrm>
                <a:off x="5292080" y="5578287"/>
                <a:ext cx="3118164" cy="307777"/>
              </a:xfrm>
              <a:prstGeom prst="rect">
                <a:avLst/>
              </a:prstGeom>
              <a:noFill/>
              <a:ln w="9525">
                <a:noFill/>
                <a:miter lim="800000"/>
                <a:headEnd/>
                <a:tailEnd/>
              </a:ln>
            </p:spPr>
            <p:txBody>
              <a:bodyPr>
                <a:prstTxWarp prst="textNoShape">
                  <a:avLst/>
                </a:prstTxWarp>
                <a:spAutoFit/>
              </a:bodyPr>
              <a:lstStyle/>
              <a:p>
                <a:r>
                  <a:rPr lang="fr-FR" sz="1400">
                    <a:ea typeface="ＭＳ Ｐゴシック" pitchFamily="-84" charset="-128"/>
                    <a:cs typeface="ＭＳ Ｐゴシック" pitchFamily="-84" charset="-128"/>
                  </a:rPr>
                  <a:t>masse du boson de Higgs, m</a:t>
                </a:r>
                <a:r>
                  <a:rPr lang="fr-FR" sz="1400" baseline="-25000">
                    <a:ea typeface="ＭＳ Ｐゴシック" pitchFamily="-84" charset="-128"/>
                    <a:cs typeface="ＭＳ Ｐゴシック" pitchFamily="-84" charset="-128"/>
                  </a:rPr>
                  <a:t>H</a:t>
                </a:r>
                <a:r>
                  <a:rPr lang="fr-FR" sz="1400">
                    <a:ea typeface="ＭＳ Ｐゴシック" pitchFamily="-84" charset="-128"/>
                    <a:cs typeface="ＭＳ Ｐゴシック" pitchFamily="-84" charset="-128"/>
                  </a:rPr>
                  <a:t> </a:t>
                </a:r>
                <a:r>
                  <a:rPr lang="en-US" sz="1400">
                    <a:ea typeface="ＭＳ Ｐゴシック" pitchFamily="-84" charset="-128"/>
                    <a:cs typeface="ＭＳ Ｐゴシック" pitchFamily="-84" charset="-128"/>
                  </a:rPr>
                  <a:t>[</a:t>
                </a:r>
                <a:r>
                  <a:rPr lang="fr-FR" sz="1400">
                    <a:ea typeface="ＭＳ Ｐゴシック" pitchFamily="-84" charset="-128"/>
                    <a:cs typeface="ＭＳ Ｐゴシック" pitchFamily="-84" charset="-128"/>
                  </a:rPr>
                  <a:t>GeV]</a:t>
                </a:r>
                <a:endParaRPr lang="fr-FR" sz="1400" baseline="-25000">
                  <a:ea typeface="ＭＳ Ｐゴシック" pitchFamily="-84" charset="-128"/>
                  <a:cs typeface="ＭＳ Ｐゴシック" pitchFamily="-84" charset="-128"/>
                </a:endParaRPr>
              </a:p>
            </p:txBody>
          </p:sp>
          <p:sp>
            <p:nvSpPr>
              <p:cNvPr id="38938" name="ZoneTexte 7"/>
              <p:cNvSpPr txBox="1">
                <a:spLocks noChangeArrowheads="1"/>
              </p:cNvSpPr>
              <p:nvPr/>
            </p:nvSpPr>
            <p:spPr bwMode="auto">
              <a:xfrm rot="-5400000">
                <a:off x="3506728" y="3406402"/>
                <a:ext cx="2603266" cy="307777"/>
              </a:xfrm>
              <a:prstGeom prst="rect">
                <a:avLst/>
              </a:prstGeom>
              <a:noFill/>
              <a:ln w="9525">
                <a:noFill/>
                <a:miter lim="800000"/>
                <a:headEnd/>
                <a:tailEnd/>
              </a:ln>
            </p:spPr>
            <p:txBody>
              <a:bodyPr>
                <a:prstTxWarp prst="textNoShape">
                  <a:avLst/>
                </a:prstTxWarp>
                <a:spAutoFit/>
              </a:bodyPr>
              <a:lstStyle/>
              <a:p>
                <a:r>
                  <a:rPr lang="fr-FR" sz="1400">
                    <a:ea typeface="ＭＳ Ｐゴシック" pitchFamily="-84" charset="-128"/>
                    <a:cs typeface="ＭＳ Ｐゴシック" pitchFamily="-84" charset="-128"/>
                  </a:rPr>
                  <a:t>masse du quark top, m</a:t>
                </a:r>
                <a:r>
                  <a:rPr lang="fr-FR" sz="1400" baseline="-25000">
                    <a:ea typeface="ＭＳ Ｐゴシック" pitchFamily="-84" charset="-128"/>
                    <a:cs typeface="ＭＳ Ｐゴシック" pitchFamily="-84" charset="-128"/>
                  </a:rPr>
                  <a:t>t</a:t>
                </a:r>
                <a:r>
                  <a:rPr lang="fr-FR" sz="1400">
                    <a:ea typeface="ＭＳ Ｐゴシック" pitchFamily="-84" charset="-128"/>
                    <a:cs typeface="ＭＳ Ｐゴシック" pitchFamily="-84" charset="-128"/>
                  </a:rPr>
                  <a:t> </a:t>
                </a:r>
                <a:r>
                  <a:rPr lang="en-US" sz="1400">
                    <a:ea typeface="ＭＳ Ｐゴシック" pitchFamily="-84" charset="-128"/>
                    <a:cs typeface="ＭＳ Ｐゴシック" pitchFamily="-84" charset="-128"/>
                  </a:rPr>
                  <a:t>[</a:t>
                </a:r>
                <a:r>
                  <a:rPr lang="fr-FR" sz="1400">
                    <a:ea typeface="ＭＳ Ｐゴシック" pitchFamily="-84" charset="-128"/>
                    <a:cs typeface="ＭＳ Ｐゴシック" pitchFamily="-84" charset="-128"/>
                  </a:rPr>
                  <a:t>GeV]</a:t>
                </a:r>
                <a:endParaRPr lang="fr-FR" sz="1400" baseline="-25000">
                  <a:ea typeface="ＭＳ Ｐゴシック" pitchFamily="-84" charset="-128"/>
                  <a:cs typeface="ＭＳ Ｐゴシック" pitchFamily="-84" charset="-128"/>
                </a:endParaRPr>
              </a:p>
            </p:txBody>
          </p:sp>
        </p:grpSp>
        <p:sp>
          <p:nvSpPr>
            <p:cNvPr id="38935" name="ZoneTexte 26"/>
            <p:cNvSpPr txBox="1">
              <a:spLocks noChangeArrowheads="1"/>
            </p:cNvSpPr>
            <p:nvPr/>
          </p:nvSpPr>
          <p:spPr bwMode="auto">
            <a:xfrm rot="5400000">
              <a:off x="7758718" y="3616132"/>
              <a:ext cx="1271502" cy="261610"/>
            </a:xfrm>
            <a:prstGeom prst="rect">
              <a:avLst/>
            </a:prstGeom>
            <a:noFill/>
            <a:ln w="9525">
              <a:noFill/>
              <a:miter lim="800000"/>
              <a:headEnd/>
              <a:tailEnd/>
            </a:ln>
          </p:spPr>
          <p:txBody>
            <a:bodyPr wrap="none">
              <a:prstTxWarp prst="textNoShape">
                <a:avLst/>
              </a:prstTxWarp>
              <a:spAutoFit/>
            </a:bodyPr>
            <a:lstStyle/>
            <a:p>
              <a:r>
                <a:rPr lang="fr-FR" sz="1100">
                  <a:solidFill>
                    <a:srgbClr val="7030A0"/>
                  </a:solidFill>
                  <a:ea typeface="ＭＳ Ｐゴシック" pitchFamily="-84" charset="-128"/>
                  <a:cs typeface="ＭＳ Ｐゴシック" pitchFamily="-84" charset="-128"/>
                </a:rPr>
                <a:t>G. Degrassi et al.</a:t>
              </a:r>
            </a:p>
          </p:txBody>
        </p:sp>
      </p:grpSp>
      <p:sp>
        <p:nvSpPr>
          <p:cNvPr id="38915" name="Titr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r>
              <a:rPr lang="fr-FR">
                <a:latin typeface="Arial" pitchFamily="-84" charset="0"/>
                <a:ea typeface="Arial" pitchFamily="-84" charset="0"/>
                <a:cs typeface="Arial" pitchFamily="-84" charset="0"/>
              </a:rPr>
              <a:t>L’Univers est-il stable ?</a:t>
            </a:r>
          </a:p>
        </p:txBody>
      </p:sp>
      <p:grpSp>
        <p:nvGrpSpPr>
          <p:cNvPr id="4" name="Groupe 17"/>
          <p:cNvGrpSpPr>
            <a:grpSpLocks/>
          </p:cNvGrpSpPr>
          <p:nvPr/>
        </p:nvGrpSpPr>
        <p:grpSpPr bwMode="auto">
          <a:xfrm>
            <a:off x="6094413" y="1444625"/>
            <a:ext cx="2889250" cy="2024063"/>
            <a:chOff x="6156176" y="1124032"/>
            <a:chExt cx="2889639" cy="2023648"/>
          </a:xfrm>
        </p:grpSpPr>
        <p:cxnSp>
          <p:nvCxnSpPr>
            <p:cNvPr id="7" name="Connecteur droit 6"/>
            <p:cNvCxnSpPr/>
            <p:nvPr/>
          </p:nvCxnSpPr>
          <p:spPr>
            <a:xfrm>
              <a:off x="6399096" y="2498525"/>
              <a:ext cx="449323" cy="642806"/>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6364166" y="1214501"/>
              <a:ext cx="476314" cy="1728433"/>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H="1">
              <a:off x="7100865" y="1214501"/>
              <a:ext cx="1790941" cy="1736369"/>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H="1">
              <a:off x="7092927" y="2498525"/>
              <a:ext cx="1798879" cy="649155"/>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pic>
          <p:nvPicPr>
            <p:cNvPr id="67588" name="Picture 4"/>
            <p:cNvPicPr>
              <a:picLocks noChangeAspect="1" noChangeArrowheads="1"/>
            </p:cNvPicPr>
            <p:nvPr/>
          </p:nvPicPr>
          <p:blipFill>
            <a:blip r:embed="rId4"/>
            <a:srcRect/>
            <a:stretch>
              <a:fillRect/>
            </a:stretch>
          </p:blipFill>
          <p:spPr bwMode="auto">
            <a:xfrm>
              <a:off x="6156176" y="1124032"/>
              <a:ext cx="2889639" cy="1477660"/>
            </a:xfrm>
            <a:prstGeom prst="rect">
              <a:avLst/>
            </a:prstGeom>
            <a:noFill/>
            <a:ln w="9525">
              <a:noFill/>
              <a:miter lim="800000"/>
              <a:headEnd/>
              <a:tailEnd/>
            </a:ln>
            <a:effectLst>
              <a:outerShdw blurRad="292100" dist="139700" dir="2700000" algn="tl" rotWithShape="0">
                <a:srgbClr val="333333">
                  <a:alpha val="64999"/>
                </a:srgbClr>
              </a:outerShdw>
            </a:effectLst>
          </p:spPr>
        </p:pic>
      </p:grpSp>
      <p:sp>
        <p:nvSpPr>
          <p:cNvPr id="41991" name="ZoneTexte 2"/>
          <p:cNvSpPr txBox="1">
            <a:spLocks noChangeArrowheads="1"/>
          </p:cNvSpPr>
          <p:nvPr/>
        </p:nvSpPr>
        <p:spPr bwMode="auto">
          <a:xfrm>
            <a:off x="-67226" y="981075"/>
            <a:ext cx="4461979" cy="1200328"/>
          </a:xfrm>
          <a:prstGeom prst="rect">
            <a:avLst/>
          </a:prstGeom>
          <a:noFill/>
          <a:ln w="9525">
            <a:noFill/>
            <a:miter lim="800000"/>
            <a:headEnd/>
            <a:tailEnd/>
          </a:ln>
        </p:spPr>
        <p:txBody>
          <a:bodyPr wrap="none">
            <a:prstTxWarp prst="textNoShape">
              <a:avLst/>
            </a:prstTxWarp>
            <a:spAutoFit/>
          </a:bodyPr>
          <a:lstStyle/>
          <a:p>
            <a:pPr algn="ctr"/>
            <a:r>
              <a:rPr lang="fr-FR" sz="2400" dirty="0">
                <a:latin typeface="Trebuchet MS" pitchFamily="-84" charset="0"/>
                <a:ea typeface="ＭＳ Ｐゴシック" pitchFamily="-84" charset="-128"/>
                <a:cs typeface="ＭＳ Ｐゴシック" pitchFamily="-84" charset="-128"/>
              </a:rPr>
              <a:t>La </a:t>
            </a:r>
            <a:r>
              <a:rPr lang="fr-FR" sz="2400" dirty="0">
                <a:solidFill>
                  <a:srgbClr val="FF0000"/>
                </a:solidFill>
                <a:latin typeface="Trebuchet MS" pitchFamily="-84" charset="0"/>
                <a:ea typeface="ＭＳ Ｐゴシック" pitchFamily="-84" charset="-128"/>
                <a:cs typeface="ＭＳ Ｐゴシック" pitchFamily="-84" charset="-128"/>
              </a:rPr>
              <a:t>stabilité</a:t>
            </a:r>
            <a:r>
              <a:rPr lang="fr-FR" sz="2400" dirty="0">
                <a:solidFill>
                  <a:srgbClr val="0000FF"/>
                </a:solidFill>
                <a:latin typeface="Trebuchet MS" pitchFamily="-84" charset="0"/>
                <a:ea typeface="ＭＳ Ｐゴシック" pitchFamily="-84" charset="-128"/>
                <a:cs typeface="ＭＳ Ｐゴシック" pitchFamily="-84" charset="-128"/>
              </a:rPr>
              <a:t> </a:t>
            </a:r>
            <a:r>
              <a:rPr lang="fr-FR" sz="2400" dirty="0">
                <a:latin typeface="Trebuchet MS" pitchFamily="-84" charset="0"/>
                <a:ea typeface="ＭＳ Ｐゴシック" pitchFamily="-84" charset="-128"/>
                <a:cs typeface="ＭＳ Ｐゴシック" pitchFamily="-84" charset="-128"/>
              </a:rPr>
              <a:t>du </a:t>
            </a:r>
            <a:r>
              <a:rPr lang="fr-FR" sz="2400" dirty="0">
                <a:solidFill>
                  <a:srgbClr val="0000FF"/>
                </a:solidFill>
                <a:latin typeface="Trebuchet MS" pitchFamily="-84" charset="0"/>
                <a:ea typeface="ＭＳ Ｐゴシック" pitchFamily="-84" charset="-128"/>
                <a:cs typeface="ＭＳ Ｐゴシック" pitchFamily="-84" charset="-128"/>
              </a:rPr>
              <a:t>vide</a:t>
            </a:r>
            <a:br>
              <a:rPr lang="fr-FR" sz="2400" dirty="0">
                <a:solidFill>
                  <a:srgbClr val="0000FF"/>
                </a:solidFill>
                <a:latin typeface="Trebuchet MS" pitchFamily="-84" charset="0"/>
                <a:ea typeface="ＭＳ Ｐゴシック" pitchFamily="-84" charset="-128"/>
                <a:cs typeface="ＭＳ Ｐゴシック" pitchFamily="-84" charset="-128"/>
              </a:rPr>
            </a:br>
            <a:r>
              <a:rPr lang="fr-FR" sz="2400" dirty="0">
                <a:latin typeface="Trebuchet MS" pitchFamily="-84" charset="0"/>
                <a:ea typeface="ＭＳ Ｐゴシック" pitchFamily="-84" charset="-128"/>
                <a:cs typeface="ＭＳ Ｐゴシック" pitchFamily="-84" charset="-128"/>
              </a:rPr>
              <a:t>dépend des </a:t>
            </a:r>
            <a:r>
              <a:rPr lang="fr-FR" sz="2400" dirty="0">
                <a:solidFill>
                  <a:srgbClr val="FF0000"/>
                </a:solidFill>
                <a:latin typeface="Trebuchet MS" pitchFamily="-84" charset="0"/>
                <a:ea typeface="ＭＳ Ｐゴシック" pitchFamily="-84" charset="-128"/>
                <a:cs typeface="ＭＳ Ｐゴシック" pitchFamily="-84" charset="-128"/>
              </a:rPr>
              <a:t>masses </a:t>
            </a:r>
            <a:r>
              <a:rPr lang="fr-FR" sz="2400" dirty="0">
                <a:latin typeface="Trebuchet MS" pitchFamily="-84" charset="0"/>
                <a:ea typeface="ＭＳ Ｐゴシック" pitchFamily="-84" charset="-128"/>
                <a:cs typeface="ＭＳ Ｐゴシック" pitchFamily="-84" charset="-128"/>
              </a:rPr>
              <a:t>du</a:t>
            </a:r>
            <a:br>
              <a:rPr lang="fr-FR" sz="2400" dirty="0">
                <a:latin typeface="Trebuchet MS" pitchFamily="-84" charset="0"/>
                <a:ea typeface="ＭＳ Ｐゴシック" pitchFamily="-84" charset="-128"/>
                <a:cs typeface="ＭＳ Ｐゴシック" pitchFamily="-84" charset="-128"/>
              </a:rPr>
            </a:br>
            <a:r>
              <a:rPr lang="fr-FR" sz="2400" dirty="0">
                <a:solidFill>
                  <a:srgbClr val="0000FF"/>
                </a:solidFill>
                <a:latin typeface="Trebuchet MS" pitchFamily="-84" charset="0"/>
                <a:ea typeface="ＭＳ Ｐゴシック" pitchFamily="-84" charset="-128"/>
                <a:cs typeface="ＭＳ Ｐゴシック" pitchFamily="-84" charset="-128"/>
              </a:rPr>
              <a:t>boson de </a:t>
            </a:r>
            <a:r>
              <a:rPr lang="fr-FR" sz="2400" dirty="0" err="1">
                <a:solidFill>
                  <a:srgbClr val="0000FF"/>
                </a:solidFill>
                <a:latin typeface="Trebuchet MS" pitchFamily="-84" charset="0"/>
                <a:ea typeface="ＭＳ Ｐゴシック" pitchFamily="-84" charset="-128"/>
                <a:cs typeface="ＭＳ Ｐゴシック" pitchFamily="-84" charset="-128"/>
              </a:rPr>
              <a:t>Higgs</a:t>
            </a:r>
            <a:r>
              <a:rPr lang="fr-FR" sz="2400" dirty="0">
                <a:solidFill>
                  <a:srgbClr val="0000FF"/>
                </a:solidFill>
                <a:latin typeface="Trebuchet MS" pitchFamily="-84" charset="0"/>
                <a:ea typeface="ＭＳ Ｐゴシック" pitchFamily="-84" charset="-128"/>
                <a:cs typeface="ＭＳ Ｐゴシック" pitchFamily="-84" charset="-128"/>
              </a:rPr>
              <a:t> </a:t>
            </a:r>
            <a:r>
              <a:rPr lang="fr-FR" sz="2400" dirty="0">
                <a:latin typeface="Trebuchet MS" pitchFamily="-84" charset="0"/>
                <a:ea typeface="ＭＳ Ｐゴシック" pitchFamily="-84" charset="-128"/>
                <a:cs typeface="ＭＳ Ｐゴシック" pitchFamily="-84" charset="-128"/>
              </a:rPr>
              <a:t>et du </a:t>
            </a:r>
            <a:r>
              <a:rPr lang="fr-FR" sz="2400" dirty="0">
                <a:solidFill>
                  <a:srgbClr val="0000FF"/>
                </a:solidFill>
                <a:latin typeface="Trebuchet MS" pitchFamily="-84" charset="0"/>
                <a:ea typeface="ＭＳ Ｐゴシック" pitchFamily="-84" charset="-128"/>
                <a:cs typeface="ＭＳ Ｐゴシック" pitchFamily="-84" charset="-128"/>
              </a:rPr>
              <a:t>quark top </a:t>
            </a:r>
          </a:p>
        </p:txBody>
      </p:sp>
      <p:grpSp>
        <p:nvGrpSpPr>
          <p:cNvPr id="6" name="Groupe 2"/>
          <p:cNvGrpSpPr>
            <a:grpSpLocks/>
          </p:cNvGrpSpPr>
          <p:nvPr/>
        </p:nvGrpSpPr>
        <p:grpSpPr bwMode="auto">
          <a:xfrm>
            <a:off x="4543425" y="973138"/>
            <a:ext cx="4298950" cy="5341937"/>
            <a:chOff x="9120" y="679438"/>
            <a:chExt cx="4505730" cy="5631072"/>
          </a:xfrm>
        </p:grpSpPr>
        <p:sp>
          <p:nvSpPr>
            <p:cNvPr id="38927" name="ZoneTexte 25"/>
            <p:cNvSpPr txBox="1">
              <a:spLocks noChangeArrowheads="1"/>
            </p:cNvSpPr>
            <p:nvPr/>
          </p:nvSpPr>
          <p:spPr bwMode="auto">
            <a:xfrm>
              <a:off x="216879" y="679438"/>
              <a:ext cx="4297971" cy="369332"/>
            </a:xfrm>
            <a:prstGeom prst="rect">
              <a:avLst/>
            </a:prstGeom>
            <a:noFill/>
            <a:ln w="9525">
              <a:noFill/>
              <a:miter lim="800000"/>
              <a:headEnd/>
              <a:tailEnd/>
            </a:ln>
          </p:spPr>
          <p:txBody>
            <a:bodyPr wrap="none">
              <a:prstTxWarp prst="textNoShape">
                <a:avLst/>
              </a:prstTxWarp>
              <a:spAutoFit/>
            </a:bodyPr>
            <a:lstStyle/>
            <a:p>
              <a:r>
                <a:rPr lang="fr-FR">
                  <a:solidFill>
                    <a:srgbClr val="0000FF"/>
                  </a:solidFill>
                  <a:latin typeface="Trebuchet MS" pitchFamily="-84" charset="0"/>
                  <a:ea typeface="ＭＳ Ｐゴシック" pitchFamily="-84" charset="-128"/>
                  <a:cs typeface="ＭＳ Ｐゴシック" pitchFamily="-84" charset="-128"/>
                </a:rPr>
                <a:t>Notre Univers vit au bord du précipice !</a:t>
              </a:r>
            </a:p>
          </p:txBody>
        </p:sp>
        <p:sp>
          <p:nvSpPr>
            <p:cNvPr id="38928" name="ZoneTexte 1"/>
            <p:cNvSpPr txBox="1">
              <a:spLocks noChangeArrowheads="1"/>
            </p:cNvSpPr>
            <p:nvPr/>
          </p:nvSpPr>
          <p:spPr bwMode="auto">
            <a:xfrm>
              <a:off x="9120" y="5986120"/>
              <a:ext cx="193656" cy="324390"/>
            </a:xfrm>
            <a:prstGeom prst="rect">
              <a:avLst/>
            </a:prstGeom>
            <a:noFill/>
            <a:ln w="9525">
              <a:noFill/>
              <a:miter lim="800000"/>
              <a:headEnd/>
              <a:tailEnd/>
            </a:ln>
          </p:spPr>
          <p:txBody>
            <a:bodyPr wrap="none">
              <a:prstTxWarp prst="textNoShape">
                <a:avLst/>
              </a:prstTxWarp>
              <a:spAutoFit/>
            </a:bodyPr>
            <a:lstStyle/>
            <a:p>
              <a:endParaRPr lang="en-GB" sz="1400">
                <a:solidFill>
                  <a:srgbClr val="7030A0"/>
                </a:solidFill>
                <a:latin typeface="Trebuchet MS" pitchFamily="-84" charset="0"/>
                <a:ea typeface="ＭＳ Ｐゴシック" pitchFamily="-84" charset="-128"/>
                <a:cs typeface="ＭＳ Ｐゴシック" pitchFamily="-84" charset="-128"/>
              </a:endParaRPr>
            </a:p>
          </p:txBody>
        </p:sp>
      </p:grpSp>
      <p:grpSp>
        <p:nvGrpSpPr>
          <p:cNvPr id="9" name="Groupe 10"/>
          <p:cNvGrpSpPr>
            <a:grpSpLocks/>
          </p:cNvGrpSpPr>
          <p:nvPr/>
        </p:nvGrpSpPr>
        <p:grpSpPr bwMode="auto">
          <a:xfrm>
            <a:off x="5211763" y="3092450"/>
            <a:ext cx="1655762" cy="276225"/>
            <a:chOff x="5211280" y="2951320"/>
            <a:chExt cx="1656000" cy="276999"/>
          </a:xfrm>
        </p:grpSpPr>
        <p:cxnSp>
          <p:nvCxnSpPr>
            <p:cNvPr id="5" name="Connecteur droit 4"/>
            <p:cNvCxnSpPr>
              <a:cxnSpLocks noChangeShapeType="1"/>
            </p:cNvCxnSpPr>
            <p:nvPr/>
          </p:nvCxnSpPr>
          <p:spPr bwMode="auto">
            <a:xfrm>
              <a:off x="5211280" y="3221951"/>
              <a:ext cx="1656000" cy="0"/>
            </a:xfrm>
            <a:prstGeom prst="line">
              <a:avLst/>
            </a:prstGeom>
            <a:noFill/>
            <a:ln w="25400">
              <a:solidFill>
                <a:srgbClr val="7F7F7F"/>
              </a:solidFill>
              <a:prstDash val="sysDash"/>
              <a:round/>
              <a:headEnd/>
              <a:tailEnd/>
            </a:ln>
            <a:effectLst>
              <a:outerShdw blurRad="38100" dist="12700" dir="5400000" rotWithShape="0">
                <a:schemeClr val="bg1">
                  <a:alpha val="74998"/>
                </a:schemeClr>
              </a:outerShdw>
            </a:effectLst>
          </p:spPr>
        </p:cxnSp>
        <p:sp>
          <p:nvSpPr>
            <p:cNvPr id="8" name="ZoneTexte 7"/>
            <p:cNvSpPr txBox="1">
              <a:spLocks noChangeArrowheads="1"/>
            </p:cNvSpPr>
            <p:nvPr/>
          </p:nvSpPr>
          <p:spPr bwMode="auto">
            <a:xfrm>
              <a:off x="5338298" y="2951320"/>
              <a:ext cx="790689" cy="276999"/>
            </a:xfrm>
            <a:prstGeom prst="rect">
              <a:avLst/>
            </a:prstGeom>
            <a:noFill/>
            <a:ln w="9525">
              <a:noFill/>
              <a:miter lim="800000"/>
              <a:headEnd/>
              <a:tailEnd/>
            </a:ln>
            <a:effectLst>
              <a:outerShdw blurRad="38100" dist="12700" dir="2700000" algn="tl" rotWithShape="0">
                <a:schemeClr val="bg1">
                  <a:alpha val="74998"/>
                </a:schemeClr>
              </a:outerShdw>
            </a:effectLst>
          </p:spPr>
          <p:txBody>
            <a:bodyPr wrap="none">
              <a:prstTxWarp prst="textNoShape">
                <a:avLst/>
              </a:prstTxWarp>
              <a:spAutoFit/>
            </a:bodyPr>
            <a:lstStyle/>
            <a:p>
              <a:pPr>
                <a:defRPr/>
              </a:pPr>
              <a:r>
                <a:rPr lang="fr-FR" sz="1200" b="1" dirty="0">
                  <a:solidFill>
                    <a:schemeClr val="bg1">
                      <a:lumMod val="50000"/>
                    </a:schemeClr>
                  </a:solidFill>
                  <a:latin typeface="Arial" pitchFamily="34" charset="0"/>
                  <a:ea typeface="ＭＳ Ｐゴシック" pitchFamily="34" charset="-128"/>
                  <a:cs typeface="Arial" pitchFamily="34" charset="0"/>
                </a:rPr>
                <a:t>173 </a:t>
              </a:r>
              <a:r>
                <a:rPr lang="fr-FR" sz="1200" b="1" dirty="0" err="1">
                  <a:solidFill>
                    <a:schemeClr val="bg1">
                      <a:lumMod val="50000"/>
                    </a:schemeClr>
                  </a:solidFill>
                  <a:latin typeface="Arial" pitchFamily="34" charset="0"/>
                  <a:ea typeface="ＭＳ Ｐゴシック" pitchFamily="34" charset="-128"/>
                  <a:cs typeface="Arial" pitchFamily="34" charset="0"/>
                </a:rPr>
                <a:t>GeV</a:t>
              </a:r>
              <a:endParaRPr lang="fr-FR" sz="1200" b="1" dirty="0">
                <a:solidFill>
                  <a:schemeClr val="bg1">
                    <a:lumMod val="50000"/>
                  </a:schemeClr>
                </a:solidFill>
                <a:latin typeface="Arial" pitchFamily="34" charset="0"/>
                <a:ea typeface="ＭＳ Ｐゴシック" pitchFamily="34" charset="-128"/>
                <a:cs typeface="Arial" pitchFamily="34" charset="0"/>
              </a:endParaRPr>
            </a:p>
          </p:txBody>
        </p:sp>
      </p:grpSp>
      <p:grpSp>
        <p:nvGrpSpPr>
          <p:cNvPr id="10" name="Groupe 11"/>
          <p:cNvGrpSpPr>
            <a:grpSpLocks/>
          </p:cNvGrpSpPr>
          <p:nvPr/>
        </p:nvGrpSpPr>
        <p:grpSpPr bwMode="auto">
          <a:xfrm>
            <a:off x="6919913" y="3416300"/>
            <a:ext cx="304800" cy="2268538"/>
            <a:chOff x="6920216" y="3276328"/>
            <a:chExt cx="305047" cy="2268000"/>
          </a:xfrm>
        </p:grpSpPr>
        <p:sp>
          <p:nvSpPr>
            <p:cNvPr id="26" name="ZoneTexte 25"/>
            <p:cNvSpPr txBox="1">
              <a:spLocks noChangeArrowheads="1"/>
            </p:cNvSpPr>
            <p:nvPr/>
          </p:nvSpPr>
          <p:spPr bwMode="auto">
            <a:xfrm rot="5400000">
              <a:off x="6691845" y="4304639"/>
              <a:ext cx="790388" cy="276449"/>
            </a:xfrm>
            <a:prstGeom prst="rect">
              <a:avLst/>
            </a:prstGeom>
            <a:noFill/>
            <a:ln w="9525">
              <a:noFill/>
              <a:miter lim="800000"/>
              <a:headEnd/>
              <a:tailEnd/>
            </a:ln>
            <a:effectLst>
              <a:outerShdw blurRad="38100" dist="12700" dir="2700000" algn="tl" rotWithShape="0">
                <a:schemeClr val="bg1">
                  <a:alpha val="74998"/>
                </a:schemeClr>
              </a:outerShdw>
            </a:effectLst>
          </p:spPr>
          <p:txBody>
            <a:bodyPr wrap="none">
              <a:prstTxWarp prst="textNoShape">
                <a:avLst/>
              </a:prstTxWarp>
              <a:spAutoFit/>
            </a:bodyPr>
            <a:lstStyle/>
            <a:p>
              <a:pPr>
                <a:defRPr/>
              </a:pPr>
              <a:r>
                <a:rPr lang="fr-FR" sz="1200" b="1" dirty="0">
                  <a:solidFill>
                    <a:schemeClr val="bg1">
                      <a:lumMod val="50000"/>
                    </a:schemeClr>
                  </a:solidFill>
                  <a:latin typeface="Arial" pitchFamily="34" charset="0"/>
                  <a:ea typeface="ＭＳ Ｐゴシック" pitchFamily="34" charset="-128"/>
                  <a:cs typeface="Arial" pitchFamily="34" charset="0"/>
                </a:rPr>
                <a:t>125 </a:t>
              </a:r>
              <a:r>
                <a:rPr lang="fr-FR" sz="1200" b="1" dirty="0" err="1">
                  <a:solidFill>
                    <a:schemeClr val="bg1">
                      <a:lumMod val="50000"/>
                    </a:schemeClr>
                  </a:solidFill>
                  <a:latin typeface="Arial" pitchFamily="34" charset="0"/>
                  <a:ea typeface="ＭＳ Ｐゴシック" pitchFamily="34" charset="-128"/>
                  <a:cs typeface="Arial" pitchFamily="34" charset="0"/>
                </a:rPr>
                <a:t>GeV</a:t>
              </a:r>
              <a:endParaRPr lang="fr-FR" sz="1200" b="1" dirty="0">
                <a:solidFill>
                  <a:schemeClr val="bg1">
                    <a:lumMod val="50000"/>
                  </a:schemeClr>
                </a:solidFill>
                <a:latin typeface="Arial" pitchFamily="34" charset="0"/>
                <a:ea typeface="ＭＳ Ｐゴシック" pitchFamily="34" charset="-128"/>
                <a:cs typeface="Arial" pitchFamily="34" charset="0"/>
              </a:endParaRPr>
            </a:p>
          </p:txBody>
        </p:sp>
        <p:cxnSp>
          <p:nvCxnSpPr>
            <p:cNvPr id="27" name="Connecteur droit 26"/>
            <p:cNvCxnSpPr>
              <a:cxnSpLocks noChangeShapeType="1"/>
            </p:cNvCxnSpPr>
            <p:nvPr/>
          </p:nvCxnSpPr>
          <p:spPr bwMode="auto">
            <a:xfrm>
              <a:off x="6920216" y="3276328"/>
              <a:ext cx="0" cy="2268000"/>
            </a:xfrm>
            <a:prstGeom prst="line">
              <a:avLst/>
            </a:prstGeom>
            <a:noFill/>
            <a:ln w="25400">
              <a:solidFill>
                <a:srgbClr val="7F7F7F"/>
              </a:solidFill>
              <a:prstDash val="sysDash"/>
              <a:round/>
              <a:headEnd/>
              <a:tailEnd/>
            </a:ln>
            <a:effectLst>
              <a:outerShdw blurRad="38100" dist="12700" dir="5400000" rotWithShape="0">
                <a:schemeClr val="bg1">
                  <a:alpha val="74998"/>
                </a:schemeClr>
              </a:outerShdw>
            </a:effectLst>
          </p:spPr>
        </p:cxnSp>
      </p:grpSp>
      <p:grpSp>
        <p:nvGrpSpPr>
          <p:cNvPr id="11" name="Grouper 43"/>
          <p:cNvGrpSpPr/>
          <p:nvPr/>
        </p:nvGrpSpPr>
        <p:grpSpPr>
          <a:xfrm>
            <a:off x="285750" y="3184212"/>
            <a:ext cx="4257675" cy="2768600"/>
            <a:chOff x="285750" y="3184212"/>
            <a:chExt cx="4257675" cy="2768600"/>
          </a:xfrm>
        </p:grpSpPr>
        <p:grpSp>
          <p:nvGrpSpPr>
            <p:cNvPr id="12" name="Grouper 29"/>
            <p:cNvGrpSpPr/>
            <p:nvPr/>
          </p:nvGrpSpPr>
          <p:grpSpPr>
            <a:xfrm>
              <a:off x="1193800" y="3184212"/>
              <a:ext cx="2857500" cy="2768600"/>
              <a:chOff x="5524500" y="3606800"/>
              <a:chExt cx="2857500" cy="2768600"/>
            </a:xfrm>
          </p:grpSpPr>
          <p:pic>
            <p:nvPicPr>
              <p:cNvPr id="31" name="Image 30" descr="mexico2.jpg"/>
              <p:cNvPicPr>
                <a:picLocks noChangeAspect="1"/>
              </p:cNvPicPr>
              <p:nvPr/>
            </p:nvPicPr>
            <p:blipFill>
              <a:blip r:embed="rId5"/>
              <a:stretch>
                <a:fillRect/>
              </a:stretch>
            </p:blipFill>
            <p:spPr>
              <a:xfrm>
                <a:off x="5524500" y="3606800"/>
                <a:ext cx="2857500" cy="2768600"/>
              </a:xfrm>
              <a:prstGeom prst="rect">
                <a:avLst/>
              </a:prstGeom>
            </p:spPr>
          </p:pic>
          <p:sp>
            <p:nvSpPr>
              <p:cNvPr id="32" name="Ellipse 31"/>
              <p:cNvSpPr/>
              <p:nvPr/>
            </p:nvSpPr>
            <p:spPr>
              <a:xfrm>
                <a:off x="6172200" y="5638800"/>
                <a:ext cx="12954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Ellipse 32"/>
              <p:cNvSpPr/>
              <p:nvPr/>
            </p:nvSpPr>
            <p:spPr>
              <a:xfrm>
                <a:off x="5943600" y="4953000"/>
                <a:ext cx="1828800" cy="45720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37" name="Connecteur droit 36"/>
            <p:cNvCxnSpPr/>
            <p:nvPr/>
          </p:nvCxnSpPr>
          <p:spPr>
            <a:xfrm>
              <a:off x="3136900" y="5575300"/>
              <a:ext cx="1406525" cy="37751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rot="10800000" flipV="1">
              <a:off x="285750" y="5575299"/>
              <a:ext cx="1555750" cy="32404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fade">
                                      <p:cBhvr>
                                        <p:cTn id="7" dur="500"/>
                                        <p:tgtEl>
                                          <p:spTgt spid="4199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Questions </a:t>
            </a:r>
            <a:r>
              <a:rPr lang="en-GB" dirty="0" err="1" smtClean="0"/>
              <a:t>ouvertes</a:t>
            </a:r>
            <a:endParaRPr lang="en-GB" dirty="0"/>
          </a:p>
        </p:txBody>
      </p:sp>
      <p:sp>
        <p:nvSpPr>
          <p:cNvPr id="3" name="Espace réservé du numéro de diapositive 2"/>
          <p:cNvSpPr>
            <a:spLocks noGrp="1"/>
          </p:cNvSpPr>
          <p:nvPr>
            <p:ph type="sldNum" sz="quarter" idx="12"/>
          </p:nvPr>
        </p:nvSpPr>
        <p:spPr/>
        <p:txBody>
          <a:bodyPr/>
          <a:lstStyle/>
          <a:p>
            <a:fld id="{B1291B72-9DB9-D248-BAE9-4D497DBAF243}" type="slidenum">
              <a:rPr lang="fr-FR" smtClean="0"/>
              <a:pPr/>
              <a:t>81</a:t>
            </a:fld>
            <a:endParaRPr lang="fr-FR"/>
          </a:p>
        </p:txBody>
      </p:sp>
      <p:sp>
        <p:nvSpPr>
          <p:cNvPr id="4" name="ZoneTexte 3"/>
          <p:cNvSpPr txBox="1">
            <a:spLocks noChangeArrowheads="1"/>
          </p:cNvSpPr>
          <p:nvPr/>
        </p:nvSpPr>
        <p:spPr bwMode="auto">
          <a:xfrm>
            <a:off x="457200" y="1417638"/>
            <a:ext cx="8229600" cy="5262979"/>
          </a:xfrm>
          <a:prstGeom prst="rect">
            <a:avLst/>
          </a:prstGeom>
          <a:noFill/>
          <a:ln w="9525">
            <a:noFill/>
            <a:miter lim="800000"/>
            <a:headEnd/>
            <a:tailEnd/>
          </a:ln>
        </p:spPr>
        <p:txBody>
          <a:bodyPr wrap="square">
            <a:prstTxWarp prst="textNoShape">
              <a:avLst/>
            </a:prstTxWarp>
            <a:spAutoFit/>
          </a:bodyPr>
          <a:lstStyle/>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Quelle est la nature de la </a:t>
            </a:r>
            <a:r>
              <a:rPr lang="fr-FR" sz="2400" dirty="0">
                <a:solidFill>
                  <a:srgbClr val="0000FF"/>
                </a:solidFill>
                <a:latin typeface="Trebuchet MS" pitchFamily="-84" charset="0"/>
                <a:ea typeface="ＭＳ Ｐゴシック" pitchFamily="-84" charset="-128"/>
                <a:cs typeface="ＭＳ Ｐゴシック" pitchFamily="-84" charset="-128"/>
              </a:rPr>
              <a:t>matière noire</a:t>
            </a:r>
            <a:r>
              <a:rPr lang="fr-FR" sz="2400" dirty="0" smtClean="0">
                <a:solidFill>
                  <a:srgbClr val="0000FF"/>
                </a:solidFill>
                <a:latin typeface="Trebuchet MS" pitchFamily="-84" charset="0"/>
                <a:ea typeface="ＭＳ Ｐゴシック" pitchFamily="-84" charset="-128"/>
                <a:cs typeface="ＭＳ Ｐゴシック" pitchFamily="-84" charset="-128"/>
              </a:rPr>
              <a:t> </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Pourquoi des particules de masse si différentes ?</a:t>
            </a:r>
          </a:p>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La Nature est-elle </a:t>
            </a:r>
            <a:r>
              <a:rPr lang="fr-FR" sz="2400" dirty="0" err="1">
                <a:solidFill>
                  <a:srgbClr val="0000FF"/>
                </a:solidFill>
                <a:latin typeface="Trebuchet MS" pitchFamily="-84" charset="0"/>
                <a:ea typeface="ＭＳ Ｐゴシック" pitchFamily="-84" charset="-128"/>
                <a:cs typeface="ＭＳ Ｐゴシック" pitchFamily="-84" charset="-128"/>
              </a:rPr>
              <a:t>super-symétrique</a:t>
            </a:r>
            <a:r>
              <a:rPr lang="fr-FR" sz="2400" dirty="0">
                <a:latin typeface="Trebuchet MS" pitchFamily="-84" charset="0"/>
                <a:ea typeface="ＭＳ Ｐゴシック" pitchFamily="-84" charset="-128"/>
                <a:cs typeface="ＭＳ Ｐゴシック" pitchFamily="-84" charset="-128"/>
              </a:rPr>
              <a:t> ?</a:t>
            </a:r>
            <a:endParaRPr lang="fr-FR" sz="2400" dirty="0" smtClean="0">
              <a:latin typeface="Trebuchet MS" pitchFamily="-84" charset="0"/>
              <a:ea typeface="ＭＳ Ｐゴシック" pitchFamily="-84" charset="-128"/>
              <a:cs typeface="ＭＳ Ｐゴシック" pitchFamily="-84" charset="-128"/>
            </a:endParaRP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R</a:t>
            </a:r>
            <a:r>
              <a:rPr lang="fr-FR" sz="2400" dirty="0" smtClean="0">
                <a:latin typeface="Trebuchet MS" pitchFamily="-84" charset="0"/>
                <a:ea typeface="ＭＳ Ｐゴシック" pitchFamily="-84" charset="-128"/>
                <a:cs typeface="ＭＳ Ｐゴシック" pitchFamily="-84" charset="-128"/>
              </a:rPr>
              <a:t>ôle du</a:t>
            </a:r>
            <a:r>
              <a:rPr lang="fr-FR" sz="2400" dirty="0" smtClean="0">
                <a:latin typeface="Trebuchet MS" pitchFamily="-84" charset="0"/>
                <a:ea typeface="ＭＳ Ｐゴシック" pitchFamily="-84" charset="-128"/>
                <a:cs typeface="ＭＳ Ｐゴシック" pitchFamily="-84" charset="-128"/>
              </a:rPr>
              <a:t> </a:t>
            </a:r>
            <a:r>
              <a:rPr lang="fr-FR" sz="2400" dirty="0">
                <a:solidFill>
                  <a:srgbClr val="0000FF"/>
                </a:solidFill>
                <a:latin typeface="Trebuchet MS" pitchFamily="-84" charset="0"/>
                <a:ea typeface="ＭＳ Ｐゴシック" pitchFamily="-84" charset="-128"/>
                <a:cs typeface="ＭＳ Ｐゴシック" pitchFamily="-84" charset="-128"/>
              </a:rPr>
              <a:t>champ de </a:t>
            </a:r>
            <a:r>
              <a:rPr lang="fr-FR" sz="2400" dirty="0" err="1">
                <a:solidFill>
                  <a:srgbClr val="0000FF"/>
                </a:solidFill>
                <a:latin typeface="Trebuchet MS" pitchFamily="-84" charset="0"/>
                <a:ea typeface="ＭＳ Ｐゴシック" pitchFamily="-84" charset="-128"/>
                <a:cs typeface="ＭＳ Ｐゴシック" pitchFamily="-84" charset="-128"/>
              </a:rPr>
              <a:t>Higgs</a:t>
            </a:r>
            <a:r>
              <a:rPr lang="fr-FR" sz="2400" dirty="0" smtClean="0">
                <a:solidFill>
                  <a:srgbClr val="0000FF"/>
                </a:solidFill>
                <a:latin typeface="Trebuchet MS" pitchFamily="-84" charset="0"/>
                <a:ea typeface="ＭＳ Ｐゴシック" pitchFamily="-84" charset="-128"/>
                <a:cs typeface="ＭＳ Ｐゴシック" pitchFamily="-84" charset="-128"/>
              </a:rPr>
              <a:t> </a:t>
            </a:r>
            <a:r>
              <a:rPr lang="fr-FR" sz="2400" dirty="0" smtClean="0">
                <a:latin typeface="Trebuchet MS" pitchFamily="-84" charset="0"/>
                <a:ea typeface="ＭＳ Ｐゴシック" pitchFamily="-84" charset="-128"/>
                <a:cs typeface="ＭＳ Ｐゴシック" pitchFamily="-84" charset="-128"/>
              </a:rPr>
              <a:t>sur les tous premiers instants du </a:t>
            </a:r>
            <a:r>
              <a:rPr lang="fr-FR" sz="2400" dirty="0" smtClean="0">
                <a:solidFill>
                  <a:srgbClr val="3366FF"/>
                </a:solidFill>
                <a:latin typeface="Trebuchet MS" pitchFamily="-84" charset="0"/>
                <a:ea typeface="ＭＳ Ｐゴシック" pitchFamily="-84" charset="-128"/>
                <a:cs typeface="ＭＳ Ｐゴシック" pitchFamily="-84" charset="-128"/>
              </a:rPr>
              <a:t>Big-Bang</a:t>
            </a:r>
            <a:r>
              <a:rPr lang="fr-FR" sz="2400" dirty="0" smtClean="0">
                <a:latin typeface="Trebuchet MS" pitchFamily="-84" charset="0"/>
                <a:ea typeface="ＭＳ Ｐゴシック" pitchFamily="-84" charset="-128"/>
                <a:cs typeface="ＭＳ Ｐゴシック" pitchFamily="-84" charset="-128"/>
              </a:rPr>
              <a:t>?</a:t>
            </a:r>
            <a:endParaRPr lang="fr-FR" sz="2400" dirty="0">
              <a:latin typeface="Trebuchet MS" pitchFamily="-84" charset="0"/>
              <a:ea typeface="ＭＳ Ｐゴシック" pitchFamily="-84" charset="-128"/>
              <a:cs typeface="ＭＳ Ｐゴシック" pitchFamily="-84" charset="-128"/>
            </a:endParaRPr>
          </a:p>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Quel est son lien avec </a:t>
            </a:r>
            <a:r>
              <a:rPr lang="fr-FR" sz="2400" dirty="0">
                <a:solidFill>
                  <a:srgbClr val="0000FF"/>
                </a:solidFill>
                <a:latin typeface="Trebuchet MS" pitchFamily="-84" charset="0"/>
                <a:ea typeface="ＭＳ Ｐゴシック" pitchFamily="-84" charset="-128"/>
                <a:cs typeface="ＭＳ Ｐゴシック" pitchFamily="-84" charset="-128"/>
              </a:rPr>
              <a:t>l’énergie sombre </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Relation avec la gravitation ? </a:t>
            </a:r>
          </a:p>
          <a:p>
            <a:pPr marL="285750" indent="-285750">
              <a:buFont typeface="Arial" pitchFamily="-84" charset="0"/>
              <a:buChar char="•"/>
            </a:pPr>
            <a:r>
              <a:rPr lang="fr-FR" sz="2400" dirty="0" smtClean="0">
                <a:latin typeface="Trebuchet MS" pitchFamily="-84" charset="0"/>
                <a:ea typeface="ＭＳ Ｐゴシック" pitchFamily="-84" charset="-128"/>
                <a:cs typeface="ＭＳ Ｐゴシック" pitchFamily="-84" charset="-128"/>
              </a:rPr>
              <a:t>Pourquoi l’</a:t>
            </a:r>
            <a:r>
              <a:rPr lang="fr-FR" sz="2400" dirty="0" err="1" smtClean="0">
                <a:latin typeface="Trebuchet MS" pitchFamily="-84" charset="0"/>
                <a:ea typeface="ＭＳ Ｐゴシック" pitchFamily="-84" charset="-128"/>
                <a:cs typeface="ＭＳ Ｐゴシック" pitchFamily="-84" charset="-128"/>
              </a:rPr>
              <a:t>anti-matière</a:t>
            </a:r>
            <a:r>
              <a:rPr lang="fr-FR" sz="2400" dirty="0" smtClean="0">
                <a:latin typeface="Trebuchet MS" pitchFamily="-84" charset="0"/>
                <a:ea typeface="ＭＳ Ｐゴシック" pitchFamily="-84" charset="-128"/>
                <a:cs typeface="ＭＳ Ｐゴシック" pitchFamily="-84" charset="-128"/>
              </a:rPr>
              <a:t> est-elle presqu’absente de l’univers ?</a:t>
            </a:r>
          </a:p>
          <a:p>
            <a:pPr marL="285750" indent="-285750">
              <a:buFont typeface="Arial" pitchFamily="-84" charset="0"/>
              <a:buChar char="•"/>
            </a:pPr>
            <a:r>
              <a:rPr lang="fr-FR" sz="2400" dirty="0">
                <a:latin typeface="Trebuchet MS" pitchFamily="-84" charset="0"/>
                <a:ea typeface="ＭＳ Ｐゴシック" pitchFamily="-84" charset="-128"/>
                <a:cs typeface="ＭＳ Ｐゴシック" pitchFamily="-84" charset="-128"/>
              </a:rPr>
              <a:t>Quel est rôle fondamental des </a:t>
            </a:r>
            <a:r>
              <a:rPr lang="fr-FR" sz="2400" dirty="0">
                <a:solidFill>
                  <a:srgbClr val="0000FF"/>
                </a:solidFill>
                <a:latin typeface="Trebuchet MS" pitchFamily="-84" charset="0"/>
                <a:ea typeface="ＭＳ Ｐゴシック" pitchFamily="-84" charset="-128"/>
                <a:cs typeface="ＭＳ Ｐゴシック" pitchFamily="-84" charset="-128"/>
              </a:rPr>
              <a:t>neutrinos</a:t>
            </a:r>
            <a:r>
              <a:rPr lang="fr-FR" sz="2400" dirty="0">
                <a:latin typeface="Trebuchet MS" pitchFamily="-84" charset="0"/>
                <a:ea typeface="ＭＳ Ｐゴシック" pitchFamily="-84" charset="-128"/>
                <a:cs typeface="ＭＳ Ｐゴシック" pitchFamily="-84" charset="-128"/>
              </a:rPr>
              <a:t> </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err="1" smtClean="0">
                <a:latin typeface="Trebuchet MS" pitchFamily="-84" charset="0"/>
                <a:ea typeface="ＭＳ Ｐゴシック" pitchFamily="-84" charset="-128"/>
                <a:cs typeface="ＭＳ Ｐゴシック" pitchFamily="-84" charset="-128"/>
              </a:rPr>
              <a:t>etc</a:t>
            </a:r>
            <a:r>
              <a:rPr lang="fr-FR" sz="2400" dirty="0" smtClean="0">
                <a:latin typeface="Trebuchet MS" pitchFamily="-84" charset="0"/>
                <a:ea typeface="ＭＳ Ｐゴシック" pitchFamily="-84" charset="-128"/>
                <a:cs typeface="ＭＳ Ｐゴシック" pitchFamily="-84" charset="-128"/>
              </a:rPr>
              <a:t>…</a:t>
            </a:r>
          </a:p>
          <a:p>
            <a:pPr marL="285750" indent="-285750">
              <a:buFont typeface="Arial" pitchFamily="-84" charset="0"/>
              <a:buChar char="•"/>
            </a:pPr>
            <a:r>
              <a:rPr lang="fr-FR" sz="2400" dirty="0" smtClean="0">
                <a:latin typeface="Trebuchet MS"/>
                <a:cs typeface="Trebuchet MS"/>
              </a:rPr>
              <a:t>(~400 articles publiés par Atlas et CMS, seulement ~40 sur le boson de </a:t>
            </a:r>
            <a:r>
              <a:rPr lang="fr-FR" sz="2400" dirty="0" err="1" smtClean="0">
                <a:latin typeface="Trebuchet MS"/>
                <a:cs typeface="Trebuchet MS"/>
              </a:rPr>
              <a:t>Higgs</a:t>
            </a:r>
            <a:r>
              <a:rPr lang="fr-FR" sz="2400" dirty="0" smtClean="0">
                <a:latin typeface="Trebuchet MS"/>
                <a:cs typeface="Trebuchet MS"/>
              </a:rPr>
              <a:t>)</a:t>
            </a:r>
          </a:p>
          <a:p>
            <a:pPr marL="285750" indent="-285750">
              <a:buFont typeface="Arial" pitchFamily="-84" charset="0"/>
              <a:buChar char="•"/>
            </a:pPr>
            <a:endParaRPr lang="fr-FR" sz="2400" dirty="0">
              <a:latin typeface="Trebuchet MS" pitchFamily="-84" charset="0"/>
              <a:ea typeface="ＭＳ Ｐゴシック" pitchFamily="-84" charset="-128"/>
              <a:cs typeface="ＭＳ Ｐゴシック" pitchFamily="-84" charset="-128"/>
            </a:endParaRPr>
          </a:p>
        </p:txBody>
      </p:sp>
      <p:sp>
        <p:nvSpPr>
          <p:cNvPr id="5" name="ZoneTexte 4"/>
          <p:cNvSpPr txBox="1">
            <a:spLocks noChangeArrowheads="1"/>
          </p:cNvSpPr>
          <p:nvPr/>
        </p:nvSpPr>
        <p:spPr bwMode="auto">
          <a:xfrm>
            <a:off x="4928394" y="5229225"/>
            <a:ext cx="3249612" cy="1323975"/>
          </a:xfrm>
          <a:prstGeom prst="rect">
            <a:avLst/>
          </a:prstGeom>
          <a:solidFill>
            <a:schemeClr val="bg1"/>
          </a:solidFill>
          <a:ln w="25400">
            <a:solidFill>
              <a:srgbClr val="FF0000"/>
            </a:solidFill>
            <a:miter lim="800000"/>
            <a:headEnd/>
            <a:tailEnd/>
          </a:ln>
          <a:effectLst>
            <a:outerShdw blurRad="50800" dist="38100" dir="2700000" algn="tl" rotWithShape="0">
              <a:srgbClr val="000000">
                <a:alpha val="39999"/>
              </a:srgbClr>
            </a:outerShdw>
          </a:effectLst>
        </p:spPr>
        <p:txBody>
          <a:bodyPr wrap="none">
            <a:prstTxWarp prst="textNoShape">
              <a:avLst/>
            </a:prstTxWarp>
            <a:spAutoFit/>
          </a:bodyPr>
          <a:lstStyle/>
          <a:p>
            <a:pPr algn="ctr"/>
            <a:r>
              <a:rPr lang="fr-FR" sz="1600" dirty="0">
                <a:latin typeface="Trebuchet MS" pitchFamily="-84" charset="0"/>
                <a:ea typeface="ＭＳ Ｐゴシック" pitchFamily="-84" charset="-128"/>
                <a:cs typeface="ＭＳ Ｐゴシック" pitchFamily="-84" charset="-128"/>
              </a:rPr>
              <a:t>Ces questions fondamentales</a:t>
            </a:r>
            <a:br>
              <a:rPr lang="fr-FR" sz="1600" dirty="0">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justifient la</a:t>
            </a:r>
            <a:r>
              <a:rPr lang="fr-FR" sz="1600" dirty="0">
                <a:solidFill>
                  <a:srgbClr val="FF0000"/>
                </a:solidFill>
                <a:latin typeface="Trebuchet MS" pitchFamily="-84" charset="0"/>
                <a:ea typeface="ＭＳ Ｐゴシック" pitchFamily="-84" charset="-128"/>
                <a:cs typeface="ＭＳ Ｐゴシック" pitchFamily="-84" charset="-128"/>
              </a:rPr>
              <a:t> </a:t>
            </a:r>
            <a:r>
              <a:rPr lang="fr-FR" sz="1600" dirty="0">
                <a:solidFill>
                  <a:srgbClr val="0000FF"/>
                </a:solidFill>
                <a:latin typeface="Trebuchet MS" pitchFamily="-84" charset="0"/>
                <a:ea typeface="ＭＳ Ｐゴシック" pitchFamily="-84" charset="-128"/>
                <a:cs typeface="ＭＳ Ｐゴシック" pitchFamily="-84" charset="-128"/>
              </a:rPr>
              <a:t>poursuite</a:t>
            </a:r>
            <a:r>
              <a:rPr lang="fr-FR" sz="1600" dirty="0">
                <a:solidFill>
                  <a:srgbClr val="FF0000"/>
                </a:solidFill>
                <a:latin typeface="Trebuchet MS" pitchFamily="-84" charset="0"/>
                <a:ea typeface="ＭＳ Ｐゴシック" pitchFamily="-84" charset="-128"/>
                <a:cs typeface="ＭＳ Ｐゴシック" pitchFamily="-84" charset="-128"/>
              </a:rPr>
              <a:t/>
            </a:r>
            <a:br>
              <a:rPr lang="fr-FR" sz="1600" dirty="0">
                <a:solidFill>
                  <a:srgbClr val="FF0000"/>
                </a:solidFill>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de la quête de </a:t>
            </a:r>
            <a:r>
              <a:rPr lang="fr-FR" sz="1600" dirty="0">
                <a:solidFill>
                  <a:srgbClr val="FF0000"/>
                </a:solidFill>
                <a:latin typeface="Trebuchet MS" pitchFamily="-84" charset="0"/>
                <a:ea typeface="ＭＳ Ｐゴシック" pitchFamily="-84" charset="-128"/>
                <a:cs typeface="ＭＳ Ｐゴシック" pitchFamily="-84" charset="-128"/>
              </a:rPr>
              <a:t>Nouvelle Physique</a:t>
            </a:r>
            <a:br>
              <a:rPr lang="fr-FR" sz="1600" dirty="0">
                <a:solidFill>
                  <a:srgbClr val="FF0000"/>
                </a:solidFill>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auprès du </a:t>
            </a:r>
            <a:r>
              <a:rPr lang="fr-FR" sz="1600" dirty="0">
                <a:solidFill>
                  <a:srgbClr val="0000FF"/>
                </a:solidFill>
                <a:latin typeface="Trebuchet MS" pitchFamily="-84" charset="0"/>
                <a:ea typeface="ＭＳ Ｐゴシック" pitchFamily="-84" charset="-128"/>
                <a:cs typeface="ＭＳ Ｐゴシック" pitchFamily="-84" charset="-128"/>
              </a:rPr>
              <a:t>LHC</a:t>
            </a:r>
            <a:r>
              <a:rPr lang="fr-FR" sz="1600" dirty="0">
                <a:latin typeface="Trebuchet MS" pitchFamily="-84" charset="0"/>
                <a:ea typeface="ＭＳ Ｐゴシック" pitchFamily="-84" charset="-128"/>
                <a:cs typeface="ＭＳ Ｐゴシック" pitchFamily="-84" charset="-128"/>
              </a:rPr>
              <a:t>,</a:t>
            </a:r>
            <a:r>
              <a:rPr lang="fr-FR" sz="1600" dirty="0" smtClean="0">
                <a:latin typeface="Trebuchet MS" pitchFamily="-84" charset="0"/>
                <a:ea typeface="ＭＳ Ｐゴシック" pitchFamily="-84" charset="-128"/>
                <a:cs typeface="ＭＳ Ｐゴシック" pitchFamily="-84" charset="-128"/>
              </a:rPr>
              <a:t> </a:t>
            </a:r>
            <a:br>
              <a:rPr lang="fr-FR" sz="1600" dirty="0" smtClean="0">
                <a:latin typeface="Trebuchet MS" pitchFamily="-84" charset="0"/>
                <a:ea typeface="ＭＳ Ｐゴシック" pitchFamily="-84" charset="-128"/>
                <a:cs typeface="ＭＳ Ｐゴシック" pitchFamily="-84" charset="-128"/>
              </a:rPr>
            </a:br>
            <a:r>
              <a:rPr lang="fr-FR" sz="1600" dirty="0">
                <a:latin typeface="Trebuchet MS" pitchFamily="-84" charset="0"/>
                <a:ea typeface="ＭＳ Ｐゴシック" pitchFamily="-84" charset="-128"/>
                <a:cs typeface="ＭＳ Ｐゴシック" pitchFamily="-84" charset="-128"/>
              </a:rPr>
              <a:t>et des </a:t>
            </a:r>
            <a:r>
              <a:rPr lang="fr-FR" sz="1600" dirty="0">
                <a:solidFill>
                  <a:srgbClr val="0000FF"/>
                </a:solidFill>
                <a:latin typeface="Trebuchet MS" pitchFamily="-84" charset="0"/>
                <a:ea typeface="ＭＳ Ｐゴシック" pitchFamily="-84" charset="-128"/>
                <a:cs typeface="ＭＳ Ｐゴシック" pitchFamily="-84" charset="-128"/>
              </a:rPr>
              <a:t>machines futures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8A9B92B7-5BAB-DC4A-A0A7-2C7EE4B9EBF8}" type="slidenum">
              <a:rPr lang="fr-FR"/>
              <a:pPr/>
              <a:t>82</a:t>
            </a:fld>
            <a:endParaRPr lang="fr-FR"/>
          </a:p>
        </p:txBody>
      </p:sp>
      <p:sp>
        <p:nvSpPr>
          <p:cNvPr id="717826" name="Rectangle 2"/>
          <p:cNvSpPr>
            <a:spLocks noGrp="1" noChangeArrowheads="1"/>
          </p:cNvSpPr>
          <p:nvPr>
            <p:ph type="title"/>
          </p:nvPr>
        </p:nvSpPr>
        <p:spPr>
          <a:xfrm>
            <a:off x="228601" y="0"/>
            <a:ext cx="7689850" cy="519113"/>
          </a:xfrm>
        </p:spPr>
        <p:txBody>
          <a:bodyPr>
            <a:normAutofit fontScale="90000"/>
          </a:bodyPr>
          <a:lstStyle/>
          <a:p>
            <a:r>
              <a:rPr lang="fr-FR" dirty="0" smtClean="0"/>
              <a:t>Matière </a:t>
            </a:r>
            <a:r>
              <a:rPr lang="fr-FR" dirty="0"/>
              <a:t>noire</a:t>
            </a:r>
            <a:endParaRPr lang="en-US" dirty="0"/>
          </a:p>
        </p:txBody>
      </p:sp>
      <p:sp>
        <p:nvSpPr>
          <p:cNvPr id="717827" name="Rectangle 3"/>
          <p:cNvSpPr>
            <a:spLocks noGrp="1" noChangeArrowheads="1"/>
          </p:cNvSpPr>
          <p:nvPr>
            <p:ph type="body" idx="1"/>
          </p:nvPr>
        </p:nvSpPr>
        <p:spPr>
          <a:xfrm>
            <a:off x="174625" y="719137"/>
            <a:ext cx="3777743" cy="4142709"/>
          </a:xfrm>
        </p:spPr>
        <p:txBody>
          <a:bodyPr>
            <a:normAutofit/>
          </a:bodyPr>
          <a:lstStyle/>
          <a:p>
            <a:r>
              <a:rPr lang="fr-FR" sz="2200" dirty="0"/>
              <a:t>Les étoiles situées à la périphérie des galaxies spirales semblent tourner trop vite:</a:t>
            </a:r>
          </a:p>
          <a:p>
            <a:pPr lvl="1">
              <a:buFont typeface="Wingdings" pitchFamily="-84" charset="2"/>
              <a:buNone/>
            </a:pPr>
            <a:r>
              <a:rPr lang="fr-FR" sz="2000" dirty="0" err="1">
                <a:sym typeface="Symbol" pitchFamily="-84" charset="2"/>
              </a:rPr>
              <a:t></a:t>
            </a:r>
            <a:r>
              <a:rPr lang="fr-FR" sz="2000" dirty="0" err="1"/>
              <a:t>Il</a:t>
            </a:r>
            <a:r>
              <a:rPr lang="fr-FR" sz="2000" dirty="0"/>
              <a:t> y a de la masse sous une forme</a:t>
            </a:r>
            <a:r>
              <a:rPr lang="fr-FR" sz="2000" dirty="0" smtClean="0"/>
              <a:t> non </a:t>
            </a:r>
            <a:r>
              <a:rPr lang="fr-FR" sz="2000" dirty="0"/>
              <a:t>lumineuse, c'est la </a:t>
            </a:r>
            <a:r>
              <a:rPr lang="fr-FR" sz="2000" b="1" dirty="0"/>
              <a:t>Matière Noire</a:t>
            </a:r>
            <a:r>
              <a:rPr lang="fr-FR" sz="2000" dirty="0"/>
              <a:t> </a:t>
            </a:r>
            <a:endParaRPr lang="fr-FR" sz="2000" dirty="0" smtClean="0"/>
          </a:p>
          <a:p>
            <a:pPr lvl="1">
              <a:buFont typeface="Symbol" pitchFamily="-84" charset="2"/>
              <a:buChar char="Þ"/>
            </a:pPr>
            <a:r>
              <a:rPr lang="fr-FR" sz="2000" dirty="0" smtClean="0"/>
              <a:t>5 fois plus que la matière visible</a:t>
            </a:r>
          </a:p>
          <a:p>
            <a:pPr lvl="1">
              <a:buFont typeface="Symbol" pitchFamily="-84" charset="2"/>
              <a:buChar char="Þ"/>
            </a:pPr>
            <a:r>
              <a:rPr lang="fr-FR" sz="2000" dirty="0" smtClean="0"/>
              <a:t>aucune explication à ce jour</a:t>
            </a:r>
            <a:endParaRPr lang="fr-FR" sz="2200" dirty="0" smtClean="0"/>
          </a:p>
          <a:p>
            <a:pPr lvl="1"/>
            <a:endParaRPr lang="en-US" sz="2000" dirty="0"/>
          </a:p>
        </p:txBody>
      </p:sp>
      <p:sp>
        <p:nvSpPr>
          <p:cNvPr id="717828" name="Rectangle 4"/>
          <p:cNvSpPr>
            <a:spLocks noChangeArrowheads="1"/>
          </p:cNvSpPr>
          <p:nvPr/>
        </p:nvSpPr>
        <p:spPr bwMode="auto">
          <a:xfrm>
            <a:off x="-304800" y="1600200"/>
            <a:ext cx="180975" cy="1006475"/>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endParaRPr lang="en-US" sz="2000"/>
          </a:p>
          <a:p>
            <a:endParaRPr lang="en-US" sz="2000"/>
          </a:p>
          <a:p>
            <a:endParaRPr lang="en-US" sz="2000"/>
          </a:p>
        </p:txBody>
      </p:sp>
      <p:pic>
        <p:nvPicPr>
          <p:cNvPr id="717829" name="Picture 5"/>
          <p:cNvPicPr>
            <a:picLocks noChangeAspect="1" noChangeArrowheads="1"/>
          </p:cNvPicPr>
          <p:nvPr/>
        </p:nvPicPr>
        <p:blipFill>
          <a:blip r:embed="rId3"/>
          <a:srcRect/>
          <a:stretch>
            <a:fillRect/>
          </a:stretch>
        </p:blipFill>
        <p:spPr bwMode="auto">
          <a:xfrm>
            <a:off x="4343400" y="3496438"/>
            <a:ext cx="4343400" cy="3073400"/>
          </a:xfrm>
          <a:prstGeom prst="rect">
            <a:avLst/>
          </a:prstGeom>
          <a:noFill/>
          <a:ln w="28575">
            <a:noFill/>
            <a:miter lim="800000"/>
            <a:headEnd/>
            <a:tailEnd/>
          </a:ln>
          <a:effectLst/>
        </p:spPr>
      </p:pic>
      <p:pic>
        <p:nvPicPr>
          <p:cNvPr id="717830" name="Picture 6"/>
          <p:cNvPicPr>
            <a:picLocks noChangeAspect="1" noChangeArrowheads="1"/>
          </p:cNvPicPr>
          <p:nvPr/>
        </p:nvPicPr>
        <p:blipFill>
          <a:blip r:embed="rId4"/>
          <a:srcRect/>
          <a:stretch>
            <a:fillRect/>
          </a:stretch>
        </p:blipFill>
        <p:spPr bwMode="auto">
          <a:xfrm>
            <a:off x="4343400" y="719138"/>
            <a:ext cx="4648200" cy="2644775"/>
          </a:xfrm>
          <a:prstGeom prst="rect">
            <a:avLst/>
          </a:prstGeom>
          <a:noFill/>
          <a:ln w="28575">
            <a:noFill/>
            <a:miter lim="800000"/>
            <a:headEnd/>
            <a:tailEnd/>
          </a:ln>
          <a:effec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6394452" cy="1143000"/>
          </a:xfrm>
        </p:spPr>
        <p:txBody>
          <a:bodyPr>
            <a:normAutofit/>
          </a:bodyPr>
          <a:lstStyle/>
          <a:p>
            <a:pPr algn="l"/>
            <a:r>
              <a:rPr lang="en-GB" sz="3600" dirty="0" smtClean="0"/>
              <a:t>“Physique des </a:t>
            </a:r>
            <a:r>
              <a:rPr lang="en-GB" sz="3600" dirty="0" err="1" smtClean="0"/>
              <a:t>deux</a:t>
            </a:r>
            <a:r>
              <a:rPr lang="en-GB" sz="3600" dirty="0" smtClean="0"/>
              <a:t> </a:t>
            </a:r>
            <a:r>
              <a:rPr lang="en-GB" sz="3600" dirty="0" err="1" smtClean="0"/>
              <a:t>infinis</a:t>
            </a:r>
            <a:r>
              <a:rPr lang="en-GB" sz="3600" dirty="0" smtClean="0"/>
              <a:t>”</a:t>
            </a:r>
            <a:endParaRPr lang="en-GB" sz="3600" dirty="0"/>
          </a:p>
        </p:txBody>
      </p:sp>
      <p:sp>
        <p:nvSpPr>
          <p:cNvPr id="4" name="Espace réservé du numéro de diapositive 3"/>
          <p:cNvSpPr>
            <a:spLocks noGrp="1"/>
          </p:cNvSpPr>
          <p:nvPr>
            <p:ph type="sldNum" sz="quarter" idx="12"/>
          </p:nvPr>
        </p:nvSpPr>
        <p:spPr/>
        <p:txBody>
          <a:bodyPr/>
          <a:lstStyle/>
          <a:p>
            <a:fld id="{B1291B72-9DB9-D248-BAE9-4D497DBAF243}" type="slidenum">
              <a:rPr lang="fr-FR" smtClean="0"/>
              <a:pPr/>
              <a:t>83</a:t>
            </a:fld>
            <a:endParaRPr lang="fr-FR"/>
          </a:p>
        </p:txBody>
      </p:sp>
      <p:pic>
        <p:nvPicPr>
          <p:cNvPr id="6" name="Image 5" descr="1e0657_scale.jpg"/>
          <p:cNvPicPr>
            <a:picLocks noChangeAspect="1"/>
          </p:cNvPicPr>
          <p:nvPr/>
        </p:nvPicPr>
        <p:blipFill>
          <a:blip r:embed="rId3"/>
          <a:stretch>
            <a:fillRect/>
          </a:stretch>
        </p:blipFill>
        <p:spPr>
          <a:xfrm>
            <a:off x="894" y="1677318"/>
            <a:ext cx="5002014" cy="3914091"/>
          </a:xfrm>
          <a:prstGeom prst="rect">
            <a:avLst/>
          </a:prstGeom>
        </p:spPr>
      </p:pic>
      <p:sp>
        <p:nvSpPr>
          <p:cNvPr id="7" name="ZoneTexte 6"/>
          <p:cNvSpPr txBox="1"/>
          <p:nvPr/>
        </p:nvSpPr>
        <p:spPr>
          <a:xfrm>
            <a:off x="1778000" y="2046650"/>
            <a:ext cx="2260600" cy="400110"/>
          </a:xfrm>
          <a:prstGeom prst="rect">
            <a:avLst/>
          </a:prstGeom>
          <a:noFill/>
        </p:spPr>
        <p:txBody>
          <a:bodyPr wrap="square" rtlCol="0">
            <a:spAutoFit/>
          </a:bodyPr>
          <a:lstStyle/>
          <a:p>
            <a:r>
              <a:rPr lang="fr-FR" sz="2000" dirty="0" smtClean="0">
                <a:solidFill>
                  <a:srgbClr val="FF0000"/>
                </a:solidFill>
              </a:rPr>
              <a:t>Matière lumineuse</a:t>
            </a:r>
            <a:endParaRPr lang="fr-FR" sz="2000" dirty="0">
              <a:solidFill>
                <a:srgbClr val="FF0000"/>
              </a:solidFill>
            </a:endParaRPr>
          </a:p>
        </p:txBody>
      </p:sp>
      <p:sp>
        <p:nvSpPr>
          <p:cNvPr id="8" name="ZoneTexte 7"/>
          <p:cNvSpPr txBox="1"/>
          <p:nvPr/>
        </p:nvSpPr>
        <p:spPr>
          <a:xfrm>
            <a:off x="3416301" y="2688965"/>
            <a:ext cx="1587500" cy="369332"/>
          </a:xfrm>
          <a:prstGeom prst="rect">
            <a:avLst/>
          </a:prstGeom>
          <a:noFill/>
        </p:spPr>
        <p:txBody>
          <a:bodyPr wrap="square" rtlCol="0">
            <a:spAutoFit/>
          </a:bodyPr>
          <a:lstStyle/>
          <a:p>
            <a:r>
              <a:rPr lang="fr-FR" dirty="0" smtClean="0">
                <a:solidFill>
                  <a:srgbClr val="3366FF"/>
                </a:solidFill>
              </a:rPr>
              <a:t>Matière noire</a:t>
            </a:r>
            <a:endParaRPr lang="fr-FR" dirty="0">
              <a:solidFill>
                <a:srgbClr val="3366FF"/>
              </a:solidFill>
            </a:endParaRPr>
          </a:p>
        </p:txBody>
      </p:sp>
      <p:grpSp>
        <p:nvGrpSpPr>
          <p:cNvPr id="3" name="Grouper 30"/>
          <p:cNvGrpSpPr/>
          <p:nvPr/>
        </p:nvGrpSpPr>
        <p:grpSpPr>
          <a:xfrm>
            <a:off x="5431932" y="1492652"/>
            <a:ext cx="3508868" cy="3168248"/>
            <a:chOff x="5431932" y="1492652"/>
            <a:chExt cx="3508868" cy="3168248"/>
          </a:xfrm>
        </p:grpSpPr>
        <p:pic>
          <p:nvPicPr>
            <p:cNvPr id="9" name="Image 8"/>
            <p:cNvPicPr>
              <a:picLocks noChangeAspect="1"/>
            </p:cNvPicPr>
            <p:nvPr/>
          </p:nvPicPr>
          <p:blipFill>
            <a:blip r:embed="rId4"/>
            <a:stretch>
              <a:fillRect/>
            </a:stretch>
          </p:blipFill>
          <p:spPr>
            <a:xfrm>
              <a:off x="5431932" y="2258078"/>
              <a:ext cx="3254868" cy="2237722"/>
            </a:xfrm>
            <a:prstGeom prst="rect">
              <a:avLst/>
            </a:prstGeom>
          </p:spPr>
        </p:pic>
        <p:sp>
          <p:nvSpPr>
            <p:cNvPr id="10" name="Bouée 9"/>
            <p:cNvSpPr/>
            <p:nvPr/>
          </p:nvSpPr>
          <p:spPr>
            <a:xfrm>
              <a:off x="7861300" y="2258079"/>
              <a:ext cx="1079500" cy="637522"/>
            </a:xfrm>
            <a:prstGeom prst="donut">
              <a:avLst>
                <a:gd name="adj" fmla="val 41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Bouée 10"/>
            <p:cNvSpPr/>
            <p:nvPr/>
          </p:nvSpPr>
          <p:spPr>
            <a:xfrm>
              <a:off x="5473700" y="4023378"/>
              <a:ext cx="1079500" cy="637522"/>
            </a:xfrm>
            <a:prstGeom prst="donut">
              <a:avLst>
                <a:gd name="adj" fmla="val 41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 name="ZoneTexte 11"/>
            <p:cNvSpPr txBox="1"/>
            <p:nvPr/>
          </p:nvSpPr>
          <p:spPr>
            <a:xfrm>
              <a:off x="6057901" y="1492652"/>
              <a:ext cx="1587500" cy="369332"/>
            </a:xfrm>
            <a:prstGeom prst="rect">
              <a:avLst/>
            </a:prstGeom>
            <a:noFill/>
          </p:spPr>
          <p:txBody>
            <a:bodyPr wrap="square" rtlCol="0">
              <a:spAutoFit/>
            </a:bodyPr>
            <a:lstStyle/>
            <a:p>
              <a:r>
                <a:rPr lang="fr-FR" dirty="0" smtClean="0">
                  <a:solidFill>
                    <a:srgbClr val="3366FF"/>
                  </a:solidFill>
                </a:rPr>
                <a:t>Matière noire</a:t>
              </a:r>
              <a:endParaRPr lang="fr-FR" dirty="0">
                <a:solidFill>
                  <a:srgbClr val="3366FF"/>
                </a:solidFill>
              </a:endParaRPr>
            </a:p>
          </p:txBody>
        </p:sp>
        <p:cxnSp>
          <p:nvCxnSpPr>
            <p:cNvPr id="14" name="Connecteur droit avec flèche 13"/>
            <p:cNvCxnSpPr>
              <a:stCxn id="12" idx="2"/>
            </p:cNvCxnSpPr>
            <p:nvPr/>
          </p:nvCxnSpPr>
          <p:spPr>
            <a:xfrm rot="5400000">
              <a:off x="5253430" y="2425157"/>
              <a:ext cx="2161394" cy="10350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a:endCxn id="10" idx="1"/>
            </p:cNvCxnSpPr>
            <p:nvPr/>
          </p:nvCxnSpPr>
          <p:spPr>
            <a:xfrm>
              <a:off x="6851652" y="1861984"/>
              <a:ext cx="1167737" cy="489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er 26"/>
          <p:cNvGrpSpPr/>
          <p:nvPr/>
        </p:nvGrpSpPr>
        <p:grpSpPr>
          <a:xfrm>
            <a:off x="3356032" y="1677318"/>
            <a:ext cx="3031811" cy="997289"/>
            <a:chOff x="3356032" y="1677318"/>
            <a:chExt cx="3031811" cy="997289"/>
          </a:xfrm>
        </p:grpSpPr>
        <p:sp>
          <p:nvSpPr>
            <p:cNvPr id="19" name="ZoneTexte 18"/>
            <p:cNvSpPr txBox="1"/>
            <p:nvPr/>
          </p:nvSpPr>
          <p:spPr>
            <a:xfrm>
              <a:off x="5431932" y="2028276"/>
              <a:ext cx="955911" cy="646331"/>
            </a:xfrm>
            <a:prstGeom prst="rect">
              <a:avLst/>
            </a:prstGeom>
            <a:noFill/>
          </p:spPr>
          <p:txBody>
            <a:bodyPr wrap="none" rtlCol="0">
              <a:spAutoFit/>
            </a:bodyPr>
            <a:lstStyle/>
            <a:p>
              <a:r>
                <a:rPr lang="en-GB" dirty="0" err="1" smtClean="0"/>
                <a:t>Échelle</a:t>
              </a:r>
              <a:r>
                <a:rPr lang="en-GB" dirty="0" smtClean="0"/>
                <a:t>  </a:t>
              </a:r>
            </a:p>
            <a:p>
              <a:r>
                <a:rPr lang="en-GB" dirty="0" smtClean="0"/>
                <a:t>~10</a:t>
              </a:r>
              <a:r>
                <a:rPr lang="en-GB" baseline="30000" dirty="0" smtClean="0"/>
                <a:t>-17 </a:t>
              </a:r>
              <a:r>
                <a:rPr lang="en-GB" dirty="0" err="1" smtClean="0"/>
                <a:t>m</a:t>
              </a:r>
              <a:endParaRPr lang="en-GB" dirty="0"/>
            </a:p>
          </p:txBody>
        </p:sp>
        <p:sp>
          <p:nvSpPr>
            <p:cNvPr id="20" name="ZoneTexte 19"/>
            <p:cNvSpPr txBox="1"/>
            <p:nvPr/>
          </p:nvSpPr>
          <p:spPr>
            <a:xfrm>
              <a:off x="3356032" y="1677318"/>
              <a:ext cx="1677262" cy="369332"/>
            </a:xfrm>
            <a:prstGeom prst="rect">
              <a:avLst/>
            </a:prstGeom>
            <a:solidFill>
              <a:schemeClr val="bg1"/>
            </a:solidFill>
          </p:spPr>
          <p:txBody>
            <a:bodyPr wrap="none" rtlCol="0">
              <a:spAutoFit/>
            </a:bodyPr>
            <a:lstStyle/>
            <a:p>
              <a:r>
                <a:rPr lang="en-GB" dirty="0" err="1" smtClean="0"/>
                <a:t>Échelle</a:t>
              </a:r>
              <a:r>
                <a:rPr lang="en-GB" dirty="0" smtClean="0"/>
                <a:t>  ~10</a:t>
              </a:r>
              <a:r>
                <a:rPr lang="en-GB" baseline="30000" dirty="0" smtClean="0"/>
                <a:t>22 </a:t>
              </a:r>
              <a:r>
                <a:rPr lang="en-GB" dirty="0" err="1" smtClean="0"/>
                <a:t>m</a:t>
              </a:r>
              <a:endParaRPr lang="en-GB" dirty="0"/>
            </a:p>
          </p:txBody>
        </p:sp>
      </p:grpSp>
      <p:pic>
        <p:nvPicPr>
          <p:cNvPr id="21" name="Picture 7" descr="Logo_IN2P3-CNRS"/>
          <p:cNvPicPr>
            <a:picLocks noChangeAspect="1" noChangeArrowheads="1"/>
          </p:cNvPicPr>
          <p:nvPr/>
        </p:nvPicPr>
        <p:blipFill>
          <a:blip r:embed="rId5"/>
          <a:stretch>
            <a:fillRect/>
          </a:stretch>
        </p:blipFill>
        <p:spPr bwMode="auto">
          <a:xfrm>
            <a:off x="6263284" y="0"/>
            <a:ext cx="2875315" cy="1604123"/>
          </a:xfrm>
          <a:prstGeom prst="rect">
            <a:avLst/>
          </a:prstGeom>
          <a:noFill/>
          <a:ln w="9525">
            <a:noFill/>
            <a:miter lim="800000"/>
            <a:headEnd/>
            <a:tailEnd/>
          </a:ln>
        </p:spPr>
      </p:pic>
      <p:grpSp>
        <p:nvGrpSpPr>
          <p:cNvPr id="13" name="Grouper 25"/>
          <p:cNvGrpSpPr/>
          <p:nvPr/>
        </p:nvGrpSpPr>
        <p:grpSpPr>
          <a:xfrm>
            <a:off x="3916085" y="3952875"/>
            <a:ext cx="4943516" cy="2781300"/>
            <a:chOff x="3336883" y="3831427"/>
            <a:chExt cx="4943516" cy="2781300"/>
          </a:xfrm>
        </p:grpSpPr>
        <p:pic>
          <p:nvPicPr>
            <p:cNvPr id="22" name="Image 21"/>
            <p:cNvPicPr>
              <a:picLocks noChangeAspect="1"/>
            </p:cNvPicPr>
            <p:nvPr/>
          </p:nvPicPr>
          <p:blipFill>
            <a:blip r:embed="rId6"/>
            <a:stretch>
              <a:fillRect/>
            </a:stretch>
          </p:blipFill>
          <p:spPr>
            <a:xfrm>
              <a:off x="3336883" y="3831427"/>
              <a:ext cx="2921000" cy="2781300"/>
            </a:xfrm>
            <a:prstGeom prst="rect">
              <a:avLst/>
            </a:prstGeom>
          </p:spPr>
        </p:pic>
        <p:sp>
          <p:nvSpPr>
            <p:cNvPr id="23" name="ZoneTexte 22"/>
            <p:cNvSpPr txBox="1"/>
            <p:nvPr/>
          </p:nvSpPr>
          <p:spPr>
            <a:xfrm>
              <a:off x="3708400" y="5987018"/>
              <a:ext cx="1510111" cy="369332"/>
            </a:xfrm>
            <a:prstGeom prst="rect">
              <a:avLst/>
            </a:prstGeom>
            <a:solidFill>
              <a:schemeClr val="bg1"/>
            </a:solidFill>
          </p:spPr>
          <p:txBody>
            <a:bodyPr wrap="none" rtlCol="0">
              <a:spAutoFit/>
            </a:bodyPr>
            <a:lstStyle/>
            <a:p>
              <a:r>
                <a:rPr lang="fr-FR" dirty="0" smtClean="0"/>
                <a:t>Échelle 10</a:t>
              </a:r>
              <a:r>
                <a:rPr lang="fr-FR" baseline="30000" dirty="0" smtClean="0"/>
                <a:t>12 </a:t>
              </a:r>
              <a:r>
                <a:rPr lang="fr-FR" dirty="0" smtClean="0"/>
                <a:t>m</a:t>
              </a:r>
              <a:endParaRPr lang="fr-FR" dirty="0"/>
            </a:p>
          </p:txBody>
        </p:sp>
        <p:pic>
          <p:nvPicPr>
            <p:cNvPr id="24" name="Picture 6"/>
            <p:cNvPicPr>
              <a:picLocks noChangeAspect="1" noChangeArrowheads="1"/>
            </p:cNvPicPr>
            <p:nvPr/>
          </p:nvPicPr>
          <p:blipFill>
            <a:blip r:embed="rId7"/>
            <a:srcRect/>
            <a:stretch>
              <a:fillRect/>
            </a:stretch>
          </p:blipFill>
          <p:spPr bwMode="auto">
            <a:xfrm>
              <a:off x="6337300" y="3846521"/>
              <a:ext cx="1943099" cy="2591920"/>
            </a:xfrm>
            <a:prstGeom prst="rect">
              <a:avLst/>
            </a:prstGeom>
            <a:noFill/>
            <a:ln w="28575">
              <a:noFill/>
              <a:miter lim="800000"/>
              <a:headEnd/>
              <a:tailEnd/>
            </a:ln>
            <a:effectLst/>
          </p:spPr>
        </p:pic>
        <p:sp>
          <p:nvSpPr>
            <p:cNvPr id="25" name="ZoneTexte 24"/>
            <p:cNvSpPr txBox="1"/>
            <p:nvPr/>
          </p:nvSpPr>
          <p:spPr>
            <a:xfrm>
              <a:off x="6257883" y="5954752"/>
              <a:ext cx="1254520" cy="369332"/>
            </a:xfrm>
            <a:prstGeom prst="rect">
              <a:avLst/>
            </a:prstGeom>
            <a:solidFill>
              <a:schemeClr val="bg1"/>
            </a:solidFill>
          </p:spPr>
          <p:txBody>
            <a:bodyPr wrap="none" rtlCol="0">
              <a:spAutoFit/>
            </a:bodyPr>
            <a:lstStyle/>
            <a:p>
              <a:r>
                <a:rPr lang="fr-FR" dirty="0" smtClean="0"/>
                <a:t>Échelle 1 m</a:t>
              </a:r>
              <a:endParaRPr lang="fr-FR" dirty="0"/>
            </a:p>
          </p:txBody>
        </p:sp>
      </p:grpSp>
      <p:grpSp>
        <p:nvGrpSpPr>
          <p:cNvPr id="15" name="Grouper 29"/>
          <p:cNvGrpSpPr/>
          <p:nvPr/>
        </p:nvGrpSpPr>
        <p:grpSpPr>
          <a:xfrm>
            <a:off x="1" y="4559300"/>
            <a:ext cx="3048000" cy="2298700"/>
            <a:chOff x="1" y="4559300"/>
            <a:chExt cx="3048000" cy="2298700"/>
          </a:xfrm>
        </p:grpSpPr>
        <p:pic>
          <p:nvPicPr>
            <p:cNvPr id="28" name="Image 27"/>
            <p:cNvPicPr>
              <a:picLocks noChangeAspect="1"/>
            </p:cNvPicPr>
            <p:nvPr/>
          </p:nvPicPr>
          <p:blipFill>
            <a:blip r:embed="rId8"/>
            <a:stretch>
              <a:fillRect/>
            </a:stretch>
          </p:blipFill>
          <p:spPr>
            <a:xfrm>
              <a:off x="1" y="4559300"/>
              <a:ext cx="3048000" cy="2298700"/>
            </a:xfrm>
            <a:prstGeom prst="rect">
              <a:avLst/>
            </a:prstGeom>
          </p:spPr>
        </p:pic>
        <p:sp>
          <p:nvSpPr>
            <p:cNvPr id="29" name="ZoneTexte 28"/>
            <p:cNvSpPr txBox="1"/>
            <p:nvPr/>
          </p:nvSpPr>
          <p:spPr>
            <a:xfrm>
              <a:off x="666595" y="6438441"/>
              <a:ext cx="2381406" cy="369332"/>
            </a:xfrm>
            <a:prstGeom prst="rect">
              <a:avLst/>
            </a:prstGeom>
            <a:solidFill>
              <a:schemeClr val="bg1"/>
            </a:solidFill>
          </p:spPr>
          <p:txBody>
            <a:bodyPr wrap="none" rtlCol="0">
              <a:spAutoFit/>
            </a:bodyPr>
            <a:lstStyle/>
            <a:p>
              <a:r>
                <a:rPr lang="fr-FR" dirty="0" smtClean="0"/>
                <a:t>Lentille gravitationnelle</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smtClean="0"/>
              <a:t>Conclusions</a:t>
            </a:r>
            <a:endParaRPr lang="en-GB"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timbre_semeuse.jpg"/>
          <p:cNvPicPr>
            <a:picLocks noChangeAspect="1"/>
          </p:cNvPicPr>
          <p:nvPr/>
        </p:nvPicPr>
        <p:blipFill>
          <a:blip r:embed="rId2">
            <a:alphaModFix amt="30000"/>
          </a:blip>
          <a:stretch>
            <a:fillRect/>
          </a:stretch>
        </p:blipFill>
        <p:spPr>
          <a:xfrm>
            <a:off x="1524000" y="0"/>
            <a:ext cx="5943600" cy="6884478"/>
          </a:xfrm>
          <a:prstGeom prst="rect">
            <a:avLst/>
          </a:prstGeom>
        </p:spPr>
      </p:pic>
      <p:sp>
        <p:nvSpPr>
          <p:cNvPr id="3" name="Espace réservé du contenu 2"/>
          <p:cNvSpPr>
            <a:spLocks noGrp="1"/>
          </p:cNvSpPr>
          <p:nvPr>
            <p:ph idx="1"/>
          </p:nvPr>
        </p:nvSpPr>
        <p:spPr>
          <a:xfrm>
            <a:off x="2133600" y="618067"/>
            <a:ext cx="4885267" cy="5715000"/>
          </a:xfrm>
        </p:spPr>
        <p:txBody>
          <a:bodyPr>
            <a:normAutofit fontScale="92500" lnSpcReduction="20000"/>
          </a:bodyPr>
          <a:lstStyle/>
          <a:p>
            <a:r>
              <a:rPr lang="fr-FR" dirty="0" smtClean="0"/>
              <a:t>Le vide n’est pas vide</a:t>
            </a:r>
          </a:p>
          <a:p>
            <a:r>
              <a:rPr lang="fr-FR" dirty="0" smtClean="0"/>
              <a:t>Le boson de Higgs est</a:t>
            </a:r>
            <a:r>
              <a:rPr lang="fr-FR" dirty="0" smtClean="0"/>
              <a:t> </a:t>
            </a:r>
            <a:r>
              <a:rPr lang="fr-FR" dirty="0" smtClean="0"/>
              <a:t>responsable</a:t>
            </a:r>
            <a:r>
              <a:rPr lang="fr-FR" dirty="0" smtClean="0"/>
              <a:t> de la masse des autres particules</a:t>
            </a:r>
          </a:p>
          <a:p>
            <a:r>
              <a:rPr lang="fr-FR" dirty="0" smtClean="0"/>
              <a:t>C’est la clé </a:t>
            </a:r>
            <a:r>
              <a:rPr lang="fr-FR" dirty="0" smtClean="0"/>
              <a:t>de </a:t>
            </a:r>
            <a:r>
              <a:rPr lang="fr-FR" dirty="0" smtClean="0"/>
              <a:t>voûte du modèle </a:t>
            </a:r>
            <a:r>
              <a:rPr lang="fr-FR" dirty="0" smtClean="0"/>
              <a:t>standard de la physique fondamentale</a:t>
            </a:r>
          </a:p>
          <a:p>
            <a:r>
              <a:rPr lang="fr-FR" dirty="0" smtClean="0"/>
              <a:t>On est certain d’avoir découvert une nouvelle </a:t>
            </a:r>
            <a:r>
              <a:rPr lang="fr-FR" dirty="0" smtClean="0"/>
              <a:t>particule…</a:t>
            </a:r>
          </a:p>
          <a:p>
            <a:r>
              <a:rPr lang="fr-FR" dirty="0" smtClean="0"/>
              <a:t>…il </a:t>
            </a:r>
            <a:r>
              <a:rPr lang="fr-FR" dirty="0" smtClean="0"/>
              <a:t>est très probable qu’il s’agisse du boson de Higgs</a:t>
            </a:r>
          </a:p>
          <a:p>
            <a:r>
              <a:rPr lang="fr-FR" dirty="0" smtClean="0"/>
              <a:t>De nombreuses questions restent ouvertes</a:t>
            </a:r>
          </a:p>
          <a:p>
            <a:endParaRPr lang="fr-FR" dirty="0"/>
          </a:p>
        </p:txBody>
      </p:sp>
      <p:sp>
        <p:nvSpPr>
          <p:cNvPr id="6" name="Espace réservé du numéro de diapositive 5"/>
          <p:cNvSpPr>
            <a:spLocks noGrp="1"/>
          </p:cNvSpPr>
          <p:nvPr>
            <p:ph type="sldNum" sz="quarter" idx="12"/>
          </p:nvPr>
        </p:nvSpPr>
        <p:spPr/>
        <p:txBody>
          <a:bodyPr/>
          <a:lstStyle/>
          <a:p>
            <a:fld id="{15A53C10-405B-DE42-A6B2-9D6E6857B78D}" type="slidenum">
              <a:rPr lang="fr-FR" smtClean="0"/>
              <a:pPr/>
              <a:t>85</a:t>
            </a:fld>
            <a:endParaRPr lang="fr-F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456481" y="109451"/>
            <a:ext cx="8228160" cy="720076"/>
          </a:xfrm>
          <a:ln/>
        </p:spPr>
        <p:txBody>
          <a:bodyPr tIns="32002">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t>Pourquoi</a:t>
            </a:r>
            <a:r>
              <a:rPr lang="en-US" dirty="0"/>
              <a:t> </a:t>
            </a:r>
            <a:r>
              <a:rPr lang="en-US" dirty="0" err="1"/>
              <a:t>cherche-t-on</a:t>
            </a:r>
            <a:r>
              <a:rPr lang="en-US" dirty="0"/>
              <a:t> ?</a:t>
            </a:r>
          </a:p>
        </p:txBody>
      </p:sp>
      <p:grpSp>
        <p:nvGrpSpPr>
          <p:cNvPr id="10" name="Grouper 9"/>
          <p:cNvGrpSpPr/>
          <p:nvPr/>
        </p:nvGrpSpPr>
        <p:grpSpPr>
          <a:xfrm>
            <a:off x="172800" y="832407"/>
            <a:ext cx="7541280" cy="2288401"/>
            <a:chOff x="172800" y="832407"/>
            <a:chExt cx="7541280" cy="2288401"/>
          </a:xfrm>
        </p:grpSpPr>
        <p:pic>
          <p:nvPicPr>
            <p:cNvPr id="5121" name="Picture 1"/>
            <p:cNvPicPr>
              <a:picLocks noChangeAspect="1" noChangeArrowheads="1"/>
            </p:cNvPicPr>
            <p:nvPr/>
          </p:nvPicPr>
          <p:blipFill>
            <a:blip r:embed="rId3"/>
            <a:srcRect/>
            <a:stretch>
              <a:fillRect/>
            </a:stretch>
          </p:blipFill>
          <p:spPr bwMode="auto">
            <a:xfrm>
              <a:off x="172800" y="832407"/>
              <a:ext cx="2632320" cy="2288401"/>
            </a:xfrm>
            <a:prstGeom prst="rect">
              <a:avLst/>
            </a:prstGeom>
            <a:noFill/>
            <a:ln w="9525">
              <a:noFill/>
              <a:round/>
              <a:headEnd/>
              <a:tailEnd/>
            </a:ln>
            <a:effectLst/>
          </p:spPr>
        </p:pic>
        <p:sp>
          <p:nvSpPr>
            <p:cNvPr id="5123" name="Text Box 3"/>
            <p:cNvSpPr txBox="1">
              <a:spLocks noChangeArrowheads="1"/>
            </p:cNvSpPr>
            <p:nvPr/>
          </p:nvSpPr>
          <p:spPr bwMode="auto">
            <a:xfrm>
              <a:off x="3566880" y="1327820"/>
              <a:ext cx="4147200" cy="1045550"/>
            </a:xfrm>
            <a:prstGeom prst="rect">
              <a:avLst/>
            </a:prstGeom>
            <a:noFill/>
            <a:ln w="9525">
              <a:noFill/>
              <a:round/>
              <a:headEnd/>
              <a:tailEnd/>
            </a:ln>
            <a:effectLst/>
          </p:spPr>
          <p:txBody>
            <a:bodyPr lIns="33309" tIns="19267" rIns="0" bIns="0">
              <a:prstTxWarp prst="textNoShape">
                <a:avLst/>
              </a:prstTxWarp>
            </a:bodyPr>
            <a:lstStyle/>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err="1">
                  <a:solidFill>
                    <a:srgbClr val="000000"/>
                  </a:solidFill>
                  <a:ea typeface="Arial Unicode MS" pitchFamily="-84" charset="0"/>
                  <a:cs typeface="Arial Unicode MS" pitchFamily="-84" charset="0"/>
                </a:rPr>
                <a:t>Depuis</a:t>
              </a:r>
              <a:r>
                <a:rPr lang="en-US" sz="2200" dirty="0">
                  <a:solidFill>
                    <a:srgbClr val="000000"/>
                  </a:solidFill>
                  <a:ea typeface="Arial Unicode MS" pitchFamily="-84" charset="0"/>
                  <a:cs typeface="Arial Unicode MS" pitchFamily="-84" charset="0"/>
                </a:rPr>
                <a:t> la </a:t>
              </a:r>
              <a:r>
                <a:rPr lang="en-US" sz="2200" dirty="0" err="1">
                  <a:solidFill>
                    <a:srgbClr val="000000"/>
                  </a:solidFill>
                  <a:ea typeface="Arial Unicode MS" pitchFamily="-84" charset="0"/>
                  <a:cs typeface="Arial Unicode MS" pitchFamily="-84" charset="0"/>
                </a:rPr>
                <a:t>nuit</a:t>
              </a:r>
              <a:r>
                <a:rPr lang="en-US" sz="2200" dirty="0">
                  <a:solidFill>
                    <a:srgbClr val="000000"/>
                  </a:solidFill>
                  <a:ea typeface="Arial Unicode MS" pitchFamily="-84" charset="0"/>
                  <a:cs typeface="Arial Unicode MS" pitchFamily="-84" charset="0"/>
                </a:rPr>
                <a:t> des temps, </a:t>
              </a:r>
              <a:r>
                <a:rPr lang="en-US" sz="2200" dirty="0" err="1">
                  <a:solidFill>
                    <a:srgbClr val="000000"/>
                  </a:solidFill>
                  <a:ea typeface="Arial Unicode MS" pitchFamily="-84" charset="0"/>
                  <a:cs typeface="Arial Unicode MS" pitchFamily="-84" charset="0"/>
                </a:rPr>
                <a:t>l'humain</a:t>
              </a:r>
              <a:r>
                <a:rPr lang="en-US" sz="2200" dirty="0">
                  <a:solidFill>
                    <a:srgbClr val="000000"/>
                  </a:solidFill>
                  <a:ea typeface="Arial Unicode MS" pitchFamily="-84" charset="0"/>
                  <a:cs typeface="Arial Unicode MS" pitchFamily="-84" charset="0"/>
                </a:rPr>
                <a:t> se </a:t>
              </a:r>
              <a:r>
                <a:rPr lang="en-US" sz="2200" dirty="0" err="1">
                  <a:solidFill>
                    <a:srgbClr val="000000"/>
                  </a:solidFill>
                  <a:ea typeface="Arial Unicode MS" pitchFamily="-84" charset="0"/>
                  <a:cs typeface="Arial Unicode MS" pitchFamily="-84" charset="0"/>
                </a:rPr>
                <a:t>questionne</a:t>
              </a:r>
              <a:endParaRPr lang="en-US" sz="2200" dirty="0">
                <a:solidFill>
                  <a:srgbClr val="000000"/>
                </a:solidFill>
                <a:ea typeface="Arial Unicode MS" pitchFamily="-84" charset="0"/>
                <a:cs typeface="Arial Unicode MS" pitchFamily="-84" charset="0"/>
              </a:endParaRPr>
            </a:p>
          </p:txBody>
        </p:sp>
      </p:grpSp>
      <p:grpSp>
        <p:nvGrpSpPr>
          <p:cNvPr id="11" name="Grouper 10"/>
          <p:cNvGrpSpPr/>
          <p:nvPr/>
        </p:nvGrpSpPr>
        <p:grpSpPr>
          <a:xfrm>
            <a:off x="1403039" y="2846215"/>
            <a:ext cx="7388162" cy="2289600"/>
            <a:chOff x="1403039" y="2846215"/>
            <a:chExt cx="7388162" cy="2289600"/>
          </a:xfrm>
        </p:grpSpPr>
        <p:sp>
          <p:nvSpPr>
            <p:cNvPr id="5124" name="Text Box 4"/>
            <p:cNvSpPr txBox="1">
              <a:spLocks noChangeArrowheads="1"/>
            </p:cNvSpPr>
            <p:nvPr/>
          </p:nvSpPr>
          <p:spPr bwMode="auto">
            <a:xfrm>
              <a:off x="4790881" y="2903345"/>
              <a:ext cx="4000320" cy="1493437"/>
            </a:xfrm>
            <a:prstGeom prst="rect">
              <a:avLst/>
            </a:prstGeom>
            <a:noFill/>
            <a:ln w="9525">
              <a:noFill/>
              <a:round/>
              <a:headEnd/>
              <a:tailEnd/>
            </a:ln>
            <a:effectLst/>
          </p:spPr>
          <p:txBody>
            <a:bodyPr lIns="33309" tIns="19267" rIns="0" bIns="0">
              <a:prstTxWarp prst="textNoShape">
                <a:avLst/>
              </a:prstTxWarp>
            </a:bodyPr>
            <a:lstStyle/>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a:solidFill>
                    <a:srgbClr val="000000"/>
                  </a:solidFill>
                  <a:ea typeface="Arial Unicode MS" pitchFamily="-84" charset="0"/>
                  <a:cs typeface="Arial Unicode MS" pitchFamily="-84" charset="0"/>
                </a:rPr>
                <a:t>Il </a:t>
              </a:r>
              <a:r>
                <a:rPr lang="en-US" sz="2200" dirty="0" err="1">
                  <a:solidFill>
                    <a:srgbClr val="000000"/>
                  </a:solidFill>
                  <a:ea typeface="Arial Unicode MS" pitchFamily="-84" charset="0"/>
                  <a:cs typeface="Arial Unicode MS" pitchFamily="-84" charset="0"/>
                </a:rPr>
                <a:t>cherche</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pitchFamily="-84" charset="0"/>
                  <a:cs typeface="Arial" pitchFamily="-84" charset="0"/>
                </a:rPr>
                <a:t>à</a:t>
              </a:r>
              <a:r>
                <a:rPr lang="en-US" sz="2200" dirty="0">
                  <a:solidFill>
                    <a:srgbClr val="000000"/>
                  </a:solidFill>
                  <a:ea typeface="Arial Unicode MS" pitchFamily="-84" charset="0"/>
                  <a:cs typeface="Arial Unicode MS" pitchFamily="-84" charset="0"/>
                </a:rPr>
                <a:t> </a:t>
              </a:r>
              <a:r>
                <a:rPr lang="en-US" sz="2200" b="1" dirty="0">
                  <a:solidFill>
                    <a:srgbClr val="000000"/>
                  </a:solidFill>
                  <a:ea typeface="Arial Unicode MS" pitchFamily="-84" charset="0"/>
                  <a:cs typeface="Arial Unicode MS" pitchFamily="-84" charset="0"/>
                </a:rPr>
                <a:t>SAVOIR</a:t>
              </a:r>
              <a:r>
                <a:rPr lang="en-US" sz="2200" dirty="0">
                  <a:solidFill>
                    <a:srgbClr val="000000"/>
                  </a:solidFill>
                  <a:ea typeface="Arial Unicode MS" pitchFamily="-84" charset="0"/>
                  <a:cs typeface="Arial Unicode MS" pitchFamily="-84" charset="0"/>
                </a:rPr>
                <a:t>.</a:t>
              </a:r>
            </a:p>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err="1">
                  <a:solidFill>
                    <a:srgbClr val="000000"/>
                  </a:solidFill>
                  <a:ea typeface="Arial Unicode MS" pitchFamily="-84" charset="0"/>
                  <a:cs typeface="Arial Unicode MS" pitchFamily="-84" charset="0"/>
                </a:rPr>
                <a:t>Mais</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Unicode MS" pitchFamily="-84" charset="0"/>
                  <a:cs typeface="Arial Unicode MS" pitchFamily="-84" charset="0"/>
                </a:rPr>
                <a:t>personne</a:t>
              </a:r>
              <a:r>
                <a:rPr lang="en-US" sz="2200" dirty="0">
                  <a:solidFill>
                    <a:srgbClr val="000000"/>
                  </a:solidFill>
                  <a:ea typeface="Arial Unicode MS" pitchFamily="-84" charset="0"/>
                  <a:cs typeface="Arial Unicode MS" pitchFamily="-84" charset="0"/>
                </a:rPr>
                <a:t> ne </a:t>
              </a:r>
              <a:r>
                <a:rPr lang="en-US" sz="2200" dirty="0" err="1">
                  <a:solidFill>
                    <a:srgbClr val="000000"/>
                  </a:solidFill>
                  <a:ea typeface="Arial Unicode MS" pitchFamily="-84" charset="0"/>
                  <a:cs typeface="Arial Unicode MS" pitchFamily="-84" charset="0"/>
                </a:rPr>
                <a:t>sait</a:t>
              </a:r>
              <a:r>
                <a:rPr lang="en-US" sz="2200" dirty="0">
                  <a:solidFill>
                    <a:srgbClr val="000000"/>
                  </a:solidFill>
                  <a:ea typeface="Arial Unicode MS" pitchFamily="-84" charset="0"/>
                  <a:cs typeface="Arial Unicode MS" pitchFamily="-84" charset="0"/>
                </a:rPr>
                <a:t> </a:t>
              </a:r>
              <a:r>
                <a:rPr lang="en-US" sz="2200" u="sng" dirty="0" err="1">
                  <a:solidFill>
                    <a:srgbClr val="000000"/>
                  </a:solidFill>
                  <a:ea typeface="Arial Unicode MS" pitchFamily="-84" charset="0"/>
                  <a:cs typeface="Arial Unicode MS" pitchFamily="-84" charset="0"/>
                </a:rPr>
                <a:t>pourquoi</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Unicode MS" pitchFamily="-84" charset="0"/>
                  <a:cs typeface="Arial Unicode MS" pitchFamily="-84" charset="0"/>
                </a:rPr>
                <a:t>il</a:t>
              </a:r>
              <a:r>
                <a:rPr lang="en-US" sz="2200" dirty="0">
                  <a:solidFill>
                    <a:srgbClr val="000000"/>
                  </a:solidFill>
                  <a:ea typeface="Arial Unicode MS" pitchFamily="-84" charset="0"/>
                  <a:cs typeface="Arial Unicode MS" pitchFamily="-84" charset="0"/>
                </a:rPr>
                <a:t> </a:t>
              </a:r>
              <a:r>
                <a:rPr lang="en-US" sz="2200" dirty="0" err="1">
                  <a:solidFill>
                    <a:srgbClr val="000000"/>
                  </a:solidFill>
                  <a:ea typeface="Arial Unicode MS" pitchFamily="-84" charset="0"/>
                  <a:cs typeface="Arial Unicode MS" pitchFamily="-84" charset="0"/>
                </a:rPr>
                <a:t>cherche</a:t>
              </a:r>
              <a:endParaRPr lang="en-US" sz="2200" dirty="0">
                <a:solidFill>
                  <a:srgbClr val="000000"/>
                </a:solidFill>
                <a:ea typeface="Arial Unicode MS" pitchFamily="-84" charset="0"/>
                <a:cs typeface="Arial Unicode MS" pitchFamily="-84" charset="0"/>
              </a:endParaRPr>
            </a:p>
          </p:txBody>
        </p:sp>
        <p:pic>
          <p:nvPicPr>
            <p:cNvPr id="9" name="Image 8" descr="zz.jpg"/>
            <p:cNvPicPr>
              <a:picLocks noChangeAspect="1"/>
            </p:cNvPicPr>
            <p:nvPr/>
          </p:nvPicPr>
          <p:blipFill>
            <a:blip r:embed="rId4"/>
            <a:stretch>
              <a:fillRect/>
            </a:stretch>
          </p:blipFill>
          <p:spPr>
            <a:xfrm>
              <a:off x="1403039" y="2846215"/>
              <a:ext cx="3051695" cy="2289600"/>
            </a:xfrm>
            <a:prstGeom prst="rect">
              <a:avLst/>
            </a:prstGeom>
          </p:spPr>
        </p:pic>
      </p:grpSp>
      <p:grpSp>
        <p:nvGrpSpPr>
          <p:cNvPr id="12" name="Grouper 11"/>
          <p:cNvGrpSpPr/>
          <p:nvPr/>
        </p:nvGrpSpPr>
        <p:grpSpPr>
          <a:xfrm>
            <a:off x="3021120" y="4529276"/>
            <a:ext cx="6122880" cy="2106941"/>
            <a:chOff x="3021120" y="4529276"/>
            <a:chExt cx="6122880" cy="2106941"/>
          </a:xfrm>
        </p:grpSpPr>
        <p:sp>
          <p:nvSpPr>
            <p:cNvPr id="5127" name="Text Box 7"/>
            <p:cNvSpPr txBox="1">
              <a:spLocks noChangeArrowheads="1"/>
            </p:cNvSpPr>
            <p:nvPr/>
          </p:nvSpPr>
          <p:spPr bwMode="auto">
            <a:xfrm>
              <a:off x="5558400" y="4957001"/>
              <a:ext cx="3585600" cy="1679216"/>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b="1" dirty="0">
                  <a:solidFill>
                    <a:srgbClr val="000000"/>
                  </a:solidFill>
                  <a:ea typeface="Arial Unicode MS" pitchFamily="-84" charset="0"/>
                  <a:cs typeface="Arial Unicode MS" pitchFamily="-84" charset="0"/>
                </a:rPr>
                <a:t>“We are a way for the Cosmos to know itself” </a:t>
              </a:r>
            </a:p>
            <a:p>
              <a:pPr marL="391686" indent="-292325" algn="ctr">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sz="2200" dirty="0">
                  <a:solidFill>
                    <a:srgbClr val="000000"/>
                  </a:solidFill>
                  <a:ea typeface="Arial Unicode MS" pitchFamily="-84" charset="0"/>
                  <a:cs typeface="Arial Unicode MS" pitchFamily="-84" charset="0"/>
                </a:rPr>
                <a:t>Carl Sagan </a:t>
              </a:r>
            </a:p>
            <a:p>
              <a:pPr marL="391686" indent="-292325" algn="ctr">
                <a:spcAft>
                  <a:spcPts val="1293"/>
                </a:spcAft>
                <a:buSzPct val="83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en-US" dirty="0">
                  <a:solidFill>
                    <a:srgbClr val="000000"/>
                  </a:solidFill>
                  <a:ea typeface="Arial Unicode MS" pitchFamily="-84" charset="0"/>
                  <a:cs typeface="Arial Unicode MS" pitchFamily="-84" charset="0"/>
                </a:rPr>
                <a:t>(</a:t>
              </a:r>
              <a:r>
                <a:rPr lang="en-US" dirty="0" err="1">
                  <a:solidFill>
                    <a:srgbClr val="000000"/>
                  </a:solidFill>
                  <a:ea typeface="Arial Unicode MS" pitchFamily="-84" charset="0"/>
                  <a:cs typeface="Arial Unicode MS" pitchFamily="-84" charset="0"/>
                </a:rPr>
                <a:t>philosophe</a:t>
              </a:r>
              <a:r>
                <a:rPr lang="en-US" dirty="0">
                  <a:solidFill>
                    <a:srgbClr val="000000"/>
                  </a:solidFill>
                  <a:ea typeface="Arial Unicode MS" pitchFamily="-84" charset="0"/>
                  <a:cs typeface="Arial Unicode MS" pitchFamily="-84" charset="0"/>
                </a:rPr>
                <a:t> et </a:t>
              </a:r>
              <a:r>
                <a:rPr lang="en-US" dirty="0" err="1">
                  <a:solidFill>
                    <a:srgbClr val="000000"/>
                  </a:solidFill>
                  <a:ea typeface="Arial Unicode MS" pitchFamily="-84" charset="0"/>
                  <a:cs typeface="Arial Unicode MS" pitchFamily="-84" charset="0"/>
                </a:rPr>
                <a:t>exobiologiste</a:t>
              </a:r>
              <a:r>
                <a:rPr lang="en-US" dirty="0">
                  <a:solidFill>
                    <a:srgbClr val="000000"/>
                  </a:solidFill>
                  <a:ea typeface="Arial Unicode MS" pitchFamily="-84" charset="0"/>
                  <a:cs typeface="Arial Unicode MS" pitchFamily="-84" charset="0"/>
                </a:rPr>
                <a:t>)</a:t>
              </a:r>
            </a:p>
          </p:txBody>
        </p:sp>
        <p:pic>
          <p:nvPicPr>
            <p:cNvPr id="5126" name="Picture 6"/>
            <p:cNvPicPr>
              <a:picLocks noChangeAspect="1" noChangeArrowheads="1"/>
            </p:cNvPicPr>
            <p:nvPr/>
          </p:nvPicPr>
          <p:blipFill>
            <a:blip r:embed="rId5"/>
            <a:srcRect/>
            <a:stretch>
              <a:fillRect/>
            </a:stretch>
          </p:blipFill>
          <p:spPr bwMode="auto">
            <a:xfrm>
              <a:off x="3021120" y="4529276"/>
              <a:ext cx="2639520" cy="2106941"/>
            </a:xfrm>
            <a:prstGeom prst="rect">
              <a:avLst/>
            </a:prstGeom>
            <a:noFill/>
            <a:ln w="9525">
              <a:noFill/>
              <a:round/>
              <a:headEnd/>
              <a:tailEnd/>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Espace réservé du contenu 4" descr="newton_element_philosophie_voltaire_ocean_immense.jpg"/>
          <p:cNvPicPr>
            <a:picLocks noGrp="1" noChangeAspect="1"/>
          </p:cNvPicPr>
          <p:nvPr>
            <p:ph idx="1"/>
          </p:nvPr>
        </p:nvPicPr>
        <p:blipFill>
          <a:blip r:embed="rId3"/>
          <a:stretch>
            <a:fillRect/>
          </a:stretch>
        </p:blipFill>
        <p:spPr>
          <a:xfrm>
            <a:off x="1481312" y="0"/>
            <a:ext cx="6715914" cy="6858000"/>
          </a:xfrm>
        </p:spPr>
      </p:pic>
      <p:sp>
        <p:nvSpPr>
          <p:cNvPr id="2" name="Titre 1"/>
          <p:cNvSpPr>
            <a:spLocks noGrp="1"/>
          </p:cNvSpPr>
          <p:nvPr>
            <p:ph type="title"/>
          </p:nvPr>
        </p:nvSpPr>
        <p:spPr>
          <a:xfrm rot="16200000">
            <a:off x="-2857500" y="2857500"/>
            <a:ext cx="6858000" cy="1143000"/>
          </a:xfrm>
        </p:spPr>
        <p:txBody>
          <a:bodyPr>
            <a:noAutofit/>
          </a:bodyPr>
          <a:lstStyle/>
          <a:p>
            <a:r>
              <a:rPr lang="fr-FR" sz="2800" dirty="0" smtClean="0"/>
              <a:t>Eléments de la philosophie de Newton, </a:t>
            </a:r>
            <a:br>
              <a:rPr lang="fr-FR" sz="2800" dirty="0" smtClean="0"/>
            </a:br>
            <a:r>
              <a:rPr lang="fr-FR" sz="2800" dirty="0" smtClean="0"/>
              <a:t>Voltaire, 1738</a:t>
            </a:r>
            <a:endParaRPr lang="fr-FR" sz="2800" dirty="0"/>
          </a:p>
        </p:txBody>
      </p:sp>
      <p:pic>
        <p:nvPicPr>
          <p:cNvPr id="7" name="Image 6" descr="Isaac_Newton.jpg"/>
          <p:cNvPicPr>
            <a:picLocks noChangeAspect="1"/>
          </p:cNvPicPr>
          <p:nvPr/>
        </p:nvPicPr>
        <p:blipFill>
          <a:blip r:embed="rId4"/>
          <a:stretch>
            <a:fillRect/>
          </a:stretch>
        </p:blipFill>
        <p:spPr>
          <a:xfrm>
            <a:off x="1600200" y="4800600"/>
            <a:ext cx="1984932" cy="1800000"/>
          </a:xfrm>
          <a:prstGeom prst="rect">
            <a:avLst/>
          </a:prstGeom>
        </p:spPr>
      </p:pic>
      <p:pic>
        <p:nvPicPr>
          <p:cNvPr id="9" name="Image 8" descr="VoltaireQuentindelatour1735.jpg"/>
          <p:cNvPicPr>
            <a:picLocks noChangeAspect="1"/>
          </p:cNvPicPr>
          <p:nvPr/>
        </p:nvPicPr>
        <p:blipFill>
          <a:blip r:embed="rId5"/>
          <a:srcRect l="24000" r="1600" b="21854"/>
          <a:stretch>
            <a:fillRect/>
          </a:stretch>
        </p:blipFill>
        <p:spPr>
          <a:xfrm>
            <a:off x="6096000" y="4634271"/>
            <a:ext cx="1752600" cy="2223729"/>
          </a:xfrm>
          <a:prstGeom prst="rect">
            <a:avLst/>
          </a:prstGeom>
        </p:spPr>
      </p:pic>
      <p:sp>
        <p:nvSpPr>
          <p:cNvPr id="8" name="Espace réservé du numéro de diapositive 7"/>
          <p:cNvSpPr>
            <a:spLocks noGrp="1"/>
          </p:cNvSpPr>
          <p:nvPr>
            <p:ph type="sldNum" sz="quarter" idx="12"/>
          </p:nvPr>
        </p:nvSpPr>
        <p:spPr/>
        <p:txBody>
          <a:bodyPr/>
          <a:lstStyle/>
          <a:p>
            <a:fld id="{15A53C10-405B-DE42-A6B2-9D6E6857B78D}" type="slidenum">
              <a:rPr lang="fr-FR" smtClean="0"/>
              <a:pPr/>
              <a:t>87</a:t>
            </a:fld>
            <a:endParaRPr lang="fr-F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lstStyle/>
          <a:p>
            <a:r>
              <a:rPr lang="en-GB" dirty="0" err="1" smtClean="0"/>
              <a:t>Suppléments</a:t>
            </a:r>
            <a:endParaRPr lang="en-GB"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Espace réservé du numéro de diapositive 2"/>
          <p:cNvSpPr>
            <a:spLocks noGrp="1"/>
          </p:cNvSpPr>
          <p:nvPr>
            <p:ph type="sldNum" sz="quarter" idx="10"/>
          </p:nvPr>
        </p:nvSpPr>
        <p:spPr/>
        <p:txBody>
          <a:bodyPr/>
          <a:lstStyle/>
          <a:p>
            <a:fld id="{A728DF38-2BF6-064B-A428-1CD4513106CB}" type="slidenum">
              <a:rPr lang="fr-FR"/>
              <a:pPr/>
              <a:t>89</a:t>
            </a:fld>
            <a:endParaRPr lang="fr-FR"/>
          </a:p>
        </p:txBody>
      </p:sp>
      <p:sp>
        <p:nvSpPr>
          <p:cNvPr id="606210" name="Rectangle 2"/>
          <p:cNvSpPr>
            <a:spLocks noChangeArrowheads="1"/>
          </p:cNvSpPr>
          <p:nvPr/>
        </p:nvSpPr>
        <p:spPr bwMode="auto">
          <a:xfrm>
            <a:off x="381000" y="2197100"/>
            <a:ext cx="8763000" cy="396875"/>
          </a:xfrm>
          <a:prstGeom prst="rect">
            <a:avLst/>
          </a:prstGeom>
          <a:noFill/>
          <a:ln w="9525">
            <a:noFill/>
            <a:miter lim="800000"/>
            <a:headEnd/>
            <a:tailEnd/>
          </a:ln>
          <a:effectLst/>
        </p:spPr>
        <p:txBody>
          <a:bodyPr>
            <a:prstTxWarp prst="textNoShape">
              <a:avLst/>
            </a:prstTxWarp>
            <a:spAutoFit/>
          </a:bodyPr>
          <a:lstStyle/>
          <a:p>
            <a:endParaRPr lang="fr-FR" sz="2000">
              <a:latin typeface="Helvetica" pitchFamily="-84" charset="0"/>
            </a:endParaRPr>
          </a:p>
        </p:txBody>
      </p:sp>
      <p:sp>
        <p:nvSpPr>
          <p:cNvPr id="606211" name="Rectangle 3"/>
          <p:cNvSpPr>
            <a:spLocks noGrp="1" noChangeArrowheads="1"/>
          </p:cNvSpPr>
          <p:nvPr>
            <p:ph type="title"/>
          </p:nvPr>
        </p:nvSpPr>
        <p:spPr>
          <a:xfrm>
            <a:off x="1219200" y="0"/>
            <a:ext cx="7270750" cy="519113"/>
          </a:xfrm>
        </p:spPr>
        <p:txBody>
          <a:bodyPr>
            <a:normAutofit fontScale="90000"/>
          </a:bodyPr>
          <a:lstStyle/>
          <a:p>
            <a:r>
              <a:rPr lang="fr-FR" dirty="0" smtClean="0"/>
              <a:t>Expérimentation technologique</a:t>
            </a:r>
            <a:endParaRPr lang="fr-FR" dirty="0"/>
          </a:p>
        </p:txBody>
      </p:sp>
      <p:sp>
        <p:nvSpPr>
          <p:cNvPr id="606212" name="Rectangle 4"/>
          <p:cNvSpPr>
            <a:spLocks noGrp="1" noChangeArrowheads="1"/>
          </p:cNvSpPr>
          <p:nvPr>
            <p:ph type="body" idx="4294967295"/>
          </p:nvPr>
        </p:nvSpPr>
        <p:spPr>
          <a:xfrm>
            <a:off x="300038" y="609600"/>
            <a:ext cx="8843962" cy="6248400"/>
          </a:xfrm>
        </p:spPr>
        <p:txBody>
          <a:bodyPr/>
          <a:lstStyle/>
          <a:p>
            <a:r>
              <a:rPr lang="fr-FR" sz="2000" b="1" dirty="0"/>
              <a:t>Energie des collisions:</a:t>
            </a:r>
          </a:p>
          <a:p>
            <a:pPr lvl="1"/>
            <a:r>
              <a:rPr lang="fr-FR" sz="1400" dirty="0"/>
              <a:t>Nominal: </a:t>
            </a:r>
            <a:r>
              <a:rPr lang="fr-FR" sz="1400" dirty="0" smtClean="0"/>
              <a:t>14000 </a:t>
            </a:r>
            <a:r>
              <a:rPr lang="fr-FR" sz="1400" dirty="0" err="1"/>
              <a:t>G</a:t>
            </a:r>
            <a:r>
              <a:rPr lang="fr-FR" sz="1400" dirty="0" err="1" smtClean="0"/>
              <a:t>eV</a:t>
            </a:r>
            <a:r>
              <a:rPr lang="fr-FR" sz="1400" dirty="0" smtClean="0"/>
              <a:t> </a:t>
            </a:r>
            <a:r>
              <a:rPr lang="fr-FR" sz="1400" dirty="0"/>
              <a:t>(prévu pour 2015)</a:t>
            </a:r>
          </a:p>
          <a:p>
            <a:pPr lvl="2"/>
            <a:r>
              <a:rPr lang="fr-FR" sz="1200" dirty="0" smtClean="0"/>
              <a:t>1GeV </a:t>
            </a:r>
            <a:r>
              <a:rPr lang="fr-FR" sz="1200" dirty="0"/>
              <a:t>22.4.10</a:t>
            </a:r>
            <a:r>
              <a:rPr lang="fr-FR" sz="1200" baseline="30000" dirty="0" smtClean="0"/>
              <a:t>-10 </a:t>
            </a:r>
            <a:r>
              <a:rPr lang="fr-FR" sz="1200" dirty="0"/>
              <a:t>Joules</a:t>
            </a:r>
          </a:p>
          <a:p>
            <a:pPr lvl="1"/>
            <a:r>
              <a:rPr lang="fr-FR" sz="1400" dirty="0"/>
              <a:t>Actuelle:</a:t>
            </a:r>
            <a:r>
              <a:rPr lang="fr-FR" sz="1400" dirty="0" smtClean="0"/>
              <a:t> 8000 </a:t>
            </a:r>
            <a:r>
              <a:rPr lang="fr-FR" sz="1400" dirty="0" err="1"/>
              <a:t>G</a:t>
            </a:r>
            <a:r>
              <a:rPr lang="fr-FR" sz="1400" dirty="0" err="1" smtClean="0"/>
              <a:t>eV</a:t>
            </a:r>
            <a:endParaRPr lang="fr-FR" sz="1400" dirty="0"/>
          </a:p>
          <a:p>
            <a:pPr lvl="1"/>
            <a:endParaRPr lang="fr-FR" sz="1400" dirty="0"/>
          </a:p>
          <a:p>
            <a:r>
              <a:rPr lang="fr-FR" sz="2000" b="1" dirty="0"/>
              <a:t>La plus grande machine du monde</a:t>
            </a:r>
          </a:p>
          <a:p>
            <a:pPr lvl="1"/>
            <a:r>
              <a:rPr lang="fr-FR" sz="1600" dirty="0"/>
              <a:t>Circonférence : 26659m</a:t>
            </a:r>
          </a:p>
          <a:p>
            <a:pPr lvl="1"/>
            <a:r>
              <a:rPr lang="fr-FR" sz="1600" dirty="0"/>
              <a:t>9300 </a:t>
            </a:r>
            <a:r>
              <a:rPr lang="fr-FR" sz="1600" dirty="0" smtClean="0"/>
              <a:t>aimants supraconducteurs</a:t>
            </a:r>
          </a:p>
          <a:p>
            <a:endParaRPr lang="fr-FR" sz="2000" dirty="0"/>
          </a:p>
          <a:p>
            <a:r>
              <a:rPr lang="fr-FR" sz="2000" b="1" dirty="0"/>
              <a:t>Le circuit le plus rapide de la planète</a:t>
            </a:r>
          </a:p>
          <a:p>
            <a:pPr lvl="1"/>
            <a:r>
              <a:rPr lang="fr-FR" sz="1600" dirty="0"/>
              <a:t>Proton: 99.9999993% de la vitesse de la lumière</a:t>
            </a:r>
            <a:endParaRPr lang="fr-FR" sz="1600" dirty="0" smtClean="0"/>
          </a:p>
          <a:p>
            <a:pPr lvl="1"/>
            <a:r>
              <a:rPr lang="fr-FR" sz="1600" dirty="0" smtClean="0"/>
              <a:t>20 </a:t>
            </a:r>
            <a:r>
              <a:rPr lang="fr-FR" sz="1600" dirty="0"/>
              <a:t>millions collisions par </a:t>
            </a:r>
            <a:r>
              <a:rPr lang="fr-FR" sz="1600" dirty="0" smtClean="0"/>
              <a:t>seconde, entre paquets de protons, une vingtaine de collisions de proton simultanées</a:t>
            </a:r>
          </a:p>
          <a:p>
            <a:pPr>
              <a:buFont typeface="Wingdings" pitchFamily="-84" charset="2"/>
              <a:buNone/>
            </a:pPr>
            <a:endParaRPr lang="fr-FR" sz="2000" dirty="0"/>
          </a:p>
          <a:p>
            <a:r>
              <a:rPr lang="fr-FR" sz="2000" b="1" dirty="0"/>
              <a:t>L’espace le plus vide du système solaire </a:t>
            </a:r>
            <a:r>
              <a:rPr lang="en-GB" sz="2100" dirty="0">
                <a:solidFill>
                  <a:srgbClr val="000000"/>
                </a:solidFill>
              </a:rPr>
              <a:t>(10</a:t>
            </a:r>
            <a:r>
              <a:rPr lang="en-GB" sz="2100" baseline="30000" dirty="0">
                <a:solidFill>
                  <a:srgbClr val="000000"/>
                </a:solidFill>
              </a:rPr>
              <a:t>-13</a:t>
            </a:r>
            <a:r>
              <a:rPr lang="en-GB" sz="2100" dirty="0">
                <a:solidFill>
                  <a:srgbClr val="000000"/>
                </a:solidFill>
              </a:rPr>
              <a:t> </a:t>
            </a:r>
            <a:r>
              <a:rPr lang="en-GB" sz="2100" dirty="0" err="1">
                <a:solidFill>
                  <a:srgbClr val="000000"/>
                </a:solidFill>
              </a:rPr>
              <a:t>atm</a:t>
            </a:r>
            <a:r>
              <a:rPr lang="en-GB" sz="2100" dirty="0">
                <a:solidFill>
                  <a:srgbClr val="000000"/>
                </a:solidFill>
              </a:rPr>
              <a:t>)</a:t>
            </a:r>
            <a:endParaRPr lang="fr-FR" sz="2000" b="1" dirty="0"/>
          </a:p>
          <a:p>
            <a:pPr lvl="1"/>
            <a:r>
              <a:rPr lang="fr-FR" sz="1600" dirty="0"/>
              <a:t>Pression 10 fois plus faible que sur la lune</a:t>
            </a:r>
          </a:p>
          <a:p>
            <a:pPr lvl="1">
              <a:buFont typeface="Wingdings" pitchFamily="-84" charset="2"/>
              <a:buNone/>
            </a:pPr>
            <a:endParaRPr lang="fr-FR" sz="1600" dirty="0"/>
          </a:p>
          <a:p>
            <a:r>
              <a:rPr lang="fr-FR" sz="2000" b="1" dirty="0"/>
              <a:t>Le plus grand réfrigérateur</a:t>
            </a:r>
          </a:p>
          <a:p>
            <a:pPr lvl="1"/>
            <a:r>
              <a:rPr lang="fr-FR" sz="1600" dirty="0"/>
              <a:t>les aimants doivent être refroidis à -271°C, une température plus froide que celle de l’espace intersidéral	</a:t>
            </a:r>
            <a:r>
              <a:rPr lang="fr-FR" sz="2000" b="1" dirty="0"/>
              <a:t>	</a:t>
            </a:r>
          </a:p>
        </p:txBody>
      </p:sp>
      <p:pic>
        <p:nvPicPr>
          <p:cNvPr id="7" name="Image 6" descr="Sans titre.jpg"/>
          <p:cNvPicPr>
            <a:picLocks noChangeAspect="1"/>
          </p:cNvPicPr>
          <p:nvPr/>
        </p:nvPicPr>
        <p:blipFill>
          <a:blip r:embed="rId3"/>
          <a:stretch>
            <a:fillRect/>
          </a:stretch>
        </p:blipFill>
        <p:spPr>
          <a:xfrm>
            <a:off x="5467350" y="971550"/>
            <a:ext cx="3022600" cy="2273300"/>
          </a:xfrm>
          <a:prstGeom prst="rect">
            <a:avLst/>
          </a:prstGeom>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5A53C10-405B-DE42-A6B2-9D6E6857B78D}" type="slidenum">
              <a:rPr lang="fr-FR" smtClean="0"/>
              <a:pPr/>
              <a:t>9</a:t>
            </a:fld>
            <a:endParaRPr lang="fr-FR"/>
          </a:p>
        </p:txBody>
      </p:sp>
      <p:sp>
        <p:nvSpPr>
          <p:cNvPr id="3" name="ZoneTexte 2"/>
          <p:cNvSpPr txBox="1"/>
          <p:nvPr/>
        </p:nvSpPr>
        <p:spPr>
          <a:xfrm>
            <a:off x="2438400" y="0"/>
            <a:ext cx="2605952" cy="707886"/>
          </a:xfrm>
          <a:prstGeom prst="rect">
            <a:avLst/>
          </a:prstGeom>
          <a:noFill/>
        </p:spPr>
        <p:txBody>
          <a:bodyPr wrap="none" rtlCol="0">
            <a:spAutoFit/>
          </a:bodyPr>
          <a:lstStyle/>
          <a:p>
            <a:r>
              <a:rPr lang="fr-FR" sz="4000" dirty="0" smtClean="0"/>
              <a:t>Interactions</a:t>
            </a:r>
            <a:endParaRPr lang="fr-FR" sz="4000" dirty="0"/>
          </a:p>
        </p:txBody>
      </p:sp>
      <p:sp>
        <p:nvSpPr>
          <p:cNvPr id="4" name="ZoneTexte 3"/>
          <p:cNvSpPr txBox="1"/>
          <p:nvPr/>
        </p:nvSpPr>
        <p:spPr>
          <a:xfrm>
            <a:off x="0" y="685800"/>
            <a:ext cx="8499142" cy="1200328"/>
          </a:xfrm>
          <a:prstGeom prst="rect">
            <a:avLst/>
          </a:prstGeom>
          <a:noFill/>
        </p:spPr>
        <p:txBody>
          <a:bodyPr wrap="none" rtlCol="0">
            <a:spAutoFit/>
          </a:bodyPr>
          <a:lstStyle/>
          <a:p>
            <a:r>
              <a:rPr lang="fr-FR" dirty="0" smtClean="0"/>
              <a:t>Les fermions (d’Enrico Fermi) de spin demi-entier ne peuvent pas</a:t>
            </a:r>
          </a:p>
          <a:p>
            <a:r>
              <a:rPr lang="fr-FR" dirty="0" smtClean="0"/>
              <a:t> s’accumuler dans le même état</a:t>
            </a:r>
            <a:r>
              <a:rPr lang="fr-FR" dirty="0" smtClean="0">
                <a:latin typeface="Wingdings 3" charset="2"/>
                <a:cs typeface="Wingdings 3" charset="2"/>
              </a:rPr>
              <a:t>_</a:t>
            </a:r>
            <a:r>
              <a:rPr lang="fr-FR" dirty="0" smtClean="0"/>
              <a:t> ils « résistent » à la compression, </a:t>
            </a:r>
          </a:p>
          <a:p>
            <a:r>
              <a:rPr lang="fr-FR" dirty="0" smtClean="0"/>
              <a:t>comme toute matière.</a:t>
            </a:r>
            <a:endParaRPr lang="fr-FR" dirty="0"/>
          </a:p>
        </p:txBody>
      </p:sp>
      <p:sp>
        <p:nvSpPr>
          <p:cNvPr id="6" name="ZoneTexte 5"/>
          <p:cNvSpPr txBox="1"/>
          <p:nvPr/>
        </p:nvSpPr>
        <p:spPr>
          <a:xfrm>
            <a:off x="0" y="1828800"/>
            <a:ext cx="9033242" cy="830997"/>
          </a:xfrm>
          <a:prstGeom prst="rect">
            <a:avLst/>
          </a:prstGeom>
          <a:noFill/>
        </p:spPr>
        <p:txBody>
          <a:bodyPr wrap="none" rtlCol="0">
            <a:spAutoFit/>
          </a:bodyPr>
          <a:lstStyle/>
          <a:p>
            <a:r>
              <a:rPr lang="fr-FR" dirty="0" smtClean="0"/>
              <a:t>Les bosons (de </a:t>
            </a:r>
            <a:r>
              <a:rPr lang="fr-FR" dirty="0" err="1" smtClean="0"/>
              <a:t>Satyendranath</a:t>
            </a:r>
            <a:r>
              <a:rPr lang="fr-FR" dirty="0" smtClean="0"/>
              <a:t> Bose) de spin entier peuvent s’accumuler </a:t>
            </a:r>
          </a:p>
          <a:p>
            <a:r>
              <a:rPr lang="fr-FR" dirty="0" smtClean="0"/>
              <a:t>dans le même état (exemple les photons d’un rayon laser).</a:t>
            </a:r>
            <a:endParaRPr lang="fr-FR" dirty="0"/>
          </a:p>
        </p:txBody>
      </p:sp>
      <p:sp>
        <p:nvSpPr>
          <p:cNvPr id="7" name="Text Box 3"/>
          <p:cNvSpPr txBox="1">
            <a:spLocks noChangeArrowheads="1"/>
          </p:cNvSpPr>
          <p:nvPr/>
        </p:nvSpPr>
        <p:spPr bwMode="auto">
          <a:xfrm>
            <a:off x="0" y="2667000"/>
            <a:ext cx="7288213" cy="46166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400" dirty="0" smtClean="0"/>
              <a:t>Une interaction </a:t>
            </a:r>
            <a:r>
              <a:rPr lang="fr-FR" sz="2400" dirty="0"/>
              <a:t>est expliquée par un </a:t>
            </a:r>
            <a:r>
              <a:rPr lang="fr-FR" sz="2400" dirty="0">
                <a:solidFill>
                  <a:srgbClr val="FF0000"/>
                </a:solidFill>
              </a:rPr>
              <a:t>échange de</a:t>
            </a:r>
            <a:r>
              <a:rPr lang="fr-FR" sz="2400" dirty="0" smtClean="0">
                <a:solidFill>
                  <a:srgbClr val="FF0000"/>
                </a:solidFill>
              </a:rPr>
              <a:t> bosons</a:t>
            </a:r>
            <a:endParaRPr lang="fr-FR" sz="2400" b="1" dirty="0">
              <a:solidFill>
                <a:srgbClr val="FF0000"/>
              </a:solidFill>
            </a:endParaRPr>
          </a:p>
        </p:txBody>
      </p:sp>
      <p:grpSp>
        <p:nvGrpSpPr>
          <p:cNvPr id="5" name="Group 11"/>
          <p:cNvGrpSpPr>
            <a:grpSpLocks/>
          </p:cNvGrpSpPr>
          <p:nvPr/>
        </p:nvGrpSpPr>
        <p:grpSpPr bwMode="auto">
          <a:xfrm>
            <a:off x="914400" y="3200400"/>
            <a:ext cx="6051550" cy="2154237"/>
            <a:chOff x="891" y="1193"/>
            <a:chExt cx="3812" cy="1357"/>
          </a:xfrm>
        </p:grpSpPr>
        <p:grpSp>
          <p:nvGrpSpPr>
            <p:cNvPr id="8" name="Group 5"/>
            <p:cNvGrpSpPr>
              <a:grpSpLocks/>
            </p:cNvGrpSpPr>
            <p:nvPr/>
          </p:nvGrpSpPr>
          <p:grpSpPr bwMode="auto">
            <a:xfrm>
              <a:off x="891" y="1193"/>
              <a:ext cx="3812" cy="1357"/>
              <a:chOff x="287" y="2512"/>
              <a:chExt cx="5126" cy="1895"/>
            </a:xfrm>
          </p:grpSpPr>
          <p:pic>
            <p:nvPicPr>
              <p:cNvPr id="11" name="Picture 6" descr="abstossend">
                <a:hlinkClick r:id="rId2"/>
              </p:cNvPr>
              <p:cNvPicPr>
                <a:picLocks noChangeAspect="1" noChangeArrowheads="1"/>
              </p:cNvPicPr>
              <p:nvPr/>
            </p:nvPicPr>
            <p:blipFill>
              <a:blip r:embed="rId3"/>
              <a:srcRect/>
              <a:stretch>
                <a:fillRect/>
              </a:stretch>
            </p:blipFill>
            <p:spPr bwMode="auto">
              <a:xfrm>
                <a:off x="287" y="2563"/>
                <a:ext cx="5126" cy="1844"/>
              </a:xfrm>
              <a:prstGeom prst="rect">
                <a:avLst/>
              </a:prstGeom>
              <a:solidFill>
                <a:schemeClr val="bg1"/>
              </a:solidFill>
              <a:ln>
                <a:noFill/>
              </a:ln>
              <a:effectLst/>
            </p:spPr>
          </p:pic>
          <p:sp>
            <p:nvSpPr>
              <p:cNvPr id="12" name="Rectangle 7"/>
              <p:cNvSpPr>
                <a:spLocks noChangeArrowheads="1"/>
              </p:cNvSpPr>
              <p:nvPr/>
            </p:nvSpPr>
            <p:spPr bwMode="auto">
              <a:xfrm>
                <a:off x="304" y="2512"/>
                <a:ext cx="4984" cy="1808"/>
              </a:xfrm>
              <a:prstGeom prst="rect">
                <a:avLst/>
              </a:prstGeom>
              <a:noFill/>
              <a:ln w="28575">
                <a:solidFill>
                  <a:schemeClr val="tx2"/>
                </a:solidFill>
                <a:miter lim="800000"/>
                <a:headEnd/>
                <a:tailEnd/>
              </a:ln>
              <a:effectLst/>
            </p:spPr>
            <p:txBody>
              <a:bodyPr wrap="none" lIns="90000" tIns="46800" rIns="90000" bIns="46800" anchor="ctr">
                <a:prstTxWarp prst="textNoShape">
                  <a:avLst/>
                </a:prstTxWarp>
                <a:spAutoFit/>
              </a:bodyPr>
              <a:lstStyle/>
              <a:p>
                <a:endParaRPr lang="fr-FR"/>
              </a:p>
            </p:txBody>
          </p:sp>
        </p:grpSp>
        <p:sp>
          <p:nvSpPr>
            <p:cNvPr id="10" name="Rectangle 8"/>
            <p:cNvSpPr>
              <a:spLocks noChangeArrowheads="1"/>
            </p:cNvSpPr>
            <p:nvPr/>
          </p:nvSpPr>
          <p:spPr bwMode="auto">
            <a:xfrm>
              <a:off x="2128" y="1934"/>
              <a:ext cx="54" cy="178"/>
            </a:xfrm>
            <a:prstGeom prst="rect">
              <a:avLst/>
            </a:prstGeom>
            <a:solidFill>
              <a:schemeClr val="bg1"/>
            </a:solidFill>
            <a:ln w="28575">
              <a:solidFill>
                <a:schemeClr val="bg1"/>
              </a:solidFill>
              <a:miter lim="800000"/>
              <a:headEnd/>
              <a:tailEnd/>
            </a:ln>
            <a:effectLst/>
          </p:spPr>
          <p:txBody>
            <a:bodyPr wrap="none" lIns="90000" tIns="46800" rIns="90000" bIns="46800" anchor="ctr">
              <a:prstTxWarp prst="textNoShape">
                <a:avLst/>
              </a:prstTxWarp>
              <a:spAutoFit/>
            </a:bodyPr>
            <a:lstStyle/>
            <a:p>
              <a:endParaRPr lang="fr-FR"/>
            </a:p>
          </p:txBody>
        </p:sp>
      </p:grpSp>
      <p:sp>
        <p:nvSpPr>
          <p:cNvPr id="15" name="Rectangle 9"/>
          <p:cNvSpPr>
            <a:spLocks noChangeArrowheads="1"/>
          </p:cNvSpPr>
          <p:nvPr/>
        </p:nvSpPr>
        <p:spPr bwMode="auto">
          <a:xfrm>
            <a:off x="228600" y="5413375"/>
            <a:ext cx="8915400" cy="1444625"/>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66"/>
              </a:buClr>
              <a:buSzPct val="140000"/>
              <a:buFont typeface="Wingdings" pitchFamily="-84" charset="2"/>
              <a:buChar char="§"/>
            </a:pPr>
            <a:r>
              <a:rPr lang="fr-FR" sz="2000" dirty="0" smtClean="0"/>
              <a:t>Chaque </a:t>
            </a:r>
            <a:r>
              <a:rPr lang="fr-FR" sz="2000" dirty="0"/>
              <a:t>interaction se différencie </a:t>
            </a:r>
            <a:r>
              <a:rPr lang="fr-FR" sz="2000" dirty="0" smtClean="0"/>
              <a:t>par </a:t>
            </a:r>
            <a:r>
              <a:rPr lang="fr-FR" sz="2000" b="1" dirty="0" smtClean="0">
                <a:ea typeface="ＭＳ Ｐゴシック" pitchFamily="-84" charset="-128"/>
              </a:rPr>
              <a:t>son </a:t>
            </a:r>
            <a:r>
              <a:rPr lang="fr-FR" sz="2000" b="1" dirty="0">
                <a:ea typeface="ＭＳ Ｐゴシック" pitchFamily="-84" charset="-128"/>
              </a:rPr>
              <a:t>type de </a:t>
            </a:r>
            <a:r>
              <a:rPr lang="fr-FR" sz="2000" b="1" dirty="0" smtClean="0">
                <a:ea typeface="ＭＳ Ｐゴシック" pitchFamily="-84" charset="-128"/>
              </a:rPr>
              <a:t>messager : </a:t>
            </a:r>
            <a:r>
              <a:rPr lang="fr-FR" sz="2000" dirty="0" smtClean="0">
                <a:ea typeface="ＭＳ Ｐゴシック" pitchFamily="-84" charset="-128"/>
              </a:rPr>
              <a:t>Photon (aussi appelé gamma), gluon, W</a:t>
            </a:r>
            <a:r>
              <a:rPr lang="fr-FR" sz="2000" baseline="30000" dirty="0" smtClean="0">
                <a:ea typeface="ＭＳ Ｐゴシック" pitchFamily="-84" charset="-128"/>
              </a:rPr>
              <a:t>+</a:t>
            </a:r>
            <a:r>
              <a:rPr lang="fr-FR" sz="2000" dirty="0" smtClean="0">
                <a:ea typeface="ＭＳ Ｐゴシック" pitchFamily="-84" charset="-128"/>
              </a:rPr>
              <a:t>/W</a:t>
            </a:r>
            <a:r>
              <a:rPr lang="fr-FR" sz="2000" baseline="30000" dirty="0" smtClean="0">
                <a:ea typeface="ＭＳ Ｐゴシック" pitchFamily="-84" charset="-128"/>
              </a:rPr>
              <a:t>-</a:t>
            </a:r>
            <a:r>
              <a:rPr lang="fr-FR" sz="2000" dirty="0" smtClean="0">
                <a:ea typeface="ＭＳ Ｐゴシック" pitchFamily="-84" charset="-128"/>
              </a:rPr>
              <a:t>/Z</a:t>
            </a:r>
            <a:endParaRPr lang="fr-FR"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5"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133600"/>
            <a:ext cx="8534400" cy="1447800"/>
          </a:xfrm>
        </p:spPr>
        <p:txBody>
          <a:bodyPr>
            <a:normAutofit/>
          </a:bodyPr>
          <a:lstStyle/>
          <a:p>
            <a:r>
              <a:rPr lang="en-GB" dirty="0" smtClean="0"/>
              <a:t>La chasse au boson de Higgs </a:t>
            </a:r>
            <a:r>
              <a:rPr lang="en-GB" dirty="0" err="1" smtClean="0"/>
              <a:t>était</a:t>
            </a:r>
            <a:r>
              <a:rPr lang="en-GB" dirty="0" smtClean="0"/>
              <a:t> </a:t>
            </a:r>
            <a:r>
              <a:rPr lang="en-GB" dirty="0" err="1" smtClean="0"/>
              <a:t>ouverte</a:t>
            </a:r>
            <a:r>
              <a:rPr lang="en-GB" dirty="0" smtClean="0"/>
              <a:t> </a:t>
            </a:r>
            <a:r>
              <a:rPr lang="en-GB" dirty="0" err="1" smtClean="0"/>
              <a:t>depuis</a:t>
            </a:r>
            <a:r>
              <a:rPr lang="en-GB" dirty="0" smtClean="0"/>
              <a:t> </a:t>
            </a:r>
            <a:r>
              <a:rPr lang="en-GB" dirty="0" err="1" smtClean="0"/>
              <a:t>longtemps</a:t>
            </a:r>
            <a:endParaRPr lang="en-GB"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C571CA13-6F85-0943-AF8B-9251B391A222}" type="slidenum">
              <a:rPr lang="fr-FR" smtClean="0"/>
              <a:pPr/>
              <a:t>91</a:t>
            </a:fld>
            <a:endParaRPr lang="fr-FR"/>
          </a:p>
        </p:txBody>
      </p:sp>
      <p:sp>
        <p:nvSpPr>
          <p:cNvPr id="575490" name="Rectangle 2"/>
          <p:cNvSpPr>
            <a:spLocks noGrp="1" noChangeArrowheads="1"/>
          </p:cNvSpPr>
          <p:nvPr>
            <p:ph type="title"/>
          </p:nvPr>
        </p:nvSpPr>
        <p:spPr>
          <a:xfrm>
            <a:off x="685800" y="0"/>
            <a:ext cx="7173913" cy="519113"/>
          </a:xfrm>
        </p:spPr>
        <p:txBody>
          <a:bodyPr>
            <a:normAutofit fontScale="90000"/>
          </a:bodyPr>
          <a:lstStyle/>
          <a:p>
            <a:r>
              <a:rPr lang="en-US" smtClean="0"/>
              <a:t>Etat initial</a:t>
            </a:r>
            <a:endParaRPr lang="en-US" dirty="0"/>
          </a:p>
        </p:txBody>
      </p:sp>
      <p:sp>
        <p:nvSpPr>
          <p:cNvPr id="575492" name="Text Box 4"/>
          <p:cNvSpPr txBox="1">
            <a:spLocks noChangeArrowheads="1"/>
          </p:cNvSpPr>
          <p:nvPr/>
        </p:nvSpPr>
        <p:spPr bwMode="auto">
          <a:xfrm>
            <a:off x="0" y="6461125"/>
            <a:ext cx="4888174" cy="40229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2000" dirty="0" smtClean="0"/>
              <a:t>1GeV~masse d’un proton/</a:t>
            </a:r>
            <a:r>
              <a:rPr lang="en-US" sz="2000" dirty="0" err="1" smtClean="0"/>
              <a:t>atome</a:t>
            </a:r>
            <a:r>
              <a:rPr lang="en-US" sz="2000" dirty="0" smtClean="0"/>
              <a:t> </a:t>
            </a:r>
            <a:r>
              <a:rPr lang="en-US" sz="2000" dirty="0" err="1" smtClean="0"/>
              <a:t>d’hydrogène</a:t>
            </a:r>
            <a:endParaRPr lang="en-US" sz="2000" dirty="0"/>
          </a:p>
        </p:txBody>
      </p:sp>
      <p:sp>
        <p:nvSpPr>
          <p:cNvPr id="575499" name="Text Box 11"/>
          <p:cNvSpPr txBox="1">
            <a:spLocks noChangeArrowheads="1"/>
          </p:cNvSpPr>
          <p:nvPr/>
        </p:nvSpPr>
        <p:spPr bwMode="auto">
          <a:xfrm>
            <a:off x="4276725" y="1168400"/>
            <a:ext cx="915988" cy="1708150"/>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0600"/>
              <a:t>?</a:t>
            </a:r>
          </a:p>
        </p:txBody>
      </p:sp>
      <p:sp>
        <p:nvSpPr>
          <p:cNvPr id="575500" name="Rectangle 12"/>
          <p:cNvSpPr>
            <a:spLocks noGrp="1" noChangeArrowheads="1"/>
          </p:cNvSpPr>
          <p:nvPr>
            <p:ph type="body" idx="1"/>
          </p:nvPr>
        </p:nvSpPr>
        <p:spPr>
          <a:xfrm>
            <a:off x="0" y="4637088"/>
            <a:ext cx="8843963" cy="1204912"/>
          </a:xfrm>
        </p:spPr>
        <p:txBody>
          <a:bodyPr/>
          <a:lstStyle/>
          <a:p>
            <a:r>
              <a:rPr lang="en-GB" sz="2200" dirty="0" err="1" smtClean="0"/>
              <a:t>Toutes</a:t>
            </a:r>
            <a:r>
              <a:rPr lang="en-GB" sz="2200" dirty="0" smtClean="0"/>
              <a:t> les </a:t>
            </a:r>
            <a:r>
              <a:rPr lang="en-GB" sz="2200" dirty="0" err="1" smtClean="0"/>
              <a:t>propriétés</a:t>
            </a:r>
            <a:r>
              <a:rPr lang="en-GB" sz="2200" dirty="0" smtClean="0"/>
              <a:t> du boson de Higgs </a:t>
            </a:r>
            <a:r>
              <a:rPr lang="en-GB" sz="2200" dirty="0" err="1" smtClean="0"/>
              <a:t>sont</a:t>
            </a:r>
            <a:r>
              <a:rPr lang="en-GB" sz="2200" dirty="0" smtClean="0"/>
              <a:t> </a:t>
            </a:r>
            <a:r>
              <a:rPr lang="en-GB" sz="2200" dirty="0" err="1" smtClean="0"/>
              <a:t>prédites</a:t>
            </a:r>
            <a:r>
              <a:rPr lang="en-GB" sz="2200" dirty="0" smtClean="0"/>
              <a:t> par la </a:t>
            </a:r>
            <a:r>
              <a:rPr lang="en-GB" sz="2200" dirty="0" err="1" smtClean="0"/>
              <a:t>théorie</a:t>
            </a:r>
            <a:r>
              <a:rPr lang="en-GB" sz="2200" dirty="0" smtClean="0"/>
              <a:t> </a:t>
            </a:r>
            <a:r>
              <a:rPr lang="en-GB" sz="2200" dirty="0" err="1" smtClean="0"/>
              <a:t>sauf</a:t>
            </a:r>
            <a:r>
              <a:rPr lang="en-GB" sz="2200" dirty="0" smtClean="0"/>
              <a:t> </a:t>
            </a:r>
            <a:r>
              <a:rPr lang="en-GB" sz="2200" dirty="0" err="1" smtClean="0"/>
              <a:t>sa</a:t>
            </a:r>
            <a:r>
              <a:rPr lang="en-GB" sz="2200" dirty="0" smtClean="0"/>
              <a:t> masse</a:t>
            </a:r>
          </a:p>
          <a:p>
            <a:r>
              <a:rPr lang="en-GB" sz="2200" dirty="0" err="1" smtClean="0"/>
              <a:t>Théorie</a:t>
            </a:r>
            <a:r>
              <a:rPr lang="en-GB" sz="2200" dirty="0" smtClean="0"/>
              <a:t> </a:t>
            </a:r>
            <a:r>
              <a:rPr lang="en-GB" sz="2200" dirty="0" err="1" smtClean="0">
                <a:sym typeface="Symbol" pitchFamily="-84" charset="2"/>
              </a:rPr>
              <a:t></a:t>
            </a:r>
            <a:r>
              <a:rPr lang="en-GB" sz="2200" dirty="0" smtClean="0">
                <a:sym typeface="Symbol" pitchFamily="-84" charset="2"/>
              </a:rPr>
              <a:t> </a:t>
            </a:r>
            <a:r>
              <a:rPr lang="en-GB" sz="2200" dirty="0" err="1" smtClean="0">
                <a:sym typeface="Symbol" pitchFamily="-84" charset="2"/>
              </a:rPr>
              <a:t>m</a:t>
            </a:r>
            <a:r>
              <a:rPr lang="en-GB" sz="2200" baseline="-25000" dirty="0" err="1" smtClean="0">
                <a:sym typeface="Symbol" pitchFamily="-84" charset="2"/>
              </a:rPr>
              <a:t>H</a:t>
            </a:r>
            <a:r>
              <a:rPr lang="en-GB" sz="2200" dirty="0" smtClean="0">
                <a:sym typeface="Symbol" pitchFamily="-84" charset="2"/>
              </a:rPr>
              <a:t>&lt;1000 </a:t>
            </a:r>
            <a:r>
              <a:rPr lang="en-GB" sz="2200" dirty="0" err="1" smtClean="0">
                <a:sym typeface="Symbol" pitchFamily="-84" charset="2"/>
              </a:rPr>
              <a:t>GeV</a:t>
            </a:r>
            <a:endParaRPr lang="en-GB" sz="2200" baseline="30000" dirty="0">
              <a:sym typeface="Symbol" pitchFamily="-84" charset="2"/>
            </a:endParaRPr>
          </a:p>
        </p:txBody>
      </p:sp>
      <p:grpSp>
        <p:nvGrpSpPr>
          <p:cNvPr id="2" name="Group 17"/>
          <p:cNvGrpSpPr>
            <a:grpSpLocks/>
          </p:cNvGrpSpPr>
          <p:nvPr/>
        </p:nvGrpSpPr>
        <p:grpSpPr bwMode="auto">
          <a:xfrm>
            <a:off x="-90488" y="2997200"/>
            <a:ext cx="9234488" cy="1163638"/>
            <a:chOff x="-57" y="1888"/>
            <a:chExt cx="5817" cy="733"/>
          </a:xfrm>
        </p:grpSpPr>
        <p:pic>
          <p:nvPicPr>
            <p:cNvPr id="575493" name="Picture 5"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75495" name="Rectangle 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496" name="Rectangle 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497" name="Rectangle 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501" name="Text Box 13"/>
            <p:cNvSpPr txBox="1">
              <a:spLocks noChangeArrowheads="1"/>
            </p:cNvSpPr>
            <p:nvPr/>
          </p:nvSpPr>
          <p:spPr bwMode="auto">
            <a:xfrm>
              <a:off x="5023" y="2359"/>
              <a:ext cx="445" cy="21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75502" name="Line 14"/>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75503" name="Rectangle 15"/>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5504" name="Text Box 16"/>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10"/>
          </p:nvPr>
        </p:nvSpPr>
        <p:spPr/>
        <p:txBody>
          <a:bodyPr/>
          <a:lstStyle/>
          <a:p>
            <a:fld id="{6ADC472E-0DF4-574F-8231-E8E7A99C00CF}" type="slidenum">
              <a:rPr lang="fr-FR"/>
              <a:pPr/>
              <a:t>92</a:t>
            </a:fld>
            <a:endParaRPr lang="fr-FR"/>
          </a:p>
        </p:txBody>
      </p:sp>
      <p:grpSp>
        <p:nvGrpSpPr>
          <p:cNvPr id="2" name="Group 15"/>
          <p:cNvGrpSpPr>
            <a:grpSpLocks/>
          </p:cNvGrpSpPr>
          <p:nvPr/>
        </p:nvGrpSpPr>
        <p:grpSpPr bwMode="auto">
          <a:xfrm>
            <a:off x="-90488" y="2997200"/>
            <a:ext cx="9234488" cy="1163638"/>
            <a:chOff x="-57" y="1888"/>
            <a:chExt cx="5817" cy="733"/>
          </a:xfrm>
        </p:grpSpPr>
        <p:pic>
          <p:nvPicPr>
            <p:cNvPr id="579600" name="Picture 16"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79601"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2"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3"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4" name="Text Box 20"/>
            <p:cNvSpPr txBox="1">
              <a:spLocks noChangeArrowheads="1"/>
            </p:cNvSpPr>
            <p:nvPr/>
          </p:nvSpPr>
          <p:spPr bwMode="auto">
            <a:xfrm>
              <a:off x="5023" y="2359"/>
              <a:ext cx="674" cy="212"/>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(GeV/c</a:t>
              </a:r>
              <a:r>
                <a:rPr lang="en-US" sz="1600" baseline="30000" dirty="0"/>
                <a:t>2</a:t>
              </a:r>
              <a:r>
                <a:rPr lang="en-US" sz="1600" dirty="0"/>
                <a:t>)</a:t>
              </a:r>
            </a:p>
          </p:txBody>
        </p:sp>
        <p:sp>
          <p:nvSpPr>
            <p:cNvPr id="579605"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79606"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607" name="Text Box 23"/>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
        <p:nvSpPr>
          <p:cNvPr id="579586" name="Rectangle 2"/>
          <p:cNvSpPr>
            <a:spLocks noGrp="1" noChangeArrowheads="1"/>
          </p:cNvSpPr>
          <p:nvPr>
            <p:ph type="title"/>
          </p:nvPr>
        </p:nvSpPr>
        <p:spPr>
          <a:xfrm>
            <a:off x="685801" y="0"/>
            <a:ext cx="6870700" cy="519113"/>
          </a:xfrm>
        </p:spPr>
        <p:txBody>
          <a:bodyPr>
            <a:normAutofit fontScale="90000"/>
          </a:bodyPr>
          <a:lstStyle/>
          <a:p>
            <a:r>
              <a:rPr lang="en-US" dirty="0"/>
              <a:t>La chasse au boson de Higgs</a:t>
            </a:r>
          </a:p>
        </p:txBody>
      </p:sp>
      <p:sp>
        <p:nvSpPr>
          <p:cNvPr id="579590"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591"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79593"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79594" name="Text Box 10"/>
          <p:cNvSpPr txBox="1">
            <a:spLocks noChangeArrowheads="1"/>
          </p:cNvSpPr>
          <p:nvPr/>
        </p:nvSpPr>
        <p:spPr bwMode="auto">
          <a:xfrm>
            <a:off x="7974013" y="3744913"/>
            <a:ext cx="705840" cy="34073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79595" name="Rectangle 11"/>
          <p:cNvSpPr>
            <a:spLocks noChangeArrowheads="1"/>
          </p:cNvSpPr>
          <p:nvPr/>
        </p:nvSpPr>
        <p:spPr bwMode="auto">
          <a:xfrm>
            <a:off x="1177925" y="1293813"/>
            <a:ext cx="1514475" cy="641350"/>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r>
              <a:rPr lang="en-US" sz="1800"/>
              <a:t>LEP</a:t>
            </a:r>
          </a:p>
          <a:p>
            <a:r>
              <a:rPr lang="en-US" sz="1800"/>
              <a:t>1989-2000</a:t>
            </a:r>
            <a:r>
              <a:rPr lang="en-US" sz="1400"/>
              <a:t> </a:t>
            </a:r>
          </a:p>
        </p:txBody>
      </p:sp>
      <p:pic>
        <p:nvPicPr>
          <p:cNvPr id="579596" name="Picture 12"/>
          <p:cNvPicPr>
            <a:picLocks noChangeAspect="1" noChangeArrowheads="1"/>
          </p:cNvPicPr>
          <p:nvPr/>
        </p:nvPicPr>
        <p:blipFill>
          <a:blip r:embed="rId4"/>
          <a:srcRect/>
          <a:stretch>
            <a:fillRect/>
          </a:stretch>
        </p:blipFill>
        <p:spPr bwMode="auto">
          <a:xfrm>
            <a:off x="0" y="4762500"/>
            <a:ext cx="3340100" cy="2095500"/>
          </a:xfrm>
          <a:prstGeom prst="rect">
            <a:avLst/>
          </a:prstGeom>
          <a:noFill/>
          <a:ln w="28575">
            <a:noFill/>
            <a:miter lim="800000"/>
            <a:headEnd/>
            <a:tailEnd/>
          </a:ln>
          <a:effectLst/>
        </p:spPr>
      </p:pic>
      <p:sp>
        <p:nvSpPr>
          <p:cNvPr id="579597" name="Text Box 13"/>
          <p:cNvSpPr txBox="1">
            <a:spLocks noChangeArrowheads="1"/>
          </p:cNvSpPr>
          <p:nvPr/>
        </p:nvSpPr>
        <p:spPr bwMode="auto">
          <a:xfrm>
            <a:off x="3319463" y="4713288"/>
            <a:ext cx="1744662" cy="517525"/>
          </a:xfrm>
          <a:prstGeom prst="rect">
            <a:avLst/>
          </a:prstGeom>
          <a:noFill/>
          <a:ln w="28575">
            <a:noFill/>
            <a:miter lim="800000"/>
            <a:headEnd/>
            <a:tailEnd/>
          </a:ln>
          <a:effectLst/>
        </p:spPr>
        <p:txBody>
          <a:bodyPr wrap="none" lIns="90000" tIns="46800" rIns="90000" bIns="46800">
            <a:prstTxWarp prst="textNoShape">
              <a:avLst/>
            </a:prstTxWarp>
            <a:spAutoFit/>
          </a:bodyPr>
          <a:lstStyle/>
          <a:p>
            <a:pPr algn="ctr"/>
            <a:r>
              <a:rPr lang="en-US" sz="1400"/>
              <a:t>Le LEP au cern</a:t>
            </a:r>
          </a:p>
          <a:p>
            <a:pPr algn="ctr"/>
            <a:r>
              <a:rPr lang="en-US" sz="1400"/>
              <a:t>(pres de Genève)</a:t>
            </a:r>
          </a:p>
        </p:txBody>
      </p:sp>
      <p:sp>
        <p:nvSpPr>
          <p:cNvPr id="579598" name="Text Box 14"/>
          <p:cNvSpPr txBox="1">
            <a:spLocks noChangeArrowheads="1"/>
          </p:cNvSpPr>
          <p:nvPr/>
        </p:nvSpPr>
        <p:spPr bwMode="auto">
          <a:xfrm>
            <a:off x="-90488" y="3297238"/>
            <a:ext cx="342901" cy="3667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nvGrpSpPr>
          <p:cNvPr id="3" name="Grouper 21"/>
          <p:cNvGrpSpPr/>
          <p:nvPr/>
        </p:nvGrpSpPr>
        <p:grpSpPr>
          <a:xfrm>
            <a:off x="6248400" y="304800"/>
            <a:ext cx="2590800" cy="2851251"/>
            <a:chOff x="6248400" y="304800"/>
            <a:chExt cx="2590800" cy="2851251"/>
          </a:xfrm>
        </p:grpSpPr>
        <p:pic>
          <p:nvPicPr>
            <p:cNvPr id="23" name="Image 22" descr="z05_blueband-LEPEWG-2005.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248400" y="304800"/>
              <a:ext cx="2590800" cy="2851251"/>
            </a:xfrm>
            <a:prstGeom prst="rect">
              <a:avLst/>
            </a:prstGeom>
          </p:spPr>
        </p:pic>
        <p:sp>
          <p:nvSpPr>
            <p:cNvPr id="24" name="ZoneTexte 23"/>
            <p:cNvSpPr txBox="1"/>
            <p:nvPr/>
          </p:nvSpPr>
          <p:spPr>
            <a:xfrm>
              <a:off x="7162800" y="838200"/>
              <a:ext cx="1219200" cy="685800"/>
            </a:xfrm>
            <a:prstGeom prst="rect">
              <a:avLst/>
            </a:prstGeom>
            <a:solidFill>
              <a:schemeClr val="bg1"/>
            </a:solidFill>
          </p:spPr>
          <p:txBody>
            <a:bodyPr wrap="square" rtlCol="0">
              <a:noAutofit/>
            </a:bodyPr>
            <a:lstStyle/>
            <a:p>
              <a:r>
                <a:rPr lang="fr-FR" sz="1050" dirty="0" smtClean="0"/>
                <a:t>Mesures indirectes</a:t>
              </a:r>
            </a:p>
            <a:p>
              <a:r>
                <a:rPr lang="fr-FR" sz="1050" dirty="0" smtClean="0"/>
                <a:t>          2005</a:t>
              </a:r>
            </a:p>
            <a:p>
              <a:r>
                <a:rPr lang="fr-FR" sz="1050" dirty="0" smtClean="0"/>
                <a:t>H plutôt léger</a:t>
              </a:r>
              <a:endParaRPr lang="fr-FR" sz="1050" dirty="0"/>
            </a:p>
          </p:txBody>
        </p:sp>
      </p:gr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10"/>
          </p:nvPr>
        </p:nvSpPr>
        <p:spPr/>
        <p:txBody>
          <a:bodyPr/>
          <a:lstStyle/>
          <a:p>
            <a:fld id="{D21C3670-980B-A94B-BB52-84BADED8C9A2}" type="slidenum">
              <a:rPr lang="fr-FR"/>
              <a:pPr/>
              <a:t>93</a:t>
            </a:fld>
            <a:endParaRPr lang="fr-FR"/>
          </a:p>
        </p:txBody>
      </p:sp>
      <p:grpSp>
        <p:nvGrpSpPr>
          <p:cNvPr id="2" name="Group 14"/>
          <p:cNvGrpSpPr>
            <a:grpSpLocks/>
          </p:cNvGrpSpPr>
          <p:nvPr/>
        </p:nvGrpSpPr>
        <p:grpSpPr bwMode="auto">
          <a:xfrm>
            <a:off x="-90488" y="2997200"/>
            <a:ext cx="9234488" cy="1163638"/>
            <a:chOff x="-57" y="1888"/>
            <a:chExt cx="5817" cy="733"/>
          </a:xfrm>
        </p:grpSpPr>
        <p:pic>
          <p:nvPicPr>
            <p:cNvPr id="582671" name="Picture 15"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82672" name="Rectangle 16"/>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3" name="Rectangle 17"/>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4" name="Rectangle 18"/>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5" name="Text Box 19"/>
            <p:cNvSpPr txBox="1">
              <a:spLocks noChangeArrowheads="1"/>
            </p:cNvSpPr>
            <p:nvPr/>
          </p:nvSpPr>
          <p:spPr bwMode="auto">
            <a:xfrm>
              <a:off x="5023" y="2359"/>
              <a:ext cx="674" cy="212"/>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(GeV/c</a:t>
              </a:r>
              <a:r>
                <a:rPr lang="en-US" sz="1600" baseline="30000" dirty="0"/>
                <a:t>2</a:t>
              </a:r>
              <a:r>
                <a:rPr lang="en-US" sz="1600" dirty="0"/>
                <a:t>)</a:t>
              </a:r>
            </a:p>
          </p:txBody>
        </p:sp>
        <p:sp>
          <p:nvSpPr>
            <p:cNvPr id="582676" name="Line 20"/>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82677" name="Rectangle 21"/>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78" name="Text Box 22"/>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
        <p:nvSpPr>
          <p:cNvPr id="582658" name="Rectangle 2"/>
          <p:cNvSpPr>
            <a:spLocks noGrp="1" noChangeArrowheads="1"/>
          </p:cNvSpPr>
          <p:nvPr>
            <p:ph type="title"/>
          </p:nvPr>
        </p:nvSpPr>
        <p:spPr>
          <a:xfrm>
            <a:off x="381001" y="0"/>
            <a:ext cx="7175500" cy="519113"/>
          </a:xfrm>
        </p:spPr>
        <p:txBody>
          <a:bodyPr>
            <a:normAutofit fontScale="90000"/>
          </a:bodyPr>
          <a:lstStyle/>
          <a:p>
            <a:r>
              <a:rPr lang="en-US" dirty="0"/>
              <a:t>La chasse au boson de Higgs</a:t>
            </a:r>
          </a:p>
        </p:txBody>
      </p:sp>
      <p:sp>
        <p:nvSpPr>
          <p:cNvPr id="582662" name="Rectangle 6"/>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2663"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2665" name="Text Box 9"/>
          <p:cNvSpPr txBox="1">
            <a:spLocks noChangeArrowheads="1"/>
          </p:cNvSpPr>
          <p:nvPr/>
        </p:nvSpPr>
        <p:spPr bwMode="auto">
          <a:xfrm>
            <a:off x="7974013" y="3744913"/>
            <a:ext cx="705840" cy="34073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82666" name="Rectangle 10"/>
          <p:cNvSpPr>
            <a:spLocks noChangeArrowheads="1"/>
          </p:cNvSpPr>
          <p:nvPr/>
        </p:nvSpPr>
        <p:spPr bwMode="auto">
          <a:xfrm>
            <a:off x="2820988" y="1293813"/>
            <a:ext cx="1514475" cy="641350"/>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r>
              <a:rPr lang="en-US" sz="1800" dirty="0" err="1"/>
              <a:t>TeVatron</a:t>
            </a:r>
            <a:endParaRPr lang="en-US" sz="1800" dirty="0"/>
          </a:p>
          <a:p>
            <a:r>
              <a:rPr lang="en-US" sz="1800" dirty="0"/>
              <a:t>1983-2011</a:t>
            </a:r>
            <a:r>
              <a:rPr lang="en-US" sz="1400" dirty="0"/>
              <a:t> </a:t>
            </a:r>
          </a:p>
        </p:txBody>
      </p:sp>
      <p:sp>
        <p:nvSpPr>
          <p:cNvPr id="582668" name="Text Box 12"/>
          <p:cNvSpPr txBox="1">
            <a:spLocks noChangeArrowheads="1"/>
          </p:cNvSpPr>
          <p:nvPr/>
        </p:nvSpPr>
        <p:spPr bwMode="auto">
          <a:xfrm>
            <a:off x="1060450" y="4668838"/>
            <a:ext cx="2262188" cy="517525"/>
          </a:xfrm>
          <a:prstGeom prst="rect">
            <a:avLst/>
          </a:prstGeom>
          <a:noFill/>
          <a:ln w="28575">
            <a:noFill/>
            <a:miter lim="800000"/>
            <a:headEnd/>
            <a:tailEnd/>
          </a:ln>
          <a:effectLst/>
        </p:spPr>
        <p:txBody>
          <a:bodyPr wrap="none" lIns="90000" tIns="46800" rIns="90000" bIns="46800">
            <a:prstTxWarp prst="textNoShape">
              <a:avLst/>
            </a:prstTxWarp>
            <a:spAutoFit/>
          </a:bodyPr>
          <a:lstStyle/>
          <a:p>
            <a:pPr algn="ctr"/>
            <a:r>
              <a:rPr lang="en-US" sz="1400" dirty="0"/>
              <a:t>Le </a:t>
            </a:r>
            <a:r>
              <a:rPr lang="en-US" sz="1400" dirty="0" err="1"/>
              <a:t>TeVatron</a:t>
            </a:r>
            <a:r>
              <a:rPr lang="en-US" sz="1400" dirty="0"/>
              <a:t> </a:t>
            </a:r>
            <a:r>
              <a:rPr lang="en-US" sz="1400" dirty="0" err="1"/>
              <a:t>à</a:t>
            </a:r>
            <a:r>
              <a:rPr lang="en-US" sz="1400" dirty="0"/>
              <a:t> </a:t>
            </a:r>
            <a:r>
              <a:rPr lang="en-US" sz="1400" dirty="0" err="1"/>
              <a:t>Fermilab</a:t>
            </a:r>
            <a:endParaRPr lang="en-US" sz="1400" dirty="0"/>
          </a:p>
          <a:p>
            <a:pPr algn="ctr"/>
            <a:r>
              <a:rPr lang="en-US" sz="1400" dirty="0"/>
              <a:t>(pres de Chicago)</a:t>
            </a:r>
          </a:p>
        </p:txBody>
      </p:sp>
      <p:sp>
        <p:nvSpPr>
          <p:cNvPr id="582669" name="Text Box 13"/>
          <p:cNvSpPr txBox="1">
            <a:spLocks noChangeArrowheads="1"/>
          </p:cNvSpPr>
          <p:nvPr/>
        </p:nvSpPr>
        <p:spPr bwMode="auto">
          <a:xfrm>
            <a:off x="-90488" y="3297238"/>
            <a:ext cx="342901" cy="3667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sp>
        <p:nvSpPr>
          <p:cNvPr id="582679" name="Rectangle 23"/>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pic>
        <p:nvPicPr>
          <p:cNvPr id="21" name="Image 20" descr="tevatron.jpg"/>
          <p:cNvPicPr>
            <a:picLocks noChangeAspect="1"/>
          </p:cNvPicPr>
          <p:nvPr/>
        </p:nvPicPr>
        <p:blipFill>
          <a:blip r:embed="rId4"/>
          <a:stretch>
            <a:fillRect/>
          </a:stretch>
        </p:blipFill>
        <p:spPr>
          <a:xfrm>
            <a:off x="3322638" y="4514850"/>
            <a:ext cx="3378200" cy="2206625"/>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Espace réservé du numéro de diapositive 3"/>
          <p:cNvSpPr>
            <a:spLocks noGrp="1"/>
          </p:cNvSpPr>
          <p:nvPr>
            <p:ph type="sldNum" sz="quarter" idx="10"/>
          </p:nvPr>
        </p:nvSpPr>
        <p:spPr/>
        <p:txBody>
          <a:bodyPr/>
          <a:lstStyle/>
          <a:p>
            <a:fld id="{5ADCD19D-08DF-9E4C-9078-1128ABDC9F78}" type="slidenum">
              <a:rPr lang="fr-FR"/>
              <a:pPr/>
              <a:t>94</a:t>
            </a:fld>
            <a:endParaRPr lang="fr-FR"/>
          </a:p>
        </p:txBody>
      </p:sp>
      <p:grpSp>
        <p:nvGrpSpPr>
          <p:cNvPr id="2" name="Group 22"/>
          <p:cNvGrpSpPr>
            <a:grpSpLocks/>
          </p:cNvGrpSpPr>
          <p:nvPr/>
        </p:nvGrpSpPr>
        <p:grpSpPr bwMode="auto">
          <a:xfrm>
            <a:off x="-90488" y="2997200"/>
            <a:ext cx="9234488" cy="1163638"/>
            <a:chOff x="-57" y="1888"/>
            <a:chExt cx="5817" cy="733"/>
          </a:xfrm>
        </p:grpSpPr>
        <p:pic>
          <p:nvPicPr>
            <p:cNvPr id="583703" name="Picture 23" descr="Image1"/>
            <p:cNvPicPr>
              <a:picLocks noChangeAspect="1" noChangeArrowheads="1"/>
            </p:cNvPicPr>
            <p:nvPr/>
          </p:nvPicPr>
          <p:blipFill>
            <a:blip r:embed="rId3"/>
            <a:srcRect/>
            <a:stretch>
              <a:fillRect/>
            </a:stretch>
          </p:blipFill>
          <p:spPr bwMode="auto">
            <a:xfrm>
              <a:off x="0" y="1891"/>
              <a:ext cx="5760" cy="730"/>
            </a:xfrm>
            <a:prstGeom prst="rect">
              <a:avLst/>
            </a:prstGeom>
            <a:noFill/>
          </p:spPr>
        </p:pic>
        <p:sp>
          <p:nvSpPr>
            <p:cNvPr id="583704" name="Rectangle 24"/>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05" name="Rectangle 25"/>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06" name="Rectangle 26"/>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07" name="Text Box 27"/>
            <p:cNvSpPr txBox="1">
              <a:spLocks noChangeArrowheads="1"/>
            </p:cNvSpPr>
            <p:nvPr/>
          </p:nvSpPr>
          <p:spPr bwMode="auto">
            <a:xfrm>
              <a:off x="5023" y="2359"/>
              <a:ext cx="445" cy="215"/>
            </a:xfrm>
            <a:prstGeom prst="rect">
              <a:avLst/>
            </a:prstGeom>
            <a:solidFill>
              <a:schemeClr val="bg1"/>
            </a:solidFill>
            <a:ln w="28575">
              <a:noFill/>
              <a:miter lim="800000"/>
              <a:headEnd/>
              <a:tailEnd/>
            </a:ln>
            <a:effectLst/>
          </p:spPr>
          <p:txBody>
            <a:bodyPr wrap="none" lIns="90000" tIns="46800" rIns="90000" bIns="46800">
              <a:prstTxWarp prst="textNoShape">
                <a:avLst/>
              </a:prstTxWarp>
              <a:spAutoFit/>
            </a:bodyPr>
            <a:lstStyle/>
            <a:p>
              <a:r>
                <a:rPr lang="en-US" sz="1600" dirty="0"/>
                <a:t>(</a:t>
              </a:r>
              <a:r>
                <a:rPr lang="en-US" sz="1600" dirty="0" err="1" smtClean="0"/>
                <a:t>GeV</a:t>
              </a:r>
              <a:r>
                <a:rPr lang="en-US" sz="1600" dirty="0" smtClean="0"/>
                <a:t>)</a:t>
              </a:r>
              <a:endParaRPr lang="en-US" sz="1600" dirty="0"/>
            </a:p>
          </p:txBody>
        </p:sp>
        <p:sp>
          <p:nvSpPr>
            <p:cNvPr id="583708" name="Line 28"/>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p:spPr>
          <p:txBody>
            <a:bodyPr lIns="90000" tIns="46800" rIns="90000" bIns="46800">
              <a:prstTxWarp prst="textNoShape">
                <a:avLst/>
              </a:prstTxWarp>
              <a:spAutoFit/>
            </a:bodyPr>
            <a:lstStyle/>
            <a:p>
              <a:endParaRPr lang="fr-FR"/>
            </a:p>
          </p:txBody>
        </p:sp>
        <p:sp>
          <p:nvSpPr>
            <p:cNvPr id="583709" name="Rectangle 29"/>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p:spPr>
          <p:txBody>
            <a:bodyPr lIns="90000" tIns="46800" rIns="90000" bIns="46800" anchor="ctr">
              <a:prstTxWarp prst="textNoShape">
                <a:avLst/>
              </a:prstTxWarp>
              <a:spAutoFit/>
            </a:bodyPr>
            <a:lstStyle/>
            <a:p>
              <a:endParaRPr lang="fr-FR"/>
            </a:p>
          </p:txBody>
        </p:sp>
        <p:sp>
          <p:nvSpPr>
            <p:cNvPr id="583710" name="Text Box 30"/>
            <p:cNvSpPr txBox="1">
              <a:spLocks noChangeArrowheads="1"/>
            </p:cNvSpPr>
            <p:nvPr/>
          </p:nvSpPr>
          <p:spPr bwMode="auto">
            <a:xfrm>
              <a:off x="-57" y="2077"/>
              <a:ext cx="216"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grpSp>
      <p:sp>
        <p:nvSpPr>
          <p:cNvPr id="583689" name="Rectangle 9"/>
          <p:cNvSpPr>
            <a:spLocks noChangeArrowheads="1"/>
          </p:cNvSpPr>
          <p:nvPr/>
        </p:nvSpPr>
        <p:spPr bwMode="auto">
          <a:xfrm>
            <a:off x="2460625" y="2009775"/>
            <a:ext cx="5481638" cy="1289050"/>
          </a:xfrm>
          <a:prstGeom prst="rect">
            <a:avLst/>
          </a:prstGeom>
          <a:solidFill>
            <a:srgbClr val="00CCFF"/>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90" name="Rectangle 10"/>
          <p:cNvSpPr>
            <a:spLocks noChangeArrowheads="1"/>
          </p:cNvSpPr>
          <p:nvPr/>
        </p:nvSpPr>
        <p:spPr bwMode="auto">
          <a:xfrm>
            <a:off x="2049463" y="2008188"/>
            <a:ext cx="90487" cy="1289050"/>
          </a:xfrm>
          <a:prstGeom prst="rect">
            <a:avLst/>
          </a:prstGeom>
          <a:solidFill>
            <a:srgbClr val="00CCFF"/>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82" name="Rectangle 2"/>
          <p:cNvSpPr>
            <a:spLocks noGrp="1" noChangeArrowheads="1"/>
          </p:cNvSpPr>
          <p:nvPr>
            <p:ph type="title"/>
          </p:nvPr>
        </p:nvSpPr>
        <p:spPr>
          <a:xfrm>
            <a:off x="152401" y="0"/>
            <a:ext cx="7404100" cy="519113"/>
          </a:xfrm>
        </p:spPr>
        <p:txBody>
          <a:bodyPr>
            <a:normAutofit fontScale="90000"/>
          </a:bodyPr>
          <a:lstStyle/>
          <a:p>
            <a:r>
              <a:rPr lang="en-US" dirty="0"/>
              <a:t>La chasse au boson de Higgs</a:t>
            </a:r>
          </a:p>
        </p:txBody>
      </p:sp>
      <p:sp>
        <p:nvSpPr>
          <p:cNvPr id="583687"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88" name="Rectangle 8"/>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p:spPr>
        <p:txBody>
          <a:bodyPr lIns="90000" tIns="46800" rIns="90000" bIns="46800" anchor="ctr">
            <a:prstTxWarp prst="textNoShape">
              <a:avLst/>
            </a:prstTxWarp>
            <a:spAutoFit/>
          </a:bodyPr>
          <a:lstStyle/>
          <a:p>
            <a:endParaRPr lang="fr-FR"/>
          </a:p>
        </p:txBody>
      </p:sp>
      <p:sp>
        <p:nvSpPr>
          <p:cNvPr id="583692" name="Rectangle 12"/>
          <p:cNvSpPr>
            <a:spLocks noChangeArrowheads="1"/>
          </p:cNvSpPr>
          <p:nvPr/>
        </p:nvSpPr>
        <p:spPr bwMode="auto">
          <a:xfrm>
            <a:off x="5011738" y="1265238"/>
            <a:ext cx="1690687" cy="641350"/>
          </a:xfrm>
          <a:prstGeom prst="rect">
            <a:avLst/>
          </a:prstGeom>
          <a:noFill/>
          <a:ln w="28575">
            <a:noFill/>
            <a:miter lim="800000"/>
            <a:headEnd/>
            <a:tailEnd/>
          </a:ln>
          <a:effectLst/>
        </p:spPr>
        <p:txBody>
          <a:bodyPr wrap="none" lIns="90000" tIns="46800" rIns="90000" bIns="46800" anchor="ctr">
            <a:prstTxWarp prst="textNoShape">
              <a:avLst/>
            </a:prstTxWarp>
            <a:spAutoFit/>
          </a:bodyPr>
          <a:lstStyle/>
          <a:p>
            <a:r>
              <a:rPr lang="en-US" sz="1800"/>
              <a:t>LHC</a:t>
            </a:r>
          </a:p>
          <a:p>
            <a:r>
              <a:rPr lang="en-US" sz="1800"/>
              <a:t>Depuis 2009</a:t>
            </a:r>
            <a:r>
              <a:rPr lang="en-US" sz="1400"/>
              <a:t> </a:t>
            </a:r>
          </a:p>
        </p:txBody>
      </p:sp>
      <p:sp>
        <p:nvSpPr>
          <p:cNvPr id="583693" name="Line 13"/>
          <p:cNvSpPr>
            <a:spLocks noChangeShapeType="1"/>
          </p:cNvSpPr>
          <p:nvPr/>
        </p:nvSpPr>
        <p:spPr bwMode="auto">
          <a:xfrm>
            <a:off x="2292350" y="1408113"/>
            <a:ext cx="0" cy="392112"/>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fr-FR"/>
          </a:p>
        </p:txBody>
      </p:sp>
      <p:sp>
        <p:nvSpPr>
          <p:cNvPr id="583694" name="Text Box 14"/>
          <p:cNvSpPr txBox="1">
            <a:spLocks noChangeArrowheads="1"/>
          </p:cNvSpPr>
          <p:nvPr/>
        </p:nvSpPr>
        <p:spPr bwMode="auto">
          <a:xfrm>
            <a:off x="2057400" y="685800"/>
            <a:ext cx="369660" cy="771623"/>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4400" dirty="0"/>
              <a:t>!</a:t>
            </a:r>
          </a:p>
        </p:txBody>
      </p:sp>
      <p:sp>
        <p:nvSpPr>
          <p:cNvPr id="583700" name="Text Box 20"/>
          <p:cNvSpPr txBox="1">
            <a:spLocks noChangeArrowheads="1"/>
          </p:cNvSpPr>
          <p:nvPr/>
        </p:nvSpPr>
        <p:spPr bwMode="auto">
          <a:xfrm>
            <a:off x="4882672" y="4683125"/>
            <a:ext cx="1348744" cy="309958"/>
          </a:xfrm>
          <a:prstGeom prst="rect">
            <a:avLst/>
          </a:prstGeom>
          <a:noFill/>
          <a:ln w="28575">
            <a:noFill/>
            <a:miter lim="800000"/>
            <a:headEnd/>
            <a:tailEnd/>
          </a:ln>
          <a:effectLst/>
        </p:spPr>
        <p:txBody>
          <a:bodyPr wrap="none" lIns="90000" tIns="46800" rIns="90000" bIns="46800">
            <a:prstTxWarp prst="textNoShape">
              <a:avLst/>
            </a:prstTxWarp>
            <a:spAutoFit/>
          </a:bodyPr>
          <a:lstStyle/>
          <a:p>
            <a:pPr algn="ctr"/>
            <a:r>
              <a:rPr lang="en-US" sz="1400" dirty="0"/>
              <a:t>Le LHC au </a:t>
            </a:r>
            <a:r>
              <a:rPr lang="en-US" sz="1400" dirty="0" err="1" smtClean="0"/>
              <a:t>cern</a:t>
            </a:r>
            <a:endParaRPr lang="en-US" sz="1400" dirty="0"/>
          </a:p>
        </p:txBody>
      </p:sp>
      <p:sp>
        <p:nvSpPr>
          <p:cNvPr id="583701" name="Text Box 21"/>
          <p:cNvSpPr txBox="1">
            <a:spLocks noChangeArrowheads="1"/>
          </p:cNvSpPr>
          <p:nvPr/>
        </p:nvSpPr>
        <p:spPr bwMode="auto">
          <a:xfrm>
            <a:off x="-90488" y="3297238"/>
            <a:ext cx="342901" cy="3667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b="1"/>
              <a:t>0</a:t>
            </a:r>
          </a:p>
        </p:txBody>
      </p:sp>
      <p:pic>
        <p:nvPicPr>
          <p:cNvPr id="24" name="Image 23" descr="cern.jpg"/>
          <p:cNvPicPr>
            <a:picLocks noChangeAspect="1"/>
          </p:cNvPicPr>
          <p:nvPr/>
        </p:nvPicPr>
        <p:blipFill>
          <a:blip r:embed="rId4"/>
          <a:stretch>
            <a:fillRect/>
          </a:stretch>
        </p:blipFill>
        <p:spPr>
          <a:xfrm>
            <a:off x="6419850" y="4525963"/>
            <a:ext cx="2638425" cy="2193925"/>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Image 19" descr="atome_small.jpg"/>
          <p:cNvPicPr>
            <a:picLocks noChangeAspect="1"/>
          </p:cNvPicPr>
          <p:nvPr/>
        </p:nvPicPr>
        <p:blipFill>
          <a:blip r:embed="rId3"/>
          <a:stretch>
            <a:fillRect/>
          </a:stretch>
        </p:blipFill>
        <p:spPr>
          <a:xfrm>
            <a:off x="0" y="3848100"/>
            <a:ext cx="3108325" cy="3009900"/>
          </a:xfrm>
          <a:prstGeom prst="rect">
            <a:avLst/>
          </a:prstGeom>
        </p:spPr>
      </p:pic>
      <p:sp>
        <p:nvSpPr>
          <p:cNvPr id="19" name="Espace réservé du numéro de diapositive 3"/>
          <p:cNvSpPr>
            <a:spLocks noGrp="1"/>
          </p:cNvSpPr>
          <p:nvPr>
            <p:ph type="sldNum" sz="quarter" idx="10"/>
          </p:nvPr>
        </p:nvSpPr>
        <p:spPr>
          <a:xfrm>
            <a:off x="6894513" y="6356350"/>
            <a:ext cx="2133600" cy="365125"/>
          </a:xfrm>
        </p:spPr>
        <p:txBody>
          <a:bodyPr/>
          <a:lstStyle/>
          <a:p>
            <a:fld id="{D7B8A4FB-9822-FE46-99A5-1ECE7F3D80BF}" type="slidenum">
              <a:rPr lang="fr-FR" smtClean="0"/>
              <a:pPr/>
              <a:t>95</a:t>
            </a:fld>
            <a:endParaRPr lang="fr-FR" dirty="0"/>
          </a:p>
        </p:txBody>
      </p:sp>
      <p:sp>
        <p:nvSpPr>
          <p:cNvPr id="549890" name="Rectangle 2"/>
          <p:cNvSpPr>
            <a:spLocks noGrp="1" noChangeArrowheads="1"/>
          </p:cNvSpPr>
          <p:nvPr>
            <p:ph type="title"/>
          </p:nvPr>
        </p:nvSpPr>
        <p:spPr>
          <a:xfrm>
            <a:off x="685800" y="228600"/>
            <a:ext cx="7735888" cy="519113"/>
          </a:xfrm>
        </p:spPr>
        <p:txBody>
          <a:bodyPr>
            <a:normAutofit fontScale="90000"/>
          </a:bodyPr>
          <a:lstStyle/>
          <a:p>
            <a:r>
              <a:rPr lang="fr-FR" smtClean="0"/>
              <a:t>L’interaction électromagnétique</a:t>
            </a:r>
            <a:endParaRPr lang="fr-FR" dirty="0"/>
          </a:p>
        </p:txBody>
      </p:sp>
      <p:pic>
        <p:nvPicPr>
          <p:cNvPr id="549891" name="Picture 3"/>
          <p:cNvPicPr>
            <a:picLocks noChangeAspect="1" noChangeArrowheads="1"/>
          </p:cNvPicPr>
          <p:nvPr/>
        </p:nvPicPr>
        <p:blipFill>
          <a:blip r:embed="rId4"/>
          <a:srcRect/>
          <a:stretch>
            <a:fillRect/>
          </a:stretch>
        </p:blipFill>
        <p:spPr bwMode="auto">
          <a:xfrm>
            <a:off x="7113588" y="977900"/>
            <a:ext cx="1751012" cy="2193925"/>
          </a:xfrm>
          <a:prstGeom prst="rect">
            <a:avLst/>
          </a:prstGeom>
          <a:noFill/>
          <a:ln w="28575">
            <a:noFill/>
            <a:miter lim="800000"/>
            <a:headEnd/>
            <a:tailEnd/>
          </a:ln>
          <a:effectLst/>
        </p:spPr>
      </p:pic>
      <p:sp>
        <p:nvSpPr>
          <p:cNvPr id="549892" name="Text Box 4"/>
          <p:cNvSpPr txBox="1">
            <a:spLocks noChangeArrowheads="1"/>
          </p:cNvSpPr>
          <p:nvPr/>
        </p:nvSpPr>
        <p:spPr bwMode="auto">
          <a:xfrm>
            <a:off x="163513" y="781050"/>
            <a:ext cx="4294187" cy="3140075"/>
          </a:xfrm>
          <a:prstGeom prst="rect">
            <a:avLst/>
          </a:prstGeom>
          <a:noFill/>
          <a:ln w="28575">
            <a:noFill/>
            <a:miter lim="800000"/>
            <a:headEnd/>
            <a:tailEnd/>
          </a:ln>
          <a:effectLst/>
        </p:spPr>
        <p:txBody>
          <a:bodyPr lIns="90000" tIns="46800" rIns="90000" bIns="46800">
            <a:prstTxWarp prst="textNoShape">
              <a:avLst/>
            </a:prstTxWarp>
            <a:spAutoFit/>
          </a:bodyPr>
          <a:lstStyle/>
          <a:p>
            <a:r>
              <a:rPr lang="fr-FR" sz="2000"/>
              <a:t>Responsable des phénomènes </a:t>
            </a:r>
          </a:p>
          <a:p>
            <a:r>
              <a:rPr lang="fr-FR" sz="2000" b="1"/>
              <a:t>électriques et magnétiques</a:t>
            </a:r>
            <a:r>
              <a:rPr lang="fr-FR" sz="2000"/>
              <a:t> : </a:t>
            </a:r>
          </a:p>
          <a:p>
            <a:r>
              <a:rPr lang="fr-FR" sz="2000"/>
              <a:t>aimantation, lumière,</a:t>
            </a:r>
          </a:p>
          <a:p>
            <a:r>
              <a:rPr lang="fr-FR" sz="2000"/>
              <a:t>cohésion des atomes,…</a:t>
            </a:r>
          </a:p>
          <a:p>
            <a:endParaRPr lang="fr-FR" sz="2000"/>
          </a:p>
          <a:p>
            <a:r>
              <a:rPr lang="fr-FR" sz="2000"/>
              <a:t>Répulsion entre objets de </a:t>
            </a:r>
          </a:p>
          <a:p>
            <a:r>
              <a:rPr lang="fr-FR" sz="2000"/>
              <a:t>charges électriques identiques</a:t>
            </a:r>
          </a:p>
          <a:p>
            <a:r>
              <a:rPr lang="fr-FR" sz="2000"/>
              <a:t>(attraction si charges opposées)</a:t>
            </a:r>
          </a:p>
          <a:p>
            <a:endParaRPr lang="fr-FR" sz="2000"/>
          </a:p>
          <a:p>
            <a:endParaRPr lang="fr-FR" sz="2000"/>
          </a:p>
        </p:txBody>
      </p:sp>
      <p:sp>
        <p:nvSpPr>
          <p:cNvPr id="549895" name="Text Box 7"/>
          <p:cNvSpPr txBox="1">
            <a:spLocks noChangeArrowheads="1"/>
          </p:cNvSpPr>
          <p:nvPr/>
        </p:nvSpPr>
        <p:spPr bwMode="auto">
          <a:xfrm>
            <a:off x="2971800" y="4572000"/>
            <a:ext cx="3657600" cy="400110"/>
          </a:xfrm>
          <a:prstGeom prst="rect">
            <a:avLst/>
          </a:prstGeom>
          <a:noFill/>
          <a:ln w="28575">
            <a:solidFill>
              <a:schemeClr val="tx1"/>
            </a:solidFill>
            <a:miter lim="800000"/>
            <a:headEnd/>
            <a:tailEnd/>
          </a:ln>
          <a:effectLst/>
        </p:spPr>
        <p:txBody>
          <a:bodyPr wrap="square">
            <a:prstTxWarp prst="textNoShape">
              <a:avLst/>
            </a:prstTxWarp>
            <a:spAutoFit/>
          </a:bodyPr>
          <a:lstStyle/>
          <a:p>
            <a:pPr algn="ctr">
              <a:spcBef>
                <a:spcPct val="50000"/>
              </a:spcBef>
            </a:pPr>
            <a:r>
              <a:rPr lang="fr-FR" sz="2000" dirty="0"/>
              <a:t>Médiateur : </a:t>
            </a:r>
            <a:r>
              <a:rPr lang="fr-FR" sz="2000" b="1" dirty="0" smtClean="0">
                <a:solidFill>
                  <a:srgbClr val="FF0000"/>
                </a:solidFill>
              </a:rPr>
              <a:t>photon (ou gamma)</a:t>
            </a:r>
            <a:r>
              <a:rPr lang="fr-FR" sz="1800" b="1" dirty="0" smtClean="0"/>
              <a:t> </a:t>
            </a:r>
            <a:endParaRPr lang="fr-FR" sz="1800" b="1" dirty="0"/>
          </a:p>
        </p:txBody>
      </p:sp>
      <p:grpSp>
        <p:nvGrpSpPr>
          <p:cNvPr id="2" name="Group 8"/>
          <p:cNvGrpSpPr>
            <a:grpSpLocks/>
          </p:cNvGrpSpPr>
          <p:nvPr/>
        </p:nvGrpSpPr>
        <p:grpSpPr bwMode="auto">
          <a:xfrm>
            <a:off x="6462713" y="4124325"/>
            <a:ext cx="2209800" cy="2173288"/>
            <a:chOff x="4071" y="2598"/>
            <a:chExt cx="1392" cy="1369"/>
          </a:xfrm>
        </p:grpSpPr>
        <p:pic>
          <p:nvPicPr>
            <p:cNvPr id="549897" name="Picture 9" descr="force_phot_bis"/>
            <p:cNvPicPr>
              <a:picLocks noChangeAspect="1" noChangeArrowheads="1"/>
            </p:cNvPicPr>
            <p:nvPr/>
          </p:nvPicPr>
          <p:blipFill>
            <a:blip r:embed="rId5"/>
            <a:srcRect/>
            <a:stretch>
              <a:fillRect/>
            </a:stretch>
          </p:blipFill>
          <p:spPr bwMode="auto">
            <a:xfrm>
              <a:off x="4094" y="2598"/>
              <a:ext cx="1362" cy="1362"/>
            </a:xfrm>
            <a:prstGeom prst="rect">
              <a:avLst/>
            </a:prstGeom>
            <a:noFill/>
          </p:spPr>
        </p:pic>
        <p:sp>
          <p:nvSpPr>
            <p:cNvPr id="549898" name="Text Box 10"/>
            <p:cNvSpPr txBox="1">
              <a:spLocks noChangeArrowheads="1"/>
            </p:cNvSpPr>
            <p:nvPr/>
          </p:nvSpPr>
          <p:spPr bwMode="auto">
            <a:xfrm>
              <a:off x="4120" y="3775"/>
              <a:ext cx="216" cy="192"/>
            </a:xfrm>
            <a:prstGeom prst="rect">
              <a:avLst/>
            </a:prstGeom>
            <a:noFill/>
            <a:ln w="28575">
              <a:noFill/>
              <a:miter lim="800000"/>
              <a:headEnd/>
              <a:tailEnd/>
            </a:ln>
            <a:effectLst/>
          </p:spPr>
          <p:txBody>
            <a:bodyPr lIns="90000" tIns="46800" rIns="90000" bIns="46800">
              <a:prstTxWarp prst="textNoShape">
                <a:avLst/>
              </a:prstTxWarp>
              <a:spAutoFit/>
            </a:bodyPr>
            <a:lstStyle/>
            <a:p>
              <a:pPr>
                <a:spcBef>
                  <a:spcPct val="50000"/>
                </a:spcBef>
              </a:pPr>
              <a:endParaRPr lang="fr-FR" sz="1400"/>
            </a:p>
          </p:txBody>
        </p:sp>
        <p:sp>
          <p:nvSpPr>
            <p:cNvPr id="549899" name="Text Box 11"/>
            <p:cNvSpPr txBox="1">
              <a:spLocks noChangeArrowheads="1"/>
            </p:cNvSpPr>
            <p:nvPr/>
          </p:nvSpPr>
          <p:spPr bwMode="auto">
            <a:xfrm>
              <a:off x="4095" y="3644"/>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0" name="Text Box 12"/>
            <p:cNvSpPr txBox="1">
              <a:spLocks noChangeArrowheads="1"/>
            </p:cNvSpPr>
            <p:nvPr/>
          </p:nvSpPr>
          <p:spPr bwMode="auto">
            <a:xfrm>
              <a:off x="4071" y="2676"/>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grpSp>
          <p:nvGrpSpPr>
            <p:cNvPr id="3" name="Group 13"/>
            <p:cNvGrpSpPr>
              <a:grpSpLocks/>
            </p:cNvGrpSpPr>
            <p:nvPr/>
          </p:nvGrpSpPr>
          <p:grpSpPr bwMode="auto">
            <a:xfrm>
              <a:off x="4095" y="2700"/>
              <a:ext cx="1368" cy="1164"/>
              <a:chOff x="4095" y="2700"/>
              <a:chExt cx="1368" cy="1164"/>
            </a:xfrm>
          </p:grpSpPr>
          <p:sp>
            <p:nvSpPr>
              <p:cNvPr id="549902" name="Text Box 14"/>
              <p:cNvSpPr txBox="1">
                <a:spLocks noChangeArrowheads="1"/>
              </p:cNvSpPr>
              <p:nvPr/>
            </p:nvSpPr>
            <p:spPr bwMode="auto">
              <a:xfrm>
                <a:off x="4103" y="3644"/>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3" name="Text Box 15"/>
              <p:cNvSpPr txBox="1">
                <a:spLocks noChangeArrowheads="1"/>
              </p:cNvSpPr>
              <p:nvPr/>
            </p:nvSpPr>
            <p:spPr bwMode="auto">
              <a:xfrm>
                <a:off x="4095" y="2700"/>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4" name="Text Box 16"/>
              <p:cNvSpPr txBox="1">
                <a:spLocks noChangeArrowheads="1"/>
              </p:cNvSpPr>
              <p:nvPr/>
            </p:nvSpPr>
            <p:spPr bwMode="auto">
              <a:xfrm>
                <a:off x="5215" y="3652"/>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sp>
            <p:nvSpPr>
              <p:cNvPr id="549905" name="Text Box 17"/>
              <p:cNvSpPr txBox="1">
                <a:spLocks noChangeArrowheads="1"/>
              </p:cNvSpPr>
              <p:nvPr/>
            </p:nvSpPr>
            <p:spPr bwMode="auto">
              <a:xfrm>
                <a:off x="5199" y="2708"/>
                <a:ext cx="248" cy="212"/>
              </a:xfrm>
              <a:prstGeom prst="rect">
                <a:avLst/>
              </a:prstGeom>
              <a:solidFill>
                <a:schemeClr val="bg1"/>
              </a:solidFill>
              <a:ln w="28575">
                <a:noFill/>
                <a:miter lim="800000"/>
                <a:headEnd/>
                <a:tailEnd/>
              </a:ln>
              <a:effectLst/>
            </p:spPr>
            <p:txBody>
              <a:bodyPr lIns="90000" tIns="46800" rIns="90000" bIns="46800">
                <a:prstTxWarp prst="textNoShape">
                  <a:avLst/>
                </a:prstTxWarp>
                <a:spAutoFit/>
              </a:bodyPr>
              <a:lstStyle/>
              <a:p>
                <a:r>
                  <a:rPr lang="fr-FR" sz="1600"/>
                  <a:t>e</a:t>
                </a:r>
                <a:r>
                  <a:rPr lang="fr-FR" sz="1600" baseline="30000"/>
                  <a:t>-</a:t>
                </a:r>
              </a:p>
            </p:txBody>
          </p:sp>
        </p:grpSp>
      </p:grpSp>
      <p:sp>
        <p:nvSpPr>
          <p:cNvPr id="549906" name="Text Box 18"/>
          <p:cNvSpPr txBox="1">
            <a:spLocks noChangeArrowheads="1"/>
          </p:cNvSpPr>
          <p:nvPr/>
        </p:nvSpPr>
        <p:spPr bwMode="auto">
          <a:xfrm>
            <a:off x="3414713" y="5099050"/>
            <a:ext cx="3700262" cy="6485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fr-FR" sz="1800" dirty="0"/>
              <a:t>m=0 (vitesse=</a:t>
            </a:r>
            <a:r>
              <a:rPr lang="fr-FR" sz="1800" dirty="0" smtClean="0"/>
              <a:t>c=vitesse de la lumière)</a:t>
            </a:r>
            <a:endParaRPr lang="fr-FR" sz="1800" dirty="0"/>
          </a:p>
          <a:p>
            <a:r>
              <a:rPr lang="fr-FR" sz="1800" dirty="0"/>
              <a:t>portée infinie</a:t>
            </a:r>
          </a:p>
        </p:txBody>
      </p:sp>
      <p:pic>
        <p:nvPicPr>
          <p:cNvPr id="21" name="Image 20" descr="aimant_small.jpg"/>
          <p:cNvPicPr>
            <a:picLocks noChangeAspect="1"/>
          </p:cNvPicPr>
          <p:nvPr/>
        </p:nvPicPr>
        <p:blipFill>
          <a:blip r:embed="rId6"/>
          <a:stretch>
            <a:fillRect/>
          </a:stretch>
        </p:blipFill>
        <p:spPr>
          <a:xfrm>
            <a:off x="4906963" y="958850"/>
            <a:ext cx="2206625" cy="2212975"/>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Espace réservé du numéro de diapositive 3"/>
          <p:cNvSpPr>
            <a:spLocks noGrp="1"/>
          </p:cNvSpPr>
          <p:nvPr>
            <p:ph type="sldNum" sz="quarter" idx="10"/>
          </p:nvPr>
        </p:nvSpPr>
        <p:spPr/>
        <p:txBody>
          <a:bodyPr/>
          <a:lstStyle/>
          <a:p>
            <a:fld id="{F89E3280-C82A-6443-8C71-50D5E6350609}" type="slidenum">
              <a:rPr lang="fr-FR"/>
              <a:pPr/>
              <a:t>96</a:t>
            </a:fld>
            <a:endParaRPr lang="fr-FR"/>
          </a:p>
        </p:txBody>
      </p:sp>
      <p:sp>
        <p:nvSpPr>
          <p:cNvPr id="551938" name="Rectangle 2"/>
          <p:cNvSpPr>
            <a:spLocks noGrp="1" noChangeArrowheads="1"/>
          </p:cNvSpPr>
          <p:nvPr>
            <p:ph type="title"/>
          </p:nvPr>
        </p:nvSpPr>
        <p:spPr>
          <a:xfrm>
            <a:off x="2689225" y="0"/>
            <a:ext cx="5083175" cy="519113"/>
          </a:xfrm>
        </p:spPr>
        <p:txBody>
          <a:bodyPr>
            <a:normAutofit fontScale="90000"/>
          </a:bodyPr>
          <a:lstStyle/>
          <a:p>
            <a:r>
              <a:rPr lang="fr-FR" dirty="0"/>
              <a:t>L’interaction forte</a:t>
            </a:r>
          </a:p>
        </p:txBody>
      </p:sp>
      <p:sp>
        <p:nvSpPr>
          <p:cNvPr id="551939" name="Text Box 3"/>
          <p:cNvSpPr txBox="1">
            <a:spLocks noChangeArrowheads="1"/>
          </p:cNvSpPr>
          <p:nvPr/>
        </p:nvSpPr>
        <p:spPr bwMode="auto">
          <a:xfrm>
            <a:off x="3187700" y="4114800"/>
            <a:ext cx="5956300" cy="273921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400" dirty="0"/>
              <a:t>Les gluons « </a:t>
            </a:r>
            <a:r>
              <a:rPr lang="fr-FR" sz="2400" b="1" dirty="0"/>
              <a:t>collent</a:t>
            </a:r>
            <a:r>
              <a:rPr lang="fr-FR" sz="2400" dirty="0"/>
              <a:t> » les quarks entre eux : ils sont confinés à l’intérieur des hadrons (proton, neutron,...)</a:t>
            </a:r>
            <a:endParaRPr lang="fr-FR" sz="2400" dirty="0" smtClean="0"/>
          </a:p>
          <a:p>
            <a:pPr algn="ctr">
              <a:spcBef>
                <a:spcPct val="50000"/>
              </a:spcBef>
              <a:buFont typeface="Symbol" pitchFamily="-84" charset="2"/>
              <a:buChar char="Þ"/>
            </a:pPr>
            <a:r>
              <a:rPr lang="fr-FR" sz="2000" dirty="0" smtClean="0">
                <a:solidFill>
                  <a:srgbClr val="FF0000"/>
                </a:solidFill>
              </a:rPr>
              <a:t>Stabilité </a:t>
            </a:r>
            <a:r>
              <a:rPr lang="fr-FR" sz="2000" dirty="0">
                <a:solidFill>
                  <a:srgbClr val="FF0000"/>
                </a:solidFill>
              </a:rPr>
              <a:t>des </a:t>
            </a:r>
            <a:r>
              <a:rPr lang="fr-FR" sz="2000" dirty="0" smtClean="0">
                <a:solidFill>
                  <a:srgbClr val="FF0000"/>
                </a:solidFill>
              </a:rPr>
              <a:t>noyaux</a:t>
            </a:r>
          </a:p>
          <a:p>
            <a:pPr algn="ctr">
              <a:spcBef>
                <a:spcPct val="50000"/>
              </a:spcBef>
            </a:pPr>
            <a:r>
              <a:rPr lang="fr-FR" sz="2000" dirty="0" smtClean="0"/>
              <a:t>Contre-exemple: la masse du gluon est nulle, mais la portée de l’interaction est très faible car les gluons se « collent » </a:t>
            </a:r>
            <a:r>
              <a:rPr lang="fr-FR" sz="2000" dirty="0" err="1" smtClean="0"/>
              <a:t>eux-même</a:t>
            </a:r>
            <a:r>
              <a:rPr lang="fr-FR" sz="2000" dirty="0" smtClean="0"/>
              <a:t>.</a:t>
            </a:r>
            <a:endParaRPr lang="fr-FR" sz="2000" dirty="0">
              <a:solidFill>
                <a:srgbClr val="FF0000"/>
              </a:solidFill>
            </a:endParaRPr>
          </a:p>
        </p:txBody>
      </p:sp>
      <p:sp>
        <p:nvSpPr>
          <p:cNvPr id="551940" name="Text Box 4"/>
          <p:cNvSpPr txBox="1">
            <a:spLocks noChangeArrowheads="1"/>
          </p:cNvSpPr>
          <p:nvPr/>
        </p:nvSpPr>
        <p:spPr bwMode="auto">
          <a:xfrm>
            <a:off x="190500" y="6121400"/>
            <a:ext cx="2857500" cy="425450"/>
          </a:xfrm>
          <a:prstGeom prst="rect">
            <a:avLst/>
          </a:prstGeom>
          <a:noFill/>
          <a:ln w="28575">
            <a:solidFill>
              <a:schemeClr val="tx1"/>
            </a:solidFill>
            <a:miter lim="800000"/>
            <a:headEnd/>
            <a:tailEnd/>
          </a:ln>
          <a:effectLst/>
        </p:spPr>
        <p:txBody>
          <a:bodyPr>
            <a:prstTxWarp prst="textNoShape">
              <a:avLst/>
            </a:prstTxWarp>
            <a:spAutoFit/>
          </a:bodyPr>
          <a:lstStyle/>
          <a:p>
            <a:pPr algn="ctr">
              <a:spcBef>
                <a:spcPct val="50000"/>
              </a:spcBef>
            </a:pPr>
            <a:r>
              <a:rPr lang="fr-FR" sz="2000"/>
              <a:t>Médiateurs: </a:t>
            </a:r>
            <a:r>
              <a:rPr lang="fr-FR" sz="2000" b="1">
                <a:solidFill>
                  <a:srgbClr val="FF0000"/>
                </a:solidFill>
              </a:rPr>
              <a:t>gluons </a:t>
            </a:r>
          </a:p>
        </p:txBody>
      </p:sp>
      <p:grpSp>
        <p:nvGrpSpPr>
          <p:cNvPr id="2" name="Group 5"/>
          <p:cNvGrpSpPr>
            <a:grpSpLocks/>
          </p:cNvGrpSpPr>
          <p:nvPr/>
        </p:nvGrpSpPr>
        <p:grpSpPr bwMode="auto">
          <a:xfrm>
            <a:off x="381000" y="1239838"/>
            <a:ext cx="3548063" cy="3360737"/>
            <a:chOff x="40" y="416"/>
            <a:chExt cx="2648" cy="2608"/>
          </a:xfrm>
        </p:grpSpPr>
        <p:sp>
          <p:nvSpPr>
            <p:cNvPr id="551942" name="Oval 6"/>
            <p:cNvSpPr>
              <a:spLocks noChangeArrowheads="1"/>
            </p:cNvSpPr>
            <p:nvPr/>
          </p:nvSpPr>
          <p:spPr bwMode="auto">
            <a:xfrm>
              <a:off x="283" y="966"/>
              <a:ext cx="757" cy="778"/>
            </a:xfrm>
            <a:prstGeom prst="ellipse">
              <a:avLst/>
            </a:prstGeom>
            <a:solidFill>
              <a:srgbClr val="FF0000"/>
            </a:solidFill>
            <a:ln w="9525">
              <a:noFill/>
              <a:round/>
              <a:headEnd/>
              <a:tailEnd/>
            </a:ln>
            <a:effectLst/>
          </p:spPr>
          <p:txBody>
            <a:bodyPr wrap="none" anchor="ctr">
              <a:prstTxWarp prst="textNoShape">
                <a:avLst/>
              </a:prstTxWarp>
            </a:bodyPr>
            <a:lstStyle/>
            <a:p>
              <a:endParaRPr lang="fr-FR"/>
            </a:p>
          </p:txBody>
        </p:sp>
        <p:sp>
          <p:nvSpPr>
            <p:cNvPr id="551943" name="Oval 7"/>
            <p:cNvSpPr>
              <a:spLocks noChangeArrowheads="1"/>
            </p:cNvSpPr>
            <p:nvPr/>
          </p:nvSpPr>
          <p:spPr bwMode="auto">
            <a:xfrm>
              <a:off x="987" y="2150"/>
              <a:ext cx="757" cy="778"/>
            </a:xfrm>
            <a:prstGeom prst="ellipse">
              <a:avLst/>
            </a:prstGeom>
            <a:solidFill>
              <a:srgbClr val="33CC33"/>
            </a:solidFill>
            <a:ln w="9525">
              <a:noFill/>
              <a:round/>
              <a:headEnd/>
              <a:tailEnd/>
            </a:ln>
            <a:effectLst/>
          </p:spPr>
          <p:txBody>
            <a:bodyPr wrap="none" anchor="ctr">
              <a:prstTxWarp prst="textNoShape">
                <a:avLst/>
              </a:prstTxWarp>
            </a:bodyPr>
            <a:lstStyle/>
            <a:p>
              <a:endParaRPr lang="fr-FR"/>
            </a:p>
          </p:txBody>
        </p:sp>
        <p:sp>
          <p:nvSpPr>
            <p:cNvPr id="551944" name="Oval 8"/>
            <p:cNvSpPr>
              <a:spLocks noChangeArrowheads="1"/>
            </p:cNvSpPr>
            <p:nvPr/>
          </p:nvSpPr>
          <p:spPr bwMode="auto">
            <a:xfrm>
              <a:off x="1611" y="774"/>
              <a:ext cx="757" cy="778"/>
            </a:xfrm>
            <a:prstGeom prst="ellipse">
              <a:avLst/>
            </a:prstGeom>
            <a:solidFill>
              <a:srgbClr val="0000FF"/>
            </a:solidFill>
            <a:ln w="9525">
              <a:noFill/>
              <a:round/>
              <a:headEnd/>
              <a:tailEnd/>
            </a:ln>
            <a:effectLst/>
          </p:spPr>
          <p:txBody>
            <a:bodyPr wrap="none" anchor="ctr">
              <a:prstTxWarp prst="textNoShape">
                <a:avLst/>
              </a:prstTxWarp>
            </a:bodyPr>
            <a:lstStyle/>
            <a:p>
              <a:endParaRPr lang="fr-FR"/>
            </a:p>
          </p:txBody>
        </p:sp>
        <p:sp>
          <p:nvSpPr>
            <p:cNvPr id="551945" name="Text Box 9"/>
            <p:cNvSpPr txBox="1">
              <a:spLocks noChangeArrowheads="1"/>
            </p:cNvSpPr>
            <p:nvPr/>
          </p:nvSpPr>
          <p:spPr bwMode="auto">
            <a:xfrm>
              <a:off x="376" y="1132"/>
              <a:ext cx="498" cy="30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000" b="1">
                  <a:latin typeface="Comic Sans MS" pitchFamily="-84" charset="0"/>
                </a:rPr>
                <a:t>u</a:t>
              </a:r>
            </a:p>
          </p:txBody>
        </p:sp>
        <p:sp>
          <p:nvSpPr>
            <p:cNvPr id="551946" name="Text Box 10"/>
            <p:cNvSpPr txBox="1">
              <a:spLocks noChangeArrowheads="1"/>
            </p:cNvSpPr>
            <p:nvPr/>
          </p:nvSpPr>
          <p:spPr bwMode="auto">
            <a:xfrm>
              <a:off x="1135" y="2343"/>
              <a:ext cx="512" cy="28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800" b="1">
                  <a:latin typeface="Comic Sans MS" pitchFamily="-84" charset="0"/>
                </a:rPr>
                <a:t>u</a:t>
              </a:r>
            </a:p>
          </p:txBody>
        </p:sp>
        <p:sp>
          <p:nvSpPr>
            <p:cNvPr id="551947" name="Text Box 11"/>
            <p:cNvSpPr txBox="1">
              <a:spLocks noChangeArrowheads="1"/>
            </p:cNvSpPr>
            <p:nvPr/>
          </p:nvSpPr>
          <p:spPr bwMode="auto">
            <a:xfrm>
              <a:off x="1743" y="919"/>
              <a:ext cx="498" cy="28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800" b="1">
                  <a:latin typeface="Comic Sans MS" pitchFamily="-84" charset="0"/>
                </a:rPr>
                <a:t>d</a:t>
              </a:r>
            </a:p>
          </p:txBody>
        </p:sp>
        <p:sp>
          <p:nvSpPr>
            <p:cNvPr id="551948" name="Oval 12"/>
            <p:cNvSpPr>
              <a:spLocks noChangeArrowheads="1"/>
            </p:cNvSpPr>
            <p:nvPr/>
          </p:nvSpPr>
          <p:spPr bwMode="auto">
            <a:xfrm>
              <a:off x="40" y="416"/>
              <a:ext cx="2648" cy="2608"/>
            </a:xfrm>
            <a:prstGeom prst="ellipse">
              <a:avLst/>
            </a:prstGeom>
            <a:noFill/>
            <a:ln w="28575">
              <a:solidFill>
                <a:schemeClr val="tx2"/>
              </a:solidFill>
              <a:round/>
              <a:headEnd/>
              <a:tailEnd/>
            </a:ln>
            <a:effectLst/>
          </p:spPr>
          <p:txBody>
            <a:bodyPr lIns="90000" tIns="46800" rIns="90000" bIns="46800" anchor="ctr">
              <a:prstTxWarp prst="textNoShape">
                <a:avLst/>
              </a:prstTxWarp>
              <a:spAutoFit/>
            </a:bodyPr>
            <a:lstStyle/>
            <a:p>
              <a:endParaRPr lang="fr-FR"/>
            </a:p>
          </p:txBody>
        </p:sp>
        <p:grpSp>
          <p:nvGrpSpPr>
            <p:cNvPr id="3" name="Group 13"/>
            <p:cNvGrpSpPr>
              <a:grpSpLocks/>
            </p:cNvGrpSpPr>
            <p:nvPr/>
          </p:nvGrpSpPr>
          <p:grpSpPr bwMode="auto">
            <a:xfrm>
              <a:off x="631" y="932"/>
              <a:ext cx="1313" cy="1420"/>
              <a:chOff x="631" y="932"/>
              <a:chExt cx="1313" cy="1420"/>
            </a:xfrm>
          </p:grpSpPr>
          <p:grpSp>
            <p:nvGrpSpPr>
              <p:cNvPr id="4" name="Group 14"/>
              <p:cNvGrpSpPr>
                <a:grpSpLocks/>
              </p:cNvGrpSpPr>
              <p:nvPr/>
            </p:nvGrpSpPr>
            <p:grpSpPr bwMode="auto">
              <a:xfrm>
                <a:off x="979" y="932"/>
                <a:ext cx="645" cy="244"/>
                <a:chOff x="1139" y="1140"/>
                <a:chExt cx="645" cy="244"/>
              </a:xfrm>
            </p:grpSpPr>
            <p:sp>
              <p:nvSpPr>
                <p:cNvPr id="551951" name="Freeform 15"/>
                <p:cNvSpPr>
                  <a:spLocks/>
                </p:cNvSpPr>
                <p:nvPr/>
              </p:nvSpPr>
              <p:spPr bwMode="auto">
                <a:xfrm>
                  <a:off x="1139" y="1140"/>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p:spPr>
              <p:txBody>
                <a:bodyPr>
                  <a:prstTxWarp prst="textNoShape">
                    <a:avLst/>
                  </a:prstTxWarp>
                </a:bodyPr>
                <a:lstStyle/>
                <a:p>
                  <a:endParaRPr lang="fr-FR"/>
                </a:p>
              </p:txBody>
            </p:sp>
            <p:sp>
              <p:nvSpPr>
                <p:cNvPr id="551952" name="Freeform 16"/>
                <p:cNvSpPr>
                  <a:spLocks/>
                </p:cNvSpPr>
                <p:nvPr/>
              </p:nvSpPr>
              <p:spPr bwMode="auto">
                <a:xfrm>
                  <a:off x="1147" y="1172"/>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p:spPr>
              <p:txBody>
                <a:bodyPr>
                  <a:prstTxWarp prst="textNoShape">
                    <a:avLst/>
                  </a:prstTxWarp>
                </a:bodyPr>
                <a:lstStyle/>
                <a:p>
                  <a:endParaRPr lang="fr-FR"/>
                </a:p>
              </p:txBody>
            </p:sp>
          </p:grpSp>
          <p:grpSp>
            <p:nvGrpSpPr>
              <p:cNvPr id="5" name="Group 17"/>
              <p:cNvGrpSpPr>
                <a:grpSpLocks/>
              </p:cNvGrpSpPr>
              <p:nvPr/>
            </p:nvGrpSpPr>
            <p:grpSpPr bwMode="auto">
              <a:xfrm>
                <a:off x="1548" y="1544"/>
                <a:ext cx="396" cy="712"/>
                <a:chOff x="1708" y="1752"/>
                <a:chExt cx="396" cy="712"/>
              </a:xfrm>
            </p:grpSpPr>
            <p:sp>
              <p:nvSpPr>
                <p:cNvPr id="551954" name="Freeform 18"/>
                <p:cNvSpPr>
                  <a:spLocks/>
                </p:cNvSpPr>
                <p:nvPr/>
              </p:nvSpPr>
              <p:spPr bwMode="auto">
                <a:xfrm flipH="1">
                  <a:off x="1708" y="1752"/>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p:spPr>
              <p:txBody>
                <a:bodyPr>
                  <a:prstTxWarp prst="textNoShape">
                    <a:avLst/>
                  </a:prstTxWarp>
                </a:bodyPr>
                <a:lstStyle/>
                <a:p>
                  <a:endParaRPr lang="fr-FR"/>
                </a:p>
              </p:txBody>
            </p:sp>
            <p:sp>
              <p:nvSpPr>
                <p:cNvPr id="551955" name="Freeform 19"/>
                <p:cNvSpPr>
                  <a:spLocks/>
                </p:cNvSpPr>
                <p:nvPr/>
              </p:nvSpPr>
              <p:spPr bwMode="auto">
                <a:xfrm flipH="1">
                  <a:off x="1732" y="1768"/>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prstTxWarp prst="textNoShape">
                    <a:avLst/>
                  </a:prstTxWarp>
                </a:bodyPr>
                <a:lstStyle/>
                <a:p>
                  <a:endParaRPr lang="fr-FR"/>
                </a:p>
              </p:txBody>
            </p:sp>
          </p:grpSp>
          <p:grpSp>
            <p:nvGrpSpPr>
              <p:cNvPr id="6" name="Group 20"/>
              <p:cNvGrpSpPr>
                <a:grpSpLocks/>
              </p:cNvGrpSpPr>
              <p:nvPr/>
            </p:nvGrpSpPr>
            <p:grpSpPr bwMode="auto">
              <a:xfrm>
                <a:off x="631" y="1763"/>
                <a:ext cx="489" cy="589"/>
                <a:chOff x="791" y="1971"/>
                <a:chExt cx="489" cy="589"/>
              </a:xfrm>
            </p:grpSpPr>
            <p:sp>
              <p:nvSpPr>
                <p:cNvPr id="551957" name="Freeform 21"/>
                <p:cNvSpPr>
                  <a:spLocks/>
                </p:cNvSpPr>
                <p:nvPr/>
              </p:nvSpPr>
              <p:spPr bwMode="auto">
                <a:xfrm>
                  <a:off x="815" y="1971"/>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p:spPr>
              <p:txBody>
                <a:bodyPr>
                  <a:prstTxWarp prst="textNoShape">
                    <a:avLst/>
                  </a:prstTxWarp>
                </a:bodyPr>
                <a:lstStyle/>
                <a:p>
                  <a:endParaRPr lang="fr-FR"/>
                </a:p>
              </p:txBody>
            </p:sp>
            <p:sp>
              <p:nvSpPr>
                <p:cNvPr id="551958" name="Freeform 22"/>
                <p:cNvSpPr>
                  <a:spLocks/>
                </p:cNvSpPr>
                <p:nvPr/>
              </p:nvSpPr>
              <p:spPr bwMode="auto">
                <a:xfrm>
                  <a:off x="791" y="1987"/>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prstTxWarp prst="textNoShape">
                    <a:avLst/>
                  </a:prstTxWarp>
                </a:bodyPr>
                <a:lstStyle/>
                <a:p>
                  <a:endParaRPr lang="fr-FR"/>
                </a:p>
              </p:txBody>
            </p:sp>
          </p:grpSp>
        </p:grpSp>
      </p:grpSp>
      <p:sp>
        <p:nvSpPr>
          <p:cNvPr id="551959" name="Text Box 23"/>
          <p:cNvSpPr txBox="1">
            <a:spLocks noChangeArrowheads="1"/>
          </p:cNvSpPr>
          <p:nvPr/>
        </p:nvSpPr>
        <p:spPr bwMode="auto">
          <a:xfrm>
            <a:off x="3268663" y="628650"/>
            <a:ext cx="5786437" cy="1616075"/>
          </a:xfrm>
          <a:prstGeom prst="rect">
            <a:avLst/>
          </a:prstGeom>
          <a:noFill/>
          <a:ln w="28575">
            <a:noFill/>
            <a:miter lim="800000"/>
            <a:headEnd/>
            <a:tailEnd/>
          </a:ln>
          <a:effectLst/>
        </p:spPr>
        <p:txBody>
          <a:bodyPr wrap="none" lIns="90000" tIns="46800" rIns="90000" bIns="46800">
            <a:prstTxWarp prst="textNoShape">
              <a:avLst/>
            </a:prstTxWarp>
            <a:spAutoFit/>
          </a:bodyPr>
          <a:lstStyle/>
          <a:p>
            <a:pPr algn="r"/>
            <a:r>
              <a:rPr lang="en-US" sz="2000"/>
              <a:t>En plus de la charge électrique,</a:t>
            </a:r>
          </a:p>
          <a:p>
            <a:pPr algn="r"/>
            <a:r>
              <a:rPr lang="en-US" sz="2000"/>
              <a:t>les quarks portent une charge de “couleur”:</a:t>
            </a:r>
          </a:p>
          <a:p>
            <a:pPr algn="r"/>
            <a:r>
              <a:rPr lang="en-US" sz="2000">
                <a:solidFill>
                  <a:schemeClr val="tx2"/>
                </a:solidFill>
              </a:rPr>
              <a:t>Bleu</a:t>
            </a:r>
            <a:r>
              <a:rPr lang="en-US" sz="2000"/>
              <a:t> </a:t>
            </a:r>
            <a:r>
              <a:rPr lang="en-US" sz="2000">
                <a:solidFill>
                  <a:srgbClr val="009900"/>
                </a:solidFill>
              </a:rPr>
              <a:t>vert</a:t>
            </a:r>
            <a:r>
              <a:rPr lang="en-US" sz="2000"/>
              <a:t> </a:t>
            </a:r>
            <a:r>
              <a:rPr lang="en-US" sz="2000">
                <a:solidFill>
                  <a:srgbClr val="FF0000"/>
                </a:solidFill>
              </a:rPr>
              <a:t>rouge</a:t>
            </a:r>
          </a:p>
          <a:p>
            <a:pPr algn="r"/>
            <a:endParaRPr lang="en-US" sz="2000"/>
          </a:p>
          <a:p>
            <a:pPr algn="r"/>
            <a:r>
              <a:rPr lang="en-US" sz="2000"/>
              <a:t>Ainsi le proton est “incolore”</a:t>
            </a:r>
          </a:p>
        </p:txBody>
      </p:sp>
      <p:sp>
        <p:nvSpPr>
          <p:cNvPr id="26" name="ZoneTexte 25"/>
          <p:cNvSpPr txBox="1"/>
          <p:nvPr/>
        </p:nvSpPr>
        <p:spPr>
          <a:xfrm>
            <a:off x="914400" y="762000"/>
            <a:ext cx="1005504" cy="461665"/>
          </a:xfrm>
          <a:prstGeom prst="rect">
            <a:avLst/>
          </a:prstGeom>
          <a:noFill/>
        </p:spPr>
        <p:txBody>
          <a:bodyPr wrap="none" rtlCol="0">
            <a:spAutoFit/>
          </a:bodyPr>
          <a:lstStyle/>
          <a:p>
            <a:r>
              <a:rPr lang="fr-FR" dirty="0" smtClean="0"/>
              <a:t>Proton</a:t>
            </a:r>
            <a:endParaRPr lang="fr-F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1D2F52B-5D15-7B41-8E5F-B0A1EFAC22A6}" type="slidenum">
              <a:rPr lang="fr-FR"/>
              <a:pPr/>
              <a:t>97</a:t>
            </a:fld>
            <a:endParaRPr lang="fr-FR"/>
          </a:p>
        </p:txBody>
      </p:sp>
      <p:sp>
        <p:nvSpPr>
          <p:cNvPr id="556034" name="Rectangle 2"/>
          <p:cNvSpPr>
            <a:spLocks noGrp="1" noChangeArrowheads="1"/>
          </p:cNvSpPr>
          <p:nvPr>
            <p:ph type="title"/>
          </p:nvPr>
        </p:nvSpPr>
        <p:spPr>
          <a:xfrm>
            <a:off x="2057400" y="0"/>
            <a:ext cx="5116513" cy="519113"/>
          </a:xfrm>
        </p:spPr>
        <p:txBody>
          <a:bodyPr>
            <a:normAutofit fontScale="90000"/>
          </a:bodyPr>
          <a:lstStyle/>
          <a:p>
            <a:r>
              <a:rPr lang="en-US" dirty="0" err="1"/>
              <a:t>L’interaction</a:t>
            </a:r>
            <a:r>
              <a:rPr lang="en-US" dirty="0"/>
              <a:t> </a:t>
            </a:r>
            <a:r>
              <a:rPr lang="en-US" dirty="0" err="1"/>
              <a:t>faible</a:t>
            </a:r>
            <a:endParaRPr lang="en-US" dirty="0"/>
          </a:p>
        </p:txBody>
      </p:sp>
      <p:sp>
        <p:nvSpPr>
          <p:cNvPr id="556035" name="Rectangle 3"/>
          <p:cNvSpPr>
            <a:spLocks noGrp="1" noChangeArrowheads="1"/>
          </p:cNvSpPr>
          <p:nvPr>
            <p:ph type="body" idx="1"/>
          </p:nvPr>
        </p:nvSpPr>
        <p:spPr>
          <a:xfrm>
            <a:off x="152400" y="1582738"/>
            <a:ext cx="5719763" cy="5275262"/>
          </a:xfrm>
        </p:spPr>
        <p:txBody>
          <a:bodyPr>
            <a:normAutofit fontScale="92500" lnSpcReduction="10000"/>
          </a:bodyPr>
          <a:lstStyle/>
          <a:p>
            <a:r>
              <a:rPr lang="fr-FR" sz="2800"/>
              <a:t>Interaction faible</a:t>
            </a:r>
          </a:p>
          <a:p>
            <a:pPr lvl="1"/>
            <a:r>
              <a:rPr lang="fr-FR"/>
              <a:t>Radioactivité β </a:t>
            </a:r>
          </a:p>
          <a:p>
            <a:pPr lvl="1"/>
            <a:r>
              <a:rPr lang="fr-FR"/>
              <a:t>Participe aux réactions nucléaires au coeur du Soleil</a:t>
            </a:r>
          </a:p>
          <a:p>
            <a:pPr lvl="1">
              <a:buFont typeface="Wingdings" pitchFamily="-84" charset="2"/>
              <a:buNone/>
            </a:pPr>
            <a:endParaRPr lang="fr-FR"/>
          </a:p>
          <a:p>
            <a:r>
              <a:rPr lang="en-US"/>
              <a:t>100,000 fois </a:t>
            </a:r>
            <a:r>
              <a:rPr lang="en-US">
                <a:solidFill>
                  <a:srgbClr val="990099"/>
                </a:solidFill>
              </a:rPr>
              <a:t>plus faible que l'interaction forte</a:t>
            </a:r>
            <a:r>
              <a:rPr lang="en-US"/>
              <a:t>, </a:t>
            </a:r>
          </a:p>
          <a:p>
            <a:pPr lvl="1"/>
            <a:r>
              <a:rPr lang="en-US"/>
              <a:t>Influence limitée au noyau atomique. </a:t>
            </a:r>
          </a:p>
          <a:p>
            <a:pPr lvl="1"/>
            <a:r>
              <a:rPr lang="en-US"/>
              <a:t>Expliquée par la </a:t>
            </a:r>
            <a:r>
              <a:rPr lang="en-US">
                <a:solidFill>
                  <a:srgbClr val="990099"/>
                </a:solidFill>
              </a:rPr>
              <a:t>grande masse des bosons vecteurs</a:t>
            </a:r>
            <a:r>
              <a:rPr lang="en-US"/>
              <a:t> de l'interaction faible.</a:t>
            </a:r>
          </a:p>
        </p:txBody>
      </p:sp>
      <p:sp>
        <p:nvSpPr>
          <p:cNvPr id="556036" name="Text Box 4"/>
          <p:cNvSpPr txBox="1">
            <a:spLocks noChangeArrowheads="1"/>
          </p:cNvSpPr>
          <p:nvPr/>
        </p:nvSpPr>
        <p:spPr bwMode="auto">
          <a:xfrm>
            <a:off x="1130300" y="876300"/>
            <a:ext cx="3683000" cy="425450"/>
          </a:xfrm>
          <a:prstGeom prst="rect">
            <a:avLst/>
          </a:prstGeom>
          <a:noFill/>
          <a:ln w="28575">
            <a:solidFill>
              <a:schemeClr val="tx1"/>
            </a:solidFill>
            <a:miter lim="800000"/>
            <a:headEnd/>
            <a:tailEnd/>
          </a:ln>
          <a:effectLst/>
        </p:spPr>
        <p:txBody>
          <a:bodyPr>
            <a:prstTxWarp prst="textNoShape">
              <a:avLst/>
            </a:prstTxWarp>
            <a:spAutoFit/>
          </a:bodyPr>
          <a:lstStyle/>
          <a:p>
            <a:pPr>
              <a:spcBef>
                <a:spcPct val="50000"/>
              </a:spcBef>
            </a:pPr>
            <a:r>
              <a:rPr lang="fr-FR" sz="2000"/>
              <a:t>Médiateurs : </a:t>
            </a:r>
            <a:r>
              <a:rPr lang="fr-FR" sz="2000" b="1">
                <a:solidFill>
                  <a:srgbClr val="FF0000"/>
                </a:solidFill>
              </a:rPr>
              <a:t>W</a:t>
            </a:r>
            <a:r>
              <a:rPr lang="fr-FR" sz="2000" b="1" baseline="30000">
                <a:solidFill>
                  <a:srgbClr val="FF0000"/>
                </a:solidFill>
              </a:rPr>
              <a:t>+</a:t>
            </a:r>
            <a:r>
              <a:rPr lang="fr-FR" sz="2000" b="1">
                <a:solidFill>
                  <a:srgbClr val="FF0000"/>
                </a:solidFill>
              </a:rPr>
              <a:t>,W</a:t>
            </a:r>
            <a:r>
              <a:rPr lang="fr-FR" sz="2000" b="1" baseline="30000">
                <a:solidFill>
                  <a:srgbClr val="FF0000"/>
                </a:solidFill>
              </a:rPr>
              <a:t>-</a:t>
            </a:r>
            <a:r>
              <a:rPr lang="fr-FR" sz="2000" b="1">
                <a:solidFill>
                  <a:srgbClr val="FF0000"/>
                </a:solidFill>
              </a:rPr>
              <a:t> et Z</a:t>
            </a:r>
            <a:r>
              <a:rPr lang="fr-FR" sz="2000" b="1" baseline="30000">
                <a:solidFill>
                  <a:srgbClr val="FF0000"/>
                </a:solidFill>
              </a:rPr>
              <a:t>0</a:t>
            </a:r>
          </a:p>
        </p:txBody>
      </p:sp>
      <p:pic>
        <p:nvPicPr>
          <p:cNvPr id="556037" name="Picture 5"/>
          <p:cNvPicPr>
            <a:picLocks noChangeAspect="1" noChangeArrowheads="1"/>
          </p:cNvPicPr>
          <p:nvPr/>
        </p:nvPicPr>
        <p:blipFill>
          <a:blip r:embed="rId3"/>
          <a:srcRect/>
          <a:stretch>
            <a:fillRect/>
          </a:stretch>
        </p:blipFill>
        <p:spPr bwMode="auto">
          <a:xfrm>
            <a:off x="6540500" y="654050"/>
            <a:ext cx="2381250" cy="1790700"/>
          </a:xfrm>
          <a:prstGeom prst="rect">
            <a:avLst/>
          </a:prstGeom>
          <a:noFill/>
          <a:ln w="28575">
            <a:noFill/>
            <a:miter lim="800000"/>
            <a:headEnd/>
            <a:tailEnd/>
          </a:ln>
          <a:effectLst/>
        </p:spPr>
      </p:pic>
      <p:pic>
        <p:nvPicPr>
          <p:cNvPr id="556038" name="Picture 6"/>
          <p:cNvPicPr>
            <a:picLocks noChangeAspect="1" noChangeArrowheads="1"/>
          </p:cNvPicPr>
          <p:nvPr/>
        </p:nvPicPr>
        <p:blipFill>
          <a:blip r:embed="rId4"/>
          <a:srcRect/>
          <a:stretch>
            <a:fillRect/>
          </a:stretch>
        </p:blipFill>
        <p:spPr bwMode="auto">
          <a:xfrm>
            <a:off x="6519863" y="2576513"/>
            <a:ext cx="2351087" cy="1997075"/>
          </a:xfrm>
          <a:prstGeom prst="rect">
            <a:avLst/>
          </a:prstGeom>
          <a:noFill/>
          <a:ln w="28575">
            <a:noFill/>
            <a:miter lim="800000"/>
            <a:headEnd/>
            <a:tailEnd/>
          </a:ln>
          <a:effectLst/>
        </p:spPr>
      </p:pic>
      <p:pic>
        <p:nvPicPr>
          <p:cNvPr id="556039" name="Picture 7"/>
          <p:cNvPicPr>
            <a:picLocks noChangeAspect="1" noChangeArrowheads="1"/>
          </p:cNvPicPr>
          <p:nvPr/>
        </p:nvPicPr>
        <p:blipFill>
          <a:blip r:embed="rId5"/>
          <a:srcRect/>
          <a:stretch>
            <a:fillRect/>
          </a:stretch>
        </p:blipFill>
        <p:spPr bwMode="auto">
          <a:xfrm>
            <a:off x="6292850" y="4557713"/>
            <a:ext cx="2647950" cy="1982787"/>
          </a:xfrm>
          <a:prstGeom prst="rect">
            <a:avLst/>
          </a:prstGeom>
          <a:noFill/>
          <a:ln w="28575">
            <a:noFill/>
            <a:miter lim="800000"/>
            <a:headEnd/>
            <a:tailEnd/>
          </a:ln>
          <a:effectLst/>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1D2F52B-5D15-7B41-8E5F-B0A1EFAC22A6}" type="slidenum">
              <a:rPr lang="fr-FR"/>
              <a:pPr/>
              <a:t>98</a:t>
            </a:fld>
            <a:endParaRPr lang="fr-FR"/>
          </a:p>
        </p:txBody>
      </p:sp>
      <p:sp>
        <p:nvSpPr>
          <p:cNvPr id="556034" name="Rectangle 2"/>
          <p:cNvSpPr>
            <a:spLocks noGrp="1" noChangeArrowheads="1"/>
          </p:cNvSpPr>
          <p:nvPr>
            <p:ph type="title"/>
          </p:nvPr>
        </p:nvSpPr>
        <p:spPr>
          <a:xfrm>
            <a:off x="2613025" y="0"/>
            <a:ext cx="3951288" cy="519113"/>
          </a:xfrm>
        </p:spPr>
        <p:txBody>
          <a:bodyPr>
            <a:normAutofit fontScale="90000"/>
          </a:bodyPr>
          <a:lstStyle/>
          <a:p>
            <a:r>
              <a:rPr lang="en-US" dirty="0" smtClean="0"/>
              <a:t>La gravitation</a:t>
            </a:r>
            <a:endParaRPr lang="en-US" dirty="0"/>
          </a:p>
        </p:txBody>
      </p:sp>
      <p:sp>
        <p:nvSpPr>
          <p:cNvPr id="556035" name="Rectangle 3"/>
          <p:cNvSpPr>
            <a:spLocks noGrp="1" noChangeArrowheads="1"/>
          </p:cNvSpPr>
          <p:nvPr>
            <p:ph type="body" idx="1"/>
          </p:nvPr>
        </p:nvSpPr>
        <p:spPr>
          <a:xfrm>
            <a:off x="0" y="1582738"/>
            <a:ext cx="5719763" cy="5275262"/>
          </a:xfrm>
        </p:spPr>
        <p:txBody>
          <a:bodyPr>
            <a:normAutofit/>
          </a:bodyPr>
          <a:lstStyle/>
          <a:p>
            <a:r>
              <a:rPr lang="fr-FR" sz="2800" dirty="0" smtClean="0"/>
              <a:t>Gravitation newtonienne (1685)</a:t>
            </a:r>
          </a:p>
          <a:p>
            <a:pPr lvl="1"/>
            <a:r>
              <a:rPr lang="fr-FR" sz="2400" dirty="0" smtClean="0"/>
              <a:t>Force complètement négligeable à l’échelle du noyau</a:t>
            </a:r>
          </a:p>
          <a:p>
            <a:pPr lvl="1"/>
            <a:r>
              <a:rPr lang="fr-FR" sz="2400" dirty="0" smtClean="0"/>
              <a:t>Mais portée infinie</a:t>
            </a:r>
          </a:p>
          <a:p>
            <a:pPr lvl="1"/>
            <a:r>
              <a:rPr lang="fr-FR" sz="2400" dirty="0" smtClean="0"/>
              <a:t>Pas de masse négative</a:t>
            </a:r>
          </a:p>
          <a:p>
            <a:pPr lvl="1"/>
            <a:r>
              <a:rPr lang="fr-FR" sz="2400" dirty="0" smtClean="0">
                <a:latin typeface="Wingdings 3" charset="2"/>
                <a:cs typeface="Wingdings 3" charset="2"/>
              </a:rPr>
              <a:t>_</a:t>
            </a:r>
            <a:r>
              <a:rPr lang="fr-FR" sz="2400" dirty="0" smtClean="0"/>
              <a:t>dominante à grande échelle</a:t>
            </a:r>
          </a:p>
          <a:p>
            <a:r>
              <a:rPr lang="fr-FR" sz="2800" dirty="0" smtClean="0"/>
              <a:t>Einstein : relativité générale (1916):</a:t>
            </a:r>
          </a:p>
          <a:p>
            <a:pPr lvl="1"/>
            <a:r>
              <a:rPr lang="fr-FR" dirty="0" smtClean="0"/>
              <a:t>La gravitation est issue d’une déformation de l’espace temps</a:t>
            </a:r>
          </a:p>
          <a:p>
            <a:pPr lvl="1"/>
            <a:r>
              <a:rPr lang="fr-FR" dirty="0" smtClean="0">
                <a:latin typeface="Wingdings 3" charset="2"/>
                <a:cs typeface="Wingdings 3" charset="2"/>
              </a:rPr>
              <a:t>_</a:t>
            </a:r>
            <a:r>
              <a:rPr lang="fr-FR" dirty="0" smtClean="0"/>
              <a:t>la gravitation est très difficile à marier avec les autres forces</a:t>
            </a:r>
            <a:endParaRPr lang="en-US" dirty="0"/>
          </a:p>
        </p:txBody>
      </p:sp>
      <p:sp>
        <p:nvSpPr>
          <p:cNvPr id="556036" name="Text Box 4"/>
          <p:cNvSpPr txBox="1">
            <a:spLocks noChangeArrowheads="1"/>
          </p:cNvSpPr>
          <p:nvPr/>
        </p:nvSpPr>
        <p:spPr bwMode="auto">
          <a:xfrm>
            <a:off x="1130300" y="876300"/>
            <a:ext cx="4584700" cy="400110"/>
          </a:xfrm>
          <a:prstGeom prst="rect">
            <a:avLst/>
          </a:prstGeom>
          <a:noFill/>
          <a:ln w="28575">
            <a:solidFill>
              <a:schemeClr val="tx1"/>
            </a:solidFill>
            <a:miter lim="800000"/>
            <a:headEnd/>
            <a:tailEnd/>
          </a:ln>
          <a:effectLst/>
        </p:spPr>
        <p:txBody>
          <a:bodyPr wrap="square">
            <a:prstTxWarp prst="textNoShape">
              <a:avLst/>
            </a:prstTxWarp>
            <a:spAutoFit/>
          </a:bodyPr>
          <a:lstStyle/>
          <a:p>
            <a:pPr>
              <a:spcBef>
                <a:spcPct val="50000"/>
              </a:spcBef>
            </a:pPr>
            <a:r>
              <a:rPr lang="fr-FR" sz="2000" dirty="0" smtClean="0"/>
              <a:t>Médiateur hypothétique : </a:t>
            </a:r>
            <a:r>
              <a:rPr lang="fr-FR" sz="2000" b="1" dirty="0" smtClean="0">
                <a:solidFill>
                  <a:srgbClr val="FF0000"/>
                </a:solidFill>
              </a:rPr>
              <a:t>graviton</a:t>
            </a:r>
            <a:endParaRPr lang="fr-FR" sz="2000" b="1" baseline="30000" dirty="0">
              <a:solidFill>
                <a:srgbClr val="FF0000"/>
              </a:solidFill>
            </a:endParaRPr>
          </a:p>
        </p:txBody>
      </p:sp>
      <p:pic>
        <p:nvPicPr>
          <p:cNvPr id="9" name="Image 8" descr="Eclipsing_binary_star_animation_2.gif"/>
          <p:cNvPicPr>
            <a:picLocks noChangeAspect="1"/>
          </p:cNvPicPr>
          <p:nvPr/>
        </p:nvPicPr>
        <p:blipFill>
          <a:blip r:embed="rId3"/>
          <a:stretch>
            <a:fillRect/>
          </a:stretch>
        </p:blipFill>
        <p:spPr>
          <a:xfrm>
            <a:off x="6705600" y="1752600"/>
            <a:ext cx="2032000" cy="1524000"/>
          </a:xfrm>
          <a:prstGeom prst="rect">
            <a:avLst/>
          </a:prstGeom>
        </p:spPr>
      </p:pic>
      <p:pic>
        <p:nvPicPr>
          <p:cNvPr id="12" name="Image 11" descr="espacetemps.jpg"/>
          <p:cNvPicPr>
            <a:picLocks noChangeAspect="1"/>
          </p:cNvPicPr>
          <p:nvPr/>
        </p:nvPicPr>
        <p:blipFill>
          <a:blip r:embed="rId4"/>
          <a:stretch>
            <a:fillRect/>
          </a:stretch>
        </p:blipFill>
        <p:spPr>
          <a:xfrm>
            <a:off x="5578475" y="3717925"/>
            <a:ext cx="3565525" cy="3003550"/>
          </a:xfrm>
          <a:prstGeom prst="rect">
            <a:avLst/>
          </a:prstGeom>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545262" y="6080374"/>
            <a:ext cx="2133600" cy="365125"/>
          </a:xfrm>
        </p:spPr>
        <p:txBody>
          <a:bodyPr/>
          <a:lstStyle/>
          <a:p>
            <a:fld id="{15A53C10-405B-DE42-A6B2-9D6E6857B78D}" type="slidenum">
              <a:rPr lang="fr-FR" smtClean="0"/>
              <a:pPr/>
              <a:t>99</a:t>
            </a:fld>
            <a:endParaRPr lang="fr-FR"/>
          </a:p>
        </p:txBody>
      </p:sp>
      <p:pic>
        <p:nvPicPr>
          <p:cNvPr id="7" name="Picture 10" descr="F:\Fete_de_la_science_2012\masses2.png"/>
          <p:cNvPicPr>
            <a:picLocks noChangeAspect="1" noChangeArrowheads="1"/>
          </p:cNvPicPr>
          <p:nvPr/>
        </p:nvPicPr>
        <p:blipFill>
          <a:blip r:embed="rId2"/>
          <a:srcRect t="2093" r="6013" b="6875"/>
          <a:stretch>
            <a:fillRect/>
          </a:stretch>
        </p:blipFill>
        <p:spPr bwMode="auto">
          <a:xfrm>
            <a:off x="524354" y="762000"/>
            <a:ext cx="8362471" cy="5780087"/>
          </a:xfrm>
          <a:prstGeom prst="rect">
            <a:avLst/>
          </a:prstGeom>
          <a:solidFill>
            <a:schemeClr val="accent1">
              <a:lumMod val="20000"/>
              <a:lumOff val="80000"/>
            </a:schemeClr>
          </a:solidFill>
        </p:spPr>
      </p:pic>
      <p:cxnSp>
        <p:nvCxnSpPr>
          <p:cNvPr id="15" name="Connecteur droit 13"/>
          <p:cNvCxnSpPr>
            <a:cxnSpLocks noChangeShapeType="1"/>
          </p:cNvCxnSpPr>
          <p:nvPr/>
        </p:nvCxnSpPr>
        <p:spPr bwMode="auto">
          <a:xfrm>
            <a:off x="113333" y="4505323"/>
            <a:ext cx="3084172" cy="0"/>
          </a:xfrm>
          <a:prstGeom prst="line">
            <a:avLst/>
          </a:prstGeom>
          <a:noFill/>
          <a:ln w="63500">
            <a:solidFill>
              <a:srgbClr val="FF6600"/>
            </a:solidFill>
            <a:round/>
            <a:headEnd/>
            <a:tailEnd/>
          </a:ln>
        </p:spPr>
      </p:cxnSp>
      <p:cxnSp>
        <p:nvCxnSpPr>
          <p:cNvPr id="16" name="Connecteur droit 15"/>
          <p:cNvCxnSpPr>
            <a:cxnSpLocks noChangeShapeType="1"/>
          </p:cNvCxnSpPr>
          <p:nvPr/>
        </p:nvCxnSpPr>
        <p:spPr bwMode="auto">
          <a:xfrm>
            <a:off x="3197505" y="4982619"/>
            <a:ext cx="1097064" cy="0"/>
          </a:xfrm>
          <a:prstGeom prst="line">
            <a:avLst/>
          </a:prstGeom>
          <a:noFill/>
          <a:ln w="63500">
            <a:solidFill>
              <a:srgbClr val="FF6600"/>
            </a:solidFill>
            <a:round/>
            <a:headEnd/>
            <a:tailEnd/>
          </a:ln>
        </p:spPr>
      </p:cxnSp>
      <p:cxnSp>
        <p:nvCxnSpPr>
          <p:cNvPr id="17" name="Connecteur droit 18"/>
          <p:cNvCxnSpPr>
            <a:cxnSpLocks noChangeShapeType="1"/>
          </p:cNvCxnSpPr>
          <p:nvPr/>
        </p:nvCxnSpPr>
        <p:spPr bwMode="auto">
          <a:xfrm>
            <a:off x="3206571" y="4505323"/>
            <a:ext cx="0" cy="477296"/>
          </a:xfrm>
          <a:prstGeom prst="line">
            <a:avLst/>
          </a:prstGeom>
          <a:noFill/>
          <a:ln w="63500">
            <a:solidFill>
              <a:srgbClr val="FF6600"/>
            </a:solidFill>
            <a:round/>
            <a:headEnd/>
            <a:tailEnd/>
          </a:ln>
        </p:spPr>
      </p:cxnSp>
      <p:sp>
        <p:nvSpPr>
          <p:cNvPr id="18" name="ZoneTexte 17"/>
          <p:cNvSpPr txBox="1"/>
          <p:nvPr/>
        </p:nvSpPr>
        <p:spPr bwMode="auto">
          <a:xfrm>
            <a:off x="0" y="3962400"/>
            <a:ext cx="2133600" cy="461665"/>
          </a:xfrm>
          <a:prstGeom prst="rect">
            <a:avLst/>
          </a:prstGeom>
          <a:noFill/>
        </p:spPr>
        <p:txBody>
          <a:bodyPr wrap="square">
            <a:prstTxWarp prst="textNoShape">
              <a:avLst/>
            </a:prstTxWarp>
            <a:spAutoFit/>
          </a:bodyPr>
          <a:lstStyle/>
          <a:p>
            <a:r>
              <a:rPr lang="fr-FR" b="1" dirty="0">
                <a:solidFill>
                  <a:srgbClr val="FF6600"/>
                </a:solidFill>
                <a:latin typeface="Arial Black" pitchFamily="-84" charset="0"/>
              </a:rPr>
              <a:t>2</a:t>
            </a:r>
            <a:r>
              <a:rPr lang="fr-FR" b="1" baseline="30000" dirty="0">
                <a:solidFill>
                  <a:srgbClr val="FF6600"/>
                </a:solidFill>
                <a:latin typeface="Arial Black" pitchFamily="-84" charset="0"/>
              </a:rPr>
              <a:t>ème</a:t>
            </a:r>
            <a:r>
              <a:rPr lang="fr-FR" b="1" dirty="0">
                <a:solidFill>
                  <a:srgbClr val="FF6600"/>
                </a:solidFill>
                <a:latin typeface="Arial Black" pitchFamily="-84" charset="0"/>
              </a:rPr>
              <a:t> famille</a:t>
            </a:r>
          </a:p>
        </p:txBody>
      </p:sp>
      <p:sp>
        <p:nvSpPr>
          <p:cNvPr id="11" name="ZoneTexte 10"/>
          <p:cNvSpPr txBox="1"/>
          <p:nvPr/>
        </p:nvSpPr>
        <p:spPr bwMode="auto">
          <a:xfrm>
            <a:off x="0" y="5105400"/>
            <a:ext cx="2088267" cy="461665"/>
          </a:xfrm>
          <a:prstGeom prst="rect">
            <a:avLst/>
          </a:prstGeom>
          <a:noFill/>
        </p:spPr>
        <p:txBody>
          <a:bodyPr wrap="square">
            <a:prstTxWarp prst="textNoShape">
              <a:avLst/>
            </a:prstTxWarp>
            <a:spAutoFit/>
          </a:bodyPr>
          <a:lstStyle/>
          <a:p>
            <a:r>
              <a:rPr lang="fr-FR" b="1" dirty="0">
                <a:solidFill>
                  <a:srgbClr val="FF6600"/>
                </a:solidFill>
                <a:latin typeface="Arial Black" pitchFamily="-84" charset="0"/>
              </a:rPr>
              <a:t>1</a:t>
            </a:r>
            <a:r>
              <a:rPr lang="fr-FR" b="1" baseline="30000" dirty="0">
                <a:solidFill>
                  <a:srgbClr val="FF6600"/>
                </a:solidFill>
                <a:latin typeface="Arial Black" pitchFamily="-84" charset="0"/>
              </a:rPr>
              <a:t>ère</a:t>
            </a:r>
            <a:r>
              <a:rPr lang="fr-FR" b="1" dirty="0">
                <a:solidFill>
                  <a:srgbClr val="FF6600"/>
                </a:solidFill>
                <a:latin typeface="Arial Black" pitchFamily="-84" charset="0"/>
              </a:rPr>
              <a:t> famille</a:t>
            </a:r>
          </a:p>
        </p:txBody>
      </p:sp>
      <p:cxnSp>
        <p:nvCxnSpPr>
          <p:cNvPr id="12" name="Connecteur droit 29"/>
          <p:cNvCxnSpPr>
            <a:cxnSpLocks noChangeShapeType="1"/>
          </p:cNvCxnSpPr>
          <p:nvPr/>
        </p:nvCxnSpPr>
        <p:spPr bwMode="auto">
          <a:xfrm>
            <a:off x="113332" y="5527457"/>
            <a:ext cx="2741149" cy="0"/>
          </a:xfrm>
          <a:prstGeom prst="line">
            <a:avLst/>
          </a:prstGeom>
          <a:noFill/>
          <a:ln w="63500">
            <a:solidFill>
              <a:srgbClr val="FF6600"/>
            </a:solidFill>
            <a:round/>
            <a:headEnd/>
            <a:tailEnd/>
          </a:ln>
        </p:spPr>
      </p:cxnSp>
      <p:cxnSp>
        <p:nvCxnSpPr>
          <p:cNvPr id="13" name="Connecteur droit 30"/>
          <p:cNvCxnSpPr>
            <a:cxnSpLocks noChangeShapeType="1"/>
          </p:cNvCxnSpPr>
          <p:nvPr/>
        </p:nvCxnSpPr>
        <p:spPr bwMode="auto">
          <a:xfrm>
            <a:off x="2854482" y="5935710"/>
            <a:ext cx="1440086" cy="0"/>
          </a:xfrm>
          <a:prstGeom prst="line">
            <a:avLst/>
          </a:prstGeom>
          <a:noFill/>
          <a:ln w="63500">
            <a:solidFill>
              <a:srgbClr val="FF6600"/>
            </a:solidFill>
            <a:round/>
            <a:headEnd/>
            <a:tailEnd/>
          </a:ln>
        </p:spPr>
      </p:cxnSp>
      <p:cxnSp>
        <p:nvCxnSpPr>
          <p:cNvPr id="14" name="Connecteur droit 31"/>
          <p:cNvCxnSpPr>
            <a:cxnSpLocks noChangeShapeType="1"/>
          </p:cNvCxnSpPr>
          <p:nvPr/>
        </p:nvCxnSpPr>
        <p:spPr bwMode="auto">
          <a:xfrm>
            <a:off x="2854482" y="5527457"/>
            <a:ext cx="0" cy="408253"/>
          </a:xfrm>
          <a:prstGeom prst="line">
            <a:avLst/>
          </a:prstGeom>
          <a:noFill/>
          <a:ln w="63500">
            <a:solidFill>
              <a:srgbClr val="FF6600"/>
            </a:solidFill>
            <a:round/>
            <a:headEnd/>
            <a:tailEnd/>
          </a:ln>
        </p:spPr>
      </p:cxnSp>
      <p:sp>
        <p:nvSpPr>
          <p:cNvPr id="23" name="ZoneTexte 22"/>
          <p:cNvSpPr txBox="1"/>
          <p:nvPr/>
        </p:nvSpPr>
        <p:spPr>
          <a:xfrm>
            <a:off x="2438400" y="0"/>
            <a:ext cx="4116031" cy="707886"/>
          </a:xfrm>
          <a:prstGeom prst="rect">
            <a:avLst/>
          </a:prstGeom>
          <a:noFill/>
        </p:spPr>
        <p:txBody>
          <a:bodyPr wrap="none" rtlCol="0">
            <a:spAutoFit/>
          </a:bodyPr>
          <a:lstStyle/>
          <a:p>
            <a:r>
              <a:rPr lang="fr-FR" sz="4000" dirty="0" smtClean="0"/>
              <a:t>Echelle des masses</a:t>
            </a:r>
            <a:endParaRPr lang="fr-FR" sz="4000" dirty="0"/>
          </a:p>
        </p:txBody>
      </p:sp>
      <p:sp>
        <p:nvSpPr>
          <p:cNvPr id="24" name="ZoneTexte 23"/>
          <p:cNvSpPr txBox="1"/>
          <p:nvPr/>
        </p:nvSpPr>
        <p:spPr>
          <a:xfrm>
            <a:off x="6240462" y="2924424"/>
            <a:ext cx="2590800" cy="1231106"/>
          </a:xfrm>
          <a:prstGeom prst="rect">
            <a:avLst/>
          </a:prstGeom>
          <a:solidFill>
            <a:srgbClr val="CCFFCC"/>
          </a:solidFill>
          <a:ln>
            <a:solidFill>
              <a:schemeClr val="tx1"/>
            </a:solidFill>
          </a:ln>
        </p:spPr>
        <p:txBody>
          <a:bodyPr wrap="square" rtlCol="0">
            <a:spAutoFit/>
          </a:bodyPr>
          <a:lstStyle/>
          <a:p>
            <a:r>
              <a:rPr lang="fr-FR" sz="1800" dirty="0" smtClean="0"/>
              <a:t>1 </a:t>
            </a:r>
            <a:r>
              <a:rPr lang="fr-FR" sz="1800" dirty="0" err="1" smtClean="0"/>
              <a:t>GeV</a:t>
            </a:r>
            <a:r>
              <a:rPr lang="fr-FR" sz="1800" dirty="0" smtClean="0"/>
              <a:t> =</a:t>
            </a:r>
            <a:r>
              <a:rPr lang="en-US" sz="1800" dirty="0" smtClean="0"/>
              <a:t>1.8.10 </a:t>
            </a:r>
            <a:r>
              <a:rPr lang="en-US" sz="1800" baseline="30000" dirty="0" smtClean="0"/>
              <a:t>-27 </a:t>
            </a:r>
            <a:r>
              <a:rPr lang="fr-FR" sz="1800" dirty="0" smtClean="0"/>
              <a:t>kg</a:t>
            </a:r>
          </a:p>
          <a:p>
            <a:r>
              <a:rPr lang="fr-FR" sz="1800" dirty="0" smtClean="0"/>
              <a:t>~ masse d’un proton, d’un neutron ou d’un atome d’hydrogène</a:t>
            </a:r>
            <a:endParaRPr lang="fr-FR" sz="1800" dirty="0"/>
          </a:p>
        </p:txBody>
      </p:sp>
      <p:sp>
        <p:nvSpPr>
          <p:cNvPr id="25" name="ZoneTexte 24"/>
          <p:cNvSpPr txBox="1"/>
          <p:nvPr/>
        </p:nvSpPr>
        <p:spPr>
          <a:xfrm>
            <a:off x="2125662" y="3838824"/>
            <a:ext cx="304440" cy="461665"/>
          </a:xfrm>
          <a:prstGeom prst="rect">
            <a:avLst/>
          </a:prstGeom>
          <a:solidFill>
            <a:srgbClr val="DCE6F3"/>
          </a:solidFill>
        </p:spPr>
        <p:txBody>
          <a:bodyPr wrap="none" rtlCol="0">
            <a:spAutoFit/>
          </a:bodyPr>
          <a:lstStyle/>
          <a:p>
            <a:r>
              <a:rPr lang="fr-FR" dirty="0" smtClean="0">
                <a:solidFill>
                  <a:srgbClr val="008000"/>
                </a:solidFill>
              </a:rPr>
              <a:t>s</a:t>
            </a:r>
            <a:endParaRPr lang="fr-FR" dirty="0">
              <a:solidFill>
                <a:srgbClr val="008000"/>
              </a:solidFill>
            </a:endParaRPr>
          </a:p>
        </p:txBody>
      </p:sp>
      <p:sp>
        <p:nvSpPr>
          <p:cNvPr id="26" name="ZoneTexte 25"/>
          <p:cNvSpPr txBox="1"/>
          <p:nvPr/>
        </p:nvSpPr>
        <p:spPr>
          <a:xfrm>
            <a:off x="2125662" y="3076824"/>
            <a:ext cx="321272" cy="461665"/>
          </a:xfrm>
          <a:prstGeom prst="rect">
            <a:avLst/>
          </a:prstGeom>
          <a:solidFill>
            <a:srgbClr val="DCE6F3"/>
          </a:solidFill>
        </p:spPr>
        <p:txBody>
          <a:bodyPr wrap="none" rtlCol="0">
            <a:spAutoFit/>
          </a:bodyPr>
          <a:lstStyle/>
          <a:p>
            <a:r>
              <a:rPr lang="fr-FR" dirty="0" smtClean="0">
                <a:solidFill>
                  <a:srgbClr val="008000"/>
                </a:solidFill>
              </a:rPr>
              <a:t>c</a:t>
            </a:r>
            <a:endParaRPr lang="fr-FR" dirty="0">
              <a:solidFill>
                <a:srgbClr val="008000"/>
              </a:solidFill>
            </a:endParaRPr>
          </a:p>
        </p:txBody>
      </p:sp>
      <p:grpSp>
        <p:nvGrpSpPr>
          <p:cNvPr id="3" name="Grouper 28"/>
          <p:cNvGrpSpPr/>
          <p:nvPr/>
        </p:nvGrpSpPr>
        <p:grpSpPr>
          <a:xfrm>
            <a:off x="0" y="2667000"/>
            <a:ext cx="4157057" cy="954274"/>
            <a:chOff x="7938" y="2942976"/>
            <a:chExt cx="4157057" cy="954274"/>
          </a:xfrm>
        </p:grpSpPr>
        <p:cxnSp>
          <p:nvCxnSpPr>
            <p:cNvPr id="20" name="Connecteur droit 14"/>
            <p:cNvCxnSpPr>
              <a:cxnSpLocks noChangeShapeType="1"/>
            </p:cNvCxnSpPr>
            <p:nvPr/>
          </p:nvCxnSpPr>
          <p:spPr bwMode="auto">
            <a:xfrm>
              <a:off x="3069442" y="3897250"/>
              <a:ext cx="1095553" cy="0"/>
            </a:xfrm>
            <a:prstGeom prst="line">
              <a:avLst/>
            </a:prstGeom>
            <a:noFill/>
            <a:ln w="63500">
              <a:solidFill>
                <a:srgbClr val="FF6600"/>
              </a:solidFill>
              <a:round/>
              <a:headEnd/>
              <a:tailEnd/>
            </a:ln>
          </p:spPr>
        </p:cxnSp>
        <p:cxnSp>
          <p:nvCxnSpPr>
            <p:cNvPr id="21" name="Connecteur droit 16"/>
            <p:cNvCxnSpPr>
              <a:cxnSpLocks noChangeShapeType="1"/>
            </p:cNvCxnSpPr>
            <p:nvPr/>
          </p:nvCxnSpPr>
          <p:spPr bwMode="auto">
            <a:xfrm>
              <a:off x="3069442" y="3419954"/>
              <a:ext cx="0" cy="477296"/>
            </a:xfrm>
            <a:prstGeom prst="line">
              <a:avLst/>
            </a:prstGeom>
            <a:noFill/>
            <a:ln w="63500">
              <a:solidFill>
                <a:srgbClr val="FF6600"/>
              </a:solidFill>
              <a:round/>
              <a:headEnd/>
              <a:tailEnd/>
            </a:ln>
          </p:spPr>
        </p:cxnSp>
        <p:sp>
          <p:nvSpPr>
            <p:cNvPr id="22" name="ZoneTexte 21"/>
            <p:cNvSpPr txBox="1"/>
            <p:nvPr/>
          </p:nvSpPr>
          <p:spPr bwMode="auto">
            <a:xfrm>
              <a:off x="7938" y="2942976"/>
              <a:ext cx="2240667" cy="461665"/>
            </a:xfrm>
            <a:prstGeom prst="rect">
              <a:avLst/>
            </a:prstGeom>
            <a:noFill/>
          </p:spPr>
          <p:txBody>
            <a:bodyPr wrap="square">
              <a:prstTxWarp prst="textNoShape">
                <a:avLst/>
              </a:prstTxWarp>
              <a:spAutoFit/>
            </a:bodyPr>
            <a:lstStyle/>
            <a:p>
              <a:r>
                <a:rPr lang="fr-FR" b="1" dirty="0" smtClean="0">
                  <a:solidFill>
                    <a:srgbClr val="FF6600"/>
                  </a:solidFill>
                  <a:latin typeface="Arial Black" pitchFamily="-84" charset="0"/>
                </a:rPr>
                <a:t>3</a:t>
              </a:r>
              <a:r>
                <a:rPr lang="fr-FR" b="1" baseline="30000" dirty="0" smtClean="0">
                  <a:solidFill>
                    <a:srgbClr val="FF6600"/>
                  </a:solidFill>
                  <a:latin typeface="Arial Black" pitchFamily="-84" charset="0"/>
                </a:rPr>
                <a:t>ème</a:t>
              </a:r>
              <a:r>
                <a:rPr lang="fr-FR" b="1" dirty="0" smtClean="0">
                  <a:solidFill>
                    <a:srgbClr val="FF6600"/>
                  </a:solidFill>
                  <a:latin typeface="Arial Black" pitchFamily="-84" charset="0"/>
                </a:rPr>
                <a:t>famille</a:t>
              </a:r>
              <a:endParaRPr lang="fr-FR" b="1" dirty="0">
                <a:solidFill>
                  <a:srgbClr val="FF6600"/>
                </a:solidFill>
                <a:latin typeface="Arial Black" pitchFamily="-84" charset="0"/>
              </a:endParaRPr>
            </a:p>
          </p:txBody>
        </p:sp>
        <p:cxnSp>
          <p:nvCxnSpPr>
            <p:cNvPr id="19" name="Connecteur droit 12"/>
            <p:cNvCxnSpPr>
              <a:cxnSpLocks noChangeShapeType="1"/>
            </p:cNvCxnSpPr>
            <p:nvPr/>
          </p:nvCxnSpPr>
          <p:spPr bwMode="auto">
            <a:xfrm>
              <a:off x="53271" y="3419954"/>
              <a:ext cx="3016171" cy="0"/>
            </a:xfrm>
            <a:prstGeom prst="line">
              <a:avLst/>
            </a:prstGeom>
            <a:noFill/>
            <a:ln w="63500">
              <a:solidFill>
                <a:srgbClr val="FF6600"/>
              </a:solidFill>
              <a:round/>
              <a:headEnd/>
              <a:tailEnd/>
            </a:ln>
          </p:spPr>
        </p:cxnSp>
      </p:grpSp>
      <p:sp>
        <p:nvSpPr>
          <p:cNvPr id="27" name="ZoneTexte 26"/>
          <p:cNvSpPr txBox="1"/>
          <p:nvPr/>
        </p:nvSpPr>
        <p:spPr>
          <a:xfrm>
            <a:off x="7535862" y="1324224"/>
            <a:ext cx="543538" cy="461665"/>
          </a:xfrm>
          <a:prstGeom prst="rect">
            <a:avLst/>
          </a:prstGeom>
          <a:noFill/>
        </p:spPr>
        <p:txBody>
          <a:bodyPr wrap="none" rtlCol="0">
            <a:spAutoFit/>
          </a:bodyPr>
          <a:lstStyle/>
          <a:p>
            <a:r>
              <a:rPr lang="fr-FR" dirty="0" smtClean="0">
                <a:solidFill>
                  <a:srgbClr val="FF0000"/>
                </a:solidFill>
              </a:rPr>
              <a:t>H?</a:t>
            </a:r>
            <a:endParaRPr lang="fr-FR" dirty="0">
              <a:solidFill>
                <a:srgbClr val="FF0000"/>
              </a:solidFill>
            </a:endParaRPr>
          </a:p>
        </p:txBody>
      </p:sp>
      <p:sp>
        <p:nvSpPr>
          <p:cNvPr id="28" name="Ellipse 27"/>
          <p:cNvSpPr/>
          <p:nvPr/>
        </p:nvSpPr>
        <p:spPr>
          <a:xfrm>
            <a:off x="7307262" y="1629024"/>
            <a:ext cx="152400" cy="1524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1" name="Connecteur droit avec flèche 30"/>
          <p:cNvCxnSpPr/>
          <p:nvPr/>
        </p:nvCxnSpPr>
        <p:spPr>
          <a:xfrm rot="5400000">
            <a:off x="7230268" y="6505824"/>
            <a:ext cx="153194" cy="7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53444</TotalTime>
  <Words>5046</Words>
  <Application>Microsoft Macintosh PowerPoint</Application>
  <PresentationFormat>Présentation à l'écran (4:3)</PresentationFormat>
  <Paragraphs>834</Paragraphs>
  <Slides>116</Slides>
  <Notes>53</Notes>
  <HiddenSlides>0</HiddenSlides>
  <MMClips>4</MMClips>
  <ScaleCrop>false</ScaleCrop>
  <HeadingPairs>
    <vt:vector size="4" baseType="variant">
      <vt:variant>
        <vt:lpstr>Modèle de conception</vt:lpstr>
      </vt:variant>
      <vt:variant>
        <vt:i4>1</vt:i4>
      </vt:variant>
      <vt:variant>
        <vt:lpstr>Titres des diapositives</vt:lpstr>
      </vt:variant>
      <vt:variant>
        <vt:i4>116</vt:i4>
      </vt:variant>
    </vt:vector>
  </HeadingPairs>
  <TitlesOfParts>
    <vt:vector size="117" baseType="lpstr">
      <vt:lpstr>Thème Office</vt:lpstr>
      <vt:lpstr>Le boson de Higgs: pourquoi ? comment? vraiment ? et maintenant ?</vt:lpstr>
      <vt:lpstr>Diapositive 2</vt:lpstr>
      <vt:lpstr>Le boson de Higgs en quelques transparents</vt:lpstr>
      <vt:lpstr>Diapositive 4</vt:lpstr>
      <vt:lpstr>Diapositive 5</vt:lpstr>
      <vt:lpstr>Diapositive 6</vt:lpstr>
      <vt:lpstr>Diapositive 7</vt:lpstr>
      <vt:lpstr>Diapositive 8</vt:lpstr>
      <vt:lpstr>Diapositive 9</vt:lpstr>
      <vt:lpstr>Diapositive 10</vt:lpstr>
      <vt:lpstr>Diapositive 11</vt:lpstr>
      <vt:lpstr>Diapositive 12</vt:lpstr>
      <vt:lpstr>Etat du vide</vt:lpstr>
      <vt:lpstr>Diapositive 14</vt:lpstr>
      <vt:lpstr>La masse de notre matière</vt:lpstr>
      <vt:lpstr>Diapositive 16</vt:lpstr>
      <vt:lpstr>Diapositive 17</vt:lpstr>
      <vt:lpstr>Théoriciens et expérimentateurs</vt:lpstr>
      <vt:lpstr>Diapositive 19</vt:lpstr>
      <vt:lpstr>Théoriciens et expérimentateurs</vt:lpstr>
      <vt:lpstr>Diapositive 21</vt:lpstr>
      <vt:lpstr>Diapositive 22</vt:lpstr>
      <vt:lpstr>Diapositive 23</vt:lpstr>
      <vt:lpstr>Diapositive 24</vt:lpstr>
      <vt:lpstr>Qui sommes nous ? </vt:lpstr>
      <vt:lpstr>Diapositive 26</vt:lpstr>
      <vt:lpstr>Le CERN</vt:lpstr>
      <vt:lpstr>La collaboration Atlas</vt:lpstr>
      <vt:lpstr>Diapositive 29</vt:lpstr>
      <vt:lpstr>Diapositive 30</vt:lpstr>
      <vt:lpstr>Le LHC: un quart de siècle de travaux</vt:lpstr>
      <vt:lpstr>Vague, but exciting...</vt:lpstr>
      <vt:lpstr>Le détecteur Atlas</vt:lpstr>
      <vt:lpstr>Diapositive 34</vt:lpstr>
      <vt:lpstr>La collaboration Atlas</vt:lpstr>
      <vt:lpstr>Film : Dijet_H264_-720 </vt:lpstr>
      <vt:lpstr>VOIR les particules ?</vt:lpstr>
      <vt:lpstr>Collision de protons</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Sélection des événements en temps réel</vt:lpstr>
      <vt:lpstr>Le traitement des données en chiffres</vt:lpstr>
      <vt:lpstr>VOIR le boson de Higgs</vt:lpstr>
      <vt:lpstr>Diapositive 53</vt:lpstr>
      <vt:lpstr>Diapositive 54</vt:lpstr>
      <vt:lpstr>Finalement…</vt:lpstr>
      <vt:lpstr>Diapositive 56</vt:lpstr>
      <vt:lpstr>Diapositive 57</vt:lpstr>
      <vt:lpstr>Diapositive 58</vt:lpstr>
      <vt:lpstr>Jobs du physicien</vt:lpstr>
      <vt:lpstr>Et maintenant « en vrai » (Juillet 2012) </vt:lpstr>
      <vt:lpstr>Diapositive 61</vt:lpstr>
      <vt:lpstr>Mise à jour 2013 </vt:lpstr>
      <vt:lpstr>Pourquoi sommes-nous certains d’avoir découvert une nouvelle particule ?</vt:lpstr>
      <vt:lpstr>Diapositive 64</vt:lpstr>
      <vt:lpstr>Diapositive 65</vt:lpstr>
      <vt:lpstr>Diapositive 66</vt:lpstr>
      <vt:lpstr>Diapositive 67</vt:lpstr>
      <vt:lpstr>Séminaire du 4 juillet 2012 au CERN</vt:lpstr>
      <vt:lpstr>de 1964…à aujourd’hui</vt:lpstr>
      <vt:lpstr>Diapositive 70</vt:lpstr>
      <vt:lpstr>Diapositive 71</vt:lpstr>
      <vt:lpstr>Diapositive 72</vt:lpstr>
      <vt:lpstr>Est-ce que c’est bien le boson de Higgs?</vt:lpstr>
      <vt:lpstr>Relation couplage-masse </vt:lpstr>
      <vt:lpstr>Qu’est-ce que VOIR une particule ?</vt:lpstr>
      <vt:lpstr>Diapositive 76</vt:lpstr>
      <vt:lpstr>Le boson de Higgs: la fin d’un commencement</vt:lpstr>
      <vt:lpstr>Terra incognita</vt:lpstr>
      <vt:lpstr>Flash-back: 1846</vt:lpstr>
      <vt:lpstr>L’Univers est-il stable ?</vt:lpstr>
      <vt:lpstr>Questions ouvertes</vt:lpstr>
      <vt:lpstr>Matière noire</vt:lpstr>
      <vt:lpstr>“Physique des deux infinis”</vt:lpstr>
      <vt:lpstr>Conclusions</vt:lpstr>
      <vt:lpstr>Diapositive 85</vt:lpstr>
      <vt:lpstr>Pourquoi cherche-t-on ?</vt:lpstr>
      <vt:lpstr>Eléments de la philosophie de Newton,  Voltaire, 1738</vt:lpstr>
      <vt:lpstr>Suppléments</vt:lpstr>
      <vt:lpstr>Expérimentation technologique</vt:lpstr>
      <vt:lpstr>La chasse au boson de Higgs était ouverte depuis longtemps</vt:lpstr>
      <vt:lpstr>Etat initial</vt:lpstr>
      <vt:lpstr>La chasse au boson de Higgs</vt:lpstr>
      <vt:lpstr>La chasse au boson de Higgs</vt:lpstr>
      <vt:lpstr>La chasse au boson de Higgs</vt:lpstr>
      <vt:lpstr>L’interaction électromagnétique</vt:lpstr>
      <vt:lpstr>L’interaction forte</vt:lpstr>
      <vt:lpstr>L’interaction faible</vt:lpstr>
      <vt:lpstr>La gravitation</vt:lpstr>
      <vt:lpstr>Diapositive 99</vt:lpstr>
      <vt:lpstr>La supersymétrie</vt:lpstr>
      <vt:lpstr>La supersymétrie</vt:lpstr>
      <vt:lpstr>Dimensions supplémentaires</vt:lpstr>
      <vt:lpstr>Diapositive 103</vt:lpstr>
      <vt:lpstr>Diapositive 104</vt:lpstr>
      <vt:lpstr>AMS : recherche d’antimatière dans l’espace</vt:lpstr>
      <vt:lpstr>Matière/énergie noire</vt:lpstr>
      <vt:lpstr>Combien ça coûte ?</vt:lpstr>
      <vt:lpstr>Le modèle standard</vt:lpstr>
      <vt:lpstr>Science GRID</vt:lpstr>
      <vt:lpstr>Pari technologique</vt:lpstr>
      <vt:lpstr>Discovery vs prediction</vt:lpstr>
      <vt:lpstr>Diapositive 112</vt:lpstr>
      <vt:lpstr>Candidat  HZ(m+m-)Z(e+e-)</vt:lpstr>
      <vt:lpstr>Diapositive 114</vt:lpstr>
      <vt:lpstr>Diapositive 115</vt:lpstr>
      <vt:lpstr>Diapositive 116</vt:lpstr>
    </vt:vector>
  </TitlesOfParts>
  <Company>LAL Orsay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david rousseau</dc:creator>
  <cp:lastModifiedBy>david rousseau</cp:lastModifiedBy>
  <cp:revision>192</cp:revision>
  <cp:lastPrinted>2013-05-16T20:19:20Z</cp:lastPrinted>
  <dcterms:created xsi:type="dcterms:W3CDTF">2013-05-16T16:04:31Z</dcterms:created>
  <dcterms:modified xsi:type="dcterms:W3CDTF">2013-05-21T13:36:49Z</dcterms:modified>
</cp:coreProperties>
</file>