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8" r:id="rId3"/>
    <p:sldId id="264" r:id="rId4"/>
    <p:sldId id="266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6" d="100"/>
          <a:sy n="126" d="100"/>
        </p:scale>
        <p:origin x="-12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BD93-86C5-4C0B-BF20-E624DD637A2A}" type="datetimeFigureOut">
              <a:rPr lang="fr-FR" smtClean="0"/>
              <a:t>22/05/2013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44611-935B-4814-87BD-9E8B5281C3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521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BD93-86C5-4C0B-BF20-E624DD637A2A}" type="datetimeFigureOut">
              <a:rPr lang="fr-FR" smtClean="0"/>
              <a:t>22/05/2013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44611-935B-4814-87BD-9E8B5281C3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396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BD93-86C5-4C0B-BF20-E624DD637A2A}" type="datetimeFigureOut">
              <a:rPr lang="fr-FR" smtClean="0"/>
              <a:t>22/05/2013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44611-935B-4814-87BD-9E8B5281C3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4714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BD93-86C5-4C0B-BF20-E624DD637A2A}" type="datetimeFigureOut">
              <a:rPr lang="fr-FR" smtClean="0"/>
              <a:t>22/05/2013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44611-935B-4814-87BD-9E8B5281C3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1338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BD93-86C5-4C0B-BF20-E624DD637A2A}" type="datetimeFigureOut">
              <a:rPr lang="fr-FR" smtClean="0"/>
              <a:t>22/05/2013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44611-935B-4814-87BD-9E8B5281C3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112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BD93-86C5-4C0B-BF20-E624DD637A2A}" type="datetimeFigureOut">
              <a:rPr lang="fr-FR" smtClean="0"/>
              <a:t>22/05/2013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44611-935B-4814-87BD-9E8B5281C3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6447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BD93-86C5-4C0B-BF20-E624DD637A2A}" type="datetimeFigureOut">
              <a:rPr lang="fr-FR" smtClean="0"/>
              <a:t>22/05/2013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44611-935B-4814-87BD-9E8B5281C3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2857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BD93-86C5-4C0B-BF20-E624DD637A2A}" type="datetimeFigureOut">
              <a:rPr lang="fr-FR" smtClean="0"/>
              <a:t>22/05/2013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44611-935B-4814-87BD-9E8B5281C3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370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BD93-86C5-4C0B-BF20-E624DD637A2A}" type="datetimeFigureOut">
              <a:rPr lang="fr-FR" smtClean="0"/>
              <a:t>22/05/2013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44611-935B-4814-87BD-9E8B5281C3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078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BD93-86C5-4C0B-BF20-E624DD637A2A}" type="datetimeFigureOut">
              <a:rPr lang="fr-FR" smtClean="0"/>
              <a:t>22/05/2013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44611-935B-4814-87BD-9E8B5281C3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161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BD93-86C5-4C0B-BF20-E624DD637A2A}" type="datetimeFigureOut">
              <a:rPr lang="fr-FR" smtClean="0"/>
              <a:t>22/05/2013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44611-935B-4814-87BD-9E8B5281C3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8721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ABD93-86C5-4C0B-BF20-E624DD637A2A}" type="datetimeFigureOut">
              <a:rPr lang="fr-FR" smtClean="0"/>
              <a:t>22/05/2013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44611-935B-4814-87BD-9E8B5281C3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162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Connecteur en angle 23"/>
          <p:cNvCxnSpPr/>
          <p:nvPr/>
        </p:nvCxnSpPr>
        <p:spPr>
          <a:xfrm flipV="1">
            <a:off x="1398305" y="1544986"/>
            <a:ext cx="1159235" cy="151265"/>
          </a:xfrm>
          <a:prstGeom prst="bentConnector3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3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8423" y="1051680"/>
            <a:ext cx="1197819" cy="113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144492" y="1340768"/>
            <a:ext cx="1804301" cy="309634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2987824" y="-279412"/>
            <a:ext cx="0" cy="5112568"/>
          </a:xfrm>
          <a:prstGeom prst="line">
            <a:avLst/>
          </a:prstGeom>
          <a:ln w="762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251520" y="152598"/>
            <a:ext cx="8787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/>
              <a:t>WAN</a:t>
            </a:r>
          </a:p>
          <a:p>
            <a:pPr algn="ctr"/>
            <a:r>
              <a:rPr lang="fr-FR" dirty="0" smtClean="0"/>
              <a:t>(Sortie)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6373675" y="475764"/>
            <a:ext cx="9425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/>
              <a:t>LAN</a:t>
            </a:r>
          </a:p>
          <a:p>
            <a:pPr algn="ctr"/>
            <a:r>
              <a:rPr lang="fr-FR" dirty="0" smtClean="0"/>
              <a:t>(Entrée)</a:t>
            </a:r>
            <a:endParaRPr lang="fr-FR" dirty="0"/>
          </a:p>
        </p:txBody>
      </p:sp>
      <p:pic>
        <p:nvPicPr>
          <p:cNvPr id="14" name="Picture 3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856" y="363716"/>
            <a:ext cx="1197819" cy="113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ZoneTexte 20"/>
          <p:cNvSpPr txBox="1"/>
          <p:nvPr/>
        </p:nvSpPr>
        <p:spPr>
          <a:xfrm>
            <a:off x="3635896" y="3236783"/>
            <a:ext cx="288862" cy="1200329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FR" sz="1200" b="1" dirty="0" smtClean="0"/>
              <a:t>U</a:t>
            </a:r>
          </a:p>
          <a:p>
            <a:r>
              <a:rPr lang="fr-FR" sz="1200" b="1" dirty="0" smtClean="0"/>
              <a:t>C</a:t>
            </a:r>
          </a:p>
          <a:p>
            <a:r>
              <a:rPr lang="fr-FR" sz="1200" b="1" dirty="0" smtClean="0"/>
              <a:t>O</a:t>
            </a:r>
          </a:p>
          <a:p>
            <a:r>
              <a:rPr lang="fr-FR" sz="1200" b="1" dirty="0" smtClean="0"/>
              <a:t>P</a:t>
            </a:r>
          </a:p>
          <a:p>
            <a:r>
              <a:rPr lang="fr-FR" sz="1200" b="1" dirty="0" smtClean="0"/>
              <a:t>I</a:t>
            </a:r>
          </a:p>
          <a:p>
            <a:r>
              <a:rPr lang="fr-FR" sz="1200" b="1" dirty="0" smtClean="0"/>
              <a:t>A</a:t>
            </a:r>
            <a:endParaRPr lang="fr-FR" sz="1200" b="1" dirty="0"/>
          </a:p>
        </p:txBody>
      </p:sp>
      <p:cxnSp>
        <p:nvCxnSpPr>
          <p:cNvPr id="13" name="Connecteur en angle 12"/>
          <p:cNvCxnSpPr/>
          <p:nvPr/>
        </p:nvCxnSpPr>
        <p:spPr>
          <a:xfrm flipV="1">
            <a:off x="3948793" y="1988840"/>
            <a:ext cx="2295392" cy="288032"/>
          </a:xfrm>
          <a:prstGeom prst="bentConnector3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Nuage 24"/>
          <p:cNvSpPr/>
          <p:nvPr/>
        </p:nvSpPr>
        <p:spPr>
          <a:xfrm>
            <a:off x="246177" y="1143148"/>
            <a:ext cx="1152128" cy="1155752"/>
          </a:xfrm>
          <a:prstGeom prst="cloud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/>
          <p:cNvSpPr txBox="1"/>
          <p:nvPr/>
        </p:nvSpPr>
        <p:spPr>
          <a:xfrm>
            <a:off x="310207" y="1456466"/>
            <a:ext cx="1021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solidFill>
                  <a:srgbClr val="00B050"/>
                </a:solidFill>
              </a:rPr>
              <a:t>WWW</a:t>
            </a:r>
            <a:endParaRPr lang="fr-FR" sz="2400" b="1" dirty="0">
              <a:solidFill>
                <a:srgbClr val="00B050"/>
              </a:solidFill>
            </a:endParaRPr>
          </a:p>
        </p:txBody>
      </p:sp>
      <p:cxnSp>
        <p:nvCxnSpPr>
          <p:cNvPr id="28" name="Connecteur en angle 27"/>
          <p:cNvCxnSpPr/>
          <p:nvPr/>
        </p:nvCxnSpPr>
        <p:spPr>
          <a:xfrm flipV="1">
            <a:off x="3948793" y="1268760"/>
            <a:ext cx="1343287" cy="276226"/>
          </a:xfrm>
          <a:prstGeom prst="bentConnector3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e 26"/>
          <p:cNvGrpSpPr/>
          <p:nvPr/>
        </p:nvGrpSpPr>
        <p:grpSpPr>
          <a:xfrm>
            <a:off x="7182654" y="3156857"/>
            <a:ext cx="1652505" cy="1754106"/>
            <a:chOff x="6805591" y="2301276"/>
            <a:chExt cx="1652505" cy="1754106"/>
          </a:xfrm>
        </p:grpSpPr>
        <p:pic>
          <p:nvPicPr>
            <p:cNvPr id="30" name="Picture 2" descr="C:\Users\Administrateur\AppData\Local\Microsoft\Windows\Temporary Internet Files\Content.IE5\TZM576Q4\MP900405386[1]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5758" y="2301276"/>
              <a:ext cx="1512169" cy="10801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1" name="Rectangle 30"/>
            <p:cNvSpPr/>
            <p:nvPr/>
          </p:nvSpPr>
          <p:spPr>
            <a:xfrm>
              <a:off x="6805591" y="3409051"/>
              <a:ext cx="165250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b="1" dirty="0"/>
                <a:t>Un visiteur </a:t>
              </a:r>
              <a:r>
                <a:rPr lang="fr-FR" b="1" dirty="0" smtClean="0"/>
                <a:t>ou</a:t>
              </a:r>
            </a:p>
            <a:p>
              <a:pPr algn="ctr"/>
              <a:r>
                <a:rPr lang="fr-FR" b="1" dirty="0" smtClean="0"/>
                <a:t> </a:t>
              </a:r>
              <a:r>
                <a:rPr lang="fr-FR" b="1" dirty="0"/>
                <a:t>un permanent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4087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7192272" y="4296658"/>
            <a:ext cx="1573770" cy="572502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4" name="Connecteur en angle 23"/>
          <p:cNvCxnSpPr/>
          <p:nvPr/>
        </p:nvCxnSpPr>
        <p:spPr>
          <a:xfrm flipV="1">
            <a:off x="1398305" y="1544986"/>
            <a:ext cx="1159235" cy="151265"/>
          </a:xfrm>
          <a:prstGeom prst="bentConnector3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3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8423" y="1051680"/>
            <a:ext cx="1197819" cy="113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144492" y="1340768"/>
            <a:ext cx="1804301" cy="309634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2987824" y="-279412"/>
            <a:ext cx="0" cy="5112568"/>
          </a:xfrm>
          <a:prstGeom prst="line">
            <a:avLst/>
          </a:prstGeom>
          <a:ln w="762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251520" y="152598"/>
            <a:ext cx="8787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/>
              <a:t>WAN</a:t>
            </a:r>
          </a:p>
          <a:p>
            <a:pPr algn="ctr"/>
            <a:r>
              <a:rPr lang="fr-FR" dirty="0" smtClean="0"/>
              <a:t>(Sortie)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6373675" y="475764"/>
            <a:ext cx="9425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/>
              <a:t>LAN</a:t>
            </a:r>
          </a:p>
          <a:p>
            <a:pPr algn="ctr"/>
            <a:r>
              <a:rPr lang="fr-FR" dirty="0" smtClean="0"/>
              <a:t>(Entrée)</a:t>
            </a:r>
            <a:endParaRPr lang="fr-FR" dirty="0"/>
          </a:p>
        </p:txBody>
      </p:sp>
      <p:pic>
        <p:nvPicPr>
          <p:cNvPr id="14" name="Picture 3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856" y="363716"/>
            <a:ext cx="1197819" cy="113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ZoneTexte 20"/>
          <p:cNvSpPr txBox="1"/>
          <p:nvPr/>
        </p:nvSpPr>
        <p:spPr>
          <a:xfrm>
            <a:off x="3635896" y="3236783"/>
            <a:ext cx="288862" cy="1200329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FR" sz="1200" b="1" dirty="0" smtClean="0"/>
              <a:t>U</a:t>
            </a:r>
          </a:p>
          <a:p>
            <a:r>
              <a:rPr lang="fr-FR" sz="1200" b="1" dirty="0" smtClean="0"/>
              <a:t>C</a:t>
            </a:r>
          </a:p>
          <a:p>
            <a:r>
              <a:rPr lang="fr-FR" sz="1200" b="1" dirty="0" smtClean="0"/>
              <a:t>O</a:t>
            </a:r>
          </a:p>
          <a:p>
            <a:r>
              <a:rPr lang="fr-FR" sz="1200" b="1" dirty="0" smtClean="0"/>
              <a:t>P</a:t>
            </a:r>
          </a:p>
          <a:p>
            <a:r>
              <a:rPr lang="fr-FR" sz="1200" b="1" dirty="0" smtClean="0"/>
              <a:t>I</a:t>
            </a:r>
          </a:p>
          <a:p>
            <a:r>
              <a:rPr lang="fr-FR" sz="1200" b="1" dirty="0" smtClean="0"/>
              <a:t>A</a:t>
            </a:r>
            <a:endParaRPr lang="fr-FR" sz="1200" b="1" dirty="0"/>
          </a:p>
        </p:txBody>
      </p:sp>
      <p:sp>
        <p:nvSpPr>
          <p:cNvPr id="20" name="ZoneTexte 19"/>
          <p:cNvSpPr txBox="1"/>
          <p:nvPr/>
        </p:nvSpPr>
        <p:spPr>
          <a:xfrm>
            <a:off x="971600" y="5120024"/>
            <a:ext cx="6783845" cy="1477328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1 ) Il se connecte au SSID  </a:t>
            </a:r>
            <a:r>
              <a:rPr lang="fr-FR" dirty="0" err="1" smtClean="0"/>
              <a:t>WiFi</a:t>
            </a:r>
            <a:r>
              <a:rPr lang="fr-FR" dirty="0" smtClean="0"/>
              <a:t>-Workshop </a:t>
            </a:r>
            <a:r>
              <a:rPr lang="fr-FR" dirty="0"/>
              <a:t>=</a:t>
            </a:r>
            <a:r>
              <a:rPr lang="fr-FR" dirty="0" smtClean="0"/>
              <a:t> </a:t>
            </a:r>
            <a:r>
              <a:rPr lang="fr-FR" dirty="0" err="1" smtClean="0"/>
              <a:t>LALpublic</a:t>
            </a:r>
            <a:r>
              <a:rPr lang="fr-FR" dirty="0" smtClean="0"/>
              <a:t> </a:t>
            </a:r>
          </a:p>
          <a:p>
            <a:r>
              <a:rPr lang="fr-FR" dirty="0" smtClean="0"/>
              <a:t>		(Il récupère une @192.168.X.X)</a:t>
            </a:r>
          </a:p>
          <a:p>
            <a:r>
              <a:rPr lang="fr-FR" dirty="0" smtClean="0"/>
              <a:t>2) Il lance un </a:t>
            </a:r>
            <a:r>
              <a:rPr lang="fr-FR" dirty="0" smtClean="0"/>
              <a:t>navigateur </a:t>
            </a:r>
            <a:r>
              <a:rPr lang="fr-FR" dirty="0" smtClean="0">
                <a:sym typeface="Wingdings" pitchFamily="2" charset="2"/>
              </a:rPr>
              <a:t> </a:t>
            </a:r>
            <a:r>
              <a:rPr lang="fr-FR" dirty="0" smtClean="0"/>
              <a:t>portail </a:t>
            </a:r>
            <a:r>
              <a:rPr lang="fr-FR" dirty="0" err="1" smtClean="0"/>
              <a:t>WiFi</a:t>
            </a:r>
            <a:r>
              <a:rPr lang="fr-FR" dirty="0" smtClean="0"/>
              <a:t> du LAL </a:t>
            </a:r>
            <a:br>
              <a:rPr lang="fr-FR" dirty="0" smtClean="0"/>
            </a:br>
            <a:r>
              <a:rPr lang="fr-FR" dirty="0" smtClean="0"/>
              <a:t>à la 1 </a:t>
            </a:r>
            <a:r>
              <a:rPr lang="fr-FR" dirty="0" err="1" smtClean="0"/>
              <a:t>ere</a:t>
            </a:r>
            <a:r>
              <a:rPr lang="fr-FR" dirty="0" smtClean="0"/>
              <a:t> connexion il doit </a:t>
            </a:r>
            <a:r>
              <a:rPr lang="fr-FR" dirty="0"/>
              <a:t>s’enregistrer en saisissant une @mail </a:t>
            </a:r>
            <a:r>
              <a:rPr lang="fr-FR" b="1" dirty="0"/>
              <a:t>valide</a:t>
            </a:r>
            <a:endParaRPr lang="fr-FR" b="1" dirty="0" smtClean="0"/>
          </a:p>
          <a:p>
            <a:r>
              <a:rPr lang="fr-FR" dirty="0" smtClean="0"/>
              <a:t>4) Il a 5 minutes pour récupérer ces identifiants sur son @mail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7182654" y="3156857"/>
            <a:ext cx="1652505" cy="1754106"/>
            <a:chOff x="6805591" y="2301276"/>
            <a:chExt cx="1652505" cy="1754106"/>
          </a:xfrm>
        </p:grpSpPr>
        <p:pic>
          <p:nvPicPr>
            <p:cNvPr id="23" name="Picture 2" descr="C:\Users\Administrateur\AppData\Local\Microsoft\Windows\Temporary Internet Files\Content.IE5\TZM576Q4\MP900405386[1]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5758" y="2301276"/>
              <a:ext cx="1512169" cy="10801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6805591" y="3409051"/>
              <a:ext cx="165250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b="1" dirty="0"/>
                <a:t>Un visiteur </a:t>
              </a:r>
              <a:r>
                <a:rPr lang="fr-FR" b="1" dirty="0" smtClean="0"/>
                <a:t>ou</a:t>
              </a:r>
            </a:p>
            <a:p>
              <a:pPr algn="ctr"/>
              <a:r>
                <a:rPr lang="fr-FR" b="1" dirty="0" smtClean="0"/>
                <a:t> </a:t>
              </a:r>
              <a:r>
                <a:rPr lang="fr-FR" b="1" dirty="0"/>
                <a:t>un permanent </a:t>
              </a:r>
            </a:p>
          </p:txBody>
        </p:sp>
      </p:grpSp>
      <p:cxnSp>
        <p:nvCxnSpPr>
          <p:cNvPr id="13" name="Connecteur en angle 12"/>
          <p:cNvCxnSpPr/>
          <p:nvPr/>
        </p:nvCxnSpPr>
        <p:spPr>
          <a:xfrm flipV="1">
            <a:off x="3948793" y="1988840"/>
            <a:ext cx="2295392" cy="288032"/>
          </a:xfrm>
          <a:prstGeom prst="bentConnector3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Nuage 24"/>
          <p:cNvSpPr/>
          <p:nvPr/>
        </p:nvSpPr>
        <p:spPr>
          <a:xfrm>
            <a:off x="246177" y="1143148"/>
            <a:ext cx="1152128" cy="1155752"/>
          </a:xfrm>
          <a:prstGeom prst="cloud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/>
          <p:cNvSpPr txBox="1"/>
          <p:nvPr/>
        </p:nvSpPr>
        <p:spPr>
          <a:xfrm>
            <a:off x="310207" y="1456466"/>
            <a:ext cx="1021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solidFill>
                  <a:srgbClr val="00B050"/>
                </a:solidFill>
              </a:rPr>
              <a:t>WWW</a:t>
            </a:r>
            <a:endParaRPr lang="fr-FR" sz="2400" b="1" dirty="0">
              <a:solidFill>
                <a:srgbClr val="00B050"/>
              </a:solidFill>
            </a:endParaRPr>
          </a:p>
        </p:txBody>
      </p:sp>
      <p:cxnSp>
        <p:nvCxnSpPr>
          <p:cNvPr id="28" name="Connecteur en angle 27"/>
          <p:cNvCxnSpPr/>
          <p:nvPr/>
        </p:nvCxnSpPr>
        <p:spPr>
          <a:xfrm flipV="1">
            <a:off x="3948793" y="1268760"/>
            <a:ext cx="1343287" cy="276226"/>
          </a:xfrm>
          <a:prstGeom prst="bentConnector3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 flipH="1" flipV="1">
            <a:off x="6844958" y="2298900"/>
            <a:ext cx="471284" cy="1058092"/>
          </a:xfrm>
          <a:prstGeom prst="straightConnector1">
            <a:avLst/>
          </a:prstGeom>
          <a:ln w="762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Forme libre 41"/>
          <p:cNvSpPr/>
          <p:nvPr/>
        </p:nvSpPr>
        <p:spPr>
          <a:xfrm>
            <a:off x="4027714" y="2503714"/>
            <a:ext cx="3015343" cy="1034143"/>
          </a:xfrm>
          <a:custGeom>
            <a:avLst/>
            <a:gdLst>
              <a:gd name="connsiteX0" fmla="*/ 0 w 3015343"/>
              <a:gd name="connsiteY0" fmla="*/ 0 h 1034143"/>
              <a:gd name="connsiteX1" fmla="*/ 2220686 w 3015343"/>
              <a:gd name="connsiteY1" fmla="*/ 326572 h 1034143"/>
              <a:gd name="connsiteX2" fmla="*/ 3015343 w 3015343"/>
              <a:gd name="connsiteY2" fmla="*/ 1034143 h 1034143"/>
              <a:gd name="connsiteX3" fmla="*/ 3015343 w 3015343"/>
              <a:gd name="connsiteY3" fmla="*/ 1034143 h 1034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15343" h="1034143">
                <a:moveTo>
                  <a:pt x="0" y="0"/>
                </a:moveTo>
                <a:cubicBezTo>
                  <a:pt x="859064" y="77107"/>
                  <a:pt x="1718129" y="154215"/>
                  <a:pt x="2220686" y="326572"/>
                </a:cubicBezTo>
                <a:cubicBezTo>
                  <a:pt x="2723243" y="498929"/>
                  <a:pt x="3015343" y="1034143"/>
                  <a:pt x="3015343" y="1034143"/>
                </a:cubicBezTo>
                <a:lnTo>
                  <a:pt x="3015343" y="1034143"/>
                </a:lnTo>
              </a:path>
            </a:pathLst>
          </a:custGeom>
          <a:noFill/>
          <a:ln w="76200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4" name="Connecteur droit avec flèche 43"/>
          <p:cNvCxnSpPr/>
          <p:nvPr/>
        </p:nvCxnSpPr>
        <p:spPr>
          <a:xfrm flipH="1" flipV="1">
            <a:off x="7192272" y="2189555"/>
            <a:ext cx="404064" cy="831230"/>
          </a:xfrm>
          <a:prstGeom prst="straightConnector1">
            <a:avLst/>
          </a:prstGeom>
          <a:ln w="762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orme libre 48"/>
          <p:cNvSpPr/>
          <p:nvPr/>
        </p:nvSpPr>
        <p:spPr>
          <a:xfrm>
            <a:off x="971600" y="2038685"/>
            <a:ext cx="6550429" cy="1750355"/>
          </a:xfrm>
          <a:custGeom>
            <a:avLst/>
            <a:gdLst>
              <a:gd name="connsiteX0" fmla="*/ 6911067 w 6911067"/>
              <a:gd name="connsiteY0" fmla="*/ 2218817 h 2218817"/>
              <a:gd name="connsiteX1" fmla="*/ 5648324 w 6911067"/>
              <a:gd name="connsiteY1" fmla="*/ 237617 h 2218817"/>
              <a:gd name="connsiteX2" fmla="*/ 2959552 w 6911067"/>
              <a:gd name="connsiteY2" fmla="*/ 161417 h 2218817"/>
              <a:gd name="connsiteX3" fmla="*/ 455838 w 6911067"/>
              <a:gd name="connsiteY3" fmla="*/ 9017 h 2218817"/>
              <a:gd name="connsiteX4" fmla="*/ 9524 w 6911067"/>
              <a:gd name="connsiteY4" fmla="*/ 30788 h 2218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11067" h="2218817">
                <a:moveTo>
                  <a:pt x="6911067" y="2218817"/>
                </a:moveTo>
                <a:cubicBezTo>
                  <a:pt x="6608988" y="1399667"/>
                  <a:pt x="6306910" y="580517"/>
                  <a:pt x="5648324" y="237617"/>
                </a:cubicBezTo>
                <a:cubicBezTo>
                  <a:pt x="4989738" y="-105283"/>
                  <a:pt x="3824966" y="199517"/>
                  <a:pt x="2959552" y="161417"/>
                </a:cubicBezTo>
                <a:cubicBezTo>
                  <a:pt x="2094138" y="123317"/>
                  <a:pt x="947509" y="30788"/>
                  <a:pt x="455838" y="9017"/>
                </a:cubicBezTo>
                <a:cubicBezTo>
                  <a:pt x="-35833" y="-12754"/>
                  <a:pt x="-13155" y="9017"/>
                  <a:pt x="9524" y="30788"/>
                </a:cubicBezTo>
              </a:path>
            </a:pathLst>
          </a:custGeom>
          <a:noFill/>
          <a:ln w="76200">
            <a:solidFill>
              <a:srgbClr val="00B050"/>
            </a:solidFill>
            <a:prstDash val="sysDash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Forme libre 26"/>
          <p:cNvSpPr/>
          <p:nvPr/>
        </p:nvSpPr>
        <p:spPr>
          <a:xfrm>
            <a:off x="4139952" y="2636912"/>
            <a:ext cx="3015343" cy="1034143"/>
          </a:xfrm>
          <a:custGeom>
            <a:avLst/>
            <a:gdLst>
              <a:gd name="connsiteX0" fmla="*/ 0 w 3015343"/>
              <a:gd name="connsiteY0" fmla="*/ 0 h 1034143"/>
              <a:gd name="connsiteX1" fmla="*/ 2220686 w 3015343"/>
              <a:gd name="connsiteY1" fmla="*/ 326572 h 1034143"/>
              <a:gd name="connsiteX2" fmla="*/ 3015343 w 3015343"/>
              <a:gd name="connsiteY2" fmla="*/ 1034143 h 1034143"/>
              <a:gd name="connsiteX3" fmla="*/ 3015343 w 3015343"/>
              <a:gd name="connsiteY3" fmla="*/ 1034143 h 1034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15343" h="1034143">
                <a:moveTo>
                  <a:pt x="0" y="0"/>
                </a:moveTo>
                <a:cubicBezTo>
                  <a:pt x="859064" y="77107"/>
                  <a:pt x="1718129" y="154215"/>
                  <a:pt x="2220686" y="326572"/>
                </a:cubicBezTo>
                <a:cubicBezTo>
                  <a:pt x="2723243" y="498929"/>
                  <a:pt x="3015343" y="1034143"/>
                  <a:pt x="3015343" y="1034143"/>
                </a:cubicBezTo>
                <a:lnTo>
                  <a:pt x="3015343" y="1034143"/>
                </a:lnTo>
              </a:path>
            </a:pathLst>
          </a:custGeom>
          <a:noFill/>
          <a:ln w="76200">
            <a:solidFill>
              <a:srgbClr val="FFC000"/>
            </a:solidFill>
            <a:prstDash val="solid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9" name="Groupe 8"/>
          <p:cNvGrpSpPr/>
          <p:nvPr/>
        </p:nvGrpSpPr>
        <p:grpSpPr>
          <a:xfrm>
            <a:off x="437111" y="152598"/>
            <a:ext cx="6567337" cy="6565939"/>
            <a:chOff x="1028999" y="122308"/>
            <a:chExt cx="6567337" cy="6565939"/>
          </a:xfrm>
        </p:grpSpPr>
        <p:pic>
          <p:nvPicPr>
            <p:cNvPr id="50" name="Image 4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8999" y="122308"/>
              <a:ext cx="6567337" cy="6535649"/>
            </a:xfrm>
            <a:prstGeom prst="rect">
              <a:avLst/>
            </a:prstGeom>
            <a:ln w="57150">
              <a:solidFill>
                <a:srgbClr val="FFC000"/>
              </a:solidFill>
            </a:ln>
          </p:spPr>
        </p:pic>
        <p:sp>
          <p:nvSpPr>
            <p:cNvPr id="5" name="Ellipse 4"/>
            <p:cNvSpPr/>
            <p:nvPr/>
          </p:nvSpPr>
          <p:spPr>
            <a:xfrm>
              <a:off x="3491880" y="6093296"/>
              <a:ext cx="2155743" cy="594951"/>
            </a:xfrm>
            <a:prstGeom prst="ellipse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Ellipse 29"/>
            <p:cNvSpPr/>
            <p:nvPr/>
          </p:nvSpPr>
          <p:spPr>
            <a:xfrm>
              <a:off x="3836775" y="5301208"/>
              <a:ext cx="1256058" cy="413464"/>
            </a:xfrm>
            <a:prstGeom prst="ellipse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836020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0" grpId="0" uiExpand="1" build="p" animBg="1"/>
      <p:bldP spid="42" grpId="0" animBg="1"/>
      <p:bldP spid="49" grpId="0" animBg="1"/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Connecteur en angle 23"/>
          <p:cNvCxnSpPr/>
          <p:nvPr/>
        </p:nvCxnSpPr>
        <p:spPr>
          <a:xfrm flipV="1">
            <a:off x="1398305" y="1544986"/>
            <a:ext cx="1159235" cy="151265"/>
          </a:xfrm>
          <a:prstGeom prst="bentConnector3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3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8423" y="1051680"/>
            <a:ext cx="1197819" cy="113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144492" y="1340768"/>
            <a:ext cx="1804301" cy="309634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2987824" y="-279412"/>
            <a:ext cx="0" cy="5112568"/>
          </a:xfrm>
          <a:prstGeom prst="line">
            <a:avLst/>
          </a:prstGeom>
          <a:ln w="762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251520" y="152598"/>
            <a:ext cx="8787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/>
              <a:t>WAN</a:t>
            </a:r>
          </a:p>
          <a:p>
            <a:pPr algn="ctr"/>
            <a:r>
              <a:rPr lang="fr-FR" dirty="0" smtClean="0"/>
              <a:t>(Sortie)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6373675" y="475764"/>
            <a:ext cx="9425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/>
              <a:t>LAN</a:t>
            </a:r>
          </a:p>
          <a:p>
            <a:pPr algn="ctr"/>
            <a:r>
              <a:rPr lang="fr-FR" dirty="0" smtClean="0"/>
              <a:t>(Entrée)</a:t>
            </a:r>
            <a:endParaRPr lang="fr-FR" dirty="0"/>
          </a:p>
        </p:txBody>
      </p:sp>
      <p:pic>
        <p:nvPicPr>
          <p:cNvPr id="14" name="Picture 3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856" y="363716"/>
            <a:ext cx="1197819" cy="113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ZoneTexte 20"/>
          <p:cNvSpPr txBox="1"/>
          <p:nvPr/>
        </p:nvSpPr>
        <p:spPr>
          <a:xfrm>
            <a:off x="3635896" y="3236783"/>
            <a:ext cx="288862" cy="1200329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FR" sz="1200" b="1" dirty="0" smtClean="0"/>
              <a:t>U</a:t>
            </a:r>
          </a:p>
          <a:p>
            <a:r>
              <a:rPr lang="fr-FR" sz="1200" b="1" dirty="0" smtClean="0"/>
              <a:t>C</a:t>
            </a:r>
          </a:p>
          <a:p>
            <a:r>
              <a:rPr lang="fr-FR" sz="1200" b="1" dirty="0" smtClean="0"/>
              <a:t>O</a:t>
            </a:r>
          </a:p>
          <a:p>
            <a:r>
              <a:rPr lang="fr-FR" sz="1200" b="1" dirty="0" smtClean="0"/>
              <a:t>P</a:t>
            </a:r>
          </a:p>
          <a:p>
            <a:r>
              <a:rPr lang="fr-FR" sz="1200" b="1" dirty="0" smtClean="0"/>
              <a:t>I</a:t>
            </a:r>
          </a:p>
          <a:p>
            <a:r>
              <a:rPr lang="fr-FR" sz="1200" b="1" dirty="0" smtClean="0"/>
              <a:t>A</a:t>
            </a:r>
            <a:endParaRPr lang="fr-FR" sz="1200" b="1" dirty="0"/>
          </a:p>
        </p:txBody>
      </p:sp>
      <p:cxnSp>
        <p:nvCxnSpPr>
          <p:cNvPr id="13" name="Connecteur en angle 12"/>
          <p:cNvCxnSpPr/>
          <p:nvPr/>
        </p:nvCxnSpPr>
        <p:spPr>
          <a:xfrm flipV="1">
            <a:off x="3948793" y="1988840"/>
            <a:ext cx="2295392" cy="288032"/>
          </a:xfrm>
          <a:prstGeom prst="bentConnector3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Nuage 24"/>
          <p:cNvSpPr/>
          <p:nvPr/>
        </p:nvSpPr>
        <p:spPr>
          <a:xfrm>
            <a:off x="246177" y="1337144"/>
            <a:ext cx="1152128" cy="1155752"/>
          </a:xfrm>
          <a:prstGeom prst="cloud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/>
          <p:cNvSpPr txBox="1"/>
          <p:nvPr/>
        </p:nvSpPr>
        <p:spPr>
          <a:xfrm>
            <a:off x="310207" y="1599183"/>
            <a:ext cx="1021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solidFill>
                  <a:srgbClr val="00B050"/>
                </a:solidFill>
              </a:rPr>
              <a:t>WWW</a:t>
            </a:r>
            <a:endParaRPr lang="fr-FR" sz="2400" b="1" dirty="0">
              <a:solidFill>
                <a:srgbClr val="00B050"/>
              </a:solidFill>
            </a:endParaRPr>
          </a:p>
        </p:txBody>
      </p:sp>
      <p:cxnSp>
        <p:nvCxnSpPr>
          <p:cNvPr id="28" name="Connecteur en angle 27"/>
          <p:cNvCxnSpPr/>
          <p:nvPr/>
        </p:nvCxnSpPr>
        <p:spPr>
          <a:xfrm flipV="1">
            <a:off x="3948793" y="1268760"/>
            <a:ext cx="1343287" cy="276226"/>
          </a:xfrm>
          <a:prstGeom prst="bentConnector3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e 26"/>
          <p:cNvGrpSpPr/>
          <p:nvPr/>
        </p:nvGrpSpPr>
        <p:grpSpPr>
          <a:xfrm>
            <a:off x="7195477" y="3156857"/>
            <a:ext cx="1626857" cy="1477107"/>
            <a:chOff x="6818414" y="2301276"/>
            <a:chExt cx="1626857" cy="1477107"/>
          </a:xfrm>
        </p:grpSpPr>
        <p:pic>
          <p:nvPicPr>
            <p:cNvPr id="30" name="Picture 2" descr="C:\Users\Administrateur\AppData\Local\Microsoft\Windows\Temporary Internet Files\Content.IE5\TZM576Q4\MP900405386[1]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5758" y="2301276"/>
              <a:ext cx="1512169" cy="10801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1" name="Rectangle 30"/>
            <p:cNvSpPr/>
            <p:nvPr/>
          </p:nvSpPr>
          <p:spPr>
            <a:xfrm>
              <a:off x="6818414" y="3409051"/>
              <a:ext cx="162685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b="1" dirty="0" smtClean="0"/>
                <a:t>Un </a:t>
              </a:r>
              <a:r>
                <a:rPr lang="fr-FR" b="1" dirty="0"/>
                <a:t>permanent </a:t>
              </a:r>
            </a:p>
          </p:txBody>
        </p:sp>
      </p:grpSp>
      <p:sp>
        <p:nvSpPr>
          <p:cNvPr id="17" name="ZoneTexte 16"/>
          <p:cNvSpPr txBox="1"/>
          <p:nvPr/>
        </p:nvSpPr>
        <p:spPr>
          <a:xfrm>
            <a:off x="971600" y="5120024"/>
            <a:ext cx="6840760" cy="1200329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1 ) Il se connecte au </a:t>
            </a:r>
            <a:r>
              <a:rPr lang="fr-FR" dirty="0"/>
              <a:t>SSID </a:t>
            </a:r>
            <a:r>
              <a:rPr lang="fr-FR" dirty="0" err="1"/>
              <a:t>WiFi</a:t>
            </a:r>
            <a:r>
              <a:rPr lang="fr-FR" dirty="0"/>
              <a:t>-Workshop </a:t>
            </a:r>
            <a:r>
              <a:rPr lang="fr-FR" dirty="0"/>
              <a:t>=</a:t>
            </a:r>
            <a:r>
              <a:rPr lang="fr-FR" dirty="0" smtClean="0"/>
              <a:t> </a:t>
            </a:r>
            <a:r>
              <a:rPr lang="fr-FR" dirty="0" err="1" smtClean="0"/>
              <a:t>LALpublic</a:t>
            </a:r>
            <a:r>
              <a:rPr lang="fr-FR" dirty="0" smtClean="0"/>
              <a:t> </a:t>
            </a:r>
          </a:p>
          <a:p>
            <a:r>
              <a:rPr lang="fr-FR" dirty="0" smtClean="0"/>
              <a:t>		(Il récupère une @192.168.X.X)</a:t>
            </a:r>
          </a:p>
          <a:p>
            <a:r>
              <a:rPr lang="fr-FR" dirty="0" smtClean="0"/>
              <a:t>2) Il lance un navigateur </a:t>
            </a:r>
            <a:r>
              <a:rPr lang="fr-FR" dirty="0" smtClean="0">
                <a:sym typeface="Wingdings" pitchFamily="2" charset="2"/>
              </a:rPr>
              <a:t> </a:t>
            </a:r>
            <a:r>
              <a:rPr lang="fr-FR" dirty="0" smtClean="0"/>
              <a:t>portail </a:t>
            </a:r>
            <a:r>
              <a:rPr lang="fr-FR" dirty="0" err="1" smtClean="0"/>
              <a:t>WiFi</a:t>
            </a:r>
            <a:r>
              <a:rPr lang="fr-FR" dirty="0" smtClean="0"/>
              <a:t> du LAL</a:t>
            </a:r>
          </a:p>
          <a:p>
            <a:r>
              <a:rPr lang="fr-FR" dirty="0" smtClean="0"/>
              <a:t>3) Il saisit ses identifiants </a:t>
            </a:r>
            <a:r>
              <a:rPr lang="fr-FR" b="1" dirty="0" smtClean="0"/>
              <a:t>Windows</a:t>
            </a:r>
          </a:p>
        </p:txBody>
      </p:sp>
      <p:sp>
        <p:nvSpPr>
          <p:cNvPr id="19" name="Forme libre 18"/>
          <p:cNvSpPr/>
          <p:nvPr/>
        </p:nvSpPr>
        <p:spPr>
          <a:xfrm>
            <a:off x="971600" y="2038685"/>
            <a:ext cx="6550429" cy="1750355"/>
          </a:xfrm>
          <a:custGeom>
            <a:avLst/>
            <a:gdLst>
              <a:gd name="connsiteX0" fmla="*/ 6911067 w 6911067"/>
              <a:gd name="connsiteY0" fmla="*/ 2218817 h 2218817"/>
              <a:gd name="connsiteX1" fmla="*/ 5648324 w 6911067"/>
              <a:gd name="connsiteY1" fmla="*/ 237617 h 2218817"/>
              <a:gd name="connsiteX2" fmla="*/ 2959552 w 6911067"/>
              <a:gd name="connsiteY2" fmla="*/ 161417 h 2218817"/>
              <a:gd name="connsiteX3" fmla="*/ 455838 w 6911067"/>
              <a:gd name="connsiteY3" fmla="*/ 9017 h 2218817"/>
              <a:gd name="connsiteX4" fmla="*/ 9524 w 6911067"/>
              <a:gd name="connsiteY4" fmla="*/ 30788 h 2218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11067" h="2218817">
                <a:moveTo>
                  <a:pt x="6911067" y="2218817"/>
                </a:moveTo>
                <a:cubicBezTo>
                  <a:pt x="6608988" y="1399667"/>
                  <a:pt x="6306910" y="580517"/>
                  <a:pt x="5648324" y="237617"/>
                </a:cubicBezTo>
                <a:cubicBezTo>
                  <a:pt x="4989738" y="-105283"/>
                  <a:pt x="3824966" y="199517"/>
                  <a:pt x="2959552" y="161417"/>
                </a:cubicBezTo>
                <a:cubicBezTo>
                  <a:pt x="2094138" y="123317"/>
                  <a:pt x="947509" y="30788"/>
                  <a:pt x="455838" y="9017"/>
                </a:cubicBezTo>
                <a:cubicBezTo>
                  <a:pt x="-35833" y="-12754"/>
                  <a:pt x="-13155" y="9017"/>
                  <a:pt x="9524" y="30788"/>
                </a:cubicBezTo>
              </a:path>
            </a:pathLst>
          </a:custGeom>
          <a:noFill/>
          <a:ln w="76200">
            <a:solidFill>
              <a:srgbClr val="00B050"/>
            </a:solidFill>
            <a:prstDash val="sysDash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2" name="Groupe 11"/>
          <p:cNvGrpSpPr/>
          <p:nvPr/>
        </p:nvGrpSpPr>
        <p:grpSpPr>
          <a:xfrm>
            <a:off x="3948793" y="2380072"/>
            <a:ext cx="4837039" cy="2633690"/>
            <a:chOff x="3948793" y="2380072"/>
            <a:chExt cx="4837039" cy="2633690"/>
          </a:xfrm>
        </p:grpSpPr>
        <p:pic>
          <p:nvPicPr>
            <p:cNvPr id="2" name="Image 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6489" y="2380072"/>
              <a:ext cx="3689343" cy="2633690"/>
            </a:xfrm>
            <a:prstGeom prst="rect">
              <a:avLst/>
            </a:prstGeom>
            <a:ln w="57150">
              <a:solidFill>
                <a:srgbClr val="FFC000"/>
              </a:solidFill>
            </a:ln>
          </p:spPr>
        </p:pic>
        <p:cxnSp>
          <p:nvCxnSpPr>
            <p:cNvPr id="11" name="Connecteur droit 10"/>
            <p:cNvCxnSpPr/>
            <p:nvPr/>
          </p:nvCxnSpPr>
          <p:spPr>
            <a:xfrm>
              <a:off x="3948793" y="2564904"/>
              <a:ext cx="1147696" cy="216024"/>
            </a:xfrm>
            <a:prstGeom prst="line">
              <a:avLst/>
            </a:prstGeom>
            <a:ln w="762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07064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uiExpand="1" build="p" animBg="1" advAuto="1000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7192272" y="4296658"/>
            <a:ext cx="1573770" cy="572502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" name="Picture 3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8423" y="1051680"/>
            <a:ext cx="1197819" cy="113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144492" y="1340768"/>
            <a:ext cx="1804301" cy="309634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2987824" y="-279412"/>
            <a:ext cx="0" cy="5112568"/>
          </a:xfrm>
          <a:prstGeom prst="line">
            <a:avLst/>
          </a:prstGeom>
          <a:ln w="762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251520" y="152598"/>
            <a:ext cx="8787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/>
              <a:t>WAN</a:t>
            </a:r>
          </a:p>
          <a:p>
            <a:pPr algn="ctr"/>
            <a:r>
              <a:rPr lang="fr-FR" dirty="0" smtClean="0"/>
              <a:t>(Sortie)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6373675" y="475764"/>
            <a:ext cx="9425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/>
              <a:t>LAN</a:t>
            </a:r>
          </a:p>
          <a:p>
            <a:pPr algn="ctr"/>
            <a:r>
              <a:rPr lang="fr-FR" dirty="0" smtClean="0"/>
              <a:t>(Entrée)</a:t>
            </a:r>
            <a:endParaRPr lang="fr-FR" dirty="0"/>
          </a:p>
        </p:txBody>
      </p:sp>
      <p:pic>
        <p:nvPicPr>
          <p:cNvPr id="14" name="Picture 3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856" y="363716"/>
            <a:ext cx="1197819" cy="113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ZoneTexte 20"/>
          <p:cNvSpPr txBox="1"/>
          <p:nvPr/>
        </p:nvSpPr>
        <p:spPr>
          <a:xfrm>
            <a:off x="3635896" y="3236783"/>
            <a:ext cx="288862" cy="1200329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FR" sz="1200" b="1" dirty="0" smtClean="0"/>
              <a:t>U</a:t>
            </a:r>
          </a:p>
          <a:p>
            <a:r>
              <a:rPr lang="fr-FR" sz="1200" b="1" dirty="0" smtClean="0"/>
              <a:t>C</a:t>
            </a:r>
          </a:p>
          <a:p>
            <a:r>
              <a:rPr lang="fr-FR" sz="1200" b="1" dirty="0" smtClean="0"/>
              <a:t>O</a:t>
            </a:r>
          </a:p>
          <a:p>
            <a:r>
              <a:rPr lang="fr-FR" sz="1200" b="1" dirty="0" smtClean="0"/>
              <a:t>P</a:t>
            </a:r>
          </a:p>
          <a:p>
            <a:r>
              <a:rPr lang="fr-FR" sz="1200" b="1" dirty="0" smtClean="0"/>
              <a:t>I</a:t>
            </a:r>
          </a:p>
          <a:p>
            <a:r>
              <a:rPr lang="fr-FR" sz="1200" b="1" dirty="0" smtClean="0"/>
              <a:t>A</a:t>
            </a:r>
            <a:endParaRPr lang="fr-FR" sz="1200" b="1" dirty="0"/>
          </a:p>
        </p:txBody>
      </p:sp>
      <p:sp>
        <p:nvSpPr>
          <p:cNvPr id="20" name="ZoneTexte 19"/>
          <p:cNvSpPr txBox="1"/>
          <p:nvPr/>
        </p:nvSpPr>
        <p:spPr>
          <a:xfrm>
            <a:off x="542157" y="5229200"/>
            <a:ext cx="8280178" cy="1200329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L’adresse </a:t>
            </a:r>
            <a:r>
              <a:rPr lang="fr-FR" dirty="0"/>
              <a:t>MAC </a:t>
            </a:r>
            <a:r>
              <a:rPr lang="fr-FR" dirty="0" err="1" smtClean="0"/>
              <a:t>WiFi</a:t>
            </a:r>
            <a:r>
              <a:rPr lang="fr-FR" dirty="0" smtClean="0"/>
              <a:t> </a:t>
            </a:r>
            <a:r>
              <a:rPr lang="fr-FR" dirty="0"/>
              <a:t>du portable du LAL </a:t>
            </a:r>
            <a:r>
              <a:rPr lang="fr-FR" b="1" dirty="0" smtClean="0"/>
              <a:t>doit être enregistrée par le  SI</a:t>
            </a:r>
          </a:p>
          <a:p>
            <a:r>
              <a:rPr lang="fr-FR" dirty="0" smtClean="0"/>
              <a:t>1 ) Il se connecte au SSID  </a:t>
            </a:r>
            <a:r>
              <a:rPr lang="fr-FR" dirty="0" err="1" smtClean="0"/>
              <a:t>WiFi</a:t>
            </a:r>
            <a:r>
              <a:rPr lang="fr-FR" dirty="0" smtClean="0"/>
              <a:t>-Workshop </a:t>
            </a:r>
            <a:r>
              <a:rPr lang="fr-FR" dirty="0"/>
              <a:t>=</a:t>
            </a:r>
            <a:r>
              <a:rPr lang="fr-FR" dirty="0" smtClean="0"/>
              <a:t> </a:t>
            </a:r>
            <a:r>
              <a:rPr lang="fr-FR" dirty="0" err="1" smtClean="0"/>
              <a:t>LALpublic</a:t>
            </a:r>
            <a:r>
              <a:rPr lang="fr-FR" dirty="0" smtClean="0"/>
              <a:t> </a:t>
            </a:r>
          </a:p>
          <a:p>
            <a:r>
              <a:rPr lang="fr-FR" dirty="0" smtClean="0"/>
              <a:t>		(Il récupère une @192.168.X.X)</a:t>
            </a:r>
          </a:p>
          <a:p>
            <a:r>
              <a:rPr lang="fr-FR" dirty="0" smtClean="0"/>
              <a:t>2) </a:t>
            </a:r>
            <a:r>
              <a:rPr lang="fr-FR" dirty="0"/>
              <a:t>A</a:t>
            </a:r>
            <a:r>
              <a:rPr lang="fr-FR" dirty="0" smtClean="0"/>
              <a:t>ccès </a:t>
            </a:r>
            <a:r>
              <a:rPr lang="fr-FR" dirty="0"/>
              <a:t>au réseau (intranet et internet</a:t>
            </a:r>
            <a:r>
              <a:rPr lang="fr-FR" dirty="0" smtClean="0"/>
              <a:t>) et </a:t>
            </a:r>
            <a:r>
              <a:rPr lang="fr-FR" b="1" dirty="0" smtClean="0"/>
              <a:t>aux ressources du </a:t>
            </a:r>
            <a:r>
              <a:rPr lang="fr-FR" b="1" dirty="0" smtClean="0"/>
              <a:t>LAL comme en filaire</a:t>
            </a:r>
            <a:endParaRPr lang="fr-FR" b="1" dirty="0"/>
          </a:p>
        </p:txBody>
      </p:sp>
      <p:grpSp>
        <p:nvGrpSpPr>
          <p:cNvPr id="3" name="Groupe 2"/>
          <p:cNvGrpSpPr/>
          <p:nvPr/>
        </p:nvGrpSpPr>
        <p:grpSpPr>
          <a:xfrm>
            <a:off x="7195478" y="3156857"/>
            <a:ext cx="1626856" cy="1754106"/>
            <a:chOff x="6818415" y="2301276"/>
            <a:chExt cx="1626856" cy="1754106"/>
          </a:xfrm>
        </p:grpSpPr>
        <p:pic>
          <p:nvPicPr>
            <p:cNvPr id="23" name="Picture 2" descr="C:\Users\Administrateur\AppData\Local\Microsoft\Windows\Temporary Internet Files\Content.IE5\TZM576Q4\MP900405386[1]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5758" y="2301276"/>
              <a:ext cx="1512169" cy="10801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6818415" y="3409051"/>
              <a:ext cx="162685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b="1" dirty="0" smtClean="0"/>
                <a:t>Un  permanent</a:t>
              </a:r>
            </a:p>
            <a:p>
              <a:pPr algn="ctr"/>
              <a:r>
                <a:rPr lang="fr-FR" b="1" dirty="0" smtClean="0"/>
                <a:t>Avec PC LAL </a:t>
              </a:r>
              <a:endParaRPr lang="fr-FR" b="1" dirty="0"/>
            </a:p>
          </p:txBody>
        </p:sp>
      </p:grpSp>
      <p:cxnSp>
        <p:nvCxnSpPr>
          <p:cNvPr id="13" name="Connecteur en angle 12"/>
          <p:cNvCxnSpPr/>
          <p:nvPr/>
        </p:nvCxnSpPr>
        <p:spPr>
          <a:xfrm flipV="1">
            <a:off x="3948793" y="1988840"/>
            <a:ext cx="2295392" cy="288032"/>
          </a:xfrm>
          <a:prstGeom prst="bentConnector3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en angle 27"/>
          <p:cNvCxnSpPr/>
          <p:nvPr/>
        </p:nvCxnSpPr>
        <p:spPr>
          <a:xfrm flipV="1">
            <a:off x="3948793" y="1268760"/>
            <a:ext cx="1343287" cy="276226"/>
          </a:xfrm>
          <a:prstGeom prst="bentConnector3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 flipH="1" flipV="1">
            <a:off x="6844958" y="2298900"/>
            <a:ext cx="471284" cy="1058092"/>
          </a:xfrm>
          <a:prstGeom prst="straightConnector1">
            <a:avLst/>
          </a:prstGeom>
          <a:ln w="762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Forme libre 41"/>
          <p:cNvSpPr/>
          <p:nvPr/>
        </p:nvSpPr>
        <p:spPr>
          <a:xfrm>
            <a:off x="4027714" y="2503714"/>
            <a:ext cx="3015343" cy="1034143"/>
          </a:xfrm>
          <a:custGeom>
            <a:avLst/>
            <a:gdLst>
              <a:gd name="connsiteX0" fmla="*/ 0 w 3015343"/>
              <a:gd name="connsiteY0" fmla="*/ 0 h 1034143"/>
              <a:gd name="connsiteX1" fmla="*/ 2220686 w 3015343"/>
              <a:gd name="connsiteY1" fmla="*/ 326572 h 1034143"/>
              <a:gd name="connsiteX2" fmla="*/ 3015343 w 3015343"/>
              <a:gd name="connsiteY2" fmla="*/ 1034143 h 1034143"/>
              <a:gd name="connsiteX3" fmla="*/ 3015343 w 3015343"/>
              <a:gd name="connsiteY3" fmla="*/ 1034143 h 1034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15343" h="1034143">
                <a:moveTo>
                  <a:pt x="0" y="0"/>
                </a:moveTo>
                <a:cubicBezTo>
                  <a:pt x="859064" y="77107"/>
                  <a:pt x="1718129" y="154215"/>
                  <a:pt x="2220686" y="326572"/>
                </a:cubicBezTo>
                <a:cubicBezTo>
                  <a:pt x="2723243" y="498929"/>
                  <a:pt x="3015343" y="1034143"/>
                  <a:pt x="3015343" y="1034143"/>
                </a:cubicBezTo>
                <a:lnTo>
                  <a:pt x="3015343" y="1034143"/>
                </a:lnTo>
              </a:path>
            </a:pathLst>
          </a:custGeom>
          <a:noFill/>
          <a:ln w="76200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" name="Groupe 4"/>
          <p:cNvGrpSpPr/>
          <p:nvPr/>
        </p:nvGrpSpPr>
        <p:grpSpPr>
          <a:xfrm>
            <a:off x="107504" y="1257097"/>
            <a:ext cx="2036988" cy="1656184"/>
            <a:chOff x="107504" y="2492896"/>
            <a:chExt cx="2036988" cy="1656184"/>
          </a:xfrm>
        </p:grpSpPr>
        <p:sp>
          <p:nvSpPr>
            <p:cNvPr id="33" name="Nuage 32"/>
            <p:cNvSpPr/>
            <p:nvPr/>
          </p:nvSpPr>
          <p:spPr>
            <a:xfrm>
              <a:off x="107504" y="2492896"/>
              <a:ext cx="1656184" cy="1656184"/>
            </a:xfrm>
            <a:prstGeom prst="cloud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30" name="Groupe 29"/>
            <p:cNvGrpSpPr/>
            <p:nvPr/>
          </p:nvGrpSpPr>
          <p:grpSpPr>
            <a:xfrm>
              <a:off x="327352" y="2720823"/>
              <a:ext cx="1817140" cy="1200329"/>
              <a:chOff x="327352" y="2720823"/>
              <a:chExt cx="1817140" cy="1200329"/>
            </a:xfrm>
          </p:grpSpPr>
          <p:cxnSp>
            <p:nvCxnSpPr>
              <p:cNvPr id="31" name="Connecteur en angle 30"/>
              <p:cNvCxnSpPr/>
              <p:nvPr/>
            </p:nvCxnSpPr>
            <p:spPr>
              <a:xfrm flipV="1">
                <a:off x="1762308" y="2888940"/>
                <a:ext cx="382184" cy="432048"/>
              </a:xfrm>
              <a:prstGeom prst="bentConnector3">
                <a:avLst/>
              </a:pr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ZoneTexte 31"/>
              <p:cNvSpPr txBox="1"/>
              <p:nvPr/>
            </p:nvSpPr>
            <p:spPr>
              <a:xfrm>
                <a:off x="327352" y="2720823"/>
                <a:ext cx="1216487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2400" b="1" dirty="0" smtClean="0">
                    <a:solidFill>
                      <a:srgbClr val="FF0000"/>
                    </a:solidFill>
                  </a:rPr>
                  <a:t>Intranet</a:t>
                </a:r>
                <a:br>
                  <a:rPr lang="fr-FR" sz="2400" b="1" dirty="0" smtClean="0">
                    <a:solidFill>
                      <a:srgbClr val="FF0000"/>
                    </a:solidFill>
                  </a:rPr>
                </a:br>
                <a:r>
                  <a:rPr lang="fr-FR" sz="2400" b="1" dirty="0" smtClean="0">
                    <a:solidFill>
                      <a:srgbClr val="FF0000"/>
                    </a:solidFill>
                  </a:rPr>
                  <a:t>&amp;</a:t>
                </a:r>
              </a:p>
              <a:p>
                <a:pPr algn="ctr"/>
                <a:r>
                  <a:rPr lang="fr-FR" sz="2400" b="1" dirty="0" smtClean="0">
                    <a:solidFill>
                      <a:srgbClr val="FF0000"/>
                    </a:solidFill>
                  </a:rPr>
                  <a:t>WWW</a:t>
                </a:r>
                <a:endParaRPr lang="fr-FR" sz="2400" b="1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49" name="Forme libre 48"/>
          <p:cNvSpPr/>
          <p:nvPr/>
        </p:nvSpPr>
        <p:spPr>
          <a:xfrm>
            <a:off x="971600" y="2190575"/>
            <a:ext cx="6550429" cy="1446575"/>
          </a:xfrm>
          <a:custGeom>
            <a:avLst/>
            <a:gdLst>
              <a:gd name="connsiteX0" fmla="*/ 6911067 w 6911067"/>
              <a:gd name="connsiteY0" fmla="*/ 2218817 h 2218817"/>
              <a:gd name="connsiteX1" fmla="*/ 5648324 w 6911067"/>
              <a:gd name="connsiteY1" fmla="*/ 237617 h 2218817"/>
              <a:gd name="connsiteX2" fmla="*/ 2959552 w 6911067"/>
              <a:gd name="connsiteY2" fmla="*/ 161417 h 2218817"/>
              <a:gd name="connsiteX3" fmla="*/ 455838 w 6911067"/>
              <a:gd name="connsiteY3" fmla="*/ 9017 h 2218817"/>
              <a:gd name="connsiteX4" fmla="*/ 9524 w 6911067"/>
              <a:gd name="connsiteY4" fmla="*/ 30788 h 2218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11067" h="2218817">
                <a:moveTo>
                  <a:pt x="6911067" y="2218817"/>
                </a:moveTo>
                <a:cubicBezTo>
                  <a:pt x="6608988" y="1399667"/>
                  <a:pt x="6306910" y="580517"/>
                  <a:pt x="5648324" y="237617"/>
                </a:cubicBezTo>
                <a:cubicBezTo>
                  <a:pt x="4989738" y="-105283"/>
                  <a:pt x="3824966" y="199517"/>
                  <a:pt x="2959552" y="161417"/>
                </a:cubicBezTo>
                <a:cubicBezTo>
                  <a:pt x="2094138" y="123317"/>
                  <a:pt x="947509" y="30788"/>
                  <a:pt x="455838" y="9017"/>
                </a:cubicBezTo>
                <a:cubicBezTo>
                  <a:pt x="-35833" y="-12754"/>
                  <a:pt x="-13155" y="9017"/>
                  <a:pt x="9524" y="30788"/>
                </a:cubicBezTo>
              </a:path>
            </a:pathLst>
          </a:custGeom>
          <a:noFill/>
          <a:ln w="76200">
            <a:solidFill>
              <a:srgbClr val="FF0000"/>
            </a:solidFill>
            <a:prstDash val="sysDash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8345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uiExpand="1" animBg="1"/>
      <p:bldP spid="20" grpId="0" uiExpand="1" build="p" animBg="1"/>
      <p:bldP spid="42" grpId="0" uiExpand="1" animBg="1"/>
      <p:bldP spid="49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839</TotalTime>
  <Words>122</Words>
  <Application>Microsoft Office PowerPoint</Application>
  <PresentationFormat>Affichage à l'écran (4:3)</PresentationFormat>
  <Paragraphs>64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Administrateur</dc:creator>
  <cp:lastModifiedBy>Valerie Givaudan</cp:lastModifiedBy>
  <cp:revision>44</cp:revision>
  <dcterms:created xsi:type="dcterms:W3CDTF">2013-02-11T12:05:05Z</dcterms:created>
  <dcterms:modified xsi:type="dcterms:W3CDTF">2013-05-22T07:47:50Z</dcterms:modified>
</cp:coreProperties>
</file>