
<file path=[Content_Types].xml><?xml version="1.0" encoding="utf-8"?>
<Types xmlns="http://schemas.openxmlformats.org/package/2006/content-types">
  <Default Extension="bin" ContentType="application/vnd.openxmlformats-officedocument.presentationml.printerSettings"/>
  <Default Extension="pdf" ContentType="application/pdf"/>
  <Override PartName="/ppt/slides/slide14.xml" ContentType="application/vnd.openxmlformats-officedocument.presentationml.slide+xml"/>
  <Default Extension="rels" ContentType="application/vnd.openxmlformats-package.relationships+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Layouts/slideLayout14.xml" ContentType="application/vnd.openxmlformats-officedocument.presentationml.slideLayout+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Default Extension="gif" ContentType="image/gif"/>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1"/>
  </p:notesMasterIdLst>
  <p:handoutMasterIdLst>
    <p:handoutMasterId r:id="rId52"/>
  </p:handoutMasterIdLst>
  <p:sldIdLst>
    <p:sldId id="256" r:id="rId2"/>
    <p:sldId id="263" r:id="rId3"/>
    <p:sldId id="264" r:id="rId4"/>
    <p:sldId id="265" r:id="rId5"/>
    <p:sldId id="266" r:id="rId6"/>
    <p:sldId id="270" r:id="rId7"/>
    <p:sldId id="267" r:id="rId8"/>
    <p:sldId id="268" r:id="rId9"/>
    <p:sldId id="269" r:id="rId10"/>
    <p:sldId id="271" r:id="rId11"/>
    <p:sldId id="272" r:id="rId12"/>
    <p:sldId id="274" r:id="rId13"/>
    <p:sldId id="275" r:id="rId14"/>
    <p:sldId id="278" r:id="rId15"/>
    <p:sldId id="276" r:id="rId16"/>
    <p:sldId id="277" r:id="rId17"/>
    <p:sldId id="286" r:id="rId18"/>
    <p:sldId id="287" r:id="rId19"/>
    <p:sldId id="273" r:id="rId20"/>
    <p:sldId id="282" r:id="rId21"/>
    <p:sldId id="283" r:id="rId22"/>
    <p:sldId id="284" r:id="rId23"/>
    <p:sldId id="291" r:id="rId24"/>
    <p:sldId id="292" r:id="rId25"/>
    <p:sldId id="293" r:id="rId26"/>
    <p:sldId id="288" r:id="rId27"/>
    <p:sldId id="298" r:id="rId28"/>
    <p:sldId id="317" r:id="rId29"/>
    <p:sldId id="302" r:id="rId30"/>
    <p:sldId id="318" r:id="rId31"/>
    <p:sldId id="301" r:id="rId32"/>
    <p:sldId id="319" r:id="rId33"/>
    <p:sldId id="320" r:id="rId34"/>
    <p:sldId id="321" r:id="rId35"/>
    <p:sldId id="323" r:id="rId36"/>
    <p:sldId id="324" r:id="rId37"/>
    <p:sldId id="325" r:id="rId38"/>
    <p:sldId id="326" r:id="rId39"/>
    <p:sldId id="327" r:id="rId40"/>
    <p:sldId id="328" r:id="rId41"/>
    <p:sldId id="329" r:id="rId42"/>
    <p:sldId id="330" r:id="rId43"/>
    <p:sldId id="331" r:id="rId44"/>
    <p:sldId id="332" r:id="rId45"/>
    <p:sldId id="333" r:id="rId46"/>
    <p:sldId id="312" r:id="rId47"/>
    <p:sldId id="313" r:id="rId48"/>
    <p:sldId id="299" r:id="rId49"/>
    <p:sldId id="311" r:id="rId50"/>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898989"/>
    <a:srgbClr val="CC1C2C"/>
    <a:srgbClr val="E4E4E4"/>
    <a:srgbClr val="FFFC99"/>
    <a:srgbClr val="FFFE9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6681" autoAdjust="0"/>
    <p:restoredTop sz="89681" autoAdjust="0"/>
  </p:normalViewPr>
  <p:slideViewPr>
    <p:cSldViewPr snapToGrid="0" snapToObjects="1">
      <p:cViewPr>
        <p:scale>
          <a:sx n="100" d="100"/>
          <a:sy n="100" d="100"/>
        </p:scale>
        <p:origin x="-544" y="-8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EA3A91D-0CAC-E847-A264-65DBA7F40AD8}" type="datetimeFigureOut">
              <a:rPr lang="fr-FR" smtClean="0"/>
              <a:pPr/>
              <a:t>20/05/13</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0E4BDB-5A86-0742-9EC0-3BE6EF88D36F}" type="slidenum">
              <a:rPr lang="fr-FR" smtClean="0"/>
              <a:pPr/>
              <a:t>‹#›</a:t>
            </a:fld>
            <a:endParaRPr lang="fr-F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F20028-BEF7-C04A-B92D-FAE233BC3CA0}" type="datetimeFigureOut">
              <a:rPr lang="fr-FR" smtClean="0"/>
              <a:pPr/>
              <a:t>20/05/13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F3655D-C160-444D-A6C1-70624DCCB8FF}" type="slidenum">
              <a:rPr lang="fr-FR" smtClean="0"/>
              <a:pPr/>
              <a:t>‹#›</a:t>
            </a:fld>
            <a:endParaRPr lang="fr-FR"/>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6F3655D-C160-444D-A6C1-70624DCCB8FF}" type="slidenum">
              <a:rPr lang="fr-FR" smtClean="0"/>
              <a:pPr/>
              <a:t>2</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pPr>
              <a:defRPr/>
            </a:pPr>
            <a:fld id="{03E84749-85D6-D14E-942F-D581D7511F50}" type="slidenum">
              <a:rPr lang="fr-FR" smtClean="0"/>
              <a:pPr>
                <a:defRPr/>
              </a:pPr>
              <a:t>23</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pPr>
              <a:defRPr/>
            </a:pPr>
            <a:fld id="{03E84749-85D6-D14E-942F-D581D7511F50}" type="slidenum">
              <a:rPr lang="fr-FR" smtClean="0"/>
              <a:pPr>
                <a:defRPr/>
              </a:pPr>
              <a:t>24</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25000" lnSpcReduction="20000"/>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3E84749-85D6-D14E-942F-D581D7511F50}" type="slidenum">
              <a:rPr lang="fr-FR" smtClean="0"/>
              <a:pPr>
                <a:defRPr/>
              </a:pPr>
              <a:t>25</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577850" marR="0" lvl="1" indent="-193675" algn="l" defTabSz="914400" rtl="0" eaLnBrk="0" fontAlgn="base" latinLnBrk="0" hangingPunct="0">
              <a:lnSpc>
                <a:spcPct val="100000"/>
              </a:lnSpc>
              <a:spcBef>
                <a:spcPct val="20000"/>
              </a:spcBef>
              <a:spcAft>
                <a:spcPct val="0"/>
              </a:spcAft>
              <a:buClrTx/>
              <a:buSzTx/>
              <a:buFontTx/>
              <a:buChar char="–"/>
              <a:tabLst/>
              <a:defRPr/>
            </a:pPr>
            <a:r>
              <a:rPr lang="fr-FR" sz="2400" dirty="0" smtClean="0"/>
              <a:t>l’énergie d’un volant de badminton envoyé à 300 km/h, ou celle d'une balle de tennis servie par un champion, ou d’un tir de penalty….</a:t>
            </a:r>
          </a:p>
          <a:p>
            <a:pPr marL="577850" marR="0" lvl="1" indent="-193675" algn="l" defTabSz="914400" rtl="0" eaLnBrk="0" fontAlgn="base" latinLnBrk="0" hangingPunct="0">
              <a:lnSpc>
                <a:spcPct val="100000"/>
              </a:lnSpc>
              <a:spcBef>
                <a:spcPct val="20000"/>
              </a:spcBef>
              <a:spcAft>
                <a:spcPct val="0"/>
              </a:spcAft>
              <a:buClrTx/>
              <a:buSzTx/>
              <a:buFontTx/>
              <a:buChar char="–"/>
              <a:tabLst/>
              <a:defRPr/>
            </a:pPr>
            <a:r>
              <a:rPr kumimoji="0" lang="fr-FR" sz="2400" b="0" i="0" u="none" strike="noStrike" kern="0" cap="none" spc="0" normalizeH="0" baseline="0" noProof="0" dirty="0" smtClean="0">
                <a:ln>
                  <a:noFill/>
                </a:ln>
                <a:solidFill>
                  <a:schemeClr val="bg1"/>
                </a:solidFill>
                <a:effectLst/>
                <a:uLnTx/>
                <a:uFillTx/>
                <a:latin typeface="+mn-lt"/>
                <a:ea typeface="+mn-ea"/>
              </a:rPr>
              <a:t>1g d’hydrogène, avec tous les protons ayant 1,6 J</a:t>
            </a:r>
          </a:p>
          <a:p>
            <a:pPr marL="962025" marR="0" lvl="2" indent="-193675" algn="l" defTabSz="914400" rtl="0" eaLnBrk="0" fontAlgn="base" latinLnBrk="0" hangingPunct="0">
              <a:lnSpc>
                <a:spcPct val="100000"/>
              </a:lnSpc>
              <a:spcBef>
                <a:spcPct val="20000"/>
              </a:spcBef>
              <a:spcAft>
                <a:spcPct val="0"/>
              </a:spcAft>
              <a:buClrTx/>
              <a:buSzTx/>
              <a:buFontTx/>
              <a:buChar char="•"/>
              <a:tabLst/>
              <a:defRPr/>
            </a:pPr>
            <a:r>
              <a:rPr kumimoji="0" lang="fr-FR" sz="2000" b="0" i="0" u="none" strike="noStrike" kern="0" cap="none" spc="0" normalizeH="0" baseline="0" noProof="0" dirty="0" smtClean="0">
                <a:ln>
                  <a:noFill/>
                </a:ln>
                <a:solidFill>
                  <a:schemeClr val="bg1"/>
                </a:solidFill>
                <a:effectLst/>
                <a:uLnTx/>
                <a:uFillTx/>
                <a:latin typeface="+mn-lt"/>
                <a:ea typeface="+mn-ea"/>
              </a:rPr>
              <a:t>Centaine de milliers d'années d’alimentation de la France en énergie</a:t>
            </a:r>
            <a:endParaRPr kumimoji="0" lang="en-US" sz="2000" b="0" i="0" u="none" strike="noStrike" kern="0" cap="none" spc="0" normalizeH="0" baseline="0" noProof="0" dirty="0" smtClean="0">
              <a:ln>
                <a:noFill/>
              </a:ln>
              <a:solidFill>
                <a:schemeClr val="bg1"/>
              </a:solidFill>
              <a:effectLst/>
              <a:uLnTx/>
              <a:uFillTx/>
              <a:latin typeface="+mn-lt"/>
              <a:ea typeface="+mn-ea"/>
            </a:endParaRPr>
          </a:p>
          <a:p>
            <a:endParaRPr lang="fr-FR" dirty="0"/>
          </a:p>
        </p:txBody>
      </p:sp>
      <p:sp>
        <p:nvSpPr>
          <p:cNvPr id="4" name="Espace réservé du numéro de diapositive 3"/>
          <p:cNvSpPr>
            <a:spLocks noGrp="1"/>
          </p:cNvSpPr>
          <p:nvPr>
            <p:ph type="sldNum" sz="quarter" idx="10"/>
          </p:nvPr>
        </p:nvSpPr>
        <p:spPr/>
        <p:txBody>
          <a:bodyPr/>
          <a:lstStyle/>
          <a:p>
            <a:fld id="{D6F3655D-C160-444D-A6C1-70624DCCB8FF}" type="slidenum">
              <a:rPr lang="fr-FR" smtClean="0"/>
              <a:pPr/>
              <a:t>27</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577850" marR="0" lvl="1" indent="-193675" algn="l" defTabSz="914400" rtl="0" eaLnBrk="0" fontAlgn="base" latinLnBrk="0" hangingPunct="0">
              <a:lnSpc>
                <a:spcPct val="100000"/>
              </a:lnSpc>
              <a:spcBef>
                <a:spcPct val="20000"/>
              </a:spcBef>
              <a:spcAft>
                <a:spcPct val="0"/>
              </a:spcAft>
              <a:buClrTx/>
              <a:buSzTx/>
              <a:buFontTx/>
              <a:buChar char="–"/>
              <a:tabLst/>
              <a:defRPr/>
            </a:pPr>
            <a:r>
              <a:rPr lang="fr-FR" sz="2400" dirty="0" smtClean="0"/>
              <a:t>l’énergie d’un volant de badminton envoyé à 300 km/h, ou celle d'une balle de tennis servie par un champion, ou d’un tir de penalty….</a:t>
            </a:r>
          </a:p>
          <a:p>
            <a:pPr marL="577850" marR="0" lvl="1" indent="-193675" algn="l" defTabSz="914400" rtl="0" eaLnBrk="0" fontAlgn="base" latinLnBrk="0" hangingPunct="0">
              <a:lnSpc>
                <a:spcPct val="100000"/>
              </a:lnSpc>
              <a:spcBef>
                <a:spcPct val="20000"/>
              </a:spcBef>
              <a:spcAft>
                <a:spcPct val="0"/>
              </a:spcAft>
              <a:buClrTx/>
              <a:buSzTx/>
              <a:buFontTx/>
              <a:buChar char="–"/>
              <a:tabLst/>
              <a:defRPr/>
            </a:pPr>
            <a:r>
              <a:rPr kumimoji="0" lang="fr-FR" sz="2400" b="0" i="0" u="none" strike="noStrike" kern="0" cap="none" spc="0" normalizeH="0" baseline="0" noProof="0" dirty="0" smtClean="0">
                <a:ln>
                  <a:noFill/>
                </a:ln>
                <a:solidFill>
                  <a:schemeClr val="bg1"/>
                </a:solidFill>
                <a:effectLst/>
                <a:uLnTx/>
                <a:uFillTx/>
                <a:latin typeface="+mn-lt"/>
                <a:ea typeface="+mn-ea"/>
              </a:rPr>
              <a:t>1g d’hydrogène, avec tous les protons ayant 1,6 J</a:t>
            </a:r>
          </a:p>
          <a:p>
            <a:pPr marL="962025" marR="0" lvl="2" indent="-193675" algn="l" defTabSz="914400" rtl="0" eaLnBrk="0" fontAlgn="base" latinLnBrk="0" hangingPunct="0">
              <a:lnSpc>
                <a:spcPct val="100000"/>
              </a:lnSpc>
              <a:spcBef>
                <a:spcPct val="20000"/>
              </a:spcBef>
              <a:spcAft>
                <a:spcPct val="0"/>
              </a:spcAft>
              <a:buClrTx/>
              <a:buSzTx/>
              <a:buFontTx/>
              <a:buChar char="•"/>
              <a:tabLst/>
              <a:defRPr/>
            </a:pPr>
            <a:r>
              <a:rPr kumimoji="0" lang="fr-FR" sz="2000" b="0" i="0" u="none" strike="noStrike" kern="0" cap="none" spc="0" normalizeH="0" baseline="0" noProof="0" dirty="0" smtClean="0">
                <a:ln>
                  <a:noFill/>
                </a:ln>
                <a:solidFill>
                  <a:schemeClr val="bg1"/>
                </a:solidFill>
                <a:effectLst/>
                <a:uLnTx/>
                <a:uFillTx/>
                <a:latin typeface="+mn-lt"/>
                <a:ea typeface="+mn-ea"/>
              </a:rPr>
              <a:t>Centaine de milliers d'années d’alimentation de la France en énergie</a:t>
            </a:r>
            <a:endParaRPr kumimoji="0" lang="en-US" sz="2000" b="0" i="0" u="none" strike="noStrike" kern="0" cap="none" spc="0" normalizeH="0" baseline="0" noProof="0" dirty="0" smtClean="0">
              <a:ln>
                <a:noFill/>
              </a:ln>
              <a:solidFill>
                <a:schemeClr val="bg1"/>
              </a:solidFill>
              <a:effectLst/>
              <a:uLnTx/>
              <a:uFillTx/>
              <a:latin typeface="+mn-lt"/>
              <a:ea typeface="+mn-ea"/>
            </a:endParaRPr>
          </a:p>
          <a:p>
            <a:endParaRPr lang="fr-FR" dirty="0"/>
          </a:p>
        </p:txBody>
      </p:sp>
      <p:sp>
        <p:nvSpPr>
          <p:cNvPr id="4" name="Espace réservé du numéro de diapositive 3"/>
          <p:cNvSpPr>
            <a:spLocks noGrp="1"/>
          </p:cNvSpPr>
          <p:nvPr>
            <p:ph type="sldNum" sz="quarter" idx="10"/>
          </p:nvPr>
        </p:nvSpPr>
        <p:spPr/>
        <p:txBody>
          <a:bodyPr/>
          <a:lstStyle/>
          <a:p>
            <a:fld id="{D6F3655D-C160-444D-A6C1-70624DCCB8FF}" type="slidenum">
              <a:rPr lang="fr-FR" smtClean="0"/>
              <a:pPr/>
              <a:t>28</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CFD02850-AEBF-9846-8FB5-4D1A060335ED}" type="slidenum">
              <a:rPr lang="fr-FR">
                <a:latin typeface="Arial" charset="0"/>
              </a:rPr>
              <a:pPr/>
              <a:t>29</a:t>
            </a:fld>
            <a:endParaRPr lang="fr-FR">
              <a:latin typeface="Arial"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fr-FR">
              <a:latin typeface="Arial"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58C14432-6BE9-0F4C-9C52-4D2067A7E495}" type="slidenum">
              <a:rPr lang="fr-FR">
                <a:latin typeface="Arial" charset="0"/>
              </a:rPr>
              <a:pPr/>
              <a:t>31</a:t>
            </a:fld>
            <a:endParaRPr lang="fr-FR">
              <a:latin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fr-FR">
              <a:latin typeface="Arial"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A24B777-C1EB-7A4A-9B2A-BD47176D672A}" type="slidenum">
              <a:rPr lang="fr-FR"/>
              <a:pPr/>
              <a:t>43</a:t>
            </a:fld>
            <a:endParaRPr lang="fr-FR"/>
          </a:p>
        </p:txBody>
      </p:sp>
      <p:sp>
        <p:nvSpPr>
          <p:cNvPr id="60419" name="Rectangle 2"/>
          <p:cNvSpPr>
            <a:spLocks noGrp="1" noRot="1" noChangeAspect="1" noChangeArrowheads="1" noTextEdit="1"/>
          </p:cNvSpPr>
          <p:nvPr>
            <p:ph type="sldImg"/>
          </p:nvPr>
        </p:nvSpPr>
        <p:spPr>
          <a:xfrm>
            <a:off x="1320800" y="877888"/>
            <a:ext cx="4219575" cy="3165475"/>
          </a:xfrm>
          <a:solidFill>
            <a:srgbClr val="FFFFFF"/>
          </a:solidFill>
          <a:ln/>
        </p:spPr>
      </p:sp>
      <p:sp>
        <p:nvSpPr>
          <p:cNvPr id="60420" name="Text Box 3"/>
          <p:cNvSpPr>
            <a:spLocks noGrp="1" noChangeArrowheads="1"/>
          </p:cNvSpPr>
          <p:nvPr>
            <p:ph type="body" idx="1"/>
          </p:nvPr>
        </p:nvSpPr>
        <p:spPr>
          <a:xfrm>
            <a:off x="1087438" y="4243388"/>
            <a:ext cx="4656137" cy="3619500"/>
          </a:xfrm>
          <a:noFill/>
          <a:ln/>
        </p:spPr>
        <p:txBody>
          <a:bodyPr/>
          <a:lstStyle/>
          <a:p>
            <a:pPr eaLnBrk="1" hangingPunct="1"/>
            <a:r>
              <a:rPr lang="fr-FR"/>
              <a:t>La vignette est une photo provenant du VLT (Very Large Telescope). </a:t>
            </a:r>
          </a:p>
          <a:p>
            <a:pPr eaLnBrk="1" hangingPunct="1"/>
            <a:r>
              <a:rPr lang="fr-FR"/>
              <a:t>Celle-ci montre, en ondes radio, le </a:t>
            </a:r>
            <a:r>
              <a:rPr lang="fr-FR">
                <a:solidFill>
                  <a:srgbClr val="FF0000"/>
                </a:solidFill>
              </a:rPr>
              <a:t>quasar 3C175</a:t>
            </a:r>
            <a:r>
              <a:rPr lang="fr-FR"/>
              <a:t>, véritable canon à particules. Après un parcours d’un million d’années-lumière, le jet de particules (protons et  électrons) qui  a émergé du centre forme des lobes en frappant des nuages de gaz présents sur sa trajectoire. </a:t>
            </a:r>
          </a:p>
          <a:p>
            <a:pPr eaLnBrk="1" hangingPunct="1"/>
            <a:r>
              <a:rPr lang="fr-FR"/>
              <a:t>L’origine du jet et de sa très forte collimation n’est encore pas bien comprise. </a:t>
            </a:r>
          </a:p>
          <a:p>
            <a:pPr eaLnBrk="1" hangingPunct="1"/>
            <a:r>
              <a:rPr lang="fr-FR"/>
              <a:t>C’est en partie l’intérêt de l’étude des galaxies actives, laquelle utilise entre autres la détection des particules accélérées qui parviennent jusqu’à nous.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B03FDB7D-5183-FB4C-A12E-86AC532AEA13}" type="slidenum">
              <a:rPr lang="fr-FR"/>
              <a:pPr/>
              <a:t>44</a:t>
            </a:fld>
            <a:endParaRPr lang="fr-FR"/>
          </a:p>
        </p:txBody>
      </p:sp>
      <p:sp>
        <p:nvSpPr>
          <p:cNvPr id="62467" name="Rectangle 2"/>
          <p:cNvSpPr>
            <a:spLocks noGrp="1" noRot="1" noChangeAspect="1" noChangeArrowheads="1" noTextEdit="1"/>
          </p:cNvSpPr>
          <p:nvPr>
            <p:ph type="sldImg"/>
          </p:nvPr>
        </p:nvSpPr>
        <p:spPr>
          <a:xfrm>
            <a:off x="1192213" y="706438"/>
            <a:ext cx="4524375" cy="3394075"/>
          </a:xfrm>
          <a:solidFill>
            <a:srgbClr val="FFFFFF"/>
          </a:solidFill>
          <a:ln/>
        </p:spPr>
      </p:sp>
      <p:sp>
        <p:nvSpPr>
          <p:cNvPr id="62468" name="Rectangle 3"/>
          <p:cNvSpPr>
            <a:spLocks noGrp="1" noChangeArrowheads="1"/>
          </p:cNvSpPr>
          <p:nvPr>
            <p:ph type="body" idx="1"/>
          </p:nvPr>
        </p:nvSpPr>
        <p:spPr>
          <a:xfrm>
            <a:off x="931863" y="4313238"/>
            <a:ext cx="5045075" cy="4170362"/>
          </a:xfrm>
          <a:solidFill>
            <a:srgbClr val="FFFFFF"/>
          </a:solidFill>
          <a:ln>
            <a:solidFill>
              <a:srgbClr val="000000"/>
            </a:solidFill>
          </a:ln>
        </p:spPr>
        <p:txBody>
          <a:bodyPr/>
          <a:lstStyle/>
          <a:p>
            <a:pPr eaLnBrk="1" hangingPunct="1"/>
            <a:r>
              <a:rPr lang="fr-FR"/>
              <a:t>Les </a:t>
            </a:r>
            <a:r>
              <a:rPr lang="fr-FR">
                <a:solidFill>
                  <a:srgbClr val="FF0000"/>
                </a:solidFill>
              </a:rPr>
              <a:t>sursauts gamma</a:t>
            </a:r>
            <a:r>
              <a:rPr lang="fr-FR"/>
              <a:t> (ainsi nommés car ils se manifestent par l’émission de rayons gamma pendant un temps très courts avant de s’éteindre) ont été découverts, par hasard, par les satellites militaires VELA destinés, au début des années 1960, à surveiller les explosions atomiques provoquées par l’URSS. Leur étude systématique pendant 40 ans n’a commencé à donner ses fruits que très récemment : on pense qu’il s’agit de phénomènes provoqués par la fusion de </a:t>
            </a:r>
            <a:r>
              <a:rPr lang="fr-FR">
                <a:solidFill>
                  <a:srgbClr val="FF0000"/>
                </a:solidFill>
              </a:rPr>
              <a:t>systèmes binaires</a:t>
            </a:r>
            <a:r>
              <a:rPr lang="fr-FR"/>
              <a:t> très compacts (étoiles à neutrons, trous noirs). Il s’agit en tout cas d’un des phénomènes les plus violents de l’univers : l’énergie reçue sur terre sous forme de rayons gamma pendant l’explosion de certains sursauts peut parfois dépasser, pendant quelques secondes, la totalité de celle que nous recevons du reste de l’Univers.</a:t>
            </a:r>
            <a:endParaRPr lang="fr-FR" sz="1400">
              <a:latin typeface="Comic Sans M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r>
              <a:rPr lang="fr-FR" sz="1200" kern="1200" baseline="0" dirty="0" smtClean="0">
                <a:solidFill>
                  <a:schemeClr val="tx1"/>
                </a:solidFill>
                <a:latin typeface="+mn-lt"/>
                <a:ea typeface="+mn-ea"/>
                <a:cs typeface="+mn-cs"/>
              </a:rPr>
              <a:t>Les rayons cosmiques</a:t>
            </a:r>
          </a:p>
          <a:p>
            <a:r>
              <a:rPr lang="fr-FR" sz="1200" kern="1200" baseline="0" dirty="0" smtClean="0">
                <a:solidFill>
                  <a:schemeClr val="tx1"/>
                </a:solidFill>
                <a:latin typeface="+mn-lt"/>
                <a:ea typeface="+mn-ea"/>
                <a:cs typeface="+mn-cs"/>
              </a:rPr>
              <a:t>pro </a:t>
            </a:r>
            <a:r>
              <a:rPr lang="fr-FR" sz="1200" kern="1200" baseline="0" dirty="0" err="1" smtClean="0">
                <a:solidFill>
                  <a:schemeClr val="tx1"/>
                </a:solidFill>
                <a:latin typeface="+mn-lt"/>
                <a:ea typeface="+mn-ea"/>
                <a:cs typeface="+mn-cs"/>
              </a:rPr>
              <a:t>duisent</a:t>
            </a:r>
            <a:r>
              <a:rPr lang="fr-FR" sz="1200" kern="1200" baseline="0" dirty="0" smtClean="0">
                <a:solidFill>
                  <a:schemeClr val="tx1"/>
                </a:solidFill>
                <a:latin typeface="+mn-lt"/>
                <a:ea typeface="+mn-ea"/>
                <a:cs typeface="+mn-cs"/>
              </a:rPr>
              <a:t> le carbone 14</a:t>
            </a:r>
          </a:p>
          <a:p>
            <a:r>
              <a:rPr lang="fr-FR" sz="1200" kern="1200" baseline="0" dirty="0" smtClean="0">
                <a:solidFill>
                  <a:schemeClr val="tx1"/>
                </a:solidFill>
                <a:latin typeface="+mn-lt"/>
                <a:ea typeface="+mn-ea"/>
                <a:cs typeface="+mn-cs"/>
              </a:rPr>
              <a:t>(14C), un isotope radioactif</a:t>
            </a:r>
          </a:p>
          <a:p>
            <a:r>
              <a:rPr lang="fr-FR" sz="1200" kern="1200" baseline="0" dirty="0" smtClean="0">
                <a:solidFill>
                  <a:schemeClr val="tx1"/>
                </a:solidFill>
                <a:latin typeface="+mn-lt"/>
                <a:ea typeface="+mn-ea"/>
                <a:cs typeface="+mn-cs"/>
              </a:rPr>
              <a:t>du carbone, qui se désintègre</a:t>
            </a:r>
          </a:p>
          <a:p>
            <a:r>
              <a:rPr lang="fr-FR" sz="1200" kern="1200" baseline="0" dirty="0" smtClean="0">
                <a:solidFill>
                  <a:schemeClr val="tx1"/>
                </a:solidFill>
                <a:latin typeface="+mn-lt"/>
                <a:ea typeface="+mn-ea"/>
                <a:cs typeface="+mn-cs"/>
              </a:rPr>
              <a:t>avec une demi-vie de 5700</a:t>
            </a:r>
          </a:p>
          <a:p>
            <a:r>
              <a:rPr lang="fr-FR" sz="1200" kern="1200" baseline="0" dirty="0" smtClean="0">
                <a:solidFill>
                  <a:schemeClr val="tx1"/>
                </a:solidFill>
                <a:latin typeface="+mn-lt"/>
                <a:ea typeface="+mn-ea"/>
                <a:cs typeface="+mn-cs"/>
              </a:rPr>
              <a:t>ans. Le gaz carbonique de</a:t>
            </a:r>
          </a:p>
          <a:p>
            <a:r>
              <a:rPr lang="fr-FR" sz="1200" kern="1200" baseline="0" dirty="0" smtClean="0">
                <a:solidFill>
                  <a:schemeClr val="tx1"/>
                </a:solidFill>
                <a:latin typeface="+mn-lt"/>
                <a:ea typeface="+mn-ea"/>
                <a:cs typeface="+mn-cs"/>
              </a:rPr>
              <a:t>l’atmosphère contient 1 atome</a:t>
            </a:r>
          </a:p>
          <a:p>
            <a:r>
              <a:rPr lang="fr-FR" sz="1200" kern="1200" baseline="0" dirty="0" smtClean="0">
                <a:solidFill>
                  <a:schemeClr val="tx1"/>
                </a:solidFill>
                <a:latin typeface="+mn-lt"/>
                <a:ea typeface="+mn-ea"/>
                <a:cs typeface="+mn-cs"/>
              </a:rPr>
              <a:t>de 14C sur 1000 milliards</a:t>
            </a:r>
          </a:p>
          <a:p>
            <a:r>
              <a:rPr lang="fr-FR" sz="1200" kern="1200" baseline="0" dirty="0" smtClean="0">
                <a:solidFill>
                  <a:schemeClr val="tx1"/>
                </a:solidFill>
                <a:latin typeface="+mn-lt"/>
                <a:ea typeface="+mn-ea"/>
                <a:cs typeface="+mn-cs"/>
              </a:rPr>
              <a:t>d’atomes de carbone, et les</a:t>
            </a:r>
          </a:p>
          <a:p>
            <a:r>
              <a:rPr lang="fr-FR" sz="1200" kern="1200" baseline="0" dirty="0" smtClean="0">
                <a:solidFill>
                  <a:schemeClr val="tx1"/>
                </a:solidFill>
                <a:latin typeface="+mn-lt"/>
                <a:ea typeface="+mn-ea"/>
                <a:cs typeface="+mn-cs"/>
              </a:rPr>
              <a:t>êtres vivants assimilent ce gaz.</a:t>
            </a:r>
          </a:p>
          <a:p>
            <a:r>
              <a:rPr lang="fr-FR" sz="1200" kern="1200" baseline="0" dirty="0" smtClean="0">
                <a:solidFill>
                  <a:schemeClr val="tx1"/>
                </a:solidFill>
                <a:latin typeface="+mn-lt"/>
                <a:ea typeface="+mn-ea"/>
                <a:cs typeface="+mn-cs"/>
              </a:rPr>
              <a:t>Mais après leur mort, ils ne</a:t>
            </a:r>
          </a:p>
          <a:p>
            <a:r>
              <a:rPr lang="fr-FR" sz="1200" kern="1200" baseline="0" dirty="0" smtClean="0">
                <a:solidFill>
                  <a:schemeClr val="tx1"/>
                </a:solidFill>
                <a:latin typeface="+mn-lt"/>
                <a:ea typeface="+mn-ea"/>
                <a:cs typeface="+mn-cs"/>
              </a:rPr>
              <a:t>l’assimilent plus. Le pourcentage</a:t>
            </a:r>
          </a:p>
          <a:p>
            <a:r>
              <a:rPr lang="fr-FR" sz="1200" kern="1200" baseline="0" dirty="0" smtClean="0">
                <a:solidFill>
                  <a:schemeClr val="tx1"/>
                </a:solidFill>
                <a:latin typeface="+mn-lt"/>
                <a:ea typeface="+mn-ea"/>
                <a:cs typeface="+mn-cs"/>
              </a:rPr>
              <a:t>de 14C est alors divisé par 2 tous les 5700 ans. La</a:t>
            </a:r>
          </a:p>
          <a:p>
            <a:r>
              <a:rPr lang="fr-FR" sz="1200" kern="1200" baseline="0" dirty="0" smtClean="0">
                <a:solidFill>
                  <a:schemeClr val="tx1"/>
                </a:solidFill>
                <a:latin typeface="+mn-lt"/>
                <a:ea typeface="+mn-ea"/>
                <a:cs typeface="+mn-cs"/>
              </a:rPr>
              <a:t>mesure de ce pourcentage sur des vestiges organiques</a:t>
            </a:r>
          </a:p>
          <a:p>
            <a:r>
              <a:rPr lang="fr-FR" sz="1200" kern="1200" baseline="0" dirty="0" smtClean="0">
                <a:solidFill>
                  <a:schemeClr val="tx1"/>
                </a:solidFill>
                <a:latin typeface="+mn-lt"/>
                <a:ea typeface="+mn-ea"/>
                <a:cs typeface="+mn-cs"/>
              </a:rPr>
              <a:t>permet donc de les dater jusqu’à -40000 ans environ !</a:t>
            </a:r>
          </a:p>
          <a:p>
            <a:endParaRPr lang="fr-FR" sz="1200" kern="1200" baseline="0" dirty="0" smtClean="0">
              <a:solidFill>
                <a:schemeClr val="tx1"/>
              </a:solidFill>
              <a:latin typeface="+mn-lt"/>
              <a:ea typeface="+mn-ea"/>
              <a:cs typeface="+mn-cs"/>
            </a:endParaRPr>
          </a:p>
          <a:p>
            <a:endParaRPr lang="fr-FR" sz="1200" kern="1200" baseline="0" dirty="0" smtClean="0">
              <a:solidFill>
                <a:schemeClr val="tx1"/>
              </a:solidFill>
              <a:latin typeface="+mn-lt"/>
              <a:ea typeface="+mn-ea"/>
              <a:cs typeface="+mn-cs"/>
            </a:endParaRPr>
          </a:p>
          <a:p>
            <a:r>
              <a:rPr lang="fr-FR" sz="1200" kern="1200" baseline="0" dirty="0" smtClean="0">
                <a:solidFill>
                  <a:schemeClr val="tx1"/>
                </a:solidFill>
                <a:latin typeface="+mn-lt"/>
                <a:ea typeface="+mn-ea"/>
                <a:cs typeface="+mn-cs"/>
              </a:rPr>
              <a:t>Tout rayonnement ionisant peut interagir</a:t>
            </a:r>
          </a:p>
          <a:p>
            <a:r>
              <a:rPr lang="fr-FR" sz="1200" kern="1200" baseline="0" dirty="0" smtClean="0">
                <a:solidFill>
                  <a:schemeClr val="tx1"/>
                </a:solidFill>
                <a:latin typeface="+mn-lt"/>
                <a:ea typeface="+mn-ea"/>
                <a:cs typeface="+mn-cs"/>
              </a:rPr>
              <a:t>avec les cellules vivantes et produire par</a:t>
            </a:r>
          </a:p>
          <a:p>
            <a:r>
              <a:rPr lang="fr-FR" sz="1200" kern="1200" baseline="0" dirty="0" smtClean="0">
                <a:solidFill>
                  <a:schemeClr val="tx1"/>
                </a:solidFill>
                <a:latin typeface="+mn-lt"/>
                <a:ea typeface="+mn-ea"/>
                <a:cs typeface="+mn-cs"/>
              </a:rPr>
              <a:t>exemple des mutations ADN. Heureusement,</a:t>
            </a:r>
          </a:p>
          <a:p>
            <a:r>
              <a:rPr lang="fr-FR" sz="1200" kern="1200" baseline="0" dirty="0" smtClean="0">
                <a:solidFill>
                  <a:schemeClr val="tx1"/>
                </a:solidFill>
                <a:latin typeface="+mn-lt"/>
                <a:ea typeface="+mn-ea"/>
                <a:cs typeface="+mn-cs"/>
              </a:rPr>
              <a:t>le champ magnétique terrestre et</a:t>
            </a:r>
          </a:p>
          <a:p>
            <a:r>
              <a:rPr lang="fr-FR" sz="1200" kern="1200" baseline="0" dirty="0" smtClean="0">
                <a:solidFill>
                  <a:schemeClr val="tx1"/>
                </a:solidFill>
                <a:latin typeface="+mn-lt"/>
                <a:ea typeface="+mn-ea"/>
                <a:cs typeface="+mn-cs"/>
              </a:rPr>
              <a:t>l’atmosphère filtrent la plupart des rayons</a:t>
            </a:r>
          </a:p>
          <a:p>
            <a:r>
              <a:rPr lang="fr-FR" sz="1200" kern="1200" baseline="0" dirty="0" smtClean="0">
                <a:solidFill>
                  <a:schemeClr val="tx1"/>
                </a:solidFill>
                <a:latin typeface="+mn-lt"/>
                <a:ea typeface="+mn-ea"/>
                <a:cs typeface="+mn-cs"/>
              </a:rPr>
              <a:t>cosmiques !</a:t>
            </a:r>
          </a:p>
          <a:p>
            <a:r>
              <a:rPr lang="fr-FR" sz="1200" kern="1200" baseline="0" dirty="0" smtClean="0">
                <a:solidFill>
                  <a:schemeClr val="tx1"/>
                </a:solidFill>
                <a:latin typeface="+mn-lt"/>
                <a:ea typeface="+mn-ea"/>
                <a:cs typeface="+mn-cs"/>
              </a:rPr>
              <a:t>Dans l’espace, les astronautes sont exposés</a:t>
            </a:r>
          </a:p>
          <a:p>
            <a:r>
              <a:rPr lang="fr-FR" sz="1200" kern="1200" baseline="0" dirty="0" smtClean="0">
                <a:solidFill>
                  <a:schemeClr val="tx1"/>
                </a:solidFill>
                <a:latin typeface="+mn-lt"/>
                <a:ea typeface="+mn-ea"/>
                <a:cs typeface="+mn-cs"/>
              </a:rPr>
              <a:t>aux rayons cosmiques. Les protéger lors</a:t>
            </a:r>
          </a:p>
          <a:p>
            <a:r>
              <a:rPr lang="fr-FR" sz="1200" kern="1200" baseline="0" dirty="0" smtClean="0">
                <a:solidFill>
                  <a:schemeClr val="tx1"/>
                </a:solidFill>
                <a:latin typeface="+mn-lt"/>
                <a:ea typeface="+mn-ea"/>
                <a:cs typeface="+mn-cs"/>
              </a:rPr>
              <a:t>d’un long voyage est l’un des défis majeurs</a:t>
            </a:r>
          </a:p>
          <a:p>
            <a:r>
              <a:rPr lang="fr-FR" sz="1200" kern="1200" baseline="0" dirty="0" smtClean="0">
                <a:solidFill>
                  <a:schemeClr val="tx1"/>
                </a:solidFill>
                <a:latin typeface="+mn-lt"/>
                <a:ea typeface="+mn-ea"/>
                <a:cs typeface="+mn-cs"/>
              </a:rPr>
              <a:t>à relever pour conquérir la planète Mars.</a:t>
            </a:r>
            <a:endParaRPr lang="fr-FR" dirty="0"/>
          </a:p>
        </p:txBody>
      </p:sp>
      <p:sp>
        <p:nvSpPr>
          <p:cNvPr id="4" name="Espace réservé du numéro de diapositive 3"/>
          <p:cNvSpPr>
            <a:spLocks noGrp="1"/>
          </p:cNvSpPr>
          <p:nvPr>
            <p:ph type="sldNum" sz="quarter" idx="10"/>
          </p:nvPr>
        </p:nvSpPr>
        <p:spPr/>
        <p:txBody>
          <a:bodyPr/>
          <a:lstStyle/>
          <a:p>
            <a:fld id="{D6F3655D-C160-444D-A6C1-70624DCCB8FF}" type="slidenum">
              <a:rPr lang="fr-FR" smtClean="0"/>
              <a:pPr/>
              <a:t>48</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6F3655D-C160-444D-A6C1-70624DCCB8FF}" type="slidenum">
              <a:rPr lang="fr-FR" smtClean="0"/>
              <a:pPr/>
              <a:t>7</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D6F3655D-C160-444D-A6C1-70624DCCB8FF}" type="slidenum">
              <a:rPr lang="fr-FR" smtClean="0"/>
              <a:pPr/>
              <a:t>8</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6F3655D-C160-444D-A6C1-70624DCCB8FF}" type="slidenum">
              <a:rPr lang="fr-FR" smtClean="0"/>
              <a:pPr/>
              <a:t>9</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6F3655D-C160-444D-A6C1-70624DCCB8FF}" type="slidenum">
              <a:rPr lang="fr-FR" smtClean="0"/>
              <a:pPr/>
              <a:t>11</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6F3655D-C160-444D-A6C1-70624DCCB8FF}" type="slidenum">
              <a:rPr lang="fr-FR" smtClean="0"/>
              <a:pPr/>
              <a:t>12</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D6F3655D-C160-444D-A6C1-70624DCCB8FF}" type="slidenum">
              <a:rPr lang="fr-FR" smtClean="0"/>
              <a:pPr/>
              <a:t>13</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6F3655D-C160-444D-A6C1-70624DCCB8FF}" type="slidenum">
              <a:rPr lang="fr-FR" smtClean="0"/>
              <a:pPr/>
              <a:t>17</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7500" lnSpcReduction="20000"/>
          </a:bodyPr>
          <a:lstStyle/>
          <a:p>
            <a:endParaRPr lang="fr-FR" dirty="0"/>
          </a:p>
        </p:txBody>
      </p:sp>
      <p:sp>
        <p:nvSpPr>
          <p:cNvPr id="4" name="Espace réservé du numéro de diapositive 3"/>
          <p:cNvSpPr>
            <a:spLocks noGrp="1"/>
          </p:cNvSpPr>
          <p:nvPr>
            <p:ph type="sldNum" sz="quarter" idx="10"/>
          </p:nvPr>
        </p:nvSpPr>
        <p:spPr/>
        <p:txBody>
          <a:bodyPr/>
          <a:lstStyle/>
          <a:p>
            <a:fld id="{D6F3655D-C160-444D-A6C1-70624DCCB8FF}" type="slidenum">
              <a:rPr lang="fr-FR" smtClean="0"/>
              <a:pPr/>
              <a:t>20</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a:solidFill>
            <a:schemeClr val="bg2"/>
          </a:solidFill>
          <a:effectLst>
            <a:outerShdw blurRad="92075" dist="190500" dir="2700000" algn="tl" rotWithShape="0">
              <a:schemeClr val="bg2">
                <a:lumMod val="25000"/>
                <a:alpha val="43000"/>
              </a:schemeClr>
            </a:outerShdw>
          </a:effectLst>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half" idx="2"/>
          </p:nvPr>
        </p:nvSpPr>
        <p:spPr>
          <a:xfrm>
            <a:off x="4648200" y="1600200"/>
            <a:ext cx="4038600" cy="4525963"/>
          </a:xfrm>
          <a:solidFill>
            <a:schemeClr val="bg2"/>
          </a:solidFill>
          <a:effectLst>
            <a:outerShdw blurRad="92075" dist="190500" dir="2700000" algn="tl" rotWithShape="0">
              <a:schemeClr val="bg2">
                <a:lumMod val="25000"/>
                <a:alpha val="43000"/>
              </a:schemeClr>
            </a:outerShdw>
          </a:effectLst>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e la date 4"/>
          <p:cNvSpPr>
            <a:spLocks noGrp="1"/>
          </p:cNvSpPr>
          <p:nvPr>
            <p:ph type="dt" sz="half" idx="10"/>
          </p:nvPr>
        </p:nvSpPr>
        <p:spPr>
          <a:xfrm>
            <a:off x="3124200" y="6572250"/>
            <a:ext cx="3037795" cy="365125"/>
          </a:xfrm>
        </p:spPr>
        <p:txBody>
          <a:bodyPr/>
          <a:lstStyle/>
          <a:p>
            <a:endParaRPr lang="fr-FR"/>
          </a:p>
        </p:txBody>
      </p:sp>
      <p:sp>
        <p:nvSpPr>
          <p:cNvPr id="6" name="Espace réservé du pied de page 5"/>
          <p:cNvSpPr>
            <a:spLocks noGrp="1"/>
          </p:cNvSpPr>
          <p:nvPr>
            <p:ph type="ftr" sz="quarter" idx="11"/>
          </p:nvPr>
        </p:nvSpPr>
        <p:spPr>
          <a:xfrm>
            <a:off x="20676" y="6559550"/>
            <a:ext cx="2895600" cy="365125"/>
          </a:xfrm>
        </p:spPr>
        <p:txBody>
          <a:bodyPr/>
          <a:lstStyle>
            <a:lvl1pPr algn="l">
              <a:defRPr/>
            </a:lvl1pPr>
          </a:lstStyle>
          <a:p>
            <a:r>
              <a:rPr lang="fr-FR" smtClean="0"/>
              <a:t>Delphine Monnier Ragaigne</a:t>
            </a:r>
            <a:endParaRPr lang="fr-FR" dirty="0"/>
          </a:p>
        </p:txBody>
      </p:sp>
      <p:sp>
        <p:nvSpPr>
          <p:cNvPr id="7" name="Espace réservé du numéro de diapositive 6"/>
          <p:cNvSpPr>
            <a:spLocks noGrp="1"/>
          </p:cNvSpPr>
          <p:nvPr>
            <p:ph type="sldNum" sz="quarter" idx="12"/>
          </p:nvPr>
        </p:nvSpPr>
        <p:spPr/>
        <p:txBody>
          <a:bodyPr/>
          <a:lstStyle/>
          <a:p>
            <a:fld id="{684C5316-FBB1-FF45-AEA6-6814A1E4F591}"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lvl1pPr algn="l">
              <a:defRPr/>
            </a:lvl1pPr>
          </a:lstStyle>
          <a:p>
            <a:r>
              <a:rPr lang="fr-FR" smtClean="0"/>
              <a:t>Delphine Monnier Ragaigne</a:t>
            </a:r>
            <a:endParaRPr lang="fr-FR"/>
          </a:p>
        </p:txBody>
      </p:sp>
      <p:sp>
        <p:nvSpPr>
          <p:cNvPr id="6" name="Espace réservé du numéro de diapositive 5"/>
          <p:cNvSpPr>
            <a:spLocks noGrp="1"/>
          </p:cNvSpPr>
          <p:nvPr>
            <p:ph type="sldNum" sz="quarter" idx="12"/>
          </p:nvPr>
        </p:nvSpPr>
        <p:spPr/>
        <p:txBody>
          <a:bodyPr/>
          <a:lstStyle/>
          <a:p>
            <a:fld id="{684C5316-FBB1-FF45-AEA6-6814A1E4F591}"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lvl1pPr algn="l">
              <a:defRPr/>
            </a:lvl1pPr>
          </a:lstStyle>
          <a:p>
            <a:r>
              <a:rPr lang="fr-FR" smtClean="0"/>
              <a:t>Delphine Monnier Ragaigne</a:t>
            </a:r>
            <a:endParaRPr lang="fr-FR"/>
          </a:p>
        </p:txBody>
      </p:sp>
      <p:sp>
        <p:nvSpPr>
          <p:cNvPr id="6" name="Espace réservé du numéro de diapositive 5"/>
          <p:cNvSpPr>
            <a:spLocks noGrp="1"/>
          </p:cNvSpPr>
          <p:nvPr>
            <p:ph type="sldNum" sz="quarter" idx="12"/>
          </p:nvPr>
        </p:nvSpPr>
        <p:spPr/>
        <p:txBody>
          <a:bodyPr/>
          <a:lstStyle/>
          <a:p>
            <a:fld id="{684C5316-FBB1-FF45-AEA6-6814A1E4F591}" type="slidenum">
              <a:rPr lang="fr-FR" smtClean="0"/>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323850" y="0"/>
            <a:ext cx="7654925" cy="584200"/>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431800" y="584200"/>
            <a:ext cx="3919538" cy="558165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503738" y="584200"/>
            <a:ext cx="3921125" cy="27146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503738" y="3451225"/>
            <a:ext cx="3921125" cy="27146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numéro de diapositive 5"/>
          <p:cNvSpPr>
            <a:spLocks noGrp="1"/>
          </p:cNvSpPr>
          <p:nvPr>
            <p:ph type="sldNum" sz="quarter" idx="10"/>
          </p:nvPr>
        </p:nvSpPr>
        <p:spPr>
          <a:xfrm>
            <a:off x="8459788" y="6632575"/>
            <a:ext cx="539750" cy="225425"/>
          </a:xfrm>
        </p:spPr>
        <p:txBody>
          <a:bodyPr/>
          <a:lstStyle>
            <a:lvl1pPr>
              <a:defRPr smtClean="0"/>
            </a:lvl1pPr>
          </a:lstStyle>
          <a:p>
            <a:fld id="{6BC6CB49-7B62-C241-BF34-D197B0E917F6}" type="slidenum">
              <a:rPr lang="fr-FR"/>
              <a:pPr/>
              <a:t>‹#›</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395288" y="0"/>
            <a:ext cx="7654925" cy="584200"/>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250825" y="692150"/>
            <a:ext cx="4110038" cy="54006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513263" y="692150"/>
            <a:ext cx="4111625" cy="54006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numéro de diapositive 4"/>
          <p:cNvSpPr>
            <a:spLocks noGrp="1"/>
          </p:cNvSpPr>
          <p:nvPr>
            <p:ph type="sldNum" sz="quarter" idx="10"/>
          </p:nvPr>
        </p:nvSpPr>
        <p:spPr>
          <a:xfrm>
            <a:off x="6516688" y="6237288"/>
            <a:ext cx="2133600" cy="457200"/>
          </a:xfrm>
        </p:spPr>
        <p:txBody>
          <a:bodyPr/>
          <a:lstStyle>
            <a:lvl1pPr>
              <a:defRPr smtClean="0"/>
            </a:lvl1pPr>
          </a:lstStyle>
          <a:p>
            <a:fld id="{E64DD9B3-543C-D94B-9185-0D516ABA1690}" type="slidenum">
              <a:rPr lang="fr-FR"/>
              <a:pPr/>
              <a:t>‹#›</a:t>
            </a:fld>
            <a:endParaRPr lang="fr-FR"/>
          </a:p>
        </p:txBody>
      </p:sp>
      <p:sp>
        <p:nvSpPr>
          <p:cNvPr id="6" name="Espace réservé du pied de page 5"/>
          <p:cNvSpPr>
            <a:spLocks noGrp="1"/>
          </p:cNvSpPr>
          <p:nvPr>
            <p:ph type="ftr" sz="quarter" idx="11"/>
          </p:nvPr>
        </p:nvSpPr>
        <p:spPr>
          <a:xfrm>
            <a:off x="0" y="6477000"/>
            <a:ext cx="6048375" cy="431800"/>
          </a:xfrm>
        </p:spPr>
        <p:txBody>
          <a:bodyPr/>
          <a:lstStyle>
            <a:lvl1pPr>
              <a:defRPr smtClean="0"/>
            </a:lvl1pPr>
          </a:lstStyle>
          <a:p>
            <a:pPr algn="l"/>
            <a:r>
              <a:rPr lang="fr-FR" smtClean="0"/>
              <a:t>Delphine Monnier Ragaigne</a:t>
            </a:r>
            <a:endParaRPr lang="fr-F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et modifiez le titre</a:t>
            </a:r>
            <a:endParaRPr lang="fr-FR"/>
          </a:p>
        </p:txBody>
      </p:sp>
      <p:sp>
        <p:nvSpPr>
          <p:cNvPr id="3" name="Espace réservé de l'image de la bibliothèque 2"/>
          <p:cNvSpPr>
            <a:spLocks noGrp="1"/>
          </p:cNvSpPr>
          <p:nvPr>
            <p:ph type="clipArt" sz="half" idx="1"/>
          </p:nvPr>
        </p:nvSpPr>
        <p:spPr>
          <a:xfrm>
            <a:off x="685800" y="1981200"/>
            <a:ext cx="3810000" cy="4114800"/>
          </a:xfrm>
        </p:spPr>
        <p:txBody>
          <a:bodyPr/>
          <a:lstStyle/>
          <a:p>
            <a:pPr lvl="0"/>
            <a:endParaRPr lang="fr-FR" noProof="0" smtClean="0"/>
          </a:p>
        </p:txBody>
      </p:sp>
      <p:sp>
        <p:nvSpPr>
          <p:cNvPr id="4" name="Espace réservé du texte 3"/>
          <p:cNvSpPr>
            <a:spLocks noGrp="1"/>
          </p:cNvSpPr>
          <p:nvPr>
            <p:ph type="body" sz="half" idx="2"/>
          </p:nvPr>
        </p:nvSpPr>
        <p:spPr>
          <a:xfrm>
            <a:off x="46482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3D21342A-AAD6-844C-9137-931254C02F6B}" type="slidenum">
              <a:rPr lang="fr-FR"/>
              <a:pPr>
                <a:defRP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910521" y="1693333"/>
            <a:ext cx="5322958" cy="1470025"/>
          </a:xfrm>
        </p:spPr>
        <p:txBody>
          <a:bodyPr>
            <a:normAutofit/>
          </a:bodyPr>
          <a:lstStyle>
            <a:lvl1pPr>
              <a:defRPr sz="3200"/>
            </a:lvl1pPr>
          </a:lstStyle>
          <a:p>
            <a:r>
              <a:rPr lang="fr-FR" dirty="0" smtClean="0"/>
              <a:t>Cliquez et modifiez le titre</a:t>
            </a:r>
            <a:endParaRPr lang="fr-FR" dirty="0"/>
          </a:p>
        </p:txBody>
      </p:sp>
      <p:sp>
        <p:nvSpPr>
          <p:cNvPr id="3" name="Sous-titre 2"/>
          <p:cNvSpPr>
            <a:spLocks noGrp="1"/>
          </p:cNvSpPr>
          <p:nvPr>
            <p:ph type="subTitle" idx="1"/>
          </p:nvPr>
        </p:nvSpPr>
        <p:spPr>
          <a:xfrm>
            <a:off x="1371600" y="3886200"/>
            <a:ext cx="6400800" cy="1752600"/>
          </a:xfrm>
          <a:blipFill rotWithShape="1">
            <a:blip r:embed="rId2"/>
            <a:tile tx="0" ty="0" sx="100000" sy="100000" flip="none" algn="tl"/>
          </a:blipFill>
        </p:spPr>
        <p:txBody>
          <a:bodyPr/>
          <a:lstStyle>
            <a:lvl1pPr marL="0" indent="0" algn="ctr">
              <a:buNone/>
              <a:defRPr>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4" name="Espace réservé de la date 3"/>
          <p:cNvSpPr>
            <a:spLocks noGrp="1"/>
          </p:cNvSpPr>
          <p:nvPr>
            <p:ph type="dt" sz="half" idx="10"/>
          </p:nvPr>
        </p:nvSpPr>
        <p:spPr>
          <a:xfrm>
            <a:off x="3124200" y="6559550"/>
            <a:ext cx="3037795" cy="365125"/>
          </a:xfrm>
        </p:spPr>
        <p:txBody>
          <a:bodyPr/>
          <a:lstStyle/>
          <a:p>
            <a:endParaRPr lang="fr-FR"/>
          </a:p>
        </p:txBody>
      </p:sp>
      <p:sp>
        <p:nvSpPr>
          <p:cNvPr id="5" name="Espace réservé du pied de page 4"/>
          <p:cNvSpPr>
            <a:spLocks noGrp="1"/>
          </p:cNvSpPr>
          <p:nvPr>
            <p:ph type="ftr" sz="quarter" idx="11"/>
          </p:nvPr>
        </p:nvSpPr>
        <p:spPr>
          <a:xfrm>
            <a:off x="0" y="6559550"/>
            <a:ext cx="2895600" cy="365125"/>
          </a:xfrm>
        </p:spPr>
        <p:txBody>
          <a:bodyPr/>
          <a:lstStyle>
            <a:lvl1pPr algn="l">
              <a:defRPr/>
            </a:lvl1pPr>
          </a:lstStyle>
          <a:p>
            <a:r>
              <a:rPr lang="fr-FR" smtClean="0"/>
              <a:t>Delphine Monnier Ragaigne</a:t>
            </a:r>
            <a:endParaRPr lang="fr-FR" dirty="0"/>
          </a:p>
        </p:txBody>
      </p:sp>
      <p:sp>
        <p:nvSpPr>
          <p:cNvPr id="6" name="Espace réservé du numéro de diapositive 5"/>
          <p:cNvSpPr>
            <a:spLocks noGrp="1"/>
          </p:cNvSpPr>
          <p:nvPr>
            <p:ph type="sldNum" sz="quarter" idx="12"/>
          </p:nvPr>
        </p:nvSpPr>
        <p:spPr/>
        <p:txBody>
          <a:bodyPr/>
          <a:lstStyle/>
          <a:p>
            <a:fld id="{684C5316-FBB1-FF45-AEA6-6814A1E4F591}"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3124200" y="6572250"/>
            <a:ext cx="3037795" cy="365125"/>
          </a:xfrm>
        </p:spPr>
        <p:txBody>
          <a:bodyPr/>
          <a:lstStyle/>
          <a:p>
            <a:endParaRPr lang="fr-FR" dirty="0"/>
          </a:p>
        </p:txBody>
      </p:sp>
      <p:sp>
        <p:nvSpPr>
          <p:cNvPr id="5" name="Espace réservé du pied de page 4"/>
          <p:cNvSpPr>
            <a:spLocks noGrp="1"/>
          </p:cNvSpPr>
          <p:nvPr>
            <p:ph type="ftr" sz="quarter" idx="11"/>
          </p:nvPr>
        </p:nvSpPr>
        <p:spPr/>
        <p:txBody>
          <a:bodyPr/>
          <a:lstStyle/>
          <a:p>
            <a:pPr algn="l"/>
            <a:r>
              <a:rPr lang="fr-FR" smtClean="0"/>
              <a:t>Delphine Monnier Ragaigne</a:t>
            </a:r>
            <a:endParaRPr lang="fr-FR" dirty="0"/>
          </a:p>
        </p:txBody>
      </p:sp>
      <p:sp>
        <p:nvSpPr>
          <p:cNvPr id="6" name="Espace réservé du numéro de diapositive 5"/>
          <p:cNvSpPr>
            <a:spLocks noGrp="1"/>
          </p:cNvSpPr>
          <p:nvPr>
            <p:ph type="sldNum" sz="quarter" idx="12"/>
          </p:nvPr>
        </p:nvSpPr>
        <p:spPr/>
        <p:txBody>
          <a:bodyPr/>
          <a:lstStyle/>
          <a:p>
            <a:fld id="{684C5316-FBB1-FF45-AEA6-6814A1E4F591}"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a:xfrm>
            <a:off x="-25400" y="6569075"/>
            <a:ext cx="2895600" cy="365125"/>
          </a:xfrm>
        </p:spPr>
        <p:txBody>
          <a:bodyPr/>
          <a:lstStyle>
            <a:lvl1pPr algn="l">
              <a:defRPr/>
            </a:lvl1pPr>
          </a:lstStyle>
          <a:p>
            <a:r>
              <a:rPr lang="fr-FR" smtClean="0"/>
              <a:t>Delphine Monnier Ragaigne</a:t>
            </a:r>
            <a:endParaRPr lang="fr-FR"/>
          </a:p>
        </p:txBody>
      </p:sp>
      <p:sp>
        <p:nvSpPr>
          <p:cNvPr id="6" name="Espace réservé du numéro de diapositive 5"/>
          <p:cNvSpPr>
            <a:spLocks noGrp="1"/>
          </p:cNvSpPr>
          <p:nvPr>
            <p:ph type="sldNum" sz="quarter" idx="12"/>
          </p:nvPr>
        </p:nvSpPr>
        <p:spPr/>
        <p:txBody>
          <a:bodyPr/>
          <a:lstStyle/>
          <a:p>
            <a:fld id="{684C5316-FBB1-FF45-AEA6-6814A1E4F591}"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endParaRPr lang="fr-FR"/>
          </a:p>
        </p:txBody>
      </p:sp>
      <p:sp>
        <p:nvSpPr>
          <p:cNvPr id="8" name="Espace réservé du pied de page 7"/>
          <p:cNvSpPr>
            <a:spLocks noGrp="1"/>
          </p:cNvSpPr>
          <p:nvPr>
            <p:ph type="ftr" sz="quarter" idx="11"/>
          </p:nvPr>
        </p:nvSpPr>
        <p:spPr/>
        <p:txBody>
          <a:bodyPr/>
          <a:lstStyle>
            <a:lvl1pPr algn="l">
              <a:defRPr/>
            </a:lvl1pPr>
          </a:lstStyle>
          <a:p>
            <a:r>
              <a:rPr lang="fr-FR" smtClean="0"/>
              <a:t>Delphine Monnier Ragaigne</a:t>
            </a:r>
            <a:endParaRPr lang="fr-FR" dirty="0"/>
          </a:p>
        </p:txBody>
      </p:sp>
      <p:sp>
        <p:nvSpPr>
          <p:cNvPr id="9" name="Espace réservé du numéro de diapositive 8"/>
          <p:cNvSpPr>
            <a:spLocks noGrp="1"/>
          </p:cNvSpPr>
          <p:nvPr>
            <p:ph type="sldNum" sz="quarter" idx="12"/>
          </p:nvPr>
        </p:nvSpPr>
        <p:spPr/>
        <p:txBody>
          <a:bodyPr/>
          <a:lstStyle/>
          <a:p>
            <a:fld id="{684C5316-FBB1-FF45-AEA6-6814A1E4F591}"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pPr algn="l"/>
            <a:r>
              <a:rPr lang="fr-FR" smtClean="0"/>
              <a:t>Delphine Monnier Ragaigne</a:t>
            </a:r>
            <a:endParaRPr lang="fr-FR" dirty="0"/>
          </a:p>
        </p:txBody>
      </p:sp>
      <p:sp>
        <p:nvSpPr>
          <p:cNvPr id="5" name="Espace réservé du numéro de diapositive 4"/>
          <p:cNvSpPr>
            <a:spLocks noGrp="1"/>
          </p:cNvSpPr>
          <p:nvPr>
            <p:ph type="sldNum" sz="quarter" idx="12"/>
          </p:nvPr>
        </p:nvSpPr>
        <p:spPr/>
        <p:txBody>
          <a:bodyPr/>
          <a:lstStyle/>
          <a:p>
            <a:fld id="{684C5316-FBB1-FF45-AEA6-6814A1E4F591}"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p>
        </p:txBody>
      </p:sp>
      <p:sp>
        <p:nvSpPr>
          <p:cNvPr id="3" name="Espace réservé du pied de page 2"/>
          <p:cNvSpPr>
            <a:spLocks noGrp="1"/>
          </p:cNvSpPr>
          <p:nvPr>
            <p:ph type="ftr" sz="quarter" idx="11"/>
          </p:nvPr>
        </p:nvSpPr>
        <p:spPr/>
        <p:txBody>
          <a:bodyPr/>
          <a:lstStyle>
            <a:lvl1pPr algn="l">
              <a:defRPr/>
            </a:lvl1pPr>
          </a:lstStyle>
          <a:p>
            <a:r>
              <a:rPr lang="fr-FR" smtClean="0"/>
              <a:t>Delphine Monnier Ragaigne</a:t>
            </a:r>
            <a:endParaRPr lang="fr-FR"/>
          </a:p>
        </p:txBody>
      </p:sp>
      <p:sp>
        <p:nvSpPr>
          <p:cNvPr id="4" name="Espace réservé du numéro de diapositive 3"/>
          <p:cNvSpPr>
            <a:spLocks noGrp="1"/>
          </p:cNvSpPr>
          <p:nvPr>
            <p:ph type="sldNum" sz="quarter" idx="12"/>
          </p:nvPr>
        </p:nvSpPr>
        <p:spPr/>
        <p:txBody>
          <a:bodyPr/>
          <a:lstStyle/>
          <a:p>
            <a:fld id="{684C5316-FBB1-FF45-AEA6-6814A1E4F591}"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lvl1pPr algn="l">
              <a:defRPr/>
            </a:lvl1pPr>
          </a:lstStyle>
          <a:p>
            <a:r>
              <a:rPr lang="fr-FR" smtClean="0"/>
              <a:t>Delphine Monnier Ragaigne</a:t>
            </a:r>
            <a:endParaRPr lang="fr-FR"/>
          </a:p>
        </p:txBody>
      </p:sp>
      <p:sp>
        <p:nvSpPr>
          <p:cNvPr id="7" name="Espace réservé du numéro de diapositive 6"/>
          <p:cNvSpPr>
            <a:spLocks noGrp="1"/>
          </p:cNvSpPr>
          <p:nvPr>
            <p:ph type="sldNum" sz="quarter" idx="12"/>
          </p:nvPr>
        </p:nvSpPr>
        <p:spPr/>
        <p:txBody>
          <a:bodyPr/>
          <a:lstStyle/>
          <a:p>
            <a:fld id="{684C5316-FBB1-FF45-AEA6-6814A1E4F591}"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lvl1pPr algn="l">
              <a:defRPr/>
            </a:lvl1pPr>
          </a:lstStyle>
          <a:p>
            <a:r>
              <a:rPr lang="fr-FR" smtClean="0"/>
              <a:t>Delphine Monnier Ragaigne</a:t>
            </a:r>
            <a:endParaRPr lang="fr-FR"/>
          </a:p>
        </p:txBody>
      </p:sp>
      <p:sp>
        <p:nvSpPr>
          <p:cNvPr id="7" name="Espace réservé du numéro de diapositive 6"/>
          <p:cNvSpPr>
            <a:spLocks noGrp="1"/>
          </p:cNvSpPr>
          <p:nvPr>
            <p:ph type="sldNum" sz="quarter" idx="12"/>
          </p:nvPr>
        </p:nvSpPr>
        <p:spPr/>
        <p:txBody>
          <a:bodyPr/>
          <a:lstStyle/>
          <a:p>
            <a:fld id="{684C5316-FBB1-FF45-AEA6-6814A1E4F591}"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16">
            <a:alphaModFix amt="65000"/>
          </a:blip>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rot="21268249">
            <a:off x="457200" y="274637"/>
            <a:ext cx="2956871" cy="1822521"/>
          </a:xfrm>
          <a:prstGeom prst="rect">
            <a:avLst/>
          </a:prstGeom>
          <a:solidFill>
            <a:srgbClr val="FFFC99"/>
          </a:solidFill>
          <a:effectLst>
            <a:outerShdw blurRad="92075" dist="190500" dir="2700000" algn="tl" rotWithShape="0">
              <a:schemeClr val="bg2">
                <a:lumMod val="25000"/>
                <a:alpha val="46000"/>
              </a:schemeClr>
            </a:outerShdw>
          </a:effectLst>
        </p:spPr>
        <p:txBody>
          <a:bodyPr vert="horz" lIns="91440" tIns="45720" rIns="91440" bIns="45720" rtlCol="0" anchor="ctr">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457200" y="1600200"/>
            <a:ext cx="8229600" cy="4525963"/>
          </a:xfrm>
          <a:prstGeom prst="rect">
            <a:avLst/>
          </a:prstGeom>
          <a:solidFill>
            <a:schemeClr val="bg2"/>
          </a:solidFill>
          <a:effectLst>
            <a:outerShdw blurRad="92075" dist="190500" dir="2700000" algn="tl" rotWithShape="0">
              <a:schemeClr val="bg2">
                <a:lumMod val="25000"/>
                <a:alpha val="43000"/>
              </a:schemeClr>
            </a:outerShdw>
          </a:effectLst>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3124200" y="6559550"/>
            <a:ext cx="3037795"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endParaRPr lang="fr-FR" dirty="0"/>
          </a:p>
        </p:txBody>
      </p:sp>
      <p:sp>
        <p:nvSpPr>
          <p:cNvPr id="5" name="Espace réservé du pied de page 4"/>
          <p:cNvSpPr>
            <a:spLocks noGrp="1"/>
          </p:cNvSpPr>
          <p:nvPr>
            <p:ph type="ftr" sz="quarter" idx="3"/>
          </p:nvPr>
        </p:nvSpPr>
        <p:spPr>
          <a:xfrm>
            <a:off x="-25400" y="6556375"/>
            <a:ext cx="2895600" cy="365125"/>
          </a:xfrm>
          <a:prstGeom prst="rect">
            <a:avLst/>
          </a:prstGeom>
        </p:spPr>
        <p:txBody>
          <a:bodyPr vert="horz" lIns="91440" tIns="45720" rIns="91440" bIns="45720" rtlCol="0" anchor="ctr"/>
          <a:lstStyle>
            <a:lvl1pPr algn="ctr">
              <a:defRPr sz="1200">
                <a:solidFill>
                  <a:srgbClr val="595959"/>
                </a:solidFill>
              </a:defRPr>
            </a:lvl1pPr>
          </a:lstStyle>
          <a:p>
            <a:pPr algn="l"/>
            <a:r>
              <a:rPr lang="fr-FR" smtClean="0"/>
              <a:t>Delphine Monnier Ragaigne</a:t>
            </a:r>
            <a:endParaRPr lang="fr-FR" dirty="0"/>
          </a:p>
        </p:txBody>
      </p:sp>
      <p:sp>
        <p:nvSpPr>
          <p:cNvPr id="6" name="Espace réservé du numéro de diapositive 5"/>
          <p:cNvSpPr>
            <a:spLocks noGrp="1"/>
          </p:cNvSpPr>
          <p:nvPr>
            <p:ph type="sldNum" sz="quarter" idx="4"/>
          </p:nvPr>
        </p:nvSpPr>
        <p:spPr>
          <a:xfrm>
            <a:off x="7010400" y="6584950"/>
            <a:ext cx="2133600" cy="352425"/>
          </a:xfrm>
          <a:prstGeom prst="rect">
            <a:avLst/>
          </a:prstGeom>
        </p:spPr>
        <p:txBody>
          <a:bodyPr vert="horz" lIns="91440" tIns="45720" rIns="91440" bIns="45720" rtlCol="0" anchor="ctr"/>
          <a:lstStyle>
            <a:lvl1pPr algn="r">
              <a:defRPr sz="1200">
                <a:solidFill>
                  <a:srgbClr val="4A452A"/>
                </a:solidFill>
              </a:defRPr>
            </a:lvl1pPr>
          </a:lstStyle>
          <a:p>
            <a:fld id="{684C5316-FBB1-FF45-AEA6-6814A1E4F591}" type="slidenum">
              <a:rPr lang="fr-FR" smtClean="0"/>
              <a:pPr/>
              <a:t>‹#›</a:t>
            </a:fld>
            <a:endParaRPr lang="fr-FR" dirty="0"/>
          </a:p>
        </p:txBody>
      </p:sp>
    </p:spTree>
  </p:cSld>
  <p:clrMap bg1="lt1" tx1="dk1" bg2="lt2" tx2="dk2" accent1="accent1" accent2="accent2" accent3="accent3" accent4="accent4" accent5="accent5" accent6="accent6" hlink="hlink" folHlink="folHlink"/>
  <p:sldLayoutIdLst>
    <p:sldLayoutId id="2147483652"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dt="0"/>
  <p:txStyles>
    <p:titleStyle>
      <a:lvl1pPr algn="ctr" defTabSz="457200" rtl="0" eaLnBrk="1" latinLnBrk="0" hangingPunct="1">
        <a:spcBef>
          <a:spcPct val="0"/>
        </a:spcBef>
        <a:buNone/>
        <a:defRPr sz="2800" kern="1200">
          <a:solidFill>
            <a:schemeClr val="tx1"/>
          </a:solidFill>
          <a:latin typeface="Chalkduster"/>
          <a:ea typeface="+mj-ea"/>
          <a:cs typeface="Chalkduster"/>
        </a:defRPr>
      </a:lvl1pPr>
    </p:titleStyle>
    <p:bodyStyle>
      <a:lvl1pPr marL="342900" indent="-342900" algn="l" defTabSz="457200" rtl="0" eaLnBrk="1" latinLnBrk="0" hangingPunct="1">
        <a:spcBef>
          <a:spcPct val="20000"/>
        </a:spcBef>
        <a:buFont typeface="Arial"/>
        <a:buChar char="•"/>
        <a:defRPr sz="3200" kern="1200">
          <a:solidFill>
            <a:schemeClr val="bg2">
              <a:lumMod val="25000"/>
            </a:schemeClr>
          </a:solidFill>
          <a:latin typeface="Courier"/>
          <a:ea typeface="+mn-ea"/>
          <a:cs typeface="Courier"/>
        </a:defRPr>
      </a:lvl1pPr>
      <a:lvl2pPr marL="742950" indent="-285750" algn="l" defTabSz="457200" rtl="0" eaLnBrk="1" latinLnBrk="0" hangingPunct="1">
        <a:spcBef>
          <a:spcPct val="20000"/>
        </a:spcBef>
        <a:buFont typeface="Arial"/>
        <a:buChar char="–"/>
        <a:defRPr sz="2800" kern="1200">
          <a:solidFill>
            <a:schemeClr val="accent6">
              <a:lumMod val="50000"/>
            </a:schemeClr>
          </a:solidFill>
          <a:latin typeface="Courier"/>
          <a:ea typeface="+mn-ea"/>
          <a:cs typeface="Courier"/>
        </a:defRPr>
      </a:lvl2pPr>
      <a:lvl3pPr marL="1143000" indent="-228600" algn="l" defTabSz="457200" rtl="0" eaLnBrk="1" latinLnBrk="0" hangingPunct="1">
        <a:spcBef>
          <a:spcPct val="20000"/>
        </a:spcBef>
        <a:buFont typeface="Arial"/>
        <a:buChar char="•"/>
        <a:defRPr sz="2400" kern="1200">
          <a:solidFill>
            <a:schemeClr val="bg2">
              <a:lumMod val="25000"/>
            </a:schemeClr>
          </a:solidFill>
          <a:latin typeface="Courier"/>
          <a:ea typeface="+mn-ea"/>
          <a:cs typeface="Courier"/>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Courier"/>
          <a:ea typeface="+mn-ea"/>
          <a:cs typeface="Courier"/>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Courier"/>
          <a:ea typeface="+mn-ea"/>
          <a:cs typeface="Courie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gif"/><Relationship Id="rId7"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10.png"/><Relationship Id="rId5" Type="http://schemas.openxmlformats.org/officeDocument/2006/relationships/image" Target="../media/image39.gif"/><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5" Type="http://schemas.openxmlformats.org/officeDocument/2006/relationships/image" Target="../media/image10.png"/><Relationship Id="rId6"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gif"/><Relationship Id="rId3" Type="http://schemas.openxmlformats.org/officeDocument/2006/relationships/image" Target="../media/image4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1.xml"/><Relationship Id="rId2" Type="http://schemas.openxmlformats.org/officeDocument/2006/relationships/image" Target="../media/image4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5" Type="http://schemas.openxmlformats.org/officeDocument/2006/relationships/image" Target="../media/image62.jpeg"/><Relationship Id="rId6" Type="http://schemas.openxmlformats.org/officeDocument/2006/relationships/image" Target="../media/image63.jpeg"/><Relationship Id="rId7" Type="http://schemas.openxmlformats.org/officeDocument/2006/relationships/image" Target="../media/image64.jpeg"/><Relationship Id="rId8" Type="http://schemas.openxmlformats.org/officeDocument/2006/relationships/slide" Target="slide46.xml"/><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5" Type="http://schemas.openxmlformats.org/officeDocument/2006/relationships/image" Target="../media/image70.jpeg"/><Relationship Id="rId6" Type="http://schemas.openxmlformats.org/officeDocument/2006/relationships/image" Target="../media/image71.pdf"/><Relationship Id="rId7"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video" Target="file://localhost/Users/monnier/Desktop/recherche/Tank_800x450_25fps.mov" TargetMode="External"/><Relationship Id="rId2" Type="http://schemas.openxmlformats.org/officeDocument/2006/relationships/slideLayout" Target="../slideLayouts/slideLayout2.xml"/><Relationship Id="rId3"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jpe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video" Target="file://localhost/Users/monnier/Desktop/recherche/Teleskopstation_800x450_25fps.mov" TargetMode="External"/><Relationship Id="rId2" Type="http://schemas.openxmlformats.org/officeDocument/2006/relationships/slideLayout" Target="../slideLayouts/slideLayout2.xml"/><Relationship Id="rId3" Type="http://schemas.openxmlformats.org/officeDocument/2006/relationships/image" Target="../media/image79.png"/></Relationships>
</file>

<file path=ppt/slides/_rels/slide33.xml.rels><?xml version="1.0" encoding="UTF-8" standalone="yes"?>
<Relationships xmlns="http://schemas.openxmlformats.org/package/2006/relationships"><Relationship Id="rId1" Type="http://schemas.openxmlformats.org/officeDocument/2006/relationships/video" Target="file://localhost/Users/monnier/Desktop/recherche/Kamera_800x450_25fps.mov" TargetMode="External"/><Relationship Id="rId2" Type="http://schemas.openxmlformats.org/officeDocument/2006/relationships/slideLayout" Target="../slideLayouts/slideLayout2.xml"/><Relationship Id="rId3" Type="http://schemas.openxmlformats.org/officeDocument/2006/relationships/image" Target="../media/image80.png"/></Relationships>
</file>

<file path=ppt/slides/_rels/slide34.xml.rels><?xml version="1.0" encoding="UTF-8" standalone="yes"?>
<Relationships xmlns="http://schemas.openxmlformats.org/package/2006/relationships"><Relationship Id="rId1" Type="http://schemas.openxmlformats.org/officeDocument/2006/relationships/video" Target="file://localhost/Users/monnier/Desktop/recherche/Array_800x450_25fps.mov" TargetMode="External"/><Relationship Id="rId2" Type="http://schemas.openxmlformats.org/officeDocument/2006/relationships/slideLayout" Target="../slideLayouts/slideLayout2.xml"/><Relationship Id="rId3" Type="http://schemas.openxmlformats.org/officeDocument/2006/relationships/image" Target="../media/image8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38.xml.rels><?xml version="1.0" encoding="UTF-8" standalone="yes"?>
<Relationships xmlns="http://schemas.openxmlformats.org/package/2006/relationships"><Relationship Id="rId1" Type="http://schemas.openxmlformats.org/officeDocument/2006/relationships/video" Target="file://localhost/Users/monnier/Desktop/recherche/tank-moving.MOV" TargetMode="External"/><Relationship Id="rId2" Type="http://schemas.openxmlformats.org/officeDocument/2006/relationships/slideLayout" Target="../slideLayouts/slideLayout2.xml"/><Relationship Id="rId3" Type="http://schemas.openxmlformats.org/officeDocument/2006/relationships/image" Target="../media/image8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9.png"/><Relationship Id="rId3"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91.pdf"/><Relationship Id="rId4" Type="http://schemas.openxmlformats.org/officeDocument/2006/relationships/image" Target="../media/image92.png"/><Relationship Id="rId5" Type="http://schemas.openxmlformats.org/officeDocument/2006/relationships/image" Target="../media/image93.jpeg"/><Relationship Id="rId6" Type="http://schemas.openxmlformats.org/officeDocument/2006/relationships/image" Target="../media/image94.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9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1" Type="http://schemas.openxmlformats.org/officeDocument/2006/relationships/slideLayout" Target="../slideLayouts/slideLayout1.xml"/><Relationship Id="rId2" Type="http://schemas.openxmlformats.org/officeDocument/2006/relationships/image" Target="../media/image9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9.jpeg"/><Relationship Id="rId3" Type="http://schemas.openxmlformats.org/officeDocument/2006/relationships/slide" Target="slide25.xml"/></Relationships>
</file>

<file path=ppt/slides/_rels/slide48.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png"/><Relationship Id="rId5" Type="http://schemas.openxmlformats.org/officeDocument/2006/relationships/image" Target="../media/image102.jpeg"/><Relationship Id="rId6" Type="http://schemas.openxmlformats.org/officeDocument/2006/relationships/image" Target="../media/image103.jpeg"/><Relationship Id="rId7" Type="http://schemas.openxmlformats.org/officeDocument/2006/relationships/image" Target="../media/image104.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jpeg"/><Relationship Id="rId6"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812799"/>
            <a:ext cx="7772400" cy="2760133"/>
          </a:xfrm>
        </p:spPr>
        <p:txBody>
          <a:bodyPr>
            <a:normAutofit fontScale="90000"/>
          </a:bodyPr>
          <a:lstStyle/>
          <a:p>
            <a:r>
              <a:rPr lang="fr-FR" sz="3556" dirty="0" smtClean="0"/>
              <a:t>Le mystère des rayons cosmiques</a:t>
            </a:r>
            <a:r>
              <a:rPr lang="fr-FR" dirty="0" smtClean="0"/>
              <a:t/>
            </a:r>
            <a:br>
              <a:rPr lang="fr-FR" dirty="0" smtClean="0"/>
            </a:br>
            <a:r>
              <a:rPr lang="fr-FR" dirty="0" smtClean="0"/>
              <a:t/>
            </a:r>
            <a:br>
              <a:rPr lang="fr-FR" dirty="0" smtClean="0"/>
            </a:br>
            <a:r>
              <a:rPr lang="fr-FR" sz="3111" dirty="0" smtClean="0"/>
              <a:t>Delphine Monnier </a:t>
            </a:r>
            <a:r>
              <a:rPr lang="fr-FR" sz="3111" dirty="0" err="1" smtClean="0"/>
              <a:t>Ragaigne</a:t>
            </a:r>
            <a:r>
              <a:rPr lang="fr-FR" sz="3111" dirty="0" smtClean="0"/>
              <a:t/>
            </a:r>
            <a:br>
              <a:rPr lang="fr-FR" sz="3111" dirty="0" smtClean="0"/>
            </a:br>
            <a:r>
              <a:rPr lang="fr-FR" sz="3111" dirty="0" smtClean="0"/>
              <a:t>Université Paris Sud </a:t>
            </a:r>
            <a:br>
              <a:rPr lang="fr-FR" sz="3111" dirty="0" smtClean="0"/>
            </a:br>
            <a:r>
              <a:rPr lang="fr-FR" sz="2667" dirty="0" smtClean="0"/>
              <a:t>Laboratoire de L’accélérateur Linéaire</a:t>
            </a:r>
            <a:endParaRPr lang="fr-FR" sz="2667" dirty="0"/>
          </a:p>
        </p:txBody>
      </p:sp>
      <p:sp>
        <p:nvSpPr>
          <p:cNvPr id="3" name="Sous-titre 2"/>
          <p:cNvSpPr>
            <a:spLocks noGrp="1"/>
          </p:cNvSpPr>
          <p:nvPr>
            <p:ph type="subTitle" idx="1"/>
          </p:nvPr>
        </p:nvSpPr>
        <p:spPr>
          <a:xfrm>
            <a:off x="1371600" y="4114800"/>
            <a:ext cx="6400800" cy="1752600"/>
          </a:xfrm>
          <a:blipFill rotWithShape="1">
            <a:blip r:embed="rId2"/>
            <a:tile tx="0" ty="0" sx="100000" sy="100000" flip="none" algn="tl"/>
          </a:blipFill>
        </p:spPr>
        <p:txBody>
          <a:bodyPr>
            <a:normAutofit fontScale="55000" lnSpcReduction="20000"/>
          </a:bodyPr>
          <a:lstStyle/>
          <a:p>
            <a:r>
              <a:rPr lang="fr-FR" b="1" dirty="0" smtClean="0">
                <a:solidFill>
                  <a:schemeClr val="bg2">
                    <a:lumMod val="25000"/>
                  </a:schemeClr>
                </a:solidFill>
                <a:latin typeface="Courier New"/>
                <a:cs typeface="Courier New"/>
              </a:rPr>
              <a:t>D’après une </a:t>
            </a:r>
            <a:r>
              <a:rPr lang="fr-FR" b="1" dirty="0">
                <a:solidFill>
                  <a:schemeClr val="bg2">
                    <a:lumMod val="25000"/>
                  </a:schemeClr>
                </a:solidFill>
                <a:latin typeface="Courier New"/>
                <a:cs typeface="Courier New"/>
              </a:rPr>
              <a:t>exposition réalisée</a:t>
            </a:r>
          </a:p>
          <a:p>
            <a:r>
              <a:rPr lang="fr-FR" b="1" dirty="0">
                <a:solidFill>
                  <a:schemeClr val="bg2">
                    <a:lumMod val="25000"/>
                  </a:schemeClr>
                </a:solidFill>
                <a:latin typeface="Courier New"/>
                <a:cs typeface="Courier New"/>
              </a:rPr>
              <a:t>par l’IN2P3, l’Institut National de Physique Nucléaire et de Physique des Particules </a:t>
            </a:r>
            <a:r>
              <a:rPr lang="fr-FR" b="1" dirty="0" smtClean="0">
                <a:solidFill>
                  <a:schemeClr val="bg2">
                    <a:lumMod val="25000"/>
                  </a:schemeClr>
                </a:solidFill>
                <a:latin typeface="Courier New"/>
                <a:cs typeface="Courier New"/>
              </a:rPr>
              <a:t>du CNRS</a:t>
            </a:r>
            <a:r>
              <a:rPr lang="fr-FR" b="1" dirty="0">
                <a:solidFill>
                  <a:schemeClr val="bg2">
                    <a:lumMod val="25000"/>
                  </a:schemeClr>
                </a:solidFill>
                <a:latin typeface="Courier New"/>
                <a:cs typeface="Courier New"/>
              </a:rPr>
              <a:t>, à l’occasion du centenaire de la découverte des rayons </a:t>
            </a:r>
            <a:r>
              <a:rPr lang="fr-FR" b="1" dirty="0" smtClean="0">
                <a:solidFill>
                  <a:schemeClr val="bg2">
                    <a:lumMod val="25000"/>
                  </a:schemeClr>
                </a:solidFill>
                <a:latin typeface="Courier New"/>
                <a:cs typeface="Courier New"/>
              </a:rPr>
              <a:t>cosmiques et fortement inspiré d’une présentation de Corinne </a:t>
            </a:r>
            <a:r>
              <a:rPr lang="fr-FR" b="1" dirty="0" err="1" smtClean="0">
                <a:solidFill>
                  <a:schemeClr val="bg2">
                    <a:lumMod val="25000"/>
                  </a:schemeClr>
                </a:solidFill>
                <a:latin typeface="Courier New"/>
                <a:cs typeface="Courier New"/>
              </a:rPr>
              <a:t>Bérat</a:t>
            </a:r>
            <a:r>
              <a:rPr lang="fr-FR" b="1" dirty="0" smtClean="0">
                <a:solidFill>
                  <a:schemeClr val="bg2">
                    <a:lumMod val="25000"/>
                  </a:schemeClr>
                </a:solidFill>
                <a:latin typeface="Courier New"/>
                <a:cs typeface="Courier New"/>
              </a:rPr>
              <a:t>.</a:t>
            </a:r>
            <a:endParaRPr lang="fr-FR" b="1" dirty="0">
              <a:solidFill>
                <a:schemeClr val="bg2">
                  <a:lumMod val="25000"/>
                </a:schemeClr>
              </a:solidFill>
              <a:latin typeface="Courier New"/>
              <a:cs typeface="Courier New"/>
            </a:endParaRPr>
          </a:p>
        </p:txBody>
      </p:sp>
      <p:sp>
        <p:nvSpPr>
          <p:cNvPr id="5" name="Espace réservé du numéro de diapositive 4"/>
          <p:cNvSpPr>
            <a:spLocks noGrp="1"/>
          </p:cNvSpPr>
          <p:nvPr>
            <p:ph type="sldNum" sz="quarter" idx="12"/>
          </p:nvPr>
        </p:nvSpPr>
        <p:spPr/>
        <p:txBody>
          <a:bodyPr/>
          <a:lstStyle/>
          <a:p>
            <a:fld id="{684C5316-FBB1-FF45-AEA6-6814A1E4F591}" type="slidenum">
              <a:rPr lang="fr-FR" smtClean="0"/>
              <a:pPr/>
              <a:t>1</a:t>
            </a:fld>
            <a:endParaRPr lang="fr-FR"/>
          </a:p>
        </p:txBody>
      </p:sp>
      <p:sp>
        <p:nvSpPr>
          <p:cNvPr id="7" name="Espace réservé du pied de page 6"/>
          <p:cNvSpPr>
            <a:spLocks noGrp="1"/>
          </p:cNvSpPr>
          <p:nvPr>
            <p:ph type="ftr" sz="quarter" idx="11"/>
          </p:nvPr>
        </p:nvSpPr>
        <p:spPr/>
        <p:txBody>
          <a:bodyPr/>
          <a:lstStyle/>
          <a:p>
            <a:r>
              <a:rPr lang="fr-FR" smtClean="0"/>
              <a:t>Delphine Monnier Ragaigne</a:t>
            </a:r>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re 8"/>
          <p:cNvSpPr>
            <a:spLocks noGrp="1"/>
          </p:cNvSpPr>
          <p:nvPr>
            <p:ph type="ctrTitle"/>
          </p:nvPr>
        </p:nvSpPr>
        <p:spPr>
          <a:effectLst>
            <a:outerShdw blurRad="92075" dist="190500" dir="2700000" algn="tl" rotWithShape="0">
              <a:schemeClr val="bg2">
                <a:lumMod val="25000"/>
                <a:alpha val="46000"/>
              </a:schemeClr>
            </a:outerShdw>
            <a:softEdge rad="25400"/>
          </a:effectLst>
        </p:spPr>
        <p:txBody>
          <a:bodyPr>
            <a:normAutofit fontScale="90000"/>
          </a:bodyPr>
          <a:lstStyle/>
          <a:p>
            <a:r>
              <a:rPr lang="fr-FR" dirty="0" smtClean="0"/>
              <a:t>La naissance de la physique des particules</a:t>
            </a:r>
            <a:endParaRPr lang="fr-FR" dirty="0"/>
          </a:p>
        </p:txBody>
      </p:sp>
      <p:sp>
        <p:nvSpPr>
          <p:cNvPr id="10" name="Sous-titre 9"/>
          <p:cNvSpPr>
            <a:spLocks noGrp="1"/>
          </p:cNvSpPr>
          <p:nvPr>
            <p:ph type="subTitle" idx="1"/>
          </p:nvPr>
        </p:nvSpPr>
        <p:spPr/>
        <p:txBody>
          <a:bodyPr>
            <a:normAutofit/>
          </a:bodyPr>
          <a:lstStyle/>
          <a:p>
            <a:r>
              <a:rPr lang="fr-FR" dirty="0" smtClean="0"/>
              <a:t>Découverte </a:t>
            </a:r>
          </a:p>
          <a:p>
            <a:r>
              <a:rPr lang="fr-FR" dirty="0" smtClean="0"/>
              <a:t>de l’antimatière, </a:t>
            </a:r>
            <a:br>
              <a:rPr lang="fr-FR" dirty="0" smtClean="0"/>
            </a:br>
            <a:r>
              <a:rPr lang="fr-FR" dirty="0" smtClean="0"/>
              <a:t>de nouvelles particules …</a:t>
            </a:r>
            <a:endParaRPr lang="fr-FR" dirty="0"/>
          </a:p>
        </p:txBody>
      </p:sp>
      <p:sp>
        <p:nvSpPr>
          <p:cNvPr id="5" name="Espace réservé du numéro de diapositive 4"/>
          <p:cNvSpPr>
            <a:spLocks noGrp="1"/>
          </p:cNvSpPr>
          <p:nvPr>
            <p:ph type="sldNum" sz="quarter" idx="12"/>
          </p:nvPr>
        </p:nvSpPr>
        <p:spPr/>
        <p:txBody>
          <a:bodyPr/>
          <a:lstStyle/>
          <a:p>
            <a:fld id="{684C5316-FBB1-FF45-AEA6-6814A1E4F591}" type="slidenum">
              <a:rPr lang="fr-FR" smtClean="0"/>
              <a:pPr/>
              <a:t>10</a:t>
            </a:fld>
            <a:endParaRPr lang="fr-FR"/>
          </a:p>
        </p:txBody>
      </p:sp>
      <p:sp>
        <p:nvSpPr>
          <p:cNvPr id="6" name="Espace réservé du pied de page 5"/>
          <p:cNvSpPr>
            <a:spLocks noGrp="1"/>
          </p:cNvSpPr>
          <p:nvPr>
            <p:ph type="ftr" sz="quarter" idx="11"/>
          </p:nvPr>
        </p:nvSpPr>
        <p:spPr/>
        <p:txBody>
          <a:bodyPr/>
          <a:lstStyle/>
          <a:p>
            <a:r>
              <a:rPr lang="fr-FR" smtClean="0"/>
              <a:t>Delphine Monnier Ragaigne</a:t>
            </a:r>
            <a:endParaRPr lang="fr-F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Découverte de l’</a:t>
            </a:r>
            <a:r>
              <a:rPr lang="fr-FR" dirty="0" err="1" smtClean="0"/>
              <a:t>anti-matière</a:t>
            </a:r>
            <a:r>
              <a:rPr lang="fr-FR" dirty="0" smtClean="0"/>
              <a:t/>
            </a:r>
            <a:br>
              <a:rPr lang="fr-FR" dirty="0" smtClean="0"/>
            </a:br>
            <a:endParaRPr lang="fr-FR" dirty="0"/>
          </a:p>
        </p:txBody>
      </p:sp>
      <p:sp>
        <p:nvSpPr>
          <p:cNvPr id="5" name="Espace réservé du contenu 4"/>
          <p:cNvSpPr>
            <a:spLocks noGrp="1"/>
          </p:cNvSpPr>
          <p:nvPr>
            <p:ph sz="half" idx="1"/>
          </p:nvPr>
        </p:nvSpPr>
        <p:spPr>
          <a:xfrm>
            <a:off x="592668" y="2286170"/>
            <a:ext cx="3657600" cy="1473200"/>
          </a:xfrm>
        </p:spPr>
        <p:txBody>
          <a:bodyPr>
            <a:normAutofit fontScale="55000" lnSpcReduction="20000"/>
          </a:bodyPr>
          <a:lstStyle/>
          <a:p>
            <a:r>
              <a:rPr lang="fr-FR" dirty="0" smtClean="0">
                <a:latin typeface="Courier New"/>
                <a:cs typeface="Courier New"/>
              </a:rPr>
              <a:t>En 1932, C. Anderson observe dans un cliché de chambre à brouillard une trajectoire identique à celle d’un électron  mais portant une charge électrique positive...</a:t>
            </a:r>
            <a:endParaRPr lang="fr-FR" dirty="0">
              <a:latin typeface="Courier New"/>
              <a:cs typeface="Courier New"/>
            </a:endParaRPr>
          </a:p>
        </p:txBody>
      </p:sp>
      <p:pic>
        <p:nvPicPr>
          <p:cNvPr id="7" name="Image 9" descr="1.2-5.jpg"/>
          <p:cNvPicPr>
            <a:picLocks noChangeAspect="1"/>
          </p:cNvPicPr>
          <p:nvPr/>
        </p:nvPicPr>
        <p:blipFill>
          <a:blip r:embed="rId3"/>
          <a:srcRect/>
          <a:stretch>
            <a:fillRect/>
          </a:stretch>
        </p:blipFill>
        <p:spPr bwMode="auto">
          <a:xfrm>
            <a:off x="592668" y="3873500"/>
            <a:ext cx="3657600" cy="2755900"/>
          </a:xfrm>
          <a:prstGeom prst="rect">
            <a:avLst/>
          </a:prstGeom>
          <a:noFill/>
          <a:ln w="9525">
            <a:noFill/>
            <a:miter lim="800000"/>
            <a:headEnd/>
            <a:tailEnd/>
          </a:ln>
          <a:effectLst>
            <a:outerShdw blurRad="88900" dist="190500" dir="2700000" algn="tl" rotWithShape="0">
              <a:schemeClr val="bg2">
                <a:lumMod val="25000"/>
                <a:alpha val="43000"/>
              </a:schemeClr>
            </a:outerShdw>
            <a:softEdge rad="63500"/>
          </a:effectLst>
        </p:spPr>
      </p:pic>
      <p:pic>
        <p:nvPicPr>
          <p:cNvPr id="8" name="Image 10" descr="Positon_anderson_1933.jpg"/>
          <p:cNvPicPr>
            <a:picLocks noChangeAspect="1"/>
          </p:cNvPicPr>
          <p:nvPr/>
        </p:nvPicPr>
        <p:blipFill>
          <a:blip r:embed="rId4"/>
          <a:srcRect l="2362" t="1948" r="2362" b="1948"/>
          <a:stretch>
            <a:fillRect/>
          </a:stretch>
        </p:blipFill>
        <p:spPr bwMode="auto">
          <a:xfrm rot="10800000">
            <a:off x="5019788" y="196539"/>
            <a:ext cx="3030942" cy="2965077"/>
          </a:xfrm>
          <a:prstGeom prst="rect">
            <a:avLst/>
          </a:prstGeom>
          <a:noFill/>
          <a:ln w="9525">
            <a:noFill/>
            <a:miter lim="800000"/>
            <a:headEnd/>
            <a:tailEnd/>
          </a:ln>
          <a:effectLst>
            <a:outerShdw blurRad="88900" dist="190500" dir="2700000" algn="tl" rotWithShape="0">
              <a:schemeClr val="bg2">
                <a:lumMod val="25000"/>
                <a:alpha val="43000"/>
              </a:schemeClr>
            </a:outerShdw>
            <a:softEdge rad="63500"/>
          </a:effectLst>
        </p:spPr>
      </p:pic>
      <p:pic>
        <p:nvPicPr>
          <p:cNvPr id="9" name="Image 11" descr="Sans titre.jpg"/>
          <p:cNvPicPr>
            <a:picLocks noChangeAspect="1"/>
          </p:cNvPicPr>
          <p:nvPr/>
        </p:nvPicPr>
        <p:blipFill>
          <a:blip r:embed="rId5"/>
          <a:srcRect/>
          <a:stretch>
            <a:fillRect/>
          </a:stretch>
        </p:blipFill>
        <p:spPr bwMode="auto">
          <a:xfrm>
            <a:off x="4809177" y="4461938"/>
            <a:ext cx="1540931" cy="2167462"/>
          </a:xfrm>
          <a:prstGeom prst="rect">
            <a:avLst/>
          </a:prstGeom>
          <a:noFill/>
          <a:ln w="9525">
            <a:noFill/>
            <a:miter lim="800000"/>
            <a:headEnd/>
            <a:tailEnd/>
          </a:ln>
          <a:effectLst>
            <a:outerShdw blurRad="88900" dist="190500" dir="2700000" algn="tl" rotWithShape="0">
              <a:schemeClr val="bg2">
                <a:lumMod val="25000"/>
                <a:alpha val="43000"/>
              </a:schemeClr>
            </a:outerShdw>
            <a:softEdge rad="63500"/>
          </a:effectLst>
        </p:spPr>
      </p:pic>
      <p:sp>
        <p:nvSpPr>
          <p:cNvPr id="13" name="Espace réservé du contenu 4"/>
          <p:cNvSpPr>
            <a:spLocks noGrp="1"/>
          </p:cNvSpPr>
          <p:nvPr>
            <p:ph sz="half" idx="1"/>
          </p:nvPr>
        </p:nvSpPr>
        <p:spPr>
          <a:xfrm>
            <a:off x="4538133" y="3272533"/>
            <a:ext cx="4267201" cy="1075271"/>
          </a:xfrm>
        </p:spPr>
        <p:txBody>
          <a:bodyPr>
            <a:normAutofit fontScale="55000" lnSpcReduction="20000"/>
          </a:bodyPr>
          <a:lstStyle/>
          <a:p>
            <a:r>
              <a:rPr lang="fr-FR" dirty="0" smtClean="0">
                <a:latin typeface="Courier New"/>
                <a:cs typeface="Courier New"/>
              </a:rPr>
              <a:t>en 1931 les travaux en physique théorique de P. Dirac l’avaient conduit à postuler l’existence </a:t>
            </a:r>
            <a:r>
              <a:rPr lang="fr-FR" b="1" dirty="0" smtClean="0">
                <a:solidFill>
                  <a:schemeClr val="accent6">
                    <a:lumMod val="75000"/>
                  </a:schemeClr>
                </a:solidFill>
                <a:latin typeface="Courier New"/>
                <a:cs typeface="Courier New"/>
              </a:rPr>
              <a:t>du positron, l’antiparticule associée à l’électron</a:t>
            </a:r>
            <a:r>
              <a:rPr lang="fr-FR" dirty="0" smtClean="0">
                <a:latin typeface="Courier New"/>
                <a:cs typeface="Courier New"/>
              </a:rPr>
              <a:t>. </a:t>
            </a:r>
            <a:endParaRPr lang="fr-FR" dirty="0">
              <a:latin typeface="Courier New"/>
              <a:cs typeface="Courier New"/>
            </a:endParaRPr>
          </a:p>
        </p:txBody>
      </p:sp>
      <p:sp>
        <p:nvSpPr>
          <p:cNvPr id="15" name="ZoneTexte 14"/>
          <p:cNvSpPr txBox="1"/>
          <p:nvPr/>
        </p:nvSpPr>
        <p:spPr>
          <a:xfrm>
            <a:off x="6400907" y="4598075"/>
            <a:ext cx="2658428" cy="1754327"/>
          </a:xfrm>
          <a:prstGeom prst="rect">
            <a:avLst/>
          </a:prstGeom>
          <a:noFill/>
        </p:spPr>
        <p:txBody>
          <a:bodyPr wrap="square" rtlCol="0">
            <a:spAutoFit/>
          </a:bodyPr>
          <a:lstStyle/>
          <a:p>
            <a:r>
              <a:rPr lang="fr-FR" dirty="0" smtClean="0">
                <a:solidFill>
                  <a:srgbClr val="CC1C2C"/>
                </a:solidFill>
                <a:latin typeface="Chalkduster"/>
                <a:cs typeface="Chalkduster"/>
              </a:rPr>
              <a:t>Le positron est le premier d’une longue série de nouvelles particules qui vont être découvertes</a:t>
            </a:r>
          </a:p>
        </p:txBody>
      </p:sp>
      <p:pic>
        <p:nvPicPr>
          <p:cNvPr id="16" name="Image 15"/>
          <p:cNvPicPr>
            <a:picLocks noChangeAspect="1"/>
          </p:cNvPicPr>
          <p:nvPr/>
        </p:nvPicPr>
        <p:blipFill>
          <a:blip r:embed="rId6"/>
          <a:stretch>
            <a:fillRect/>
          </a:stretch>
        </p:blipFill>
        <p:spPr>
          <a:xfrm>
            <a:off x="2338479" y="910933"/>
            <a:ext cx="1260000" cy="1260000"/>
          </a:xfrm>
          <a:prstGeom prst="rect">
            <a:avLst/>
          </a:prstGeom>
        </p:spPr>
      </p:pic>
      <p:sp>
        <p:nvSpPr>
          <p:cNvPr id="17" name="ZoneTexte 16"/>
          <p:cNvSpPr txBox="1"/>
          <p:nvPr/>
        </p:nvSpPr>
        <p:spPr>
          <a:xfrm rot="20940000">
            <a:off x="2693531" y="1345132"/>
            <a:ext cx="684296" cy="369332"/>
          </a:xfrm>
          <a:prstGeom prst="rect">
            <a:avLst/>
          </a:prstGeom>
          <a:noFill/>
          <a:scene3d>
            <a:camera prst="orthographicFront">
              <a:rot lat="0" lon="0" rev="0"/>
            </a:camera>
            <a:lightRig rig="threePt" dir="t"/>
          </a:scene3d>
        </p:spPr>
        <p:txBody>
          <a:bodyPr wrap="square" rtlCol="0">
            <a:spAutoFit/>
          </a:bodyPr>
          <a:lstStyle/>
          <a:p>
            <a:r>
              <a:rPr lang="fr-FR" dirty="0" smtClean="0">
                <a:solidFill>
                  <a:srgbClr val="CC1C2C"/>
                </a:solidFill>
                <a:latin typeface="Chalkboard"/>
                <a:cs typeface="Chalkboard"/>
              </a:rPr>
              <a:t>1930</a:t>
            </a:r>
            <a:endParaRPr lang="fr-FR" dirty="0">
              <a:solidFill>
                <a:srgbClr val="CC1C2C"/>
              </a:solidFill>
              <a:latin typeface="Chalkboard"/>
              <a:cs typeface="Chalkboard"/>
            </a:endParaRPr>
          </a:p>
        </p:txBody>
      </p:sp>
      <p:sp>
        <p:nvSpPr>
          <p:cNvPr id="11" name="Rectangle 10"/>
          <p:cNvSpPr/>
          <p:nvPr/>
        </p:nvSpPr>
        <p:spPr>
          <a:xfrm>
            <a:off x="954467" y="6260068"/>
            <a:ext cx="1749535" cy="369332"/>
          </a:xfrm>
          <a:prstGeom prst="rect">
            <a:avLst/>
          </a:prstGeom>
        </p:spPr>
        <p:txBody>
          <a:bodyPr wrap="none">
            <a:spAutoFit/>
          </a:bodyPr>
          <a:lstStyle/>
          <a:p>
            <a:r>
              <a:rPr lang="fr-FR" b="1" dirty="0" smtClean="0">
                <a:solidFill>
                  <a:srgbClr val="984807"/>
                </a:solidFill>
                <a:latin typeface="Lucida Calligraphy"/>
                <a:cs typeface="Lucida Calligraphy"/>
              </a:rPr>
              <a:t>C. Anderson</a:t>
            </a:r>
            <a:endParaRPr lang="fr-FR" b="1" dirty="0">
              <a:solidFill>
                <a:srgbClr val="984807"/>
              </a:solidFill>
              <a:latin typeface="Lucida Calligraphy"/>
              <a:cs typeface="Lucida Calligraphy"/>
            </a:endParaRPr>
          </a:p>
        </p:txBody>
      </p:sp>
      <p:sp>
        <p:nvSpPr>
          <p:cNvPr id="12" name="Rectangle 11"/>
          <p:cNvSpPr/>
          <p:nvPr/>
        </p:nvSpPr>
        <p:spPr>
          <a:xfrm>
            <a:off x="4966096" y="6167736"/>
            <a:ext cx="1212466" cy="369332"/>
          </a:xfrm>
          <a:prstGeom prst="rect">
            <a:avLst/>
          </a:prstGeom>
        </p:spPr>
        <p:txBody>
          <a:bodyPr wrap="none">
            <a:spAutoFit/>
          </a:bodyPr>
          <a:lstStyle/>
          <a:p>
            <a:r>
              <a:rPr lang="fr-FR" b="1" dirty="0" err="1" smtClean="0">
                <a:solidFill>
                  <a:schemeClr val="accent6">
                    <a:lumMod val="60000"/>
                    <a:lumOff val="40000"/>
                  </a:schemeClr>
                </a:solidFill>
                <a:latin typeface="Lucida Calligraphy"/>
                <a:cs typeface="Lucida Calligraphy"/>
              </a:rPr>
              <a:t>P.Dirac</a:t>
            </a:r>
            <a:endParaRPr lang="fr-FR" b="1" dirty="0">
              <a:solidFill>
                <a:schemeClr val="accent6">
                  <a:lumMod val="60000"/>
                  <a:lumOff val="40000"/>
                </a:schemeClr>
              </a:solidFill>
              <a:latin typeface="Lucida Calligraphy"/>
              <a:cs typeface="Lucida Calligraphy"/>
            </a:endParaRPr>
          </a:p>
        </p:txBody>
      </p:sp>
      <p:sp>
        <p:nvSpPr>
          <p:cNvPr id="18" name="Espace réservé du numéro de diapositive 17"/>
          <p:cNvSpPr>
            <a:spLocks noGrp="1"/>
          </p:cNvSpPr>
          <p:nvPr>
            <p:ph type="sldNum" sz="quarter" idx="12"/>
          </p:nvPr>
        </p:nvSpPr>
        <p:spPr/>
        <p:txBody>
          <a:bodyPr/>
          <a:lstStyle/>
          <a:p>
            <a:fld id="{684C5316-FBB1-FF45-AEA6-6814A1E4F591}" type="slidenum">
              <a:rPr lang="fr-FR" smtClean="0"/>
              <a:pPr/>
              <a:t>11</a:t>
            </a:fld>
            <a:endParaRPr lang="fr-FR"/>
          </a:p>
        </p:txBody>
      </p:sp>
      <p:sp>
        <p:nvSpPr>
          <p:cNvPr id="19" name="Espace réservé du pied de page 18"/>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smtClean="0"/>
              <a:t>Composantes du rayonnement</a:t>
            </a:r>
            <a:br>
              <a:rPr lang="fr-FR" dirty="0" smtClean="0"/>
            </a:br>
            <a:endParaRPr lang="fr-FR" dirty="0"/>
          </a:p>
        </p:txBody>
      </p:sp>
      <p:sp>
        <p:nvSpPr>
          <p:cNvPr id="5" name="Espace réservé du contenu 4"/>
          <p:cNvSpPr>
            <a:spLocks noGrp="1"/>
          </p:cNvSpPr>
          <p:nvPr>
            <p:ph sz="half" idx="1"/>
          </p:nvPr>
        </p:nvSpPr>
        <p:spPr>
          <a:xfrm>
            <a:off x="609600" y="2527296"/>
            <a:ext cx="2885395" cy="3145369"/>
          </a:xfrm>
        </p:spPr>
        <p:txBody>
          <a:bodyPr>
            <a:normAutofit fontScale="55000" lnSpcReduction="20000"/>
          </a:bodyPr>
          <a:lstStyle/>
          <a:p>
            <a:r>
              <a:rPr lang="fr-FR" dirty="0" smtClean="0">
                <a:latin typeface="Courier New"/>
                <a:cs typeface="Courier New"/>
              </a:rPr>
              <a:t>Les physiciens analysent le rayonnement cosmique</a:t>
            </a:r>
          </a:p>
          <a:p>
            <a:pPr lvl="1"/>
            <a:r>
              <a:rPr lang="fr-FR" dirty="0" smtClean="0">
                <a:latin typeface="Courier New"/>
                <a:cs typeface="Courier New"/>
              </a:rPr>
              <a:t>à différentes altitudes</a:t>
            </a:r>
          </a:p>
          <a:p>
            <a:pPr lvl="1"/>
            <a:r>
              <a:rPr lang="fr-FR" dirty="0" smtClean="0">
                <a:latin typeface="Courier New"/>
                <a:cs typeface="Courier New"/>
              </a:rPr>
              <a:t>en se plaçant dans des salles profondément enterrées</a:t>
            </a:r>
          </a:p>
          <a:p>
            <a:pPr lvl="1"/>
            <a:r>
              <a:rPr lang="fr-FR" dirty="0" smtClean="0">
                <a:latin typeface="Courier New"/>
                <a:cs typeface="Courier New"/>
              </a:rPr>
              <a:t>derrière des écrans absorbants, de nature et d’épaisseur variables. </a:t>
            </a:r>
          </a:p>
          <a:p>
            <a:r>
              <a:rPr lang="fr-FR" dirty="0" smtClean="0">
                <a:latin typeface="Courier New"/>
                <a:cs typeface="Courier New"/>
              </a:rPr>
              <a:t>« Composante molle »</a:t>
            </a:r>
          </a:p>
          <a:p>
            <a:r>
              <a:rPr lang="fr-FR" dirty="0" smtClean="0">
                <a:latin typeface="Courier New"/>
                <a:cs typeface="Courier New"/>
              </a:rPr>
              <a:t>« Composante dure »</a:t>
            </a:r>
          </a:p>
        </p:txBody>
      </p:sp>
      <p:sp>
        <p:nvSpPr>
          <p:cNvPr id="6" name="Espace réservé du contenu 5"/>
          <p:cNvSpPr>
            <a:spLocks noGrp="1"/>
          </p:cNvSpPr>
          <p:nvPr>
            <p:ph sz="half" idx="2"/>
          </p:nvPr>
        </p:nvSpPr>
        <p:spPr>
          <a:xfrm>
            <a:off x="4351867" y="474133"/>
            <a:ext cx="4451689" cy="2053163"/>
          </a:xfrm>
        </p:spPr>
        <p:txBody>
          <a:bodyPr>
            <a:normAutofit fontScale="55000" lnSpcReduction="20000"/>
          </a:bodyPr>
          <a:lstStyle/>
          <a:p>
            <a:r>
              <a:rPr lang="fr-FR" dirty="0" smtClean="0">
                <a:latin typeface="Courier New"/>
                <a:cs typeface="Courier New"/>
              </a:rPr>
              <a:t>En 1936, au sommet du </a:t>
            </a:r>
            <a:r>
              <a:rPr lang="fr-FR" dirty="0" err="1" smtClean="0">
                <a:latin typeface="Courier New"/>
                <a:cs typeface="Courier New"/>
              </a:rPr>
              <a:t>Pike’s</a:t>
            </a:r>
            <a:r>
              <a:rPr lang="fr-FR" dirty="0" smtClean="0">
                <a:latin typeface="Courier New"/>
                <a:cs typeface="Courier New"/>
              </a:rPr>
              <a:t> </a:t>
            </a:r>
            <a:r>
              <a:rPr lang="fr-FR" dirty="0" err="1" smtClean="0">
                <a:latin typeface="Courier New"/>
                <a:cs typeface="Courier New"/>
              </a:rPr>
              <a:t>Peak</a:t>
            </a:r>
            <a:r>
              <a:rPr lang="fr-FR" dirty="0" smtClean="0">
                <a:latin typeface="Courier New"/>
                <a:cs typeface="Courier New"/>
              </a:rPr>
              <a:t> (4300 mètres) C. Anderson et S. </a:t>
            </a:r>
            <a:r>
              <a:rPr lang="fr-FR" dirty="0" err="1" smtClean="0">
                <a:latin typeface="Courier New"/>
                <a:cs typeface="Courier New"/>
              </a:rPr>
              <a:t>Neddermeyer</a:t>
            </a:r>
            <a:r>
              <a:rPr lang="fr-FR" dirty="0" smtClean="0">
                <a:latin typeface="Courier New"/>
                <a:cs typeface="Courier New"/>
              </a:rPr>
              <a:t> identifient avec une chambre à brouillard </a:t>
            </a:r>
            <a:r>
              <a:rPr lang="fr-FR" dirty="0" smtClean="0">
                <a:solidFill>
                  <a:srgbClr val="E46C0A"/>
                </a:solidFill>
                <a:latin typeface="Courier New"/>
                <a:cs typeface="Courier New"/>
              </a:rPr>
              <a:t>une nouvelle particule fortement pénétrante</a:t>
            </a:r>
            <a:r>
              <a:rPr lang="fr-FR" dirty="0" smtClean="0">
                <a:latin typeface="Courier New"/>
                <a:cs typeface="Courier New"/>
              </a:rPr>
              <a:t>. </a:t>
            </a:r>
          </a:p>
          <a:p>
            <a:r>
              <a:rPr lang="fr-FR" dirty="0" smtClean="0">
                <a:latin typeface="Courier New"/>
                <a:cs typeface="Courier New"/>
              </a:rPr>
              <a:t>Baptisée «</a:t>
            </a:r>
            <a:r>
              <a:rPr lang="fr-FR" dirty="0" err="1" smtClean="0">
                <a:latin typeface="Courier New"/>
                <a:cs typeface="Courier New"/>
              </a:rPr>
              <a:t>mésotron</a:t>
            </a:r>
            <a:r>
              <a:rPr lang="fr-FR" dirty="0" smtClean="0">
                <a:latin typeface="Courier New"/>
                <a:cs typeface="Courier New"/>
              </a:rPr>
              <a:t>», cette particule (appelée aujourd’hui «</a:t>
            </a:r>
            <a:r>
              <a:rPr lang="fr-FR" dirty="0" smtClean="0">
                <a:solidFill>
                  <a:srgbClr val="E46C0A"/>
                </a:solidFill>
                <a:latin typeface="Courier New"/>
                <a:cs typeface="Courier New"/>
              </a:rPr>
              <a:t>muon</a:t>
            </a:r>
            <a:r>
              <a:rPr lang="fr-FR" dirty="0" smtClean="0">
                <a:latin typeface="Courier New"/>
                <a:cs typeface="Courier New"/>
              </a:rPr>
              <a:t>») s’avère très semblable à l’électron, bien que 200 fois plus lourde !</a:t>
            </a:r>
            <a:endParaRPr lang="fr-FR" dirty="0">
              <a:latin typeface="Courier New"/>
              <a:cs typeface="Courier New"/>
            </a:endParaRPr>
          </a:p>
        </p:txBody>
      </p:sp>
      <p:pic>
        <p:nvPicPr>
          <p:cNvPr id="7" name="Image 6" descr="CDA5.10-3.jpg"/>
          <p:cNvPicPr>
            <a:picLocks noChangeAspect="1"/>
          </p:cNvPicPr>
          <p:nvPr/>
        </p:nvPicPr>
        <p:blipFill>
          <a:blip r:embed="rId3"/>
          <a:stretch>
            <a:fillRect/>
          </a:stretch>
        </p:blipFill>
        <p:spPr>
          <a:xfrm>
            <a:off x="3793067" y="2945320"/>
            <a:ext cx="2685710" cy="2778144"/>
          </a:xfrm>
          <a:prstGeom prst="rect">
            <a:avLst/>
          </a:prstGeom>
          <a:effectLst>
            <a:outerShdw blurRad="88900" dist="190500" dir="2700000" algn="tl" rotWithShape="0">
              <a:schemeClr val="bg2">
                <a:lumMod val="25000"/>
                <a:alpha val="43000"/>
              </a:schemeClr>
            </a:outerShdw>
          </a:effectLst>
        </p:spPr>
      </p:pic>
      <p:sp>
        <p:nvSpPr>
          <p:cNvPr id="8" name="ZoneTexte 7"/>
          <p:cNvSpPr txBox="1"/>
          <p:nvPr/>
        </p:nvSpPr>
        <p:spPr>
          <a:xfrm>
            <a:off x="982134" y="5833072"/>
            <a:ext cx="7821422" cy="923330"/>
          </a:xfrm>
          <a:prstGeom prst="rect">
            <a:avLst/>
          </a:prstGeom>
          <a:noFill/>
        </p:spPr>
        <p:txBody>
          <a:bodyPr wrap="square" rtlCol="0">
            <a:spAutoFit/>
          </a:bodyPr>
          <a:lstStyle/>
          <a:p>
            <a:r>
              <a:rPr lang="fr-FR" dirty="0" smtClean="0">
                <a:solidFill>
                  <a:srgbClr val="CC1C2C"/>
                </a:solidFill>
                <a:latin typeface="Chalkduster"/>
                <a:cs typeface="Chalkduster"/>
              </a:rPr>
              <a:t>Les montagnes sont des endroits bien appropriés pour étudier les rayons cosmiques. Les physiciens montagnards ne sont pas au bout de leurs surprises</a:t>
            </a:r>
            <a:endParaRPr lang="fr-FR" dirty="0">
              <a:solidFill>
                <a:srgbClr val="CC1C2C"/>
              </a:solidFill>
              <a:latin typeface="Chalkduster"/>
              <a:cs typeface="Chalkduster"/>
            </a:endParaRPr>
          </a:p>
        </p:txBody>
      </p:sp>
      <p:pic>
        <p:nvPicPr>
          <p:cNvPr id="10" name="Image 9" descr="muon.jpg"/>
          <p:cNvPicPr>
            <a:picLocks noChangeAspect="1"/>
          </p:cNvPicPr>
          <p:nvPr/>
        </p:nvPicPr>
        <p:blipFill>
          <a:blip r:embed="rId4"/>
          <a:stretch>
            <a:fillRect/>
          </a:stretch>
        </p:blipFill>
        <p:spPr>
          <a:xfrm>
            <a:off x="6784717" y="3624784"/>
            <a:ext cx="2018839" cy="1358928"/>
          </a:xfrm>
          <a:prstGeom prst="rect">
            <a:avLst/>
          </a:prstGeom>
          <a:effectLst>
            <a:outerShdw blurRad="88900" dist="190500" dir="2700000" algn="tl" rotWithShape="0">
              <a:schemeClr val="bg2">
                <a:lumMod val="25000"/>
                <a:alpha val="43000"/>
              </a:schemeClr>
            </a:outerShdw>
          </a:effectLst>
        </p:spPr>
      </p:pic>
      <p:pic>
        <p:nvPicPr>
          <p:cNvPr id="11" name="Image 10"/>
          <p:cNvPicPr>
            <a:picLocks noChangeAspect="1"/>
          </p:cNvPicPr>
          <p:nvPr/>
        </p:nvPicPr>
        <p:blipFill>
          <a:blip r:embed="rId5"/>
          <a:stretch>
            <a:fillRect/>
          </a:stretch>
        </p:blipFill>
        <p:spPr>
          <a:xfrm>
            <a:off x="2338479" y="910933"/>
            <a:ext cx="1260000" cy="1260000"/>
          </a:xfrm>
          <a:prstGeom prst="rect">
            <a:avLst/>
          </a:prstGeom>
        </p:spPr>
      </p:pic>
      <p:sp>
        <p:nvSpPr>
          <p:cNvPr id="12" name="ZoneTexte 11"/>
          <p:cNvSpPr txBox="1"/>
          <p:nvPr/>
        </p:nvSpPr>
        <p:spPr>
          <a:xfrm rot="20940000">
            <a:off x="2637975" y="1356607"/>
            <a:ext cx="677344" cy="369332"/>
          </a:xfrm>
          <a:prstGeom prst="rect">
            <a:avLst/>
          </a:prstGeom>
          <a:noFill/>
          <a:scene3d>
            <a:camera prst="orthographicFront">
              <a:rot lat="0" lon="0" rev="0"/>
            </a:camera>
            <a:lightRig rig="threePt" dir="t"/>
          </a:scene3d>
        </p:spPr>
        <p:txBody>
          <a:bodyPr wrap="square" rtlCol="0">
            <a:spAutoFit/>
          </a:bodyPr>
          <a:lstStyle/>
          <a:p>
            <a:r>
              <a:rPr lang="fr-FR" dirty="0" smtClean="0">
                <a:solidFill>
                  <a:srgbClr val="CC1C2C"/>
                </a:solidFill>
                <a:latin typeface="Chalkboard"/>
                <a:cs typeface="Chalkboard"/>
              </a:rPr>
              <a:t>1935</a:t>
            </a:r>
            <a:endParaRPr lang="fr-FR" dirty="0">
              <a:solidFill>
                <a:srgbClr val="CC1C2C"/>
              </a:solidFill>
              <a:latin typeface="Chalkboard"/>
              <a:cs typeface="Chalkboard"/>
            </a:endParaRPr>
          </a:p>
        </p:txBody>
      </p:sp>
      <p:sp>
        <p:nvSpPr>
          <p:cNvPr id="14" name="Espace réservé du numéro de diapositive 13"/>
          <p:cNvSpPr>
            <a:spLocks noGrp="1"/>
          </p:cNvSpPr>
          <p:nvPr>
            <p:ph type="sldNum" sz="quarter" idx="12"/>
          </p:nvPr>
        </p:nvSpPr>
        <p:spPr/>
        <p:txBody>
          <a:bodyPr/>
          <a:lstStyle/>
          <a:p>
            <a:fld id="{684C5316-FBB1-FF45-AEA6-6814A1E4F591}" type="slidenum">
              <a:rPr lang="fr-FR" smtClean="0"/>
              <a:pPr/>
              <a:t>12</a:t>
            </a:fld>
            <a:endParaRPr lang="fr-FR"/>
          </a:p>
        </p:txBody>
      </p:sp>
      <p:sp>
        <p:nvSpPr>
          <p:cNvPr id="15" name="Espace réservé du pied de page 14"/>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Image 11"/>
          <p:cNvPicPr>
            <a:picLocks noChangeAspect="1"/>
          </p:cNvPicPr>
          <p:nvPr/>
        </p:nvPicPr>
        <p:blipFill>
          <a:blip r:embed="rId3">
            <a:alphaModFix amt="49000"/>
          </a:blip>
          <a:stretch>
            <a:fillRect/>
          </a:stretch>
        </p:blipFill>
        <p:spPr>
          <a:xfrm>
            <a:off x="6138333" y="2626534"/>
            <a:ext cx="3005667" cy="4249874"/>
          </a:xfrm>
          <a:prstGeom prst="rect">
            <a:avLst/>
          </a:prstGeom>
        </p:spPr>
      </p:pic>
      <p:sp>
        <p:nvSpPr>
          <p:cNvPr id="4" name="Titre 3"/>
          <p:cNvSpPr>
            <a:spLocks noGrp="1"/>
          </p:cNvSpPr>
          <p:nvPr>
            <p:ph type="title"/>
          </p:nvPr>
        </p:nvSpPr>
        <p:spPr/>
        <p:txBody>
          <a:bodyPr>
            <a:normAutofit/>
          </a:bodyPr>
          <a:lstStyle/>
          <a:p>
            <a:r>
              <a:rPr lang="fr-FR" dirty="0" smtClean="0"/>
              <a:t>Sur la piste des grandes gerbes</a:t>
            </a:r>
            <a:endParaRPr lang="fr-FR" dirty="0"/>
          </a:p>
        </p:txBody>
      </p:sp>
      <p:sp>
        <p:nvSpPr>
          <p:cNvPr id="5" name="Espace réservé du contenu 4"/>
          <p:cNvSpPr>
            <a:spLocks noGrp="1"/>
          </p:cNvSpPr>
          <p:nvPr>
            <p:ph sz="half" idx="1"/>
          </p:nvPr>
        </p:nvSpPr>
        <p:spPr>
          <a:xfrm>
            <a:off x="376276" y="2421415"/>
            <a:ext cx="4280391" cy="1162457"/>
          </a:xfrm>
        </p:spPr>
        <p:txBody>
          <a:bodyPr>
            <a:noAutofit/>
          </a:bodyPr>
          <a:lstStyle/>
          <a:p>
            <a:r>
              <a:rPr lang="fr-FR" sz="1400" dirty="0" smtClean="0">
                <a:latin typeface="Courier New"/>
                <a:cs typeface="Courier New"/>
              </a:rPr>
              <a:t>En 1934, B. Rossi: décharges simultanées dans 2 compteurs Geiger séparés de plusieurs mètres.</a:t>
            </a:r>
          </a:p>
          <a:p>
            <a:r>
              <a:rPr lang="fr-FR" sz="1400" dirty="0" smtClean="0">
                <a:latin typeface="Courier New"/>
                <a:cs typeface="Courier New"/>
              </a:rPr>
              <a:t>ne peuvent être dues à des coïncidences fortuites.</a:t>
            </a:r>
          </a:p>
          <a:p>
            <a:pPr>
              <a:buNone/>
            </a:pPr>
            <a:endParaRPr lang="fr-FR" sz="1100" dirty="0"/>
          </a:p>
        </p:txBody>
      </p:sp>
      <p:sp>
        <p:nvSpPr>
          <p:cNvPr id="7" name="ZoneTexte 6"/>
          <p:cNvSpPr txBox="1"/>
          <p:nvPr/>
        </p:nvSpPr>
        <p:spPr>
          <a:xfrm>
            <a:off x="1964266" y="5527138"/>
            <a:ext cx="6282267" cy="1200329"/>
          </a:xfrm>
          <a:prstGeom prst="rect">
            <a:avLst/>
          </a:prstGeom>
          <a:noFill/>
        </p:spPr>
        <p:txBody>
          <a:bodyPr wrap="square" rtlCol="0">
            <a:spAutoFit/>
          </a:bodyPr>
          <a:lstStyle/>
          <a:p>
            <a:r>
              <a:rPr lang="fr-FR" dirty="0" smtClean="0">
                <a:solidFill>
                  <a:srgbClr val="CC1C2C"/>
                </a:solidFill>
                <a:latin typeface="Chalkduster"/>
                <a:cs typeface="Chalkduster"/>
              </a:rPr>
              <a:t>Une seule particule cosmique qui interagit avec l’atmosphère génère une cascade d’autres particules ! Ces pluies furent baptisées les "grandes gerbes de l’air".</a:t>
            </a:r>
            <a:endParaRPr lang="fr-FR" dirty="0">
              <a:solidFill>
                <a:srgbClr val="CC1C2C"/>
              </a:solidFill>
              <a:latin typeface="Chalkduster"/>
              <a:cs typeface="Chalkduster"/>
            </a:endParaRPr>
          </a:p>
        </p:txBody>
      </p:sp>
      <p:pic>
        <p:nvPicPr>
          <p:cNvPr id="9" name="Image 8" descr="pierreauger.jpg"/>
          <p:cNvPicPr>
            <a:picLocks noChangeAspect="1"/>
          </p:cNvPicPr>
          <p:nvPr/>
        </p:nvPicPr>
        <p:blipFill>
          <a:blip r:embed="rId4"/>
          <a:stretch>
            <a:fillRect/>
          </a:stretch>
        </p:blipFill>
        <p:spPr>
          <a:xfrm>
            <a:off x="323219" y="4548752"/>
            <a:ext cx="1636275" cy="1956771"/>
          </a:xfrm>
          <a:prstGeom prst="rect">
            <a:avLst/>
          </a:prstGeom>
          <a:effectLst>
            <a:outerShdw blurRad="88900" dist="190500" dir="2700000" algn="tl" rotWithShape="0">
              <a:schemeClr val="bg2">
                <a:lumMod val="25000"/>
                <a:alpha val="43000"/>
              </a:schemeClr>
            </a:outerShdw>
          </a:effectLst>
        </p:spPr>
      </p:pic>
      <p:pic>
        <p:nvPicPr>
          <p:cNvPr id="10" name="Image 9" descr="JungfraujochRestaurantResearchstationSphinx.jpg"/>
          <p:cNvPicPr>
            <a:picLocks noChangeAspect="1"/>
          </p:cNvPicPr>
          <p:nvPr/>
        </p:nvPicPr>
        <p:blipFill>
          <a:blip r:embed="rId5"/>
          <a:stretch>
            <a:fillRect/>
          </a:stretch>
        </p:blipFill>
        <p:spPr>
          <a:xfrm>
            <a:off x="4097867" y="291083"/>
            <a:ext cx="2946400" cy="1944287"/>
          </a:xfrm>
          <a:prstGeom prst="rect">
            <a:avLst/>
          </a:prstGeom>
          <a:effectLst>
            <a:outerShdw blurRad="88900" dist="190500" dir="2700000" algn="tl" rotWithShape="0">
              <a:schemeClr val="bg2">
                <a:lumMod val="25000"/>
                <a:alpha val="43000"/>
              </a:schemeClr>
            </a:outerShdw>
          </a:effectLst>
        </p:spPr>
      </p:pic>
      <p:pic>
        <p:nvPicPr>
          <p:cNvPr id="11" name="Image 10" descr="pic_midi_1937.gif"/>
          <p:cNvPicPr>
            <a:picLocks noChangeAspect="1"/>
          </p:cNvPicPr>
          <p:nvPr/>
        </p:nvPicPr>
        <p:blipFill>
          <a:blip r:embed="rId6"/>
          <a:stretch>
            <a:fillRect/>
          </a:stretch>
        </p:blipFill>
        <p:spPr>
          <a:xfrm>
            <a:off x="5911333" y="1523999"/>
            <a:ext cx="2994002" cy="2059873"/>
          </a:xfrm>
          <a:prstGeom prst="rect">
            <a:avLst/>
          </a:prstGeom>
          <a:effectLst>
            <a:outerShdw blurRad="88900" dist="190500" dir="2700000" algn="tl" rotWithShape="0">
              <a:schemeClr val="bg2">
                <a:lumMod val="25000"/>
                <a:alpha val="43000"/>
              </a:schemeClr>
            </a:outerShdw>
          </a:effectLst>
        </p:spPr>
      </p:pic>
      <p:pic>
        <p:nvPicPr>
          <p:cNvPr id="13" name="Image 12"/>
          <p:cNvPicPr>
            <a:picLocks noChangeAspect="1"/>
          </p:cNvPicPr>
          <p:nvPr/>
        </p:nvPicPr>
        <p:blipFill>
          <a:blip r:embed="rId7"/>
          <a:stretch>
            <a:fillRect/>
          </a:stretch>
        </p:blipFill>
        <p:spPr>
          <a:xfrm>
            <a:off x="2338479" y="910933"/>
            <a:ext cx="1260000" cy="1260000"/>
          </a:xfrm>
          <a:prstGeom prst="rect">
            <a:avLst/>
          </a:prstGeom>
        </p:spPr>
      </p:pic>
      <p:sp>
        <p:nvSpPr>
          <p:cNvPr id="14" name="ZoneTexte 13"/>
          <p:cNvSpPr txBox="1"/>
          <p:nvPr/>
        </p:nvSpPr>
        <p:spPr>
          <a:xfrm rot="20940000">
            <a:off x="2637975" y="1356607"/>
            <a:ext cx="677344" cy="369332"/>
          </a:xfrm>
          <a:prstGeom prst="rect">
            <a:avLst/>
          </a:prstGeom>
          <a:noFill/>
          <a:scene3d>
            <a:camera prst="orthographicFront">
              <a:rot lat="0" lon="0" rev="0"/>
            </a:camera>
            <a:lightRig rig="threePt" dir="t"/>
          </a:scene3d>
        </p:spPr>
        <p:txBody>
          <a:bodyPr wrap="square" rtlCol="0">
            <a:spAutoFit/>
          </a:bodyPr>
          <a:lstStyle/>
          <a:p>
            <a:r>
              <a:rPr lang="fr-FR" dirty="0" smtClean="0">
                <a:solidFill>
                  <a:srgbClr val="CC1C2C"/>
                </a:solidFill>
                <a:latin typeface="Chalkboard"/>
                <a:cs typeface="Chalkboard"/>
              </a:rPr>
              <a:t>1937</a:t>
            </a:r>
            <a:endParaRPr lang="fr-FR" dirty="0">
              <a:solidFill>
                <a:srgbClr val="CC1C2C"/>
              </a:solidFill>
              <a:latin typeface="Chalkboard"/>
              <a:cs typeface="Chalkboard"/>
            </a:endParaRPr>
          </a:p>
        </p:txBody>
      </p:sp>
      <p:sp>
        <p:nvSpPr>
          <p:cNvPr id="15" name="Rectangle 14"/>
          <p:cNvSpPr/>
          <p:nvPr/>
        </p:nvSpPr>
        <p:spPr>
          <a:xfrm>
            <a:off x="323219" y="6173469"/>
            <a:ext cx="1350086" cy="369332"/>
          </a:xfrm>
          <a:prstGeom prst="rect">
            <a:avLst/>
          </a:prstGeom>
        </p:spPr>
        <p:txBody>
          <a:bodyPr wrap="none">
            <a:spAutoFit/>
          </a:bodyPr>
          <a:lstStyle/>
          <a:p>
            <a:r>
              <a:rPr lang="fr-FR" b="1" dirty="0" smtClean="0">
                <a:solidFill>
                  <a:srgbClr val="984807"/>
                </a:solidFill>
                <a:latin typeface="Lucida Calligraphy"/>
                <a:cs typeface="Lucida Calligraphy"/>
              </a:rPr>
              <a:t>P. Auger</a:t>
            </a:r>
            <a:endParaRPr lang="fr-FR" b="1" dirty="0">
              <a:solidFill>
                <a:srgbClr val="984807"/>
              </a:solidFill>
              <a:latin typeface="Lucida Calligraphy"/>
              <a:cs typeface="Lucida Calligraphy"/>
            </a:endParaRPr>
          </a:p>
        </p:txBody>
      </p:sp>
      <p:sp>
        <p:nvSpPr>
          <p:cNvPr id="16" name="Espace réservé du contenu 4"/>
          <p:cNvSpPr txBox="1">
            <a:spLocks/>
          </p:cNvSpPr>
          <p:nvPr/>
        </p:nvSpPr>
        <p:spPr>
          <a:xfrm>
            <a:off x="2147708" y="3810508"/>
            <a:ext cx="3990625" cy="1716629"/>
          </a:xfrm>
          <a:prstGeom prst="rect">
            <a:avLst/>
          </a:prstGeom>
          <a:solidFill>
            <a:schemeClr val="bg2"/>
          </a:solidFill>
          <a:effectLst>
            <a:outerShdw blurRad="92075" dist="190500" dir="2700000" algn="tl" rotWithShape="0">
              <a:schemeClr val="bg2">
                <a:lumMod val="25000"/>
                <a:alpha val="43000"/>
              </a:schemeClr>
            </a:outerShdw>
          </a:effectLst>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fr-FR" sz="1400" b="0" i="0" u="none" strike="noStrike" kern="1200" cap="none" spc="0" normalizeH="0" baseline="0" noProof="0" dirty="0" smtClean="0">
                <a:ln>
                  <a:noFill/>
                </a:ln>
                <a:solidFill>
                  <a:schemeClr val="bg2">
                    <a:lumMod val="25000"/>
                  </a:schemeClr>
                </a:solidFill>
                <a:effectLst/>
                <a:uLnTx/>
                <a:uFillTx/>
                <a:latin typeface="Courier New"/>
                <a:ea typeface="+mn-ea"/>
                <a:cs typeface="Courier New"/>
              </a:rPr>
              <a:t>En 1937, P. Auger et ses collaborateurs :</a:t>
            </a:r>
            <a:r>
              <a:rPr kumimoji="0" lang="fr-FR" sz="1400" b="0" i="0" u="none" strike="noStrike" kern="1200" cap="none" spc="0" normalizeH="0" noProof="0" dirty="0" smtClean="0">
                <a:ln>
                  <a:noFill/>
                </a:ln>
                <a:solidFill>
                  <a:schemeClr val="bg2">
                    <a:lumMod val="25000"/>
                  </a:schemeClr>
                </a:solidFill>
                <a:effectLst/>
                <a:uLnTx/>
                <a:uFillTx/>
                <a:latin typeface="Courier New"/>
                <a:ea typeface="+mn-ea"/>
                <a:cs typeface="Courier New"/>
              </a:rPr>
              <a:t> </a:t>
            </a:r>
            <a:r>
              <a:rPr kumimoji="0" lang="fr-FR" sz="1400" b="0" i="0" u="none" strike="noStrike" kern="1200" cap="none" spc="0" normalizeH="0" baseline="0" noProof="0" dirty="0" smtClean="0">
                <a:ln>
                  <a:noFill/>
                </a:ln>
                <a:solidFill>
                  <a:schemeClr val="bg2">
                    <a:lumMod val="25000"/>
                  </a:schemeClr>
                </a:solidFill>
                <a:effectLst/>
                <a:uLnTx/>
                <a:uFillTx/>
                <a:latin typeface="Courier New"/>
                <a:ea typeface="+mn-ea"/>
                <a:cs typeface="Courier New"/>
              </a:rPr>
              <a:t>étude systématique</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fr-FR" sz="1200" b="0" i="0" u="none" strike="noStrike" kern="1200" cap="none" spc="0" normalizeH="0" baseline="0" noProof="0" dirty="0" smtClean="0">
                <a:ln>
                  <a:noFill/>
                </a:ln>
                <a:solidFill>
                  <a:schemeClr val="accent6">
                    <a:lumMod val="50000"/>
                  </a:schemeClr>
                </a:solidFill>
                <a:effectLst/>
                <a:uLnTx/>
                <a:uFillTx/>
                <a:latin typeface="Courier New"/>
                <a:ea typeface="+mn-ea"/>
                <a:cs typeface="Courier New"/>
              </a:rPr>
              <a:t>à Paris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fr-FR" sz="1200" b="0" i="0" u="none" strike="noStrike" kern="1200" cap="none" spc="0" normalizeH="0" baseline="0" noProof="0" dirty="0" smtClean="0">
                <a:ln>
                  <a:noFill/>
                </a:ln>
                <a:solidFill>
                  <a:schemeClr val="accent6">
                    <a:lumMod val="50000"/>
                  </a:schemeClr>
                </a:solidFill>
                <a:effectLst/>
                <a:uLnTx/>
                <a:uFillTx/>
                <a:latin typeface="Courier New"/>
                <a:ea typeface="+mn-ea"/>
                <a:cs typeface="Courier New"/>
              </a:rPr>
              <a:t>à l’Observatoire du Pic du Midi (2900 m)</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fr-FR" sz="1200" b="0" i="0" u="none" strike="noStrike" kern="1200" cap="none" spc="0" normalizeH="0" baseline="0" noProof="0" dirty="0" smtClean="0">
                <a:ln>
                  <a:noFill/>
                </a:ln>
                <a:solidFill>
                  <a:schemeClr val="accent6">
                    <a:lumMod val="50000"/>
                  </a:schemeClr>
                </a:solidFill>
                <a:effectLst/>
                <a:uLnTx/>
                <a:uFillTx/>
                <a:latin typeface="Courier New"/>
                <a:ea typeface="+mn-ea"/>
                <a:cs typeface="Courier New"/>
              </a:rPr>
              <a:t>à la station scientifique du Jungfraujoch (3500 m), en Suisse. </a:t>
            </a:r>
            <a:endParaRPr kumimoji="0" lang="fr-FR" sz="1200" b="0" i="0" u="none" strike="noStrike" kern="1200" cap="none" spc="0" normalizeH="0" baseline="0" noProof="0" dirty="0">
              <a:ln>
                <a:noFill/>
              </a:ln>
              <a:solidFill>
                <a:schemeClr val="accent6">
                  <a:lumMod val="50000"/>
                </a:schemeClr>
              </a:solidFill>
              <a:effectLst/>
              <a:uLnTx/>
              <a:uFillTx/>
              <a:latin typeface="Courier New"/>
              <a:ea typeface="+mn-ea"/>
              <a:cs typeface="Courier New"/>
            </a:endParaRPr>
          </a:p>
        </p:txBody>
      </p:sp>
      <p:sp>
        <p:nvSpPr>
          <p:cNvPr id="18" name="Espace réservé du numéro de diapositive 17"/>
          <p:cNvSpPr>
            <a:spLocks noGrp="1"/>
          </p:cNvSpPr>
          <p:nvPr>
            <p:ph type="sldNum" sz="quarter" idx="12"/>
          </p:nvPr>
        </p:nvSpPr>
        <p:spPr/>
        <p:txBody>
          <a:bodyPr/>
          <a:lstStyle/>
          <a:p>
            <a:fld id="{684C5316-FBB1-FF45-AEA6-6814A1E4F591}" type="slidenum">
              <a:rPr lang="fr-FR" smtClean="0"/>
              <a:pPr/>
              <a:t>13</a:t>
            </a:fld>
            <a:endParaRPr lang="fr-FR"/>
          </a:p>
        </p:txBody>
      </p:sp>
      <p:sp>
        <p:nvSpPr>
          <p:cNvPr id="19" name="Espace réservé du pied de page 18"/>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Un premier bilan</a:t>
            </a:r>
            <a:endParaRPr lang="fr-FR" dirty="0"/>
          </a:p>
        </p:txBody>
      </p:sp>
      <p:sp>
        <p:nvSpPr>
          <p:cNvPr id="3" name="Sous-titre 2"/>
          <p:cNvSpPr>
            <a:spLocks noGrp="1"/>
          </p:cNvSpPr>
          <p:nvPr>
            <p:ph type="subTitle" idx="1"/>
          </p:nvPr>
        </p:nvSpPr>
        <p:spPr>
          <a:xfrm>
            <a:off x="795867" y="3522133"/>
            <a:ext cx="7535333" cy="2954867"/>
          </a:xfrm>
        </p:spPr>
        <p:txBody>
          <a:bodyPr>
            <a:noAutofit/>
          </a:bodyPr>
          <a:lstStyle/>
          <a:p>
            <a:pPr algn="l"/>
            <a:r>
              <a:rPr lang="fr-FR" sz="1600" dirty="0" smtClean="0">
                <a:solidFill>
                  <a:srgbClr val="376092"/>
                </a:solidFill>
              </a:rPr>
              <a:t>Différents types de radiation ont été observés, et on a montré que la terre est constamment bombardée de particules</a:t>
            </a:r>
          </a:p>
          <a:p>
            <a:pPr algn="l"/>
            <a:endParaRPr lang="fr-FR" sz="1600" dirty="0" smtClean="0">
              <a:solidFill>
                <a:srgbClr val="376092"/>
              </a:solidFill>
            </a:endParaRPr>
          </a:p>
          <a:p>
            <a:pPr algn="l"/>
            <a:r>
              <a:rPr lang="fr-FR" sz="1600" dirty="0" smtClean="0">
                <a:solidFill>
                  <a:srgbClr val="376092"/>
                </a:solidFill>
              </a:rPr>
              <a:t>De nombreuses techniques de production, et de détection de ces radiations et de ces particules sont mises au point</a:t>
            </a:r>
          </a:p>
          <a:p>
            <a:pPr algn="l"/>
            <a:endParaRPr lang="fr-FR" sz="1600" dirty="0" smtClean="0">
              <a:solidFill>
                <a:srgbClr val="376092"/>
              </a:solidFill>
            </a:endParaRPr>
          </a:p>
          <a:p>
            <a:pPr algn="l"/>
            <a:r>
              <a:rPr lang="fr-FR" sz="1600" b="1" dirty="0" smtClean="0">
                <a:solidFill>
                  <a:srgbClr val="376092"/>
                </a:solidFill>
              </a:rPr>
              <a:t>La 2ème guerre mondiale met provisoirement ces recherches entre parenthèse en Europe</a:t>
            </a:r>
          </a:p>
          <a:p>
            <a:pPr algn="l"/>
            <a:endParaRPr lang="fr-FR" sz="1600" dirty="0" smtClean="0">
              <a:solidFill>
                <a:srgbClr val="376092"/>
              </a:solidFill>
            </a:endParaRPr>
          </a:p>
          <a:p>
            <a:pPr algn="l"/>
            <a:r>
              <a:rPr lang="fr-FR" sz="1600" dirty="0" smtClean="0">
                <a:solidFill>
                  <a:srgbClr val="376092"/>
                </a:solidFill>
              </a:rPr>
              <a:t>La physique nucléaire devient un enjeu stratégique majeur </a:t>
            </a:r>
            <a:br>
              <a:rPr lang="fr-FR" sz="1600" dirty="0" smtClean="0">
                <a:solidFill>
                  <a:srgbClr val="376092"/>
                </a:solidFill>
              </a:rPr>
            </a:br>
            <a:endParaRPr lang="fr-FR" sz="1600" dirty="0" smtClean="0">
              <a:solidFill>
                <a:srgbClr val="376092"/>
              </a:solidFill>
            </a:endParaRPr>
          </a:p>
          <a:p>
            <a:endParaRPr lang="fr-FR" sz="1600" dirty="0">
              <a:solidFill>
                <a:srgbClr val="898989"/>
              </a:solidFill>
            </a:endParaRPr>
          </a:p>
        </p:txBody>
      </p:sp>
      <p:sp>
        <p:nvSpPr>
          <p:cNvPr id="5" name="Espace réservé du numéro de diapositive 4"/>
          <p:cNvSpPr>
            <a:spLocks noGrp="1"/>
          </p:cNvSpPr>
          <p:nvPr>
            <p:ph type="sldNum" sz="quarter" idx="12"/>
          </p:nvPr>
        </p:nvSpPr>
        <p:spPr/>
        <p:txBody>
          <a:bodyPr/>
          <a:lstStyle/>
          <a:p>
            <a:fld id="{684C5316-FBB1-FF45-AEA6-6814A1E4F591}" type="slidenum">
              <a:rPr lang="fr-FR" smtClean="0"/>
              <a:pPr/>
              <a:t>14</a:t>
            </a:fld>
            <a:endParaRPr lang="fr-FR"/>
          </a:p>
        </p:txBody>
      </p:sp>
      <p:sp>
        <p:nvSpPr>
          <p:cNvPr id="6" name="Espace réservé du pied de page 5"/>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Image 7" descr="H4000121-Cecil_Powell_left_Giuseppe_Occhialini-SPL.jpg"/>
          <p:cNvPicPr>
            <a:picLocks noChangeAspect="1"/>
          </p:cNvPicPr>
          <p:nvPr/>
        </p:nvPicPr>
        <p:blipFill>
          <a:blip r:embed="rId2"/>
          <a:stretch>
            <a:fillRect/>
          </a:stretch>
        </p:blipFill>
        <p:spPr>
          <a:xfrm>
            <a:off x="978868" y="3688235"/>
            <a:ext cx="2143601" cy="2943286"/>
          </a:xfrm>
          <a:prstGeom prst="rect">
            <a:avLst/>
          </a:prstGeom>
          <a:effectLst>
            <a:outerShdw blurRad="88900" dist="190500" dir="2700000" algn="tl" rotWithShape="0">
              <a:schemeClr val="bg2">
                <a:lumMod val="25000"/>
                <a:alpha val="43000"/>
              </a:schemeClr>
            </a:outerShdw>
          </a:effectLst>
        </p:spPr>
      </p:pic>
      <p:sp>
        <p:nvSpPr>
          <p:cNvPr id="4" name="Titre 3"/>
          <p:cNvSpPr>
            <a:spLocks noGrp="1"/>
          </p:cNvSpPr>
          <p:nvPr>
            <p:ph type="title"/>
          </p:nvPr>
        </p:nvSpPr>
        <p:spPr/>
        <p:txBody>
          <a:bodyPr/>
          <a:lstStyle/>
          <a:p>
            <a:r>
              <a:rPr lang="fr-FR" dirty="0" smtClean="0"/>
              <a:t>Les détecteurs progressent</a:t>
            </a:r>
            <a:br>
              <a:rPr lang="fr-FR" dirty="0" smtClean="0"/>
            </a:br>
            <a:endParaRPr lang="fr-FR" dirty="0"/>
          </a:p>
        </p:txBody>
      </p:sp>
      <p:sp>
        <p:nvSpPr>
          <p:cNvPr id="5" name="Espace réservé du contenu 4"/>
          <p:cNvSpPr>
            <a:spLocks noGrp="1"/>
          </p:cNvSpPr>
          <p:nvPr>
            <p:ph sz="half" idx="4294967295"/>
          </p:nvPr>
        </p:nvSpPr>
        <p:spPr>
          <a:xfrm>
            <a:off x="576963" y="2532713"/>
            <a:ext cx="4063996" cy="1155522"/>
          </a:xfrm>
        </p:spPr>
        <p:txBody>
          <a:bodyPr>
            <a:normAutofit fontScale="40000" lnSpcReduction="20000"/>
          </a:bodyPr>
          <a:lstStyle/>
          <a:p>
            <a:r>
              <a:rPr lang="fr-FR" dirty="0" smtClean="0">
                <a:latin typeface="Courier New"/>
                <a:cs typeface="Courier New"/>
              </a:rPr>
              <a:t>Dès 1937, de nouvelles techniques de détection  apparaissent, basées sur les </a:t>
            </a:r>
            <a:r>
              <a:rPr lang="fr-FR" b="1" dirty="0" smtClean="0">
                <a:solidFill>
                  <a:schemeClr val="accent6">
                    <a:lumMod val="75000"/>
                  </a:schemeClr>
                </a:solidFill>
                <a:latin typeface="Courier New"/>
                <a:cs typeface="Courier New"/>
              </a:rPr>
              <a:t>émulsions photographiques</a:t>
            </a:r>
            <a:r>
              <a:rPr lang="fr-FR" b="1" dirty="0" smtClean="0">
                <a:latin typeface="Courier New"/>
                <a:cs typeface="Courier New"/>
              </a:rPr>
              <a:t>.</a:t>
            </a:r>
          </a:p>
          <a:p>
            <a:r>
              <a:rPr lang="fr-FR" dirty="0" smtClean="0">
                <a:latin typeface="Courier New"/>
                <a:cs typeface="Courier New"/>
              </a:rPr>
              <a:t>C. Powell améliore les émulsions pour les rendre plus sensibles </a:t>
            </a:r>
            <a:endParaRPr lang="fr-FR" dirty="0">
              <a:latin typeface="Courier New"/>
              <a:cs typeface="Courier New"/>
            </a:endParaRPr>
          </a:p>
        </p:txBody>
      </p:sp>
      <p:pic>
        <p:nvPicPr>
          <p:cNvPr id="7" name="Image 6" descr="p12_Pionmuon.jpg"/>
          <p:cNvPicPr>
            <a:picLocks noChangeAspect="1"/>
          </p:cNvPicPr>
          <p:nvPr/>
        </p:nvPicPr>
        <p:blipFill>
          <a:blip r:embed="rId3"/>
          <a:stretch>
            <a:fillRect/>
          </a:stretch>
        </p:blipFill>
        <p:spPr>
          <a:xfrm>
            <a:off x="4378085" y="386662"/>
            <a:ext cx="4355283" cy="1314094"/>
          </a:xfrm>
          <a:prstGeom prst="rect">
            <a:avLst/>
          </a:prstGeom>
          <a:effectLst>
            <a:outerShdw blurRad="88900" dist="190500" dir="2700000" algn="tl" rotWithShape="0">
              <a:schemeClr val="bg2">
                <a:lumMod val="25000"/>
                <a:alpha val="43000"/>
              </a:schemeClr>
            </a:outerShdw>
          </a:effectLst>
        </p:spPr>
      </p:pic>
      <p:pic>
        <p:nvPicPr>
          <p:cNvPr id="11" name="Image 10" descr="971015.jpg"/>
          <p:cNvPicPr>
            <a:picLocks noChangeAspect="1"/>
          </p:cNvPicPr>
          <p:nvPr/>
        </p:nvPicPr>
        <p:blipFill>
          <a:blip r:embed="rId4"/>
          <a:stretch>
            <a:fillRect/>
          </a:stretch>
        </p:blipFill>
        <p:spPr>
          <a:xfrm rot="16200000">
            <a:off x="5970875" y="3471249"/>
            <a:ext cx="2247893" cy="3277094"/>
          </a:xfrm>
          <a:prstGeom prst="rect">
            <a:avLst/>
          </a:prstGeom>
          <a:effectLst>
            <a:outerShdw blurRad="88900" dist="190500" dir="2700000" algn="tl" rotWithShape="0">
              <a:schemeClr val="bg2">
                <a:lumMod val="25000"/>
                <a:alpha val="43000"/>
              </a:schemeClr>
            </a:outerShdw>
          </a:effectLst>
        </p:spPr>
      </p:pic>
      <p:sp>
        <p:nvSpPr>
          <p:cNvPr id="12" name="Espace réservé du contenu 4"/>
          <p:cNvSpPr txBox="1">
            <a:spLocks/>
          </p:cNvSpPr>
          <p:nvPr/>
        </p:nvSpPr>
        <p:spPr>
          <a:xfrm>
            <a:off x="5757333" y="2053167"/>
            <a:ext cx="2976036" cy="1347611"/>
          </a:xfrm>
          <a:prstGeom prst="rect">
            <a:avLst/>
          </a:prstGeom>
          <a:solidFill>
            <a:schemeClr val="bg2"/>
          </a:solidFill>
          <a:effectLst>
            <a:outerShdw blurRad="92075" dist="190500" dir="2700000" algn="tl" rotWithShape="0">
              <a:schemeClr val="bg2">
                <a:lumMod val="25000"/>
                <a:alpha val="43000"/>
              </a:schemeClr>
            </a:outerShdw>
          </a:effectLst>
        </p:spPr>
        <p:txBody>
          <a:bodyPr vert="horz" lIns="91440" tIns="45720" rIns="91440" bIns="45720" rtlCol="0">
            <a:normAutofit fontScale="47500" lnSpcReduction="20000"/>
          </a:bodyPr>
          <a:lstStyle/>
          <a:p>
            <a:pPr marL="342900" lvl="0" indent="-342900">
              <a:spcBef>
                <a:spcPct val="20000"/>
              </a:spcBef>
              <a:buFont typeface="Arial"/>
              <a:buChar char="•"/>
            </a:pPr>
            <a:r>
              <a:rPr lang="fr-FR" sz="3200" dirty="0" smtClean="0">
                <a:solidFill>
                  <a:schemeClr val="bg2">
                    <a:lumMod val="25000"/>
                  </a:schemeClr>
                </a:solidFill>
                <a:latin typeface="Courier New"/>
                <a:cs typeface="Courier New"/>
              </a:rPr>
              <a:t>en 1947, à la découverte d’une nouvelle particule, le «</a:t>
            </a:r>
            <a:r>
              <a:rPr lang="fr-FR" sz="3200" dirty="0" smtClean="0">
                <a:solidFill>
                  <a:srgbClr val="E46C0A"/>
                </a:solidFill>
                <a:latin typeface="Courier New"/>
                <a:cs typeface="Courier New"/>
              </a:rPr>
              <a:t>pion</a:t>
            </a:r>
            <a:r>
              <a:rPr lang="fr-FR" sz="3200" dirty="0" smtClean="0">
                <a:solidFill>
                  <a:schemeClr val="bg2">
                    <a:lumMod val="25000"/>
                  </a:schemeClr>
                </a:solidFill>
                <a:latin typeface="Courier New"/>
                <a:cs typeface="Courier New"/>
              </a:rPr>
              <a:t>», dans les interactions de rayons cosmiques </a:t>
            </a:r>
            <a:endParaRPr kumimoji="0" lang="fr-FR" sz="3200" b="0" i="0" u="none" strike="noStrike" kern="1200" cap="none" spc="0" normalizeH="0" baseline="0" noProof="0" dirty="0">
              <a:ln>
                <a:noFill/>
              </a:ln>
              <a:solidFill>
                <a:schemeClr val="bg2">
                  <a:lumMod val="25000"/>
                </a:schemeClr>
              </a:solidFill>
              <a:effectLst/>
              <a:uLnTx/>
              <a:uFillTx/>
              <a:latin typeface="Courier New"/>
              <a:ea typeface="+mn-ea"/>
              <a:cs typeface="Courier New"/>
            </a:endParaRPr>
          </a:p>
        </p:txBody>
      </p:sp>
      <p:pic>
        <p:nvPicPr>
          <p:cNvPr id="13" name="Image 12" descr="cerngermany1_11-02.jpg"/>
          <p:cNvPicPr>
            <a:picLocks noChangeAspect="1"/>
          </p:cNvPicPr>
          <p:nvPr/>
        </p:nvPicPr>
        <p:blipFill>
          <a:blip r:embed="rId5"/>
          <a:stretch>
            <a:fillRect/>
          </a:stretch>
        </p:blipFill>
        <p:spPr>
          <a:xfrm>
            <a:off x="3326087" y="4709406"/>
            <a:ext cx="2028586" cy="1524337"/>
          </a:xfrm>
          <a:prstGeom prst="rect">
            <a:avLst/>
          </a:prstGeom>
          <a:effectLst>
            <a:outerShdw blurRad="88900" dist="190500" dir="2700000" algn="tl" rotWithShape="0">
              <a:schemeClr val="bg2">
                <a:lumMod val="25000"/>
                <a:alpha val="43000"/>
              </a:schemeClr>
            </a:outerShdw>
          </a:effectLst>
        </p:spPr>
      </p:pic>
      <p:pic>
        <p:nvPicPr>
          <p:cNvPr id="9" name="Image 8"/>
          <p:cNvPicPr>
            <a:picLocks noChangeAspect="1"/>
          </p:cNvPicPr>
          <p:nvPr/>
        </p:nvPicPr>
        <p:blipFill>
          <a:blip r:embed="rId6"/>
          <a:stretch>
            <a:fillRect/>
          </a:stretch>
        </p:blipFill>
        <p:spPr>
          <a:xfrm>
            <a:off x="2338479" y="910933"/>
            <a:ext cx="1260000" cy="1260000"/>
          </a:xfrm>
          <a:prstGeom prst="rect">
            <a:avLst/>
          </a:prstGeom>
        </p:spPr>
      </p:pic>
      <p:sp>
        <p:nvSpPr>
          <p:cNvPr id="10" name="ZoneTexte 9"/>
          <p:cNvSpPr txBox="1"/>
          <p:nvPr/>
        </p:nvSpPr>
        <p:spPr>
          <a:xfrm rot="20940000">
            <a:off x="2637975" y="1356607"/>
            <a:ext cx="677344" cy="369332"/>
          </a:xfrm>
          <a:prstGeom prst="rect">
            <a:avLst/>
          </a:prstGeom>
          <a:noFill/>
          <a:scene3d>
            <a:camera prst="orthographicFront">
              <a:rot lat="0" lon="0" rev="0"/>
            </a:camera>
            <a:lightRig rig="threePt" dir="t"/>
          </a:scene3d>
        </p:spPr>
        <p:txBody>
          <a:bodyPr wrap="square" rtlCol="0">
            <a:spAutoFit/>
          </a:bodyPr>
          <a:lstStyle/>
          <a:p>
            <a:r>
              <a:rPr lang="fr-FR" dirty="0" smtClean="0">
                <a:solidFill>
                  <a:srgbClr val="CC1C2C"/>
                </a:solidFill>
                <a:latin typeface="Chalkboard"/>
                <a:cs typeface="Chalkboard"/>
              </a:rPr>
              <a:t>1947</a:t>
            </a:r>
            <a:endParaRPr lang="fr-FR" dirty="0">
              <a:solidFill>
                <a:srgbClr val="CC1C2C"/>
              </a:solidFill>
              <a:latin typeface="Chalkboard"/>
              <a:cs typeface="Chalkboard"/>
            </a:endParaRPr>
          </a:p>
        </p:txBody>
      </p:sp>
      <p:sp>
        <p:nvSpPr>
          <p:cNvPr id="15" name="Espace réservé du numéro de diapositive 14"/>
          <p:cNvSpPr>
            <a:spLocks noGrp="1"/>
          </p:cNvSpPr>
          <p:nvPr>
            <p:ph type="sldNum" sz="quarter" idx="12"/>
          </p:nvPr>
        </p:nvSpPr>
        <p:spPr/>
        <p:txBody>
          <a:bodyPr/>
          <a:lstStyle/>
          <a:p>
            <a:fld id="{684C5316-FBB1-FF45-AEA6-6814A1E4F591}" type="slidenum">
              <a:rPr lang="fr-FR" smtClean="0"/>
              <a:pPr/>
              <a:t>15</a:t>
            </a:fld>
            <a:endParaRPr lang="fr-FR"/>
          </a:p>
        </p:txBody>
      </p:sp>
      <p:sp>
        <p:nvSpPr>
          <p:cNvPr id="16" name="Espace réservé du pied de page 15"/>
          <p:cNvSpPr>
            <a:spLocks noGrp="1"/>
          </p:cNvSpPr>
          <p:nvPr>
            <p:ph type="ftr" sz="quarter" idx="11"/>
          </p:nvPr>
        </p:nvSpPr>
        <p:spPr/>
        <p:txBody>
          <a:bodyPr/>
          <a:lstStyle/>
          <a:p>
            <a:pPr algn="l"/>
            <a:r>
              <a:rPr lang="fr-FR" smtClean="0"/>
              <a:t>Delphine Monnier Ragaigne</a:t>
            </a:r>
            <a:endParaRPr lang="fr-F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Le « bestiaire » s’agrandit</a:t>
            </a:r>
            <a:br>
              <a:rPr lang="fr-FR" dirty="0" smtClean="0"/>
            </a:br>
            <a:endParaRPr lang="fr-FR" dirty="0"/>
          </a:p>
        </p:txBody>
      </p:sp>
      <p:sp>
        <p:nvSpPr>
          <p:cNvPr id="5" name="Espace réservé du contenu 4"/>
          <p:cNvSpPr>
            <a:spLocks noGrp="1"/>
          </p:cNvSpPr>
          <p:nvPr>
            <p:ph sz="half" idx="4294967295"/>
          </p:nvPr>
        </p:nvSpPr>
        <p:spPr>
          <a:xfrm>
            <a:off x="338660" y="2336969"/>
            <a:ext cx="3395283" cy="2404364"/>
          </a:xfrm>
        </p:spPr>
        <p:txBody>
          <a:bodyPr>
            <a:normAutofit fontScale="47500" lnSpcReduction="20000"/>
          </a:bodyPr>
          <a:lstStyle/>
          <a:p>
            <a:r>
              <a:rPr lang="fr-FR" dirty="0" smtClean="0">
                <a:latin typeface="Courier New"/>
                <a:cs typeface="Courier New"/>
              </a:rPr>
              <a:t>Observation d’autres nouvelles particules</a:t>
            </a:r>
          </a:p>
          <a:p>
            <a:r>
              <a:rPr lang="fr-FR" dirty="0" smtClean="0">
                <a:latin typeface="Courier New"/>
                <a:cs typeface="Courier New"/>
              </a:rPr>
              <a:t>De caractéristiques surprenantes, on les nomme particules «étranges»  ! </a:t>
            </a:r>
          </a:p>
          <a:p>
            <a:pPr lvl="1"/>
            <a:r>
              <a:rPr lang="fr-FR" dirty="0" smtClean="0">
                <a:latin typeface="Courier New"/>
                <a:cs typeface="Courier New"/>
              </a:rPr>
              <a:t>Le «kaon» découvert en 1947.</a:t>
            </a:r>
          </a:p>
          <a:p>
            <a:r>
              <a:rPr lang="fr-FR" dirty="0" smtClean="0">
                <a:latin typeface="Courier New"/>
                <a:cs typeface="Courier New"/>
              </a:rPr>
              <a:t>Toute une zoologie de nouvelles particules émerge au fil des années.</a:t>
            </a:r>
          </a:p>
        </p:txBody>
      </p:sp>
      <p:sp>
        <p:nvSpPr>
          <p:cNvPr id="9" name="Espace réservé du contenu 4"/>
          <p:cNvSpPr txBox="1">
            <a:spLocks/>
          </p:cNvSpPr>
          <p:nvPr/>
        </p:nvSpPr>
        <p:spPr>
          <a:xfrm>
            <a:off x="4953000" y="423335"/>
            <a:ext cx="3952195" cy="1747598"/>
          </a:xfrm>
          <a:prstGeom prst="rect">
            <a:avLst/>
          </a:prstGeom>
          <a:solidFill>
            <a:schemeClr val="bg2"/>
          </a:solidFill>
          <a:effectLst>
            <a:outerShdw blurRad="92075" dist="190500" dir="2700000" algn="tl" rotWithShape="0">
              <a:schemeClr val="bg2">
                <a:lumMod val="25000"/>
                <a:alpha val="43000"/>
              </a:schemeClr>
            </a:outerShdw>
          </a:effectLst>
        </p:spPr>
        <p:txBody>
          <a:bodyPr vert="horz" lIns="91440" tIns="45720" rIns="91440" bIns="45720" rtlCol="0">
            <a:normAutofit fontScale="47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fr-FR" sz="3200" b="0" i="0" u="none" strike="noStrike" kern="1200" cap="none" spc="0" normalizeH="0" baseline="0" noProof="0" dirty="0" smtClean="0">
                <a:ln>
                  <a:noFill/>
                </a:ln>
                <a:solidFill>
                  <a:schemeClr val="bg2">
                    <a:lumMod val="25000"/>
                  </a:schemeClr>
                </a:solidFill>
                <a:effectLst/>
                <a:uLnTx/>
                <a:uFillTx/>
                <a:latin typeface="Courier New"/>
                <a:ea typeface="+mn-ea"/>
                <a:cs typeface="Courier New"/>
              </a:rPr>
              <a:t>Dans les années 1960</a:t>
            </a:r>
            <a:r>
              <a:rPr lang="fr-FR" sz="3200" dirty="0" smtClean="0">
                <a:solidFill>
                  <a:schemeClr val="bg2">
                    <a:lumMod val="25000"/>
                  </a:schemeClr>
                </a:solidFill>
                <a:latin typeface="Courier New"/>
                <a:cs typeface="Courier New"/>
              </a:rPr>
              <a:t> : </a:t>
            </a:r>
            <a:r>
              <a:rPr kumimoji="0" lang="fr-FR" sz="3200" b="0" i="0" u="none" strike="noStrike" kern="1200" cap="none" spc="0" normalizeH="0" baseline="0" noProof="0" dirty="0" smtClean="0">
                <a:ln>
                  <a:noFill/>
                </a:ln>
                <a:solidFill>
                  <a:schemeClr val="bg2">
                    <a:lumMod val="25000"/>
                  </a:schemeClr>
                </a:solidFill>
                <a:effectLst/>
                <a:uLnTx/>
                <a:uFillTx/>
                <a:latin typeface="Courier New"/>
                <a:ea typeface="+mn-ea"/>
                <a:cs typeface="Courier New"/>
              </a:rPr>
              <a:t>besoin d’une classification</a:t>
            </a:r>
            <a:r>
              <a:rPr kumimoji="0" lang="fr-FR" sz="3200" b="0" i="0" u="none" strike="noStrike" kern="1200" cap="none" spc="0" normalizeH="0" noProof="0" dirty="0" smtClean="0">
                <a:ln>
                  <a:noFill/>
                </a:ln>
                <a:solidFill>
                  <a:schemeClr val="bg2">
                    <a:lumMod val="25000"/>
                  </a:schemeClr>
                </a:solidFill>
                <a:effectLst/>
                <a:uLnTx/>
                <a:uFillTx/>
                <a:latin typeface="Courier New"/>
                <a:ea typeface="+mn-ea"/>
                <a:cs typeface="Courier New"/>
              </a:rPr>
              <a:t> !</a:t>
            </a:r>
            <a:endParaRPr kumimoji="0" lang="fr-FR" sz="3200" b="0" i="0" u="none" strike="noStrike" kern="1200" cap="none" spc="0" normalizeH="0" baseline="0" noProof="0" dirty="0" smtClean="0">
              <a:ln>
                <a:noFill/>
              </a:ln>
              <a:solidFill>
                <a:schemeClr val="bg2">
                  <a:lumMod val="25000"/>
                </a:schemeClr>
              </a:solidFill>
              <a:effectLst/>
              <a:uLnTx/>
              <a:uFillTx/>
              <a:latin typeface="Courier New"/>
              <a:ea typeface="+mn-ea"/>
              <a:cs typeface="Courier New"/>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fr-FR" sz="3200" b="0" i="0" u="none" strike="noStrike" kern="1200" cap="none" spc="0" normalizeH="0" baseline="0" noProof="0" dirty="0" smtClean="0">
                <a:ln>
                  <a:noFill/>
                </a:ln>
                <a:solidFill>
                  <a:schemeClr val="bg2">
                    <a:lumMod val="25000"/>
                  </a:schemeClr>
                </a:solidFill>
                <a:effectLst/>
                <a:uLnTx/>
                <a:uFillTx/>
                <a:latin typeface="Courier New"/>
                <a:ea typeface="+mn-ea"/>
                <a:cs typeface="Courier New"/>
              </a:rPr>
              <a:t>M. Gell-Mann et </a:t>
            </a:r>
            <a:r>
              <a:rPr kumimoji="0" lang="fr-FR" sz="3200" b="0" i="0" u="none" strike="noStrike" kern="1200" cap="none" spc="0" normalizeH="0" baseline="0" noProof="0" dirty="0" err="1" smtClean="0">
                <a:ln>
                  <a:noFill/>
                </a:ln>
                <a:solidFill>
                  <a:schemeClr val="bg2">
                    <a:lumMod val="25000"/>
                  </a:schemeClr>
                </a:solidFill>
                <a:effectLst/>
                <a:uLnTx/>
                <a:uFillTx/>
                <a:latin typeface="Courier New"/>
                <a:ea typeface="+mn-ea"/>
                <a:cs typeface="Courier New"/>
              </a:rPr>
              <a:t>G.Zweig</a:t>
            </a:r>
            <a:r>
              <a:rPr kumimoji="0" lang="fr-FR" sz="3200" b="0" i="0" u="none" strike="noStrike" kern="1200" cap="none" spc="0" normalizeH="0" baseline="0" noProof="0" dirty="0" smtClean="0">
                <a:ln>
                  <a:noFill/>
                </a:ln>
                <a:solidFill>
                  <a:schemeClr val="bg2">
                    <a:lumMod val="25000"/>
                  </a:schemeClr>
                </a:solidFill>
                <a:effectLst/>
                <a:uLnTx/>
                <a:uFillTx/>
                <a:latin typeface="Courier New"/>
                <a:ea typeface="+mn-ea"/>
                <a:cs typeface="Courier New"/>
              </a:rPr>
              <a:t> élaborent </a:t>
            </a:r>
            <a:r>
              <a:rPr kumimoji="0" lang="fr-FR" sz="3200" b="1" i="0" u="none" strike="noStrike" kern="1200" cap="none" spc="0" normalizeH="0" baseline="0" noProof="0" dirty="0" smtClean="0">
                <a:ln>
                  <a:noFill/>
                </a:ln>
                <a:solidFill>
                  <a:schemeClr val="accent6">
                    <a:lumMod val="75000"/>
                  </a:schemeClr>
                </a:solidFill>
                <a:effectLst/>
                <a:uLnTx/>
                <a:uFillTx/>
                <a:latin typeface="Courier New"/>
                <a:ea typeface="+mn-ea"/>
                <a:cs typeface="Courier New"/>
              </a:rPr>
              <a:t>le modèle des quarks</a:t>
            </a:r>
            <a:r>
              <a:rPr kumimoji="0" lang="fr-FR" sz="3200" b="0" i="0" u="none" strike="noStrike" kern="1200" cap="none" spc="0" normalizeH="0" baseline="0" noProof="0" dirty="0" smtClean="0">
                <a:ln>
                  <a:noFill/>
                </a:ln>
                <a:solidFill>
                  <a:schemeClr val="bg2">
                    <a:lumMod val="25000"/>
                  </a:schemeClr>
                </a:solidFill>
                <a:effectLst/>
                <a:uLnTx/>
                <a:uFillTx/>
                <a:latin typeface="Courier New"/>
                <a:ea typeface="+mn-ea"/>
                <a:cs typeface="Courier New"/>
              </a:rPr>
              <a:t>, les constituants élémentaires de tous les hadrons.</a:t>
            </a:r>
            <a:endParaRPr kumimoji="0" lang="fr-FR" sz="3200" b="0" i="0" u="none" strike="noStrike" kern="1200" cap="none" spc="0" normalizeH="0" baseline="0" noProof="0" dirty="0">
              <a:ln>
                <a:noFill/>
              </a:ln>
              <a:solidFill>
                <a:schemeClr val="bg2">
                  <a:lumMod val="25000"/>
                </a:schemeClr>
              </a:solidFill>
              <a:effectLst/>
              <a:uLnTx/>
              <a:uFillTx/>
              <a:latin typeface="Courier New"/>
              <a:ea typeface="+mn-ea"/>
              <a:cs typeface="Courier New"/>
            </a:endParaRPr>
          </a:p>
        </p:txBody>
      </p:sp>
      <p:pic>
        <p:nvPicPr>
          <p:cNvPr id="12" name="Image 11" descr="Meson-Baryon.png"/>
          <p:cNvPicPr>
            <a:picLocks noChangeAspect="1"/>
          </p:cNvPicPr>
          <p:nvPr/>
        </p:nvPicPr>
        <p:blipFill>
          <a:blip r:embed="rId2"/>
          <a:stretch>
            <a:fillRect/>
          </a:stretch>
        </p:blipFill>
        <p:spPr>
          <a:xfrm>
            <a:off x="5724369" y="3749508"/>
            <a:ext cx="3197759" cy="2854497"/>
          </a:xfrm>
          <a:prstGeom prst="rect">
            <a:avLst/>
          </a:prstGeom>
          <a:effectLst>
            <a:outerShdw blurRad="88900" dist="190500" dir="2700000" algn="tl" rotWithShape="0">
              <a:schemeClr val="bg2">
                <a:lumMod val="25000"/>
                <a:alpha val="43000"/>
              </a:schemeClr>
            </a:outerShdw>
          </a:effectLst>
        </p:spPr>
      </p:pic>
      <p:pic>
        <p:nvPicPr>
          <p:cNvPr id="6" name="Image 5" descr="H4070269-Murray_Gell-Mann-SPL.jpg"/>
          <p:cNvPicPr>
            <a:picLocks noChangeAspect="1"/>
          </p:cNvPicPr>
          <p:nvPr/>
        </p:nvPicPr>
        <p:blipFill>
          <a:blip r:embed="rId3"/>
          <a:srcRect t="20953"/>
          <a:stretch>
            <a:fillRect/>
          </a:stretch>
        </p:blipFill>
        <p:spPr>
          <a:xfrm>
            <a:off x="4161765" y="2336969"/>
            <a:ext cx="1968500" cy="2404364"/>
          </a:xfrm>
          <a:prstGeom prst="rect">
            <a:avLst/>
          </a:prstGeom>
          <a:effectLst>
            <a:outerShdw blurRad="88900" dist="190500" dir="2700000" algn="tl" rotWithShape="0">
              <a:schemeClr val="bg2">
                <a:lumMod val="25000"/>
                <a:alpha val="43000"/>
              </a:schemeClr>
            </a:outerShdw>
          </a:effectLst>
        </p:spPr>
      </p:pic>
      <p:pic>
        <p:nvPicPr>
          <p:cNvPr id="10" name="Image 9"/>
          <p:cNvPicPr>
            <a:picLocks noChangeAspect="1"/>
          </p:cNvPicPr>
          <p:nvPr/>
        </p:nvPicPr>
        <p:blipFill>
          <a:blip r:embed="rId4"/>
          <a:stretch>
            <a:fillRect/>
          </a:stretch>
        </p:blipFill>
        <p:spPr>
          <a:xfrm>
            <a:off x="2338479" y="910933"/>
            <a:ext cx="1260000" cy="1260000"/>
          </a:xfrm>
          <a:prstGeom prst="rect">
            <a:avLst/>
          </a:prstGeom>
        </p:spPr>
      </p:pic>
      <p:sp>
        <p:nvSpPr>
          <p:cNvPr id="11" name="ZoneTexte 10"/>
          <p:cNvSpPr txBox="1"/>
          <p:nvPr/>
        </p:nvSpPr>
        <p:spPr>
          <a:xfrm rot="20940000">
            <a:off x="2637975" y="1356607"/>
            <a:ext cx="677344" cy="369332"/>
          </a:xfrm>
          <a:prstGeom prst="rect">
            <a:avLst/>
          </a:prstGeom>
          <a:noFill/>
          <a:scene3d>
            <a:camera prst="orthographicFront">
              <a:rot lat="0" lon="0" rev="0"/>
            </a:camera>
            <a:lightRig rig="threePt" dir="t"/>
          </a:scene3d>
        </p:spPr>
        <p:txBody>
          <a:bodyPr wrap="square" rtlCol="0">
            <a:spAutoFit/>
          </a:bodyPr>
          <a:lstStyle/>
          <a:p>
            <a:r>
              <a:rPr lang="fr-FR" dirty="0" smtClean="0">
                <a:solidFill>
                  <a:srgbClr val="CC1C2C"/>
                </a:solidFill>
                <a:latin typeface="Chalkboard"/>
                <a:cs typeface="Chalkboard"/>
              </a:rPr>
              <a:t>1947</a:t>
            </a:r>
            <a:endParaRPr lang="fr-FR" dirty="0">
              <a:solidFill>
                <a:srgbClr val="CC1C2C"/>
              </a:solidFill>
              <a:latin typeface="Chalkboard"/>
              <a:cs typeface="Chalkboard"/>
            </a:endParaRPr>
          </a:p>
        </p:txBody>
      </p:sp>
      <p:pic>
        <p:nvPicPr>
          <p:cNvPr id="14" name="Image 13" descr="liste_part.gif"/>
          <p:cNvPicPr>
            <a:picLocks noChangeAspect="1"/>
          </p:cNvPicPr>
          <p:nvPr/>
        </p:nvPicPr>
        <p:blipFill>
          <a:blip r:embed="rId5"/>
          <a:srcRect t="27546"/>
          <a:stretch>
            <a:fillRect/>
          </a:stretch>
        </p:blipFill>
        <p:spPr>
          <a:xfrm>
            <a:off x="877593" y="4935483"/>
            <a:ext cx="3869127" cy="1736254"/>
          </a:xfrm>
          <a:prstGeom prst="rect">
            <a:avLst/>
          </a:prstGeom>
          <a:effectLst>
            <a:outerShdw blurRad="88900" dist="190500" dir="2700000" algn="tl" rotWithShape="0">
              <a:schemeClr val="bg2">
                <a:lumMod val="25000"/>
                <a:alpha val="43000"/>
              </a:schemeClr>
            </a:outerShdw>
          </a:effectLst>
        </p:spPr>
      </p:pic>
      <p:sp>
        <p:nvSpPr>
          <p:cNvPr id="15" name="Espace réservé du numéro de diapositive 14"/>
          <p:cNvSpPr>
            <a:spLocks noGrp="1"/>
          </p:cNvSpPr>
          <p:nvPr>
            <p:ph type="sldNum" sz="quarter" idx="12"/>
          </p:nvPr>
        </p:nvSpPr>
        <p:spPr/>
        <p:txBody>
          <a:bodyPr/>
          <a:lstStyle/>
          <a:p>
            <a:fld id="{684C5316-FBB1-FF45-AEA6-6814A1E4F591}" type="slidenum">
              <a:rPr lang="fr-FR" smtClean="0"/>
              <a:pPr/>
              <a:t>16</a:t>
            </a:fld>
            <a:endParaRPr lang="fr-FR"/>
          </a:p>
        </p:txBody>
      </p:sp>
      <p:sp>
        <p:nvSpPr>
          <p:cNvPr id="16" name="Espace réservé du pied de page 15"/>
          <p:cNvSpPr>
            <a:spLocks noGrp="1"/>
          </p:cNvSpPr>
          <p:nvPr>
            <p:ph type="ftr" sz="quarter" idx="11"/>
          </p:nvPr>
        </p:nvSpPr>
        <p:spPr/>
        <p:txBody>
          <a:bodyPr/>
          <a:lstStyle/>
          <a:p>
            <a:pPr algn="l"/>
            <a:r>
              <a:rPr lang="fr-FR" smtClean="0"/>
              <a:t>Delphine Monnier Ragaigne</a:t>
            </a:r>
            <a:endParaRPr lang="fr-F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Espace réservé du contenu 11" descr="5704001.jpg"/>
          <p:cNvPicPr>
            <a:picLocks noGrp="1" noChangeAspect="1"/>
          </p:cNvPicPr>
          <p:nvPr>
            <p:ph sz="half" idx="1"/>
          </p:nvPr>
        </p:nvPicPr>
        <p:blipFill>
          <a:blip r:embed="rId3">
            <a:alphaModFix amt="64000"/>
          </a:blip>
          <a:srcRect l="10053"/>
          <a:stretch>
            <a:fillRect/>
          </a:stretch>
        </p:blipFill>
        <p:spPr>
          <a:xfrm>
            <a:off x="0" y="0"/>
            <a:ext cx="9144000" cy="6858000"/>
          </a:xfrm>
        </p:spPr>
      </p:pic>
      <p:sp>
        <p:nvSpPr>
          <p:cNvPr id="9" name="Titre 8"/>
          <p:cNvSpPr>
            <a:spLocks noGrp="1"/>
          </p:cNvSpPr>
          <p:nvPr>
            <p:ph type="title"/>
          </p:nvPr>
        </p:nvSpPr>
        <p:spPr/>
        <p:txBody>
          <a:bodyPr/>
          <a:lstStyle/>
          <a:p>
            <a:r>
              <a:rPr lang="fr-FR" dirty="0" smtClean="0"/>
              <a:t>Des machines à particules</a:t>
            </a:r>
            <a:br>
              <a:rPr lang="fr-FR" dirty="0" smtClean="0"/>
            </a:br>
            <a:endParaRPr lang="fr-FR" dirty="0"/>
          </a:p>
        </p:txBody>
      </p:sp>
      <p:sp>
        <p:nvSpPr>
          <p:cNvPr id="11" name="Espace réservé du contenu 10"/>
          <p:cNvSpPr>
            <a:spLocks noGrp="1"/>
          </p:cNvSpPr>
          <p:nvPr>
            <p:ph sz="half" idx="2"/>
          </p:nvPr>
        </p:nvSpPr>
        <p:spPr>
          <a:xfrm>
            <a:off x="186412" y="2489201"/>
            <a:ext cx="3412067" cy="999066"/>
          </a:xfrm>
        </p:spPr>
        <p:txBody>
          <a:bodyPr>
            <a:normAutofit fontScale="47500" lnSpcReduction="20000"/>
          </a:bodyPr>
          <a:lstStyle/>
          <a:p>
            <a:r>
              <a:rPr lang="fr-FR" dirty="0" smtClean="0"/>
              <a:t>Pour progresser dans leur enquête sur les constituants de la matière, les physiciens construisent des </a:t>
            </a:r>
            <a:r>
              <a:rPr lang="fr-FR" b="1" dirty="0" smtClean="0">
                <a:solidFill>
                  <a:schemeClr val="accent6">
                    <a:lumMod val="75000"/>
                  </a:schemeClr>
                </a:solidFill>
              </a:rPr>
              <a:t>accélérateurs de particules</a:t>
            </a:r>
            <a:endParaRPr lang="fr-FR" b="1" dirty="0">
              <a:solidFill>
                <a:schemeClr val="accent6">
                  <a:lumMod val="75000"/>
                </a:schemeClr>
              </a:solidFill>
            </a:endParaRPr>
          </a:p>
        </p:txBody>
      </p:sp>
      <p:pic>
        <p:nvPicPr>
          <p:cNvPr id="13" name="Image 12"/>
          <p:cNvPicPr>
            <a:picLocks noChangeAspect="1"/>
          </p:cNvPicPr>
          <p:nvPr/>
        </p:nvPicPr>
        <p:blipFill>
          <a:blip r:embed="rId4"/>
          <a:stretch>
            <a:fillRect/>
          </a:stretch>
        </p:blipFill>
        <p:spPr>
          <a:xfrm>
            <a:off x="5109568" y="558800"/>
            <a:ext cx="3598333" cy="2137471"/>
          </a:xfrm>
          <a:prstGeom prst="rect">
            <a:avLst/>
          </a:prstGeom>
        </p:spPr>
      </p:pic>
      <p:sp>
        <p:nvSpPr>
          <p:cNvPr id="14" name="Espace réservé du contenu 10"/>
          <p:cNvSpPr txBox="1">
            <a:spLocks/>
          </p:cNvSpPr>
          <p:nvPr/>
        </p:nvSpPr>
        <p:spPr>
          <a:xfrm>
            <a:off x="5109568" y="2573867"/>
            <a:ext cx="3598333" cy="914400"/>
          </a:xfrm>
          <a:prstGeom prst="rect">
            <a:avLst/>
          </a:prstGeom>
          <a:solidFill>
            <a:schemeClr val="bg2"/>
          </a:solidFill>
          <a:effectLst>
            <a:outerShdw blurRad="92075" dist="190500" dir="2700000" algn="tl" rotWithShape="0">
              <a:schemeClr val="bg2">
                <a:lumMod val="25000"/>
                <a:alpha val="43000"/>
              </a:schemeClr>
            </a:outerShdw>
          </a:effectLst>
        </p:spPr>
        <p:txBody>
          <a:bodyPr vert="horz" lIns="91440" tIns="45720" rIns="91440" bIns="45720" rtlCol="0">
            <a:normAutofit fontScale="40000" lnSpcReduction="20000"/>
          </a:bodyPr>
          <a:lstStyle/>
          <a:p>
            <a:pPr marL="342900" lvl="0" indent="-342900">
              <a:spcBef>
                <a:spcPct val="20000"/>
              </a:spcBef>
              <a:buFont typeface="Arial"/>
              <a:buChar char="•"/>
            </a:pPr>
            <a:r>
              <a:rPr lang="fr-FR" sz="2800" dirty="0" smtClean="0">
                <a:solidFill>
                  <a:schemeClr val="bg2">
                    <a:lumMod val="25000"/>
                  </a:schemeClr>
                </a:solidFill>
                <a:latin typeface="Courier"/>
                <a:cs typeface="Courier"/>
              </a:rPr>
              <a:t>Le «Cosmotron», dans les années 1950, à Brookhaven aux Etats-Unis.</a:t>
            </a:r>
          </a:p>
          <a:p>
            <a:pPr marL="342900" lvl="0" indent="-342900">
              <a:spcBef>
                <a:spcPct val="20000"/>
              </a:spcBef>
              <a:buFont typeface="Arial"/>
              <a:buChar char="•"/>
            </a:pPr>
            <a:r>
              <a:rPr lang="fr-FR" sz="2800" dirty="0" smtClean="0">
                <a:solidFill>
                  <a:schemeClr val="bg2">
                    <a:lumMod val="25000"/>
                  </a:schemeClr>
                </a:solidFill>
                <a:latin typeface="Courier"/>
                <a:cs typeface="Courier"/>
              </a:rPr>
              <a:t>Il devait accélérer des protons à des énergies record, comparables à celles des rayons cosmiques.</a:t>
            </a:r>
            <a:endParaRPr kumimoji="0" lang="fr-FR" sz="2800" b="0" i="0" u="none" strike="noStrike" kern="1200" cap="none" spc="0" normalizeH="0" baseline="0" noProof="0" dirty="0">
              <a:ln>
                <a:noFill/>
              </a:ln>
              <a:solidFill>
                <a:schemeClr val="bg2">
                  <a:lumMod val="25000"/>
                </a:schemeClr>
              </a:solidFill>
              <a:effectLst/>
              <a:uLnTx/>
              <a:uFillTx/>
              <a:latin typeface="Courier"/>
              <a:ea typeface="+mn-ea"/>
              <a:cs typeface="Courier"/>
            </a:endParaRPr>
          </a:p>
        </p:txBody>
      </p:sp>
      <p:pic>
        <p:nvPicPr>
          <p:cNvPr id="15" name="Image 14"/>
          <p:cNvPicPr>
            <a:picLocks noChangeAspect="1"/>
          </p:cNvPicPr>
          <p:nvPr/>
        </p:nvPicPr>
        <p:blipFill>
          <a:blip r:embed="rId5"/>
          <a:stretch>
            <a:fillRect/>
          </a:stretch>
        </p:blipFill>
        <p:spPr>
          <a:xfrm>
            <a:off x="2338479" y="910933"/>
            <a:ext cx="1260000" cy="1260000"/>
          </a:xfrm>
          <a:prstGeom prst="rect">
            <a:avLst/>
          </a:prstGeom>
        </p:spPr>
      </p:pic>
      <p:sp>
        <p:nvSpPr>
          <p:cNvPr id="16" name="ZoneTexte 15"/>
          <p:cNvSpPr txBox="1"/>
          <p:nvPr/>
        </p:nvSpPr>
        <p:spPr>
          <a:xfrm rot="20940000">
            <a:off x="2637975" y="1356607"/>
            <a:ext cx="677344" cy="369332"/>
          </a:xfrm>
          <a:prstGeom prst="rect">
            <a:avLst/>
          </a:prstGeom>
          <a:noFill/>
          <a:scene3d>
            <a:camera prst="orthographicFront">
              <a:rot lat="0" lon="0" rev="0"/>
            </a:camera>
            <a:lightRig rig="threePt" dir="t"/>
          </a:scene3d>
        </p:spPr>
        <p:txBody>
          <a:bodyPr wrap="square" rtlCol="0">
            <a:spAutoFit/>
          </a:bodyPr>
          <a:lstStyle/>
          <a:p>
            <a:r>
              <a:rPr lang="fr-FR" dirty="0" smtClean="0">
                <a:solidFill>
                  <a:srgbClr val="CC1C2C"/>
                </a:solidFill>
                <a:latin typeface="Chalkboard"/>
                <a:cs typeface="Chalkboard"/>
              </a:rPr>
              <a:t>1950</a:t>
            </a:r>
            <a:endParaRPr lang="fr-FR" dirty="0">
              <a:solidFill>
                <a:srgbClr val="CC1C2C"/>
              </a:solidFill>
              <a:latin typeface="Chalkboard"/>
              <a:cs typeface="Chalkboard"/>
            </a:endParaRPr>
          </a:p>
        </p:txBody>
      </p:sp>
      <p:pic>
        <p:nvPicPr>
          <p:cNvPr id="17" name="Image 16" descr="collision.png"/>
          <p:cNvPicPr>
            <a:picLocks noChangeAspect="1"/>
          </p:cNvPicPr>
          <p:nvPr/>
        </p:nvPicPr>
        <p:blipFill>
          <a:blip r:embed="rId6"/>
          <a:stretch>
            <a:fillRect/>
          </a:stretch>
        </p:blipFill>
        <p:spPr>
          <a:xfrm>
            <a:off x="508013" y="3572933"/>
            <a:ext cx="3090466" cy="2547958"/>
          </a:xfrm>
          <a:prstGeom prst="rect">
            <a:avLst/>
          </a:prstGeom>
        </p:spPr>
      </p:pic>
      <p:sp>
        <p:nvSpPr>
          <p:cNvPr id="18" name="Espace réservé du contenu 10"/>
          <p:cNvSpPr txBox="1">
            <a:spLocks/>
          </p:cNvSpPr>
          <p:nvPr/>
        </p:nvSpPr>
        <p:spPr>
          <a:xfrm>
            <a:off x="4159956" y="3911602"/>
            <a:ext cx="4247444" cy="2023068"/>
          </a:xfrm>
          <a:prstGeom prst="rect">
            <a:avLst/>
          </a:prstGeom>
          <a:solidFill>
            <a:schemeClr val="bg2"/>
          </a:solidFill>
          <a:effectLst>
            <a:outerShdw blurRad="92075" dist="190500" dir="2700000" algn="tl" rotWithShape="0">
              <a:schemeClr val="bg2">
                <a:lumMod val="25000"/>
                <a:alpha val="43000"/>
              </a:schemeClr>
            </a:outerShdw>
          </a:effectLst>
        </p:spPr>
        <p:txBody>
          <a:bodyPr vert="horz" lIns="91440" tIns="45720" rIns="91440" bIns="45720" rtlCol="0">
            <a:normAutofit fontScale="55000" lnSpcReduction="20000"/>
          </a:bodyPr>
          <a:lstStyle/>
          <a:p>
            <a:pPr marL="342900" lvl="0" indent="-342900">
              <a:spcBef>
                <a:spcPct val="20000"/>
              </a:spcBef>
              <a:buFont typeface="Arial"/>
              <a:buChar char="•"/>
            </a:pPr>
            <a:r>
              <a:rPr lang="fr-FR" sz="2800" dirty="0" smtClean="0">
                <a:solidFill>
                  <a:schemeClr val="bg2">
                    <a:lumMod val="25000"/>
                  </a:schemeClr>
                </a:solidFill>
                <a:latin typeface="Courier New"/>
                <a:cs typeface="Courier New"/>
              </a:rPr>
              <a:t>Ces instruments apportent une énergie considérable à des particules transformées en projectiles.</a:t>
            </a:r>
          </a:p>
          <a:p>
            <a:pPr marL="342900" lvl="0" indent="-342900">
              <a:spcBef>
                <a:spcPct val="20000"/>
              </a:spcBef>
              <a:buFont typeface="Arial"/>
              <a:buChar char="•"/>
            </a:pPr>
            <a:r>
              <a:rPr lang="fr-FR" sz="2800" dirty="0" smtClean="0">
                <a:solidFill>
                  <a:schemeClr val="bg2">
                    <a:lumMod val="25000"/>
                  </a:schemeClr>
                </a:solidFill>
                <a:latin typeface="Courier New"/>
                <a:cs typeface="Courier New"/>
              </a:rPr>
              <a:t>L’énergie libérée dans les collisions se transforme en matière </a:t>
            </a:r>
            <a:r>
              <a:rPr lang="fr-FR" sz="2800" dirty="0" smtClean="0">
                <a:solidFill>
                  <a:schemeClr val="bg2">
                    <a:lumMod val="25000"/>
                  </a:schemeClr>
                </a:solidFill>
                <a:latin typeface="Wingdings 3" charset="2"/>
                <a:cs typeface="Wingdings 3" charset="2"/>
              </a:rPr>
              <a:t>a</a:t>
            </a:r>
            <a:r>
              <a:rPr lang="fr-FR" sz="2800" dirty="0" smtClean="0">
                <a:solidFill>
                  <a:schemeClr val="bg2">
                    <a:lumMod val="25000"/>
                  </a:schemeClr>
                </a:solidFill>
                <a:latin typeface="Courier New"/>
                <a:cs typeface="Courier New"/>
              </a:rPr>
              <a:t> création de nouvelles particules </a:t>
            </a:r>
            <a:r>
              <a:rPr lang="fr-FR" sz="2800" dirty="0" smtClean="0">
                <a:solidFill>
                  <a:schemeClr val="bg2">
                    <a:lumMod val="25000"/>
                  </a:schemeClr>
                </a:solidFill>
                <a:latin typeface="Courier"/>
                <a:cs typeface="Courier"/>
              </a:rPr>
              <a:t/>
            </a:r>
            <a:br>
              <a:rPr lang="fr-FR" sz="2800" dirty="0" smtClean="0">
                <a:solidFill>
                  <a:schemeClr val="bg2">
                    <a:lumMod val="25000"/>
                  </a:schemeClr>
                </a:solidFill>
                <a:latin typeface="Courier"/>
                <a:cs typeface="Courier"/>
              </a:rPr>
            </a:br>
            <a:r>
              <a:rPr lang="fr-FR" sz="2800" dirty="0" smtClean="0">
                <a:solidFill>
                  <a:srgbClr val="CC1C2C"/>
                </a:solidFill>
                <a:latin typeface="Chalkduster"/>
                <a:cs typeface="Chalkduster"/>
              </a:rPr>
              <a:t>E=mc</a:t>
            </a:r>
            <a:r>
              <a:rPr lang="fr-FR" sz="2800" baseline="30000" dirty="0" smtClean="0">
                <a:solidFill>
                  <a:srgbClr val="CC1C2C"/>
                </a:solidFill>
                <a:latin typeface="Chalkduster"/>
                <a:cs typeface="Chalkduster"/>
              </a:rPr>
              <a:t>2 </a:t>
            </a:r>
            <a:endParaRPr kumimoji="0" lang="fr-FR" sz="2800" b="0" i="0" u="none" strike="noStrike" kern="1200" cap="none" spc="0" normalizeH="0" baseline="0" noProof="0" dirty="0">
              <a:ln>
                <a:noFill/>
              </a:ln>
              <a:solidFill>
                <a:schemeClr val="bg2">
                  <a:lumMod val="25000"/>
                </a:schemeClr>
              </a:solidFill>
              <a:effectLst/>
              <a:uLnTx/>
              <a:uFillTx/>
              <a:latin typeface="Courier"/>
              <a:ea typeface="+mn-ea"/>
              <a:cs typeface="Courier"/>
            </a:endParaRPr>
          </a:p>
        </p:txBody>
      </p:sp>
      <p:sp>
        <p:nvSpPr>
          <p:cNvPr id="19" name="ZoneTexte 18"/>
          <p:cNvSpPr txBox="1"/>
          <p:nvPr/>
        </p:nvSpPr>
        <p:spPr>
          <a:xfrm>
            <a:off x="1326851" y="6120891"/>
            <a:ext cx="6818082" cy="646331"/>
          </a:xfrm>
          <a:prstGeom prst="rect">
            <a:avLst/>
          </a:prstGeom>
          <a:noFill/>
        </p:spPr>
        <p:txBody>
          <a:bodyPr wrap="square" rtlCol="0">
            <a:spAutoFit/>
          </a:bodyPr>
          <a:lstStyle/>
          <a:p>
            <a:r>
              <a:rPr lang="fr-FR" dirty="0" smtClean="0">
                <a:solidFill>
                  <a:srgbClr val="CC1C2C"/>
                </a:solidFill>
                <a:latin typeface="Chalkduster"/>
                <a:cs typeface="Chalkduster"/>
              </a:rPr>
              <a:t>L’Europe voit naitre le CERN à Genève, où le premier accélérateur est mis en service en 1957.</a:t>
            </a:r>
            <a:endParaRPr lang="fr-FR" dirty="0">
              <a:solidFill>
                <a:srgbClr val="CC1C2C"/>
              </a:solidFill>
              <a:latin typeface="Chalkduster"/>
              <a:cs typeface="Chalkduster"/>
            </a:endParaRPr>
          </a:p>
        </p:txBody>
      </p:sp>
      <p:sp>
        <p:nvSpPr>
          <p:cNvPr id="21" name="Espace réservé du numéro de diapositive 20"/>
          <p:cNvSpPr>
            <a:spLocks noGrp="1"/>
          </p:cNvSpPr>
          <p:nvPr>
            <p:ph type="sldNum" sz="quarter" idx="12"/>
          </p:nvPr>
        </p:nvSpPr>
        <p:spPr/>
        <p:txBody>
          <a:bodyPr/>
          <a:lstStyle/>
          <a:p>
            <a:fld id="{684C5316-FBB1-FF45-AEA6-6814A1E4F591}" type="slidenum">
              <a:rPr lang="fr-FR" smtClean="0"/>
              <a:pPr/>
              <a:t>17</a:t>
            </a:fld>
            <a:endParaRPr lang="fr-FR"/>
          </a:p>
        </p:txBody>
      </p:sp>
      <p:sp>
        <p:nvSpPr>
          <p:cNvPr id="22" name="Espace réservé du pied de page 21"/>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2667" dirty="0" smtClean="0"/>
              <a:t>S’en protéger ou s’en servir !</a:t>
            </a:r>
            <a:endParaRPr lang="fr-FR" dirty="0"/>
          </a:p>
        </p:txBody>
      </p:sp>
      <p:sp>
        <p:nvSpPr>
          <p:cNvPr id="5" name="Espace réservé du contenu 4"/>
          <p:cNvSpPr>
            <a:spLocks noGrp="1"/>
          </p:cNvSpPr>
          <p:nvPr>
            <p:ph sz="half" idx="1"/>
          </p:nvPr>
        </p:nvSpPr>
        <p:spPr>
          <a:xfrm>
            <a:off x="376276" y="2709333"/>
            <a:ext cx="4288846" cy="1425223"/>
          </a:xfrm>
        </p:spPr>
        <p:txBody>
          <a:bodyPr>
            <a:normAutofit fontScale="40000" lnSpcReduction="20000"/>
          </a:bodyPr>
          <a:lstStyle/>
          <a:p>
            <a:r>
              <a:rPr lang="fr-FR" dirty="0" smtClean="0"/>
              <a:t>Les rayons cosmiques peuvent gêner certaines mesures de précision. </a:t>
            </a:r>
          </a:p>
          <a:p>
            <a:r>
              <a:rPr lang="fr-FR" dirty="0" smtClean="0"/>
              <a:t>Pour s’en protéger, on utilise un blindage épais. </a:t>
            </a:r>
          </a:p>
          <a:p>
            <a:r>
              <a:rPr lang="fr-FR" dirty="0" smtClean="0"/>
              <a:t>On peut aussi installer des expériences sous une montagne, comme dans le tunnel du Fréjus entre la France et l’Italie, ou même au fond de mines, comme à Sudbury au Canada.</a:t>
            </a:r>
            <a:endParaRPr lang="fr-FR" dirty="0"/>
          </a:p>
        </p:txBody>
      </p:sp>
      <p:pic>
        <p:nvPicPr>
          <p:cNvPr id="7" name="Image 6" descr="LSM_2710_5.gif"/>
          <p:cNvPicPr>
            <a:picLocks noChangeAspect="1"/>
          </p:cNvPicPr>
          <p:nvPr/>
        </p:nvPicPr>
        <p:blipFill>
          <a:blip r:embed="rId2"/>
          <a:stretch>
            <a:fillRect/>
          </a:stretch>
        </p:blipFill>
        <p:spPr>
          <a:xfrm>
            <a:off x="376276" y="4464941"/>
            <a:ext cx="4288846" cy="1709895"/>
          </a:xfrm>
          <a:prstGeom prst="rect">
            <a:avLst/>
          </a:prstGeom>
          <a:effectLst>
            <a:outerShdw blurRad="88900" dist="190500" dir="2700000" algn="tl" rotWithShape="0">
              <a:schemeClr val="bg2">
                <a:lumMod val="25000"/>
                <a:alpha val="43000"/>
              </a:schemeClr>
            </a:outerShdw>
          </a:effectLst>
        </p:spPr>
      </p:pic>
      <p:sp>
        <p:nvSpPr>
          <p:cNvPr id="8" name="Espace réservé du contenu 4"/>
          <p:cNvSpPr>
            <a:spLocks noGrp="1"/>
          </p:cNvSpPr>
          <p:nvPr>
            <p:ph sz="half" idx="1"/>
          </p:nvPr>
        </p:nvSpPr>
        <p:spPr>
          <a:xfrm>
            <a:off x="4155395" y="508000"/>
            <a:ext cx="3859716" cy="900288"/>
          </a:xfrm>
        </p:spPr>
        <p:txBody>
          <a:bodyPr>
            <a:normAutofit fontScale="55000" lnSpcReduction="20000"/>
          </a:bodyPr>
          <a:lstStyle/>
          <a:p>
            <a:r>
              <a:rPr lang="fr-FR" dirty="0" smtClean="0"/>
              <a:t>La plupart des particules issues de rayons cosmiques et arrivant sur Terre sont </a:t>
            </a:r>
            <a:r>
              <a:rPr lang="fr-FR" dirty="0" smtClean="0">
                <a:solidFill>
                  <a:schemeClr val="accent6">
                    <a:lumMod val="75000"/>
                  </a:schemeClr>
                </a:solidFill>
              </a:rPr>
              <a:t>des muons énergétiques.</a:t>
            </a:r>
          </a:p>
        </p:txBody>
      </p:sp>
      <p:pic>
        <p:nvPicPr>
          <p:cNvPr id="9" name="Image 8" descr="cosmictrack_511.jpg"/>
          <p:cNvPicPr>
            <a:picLocks noChangeAspect="1"/>
          </p:cNvPicPr>
          <p:nvPr/>
        </p:nvPicPr>
        <p:blipFill>
          <a:blip r:embed="rId3"/>
          <a:stretch>
            <a:fillRect/>
          </a:stretch>
        </p:blipFill>
        <p:spPr>
          <a:xfrm>
            <a:off x="5201345" y="1785077"/>
            <a:ext cx="3639845" cy="2849194"/>
          </a:xfrm>
          <a:prstGeom prst="rect">
            <a:avLst/>
          </a:prstGeom>
          <a:effectLst>
            <a:outerShdw blurRad="88900" dist="190500" dir="2700000" algn="tl" rotWithShape="0">
              <a:schemeClr val="bg2">
                <a:lumMod val="25000"/>
                <a:alpha val="43000"/>
              </a:schemeClr>
            </a:outerShdw>
          </a:effectLst>
        </p:spPr>
      </p:pic>
      <p:sp>
        <p:nvSpPr>
          <p:cNvPr id="10" name="ZoneTexte 9"/>
          <p:cNvSpPr txBox="1"/>
          <p:nvPr/>
        </p:nvSpPr>
        <p:spPr>
          <a:xfrm>
            <a:off x="6392333" y="5319889"/>
            <a:ext cx="184666" cy="369332"/>
          </a:xfrm>
          <a:prstGeom prst="rect">
            <a:avLst/>
          </a:prstGeom>
          <a:noFill/>
        </p:spPr>
        <p:txBody>
          <a:bodyPr wrap="none" rtlCol="0">
            <a:spAutoFit/>
          </a:bodyPr>
          <a:lstStyle/>
          <a:p>
            <a:endParaRPr lang="fr-FR" dirty="0"/>
          </a:p>
        </p:txBody>
      </p:sp>
      <p:sp>
        <p:nvSpPr>
          <p:cNvPr id="11" name="Espace réservé du contenu 4"/>
          <p:cNvSpPr>
            <a:spLocks noGrp="1"/>
          </p:cNvSpPr>
          <p:nvPr>
            <p:ph sz="half" idx="1"/>
          </p:nvPr>
        </p:nvSpPr>
        <p:spPr>
          <a:xfrm>
            <a:off x="5201345" y="4976609"/>
            <a:ext cx="3639845" cy="1425223"/>
          </a:xfrm>
        </p:spPr>
        <p:txBody>
          <a:bodyPr>
            <a:normAutofit fontScale="47500" lnSpcReduction="20000"/>
          </a:bodyPr>
          <a:lstStyle/>
          <a:p>
            <a:r>
              <a:rPr lang="fr-FR" dirty="0" smtClean="0"/>
              <a:t>Aujourd’hui, </a:t>
            </a:r>
            <a:r>
              <a:rPr lang="fr-FR" b="1" dirty="0" smtClean="0"/>
              <a:t>les plus grandes expériences de physique des particules au LHC </a:t>
            </a:r>
            <a:r>
              <a:rPr lang="fr-FR" dirty="0" smtClean="0"/>
              <a:t>y observent les traces de muons cosmiques qui traversent les détecteurs... pour vérifier </a:t>
            </a:r>
            <a:r>
              <a:rPr lang="fr-FR" b="1" dirty="0" smtClean="0">
                <a:solidFill>
                  <a:schemeClr val="accent6">
                    <a:lumMod val="75000"/>
                  </a:schemeClr>
                </a:solidFill>
              </a:rPr>
              <a:t>leur alignement et leurs performances.</a:t>
            </a:r>
            <a:endParaRPr lang="fr-FR" dirty="0"/>
          </a:p>
        </p:txBody>
      </p:sp>
      <p:sp>
        <p:nvSpPr>
          <p:cNvPr id="13" name="Espace réservé du numéro de diapositive 12"/>
          <p:cNvSpPr>
            <a:spLocks noGrp="1"/>
          </p:cNvSpPr>
          <p:nvPr>
            <p:ph type="sldNum" sz="quarter" idx="12"/>
          </p:nvPr>
        </p:nvSpPr>
        <p:spPr/>
        <p:txBody>
          <a:bodyPr/>
          <a:lstStyle/>
          <a:p>
            <a:fld id="{684C5316-FBB1-FF45-AEA6-6814A1E4F591}" type="slidenum">
              <a:rPr lang="fr-FR" smtClean="0"/>
              <a:pPr/>
              <a:t>18</a:t>
            </a:fld>
            <a:endParaRPr lang="fr-FR"/>
          </a:p>
        </p:txBody>
      </p:sp>
      <p:sp>
        <p:nvSpPr>
          <p:cNvPr id="14" name="Espace réservé du pied de page 13"/>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Toujours plus haut</a:t>
            </a:r>
            <a:endParaRPr lang="fr-FR" dirty="0"/>
          </a:p>
        </p:txBody>
      </p:sp>
      <p:sp>
        <p:nvSpPr>
          <p:cNvPr id="3" name="Sous-titre 2"/>
          <p:cNvSpPr>
            <a:spLocks noGrp="1"/>
          </p:cNvSpPr>
          <p:nvPr>
            <p:ph type="subTitle" idx="1"/>
          </p:nvPr>
        </p:nvSpPr>
        <p:spPr/>
        <p:txBody>
          <a:bodyPr>
            <a:normAutofit fontScale="92500" lnSpcReduction="10000"/>
          </a:bodyPr>
          <a:lstStyle/>
          <a:p>
            <a:r>
              <a:rPr lang="fr-FR" dirty="0" smtClean="0"/>
              <a:t>Pour étudier les propriétés des rayons cosmiques primaires, il faut s’élever au-delà des sommets.</a:t>
            </a:r>
            <a:endParaRPr lang="fr-FR" dirty="0"/>
          </a:p>
        </p:txBody>
      </p:sp>
      <p:sp>
        <p:nvSpPr>
          <p:cNvPr id="5" name="Espace réservé du numéro de diapositive 4"/>
          <p:cNvSpPr>
            <a:spLocks noGrp="1"/>
          </p:cNvSpPr>
          <p:nvPr>
            <p:ph type="sldNum" sz="quarter" idx="12"/>
          </p:nvPr>
        </p:nvSpPr>
        <p:spPr/>
        <p:txBody>
          <a:bodyPr/>
          <a:lstStyle/>
          <a:p>
            <a:fld id="{684C5316-FBB1-FF45-AEA6-6814A1E4F591}" type="slidenum">
              <a:rPr lang="fr-FR" smtClean="0"/>
              <a:pPr/>
              <a:t>19</a:t>
            </a:fld>
            <a:endParaRPr lang="fr-FR"/>
          </a:p>
        </p:txBody>
      </p:sp>
      <p:sp>
        <p:nvSpPr>
          <p:cNvPr id="6" name="Espace réservé du pied de page 5"/>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re 8"/>
          <p:cNvSpPr>
            <a:spLocks noGrp="1"/>
          </p:cNvSpPr>
          <p:nvPr>
            <p:ph type="ctrTitle"/>
          </p:nvPr>
        </p:nvSpPr>
        <p:spPr>
          <a:effectLst>
            <a:outerShdw blurRad="92075" dist="190500" dir="2700000" algn="tl" rotWithShape="0">
              <a:schemeClr val="bg2">
                <a:lumMod val="25000"/>
                <a:alpha val="46000"/>
              </a:schemeClr>
            </a:outerShdw>
            <a:softEdge rad="25400"/>
          </a:effectLst>
        </p:spPr>
        <p:txBody>
          <a:bodyPr/>
          <a:lstStyle/>
          <a:p>
            <a:r>
              <a:rPr lang="fr-FR" dirty="0" smtClean="0"/>
              <a:t>Les indices précurseurs </a:t>
            </a:r>
            <a:endParaRPr lang="fr-FR" dirty="0"/>
          </a:p>
        </p:txBody>
      </p:sp>
      <p:sp>
        <p:nvSpPr>
          <p:cNvPr id="10" name="Sous-titre 9"/>
          <p:cNvSpPr>
            <a:spLocks noGrp="1"/>
          </p:cNvSpPr>
          <p:nvPr>
            <p:ph type="subTitle" idx="1"/>
          </p:nvPr>
        </p:nvSpPr>
        <p:spPr>
          <a:xfrm>
            <a:off x="1371600" y="4216400"/>
            <a:ext cx="6400800" cy="1422400"/>
          </a:xfrm>
        </p:spPr>
        <p:txBody>
          <a:bodyPr/>
          <a:lstStyle/>
          <a:p>
            <a:r>
              <a:rPr lang="fr-FR" dirty="0" smtClean="0"/>
              <a:t>La mystérieuse décharge des électroscopes</a:t>
            </a:r>
            <a:endParaRPr lang="fr-FR" dirty="0"/>
          </a:p>
        </p:txBody>
      </p:sp>
      <p:sp>
        <p:nvSpPr>
          <p:cNvPr id="5" name="Espace réservé du numéro de diapositive 4"/>
          <p:cNvSpPr>
            <a:spLocks noGrp="1"/>
          </p:cNvSpPr>
          <p:nvPr>
            <p:ph type="sldNum" sz="quarter" idx="12"/>
          </p:nvPr>
        </p:nvSpPr>
        <p:spPr/>
        <p:txBody>
          <a:bodyPr/>
          <a:lstStyle/>
          <a:p>
            <a:fld id="{684C5316-FBB1-FF45-AEA6-6814A1E4F591}" type="slidenum">
              <a:rPr lang="fr-FR" smtClean="0"/>
              <a:pPr/>
              <a:t>2</a:t>
            </a:fld>
            <a:endParaRPr lang="fr-FR"/>
          </a:p>
        </p:txBody>
      </p:sp>
      <p:sp>
        <p:nvSpPr>
          <p:cNvPr id="6" name="Espace réservé du pied de page 5"/>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Image 11"/>
          <p:cNvPicPr>
            <a:picLocks noChangeAspect="1"/>
          </p:cNvPicPr>
          <p:nvPr/>
        </p:nvPicPr>
        <p:blipFill>
          <a:blip r:embed="rId3"/>
          <a:srcRect t="12096"/>
          <a:stretch>
            <a:fillRect/>
          </a:stretch>
        </p:blipFill>
        <p:spPr>
          <a:xfrm>
            <a:off x="6208889" y="3286839"/>
            <a:ext cx="2396785" cy="1583658"/>
          </a:xfrm>
          <a:prstGeom prst="rect">
            <a:avLst/>
          </a:prstGeom>
          <a:effectLst>
            <a:outerShdw blurRad="88900" dist="190500" dir="2700000" algn="tl" rotWithShape="0">
              <a:schemeClr val="bg2">
                <a:lumMod val="25000"/>
                <a:alpha val="43000"/>
              </a:schemeClr>
            </a:outerShdw>
          </a:effectLst>
        </p:spPr>
      </p:pic>
      <p:pic>
        <p:nvPicPr>
          <p:cNvPr id="8" name="Image 7" descr="RTEmagicP_Auguste_Piccard_archives_Piccard_family_txdam22494_c37586.jpg"/>
          <p:cNvPicPr>
            <a:picLocks noChangeAspect="1"/>
          </p:cNvPicPr>
          <p:nvPr/>
        </p:nvPicPr>
        <p:blipFill>
          <a:blip r:embed="rId4"/>
          <a:stretch>
            <a:fillRect/>
          </a:stretch>
        </p:blipFill>
        <p:spPr>
          <a:xfrm>
            <a:off x="376276" y="4455444"/>
            <a:ext cx="2540001" cy="2235850"/>
          </a:xfrm>
          <a:prstGeom prst="rect">
            <a:avLst/>
          </a:prstGeom>
          <a:effectLst>
            <a:outerShdw blurRad="88900" dist="190500" dir="2700000" algn="tl" rotWithShape="0">
              <a:schemeClr val="bg2">
                <a:lumMod val="25000"/>
                <a:alpha val="43000"/>
              </a:schemeClr>
            </a:outerShdw>
          </a:effectLst>
        </p:spPr>
      </p:pic>
      <p:sp>
        <p:nvSpPr>
          <p:cNvPr id="4" name="Titre 3"/>
          <p:cNvSpPr>
            <a:spLocks noGrp="1"/>
          </p:cNvSpPr>
          <p:nvPr>
            <p:ph type="title"/>
          </p:nvPr>
        </p:nvSpPr>
        <p:spPr/>
        <p:txBody>
          <a:bodyPr/>
          <a:lstStyle/>
          <a:p>
            <a:r>
              <a:rPr lang="fr-FR" dirty="0" smtClean="0"/>
              <a:t>En ballon, en avion….</a:t>
            </a:r>
            <a:endParaRPr lang="fr-FR" dirty="0"/>
          </a:p>
        </p:txBody>
      </p:sp>
      <p:sp>
        <p:nvSpPr>
          <p:cNvPr id="5" name="Espace réservé du contenu 4"/>
          <p:cNvSpPr>
            <a:spLocks noGrp="1"/>
          </p:cNvSpPr>
          <p:nvPr>
            <p:ph sz="half" idx="1"/>
          </p:nvPr>
        </p:nvSpPr>
        <p:spPr>
          <a:xfrm>
            <a:off x="376277" y="2456122"/>
            <a:ext cx="2540000" cy="1999322"/>
          </a:xfrm>
        </p:spPr>
        <p:txBody>
          <a:bodyPr>
            <a:normAutofit fontScale="47500" lnSpcReduction="20000"/>
          </a:bodyPr>
          <a:lstStyle/>
          <a:p>
            <a:r>
              <a:rPr lang="fr-FR" dirty="0" smtClean="0"/>
              <a:t>Avant la </a:t>
            </a:r>
            <a:r>
              <a:rPr lang="fr-FR" dirty="0" err="1" smtClean="0"/>
              <a:t>2eme</a:t>
            </a:r>
            <a:r>
              <a:rPr lang="fr-FR" dirty="0" smtClean="0"/>
              <a:t> guerre mondiale </a:t>
            </a:r>
          </a:p>
          <a:p>
            <a:pPr lvl="1"/>
            <a:r>
              <a:rPr lang="fr-FR" dirty="0" smtClean="0"/>
              <a:t>altitude record de 22 km dans des cabines pressurisées.</a:t>
            </a:r>
          </a:p>
          <a:p>
            <a:r>
              <a:rPr lang="fr-FR" dirty="0" smtClean="0"/>
              <a:t>Après </a:t>
            </a:r>
          </a:p>
          <a:p>
            <a:pPr lvl="1"/>
            <a:r>
              <a:rPr lang="fr-FR" dirty="0" smtClean="0"/>
              <a:t>utilisation de ballons sondes : vols de longue durée à très haute altitude.</a:t>
            </a:r>
            <a:endParaRPr lang="fr-FR" dirty="0"/>
          </a:p>
        </p:txBody>
      </p:sp>
      <p:sp>
        <p:nvSpPr>
          <p:cNvPr id="6" name="Espace réservé du contenu 5"/>
          <p:cNvSpPr>
            <a:spLocks noGrp="1"/>
          </p:cNvSpPr>
          <p:nvPr>
            <p:ph sz="half" idx="2"/>
          </p:nvPr>
        </p:nvSpPr>
        <p:spPr>
          <a:xfrm>
            <a:off x="4800600" y="136427"/>
            <a:ext cx="3805074" cy="1387574"/>
          </a:xfrm>
        </p:spPr>
        <p:txBody>
          <a:bodyPr>
            <a:normAutofit fontScale="47500" lnSpcReduction="20000"/>
          </a:bodyPr>
          <a:lstStyle/>
          <a:p>
            <a:r>
              <a:rPr lang="fr-FR" dirty="0" smtClean="0"/>
              <a:t>C. Anderson : clichés de rayons cosmiques à une altitude d’environ 10 km, grâce à une chambre à brouillard installée dans la soute d’un bombardier B29 spécialement équipé pour l’occasion…</a:t>
            </a:r>
            <a:endParaRPr lang="fr-FR" dirty="0"/>
          </a:p>
        </p:txBody>
      </p:sp>
      <p:pic>
        <p:nvPicPr>
          <p:cNvPr id="7" name="Image 6" descr="explorer2b.jpg"/>
          <p:cNvPicPr>
            <a:picLocks noChangeAspect="1"/>
          </p:cNvPicPr>
          <p:nvPr/>
        </p:nvPicPr>
        <p:blipFill>
          <a:blip r:embed="rId5"/>
          <a:stretch>
            <a:fillRect/>
          </a:stretch>
        </p:blipFill>
        <p:spPr>
          <a:xfrm>
            <a:off x="3153579" y="2785523"/>
            <a:ext cx="1774021" cy="3221587"/>
          </a:xfrm>
          <a:prstGeom prst="rect">
            <a:avLst/>
          </a:prstGeom>
          <a:effectLst>
            <a:outerShdw blurRad="88900" dist="190500" dir="2700000" algn="tl" rotWithShape="0">
              <a:schemeClr val="bg2">
                <a:lumMod val="25000"/>
                <a:alpha val="43000"/>
              </a:schemeClr>
            </a:outerShdw>
          </a:effectLst>
        </p:spPr>
      </p:pic>
      <p:pic>
        <p:nvPicPr>
          <p:cNvPr id="10" name="Image 9" descr="280px-B29.maxwell.750pix.jpg"/>
          <p:cNvPicPr>
            <a:picLocks noChangeAspect="1"/>
          </p:cNvPicPr>
          <p:nvPr/>
        </p:nvPicPr>
        <p:blipFill>
          <a:blip r:embed="rId6"/>
          <a:stretch>
            <a:fillRect/>
          </a:stretch>
        </p:blipFill>
        <p:spPr>
          <a:xfrm>
            <a:off x="5187244" y="1759214"/>
            <a:ext cx="2043289" cy="1393815"/>
          </a:xfrm>
          <a:prstGeom prst="rect">
            <a:avLst/>
          </a:prstGeom>
          <a:effectLst>
            <a:outerShdw blurRad="88900" dist="190500" dir="2700000" algn="tl" rotWithShape="0">
              <a:schemeClr val="bg2">
                <a:lumMod val="25000"/>
                <a:alpha val="43000"/>
              </a:schemeClr>
            </a:outerShdw>
          </a:effectLst>
        </p:spPr>
      </p:pic>
      <p:sp>
        <p:nvSpPr>
          <p:cNvPr id="11" name="Espace réservé du contenu 5"/>
          <p:cNvSpPr txBox="1">
            <a:spLocks/>
          </p:cNvSpPr>
          <p:nvPr/>
        </p:nvSpPr>
        <p:spPr>
          <a:xfrm>
            <a:off x="5231016" y="5068051"/>
            <a:ext cx="3374658" cy="1504720"/>
          </a:xfrm>
          <a:prstGeom prst="rect">
            <a:avLst/>
          </a:prstGeom>
          <a:solidFill>
            <a:schemeClr val="bg2"/>
          </a:solidFill>
          <a:effectLst>
            <a:outerShdw blurRad="92075" dist="190500" dir="2700000" algn="tl" rotWithShape="0">
              <a:schemeClr val="bg2">
                <a:lumMod val="25000"/>
                <a:alpha val="43000"/>
              </a:schemeClr>
            </a:outerShdw>
          </a:effectLst>
        </p:spPr>
        <p:txBody>
          <a:bodyPr vert="horz" lIns="91440" tIns="45720" rIns="91440" bIns="45720" rtlCol="0">
            <a:normAutofit fontScale="47500" lnSpcReduction="20000"/>
          </a:bodyPr>
          <a:lstStyle/>
          <a:p>
            <a:pPr marL="342900" lvl="0" indent="-342900">
              <a:spcBef>
                <a:spcPct val="20000"/>
              </a:spcBef>
              <a:buFont typeface="Arial"/>
              <a:buChar char="•"/>
            </a:pPr>
            <a:r>
              <a:rPr lang="fr-FR" sz="2800" dirty="0" smtClean="0">
                <a:solidFill>
                  <a:schemeClr val="bg2">
                    <a:lumMod val="25000"/>
                  </a:schemeClr>
                </a:solidFill>
                <a:latin typeface="Courier"/>
                <a:cs typeface="Courier"/>
              </a:rPr>
              <a:t>De 1979 à 1995: ECHOS, passage de particules cosmiques d’énergies exceptionnellement élevées enregistré dans des chambres à émulsion transportées dans les soutes du Concorde, à plus de 17 km  !</a:t>
            </a:r>
          </a:p>
        </p:txBody>
      </p:sp>
      <p:sp>
        <p:nvSpPr>
          <p:cNvPr id="14" name="Espace réservé du numéro de diapositive 13"/>
          <p:cNvSpPr>
            <a:spLocks noGrp="1"/>
          </p:cNvSpPr>
          <p:nvPr>
            <p:ph type="sldNum" sz="quarter" idx="12"/>
          </p:nvPr>
        </p:nvSpPr>
        <p:spPr/>
        <p:txBody>
          <a:bodyPr/>
          <a:lstStyle/>
          <a:p>
            <a:fld id="{684C5316-FBB1-FF45-AEA6-6814A1E4F591}" type="slidenum">
              <a:rPr lang="fr-FR" smtClean="0"/>
              <a:pPr/>
              <a:t>20</a:t>
            </a:fld>
            <a:endParaRPr lang="fr-FR"/>
          </a:p>
        </p:txBody>
      </p:sp>
      <p:sp>
        <p:nvSpPr>
          <p:cNvPr id="15" name="Espace réservé du pied de page 14"/>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 et en orbite !</a:t>
            </a:r>
            <a:endParaRPr lang="fr-FR" dirty="0"/>
          </a:p>
        </p:txBody>
      </p:sp>
      <p:sp>
        <p:nvSpPr>
          <p:cNvPr id="5" name="Espace réservé du contenu 4"/>
          <p:cNvSpPr>
            <a:spLocks noGrp="1"/>
          </p:cNvSpPr>
          <p:nvPr>
            <p:ph sz="half" idx="1"/>
          </p:nvPr>
        </p:nvSpPr>
        <p:spPr>
          <a:xfrm>
            <a:off x="457200" y="2441222"/>
            <a:ext cx="4038600" cy="1521178"/>
          </a:xfrm>
        </p:spPr>
        <p:txBody>
          <a:bodyPr>
            <a:normAutofit fontScale="47500" lnSpcReduction="20000"/>
          </a:bodyPr>
          <a:lstStyle/>
          <a:p>
            <a:r>
              <a:rPr lang="fr-FR" dirty="0" smtClean="0"/>
              <a:t>A partir des années 1960, les programmes spatiaux ouvrent de nouveaux horizons avec </a:t>
            </a:r>
            <a:r>
              <a:rPr lang="fr-FR" dirty="0" smtClean="0">
                <a:solidFill>
                  <a:srgbClr val="E46C0A"/>
                </a:solidFill>
              </a:rPr>
              <a:t>des mesures de longue durée par satellite</a:t>
            </a:r>
            <a:r>
              <a:rPr lang="fr-FR" dirty="0" smtClean="0"/>
              <a:t>.</a:t>
            </a:r>
          </a:p>
          <a:p>
            <a:r>
              <a:rPr lang="fr-FR" dirty="0" smtClean="0"/>
              <a:t>Satellites Protons : mesure de l’intensité et de l’énergie du rayonnement cosmique.</a:t>
            </a:r>
          </a:p>
          <a:p>
            <a:endParaRPr lang="fr-FR" dirty="0" smtClean="0"/>
          </a:p>
          <a:p>
            <a:endParaRPr lang="fr-FR" dirty="0"/>
          </a:p>
        </p:txBody>
      </p:sp>
      <p:sp>
        <p:nvSpPr>
          <p:cNvPr id="6" name="Espace réservé du contenu 5"/>
          <p:cNvSpPr>
            <a:spLocks noGrp="1"/>
          </p:cNvSpPr>
          <p:nvPr>
            <p:ph sz="half" idx="2"/>
          </p:nvPr>
        </p:nvSpPr>
        <p:spPr>
          <a:xfrm>
            <a:off x="4495800" y="795868"/>
            <a:ext cx="4038600" cy="1222022"/>
          </a:xfrm>
        </p:spPr>
        <p:txBody>
          <a:bodyPr>
            <a:normAutofit fontScale="47500" lnSpcReduction="20000"/>
          </a:bodyPr>
          <a:lstStyle/>
          <a:p>
            <a:r>
              <a:rPr lang="fr-FR" dirty="0" smtClean="0"/>
              <a:t>Impact de la Guerre froide </a:t>
            </a:r>
          </a:p>
          <a:p>
            <a:r>
              <a:rPr lang="fr-FR" dirty="0" smtClean="0"/>
              <a:t>1967 (1973) découverte des sursauts gamma</a:t>
            </a:r>
          </a:p>
          <a:p>
            <a:pPr lvl="1"/>
            <a:r>
              <a:rPr lang="fr-FR" dirty="0" smtClean="0"/>
              <a:t>Satellites espions,  surveillance des essais nucléaires</a:t>
            </a:r>
          </a:p>
          <a:p>
            <a:pPr lvl="1"/>
            <a:r>
              <a:rPr lang="fr-FR" dirty="0" smtClean="0"/>
              <a:t>Découverte de bouffées de rayons gamma, provenant de l’espace</a:t>
            </a:r>
          </a:p>
          <a:p>
            <a:endParaRPr lang="fr-FR" dirty="0"/>
          </a:p>
        </p:txBody>
      </p:sp>
      <p:pic>
        <p:nvPicPr>
          <p:cNvPr id="7" name="Image 7" descr="Velas.jpg"/>
          <p:cNvPicPr>
            <a:picLocks noChangeAspect="1"/>
          </p:cNvPicPr>
          <p:nvPr/>
        </p:nvPicPr>
        <p:blipFill>
          <a:blip r:embed="rId2"/>
          <a:srcRect/>
          <a:stretch>
            <a:fillRect/>
          </a:stretch>
        </p:blipFill>
        <p:spPr bwMode="auto">
          <a:xfrm>
            <a:off x="6914444" y="2191616"/>
            <a:ext cx="1765034" cy="3385103"/>
          </a:xfrm>
          <a:prstGeom prst="rect">
            <a:avLst/>
          </a:prstGeom>
          <a:noFill/>
          <a:ln w="9525">
            <a:noFill/>
            <a:miter lim="800000"/>
            <a:headEnd/>
            <a:tailEnd/>
          </a:ln>
        </p:spPr>
      </p:pic>
      <p:pic>
        <p:nvPicPr>
          <p:cNvPr id="8" name="Image 8" descr="Gamma_sursaut.jpg"/>
          <p:cNvPicPr>
            <a:picLocks noChangeAspect="1"/>
          </p:cNvPicPr>
          <p:nvPr/>
        </p:nvPicPr>
        <p:blipFill>
          <a:blip r:embed="rId3"/>
          <a:srcRect/>
          <a:stretch>
            <a:fillRect/>
          </a:stretch>
        </p:blipFill>
        <p:spPr bwMode="auto">
          <a:xfrm>
            <a:off x="3494995" y="4703943"/>
            <a:ext cx="3103204" cy="1745552"/>
          </a:xfrm>
          <a:prstGeom prst="rect">
            <a:avLst/>
          </a:prstGeom>
          <a:noFill/>
          <a:ln w="9525">
            <a:noFill/>
            <a:miter lim="800000"/>
            <a:headEnd/>
            <a:tailEnd/>
          </a:ln>
        </p:spPr>
      </p:pic>
      <p:pic>
        <p:nvPicPr>
          <p:cNvPr id="11" name="Image 10" descr="proton-4__1.jpg"/>
          <p:cNvPicPr>
            <a:picLocks noChangeAspect="1"/>
          </p:cNvPicPr>
          <p:nvPr/>
        </p:nvPicPr>
        <p:blipFill>
          <a:blip r:embed="rId4"/>
          <a:stretch>
            <a:fillRect/>
          </a:stretch>
        </p:blipFill>
        <p:spPr>
          <a:xfrm>
            <a:off x="457200" y="4205119"/>
            <a:ext cx="2537883" cy="2181561"/>
          </a:xfrm>
          <a:prstGeom prst="rect">
            <a:avLst/>
          </a:prstGeom>
        </p:spPr>
      </p:pic>
      <p:sp>
        <p:nvSpPr>
          <p:cNvPr id="10" name="Espace réservé du numéro de diapositive 9"/>
          <p:cNvSpPr>
            <a:spLocks noGrp="1"/>
          </p:cNvSpPr>
          <p:nvPr>
            <p:ph type="sldNum" sz="quarter" idx="12"/>
          </p:nvPr>
        </p:nvSpPr>
        <p:spPr/>
        <p:txBody>
          <a:bodyPr/>
          <a:lstStyle/>
          <a:p>
            <a:fld id="{684C5316-FBB1-FF45-AEA6-6814A1E4F591}" type="slidenum">
              <a:rPr lang="fr-FR" smtClean="0"/>
              <a:pPr/>
              <a:t>21</a:t>
            </a:fld>
            <a:endParaRPr lang="fr-FR"/>
          </a:p>
        </p:txBody>
      </p:sp>
      <p:sp>
        <p:nvSpPr>
          <p:cNvPr id="12" name="Espace réservé du pied de page 11"/>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De nos jours</a:t>
            </a:r>
            <a:endParaRPr lang="fr-FR" dirty="0"/>
          </a:p>
        </p:txBody>
      </p:sp>
      <p:sp>
        <p:nvSpPr>
          <p:cNvPr id="3" name="Sous-titre 2"/>
          <p:cNvSpPr>
            <a:spLocks noGrp="1"/>
          </p:cNvSpPr>
          <p:nvPr>
            <p:ph type="subTitle" idx="1"/>
          </p:nvPr>
        </p:nvSpPr>
        <p:spPr>
          <a:xfrm>
            <a:off x="1371600" y="3886200"/>
            <a:ext cx="6400800" cy="1151467"/>
          </a:xfrm>
          <a:blipFill rotWithShape="1">
            <a:blip r:embed="rId2"/>
            <a:tile tx="0" ty="0" sx="100000" sy="100000" flip="none" algn="tl"/>
          </a:blipFill>
        </p:spPr>
        <p:txBody>
          <a:bodyPr>
            <a:normAutofit/>
          </a:bodyPr>
          <a:lstStyle/>
          <a:p>
            <a:r>
              <a:rPr lang="fr-FR" dirty="0" smtClean="0">
                <a:latin typeface="Eurostile"/>
                <a:cs typeface="Eurostile"/>
              </a:rPr>
              <a:t>A la conquête </a:t>
            </a:r>
            <a:br>
              <a:rPr lang="fr-FR" dirty="0" smtClean="0">
                <a:latin typeface="Eurostile"/>
                <a:cs typeface="Eurostile"/>
              </a:rPr>
            </a:br>
            <a:r>
              <a:rPr lang="fr-FR" dirty="0" smtClean="0">
                <a:latin typeface="Eurostile"/>
                <a:cs typeface="Eurostile"/>
              </a:rPr>
              <a:t>des grands espaces !</a:t>
            </a:r>
            <a:endParaRPr lang="fr-FR" dirty="0">
              <a:latin typeface="Eurostile"/>
              <a:cs typeface="Eurostile"/>
            </a:endParaRPr>
          </a:p>
        </p:txBody>
      </p:sp>
      <p:sp>
        <p:nvSpPr>
          <p:cNvPr id="5" name="Espace réservé du numéro de diapositive 4"/>
          <p:cNvSpPr>
            <a:spLocks noGrp="1"/>
          </p:cNvSpPr>
          <p:nvPr>
            <p:ph type="sldNum" sz="quarter" idx="12"/>
          </p:nvPr>
        </p:nvSpPr>
        <p:spPr/>
        <p:txBody>
          <a:bodyPr/>
          <a:lstStyle/>
          <a:p>
            <a:fld id="{684C5316-FBB1-FF45-AEA6-6814A1E4F591}" type="slidenum">
              <a:rPr lang="fr-FR" smtClean="0"/>
              <a:pPr/>
              <a:t>22</a:t>
            </a:fld>
            <a:endParaRPr lang="fr-FR"/>
          </a:p>
        </p:txBody>
      </p:sp>
      <p:sp>
        <p:nvSpPr>
          <p:cNvPr id="6" name="Espace réservé du pied de page 5"/>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Image 12" descr="perseids2012_hackmann_2000.jpg"/>
          <p:cNvPicPr>
            <a:picLocks noChangeAspect="1"/>
          </p:cNvPicPr>
          <p:nvPr/>
        </p:nvPicPr>
        <p:blipFill>
          <a:blip r:embed="rId3"/>
          <a:srcRect r="12432"/>
          <a:stretch>
            <a:fillRect/>
          </a:stretch>
        </p:blipFill>
        <p:spPr>
          <a:xfrm>
            <a:off x="0" y="-70485"/>
            <a:ext cx="9144000" cy="6959741"/>
          </a:xfrm>
          <a:prstGeom prst="rect">
            <a:avLst/>
          </a:prstGeom>
        </p:spPr>
      </p:pic>
      <p:pic>
        <p:nvPicPr>
          <p:cNvPr id="15" name="Image 14" descr="SN1006.jpg"/>
          <p:cNvPicPr>
            <a:picLocks noChangeAspect="1"/>
          </p:cNvPicPr>
          <p:nvPr/>
        </p:nvPicPr>
        <p:blipFill>
          <a:blip r:embed="rId4"/>
          <a:stretch>
            <a:fillRect/>
          </a:stretch>
        </p:blipFill>
        <p:spPr>
          <a:xfrm>
            <a:off x="376276" y="3546553"/>
            <a:ext cx="2851272" cy="2152710"/>
          </a:xfrm>
          <a:prstGeom prst="rect">
            <a:avLst/>
          </a:prstGeom>
        </p:spPr>
      </p:pic>
      <p:sp>
        <p:nvSpPr>
          <p:cNvPr id="6" name="Titre 5"/>
          <p:cNvSpPr>
            <a:spLocks noGrp="1"/>
          </p:cNvSpPr>
          <p:nvPr>
            <p:ph type="title"/>
          </p:nvPr>
        </p:nvSpPr>
        <p:spPr/>
        <p:txBody>
          <a:bodyPr/>
          <a:lstStyle/>
          <a:p>
            <a:r>
              <a:rPr lang="fr-FR" dirty="0" smtClean="0"/>
              <a:t>L’astronomie gamma</a:t>
            </a:r>
            <a:endParaRPr lang="fr-FR" dirty="0"/>
          </a:p>
        </p:txBody>
      </p:sp>
      <p:sp>
        <p:nvSpPr>
          <p:cNvPr id="21" name="Espace réservé du contenu 20"/>
          <p:cNvSpPr>
            <a:spLocks noGrp="1"/>
          </p:cNvSpPr>
          <p:nvPr>
            <p:ph sz="half" idx="2"/>
          </p:nvPr>
        </p:nvSpPr>
        <p:spPr>
          <a:xfrm>
            <a:off x="1507068" y="2339146"/>
            <a:ext cx="4360336" cy="979787"/>
          </a:xfrm>
        </p:spPr>
        <p:txBody>
          <a:bodyPr>
            <a:normAutofit fontScale="62500" lnSpcReduction="20000"/>
          </a:bodyPr>
          <a:lstStyle/>
          <a:p>
            <a:r>
              <a:rPr lang="fr-FR" dirty="0" smtClean="0">
                <a:latin typeface="Eurostile"/>
                <a:cs typeface="Eurostile"/>
              </a:rPr>
              <a:t>Production de gammas</a:t>
            </a:r>
          </a:p>
          <a:p>
            <a:pPr lvl="1"/>
            <a:r>
              <a:rPr lang="fr-FR" dirty="0" smtClean="0">
                <a:latin typeface="Eurostile"/>
                <a:cs typeface="Eurostile"/>
              </a:rPr>
              <a:t>Tout phénomène ou objet céleste impliquant les particules en accélération émet à priori des rayons gamma</a:t>
            </a:r>
          </a:p>
          <a:p>
            <a:endParaRPr lang="fr-FR" dirty="0"/>
          </a:p>
        </p:txBody>
      </p:sp>
      <p:sp>
        <p:nvSpPr>
          <p:cNvPr id="5" name="Espace réservé du numéro de diapositive 4"/>
          <p:cNvSpPr>
            <a:spLocks noGrp="1"/>
          </p:cNvSpPr>
          <p:nvPr>
            <p:ph type="sldNum" sz="quarter" idx="12"/>
          </p:nvPr>
        </p:nvSpPr>
        <p:spPr/>
        <p:txBody>
          <a:bodyPr/>
          <a:lstStyle/>
          <a:p>
            <a:pPr>
              <a:defRPr/>
            </a:pPr>
            <a:fld id="{A08BABCC-2CB6-BE4E-8301-0BCFA73651B0}" type="slidenum">
              <a:rPr lang="fr-FR" smtClean="0"/>
              <a:pPr>
                <a:defRPr/>
              </a:pPr>
              <a:t>23</a:t>
            </a:fld>
            <a:endParaRPr lang="fr-FR"/>
          </a:p>
        </p:txBody>
      </p:sp>
      <p:pic>
        <p:nvPicPr>
          <p:cNvPr id="14" name="Image 13" descr="Crabpulsar.jpg"/>
          <p:cNvPicPr>
            <a:picLocks noChangeAspect="1"/>
          </p:cNvPicPr>
          <p:nvPr/>
        </p:nvPicPr>
        <p:blipFill>
          <a:blip r:embed="rId5"/>
          <a:stretch>
            <a:fillRect/>
          </a:stretch>
        </p:blipFill>
        <p:spPr>
          <a:xfrm>
            <a:off x="3352803" y="3905074"/>
            <a:ext cx="2514600" cy="2514600"/>
          </a:xfrm>
          <a:prstGeom prst="rect">
            <a:avLst/>
          </a:prstGeom>
        </p:spPr>
      </p:pic>
      <p:pic>
        <p:nvPicPr>
          <p:cNvPr id="17" name="Image 16" descr="220px-M87_jet.jpg"/>
          <p:cNvPicPr>
            <a:picLocks noChangeAspect="1"/>
          </p:cNvPicPr>
          <p:nvPr/>
        </p:nvPicPr>
        <p:blipFill>
          <a:blip r:embed="rId6"/>
          <a:stretch>
            <a:fillRect/>
          </a:stretch>
        </p:blipFill>
        <p:spPr>
          <a:xfrm>
            <a:off x="6237111" y="722864"/>
            <a:ext cx="2326591" cy="2432344"/>
          </a:xfrm>
          <a:prstGeom prst="rect">
            <a:avLst/>
          </a:prstGeom>
        </p:spPr>
      </p:pic>
      <p:sp>
        <p:nvSpPr>
          <p:cNvPr id="8" name="Rectangle 7"/>
          <p:cNvSpPr/>
          <p:nvPr/>
        </p:nvSpPr>
        <p:spPr>
          <a:xfrm>
            <a:off x="460941" y="5299153"/>
            <a:ext cx="1313180" cy="400110"/>
          </a:xfrm>
          <a:prstGeom prst="rect">
            <a:avLst/>
          </a:prstGeom>
        </p:spPr>
        <p:txBody>
          <a:bodyPr wrap="none">
            <a:spAutoFit/>
          </a:bodyPr>
          <a:lstStyle/>
          <a:p>
            <a:r>
              <a:rPr lang="fr-FR" sz="2000" dirty="0" smtClean="0">
                <a:solidFill>
                  <a:schemeClr val="accent6">
                    <a:lumMod val="75000"/>
                  </a:schemeClr>
                </a:solidFill>
                <a:latin typeface="Chalkduster"/>
                <a:cs typeface="Chalkduster"/>
              </a:rPr>
              <a:t>SN 1006</a:t>
            </a:r>
            <a:endParaRPr lang="fr-FR" sz="2000" dirty="0">
              <a:solidFill>
                <a:schemeClr val="accent6">
                  <a:lumMod val="75000"/>
                </a:schemeClr>
              </a:solidFill>
              <a:latin typeface="Chalkduster"/>
              <a:cs typeface="Chalkduster"/>
            </a:endParaRPr>
          </a:p>
        </p:txBody>
      </p:sp>
      <p:sp>
        <p:nvSpPr>
          <p:cNvPr id="9" name="Rectangle 8"/>
          <p:cNvSpPr/>
          <p:nvPr/>
        </p:nvSpPr>
        <p:spPr>
          <a:xfrm>
            <a:off x="3302004" y="5699263"/>
            <a:ext cx="3058205" cy="707886"/>
          </a:xfrm>
          <a:prstGeom prst="rect">
            <a:avLst/>
          </a:prstGeom>
        </p:spPr>
        <p:txBody>
          <a:bodyPr wrap="square">
            <a:spAutoFit/>
          </a:bodyPr>
          <a:lstStyle/>
          <a:p>
            <a:r>
              <a:rPr lang="fr-FR" sz="2000" dirty="0" smtClean="0">
                <a:solidFill>
                  <a:schemeClr val="accent6">
                    <a:lumMod val="75000"/>
                  </a:schemeClr>
                </a:solidFill>
                <a:latin typeface="Chalkduster"/>
                <a:cs typeface="Chalkduster"/>
              </a:rPr>
              <a:t>Pulsar, </a:t>
            </a:r>
            <a:r>
              <a:rPr lang="fr-FR" sz="2000" dirty="0" err="1" smtClean="0">
                <a:solidFill>
                  <a:schemeClr val="accent6">
                    <a:lumMod val="75000"/>
                  </a:schemeClr>
                </a:solidFill>
                <a:latin typeface="Chalkduster"/>
                <a:cs typeface="Chalkduster"/>
              </a:rPr>
              <a:t>Nebuleuse</a:t>
            </a:r>
            <a:r>
              <a:rPr lang="fr-FR" sz="2000" dirty="0" smtClean="0">
                <a:solidFill>
                  <a:schemeClr val="accent6">
                    <a:lumMod val="75000"/>
                  </a:schemeClr>
                </a:solidFill>
                <a:latin typeface="Chalkduster"/>
                <a:cs typeface="Chalkduster"/>
              </a:rPr>
              <a:t> du crabe</a:t>
            </a:r>
            <a:endParaRPr lang="fr-FR" sz="2000" dirty="0">
              <a:solidFill>
                <a:schemeClr val="accent6">
                  <a:lumMod val="75000"/>
                </a:schemeClr>
              </a:solidFill>
              <a:latin typeface="Chalkduster"/>
              <a:cs typeface="Chalkduster"/>
            </a:endParaRPr>
          </a:p>
        </p:txBody>
      </p:sp>
      <p:sp>
        <p:nvSpPr>
          <p:cNvPr id="10" name="Rectangle 9"/>
          <p:cNvSpPr/>
          <p:nvPr/>
        </p:nvSpPr>
        <p:spPr>
          <a:xfrm>
            <a:off x="7552804" y="722864"/>
            <a:ext cx="761747" cy="400110"/>
          </a:xfrm>
          <a:prstGeom prst="rect">
            <a:avLst/>
          </a:prstGeom>
        </p:spPr>
        <p:txBody>
          <a:bodyPr wrap="none">
            <a:spAutoFit/>
          </a:bodyPr>
          <a:lstStyle/>
          <a:p>
            <a:r>
              <a:rPr lang="fr-FR" sz="2000" dirty="0" smtClean="0">
                <a:solidFill>
                  <a:schemeClr val="accent6">
                    <a:lumMod val="75000"/>
                  </a:schemeClr>
                </a:solidFill>
                <a:latin typeface="Chalkduster"/>
                <a:cs typeface="Chalkduster"/>
              </a:rPr>
              <a:t>M87</a:t>
            </a:r>
            <a:endParaRPr lang="fr-FR" sz="2000" dirty="0">
              <a:solidFill>
                <a:schemeClr val="accent6">
                  <a:lumMod val="75000"/>
                </a:schemeClr>
              </a:solidFill>
              <a:latin typeface="Chalkduster"/>
              <a:cs typeface="Chalkduster"/>
            </a:endParaRPr>
          </a:p>
        </p:txBody>
      </p:sp>
      <p:sp>
        <p:nvSpPr>
          <p:cNvPr id="22" name="Espace réservé du contenu 20"/>
          <p:cNvSpPr>
            <a:spLocks noGrp="1"/>
          </p:cNvSpPr>
          <p:nvPr>
            <p:ph sz="half" idx="2"/>
          </p:nvPr>
        </p:nvSpPr>
        <p:spPr>
          <a:xfrm>
            <a:off x="6237111" y="3546553"/>
            <a:ext cx="2449689" cy="2215267"/>
          </a:xfrm>
        </p:spPr>
        <p:txBody>
          <a:bodyPr>
            <a:noAutofit/>
          </a:bodyPr>
          <a:lstStyle/>
          <a:p>
            <a:r>
              <a:rPr lang="fr-FR" sz="1600" dirty="0" smtClean="0">
                <a:latin typeface="Eurostile"/>
                <a:cs typeface="Eurostile"/>
              </a:rPr>
              <a:t>Les rayons gamma ne sont pas déviés par les champs magnétiques interstellaires, et voyagent en ligne droite !!!</a:t>
            </a:r>
          </a:p>
          <a:p>
            <a:r>
              <a:rPr lang="fr-FR" sz="1600" dirty="0" smtClean="0">
                <a:latin typeface="Eurostile"/>
                <a:cs typeface="Eurostile"/>
              </a:rPr>
              <a:t>Ils gardent la mémoire de leur origine</a:t>
            </a:r>
          </a:p>
        </p:txBody>
      </p:sp>
      <p:sp>
        <p:nvSpPr>
          <p:cNvPr id="18" name="Espace réservé du pied de page 17"/>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Image 13" descr="perseids2012_hackmann_2000.jpg"/>
          <p:cNvPicPr>
            <a:picLocks noChangeAspect="1"/>
          </p:cNvPicPr>
          <p:nvPr/>
        </p:nvPicPr>
        <p:blipFill>
          <a:blip r:embed="rId3"/>
          <a:srcRect r="12432"/>
          <a:stretch>
            <a:fillRect/>
          </a:stretch>
        </p:blipFill>
        <p:spPr>
          <a:xfrm>
            <a:off x="0" y="-70485"/>
            <a:ext cx="9144000" cy="6959741"/>
          </a:xfrm>
          <a:prstGeom prst="rect">
            <a:avLst/>
          </a:prstGeom>
        </p:spPr>
      </p:pic>
      <p:pic>
        <p:nvPicPr>
          <p:cNvPr id="10" name="Image 9" descr="Integral_3D.jpg"/>
          <p:cNvPicPr>
            <a:picLocks noChangeAspect="1"/>
          </p:cNvPicPr>
          <p:nvPr/>
        </p:nvPicPr>
        <p:blipFill>
          <a:blip r:embed="rId4"/>
          <a:stretch>
            <a:fillRect/>
          </a:stretch>
        </p:blipFill>
        <p:spPr>
          <a:xfrm>
            <a:off x="376276" y="3160272"/>
            <a:ext cx="3149600" cy="2362200"/>
          </a:xfrm>
          <a:prstGeom prst="rect">
            <a:avLst/>
          </a:prstGeom>
        </p:spPr>
      </p:pic>
      <p:sp>
        <p:nvSpPr>
          <p:cNvPr id="6" name="Titre 5"/>
          <p:cNvSpPr>
            <a:spLocks noGrp="1"/>
          </p:cNvSpPr>
          <p:nvPr>
            <p:ph type="title"/>
          </p:nvPr>
        </p:nvSpPr>
        <p:spPr/>
        <p:txBody>
          <a:bodyPr/>
          <a:lstStyle/>
          <a:p>
            <a:r>
              <a:rPr lang="fr-FR" smtClean="0"/>
              <a:t>Détecteurs dans l’espace</a:t>
            </a:r>
            <a:endParaRPr lang="fr-FR" dirty="0"/>
          </a:p>
        </p:txBody>
      </p:sp>
      <p:sp>
        <p:nvSpPr>
          <p:cNvPr id="20" name="Espace réservé du contenu 19"/>
          <p:cNvSpPr>
            <a:spLocks noGrp="1"/>
          </p:cNvSpPr>
          <p:nvPr>
            <p:ph sz="half" idx="2"/>
          </p:nvPr>
        </p:nvSpPr>
        <p:spPr>
          <a:xfrm>
            <a:off x="3810000" y="5522472"/>
            <a:ext cx="5125155" cy="1135458"/>
          </a:xfrm>
        </p:spPr>
        <p:txBody>
          <a:bodyPr>
            <a:normAutofit fontScale="55000" lnSpcReduction="20000"/>
          </a:bodyPr>
          <a:lstStyle/>
          <a:p>
            <a:pPr lvl="0"/>
            <a:r>
              <a:rPr lang="fr-FR" dirty="0" smtClean="0">
                <a:solidFill>
                  <a:prstClr val="black"/>
                </a:solidFill>
                <a:latin typeface="Eurostile"/>
                <a:cs typeface="Eurostile"/>
              </a:rPr>
              <a:t>Le satellite Fermi cartographie le ciel en rayonnement gamma dans un domaine en énergie de 0,02 à 300 </a:t>
            </a:r>
            <a:r>
              <a:rPr lang="fr-FR" dirty="0" err="1" smtClean="0">
                <a:solidFill>
                  <a:prstClr val="black"/>
                </a:solidFill>
                <a:latin typeface="Eurostile"/>
                <a:cs typeface="Eurostile"/>
              </a:rPr>
              <a:t>GeV</a:t>
            </a:r>
            <a:r>
              <a:rPr lang="fr-FR" dirty="0" smtClean="0">
                <a:solidFill>
                  <a:prstClr val="black"/>
                </a:solidFill>
                <a:latin typeface="Eurostile"/>
                <a:cs typeface="Eurostile"/>
              </a:rPr>
              <a:t>. </a:t>
            </a:r>
          </a:p>
          <a:p>
            <a:pPr lvl="0"/>
            <a:r>
              <a:rPr lang="fr-FR" dirty="0" smtClean="0">
                <a:solidFill>
                  <a:prstClr val="black"/>
                </a:solidFill>
                <a:latin typeface="Eurostile"/>
                <a:cs typeface="Eurostile"/>
              </a:rPr>
              <a:t>Sur ce cliché du ciel, les régions en rouge orangé marquent les zones d’émission les plus intenses.</a:t>
            </a:r>
            <a:endParaRPr lang="fr-FR" dirty="0" smtClean="0">
              <a:latin typeface="Eurostile"/>
              <a:cs typeface="Eurostile"/>
            </a:endParaRPr>
          </a:p>
          <a:p>
            <a:endParaRPr lang="fr-FR" dirty="0">
              <a:latin typeface="Eurostile"/>
              <a:cs typeface="Eurostile"/>
            </a:endParaRPr>
          </a:p>
        </p:txBody>
      </p:sp>
      <p:pic>
        <p:nvPicPr>
          <p:cNvPr id="11" name="Image 10" descr="193251main_glast_rendering_med.jpg"/>
          <p:cNvPicPr>
            <a:picLocks noChangeAspect="1"/>
          </p:cNvPicPr>
          <p:nvPr/>
        </p:nvPicPr>
        <p:blipFill>
          <a:blip r:embed="rId5"/>
          <a:stretch>
            <a:fillRect/>
          </a:stretch>
        </p:blipFill>
        <p:spPr>
          <a:xfrm>
            <a:off x="5715000" y="618896"/>
            <a:ext cx="2624002" cy="2025729"/>
          </a:xfrm>
          <a:prstGeom prst="rect">
            <a:avLst/>
          </a:prstGeom>
        </p:spPr>
      </p:pic>
      <p:sp>
        <p:nvSpPr>
          <p:cNvPr id="12" name="ZoneTexte 11"/>
          <p:cNvSpPr txBox="1"/>
          <p:nvPr/>
        </p:nvSpPr>
        <p:spPr>
          <a:xfrm>
            <a:off x="376276" y="5060807"/>
            <a:ext cx="1438707" cy="400110"/>
          </a:xfrm>
          <a:prstGeom prst="rect">
            <a:avLst/>
          </a:prstGeom>
          <a:noFill/>
        </p:spPr>
        <p:txBody>
          <a:bodyPr wrap="none" rtlCol="0">
            <a:spAutoFit/>
          </a:bodyPr>
          <a:lstStyle/>
          <a:p>
            <a:r>
              <a:rPr lang="fr-FR" sz="2000" dirty="0" err="1" smtClean="0">
                <a:solidFill>
                  <a:schemeClr val="accent6">
                    <a:lumMod val="75000"/>
                  </a:schemeClr>
                </a:solidFill>
                <a:latin typeface="Chalkduster"/>
                <a:cs typeface="Chalkduster"/>
              </a:rPr>
              <a:t>Integral</a:t>
            </a:r>
            <a:r>
              <a:rPr lang="fr-FR" dirty="0" err="1" smtClean="0"/>
              <a:t>l</a:t>
            </a:r>
            <a:endParaRPr lang="fr-FR" dirty="0"/>
          </a:p>
        </p:txBody>
      </p:sp>
      <p:sp>
        <p:nvSpPr>
          <p:cNvPr id="13" name="ZoneTexte 12"/>
          <p:cNvSpPr txBox="1"/>
          <p:nvPr/>
        </p:nvSpPr>
        <p:spPr>
          <a:xfrm>
            <a:off x="4951959" y="2444570"/>
            <a:ext cx="1031759" cy="400110"/>
          </a:xfrm>
          <a:prstGeom prst="rect">
            <a:avLst/>
          </a:prstGeom>
          <a:noFill/>
        </p:spPr>
        <p:txBody>
          <a:bodyPr wrap="none" rtlCol="0">
            <a:spAutoFit/>
          </a:bodyPr>
          <a:lstStyle/>
          <a:p>
            <a:r>
              <a:rPr lang="fr-FR" sz="2000" dirty="0" smtClean="0">
                <a:solidFill>
                  <a:srgbClr val="E46C0A"/>
                </a:solidFill>
                <a:latin typeface="Chalkduster"/>
                <a:cs typeface="Chalkduster"/>
              </a:rPr>
              <a:t>Fermi</a:t>
            </a:r>
            <a:endParaRPr lang="fr-FR" dirty="0">
              <a:solidFill>
                <a:srgbClr val="E46C0A"/>
              </a:solidFill>
              <a:latin typeface="Chalkduster"/>
              <a:cs typeface="Chalkduster"/>
            </a:endParaRPr>
          </a:p>
        </p:txBody>
      </p:sp>
      <p:pic>
        <p:nvPicPr>
          <p:cNvPr id="16" name="Image 15" descr="614826main_Fermi-3-year.jpg"/>
          <p:cNvPicPr>
            <a:picLocks noChangeAspect="1"/>
          </p:cNvPicPr>
          <p:nvPr/>
        </p:nvPicPr>
        <p:blipFill>
          <a:blip r:embed="rId6"/>
          <a:stretch>
            <a:fillRect/>
          </a:stretch>
        </p:blipFill>
        <p:spPr>
          <a:xfrm>
            <a:off x="4176888" y="2793225"/>
            <a:ext cx="4758267" cy="2729247"/>
          </a:xfrm>
          <a:prstGeom prst="rect">
            <a:avLst/>
          </a:prstGeom>
        </p:spPr>
      </p:pic>
      <p:pic>
        <p:nvPicPr>
          <p:cNvPr id="9" name="Image 8"/>
          <p:cNvPicPr>
            <a:picLocks noChangeAspect="1"/>
          </p:cNvPicPr>
          <p:nvPr/>
        </p:nvPicPr>
        <p:blipFill>
          <a:blip r:embed="rId7"/>
          <a:stretch>
            <a:fillRect/>
          </a:stretch>
        </p:blipFill>
        <p:spPr>
          <a:xfrm>
            <a:off x="4176888" y="618896"/>
            <a:ext cx="1290951" cy="1928391"/>
          </a:xfrm>
          <a:prstGeom prst="rect">
            <a:avLst/>
          </a:prstGeom>
        </p:spPr>
      </p:pic>
      <p:sp>
        <p:nvSpPr>
          <p:cNvPr id="17" name="Espace réservé du numéro de diapositive 16"/>
          <p:cNvSpPr>
            <a:spLocks noGrp="1"/>
          </p:cNvSpPr>
          <p:nvPr>
            <p:ph type="sldNum" sz="quarter" idx="12"/>
          </p:nvPr>
        </p:nvSpPr>
        <p:spPr/>
        <p:txBody>
          <a:bodyPr/>
          <a:lstStyle/>
          <a:p>
            <a:fld id="{684C5316-FBB1-FF45-AEA6-6814A1E4F591}" type="slidenum">
              <a:rPr lang="fr-FR" smtClean="0"/>
              <a:pPr/>
              <a:t>24</a:t>
            </a:fld>
            <a:endParaRPr lang="fr-FR"/>
          </a:p>
        </p:txBody>
      </p:sp>
      <p:sp>
        <p:nvSpPr>
          <p:cNvPr id="18" name="Espace réservé du pied de page 17"/>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Image 8" descr="cta_sur_03.jpg"/>
          <p:cNvPicPr>
            <a:picLocks noChangeAspect="1"/>
          </p:cNvPicPr>
          <p:nvPr/>
        </p:nvPicPr>
        <p:blipFill>
          <a:blip r:embed="rId3">
            <a:alphaModFix amt="70000"/>
          </a:blip>
          <a:srcRect l="19484" r="5330"/>
          <a:stretch>
            <a:fillRect/>
          </a:stretch>
        </p:blipFill>
        <p:spPr>
          <a:xfrm>
            <a:off x="0" y="0"/>
            <a:ext cx="9144000" cy="6858961"/>
          </a:xfrm>
          <a:prstGeom prst="rect">
            <a:avLst/>
          </a:prstGeom>
          <a:solidFill>
            <a:schemeClr val="bg2"/>
          </a:solidFill>
          <a:effectLst/>
        </p:spPr>
      </p:pic>
      <p:pic>
        <p:nvPicPr>
          <p:cNvPr id="8" name="Image 7" descr="1070_2.png"/>
          <p:cNvPicPr>
            <a:picLocks noChangeAspect="1"/>
          </p:cNvPicPr>
          <p:nvPr/>
        </p:nvPicPr>
        <p:blipFill>
          <a:blip r:embed="rId4"/>
          <a:srcRect r="53333"/>
          <a:stretch>
            <a:fillRect/>
          </a:stretch>
        </p:blipFill>
        <p:spPr>
          <a:xfrm>
            <a:off x="5063348" y="833072"/>
            <a:ext cx="2895600" cy="2804595"/>
          </a:xfrm>
          <a:prstGeom prst="rect">
            <a:avLst/>
          </a:prstGeom>
        </p:spPr>
      </p:pic>
      <p:pic>
        <p:nvPicPr>
          <p:cNvPr id="7" name="Image 6" descr="Image_02.jpg"/>
          <p:cNvPicPr>
            <a:picLocks noChangeAspect="1"/>
          </p:cNvPicPr>
          <p:nvPr/>
        </p:nvPicPr>
        <p:blipFill>
          <a:blip r:embed="rId5"/>
          <a:srcRect r="31081"/>
          <a:stretch>
            <a:fillRect/>
          </a:stretch>
        </p:blipFill>
        <p:spPr>
          <a:xfrm>
            <a:off x="7187414" y="136425"/>
            <a:ext cx="1543068" cy="1679221"/>
          </a:xfrm>
          <a:prstGeom prst="rect">
            <a:avLst/>
          </a:prstGeom>
        </p:spPr>
      </p:pic>
      <p:sp>
        <p:nvSpPr>
          <p:cNvPr id="2" name="Titre 1"/>
          <p:cNvSpPr>
            <a:spLocks noGrp="1"/>
          </p:cNvSpPr>
          <p:nvPr>
            <p:ph type="title"/>
          </p:nvPr>
        </p:nvSpPr>
        <p:spPr/>
        <p:txBody>
          <a:bodyPr/>
          <a:lstStyle/>
          <a:p>
            <a:r>
              <a:rPr lang="fr-FR" dirty="0" smtClean="0"/>
              <a:t>Observatoires terrestres</a:t>
            </a:r>
            <a:endParaRPr lang="fr-FR" dirty="0"/>
          </a:p>
        </p:txBody>
      </p:sp>
      <p:pic>
        <p:nvPicPr>
          <p:cNvPr id="11" name="Image 10" descr="P1030577.jpg"/>
          <p:cNvPicPr>
            <a:picLocks noChangeAspect="1"/>
          </p:cNvPicPr>
          <p:nvPr/>
        </p:nvPicPr>
        <p:blipFill>
          <a:blip r:embed="rId6"/>
          <a:stretch>
            <a:fillRect/>
          </a:stretch>
        </p:blipFill>
        <p:spPr>
          <a:xfrm>
            <a:off x="4684888" y="4020913"/>
            <a:ext cx="3274060" cy="2455769"/>
          </a:xfrm>
          <a:prstGeom prst="rect">
            <a:avLst/>
          </a:prstGeom>
        </p:spPr>
      </p:pic>
      <p:sp>
        <p:nvSpPr>
          <p:cNvPr id="12" name="Espace réservé du texte vertical 2"/>
          <p:cNvSpPr txBox="1">
            <a:spLocks/>
          </p:cNvSpPr>
          <p:nvPr/>
        </p:nvSpPr>
        <p:spPr>
          <a:xfrm>
            <a:off x="457199" y="2375230"/>
            <a:ext cx="4227689" cy="1600200"/>
          </a:xfrm>
          <a:prstGeom prst="rect">
            <a:avLst/>
          </a:prstGeom>
          <a:solidFill>
            <a:schemeClr val="bg2"/>
          </a:solidFill>
          <a:effectLst>
            <a:outerShdw blurRad="92075" dist="190500" dir="2700000" algn="tl" rotWithShape="0">
              <a:schemeClr val="bg2">
                <a:lumMod val="25000"/>
                <a:alpha val="43000"/>
              </a:schemeClr>
            </a:outerShdw>
          </a:effectLst>
        </p:spPr>
        <p:txBody>
          <a:bodyPr vert="horz" lIns="91440" tIns="45720" rIns="91440" bIns="45720" rtlCol="0">
            <a:normAutofit fontScale="55000" lnSpcReduction="20000"/>
          </a:bodyPr>
          <a:lstStyle/>
          <a:p>
            <a:pPr marL="342900" lvl="0" indent="-342900">
              <a:spcBef>
                <a:spcPct val="20000"/>
              </a:spcBef>
              <a:buFont typeface="Arial"/>
              <a:buChar char="•"/>
            </a:pPr>
            <a:r>
              <a:rPr lang="fr-FR" sz="2800" dirty="0" smtClean="0">
                <a:solidFill>
                  <a:schemeClr val="bg2">
                    <a:lumMod val="25000"/>
                  </a:schemeClr>
                </a:solidFill>
                <a:latin typeface="Eurostile"/>
                <a:cs typeface="Eurostile"/>
              </a:rPr>
              <a:t>Gamma de très haute énergie : rares, besoin de grande surface de détection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fr-FR" sz="2800" b="0" i="0" u="none" strike="noStrike" kern="1200" cap="none" spc="0" normalizeH="0" baseline="0" noProof="0" dirty="0" err="1" smtClean="0">
                <a:ln>
                  <a:noFill/>
                </a:ln>
                <a:solidFill>
                  <a:schemeClr val="bg2">
                    <a:lumMod val="25000"/>
                  </a:schemeClr>
                </a:solidFill>
                <a:effectLst/>
                <a:uLnTx/>
                <a:uFillTx/>
                <a:latin typeface="Eurostile"/>
                <a:ea typeface="+mn-ea"/>
                <a:cs typeface="Eurostile"/>
              </a:rPr>
              <a:t>Telescope</a:t>
            </a:r>
            <a:r>
              <a:rPr kumimoji="0" lang="fr-FR" sz="2800" b="0" i="0" u="none" strike="noStrike" kern="1200" cap="none" spc="0" normalizeH="0" baseline="0" noProof="0" dirty="0" smtClean="0">
                <a:ln>
                  <a:noFill/>
                </a:ln>
                <a:solidFill>
                  <a:schemeClr val="bg2">
                    <a:lumMod val="25000"/>
                  </a:schemeClr>
                </a:solidFill>
                <a:effectLst/>
                <a:uLnTx/>
                <a:uFillTx/>
                <a:latin typeface="Eurostile"/>
                <a:ea typeface="+mn-ea"/>
                <a:cs typeface="Eurostile"/>
              </a:rPr>
              <a:t> HESS : Observation des sources de gamma, E &gt;10 </a:t>
            </a:r>
            <a:r>
              <a:rPr kumimoji="0" lang="fr-FR" sz="2800" b="0" i="0" u="none" strike="noStrike" kern="1200" cap="none" spc="0" normalizeH="0" baseline="0" noProof="0" dirty="0" err="1" smtClean="0">
                <a:ln>
                  <a:noFill/>
                </a:ln>
                <a:solidFill>
                  <a:schemeClr val="bg2">
                    <a:lumMod val="25000"/>
                  </a:schemeClr>
                </a:solidFill>
                <a:effectLst/>
                <a:uLnTx/>
                <a:uFillTx/>
                <a:latin typeface="Eurostile"/>
                <a:ea typeface="+mn-ea"/>
                <a:cs typeface="Eurostile"/>
              </a:rPr>
              <a:t>GeV</a:t>
            </a:r>
            <a:endParaRPr kumimoji="0" lang="fr-FR" sz="2800" b="0" i="0" u="none" strike="noStrike" kern="1200" cap="none" spc="0" normalizeH="0" baseline="0" noProof="0" dirty="0" smtClean="0">
              <a:ln>
                <a:noFill/>
              </a:ln>
              <a:solidFill>
                <a:schemeClr val="bg2">
                  <a:lumMod val="25000"/>
                </a:schemeClr>
              </a:solidFill>
              <a:effectLst/>
              <a:uLnTx/>
              <a:uFillTx/>
              <a:latin typeface="Eurostile"/>
              <a:ea typeface="+mn-ea"/>
              <a:cs typeface="Eurostile"/>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fr-FR" sz="2400" b="0" i="0" u="none" strike="noStrike" kern="1200" cap="none" spc="0" normalizeH="0" baseline="0" noProof="0" dirty="0" smtClean="0">
                <a:ln>
                  <a:noFill/>
                </a:ln>
                <a:solidFill>
                  <a:schemeClr val="accent6">
                    <a:lumMod val="50000"/>
                  </a:schemeClr>
                </a:solidFill>
                <a:effectLst/>
                <a:uLnTx/>
                <a:uFillTx/>
                <a:latin typeface="Eurostile"/>
                <a:ea typeface="+mn-ea"/>
                <a:cs typeface="Eurostile"/>
              </a:rPr>
              <a:t>En Namibie -  phase I, 4 télescopes (2003)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fr-FR" sz="2400" b="0" i="0" u="none" strike="noStrike" kern="1200" cap="none" spc="0" normalizeH="0" baseline="0" noProof="0" dirty="0" smtClean="0">
                <a:ln>
                  <a:noFill/>
                </a:ln>
                <a:solidFill>
                  <a:schemeClr val="accent6">
                    <a:lumMod val="50000"/>
                  </a:schemeClr>
                </a:solidFill>
                <a:effectLst/>
                <a:uLnTx/>
                <a:uFillTx/>
                <a:latin typeface="Eurostile"/>
                <a:ea typeface="+mn-ea"/>
                <a:cs typeface="Eurostile"/>
              </a:rPr>
              <a:t>H.E.S.S 2 : miroir de 28 m, le plus grand télescope </a:t>
            </a:r>
            <a:r>
              <a:rPr kumimoji="0" lang="fr-FR" sz="2400" b="0" i="0" u="none" strike="noStrike" kern="1200" cap="none" spc="0" normalizeH="0" baseline="0" noProof="0" dirty="0" err="1" smtClean="0">
                <a:ln>
                  <a:noFill/>
                </a:ln>
                <a:solidFill>
                  <a:schemeClr val="accent6">
                    <a:lumMod val="50000"/>
                  </a:schemeClr>
                </a:solidFill>
                <a:effectLst/>
                <a:uLnTx/>
                <a:uFillTx/>
                <a:latin typeface="Eurostile"/>
                <a:ea typeface="+mn-ea"/>
                <a:cs typeface="Eurostile"/>
              </a:rPr>
              <a:t>Cherenkov</a:t>
            </a:r>
            <a:r>
              <a:rPr kumimoji="0" lang="fr-FR" sz="2400" b="0" i="0" u="none" strike="noStrike" kern="1200" cap="none" spc="0" normalizeH="0" baseline="0" noProof="0" dirty="0" smtClean="0">
                <a:ln>
                  <a:noFill/>
                </a:ln>
                <a:solidFill>
                  <a:schemeClr val="accent6">
                    <a:lumMod val="50000"/>
                  </a:schemeClr>
                </a:solidFill>
                <a:effectLst/>
                <a:uLnTx/>
                <a:uFillTx/>
                <a:latin typeface="Eurostile"/>
                <a:ea typeface="+mn-ea"/>
                <a:cs typeface="Eurostile"/>
              </a:rPr>
              <a:t> au monde </a:t>
            </a:r>
          </a:p>
        </p:txBody>
      </p:sp>
      <p:pic>
        <p:nvPicPr>
          <p:cNvPr id="13" name="Image 12" descr="P1030829.jpg"/>
          <p:cNvPicPr>
            <a:picLocks noChangeAspect="1"/>
          </p:cNvPicPr>
          <p:nvPr/>
        </p:nvPicPr>
        <p:blipFill>
          <a:blip r:embed="rId7"/>
          <a:srcRect l="19811" r="13680"/>
          <a:stretch>
            <a:fillRect/>
          </a:stretch>
        </p:blipFill>
        <p:spPr>
          <a:xfrm>
            <a:off x="1904999" y="3975430"/>
            <a:ext cx="2218267" cy="2501252"/>
          </a:xfrm>
          <a:prstGeom prst="rect">
            <a:avLst/>
          </a:prstGeom>
        </p:spPr>
      </p:pic>
      <p:sp>
        <p:nvSpPr>
          <p:cNvPr id="10" name="Bouton d'action : Aide 9">
            <a:hlinkClick r:id="rId8" action="ppaction://hlinksldjump" highlightClick="1"/>
          </p:cNvPr>
          <p:cNvSpPr/>
          <p:nvPr/>
        </p:nvSpPr>
        <p:spPr>
          <a:xfrm>
            <a:off x="694266" y="4782015"/>
            <a:ext cx="541867" cy="509334"/>
          </a:xfrm>
          <a:prstGeom prst="actionButtonHelp">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space réservé du numéro de diapositive 14"/>
          <p:cNvSpPr>
            <a:spLocks noGrp="1"/>
          </p:cNvSpPr>
          <p:nvPr>
            <p:ph type="sldNum" sz="quarter" idx="12"/>
          </p:nvPr>
        </p:nvSpPr>
        <p:spPr/>
        <p:txBody>
          <a:bodyPr/>
          <a:lstStyle/>
          <a:p>
            <a:fld id="{684C5316-FBB1-FF45-AEA6-6814A1E4F591}" type="slidenum">
              <a:rPr lang="fr-FR" smtClean="0"/>
              <a:pPr/>
              <a:t>25</a:t>
            </a:fld>
            <a:endParaRPr lang="fr-FR"/>
          </a:p>
        </p:txBody>
      </p:sp>
      <p:sp>
        <p:nvSpPr>
          <p:cNvPr id="16" name="Espace réservé du pied de page 15"/>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age 6" descr="AMS_ISS.jpg"/>
          <p:cNvPicPr>
            <a:picLocks noChangeAspect="1"/>
          </p:cNvPicPr>
          <p:nvPr/>
        </p:nvPicPr>
        <p:blipFill>
          <a:blip r:embed="rId2"/>
          <a:srcRect l="11443"/>
          <a:stretch>
            <a:fillRect/>
          </a:stretch>
        </p:blipFill>
        <p:spPr>
          <a:xfrm>
            <a:off x="0" y="0"/>
            <a:ext cx="9144000" cy="6858000"/>
          </a:xfrm>
          <a:prstGeom prst="rect">
            <a:avLst/>
          </a:prstGeom>
        </p:spPr>
      </p:pic>
      <p:sp>
        <p:nvSpPr>
          <p:cNvPr id="4" name="Titre 3"/>
          <p:cNvSpPr>
            <a:spLocks noGrp="1"/>
          </p:cNvSpPr>
          <p:nvPr>
            <p:ph type="title"/>
          </p:nvPr>
        </p:nvSpPr>
        <p:spPr/>
        <p:txBody>
          <a:bodyPr/>
          <a:lstStyle/>
          <a:p>
            <a:r>
              <a:rPr lang="fr-FR" dirty="0" smtClean="0"/>
              <a:t>Des systèmes de détection dans l’espace</a:t>
            </a:r>
            <a:endParaRPr lang="fr-FR" dirty="0"/>
          </a:p>
        </p:txBody>
      </p:sp>
      <p:sp>
        <p:nvSpPr>
          <p:cNvPr id="5" name="Espace réservé du contenu 4"/>
          <p:cNvSpPr>
            <a:spLocks noGrp="1"/>
          </p:cNvSpPr>
          <p:nvPr>
            <p:ph sz="half" idx="1"/>
          </p:nvPr>
        </p:nvSpPr>
        <p:spPr>
          <a:xfrm>
            <a:off x="376276" y="2518833"/>
            <a:ext cx="4398924" cy="1255889"/>
          </a:xfrm>
        </p:spPr>
        <p:txBody>
          <a:bodyPr>
            <a:normAutofit fontScale="55000" lnSpcReduction="20000"/>
          </a:bodyPr>
          <a:lstStyle/>
          <a:p>
            <a:r>
              <a:rPr lang="fr-FR" dirty="0" smtClean="0">
                <a:latin typeface="Eurostile"/>
                <a:cs typeface="Eurostile"/>
              </a:rPr>
              <a:t>AMS-02, à bord de la station spatiale internationale depuis 2011</a:t>
            </a:r>
          </a:p>
          <a:p>
            <a:r>
              <a:rPr lang="fr-FR" dirty="0" smtClean="0">
                <a:latin typeface="Eurostile"/>
                <a:cs typeface="Eurostile"/>
              </a:rPr>
              <a:t>flux et  nature des rayons cosmiques d’énergie variant entre le </a:t>
            </a:r>
            <a:r>
              <a:rPr lang="fr-FR" dirty="0" err="1" smtClean="0">
                <a:latin typeface="Eurostile"/>
                <a:cs typeface="Eurostile"/>
              </a:rPr>
              <a:t>GeV</a:t>
            </a:r>
            <a:r>
              <a:rPr lang="fr-FR" dirty="0" smtClean="0">
                <a:latin typeface="Eurostile"/>
                <a:cs typeface="Eurostile"/>
              </a:rPr>
              <a:t> et quelques centaines de </a:t>
            </a:r>
            <a:r>
              <a:rPr lang="fr-FR" dirty="0" err="1" smtClean="0">
                <a:latin typeface="Eurostile"/>
                <a:cs typeface="Eurostile"/>
              </a:rPr>
              <a:t>GeV</a:t>
            </a:r>
            <a:r>
              <a:rPr lang="fr-FR" dirty="0" smtClean="0">
                <a:latin typeface="Eurostile"/>
                <a:cs typeface="Eurostile"/>
              </a:rPr>
              <a:t> avec une précision sans précédent.</a:t>
            </a:r>
            <a:endParaRPr lang="fr-FR" dirty="0">
              <a:latin typeface="Eurostile"/>
              <a:cs typeface="Eurostile"/>
            </a:endParaRPr>
          </a:p>
        </p:txBody>
      </p:sp>
      <p:sp>
        <p:nvSpPr>
          <p:cNvPr id="6" name="Espace réservé du contenu 5"/>
          <p:cNvSpPr>
            <a:spLocks noGrp="1"/>
          </p:cNvSpPr>
          <p:nvPr>
            <p:ph sz="half" idx="2"/>
          </p:nvPr>
        </p:nvSpPr>
        <p:spPr>
          <a:xfrm>
            <a:off x="4414876" y="493889"/>
            <a:ext cx="4038600" cy="1363133"/>
          </a:xfrm>
        </p:spPr>
        <p:txBody>
          <a:bodyPr>
            <a:noAutofit/>
          </a:bodyPr>
          <a:lstStyle/>
          <a:p>
            <a:r>
              <a:rPr lang="fr-FR" sz="1600" dirty="0" smtClean="0">
                <a:solidFill>
                  <a:schemeClr val="accent6">
                    <a:lumMod val="75000"/>
                  </a:schemeClr>
                </a:solidFill>
                <a:latin typeface="Eurostile"/>
                <a:cs typeface="Eurostile"/>
              </a:rPr>
              <a:t>Les rayons cosmiques sont constitués à environ 89% de protons, 10% de noyaux d’hélium et 1% d’électrons. </a:t>
            </a:r>
          </a:p>
          <a:p>
            <a:r>
              <a:rPr lang="fr-FR" sz="1600" dirty="0" smtClean="0">
                <a:solidFill>
                  <a:schemeClr val="accent6">
                    <a:lumMod val="75000"/>
                  </a:schemeClr>
                </a:solidFill>
                <a:latin typeface="Eurostile"/>
                <a:cs typeface="Eurostile"/>
              </a:rPr>
              <a:t>La petite fraction restante est constituée de noyaux plus lourds.</a:t>
            </a:r>
            <a:endParaRPr lang="fr-FR" sz="1600" dirty="0">
              <a:solidFill>
                <a:schemeClr val="accent6">
                  <a:lumMod val="75000"/>
                </a:schemeClr>
              </a:solidFill>
              <a:latin typeface="Eurostile"/>
              <a:cs typeface="Eurostile"/>
            </a:endParaRPr>
          </a:p>
        </p:txBody>
      </p:sp>
      <p:pic>
        <p:nvPicPr>
          <p:cNvPr id="9" name="Image 8"/>
          <p:cNvPicPr>
            <a:picLocks noChangeAspect="1"/>
          </p:cNvPicPr>
          <p:nvPr/>
        </p:nvPicPr>
        <p:blipFill>
          <a:blip r:embed="rId3"/>
          <a:srcRect l="5471" t="5160" r="9712" b="9116"/>
          <a:stretch>
            <a:fillRect/>
          </a:stretch>
        </p:blipFill>
        <p:spPr>
          <a:xfrm>
            <a:off x="118531" y="4532136"/>
            <a:ext cx="1563077" cy="2032000"/>
          </a:xfrm>
          <a:prstGeom prst="rect">
            <a:avLst/>
          </a:prstGeom>
        </p:spPr>
      </p:pic>
      <p:pic>
        <p:nvPicPr>
          <p:cNvPr id="10" name="Image 9"/>
          <p:cNvPicPr>
            <a:picLocks noChangeAspect="1"/>
          </p:cNvPicPr>
          <p:nvPr/>
        </p:nvPicPr>
        <p:blipFill>
          <a:blip r:embed="rId4"/>
          <a:stretch>
            <a:fillRect/>
          </a:stretch>
        </p:blipFill>
        <p:spPr>
          <a:xfrm>
            <a:off x="2009208" y="4103864"/>
            <a:ext cx="2170354" cy="1444272"/>
          </a:xfrm>
          <a:prstGeom prst="rect">
            <a:avLst/>
          </a:prstGeom>
        </p:spPr>
      </p:pic>
      <p:sp>
        <p:nvSpPr>
          <p:cNvPr id="11" name="Espace réservé du numéro de diapositive 10"/>
          <p:cNvSpPr>
            <a:spLocks noGrp="1"/>
          </p:cNvSpPr>
          <p:nvPr>
            <p:ph type="sldNum" sz="quarter" idx="12"/>
          </p:nvPr>
        </p:nvSpPr>
        <p:spPr/>
        <p:txBody>
          <a:bodyPr/>
          <a:lstStyle/>
          <a:p>
            <a:fld id="{684C5316-FBB1-FF45-AEA6-6814A1E4F591}" type="slidenum">
              <a:rPr lang="fr-FR" smtClean="0"/>
              <a:pPr/>
              <a:t>26</a:t>
            </a:fld>
            <a:endParaRPr lang="fr-FR"/>
          </a:p>
        </p:txBody>
      </p:sp>
      <p:sp>
        <p:nvSpPr>
          <p:cNvPr id="12" name="Espace réservé du pied de page 11"/>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5" descr="cr_auger_big"/>
          <p:cNvPicPr>
            <a:picLocks noChangeAspect="1" noChangeArrowheads="1"/>
          </p:cNvPicPr>
          <p:nvPr/>
        </p:nvPicPr>
        <p:blipFill>
          <a:blip r:embed="rId3"/>
          <a:srcRect b="47636"/>
          <a:stretch>
            <a:fillRect/>
          </a:stretch>
        </p:blipFill>
        <p:spPr bwMode="auto">
          <a:xfrm>
            <a:off x="0" y="0"/>
            <a:ext cx="9144000" cy="6858000"/>
          </a:xfrm>
          <a:prstGeom prst="rect">
            <a:avLst/>
          </a:prstGeom>
          <a:noFill/>
          <a:ln w="9525">
            <a:noFill/>
            <a:miter lim="800000"/>
            <a:headEnd/>
            <a:tailEnd/>
          </a:ln>
        </p:spPr>
      </p:pic>
      <p:pic>
        <p:nvPicPr>
          <p:cNvPr id="15" name="Image 14" descr="gerbe.png"/>
          <p:cNvPicPr>
            <a:picLocks noChangeAspect="1"/>
          </p:cNvPicPr>
          <p:nvPr/>
        </p:nvPicPr>
        <p:blipFill>
          <a:blip r:embed="rId4"/>
          <a:stretch>
            <a:fillRect/>
          </a:stretch>
        </p:blipFill>
        <p:spPr>
          <a:xfrm>
            <a:off x="1783772" y="4098172"/>
            <a:ext cx="1711223" cy="1460518"/>
          </a:xfrm>
          <a:prstGeom prst="rect">
            <a:avLst/>
          </a:prstGeom>
        </p:spPr>
      </p:pic>
      <p:sp>
        <p:nvSpPr>
          <p:cNvPr id="4" name="Titre 3"/>
          <p:cNvSpPr>
            <a:spLocks noGrp="1"/>
          </p:cNvSpPr>
          <p:nvPr>
            <p:ph type="title"/>
          </p:nvPr>
        </p:nvSpPr>
        <p:spPr/>
        <p:txBody>
          <a:bodyPr/>
          <a:lstStyle/>
          <a:p>
            <a:r>
              <a:rPr lang="fr-FR" dirty="0" smtClean="0"/>
              <a:t>Des observatoires gigantesques</a:t>
            </a:r>
            <a:endParaRPr lang="fr-FR" dirty="0"/>
          </a:p>
        </p:txBody>
      </p:sp>
      <p:sp>
        <p:nvSpPr>
          <p:cNvPr id="5" name="Espace réservé du contenu 4"/>
          <p:cNvSpPr>
            <a:spLocks noGrp="1"/>
          </p:cNvSpPr>
          <p:nvPr>
            <p:ph sz="half" idx="1"/>
          </p:nvPr>
        </p:nvSpPr>
        <p:spPr>
          <a:xfrm>
            <a:off x="606778" y="5696732"/>
            <a:ext cx="3165122" cy="919223"/>
          </a:xfrm>
        </p:spPr>
        <p:txBody>
          <a:bodyPr>
            <a:noAutofit/>
          </a:bodyPr>
          <a:lstStyle/>
          <a:p>
            <a:r>
              <a:rPr lang="fr-FR" sz="1200" dirty="0" smtClean="0">
                <a:latin typeface="Eurostile"/>
                <a:cs typeface="Eurostile"/>
              </a:rPr>
              <a:t>Pour les observer, de vastes surfaces au sol sont équipées de systèmes de détection mesurant les très grandes gerbes de particules secondaires.</a:t>
            </a:r>
            <a:endParaRPr lang="fr-FR" sz="1200" dirty="0">
              <a:latin typeface="Eurostile"/>
              <a:cs typeface="Eurostile"/>
            </a:endParaRPr>
          </a:p>
        </p:txBody>
      </p:sp>
      <p:sp>
        <p:nvSpPr>
          <p:cNvPr id="6" name="Espace réservé du contenu 5"/>
          <p:cNvSpPr>
            <a:spLocks noGrp="1"/>
          </p:cNvSpPr>
          <p:nvPr>
            <p:ph sz="half" idx="2"/>
          </p:nvPr>
        </p:nvSpPr>
        <p:spPr>
          <a:xfrm>
            <a:off x="3962802" y="1092200"/>
            <a:ext cx="4842130" cy="1143170"/>
          </a:xfrm>
        </p:spPr>
        <p:txBody>
          <a:bodyPr>
            <a:normAutofit/>
          </a:bodyPr>
          <a:lstStyle/>
          <a:p>
            <a:r>
              <a:rPr lang="fr-FR" sz="1600" dirty="0" smtClean="0">
                <a:latin typeface="Eurostile"/>
                <a:cs typeface="Eurostile"/>
              </a:rPr>
              <a:t>L’observatoire Pierre Auger en Argentine</a:t>
            </a:r>
          </a:p>
          <a:p>
            <a:pPr lvl="1"/>
            <a:r>
              <a:rPr lang="fr-FR" sz="1400" dirty="0" smtClean="0">
                <a:latin typeface="Eurostile"/>
                <a:cs typeface="Eurostile"/>
              </a:rPr>
              <a:t>1660 détecteurs de particules espacés de 1,5 km</a:t>
            </a:r>
          </a:p>
          <a:p>
            <a:pPr lvl="1"/>
            <a:r>
              <a:rPr lang="fr-FR" sz="1400" dirty="0" smtClean="0">
                <a:latin typeface="Eurostile"/>
                <a:cs typeface="Eurostile"/>
              </a:rPr>
              <a:t>27 télescopes de fluorescence</a:t>
            </a:r>
          </a:p>
          <a:p>
            <a:pPr lvl="1"/>
            <a:r>
              <a:rPr lang="fr-FR" sz="1400" dirty="0" smtClean="0">
                <a:latin typeface="Eurostile"/>
                <a:cs typeface="Eurostile"/>
              </a:rPr>
              <a:t>Sur 3000 km</a:t>
            </a:r>
            <a:r>
              <a:rPr lang="fr-FR" sz="1400" baseline="30000" dirty="0" smtClean="0">
                <a:latin typeface="Eurostile"/>
                <a:cs typeface="Eurostile"/>
              </a:rPr>
              <a:t>2</a:t>
            </a:r>
            <a:r>
              <a:rPr lang="fr-FR" sz="1400" dirty="0" smtClean="0">
                <a:latin typeface="Eurostile"/>
                <a:cs typeface="Eurostile"/>
              </a:rPr>
              <a:t> dans la pampa</a:t>
            </a:r>
          </a:p>
        </p:txBody>
      </p:sp>
      <p:pic>
        <p:nvPicPr>
          <p:cNvPr id="8" name="Picture 3" descr="KARTE"/>
          <p:cNvPicPr>
            <a:picLocks noChangeAspect="1" noChangeArrowheads="1"/>
          </p:cNvPicPr>
          <p:nvPr/>
        </p:nvPicPr>
        <p:blipFill>
          <a:blip r:embed="rId5"/>
          <a:srcRect/>
          <a:stretch>
            <a:fillRect/>
          </a:stretch>
        </p:blipFill>
        <p:spPr bwMode="auto">
          <a:xfrm>
            <a:off x="3962801" y="3443072"/>
            <a:ext cx="2136022" cy="3172883"/>
          </a:xfrm>
          <a:prstGeom prst="rect">
            <a:avLst/>
          </a:prstGeom>
          <a:noFill/>
          <a:ln w="9525">
            <a:noFill/>
            <a:miter lim="800000"/>
            <a:headEnd/>
            <a:tailEnd/>
          </a:ln>
        </p:spPr>
      </p:pic>
      <p:grpSp>
        <p:nvGrpSpPr>
          <p:cNvPr id="9" name="Group 4"/>
          <p:cNvGrpSpPr>
            <a:grpSpLocks/>
          </p:cNvGrpSpPr>
          <p:nvPr/>
        </p:nvGrpSpPr>
        <p:grpSpPr bwMode="auto">
          <a:xfrm>
            <a:off x="4542367" y="3801650"/>
            <a:ext cx="1347894" cy="2710078"/>
            <a:chOff x="771" y="1071"/>
            <a:chExt cx="1043" cy="2949"/>
          </a:xfrm>
        </p:grpSpPr>
        <p:sp>
          <p:nvSpPr>
            <p:cNvPr id="10" name="Oval 5"/>
            <p:cNvSpPr>
              <a:spLocks noChangeArrowheads="1"/>
            </p:cNvSpPr>
            <p:nvPr/>
          </p:nvSpPr>
          <p:spPr bwMode="auto">
            <a:xfrm>
              <a:off x="771" y="2205"/>
              <a:ext cx="77" cy="82"/>
            </a:xfrm>
            <a:prstGeom prst="ellipse">
              <a:avLst/>
            </a:prstGeom>
            <a:noFill/>
            <a:ln w="25400">
              <a:solidFill>
                <a:srgbClr val="CC0000"/>
              </a:solidFill>
              <a:round/>
              <a:headEnd type="none" w="sm" len="sm"/>
              <a:tailEnd type="none" w="sm" len="sm"/>
            </a:ln>
          </p:spPr>
          <p:txBody>
            <a:bodyPr wrap="none" anchor="ctr">
              <a:prstTxWarp prst="textNoShape">
                <a:avLst/>
              </a:prstTxWarp>
            </a:bodyPr>
            <a:lstStyle/>
            <a:p>
              <a:endParaRPr lang="fr-FR"/>
            </a:p>
          </p:txBody>
        </p:sp>
        <p:sp>
          <p:nvSpPr>
            <p:cNvPr id="11" name="Line 6"/>
            <p:cNvSpPr>
              <a:spLocks noChangeShapeType="1"/>
            </p:cNvSpPr>
            <p:nvPr/>
          </p:nvSpPr>
          <p:spPr bwMode="auto">
            <a:xfrm flipV="1">
              <a:off x="816" y="1071"/>
              <a:ext cx="998" cy="1134"/>
            </a:xfrm>
            <a:prstGeom prst="line">
              <a:avLst/>
            </a:prstGeom>
            <a:noFill/>
            <a:ln w="25400">
              <a:solidFill>
                <a:srgbClr val="CC0000"/>
              </a:solidFill>
              <a:prstDash val="dash"/>
              <a:round/>
              <a:headEnd type="none" w="sm" len="sm"/>
              <a:tailEnd type="none" w="sm" len="sm"/>
            </a:ln>
          </p:spPr>
          <p:txBody>
            <a:bodyPr>
              <a:prstTxWarp prst="textNoShape">
                <a:avLst/>
              </a:prstTxWarp>
            </a:bodyPr>
            <a:lstStyle/>
            <a:p>
              <a:endParaRPr lang="fr-FR"/>
            </a:p>
          </p:txBody>
        </p:sp>
        <p:sp>
          <p:nvSpPr>
            <p:cNvPr id="12" name="Line 7"/>
            <p:cNvSpPr>
              <a:spLocks noChangeShapeType="1"/>
            </p:cNvSpPr>
            <p:nvPr/>
          </p:nvSpPr>
          <p:spPr bwMode="auto">
            <a:xfrm>
              <a:off x="816" y="2296"/>
              <a:ext cx="998" cy="1724"/>
            </a:xfrm>
            <a:prstGeom prst="line">
              <a:avLst/>
            </a:prstGeom>
            <a:noFill/>
            <a:ln w="25400">
              <a:solidFill>
                <a:srgbClr val="CC0000"/>
              </a:solidFill>
              <a:prstDash val="dash"/>
              <a:round/>
              <a:headEnd type="none" w="sm" len="sm"/>
              <a:tailEnd type="none" w="sm" len="sm"/>
            </a:ln>
          </p:spPr>
          <p:txBody>
            <a:bodyPr>
              <a:prstTxWarp prst="textNoShape">
                <a:avLst/>
              </a:prstTxWarp>
            </a:bodyPr>
            <a:lstStyle/>
            <a:p>
              <a:endParaRPr lang="fr-FR"/>
            </a:p>
          </p:txBody>
        </p:sp>
      </p:grpSp>
      <p:pic>
        <p:nvPicPr>
          <p:cNvPr id="13" name="Image 12" descr="auger_array-old.pdf"/>
          <p:cNvPicPr>
            <a:picLocks noChangeAspect="1"/>
          </p:cNvPicPr>
          <p:nvPr/>
        </p:nvPicPr>
        <mc:AlternateContent>
          <mc:Choice xmlns:ma="http://schemas.microsoft.com/office/mac/drawingml/2008/main" Requires="ma">
            <p:blipFill>
              <a:blip r:embed="rId6"/>
              <a:srcRect r="9624"/>
              <a:stretch>
                <a:fillRect/>
              </a:stretch>
            </p:blipFill>
          </mc:Choice>
          <mc:Fallback>
            <p:blipFill>
              <a:blip r:embed="rId7"/>
              <a:srcRect r="9624"/>
              <a:stretch>
                <a:fillRect/>
              </a:stretch>
            </p:blipFill>
          </mc:Fallback>
        </mc:AlternateContent>
        <p:spPr>
          <a:xfrm>
            <a:off x="6169530" y="3702678"/>
            <a:ext cx="2703133" cy="2700866"/>
          </a:xfrm>
          <a:prstGeom prst="rect">
            <a:avLst/>
          </a:prstGeom>
        </p:spPr>
      </p:pic>
      <p:sp>
        <p:nvSpPr>
          <p:cNvPr id="14" name="Espace réservé du contenu 4"/>
          <p:cNvSpPr txBox="1">
            <a:spLocks/>
          </p:cNvSpPr>
          <p:nvPr/>
        </p:nvSpPr>
        <p:spPr>
          <a:xfrm>
            <a:off x="376276" y="2571044"/>
            <a:ext cx="3395623" cy="1527128"/>
          </a:xfrm>
          <a:prstGeom prst="rect">
            <a:avLst/>
          </a:prstGeom>
          <a:solidFill>
            <a:schemeClr val="bg2"/>
          </a:solidFill>
          <a:effectLst>
            <a:outerShdw blurRad="92075" dist="190500" dir="2700000" algn="tl" rotWithShape="0">
              <a:schemeClr val="bg2">
                <a:lumMod val="25000"/>
                <a:alpha val="43000"/>
              </a:schemeClr>
            </a:outerShdw>
          </a:effectLst>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fr-FR" sz="1200" b="0" i="0" u="none" strike="noStrike" kern="1200" cap="none" spc="0" normalizeH="0" baseline="0" noProof="0" dirty="0" smtClean="0">
                <a:ln>
                  <a:noFill/>
                </a:ln>
                <a:solidFill>
                  <a:schemeClr val="bg2">
                    <a:lumMod val="25000"/>
                  </a:schemeClr>
                </a:solidFill>
                <a:effectLst/>
                <a:uLnTx/>
                <a:uFillTx/>
                <a:latin typeface="Eurostile"/>
                <a:ea typeface="+mn-ea"/>
                <a:cs typeface="Eurostile"/>
              </a:rPr>
              <a:t>Le flux des particules cosmiques décroît rapidement avec leur énergie. </a:t>
            </a:r>
          </a:p>
          <a:p>
            <a:pPr marL="342900" lvl="0" indent="-342900">
              <a:spcBef>
                <a:spcPct val="20000"/>
              </a:spcBef>
              <a:buFont typeface="Arial"/>
              <a:buChar char="•"/>
              <a:defRPr/>
            </a:pPr>
            <a:r>
              <a:rPr lang="fr-FR" sz="1200" dirty="0" smtClean="0">
                <a:solidFill>
                  <a:schemeClr val="bg2">
                    <a:lumMod val="25000"/>
                  </a:schemeClr>
                </a:solidFill>
                <a:latin typeface="Eurostile"/>
                <a:cs typeface="Eurostile"/>
              </a:rPr>
              <a:t>Aux  énergies les plus extrêmes :</a:t>
            </a:r>
            <a:r>
              <a:rPr kumimoji="0" lang="fr-FR" sz="1200" b="0" i="0" u="none" strike="noStrike" kern="1200" cap="none" spc="0" normalizeH="0" baseline="0" noProof="0" dirty="0" smtClean="0">
                <a:ln>
                  <a:noFill/>
                </a:ln>
                <a:solidFill>
                  <a:schemeClr val="bg2">
                    <a:lumMod val="25000"/>
                  </a:schemeClr>
                </a:solidFill>
                <a:effectLst/>
                <a:uLnTx/>
                <a:uFillTx/>
                <a:latin typeface="Eurostile"/>
                <a:ea typeface="+mn-ea"/>
                <a:cs typeface="Eurostile"/>
              </a:rPr>
              <a:t> quelques particules par km</a:t>
            </a:r>
            <a:r>
              <a:rPr kumimoji="0" lang="fr-FR" sz="1200" b="0" i="0" u="none" strike="noStrike" kern="1200" cap="none" spc="0" normalizeH="0" baseline="30000" noProof="0" dirty="0" smtClean="0">
                <a:ln>
                  <a:noFill/>
                </a:ln>
                <a:solidFill>
                  <a:schemeClr val="bg2">
                    <a:lumMod val="25000"/>
                  </a:schemeClr>
                </a:solidFill>
                <a:effectLst/>
                <a:uLnTx/>
                <a:uFillTx/>
                <a:latin typeface="Eurostile"/>
                <a:ea typeface="+mn-ea"/>
                <a:cs typeface="Eurostile"/>
              </a:rPr>
              <a:t>2</a:t>
            </a:r>
            <a:r>
              <a:rPr kumimoji="0" lang="fr-FR" sz="1200" b="0" i="0" u="none" strike="noStrike" kern="1200" cap="none" spc="0" normalizeH="0" baseline="0" noProof="0" dirty="0" smtClean="0">
                <a:ln>
                  <a:noFill/>
                </a:ln>
                <a:solidFill>
                  <a:schemeClr val="bg2">
                    <a:lumMod val="25000"/>
                  </a:schemeClr>
                </a:solidFill>
                <a:effectLst/>
                <a:uLnTx/>
                <a:uFillTx/>
                <a:latin typeface="Eurostile"/>
                <a:ea typeface="+mn-ea"/>
                <a:cs typeface="Eurostile"/>
              </a:rPr>
              <a:t> et par siècle, </a:t>
            </a:r>
          </a:p>
          <a:p>
            <a:pPr marL="342900" lvl="0" indent="-342900">
              <a:spcBef>
                <a:spcPct val="20000"/>
              </a:spcBef>
              <a:buFont typeface="Arial"/>
              <a:buChar char="•"/>
              <a:defRPr/>
            </a:pPr>
            <a:r>
              <a:rPr lang="fr-FR" sz="1200" dirty="0" smtClean="0">
                <a:solidFill>
                  <a:schemeClr val="bg2">
                    <a:lumMod val="25000"/>
                  </a:schemeClr>
                </a:solidFill>
                <a:latin typeface="Eurostile"/>
                <a:cs typeface="Eurostile"/>
              </a:rPr>
              <a:t>Dans ces cas, </a:t>
            </a:r>
            <a:r>
              <a:rPr kumimoji="0" lang="fr-FR" sz="1200" b="0" i="0" u="none" strike="noStrike" kern="1200" cap="none" spc="0" normalizeH="0" baseline="0" noProof="0" dirty="0" smtClean="0">
                <a:ln>
                  <a:noFill/>
                </a:ln>
                <a:solidFill>
                  <a:schemeClr val="bg2">
                    <a:lumMod val="25000"/>
                  </a:schemeClr>
                </a:solidFill>
                <a:effectLst/>
                <a:uLnTx/>
                <a:uFillTx/>
                <a:latin typeface="Eurostile"/>
                <a:ea typeface="+mn-ea"/>
                <a:cs typeface="Eurostile"/>
              </a:rPr>
              <a:t>l’énergie, concentrée en une seule particule, est comparable à celle d’une balle de tennis frappée à 200 km/h.</a:t>
            </a:r>
          </a:p>
        </p:txBody>
      </p:sp>
      <p:sp>
        <p:nvSpPr>
          <p:cNvPr id="17" name="Espace réservé du numéro de diapositive 16"/>
          <p:cNvSpPr>
            <a:spLocks noGrp="1"/>
          </p:cNvSpPr>
          <p:nvPr>
            <p:ph type="sldNum" sz="quarter" idx="12"/>
          </p:nvPr>
        </p:nvSpPr>
        <p:spPr/>
        <p:txBody>
          <a:bodyPr/>
          <a:lstStyle/>
          <a:p>
            <a:fld id="{684C5316-FBB1-FF45-AEA6-6814A1E4F591}" type="slidenum">
              <a:rPr lang="fr-FR" smtClean="0"/>
              <a:pPr/>
              <a:t>27</a:t>
            </a:fld>
            <a:endParaRPr lang="fr-FR"/>
          </a:p>
        </p:txBody>
      </p:sp>
      <p:sp>
        <p:nvSpPr>
          <p:cNvPr id="18" name="Espace réservé du pied de page 17"/>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L’</a:t>
            </a:r>
            <a:r>
              <a:rPr lang="fr-FR" dirty="0" err="1" smtClean="0"/>
              <a:t>ObservatoirePierre</a:t>
            </a:r>
            <a:r>
              <a:rPr lang="fr-FR" dirty="0" smtClean="0"/>
              <a:t> Auger</a:t>
            </a:r>
            <a:endParaRPr lang="fr-FR" dirty="0"/>
          </a:p>
        </p:txBody>
      </p:sp>
      <p:sp>
        <p:nvSpPr>
          <p:cNvPr id="17" name="Espace réservé du numéro de diapositive 16"/>
          <p:cNvSpPr>
            <a:spLocks noGrp="1"/>
          </p:cNvSpPr>
          <p:nvPr>
            <p:ph type="sldNum" sz="quarter" idx="12"/>
          </p:nvPr>
        </p:nvSpPr>
        <p:spPr/>
        <p:txBody>
          <a:bodyPr/>
          <a:lstStyle/>
          <a:p>
            <a:fld id="{684C5316-FBB1-FF45-AEA6-6814A1E4F591}" type="slidenum">
              <a:rPr lang="fr-FR" smtClean="0"/>
              <a:pPr/>
              <a:t>28</a:t>
            </a:fld>
            <a:endParaRPr lang="fr-FR"/>
          </a:p>
        </p:txBody>
      </p:sp>
      <p:sp>
        <p:nvSpPr>
          <p:cNvPr id="18" name="Espace réservé du pied de page 17"/>
          <p:cNvSpPr>
            <a:spLocks noGrp="1"/>
          </p:cNvSpPr>
          <p:nvPr>
            <p:ph type="ftr" sz="quarter" idx="11"/>
          </p:nvPr>
        </p:nvSpPr>
        <p:spPr/>
        <p:txBody>
          <a:bodyPr/>
          <a:lstStyle/>
          <a:p>
            <a:r>
              <a:rPr lang="fr-FR" smtClean="0"/>
              <a:t>Delphine Monnier Ragaigne</a:t>
            </a:r>
            <a:endParaRPr lang="fr-FR"/>
          </a:p>
        </p:txBody>
      </p:sp>
      <p:pic>
        <p:nvPicPr>
          <p:cNvPr id="40" name="Picture 5" descr="cr_auger_big"/>
          <p:cNvPicPr>
            <a:picLocks noChangeAspect="1" noChangeArrowheads="1"/>
          </p:cNvPicPr>
          <p:nvPr/>
        </p:nvPicPr>
        <p:blipFill>
          <a:blip r:embed="rId3"/>
          <a:srcRect b="47636"/>
          <a:stretch>
            <a:fillRect/>
          </a:stretch>
        </p:blipFill>
        <p:spPr bwMode="auto">
          <a:xfrm>
            <a:off x="12700" y="0"/>
            <a:ext cx="9144000" cy="6858000"/>
          </a:xfrm>
          <a:prstGeom prst="rect">
            <a:avLst/>
          </a:prstGeom>
          <a:noFill/>
          <a:ln w="9525">
            <a:noFill/>
            <a:miter lim="800000"/>
            <a:headEnd/>
            <a:tailEnd/>
          </a:ln>
        </p:spPr>
      </p:pic>
      <p:pic>
        <p:nvPicPr>
          <p:cNvPr id="41" name="Picture 3"/>
          <p:cNvPicPr>
            <a:picLocks noChangeAspect="1" noChangeArrowheads="1"/>
          </p:cNvPicPr>
          <p:nvPr/>
        </p:nvPicPr>
        <p:blipFill>
          <a:blip r:embed="rId4"/>
          <a:srcRect/>
          <a:stretch>
            <a:fillRect/>
          </a:stretch>
        </p:blipFill>
        <p:spPr bwMode="auto">
          <a:xfrm>
            <a:off x="76200" y="2743200"/>
            <a:ext cx="3238500" cy="3238500"/>
          </a:xfrm>
          <a:prstGeom prst="rect">
            <a:avLst/>
          </a:prstGeom>
          <a:noFill/>
          <a:ln w="9525">
            <a:noFill/>
            <a:miter lim="800000"/>
            <a:headEnd/>
            <a:tailEnd/>
          </a:ln>
        </p:spPr>
      </p:pic>
      <p:sp>
        <p:nvSpPr>
          <p:cNvPr id="42" name="Freeform 4"/>
          <p:cNvSpPr>
            <a:spLocks/>
          </p:cNvSpPr>
          <p:nvPr/>
        </p:nvSpPr>
        <p:spPr bwMode="auto">
          <a:xfrm>
            <a:off x="2514600" y="685800"/>
            <a:ext cx="6553200" cy="5486400"/>
          </a:xfrm>
          <a:custGeom>
            <a:avLst/>
            <a:gdLst>
              <a:gd name="T0" fmla="*/ 2147483647 w 4128"/>
              <a:gd name="T1" fmla="*/ 2147483647 h 3456"/>
              <a:gd name="T2" fmla="*/ 2147483647 w 4128"/>
              <a:gd name="T3" fmla="*/ 2147483647 h 3456"/>
              <a:gd name="T4" fmla="*/ 2147483647 w 4128"/>
              <a:gd name="T5" fmla="*/ 2147483647 h 3456"/>
              <a:gd name="T6" fmla="*/ 2147483647 w 4128"/>
              <a:gd name="T7" fmla="*/ 0 h 3456"/>
              <a:gd name="T8" fmla="*/ 2147483647 w 4128"/>
              <a:gd name="T9" fmla="*/ 2147483647 h 3456"/>
              <a:gd name="T10" fmla="*/ 2147483647 w 4128"/>
              <a:gd name="T11" fmla="*/ 2147483647 h 3456"/>
              <a:gd name="T12" fmla="*/ 2147483647 w 4128"/>
              <a:gd name="T13" fmla="*/ 2147483647 h 3456"/>
              <a:gd name="T14" fmla="*/ 2147483647 w 4128"/>
              <a:gd name="T15" fmla="*/ 2147483647 h 3456"/>
              <a:gd name="T16" fmla="*/ 2147483647 w 4128"/>
              <a:gd name="T17" fmla="*/ 2147483647 h 3456"/>
              <a:gd name="T18" fmla="*/ 2147483647 w 4128"/>
              <a:gd name="T19" fmla="*/ 2147483647 h 3456"/>
              <a:gd name="T20" fmla="*/ 2147483647 w 4128"/>
              <a:gd name="T21" fmla="*/ 2147483647 h 3456"/>
              <a:gd name="T22" fmla="*/ 2147483647 w 4128"/>
              <a:gd name="T23" fmla="*/ 2147483647 h 3456"/>
              <a:gd name="T24" fmla="*/ 2147483647 w 4128"/>
              <a:gd name="T25" fmla="*/ 2147483647 h 3456"/>
              <a:gd name="T26" fmla="*/ 2147483647 w 4128"/>
              <a:gd name="T27" fmla="*/ 2147483647 h 3456"/>
              <a:gd name="T28" fmla="*/ 2147483647 w 4128"/>
              <a:gd name="T29" fmla="*/ 2147483647 h 3456"/>
              <a:gd name="T30" fmla="*/ 2147483647 w 4128"/>
              <a:gd name="T31" fmla="*/ 2147483647 h 3456"/>
              <a:gd name="T32" fmla="*/ 2147483647 w 4128"/>
              <a:gd name="T33" fmla="*/ 2147483647 h 3456"/>
              <a:gd name="T34" fmla="*/ 0 w 4128"/>
              <a:gd name="T35" fmla="*/ 2147483647 h 3456"/>
              <a:gd name="T36" fmla="*/ 2147483647 w 4128"/>
              <a:gd name="T37" fmla="*/ 2147483647 h 34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28"/>
              <a:gd name="T58" fmla="*/ 0 h 3456"/>
              <a:gd name="T59" fmla="*/ 4128 w 4128"/>
              <a:gd name="T60" fmla="*/ 3456 h 34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28" h="3456">
                <a:moveTo>
                  <a:pt x="288" y="432"/>
                </a:moveTo>
                <a:lnTo>
                  <a:pt x="432" y="192"/>
                </a:lnTo>
                <a:lnTo>
                  <a:pt x="432" y="48"/>
                </a:lnTo>
                <a:lnTo>
                  <a:pt x="624" y="0"/>
                </a:lnTo>
                <a:lnTo>
                  <a:pt x="672" y="144"/>
                </a:lnTo>
                <a:lnTo>
                  <a:pt x="1392" y="144"/>
                </a:lnTo>
                <a:lnTo>
                  <a:pt x="2352" y="528"/>
                </a:lnTo>
                <a:lnTo>
                  <a:pt x="3408" y="528"/>
                </a:lnTo>
                <a:lnTo>
                  <a:pt x="4128" y="1296"/>
                </a:lnTo>
                <a:lnTo>
                  <a:pt x="4080" y="1728"/>
                </a:lnTo>
                <a:lnTo>
                  <a:pt x="3552" y="2832"/>
                </a:lnTo>
                <a:lnTo>
                  <a:pt x="3120" y="2880"/>
                </a:lnTo>
                <a:lnTo>
                  <a:pt x="2928" y="3456"/>
                </a:lnTo>
                <a:lnTo>
                  <a:pt x="1968" y="3456"/>
                </a:lnTo>
                <a:lnTo>
                  <a:pt x="1824" y="2880"/>
                </a:lnTo>
                <a:lnTo>
                  <a:pt x="960" y="2928"/>
                </a:lnTo>
                <a:lnTo>
                  <a:pt x="192" y="1632"/>
                </a:lnTo>
                <a:lnTo>
                  <a:pt x="0" y="672"/>
                </a:lnTo>
                <a:lnTo>
                  <a:pt x="288" y="432"/>
                </a:lnTo>
                <a:close/>
              </a:path>
            </a:pathLst>
          </a:custGeom>
          <a:solidFill>
            <a:schemeClr val="bg2">
              <a:alpha val="50195"/>
            </a:schemeClr>
          </a:solidFill>
          <a:ln w="9525">
            <a:noFill/>
            <a:round/>
            <a:headEnd/>
            <a:tailEnd/>
          </a:ln>
        </p:spPr>
        <p:txBody>
          <a:bodyPr>
            <a:prstTxWarp prst="textNoShape">
              <a:avLst/>
            </a:prstTxWarp>
          </a:bodyPr>
          <a:ls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endParaRPr lang="fr-FR"/>
          </a:p>
        </p:txBody>
      </p:sp>
      <p:sp>
        <p:nvSpPr>
          <p:cNvPr id="43" name="Freeform 5"/>
          <p:cNvSpPr>
            <a:spLocks/>
          </p:cNvSpPr>
          <p:nvPr/>
        </p:nvSpPr>
        <p:spPr bwMode="auto">
          <a:xfrm>
            <a:off x="3810000" y="1676400"/>
            <a:ext cx="3276600" cy="2971800"/>
          </a:xfrm>
          <a:custGeom>
            <a:avLst/>
            <a:gdLst>
              <a:gd name="T0" fmla="*/ 0 w 2064"/>
              <a:gd name="T1" fmla="*/ 2147483647 h 1872"/>
              <a:gd name="T2" fmla="*/ 2147483647 w 2064"/>
              <a:gd name="T3" fmla="*/ 0 h 1872"/>
              <a:gd name="T4" fmla="*/ 2147483647 w 2064"/>
              <a:gd name="T5" fmla="*/ 0 h 1872"/>
              <a:gd name="T6" fmla="*/ 2147483647 w 2064"/>
              <a:gd name="T7" fmla="*/ 2147483647 h 1872"/>
              <a:gd name="T8" fmla="*/ 2147483647 w 2064"/>
              <a:gd name="T9" fmla="*/ 2147483647 h 1872"/>
              <a:gd name="T10" fmla="*/ 2147483647 w 2064"/>
              <a:gd name="T11" fmla="*/ 2147483647 h 1872"/>
              <a:gd name="T12" fmla="*/ 2147483647 w 2064"/>
              <a:gd name="T13" fmla="*/ 2147483647 h 1872"/>
              <a:gd name="T14" fmla="*/ 0 w 2064"/>
              <a:gd name="T15" fmla="*/ 2147483647 h 1872"/>
              <a:gd name="T16" fmla="*/ 0 w 2064"/>
              <a:gd name="T17" fmla="*/ 2147483647 h 18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64"/>
              <a:gd name="T28" fmla="*/ 0 h 1872"/>
              <a:gd name="T29" fmla="*/ 2064 w 2064"/>
              <a:gd name="T30" fmla="*/ 1872 h 18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64" h="1872">
                <a:moveTo>
                  <a:pt x="0" y="480"/>
                </a:moveTo>
                <a:lnTo>
                  <a:pt x="528" y="0"/>
                </a:lnTo>
                <a:lnTo>
                  <a:pt x="1488" y="0"/>
                </a:lnTo>
                <a:lnTo>
                  <a:pt x="2064" y="528"/>
                </a:lnTo>
                <a:lnTo>
                  <a:pt x="2064" y="1344"/>
                </a:lnTo>
                <a:lnTo>
                  <a:pt x="1632" y="1872"/>
                </a:lnTo>
                <a:lnTo>
                  <a:pt x="576" y="1872"/>
                </a:lnTo>
                <a:lnTo>
                  <a:pt x="0" y="1344"/>
                </a:lnTo>
                <a:lnTo>
                  <a:pt x="0" y="480"/>
                </a:lnTo>
                <a:close/>
              </a:path>
            </a:pathLst>
          </a:custGeom>
          <a:solidFill>
            <a:srgbClr val="333300">
              <a:alpha val="50195"/>
            </a:srgbClr>
          </a:solidFill>
          <a:ln w="9525">
            <a:noFill/>
            <a:round/>
            <a:headEnd/>
            <a:tailEnd/>
          </a:ln>
        </p:spPr>
        <p:txBody>
          <a:bodyPr>
            <a:prstTxWarp prst="textNoShape">
              <a:avLst/>
            </a:prstTxWarp>
          </a:bodyPr>
          <a:ls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endParaRPr lang="fr-FR"/>
          </a:p>
        </p:txBody>
      </p:sp>
      <p:sp>
        <p:nvSpPr>
          <p:cNvPr id="44" name="Freeform 6"/>
          <p:cNvSpPr>
            <a:spLocks/>
          </p:cNvSpPr>
          <p:nvPr/>
        </p:nvSpPr>
        <p:spPr bwMode="auto">
          <a:xfrm>
            <a:off x="5381625" y="2540000"/>
            <a:ext cx="560388" cy="482600"/>
          </a:xfrm>
          <a:custGeom>
            <a:avLst/>
            <a:gdLst>
              <a:gd name="T0" fmla="*/ 2147483647 w 383"/>
              <a:gd name="T1" fmla="*/ 2147483647 h 304"/>
              <a:gd name="T2" fmla="*/ 2147483647 w 383"/>
              <a:gd name="T3" fmla="*/ 0 h 304"/>
              <a:gd name="T4" fmla="*/ 2147483647 w 383"/>
              <a:gd name="T5" fmla="*/ 2147483647 h 304"/>
              <a:gd name="T6" fmla="*/ 2147483647 w 383"/>
              <a:gd name="T7" fmla="*/ 2147483647 h 304"/>
              <a:gd name="T8" fmla="*/ 2147483647 w 383"/>
              <a:gd name="T9" fmla="*/ 2147483647 h 304"/>
              <a:gd name="T10" fmla="*/ 0 w 383"/>
              <a:gd name="T11" fmla="*/ 2147483647 h 304"/>
              <a:gd name="T12" fmla="*/ 2147483647 w 383"/>
              <a:gd name="T13" fmla="*/ 2147483647 h 304"/>
              <a:gd name="T14" fmla="*/ 0 60000 65536"/>
              <a:gd name="T15" fmla="*/ 0 60000 65536"/>
              <a:gd name="T16" fmla="*/ 0 60000 65536"/>
              <a:gd name="T17" fmla="*/ 0 60000 65536"/>
              <a:gd name="T18" fmla="*/ 0 60000 65536"/>
              <a:gd name="T19" fmla="*/ 0 60000 65536"/>
              <a:gd name="T20" fmla="*/ 0 60000 65536"/>
              <a:gd name="T21" fmla="*/ 0 w 383"/>
              <a:gd name="T22" fmla="*/ 0 h 304"/>
              <a:gd name="T23" fmla="*/ 383 w 383"/>
              <a:gd name="T24" fmla="*/ 304 h 3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3" h="304">
                <a:moveTo>
                  <a:pt x="48" y="32"/>
                </a:moveTo>
                <a:lnTo>
                  <a:pt x="240" y="0"/>
                </a:lnTo>
                <a:lnTo>
                  <a:pt x="376" y="64"/>
                </a:lnTo>
                <a:lnTo>
                  <a:pt x="383" y="272"/>
                </a:lnTo>
                <a:lnTo>
                  <a:pt x="208" y="304"/>
                </a:lnTo>
                <a:lnTo>
                  <a:pt x="0" y="224"/>
                </a:lnTo>
                <a:lnTo>
                  <a:pt x="48" y="32"/>
                </a:lnTo>
                <a:close/>
              </a:path>
            </a:pathLst>
          </a:custGeom>
          <a:solidFill>
            <a:schemeClr val="bg1"/>
          </a:solidFill>
          <a:ln w="9525">
            <a:noFill/>
            <a:round/>
            <a:headEnd/>
            <a:tailEnd/>
          </a:ln>
        </p:spPr>
        <p:txBody>
          <a:bodyPr>
            <a:prstTxWarp prst="textNoShape">
              <a:avLst/>
            </a:prstTxWarp>
          </a:bodyPr>
          <a:ls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endParaRPr lang="fr-FR"/>
          </a:p>
        </p:txBody>
      </p:sp>
      <p:sp>
        <p:nvSpPr>
          <p:cNvPr id="45" name="Oval 7"/>
          <p:cNvSpPr>
            <a:spLocks noChangeArrowheads="1"/>
          </p:cNvSpPr>
          <p:nvPr/>
        </p:nvSpPr>
        <p:spPr bwMode="auto">
          <a:xfrm>
            <a:off x="4800600" y="2743200"/>
            <a:ext cx="152400" cy="152400"/>
          </a:xfrm>
          <a:prstGeom prst="ellipse">
            <a:avLst/>
          </a:prstGeom>
          <a:solidFill>
            <a:schemeClr val="bg1"/>
          </a:solidFill>
          <a:ln w="9525">
            <a:noFill/>
            <a:round/>
            <a:headEnd/>
            <a:tailEnd/>
          </a:ln>
        </p:spPr>
        <p:txBody>
          <a:bodyPr wrap="none" anchor="ctr">
            <a:prstTxWarp prst="textNoShape">
              <a:avLst/>
            </a:prstTxWarp>
          </a:bodyPr>
          <a:ls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endParaRPr lang="fr-FR"/>
          </a:p>
        </p:txBody>
      </p:sp>
      <p:sp>
        <p:nvSpPr>
          <p:cNvPr id="46" name="Oval 8"/>
          <p:cNvSpPr>
            <a:spLocks noChangeArrowheads="1"/>
          </p:cNvSpPr>
          <p:nvPr/>
        </p:nvSpPr>
        <p:spPr bwMode="auto">
          <a:xfrm>
            <a:off x="4953000" y="1524000"/>
            <a:ext cx="152400" cy="152400"/>
          </a:xfrm>
          <a:prstGeom prst="ellipse">
            <a:avLst/>
          </a:prstGeom>
          <a:solidFill>
            <a:schemeClr val="bg1"/>
          </a:solidFill>
          <a:ln w="9525">
            <a:noFill/>
            <a:round/>
            <a:headEnd/>
            <a:tailEnd/>
          </a:ln>
        </p:spPr>
        <p:txBody>
          <a:bodyPr wrap="none" anchor="ctr">
            <a:prstTxWarp prst="textNoShape">
              <a:avLst/>
            </a:prstTxWarp>
          </a:bodyPr>
          <a:ls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gn="ctr" eaLnBrk="1" hangingPunct="1"/>
            <a:endParaRPr lang="fr-FR">
              <a:solidFill>
                <a:srgbClr val="FFFFCC"/>
              </a:solidFill>
              <a:latin typeface="Comic Sans MS" charset="0"/>
            </a:endParaRPr>
          </a:p>
        </p:txBody>
      </p:sp>
      <p:sp>
        <p:nvSpPr>
          <p:cNvPr id="47" name="Oval 9"/>
          <p:cNvSpPr>
            <a:spLocks noChangeArrowheads="1"/>
          </p:cNvSpPr>
          <p:nvPr/>
        </p:nvSpPr>
        <p:spPr bwMode="auto">
          <a:xfrm>
            <a:off x="6934200" y="4267200"/>
            <a:ext cx="152400" cy="152400"/>
          </a:xfrm>
          <a:prstGeom prst="ellipse">
            <a:avLst/>
          </a:prstGeom>
          <a:solidFill>
            <a:schemeClr val="bg1"/>
          </a:solidFill>
          <a:ln w="9525">
            <a:noFill/>
            <a:round/>
            <a:headEnd/>
            <a:tailEnd/>
          </a:ln>
        </p:spPr>
        <p:txBody>
          <a:bodyPr wrap="none" anchor="ctr">
            <a:prstTxWarp prst="textNoShape">
              <a:avLst/>
            </a:prstTxWarp>
          </a:bodyPr>
          <a:ls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endParaRPr lang="fr-FR"/>
          </a:p>
        </p:txBody>
      </p:sp>
      <p:sp>
        <p:nvSpPr>
          <p:cNvPr id="48" name="Oval 10"/>
          <p:cNvSpPr>
            <a:spLocks noChangeArrowheads="1"/>
          </p:cNvSpPr>
          <p:nvPr/>
        </p:nvSpPr>
        <p:spPr bwMode="auto">
          <a:xfrm>
            <a:off x="6096000" y="3581400"/>
            <a:ext cx="152400" cy="152400"/>
          </a:xfrm>
          <a:prstGeom prst="ellipse">
            <a:avLst/>
          </a:prstGeom>
          <a:solidFill>
            <a:schemeClr val="bg1"/>
          </a:solidFill>
          <a:ln w="9525">
            <a:noFill/>
            <a:round/>
            <a:headEnd/>
            <a:tailEnd/>
          </a:ln>
        </p:spPr>
        <p:txBody>
          <a:bodyPr wrap="none" anchor="ctr">
            <a:prstTxWarp prst="textNoShape">
              <a:avLst/>
            </a:prstTxWarp>
          </a:bodyPr>
          <a:ls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endParaRPr lang="fr-FR"/>
          </a:p>
        </p:txBody>
      </p:sp>
      <p:sp>
        <p:nvSpPr>
          <p:cNvPr id="49" name="Text Box 11"/>
          <p:cNvSpPr txBox="1">
            <a:spLocks noChangeArrowheads="1"/>
          </p:cNvSpPr>
          <p:nvPr/>
        </p:nvSpPr>
        <p:spPr bwMode="auto">
          <a:xfrm>
            <a:off x="6232525" y="3494088"/>
            <a:ext cx="612775" cy="336550"/>
          </a:xfrm>
          <a:prstGeom prst="rect">
            <a:avLst/>
          </a:prstGeom>
          <a:noFill/>
          <a:ln w="9525">
            <a:noFill/>
            <a:miter lim="800000"/>
            <a:headEnd/>
            <a:tailEnd/>
          </a:ln>
        </p:spPr>
        <p:txBody>
          <a:bodyPr wrap="none">
            <a:prstTxWarp prst="textNoShape">
              <a:avLst/>
            </a:prstTxWarp>
            <a:spAutoFit/>
          </a:bodyPr>
          <a:ls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eaLnBrk="1" hangingPunct="1"/>
            <a:r>
              <a:rPr lang="fr-FR" sz="1600">
                <a:solidFill>
                  <a:schemeClr val="bg1"/>
                </a:solidFill>
                <a:latin typeface="Comic Sans MS" charset="0"/>
              </a:rPr>
              <a:t>Évry</a:t>
            </a:r>
          </a:p>
        </p:txBody>
      </p:sp>
      <p:sp>
        <p:nvSpPr>
          <p:cNvPr id="50" name="Text Box 12"/>
          <p:cNvSpPr txBox="1">
            <a:spLocks noChangeArrowheads="1"/>
          </p:cNvSpPr>
          <p:nvPr/>
        </p:nvSpPr>
        <p:spPr bwMode="auto">
          <a:xfrm>
            <a:off x="5105400" y="1422400"/>
            <a:ext cx="973138" cy="336550"/>
          </a:xfrm>
          <a:prstGeom prst="rect">
            <a:avLst/>
          </a:prstGeom>
          <a:noFill/>
          <a:ln w="9525">
            <a:noFill/>
            <a:miter lim="800000"/>
            <a:headEnd/>
            <a:tailEnd/>
          </a:ln>
        </p:spPr>
        <p:txBody>
          <a:bodyPr wrap="none">
            <a:prstTxWarp prst="textNoShape">
              <a:avLst/>
            </a:prstTxWarp>
            <a:spAutoFit/>
          </a:bodyPr>
          <a:ls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eaLnBrk="1" hangingPunct="1"/>
            <a:r>
              <a:rPr lang="fr-FR" sz="1600">
                <a:solidFill>
                  <a:schemeClr val="bg1"/>
                </a:solidFill>
                <a:latin typeface="Comic Sans MS" charset="0"/>
              </a:rPr>
              <a:t>Pontoise</a:t>
            </a:r>
          </a:p>
        </p:txBody>
      </p:sp>
      <p:sp>
        <p:nvSpPr>
          <p:cNvPr id="51" name="Text Box 13"/>
          <p:cNvSpPr txBox="1">
            <a:spLocks noChangeArrowheads="1"/>
          </p:cNvSpPr>
          <p:nvPr/>
        </p:nvSpPr>
        <p:spPr bwMode="auto">
          <a:xfrm>
            <a:off x="7045325" y="4114800"/>
            <a:ext cx="742950" cy="336550"/>
          </a:xfrm>
          <a:prstGeom prst="rect">
            <a:avLst/>
          </a:prstGeom>
          <a:noFill/>
          <a:ln w="9525">
            <a:noFill/>
            <a:miter lim="800000"/>
            <a:headEnd/>
            <a:tailEnd/>
          </a:ln>
        </p:spPr>
        <p:txBody>
          <a:bodyPr wrap="none">
            <a:prstTxWarp prst="textNoShape">
              <a:avLst/>
            </a:prstTxWarp>
            <a:spAutoFit/>
          </a:bodyPr>
          <a:ls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eaLnBrk="1" hangingPunct="1"/>
            <a:r>
              <a:rPr lang="fr-FR" sz="1600">
                <a:solidFill>
                  <a:schemeClr val="bg1"/>
                </a:solidFill>
                <a:latin typeface="Comic Sans MS" charset="0"/>
              </a:rPr>
              <a:t>Melun</a:t>
            </a:r>
          </a:p>
        </p:txBody>
      </p:sp>
      <p:sp>
        <p:nvSpPr>
          <p:cNvPr id="52" name="Text Box 14"/>
          <p:cNvSpPr txBox="1">
            <a:spLocks noChangeArrowheads="1"/>
          </p:cNvSpPr>
          <p:nvPr/>
        </p:nvSpPr>
        <p:spPr bwMode="auto">
          <a:xfrm>
            <a:off x="3810000" y="2590800"/>
            <a:ext cx="1106488" cy="336550"/>
          </a:xfrm>
          <a:prstGeom prst="rect">
            <a:avLst/>
          </a:prstGeom>
          <a:noFill/>
          <a:ln w="9525">
            <a:noFill/>
            <a:miter lim="800000"/>
            <a:headEnd/>
            <a:tailEnd/>
          </a:ln>
        </p:spPr>
        <p:txBody>
          <a:bodyPr wrap="none">
            <a:prstTxWarp prst="textNoShape">
              <a:avLst/>
            </a:prstTxWarp>
            <a:spAutoFit/>
          </a:bodyPr>
          <a:ls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eaLnBrk="1" hangingPunct="1"/>
            <a:r>
              <a:rPr lang="fr-FR" sz="1600">
                <a:solidFill>
                  <a:schemeClr val="bg1"/>
                </a:solidFill>
                <a:latin typeface="Comic Sans MS" charset="0"/>
              </a:rPr>
              <a:t>Versailles</a:t>
            </a:r>
          </a:p>
        </p:txBody>
      </p:sp>
      <p:sp>
        <p:nvSpPr>
          <p:cNvPr id="53" name="Text Box 15"/>
          <p:cNvSpPr txBox="1">
            <a:spLocks noChangeArrowheads="1"/>
          </p:cNvSpPr>
          <p:nvPr/>
        </p:nvSpPr>
        <p:spPr bwMode="auto">
          <a:xfrm>
            <a:off x="5919788" y="2362200"/>
            <a:ext cx="763587" cy="396875"/>
          </a:xfrm>
          <a:prstGeom prst="rect">
            <a:avLst/>
          </a:prstGeom>
          <a:noFill/>
          <a:ln w="9525">
            <a:noFill/>
            <a:miter lim="800000"/>
            <a:headEnd/>
            <a:tailEnd/>
          </a:ln>
        </p:spPr>
        <p:txBody>
          <a:bodyPr wrap="none">
            <a:prstTxWarp prst="textNoShape">
              <a:avLst/>
            </a:prstTxWarp>
            <a:spAutoFit/>
          </a:bodyPr>
          <a:ls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eaLnBrk="1" hangingPunct="1"/>
            <a:r>
              <a:rPr lang="fr-FR" sz="2000">
                <a:solidFill>
                  <a:schemeClr val="bg1"/>
                </a:solidFill>
                <a:latin typeface="Comic Sans MS" charset="0"/>
              </a:rPr>
              <a:t>Paris</a:t>
            </a:r>
          </a:p>
        </p:txBody>
      </p:sp>
      <p:sp>
        <p:nvSpPr>
          <p:cNvPr id="54" name="Oval 16"/>
          <p:cNvSpPr>
            <a:spLocks noChangeArrowheads="1"/>
          </p:cNvSpPr>
          <p:nvPr/>
        </p:nvSpPr>
        <p:spPr bwMode="auto">
          <a:xfrm>
            <a:off x="2057400" y="5105400"/>
            <a:ext cx="152400" cy="152400"/>
          </a:xfrm>
          <a:prstGeom prst="ellipse">
            <a:avLst/>
          </a:prstGeom>
          <a:solidFill>
            <a:srgbClr val="FFFFFF"/>
          </a:solidFill>
          <a:ln w="9525">
            <a:solidFill>
              <a:schemeClr val="tx1"/>
            </a:solidFill>
            <a:round/>
            <a:headEnd/>
            <a:tailEnd/>
          </a:ln>
        </p:spPr>
        <p:txBody>
          <a:bodyPr wrap="none" anchor="ctr">
            <a:prstTxWarp prst="textNoShape">
              <a:avLst/>
            </a:prstTxWarp>
          </a:bodyPr>
          <a:ls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endParaRPr lang="fr-FR"/>
          </a:p>
        </p:txBody>
      </p:sp>
      <p:sp>
        <p:nvSpPr>
          <p:cNvPr id="55" name="Line 17"/>
          <p:cNvSpPr>
            <a:spLocks noChangeShapeType="1"/>
          </p:cNvSpPr>
          <p:nvPr/>
        </p:nvSpPr>
        <p:spPr bwMode="auto">
          <a:xfrm flipV="1">
            <a:off x="2209800" y="3733800"/>
            <a:ext cx="2133600" cy="1371600"/>
          </a:xfrm>
          <a:prstGeom prst="line">
            <a:avLst/>
          </a:prstGeom>
          <a:noFill/>
          <a:ln w="50800">
            <a:solidFill>
              <a:srgbClr val="FF0000"/>
            </a:solidFill>
            <a:round/>
            <a:headEnd/>
            <a:tailEnd type="triangle" w="med" len="med"/>
          </a:ln>
        </p:spPr>
        <p:txBody>
          <a:bodyPr>
            <a:prstTxWarp prst="textNoShape">
              <a:avLst/>
            </a:prstTxWarp>
          </a:bodyPr>
          <a:ls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endParaRPr lang="fr-FR"/>
          </a:p>
        </p:txBody>
      </p:sp>
      <p:sp>
        <p:nvSpPr>
          <p:cNvPr id="56" name="AutoShape 18"/>
          <p:cNvSpPr>
            <a:spLocks noChangeArrowheads="1"/>
          </p:cNvSpPr>
          <p:nvPr/>
        </p:nvSpPr>
        <p:spPr bwMode="auto">
          <a:xfrm>
            <a:off x="2209800" y="1190625"/>
            <a:ext cx="976313"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9525">
            <a:noFill/>
            <a:miter lim="800000"/>
            <a:headEnd/>
            <a:tailEnd/>
          </a:ln>
        </p:spPr>
        <p:txBody>
          <a:bodyPr wrap="none" anchor="ctr">
            <a:prstTxWarp prst="textNoShape">
              <a:avLst/>
            </a:prstTxWarp>
          </a:bodyPr>
          <a:ls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endParaRPr lang="fr-FR"/>
          </a:p>
        </p:txBody>
      </p:sp>
      <p:sp>
        <p:nvSpPr>
          <p:cNvPr id="57" name="Text Box 19"/>
          <p:cNvSpPr txBox="1">
            <a:spLocks noChangeArrowheads="1"/>
          </p:cNvSpPr>
          <p:nvPr/>
        </p:nvSpPr>
        <p:spPr bwMode="auto">
          <a:xfrm>
            <a:off x="533400" y="1189038"/>
            <a:ext cx="1674813" cy="366712"/>
          </a:xfrm>
          <a:prstGeom prst="rect">
            <a:avLst/>
          </a:prstGeom>
          <a:noFill/>
          <a:ln w="9525">
            <a:noFill/>
            <a:miter lim="800000"/>
            <a:headEnd/>
            <a:tailEnd/>
          </a:ln>
        </p:spPr>
        <p:txBody>
          <a:bodyPr wrap="none">
            <a:prstTxWarp prst="textNoShape">
              <a:avLst/>
            </a:prstTxWarp>
            <a:spAutoFit/>
          </a:bodyPr>
          <a:ls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gn="ctr" eaLnBrk="1" hangingPunct="1"/>
            <a:r>
              <a:rPr lang="fr-FR" sz="1800">
                <a:solidFill>
                  <a:schemeClr val="bg1"/>
                </a:solidFill>
                <a:latin typeface="Comic Sans MS" charset="0"/>
              </a:rPr>
              <a:t>Ile-de-France</a:t>
            </a:r>
          </a:p>
        </p:txBody>
      </p:sp>
      <p:sp>
        <p:nvSpPr>
          <p:cNvPr id="58" name="Text Box 21"/>
          <p:cNvSpPr txBox="1">
            <a:spLocks noChangeArrowheads="1"/>
          </p:cNvSpPr>
          <p:nvPr/>
        </p:nvSpPr>
        <p:spPr bwMode="auto">
          <a:xfrm>
            <a:off x="3106738" y="5268913"/>
            <a:ext cx="2390775" cy="701675"/>
          </a:xfrm>
          <a:prstGeom prst="rect">
            <a:avLst/>
          </a:prstGeom>
          <a:noFill/>
          <a:ln w="41275">
            <a:noFill/>
            <a:miter lim="800000"/>
            <a:headEnd/>
            <a:tailEnd/>
          </a:ln>
        </p:spPr>
        <p:txBody>
          <a:bodyPr lIns="90000" tIns="46800" rIns="90000" bIns="46800">
            <a:prstTxWarp prst="textNoShape">
              <a:avLst/>
            </a:prstTxWarp>
            <a:spAutoFit/>
          </a:bodyPr>
          <a:ls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gn="ctr" eaLnBrk="1" hangingPunct="1"/>
            <a:r>
              <a:rPr lang="fr-FR" sz="2000">
                <a:solidFill>
                  <a:srgbClr val="FF0000"/>
                </a:solidFill>
                <a:latin typeface="Comic Sans MS" charset="0"/>
              </a:rPr>
              <a:t>Observatoire Auger</a:t>
            </a:r>
            <a:endParaRPr lang="fr-FR" sz="1800">
              <a:solidFill>
                <a:srgbClr val="FF0000"/>
              </a:solidFill>
              <a:latin typeface="Comic Sans MS" charset="0"/>
            </a:endParaRPr>
          </a:p>
        </p:txBody>
      </p:sp>
      <p:sp>
        <p:nvSpPr>
          <p:cNvPr id="59" name="Line 22"/>
          <p:cNvSpPr>
            <a:spLocks noChangeShapeType="1"/>
          </p:cNvSpPr>
          <p:nvPr/>
        </p:nvSpPr>
        <p:spPr bwMode="auto">
          <a:xfrm flipH="1" flipV="1">
            <a:off x="2333625" y="5257800"/>
            <a:ext cx="842963" cy="228600"/>
          </a:xfrm>
          <a:prstGeom prst="line">
            <a:avLst/>
          </a:prstGeom>
          <a:noFill/>
          <a:ln w="28575">
            <a:solidFill>
              <a:srgbClr val="FF0000"/>
            </a:solidFill>
            <a:round/>
            <a:headEnd/>
            <a:tailEnd type="triangle" w="med" len="med"/>
          </a:ln>
        </p:spPr>
        <p:txBody>
          <a:bodyPr lIns="90000" tIns="46800" rIns="90000" bIns="46800">
            <a:prstTxWarp prst="textNoShape">
              <a:avLst/>
            </a:prstTxWarp>
            <a:spAutoFit/>
          </a:bodyPr>
          <a:ls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endParaRPr lang="fr-F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descr="005-sd_sosneado3.jpg"/>
          <p:cNvPicPr>
            <a:picLocks noChangeAspect="1"/>
          </p:cNvPicPr>
          <p:nvPr/>
        </p:nvPicPr>
        <p:blipFill>
          <a:blip r:embed="rId3"/>
          <a:srcRect/>
          <a:stretch>
            <a:fillRect/>
          </a:stretch>
        </p:blipFill>
        <p:spPr bwMode="auto">
          <a:xfrm>
            <a:off x="-1" y="1"/>
            <a:ext cx="10201983" cy="6858000"/>
          </a:xfrm>
          <a:prstGeom prst="rect">
            <a:avLst/>
          </a:prstGeom>
          <a:noFill/>
          <a:ln w="9525">
            <a:noFill/>
            <a:miter lim="800000"/>
            <a:headEnd/>
            <a:tailEnd/>
          </a:ln>
        </p:spPr>
      </p:pic>
      <p:sp>
        <p:nvSpPr>
          <p:cNvPr id="342019" name="Rectangle 3" descr="phot-50a-06"/>
          <p:cNvSpPr>
            <a:spLocks noGrp="1" noChangeArrowheads="1"/>
          </p:cNvSpPr>
          <p:nvPr>
            <p:ph type="title"/>
          </p:nvPr>
        </p:nvSpPr>
        <p:spPr/>
        <p:txBody>
          <a:bodyPr/>
          <a:lstStyle/>
          <a:p>
            <a:pPr eaLnBrk="1" hangingPunct="1"/>
            <a:r>
              <a:rPr lang="fr-FR" dirty="0" smtClean="0"/>
              <a:t>Les cuves du réseau au sol</a:t>
            </a:r>
            <a:endParaRPr lang="fr-FR" dirty="0"/>
          </a:p>
        </p:txBody>
      </p:sp>
      <p:pic>
        <p:nvPicPr>
          <p:cNvPr id="10" name="Image 9" descr="Tank.jpg"/>
          <p:cNvPicPr>
            <a:picLocks noChangeAspect="1"/>
          </p:cNvPicPr>
          <p:nvPr/>
        </p:nvPicPr>
        <p:blipFill>
          <a:blip r:embed="rId4"/>
          <a:stretch>
            <a:fillRect/>
          </a:stretch>
        </p:blipFill>
        <p:spPr>
          <a:xfrm>
            <a:off x="5909733" y="3301999"/>
            <a:ext cx="3800982" cy="2462608"/>
          </a:xfrm>
          <a:prstGeom prst="rect">
            <a:avLst/>
          </a:prstGeom>
        </p:spPr>
      </p:pic>
      <p:sp>
        <p:nvSpPr>
          <p:cNvPr id="7" name="Espace réservé du numéro de diapositive 6"/>
          <p:cNvSpPr>
            <a:spLocks noGrp="1"/>
          </p:cNvSpPr>
          <p:nvPr>
            <p:ph type="sldNum" sz="quarter" idx="12"/>
          </p:nvPr>
        </p:nvSpPr>
        <p:spPr/>
        <p:txBody>
          <a:bodyPr/>
          <a:lstStyle/>
          <a:p>
            <a:fld id="{684C5316-FBB1-FF45-AEA6-6814A1E4F591}" type="slidenum">
              <a:rPr lang="fr-FR" smtClean="0"/>
              <a:pPr/>
              <a:t>29</a:t>
            </a:fld>
            <a:endParaRPr lang="fr-FR"/>
          </a:p>
        </p:txBody>
      </p:sp>
      <p:sp>
        <p:nvSpPr>
          <p:cNvPr id="8" name="Espace réservé du pied de page 7"/>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50000" decel="50000" fill="hold"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L’</a:t>
            </a:r>
            <a:r>
              <a:rPr lang="fr-FR" dirty="0" err="1" smtClean="0"/>
              <a:t>électro-scope</a:t>
            </a:r>
            <a:endParaRPr lang="fr-FR" dirty="0"/>
          </a:p>
        </p:txBody>
      </p:sp>
      <p:sp>
        <p:nvSpPr>
          <p:cNvPr id="5" name="Espace réservé du contenu 4"/>
          <p:cNvSpPr>
            <a:spLocks noGrp="1"/>
          </p:cNvSpPr>
          <p:nvPr>
            <p:ph idx="1"/>
          </p:nvPr>
        </p:nvSpPr>
        <p:spPr>
          <a:xfrm>
            <a:off x="3488847" y="4588933"/>
            <a:ext cx="5244372" cy="2048934"/>
          </a:xfrm>
        </p:spPr>
        <p:txBody>
          <a:bodyPr>
            <a:normAutofit fontScale="62500" lnSpcReduction="20000"/>
          </a:bodyPr>
          <a:lstStyle/>
          <a:p>
            <a:pPr lvl="1"/>
            <a:r>
              <a:rPr lang="fr-FR" sz="2909" dirty="0" smtClean="0">
                <a:latin typeface="Courier New"/>
                <a:cs typeface="Courier New"/>
              </a:rPr>
              <a:t>Électroscope chargé </a:t>
            </a:r>
            <a:r>
              <a:rPr lang="fr-FR" sz="2909" dirty="0" smtClean="0">
                <a:latin typeface="Wingdings 3" charset="2"/>
                <a:cs typeface="Wingdings 3" charset="2"/>
              </a:rPr>
              <a:t>a</a:t>
            </a:r>
            <a:r>
              <a:rPr lang="fr-FR" sz="2909" dirty="0" smtClean="0">
                <a:latin typeface="Courier New"/>
                <a:cs typeface="Courier New"/>
              </a:rPr>
              <a:t> les « bras » se repoussent</a:t>
            </a:r>
          </a:p>
          <a:p>
            <a:pPr lvl="1"/>
            <a:r>
              <a:rPr lang="fr-FR" sz="2909" dirty="0" smtClean="0">
                <a:solidFill>
                  <a:schemeClr val="bg2">
                    <a:lumMod val="25000"/>
                  </a:schemeClr>
                </a:solidFill>
                <a:latin typeface="Courier New"/>
                <a:cs typeface="Courier New"/>
              </a:rPr>
              <a:t>Les chercheurs observent que lorsqu’un électroscope est chargé et isolé, ses feuilles se rapprochent lentement. Cela indique qu’il se décharge spontanément. </a:t>
            </a:r>
            <a:r>
              <a:rPr lang="fr-FR" sz="2909" b="1" dirty="0" smtClean="0">
                <a:solidFill>
                  <a:schemeClr val="accent6">
                    <a:lumMod val="75000"/>
                  </a:schemeClr>
                </a:solidFill>
                <a:latin typeface="Courier New"/>
                <a:cs typeface="Courier New"/>
              </a:rPr>
              <a:t>Pourquoi ?</a:t>
            </a:r>
          </a:p>
          <a:p>
            <a:pPr lvl="1"/>
            <a:endParaRPr lang="fr-FR" sz="2200" dirty="0" smtClean="0"/>
          </a:p>
        </p:txBody>
      </p:sp>
      <p:pic>
        <p:nvPicPr>
          <p:cNvPr id="8" name="Picture 14" descr="escope-graph"/>
          <p:cNvPicPr>
            <a:picLocks noChangeAspect="1" noChangeArrowheads="1"/>
          </p:cNvPicPr>
          <p:nvPr/>
        </p:nvPicPr>
        <p:blipFill>
          <a:blip r:embed="rId2"/>
          <a:srcRect/>
          <a:stretch>
            <a:fillRect/>
          </a:stretch>
        </p:blipFill>
        <p:spPr bwMode="auto">
          <a:xfrm>
            <a:off x="596405" y="3057195"/>
            <a:ext cx="2564720" cy="2584663"/>
          </a:xfrm>
          <a:prstGeom prst="rect">
            <a:avLst/>
          </a:prstGeom>
          <a:noFill/>
          <a:ln w="9525">
            <a:noFill/>
            <a:miter lim="800000"/>
            <a:headEnd/>
            <a:tailEnd/>
          </a:ln>
          <a:effectLst>
            <a:outerShdw blurRad="92075" dist="190500" dir="2700000" algn="tl" rotWithShape="0">
              <a:schemeClr val="bg2">
                <a:lumMod val="25000"/>
                <a:alpha val="43000"/>
              </a:schemeClr>
            </a:outerShdw>
            <a:softEdge rad="25400"/>
          </a:effectLst>
        </p:spPr>
      </p:pic>
      <p:pic>
        <p:nvPicPr>
          <p:cNvPr id="9" name="Image 8" descr="Gold-leaf_electroscope-2.jpg"/>
          <p:cNvPicPr>
            <a:picLocks noChangeAspect="1"/>
          </p:cNvPicPr>
          <p:nvPr/>
        </p:nvPicPr>
        <p:blipFill>
          <a:blip r:embed="rId3"/>
          <a:srcRect/>
          <a:stretch>
            <a:fillRect/>
          </a:stretch>
        </p:blipFill>
        <p:spPr bwMode="auto">
          <a:xfrm>
            <a:off x="6311753" y="419270"/>
            <a:ext cx="2421466" cy="3632199"/>
          </a:xfrm>
          <a:prstGeom prst="rect">
            <a:avLst/>
          </a:prstGeom>
          <a:noFill/>
          <a:ln w="9525">
            <a:noFill/>
            <a:miter lim="800000"/>
            <a:headEnd/>
            <a:tailEnd/>
          </a:ln>
          <a:effectLst>
            <a:outerShdw blurRad="92075" dist="190500" dir="2700000" algn="tl" rotWithShape="0">
              <a:schemeClr val="bg2">
                <a:lumMod val="25000"/>
                <a:alpha val="43000"/>
              </a:schemeClr>
            </a:outerShdw>
            <a:softEdge rad="38100"/>
          </a:effectLst>
        </p:spPr>
      </p:pic>
      <p:pic>
        <p:nvPicPr>
          <p:cNvPr id="11" name="Picture 12" descr="escope_uc"/>
          <p:cNvPicPr>
            <a:picLocks noChangeAspect="1" noChangeArrowheads="1"/>
          </p:cNvPicPr>
          <p:nvPr/>
        </p:nvPicPr>
        <p:blipFill>
          <a:blip r:embed="rId4"/>
          <a:srcRect/>
          <a:stretch>
            <a:fillRect/>
          </a:stretch>
        </p:blipFill>
        <p:spPr bwMode="auto">
          <a:xfrm>
            <a:off x="3556003" y="2434323"/>
            <a:ext cx="2551958" cy="1915204"/>
          </a:xfrm>
          <a:prstGeom prst="rect">
            <a:avLst/>
          </a:prstGeom>
          <a:noFill/>
          <a:ln w="9525">
            <a:noFill/>
            <a:miter lim="800000"/>
            <a:headEnd/>
            <a:tailEnd/>
          </a:ln>
          <a:effectLst>
            <a:outerShdw blurRad="92075" dist="190500" dir="2700000" algn="tl" rotWithShape="0">
              <a:srgbClr val="000000">
                <a:alpha val="43000"/>
              </a:srgbClr>
            </a:outerShdw>
          </a:effectLst>
        </p:spPr>
      </p:pic>
      <p:pic>
        <p:nvPicPr>
          <p:cNvPr id="12" name="Picture 13" descr="escope3"/>
          <p:cNvPicPr>
            <a:picLocks noChangeAspect="1" noChangeArrowheads="1"/>
          </p:cNvPicPr>
          <p:nvPr/>
        </p:nvPicPr>
        <p:blipFill>
          <a:blip r:embed="rId5"/>
          <a:srcRect/>
          <a:stretch>
            <a:fillRect/>
          </a:stretch>
        </p:blipFill>
        <p:spPr bwMode="auto">
          <a:xfrm>
            <a:off x="3533095" y="2435560"/>
            <a:ext cx="2551955" cy="1913967"/>
          </a:xfrm>
          <a:prstGeom prst="rect">
            <a:avLst/>
          </a:prstGeom>
          <a:noFill/>
          <a:ln w="9525">
            <a:noFill/>
            <a:miter lim="800000"/>
            <a:headEnd/>
            <a:tailEnd/>
          </a:ln>
          <a:effectLst>
            <a:outerShdw blurRad="92075" dist="190500" dir="2700000" algn="tl" rotWithShape="0">
              <a:srgbClr val="000000">
                <a:alpha val="43000"/>
              </a:srgbClr>
            </a:outerShdw>
            <a:softEdge rad="38100"/>
          </a:effectLst>
        </p:spPr>
      </p:pic>
      <p:sp>
        <p:nvSpPr>
          <p:cNvPr id="13" name="Rectangle 12"/>
          <p:cNvSpPr/>
          <p:nvPr/>
        </p:nvSpPr>
        <p:spPr>
          <a:xfrm>
            <a:off x="3494995" y="4857028"/>
            <a:ext cx="755135" cy="1569660"/>
          </a:xfrm>
          <a:prstGeom prst="rect">
            <a:avLst/>
          </a:prstGeom>
          <a:noFill/>
        </p:spPr>
        <p:txBody>
          <a:bodyPr wrap="none" lIns="91440" tIns="45720" rIns="91440" bIns="45720">
            <a:spAutoFit/>
          </a:bodyPr>
          <a:lstStyle/>
          <a:p>
            <a:pPr algn="ctr"/>
            <a:r>
              <a:rPr lang="fr-FR" sz="9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fr-FR" sz="9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4" name="Espace réservé du numéro de diapositive 13"/>
          <p:cNvSpPr>
            <a:spLocks noGrp="1"/>
          </p:cNvSpPr>
          <p:nvPr>
            <p:ph type="sldNum" sz="quarter" idx="12"/>
          </p:nvPr>
        </p:nvSpPr>
        <p:spPr/>
        <p:txBody>
          <a:bodyPr/>
          <a:lstStyle/>
          <a:p>
            <a:fld id="{684C5316-FBB1-FF45-AEA6-6814A1E4F591}" type="slidenum">
              <a:rPr lang="fr-FR" smtClean="0"/>
              <a:pPr/>
              <a:t>3</a:t>
            </a:fld>
            <a:endParaRPr lang="fr-FR"/>
          </a:p>
        </p:txBody>
      </p:sp>
      <p:sp>
        <p:nvSpPr>
          <p:cNvPr id="15" name="Espace réservé du pied de page 14"/>
          <p:cNvSpPr>
            <a:spLocks noGrp="1"/>
          </p:cNvSpPr>
          <p:nvPr>
            <p:ph type="ftr" sz="quarter" idx="11"/>
          </p:nvPr>
        </p:nvSpPr>
        <p:spPr/>
        <p:txBody>
          <a:bodyPr/>
          <a:lstStyle/>
          <a:p>
            <a:pPr algn="l"/>
            <a:r>
              <a:rPr lang="fr-FR" smtClean="0"/>
              <a:t>Delphine Monnier Ragaigne</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ctrTitle"/>
          </p:nvPr>
        </p:nvSpPr>
        <p:spPr>
          <a:xfrm>
            <a:off x="1910521" y="190500"/>
            <a:ext cx="5322958" cy="1470025"/>
          </a:xfrm>
        </p:spPr>
        <p:txBody>
          <a:bodyPr/>
          <a:lstStyle/>
          <a:p>
            <a:r>
              <a:rPr lang="fr-FR" dirty="0" smtClean="0"/>
              <a:t>Le fonctionnement d’une cuve</a:t>
            </a:r>
            <a:endParaRPr lang="fr-FR" dirty="0"/>
          </a:p>
        </p:txBody>
      </p:sp>
      <p:sp>
        <p:nvSpPr>
          <p:cNvPr id="5" name="Espace réservé du pied de page 4"/>
          <p:cNvSpPr>
            <a:spLocks noGrp="1"/>
          </p:cNvSpPr>
          <p:nvPr>
            <p:ph type="ftr" sz="quarter" idx="11"/>
          </p:nvPr>
        </p:nvSpPr>
        <p:spPr/>
        <p:txBody>
          <a:bodyPr/>
          <a:lstStyle/>
          <a:p>
            <a:r>
              <a:rPr lang="fr-FR" smtClean="0"/>
              <a:t>Delphine Monnier Ragaigne</a:t>
            </a:r>
            <a:endParaRPr lang="fr-FR" dirty="0"/>
          </a:p>
        </p:txBody>
      </p:sp>
      <p:sp>
        <p:nvSpPr>
          <p:cNvPr id="6" name="Espace réservé du numéro de diapositive 5"/>
          <p:cNvSpPr>
            <a:spLocks noGrp="1"/>
          </p:cNvSpPr>
          <p:nvPr>
            <p:ph type="sldNum" sz="quarter" idx="12"/>
          </p:nvPr>
        </p:nvSpPr>
        <p:spPr/>
        <p:txBody>
          <a:bodyPr/>
          <a:lstStyle/>
          <a:p>
            <a:fld id="{684C5316-FBB1-FF45-AEA6-6814A1E4F591}" type="slidenum">
              <a:rPr lang="fr-FR" smtClean="0"/>
              <a:pPr/>
              <a:t>30</a:t>
            </a:fld>
            <a:endParaRPr lang="fr-FR"/>
          </a:p>
        </p:txBody>
      </p:sp>
      <p:pic>
        <p:nvPicPr>
          <p:cNvPr id="8" name="Tank_800x450_25fps.mov">
            <a:hlinkClick r:id="" action="ppaction://media"/>
          </p:cNvPr>
          <p:cNvPicPr/>
          <p:nvPr>
            <a:videoFile r:link="rId1"/>
          </p:nvPr>
        </p:nvPicPr>
        <p:blipFill>
          <a:blip r:embed="rId3"/>
          <a:stretch>
            <a:fillRect/>
          </a:stretch>
        </p:blipFill>
        <p:spPr>
          <a:xfrm>
            <a:off x="317500" y="1823244"/>
            <a:ext cx="8420100" cy="473630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3667" name="Picture 2"/>
          <p:cNvPicPr>
            <a:picLocks noChangeAspect="1" noChangeArrowheads="1"/>
          </p:cNvPicPr>
          <p:nvPr/>
        </p:nvPicPr>
        <p:blipFill>
          <a:blip r:embed="rId3">
            <a:lum bright="-8000"/>
          </a:blip>
          <a:srcRect l="10365" r="6546" b="17262"/>
          <a:stretch>
            <a:fillRect/>
          </a:stretch>
        </p:blipFill>
        <p:spPr bwMode="auto">
          <a:xfrm>
            <a:off x="1" y="-15972"/>
            <a:ext cx="9248352" cy="7046074"/>
          </a:xfrm>
          <a:prstGeom prst="rect">
            <a:avLst/>
          </a:prstGeom>
          <a:noFill/>
          <a:ln w="9525">
            <a:noFill/>
            <a:miter lim="800000"/>
            <a:headEnd/>
            <a:tailEnd/>
          </a:ln>
        </p:spPr>
      </p:pic>
      <p:sp>
        <p:nvSpPr>
          <p:cNvPr id="344067" name="Rectangle 3" descr="phot-50a-06"/>
          <p:cNvSpPr>
            <a:spLocks noGrp="1" noChangeArrowheads="1"/>
          </p:cNvSpPr>
          <p:nvPr>
            <p:ph type="title"/>
          </p:nvPr>
        </p:nvSpPr>
        <p:spPr/>
        <p:txBody>
          <a:bodyPr/>
          <a:lstStyle/>
          <a:p>
            <a:pPr eaLnBrk="1" hangingPunct="1">
              <a:defRPr/>
            </a:pPr>
            <a:r>
              <a:rPr lang="fr-FR" dirty="0" smtClean="0"/>
              <a:t>Les télescopes de fluorescence</a:t>
            </a:r>
            <a:endParaRPr lang="fr-FR" dirty="0"/>
          </a:p>
        </p:txBody>
      </p:sp>
      <p:pic>
        <p:nvPicPr>
          <p:cNvPr id="9" name="Image 8" descr="Telescope-3.jpg"/>
          <p:cNvPicPr>
            <a:picLocks noChangeAspect="1"/>
          </p:cNvPicPr>
          <p:nvPr/>
        </p:nvPicPr>
        <p:blipFill>
          <a:blip r:embed="rId4"/>
          <a:stretch>
            <a:fillRect/>
          </a:stretch>
        </p:blipFill>
        <p:spPr>
          <a:xfrm>
            <a:off x="6380648" y="2895599"/>
            <a:ext cx="2477601" cy="3287183"/>
          </a:xfrm>
          <a:prstGeom prst="rect">
            <a:avLst/>
          </a:prstGeom>
        </p:spPr>
      </p:pic>
      <p:sp>
        <p:nvSpPr>
          <p:cNvPr id="6" name="Espace réservé du numéro de diapositive 5"/>
          <p:cNvSpPr>
            <a:spLocks noGrp="1"/>
          </p:cNvSpPr>
          <p:nvPr>
            <p:ph type="sldNum" sz="quarter" idx="12"/>
          </p:nvPr>
        </p:nvSpPr>
        <p:spPr/>
        <p:txBody>
          <a:bodyPr/>
          <a:lstStyle/>
          <a:p>
            <a:fld id="{684C5316-FBB1-FF45-AEA6-6814A1E4F591}" type="slidenum">
              <a:rPr lang="fr-FR" smtClean="0"/>
              <a:pPr/>
              <a:t>31</a:t>
            </a:fld>
            <a:endParaRPr lang="fr-FR"/>
          </a:p>
        </p:txBody>
      </p:sp>
      <p:sp>
        <p:nvSpPr>
          <p:cNvPr id="7" name="Espace réservé du pied de page 6"/>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ctrTitle"/>
          </p:nvPr>
        </p:nvSpPr>
        <p:spPr>
          <a:xfrm>
            <a:off x="1910521" y="190500"/>
            <a:ext cx="5322958" cy="1470025"/>
          </a:xfrm>
        </p:spPr>
        <p:txBody>
          <a:bodyPr>
            <a:normAutofit/>
          </a:bodyPr>
          <a:lstStyle/>
          <a:p>
            <a:r>
              <a:rPr lang="fr-FR" dirty="0" smtClean="0"/>
              <a:t>Les Télescopes</a:t>
            </a:r>
            <a:endParaRPr lang="fr-FR" dirty="0"/>
          </a:p>
        </p:txBody>
      </p:sp>
      <p:sp>
        <p:nvSpPr>
          <p:cNvPr id="5" name="Espace réservé du pied de page 4"/>
          <p:cNvSpPr>
            <a:spLocks noGrp="1"/>
          </p:cNvSpPr>
          <p:nvPr>
            <p:ph type="ftr" sz="quarter" idx="11"/>
          </p:nvPr>
        </p:nvSpPr>
        <p:spPr/>
        <p:txBody>
          <a:bodyPr/>
          <a:lstStyle/>
          <a:p>
            <a:r>
              <a:rPr lang="fr-FR" smtClean="0"/>
              <a:t>Delphine Monnier Ragaigne</a:t>
            </a:r>
            <a:endParaRPr lang="fr-FR" dirty="0"/>
          </a:p>
        </p:txBody>
      </p:sp>
      <p:sp>
        <p:nvSpPr>
          <p:cNvPr id="6" name="Espace réservé du numéro de diapositive 5"/>
          <p:cNvSpPr>
            <a:spLocks noGrp="1"/>
          </p:cNvSpPr>
          <p:nvPr>
            <p:ph type="sldNum" sz="quarter" idx="12"/>
          </p:nvPr>
        </p:nvSpPr>
        <p:spPr/>
        <p:txBody>
          <a:bodyPr/>
          <a:lstStyle/>
          <a:p>
            <a:fld id="{684C5316-FBB1-FF45-AEA6-6814A1E4F591}" type="slidenum">
              <a:rPr lang="fr-FR" smtClean="0"/>
              <a:pPr/>
              <a:t>32</a:t>
            </a:fld>
            <a:endParaRPr lang="fr-FR"/>
          </a:p>
        </p:txBody>
      </p:sp>
      <p:pic>
        <p:nvPicPr>
          <p:cNvPr id="7" name="Teleskopstation_800x450_25fps.mov">
            <a:hlinkClick r:id="" action="ppaction://media"/>
          </p:cNvPr>
          <p:cNvPicPr/>
          <p:nvPr>
            <a:videoFile r:link="rId1"/>
          </p:nvPr>
        </p:nvPicPr>
        <p:blipFill>
          <a:blip r:embed="rId3"/>
          <a:stretch>
            <a:fillRect/>
          </a:stretch>
        </p:blipFill>
        <p:spPr>
          <a:xfrm>
            <a:off x="0" y="173355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ctrTitle"/>
          </p:nvPr>
        </p:nvSpPr>
        <p:spPr>
          <a:xfrm>
            <a:off x="1910521" y="190500"/>
            <a:ext cx="5322958" cy="1470025"/>
          </a:xfrm>
        </p:spPr>
        <p:txBody>
          <a:bodyPr>
            <a:normAutofit/>
          </a:bodyPr>
          <a:lstStyle/>
          <a:p>
            <a:r>
              <a:rPr lang="fr-FR" dirty="0" smtClean="0"/>
              <a:t>Les Télescopes</a:t>
            </a:r>
            <a:endParaRPr lang="fr-FR" dirty="0"/>
          </a:p>
        </p:txBody>
      </p:sp>
      <p:sp>
        <p:nvSpPr>
          <p:cNvPr id="5" name="Espace réservé du pied de page 4"/>
          <p:cNvSpPr>
            <a:spLocks noGrp="1"/>
          </p:cNvSpPr>
          <p:nvPr>
            <p:ph type="ftr" sz="quarter" idx="11"/>
          </p:nvPr>
        </p:nvSpPr>
        <p:spPr/>
        <p:txBody>
          <a:bodyPr/>
          <a:lstStyle/>
          <a:p>
            <a:r>
              <a:rPr lang="fr-FR" smtClean="0"/>
              <a:t>Delphine Monnier Ragaigne</a:t>
            </a:r>
            <a:endParaRPr lang="fr-FR" dirty="0"/>
          </a:p>
        </p:txBody>
      </p:sp>
      <p:sp>
        <p:nvSpPr>
          <p:cNvPr id="6" name="Espace réservé du numéro de diapositive 5"/>
          <p:cNvSpPr>
            <a:spLocks noGrp="1"/>
          </p:cNvSpPr>
          <p:nvPr>
            <p:ph type="sldNum" sz="quarter" idx="12"/>
          </p:nvPr>
        </p:nvSpPr>
        <p:spPr/>
        <p:txBody>
          <a:bodyPr/>
          <a:lstStyle/>
          <a:p>
            <a:fld id="{684C5316-FBB1-FF45-AEA6-6814A1E4F591}" type="slidenum">
              <a:rPr lang="fr-FR" smtClean="0"/>
              <a:pPr/>
              <a:t>33</a:t>
            </a:fld>
            <a:endParaRPr lang="fr-FR"/>
          </a:p>
        </p:txBody>
      </p:sp>
      <p:pic>
        <p:nvPicPr>
          <p:cNvPr id="8" name="Kamera_800x450_25fps.mov">
            <a:hlinkClick r:id="" action="ppaction://media"/>
          </p:cNvPr>
          <p:cNvPicPr/>
          <p:nvPr>
            <a:videoFile r:link="rId1"/>
          </p:nvPr>
        </p:nvPicPr>
        <p:blipFill>
          <a:blip r:embed="rId3"/>
          <a:stretch>
            <a:fillRect/>
          </a:stretch>
        </p:blipFill>
        <p:spPr>
          <a:xfrm>
            <a:off x="0" y="1781175"/>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ctrTitle"/>
          </p:nvPr>
        </p:nvSpPr>
        <p:spPr>
          <a:xfrm>
            <a:off x="1910521" y="190500"/>
            <a:ext cx="5322958" cy="1470025"/>
          </a:xfrm>
        </p:spPr>
        <p:txBody>
          <a:bodyPr>
            <a:normAutofit/>
          </a:bodyPr>
          <a:lstStyle/>
          <a:p>
            <a:r>
              <a:rPr lang="fr-FR" dirty="0" smtClean="0"/>
              <a:t>Un rayon cosmique arrive…</a:t>
            </a:r>
            <a:endParaRPr lang="fr-FR" dirty="0"/>
          </a:p>
        </p:txBody>
      </p:sp>
      <p:sp>
        <p:nvSpPr>
          <p:cNvPr id="5" name="Espace réservé du pied de page 4"/>
          <p:cNvSpPr>
            <a:spLocks noGrp="1"/>
          </p:cNvSpPr>
          <p:nvPr>
            <p:ph type="ftr" sz="quarter" idx="11"/>
          </p:nvPr>
        </p:nvSpPr>
        <p:spPr/>
        <p:txBody>
          <a:bodyPr/>
          <a:lstStyle/>
          <a:p>
            <a:r>
              <a:rPr lang="fr-FR" smtClean="0"/>
              <a:t>Delphine Monnier Ragaigne</a:t>
            </a:r>
            <a:endParaRPr lang="fr-FR" dirty="0"/>
          </a:p>
        </p:txBody>
      </p:sp>
      <p:sp>
        <p:nvSpPr>
          <p:cNvPr id="6" name="Espace réservé du numéro de diapositive 5"/>
          <p:cNvSpPr>
            <a:spLocks noGrp="1"/>
          </p:cNvSpPr>
          <p:nvPr>
            <p:ph type="sldNum" sz="quarter" idx="12"/>
          </p:nvPr>
        </p:nvSpPr>
        <p:spPr/>
        <p:txBody>
          <a:bodyPr/>
          <a:lstStyle/>
          <a:p>
            <a:fld id="{684C5316-FBB1-FF45-AEA6-6814A1E4F591}" type="slidenum">
              <a:rPr lang="fr-FR" smtClean="0"/>
              <a:pPr/>
              <a:t>34</a:t>
            </a:fld>
            <a:endParaRPr lang="fr-FR"/>
          </a:p>
        </p:txBody>
      </p:sp>
      <p:pic>
        <p:nvPicPr>
          <p:cNvPr id="8" name="Array_800x450_25fps.mov">
            <a:hlinkClick r:id="" action="ppaction://media"/>
          </p:cNvPr>
          <p:cNvPicPr/>
          <p:nvPr>
            <a:videoFile r:link="rId1"/>
          </p:nvPr>
        </p:nvPicPr>
        <p:blipFill>
          <a:blip r:embed="rId3"/>
          <a:stretch>
            <a:fillRect/>
          </a:stretch>
        </p:blipFill>
        <p:spPr>
          <a:xfrm>
            <a:off x="0" y="171450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age 6" descr="auger_chevre.jpg"/>
          <p:cNvPicPr>
            <a:picLocks noChangeAspect="1"/>
          </p:cNvPicPr>
          <p:nvPr/>
        </p:nvPicPr>
        <p:blipFill>
          <a:blip r:embed="rId2"/>
          <a:stretch>
            <a:fillRect/>
          </a:stretch>
        </p:blipFill>
        <p:spPr>
          <a:xfrm>
            <a:off x="63500" y="15875"/>
            <a:ext cx="9080500" cy="6819900"/>
          </a:xfrm>
          <a:prstGeom prst="rect">
            <a:avLst/>
          </a:prstGeom>
        </p:spPr>
      </p:pic>
      <p:sp>
        <p:nvSpPr>
          <p:cNvPr id="2" name="Titre 1"/>
          <p:cNvSpPr>
            <a:spLocks noGrp="1"/>
          </p:cNvSpPr>
          <p:nvPr>
            <p:ph type="ctrTitle"/>
          </p:nvPr>
        </p:nvSpPr>
        <p:spPr>
          <a:xfrm rot="20831081">
            <a:off x="148402" y="552104"/>
            <a:ext cx="3271898" cy="1132976"/>
          </a:xfrm>
        </p:spPr>
        <p:txBody>
          <a:bodyPr>
            <a:normAutofit/>
          </a:bodyPr>
          <a:lstStyle/>
          <a:p>
            <a:r>
              <a:rPr lang="fr-FR" sz="2800" dirty="0" smtClean="0"/>
              <a:t>Auger…sous un autre angle</a:t>
            </a:r>
            <a:endParaRPr lang="fr-FR" sz="2800" dirty="0"/>
          </a:p>
        </p:txBody>
      </p:sp>
      <p:sp>
        <p:nvSpPr>
          <p:cNvPr id="5" name="Espace réservé du pied de page 4"/>
          <p:cNvSpPr>
            <a:spLocks noGrp="1"/>
          </p:cNvSpPr>
          <p:nvPr>
            <p:ph type="ftr" sz="quarter" idx="11"/>
          </p:nvPr>
        </p:nvSpPr>
        <p:spPr/>
        <p:txBody>
          <a:bodyPr/>
          <a:lstStyle/>
          <a:p>
            <a:r>
              <a:rPr lang="fr-FR" smtClean="0"/>
              <a:t>Delphine Monnier Ragaigne</a:t>
            </a:r>
            <a:endParaRPr lang="fr-FR" dirty="0"/>
          </a:p>
        </p:txBody>
      </p:sp>
      <p:sp>
        <p:nvSpPr>
          <p:cNvPr id="6" name="Espace réservé du numéro de diapositive 5"/>
          <p:cNvSpPr>
            <a:spLocks noGrp="1"/>
          </p:cNvSpPr>
          <p:nvPr>
            <p:ph type="sldNum" sz="quarter" idx="12"/>
          </p:nvPr>
        </p:nvSpPr>
        <p:spPr/>
        <p:txBody>
          <a:bodyPr/>
          <a:lstStyle/>
          <a:p>
            <a:fld id="{684C5316-FBB1-FF45-AEA6-6814A1E4F591}" type="slidenum">
              <a:rPr lang="fr-FR" smtClean="0"/>
              <a:pPr/>
              <a:t>35</a:t>
            </a:fld>
            <a:endParaRPr lang="fr-F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ctrTitle"/>
          </p:nvPr>
        </p:nvSpPr>
        <p:spPr>
          <a:xfrm rot="20831081">
            <a:off x="140673" y="483290"/>
            <a:ext cx="3892379" cy="1132976"/>
          </a:xfrm>
        </p:spPr>
        <p:txBody>
          <a:bodyPr>
            <a:normAutofit/>
          </a:bodyPr>
          <a:lstStyle/>
          <a:p>
            <a:r>
              <a:rPr lang="fr-FR" sz="2800" dirty="0" smtClean="0"/>
              <a:t>Les « </a:t>
            </a:r>
            <a:r>
              <a:rPr lang="fr-FR" sz="2800" dirty="0" err="1" smtClean="0"/>
              <a:t>quatters</a:t>
            </a:r>
            <a:r>
              <a:rPr lang="fr-FR" sz="2800" dirty="0" smtClean="0"/>
              <a:t>… »</a:t>
            </a:r>
            <a:endParaRPr lang="fr-FR" sz="2800" dirty="0"/>
          </a:p>
        </p:txBody>
      </p:sp>
      <p:sp>
        <p:nvSpPr>
          <p:cNvPr id="5" name="Espace réservé du pied de page 4"/>
          <p:cNvSpPr>
            <a:spLocks noGrp="1"/>
          </p:cNvSpPr>
          <p:nvPr>
            <p:ph type="ftr" sz="quarter" idx="11"/>
          </p:nvPr>
        </p:nvSpPr>
        <p:spPr/>
        <p:txBody>
          <a:bodyPr/>
          <a:lstStyle/>
          <a:p>
            <a:r>
              <a:rPr lang="fr-FR" smtClean="0"/>
              <a:t>Delphine Monnier Ragaigne</a:t>
            </a:r>
            <a:endParaRPr lang="fr-FR" dirty="0"/>
          </a:p>
        </p:txBody>
      </p:sp>
      <p:sp>
        <p:nvSpPr>
          <p:cNvPr id="6" name="Espace réservé du numéro de diapositive 5"/>
          <p:cNvSpPr>
            <a:spLocks noGrp="1"/>
          </p:cNvSpPr>
          <p:nvPr>
            <p:ph type="sldNum" sz="quarter" idx="12"/>
          </p:nvPr>
        </p:nvSpPr>
        <p:spPr/>
        <p:txBody>
          <a:bodyPr/>
          <a:lstStyle/>
          <a:p>
            <a:fld id="{684C5316-FBB1-FF45-AEA6-6814A1E4F591}" type="slidenum">
              <a:rPr lang="fr-FR" smtClean="0"/>
              <a:pPr/>
              <a:t>36</a:t>
            </a:fld>
            <a:endParaRPr lang="fr-FR"/>
          </a:p>
        </p:txBody>
      </p:sp>
      <p:pic>
        <p:nvPicPr>
          <p:cNvPr id="8" name="Image 7" descr="lapin_auger.jpg"/>
          <p:cNvPicPr>
            <a:picLocks noChangeAspect="1"/>
          </p:cNvPicPr>
          <p:nvPr/>
        </p:nvPicPr>
        <p:blipFill>
          <a:blip r:embed="rId2"/>
          <a:stretch>
            <a:fillRect/>
          </a:stretch>
        </p:blipFill>
        <p:spPr>
          <a:xfrm>
            <a:off x="0" y="2419195"/>
            <a:ext cx="9144000" cy="374681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ctrTitle"/>
          </p:nvPr>
        </p:nvSpPr>
        <p:spPr>
          <a:xfrm rot="20831081">
            <a:off x="84901" y="348758"/>
            <a:ext cx="3271898" cy="1132976"/>
          </a:xfrm>
        </p:spPr>
        <p:txBody>
          <a:bodyPr>
            <a:normAutofit/>
          </a:bodyPr>
          <a:lstStyle/>
          <a:p>
            <a:r>
              <a:rPr lang="fr-FR" sz="2800" dirty="0" smtClean="0"/>
              <a:t>Les « </a:t>
            </a:r>
            <a:r>
              <a:rPr lang="fr-FR" sz="2800" dirty="0" err="1" smtClean="0"/>
              <a:t>quatters</a:t>
            </a:r>
            <a:endParaRPr lang="fr-FR" sz="2800" dirty="0"/>
          </a:p>
        </p:txBody>
      </p:sp>
      <p:sp>
        <p:nvSpPr>
          <p:cNvPr id="5" name="Espace réservé du pied de page 4"/>
          <p:cNvSpPr>
            <a:spLocks noGrp="1"/>
          </p:cNvSpPr>
          <p:nvPr>
            <p:ph type="ftr" sz="quarter" idx="11"/>
          </p:nvPr>
        </p:nvSpPr>
        <p:spPr/>
        <p:txBody>
          <a:bodyPr/>
          <a:lstStyle/>
          <a:p>
            <a:r>
              <a:rPr lang="fr-FR" smtClean="0"/>
              <a:t>Delphine Monnier Ragaigne</a:t>
            </a:r>
            <a:endParaRPr lang="fr-FR" dirty="0"/>
          </a:p>
        </p:txBody>
      </p:sp>
      <p:sp>
        <p:nvSpPr>
          <p:cNvPr id="6" name="Espace réservé du numéro de diapositive 5"/>
          <p:cNvSpPr>
            <a:spLocks noGrp="1"/>
          </p:cNvSpPr>
          <p:nvPr>
            <p:ph type="sldNum" sz="quarter" idx="12"/>
          </p:nvPr>
        </p:nvSpPr>
        <p:spPr/>
        <p:txBody>
          <a:bodyPr/>
          <a:lstStyle/>
          <a:p>
            <a:fld id="{684C5316-FBB1-FF45-AEA6-6814A1E4F591}" type="slidenum">
              <a:rPr lang="fr-FR" smtClean="0"/>
              <a:pPr/>
              <a:t>37</a:t>
            </a:fld>
            <a:endParaRPr lang="fr-FR"/>
          </a:p>
        </p:txBody>
      </p:sp>
      <p:pic>
        <p:nvPicPr>
          <p:cNvPr id="7" name="Image 6" descr="squatters_auger.jpg"/>
          <p:cNvPicPr>
            <a:picLocks noChangeAspect="1"/>
          </p:cNvPicPr>
          <p:nvPr/>
        </p:nvPicPr>
        <p:blipFill>
          <a:blip r:embed="rId2"/>
          <a:stretch>
            <a:fillRect/>
          </a:stretch>
        </p:blipFill>
        <p:spPr>
          <a:xfrm>
            <a:off x="1409700" y="1621054"/>
            <a:ext cx="7467600" cy="5103596"/>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ctrTitle"/>
          </p:nvPr>
        </p:nvSpPr>
        <p:spPr>
          <a:xfrm rot="20831081">
            <a:off x="84901" y="348758"/>
            <a:ext cx="3271898" cy="1132976"/>
          </a:xfrm>
        </p:spPr>
        <p:txBody>
          <a:bodyPr>
            <a:normAutofit fontScale="90000"/>
          </a:bodyPr>
          <a:lstStyle/>
          <a:p>
            <a:r>
              <a:rPr lang="fr-FR" sz="2800" dirty="0" smtClean="0"/>
              <a:t>Comment déplacer une cuve?</a:t>
            </a:r>
            <a:endParaRPr lang="fr-FR" sz="2800" dirty="0"/>
          </a:p>
        </p:txBody>
      </p:sp>
      <p:sp>
        <p:nvSpPr>
          <p:cNvPr id="5" name="Espace réservé du pied de page 4"/>
          <p:cNvSpPr>
            <a:spLocks noGrp="1"/>
          </p:cNvSpPr>
          <p:nvPr>
            <p:ph type="ftr" sz="quarter" idx="11"/>
          </p:nvPr>
        </p:nvSpPr>
        <p:spPr/>
        <p:txBody>
          <a:bodyPr/>
          <a:lstStyle/>
          <a:p>
            <a:r>
              <a:rPr lang="fr-FR" smtClean="0"/>
              <a:t>Delphine Monnier Ragaigne</a:t>
            </a:r>
            <a:endParaRPr lang="fr-FR" dirty="0"/>
          </a:p>
        </p:txBody>
      </p:sp>
      <p:sp>
        <p:nvSpPr>
          <p:cNvPr id="6" name="Espace réservé du numéro de diapositive 5"/>
          <p:cNvSpPr>
            <a:spLocks noGrp="1"/>
          </p:cNvSpPr>
          <p:nvPr>
            <p:ph type="sldNum" sz="quarter" idx="12"/>
          </p:nvPr>
        </p:nvSpPr>
        <p:spPr/>
        <p:txBody>
          <a:bodyPr/>
          <a:lstStyle/>
          <a:p>
            <a:fld id="{684C5316-FBB1-FF45-AEA6-6814A1E4F591}" type="slidenum">
              <a:rPr lang="fr-FR" smtClean="0"/>
              <a:pPr/>
              <a:t>38</a:t>
            </a:fld>
            <a:endParaRPr lang="fr-FR"/>
          </a:p>
        </p:txBody>
      </p:sp>
      <p:pic>
        <p:nvPicPr>
          <p:cNvPr id="8" name="tank-moving.MOV">
            <a:hlinkClick r:id="" action="ppaction://media"/>
          </p:cNvPr>
          <p:cNvPicPr/>
          <p:nvPr>
            <a:videoFile r:link="rId1"/>
          </p:nvPr>
        </p:nvPicPr>
        <p:blipFill>
          <a:blip r:embed="rId3"/>
          <a:stretch>
            <a:fillRect/>
          </a:stretch>
        </p:blipFill>
        <p:spPr>
          <a:xfrm>
            <a:off x="1854200" y="2171700"/>
            <a:ext cx="5003800" cy="37528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ctrTitle"/>
          </p:nvPr>
        </p:nvSpPr>
        <p:spPr>
          <a:xfrm>
            <a:off x="2561402" y="348757"/>
            <a:ext cx="4017198" cy="1132976"/>
          </a:xfrm>
        </p:spPr>
        <p:txBody>
          <a:bodyPr>
            <a:normAutofit/>
          </a:bodyPr>
          <a:lstStyle/>
          <a:p>
            <a:r>
              <a:rPr lang="fr-FR" sz="2800" dirty="0" smtClean="0"/>
              <a:t>Retour vers </a:t>
            </a:r>
            <a:r>
              <a:rPr lang="fr-FR" sz="2800" dirty="0" smtClean="0"/>
              <a:t>la science…</a:t>
            </a:r>
            <a:endParaRPr lang="fr-FR" sz="2800" dirty="0"/>
          </a:p>
        </p:txBody>
      </p:sp>
      <p:sp>
        <p:nvSpPr>
          <p:cNvPr id="5" name="Espace réservé du pied de page 4"/>
          <p:cNvSpPr>
            <a:spLocks noGrp="1"/>
          </p:cNvSpPr>
          <p:nvPr>
            <p:ph type="ftr" sz="quarter" idx="11"/>
          </p:nvPr>
        </p:nvSpPr>
        <p:spPr/>
        <p:txBody>
          <a:bodyPr/>
          <a:lstStyle/>
          <a:p>
            <a:r>
              <a:rPr lang="fr-FR" smtClean="0"/>
              <a:t>Delphine Monnier Ragaigne</a:t>
            </a:r>
            <a:endParaRPr lang="fr-FR" dirty="0"/>
          </a:p>
        </p:txBody>
      </p:sp>
      <p:sp>
        <p:nvSpPr>
          <p:cNvPr id="6" name="Espace réservé du numéro de diapositive 5"/>
          <p:cNvSpPr>
            <a:spLocks noGrp="1"/>
          </p:cNvSpPr>
          <p:nvPr>
            <p:ph type="sldNum" sz="quarter" idx="12"/>
          </p:nvPr>
        </p:nvSpPr>
        <p:spPr/>
        <p:txBody>
          <a:bodyPr/>
          <a:lstStyle/>
          <a:p>
            <a:fld id="{684C5316-FBB1-FF45-AEA6-6814A1E4F591}" type="slidenum">
              <a:rPr lang="fr-FR" smtClean="0"/>
              <a:pPr/>
              <a:t>39</a:t>
            </a:fld>
            <a:endParaRPr lang="fr-FR"/>
          </a:p>
        </p:txBody>
      </p:sp>
      <p:pic>
        <p:nvPicPr>
          <p:cNvPr id="8" name="Image 7" descr="flux_auger.jpg"/>
          <p:cNvPicPr>
            <a:picLocks noChangeAspect="1"/>
          </p:cNvPicPr>
          <p:nvPr/>
        </p:nvPicPr>
        <p:blipFill>
          <a:blip r:embed="rId2"/>
          <a:stretch>
            <a:fillRect/>
          </a:stretch>
        </p:blipFill>
        <p:spPr>
          <a:xfrm>
            <a:off x="1631950" y="2254250"/>
            <a:ext cx="5880100" cy="43307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Ionisation de l’air</a:t>
            </a:r>
            <a:endParaRPr lang="fr-FR" dirty="0"/>
          </a:p>
        </p:txBody>
      </p:sp>
      <p:sp>
        <p:nvSpPr>
          <p:cNvPr id="3" name="Espace réservé du contenu 2"/>
          <p:cNvSpPr>
            <a:spLocks noGrp="1"/>
          </p:cNvSpPr>
          <p:nvPr>
            <p:ph idx="1"/>
          </p:nvPr>
        </p:nvSpPr>
        <p:spPr>
          <a:xfrm>
            <a:off x="3708401" y="428601"/>
            <a:ext cx="5105400" cy="1806769"/>
          </a:xfrm>
        </p:spPr>
        <p:txBody>
          <a:bodyPr>
            <a:noAutofit/>
          </a:bodyPr>
          <a:lstStyle/>
          <a:p>
            <a:r>
              <a:rPr lang="fr-FR" sz="1400" dirty="0" smtClean="0">
                <a:latin typeface="Courier New"/>
                <a:cs typeface="Courier New"/>
              </a:rPr>
              <a:t>fin du XIXe siècle : la lente décharge des électroscopes imputée au phénomène d’</a:t>
            </a:r>
            <a:r>
              <a:rPr lang="fr-FR" sz="1400" b="1" dirty="0" smtClean="0">
                <a:solidFill>
                  <a:schemeClr val="accent6">
                    <a:lumMod val="75000"/>
                  </a:schemeClr>
                </a:solidFill>
                <a:latin typeface="Courier New"/>
                <a:cs typeface="Courier New"/>
              </a:rPr>
              <a:t>ionisation</a:t>
            </a:r>
            <a:r>
              <a:rPr lang="fr-FR" sz="1400" dirty="0" smtClean="0">
                <a:latin typeface="Courier New"/>
                <a:cs typeface="Courier New"/>
              </a:rPr>
              <a:t>.</a:t>
            </a:r>
          </a:p>
          <a:p>
            <a:r>
              <a:rPr lang="fr-FR" sz="1400" dirty="0" smtClean="0">
                <a:latin typeface="Courier New"/>
                <a:cs typeface="Courier New"/>
              </a:rPr>
              <a:t>L’ionisation rend l’air ambiant conducteur et décharge peu à peu l’électroscope. Plus l’air est ionisé, plus les feuilles se rapprochent rapidement</a:t>
            </a:r>
          </a:p>
        </p:txBody>
      </p:sp>
      <p:pic>
        <p:nvPicPr>
          <p:cNvPr id="8" name="Image 7" descr="ionisation_atome.jpg"/>
          <p:cNvPicPr>
            <a:picLocks noChangeAspect="1"/>
          </p:cNvPicPr>
          <p:nvPr/>
        </p:nvPicPr>
        <p:blipFill>
          <a:blip r:embed="rId2"/>
          <a:stretch>
            <a:fillRect/>
          </a:stretch>
        </p:blipFill>
        <p:spPr>
          <a:xfrm>
            <a:off x="6692144" y="1867642"/>
            <a:ext cx="2121656" cy="2108114"/>
          </a:xfrm>
          <a:prstGeom prst="rect">
            <a:avLst/>
          </a:prstGeom>
          <a:effectLst>
            <a:outerShdw blurRad="92075" dist="190500" dir="2700000" algn="tl" rotWithShape="0">
              <a:srgbClr val="000000">
                <a:alpha val="43000"/>
              </a:srgbClr>
            </a:outerShdw>
            <a:softEdge rad="25400"/>
          </a:effectLst>
        </p:spPr>
      </p:pic>
      <p:sp>
        <p:nvSpPr>
          <p:cNvPr id="9" name="Rectangle 8"/>
          <p:cNvSpPr/>
          <p:nvPr/>
        </p:nvSpPr>
        <p:spPr>
          <a:xfrm>
            <a:off x="4949568" y="2043001"/>
            <a:ext cx="755135" cy="1569660"/>
          </a:xfrm>
          <a:prstGeom prst="rect">
            <a:avLst/>
          </a:prstGeom>
          <a:noFill/>
        </p:spPr>
        <p:txBody>
          <a:bodyPr wrap="none" lIns="91440" tIns="45720" rIns="91440" bIns="45720">
            <a:spAutoFit/>
          </a:bodyPr>
          <a:lstStyle/>
          <a:p>
            <a:pPr algn="ctr"/>
            <a:r>
              <a:rPr lang="fr-FR" sz="9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fr-FR" sz="9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Espace réservé du contenu 2"/>
          <p:cNvSpPr txBox="1">
            <a:spLocks/>
          </p:cNvSpPr>
          <p:nvPr/>
        </p:nvSpPr>
        <p:spPr>
          <a:xfrm>
            <a:off x="376278" y="3733800"/>
            <a:ext cx="2383856" cy="2277534"/>
          </a:xfrm>
          <a:prstGeom prst="rect">
            <a:avLst/>
          </a:prstGeom>
          <a:solidFill>
            <a:schemeClr val="bg2"/>
          </a:solidFill>
          <a:effectLst>
            <a:outerShdw blurRad="92075" dist="190500" dir="2700000" algn="tl" rotWithShape="0">
              <a:schemeClr val="bg2">
                <a:lumMod val="25000"/>
                <a:alpha val="43000"/>
              </a:schemeClr>
            </a:outerShdw>
          </a:effectLst>
        </p:spPr>
        <p:txBody>
          <a:bodyPr vert="horz" lIns="91440" tIns="45720" rIns="91440" bIns="45720" rtlCol="0">
            <a:normAutofit fontScale="47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fr-FR" sz="3200" b="0" i="0" u="none" strike="noStrike" kern="1200" cap="none" spc="0" normalizeH="0" baseline="0" noProof="0" dirty="0" smtClean="0">
                <a:ln>
                  <a:noFill/>
                </a:ln>
                <a:solidFill>
                  <a:schemeClr val="bg2">
                    <a:lumMod val="25000"/>
                  </a:schemeClr>
                </a:solidFill>
                <a:effectLst/>
                <a:uLnTx/>
                <a:uFillTx/>
                <a:latin typeface="Courier New"/>
                <a:ea typeface="+mn-ea"/>
                <a:cs typeface="Courier New"/>
              </a:rPr>
              <a:t>Pour les physiciens, tel H. Becquerel, qui travaillent sur le sujet, la </a:t>
            </a:r>
            <a:r>
              <a:rPr kumimoji="0" lang="fr-FR" sz="3200" b="1" i="0" u="none" strike="noStrike" kern="1200" cap="none" spc="0" normalizeH="0" baseline="0" noProof="0" dirty="0" smtClean="0">
                <a:ln>
                  <a:noFill/>
                </a:ln>
                <a:solidFill>
                  <a:srgbClr val="E46C0A"/>
                </a:solidFill>
                <a:effectLst/>
                <a:uLnTx/>
                <a:uFillTx/>
                <a:latin typeface="Courier New"/>
                <a:ea typeface="+mn-ea"/>
                <a:cs typeface="Courier New"/>
              </a:rPr>
              <a:t>radioactivité terrestre </a:t>
            </a:r>
            <a:r>
              <a:rPr kumimoji="0" lang="fr-FR" sz="3200" b="0" i="0" u="none" strike="noStrike" kern="1200" cap="none" spc="0" normalizeH="0" baseline="0" noProof="0" dirty="0" smtClean="0">
                <a:ln>
                  <a:noFill/>
                </a:ln>
                <a:solidFill>
                  <a:schemeClr val="bg2">
                    <a:lumMod val="25000"/>
                  </a:schemeClr>
                </a:solidFill>
                <a:effectLst/>
                <a:uLnTx/>
                <a:uFillTx/>
                <a:latin typeface="Courier New"/>
                <a:ea typeface="+mn-ea"/>
                <a:cs typeface="Courier New"/>
              </a:rPr>
              <a:t>est responsable de l’ionisation de l’air autour de l’électroscope. </a:t>
            </a:r>
            <a:endParaRPr kumimoji="0" lang="fr-FR" sz="3200" b="0" i="0" u="none" strike="noStrike" kern="1200" cap="none" spc="0" normalizeH="0" baseline="0" noProof="0" dirty="0">
              <a:ln>
                <a:noFill/>
              </a:ln>
              <a:solidFill>
                <a:schemeClr val="bg2">
                  <a:lumMod val="25000"/>
                </a:schemeClr>
              </a:solidFill>
              <a:effectLst/>
              <a:uLnTx/>
              <a:uFillTx/>
              <a:latin typeface="Courier New"/>
              <a:ea typeface="+mn-ea"/>
              <a:cs typeface="Courier New"/>
            </a:endParaRPr>
          </a:p>
        </p:txBody>
      </p:sp>
      <p:sp>
        <p:nvSpPr>
          <p:cNvPr id="13" name="Espace réservé du contenu 4"/>
          <p:cNvSpPr txBox="1">
            <a:spLocks/>
          </p:cNvSpPr>
          <p:nvPr/>
        </p:nvSpPr>
        <p:spPr>
          <a:xfrm>
            <a:off x="5130800" y="4136135"/>
            <a:ext cx="3847845" cy="2121979"/>
          </a:xfrm>
          <a:prstGeom prst="rect">
            <a:avLst/>
          </a:prstGeom>
          <a:solidFill>
            <a:schemeClr val="bg2"/>
          </a:solidFill>
          <a:effectLst>
            <a:outerShdw blurRad="92075" dist="190500" dir="2700000" algn="tl" rotWithShape="0">
              <a:schemeClr val="bg2">
                <a:lumMod val="25000"/>
                <a:alpha val="43000"/>
              </a:schemeClr>
            </a:outerShdw>
          </a:effectLst>
        </p:spPr>
        <p:txBody>
          <a:bodyPr vert="horz" lIns="91440" tIns="45720" rIns="91440" bIns="45720" rtlCol="0">
            <a:normAutofit fontScale="62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fr-FR" sz="2800" b="0" i="0" u="none" strike="noStrike" kern="1200" cap="none" spc="0" normalizeH="0" baseline="0" noProof="0" dirty="0" smtClean="0">
                <a:ln>
                  <a:noFill/>
                </a:ln>
                <a:solidFill>
                  <a:schemeClr val="bg2">
                    <a:lumMod val="25000"/>
                  </a:schemeClr>
                </a:solidFill>
                <a:effectLst/>
                <a:uLnTx/>
                <a:uFillTx/>
                <a:latin typeface="Courier New"/>
                <a:ea typeface="+mn-ea"/>
                <a:cs typeface="Courier New"/>
              </a:rPr>
              <a:t>Vers 1898, C. Wilson avance une autre</a:t>
            </a:r>
            <a:r>
              <a:rPr lang="fr-FR" sz="2800" dirty="0" smtClean="0">
                <a:solidFill>
                  <a:schemeClr val="bg2">
                    <a:lumMod val="25000"/>
                  </a:schemeClr>
                </a:solidFill>
                <a:latin typeface="Courier New"/>
                <a:cs typeface="Courier New"/>
              </a:rPr>
              <a:t> </a:t>
            </a:r>
            <a:r>
              <a:rPr kumimoji="0" lang="fr-FR" sz="2800" b="0" i="0" u="none" strike="noStrike" kern="1200" cap="none" spc="0" normalizeH="0" baseline="0" noProof="0" dirty="0" smtClean="0">
                <a:ln>
                  <a:noFill/>
                </a:ln>
                <a:solidFill>
                  <a:schemeClr val="bg2">
                    <a:lumMod val="25000"/>
                  </a:schemeClr>
                </a:solidFill>
                <a:effectLst/>
                <a:uLnTx/>
                <a:uFillTx/>
                <a:latin typeface="Courier New"/>
                <a:ea typeface="+mn-ea"/>
                <a:cs typeface="Courier New"/>
              </a:rPr>
              <a:t>explication</a:t>
            </a:r>
            <a:endParaRPr lang="fr-FR" sz="2800" dirty="0" smtClean="0">
              <a:solidFill>
                <a:schemeClr val="bg2">
                  <a:lumMod val="25000"/>
                </a:schemeClr>
              </a:solidFill>
              <a:latin typeface="Courier New"/>
              <a:cs typeface="Courier New"/>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fr-FR" sz="2800" b="0" i="0" u="none" strike="noStrike" kern="1200" cap="none" spc="0" normalizeH="0" baseline="0" noProof="0" dirty="0" smtClean="0">
                <a:ln>
                  <a:noFill/>
                </a:ln>
                <a:solidFill>
                  <a:schemeClr val="bg2">
                    <a:lumMod val="25000"/>
                  </a:schemeClr>
                </a:solidFill>
                <a:effectLst/>
                <a:uLnTx/>
                <a:uFillTx/>
                <a:latin typeface="Courier New"/>
                <a:ea typeface="+mn-ea"/>
                <a:cs typeface="Courier New"/>
              </a:rPr>
              <a:t>la cause de l’ionisation atmosphérique pourrait résider dans un </a:t>
            </a:r>
            <a:r>
              <a:rPr kumimoji="0" lang="fr-FR" sz="2800" b="1" i="0" u="none" strike="noStrike" kern="1200" cap="none" spc="0" normalizeH="0" baseline="0" noProof="0" dirty="0" smtClean="0">
                <a:ln>
                  <a:noFill/>
                </a:ln>
                <a:solidFill>
                  <a:srgbClr val="E46C0A"/>
                </a:solidFill>
                <a:effectLst/>
                <a:uLnTx/>
                <a:uFillTx/>
                <a:latin typeface="Courier New"/>
                <a:ea typeface="+mn-ea"/>
                <a:cs typeface="Courier New"/>
              </a:rPr>
              <a:t>rayonnement d’origine</a:t>
            </a:r>
            <a:r>
              <a:rPr kumimoji="0" lang="fr-FR" sz="2800" b="1" i="0" u="none" strike="noStrike" kern="1200" cap="none" spc="0" normalizeH="0" noProof="0" dirty="0" smtClean="0">
                <a:ln>
                  <a:noFill/>
                </a:ln>
                <a:solidFill>
                  <a:srgbClr val="E46C0A"/>
                </a:solidFill>
                <a:effectLst/>
                <a:uLnTx/>
                <a:uFillTx/>
                <a:latin typeface="Courier New"/>
                <a:ea typeface="+mn-ea"/>
                <a:cs typeface="Courier New"/>
              </a:rPr>
              <a:t> extraterrestre</a:t>
            </a:r>
            <a:r>
              <a:rPr kumimoji="0" lang="fr-FR" sz="2800" b="1" i="0" u="none" strike="noStrike" kern="1200" cap="none" spc="0" normalizeH="0" baseline="0" noProof="0" dirty="0" smtClean="0">
                <a:ln>
                  <a:noFill/>
                </a:ln>
                <a:solidFill>
                  <a:schemeClr val="bg2">
                    <a:lumMod val="25000"/>
                  </a:schemeClr>
                </a:solidFill>
                <a:effectLst/>
                <a:uLnTx/>
                <a:uFillTx/>
                <a:latin typeface="Courier New"/>
                <a:ea typeface="+mn-ea"/>
                <a:cs typeface="Courier New"/>
              </a:rPr>
              <a:t> </a:t>
            </a:r>
            <a:r>
              <a:rPr kumimoji="0" lang="fr-FR" sz="2800" b="0" i="0" u="none" strike="noStrike" kern="1200" cap="none" spc="0" normalizeH="0" baseline="0" noProof="0" dirty="0" smtClean="0">
                <a:ln>
                  <a:noFill/>
                </a:ln>
                <a:solidFill>
                  <a:schemeClr val="bg2">
                    <a:lumMod val="25000"/>
                  </a:schemeClr>
                </a:solidFill>
                <a:effectLst/>
                <a:uLnTx/>
                <a:uFillTx/>
                <a:latin typeface="Courier New"/>
                <a:ea typeface="+mn-ea"/>
                <a:cs typeface="Courier New"/>
              </a:rPr>
              <a:t>!</a:t>
            </a:r>
            <a:endParaRPr kumimoji="0" lang="fr-FR" sz="2800" b="0" i="0" u="none" strike="noStrike" kern="1200" cap="none" spc="0" normalizeH="0" baseline="0" noProof="0" dirty="0">
              <a:ln>
                <a:noFill/>
              </a:ln>
              <a:solidFill>
                <a:schemeClr val="bg2">
                  <a:lumMod val="25000"/>
                </a:schemeClr>
              </a:solidFill>
              <a:effectLst/>
              <a:uLnTx/>
              <a:uFillTx/>
              <a:latin typeface="Courier New"/>
              <a:ea typeface="+mn-ea"/>
              <a:cs typeface="Courier New"/>
            </a:endParaRPr>
          </a:p>
        </p:txBody>
      </p:sp>
      <p:pic>
        <p:nvPicPr>
          <p:cNvPr id="10" name="Image 9" descr="H4230012-C.T.R._Wilson,_English_physicist-SPL.jpg"/>
          <p:cNvPicPr>
            <a:picLocks noChangeAspect="1"/>
          </p:cNvPicPr>
          <p:nvPr/>
        </p:nvPicPr>
        <p:blipFill>
          <a:blip r:embed="rId3"/>
          <a:stretch>
            <a:fillRect/>
          </a:stretch>
        </p:blipFill>
        <p:spPr>
          <a:xfrm>
            <a:off x="3027618" y="4026555"/>
            <a:ext cx="1888084" cy="2434756"/>
          </a:xfrm>
          <a:prstGeom prst="rect">
            <a:avLst/>
          </a:prstGeom>
          <a:effectLst>
            <a:outerShdw blurRad="92075" dist="190500" dir="2700000" algn="tl" rotWithShape="0">
              <a:schemeClr val="bg2">
                <a:lumMod val="25000"/>
                <a:alpha val="43000"/>
              </a:schemeClr>
            </a:outerShdw>
            <a:softEdge rad="63500"/>
          </a:effectLst>
        </p:spPr>
      </p:pic>
      <p:pic>
        <p:nvPicPr>
          <p:cNvPr id="11" name="Image 10"/>
          <p:cNvPicPr>
            <a:picLocks noChangeAspect="1"/>
          </p:cNvPicPr>
          <p:nvPr/>
        </p:nvPicPr>
        <p:blipFill>
          <a:blip r:embed="rId4"/>
          <a:stretch>
            <a:fillRect/>
          </a:stretch>
        </p:blipFill>
        <p:spPr>
          <a:xfrm>
            <a:off x="7582154" y="5613399"/>
            <a:ext cx="1561846" cy="1289431"/>
          </a:xfrm>
          <a:prstGeom prst="rect">
            <a:avLst/>
          </a:prstGeom>
        </p:spPr>
      </p:pic>
      <p:sp>
        <p:nvSpPr>
          <p:cNvPr id="14" name="Espace réservé du contenu 2"/>
          <p:cNvSpPr txBox="1">
            <a:spLocks/>
          </p:cNvSpPr>
          <p:nvPr/>
        </p:nvSpPr>
        <p:spPr>
          <a:xfrm>
            <a:off x="980396" y="2655002"/>
            <a:ext cx="3794806" cy="633595"/>
          </a:xfrm>
          <a:prstGeom prst="rect">
            <a:avLst/>
          </a:prstGeom>
          <a:solidFill>
            <a:schemeClr val="bg2"/>
          </a:solidFill>
          <a:effectLst>
            <a:outerShdw blurRad="92075" dist="190500" dir="2700000" algn="tl" rotWithShape="0">
              <a:schemeClr val="bg2">
                <a:lumMod val="25000"/>
                <a:alpha val="43000"/>
              </a:schemeClr>
            </a:outerShdw>
          </a:effectLst>
        </p:spPr>
        <p:txBody>
          <a:bodyPr vert="horz" lIns="91440" tIns="45720" rIns="91440" bIns="45720" rtlCol="0">
            <a:normAutofit fontScale="70000" lnSpcReduction="20000"/>
          </a:bodyPr>
          <a:lstStyle/>
          <a:p>
            <a:pPr marL="342900" lvl="0" indent="-342900">
              <a:spcBef>
                <a:spcPct val="20000"/>
              </a:spcBef>
              <a:buFont typeface="Arial"/>
              <a:buChar char="•"/>
              <a:defRPr/>
            </a:pPr>
            <a:r>
              <a:rPr lang="fr-FR" sz="3200" dirty="0" smtClean="0">
                <a:solidFill>
                  <a:srgbClr val="F79646">
                    <a:lumMod val="75000"/>
                  </a:srgbClr>
                </a:solidFill>
                <a:latin typeface="Courier"/>
                <a:cs typeface="Courier"/>
              </a:rPr>
              <a:t>Qu’est-ce qui ionise l’air</a:t>
            </a:r>
          </a:p>
        </p:txBody>
      </p:sp>
      <p:sp>
        <p:nvSpPr>
          <p:cNvPr id="15" name="Rectangle 14"/>
          <p:cNvSpPr/>
          <p:nvPr/>
        </p:nvSpPr>
        <p:spPr>
          <a:xfrm>
            <a:off x="3463958" y="6091979"/>
            <a:ext cx="1384012" cy="369332"/>
          </a:xfrm>
          <a:prstGeom prst="rect">
            <a:avLst/>
          </a:prstGeom>
        </p:spPr>
        <p:txBody>
          <a:bodyPr wrap="none">
            <a:spAutoFit/>
          </a:bodyPr>
          <a:lstStyle/>
          <a:p>
            <a:r>
              <a:rPr lang="fr-FR" b="1" dirty="0" smtClean="0">
                <a:solidFill>
                  <a:srgbClr val="984807"/>
                </a:solidFill>
                <a:latin typeface="Lucida Calligraphy"/>
                <a:cs typeface="Lucida Calligraphy"/>
              </a:rPr>
              <a:t>C. Wilson</a:t>
            </a:r>
            <a:endParaRPr lang="fr-FR" b="1" dirty="0">
              <a:solidFill>
                <a:srgbClr val="984807"/>
              </a:solidFill>
              <a:latin typeface="Lucida Calligraphy"/>
              <a:cs typeface="Lucida Calligraphy"/>
            </a:endParaRPr>
          </a:p>
        </p:txBody>
      </p:sp>
      <p:sp>
        <p:nvSpPr>
          <p:cNvPr id="17" name="Espace réservé du numéro de diapositive 16"/>
          <p:cNvSpPr>
            <a:spLocks noGrp="1"/>
          </p:cNvSpPr>
          <p:nvPr>
            <p:ph type="sldNum" sz="quarter" idx="12"/>
          </p:nvPr>
        </p:nvSpPr>
        <p:spPr/>
        <p:txBody>
          <a:bodyPr/>
          <a:lstStyle/>
          <a:p>
            <a:fld id="{684C5316-FBB1-FF45-AEA6-6814A1E4F591}" type="slidenum">
              <a:rPr lang="fr-FR" smtClean="0"/>
              <a:pPr/>
              <a:t>4</a:t>
            </a:fld>
            <a:endParaRPr lang="fr-FR"/>
          </a:p>
        </p:txBody>
      </p:sp>
      <p:sp>
        <p:nvSpPr>
          <p:cNvPr id="18" name="Espace réservé du pied de page 17"/>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defRPr/>
            </a:pPr>
            <a:r>
              <a:rPr lang="fr-FR" dirty="0">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Le soleil</a:t>
            </a:r>
            <a:endParaRPr lang="fr-FR" dirty="0"/>
          </a:p>
        </p:txBody>
      </p:sp>
      <p:sp>
        <p:nvSpPr>
          <p:cNvPr id="55299" name="Rectangle 4"/>
          <p:cNvSpPr>
            <a:spLocks noGrp="1" noChangeArrowheads="1"/>
          </p:cNvSpPr>
          <p:nvPr>
            <p:ph type="body" sz="half" idx="2"/>
          </p:nvPr>
        </p:nvSpPr>
        <p:spPr>
          <a:xfrm>
            <a:off x="457200" y="1752600"/>
            <a:ext cx="8686800" cy="2057400"/>
          </a:xfrm>
          <a:solidFill>
            <a:schemeClr val="bg1">
              <a:alpha val="30196"/>
            </a:schemeClr>
          </a:solidFill>
        </p:spPr>
        <p:txBody>
          <a:bodyPr>
            <a:normAutofit fontScale="92500" lnSpcReduction="10000"/>
          </a:bodyPr>
          <a:lstStyle/>
          <a:p>
            <a:pPr eaLnBrk="1" hangingPunct="1"/>
            <a:r>
              <a:rPr lang="fr-FR" sz="2400"/>
              <a:t>A basse énergie (en dessous de 10</a:t>
            </a:r>
            <a:r>
              <a:rPr lang="fr-FR" sz="2400" baseline="30000"/>
              <a:t>10 </a:t>
            </a:r>
            <a:r>
              <a:rPr lang="fr-FR" sz="2400"/>
              <a:t>eV), les rayons cosmiques sont issus principalement du soleil, ils sont expulsés par le vent solaire et les éruptions solaires, nous sommes en partie protéger de ce flux de particules gr</a:t>
            </a:r>
            <a:r>
              <a:rPr lang="fr-FR" altLang="ja-JP" sz="2400"/>
              <a:t>â</a:t>
            </a:r>
            <a:r>
              <a:rPr lang="fr-FR" sz="2400"/>
              <a:t>ce à notre magnétosphère.</a:t>
            </a:r>
          </a:p>
        </p:txBody>
      </p:sp>
      <p:pic>
        <p:nvPicPr>
          <p:cNvPr id="31748" name="Picture 5" descr="magnetosphere"/>
          <p:cNvPicPr>
            <a:picLocks noChangeAspect="1" noChangeArrowheads="1"/>
          </p:cNvPicPr>
          <p:nvPr/>
        </p:nvPicPr>
        <p:blipFill>
          <a:blip r:embed="rId2"/>
          <a:srcRect/>
          <a:stretch>
            <a:fillRect/>
          </a:stretch>
        </p:blipFill>
        <p:spPr bwMode="auto">
          <a:xfrm>
            <a:off x="2895600" y="4191000"/>
            <a:ext cx="3779838" cy="2376488"/>
          </a:xfrm>
          <a:prstGeom prst="rect">
            <a:avLst/>
          </a:prstGeom>
          <a:noFill/>
          <a:ln w="9525">
            <a:noFill/>
            <a:miter lim="800000"/>
            <a:headEnd/>
            <a:tailEnd/>
          </a:ln>
        </p:spPr>
      </p:pic>
      <p:sp>
        <p:nvSpPr>
          <p:cNvPr id="31749" name="AutoShape 7"/>
          <p:cNvSpPr>
            <a:spLocks noChangeArrowheads="1"/>
          </p:cNvSpPr>
          <p:nvPr/>
        </p:nvSpPr>
        <p:spPr bwMode="auto">
          <a:xfrm>
            <a:off x="1219200" y="5562600"/>
            <a:ext cx="1447800" cy="609600"/>
          </a:xfrm>
          <a:prstGeom prst="wedgeRoundRectCallout">
            <a:avLst>
              <a:gd name="adj1" fmla="val 77630"/>
              <a:gd name="adj2" fmla="val -59634"/>
              <a:gd name="adj3" fmla="val 16667"/>
            </a:avLst>
          </a:prstGeom>
          <a:solidFill>
            <a:schemeClr val="accent1"/>
          </a:solidFill>
          <a:ln w="9525">
            <a:solidFill>
              <a:schemeClr val="tx1"/>
            </a:solidFill>
            <a:miter lim="800000"/>
            <a:headEnd/>
            <a:tailEnd/>
          </a:ln>
        </p:spPr>
        <p:txBody>
          <a:bodyPr wrap="none" anchor="ctr">
            <a:prstTxWarp prst="textNoShape">
              <a:avLst/>
            </a:prstTxWarp>
          </a:bodyPr>
          <a:lstStyle/>
          <a:p>
            <a:pPr algn="ctr"/>
            <a:endParaRPr lang="fr-FR"/>
          </a:p>
        </p:txBody>
      </p:sp>
      <p:sp>
        <p:nvSpPr>
          <p:cNvPr id="31750" name="Text Box 8"/>
          <p:cNvSpPr txBox="1">
            <a:spLocks noChangeArrowheads="1"/>
          </p:cNvSpPr>
          <p:nvPr/>
        </p:nvSpPr>
        <p:spPr bwMode="auto">
          <a:xfrm>
            <a:off x="1143000" y="5686425"/>
            <a:ext cx="1447800" cy="457200"/>
          </a:xfrm>
          <a:prstGeom prst="rect">
            <a:avLst/>
          </a:prstGeom>
          <a:noFill/>
          <a:ln w="9525">
            <a:noFill/>
            <a:miter lim="800000"/>
            <a:headEnd/>
            <a:tailEnd/>
          </a:ln>
        </p:spPr>
        <p:txBody>
          <a:bodyPr>
            <a:prstTxWarp prst="textNoShape">
              <a:avLst/>
            </a:prstTxWarp>
            <a:spAutoFit/>
          </a:bodyPr>
          <a:lstStyle/>
          <a:p>
            <a:r>
              <a:rPr lang="fr-FR"/>
              <a:t>Le Soleil</a:t>
            </a:r>
          </a:p>
        </p:txBody>
      </p:sp>
      <p:sp>
        <p:nvSpPr>
          <p:cNvPr id="31751" name="AutoShape 9"/>
          <p:cNvSpPr>
            <a:spLocks noChangeArrowheads="1"/>
          </p:cNvSpPr>
          <p:nvPr/>
        </p:nvSpPr>
        <p:spPr bwMode="auto">
          <a:xfrm>
            <a:off x="7086600" y="6096000"/>
            <a:ext cx="1295400" cy="457200"/>
          </a:xfrm>
          <a:prstGeom prst="wedgeRoundRectCallout">
            <a:avLst>
              <a:gd name="adj1" fmla="val -169361"/>
              <a:gd name="adj2" fmla="val -218403"/>
              <a:gd name="adj3" fmla="val 1666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fr-FR"/>
              <a:t>La Terre</a:t>
            </a:r>
          </a:p>
        </p:txBody>
      </p:sp>
      <p:sp>
        <p:nvSpPr>
          <p:cNvPr id="31752" name="AutoShape 10"/>
          <p:cNvSpPr>
            <a:spLocks noChangeArrowheads="1"/>
          </p:cNvSpPr>
          <p:nvPr/>
        </p:nvSpPr>
        <p:spPr bwMode="auto">
          <a:xfrm>
            <a:off x="6553200" y="4114800"/>
            <a:ext cx="2362200" cy="609600"/>
          </a:xfrm>
          <a:prstGeom prst="wedgeRoundRectCallout">
            <a:avLst>
              <a:gd name="adj1" fmla="val -94625"/>
              <a:gd name="adj2" fmla="val 67449"/>
              <a:gd name="adj3" fmla="val 1666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fr-FR"/>
              <a:t>magnétosphère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1752"/>
                                        </p:tgtEl>
                                        <p:attrNameLst>
                                          <p:attrName>style.visibility</p:attrName>
                                        </p:attrNameLst>
                                      </p:cBhvr>
                                      <p:to>
                                        <p:strVal val="visible"/>
                                      </p:to>
                                    </p:set>
                                    <p:animEffect transition="in" filter="fade">
                                      <p:cBhvr>
                                        <p:cTn id="7" dur="500"/>
                                        <p:tgtEl>
                                          <p:spTgt spid="31752"/>
                                        </p:tgtEl>
                                      </p:cBhvr>
                                    </p:animEffect>
                                    <p:anim calcmode="lin" valueType="num">
                                      <p:cBhvr>
                                        <p:cTn id="8" dur="500" fill="hold"/>
                                        <p:tgtEl>
                                          <p:spTgt spid="31752"/>
                                        </p:tgtEl>
                                        <p:attrNameLst>
                                          <p:attrName>ppt_x</p:attrName>
                                        </p:attrNameLst>
                                      </p:cBhvr>
                                      <p:tavLst>
                                        <p:tav tm="0">
                                          <p:val>
                                            <p:strVal val="#ppt_x"/>
                                          </p:val>
                                        </p:tav>
                                        <p:tav tm="100000">
                                          <p:val>
                                            <p:strVal val="#ppt_x"/>
                                          </p:val>
                                        </p:tav>
                                      </p:tavLst>
                                    </p:anim>
                                    <p:anim calcmode="lin" valueType="num">
                                      <p:cBhvr>
                                        <p:cTn id="9" dur="450" decel="100000" fill="hold"/>
                                        <p:tgtEl>
                                          <p:spTgt spid="3175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175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1751"/>
                                        </p:tgtEl>
                                        <p:attrNameLst>
                                          <p:attrName>style.visibility</p:attrName>
                                        </p:attrNameLst>
                                      </p:cBhvr>
                                      <p:to>
                                        <p:strVal val="visible"/>
                                      </p:to>
                                    </p:set>
                                    <p:animEffect transition="in" filter="fade">
                                      <p:cBhvr>
                                        <p:cTn id="13" dur="500"/>
                                        <p:tgtEl>
                                          <p:spTgt spid="31751"/>
                                        </p:tgtEl>
                                      </p:cBhvr>
                                    </p:animEffect>
                                    <p:anim calcmode="lin" valueType="num">
                                      <p:cBhvr>
                                        <p:cTn id="14" dur="500" fill="hold"/>
                                        <p:tgtEl>
                                          <p:spTgt spid="31751"/>
                                        </p:tgtEl>
                                        <p:attrNameLst>
                                          <p:attrName>ppt_x</p:attrName>
                                        </p:attrNameLst>
                                      </p:cBhvr>
                                      <p:tavLst>
                                        <p:tav tm="0">
                                          <p:val>
                                            <p:strVal val="#ppt_x"/>
                                          </p:val>
                                        </p:tav>
                                        <p:tav tm="100000">
                                          <p:val>
                                            <p:strVal val="#ppt_x"/>
                                          </p:val>
                                        </p:tav>
                                      </p:tavLst>
                                    </p:anim>
                                    <p:anim calcmode="lin" valueType="num">
                                      <p:cBhvr>
                                        <p:cTn id="15" dur="450" decel="100000" fill="hold"/>
                                        <p:tgtEl>
                                          <p:spTgt spid="31751"/>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31751"/>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1748"/>
                                        </p:tgtEl>
                                        <p:attrNameLst>
                                          <p:attrName>style.visibility</p:attrName>
                                        </p:attrNameLst>
                                      </p:cBhvr>
                                      <p:to>
                                        <p:strVal val="visible"/>
                                      </p:to>
                                    </p:set>
                                    <p:animEffect transition="in" filter="fade">
                                      <p:cBhvr>
                                        <p:cTn id="19" dur="500"/>
                                        <p:tgtEl>
                                          <p:spTgt spid="31748"/>
                                        </p:tgtEl>
                                      </p:cBhvr>
                                    </p:animEffect>
                                    <p:anim calcmode="lin" valueType="num">
                                      <p:cBhvr>
                                        <p:cTn id="20" dur="500" fill="hold"/>
                                        <p:tgtEl>
                                          <p:spTgt spid="31748"/>
                                        </p:tgtEl>
                                        <p:attrNameLst>
                                          <p:attrName>ppt_x</p:attrName>
                                        </p:attrNameLst>
                                      </p:cBhvr>
                                      <p:tavLst>
                                        <p:tav tm="0">
                                          <p:val>
                                            <p:strVal val="#ppt_x"/>
                                          </p:val>
                                        </p:tav>
                                        <p:tav tm="100000">
                                          <p:val>
                                            <p:strVal val="#ppt_x"/>
                                          </p:val>
                                        </p:tav>
                                      </p:tavLst>
                                    </p:anim>
                                    <p:anim calcmode="lin" valueType="num">
                                      <p:cBhvr>
                                        <p:cTn id="21" dur="450" decel="100000" fill="hold"/>
                                        <p:tgtEl>
                                          <p:spTgt spid="31748"/>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31748"/>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31750"/>
                                        </p:tgtEl>
                                        <p:attrNameLst>
                                          <p:attrName>style.visibility</p:attrName>
                                        </p:attrNameLst>
                                      </p:cBhvr>
                                      <p:to>
                                        <p:strVal val="visible"/>
                                      </p:to>
                                    </p:set>
                                    <p:animEffect transition="in" filter="fade">
                                      <p:cBhvr>
                                        <p:cTn id="25" dur="500"/>
                                        <p:tgtEl>
                                          <p:spTgt spid="31750"/>
                                        </p:tgtEl>
                                      </p:cBhvr>
                                    </p:animEffect>
                                    <p:anim calcmode="lin" valueType="num">
                                      <p:cBhvr>
                                        <p:cTn id="26" dur="500" fill="hold"/>
                                        <p:tgtEl>
                                          <p:spTgt spid="31750"/>
                                        </p:tgtEl>
                                        <p:attrNameLst>
                                          <p:attrName>ppt_x</p:attrName>
                                        </p:attrNameLst>
                                      </p:cBhvr>
                                      <p:tavLst>
                                        <p:tav tm="0">
                                          <p:val>
                                            <p:strVal val="#ppt_x"/>
                                          </p:val>
                                        </p:tav>
                                        <p:tav tm="100000">
                                          <p:val>
                                            <p:strVal val="#ppt_x"/>
                                          </p:val>
                                        </p:tav>
                                      </p:tavLst>
                                    </p:anim>
                                    <p:anim calcmode="lin" valueType="num">
                                      <p:cBhvr>
                                        <p:cTn id="27" dur="450" decel="100000" fill="hold"/>
                                        <p:tgtEl>
                                          <p:spTgt spid="31750"/>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31750"/>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31749"/>
                                        </p:tgtEl>
                                        <p:attrNameLst>
                                          <p:attrName>style.visibility</p:attrName>
                                        </p:attrNameLst>
                                      </p:cBhvr>
                                      <p:to>
                                        <p:strVal val="visible"/>
                                      </p:to>
                                    </p:set>
                                    <p:animEffect transition="in" filter="fade">
                                      <p:cBhvr>
                                        <p:cTn id="31" dur="500"/>
                                        <p:tgtEl>
                                          <p:spTgt spid="31749"/>
                                        </p:tgtEl>
                                      </p:cBhvr>
                                    </p:animEffect>
                                    <p:anim calcmode="lin" valueType="num">
                                      <p:cBhvr>
                                        <p:cTn id="32" dur="500" fill="hold"/>
                                        <p:tgtEl>
                                          <p:spTgt spid="31749"/>
                                        </p:tgtEl>
                                        <p:attrNameLst>
                                          <p:attrName>ppt_x</p:attrName>
                                        </p:attrNameLst>
                                      </p:cBhvr>
                                      <p:tavLst>
                                        <p:tav tm="0">
                                          <p:val>
                                            <p:strVal val="#ppt_x"/>
                                          </p:val>
                                        </p:tav>
                                        <p:tav tm="100000">
                                          <p:val>
                                            <p:strVal val="#ppt_x"/>
                                          </p:val>
                                        </p:tav>
                                      </p:tavLst>
                                    </p:anim>
                                    <p:anim calcmode="lin" valueType="num">
                                      <p:cBhvr>
                                        <p:cTn id="33" dur="450" decel="100000" fill="hold"/>
                                        <p:tgtEl>
                                          <p:spTgt spid="31749"/>
                                        </p:tgtEl>
                                        <p:attrNameLst>
                                          <p:attrName>ppt_y</p:attrName>
                                        </p:attrNameLst>
                                      </p:cBhvr>
                                      <p:tavLst>
                                        <p:tav tm="0">
                                          <p:val>
                                            <p:strVal val="#ppt_y+1"/>
                                          </p:val>
                                        </p:tav>
                                        <p:tav tm="100000">
                                          <p:val>
                                            <p:strVal val="#ppt_y-.03"/>
                                          </p:val>
                                        </p:tav>
                                      </p:tavLst>
                                    </p:anim>
                                    <p:anim calcmode="lin" valueType="num">
                                      <p:cBhvr>
                                        <p:cTn id="34" dur="50" accel="100000" fill="hold">
                                          <p:stCondLst>
                                            <p:cond delay="450"/>
                                          </p:stCondLst>
                                        </p:cTn>
                                        <p:tgtEl>
                                          <p:spTgt spid="3174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P spid="31750" grpId="0"/>
      <p:bldP spid="31751" grpId="0" animBg="1"/>
      <p:bldP spid="31752" grpId="0" animBg="1"/>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defRPr/>
            </a:pPr>
            <a:r>
              <a:rPr lang="fr-FR" dirty="0" smtClean="0">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Et au delà?</a:t>
            </a:r>
            <a:endParaRPr lang="fr-FR" dirty="0"/>
          </a:p>
        </p:txBody>
      </p:sp>
      <p:sp>
        <p:nvSpPr>
          <p:cNvPr id="56323" name="Rectangle 4"/>
          <p:cNvSpPr>
            <a:spLocks noGrp="1" noChangeArrowheads="1"/>
          </p:cNvSpPr>
          <p:nvPr>
            <p:ph type="body" sz="half" idx="2"/>
          </p:nvPr>
        </p:nvSpPr>
        <p:spPr>
          <a:xfrm>
            <a:off x="533400" y="1981200"/>
            <a:ext cx="7924800" cy="2768600"/>
          </a:xfrm>
          <a:solidFill>
            <a:schemeClr val="bg1">
              <a:alpha val="39999"/>
            </a:schemeClr>
          </a:solidFill>
        </p:spPr>
        <p:txBody>
          <a:bodyPr>
            <a:normAutofit fontScale="77500" lnSpcReduction="20000"/>
          </a:bodyPr>
          <a:lstStyle/>
          <a:p>
            <a:pPr eaLnBrk="1" hangingPunct="1">
              <a:buFontTx/>
              <a:buNone/>
            </a:pPr>
            <a:r>
              <a:rPr lang="fr-FR" sz="2800" dirty="0"/>
              <a:t>	Plus haut en énergie (jusqu’à 10</a:t>
            </a:r>
            <a:r>
              <a:rPr lang="fr-FR" sz="2800" baseline="30000" dirty="0"/>
              <a:t>15-16</a:t>
            </a:r>
            <a:r>
              <a:rPr lang="fr-FR" sz="2800" dirty="0"/>
              <a:t> eV), les supernovae sont les sources supposées des rayons cosmiques.</a:t>
            </a:r>
          </a:p>
          <a:p>
            <a:pPr eaLnBrk="1" hangingPunct="1">
              <a:buFontTx/>
              <a:buNone/>
            </a:pPr>
            <a:r>
              <a:rPr lang="fr-FR" sz="2800" dirty="0"/>
              <a:t>	A ces énergies, le champ magnétique galactique « confine » les rayons cosmiques au sein de notre Galaxie.</a:t>
            </a:r>
          </a:p>
          <a:p>
            <a:pPr eaLnBrk="1" hangingPunct="1">
              <a:buFontTx/>
              <a:buNone/>
            </a:pPr>
            <a:r>
              <a:rPr lang="fr-FR" sz="2800" dirty="0"/>
              <a:t>	En clair on ne peut voir à ces énergies que des rayons cosmiques produits dans la Galaxie.</a:t>
            </a:r>
          </a:p>
        </p:txBody>
      </p:sp>
      <p:grpSp>
        <p:nvGrpSpPr>
          <p:cNvPr id="17" name="Group 4"/>
          <p:cNvGrpSpPr>
            <a:grpSpLocks/>
          </p:cNvGrpSpPr>
          <p:nvPr/>
        </p:nvGrpSpPr>
        <p:grpSpPr bwMode="auto">
          <a:xfrm>
            <a:off x="1981200" y="4800600"/>
            <a:ext cx="5410200" cy="2057400"/>
            <a:chOff x="336" y="1536"/>
            <a:chExt cx="5090" cy="2638"/>
          </a:xfrm>
        </p:grpSpPr>
        <p:grpSp>
          <p:nvGrpSpPr>
            <p:cNvPr id="18" name="Group 5"/>
            <p:cNvGrpSpPr>
              <a:grpSpLocks/>
            </p:cNvGrpSpPr>
            <p:nvPr/>
          </p:nvGrpSpPr>
          <p:grpSpPr bwMode="auto">
            <a:xfrm>
              <a:off x="336" y="1536"/>
              <a:ext cx="5090" cy="2638"/>
              <a:chOff x="525" y="1683"/>
              <a:chExt cx="5090" cy="2638"/>
            </a:xfrm>
          </p:grpSpPr>
          <p:pic>
            <p:nvPicPr>
              <p:cNvPr id="28" name="Picture 6"/>
              <p:cNvPicPr>
                <a:picLocks noChangeAspect="1" noChangeArrowheads="1"/>
              </p:cNvPicPr>
              <p:nvPr/>
            </p:nvPicPr>
            <p:blipFill>
              <a:blip r:embed="rId2"/>
              <a:srcRect/>
              <a:stretch>
                <a:fillRect/>
              </a:stretch>
            </p:blipFill>
            <p:spPr bwMode="auto">
              <a:xfrm>
                <a:off x="525" y="1683"/>
                <a:ext cx="5090" cy="2638"/>
              </a:xfrm>
              <a:prstGeom prst="rect">
                <a:avLst/>
              </a:prstGeom>
              <a:noFill/>
              <a:ln w="9525">
                <a:noFill/>
                <a:miter lim="800000"/>
                <a:headEnd/>
                <a:tailEnd/>
              </a:ln>
            </p:spPr>
          </p:pic>
          <p:sp>
            <p:nvSpPr>
              <p:cNvPr id="29" name="AutoShape 7"/>
              <p:cNvSpPr>
                <a:spLocks noChangeArrowheads="1"/>
              </p:cNvSpPr>
              <p:nvPr/>
            </p:nvSpPr>
            <p:spPr bwMode="auto">
              <a:xfrm>
                <a:off x="525" y="1683"/>
                <a:ext cx="5090" cy="2638"/>
              </a:xfrm>
              <a:prstGeom prst="roundRect">
                <a:avLst>
                  <a:gd name="adj" fmla="val 37"/>
                </a:avLst>
              </a:prstGeom>
              <a:noFill/>
              <a:ln w="9360">
                <a:noFill/>
                <a:round/>
                <a:headEnd/>
                <a:tailEnd/>
              </a:ln>
            </p:spPr>
            <p:txBody>
              <a:bodyPr wrap="none" anchor="ctr">
                <a:prstTxWarp prst="textNoShape">
                  <a:avLst/>
                </a:prstTxWarp>
              </a:bodyPr>
              <a:lstStyle/>
              <a:p>
                <a:endParaRPr lang="fr-FR"/>
              </a:p>
            </p:txBody>
          </p:sp>
        </p:grpSp>
        <p:sp>
          <p:nvSpPr>
            <p:cNvPr id="19" name="Freeform 8"/>
            <p:cNvSpPr>
              <a:spLocks noChangeArrowheads="1"/>
            </p:cNvSpPr>
            <p:nvPr/>
          </p:nvSpPr>
          <p:spPr bwMode="auto">
            <a:xfrm>
              <a:off x="963" y="2029"/>
              <a:ext cx="4107" cy="1746"/>
            </a:xfrm>
            <a:custGeom>
              <a:avLst/>
              <a:gdLst/>
              <a:ahLst/>
              <a:cxnLst>
                <a:cxn ang="0">
                  <a:pos x="5081" y="2180"/>
                </a:cxn>
                <a:cxn ang="0">
                  <a:pos x="6584" y="2794"/>
                </a:cxn>
                <a:cxn ang="0">
                  <a:pos x="4630" y="1529"/>
                </a:cxn>
                <a:cxn ang="0">
                  <a:pos x="4593" y="1567"/>
                </a:cxn>
                <a:cxn ang="0">
                  <a:pos x="2452" y="1950"/>
                </a:cxn>
                <a:cxn ang="0">
                  <a:pos x="2752" y="1222"/>
                </a:cxn>
                <a:cxn ang="0">
                  <a:pos x="4142" y="2334"/>
                </a:cxn>
                <a:cxn ang="0">
                  <a:pos x="2752" y="3024"/>
                </a:cxn>
                <a:cxn ang="0">
                  <a:pos x="836" y="1414"/>
                </a:cxn>
                <a:cxn ang="0">
                  <a:pos x="199" y="1605"/>
                </a:cxn>
                <a:cxn ang="0">
                  <a:pos x="2038" y="1567"/>
                </a:cxn>
                <a:cxn ang="0">
                  <a:pos x="2339" y="3254"/>
                </a:cxn>
                <a:cxn ang="0">
                  <a:pos x="5119" y="3062"/>
                </a:cxn>
                <a:cxn ang="0">
                  <a:pos x="5644" y="3637"/>
                </a:cxn>
                <a:cxn ang="0">
                  <a:pos x="7185" y="2756"/>
                </a:cxn>
                <a:cxn ang="0">
                  <a:pos x="6396" y="2871"/>
                </a:cxn>
                <a:cxn ang="0">
                  <a:pos x="8988" y="2717"/>
                </a:cxn>
                <a:cxn ang="0">
                  <a:pos x="9326" y="4173"/>
                </a:cxn>
                <a:cxn ang="0">
                  <a:pos x="11579" y="3331"/>
                </a:cxn>
                <a:cxn ang="0">
                  <a:pos x="13119" y="4212"/>
                </a:cxn>
                <a:cxn ang="0">
                  <a:pos x="12781" y="6129"/>
                </a:cxn>
                <a:cxn ang="0">
                  <a:pos x="10265" y="6436"/>
                </a:cxn>
                <a:cxn ang="0">
                  <a:pos x="8687" y="5822"/>
                </a:cxn>
                <a:cxn ang="0">
                  <a:pos x="6809" y="5132"/>
                </a:cxn>
                <a:cxn ang="0">
                  <a:pos x="9476" y="5937"/>
                </a:cxn>
                <a:cxn ang="0">
                  <a:pos x="9889" y="3791"/>
                </a:cxn>
                <a:cxn ang="0">
                  <a:pos x="10603" y="2717"/>
                </a:cxn>
                <a:cxn ang="0">
                  <a:pos x="12781" y="4442"/>
                </a:cxn>
                <a:cxn ang="0">
                  <a:pos x="14209" y="5477"/>
                </a:cxn>
                <a:cxn ang="0">
                  <a:pos x="16387" y="5247"/>
                </a:cxn>
                <a:cxn ang="0">
                  <a:pos x="14847" y="6551"/>
                </a:cxn>
                <a:cxn ang="0">
                  <a:pos x="16087" y="4097"/>
                </a:cxn>
                <a:cxn ang="0">
                  <a:pos x="17814" y="6359"/>
                </a:cxn>
                <a:cxn ang="0">
                  <a:pos x="15260" y="6896"/>
                </a:cxn>
                <a:cxn ang="0">
                  <a:pos x="13983" y="4288"/>
                </a:cxn>
                <a:cxn ang="0">
                  <a:pos x="11241" y="5784"/>
                </a:cxn>
                <a:cxn ang="0">
                  <a:pos x="10039" y="3982"/>
                </a:cxn>
                <a:cxn ang="0">
                  <a:pos x="8950" y="4940"/>
                </a:cxn>
                <a:cxn ang="0">
                  <a:pos x="7109" y="4327"/>
                </a:cxn>
                <a:cxn ang="0">
                  <a:pos x="6245" y="3676"/>
                </a:cxn>
                <a:cxn ang="0">
                  <a:pos x="4630" y="2832"/>
                </a:cxn>
                <a:cxn ang="0">
                  <a:pos x="6058" y="3637"/>
                </a:cxn>
              </a:cxnLst>
              <a:rect l="0" t="0" r="r" b="b"/>
              <a:pathLst>
                <a:path w="18107" h="7709">
                  <a:moveTo>
                    <a:pt x="5983" y="1222"/>
                  </a:moveTo>
                  <a:cubicBezTo>
                    <a:pt x="5882" y="1798"/>
                    <a:pt x="4851" y="1571"/>
                    <a:pt x="5081" y="2180"/>
                  </a:cubicBezTo>
                  <a:cubicBezTo>
                    <a:pt x="5218" y="2544"/>
                    <a:pt x="5944" y="2854"/>
                    <a:pt x="6245" y="2180"/>
                  </a:cubicBezTo>
                  <a:cubicBezTo>
                    <a:pt x="6535" y="1530"/>
                    <a:pt x="7238" y="2568"/>
                    <a:pt x="6584" y="2794"/>
                  </a:cubicBezTo>
                  <a:cubicBezTo>
                    <a:pt x="6192" y="2929"/>
                    <a:pt x="5740" y="3024"/>
                    <a:pt x="5419" y="2679"/>
                  </a:cubicBezTo>
                  <a:cubicBezTo>
                    <a:pt x="5078" y="2313"/>
                    <a:pt x="5114" y="1831"/>
                    <a:pt x="4630" y="1529"/>
                  </a:cubicBezTo>
                  <a:cubicBezTo>
                    <a:pt x="3977" y="1122"/>
                    <a:pt x="3865" y="2025"/>
                    <a:pt x="4217" y="2295"/>
                  </a:cubicBezTo>
                  <a:cubicBezTo>
                    <a:pt x="4766" y="2715"/>
                    <a:pt x="4803" y="1862"/>
                    <a:pt x="4593" y="1567"/>
                  </a:cubicBezTo>
                  <a:cubicBezTo>
                    <a:pt x="4358" y="1236"/>
                    <a:pt x="4046" y="767"/>
                    <a:pt x="3541" y="1030"/>
                  </a:cubicBezTo>
                  <a:cubicBezTo>
                    <a:pt x="3101" y="1259"/>
                    <a:pt x="2872" y="1721"/>
                    <a:pt x="2452" y="1950"/>
                  </a:cubicBezTo>
                  <a:cubicBezTo>
                    <a:pt x="1868" y="2269"/>
                    <a:pt x="1684" y="1297"/>
                    <a:pt x="1738" y="877"/>
                  </a:cubicBezTo>
                  <a:cubicBezTo>
                    <a:pt x="1848" y="29"/>
                    <a:pt x="2723" y="854"/>
                    <a:pt x="2752" y="1222"/>
                  </a:cubicBezTo>
                  <a:cubicBezTo>
                    <a:pt x="2781" y="1597"/>
                    <a:pt x="2112" y="2206"/>
                    <a:pt x="2902" y="2334"/>
                  </a:cubicBezTo>
                  <a:cubicBezTo>
                    <a:pt x="3320" y="2401"/>
                    <a:pt x="3798" y="1983"/>
                    <a:pt x="4142" y="2334"/>
                  </a:cubicBezTo>
                  <a:cubicBezTo>
                    <a:pt x="4730" y="2935"/>
                    <a:pt x="3764" y="3205"/>
                    <a:pt x="3503" y="3713"/>
                  </a:cubicBezTo>
                  <a:cubicBezTo>
                    <a:pt x="3080" y="4535"/>
                    <a:pt x="2887" y="3294"/>
                    <a:pt x="2752" y="3024"/>
                  </a:cubicBezTo>
                  <a:cubicBezTo>
                    <a:pt x="2561" y="2641"/>
                    <a:pt x="2736" y="2099"/>
                    <a:pt x="2264" y="1835"/>
                  </a:cubicBezTo>
                  <a:cubicBezTo>
                    <a:pt x="1841" y="1598"/>
                    <a:pt x="1368" y="1457"/>
                    <a:pt x="836" y="1414"/>
                  </a:cubicBezTo>
                  <a:cubicBezTo>
                    <a:pt x="634" y="1398"/>
                    <a:pt x="1229" y="0"/>
                    <a:pt x="573" y="417"/>
                  </a:cubicBezTo>
                  <a:cubicBezTo>
                    <a:pt x="219" y="643"/>
                    <a:pt x="315" y="1199"/>
                    <a:pt x="199" y="1605"/>
                  </a:cubicBezTo>
                  <a:cubicBezTo>
                    <a:pt x="0" y="2295"/>
                    <a:pt x="809" y="2138"/>
                    <a:pt x="987" y="1835"/>
                  </a:cubicBezTo>
                  <a:cubicBezTo>
                    <a:pt x="1160" y="1541"/>
                    <a:pt x="1968" y="663"/>
                    <a:pt x="2038" y="1567"/>
                  </a:cubicBezTo>
                  <a:cubicBezTo>
                    <a:pt x="2078" y="2089"/>
                    <a:pt x="1179" y="2128"/>
                    <a:pt x="1174" y="2641"/>
                  </a:cubicBezTo>
                  <a:cubicBezTo>
                    <a:pt x="1168" y="3287"/>
                    <a:pt x="1931" y="3078"/>
                    <a:pt x="2339" y="3254"/>
                  </a:cubicBezTo>
                  <a:cubicBezTo>
                    <a:pt x="2889" y="3491"/>
                    <a:pt x="3486" y="3515"/>
                    <a:pt x="4067" y="3560"/>
                  </a:cubicBezTo>
                  <a:cubicBezTo>
                    <a:pt x="4423" y="3589"/>
                    <a:pt x="5189" y="3718"/>
                    <a:pt x="5119" y="3062"/>
                  </a:cubicBezTo>
                  <a:cubicBezTo>
                    <a:pt x="5074" y="2640"/>
                    <a:pt x="5517" y="2145"/>
                    <a:pt x="5983" y="2449"/>
                  </a:cubicBezTo>
                  <a:cubicBezTo>
                    <a:pt x="6708" y="2923"/>
                    <a:pt x="5642" y="3266"/>
                    <a:pt x="5644" y="3637"/>
                  </a:cubicBezTo>
                  <a:cubicBezTo>
                    <a:pt x="5647" y="4224"/>
                    <a:pt x="6416" y="4026"/>
                    <a:pt x="6809" y="3943"/>
                  </a:cubicBezTo>
                  <a:cubicBezTo>
                    <a:pt x="7557" y="3786"/>
                    <a:pt x="6755" y="3095"/>
                    <a:pt x="7185" y="2756"/>
                  </a:cubicBezTo>
                  <a:cubicBezTo>
                    <a:pt x="7670" y="2374"/>
                    <a:pt x="7221" y="1774"/>
                    <a:pt x="6846" y="1720"/>
                  </a:cubicBezTo>
                  <a:cubicBezTo>
                    <a:pt x="6218" y="1629"/>
                    <a:pt x="6138" y="2580"/>
                    <a:pt x="6396" y="2871"/>
                  </a:cubicBezTo>
                  <a:cubicBezTo>
                    <a:pt x="6849" y="3381"/>
                    <a:pt x="7497" y="2664"/>
                    <a:pt x="7823" y="2295"/>
                  </a:cubicBezTo>
                  <a:cubicBezTo>
                    <a:pt x="8258" y="1803"/>
                    <a:pt x="8881" y="2348"/>
                    <a:pt x="8988" y="2717"/>
                  </a:cubicBezTo>
                  <a:cubicBezTo>
                    <a:pt x="9119" y="3167"/>
                    <a:pt x="8324" y="3443"/>
                    <a:pt x="8274" y="3905"/>
                  </a:cubicBezTo>
                  <a:cubicBezTo>
                    <a:pt x="8223" y="4373"/>
                    <a:pt x="8980" y="4491"/>
                    <a:pt x="9326" y="4173"/>
                  </a:cubicBezTo>
                  <a:cubicBezTo>
                    <a:pt x="9659" y="3867"/>
                    <a:pt x="10139" y="4010"/>
                    <a:pt x="10528" y="3713"/>
                  </a:cubicBezTo>
                  <a:cubicBezTo>
                    <a:pt x="10887" y="3440"/>
                    <a:pt x="10831" y="2319"/>
                    <a:pt x="11579" y="3331"/>
                  </a:cubicBezTo>
                  <a:cubicBezTo>
                    <a:pt x="11891" y="3752"/>
                    <a:pt x="11534" y="4246"/>
                    <a:pt x="11880" y="4518"/>
                  </a:cubicBezTo>
                  <a:cubicBezTo>
                    <a:pt x="12296" y="4845"/>
                    <a:pt x="12642" y="3948"/>
                    <a:pt x="13119" y="4212"/>
                  </a:cubicBezTo>
                  <a:cubicBezTo>
                    <a:pt x="13628" y="4494"/>
                    <a:pt x="13139" y="5082"/>
                    <a:pt x="13232" y="5515"/>
                  </a:cubicBezTo>
                  <a:cubicBezTo>
                    <a:pt x="13295" y="5809"/>
                    <a:pt x="13677" y="6873"/>
                    <a:pt x="12781" y="6129"/>
                  </a:cubicBezTo>
                  <a:cubicBezTo>
                    <a:pt x="12299" y="5729"/>
                    <a:pt x="11660" y="5881"/>
                    <a:pt x="11091" y="5899"/>
                  </a:cubicBezTo>
                  <a:cubicBezTo>
                    <a:pt x="10835" y="5907"/>
                    <a:pt x="10438" y="7708"/>
                    <a:pt x="10265" y="6436"/>
                  </a:cubicBezTo>
                  <a:cubicBezTo>
                    <a:pt x="10233" y="6199"/>
                    <a:pt x="11049" y="5174"/>
                    <a:pt x="10002" y="5592"/>
                  </a:cubicBezTo>
                  <a:cubicBezTo>
                    <a:pt x="9585" y="5759"/>
                    <a:pt x="9077" y="5612"/>
                    <a:pt x="8687" y="5822"/>
                  </a:cubicBezTo>
                  <a:cubicBezTo>
                    <a:pt x="7937" y="6225"/>
                    <a:pt x="8091" y="5084"/>
                    <a:pt x="7936" y="4864"/>
                  </a:cubicBezTo>
                  <a:cubicBezTo>
                    <a:pt x="7622" y="4417"/>
                    <a:pt x="6815" y="4662"/>
                    <a:pt x="6809" y="5132"/>
                  </a:cubicBezTo>
                  <a:cubicBezTo>
                    <a:pt x="6802" y="5705"/>
                    <a:pt x="7564" y="5805"/>
                    <a:pt x="8011" y="5899"/>
                  </a:cubicBezTo>
                  <a:cubicBezTo>
                    <a:pt x="8494" y="6000"/>
                    <a:pt x="9044" y="5641"/>
                    <a:pt x="9476" y="5937"/>
                  </a:cubicBezTo>
                  <a:cubicBezTo>
                    <a:pt x="10158" y="6403"/>
                    <a:pt x="10410" y="5640"/>
                    <a:pt x="10114" y="5094"/>
                  </a:cubicBezTo>
                  <a:cubicBezTo>
                    <a:pt x="9899" y="4697"/>
                    <a:pt x="9936" y="4224"/>
                    <a:pt x="9889" y="3791"/>
                  </a:cubicBezTo>
                  <a:cubicBezTo>
                    <a:pt x="9832" y="3268"/>
                    <a:pt x="9047" y="3010"/>
                    <a:pt x="9250" y="2564"/>
                  </a:cubicBezTo>
                  <a:cubicBezTo>
                    <a:pt x="9461" y="2099"/>
                    <a:pt x="10194" y="2543"/>
                    <a:pt x="10603" y="2717"/>
                  </a:cubicBezTo>
                  <a:cubicBezTo>
                    <a:pt x="11105" y="2931"/>
                    <a:pt x="11663" y="3021"/>
                    <a:pt x="12143" y="3292"/>
                  </a:cubicBezTo>
                  <a:cubicBezTo>
                    <a:pt x="12521" y="3506"/>
                    <a:pt x="12745" y="3988"/>
                    <a:pt x="12781" y="4442"/>
                  </a:cubicBezTo>
                  <a:cubicBezTo>
                    <a:pt x="12799" y="4678"/>
                    <a:pt x="12461" y="5621"/>
                    <a:pt x="13082" y="5209"/>
                  </a:cubicBezTo>
                  <a:cubicBezTo>
                    <a:pt x="13734" y="4776"/>
                    <a:pt x="13707" y="5983"/>
                    <a:pt x="14209" y="5477"/>
                  </a:cubicBezTo>
                  <a:cubicBezTo>
                    <a:pt x="14545" y="5138"/>
                    <a:pt x="14697" y="4568"/>
                    <a:pt x="15223" y="4442"/>
                  </a:cubicBezTo>
                  <a:cubicBezTo>
                    <a:pt x="15938" y="4270"/>
                    <a:pt x="15680" y="5247"/>
                    <a:pt x="16387" y="5247"/>
                  </a:cubicBezTo>
                  <a:cubicBezTo>
                    <a:pt x="16799" y="5247"/>
                    <a:pt x="17353" y="6284"/>
                    <a:pt x="16349" y="6091"/>
                  </a:cubicBezTo>
                  <a:cubicBezTo>
                    <a:pt x="15767" y="5979"/>
                    <a:pt x="15160" y="7009"/>
                    <a:pt x="14847" y="6551"/>
                  </a:cubicBezTo>
                  <a:cubicBezTo>
                    <a:pt x="14543" y="6110"/>
                    <a:pt x="15468" y="5764"/>
                    <a:pt x="15785" y="5324"/>
                  </a:cubicBezTo>
                  <a:cubicBezTo>
                    <a:pt x="16215" y="4727"/>
                    <a:pt x="14953" y="4309"/>
                    <a:pt x="16087" y="4097"/>
                  </a:cubicBezTo>
                  <a:cubicBezTo>
                    <a:pt x="16766" y="3970"/>
                    <a:pt x="16767" y="4921"/>
                    <a:pt x="17100" y="5324"/>
                  </a:cubicBezTo>
                  <a:cubicBezTo>
                    <a:pt x="17368" y="5648"/>
                    <a:pt x="17523" y="5875"/>
                    <a:pt x="17814" y="6359"/>
                  </a:cubicBezTo>
                  <a:cubicBezTo>
                    <a:pt x="18106" y="6844"/>
                    <a:pt x="17060" y="6843"/>
                    <a:pt x="16649" y="7049"/>
                  </a:cubicBezTo>
                  <a:cubicBezTo>
                    <a:pt x="16209" y="7268"/>
                    <a:pt x="15711" y="6993"/>
                    <a:pt x="15260" y="6896"/>
                  </a:cubicBezTo>
                  <a:cubicBezTo>
                    <a:pt x="14599" y="6753"/>
                    <a:pt x="14819" y="6092"/>
                    <a:pt x="14735" y="5669"/>
                  </a:cubicBezTo>
                  <a:cubicBezTo>
                    <a:pt x="14631" y="5150"/>
                    <a:pt x="14594" y="4315"/>
                    <a:pt x="13983" y="4288"/>
                  </a:cubicBezTo>
                  <a:cubicBezTo>
                    <a:pt x="13448" y="4265"/>
                    <a:pt x="12915" y="4595"/>
                    <a:pt x="12556" y="4979"/>
                  </a:cubicBezTo>
                  <a:cubicBezTo>
                    <a:pt x="12133" y="5431"/>
                    <a:pt x="11785" y="5436"/>
                    <a:pt x="11241" y="5784"/>
                  </a:cubicBezTo>
                  <a:cubicBezTo>
                    <a:pt x="10815" y="6057"/>
                    <a:pt x="10117" y="5694"/>
                    <a:pt x="9851" y="5247"/>
                  </a:cubicBezTo>
                  <a:cubicBezTo>
                    <a:pt x="9622" y="4862"/>
                    <a:pt x="10312" y="4359"/>
                    <a:pt x="10039" y="3982"/>
                  </a:cubicBezTo>
                  <a:cubicBezTo>
                    <a:pt x="9906" y="3799"/>
                    <a:pt x="9108" y="2588"/>
                    <a:pt x="9213" y="3713"/>
                  </a:cubicBezTo>
                  <a:cubicBezTo>
                    <a:pt x="9252" y="4136"/>
                    <a:pt x="8985" y="4449"/>
                    <a:pt x="8950" y="4940"/>
                  </a:cubicBezTo>
                  <a:cubicBezTo>
                    <a:pt x="8909" y="5502"/>
                    <a:pt x="8113" y="5258"/>
                    <a:pt x="7710" y="5170"/>
                  </a:cubicBezTo>
                  <a:cubicBezTo>
                    <a:pt x="7405" y="5104"/>
                    <a:pt x="6310" y="4666"/>
                    <a:pt x="7109" y="4327"/>
                  </a:cubicBezTo>
                  <a:cubicBezTo>
                    <a:pt x="7740" y="4059"/>
                    <a:pt x="7692" y="2713"/>
                    <a:pt x="8011" y="3292"/>
                  </a:cubicBezTo>
                  <a:cubicBezTo>
                    <a:pt x="8313" y="3839"/>
                    <a:pt x="6614" y="3167"/>
                    <a:pt x="6245" y="3676"/>
                  </a:cubicBezTo>
                  <a:cubicBezTo>
                    <a:pt x="5575" y="4600"/>
                    <a:pt x="5939" y="3482"/>
                    <a:pt x="5870" y="3254"/>
                  </a:cubicBezTo>
                  <a:cubicBezTo>
                    <a:pt x="5738" y="2819"/>
                    <a:pt x="4982" y="2480"/>
                    <a:pt x="4630" y="2832"/>
                  </a:cubicBezTo>
                  <a:cubicBezTo>
                    <a:pt x="4356" y="3107"/>
                    <a:pt x="4247" y="3715"/>
                    <a:pt x="4743" y="4020"/>
                  </a:cubicBezTo>
                  <a:cubicBezTo>
                    <a:pt x="5205" y="4304"/>
                    <a:pt x="5848" y="4109"/>
                    <a:pt x="6058" y="3637"/>
                  </a:cubicBezTo>
                  <a:lnTo>
                    <a:pt x="6095" y="3713"/>
                  </a:lnTo>
                </a:path>
              </a:pathLst>
            </a:custGeom>
            <a:noFill/>
            <a:ln w="18000">
              <a:solidFill>
                <a:schemeClr val="tx1"/>
              </a:solidFill>
              <a:round/>
              <a:headEnd/>
              <a:tailEnd/>
            </a:ln>
            <a:effectLst>
              <a:outerShdw blurRad="63500" dist="28398" dir="3806097" algn="ctr" rotWithShape="0">
                <a:schemeClr val="bg2">
                  <a:alpha val="74998"/>
                </a:schemeClr>
              </a:outerShdw>
            </a:effectLst>
          </p:spPr>
          <p:txBody>
            <a:bodyPr>
              <a:prstTxWarp prst="textNoShape">
                <a:avLst/>
              </a:prstTxWarp>
            </a:bodyPr>
            <a:lstStyle/>
            <a:p>
              <a:pPr>
                <a:defRPr/>
              </a:pPr>
              <a:endParaRPr lang="fr-FR"/>
            </a:p>
          </p:txBody>
        </p:sp>
        <p:sp>
          <p:nvSpPr>
            <p:cNvPr id="20" name="Line 9"/>
            <p:cNvSpPr>
              <a:spLocks noChangeShapeType="1"/>
            </p:cNvSpPr>
            <p:nvPr/>
          </p:nvSpPr>
          <p:spPr bwMode="auto">
            <a:xfrm flipV="1">
              <a:off x="917" y="2053"/>
              <a:ext cx="77" cy="217"/>
            </a:xfrm>
            <a:prstGeom prst="line">
              <a:avLst/>
            </a:prstGeom>
            <a:noFill/>
            <a:ln w="9525">
              <a:solidFill>
                <a:srgbClr val="00FFFF"/>
              </a:solidFill>
              <a:round/>
              <a:headEnd/>
              <a:tailEnd type="triangle" w="lg" len="lg"/>
            </a:ln>
          </p:spPr>
          <p:txBody>
            <a:bodyPr>
              <a:prstTxWarp prst="textNoShape">
                <a:avLst/>
              </a:prstTxWarp>
            </a:bodyPr>
            <a:lstStyle/>
            <a:p>
              <a:endParaRPr lang="fr-FR"/>
            </a:p>
          </p:txBody>
        </p:sp>
        <p:sp>
          <p:nvSpPr>
            <p:cNvPr id="21" name="Line 10"/>
            <p:cNvSpPr>
              <a:spLocks noChangeShapeType="1"/>
            </p:cNvSpPr>
            <p:nvPr/>
          </p:nvSpPr>
          <p:spPr bwMode="auto">
            <a:xfrm flipH="1">
              <a:off x="1402" y="2166"/>
              <a:ext cx="162" cy="113"/>
            </a:xfrm>
            <a:prstGeom prst="line">
              <a:avLst/>
            </a:prstGeom>
            <a:noFill/>
            <a:ln w="9525">
              <a:solidFill>
                <a:srgbClr val="00FFFF"/>
              </a:solidFill>
              <a:round/>
              <a:headEnd/>
              <a:tailEnd type="triangle" w="lg" len="lg"/>
            </a:ln>
          </p:spPr>
          <p:txBody>
            <a:bodyPr>
              <a:prstTxWarp prst="textNoShape">
                <a:avLst/>
              </a:prstTxWarp>
            </a:bodyPr>
            <a:lstStyle/>
            <a:p>
              <a:endParaRPr lang="fr-FR"/>
            </a:p>
          </p:txBody>
        </p:sp>
        <p:sp>
          <p:nvSpPr>
            <p:cNvPr id="22" name="Line 11"/>
            <p:cNvSpPr>
              <a:spLocks noChangeShapeType="1"/>
            </p:cNvSpPr>
            <p:nvPr/>
          </p:nvSpPr>
          <p:spPr bwMode="auto">
            <a:xfrm flipV="1">
              <a:off x="1513" y="2592"/>
              <a:ext cx="187" cy="156"/>
            </a:xfrm>
            <a:prstGeom prst="line">
              <a:avLst/>
            </a:prstGeom>
            <a:noFill/>
            <a:ln w="9525">
              <a:solidFill>
                <a:srgbClr val="00FFFF"/>
              </a:solidFill>
              <a:round/>
              <a:headEnd/>
              <a:tailEnd type="triangle" w="lg" len="lg"/>
            </a:ln>
          </p:spPr>
          <p:txBody>
            <a:bodyPr>
              <a:prstTxWarp prst="textNoShape">
                <a:avLst/>
              </a:prstTxWarp>
            </a:bodyPr>
            <a:lstStyle/>
            <a:p>
              <a:endParaRPr lang="fr-FR"/>
            </a:p>
          </p:txBody>
        </p:sp>
        <p:sp>
          <p:nvSpPr>
            <p:cNvPr id="23" name="Line 12"/>
            <p:cNvSpPr>
              <a:spLocks noChangeShapeType="1"/>
            </p:cNvSpPr>
            <p:nvPr/>
          </p:nvSpPr>
          <p:spPr bwMode="auto">
            <a:xfrm flipH="1" flipV="1">
              <a:off x="2016" y="2166"/>
              <a:ext cx="187" cy="165"/>
            </a:xfrm>
            <a:prstGeom prst="line">
              <a:avLst/>
            </a:prstGeom>
            <a:noFill/>
            <a:ln w="9525">
              <a:solidFill>
                <a:srgbClr val="00FFFF"/>
              </a:solidFill>
              <a:round/>
              <a:headEnd/>
              <a:tailEnd type="triangle" w="lg" len="lg"/>
            </a:ln>
          </p:spPr>
          <p:txBody>
            <a:bodyPr>
              <a:prstTxWarp prst="textNoShape">
                <a:avLst/>
              </a:prstTxWarp>
            </a:bodyPr>
            <a:lstStyle/>
            <a:p>
              <a:endParaRPr lang="fr-FR"/>
            </a:p>
          </p:txBody>
        </p:sp>
        <p:sp>
          <p:nvSpPr>
            <p:cNvPr id="24" name="Line 13"/>
            <p:cNvSpPr>
              <a:spLocks noChangeShapeType="1"/>
            </p:cNvSpPr>
            <p:nvPr/>
          </p:nvSpPr>
          <p:spPr bwMode="auto">
            <a:xfrm flipV="1">
              <a:off x="3464" y="2687"/>
              <a:ext cx="51" cy="304"/>
            </a:xfrm>
            <a:prstGeom prst="line">
              <a:avLst/>
            </a:prstGeom>
            <a:noFill/>
            <a:ln w="9525">
              <a:solidFill>
                <a:srgbClr val="00FFFF"/>
              </a:solidFill>
              <a:round/>
              <a:headEnd/>
              <a:tailEnd type="triangle" w="lg" len="lg"/>
            </a:ln>
          </p:spPr>
          <p:txBody>
            <a:bodyPr>
              <a:prstTxWarp prst="textNoShape">
                <a:avLst/>
              </a:prstTxWarp>
            </a:bodyPr>
            <a:lstStyle/>
            <a:p>
              <a:endParaRPr lang="fr-FR"/>
            </a:p>
          </p:txBody>
        </p:sp>
        <p:sp>
          <p:nvSpPr>
            <p:cNvPr id="25" name="Line 14"/>
            <p:cNvSpPr>
              <a:spLocks noChangeShapeType="1"/>
            </p:cNvSpPr>
            <p:nvPr/>
          </p:nvSpPr>
          <p:spPr bwMode="auto">
            <a:xfrm flipH="1">
              <a:off x="1990" y="2816"/>
              <a:ext cx="264" cy="132"/>
            </a:xfrm>
            <a:prstGeom prst="line">
              <a:avLst/>
            </a:prstGeom>
            <a:noFill/>
            <a:ln w="9525">
              <a:solidFill>
                <a:srgbClr val="00FFFF"/>
              </a:solidFill>
              <a:round/>
              <a:headEnd/>
              <a:tailEnd type="triangle" w="lg" len="lg"/>
            </a:ln>
          </p:spPr>
          <p:txBody>
            <a:bodyPr>
              <a:prstTxWarp prst="textNoShape">
                <a:avLst/>
              </a:prstTxWarp>
            </a:bodyPr>
            <a:lstStyle/>
            <a:p>
              <a:endParaRPr lang="fr-FR"/>
            </a:p>
          </p:txBody>
        </p:sp>
        <p:sp>
          <p:nvSpPr>
            <p:cNvPr id="26" name="Line 15"/>
            <p:cNvSpPr>
              <a:spLocks noChangeShapeType="1"/>
            </p:cNvSpPr>
            <p:nvPr/>
          </p:nvSpPr>
          <p:spPr bwMode="auto">
            <a:xfrm flipH="1">
              <a:off x="2927" y="2851"/>
              <a:ext cx="26" cy="184"/>
            </a:xfrm>
            <a:prstGeom prst="line">
              <a:avLst/>
            </a:prstGeom>
            <a:noFill/>
            <a:ln w="9525">
              <a:solidFill>
                <a:srgbClr val="00FFFF"/>
              </a:solidFill>
              <a:round/>
              <a:headEnd/>
              <a:tailEnd type="triangle" w="lg" len="lg"/>
            </a:ln>
          </p:spPr>
          <p:txBody>
            <a:bodyPr>
              <a:prstTxWarp prst="textNoShape">
                <a:avLst/>
              </a:prstTxWarp>
            </a:bodyPr>
            <a:lstStyle/>
            <a:p>
              <a:endParaRPr lang="fr-FR"/>
            </a:p>
          </p:txBody>
        </p:sp>
        <p:sp>
          <p:nvSpPr>
            <p:cNvPr id="27" name="Text Box 16"/>
            <p:cNvSpPr txBox="1">
              <a:spLocks noChangeArrowheads="1"/>
            </p:cNvSpPr>
            <p:nvPr/>
          </p:nvSpPr>
          <p:spPr bwMode="auto">
            <a:xfrm>
              <a:off x="739" y="2141"/>
              <a:ext cx="166" cy="947"/>
            </a:xfrm>
            <a:prstGeom prst="rect">
              <a:avLst/>
            </a:prstGeom>
            <a:noFill/>
            <a:ln w="9525">
              <a:noFill/>
              <a:miter lim="800000"/>
              <a:headEnd/>
              <a:tailEnd/>
            </a:ln>
          </p:spPr>
          <p:txBody>
            <a:bodyPr lIns="0" tIns="0" rIns="0" bIns="0">
              <a:prstTxWarp prst="textNoShape">
                <a:avLst/>
              </a:prstTxWarp>
              <a:spAutoFit/>
            </a:bodyPr>
            <a:lstStyle/>
            <a:p>
              <a:pP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a:solidFill>
                    <a:srgbClr val="00FFFF"/>
                  </a:solidFill>
                  <a:latin typeface="Times New Roman" charset="0"/>
                </a:rPr>
                <a:t>B</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100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228600" y="0"/>
            <a:ext cx="8610600" cy="762000"/>
          </a:xfrm>
        </p:spPr>
        <p:txBody>
          <a:bodyPr/>
          <a:lstStyle/>
          <a:p>
            <a:pPr eaLnBrk="1" hangingPunct="1">
              <a:defRPr/>
            </a:pPr>
            <a:r>
              <a:rPr lang="fr-FR" dirty="0" smtClean="0">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Naissance dans une </a:t>
            </a:r>
            <a:r>
              <a:rPr lang="fr-FR" dirty="0" err="1" smtClean="0">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SuperNova</a:t>
            </a:r>
            <a:endParaRPr lang="fr-FR" dirty="0">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
        <p:nvSpPr>
          <p:cNvPr id="137219" name="Text Box 3"/>
          <p:cNvSpPr txBox="1">
            <a:spLocks noChangeArrowheads="1"/>
          </p:cNvSpPr>
          <p:nvPr/>
        </p:nvSpPr>
        <p:spPr bwMode="auto">
          <a:xfrm>
            <a:off x="0" y="762000"/>
            <a:ext cx="9144000" cy="701675"/>
          </a:xfrm>
          <a:prstGeom prst="rect">
            <a:avLst/>
          </a:prstGeom>
          <a:solidFill>
            <a:schemeClr val="bg1">
              <a:alpha val="30196"/>
            </a:schemeClr>
          </a:solidFill>
          <a:ln w="9525">
            <a:noFill/>
            <a:miter lim="800000"/>
            <a:headEnd/>
            <a:tailEnd/>
          </a:ln>
        </p:spPr>
        <p:txBody>
          <a:bodyPr>
            <a:prstTxWarp prst="textNoShape">
              <a:avLst/>
            </a:prstTxWarp>
            <a:spAutoFit/>
          </a:bodyPr>
          <a:lstStyle/>
          <a:p>
            <a:pPr algn="just" eaLnBrk="1" hangingPunct="1">
              <a:spcBef>
                <a:spcPct val="20000"/>
              </a:spcBef>
              <a:buFont typeface="Times" charset="0"/>
              <a:buNone/>
            </a:pPr>
            <a:r>
              <a:rPr lang="fr-FR" sz="2000"/>
              <a:t>Une ou 2 fois par siècle, une étoile de notre Galaxie se désintègre en une </a:t>
            </a:r>
            <a:r>
              <a:rPr lang="fr-FR" sz="2000" b="1"/>
              <a:t>supernova</a:t>
            </a:r>
            <a:r>
              <a:rPr lang="fr-FR" sz="2000"/>
              <a:t>. </a:t>
            </a:r>
          </a:p>
        </p:txBody>
      </p:sp>
      <p:sp>
        <p:nvSpPr>
          <p:cNvPr id="137220" name="Text Box 4"/>
          <p:cNvSpPr txBox="1">
            <a:spLocks noChangeArrowheads="1"/>
          </p:cNvSpPr>
          <p:nvPr/>
        </p:nvSpPr>
        <p:spPr bwMode="auto">
          <a:xfrm>
            <a:off x="4419600" y="1676400"/>
            <a:ext cx="4419600" cy="1616075"/>
          </a:xfrm>
          <a:prstGeom prst="rect">
            <a:avLst/>
          </a:prstGeom>
          <a:solidFill>
            <a:schemeClr val="bg1">
              <a:alpha val="30196"/>
            </a:schemeClr>
          </a:solidFill>
          <a:ln w="9525">
            <a:noFill/>
            <a:miter lim="800000"/>
            <a:headEnd/>
            <a:tailEnd/>
          </a:ln>
        </p:spPr>
        <p:txBody>
          <a:bodyPr>
            <a:prstTxWarp prst="textNoShape">
              <a:avLst/>
            </a:prstTxWarp>
            <a:spAutoFit/>
          </a:bodyPr>
          <a:lstStyle/>
          <a:p>
            <a:pPr algn="just">
              <a:spcBef>
                <a:spcPct val="50000"/>
              </a:spcBef>
            </a:pPr>
            <a:r>
              <a:rPr lang="fr-FR" sz="2000"/>
              <a:t>C’est aussi au cours de ces explosions que des protons et autres éléments plus lourds sont expulsés à des vitesses proches de la lumière dans l’espace intersidéral.</a:t>
            </a:r>
          </a:p>
        </p:txBody>
      </p:sp>
      <p:sp>
        <p:nvSpPr>
          <p:cNvPr id="137221" name="Text Box 5"/>
          <p:cNvSpPr txBox="1">
            <a:spLocks noChangeArrowheads="1"/>
          </p:cNvSpPr>
          <p:nvPr/>
        </p:nvSpPr>
        <p:spPr bwMode="auto">
          <a:xfrm>
            <a:off x="4800600" y="6172200"/>
            <a:ext cx="4038600" cy="396875"/>
          </a:xfrm>
          <a:prstGeom prst="rect">
            <a:avLst/>
          </a:prstGeom>
          <a:noFill/>
          <a:ln w="9525">
            <a:noFill/>
            <a:miter lim="800000"/>
            <a:headEnd/>
            <a:tailEnd/>
          </a:ln>
        </p:spPr>
        <p:txBody>
          <a:bodyPr wrap="none">
            <a:prstTxWarp prst="textNoShape">
              <a:avLst/>
            </a:prstTxWarp>
            <a:spAutoFit/>
          </a:bodyPr>
          <a:lstStyle/>
          <a:p>
            <a:r>
              <a:rPr lang="fr-FR" sz="2000">
                <a:solidFill>
                  <a:srgbClr val="FF0000"/>
                </a:solidFill>
              </a:rPr>
              <a:t>Des rayons cosmiques sont nés…</a:t>
            </a:r>
          </a:p>
        </p:txBody>
      </p:sp>
      <p:pic>
        <p:nvPicPr>
          <p:cNvPr id="137222" name="Picture 6"/>
          <p:cNvPicPr>
            <a:picLocks noChangeAspect="1" noChangeArrowheads="1"/>
          </p:cNvPicPr>
          <p:nvPr/>
        </p:nvPicPr>
        <p:blipFill>
          <a:blip r:embed="rId2"/>
          <a:srcRect/>
          <a:stretch>
            <a:fillRect/>
          </a:stretch>
        </p:blipFill>
        <p:spPr bwMode="auto">
          <a:xfrm>
            <a:off x="381000" y="2286000"/>
            <a:ext cx="3886200" cy="3849688"/>
          </a:xfrm>
          <a:prstGeom prst="rect">
            <a:avLst/>
          </a:prstGeom>
          <a:noFill/>
          <a:ln w="9525">
            <a:noFill/>
            <a:miter lim="800000"/>
            <a:headEnd/>
            <a:tailEnd/>
          </a:ln>
        </p:spPr>
      </p:pic>
      <p:pic>
        <p:nvPicPr>
          <p:cNvPr id="137223" name="Picture 7"/>
          <p:cNvPicPr>
            <a:picLocks noChangeAspect="1" noChangeArrowheads="1"/>
          </p:cNvPicPr>
          <p:nvPr/>
        </p:nvPicPr>
        <p:blipFill>
          <a:blip r:embed="rId3"/>
          <a:srcRect/>
          <a:stretch>
            <a:fillRect/>
          </a:stretch>
        </p:blipFill>
        <p:spPr bwMode="auto">
          <a:xfrm>
            <a:off x="6553200" y="3733800"/>
            <a:ext cx="2366963" cy="2249488"/>
          </a:xfrm>
          <a:prstGeom prst="rect">
            <a:avLst/>
          </a:prstGeom>
          <a:noFill/>
          <a:ln w="9525">
            <a:noFill/>
            <a:miter lim="800000"/>
            <a:headEnd/>
            <a:tailEnd/>
          </a:ln>
        </p:spPr>
      </p:pic>
    </p:spTree>
  </p:cSld>
  <p:clrMapOvr>
    <a:masterClrMapping/>
  </p:clrMapOvr>
  <p:transition advClick="0" advTm="30032"/>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1314"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6013450" y="5208588"/>
            <a:ext cx="1206500" cy="1649412"/>
          </a:xfrm>
          <a:prstGeom prst="rect">
            <a:avLst/>
          </a:prstGeom>
          <a:noFill/>
          <a:ln w="9525">
            <a:noFill/>
            <a:miter lim="800000"/>
            <a:headEnd/>
            <a:tailEnd/>
          </a:ln>
        </p:spPr>
      </p:pic>
      <p:pic>
        <p:nvPicPr>
          <p:cNvPr id="141315" name="Picture 3"/>
          <p:cNvPicPr>
            <a:picLocks noChangeAspect="1" noChangeArrowheads="1"/>
          </p:cNvPicPr>
          <p:nvPr/>
        </p:nvPicPr>
        <p:blipFill>
          <a:blip r:embed="rId5"/>
          <a:srcRect/>
          <a:stretch>
            <a:fillRect/>
          </a:stretch>
        </p:blipFill>
        <p:spPr bwMode="auto">
          <a:xfrm>
            <a:off x="0" y="968375"/>
            <a:ext cx="5197475" cy="5126038"/>
          </a:xfrm>
          <a:prstGeom prst="rect">
            <a:avLst/>
          </a:prstGeom>
          <a:noFill/>
          <a:ln w="9525">
            <a:noFill/>
            <a:miter lim="800000"/>
            <a:headEnd/>
            <a:tailEnd/>
          </a:ln>
        </p:spPr>
      </p:pic>
      <p:sp>
        <p:nvSpPr>
          <p:cNvPr id="141316" name="Oval 4"/>
          <p:cNvSpPr>
            <a:spLocks noChangeArrowheads="1"/>
          </p:cNvSpPr>
          <p:nvPr/>
        </p:nvSpPr>
        <p:spPr bwMode="auto">
          <a:xfrm>
            <a:off x="1905000" y="4038600"/>
            <a:ext cx="228600" cy="227013"/>
          </a:xfrm>
          <a:prstGeom prst="ellipse">
            <a:avLst/>
          </a:prstGeom>
          <a:solidFill>
            <a:schemeClr val="tx1"/>
          </a:solidFill>
          <a:ln w="9525">
            <a:noFill/>
            <a:round/>
            <a:headEnd/>
            <a:tailEnd/>
          </a:ln>
        </p:spPr>
        <p:txBody>
          <a:bodyPr wrap="none" anchor="ctr">
            <a:prstTxWarp prst="textNoShape">
              <a:avLst/>
            </a:prstTxWarp>
          </a:bodyPr>
          <a:lstStyle/>
          <a:p>
            <a:endParaRPr lang="fr-FR"/>
          </a:p>
        </p:txBody>
      </p:sp>
      <p:grpSp>
        <p:nvGrpSpPr>
          <p:cNvPr id="2" name="Group 5"/>
          <p:cNvGrpSpPr>
            <a:grpSpLocks/>
          </p:cNvGrpSpPr>
          <p:nvPr/>
        </p:nvGrpSpPr>
        <p:grpSpPr bwMode="auto">
          <a:xfrm>
            <a:off x="2557463" y="4078288"/>
            <a:ext cx="2974975" cy="1536700"/>
            <a:chOff x="2155" y="2689"/>
            <a:chExt cx="2066" cy="1067"/>
          </a:xfrm>
        </p:grpSpPr>
        <p:sp>
          <p:nvSpPr>
            <p:cNvPr id="59420" name="Freeform 6"/>
            <p:cNvSpPr>
              <a:spLocks noChangeArrowheads="1"/>
            </p:cNvSpPr>
            <p:nvPr/>
          </p:nvSpPr>
          <p:spPr bwMode="auto">
            <a:xfrm>
              <a:off x="2195" y="2689"/>
              <a:ext cx="797" cy="545"/>
            </a:xfrm>
            <a:custGeom>
              <a:avLst/>
              <a:gdLst>
                <a:gd name="T0" fmla="*/ 0 w 3513"/>
                <a:gd name="T1" fmla="*/ 0 h 2404"/>
                <a:gd name="T2" fmla="*/ 0 w 3513"/>
                <a:gd name="T3" fmla="*/ 1 h 2404"/>
                <a:gd name="T4" fmla="*/ 1 w 3513"/>
                <a:gd name="T5" fmla="*/ 1 h 2404"/>
                <a:gd name="T6" fmla="*/ 2 w 3513"/>
                <a:gd name="T7" fmla="*/ 1 h 2404"/>
                <a:gd name="T8" fmla="*/ 0 60000 65536"/>
                <a:gd name="T9" fmla="*/ 0 60000 65536"/>
                <a:gd name="T10" fmla="*/ 0 60000 65536"/>
                <a:gd name="T11" fmla="*/ 0 60000 65536"/>
                <a:gd name="T12" fmla="*/ 0 w 3513"/>
                <a:gd name="T13" fmla="*/ 0 h 2404"/>
                <a:gd name="T14" fmla="*/ 3513 w 3513"/>
                <a:gd name="T15" fmla="*/ 2404 h 2404"/>
              </a:gdLst>
              <a:ahLst/>
              <a:cxnLst>
                <a:cxn ang="T8">
                  <a:pos x="T0" y="T1"/>
                </a:cxn>
                <a:cxn ang="T9">
                  <a:pos x="T2" y="T3"/>
                </a:cxn>
                <a:cxn ang="T10">
                  <a:pos x="T4" y="T5"/>
                </a:cxn>
                <a:cxn ang="T11">
                  <a:pos x="T6" y="T7"/>
                </a:cxn>
              </a:cxnLst>
              <a:rect l="T12" t="T13" r="T14" b="T15"/>
              <a:pathLst>
                <a:path w="3513" h="2404">
                  <a:moveTo>
                    <a:pt x="0" y="0"/>
                  </a:moveTo>
                  <a:cubicBezTo>
                    <a:pt x="251" y="388"/>
                    <a:pt x="502" y="782"/>
                    <a:pt x="832" y="1148"/>
                  </a:cubicBezTo>
                  <a:cubicBezTo>
                    <a:pt x="1162" y="1514"/>
                    <a:pt x="1533" y="1988"/>
                    <a:pt x="1978" y="2195"/>
                  </a:cubicBezTo>
                  <a:cubicBezTo>
                    <a:pt x="2423" y="2402"/>
                    <a:pt x="2965" y="2403"/>
                    <a:pt x="3512" y="2403"/>
                  </a:cubicBezTo>
                </a:path>
              </a:pathLst>
            </a:custGeom>
            <a:noFill/>
            <a:ln w="38160">
              <a:solidFill>
                <a:srgbClr val="99CCFF"/>
              </a:solidFill>
              <a:round/>
              <a:headEnd/>
              <a:tailEnd/>
            </a:ln>
          </p:spPr>
          <p:txBody>
            <a:bodyPr>
              <a:prstTxWarp prst="textNoShape">
                <a:avLst/>
              </a:prstTxWarp>
            </a:bodyPr>
            <a:lstStyle/>
            <a:p>
              <a:endParaRPr lang="fr-FR"/>
            </a:p>
          </p:txBody>
        </p:sp>
        <p:sp>
          <p:nvSpPr>
            <p:cNvPr id="59421" name="Freeform 7"/>
            <p:cNvSpPr>
              <a:spLocks noChangeArrowheads="1"/>
            </p:cNvSpPr>
            <p:nvPr/>
          </p:nvSpPr>
          <p:spPr bwMode="auto">
            <a:xfrm>
              <a:off x="3379" y="3132"/>
              <a:ext cx="844" cy="627"/>
            </a:xfrm>
            <a:custGeom>
              <a:avLst/>
              <a:gdLst>
                <a:gd name="T0" fmla="*/ 0 w 3721"/>
                <a:gd name="T1" fmla="*/ 0 h 2766"/>
                <a:gd name="T2" fmla="*/ 1 w 3721"/>
                <a:gd name="T3" fmla="*/ 0 h 2766"/>
                <a:gd name="T4" fmla="*/ 1 w 3721"/>
                <a:gd name="T5" fmla="*/ 1 h 2766"/>
                <a:gd name="T6" fmla="*/ 2 w 3721"/>
                <a:gd name="T7" fmla="*/ 2 h 2766"/>
                <a:gd name="T8" fmla="*/ 2 w 3721"/>
                <a:gd name="T9" fmla="*/ 2 h 2766"/>
                <a:gd name="T10" fmla="*/ 0 60000 65536"/>
                <a:gd name="T11" fmla="*/ 0 60000 65536"/>
                <a:gd name="T12" fmla="*/ 0 60000 65536"/>
                <a:gd name="T13" fmla="*/ 0 60000 65536"/>
                <a:gd name="T14" fmla="*/ 0 60000 65536"/>
                <a:gd name="T15" fmla="*/ 0 w 3721"/>
                <a:gd name="T16" fmla="*/ 0 h 2766"/>
                <a:gd name="T17" fmla="*/ 3721 w 3721"/>
                <a:gd name="T18" fmla="*/ 2766 h 2766"/>
              </a:gdLst>
              <a:ahLst/>
              <a:cxnLst>
                <a:cxn ang="T10">
                  <a:pos x="T0" y="T1"/>
                </a:cxn>
                <a:cxn ang="T11">
                  <a:pos x="T2" y="T3"/>
                </a:cxn>
                <a:cxn ang="T12">
                  <a:pos x="T4" y="T5"/>
                </a:cxn>
                <a:cxn ang="T13">
                  <a:pos x="T6" y="T7"/>
                </a:cxn>
                <a:cxn ang="T14">
                  <a:pos x="T8" y="T9"/>
                </a:cxn>
              </a:cxnLst>
              <a:rect l="T15" t="T16" r="T17" b="T18"/>
              <a:pathLst>
                <a:path w="3721" h="2766">
                  <a:moveTo>
                    <a:pt x="0" y="171"/>
                  </a:moveTo>
                  <a:cubicBezTo>
                    <a:pt x="220" y="176"/>
                    <a:pt x="935" y="0"/>
                    <a:pt x="1322" y="207"/>
                  </a:cubicBezTo>
                  <a:cubicBezTo>
                    <a:pt x="1709" y="414"/>
                    <a:pt x="2014" y="1038"/>
                    <a:pt x="2331" y="1426"/>
                  </a:cubicBezTo>
                  <a:cubicBezTo>
                    <a:pt x="2648" y="1814"/>
                    <a:pt x="3006" y="2325"/>
                    <a:pt x="3235" y="2545"/>
                  </a:cubicBezTo>
                  <a:cubicBezTo>
                    <a:pt x="3464" y="2765"/>
                    <a:pt x="3592" y="2757"/>
                    <a:pt x="3720" y="2753"/>
                  </a:cubicBezTo>
                </a:path>
              </a:pathLst>
            </a:custGeom>
            <a:noFill/>
            <a:ln w="38160">
              <a:solidFill>
                <a:srgbClr val="99CCFF"/>
              </a:solidFill>
              <a:round/>
              <a:headEnd/>
              <a:tailEnd/>
            </a:ln>
          </p:spPr>
          <p:txBody>
            <a:bodyPr>
              <a:prstTxWarp prst="textNoShape">
                <a:avLst/>
              </a:prstTxWarp>
            </a:bodyPr>
            <a:lstStyle/>
            <a:p>
              <a:endParaRPr lang="fr-FR"/>
            </a:p>
          </p:txBody>
        </p:sp>
        <p:sp>
          <p:nvSpPr>
            <p:cNvPr id="59422" name="Freeform 8"/>
            <p:cNvSpPr>
              <a:spLocks noChangeArrowheads="1"/>
            </p:cNvSpPr>
            <p:nvPr/>
          </p:nvSpPr>
          <p:spPr bwMode="auto">
            <a:xfrm>
              <a:off x="2155" y="3013"/>
              <a:ext cx="268" cy="44"/>
            </a:xfrm>
            <a:custGeom>
              <a:avLst/>
              <a:gdLst>
                <a:gd name="T0" fmla="*/ 0 w 1180"/>
                <a:gd name="T1" fmla="*/ 0 h 192"/>
                <a:gd name="T2" fmla="*/ 0 w 1180"/>
                <a:gd name="T3" fmla="*/ 0 h 192"/>
                <a:gd name="T4" fmla="*/ 1 w 1180"/>
                <a:gd name="T5" fmla="*/ 0 h 192"/>
                <a:gd name="T6" fmla="*/ 0 60000 65536"/>
                <a:gd name="T7" fmla="*/ 0 60000 65536"/>
                <a:gd name="T8" fmla="*/ 0 60000 65536"/>
                <a:gd name="T9" fmla="*/ 0 w 1180"/>
                <a:gd name="T10" fmla="*/ 0 h 192"/>
                <a:gd name="T11" fmla="*/ 1180 w 1180"/>
                <a:gd name="T12" fmla="*/ 192 h 192"/>
              </a:gdLst>
              <a:ahLst/>
              <a:cxnLst>
                <a:cxn ang="T6">
                  <a:pos x="T0" y="T1"/>
                </a:cxn>
                <a:cxn ang="T7">
                  <a:pos x="T2" y="T3"/>
                </a:cxn>
                <a:cxn ang="T8">
                  <a:pos x="T4" y="T5"/>
                </a:cxn>
              </a:cxnLst>
              <a:rect l="T9" t="T10" r="T11" b="T12"/>
              <a:pathLst>
                <a:path w="1180" h="192">
                  <a:moveTo>
                    <a:pt x="0" y="0"/>
                  </a:moveTo>
                  <a:cubicBezTo>
                    <a:pt x="61" y="34"/>
                    <a:pt x="184" y="155"/>
                    <a:pt x="382" y="173"/>
                  </a:cubicBezTo>
                  <a:cubicBezTo>
                    <a:pt x="580" y="191"/>
                    <a:pt x="879" y="164"/>
                    <a:pt x="1179" y="103"/>
                  </a:cubicBezTo>
                </a:path>
              </a:pathLst>
            </a:custGeom>
            <a:noFill/>
            <a:ln w="38160">
              <a:solidFill>
                <a:srgbClr val="99CCFF"/>
              </a:solidFill>
              <a:round/>
              <a:headEnd/>
              <a:tailEnd/>
            </a:ln>
          </p:spPr>
          <p:txBody>
            <a:bodyPr>
              <a:prstTxWarp prst="textNoShape">
                <a:avLst/>
              </a:prstTxWarp>
            </a:bodyPr>
            <a:lstStyle/>
            <a:p>
              <a:endParaRPr lang="fr-FR"/>
            </a:p>
          </p:txBody>
        </p:sp>
        <p:sp>
          <p:nvSpPr>
            <p:cNvPr id="59423" name="Freeform 9"/>
            <p:cNvSpPr>
              <a:spLocks noChangeArrowheads="1"/>
            </p:cNvSpPr>
            <p:nvPr/>
          </p:nvSpPr>
          <p:spPr bwMode="auto">
            <a:xfrm>
              <a:off x="2802" y="2932"/>
              <a:ext cx="979" cy="593"/>
            </a:xfrm>
            <a:custGeom>
              <a:avLst/>
              <a:gdLst>
                <a:gd name="T0" fmla="*/ 0 w 4316"/>
                <a:gd name="T1" fmla="*/ 0 h 2616"/>
                <a:gd name="T2" fmla="*/ 0 w 4316"/>
                <a:gd name="T3" fmla="*/ 0 h 2616"/>
                <a:gd name="T4" fmla="*/ 1 w 4316"/>
                <a:gd name="T5" fmla="*/ 0 h 2616"/>
                <a:gd name="T6" fmla="*/ 1 w 4316"/>
                <a:gd name="T7" fmla="*/ 1 h 2616"/>
                <a:gd name="T8" fmla="*/ 2 w 4316"/>
                <a:gd name="T9" fmla="*/ 2 h 2616"/>
                <a:gd name="T10" fmla="*/ 2 w 4316"/>
                <a:gd name="T11" fmla="*/ 2 h 2616"/>
                <a:gd name="T12" fmla="*/ 0 60000 65536"/>
                <a:gd name="T13" fmla="*/ 0 60000 65536"/>
                <a:gd name="T14" fmla="*/ 0 60000 65536"/>
                <a:gd name="T15" fmla="*/ 0 60000 65536"/>
                <a:gd name="T16" fmla="*/ 0 60000 65536"/>
                <a:gd name="T17" fmla="*/ 0 60000 65536"/>
                <a:gd name="T18" fmla="*/ 0 w 4316"/>
                <a:gd name="T19" fmla="*/ 0 h 2616"/>
                <a:gd name="T20" fmla="*/ 4316 w 4316"/>
                <a:gd name="T21" fmla="*/ 2616 h 2616"/>
              </a:gdLst>
              <a:ahLst/>
              <a:cxnLst>
                <a:cxn ang="T12">
                  <a:pos x="T0" y="T1"/>
                </a:cxn>
                <a:cxn ang="T13">
                  <a:pos x="T2" y="T3"/>
                </a:cxn>
                <a:cxn ang="T14">
                  <a:pos x="T4" y="T5"/>
                </a:cxn>
                <a:cxn ang="T15">
                  <a:pos x="T6" y="T7"/>
                </a:cxn>
                <a:cxn ang="T16">
                  <a:pos x="T8" y="T9"/>
                </a:cxn>
                <a:cxn ang="T17">
                  <a:pos x="T10" y="T11"/>
                </a:cxn>
              </a:cxnLst>
              <a:rect l="T18" t="T19" r="T20" b="T21"/>
              <a:pathLst>
                <a:path w="4316" h="2616">
                  <a:moveTo>
                    <a:pt x="0" y="110"/>
                  </a:moveTo>
                  <a:cubicBezTo>
                    <a:pt x="304" y="52"/>
                    <a:pt x="613" y="0"/>
                    <a:pt x="869" y="39"/>
                  </a:cubicBezTo>
                  <a:cubicBezTo>
                    <a:pt x="1125" y="78"/>
                    <a:pt x="1305" y="110"/>
                    <a:pt x="1529" y="353"/>
                  </a:cubicBezTo>
                  <a:cubicBezTo>
                    <a:pt x="1753" y="596"/>
                    <a:pt x="1974" y="1157"/>
                    <a:pt x="2226" y="1506"/>
                  </a:cubicBezTo>
                  <a:cubicBezTo>
                    <a:pt x="2478" y="1855"/>
                    <a:pt x="2679" y="2278"/>
                    <a:pt x="3029" y="2447"/>
                  </a:cubicBezTo>
                  <a:cubicBezTo>
                    <a:pt x="3377" y="2615"/>
                    <a:pt x="3844" y="2561"/>
                    <a:pt x="4315" y="2513"/>
                  </a:cubicBezTo>
                </a:path>
              </a:pathLst>
            </a:custGeom>
            <a:noFill/>
            <a:ln w="38160">
              <a:solidFill>
                <a:srgbClr val="99CCFF"/>
              </a:solidFill>
              <a:round/>
              <a:headEnd/>
              <a:tailEnd/>
            </a:ln>
          </p:spPr>
          <p:txBody>
            <a:bodyPr>
              <a:prstTxWarp prst="textNoShape">
                <a:avLst/>
              </a:prstTxWarp>
            </a:bodyPr>
            <a:lstStyle/>
            <a:p>
              <a:endParaRPr lang="fr-FR"/>
            </a:p>
          </p:txBody>
        </p:sp>
        <p:sp>
          <p:nvSpPr>
            <p:cNvPr id="59424" name="Freeform 10"/>
            <p:cNvSpPr>
              <a:spLocks noChangeArrowheads="1"/>
            </p:cNvSpPr>
            <p:nvPr/>
          </p:nvSpPr>
          <p:spPr bwMode="auto">
            <a:xfrm>
              <a:off x="4066" y="3353"/>
              <a:ext cx="133" cy="31"/>
            </a:xfrm>
            <a:custGeom>
              <a:avLst/>
              <a:gdLst>
                <a:gd name="T0" fmla="*/ 0 w 588"/>
                <a:gd name="T1" fmla="*/ 0 h 138"/>
                <a:gd name="T2" fmla="*/ 0 w 588"/>
                <a:gd name="T3" fmla="*/ 0 h 138"/>
                <a:gd name="T4" fmla="*/ 0 60000 65536"/>
                <a:gd name="T5" fmla="*/ 0 60000 65536"/>
                <a:gd name="T6" fmla="*/ 0 w 588"/>
                <a:gd name="T7" fmla="*/ 0 h 138"/>
                <a:gd name="T8" fmla="*/ 588 w 588"/>
                <a:gd name="T9" fmla="*/ 138 h 138"/>
              </a:gdLst>
              <a:ahLst/>
              <a:cxnLst>
                <a:cxn ang="T4">
                  <a:pos x="T0" y="T1"/>
                </a:cxn>
                <a:cxn ang="T5">
                  <a:pos x="T2" y="T3"/>
                </a:cxn>
              </a:cxnLst>
              <a:rect l="T6" t="T7" r="T8" b="T9"/>
              <a:pathLst>
                <a:path w="588" h="138">
                  <a:moveTo>
                    <a:pt x="0" y="137"/>
                  </a:moveTo>
                  <a:cubicBezTo>
                    <a:pt x="0" y="137"/>
                    <a:pt x="293" y="68"/>
                    <a:pt x="587" y="0"/>
                  </a:cubicBezTo>
                </a:path>
              </a:pathLst>
            </a:custGeom>
            <a:noFill/>
            <a:ln w="38160">
              <a:solidFill>
                <a:srgbClr val="99CCFF"/>
              </a:solidFill>
              <a:round/>
              <a:headEnd/>
              <a:tailEnd/>
            </a:ln>
          </p:spPr>
          <p:txBody>
            <a:bodyPr>
              <a:prstTxWarp prst="textNoShape">
                <a:avLst/>
              </a:prstTxWarp>
            </a:bodyPr>
            <a:lstStyle/>
            <a:p>
              <a:endParaRPr lang="fr-FR"/>
            </a:p>
          </p:txBody>
        </p:sp>
      </p:grpSp>
      <p:grpSp>
        <p:nvGrpSpPr>
          <p:cNvPr id="3" name="Group 11"/>
          <p:cNvGrpSpPr>
            <a:grpSpLocks/>
          </p:cNvGrpSpPr>
          <p:nvPr/>
        </p:nvGrpSpPr>
        <p:grpSpPr bwMode="auto">
          <a:xfrm>
            <a:off x="2487613" y="4216400"/>
            <a:ext cx="1019175" cy="538163"/>
            <a:chOff x="2252" y="2839"/>
            <a:chExt cx="707" cy="373"/>
          </a:xfrm>
        </p:grpSpPr>
        <p:sp>
          <p:nvSpPr>
            <p:cNvPr id="59417" name="Line 12"/>
            <p:cNvSpPr>
              <a:spLocks noChangeShapeType="1"/>
            </p:cNvSpPr>
            <p:nvPr/>
          </p:nvSpPr>
          <p:spPr bwMode="auto">
            <a:xfrm>
              <a:off x="2274" y="2839"/>
              <a:ext cx="686" cy="126"/>
            </a:xfrm>
            <a:prstGeom prst="line">
              <a:avLst/>
            </a:prstGeom>
            <a:noFill/>
            <a:ln w="28440">
              <a:solidFill>
                <a:srgbClr val="FFFF00"/>
              </a:solidFill>
              <a:round/>
              <a:headEnd/>
              <a:tailEnd type="triangle" w="lg" len="lg"/>
            </a:ln>
          </p:spPr>
          <p:txBody>
            <a:bodyPr>
              <a:prstTxWarp prst="textNoShape">
                <a:avLst/>
              </a:prstTxWarp>
            </a:bodyPr>
            <a:lstStyle/>
            <a:p>
              <a:endParaRPr lang="fr-FR"/>
            </a:p>
          </p:txBody>
        </p:sp>
        <p:sp>
          <p:nvSpPr>
            <p:cNvPr id="59418" name="Line 13"/>
            <p:cNvSpPr>
              <a:spLocks noChangeShapeType="1"/>
            </p:cNvSpPr>
            <p:nvPr/>
          </p:nvSpPr>
          <p:spPr bwMode="auto">
            <a:xfrm>
              <a:off x="2275" y="2903"/>
              <a:ext cx="671" cy="182"/>
            </a:xfrm>
            <a:prstGeom prst="line">
              <a:avLst/>
            </a:prstGeom>
            <a:noFill/>
            <a:ln w="28440">
              <a:solidFill>
                <a:srgbClr val="FFFF00"/>
              </a:solidFill>
              <a:round/>
              <a:headEnd/>
              <a:tailEnd type="triangle" w="lg" len="lg"/>
            </a:ln>
          </p:spPr>
          <p:txBody>
            <a:bodyPr>
              <a:prstTxWarp prst="textNoShape">
                <a:avLst/>
              </a:prstTxWarp>
            </a:bodyPr>
            <a:lstStyle/>
            <a:p>
              <a:endParaRPr lang="fr-FR"/>
            </a:p>
          </p:txBody>
        </p:sp>
        <p:sp>
          <p:nvSpPr>
            <p:cNvPr id="59419" name="Line 14"/>
            <p:cNvSpPr>
              <a:spLocks noChangeShapeType="1"/>
            </p:cNvSpPr>
            <p:nvPr/>
          </p:nvSpPr>
          <p:spPr bwMode="auto">
            <a:xfrm>
              <a:off x="2252" y="2943"/>
              <a:ext cx="648" cy="270"/>
            </a:xfrm>
            <a:prstGeom prst="line">
              <a:avLst/>
            </a:prstGeom>
            <a:noFill/>
            <a:ln w="28440">
              <a:solidFill>
                <a:srgbClr val="FFFF00"/>
              </a:solidFill>
              <a:round/>
              <a:headEnd/>
              <a:tailEnd type="triangle" w="lg" len="lg"/>
            </a:ln>
          </p:spPr>
          <p:txBody>
            <a:bodyPr>
              <a:prstTxWarp prst="textNoShape">
                <a:avLst/>
              </a:prstTxWarp>
            </a:bodyPr>
            <a:lstStyle/>
            <a:p>
              <a:endParaRPr lang="fr-FR"/>
            </a:p>
          </p:txBody>
        </p:sp>
      </p:grpSp>
      <p:sp>
        <p:nvSpPr>
          <p:cNvPr id="141327" name="Text Box 15"/>
          <p:cNvSpPr txBox="1">
            <a:spLocks noChangeArrowheads="1"/>
          </p:cNvSpPr>
          <p:nvPr/>
        </p:nvSpPr>
        <p:spPr bwMode="auto">
          <a:xfrm>
            <a:off x="0" y="0"/>
            <a:ext cx="3827463" cy="1000125"/>
          </a:xfrm>
          <a:prstGeom prst="rect">
            <a:avLst/>
          </a:prstGeom>
          <a:noFill/>
          <a:ln w="9525">
            <a:noFill/>
            <a:miter lim="800000"/>
            <a:headEnd/>
            <a:tailEnd/>
          </a:ln>
        </p:spPr>
        <p:txBody>
          <a:bodyPr lIns="81639" tIns="42452" rIns="81639" bIns="42452" anchor="ctr">
            <a:prstTxWarp prst="textNoShape">
              <a:avLst/>
            </a:prstTxWarp>
            <a:spAutoFit/>
          </a:bodyPr>
          <a:lstStyle/>
          <a:p>
            <a:pPr algn="ctr" defTabSz="828675" eaLnBrk="1">
              <a:buClr>
                <a:srgbClr val="000000"/>
              </a:buClr>
              <a:buSzPct val="45000"/>
              <a:buFont typeface="StarSymbol" charset="0"/>
              <a:buNone/>
              <a:tabLst>
                <a:tab pos="657225" algn="l"/>
                <a:tab pos="1312863" algn="l"/>
                <a:tab pos="1970088" algn="l"/>
              </a:tabLst>
              <a:defRPr/>
            </a:pPr>
            <a:r>
              <a:rPr lang="en-GB" sz="30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Les noyaux actifs de galaxies</a:t>
            </a:r>
            <a:endParaRPr lang="en-GB" sz="3400" b="1">
              <a:solidFill>
                <a:srgbClr val="FFFFCC"/>
              </a:solidFill>
              <a:latin typeface="Comic Sans MS" charset="0"/>
            </a:endParaRPr>
          </a:p>
        </p:txBody>
      </p:sp>
      <p:sp>
        <p:nvSpPr>
          <p:cNvPr id="59400" name="Text Box 16"/>
          <p:cNvSpPr txBox="1">
            <a:spLocks noChangeArrowheads="1"/>
          </p:cNvSpPr>
          <p:nvPr/>
        </p:nvSpPr>
        <p:spPr bwMode="auto">
          <a:xfrm>
            <a:off x="69850" y="6643688"/>
            <a:ext cx="1622425" cy="285750"/>
          </a:xfrm>
          <a:prstGeom prst="rect">
            <a:avLst/>
          </a:prstGeom>
          <a:noFill/>
          <a:ln w="9525">
            <a:noFill/>
            <a:miter lim="800000"/>
            <a:headEnd/>
            <a:tailEnd/>
          </a:ln>
        </p:spPr>
        <p:txBody>
          <a:bodyPr wrap="none" lIns="0" tIns="0" rIns="0" bIns="0">
            <a:prstTxWarp prst="textNoShape">
              <a:avLst/>
            </a:prstTxWarp>
            <a:spAutoFit/>
          </a:bodyPr>
          <a:lstStyle/>
          <a:p>
            <a:pPr defTabSz="828675" eaLnBrk="1">
              <a:lnSpc>
                <a:spcPts val="2250"/>
              </a:lnSpc>
              <a:buClr>
                <a:srgbClr val="000000"/>
              </a:buClr>
              <a:buSzPct val="45000"/>
              <a:buFont typeface="StarSymbol" charset="0"/>
              <a:buNone/>
              <a:tabLst>
                <a:tab pos="657225" algn="l"/>
                <a:tab pos="1312863" algn="l"/>
              </a:tabLst>
            </a:pPr>
            <a:r>
              <a:rPr lang="en-GB" sz="1100">
                <a:solidFill>
                  <a:schemeClr val="bg1"/>
                </a:solidFill>
                <a:latin typeface="Arioso" pitchFamily="64" charset="0"/>
              </a:rPr>
              <a:t>Slide from Pr W. Hofmann</a:t>
            </a:r>
          </a:p>
        </p:txBody>
      </p:sp>
      <p:grpSp>
        <p:nvGrpSpPr>
          <p:cNvPr id="4" name="Group 18"/>
          <p:cNvGrpSpPr>
            <a:grpSpLocks/>
          </p:cNvGrpSpPr>
          <p:nvPr/>
        </p:nvGrpSpPr>
        <p:grpSpPr bwMode="auto">
          <a:xfrm>
            <a:off x="1404930" y="4191001"/>
            <a:ext cx="4922854" cy="2578101"/>
            <a:chOff x="894" y="2736"/>
            <a:chExt cx="3100" cy="1624"/>
          </a:xfrm>
        </p:grpSpPr>
        <p:sp>
          <p:nvSpPr>
            <p:cNvPr id="59415" name="Text Box 19"/>
            <p:cNvSpPr txBox="1">
              <a:spLocks noChangeArrowheads="1"/>
            </p:cNvSpPr>
            <p:nvPr/>
          </p:nvSpPr>
          <p:spPr bwMode="auto">
            <a:xfrm>
              <a:off x="894" y="3936"/>
              <a:ext cx="3100" cy="424"/>
            </a:xfrm>
            <a:prstGeom prst="rect">
              <a:avLst/>
            </a:prstGeom>
            <a:noFill/>
            <a:ln w="9525">
              <a:noFill/>
              <a:miter lim="800000"/>
              <a:headEnd/>
              <a:tailEnd/>
            </a:ln>
          </p:spPr>
          <p:txBody>
            <a:bodyPr wrap="none" lIns="81639" tIns="42452" rIns="81639" bIns="42452">
              <a:prstTxWarp prst="textNoShape">
                <a:avLst/>
              </a:prstTxWarp>
              <a:spAutoFit/>
            </a:bodyPr>
            <a:lstStyle/>
            <a:p>
              <a:pPr algn="ctr" defTabSz="828675" eaLnBrk="1">
                <a:lnSpc>
                  <a:spcPct val="91000"/>
                </a:lnSpc>
                <a:buClr>
                  <a:srgbClr val="000000"/>
                </a:buClr>
                <a:buSzPct val="45000"/>
                <a:buFont typeface="StarSymbol" charset="0"/>
                <a:buNone/>
                <a:tabLst>
                  <a:tab pos="657225" algn="l"/>
                  <a:tab pos="1312863" algn="l"/>
                  <a:tab pos="1970088" algn="l"/>
                  <a:tab pos="2627313" algn="l"/>
                </a:tabLst>
              </a:pPr>
              <a:r>
                <a:rPr lang="en-GB" sz="2000" dirty="0" err="1">
                  <a:latin typeface="Comic Sans MS" charset="0"/>
                </a:rPr>
                <a:t>Trou</a:t>
              </a:r>
              <a:r>
                <a:rPr lang="en-GB" sz="2000" dirty="0">
                  <a:latin typeface="Comic Sans MS" charset="0"/>
                </a:rPr>
                <a:t> noir de</a:t>
              </a:r>
            </a:p>
            <a:p>
              <a:pPr algn="ctr" defTabSz="828675" eaLnBrk="1">
                <a:buClr>
                  <a:srgbClr val="000000"/>
                </a:buClr>
                <a:buSzPct val="45000"/>
                <a:buFont typeface="StarSymbol" charset="0"/>
                <a:buNone/>
                <a:tabLst>
                  <a:tab pos="657225" algn="l"/>
                  <a:tab pos="1312863" algn="l"/>
                  <a:tab pos="1970088" algn="l"/>
                  <a:tab pos="2627313" algn="l"/>
                </a:tabLst>
              </a:pPr>
              <a:r>
                <a:rPr lang="en-GB" sz="2000" dirty="0" err="1">
                  <a:latin typeface="Comic Sans MS" charset="0"/>
                </a:rPr>
                <a:t>quelques</a:t>
              </a:r>
              <a:r>
                <a:rPr lang="en-GB" sz="2000" dirty="0">
                  <a:latin typeface="Comic Sans MS" charset="0"/>
                </a:rPr>
                <a:t> 100 millions de masses </a:t>
              </a:r>
              <a:r>
                <a:rPr lang="en-GB" sz="2000" dirty="0" err="1">
                  <a:latin typeface="Comic Sans MS" charset="0"/>
                </a:rPr>
                <a:t>solaires</a:t>
              </a:r>
              <a:endParaRPr lang="en-GB" sz="2000" dirty="0">
                <a:latin typeface="Comic Sans MS" charset="0"/>
              </a:endParaRPr>
            </a:p>
          </p:txBody>
        </p:sp>
        <p:sp>
          <p:nvSpPr>
            <p:cNvPr id="59416" name="Line 20"/>
            <p:cNvSpPr>
              <a:spLocks noChangeShapeType="1"/>
            </p:cNvSpPr>
            <p:nvPr/>
          </p:nvSpPr>
          <p:spPr bwMode="auto">
            <a:xfrm flipH="1" flipV="1">
              <a:off x="1344" y="2736"/>
              <a:ext cx="1056" cy="1200"/>
            </a:xfrm>
            <a:prstGeom prst="line">
              <a:avLst/>
            </a:prstGeom>
            <a:noFill/>
            <a:ln w="25400">
              <a:solidFill>
                <a:schemeClr val="bg1"/>
              </a:solidFill>
              <a:round/>
              <a:headEnd/>
              <a:tailEnd type="triangle" w="med" len="med"/>
            </a:ln>
          </p:spPr>
          <p:txBody>
            <a:bodyPr>
              <a:prstTxWarp prst="textNoShape">
                <a:avLst/>
              </a:prstTxWarp>
            </a:bodyPr>
            <a:lstStyle/>
            <a:p>
              <a:endParaRPr lang="fr-FR"/>
            </a:p>
          </p:txBody>
        </p:sp>
      </p:grpSp>
      <p:grpSp>
        <p:nvGrpSpPr>
          <p:cNvPr id="5" name="Group 21"/>
          <p:cNvGrpSpPr>
            <a:grpSpLocks/>
          </p:cNvGrpSpPr>
          <p:nvPr/>
        </p:nvGrpSpPr>
        <p:grpSpPr bwMode="auto">
          <a:xfrm>
            <a:off x="3505200" y="3111501"/>
            <a:ext cx="5141918" cy="1211263"/>
            <a:chOff x="2208" y="1960"/>
            <a:chExt cx="3238" cy="763"/>
          </a:xfrm>
        </p:grpSpPr>
        <p:sp>
          <p:nvSpPr>
            <p:cNvPr id="59413" name="Text Box 22"/>
            <p:cNvSpPr txBox="1">
              <a:spLocks noChangeArrowheads="1"/>
            </p:cNvSpPr>
            <p:nvPr/>
          </p:nvSpPr>
          <p:spPr bwMode="auto">
            <a:xfrm>
              <a:off x="3703" y="1960"/>
              <a:ext cx="1743" cy="763"/>
            </a:xfrm>
            <a:prstGeom prst="rect">
              <a:avLst/>
            </a:prstGeom>
            <a:noFill/>
            <a:ln w="9525">
              <a:noFill/>
              <a:miter lim="800000"/>
              <a:headEnd/>
              <a:tailEnd/>
            </a:ln>
          </p:spPr>
          <p:txBody>
            <a:bodyPr wrap="none" lIns="81639" tIns="42452" rIns="81639" bIns="42452">
              <a:prstTxWarp prst="textNoShape">
                <a:avLst/>
              </a:prstTxWarp>
              <a:spAutoFit/>
            </a:bodyPr>
            <a:lstStyle/>
            <a:p>
              <a:pPr algn="ctr" defTabSz="828675" eaLnBrk="1">
                <a:lnSpc>
                  <a:spcPct val="91000"/>
                </a:lnSpc>
                <a:buClr>
                  <a:srgbClr val="000000"/>
                </a:buClr>
                <a:buSzPct val="45000"/>
                <a:buFont typeface="StarSymbol" charset="0"/>
                <a:buNone/>
                <a:tabLst>
                  <a:tab pos="657225" algn="l"/>
                  <a:tab pos="1312863" algn="l"/>
                  <a:tab pos="1970088" algn="l"/>
                  <a:tab pos="2627313" algn="l"/>
                </a:tabLst>
              </a:pPr>
              <a:r>
                <a:rPr lang="en-GB" sz="2000" dirty="0" err="1">
                  <a:latin typeface="Comic Sans MS" charset="0"/>
                </a:rPr>
                <a:t>Faisceau</a:t>
              </a:r>
              <a:r>
                <a:rPr lang="en-GB" sz="2000" dirty="0">
                  <a:latin typeface="Comic Sans MS" charset="0"/>
                </a:rPr>
                <a:t> de </a:t>
              </a:r>
              <a:r>
                <a:rPr lang="en-GB" sz="2000" dirty="0" err="1">
                  <a:latin typeface="Comic Sans MS" charset="0"/>
                </a:rPr>
                <a:t>matière</a:t>
              </a:r>
              <a:r>
                <a:rPr lang="en-GB" sz="2000" dirty="0">
                  <a:latin typeface="Comic Sans MS" charset="0"/>
                </a:rPr>
                <a:t> </a:t>
              </a:r>
              <a:r>
                <a:rPr lang="en-GB" sz="2000" dirty="0" err="1">
                  <a:latin typeface="Comic Sans MS" charset="0"/>
                </a:rPr>
                <a:t>à</a:t>
              </a:r>
              <a:endParaRPr lang="en-GB" sz="2000" dirty="0">
                <a:latin typeface="Comic Sans MS" charset="0"/>
              </a:endParaRPr>
            </a:p>
            <a:p>
              <a:pPr algn="ctr" defTabSz="828675" eaLnBrk="1">
                <a:lnSpc>
                  <a:spcPct val="91000"/>
                </a:lnSpc>
                <a:buClr>
                  <a:srgbClr val="000000"/>
                </a:buClr>
                <a:buSzPct val="45000"/>
                <a:buFont typeface="StarSymbol" charset="0"/>
                <a:buNone/>
                <a:tabLst>
                  <a:tab pos="657225" algn="l"/>
                  <a:tab pos="1312863" algn="l"/>
                  <a:tab pos="1970088" algn="l"/>
                  <a:tab pos="2627313" algn="l"/>
                </a:tabLst>
              </a:pPr>
              <a:r>
                <a:rPr lang="en-GB" sz="2000" dirty="0">
                  <a:latin typeface="Comic Sans MS" charset="0"/>
                </a:rPr>
                <a:t>99% de la </a:t>
              </a:r>
              <a:r>
                <a:rPr lang="en-GB" sz="2000" dirty="0" err="1">
                  <a:latin typeface="Comic Sans MS" charset="0"/>
                </a:rPr>
                <a:t>vitesse</a:t>
              </a:r>
              <a:r>
                <a:rPr lang="en-GB" sz="2000" dirty="0">
                  <a:latin typeface="Comic Sans MS" charset="0"/>
                </a:rPr>
                <a:t> de</a:t>
              </a:r>
            </a:p>
            <a:p>
              <a:pPr algn="ctr" defTabSz="828675" eaLnBrk="1">
                <a:lnSpc>
                  <a:spcPct val="91000"/>
                </a:lnSpc>
                <a:buClr>
                  <a:srgbClr val="000000"/>
                </a:buClr>
                <a:buSzPct val="45000"/>
                <a:buFont typeface="StarSymbol" charset="0"/>
                <a:buNone/>
                <a:tabLst>
                  <a:tab pos="657225" algn="l"/>
                  <a:tab pos="1312863" algn="l"/>
                  <a:tab pos="1970088" algn="l"/>
                  <a:tab pos="2627313" algn="l"/>
                </a:tabLst>
              </a:pPr>
              <a:r>
                <a:rPr lang="en-GB" sz="2000" dirty="0">
                  <a:latin typeface="Comic Sans MS" charset="0"/>
                </a:rPr>
                <a:t>la </a:t>
              </a:r>
              <a:r>
                <a:rPr lang="en-GB" sz="2000" dirty="0" err="1">
                  <a:latin typeface="Comic Sans MS" charset="0"/>
                </a:rPr>
                <a:t>lumière</a:t>
              </a:r>
              <a:r>
                <a:rPr lang="en-GB" sz="2000" dirty="0">
                  <a:latin typeface="Comic Sans MS" charset="0"/>
                </a:rPr>
                <a:t>, neutrinos,</a:t>
              </a:r>
            </a:p>
            <a:p>
              <a:pPr algn="ctr" defTabSz="828675" eaLnBrk="1">
                <a:lnSpc>
                  <a:spcPct val="91000"/>
                </a:lnSpc>
                <a:buClr>
                  <a:srgbClr val="000000"/>
                </a:buClr>
                <a:buSzPct val="45000"/>
                <a:buFont typeface="StarSymbol" charset="0"/>
                <a:buNone/>
                <a:tabLst>
                  <a:tab pos="657225" algn="l"/>
                  <a:tab pos="1312863" algn="l"/>
                  <a:tab pos="1970088" algn="l"/>
                  <a:tab pos="2627313" algn="l"/>
                </a:tabLst>
              </a:pPr>
              <a:r>
                <a:rPr lang="en-GB" sz="2000" dirty="0">
                  <a:latin typeface="Comic Sans MS" charset="0"/>
                </a:rPr>
                <a:t>photons</a:t>
              </a:r>
              <a:endParaRPr lang="en-GB" sz="2000" b="1" dirty="0">
                <a:latin typeface="Comic Sans MS" charset="0"/>
              </a:endParaRPr>
            </a:p>
          </p:txBody>
        </p:sp>
        <p:sp>
          <p:nvSpPr>
            <p:cNvPr id="59414" name="Line 23"/>
            <p:cNvSpPr>
              <a:spLocks noChangeShapeType="1"/>
            </p:cNvSpPr>
            <p:nvPr/>
          </p:nvSpPr>
          <p:spPr bwMode="auto">
            <a:xfrm flipH="1">
              <a:off x="2208" y="2256"/>
              <a:ext cx="1488" cy="432"/>
            </a:xfrm>
            <a:prstGeom prst="line">
              <a:avLst/>
            </a:prstGeom>
            <a:noFill/>
            <a:ln w="25400">
              <a:solidFill>
                <a:schemeClr val="bg1"/>
              </a:solidFill>
              <a:round/>
              <a:headEnd/>
              <a:tailEnd type="triangle" w="med" len="med"/>
            </a:ln>
          </p:spPr>
          <p:txBody>
            <a:bodyPr>
              <a:prstTxWarp prst="textNoShape">
                <a:avLst/>
              </a:prstTxWarp>
            </a:bodyPr>
            <a:lstStyle/>
            <a:p>
              <a:endParaRPr lang="fr-FR"/>
            </a:p>
          </p:txBody>
        </p:sp>
      </p:grpSp>
      <p:sp>
        <p:nvSpPr>
          <p:cNvPr id="141336" name="Text Box 24"/>
          <p:cNvSpPr txBox="1">
            <a:spLocks noChangeArrowheads="1"/>
          </p:cNvSpPr>
          <p:nvPr/>
        </p:nvSpPr>
        <p:spPr bwMode="auto">
          <a:xfrm>
            <a:off x="6994525" y="5351463"/>
            <a:ext cx="1408113" cy="396875"/>
          </a:xfrm>
          <a:prstGeom prst="rect">
            <a:avLst/>
          </a:prstGeom>
          <a:noFill/>
          <a:ln w="25400">
            <a:noFill/>
            <a:miter lim="800000"/>
            <a:headEnd/>
            <a:tailEnd/>
          </a:ln>
        </p:spPr>
        <p:txBody>
          <a:bodyPr wrap="none">
            <a:prstTxWarp prst="textNoShape">
              <a:avLst/>
            </a:prstTxWarp>
            <a:spAutoFit/>
          </a:bodyPr>
          <a:lstStyle/>
          <a:p>
            <a:pPr eaLnBrk="1" hangingPunct="1"/>
            <a:r>
              <a:rPr lang="fr-FR" sz="2000" dirty="0">
                <a:latin typeface="Comic Sans MS" charset="0"/>
              </a:rPr>
              <a:t>Détecteur</a:t>
            </a:r>
          </a:p>
        </p:txBody>
      </p:sp>
      <p:grpSp>
        <p:nvGrpSpPr>
          <p:cNvPr id="6" name="Group 25"/>
          <p:cNvGrpSpPr>
            <a:grpSpLocks/>
          </p:cNvGrpSpPr>
          <p:nvPr/>
        </p:nvGrpSpPr>
        <p:grpSpPr bwMode="auto">
          <a:xfrm>
            <a:off x="4027488" y="0"/>
            <a:ext cx="5118100" cy="2863850"/>
            <a:chOff x="2537" y="0"/>
            <a:chExt cx="3224" cy="1804"/>
          </a:xfrm>
        </p:grpSpPr>
        <p:grpSp>
          <p:nvGrpSpPr>
            <p:cNvPr id="7" name="Group 26"/>
            <p:cNvGrpSpPr>
              <a:grpSpLocks/>
            </p:cNvGrpSpPr>
            <p:nvPr/>
          </p:nvGrpSpPr>
          <p:grpSpPr bwMode="auto">
            <a:xfrm>
              <a:off x="2537" y="0"/>
              <a:ext cx="3224" cy="1804"/>
              <a:chOff x="2537" y="0"/>
              <a:chExt cx="3224" cy="1804"/>
            </a:xfrm>
          </p:grpSpPr>
          <p:pic>
            <p:nvPicPr>
              <p:cNvPr id="59410" name="Picture 27"/>
              <p:cNvPicPr>
                <a:picLocks noChangeAspect="1" noChangeArrowheads="1"/>
              </p:cNvPicPr>
              <p:nvPr/>
            </p:nvPicPr>
            <p:blipFill>
              <a:blip r:embed="rId6"/>
              <a:srcRect/>
              <a:stretch>
                <a:fillRect/>
              </a:stretch>
            </p:blipFill>
            <p:spPr bwMode="auto">
              <a:xfrm>
                <a:off x="2538" y="131"/>
                <a:ext cx="3223" cy="1673"/>
              </a:xfrm>
              <a:prstGeom prst="rect">
                <a:avLst/>
              </a:prstGeom>
              <a:noFill/>
              <a:ln w="9525">
                <a:noFill/>
                <a:miter lim="800000"/>
                <a:headEnd/>
                <a:tailEnd/>
              </a:ln>
            </p:spPr>
          </p:pic>
          <p:sp>
            <p:nvSpPr>
              <p:cNvPr id="59411" name="AutoShape 28"/>
              <p:cNvSpPr>
                <a:spLocks noChangeArrowheads="1"/>
              </p:cNvSpPr>
              <p:nvPr/>
            </p:nvSpPr>
            <p:spPr bwMode="auto">
              <a:xfrm>
                <a:off x="2537" y="0"/>
                <a:ext cx="3223" cy="1673"/>
              </a:xfrm>
              <a:prstGeom prst="roundRect">
                <a:avLst>
                  <a:gd name="adj" fmla="val 51"/>
                </a:avLst>
              </a:prstGeom>
              <a:noFill/>
              <a:ln w="9360">
                <a:solidFill>
                  <a:srgbClr val="99CCFF"/>
                </a:solidFill>
                <a:round/>
                <a:headEnd/>
                <a:tailEnd/>
              </a:ln>
            </p:spPr>
            <p:txBody>
              <a:bodyPr wrap="none" anchor="ctr">
                <a:prstTxWarp prst="textNoShape">
                  <a:avLst/>
                </a:prstTxWarp>
              </a:bodyPr>
              <a:lstStyle/>
              <a:p>
                <a:endParaRPr lang="fr-FR"/>
              </a:p>
            </p:txBody>
          </p:sp>
          <p:sp>
            <p:nvSpPr>
              <p:cNvPr id="59412" name="Text Box 29"/>
              <p:cNvSpPr txBox="1">
                <a:spLocks noChangeArrowheads="1"/>
              </p:cNvSpPr>
              <p:nvPr/>
            </p:nvSpPr>
            <p:spPr bwMode="auto">
              <a:xfrm>
                <a:off x="3967" y="701"/>
                <a:ext cx="576" cy="250"/>
              </a:xfrm>
              <a:prstGeom prst="rect">
                <a:avLst/>
              </a:prstGeom>
              <a:noFill/>
              <a:ln w="25400">
                <a:noFill/>
                <a:miter lim="800000"/>
                <a:headEnd/>
                <a:tailEnd/>
              </a:ln>
            </p:spPr>
            <p:txBody>
              <a:bodyPr wrap="none">
                <a:prstTxWarp prst="textNoShape">
                  <a:avLst/>
                </a:prstTxWarp>
                <a:spAutoFit/>
              </a:bodyPr>
              <a:lstStyle/>
              <a:p>
                <a:pPr algn="ctr" eaLnBrk="1" hangingPunct="1"/>
                <a:r>
                  <a:rPr lang="fr-FR" sz="2000">
                    <a:solidFill>
                      <a:schemeClr val="bg1"/>
                    </a:solidFill>
                    <a:latin typeface="Comic Sans MS" charset="0"/>
                  </a:rPr>
                  <a:t>Noyau</a:t>
                </a:r>
                <a:endParaRPr lang="fr-FR" sz="1600" b="1">
                  <a:solidFill>
                    <a:schemeClr val="bg1"/>
                  </a:solidFill>
                  <a:latin typeface="Comic Sans MS" charset="0"/>
                </a:endParaRPr>
              </a:p>
            </p:txBody>
          </p:sp>
        </p:grpSp>
        <p:sp>
          <p:nvSpPr>
            <p:cNvPr id="59408" name="Text Box 30"/>
            <p:cNvSpPr txBox="1">
              <a:spLocks noChangeArrowheads="1"/>
            </p:cNvSpPr>
            <p:nvPr/>
          </p:nvSpPr>
          <p:spPr bwMode="auto">
            <a:xfrm>
              <a:off x="3498" y="6"/>
              <a:ext cx="1470" cy="250"/>
            </a:xfrm>
            <a:prstGeom prst="rect">
              <a:avLst/>
            </a:prstGeom>
            <a:noFill/>
            <a:ln w="25400">
              <a:noFill/>
              <a:miter lim="800000"/>
              <a:headEnd/>
              <a:tailEnd/>
            </a:ln>
          </p:spPr>
          <p:txBody>
            <a:bodyPr wrap="none">
              <a:prstTxWarp prst="textNoShape">
                <a:avLst/>
              </a:prstTxWarp>
              <a:spAutoFit/>
            </a:bodyPr>
            <a:lstStyle/>
            <a:p>
              <a:pPr algn="ctr" eaLnBrk="1" hangingPunct="1"/>
              <a:r>
                <a:rPr lang="fr-FR" sz="2000">
                  <a:solidFill>
                    <a:schemeClr val="bg1"/>
                  </a:solidFill>
                  <a:latin typeface="Comic Sans MS" charset="0"/>
                </a:rPr>
                <a:t>Une galaxie active</a:t>
              </a:r>
            </a:p>
          </p:txBody>
        </p:sp>
        <p:sp>
          <p:nvSpPr>
            <p:cNvPr id="59409" name="Text Box 31"/>
            <p:cNvSpPr txBox="1">
              <a:spLocks noChangeArrowheads="1"/>
            </p:cNvSpPr>
            <p:nvPr/>
          </p:nvSpPr>
          <p:spPr bwMode="auto">
            <a:xfrm>
              <a:off x="4990" y="557"/>
              <a:ext cx="549" cy="250"/>
            </a:xfrm>
            <a:prstGeom prst="rect">
              <a:avLst/>
            </a:prstGeom>
            <a:noFill/>
            <a:ln w="25400">
              <a:noFill/>
              <a:miter lim="800000"/>
              <a:headEnd/>
              <a:tailEnd/>
            </a:ln>
          </p:spPr>
          <p:txBody>
            <a:bodyPr wrap="none">
              <a:prstTxWarp prst="textNoShape">
                <a:avLst/>
              </a:prstTxWarp>
              <a:spAutoFit/>
            </a:bodyPr>
            <a:lstStyle/>
            <a:p>
              <a:pPr algn="ctr" eaLnBrk="1" hangingPunct="1"/>
              <a:r>
                <a:rPr lang="fr-FR" sz="2000">
                  <a:solidFill>
                    <a:schemeClr val="bg1"/>
                  </a:solidFill>
                  <a:latin typeface="Comic Sans MS" charset="0"/>
                </a:rPr>
                <a:t>Lobes</a:t>
              </a:r>
              <a:endParaRPr lang="fr-FR" sz="1600" b="1">
                <a:solidFill>
                  <a:schemeClr val="bg1"/>
                </a:solidFill>
                <a:latin typeface="Comic Sans MS" charset="0"/>
              </a:endParaRPr>
            </a:p>
          </p:txBody>
        </p:sp>
      </p:grpSp>
      <p:sp>
        <p:nvSpPr>
          <p:cNvPr id="141344" name="AutoShape 32"/>
          <p:cNvSpPr>
            <a:spLocks noChangeArrowheads="1"/>
          </p:cNvSpPr>
          <p:nvPr/>
        </p:nvSpPr>
        <p:spPr bwMode="auto">
          <a:xfrm>
            <a:off x="6705600" y="1524000"/>
            <a:ext cx="119063" cy="131763"/>
          </a:xfrm>
          <a:prstGeom prst="roundRect">
            <a:avLst>
              <a:gd name="adj" fmla="val 1218"/>
            </a:avLst>
          </a:prstGeom>
          <a:noFill/>
          <a:ln w="9360">
            <a:solidFill>
              <a:srgbClr val="FFFFFF"/>
            </a:solidFill>
            <a:round/>
            <a:headEnd/>
            <a:tailEnd/>
          </a:ln>
        </p:spPr>
        <p:txBody>
          <a:bodyPr wrap="none" anchor="ctr">
            <a:prstTxWarp prst="textNoShape">
              <a:avLst/>
            </a:prstTxWarp>
          </a:bodyPr>
          <a:lstStyle/>
          <a:p>
            <a:pPr algn="ctr" eaLnBrk="1" hangingPunct="1"/>
            <a:endParaRPr lang="fr-FR" sz="1800">
              <a:latin typeface="Comic Sans MS" charset="0"/>
            </a:endParaRPr>
          </a:p>
        </p:txBody>
      </p:sp>
      <p:sp>
        <p:nvSpPr>
          <p:cNvPr id="141345" name="Line 33"/>
          <p:cNvSpPr>
            <a:spLocks noChangeShapeType="1"/>
          </p:cNvSpPr>
          <p:nvPr/>
        </p:nvSpPr>
        <p:spPr bwMode="auto">
          <a:xfrm flipH="1">
            <a:off x="3048000" y="1676400"/>
            <a:ext cx="3581400" cy="1600200"/>
          </a:xfrm>
          <a:prstGeom prst="line">
            <a:avLst/>
          </a:prstGeom>
          <a:noFill/>
          <a:ln w="12700">
            <a:solidFill>
              <a:schemeClr val="bg1"/>
            </a:solidFill>
            <a:round/>
            <a:headEnd/>
            <a:tailEnd type="triangle" w="med" len="med"/>
          </a:ln>
        </p:spPr>
        <p:txBody>
          <a:bodyPr>
            <a:prstTxWarp prst="textNoShape">
              <a:avLst/>
            </a:prstTxWarp>
          </a:bodyPr>
          <a:lstStyle/>
          <a:p>
            <a:endParaRPr 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1327"/>
                                        </p:tgtEl>
                                        <p:attrNameLst>
                                          <p:attrName>style.visibility</p:attrName>
                                        </p:attrNameLst>
                                      </p:cBhvr>
                                      <p:to>
                                        <p:strVal val="visible"/>
                                      </p:to>
                                    </p:set>
                                    <p:anim calcmode="lin" valueType="num">
                                      <p:cBhvr additive="base">
                                        <p:cTn id="7" dur="500" fill="hold"/>
                                        <p:tgtEl>
                                          <p:spTgt spid="141327"/>
                                        </p:tgtEl>
                                        <p:attrNameLst>
                                          <p:attrName>ppt_x</p:attrName>
                                        </p:attrNameLst>
                                      </p:cBhvr>
                                      <p:tavLst>
                                        <p:tav tm="0">
                                          <p:val>
                                            <p:strVal val="0-#ppt_w/2"/>
                                          </p:val>
                                        </p:tav>
                                        <p:tav tm="100000">
                                          <p:val>
                                            <p:strVal val="#ppt_x"/>
                                          </p:val>
                                        </p:tav>
                                      </p:tavLst>
                                    </p:anim>
                                    <p:anim calcmode="lin" valueType="num">
                                      <p:cBhvr additive="base">
                                        <p:cTn id="8" dur="500" fill="hold"/>
                                        <p:tgtEl>
                                          <p:spTgt spid="1413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ppt_w/2"/>
                                          </p:val>
                                        </p:tav>
                                        <p:tav tm="100000">
                                          <p:val>
                                            <p:strVal val="#ppt_x"/>
                                          </p:val>
                                        </p:tav>
                                      </p:tavLst>
                                    </p:anim>
                                    <p:anim calcmode="lin" valueType="num">
                                      <p:cBhvr>
                                        <p:cTn id="14" dur="500" fill="hold"/>
                                        <p:tgtEl>
                                          <p:spTgt spid="6"/>
                                        </p:tgtEl>
                                        <p:attrNameLst>
                                          <p:attrName>ppt_y</p:attrName>
                                        </p:attrNameLst>
                                      </p:cBhvr>
                                      <p:tavLst>
                                        <p:tav tm="0">
                                          <p:val>
                                            <p:strVal val="#ppt_y"/>
                                          </p:val>
                                        </p:tav>
                                        <p:tav tm="100000">
                                          <p:val>
                                            <p:strVal val="#ppt_y"/>
                                          </p:val>
                                        </p:tav>
                                      </p:tavLst>
                                    </p:anim>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41315"/>
                                        </p:tgtEl>
                                        <p:attrNameLst>
                                          <p:attrName>style.visibility</p:attrName>
                                        </p:attrNameLst>
                                      </p:cBhvr>
                                      <p:to>
                                        <p:strVal val="visible"/>
                                      </p:to>
                                    </p:set>
                                    <p:anim calcmode="lin" valueType="num">
                                      <p:cBhvr additive="base">
                                        <p:cTn id="21" dur="500" fill="hold"/>
                                        <p:tgtEl>
                                          <p:spTgt spid="141315"/>
                                        </p:tgtEl>
                                        <p:attrNameLst>
                                          <p:attrName>ppt_x</p:attrName>
                                        </p:attrNameLst>
                                      </p:cBhvr>
                                      <p:tavLst>
                                        <p:tav tm="0">
                                          <p:val>
                                            <p:strVal val="0-#ppt_w/2"/>
                                          </p:val>
                                        </p:tav>
                                        <p:tav tm="100000">
                                          <p:val>
                                            <p:strVal val="#ppt_x"/>
                                          </p:val>
                                        </p:tav>
                                      </p:tavLst>
                                    </p:anim>
                                    <p:anim calcmode="lin" valueType="num">
                                      <p:cBhvr additive="base">
                                        <p:cTn id="22" dur="500" fill="hold"/>
                                        <p:tgtEl>
                                          <p:spTgt spid="1413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141344"/>
                                        </p:tgtEl>
                                        <p:attrNameLst>
                                          <p:attrName>style.visibility</p:attrName>
                                        </p:attrNameLst>
                                      </p:cBhvr>
                                      <p:to>
                                        <p:strVal val="visible"/>
                                      </p:to>
                                    </p:set>
                                    <p:anim calcmode="lin" valueType="num">
                                      <p:cBhvr additive="base">
                                        <p:cTn id="27" dur="500" fill="hold"/>
                                        <p:tgtEl>
                                          <p:spTgt spid="141344"/>
                                        </p:tgtEl>
                                        <p:attrNameLst>
                                          <p:attrName>ppt_x</p:attrName>
                                        </p:attrNameLst>
                                      </p:cBhvr>
                                      <p:tavLst>
                                        <p:tav tm="0">
                                          <p:val>
                                            <p:strVal val="#ppt_x"/>
                                          </p:val>
                                        </p:tav>
                                        <p:tav tm="100000">
                                          <p:val>
                                            <p:strVal val="#ppt_x"/>
                                          </p:val>
                                        </p:tav>
                                      </p:tavLst>
                                    </p:anim>
                                    <p:anim calcmode="lin" valueType="num">
                                      <p:cBhvr additive="base">
                                        <p:cTn id="28" dur="500" fill="hold"/>
                                        <p:tgtEl>
                                          <p:spTgt spid="141344"/>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2" fill="hold" grpId="0" nodeType="clickEffect">
                                  <p:stCondLst>
                                    <p:cond delay="0"/>
                                  </p:stCondLst>
                                  <p:childTnLst>
                                    <p:set>
                                      <p:cBhvr>
                                        <p:cTn id="32" dur="1" fill="hold">
                                          <p:stCondLst>
                                            <p:cond delay="0"/>
                                          </p:stCondLst>
                                        </p:cTn>
                                        <p:tgtEl>
                                          <p:spTgt spid="141345"/>
                                        </p:tgtEl>
                                        <p:attrNameLst>
                                          <p:attrName>style.visibility</p:attrName>
                                        </p:attrNameLst>
                                      </p:cBhvr>
                                      <p:to>
                                        <p:strVal val="visible"/>
                                      </p:to>
                                    </p:set>
                                    <p:anim calcmode="lin" valueType="num">
                                      <p:cBhvr>
                                        <p:cTn id="33" dur="500" fill="hold"/>
                                        <p:tgtEl>
                                          <p:spTgt spid="141345"/>
                                        </p:tgtEl>
                                        <p:attrNameLst>
                                          <p:attrName>ppt_x</p:attrName>
                                        </p:attrNameLst>
                                      </p:cBhvr>
                                      <p:tavLst>
                                        <p:tav tm="0">
                                          <p:val>
                                            <p:strVal val="#ppt_x+#ppt_w/2"/>
                                          </p:val>
                                        </p:tav>
                                        <p:tav tm="100000">
                                          <p:val>
                                            <p:strVal val="#ppt_x"/>
                                          </p:val>
                                        </p:tav>
                                      </p:tavLst>
                                    </p:anim>
                                    <p:anim calcmode="lin" valueType="num">
                                      <p:cBhvr>
                                        <p:cTn id="34" dur="500" fill="hold"/>
                                        <p:tgtEl>
                                          <p:spTgt spid="141345"/>
                                        </p:tgtEl>
                                        <p:attrNameLst>
                                          <p:attrName>ppt_y</p:attrName>
                                        </p:attrNameLst>
                                      </p:cBhvr>
                                      <p:tavLst>
                                        <p:tav tm="0">
                                          <p:val>
                                            <p:strVal val="#ppt_y"/>
                                          </p:val>
                                        </p:tav>
                                        <p:tav tm="100000">
                                          <p:val>
                                            <p:strVal val="#ppt_y"/>
                                          </p:val>
                                        </p:tav>
                                      </p:tavLst>
                                    </p:anim>
                                    <p:anim calcmode="lin" valueType="num">
                                      <p:cBhvr>
                                        <p:cTn id="35" dur="500" fill="hold"/>
                                        <p:tgtEl>
                                          <p:spTgt spid="141345"/>
                                        </p:tgtEl>
                                        <p:attrNameLst>
                                          <p:attrName>ppt_w</p:attrName>
                                        </p:attrNameLst>
                                      </p:cBhvr>
                                      <p:tavLst>
                                        <p:tav tm="0">
                                          <p:val>
                                            <p:fltVal val="0"/>
                                          </p:val>
                                        </p:tav>
                                        <p:tav tm="100000">
                                          <p:val>
                                            <p:strVal val="#ppt_w"/>
                                          </p:val>
                                        </p:tav>
                                      </p:tavLst>
                                    </p:anim>
                                    <p:anim calcmode="lin" valueType="num">
                                      <p:cBhvr>
                                        <p:cTn id="36" dur="500" fill="hold"/>
                                        <p:tgtEl>
                                          <p:spTgt spid="141345"/>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41316"/>
                                        </p:tgtEl>
                                        <p:attrNameLst>
                                          <p:attrName>style.visibility</p:attrName>
                                        </p:attrNameLst>
                                      </p:cBhvr>
                                      <p:to>
                                        <p:strVal val="visible"/>
                                      </p:to>
                                    </p:set>
                                    <p:animEffect transition="in" filter="box(in)">
                                      <p:cBhvr>
                                        <p:cTn id="41" dur="500"/>
                                        <p:tgtEl>
                                          <p:spTgt spid="141316"/>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1"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ppt_x</p:attrName>
                                        </p:attrNameLst>
                                      </p:cBhvr>
                                      <p:tavLst>
                                        <p:tav tm="0">
                                          <p:val>
                                            <p:strVal val="#ppt_x"/>
                                          </p:val>
                                        </p:tav>
                                        <p:tav tm="100000">
                                          <p:val>
                                            <p:strVal val="#ppt_x"/>
                                          </p:val>
                                        </p:tav>
                                      </p:tavLst>
                                    </p:anim>
                                    <p:anim calcmode="lin" valueType="num">
                                      <p:cBhvr>
                                        <p:cTn id="47" dur="500" fill="hold"/>
                                        <p:tgtEl>
                                          <p:spTgt spid="4"/>
                                        </p:tgtEl>
                                        <p:attrNameLst>
                                          <p:attrName>ppt_y</p:attrName>
                                        </p:attrNameLst>
                                      </p:cBhvr>
                                      <p:tavLst>
                                        <p:tav tm="0">
                                          <p:val>
                                            <p:strVal val="#ppt_y-#ppt_h/2"/>
                                          </p:val>
                                        </p:tav>
                                        <p:tav tm="100000">
                                          <p:val>
                                            <p:strVal val="#ppt_y"/>
                                          </p:val>
                                        </p:tav>
                                      </p:tavLst>
                                    </p:anim>
                                    <p:anim calcmode="lin" valueType="num">
                                      <p:cBhvr>
                                        <p:cTn id="48" dur="500" fill="hold"/>
                                        <p:tgtEl>
                                          <p:spTgt spid="4"/>
                                        </p:tgtEl>
                                        <p:attrNameLst>
                                          <p:attrName>ppt_w</p:attrName>
                                        </p:attrNameLst>
                                      </p:cBhvr>
                                      <p:tavLst>
                                        <p:tav tm="0">
                                          <p:val>
                                            <p:strVal val="#ppt_w"/>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wipe(left)">
                                      <p:cBhvr>
                                        <p:cTn id="59" dur="5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17" presetClass="entr" presetSubtype="8"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p:cTn id="64" dur="500" fill="hold"/>
                                        <p:tgtEl>
                                          <p:spTgt spid="5"/>
                                        </p:tgtEl>
                                        <p:attrNameLst>
                                          <p:attrName>ppt_x</p:attrName>
                                        </p:attrNameLst>
                                      </p:cBhvr>
                                      <p:tavLst>
                                        <p:tav tm="0">
                                          <p:val>
                                            <p:strVal val="#ppt_x-#ppt_w/2"/>
                                          </p:val>
                                        </p:tav>
                                        <p:tav tm="100000">
                                          <p:val>
                                            <p:strVal val="#ppt_x"/>
                                          </p:val>
                                        </p:tav>
                                      </p:tavLst>
                                    </p:anim>
                                    <p:anim calcmode="lin" valueType="num">
                                      <p:cBhvr>
                                        <p:cTn id="65" dur="500" fill="hold"/>
                                        <p:tgtEl>
                                          <p:spTgt spid="5"/>
                                        </p:tgtEl>
                                        <p:attrNameLst>
                                          <p:attrName>ppt_y</p:attrName>
                                        </p:attrNameLst>
                                      </p:cBhvr>
                                      <p:tavLst>
                                        <p:tav tm="0">
                                          <p:val>
                                            <p:strVal val="#ppt_y"/>
                                          </p:val>
                                        </p:tav>
                                        <p:tav tm="100000">
                                          <p:val>
                                            <p:strVal val="#ppt_y"/>
                                          </p:val>
                                        </p:tav>
                                      </p:tavLst>
                                    </p:anim>
                                    <p:anim calcmode="lin" valueType="num">
                                      <p:cBhvr>
                                        <p:cTn id="66" dur="500" fill="hold"/>
                                        <p:tgtEl>
                                          <p:spTgt spid="5"/>
                                        </p:tgtEl>
                                        <p:attrNameLst>
                                          <p:attrName>ppt_w</p:attrName>
                                        </p:attrNameLst>
                                      </p:cBhvr>
                                      <p:tavLst>
                                        <p:tav tm="0">
                                          <p:val>
                                            <p:fltVal val="0"/>
                                          </p:val>
                                        </p:tav>
                                        <p:tav tm="100000">
                                          <p:val>
                                            <p:strVal val="#ppt_w"/>
                                          </p:val>
                                        </p:tav>
                                      </p:tavLst>
                                    </p:anim>
                                    <p:anim calcmode="lin" valueType="num">
                                      <p:cBhvr>
                                        <p:cTn id="67"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141314"/>
                                        </p:tgtEl>
                                        <p:attrNameLst>
                                          <p:attrName>style.visibility</p:attrName>
                                        </p:attrNameLst>
                                      </p:cBhvr>
                                      <p:to>
                                        <p:strVal val="visible"/>
                                      </p:to>
                                    </p:set>
                                    <p:animEffect transition="in" filter="box(in)">
                                      <p:cBhvr>
                                        <p:cTn id="72" dur="500"/>
                                        <p:tgtEl>
                                          <p:spTgt spid="141314"/>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499"/>
                                          </p:stCondLst>
                                        </p:cTn>
                                        <p:tgtEl>
                                          <p:spTgt spid="141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nimBg="1"/>
      <p:bldP spid="141327" grpId="0" autoUpdateAnimBg="0"/>
      <p:bldP spid="141336" grpId="0" autoUpdateAnimBg="0"/>
      <p:bldP spid="141344" grpId="0" animBg="1" autoUpdateAnimBg="0"/>
      <p:bldP spid="141345" grpId="0" animBg="1"/>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Rectangle 2" descr="Parchemin"/>
          <p:cNvSpPr>
            <a:spLocks noGrp="1" noChangeArrowheads="1"/>
          </p:cNvSpPr>
          <p:nvPr>
            <p:ph type="title"/>
          </p:nvPr>
        </p:nvSpPr>
        <p:spPr>
          <a:xfrm>
            <a:off x="1727200" y="76200"/>
            <a:ext cx="5435600" cy="457200"/>
          </a:xfrm>
        </p:spPr>
        <p:txBody>
          <a:bodyPr>
            <a:normAutofit fontScale="90000"/>
          </a:bodyPr>
          <a:lstStyle/>
          <a:p>
            <a:pPr eaLnBrk="1" hangingPunct="1">
              <a:defRPr/>
            </a:pPr>
            <a:r>
              <a:rPr lang="fr-FR" sz="3400" b="1" dirty="0">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Les sursauts Gamma</a:t>
            </a:r>
            <a:endParaRPr lang="fr-FR" sz="3600" b="1" i="1" dirty="0">
              <a:effectLst>
                <a:outerShdw blurRad="38100" dist="38100" dir="2700000" algn="tl">
                  <a:srgbClr val="DDDDDD"/>
                </a:outerShdw>
              </a:effectLst>
              <a:latin typeface="Comic Sans MS" charset="0"/>
            </a:endParaRPr>
          </a:p>
        </p:txBody>
      </p:sp>
      <p:pic>
        <p:nvPicPr>
          <p:cNvPr id="61443" name="Picture 3" descr="swift_burst"/>
          <p:cNvPicPr>
            <a:picLocks noChangeAspect="1" noChangeArrowheads="1"/>
          </p:cNvPicPr>
          <p:nvPr/>
        </p:nvPicPr>
        <p:blipFill>
          <a:blip r:embed="rId3"/>
          <a:srcRect/>
          <a:stretch>
            <a:fillRect/>
          </a:stretch>
        </p:blipFill>
        <p:spPr bwMode="auto">
          <a:xfrm>
            <a:off x="0" y="838200"/>
            <a:ext cx="3649663" cy="4648200"/>
          </a:xfrm>
          <a:prstGeom prst="rect">
            <a:avLst/>
          </a:prstGeom>
          <a:noFill/>
          <a:ln w="9525">
            <a:noFill/>
            <a:miter lim="800000"/>
            <a:headEnd/>
            <a:tailEnd/>
          </a:ln>
        </p:spPr>
      </p:pic>
      <p:sp>
        <p:nvSpPr>
          <p:cNvPr id="61444" name="Text Box 4"/>
          <p:cNvSpPr txBox="1">
            <a:spLocks noChangeArrowheads="1"/>
          </p:cNvSpPr>
          <p:nvPr/>
        </p:nvSpPr>
        <p:spPr bwMode="auto">
          <a:xfrm>
            <a:off x="3810000" y="1524000"/>
            <a:ext cx="5334000" cy="3749675"/>
          </a:xfrm>
          <a:prstGeom prst="rect">
            <a:avLst/>
          </a:prstGeom>
          <a:solidFill>
            <a:schemeClr val="bg1">
              <a:alpha val="39999"/>
            </a:schemeClr>
          </a:solidFill>
          <a:ln w="9525">
            <a:noFill/>
            <a:miter lim="800000"/>
            <a:headEnd/>
            <a:tailEnd/>
          </a:ln>
        </p:spPr>
        <p:txBody>
          <a:bodyPr>
            <a:prstTxWarp prst="textNoShape">
              <a:avLst/>
            </a:prstTxWarp>
            <a:spAutoFit/>
          </a:bodyPr>
          <a:lstStyle/>
          <a:p>
            <a:pPr eaLnBrk="1" hangingPunct="1">
              <a:buFont typeface="Wingdings" charset="2"/>
              <a:buChar char="q"/>
            </a:pPr>
            <a:r>
              <a:rPr lang="fr-FR" sz="2000">
                <a:latin typeface="Comic Sans MS" charset="0"/>
              </a:rPr>
              <a:t> Explosions les plus violentes </a:t>
            </a:r>
            <a:br>
              <a:rPr lang="fr-FR" sz="2000">
                <a:latin typeface="Comic Sans MS" charset="0"/>
              </a:rPr>
            </a:br>
            <a:r>
              <a:rPr lang="fr-FR" sz="2000">
                <a:latin typeface="Comic Sans MS" charset="0"/>
              </a:rPr>
              <a:t>    depuis le big-bang</a:t>
            </a:r>
          </a:p>
          <a:p>
            <a:pPr eaLnBrk="1" hangingPunct="1">
              <a:buFont typeface="Wingdings" charset="2"/>
              <a:buChar char="q"/>
            </a:pPr>
            <a:r>
              <a:rPr lang="fr-FR" sz="2000">
                <a:latin typeface="Comic Sans MS" charset="0"/>
              </a:rPr>
              <a:t>Émission très breve (quelques secondes </a:t>
            </a:r>
            <a:br>
              <a:rPr lang="fr-FR" sz="2000">
                <a:latin typeface="Comic Sans MS" charset="0"/>
              </a:rPr>
            </a:br>
            <a:r>
              <a:rPr lang="fr-FR" sz="2000">
                <a:latin typeface="Comic Sans MS" charset="0"/>
              </a:rPr>
              <a:t>    à quelques minutes)</a:t>
            </a:r>
          </a:p>
          <a:p>
            <a:pPr eaLnBrk="1" hangingPunct="1">
              <a:buFont typeface="Wingdings" charset="2"/>
              <a:buChar char="q"/>
            </a:pPr>
            <a:r>
              <a:rPr lang="fr-FR" sz="2000">
                <a:latin typeface="Comic Sans MS" charset="0"/>
              </a:rPr>
              <a:t> fusion de systèmes binaires compacts (2 étoiles à neutrons, étoile à neutrons et d’un trou noir ???)</a:t>
            </a:r>
          </a:p>
          <a:p>
            <a:pPr eaLnBrk="1" hangingPunct="1">
              <a:buFont typeface="Wingdings" charset="2"/>
              <a:buChar char="q"/>
            </a:pPr>
            <a:r>
              <a:rPr lang="fr-FR" sz="2000">
                <a:latin typeface="Comic Sans MS" charset="0"/>
              </a:rPr>
              <a:t> Hypernova ou collapsar (effondrement d’une étoile massive directement en trou noir)</a:t>
            </a:r>
          </a:p>
          <a:p>
            <a:pPr eaLnBrk="1" hangingPunct="1">
              <a:buFont typeface="Wingdings" charset="2"/>
              <a:buChar char="q"/>
            </a:pPr>
            <a:r>
              <a:rPr lang="fr-FR" sz="2000">
                <a:latin typeface="Comic Sans MS" charset="0"/>
              </a:rPr>
              <a:t> Découverts dans les années 60 par les satellites espions militaires américains </a:t>
            </a:r>
          </a:p>
        </p:txBody>
      </p:sp>
      <p:sp>
        <p:nvSpPr>
          <p:cNvPr id="61445" name="Text Box 5"/>
          <p:cNvSpPr txBox="1">
            <a:spLocks noChangeArrowheads="1"/>
          </p:cNvSpPr>
          <p:nvPr/>
        </p:nvSpPr>
        <p:spPr bwMode="auto">
          <a:xfrm>
            <a:off x="352425" y="5946775"/>
            <a:ext cx="3375025" cy="738188"/>
          </a:xfrm>
          <a:prstGeom prst="rect">
            <a:avLst/>
          </a:prstGeom>
          <a:noFill/>
          <a:ln w="9525">
            <a:noFill/>
            <a:miter lim="800000"/>
            <a:headEnd/>
            <a:tailEnd/>
          </a:ln>
        </p:spPr>
        <p:txBody>
          <a:bodyPr>
            <a:prstTxWarp prst="textNoShape">
              <a:avLst/>
            </a:prstTxWarp>
            <a:spAutoFit/>
          </a:bodyPr>
          <a:lstStyle/>
          <a:p>
            <a:pPr eaLnBrk="1" hangingPunct="1"/>
            <a:r>
              <a:rPr lang="fr-FR" sz="1400">
                <a:solidFill>
                  <a:schemeClr val="bg1"/>
                </a:solidFill>
                <a:latin typeface="Comic Sans MS" charset="0"/>
              </a:rPr>
              <a:t>Vue d’artiste d’un sursaut gamma et</a:t>
            </a:r>
          </a:p>
          <a:p>
            <a:pPr eaLnBrk="1" hangingPunct="1"/>
            <a:r>
              <a:rPr lang="fr-FR" sz="1400">
                <a:solidFill>
                  <a:schemeClr val="bg1"/>
                </a:solidFill>
                <a:latin typeface="Comic Sans MS" charset="0"/>
              </a:rPr>
              <a:t>du satellite SWIFT chasseur de </a:t>
            </a:r>
          </a:p>
          <a:p>
            <a:pPr eaLnBrk="1" hangingPunct="1"/>
            <a:r>
              <a:rPr lang="fr-FR" sz="1400">
                <a:solidFill>
                  <a:schemeClr val="bg1"/>
                </a:solidFill>
                <a:latin typeface="Comic Sans MS" charset="0"/>
              </a:rPr>
              <a:t>sursauts</a:t>
            </a:r>
            <a:endParaRPr lang="fr-FR" sz="1600">
              <a:solidFill>
                <a:schemeClr val="bg1"/>
              </a:solidFill>
              <a:latin typeface="Comic Sans MS"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ctrTitle"/>
          </p:nvPr>
        </p:nvSpPr>
        <p:spPr>
          <a:xfrm>
            <a:off x="1910521" y="2095500"/>
            <a:ext cx="5322958" cy="1470025"/>
          </a:xfrm>
        </p:spPr>
        <p:txBody>
          <a:bodyPr>
            <a:normAutofit fontScale="90000"/>
          </a:bodyPr>
          <a:lstStyle/>
          <a:p>
            <a:r>
              <a:rPr lang="fr-FR" dirty="0" smtClean="0"/>
              <a:t>Les Rayons cosmiques:</a:t>
            </a:r>
            <a:br>
              <a:rPr lang="fr-FR" dirty="0" smtClean="0"/>
            </a:br>
            <a:r>
              <a:rPr lang="fr-FR" dirty="0" smtClean="0"/>
              <a:t>si « extraordinaires »??</a:t>
            </a:r>
            <a:endParaRPr lang="fr-FR" dirty="0"/>
          </a:p>
        </p:txBody>
      </p:sp>
      <p:sp>
        <p:nvSpPr>
          <p:cNvPr id="4" name="Espace réservé du numéro de diapositive 3"/>
          <p:cNvSpPr>
            <a:spLocks noGrp="1"/>
          </p:cNvSpPr>
          <p:nvPr>
            <p:ph type="sldNum" sz="quarter" idx="12"/>
          </p:nvPr>
        </p:nvSpPr>
        <p:spPr/>
        <p:txBody>
          <a:bodyPr/>
          <a:lstStyle/>
          <a:p>
            <a:fld id="{684C5316-FBB1-FF45-AEA6-6814A1E4F591}" type="slidenum">
              <a:rPr lang="fr-FR" smtClean="0"/>
              <a:pPr/>
              <a:t>45</a:t>
            </a:fld>
            <a:endParaRPr lang="fr-FR"/>
          </a:p>
        </p:txBody>
      </p:sp>
      <p:sp>
        <p:nvSpPr>
          <p:cNvPr id="5" name="Espace réservé du pied de page 4"/>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7" name="Rectangle 3"/>
          <p:cNvSpPr>
            <a:spLocks noGrp="1" noChangeArrowheads="1"/>
          </p:cNvSpPr>
          <p:nvPr>
            <p:ph type="body" sz="half" idx="4294967295"/>
          </p:nvPr>
        </p:nvSpPr>
        <p:spPr>
          <a:xfrm>
            <a:off x="376276" y="2332038"/>
            <a:ext cx="4697126" cy="3679296"/>
          </a:xfrm>
        </p:spPr>
        <p:txBody>
          <a:bodyPr>
            <a:normAutofit fontScale="55000" lnSpcReduction="20000"/>
          </a:bodyPr>
          <a:lstStyle/>
          <a:p>
            <a:pPr marL="0" indent="0">
              <a:lnSpc>
                <a:spcPct val="90000"/>
              </a:lnSpc>
            </a:pPr>
            <a:r>
              <a:rPr lang="fr-FR" dirty="0"/>
              <a:t>Energie des particules dans la nature</a:t>
            </a:r>
          </a:p>
          <a:p>
            <a:pPr lvl="1">
              <a:lnSpc>
                <a:spcPct val="90000"/>
              </a:lnSpc>
            </a:pPr>
            <a:r>
              <a:rPr lang="fr-FR" dirty="0"/>
              <a:t>0,03 eV</a:t>
            </a:r>
            <a:r>
              <a:rPr lang="fr-FR" sz="2400" dirty="0"/>
              <a:t> </a:t>
            </a:r>
          </a:p>
          <a:p>
            <a:pPr lvl="2">
              <a:lnSpc>
                <a:spcPct val="90000"/>
              </a:lnSpc>
            </a:pPr>
            <a:r>
              <a:rPr lang="fr-FR" dirty="0"/>
              <a:t>énergie d’une molécule d’oxygène ou d’azote dans l’air</a:t>
            </a:r>
          </a:p>
          <a:p>
            <a:pPr lvl="1">
              <a:lnSpc>
                <a:spcPct val="90000"/>
              </a:lnSpc>
            </a:pPr>
            <a:r>
              <a:rPr lang="fr-FR" dirty="0"/>
              <a:t>0,67 eV</a:t>
            </a:r>
            <a:r>
              <a:rPr lang="fr-FR" sz="2400" dirty="0"/>
              <a:t> </a:t>
            </a:r>
          </a:p>
          <a:p>
            <a:pPr lvl="2">
              <a:lnSpc>
                <a:spcPct val="90000"/>
              </a:lnSpc>
            </a:pPr>
            <a:r>
              <a:rPr lang="fr-FR" dirty="0"/>
              <a:t>énergie nécessaire à un proton ou un neutron pour échapper à l’attraction terrestre</a:t>
            </a:r>
          </a:p>
          <a:p>
            <a:pPr lvl="1">
              <a:lnSpc>
                <a:spcPct val="90000"/>
              </a:lnSpc>
            </a:pPr>
            <a:r>
              <a:rPr lang="fr-FR" dirty="0"/>
              <a:t>1000 – 15 000 eV , 200 000 eV</a:t>
            </a:r>
          </a:p>
          <a:p>
            <a:pPr lvl="2">
              <a:lnSpc>
                <a:spcPct val="90000"/>
              </a:lnSpc>
            </a:pPr>
            <a:r>
              <a:rPr lang="fr-FR" dirty="0"/>
              <a:t>énergie typique d’un électron dans une aurore polaire</a:t>
            </a:r>
          </a:p>
          <a:p>
            <a:pPr lvl="2">
              <a:lnSpc>
                <a:spcPct val="90000"/>
              </a:lnSpc>
            </a:pPr>
            <a:r>
              <a:rPr lang="fr-FR" dirty="0"/>
              <a:t>…d’un X d’une radio dentaire !</a:t>
            </a:r>
          </a:p>
          <a:p>
            <a:pPr lvl="1">
              <a:lnSpc>
                <a:spcPct val="90000"/>
              </a:lnSpc>
            </a:pPr>
            <a:r>
              <a:rPr lang="fr-FR" dirty="0"/>
              <a:t>1 - 10 MeV </a:t>
            </a:r>
          </a:p>
          <a:p>
            <a:pPr lvl="2">
              <a:lnSpc>
                <a:spcPct val="90000"/>
              </a:lnSpc>
            </a:pPr>
            <a:r>
              <a:rPr lang="fr-FR" dirty="0"/>
              <a:t>énergie des particules émises par les éléments radioactifs</a:t>
            </a:r>
          </a:p>
          <a:p>
            <a:pPr lvl="1">
              <a:lnSpc>
                <a:spcPct val="90000"/>
              </a:lnSpc>
            </a:pPr>
            <a:r>
              <a:rPr lang="fr-FR" dirty="0"/>
              <a:t>1-100 000 000 000 </a:t>
            </a:r>
            <a:r>
              <a:rPr lang="fr-FR" dirty="0" err="1"/>
              <a:t>GeV</a:t>
            </a:r>
            <a:r>
              <a:rPr lang="fr-FR" dirty="0"/>
              <a:t> </a:t>
            </a:r>
          </a:p>
          <a:p>
            <a:pPr lvl="2">
              <a:lnSpc>
                <a:spcPct val="90000"/>
              </a:lnSpc>
            </a:pPr>
            <a:r>
              <a:rPr lang="fr-FR" dirty="0"/>
              <a:t>Domaine d’énergie couvert par les rayons </a:t>
            </a:r>
            <a:r>
              <a:rPr lang="fr-FR" dirty="0" smtClean="0"/>
              <a:t>cosmiques</a:t>
            </a:r>
          </a:p>
          <a:p>
            <a:pPr lvl="2">
              <a:lnSpc>
                <a:spcPct val="90000"/>
              </a:lnSpc>
            </a:pPr>
            <a:r>
              <a:rPr lang="fr-FR" dirty="0" smtClean="0">
                <a:solidFill>
                  <a:srgbClr val="FF0000"/>
                </a:solidFill>
              </a:rPr>
              <a:t>100 000 000 000 </a:t>
            </a:r>
            <a:r>
              <a:rPr lang="fr-FR" dirty="0" err="1" smtClean="0">
                <a:solidFill>
                  <a:srgbClr val="FF0000"/>
                </a:solidFill>
              </a:rPr>
              <a:t>GeV</a:t>
            </a:r>
            <a:r>
              <a:rPr lang="fr-FR" dirty="0" smtClean="0">
                <a:solidFill>
                  <a:srgbClr val="FF0000"/>
                </a:solidFill>
              </a:rPr>
              <a:t> = 50 Joules!!!</a:t>
            </a:r>
            <a:endParaRPr lang="fr-FR" dirty="0">
              <a:solidFill>
                <a:srgbClr val="FF0000"/>
              </a:solidFill>
            </a:endParaRPr>
          </a:p>
        </p:txBody>
      </p:sp>
      <p:sp>
        <p:nvSpPr>
          <p:cNvPr id="88066" name="Rectangle 2"/>
          <p:cNvSpPr>
            <a:spLocks noGrp="1" noChangeArrowheads="1"/>
          </p:cNvSpPr>
          <p:nvPr>
            <p:ph type="title"/>
          </p:nvPr>
        </p:nvSpPr>
        <p:spPr/>
        <p:txBody>
          <a:bodyPr/>
          <a:lstStyle/>
          <a:p>
            <a:r>
              <a:rPr lang="fr-FR" dirty="0" smtClean="0"/>
              <a:t>Echelle d’énergie</a:t>
            </a:r>
            <a:endParaRPr lang="fr-FR" dirty="0"/>
          </a:p>
        </p:txBody>
      </p:sp>
      <p:pic>
        <p:nvPicPr>
          <p:cNvPr id="88071" name="Picture 7" descr="nordlys1"/>
          <p:cNvPicPr>
            <a:picLocks noGrp="1" noChangeAspect="1" noChangeArrowheads="1"/>
          </p:cNvPicPr>
          <p:nvPr>
            <p:ph sz="half" idx="1"/>
          </p:nvPr>
        </p:nvPicPr>
        <p:blipFill>
          <a:blip r:embed="rId2"/>
          <a:srcRect t="-34299" b="-34299"/>
          <a:stretch>
            <a:fillRect/>
          </a:stretch>
        </p:blipFill>
        <p:spPr>
          <a:xfrm>
            <a:off x="5158067" y="-747448"/>
            <a:ext cx="3613398" cy="4049449"/>
          </a:xfrm>
          <a:noFill/>
          <a:ln/>
        </p:spPr>
      </p:pic>
      <p:pic>
        <p:nvPicPr>
          <p:cNvPr id="88073" name="Picture 9" descr="dental_xray_2"/>
          <p:cNvPicPr>
            <a:picLocks noGrp="1" noChangeAspect="1" noChangeArrowheads="1"/>
          </p:cNvPicPr>
          <p:nvPr>
            <p:ph sz="half" idx="2"/>
          </p:nvPr>
        </p:nvPicPr>
        <p:blipFill>
          <a:blip r:embed="rId3"/>
          <a:srcRect t="-58104" b="-58104"/>
          <a:stretch>
            <a:fillRect/>
          </a:stretch>
        </p:blipFill>
        <p:spPr>
          <a:xfrm>
            <a:off x="5203701" y="1485371"/>
            <a:ext cx="3613398" cy="4525963"/>
          </a:xfrm>
          <a:noFill/>
          <a:ln/>
        </p:spPr>
      </p:pic>
      <p:sp>
        <p:nvSpPr>
          <p:cNvPr id="7" name="Espace réservé du numéro de diapositive 6"/>
          <p:cNvSpPr>
            <a:spLocks noGrp="1"/>
          </p:cNvSpPr>
          <p:nvPr>
            <p:ph type="sldNum" sz="quarter" idx="12"/>
          </p:nvPr>
        </p:nvSpPr>
        <p:spPr/>
        <p:txBody>
          <a:bodyPr/>
          <a:lstStyle/>
          <a:p>
            <a:fld id="{684C5316-FBB1-FF45-AEA6-6814A1E4F591}" type="slidenum">
              <a:rPr lang="fr-FR" smtClean="0"/>
              <a:pPr/>
              <a:t>46</a:t>
            </a:fld>
            <a:endParaRPr lang="fr-FR"/>
          </a:p>
        </p:txBody>
      </p:sp>
      <p:sp>
        <p:nvSpPr>
          <p:cNvPr id="8" name="Espace réservé du pied de page 7"/>
          <p:cNvSpPr>
            <a:spLocks noGrp="1"/>
          </p:cNvSpPr>
          <p:nvPr>
            <p:ph type="ftr" sz="quarter" idx="11"/>
          </p:nvPr>
        </p:nvSpPr>
        <p:spPr/>
        <p:txBody>
          <a:bodyPr/>
          <a:lstStyle/>
          <a:p>
            <a:r>
              <a:rPr lang="fr-FR" smtClean="0"/>
              <a:t>Delphine Monnier Ragaigne</a:t>
            </a:r>
            <a:endParaRPr lang="fr-FR"/>
          </a:p>
        </p:txBody>
      </p:sp>
      <p:pic>
        <p:nvPicPr>
          <p:cNvPr id="9" name="Picture 4" descr="tyson1"/>
          <p:cNvPicPr>
            <a:picLocks noChangeAspect="1" noChangeArrowheads="1"/>
          </p:cNvPicPr>
          <p:nvPr/>
        </p:nvPicPr>
        <p:blipFill>
          <a:blip r:embed="rId4"/>
          <a:srcRect/>
          <a:stretch>
            <a:fillRect/>
          </a:stretch>
        </p:blipFill>
        <p:spPr bwMode="auto">
          <a:xfrm>
            <a:off x="6015567" y="5061084"/>
            <a:ext cx="1989665" cy="149846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067">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06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80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806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80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807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8073"/>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88067">
                                            <p:txEl>
                                              <p:pRg st="8" end="8"/>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88067">
                                            <p:txEl>
                                              <p:pRg st="9" end="9"/>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88067">
                                            <p:txEl>
                                              <p:pRg st="10" end="10"/>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88067">
                                            <p:txEl>
                                              <p:pRg st="11" end="11"/>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88067">
                                            <p:txEl>
                                              <p:pRg st="12" end="12"/>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fr-FR" dirty="0" smtClean="0"/>
              <a:t>Echelle d’énergie</a:t>
            </a:r>
            <a:endParaRPr lang="fr-FR" dirty="0"/>
          </a:p>
        </p:txBody>
      </p:sp>
      <p:pic>
        <p:nvPicPr>
          <p:cNvPr id="87044" name="Picture 4" descr="cern"/>
          <p:cNvPicPr>
            <a:picLocks noGrp="1" noChangeAspect="1" noChangeArrowheads="1"/>
          </p:cNvPicPr>
          <p:nvPr>
            <p:ph sz="half" idx="1"/>
          </p:nvPr>
        </p:nvPicPr>
        <p:blipFill>
          <a:blip r:embed="rId2"/>
          <a:srcRect t="-28495" b="-28495"/>
          <a:stretch>
            <a:fillRect/>
          </a:stretch>
        </p:blipFill>
        <p:spPr>
          <a:xfrm>
            <a:off x="376276" y="1845903"/>
            <a:ext cx="4038600" cy="4525963"/>
          </a:xfrm>
          <a:noFill/>
          <a:ln/>
        </p:spPr>
      </p:pic>
      <p:sp>
        <p:nvSpPr>
          <p:cNvPr id="87043" name="Rectangle 3"/>
          <p:cNvSpPr>
            <a:spLocks noGrp="1" noChangeArrowheads="1"/>
          </p:cNvSpPr>
          <p:nvPr>
            <p:ph sz="half" idx="2"/>
          </p:nvPr>
        </p:nvSpPr>
        <p:spPr>
          <a:xfrm>
            <a:off x="4648200" y="999068"/>
            <a:ext cx="4038600" cy="5127096"/>
          </a:xfrm>
        </p:spPr>
        <p:txBody>
          <a:bodyPr>
            <a:normAutofit fontScale="62500" lnSpcReduction="20000"/>
          </a:bodyPr>
          <a:lstStyle/>
          <a:p>
            <a:pPr marL="0" indent="0"/>
            <a:r>
              <a:rPr lang="fr-FR" dirty="0"/>
              <a:t>Energie des particules dans les accélérateurs</a:t>
            </a:r>
            <a:r>
              <a:rPr lang="fr-FR" sz="2400" dirty="0"/>
              <a:t/>
            </a:r>
            <a:br>
              <a:rPr lang="fr-FR" sz="2400" dirty="0"/>
            </a:br>
            <a:r>
              <a:rPr lang="fr-FR" sz="1800" dirty="0"/>
              <a:t>(exemple du CERN)</a:t>
            </a:r>
          </a:p>
          <a:p>
            <a:pPr lvl="1"/>
            <a:r>
              <a:rPr lang="fr-FR" dirty="0"/>
              <a:t>ISR : </a:t>
            </a:r>
            <a:r>
              <a:rPr lang="fr-FR" dirty="0" err="1"/>
              <a:t>Intersecting</a:t>
            </a:r>
            <a:r>
              <a:rPr lang="fr-FR" dirty="0"/>
              <a:t> Storage Rings </a:t>
            </a:r>
          </a:p>
          <a:p>
            <a:pPr lvl="2"/>
            <a:r>
              <a:rPr lang="fr-FR" dirty="0"/>
              <a:t>le premier collisionneur </a:t>
            </a:r>
            <a:r>
              <a:rPr lang="fr-FR" dirty="0" err="1"/>
              <a:t>proton-proton</a:t>
            </a:r>
            <a:r>
              <a:rPr lang="fr-FR" dirty="0"/>
              <a:t> à être mis en service (1971) fournissant au maximum 31 </a:t>
            </a:r>
            <a:r>
              <a:rPr lang="fr-FR" dirty="0" err="1"/>
              <a:t>GeV</a:t>
            </a:r>
            <a:r>
              <a:rPr lang="fr-FR" dirty="0"/>
              <a:t> par faisceau. </a:t>
            </a:r>
          </a:p>
          <a:p>
            <a:pPr lvl="1"/>
            <a:r>
              <a:rPr lang="fr-FR" dirty="0"/>
              <a:t>SPS : Super Proton Synchrotron </a:t>
            </a:r>
          </a:p>
          <a:p>
            <a:pPr lvl="2"/>
            <a:r>
              <a:rPr lang="fr-FR" dirty="0"/>
              <a:t>Synchrotron à protons, atteignant des énergies de 450 </a:t>
            </a:r>
            <a:r>
              <a:rPr lang="fr-FR" dirty="0" err="1"/>
              <a:t>GeV</a:t>
            </a:r>
            <a:r>
              <a:rPr lang="fr-FR" dirty="0"/>
              <a:t>. </a:t>
            </a:r>
          </a:p>
          <a:p>
            <a:pPr lvl="1"/>
            <a:r>
              <a:rPr lang="fr-FR" dirty="0"/>
              <a:t>LEP : Large </a:t>
            </a:r>
            <a:r>
              <a:rPr lang="fr-FR" dirty="0" err="1"/>
              <a:t>Electron-Positron</a:t>
            </a:r>
            <a:r>
              <a:rPr lang="fr-FR" dirty="0"/>
              <a:t> </a:t>
            </a:r>
            <a:r>
              <a:rPr lang="fr-FR" dirty="0" err="1"/>
              <a:t>collider</a:t>
            </a:r>
            <a:endParaRPr lang="fr-FR" dirty="0"/>
          </a:p>
          <a:p>
            <a:pPr lvl="2"/>
            <a:r>
              <a:rPr lang="fr-FR" dirty="0"/>
              <a:t>Faisceaux atteignant 100 </a:t>
            </a:r>
            <a:r>
              <a:rPr lang="fr-FR" dirty="0" err="1"/>
              <a:t>GeV</a:t>
            </a:r>
            <a:r>
              <a:rPr lang="fr-FR" dirty="0"/>
              <a:t>, collisions </a:t>
            </a:r>
            <a:r>
              <a:rPr lang="fr-FR" dirty="0" err="1"/>
              <a:t>e</a:t>
            </a:r>
            <a:r>
              <a:rPr lang="fr-FR" baseline="30000" dirty="0" err="1"/>
              <a:t>+</a:t>
            </a:r>
            <a:r>
              <a:rPr lang="fr-FR" dirty="0" err="1"/>
              <a:t>e</a:t>
            </a:r>
            <a:r>
              <a:rPr lang="fr-FR" baseline="30000" dirty="0" err="1"/>
              <a:t>-</a:t>
            </a:r>
            <a:r>
              <a:rPr lang="fr-FR" dirty="0"/>
              <a:t> à 200 </a:t>
            </a:r>
            <a:r>
              <a:rPr lang="fr-FR" dirty="0" err="1"/>
              <a:t>GeV</a:t>
            </a:r>
            <a:endParaRPr lang="fr-FR" dirty="0"/>
          </a:p>
          <a:p>
            <a:pPr lvl="1"/>
            <a:r>
              <a:rPr lang="fr-FR" dirty="0"/>
              <a:t>LHC : Large Hadron </a:t>
            </a:r>
            <a:r>
              <a:rPr lang="fr-FR" dirty="0" err="1"/>
              <a:t>Collider</a:t>
            </a:r>
            <a:endParaRPr lang="fr-FR" dirty="0"/>
          </a:p>
          <a:p>
            <a:pPr lvl="2"/>
            <a:r>
              <a:rPr lang="fr-FR" dirty="0"/>
              <a:t>En construction, pour obtenir des collisions </a:t>
            </a:r>
            <a:r>
              <a:rPr lang="fr-FR" dirty="0" err="1"/>
              <a:t>proton-proton</a:t>
            </a:r>
            <a:r>
              <a:rPr lang="fr-FR" dirty="0"/>
              <a:t> à une énergie de 14 000 </a:t>
            </a:r>
            <a:r>
              <a:rPr lang="fr-FR" dirty="0" err="1"/>
              <a:t>GeV</a:t>
            </a:r>
            <a:r>
              <a:rPr lang="fr-FR" dirty="0"/>
              <a:t>  (14 </a:t>
            </a:r>
            <a:r>
              <a:rPr lang="fr-FR" dirty="0" err="1"/>
              <a:t>TeV</a:t>
            </a:r>
            <a:r>
              <a:rPr lang="fr-FR" dirty="0"/>
              <a:t>). </a:t>
            </a:r>
          </a:p>
        </p:txBody>
      </p:sp>
      <p:sp>
        <p:nvSpPr>
          <p:cNvPr id="5" name="Bouton d'action : Précédent 4">
            <a:hlinkClick r:id="rId3" action="ppaction://hlinksldjump" highlightClick="1"/>
          </p:cNvPr>
          <p:cNvSpPr/>
          <p:nvPr/>
        </p:nvSpPr>
        <p:spPr>
          <a:xfrm>
            <a:off x="772205" y="6114976"/>
            <a:ext cx="362328" cy="513780"/>
          </a:xfrm>
          <a:prstGeom prst="actionButtonBackPrevious">
            <a:avLst/>
          </a:prstGeom>
          <a:solidFill>
            <a:schemeClr val="bg1">
              <a:lumMod val="50000"/>
            </a:schemeClr>
          </a:solidFill>
          <a:ln>
            <a:solidFill>
              <a:schemeClr val="bg1">
                <a:lumMod val="65000"/>
              </a:schemeClr>
            </a:solidFill>
          </a:ln>
          <a:effectLst>
            <a:outerShdw blurRad="40000" dist="23000" dir="5400000" rotWithShape="0">
              <a:schemeClr val="bg1">
                <a:lumMod val="6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space réservé du numéro de diapositive 6"/>
          <p:cNvSpPr>
            <a:spLocks noGrp="1"/>
          </p:cNvSpPr>
          <p:nvPr>
            <p:ph type="sldNum" sz="quarter" idx="12"/>
          </p:nvPr>
        </p:nvSpPr>
        <p:spPr/>
        <p:txBody>
          <a:bodyPr/>
          <a:lstStyle/>
          <a:p>
            <a:fld id="{684C5316-FBB1-FF45-AEA6-6814A1E4F591}" type="slidenum">
              <a:rPr lang="fr-FR" smtClean="0"/>
              <a:pPr/>
              <a:t>47</a:t>
            </a:fld>
            <a:endParaRPr lang="fr-FR"/>
          </a:p>
        </p:txBody>
      </p:sp>
      <p:sp>
        <p:nvSpPr>
          <p:cNvPr id="8" name="Espace réservé du pied de page 7"/>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7043">
                                            <p:txEl>
                                              <p:pRg st="1" end="1"/>
                                            </p:txEl>
                                          </p:spTgt>
                                        </p:tgtEl>
                                        <p:attrNameLst>
                                          <p:attrName>style.visibility</p:attrName>
                                        </p:attrNameLst>
                                      </p:cBhvr>
                                      <p:to>
                                        <p:strVal val="visible"/>
                                      </p:to>
                                    </p:set>
                                    <p:anim calcmode="lin" valueType="num">
                                      <p:cBhvr additive="base">
                                        <p:cTn id="7" dur="500" fill="hold"/>
                                        <p:tgtEl>
                                          <p:spTgt spid="8704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704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7043">
                                            <p:txEl>
                                              <p:pRg st="2" end="2"/>
                                            </p:txEl>
                                          </p:spTgt>
                                        </p:tgtEl>
                                        <p:attrNameLst>
                                          <p:attrName>style.visibility</p:attrName>
                                        </p:attrNameLst>
                                      </p:cBhvr>
                                      <p:to>
                                        <p:strVal val="visible"/>
                                      </p:to>
                                    </p:set>
                                    <p:anim calcmode="lin" valueType="num">
                                      <p:cBhvr additive="base">
                                        <p:cTn id="11" dur="500" fill="hold"/>
                                        <p:tgtEl>
                                          <p:spTgt spid="8704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70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7043">
                                            <p:txEl>
                                              <p:pRg st="3" end="3"/>
                                            </p:txEl>
                                          </p:spTgt>
                                        </p:tgtEl>
                                        <p:attrNameLst>
                                          <p:attrName>style.visibility</p:attrName>
                                        </p:attrNameLst>
                                      </p:cBhvr>
                                      <p:to>
                                        <p:strVal val="visible"/>
                                      </p:to>
                                    </p:set>
                                    <p:anim calcmode="lin" valueType="num">
                                      <p:cBhvr additive="base">
                                        <p:cTn id="17" dur="500" fill="hold"/>
                                        <p:tgtEl>
                                          <p:spTgt spid="8704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704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7043">
                                            <p:txEl>
                                              <p:pRg st="4" end="4"/>
                                            </p:txEl>
                                          </p:spTgt>
                                        </p:tgtEl>
                                        <p:attrNameLst>
                                          <p:attrName>style.visibility</p:attrName>
                                        </p:attrNameLst>
                                      </p:cBhvr>
                                      <p:to>
                                        <p:strVal val="visible"/>
                                      </p:to>
                                    </p:set>
                                    <p:anim calcmode="lin" valueType="num">
                                      <p:cBhvr additive="base">
                                        <p:cTn id="21" dur="500" fill="hold"/>
                                        <p:tgtEl>
                                          <p:spTgt spid="8704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70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7043">
                                            <p:txEl>
                                              <p:pRg st="5" end="5"/>
                                            </p:txEl>
                                          </p:spTgt>
                                        </p:tgtEl>
                                        <p:attrNameLst>
                                          <p:attrName>style.visibility</p:attrName>
                                        </p:attrNameLst>
                                      </p:cBhvr>
                                      <p:to>
                                        <p:strVal val="visible"/>
                                      </p:to>
                                    </p:set>
                                    <p:anim calcmode="lin" valueType="num">
                                      <p:cBhvr additive="base">
                                        <p:cTn id="27" dur="500" fill="hold"/>
                                        <p:tgtEl>
                                          <p:spTgt spid="8704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704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7043">
                                            <p:txEl>
                                              <p:pRg st="6" end="6"/>
                                            </p:txEl>
                                          </p:spTgt>
                                        </p:tgtEl>
                                        <p:attrNameLst>
                                          <p:attrName>style.visibility</p:attrName>
                                        </p:attrNameLst>
                                      </p:cBhvr>
                                      <p:to>
                                        <p:strVal val="visible"/>
                                      </p:to>
                                    </p:set>
                                    <p:anim calcmode="lin" valueType="num">
                                      <p:cBhvr additive="base">
                                        <p:cTn id="31" dur="500" fill="hold"/>
                                        <p:tgtEl>
                                          <p:spTgt spid="8704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704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7043">
                                            <p:txEl>
                                              <p:pRg st="7" end="7"/>
                                            </p:txEl>
                                          </p:spTgt>
                                        </p:tgtEl>
                                        <p:attrNameLst>
                                          <p:attrName>style.visibility</p:attrName>
                                        </p:attrNameLst>
                                      </p:cBhvr>
                                      <p:to>
                                        <p:strVal val="visible"/>
                                      </p:to>
                                    </p:set>
                                    <p:anim calcmode="lin" valueType="num">
                                      <p:cBhvr additive="base">
                                        <p:cTn id="37" dur="500" fill="hold"/>
                                        <p:tgtEl>
                                          <p:spTgt spid="8704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704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7043">
                                            <p:txEl>
                                              <p:pRg st="8" end="8"/>
                                            </p:txEl>
                                          </p:spTgt>
                                        </p:tgtEl>
                                        <p:attrNameLst>
                                          <p:attrName>style.visibility</p:attrName>
                                        </p:attrNameLst>
                                      </p:cBhvr>
                                      <p:to>
                                        <p:strVal val="visible"/>
                                      </p:to>
                                    </p:set>
                                    <p:anim calcmode="lin" valueType="num">
                                      <p:cBhvr additive="base">
                                        <p:cTn id="41" dur="500" fill="hold"/>
                                        <p:tgtEl>
                                          <p:spTgt spid="8704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704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Espace réservé du contenu 6" descr="aurore-alaska-2002-anderson.jpg"/>
          <p:cNvPicPr>
            <a:picLocks noGrp="1" noChangeAspect="1"/>
          </p:cNvPicPr>
          <p:nvPr>
            <p:ph sz="half" idx="1"/>
          </p:nvPr>
        </p:nvPicPr>
        <p:blipFill>
          <a:blip r:embed="rId3"/>
          <a:stretch>
            <a:fillRect/>
          </a:stretch>
        </p:blipFill>
        <p:spPr>
          <a:xfrm>
            <a:off x="0" y="-238464"/>
            <a:ext cx="9237133" cy="7096464"/>
          </a:xfrm>
        </p:spPr>
      </p:pic>
      <p:sp>
        <p:nvSpPr>
          <p:cNvPr id="4" name="Titre 3"/>
          <p:cNvSpPr>
            <a:spLocks noGrp="1"/>
          </p:cNvSpPr>
          <p:nvPr>
            <p:ph type="title"/>
          </p:nvPr>
        </p:nvSpPr>
        <p:spPr/>
        <p:txBody>
          <a:bodyPr>
            <a:normAutofit fontScale="90000"/>
          </a:bodyPr>
          <a:lstStyle/>
          <a:p>
            <a:r>
              <a:rPr lang="fr-FR" dirty="0" smtClean="0"/>
              <a:t>Dans la vie de tous les jours (ou presque !)</a:t>
            </a:r>
            <a:br>
              <a:rPr lang="fr-FR" dirty="0" smtClean="0"/>
            </a:br>
            <a:endParaRPr lang="fr-FR" dirty="0"/>
          </a:p>
        </p:txBody>
      </p:sp>
      <p:sp>
        <p:nvSpPr>
          <p:cNvPr id="6" name="Espace réservé du contenu 5"/>
          <p:cNvSpPr>
            <a:spLocks noGrp="1"/>
          </p:cNvSpPr>
          <p:nvPr>
            <p:ph sz="half" idx="2"/>
          </p:nvPr>
        </p:nvSpPr>
        <p:spPr>
          <a:xfrm>
            <a:off x="376276" y="5068670"/>
            <a:ext cx="2643501" cy="663222"/>
          </a:xfrm>
        </p:spPr>
        <p:txBody>
          <a:bodyPr>
            <a:normAutofit fontScale="40000" lnSpcReduction="20000"/>
          </a:bodyPr>
          <a:lstStyle/>
          <a:p>
            <a:r>
              <a:rPr lang="fr-FR" dirty="0" smtClean="0">
                <a:latin typeface="Eurostile"/>
                <a:cs typeface="Eurostile"/>
              </a:rPr>
              <a:t>Les rayons cosmiques produisent le carbone 14, utilisé pour la datation </a:t>
            </a:r>
            <a:r>
              <a:rPr lang="fr-FR" dirty="0" smtClean="0">
                <a:solidFill>
                  <a:schemeClr val="tx1"/>
                </a:solidFill>
                <a:latin typeface="Eurostile"/>
                <a:cs typeface="Eurostile"/>
              </a:rPr>
              <a:t>des vestiges organiques jusqu’à -40000 ans environ </a:t>
            </a:r>
            <a:endParaRPr lang="fr-FR" dirty="0">
              <a:latin typeface="Eurostile"/>
              <a:cs typeface="Eurostile"/>
            </a:endParaRPr>
          </a:p>
        </p:txBody>
      </p:sp>
      <p:sp>
        <p:nvSpPr>
          <p:cNvPr id="9" name="Espace réservé du contenu 5"/>
          <p:cNvSpPr txBox="1">
            <a:spLocks/>
          </p:cNvSpPr>
          <p:nvPr/>
        </p:nvSpPr>
        <p:spPr>
          <a:xfrm>
            <a:off x="3494995" y="3132667"/>
            <a:ext cx="2558672" cy="2599225"/>
          </a:xfrm>
          <a:prstGeom prst="rect">
            <a:avLst/>
          </a:prstGeom>
          <a:solidFill>
            <a:schemeClr val="bg2"/>
          </a:solidFill>
          <a:effectLst>
            <a:outerShdw blurRad="92075" dist="190500" dir="2700000" algn="tl" rotWithShape="0">
              <a:schemeClr val="bg2">
                <a:lumMod val="25000"/>
                <a:alpha val="43000"/>
              </a:schemeClr>
            </a:outerShdw>
          </a:effectLst>
        </p:spPr>
        <p:txBody>
          <a:bodyPr vert="horz" lIns="91440" tIns="45720" rIns="91440" bIns="45720" rtlCol="0">
            <a:normAutofit/>
          </a:bodyPr>
          <a:lstStyle/>
          <a:p>
            <a:pPr marL="228600" indent="-228600">
              <a:buFont typeface="Arial"/>
              <a:buChar char="•"/>
            </a:pPr>
            <a:r>
              <a:rPr lang="fr-FR" sz="1200" dirty="0" smtClean="0">
                <a:latin typeface="Eurostile"/>
                <a:cs typeface="Eurostile"/>
              </a:rPr>
              <a:t>Tout rayonnement ionisant peut interagir avec les cellules vivantes.</a:t>
            </a:r>
          </a:p>
          <a:p>
            <a:pPr marL="228600" indent="-228600">
              <a:buFont typeface="Arial"/>
              <a:buChar char="•"/>
            </a:pPr>
            <a:r>
              <a:rPr lang="fr-FR" sz="1200" dirty="0" smtClean="0">
                <a:latin typeface="Eurostile"/>
                <a:cs typeface="Eurostile"/>
              </a:rPr>
              <a:t>Le champ magnétique terrestre et l’atmosphère filtrent la plupart des rayons cosmiques !</a:t>
            </a:r>
          </a:p>
          <a:p>
            <a:pPr marL="228600" indent="-228600">
              <a:buFont typeface="Arial"/>
              <a:buChar char="•"/>
            </a:pPr>
            <a:r>
              <a:rPr lang="fr-FR" sz="1200" dirty="0" smtClean="0">
                <a:latin typeface="Eurostile"/>
                <a:cs typeface="Eurostile"/>
              </a:rPr>
              <a:t>Dans l’espace, les astronautes sont exposés aux rayons cosmiques. Les protéger lors d’un long voyage est l’un des défis majeurs à relever pour la conquête spatiale.</a:t>
            </a:r>
            <a:endParaRPr lang="fr-FR" sz="800" dirty="0" smtClean="0">
              <a:latin typeface="Eurostile"/>
              <a:cs typeface="Eurostile"/>
            </a:endParaRPr>
          </a:p>
          <a:p>
            <a:pPr marL="342900" indent="-342900">
              <a:spcBef>
                <a:spcPct val="20000"/>
              </a:spcBef>
              <a:defRPr/>
            </a:pPr>
            <a:endParaRPr lang="fr-FR" sz="2800" dirty="0">
              <a:solidFill>
                <a:schemeClr val="bg2">
                  <a:lumMod val="25000"/>
                </a:schemeClr>
              </a:solidFill>
              <a:latin typeface="Courier"/>
              <a:cs typeface="Courier"/>
            </a:endParaRPr>
          </a:p>
        </p:txBody>
      </p:sp>
      <p:sp>
        <p:nvSpPr>
          <p:cNvPr id="10" name="Espace réservé du contenu 5"/>
          <p:cNvSpPr txBox="1">
            <a:spLocks/>
          </p:cNvSpPr>
          <p:nvPr/>
        </p:nvSpPr>
        <p:spPr>
          <a:xfrm>
            <a:off x="4178300" y="296334"/>
            <a:ext cx="4775200" cy="1290912"/>
          </a:xfrm>
          <a:prstGeom prst="rect">
            <a:avLst/>
          </a:prstGeom>
          <a:solidFill>
            <a:schemeClr val="bg2"/>
          </a:solidFill>
          <a:effectLst>
            <a:outerShdw blurRad="92075" dist="190500" dir="2700000" algn="tl" rotWithShape="0">
              <a:schemeClr val="bg2">
                <a:lumMod val="25000"/>
                <a:alpha val="43000"/>
              </a:schemeClr>
            </a:outerShdw>
          </a:effectLst>
        </p:spPr>
        <p:txBody>
          <a:bodyPr vert="horz" lIns="91440" tIns="45720" rIns="91440" bIns="45720" rtlCol="0">
            <a:normAutofit fontScale="47500" lnSpcReduction="20000"/>
          </a:bodyPr>
          <a:lstStyle/>
          <a:p>
            <a:pPr marL="342900" lvl="0" indent="-342900">
              <a:spcBef>
                <a:spcPct val="20000"/>
              </a:spcBef>
              <a:buFont typeface="Arial"/>
              <a:buChar char="•"/>
            </a:pPr>
            <a:r>
              <a:rPr lang="fr-FR" sz="2800" dirty="0" smtClean="0">
                <a:solidFill>
                  <a:schemeClr val="bg2">
                    <a:lumMod val="25000"/>
                  </a:schemeClr>
                </a:solidFill>
                <a:latin typeface="Eurostile"/>
                <a:cs typeface="Eurostile"/>
              </a:rPr>
              <a:t>Les neutrons présents dans les gerbes atmosphériques sont absorbés par la neige.</a:t>
            </a:r>
          </a:p>
          <a:p>
            <a:pPr marL="342900" lvl="0" indent="-342900">
              <a:spcBef>
                <a:spcPct val="20000"/>
              </a:spcBef>
              <a:buFont typeface="Arial"/>
              <a:buChar char="•"/>
            </a:pPr>
            <a:r>
              <a:rPr lang="fr-FR" sz="2800" dirty="0" smtClean="0">
                <a:solidFill>
                  <a:schemeClr val="bg2">
                    <a:lumMod val="25000"/>
                  </a:schemeClr>
                </a:solidFill>
                <a:latin typeface="Eurostile"/>
                <a:cs typeface="Eurostile"/>
              </a:rPr>
              <a:t>En comparant la différence entre le flux de neutrons mesuré au-dessus et au-dessous d’une couche de neige, on en déduit son épaisseur à quelques pourcents près ! </a:t>
            </a:r>
          </a:p>
          <a:p>
            <a:pPr marL="342900" lvl="0" indent="-342900">
              <a:spcBef>
                <a:spcPct val="20000"/>
              </a:spcBef>
              <a:buFont typeface="Arial"/>
              <a:buChar char="•"/>
            </a:pPr>
            <a:r>
              <a:rPr lang="fr-FR" sz="2800" dirty="0" smtClean="0">
                <a:solidFill>
                  <a:schemeClr val="bg2">
                    <a:lumMod val="25000"/>
                  </a:schemeClr>
                </a:solidFill>
                <a:latin typeface="Eurostile"/>
                <a:cs typeface="Eurostile"/>
              </a:rPr>
              <a:t>Grâce à des modèles informatiques, cela permet d’évaluer les réserves de neige sur l’ensemble des massifs français.</a:t>
            </a:r>
            <a:endParaRPr kumimoji="0" lang="fr-FR" sz="2800" b="0" i="0" u="none" strike="noStrike" kern="1200" cap="none" spc="0" normalizeH="0" baseline="0" noProof="0" dirty="0">
              <a:ln>
                <a:noFill/>
              </a:ln>
              <a:solidFill>
                <a:schemeClr val="bg2">
                  <a:lumMod val="25000"/>
                </a:schemeClr>
              </a:solidFill>
              <a:effectLst/>
              <a:uLnTx/>
              <a:uFillTx/>
              <a:latin typeface="Eurostile"/>
              <a:ea typeface="+mn-ea"/>
              <a:cs typeface="Eurostile"/>
            </a:endParaRPr>
          </a:p>
        </p:txBody>
      </p:sp>
      <p:pic>
        <p:nvPicPr>
          <p:cNvPr id="11" name="Image 10"/>
          <p:cNvPicPr>
            <a:picLocks noChangeAspect="1"/>
          </p:cNvPicPr>
          <p:nvPr/>
        </p:nvPicPr>
        <p:blipFill>
          <a:blip r:embed="rId4"/>
          <a:srcRect l="7182" t="6630" r="7735" b="9283"/>
          <a:stretch>
            <a:fillRect/>
          </a:stretch>
        </p:blipFill>
        <p:spPr>
          <a:xfrm>
            <a:off x="6265333" y="3414889"/>
            <a:ext cx="2472267" cy="2443324"/>
          </a:xfrm>
          <a:prstGeom prst="rect">
            <a:avLst/>
          </a:prstGeom>
        </p:spPr>
      </p:pic>
      <p:sp>
        <p:nvSpPr>
          <p:cNvPr id="12" name="Rectangle 11"/>
          <p:cNvSpPr/>
          <p:nvPr/>
        </p:nvSpPr>
        <p:spPr>
          <a:xfrm>
            <a:off x="376276" y="5957669"/>
            <a:ext cx="7427005" cy="646331"/>
          </a:xfrm>
          <a:prstGeom prst="rect">
            <a:avLst/>
          </a:prstGeom>
        </p:spPr>
        <p:txBody>
          <a:bodyPr wrap="square">
            <a:spAutoFit/>
          </a:bodyPr>
          <a:lstStyle/>
          <a:p>
            <a:r>
              <a:rPr lang="fr-FR" dirty="0" smtClean="0">
                <a:solidFill>
                  <a:srgbClr val="CC1C2C"/>
                </a:solidFill>
                <a:latin typeface="Chalkduster"/>
                <a:cs typeface="Chalkduster"/>
              </a:rPr>
              <a:t>Des rayons cosmiques vous traversent par milliers depuis que vous écoutez cette conférence !</a:t>
            </a:r>
            <a:endParaRPr lang="fr-FR" dirty="0">
              <a:solidFill>
                <a:srgbClr val="CC1C2C"/>
              </a:solidFill>
              <a:latin typeface="Chalkduster"/>
              <a:cs typeface="Chalkduster"/>
            </a:endParaRPr>
          </a:p>
        </p:txBody>
      </p:sp>
      <p:pic>
        <p:nvPicPr>
          <p:cNvPr id="13" name="Image 12" descr="AltamiraBison.jpg"/>
          <p:cNvPicPr>
            <a:picLocks noChangeAspect="1"/>
          </p:cNvPicPr>
          <p:nvPr/>
        </p:nvPicPr>
        <p:blipFill>
          <a:blip r:embed="rId5"/>
          <a:stretch>
            <a:fillRect/>
          </a:stretch>
        </p:blipFill>
        <p:spPr>
          <a:xfrm>
            <a:off x="376275" y="2710479"/>
            <a:ext cx="2643501" cy="2146523"/>
          </a:xfrm>
          <a:prstGeom prst="rect">
            <a:avLst/>
          </a:prstGeom>
        </p:spPr>
      </p:pic>
      <p:sp>
        <p:nvSpPr>
          <p:cNvPr id="15" name="Espace réservé du numéro de diapositive 14"/>
          <p:cNvSpPr>
            <a:spLocks noGrp="1"/>
          </p:cNvSpPr>
          <p:nvPr>
            <p:ph type="sldNum" sz="quarter" idx="12"/>
          </p:nvPr>
        </p:nvSpPr>
        <p:spPr/>
        <p:txBody>
          <a:bodyPr/>
          <a:lstStyle/>
          <a:p>
            <a:fld id="{684C5316-FBB1-FF45-AEA6-6814A1E4F591}" type="slidenum">
              <a:rPr lang="fr-FR" smtClean="0"/>
              <a:pPr/>
              <a:t>48</a:t>
            </a:fld>
            <a:endParaRPr lang="fr-FR"/>
          </a:p>
        </p:txBody>
      </p:sp>
      <p:sp>
        <p:nvSpPr>
          <p:cNvPr id="16" name="Espace réservé du pied de page 15"/>
          <p:cNvSpPr>
            <a:spLocks noGrp="1"/>
          </p:cNvSpPr>
          <p:nvPr>
            <p:ph type="ftr" sz="quarter" idx="11"/>
          </p:nvPr>
        </p:nvSpPr>
        <p:spPr/>
        <p:txBody>
          <a:bodyPr/>
          <a:lstStyle/>
          <a:p>
            <a:r>
              <a:rPr lang="fr-FR" smtClean="0"/>
              <a:t>Delphine Monnier Ragaigne</a:t>
            </a:r>
            <a:endParaRPr lang="fr-FR"/>
          </a:p>
        </p:txBody>
      </p:sp>
      <p:pic>
        <p:nvPicPr>
          <p:cNvPr id="17" name="Picture 2" descr="FoudreUS01"/>
          <p:cNvPicPr>
            <a:picLocks noChangeAspect="1" noChangeArrowheads="1"/>
          </p:cNvPicPr>
          <p:nvPr/>
        </p:nvPicPr>
        <p:blipFill>
          <a:blip r:embed="rId6"/>
          <a:srcRect/>
          <a:stretch>
            <a:fillRect/>
          </a:stretch>
        </p:blipFill>
        <p:spPr bwMode="auto">
          <a:xfrm>
            <a:off x="3314033" y="1587246"/>
            <a:ext cx="2060561" cy="1545421"/>
          </a:xfrm>
          <a:prstGeom prst="rect">
            <a:avLst/>
          </a:prstGeom>
          <a:noFill/>
          <a:ln w="9525">
            <a:noFill/>
            <a:miter lim="800000"/>
            <a:headEnd/>
            <a:tailEnd/>
          </a:ln>
        </p:spPr>
      </p:pic>
      <p:pic>
        <p:nvPicPr>
          <p:cNvPr id="18" name="Picture 2" descr="prlfig1"/>
          <p:cNvPicPr>
            <a:picLocks noChangeAspect="1" noChangeArrowheads="1"/>
          </p:cNvPicPr>
          <p:nvPr/>
        </p:nvPicPr>
        <p:blipFill>
          <a:blip r:embed="rId7"/>
          <a:srcRect/>
          <a:stretch>
            <a:fillRect/>
          </a:stretch>
        </p:blipFill>
        <p:spPr bwMode="auto">
          <a:xfrm>
            <a:off x="5954145" y="1587246"/>
            <a:ext cx="2782436" cy="1749249"/>
          </a:xfrm>
          <a:prstGeom prst="rect">
            <a:avLst/>
          </a:prstGeom>
          <a:solidFill>
            <a:schemeClr val="bg1"/>
          </a:solid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Merci de votre </a:t>
            </a:r>
            <a:br>
              <a:rPr lang="fr-FR" dirty="0" smtClean="0"/>
            </a:br>
            <a:r>
              <a:rPr lang="fr-FR" dirty="0" smtClean="0"/>
              <a:t>attention</a:t>
            </a:r>
            <a:endParaRPr lang="fr-FR" dirty="0"/>
          </a:p>
        </p:txBody>
      </p:sp>
      <p:sp>
        <p:nvSpPr>
          <p:cNvPr id="4" name="Espace réservé du numéro de diapositive 3"/>
          <p:cNvSpPr>
            <a:spLocks noGrp="1"/>
          </p:cNvSpPr>
          <p:nvPr>
            <p:ph type="sldNum" sz="quarter" idx="12"/>
          </p:nvPr>
        </p:nvSpPr>
        <p:spPr/>
        <p:txBody>
          <a:bodyPr/>
          <a:lstStyle/>
          <a:p>
            <a:fld id="{684C5316-FBB1-FF45-AEA6-6814A1E4F591}" type="slidenum">
              <a:rPr lang="fr-FR" smtClean="0"/>
              <a:pPr/>
              <a:t>49</a:t>
            </a:fld>
            <a:endParaRPr lang="fr-FR"/>
          </a:p>
        </p:txBody>
      </p:sp>
      <p:sp>
        <p:nvSpPr>
          <p:cNvPr id="5" name="Espace réservé du pied de page 4"/>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Terrestre ou extraterrestre ?</a:t>
            </a:r>
            <a:endParaRPr lang="fr-FR" dirty="0"/>
          </a:p>
        </p:txBody>
      </p:sp>
      <p:sp>
        <p:nvSpPr>
          <p:cNvPr id="4" name="ZoneTexte 3"/>
          <p:cNvSpPr txBox="1"/>
          <p:nvPr/>
        </p:nvSpPr>
        <p:spPr>
          <a:xfrm>
            <a:off x="4521200" y="3996267"/>
            <a:ext cx="184666" cy="369332"/>
          </a:xfrm>
          <a:prstGeom prst="rect">
            <a:avLst/>
          </a:prstGeom>
          <a:noFill/>
        </p:spPr>
        <p:txBody>
          <a:bodyPr wrap="none" rtlCol="0">
            <a:spAutoFit/>
          </a:bodyPr>
          <a:lstStyle/>
          <a:p>
            <a:endParaRPr lang="fr-FR" dirty="0"/>
          </a:p>
        </p:txBody>
      </p:sp>
      <p:sp>
        <p:nvSpPr>
          <p:cNvPr id="6" name="Espace réservé du contenu 5"/>
          <p:cNvSpPr>
            <a:spLocks noGrp="1"/>
          </p:cNvSpPr>
          <p:nvPr>
            <p:ph idx="1"/>
          </p:nvPr>
        </p:nvSpPr>
        <p:spPr>
          <a:xfrm>
            <a:off x="4236165" y="575904"/>
            <a:ext cx="3471332" cy="965029"/>
          </a:xfrm>
        </p:spPr>
        <p:txBody>
          <a:bodyPr>
            <a:normAutofit fontScale="55000" lnSpcReduction="20000"/>
          </a:bodyPr>
          <a:lstStyle/>
          <a:p>
            <a:r>
              <a:rPr lang="fr-FR" dirty="0" smtClean="0">
                <a:latin typeface="Courier New"/>
                <a:cs typeface="Courier New"/>
              </a:rPr>
              <a:t>Radioactivité des matériaux ? </a:t>
            </a:r>
          </a:p>
          <a:p>
            <a:pPr lvl="1"/>
            <a:r>
              <a:rPr lang="fr-FR" dirty="0" smtClean="0">
                <a:latin typeface="Courier New"/>
                <a:cs typeface="Courier New"/>
              </a:rPr>
              <a:t>E. Rutherford montre que non (blindage)</a:t>
            </a:r>
          </a:p>
          <a:p>
            <a:pPr lvl="1"/>
            <a:endParaRPr lang="fr-FR" dirty="0">
              <a:latin typeface="Courier New"/>
              <a:cs typeface="Courier New"/>
            </a:endParaRPr>
          </a:p>
        </p:txBody>
      </p:sp>
      <p:pic>
        <p:nvPicPr>
          <p:cNvPr id="5" name="Image 4"/>
          <p:cNvPicPr>
            <a:picLocks noChangeAspect="1"/>
          </p:cNvPicPr>
          <p:nvPr/>
        </p:nvPicPr>
        <p:blipFill>
          <a:blip r:embed="rId2"/>
          <a:stretch>
            <a:fillRect/>
          </a:stretch>
        </p:blipFill>
        <p:spPr>
          <a:xfrm>
            <a:off x="2338479" y="910933"/>
            <a:ext cx="1260000" cy="1260000"/>
          </a:xfrm>
          <a:prstGeom prst="rect">
            <a:avLst/>
          </a:prstGeom>
        </p:spPr>
      </p:pic>
      <p:sp>
        <p:nvSpPr>
          <p:cNvPr id="7" name="ZoneTexte 6"/>
          <p:cNvSpPr txBox="1"/>
          <p:nvPr/>
        </p:nvSpPr>
        <p:spPr>
          <a:xfrm rot="20940000">
            <a:off x="2694115" y="1351201"/>
            <a:ext cx="620683" cy="369332"/>
          </a:xfrm>
          <a:prstGeom prst="rect">
            <a:avLst/>
          </a:prstGeom>
          <a:noFill/>
          <a:scene3d>
            <a:camera prst="orthographicFront">
              <a:rot lat="0" lon="0" rev="0"/>
            </a:camera>
            <a:lightRig rig="threePt" dir="t"/>
          </a:scene3d>
        </p:spPr>
        <p:txBody>
          <a:bodyPr wrap="square" rtlCol="0">
            <a:spAutoFit/>
          </a:bodyPr>
          <a:lstStyle/>
          <a:p>
            <a:r>
              <a:rPr lang="fr-FR" dirty="0" smtClean="0">
                <a:solidFill>
                  <a:srgbClr val="CC1C2C"/>
                </a:solidFill>
                <a:latin typeface="Chalkboard"/>
                <a:cs typeface="Chalkboard"/>
              </a:rPr>
              <a:t>1910</a:t>
            </a:r>
            <a:endParaRPr lang="fr-FR" dirty="0">
              <a:solidFill>
                <a:srgbClr val="CC1C2C"/>
              </a:solidFill>
              <a:latin typeface="Chalkboard"/>
              <a:cs typeface="Chalkboard"/>
            </a:endParaRPr>
          </a:p>
        </p:txBody>
      </p:sp>
      <p:pic>
        <p:nvPicPr>
          <p:cNvPr id="8" name="Image 7" descr="TourEiffel.jpg"/>
          <p:cNvPicPr>
            <a:picLocks noChangeAspect="1"/>
          </p:cNvPicPr>
          <p:nvPr/>
        </p:nvPicPr>
        <p:blipFill>
          <a:blip r:embed="rId3"/>
          <a:stretch>
            <a:fillRect/>
          </a:stretch>
        </p:blipFill>
        <p:spPr>
          <a:xfrm>
            <a:off x="376276" y="3201509"/>
            <a:ext cx="2497376" cy="3175137"/>
          </a:xfrm>
          <a:prstGeom prst="rect">
            <a:avLst/>
          </a:prstGeom>
          <a:effectLst>
            <a:outerShdw blurRad="92075" dist="190500" dir="2700000" algn="tl" rotWithShape="0">
              <a:schemeClr val="bg2">
                <a:lumMod val="25000"/>
                <a:alpha val="43000"/>
              </a:schemeClr>
            </a:outerShdw>
            <a:softEdge rad="63500"/>
          </a:effectLst>
        </p:spPr>
      </p:pic>
      <p:pic>
        <p:nvPicPr>
          <p:cNvPr id="9" name="Image 8" descr="Fulmine bateau dePacini.bmp"/>
          <p:cNvPicPr>
            <a:picLocks noChangeAspect="1"/>
          </p:cNvPicPr>
          <p:nvPr/>
        </p:nvPicPr>
        <p:blipFill>
          <a:blip r:embed="rId4"/>
          <a:stretch>
            <a:fillRect/>
          </a:stretch>
        </p:blipFill>
        <p:spPr>
          <a:xfrm>
            <a:off x="5137964" y="4484130"/>
            <a:ext cx="3246835" cy="2153734"/>
          </a:xfrm>
          <a:prstGeom prst="rect">
            <a:avLst/>
          </a:prstGeom>
          <a:effectLst>
            <a:outerShdw blurRad="92075" dist="190500" dir="2700000" algn="tl" rotWithShape="0">
              <a:schemeClr val="bg2">
                <a:lumMod val="25000"/>
                <a:alpha val="43000"/>
              </a:schemeClr>
            </a:outerShdw>
            <a:softEdge rad="63500"/>
          </a:effectLst>
        </p:spPr>
      </p:pic>
      <p:sp>
        <p:nvSpPr>
          <p:cNvPr id="10" name="Espace réservé du contenu 5"/>
          <p:cNvSpPr txBox="1">
            <a:spLocks/>
          </p:cNvSpPr>
          <p:nvPr/>
        </p:nvSpPr>
        <p:spPr>
          <a:xfrm>
            <a:off x="3061484" y="2319564"/>
            <a:ext cx="5907578" cy="2046035"/>
          </a:xfrm>
          <a:prstGeom prst="rect">
            <a:avLst/>
          </a:prstGeom>
          <a:solidFill>
            <a:schemeClr val="bg2"/>
          </a:solidFill>
          <a:effectLst>
            <a:outerShdw blurRad="92075" dist="190500" dir="2700000" algn="tl" rotWithShape="0">
              <a:schemeClr val="bg2">
                <a:lumMod val="25000"/>
                <a:alpha val="43000"/>
              </a:schemeClr>
            </a:outerShdw>
          </a:effectLst>
        </p:spPr>
        <p:txBody>
          <a:bodyPr vert="horz" lIns="91440" tIns="45720" rIns="91440" bIns="45720" rtlCol="0">
            <a:normAutofit fontScale="550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fr-FR" sz="3200" b="0" i="0" u="none" strike="noStrike" kern="1200" cap="none" spc="0" normalizeH="0" baseline="0" noProof="0" dirty="0" smtClean="0">
                <a:ln>
                  <a:noFill/>
                </a:ln>
                <a:solidFill>
                  <a:schemeClr val="bg2">
                    <a:lumMod val="25000"/>
                  </a:schemeClr>
                </a:solidFill>
                <a:effectLst/>
                <a:uLnTx/>
                <a:uFillTx/>
                <a:latin typeface="Courier New"/>
                <a:ea typeface="+mn-ea"/>
                <a:cs typeface="Courier New"/>
              </a:rPr>
              <a:t>Radioactivité du sol?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fr-FR" sz="2800" b="0" i="0" u="none" strike="noStrike" kern="1200" cap="none" spc="0" normalizeH="0" baseline="0" noProof="0" dirty="0" smtClean="0">
                <a:ln>
                  <a:noFill/>
                </a:ln>
                <a:solidFill>
                  <a:schemeClr val="accent6">
                    <a:lumMod val="50000"/>
                  </a:schemeClr>
                </a:solidFill>
                <a:effectLst/>
                <a:uLnTx/>
                <a:uFillTx/>
                <a:latin typeface="Courier New"/>
                <a:ea typeface="+mn-ea"/>
                <a:cs typeface="Courier New"/>
              </a:rPr>
              <a:t>1910 : T. </a:t>
            </a:r>
            <a:r>
              <a:rPr kumimoji="0" lang="fr-FR" sz="2800" b="0" i="0" u="none" strike="noStrike" kern="1200" cap="none" spc="0" normalizeH="0" baseline="0" noProof="0" dirty="0" err="1" smtClean="0">
                <a:ln>
                  <a:noFill/>
                </a:ln>
                <a:solidFill>
                  <a:schemeClr val="accent6">
                    <a:lumMod val="50000"/>
                  </a:schemeClr>
                </a:solidFill>
                <a:effectLst/>
                <a:uLnTx/>
                <a:uFillTx/>
                <a:latin typeface="Courier New"/>
                <a:ea typeface="+mn-ea"/>
                <a:cs typeface="Courier New"/>
              </a:rPr>
              <a:t>Wulf</a:t>
            </a:r>
            <a:r>
              <a:rPr kumimoji="0" lang="fr-FR" sz="2800" b="0" i="0" u="none" strike="noStrike" kern="1200" cap="none" spc="0" normalizeH="0" baseline="0" noProof="0" dirty="0" smtClean="0">
                <a:ln>
                  <a:noFill/>
                </a:ln>
                <a:solidFill>
                  <a:schemeClr val="accent6">
                    <a:lumMod val="50000"/>
                  </a:schemeClr>
                </a:solidFill>
                <a:effectLst/>
                <a:uLnTx/>
                <a:uFillTx/>
                <a:latin typeface="Courier New"/>
                <a:ea typeface="+mn-ea"/>
                <a:cs typeface="Courier New"/>
              </a:rPr>
              <a:t> monte à la tour Eiffel avec son électroscope</a:t>
            </a:r>
            <a:r>
              <a:rPr kumimoji="0" lang="fr-FR" sz="2800" b="0" i="0" u="none" strike="noStrike" kern="1200" cap="none" spc="0" normalizeH="0" noProof="0" dirty="0" smtClean="0">
                <a:ln>
                  <a:noFill/>
                </a:ln>
                <a:solidFill>
                  <a:schemeClr val="accent6">
                    <a:lumMod val="50000"/>
                  </a:schemeClr>
                </a:solidFill>
                <a:effectLst/>
                <a:uLnTx/>
                <a:uFillTx/>
                <a:latin typeface="Courier New"/>
                <a:ea typeface="+mn-ea"/>
                <a:cs typeface="Courier New"/>
              </a:rPr>
              <a:t> : </a:t>
            </a:r>
            <a:r>
              <a:rPr lang="fr-FR" sz="2800" dirty="0" smtClean="0">
                <a:solidFill>
                  <a:schemeClr val="accent6">
                    <a:lumMod val="50000"/>
                  </a:schemeClr>
                </a:solidFill>
                <a:latin typeface="Courier New"/>
                <a:cs typeface="Courier New"/>
              </a:rPr>
              <a:t>l</a:t>
            </a:r>
            <a:r>
              <a:rPr kumimoji="0" lang="fr-FR" sz="2800" b="0" i="0" u="none" strike="noStrike" kern="1200" cap="none" spc="0" normalizeH="0" noProof="0" dirty="0" smtClean="0">
                <a:ln>
                  <a:noFill/>
                </a:ln>
                <a:solidFill>
                  <a:schemeClr val="accent6">
                    <a:lumMod val="50000"/>
                  </a:schemeClr>
                </a:solidFill>
                <a:effectLst/>
                <a:uLnTx/>
                <a:uFillTx/>
                <a:latin typeface="Courier New"/>
                <a:ea typeface="+mn-ea"/>
                <a:cs typeface="Courier New"/>
              </a:rPr>
              <a:t>e rayonnement diminue avec l’altitude, pas autant qu’attendu</a:t>
            </a:r>
            <a:endParaRPr kumimoji="0" lang="fr-FR" sz="2800" b="0" i="0" u="none" strike="noStrike" kern="1200" cap="none" spc="0" normalizeH="0" baseline="0" noProof="0" dirty="0" smtClean="0">
              <a:ln>
                <a:noFill/>
              </a:ln>
              <a:solidFill>
                <a:schemeClr val="accent6">
                  <a:lumMod val="50000"/>
                </a:schemeClr>
              </a:solidFill>
              <a:effectLst/>
              <a:uLnTx/>
              <a:uFillTx/>
              <a:latin typeface="Courier New"/>
              <a:ea typeface="+mn-ea"/>
              <a:cs typeface="Courier New"/>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fr-FR" sz="2800" dirty="0" smtClean="0">
                <a:solidFill>
                  <a:schemeClr val="accent6">
                    <a:lumMod val="50000"/>
                  </a:schemeClr>
                </a:solidFill>
                <a:latin typeface="Courier New"/>
                <a:cs typeface="Courier New"/>
              </a:rPr>
              <a:t>1911 : D. </a:t>
            </a:r>
            <a:r>
              <a:rPr lang="fr-FR" sz="2800" dirty="0" err="1" smtClean="0">
                <a:solidFill>
                  <a:schemeClr val="accent6">
                    <a:lumMod val="50000"/>
                  </a:schemeClr>
                </a:solidFill>
                <a:latin typeface="Courier New"/>
                <a:cs typeface="Courier New"/>
              </a:rPr>
              <a:t>Pacini</a:t>
            </a:r>
            <a:r>
              <a:rPr lang="fr-FR" sz="2800" dirty="0" smtClean="0">
                <a:solidFill>
                  <a:schemeClr val="accent6">
                    <a:lumMod val="50000"/>
                  </a:schemeClr>
                </a:solidFill>
                <a:latin typeface="Courier New"/>
                <a:cs typeface="Courier New"/>
              </a:rPr>
              <a:t> compare les décharges d’un électroscope sur/sous l’eau, et confirme les observations de </a:t>
            </a:r>
            <a:r>
              <a:rPr lang="fr-FR" sz="2800" dirty="0" err="1" smtClean="0">
                <a:solidFill>
                  <a:schemeClr val="accent6">
                    <a:lumMod val="50000"/>
                  </a:schemeClr>
                </a:solidFill>
                <a:latin typeface="Courier New"/>
                <a:cs typeface="Courier New"/>
              </a:rPr>
              <a:t>Wulf</a:t>
            </a:r>
            <a:endParaRPr lang="fr-FR" sz="2800" dirty="0" smtClean="0">
              <a:solidFill>
                <a:schemeClr val="accent6">
                  <a:lumMod val="50000"/>
                </a:schemeClr>
              </a:solidFill>
              <a:latin typeface="Courier New"/>
              <a:cs typeface="Courier New"/>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fr-FR" sz="2800" dirty="0" smtClean="0">
                <a:solidFill>
                  <a:schemeClr val="accent6">
                    <a:lumMod val="50000"/>
                  </a:schemeClr>
                </a:solidFill>
                <a:latin typeface="Courier New"/>
                <a:cs typeface="Courier New"/>
              </a:rPr>
              <a:t>L’hypothèse de l’origine terrestre est mise à mal</a:t>
            </a:r>
          </a:p>
        </p:txBody>
      </p:sp>
      <p:pic>
        <p:nvPicPr>
          <p:cNvPr id="13" name="Image 12" descr="wulf3.jpg"/>
          <p:cNvPicPr>
            <a:picLocks noChangeAspect="1"/>
          </p:cNvPicPr>
          <p:nvPr/>
        </p:nvPicPr>
        <p:blipFill>
          <a:blip r:embed="rId5"/>
          <a:stretch>
            <a:fillRect/>
          </a:stretch>
        </p:blipFill>
        <p:spPr>
          <a:xfrm>
            <a:off x="7800535" y="997338"/>
            <a:ext cx="1168528" cy="1558037"/>
          </a:xfrm>
          <a:prstGeom prst="rect">
            <a:avLst/>
          </a:prstGeom>
          <a:effectLst>
            <a:outerShdw blurRad="92075" dist="190500" dir="2700000" algn="tl" rotWithShape="0">
              <a:schemeClr val="bg2">
                <a:lumMod val="25000"/>
                <a:alpha val="43000"/>
              </a:schemeClr>
            </a:outerShdw>
            <a:softEdge rad="63500"/>
          </a:effectLst>
        </p:spPr>
      </p:pic>
      <p:pic>
        <p:nvPicPr>
          <p:cNvPr id="14" name="Image 13" descr="TheodorWulf.bmp"/>
          <p:cNvPicPr>
            <a:picLocks noChangeAspect="1"/>
          </p:cNvPicPr>
          <p:nvPr/>
        </p:nvPicPr>
        <p:blipFill>
          <a:blip r:embed="rId6"/>
          <a:stretch>
            <a:fillRect/>
          </a:stretch>
        </p:blipFill>
        <p:spPr>
          <a:xfrm>
            <a:off x="3118937" y="4536795"/>
            <a:ext cx="1586929" cy="1859769"/>
          </a:xfrm>
          <a:prstGeom prst="rect">
            <a:avLst/>
          </a:prstGeom>
          <a:effectLst>
            <a:outerShdw blurRad="92075" dist="190500" dir="2700000" algn="tl" rotWithShape="0">
              <a:schemeClr val="bg2">
                <a:lumMod val="25000"/>
                <a:alpha val="43000"/>
              </a:schemeClr>
            </a:outerShdw>
            <a:softEdge rad="63500"/>
          </a:effectLst>
        </p:spPr>
      </p:pic>
      <p:sp>
        <p:nvSpPr>
          <p:cNvPr id="12" name="Rectangle 11"/>
          <p:cNvSpPr/>
          <p:nvPr/>
        </p:nvSpPr>
        <p:spPr>
          <a:xfrm>
            <a:off x="3061484" y="6376646"/>
            <a:ext cx="1174681" cy="369332"/>
          </a:xfrm>
          <a:prstGeom prst="rect">
            <a:avLst/>
          </a:prstGeom>
        </p:spPr>
        <p:txBody>
          <a:bodyPr wrap="none">
            <a:spAutoFit/>
          </a:bodyPr>
          <a:lstStyle/>
          <a:p>
            <a:r>
              <a:rPr lang="fr-FR" b="1" dirty="0" smtClean="0">
                <a:solidFill>
                  <a:srgbClr val="984807"/>
                </a:solidFill>
                <a:latin typeface="Lucida Calligraphy"/>
                <a:cs typeface="Lucida Calligraphy"/>
              </a:rPr>
              <a:t>T. </a:t>
            </a:r>
            <a:r>
              <a:rPr lang="fr-FR" b="1" dirty="0" err="1" smtClean="0">
                <a:solidFill>
                  <a:srgbClr val="984807"/>
                </a:solidFill>
                <a:latin typeface="Lucida Calligraphy"/>
                <a:cs typeface="Lucida Calligraphy"/>
              </a:rPr>
              <a:t>Wulf</a:t>
            </a:r>
            <a:endParaRPr lang="fr-FR" b="1" dirty="0">
              <a:solidFill>
                <a:srgbClr val="984807"/>
              </a:solidFill>
              <a:latin typeface="Lucida Calligraphy"/>
              <a:cs typeface="Lucida Calligraphy"/>
            </a:endParaRPr>
          </a:p>
        </p:txBody>
      </p:sp>
      <p:sp>
        <p:nvSpPr>
          <p:cNvPr id="16" name="Espace réservé du numéro de diapositive 15"/>
          <p:cNvSpPr>
            <a:spLocks noGrp="1"/>
          </p:cNvSpPr>
          <p:nvPr>
            <p:ph type="sldNum" sz="quarter" idx="12"/>
          </p:nvPr>
        </p:nvSpPr>
        <p:spPr/>
        <p:txBody>
          <a:bodyPr/>
          <a:lstStyle/>
          <a:p>
            <a:fld id="{684C5316-FBB1-FF45-AEA6-6814A1E4F591}" type="slidenum">
              <a:rPr lang="fr-FR" smtClean="0"/>
              <a:pPr/>
              <a:t>5</a:t>
            </a:fld>
            <a:endParaRPr lang="fr-FR"/>
          </a:p>
        </p:txBody>
      </p:sp>
      <p:sp>
        <p:nvSpPr>
          <p:cNvPr id="17" name="Espace réservé du pied de page 16"/>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re 8"/>
          <p:cNvSpPr>
            <a:spLocks noGrp="1"/>
          </p:cNvSpPr>
          <p:nvPr>
            <p:ph type="ctrTitle"/>
          </p:nvPr>
        </p:nvSpPr>
        <p:spPr>
          <a:effectLst>
            <a:outerShdw blurRad="92075" dist="190500" dir="2700000" algn="tl" rotWithShape="0">
              <a:schemeClr val="bg2">
                <a:lumMod val="25000"/>
                <a:alpha val="46000"/>
              </a:schemeClr>
            </a:outerShdw>
            <a:softEdge rad="25400"/>
          </a:effectLst>
        </p:spPr>
        <p:txBody>
          <a:bodyPr/>
          <a:lstStyle/>
          <a:p>
            <a:r>
              <a:rPr lang="fr-FR" dirty="0" smtClean="0"/>
              <a:t>La découverte</a:t>
            </a:r>
            <a:endParaRPr lang="fr-FR" dirty="0"/>
          </a:p>
        </p:txBody>
      </p:sp>
      <p:sp>
        <p:nvSpPr>
          <p:cNvPr id="10" name="Sous-titre 9"/>
          <p:cNvSpPr>
            <a:spLocks noGrp="1"/>
          </p:cNvSpPr>
          <p:nvPr>
            <p:ph type="subTitle" idx="1"/>
          </p:nvPr>
        </p:nvSpPr>
        <p:spPr/>
        <p:txBody>
          <a:bodyPr/>
          <a:lstStyle/>
          <a:p>
            <a:r>
              <a:rPr lang="fr-FR" dirty="0" smtClean="0"/>
              <a:t>Des vols en ballons </a:t>
            </a:r>
            <a:br>
              <a:rPr lang="fr-FR" dirty="0" smtClean="0"/>
            </a:br>
            <a:r>
              <a:rPr lang="fr-FR" dirty="0" smtClean="0"/>
              <a:t>aux expéditions autour </a:t>
            </a:r>
            <a:br>
              <a:rPr lang="fr-FR" dirty="0" smtClean="0"/>
            </a:br>
            <a:r>
              <a:rPr lang="fr-FR" dirty="0" smtClean="0"/>
              <a:t>du globe</a:t>
            </a:r>
            <a:endParaRPr lang="fr-FR" dirty="0"/>
          </a:p>
        </p:txBody>
      </p:sp>
      <p:sp>
        <p:nvSpPr>
          <p:cNvPr id="5" name="Espace réservé du numéro de diapositive 4"/>
          <p:cNvSpPr>
            <a:spLocks noGrp="1"/>
          </p:cNvSpPr>
          <p:nvPr>
            <p:ph type="sldNum" sz="quarter" idx="12"/>
          </p:nvPr>
        </p:nvSpPr>
        <p:spPr/>
        <p:txBody>
          <a:bodyPr/>
          <a:lstStyle/>
          <a:p>
            <a:fld id="{684C5316-FBB1-FF45-AEA6-6814A1E4F591}" type="slidenum">
              <a:rPr lang="fr-FR" smtClean="0"/>
              <a:pPr/>
              <a:t>6</a:t>
            </a:fld>
            <a:endParaRPr lang="fr-FR"/>
          </a:p>
        </p:txBody>
      </p:sp>
      <p:sp>
        <p:nvSpPr>
          <p:cNvPr id="6" name="Espace réservé du pied de page 5"/>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La quête en haute altitude</a:t>
            </a:r>
            <a:endParaRPr lang="fr-FR" dirty="0"/>
          </a:p>
        </p:txBody>
      </p:sp>
      <p:sp>
        <p:nvSpPr>
          <p:cNvPr id="7" name="Espace réservé du contenu 6"/>
          <p:cNvSpPr>
            <a:spLocks noGrp="1"/>
          </p:cNvSpPr>
          <p:nvPr>
            <p:ph sz="half" idx="1"/>
          </p:nvPr>
        </p:nvSpPr>
        <p:spPr>
          <a:xfrm>
            <a:off x="469899" y="2349670"/>
            <a:ext cx="6223060" cy="1632467"/>
          </a:xfrm>
        </p:spPr>
        <p:txBody>
          <a:bodyPr>
            <a:noAutofit/>
          </a:bodyPr>
          <a:lstStyle/>
          <a:p>
            <a:r>
              <a:rPr lang="fr-FR" sz="1400" dirty="0" smtClean="0">
                <a:latin typeface="Courier New"/>
                <a:cs typeface="Courier New"/>
              </a:rPr>
              <a:t>V. Hess, en 1911 et 1912 : près de dix vols en ballon équipé d’électroscopes adaptés à la haute altitude.</a:t>
            </a:r>
          </a:p>
          <a:p>
            <a:pPr lvl="1"/>
            <a:r>
              <a:rPr lang="fr-FR" sz="1100" dirty="0" smtClean="0">
                <a:latin typeface="Courier New"/>
                <a:cs typeface="Courier New"/>
              </a:rPr>
              <a:t>mesures de nuit et lors de l’éclipse du 17 avril 1912 a le Soleil ne peut être la source principale de ces radiations...</a:t>
            </a:r>
          </a:p>
          <a:p>
            <a:pPr lvl="1"/>
            <a:r>
              <a:rPr lang="fr-FR" sz="1100" dirty="0" smtClean="0">
                <a:latin typeface="Courier New"/>
                <a:cs typeface="Courier New"/>
              </a:rPr>
              <a:t>7 août 1912 : altitude de 5350 mètres a le rayonnement ionisant vient de plus haut</a:t>
            </a:r>
          </a:p>
          <a:p>
            <a:r>
              <a:rPr lang="fr-FR" sz="1400" b="1" dirty="0" smtClean="0">
                <a:latin typeface="Courier New"/>
                <a:cs typeface="Courier New"/>
              </a:rPr>
              <a:t>Origine très probablement extraterrestre...</a:t>
            </a:r>
            <a:endParaRPr lang="fr-FR" sz="1400" b="1" dirty="0">
              <a:latin typeface="Courier New"/>
              <a:cs typeface="Courier New"/>
            </a:endParaRPr>
          </a:p>
        </p:txBody>
      </p:sp>
      <p:pic>
        <p:nvPicPr>
          <p:cNvPr id="5" name="Image 4" descr="hessballon-full.jpg"/>
          <p:cNvPicPr>
            <a:picLocks noChangeAspect="1"/>
          </p:cNvPicPr>
          <p:nvPr/>
        </p:nvPicPr>
        <p:blipFill>
          <a:blip r:embed="rId3"/>
          <a:stretch>
            <a:fillRect/>
          </a:stretch>
        </p:blipFill>
        <p:spPr>
          <a:xfrm>
            <a:off x="6692959" y="162269"/>
            <a:ext cx="2212298" cy="2580931"/>
          </a:xfrm>
          <a:prstGeom prst="rect">
            <a:avLst/>
          </a:prstGeom>
          <a:effectLst>
            <a:outerShdw blurRad="92075" dist="190500" dir="2700000" algn="tl" rotWithShape="0">
              <a:schemeClr val="bg2">
                <a:lumMod val="25000"/>
                <a:alpha val="43000"/>
              </a:schemeClr>
            </a:outerShdw>
            <a:softEdge rad="50800"/>
          </a:effectLst>
        </p:spPr>
      </p:pic>
      <p:pic>
        <p:nvPicPr>
          <p:cNvPr id="9" name="Image 8" descr="hess_nacelle.jpg"/>
          <p:cNvPicPr>
            <a:picLocks noChangeAspect="1"/>
          </p:cNvPicPr>
          <p:nvPr/>
        </p:nvPicPr>
        <p:blipFill>
          <a:blip r:embed="rId4"/>
          <a:stretch>
            <a:fillRect/>
          </a:stretch>
        </p:blipFill>
        <p:spPr>
          <a:xfrm>
            <a:off x="647699" y="3982137"/>
            <a:ext cx="2154547" cy="2743200"/>
          </a:xfrm>
          <a:prstGeom prst="rect">
            <a:avLst/>
          </a:prstGeom>
          <a:effectLst>
            <a:outerShdw blurRad="92075" dist="190500" dir="2700000" algn="tl" rotWithShape="0">
              <a:schemeClr val="bg2">
                <a:lumMod val="25000"/>
                <a:alpha val="43000"/>
              </a:schemeClr>
            </a:outerShdw>
            <a:softEdge rad="50800"/>
          </a:effectLst>
        </p:spPr>
      </p:pic>
      <p:pic>
        <p:nvPicPr>
          <p:cNvPr id="10" name="Image 9" descr="kolhorster-ballon-1913-1926-Poster-sm-.bmp"/>
          <p:cNvPicPr>
            <a:picLocks noChangeAspect="1"/>
          </p:cNvPicPr>
          <p:nvPr/>
        </p:nvPicPr>
        <p:blipFill>
          <a:blip r:embed="rId5"/>
          <a:stretch>
            <a:fillRect/>
          </a:stretch>
        </p:blipFill>
        <p:spPr>
          <a:xfrm>
            <a:off x="6282267" y="3929224"/>
            <a:ext cx="2622990" cy="1793552"/>
          </a:xfrm>
          <a:prstGeom prst="rect">
            <a:avLst/>
          </a:prstGeom>
          <a:effectLst>
            <a:outerShdw blurRad="92075" dist="190500" dir="2700000" algn="tl" rotWithShape="0">
              <a:schemeClr val="bg2">
                <a:lumMod val="25000"/>
                <a:alpha val="43000"/>
              </a:schemeClr>
            </a:outerShdw>
            <a:softEdge rad="50800"/>
          </a:effectLst>
        </p:spPr>
      </p:pic>
      <p:pic>
        <p:nvPicPr>
          <p:cNvPr id="11" name="Image 10"/>
          <p:cNvPicPr>
            <a:picLocks noChangeAspect="1"/>
          </p:cNvPicPr>
          <p:nvPr/>
        </p:nvPicPr>
        <p:blipFill>
          <a:blip r:embed="rId6"/>
          <a:stretch>
            <a:fillRect/>
          </a:stretch>
        </p:blipFill>
        <p:spPr>
          <a:xfrm>
            <a:off x="2338479" y="910933"/>
            <a:ext cx="1260000" cy="1260000"/>
          </a:xfrm>
          <a:prstGeom prst="rect">
            <a:avLst/>
          </a:prstGeom>
        </p:spPr>
      </p:pic>
      <p:sp>
        <p:nvSpPr>
          <p:cNvPr id="12" name="ZoneTexte 11"/>
          <p:cNvSpPr txBox="1"/>
          <p:nvPr/>
        </p:nvSpPr>
        <p:spPr>
          <a:xfrm rot="20940000">
            <a:off x="2694115" y="1351201"/>
            <a:ext cx="620683" cy="369332"/>
          </a:xfrm>
          <a:prstGeom prst="rect">
            <a:avLst/>
          </a:prstGeom>
          <a:noFill/>
          <a:scene3d>
            <a:camera prst="orthographicFront">
              <a:rot lat="0" lon="0" rev="0"/>
            </a:camera>
            <a:lightRig rig="threePt" dir="t"/>
          </a:scene3d>
        </p:spPr>
        <p:txBody>
          <a:bodyPr wrap="square" rtlCol="0">
            <a:spAutoFit/>
          </a:bodyPr>
          <a:lstStyle/>
          <a:p>
            <a:r>
              <a:rPr lang="fr-FR" dirty="0" smtClean="0">
                <a:solidFill>
                  <a:srgbClr val="CC1C2C"/>
                </a:solidFill>
                <a:latin typeface="Chalkboard"/>
                <a:cs typeface="Chalkboard"/>
              </a:rPr>
              <a:t>1912</a:t>
            </a:r>
            <a:endParaRPr lang="fr-FR" dirty="0">
              <a:solidFill>
                <a:srgbClr val="CC1C2C"/>
              </a:solidFill>
              <a:latin typeface="Chalkboard"/>
              <a:cs typeface="Chalkboard"/>
            </a:endParaRPr>
          </a:p>
        </p:txBody>
      </p:sp>
      <p:sp>
        <p:nvSpPr>
          <p:cNvPr id="6" name="Espace réservé du contenu 5"/>
          <p:cNvSpPr>
            <a:spLocks noGrp="1"/>
          </p:cNvSpPr>
          <p:nvPr>
            <p:ph sz="half" idx="2"/>
          </p:nvPr>
        </p:nvSpPr>
        <p:spPr>
          <a:xfrm>
            <a:off x="3015811" y="4775201"/>
            <a:ext cx="3401924" cy="1693333"/>
          </a:xfrm>
        </p:spPr>
        <p:txBody>
          <a:bodyPr>
            <a:noAutofit/>
          </a:bodyPr>
          <a:lstStyle/>
          <a:p>
            <a:r>
              <a:rPr lang="fr-FR" sz="1400" dirty="0" smtClean="0">
                <a:latin typeface="Courier New"/>
                <a:cs typeface="Courier New"/>
              </a:rPr>
              <a:t>1913 - 1914, W. </a:t>
            </a:r>
            <a:r>
              <a:rPr lang="fr-FR" sz="1400" dirty="0" err="1" smtClean="0">
                <a:latin typeface="Courier New"/>
                <a:cs typeface="Courier New"/>
              </a:rPr>
              <a:t>Kolhörster</a:t>
            </a:r>
            <a:r>
              <a:rPr lang="fr-FR" sz="1400" dirty="0" smtClean="0">
                <a:latin typeface="Courier New"/>
                <a:cs typeface="Courier New"/>
              </a:rPr>
              <a:t> monte jusqu’à 9000 mètres, toujours en ballon ! </a:t>
            </a:r>
          </a:p>
          <a:p>
            <a:pPr lvl="1"/>
            <a:r>
              <a:rPr lang="fr-FR" sz="1200" dirty="0" smtClean="0">
                <a:latin typeface="Courier New"/>
                <a:cs typeface="Courier New"/>
              </a:rPr>
              <a:t>effets d’ionisation dix fois plus importants qu’au sol </a:t>
            </a:r>
          </a:p>
          <a:p>
            <a:pPr lvl="1"/>
            <a:r>
              <a:rPr lang="fr-FR" sz="1200" b="1" dirty="0" smtClean="0">
                <a:latin typeface="Courier New"/>
                <a:cs typeface="Courier New"/>
              </a:rPr>
              <a:t>Confirmation des résultats de V. Hess.</a:t>
            </a:r>
            <a:endParaRPr lang="fr-FR" sz="1200" b="1" dirty="0">
              <a:latin typeface="Courier New"/>
              <a:cs typeface="Courier New"/>
            </a:endParaRPr>
          </a:p>
        </p:txBody>
      </p:sp>
      <p:sp>
        <p:nvSpPr>
          <p:cNvPr id="14" name="Espace réservé du numéro de diapositive 13"/>
          <p:cNvSpPr>
            <a:spLocks noGrp="1"/>
          </p:cNvSpPr>
          <p:nvPr>
            <p:ph type="sldNum" sz="quarter" idx="12"/>
          </p:nvPr>
        </p:nvSpPr>
        <p:spPr/>
        <p:txBody>
          <a:bodyPr/>
          <a:lstStyle/>
          <a:p>
            <a:fld id="{684C5316-FBB1-FF45-AEA6-6814A1E4F591}" type="slidenum">
              <a:rPr lang="fr-FR" smtClean="0"/>
              <a:pPr/>
              <a:t>7</a:t>
            </a:fld>
            <a:endParaRPr lang="fr-FR"/>
          </a:p>
        </p:txBody>
      </p:sp>
      <p:sp>
        <p:nvSpPr>
          <p:cNvPr id="15" name="Espace réservé du pied de page 14"/>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re 8"/>
          <p:cNvSpPr>
            <a:spLocks noGrp="1"/>
          </p:cNvSpPr>
          <p:nvPr>
            <p:ph type="title"/>
          </p:nvPr>
        </p:nvSpPr>
        <p:spPr/>
        <p:txBody>
          <a:bodyPr>
            <a:normAutofit fontScale="90000"/>
          </a:bodyPr>
          <a:lstStyle/>
          <a:p>
            <a:r>
              <a:rPr lang="fr-FR" dirty="0" smtClean="0"/>
              <a:t>Nouveaux instruments, nouvelles techniques</a:t>
            </a:r>
            <a:br>
              <a:rPr lang="fr-FR" dirty="0" smtClean="0"/>
            </a:br>
            <a:endParaRPr lang="fr-FR" dirty="0"/>
          </a:p>
        </p:txBody>
      </p:sp>
      <p:sp>
        <p:nvSpPr>
          <p:cNvPr id="10" name="Espace réservé du contenu 9"/>
          <p:cNvSpPr>
            <a:spLocks noGrp="1"/>
          </p:cNvSpPr>
          <p:nvPr>
            <p:ph sz="half" idx="1"/>
          </p:nvPr>
        </p:nvSpPr>
        <p:spPr>
          <a:xfrm>
            <a:off x="274678" y="2516670"/>
            <a:ext cx="3220317" cy="3443863"/>
          </a:xfrm>
        </p:spPr>
        <p:txBody>
          <a:bodyPr>
            <a:noAutofit/>
          </a:bodyPr>
          <a:lstStyle/>
          <a:p>
            <a:r>
              <a:rPr lang="fr-FR" sz="1600" dirty="0" smtClean="0">
                <a:latin typeface="Courier New"/>
                <a:cs typeface="Courier New"/>
              </a:rPr>
              <a:t>Chambre à brouillard (</a:t>
            </a:r>
            <a:r>
              <a:rPr lang="fr-FR" sz="1400" dirty="0" smtClean="0">
                <a:latin typeface="Courier New"/>
                <a:cs typeface="Courier New"/>
              </a:rPr>
              <a:t>1912) C. Wilson</a:t>
            </a:r>
          </a:p>
          <a:p>
            <a:pPr lvl="1"/>
            <a:r>
              <a:rPr lang="fr-FR" sz="1400" dirty="0" smtClean="0">
                <a:latin typeface="Courier New"/>
                <a:cs typeface="Courier New"/>
              </a:rPr>
              <a:t>Remplie de vapeur d’eau saturée</a:t>
            </a:r>
          </a:p>
          <a:p>
            <a:pPr lvl="1"/>
            <a:r>
              <a:rPr lang="fr-FR" sz="1400" dirty="0" smtClean="0">
                <a:latin typeface="Courier New"/>
                <a:cs typeface="Courier New"/>
              </a:rPr>
              <a:t>le passage des particules chargées laissent des traces de condensation.</a:t>
            </a:r>
          </a:p>
          <a:p>
            <a:r>
              <a:rPr lang="fr-FR" sz="1600" dirty="0" smtClean="0">
                <a:latin typeface="Courier New"/>
                <a:cs typeface="Courier New"/>
              </a:rPr>
              <a:t>Chambre à brouillard dans un champ </a:t>
            </a:r>
            <a:r>
              <a:rPr lang="fr-FR" sz="1600" dirty="0" err="1" smtClean="0">
                <a:latin typeface="Courier New"/>
                <a:cs typeface="Courier New"/>
              </a:rPr>
              <a:t>magné-tique</a:t>
            </a:r>
            <a:endParaRPr lang="fr-FR" sz="1600" dirty="0" smtClean="0">
              <a:latin typeface="Courier New"/>
              <a:cs typeface="Courier New"/>
            </a:endParaRPr>
          </a:p>
          <a:p>
            <a:pPr lvl="1"/>
            <a:r>
              <a:rPr lang="fr-FR" sz="1400" dirty="0" smtClean="0">
                <a:latin typeface="Courier New"/>
                <a:cs typeface="Courier New"/>
              </a:rPr>
              <a:t>Trajectoires courbées pour les particules chargées </a:t>
            </a:r>
            <a:endParaRPr lang="fr-FR" sz="1400" dirty="0">
              <a:latin typeface="Courier New"/>
              <a:cs typeface="Courier New"/>
            </a:endParaRPr>
          </a:p>
        </p:txBody>
      </p:sp>
      <p:sp>
        <p:nvSpPr>
          <p:cNvPr id="11" name="Espace réservé du contenu 10"/>
          <p:cNvSpPr>
            <a:spLocks noGrp="1"/>
          </p:cNvSpPr>
          <p:nvPr>
            <p:ph sz="half" idx="2"/>
          </p:nvPr>
        </p:nvSpPr>
        <p:spPr>
          <a:xfrm>
            <a:off x="4186766" y="288040"/>
            <a:ext cx="4622799" cy="1488317"/>
          </a:xfrm>
        </p:spPr>
        <p:txBody>
          <a:bodyPr>
            <a:normAutofit fontScale="55000" lnSpcReduction="20000"/>
          </a:bodyPr>
          <a:lstStyle/>
          <a:p>
            <a:r>
              <a:rPr lang="fr-FR" dirty="0" smtClean="0">
                <a:latin typeface="Courier New"/>
                <a:cs typeface="Courier New"/>
              </a:rPr>
              <a:t>Compteurs Geiger (1928)</a:t>
            </a:r>
          </a:p>
          <a:p>
            <a:pPr lvl="1"/>
            <a:r>
              <a:rPr lang="fr-FR" smtClean="0">
                <a:latin typeface="Courier New"/>
                <a:cs typeface="Courier New"/>
              </a:rPr>
              <a:t>Remplie </a:t>
            </a:r>
            <a:r>
              <a:rPr lang="fr-FR" smtClean="0">
                <a:latin typeface="Courier New"/>
                <a:cs typeface="Courier New"/>
              </a:rPr>
              <a:t>de </a:t>
            </a:r>
            <a:r>
              <a:rPr lang="fr-FR" dirty="0" smtClean="0">
                <a:latin typeface="Courier New"/>
                <a:cs typeface="Courier New"/>
              </a:rPr>
              <a:t>gaz + fil à haute tension</a:t>
            </a:r>
          </a:p>
          <a:p>
            <a:pPr lvl="1"/>
            <a:r>
              <a:rPr lang="fr-FR" dirty="0" smtClean="0">
                <a:latin typeface="Courier New"/>
                <a:cs typeface="Courier New"/>
              </a:rPr>
              <a:t>Ionisation du gaz au passage d’une particule chargée + décharge</a:t>
            </a:r>
          </a:p>
          <a:p>
            <a:r>
              <a:rPr lang="fr-FR" dirty="0" smtClean="0">
                <a:latin typeface="Courier New"/>
                <a:cs typeface="Courier New"/>
              </a:rPr>
              <a:t>Couplage de compteurs </a:t>
            </a:r>
          </a:p>
          <a:p>
            <a:pPr lvl="1"/>
            <a:r>
              <a:rPr lang="fr-FR" dirty="0" smtClean="0">
                <a:latin typeface="Courier New"/>
                <a:cs typeface="Courier New"/>
              </a:rPr>
              <a:t>Passage de particules chargées venant du ciel </a:t>
            </a:r>
          </a:p>
          <a:p>
            <a:endParaRPr lang="fr-FR" dirty="0" smtClean="0"/>
          </a:p>
          <a:p>
            <a:pPr lvl="1"/>
            <a:endParaRPr lang="fr-FR" dirty="0" smtClean="0"/>
          </a:p>
          <a:p>
            <a:pPr lvl="1"/>
            <a:endParaRPr lang="fr-FR" dirty="0"/>
          </a:p>
        </p:txBody>
      </p:sp>
      <p:pic>
        <p:nvPicPr>
          <p:cNvPr id="12" name="Image 11" descr="Coinc_geiger.jpg"/>
          <p:cNvPicPr>
            <a:picLocks noChangeAspect="1"/>
          </p:cNvPicPr>
          <p:nvPr/>
        </p:nvPicPr>
        <p:blipFill>
          <a:blip r:embed="rId3"/>
          <a:stretch>
            <a:fillRect/>
          </a:stretch>
        </p:blipFill>
        <p:spPr>
          <a:xfrm>
            <a:off x="6178641" y="2170933"/>
            <a:ext cx="2592825" cy="1953725"/>
          </a:xfrm>
          <a:prstGeom prst="rect">
            <a:avLst/>
          </a:prstGeom>
          <a:effectLst>
            <a:outerShdw blurRad="88900" dist="190500" dir="2700000" algn="tl" rotWithShape="0">
              <a:schemeClr val="bg2">
                <a:lumMod val="25000"/>
                <a:alpha val="43000"/>
              </a:schemeClr>
            </a:outerShdw>
          </a:effectLst>
        </p:spPr>
      </p:pic>
      <p:pic>
        <p:nvPicPr>
          <p:cNvPr id="15" name="Image 14" descr="images-gerbes-zoom.jpg"/>
          <p:cNvPicPr>
            <a:picLocks noChangeAspect="1"/>
          </p:cNvPicPr>
          <p:nvPr/>
        </p:nvPicPr>
        <p:blipFill>
          <a:blip r:embed="rId4"/>
          <a:srcRect l="7115" t="5800" r="5464" b="4698"/>
          <a:stretch>
            <a:fillRect/>
          </a:stretch>
        </p:blipFill>
        <p:spPr>
          <a:xfrm>
            <a:off x="3664325" y="2516670"/>
            <a:ext cx="2329059" cy="3112339"/>
          </a:xfrm>
          <a:prstGeom prst="rect">
            <a:avLst/>
          </a:prstGeom>
          <a:effectLst>
            <a:outerShdw blurRad="88900" dist="190500" dir="2700000" algn="tl" rotWithShape="0">
              <a:schemeClr val="bg2">
                <a:lumMod val="25000"/>
                <a:alpha val="43000"/>
              </a:schemeClr>
            </a:outerShdw>
          </a:effectLst>
        </p:spPr>
      </p:pic>
      <p:sp>
        <p:nvSpPr>
          <p:cNvPr id="16" name="Espace réservé du contenu 2"/>
          <p:cNvSpPr txBox="1">
            <a:spLocks/>
          </p:cNvSpPr>
          <p:nvPr/>
        </p:nvSpPr>
        <p:spPr>
          <a:xfrm>
            <a:off x="6178641" y="4504267"/>
            <a:ext cx="2630924" cy="1439142"/>
          </a:xfrm>
          <a:prstGeom prst="rect">
            <a:avLst/>
          </a:prstGeom>
          <a:solidFill>
            <a:schemeClr val="bg2"/>
          </a:solidFill>
          <a:effectLst>
            <a:outerShdw blurRad="92075" dist="190500" dir="2700000" algn="tl" rotWithShape="0">
              <a:schemeClr val="bg2">
                <a:lumMod val="25000"/>
                <a:alpha val="43000"/>
              </a:schemeClr>
            </a:outerShdw>
          </a:effectLst>
        </p:spPr>
        <p:txBody>
          <a:bodyPr vert="horz" lIns="91440" tIns="45720" rIns="91440" bIns="45720" rtlCol="0">
            <a:normAutofit fontScale="47500" lnSpcReduction="20000"/>
          </a:bodyPr>
          <a:lstStyle/>
          <a:p>
            <a:pPr marL="342900" lvl="0" indent="-342900">
              <a:spcBef>
                <a:spcPct val="20000"/>
              </a:spcBef>
              <a:buFont typeface="Arial"/>
              <a:buChar char="•"/>
              <a:defRPr/>
            </a:pPr>
            <a:r>
              <a:rPr lang="fr-FR" sz="3200" dirty="0" smtClean="0">
                <a:solidFill>
                  <a:schemeClr val="bg2">
                    <a:lumMod val="25000"/>
                  </a:schemeClr>
                </a:solidFill>
                <a:latin typeface="Courier New"/>
                <a:cs typeface="Courier New"/>
              </a:rPr>
              <a:t>Photos de chambres à brouillard déclenchées par des compteurs Geiger : </a:t>
            </a:r>
            <a:r>
              <a:rPr lang="fr-FR" sz="3200" dirty="0" smtClean="0">
                <a:solidFill>
                  <a:srgbClr val="F79646">
                    <a:lumMod val="75000"/>
                  </a:srgbClr>
                </a:solidFill>
                <a:latin typeface="Courier"/>
                <a:cs typeface="Courier"/>
              </a:rPr>
              <a:t>clichés de rayons cosmiques</a:t>
            </a:r>
          </a:p>
        </p:txBody>
      </p:sp>
      <p:sp>
        <p:nvSpPr>
          <p:cNvPr id="17" name="ZoneTexte 16"/>
          <p:cNvSpPr txBox="1"/>
          <p:nvPr/>
        </p:nvSpPr>
        <p:spPr>
          <a:xfrm>
            <a:off x="844106" y="5981509"/>
            <a:ext cx="7965459" cy="830997"/>
          </a:xfrm>
          <a:prstGeom prst="rect">
            <a:avLst/>
          </a:prstGeom>
          <a:noFill/>
        </p:spPr>
        <p:txBody>
          <a:bodyPr wrap="square" rtlCol="0">
            <a:spAutoFit/>
          </a:bodyPr>
          <a:lstStyle/>
          <a:p>
            <a:r>
              <a:rPr lang="fr-FR" sz="2400" dirty="0" smtClean="0">
                <a:solidFill>
                  <a:srgbClr val="CC1C2C"/>
                </a:solidFill>
                <a:latin typeface="Chalkduster"/>
                <a:cs typeface="Chalkduster"/>
              </a:rPr>
              <a:t>L’origine extraterrestre des rayons cosmiques se confirme</a:t>
            </a:r>
            <a:endParaRPr lang="fr-FR" sz="2400" dirty="0">
              <a:solidFill>
                <a:srgbClr val="CC1C2C"/>
              </a:solidFill>
              <a:latin typeface="Chalkduster"/>
              <a:cs typeface="Chalkduster"/>
            </a:endParaRPr>
          </a:p>
        </p:txBody>
      </p:sp>
      <p:pic>
        <p:nvPicPr>
          <p:cNvPr id="18" name="Image 17"/>
          <p:cNvPicPr>
            <a:picLocks noChangeAspect="1"/>
          </p:cNvPicPr>
          <p:nvPr/>
        </p:nvPicPr>
        <p:blipFill>
          <a:blip r:embed="rId5"/>
          <a:stretch>
            <a:fillRect/>
          </a:stretch>
        </p:blipFill>
        <p:spPr>
          <a:xfrm>
            <a:off x="2338479" y="910933"/>
            <a:ext cx="1260000" cy="1260000"/>
          </a:xfrm>
          <a:prstGeom prst="rect">
            <a:avLst/>
          </a:prstGeom>
        </p:spPr>
      </p:pic>
      <p:sp>
        <p:nvSpPr>
          <p:cNvPr id="19" name="ZoneTexte 18"/>
          <p:cNvSpPr txBox="1"/>
          <p:nvPr/>
        </p:nvSpPr>
        <p:spPr>
          <a:xfrm rot="20940000">
            <a:off x="2692499" y="1334422"/>
            <a:ext cx="796555" cy="369332"/>
          </a:xfrm>
          <a:prstGeom prst="rect">
            <a:avLst/>
          </a:prstGeom>
          <a:noFill/>
          <a:scene3d>
            <a:camera prst="orthographicFront">
              <a:rot lat="0" lon="0" rev="0"/>
            </a:camera>
            <a:lightRig rig="threePt" dir="t"/>
          </a:scene3d>
        </p:spPr>
        <p:txBody>
          <a:bodyPr wrap="square" rtlCol="0">
            <a:spAutoFit/>
          </a:bodyPr>
          <a:lstStyle/>
          <a:p>
            <a:r>
              <a:rPr lang="fr-FR" dirty="0" smtClean="0">
                <a:solidFill>
                  <a:srgbClr val="CC1C2C"/>
                </a:solidFill>
                <a:latin typeface="Chalkboard"/>
                <a:cs typeface="Chalkboard"/>
              </a:rPr>
              <a:t>1920</a:t>
            </a:r>
            <a:endParaRPr lang="fr-FR" dirty="0">
              <a:solidFill>
                <a:srgbClr val="CC1C2C"/>
              </a:solidFill>
              <a:latin typeface="Chalkboard"/>
              <a:cs typeface="Chalkboard"/>
            </a:endParaRPr>
          </a:p>
        </p:txBody>
      </p:sp>
      <p:sp>
        <p:nvSpPr>
          <p:cNvPr id="14" name="Espace réservé du numéro de diapositive 13"/>
          <p:cNvSpPr>
            <a:spLocks noGrp="1"/>
          </p:cNvSpPr>
          <p:nvPr>
            <p:ph type="sldNum" sz="quarter" idx="12"/>
          </p:nvPr>
        </p:nvSpPr>
        <p:spPr/>
        <p:txBody>
          <a:bodyPr/>
          <a:lstStyle/>
          <a:p>
            <a:fld id="{684C5316-FBB1-FF45-AEA6-6814A1E4F591}" type="slidenum">
              <a:rPr lang="fr-FR" smtClean="0"/>
              <a:pPr/>
              <a:t>8</a:t>
            </a:fld>
            <a:endParaRPr lang="fr-FR"/>
          </a:p>
        </p:txBody>
      </p:sp>
      <p:sp>
        <p:nvSpPr>
          <p:cNvPr id="20" name="Espace réservé du pied de page 19"/>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Image 9" descr="carte_compton.jpg"/>
          <p:cNvPicPr>
            <a:picLocks noChangeAspect="1"/>
          </p:cNvPicPr>
          <p:nvPr/>
        </p:nvPicPr>
        <p:blipFill>
          <a:blip r:embed="rId3"/>
          <a:srcRect l="3419" t="5243" r="3053" b="8770"/>
          <a:stretch>
            <a:fillRect/>
          </a:stretch>
        </p:blipFill>
        <p:spPr>
          <a:xfrm>
            <a:off x="2111006" y="3602287"/>
            <a:ext cx="3904330" cy="2298979"/>
          </a:xfrm>
          <a:prstGeom prst="rect">
            <a:avLst/>
          </a:prstGeom>
        </p:spPr>
      </p:pic>
      <p:sp>
        <p:nvSpPr>
          <p:cNvPr id="4" name="Titre 3"/>
          <p:cNvSpPr>
            <a:spLocks noGrp="1"/>
          </p:cNvSpPr>
          <p:nvPr>
            <p:ph type="title"/>
          </p:nvPr>
        </p:nvSpPr>
        <p:spPr/>
        <p:txBody>
          <a:bodyPr>
            <a:normAutofit fontScale="90000"/>
          </a:bodyPr>
          <a:lstStyle/>
          <a:p>
            <a:r>
              <a:rPr lang="fr-FR" dirty="0" smtClean="0"/>
              <a:t>La controverse: rayons ou particules ?</a:t>
            </a:r>
            <a:br>
              <a:rPr lang="fr-FR" dirty="0" smtClean="0"/>
            </a:br>
            <a:endParaRPr lang="fr-FR" dirty="0"/>
          </a:p>
        </p:txBody>
      </p:sp>
      <p:sp>
        <p:nvSpPr>
          <p:cNvPr id="5" name="Espace réservé du contenu 4"/>
          <p:cNvSpPr>
            <a:spLocks noGrp="1"/>
          </p:cNvSpPr>
          <p:nvPr>
            <p:ph sz="half" idx="1"/>
          </p:nvPr>
        </p:nvSpPr>
        <p:spPr>
          <a:xfrm>
            <a:off x="289741" y="2535766"/>
            <a:ext cx="4023273" cy="1257303"/>
          </a:xfrm>
        </p:spPr>
        <p:txBody>
          <a:bodyPr>
            <a:normAutofit fontScale="47500" lnSpcReduction="20000"/>
          </a:bodyPr>
          <a:lstStyle/>
          <a:p>
            <a:r>
              <a:rPr lang="fr-FR" dirty="0" smtClean="0">
                <a:latin typeface="Courier New"/>
                <a:cs typeface="Courier New"/>
              </a:rPr>
              <a:t>R. Millikan :</a:t>
            </a:r>
          </a:p>
          <a:p>
            <a:pPr lvl="1"/>
            <a:r>
              <a:rPr lang="fr-FR" dirty="0" smtClean="0">
                <a:latin typeface="Courier New"/>
                <a:cs typeface="Courier New"/>
              </a:rPr>
              <a:t>de même nature que les rayons X</a:t>
            </a:r>
          </a:p>
          <a:p>
            <a:r>
              <a:rPr lang="fr-FR" dirty="0" smtClean="0">
                <a:latin typeface="Courier New"/>
                <a:cs typeface="Courier New"/>
              </a:rPr>
              <a:t>A. Compton :</a:t>
            </a:r>
          </a:p>
          <a:p>
            <a:pPr lvl="1"/>
            <a:r>
              <a:rPr lang="fr-FR" dirty="0" smtClean="0">
                <a:latin typeface="Courier New"/>
                <a:cs typeface="Courier New"/>
              </a:rPr>
              <a:t>particules chargées</a:t>
            </a:r>
          </a:p>
          <a:p>
            <a:r>
              <a:rPr lang="fr-FR" dirty="0" smtClean="0">
                <a:latin typeface="Courier New"/>
                <a:cs typeface="Courier New"/>
              </a:rPr>
              <a:t>Le débat fait rage … et la une du </a:t>
            </a:r>
            <a:r>
              <a:rPr lang="fr-FR" dirty="0" err="1" smtClean="0">
                <a:latin typeface="Courier New"/>
                <a:cs typeface="Courier New"/>
              </a:rPr>
              <a:t>New-York</a:t>
            </a:r>
            <a:r>
              <a:rPr lang="fr-FR" dirty="0" smtClean="0">
                <a:latin typeface="Courier New"/>
                <a:cs typeface="Courier New"/>
              </a:rPr>
              <a:t> Times en 1932</a:t>
            </a:r>
          </a:p>
        </p:txBody>
      </p:sp>
      <p:sp>
        <p:nvSpPr>
          <p:cNvPr id="6" name="Espace réservé du contenu 5"/>
          <p:cNvSpPr>
            <a:spLocks noGrp="1"/>
          </p:cNvSpPr>
          <p:nvPr>
            <p:ph sz="half" idx="2"/>
          </p:nvPr>
        </p:nvSpPr>
        <p:spPr>
          <a:xfrm>
            <a:off x="4521200" y="2133772"/>
            <a:ext cx="4322986" cy="1468515"/>
          </a:xfrm>
        </p:spPr>
        <p:txBody>
          <a:bodyPr>
            <a:normAutofit fontScale="47500" lnSpcReduction="20000"/>
          </a:bodyPr>
          <a:lstStyle/>
          <a:p>
            <a:r>
              <a:rPr lang="fr-FR" dirty="0" smtClean="0">
                <a:latin typeface="Courier New"/>
                <a:cs typeface="Courier New"/>
              </a:rPr>
              <a:t>Dans les années 1930, des physiciens parcourent le monde pour résoudre la controverse sur la nature du rayonnement cosmique…</a:t>
            </a:r>
          </a:p>
          <a:p>
            <a:pPr lvl="1"/>
            <a:r>
              <a:rPr lang="fr-FR" dirty="0" smtClean="0">
                <a:latin typeface="Courier New"/>
                <a:cs typeface="Courier New"/>
              </a:rPr>
              <a:t>J. Clay, en 1932, Indonésie</a:t>
            </a:r>
          </a:p>
          <a:p>
            <a:pPr lvl="1"/>
            <a:r>
              <a:rPr lang="fr-FR" dirty="0" smtClean="0">
                <a:latin typeface="Courier New"/>
                <a:cs typeface="Courier New"/>
              </a:rPr>
              <a:t>P. Auger et L. Leprince-Ringuet en 1933 à bord du paquebot Le Kerguelen entre le Havre et Buenos Aires.  </a:t>
            </a:r>
          </a:p>
          <a:p>
            <a:pPr lvl="1"/>
            <a:endParaRPr lang="fr-FR" dirty="0">
              <a:latin typeface="Courier New"/>
              <a:cs typeface="Courier New"/>
            </a:endParaRPr>
          </a:p>
        </p:txBody>
      </p:sp>
      <p:sp>
        <p:nvSpPr>
          <p:cNvPr id="7" name="Espace réservé du contenu 5"/>
          <p:cNvSpPr txBox="1">
            <a:spLocks/>
          </p:cNvSpPr>
          <p:nvPr/>
        </p:nvSpPr>
        <p:spPr>
          <a:xfrm>
            <a:off x="6145293" y="276359"/>
            <a:ext cx="2780981" cy="778933"/>
          </a:xfrm>
          <a:prstGeom prst="rect">
            <a:avLst/>
          </a:prstGeom>
          <a:solidFill>
            <a:schemeClr val="bg2"/>
          </a:solidFill>
          <a:effectLst>
            <a:outerShdw blurRad="92075" dist="190500" dir="2700000" algn="tl" rotWithShape="0">
              <a:schemeClr val="bg2">
                <a:lumMod val="25000"/>
                <a:alpha val="43000"/>
              </a:schemeClr>
            </a:outerShdw>
          </a:effectLst>
        </p:spPr>
        <p:txBody>
          <a:bodyPr vert="horz" lIns="91440" tIns="45720" rIns="91440" bIns="45720" rtlCol="0">
            <a:normAutofit fontScale="47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fr-FR" sz="2800" b="0" i="0" u="none" strike="noStrike" kern="1200" cap="none" spc="0" normalizeH="0" baseline="0" noProof="0" dirty="0" smtClean="0">
                <a:ln>
                  <a:noFill/>
                </a:ln>
                <a:solidFill>
                  <a:schemeClr val="bg2">
                    <a:lumMod val="25000"/>
                  </a:schemeClr>
                </a:solidFill>
                <a:effectLst/>
                <a:uLnTx/>
                <a:uFillTx/>
                <a:latin typeface="Courier New"/>
                <a:ea typeface="+mn-ea"/>
                <a:cs typeface="Courier New"/>
              </a:rPr>
              <a:t>Le champ magnétique terrestre </a:t>
            </a:r>
            <a:r>
              <a:rPr lang="fr-FR" sz="2800" dirty="0" smtClean="0">
                <a:solidFill>
                  <a:schemeClr val="bg2">
                    <a:lumMod val="25000"/>
                  </a:schemeClr>
                </a:solidFill>
                <a:latin typeface="Courier New"/>
                <a:cs typeface="Courier New"/>
              </a:rPr>
              <a:t>: </a:t>
            </a:r>
            <a:r>
              <a:rPr kumimoji="0" lang="fr-FR" sz="2800" b="0" i="0" u="none" strike="noStrike" kern="1200" cap="none" spc="0" normalizeH="0" baseline="0" noProof="0" dirty="0" smtClean="0">
                <a:ln>
                  <a:noFill/>
                </a:ln>
                <a:solidFill>
                  <a:schemeClr val="bg2">
                    <a:lumMod val="25000"/>
                  </a:schemeClr>
                </a:solidFill>
                <a:effectLst/>
                <a:uLnTx/>
                <a:uFillTx/>
                <a:latin typeface="Courier New"/>
                <a:ea typeface="+mn-ea"/>
                <a:cs typeface="Courier New"/>
              </a:rPr>
              <a:t>un élément expérimental pour trancher la question</a:t>
            </a:r>
            <a:endParaRPr kumimoji="0" lang="fr-FR" sz="2800" b="0" i="0" u="none" strike="noStrike" kern="1200" cap="none" spc="0" normalizeH="0" baseline="0" noProof="0" dirty="0">
              <a:ln>
                <a:noFill/>
              </a:ln>
              <a:solidFill>
                <a:schemeClr val="bg2">
                  <a:lumMod val="25000"/>
                </a:schemeClr>
              </a:solidFill>
              <a:effectLst/>
              <a:uLnTx/>
              <a:uFillTx/>
              <a:latin typeface="Courier New"/>
              <a:ea typeface="+mn-ea"/>
              <a:cs typeface="Courier New"/>
            </a:endParaRPr>
          </a:p>
        </p:txBody>
      </p:sp>
      <p:pic>
        <p:nvPicPr>
          <p:cNvPr id="9" name="Image 8" descr="article times.jpg"/>
          <p:cNvPicPr>
            <a:picLocks noChangeAspect="1"/>
          </p:cNvPicPr>
          <p:nvPr/>
        </p:nvPicPr>
        <p:blipFill>
          <a:blip r:embed="rId4"/>
          <a:srcRect b="35782"/>
          <a:stretch>
            <a:fillRect/>
          </a:stretch>
        </p:blipFill>
        <p:spPr>
          <a:xfrm>
            <a:off x="289741" y="3971038"/>
            <a:ext cx="2206592" cy="2141359"/>
          </a:xfrm>
          <a:prstGeom prst="rect">
            <a:avLst/>
          </a:prstGeom>
          <a:effectLst>
            <a:outerShdw blurRad="88900" dist="190500" dir="2700000" algn="tl" rotWithShape="0">
              <a:schemeClr val="bg2">
                <a:lumMod val="25000"/>
                <a:alpha val="43000"/>
              </a:schemeClr>
            </a:outerShdw>
          </a:effectLst>
        </p:spPr>
      </p:pic>
      <p:pic>
        <p:nvPicPr>
          <p:cNvPr id="13" name="Image 12" descr="B_Terre.jpg"/>
          <p:cNvPicPr>
            <a:picLocks noChangeAspect="1"/>
          </p:cNvPicPr>
          <p:nvPr/>
        </p:nvPicPr>
        <p:blipFill>
          <a:blip r:embed="rId5"/>
          <a:stretch>
            <a:fillRect/>
          </a:stretch>
        </p:blipFill>
        <p:spPr>
          <a:xfrm>
            <a:off x="4313014" y="136425"/>
            <a:ext cx="1734914" cy="1725329"/>
          </a:xfrm>
          <a:prstGeom prst="rect">
            <a:avLst/>
          </a:prstGeom>
          <a:effectLst>
            <a:outerShdw blurRad="88900" dist="190500" dir="2700000" algn="tl" rotWithShape="0">
              <a:schemeClr val="bg2">
                <a:lumMod val="25000"/>
                <a:alpha val="43000"/>
              </a:schemeClr>
            </a:outerShdw>
          </a:effectLst>
        </p:spPr>
      </p:pic>
      <p:pic>
        <p:nvPicPr>
          <p:cNvPr id="14" name="Image 13" descr="Kerguelen_1.jpg"/>
          <p:cNvPicPr>
            <a:picLocks noChangeAspect="1"/>
          </p:cNvPicPr>
          <p:nvPr/>
        </p:nvPicPr>
        <p:blipFill>
          <a:blip r:embed="rId6"/>
          <a:srcRect l="1114" t="1894" r="3809" b="7542"/>
          <a:stretch>
            <a:fillRect/>
          </a:stretch>
        </p:blipFill>
        <p:spPr>
          <a:xfrm rot="336728">
            <a:off x="5727466" y="3784033"/>
            <a:ext cx="2933349" cy="1816136"/>
          </a:xfrm>
          <a:prstGeom prst="rect">
            <a:avLst/>
          </a:prstGeom>
          <a:effectLst>
            <a:outerShdw blurRad="88900" dist="190500" dir="2700000" algn="tl" rotWithShape="0">
              <a:schemeClr val="bg2">
                <a:lumMod val="25000"/>
                <a:alpha val="43000"/>
              </a:schemeClr>
            </a:outerShdw>
          </a:effectLst>
        </p:spPr>
      </p:pic>
      <p:sp>
        <p:nvSpPr>
          <p:cNvPr id="8" name="ZoneTexte 7"/>
          <p:cNvSpPr txBox="1"/>
          <p:nvPr/>
        </p:nvSpPr>
        <p:spPr>
          <a:xfrm>
            <a:off x="1867158" y="5887795"/>
            <a:ext cx="7421603" cy="923330"/>
          </a:xfrm>
          <a:prstGeom prst="rect">
            <a:avLst/>
          </a:prstGeom>
          <a:noFill/>
        </p:spPr>
        <p:txBody>
          <a:bodyPr wrap="square" rtlCol="0">
            <a:spAutoFit/>
          </a:bodyPr>
          <a:lstStyle/>
          <a:p>
            <a:r>
              <a:rPr lang="fr-FR" dirty="0" smtClean="0">
                <a:solidFill>
                  <a:srgbClr val="CC1C2C"/>
                </a:solidFill>
                <a:latin typeface="Chalkduster"/>
                <a:cs typeface="Chalkduster"/>
              </a:rPr>
              <a:t>Les rayons cosmiques sont des particules chargées ! </a:t>
            </a:r>
          </a:p>
          <a:p>
            <a:r>
              <a:rPr lang="fr-FR" dirty="0" smtClean="0">
                <a:solidFill>
                  <a:srgbClr val="CC1C2C"/>
                </a:solidFill>
                <a:latin typeface="Chalkduster"/>
                <a:cs typeface="Chalkduster"/>
              </a:rPr>
              <a:t>L’asymétrie est-ouest permet d’affirmer qu’elles sont en majorité chargées positivement </a:t>
            </a:r>
            <a:endParaRPr lang="fr-FR" dirty="0">
              <a:solidFill>
                <a:srgbClr val="CC1C2C"/>
              </a:solidFill>
              <a:latin typeface="Chalkduster"/>
              <a:cs typeface="Chalkduster"/>
            </a:endParaRPr>
          </a:p>
        </p:txBody>
      </p:sp>
      <p:pic>
        <p:nvPicPr>
          <p:cNvPr id="15" name="Image 14"/>
          <p:cNvPicPr>
            <a:picLocks noChangeAspect="1"/>
          </p:cNvPicPr>
          <p:nvPr/>
        </p:nvPicPr>
        <p:blipFill>
          <a:blip r:embed="rId7"/>
          <a:stretch>
            <a:fillRect/>
          </a:stretch>
        </p:blipFill>
        <p:spPr>
          <a:xfrm>
            <a:off x="2338479" y="910933"/>
            <a:ext cx="1260000" cy="1260000"/>
          </a:xfrm>
          <a:prstGeom prst="rect">
            <a:avLst/>
          </a:prstGeom>
        </p:spPr>
      </p:pic>
      <p:sp>
        <p:nvSpPr>
          <p:cNvPr id="16" name="ZoneTexte 15"/>
          <p:cNvSpPr txBox="1"/>
          <p:nvPr/>
        </p:nvSpPr>
        <p:spPr>
          <a:xfrm rot="20940000">
            <a:off x="2693450" y="1344297"/>
            <a:ext cx="693052" cy="369332"/>
          </a:xfrm>
          <a:prstGeom prst="rect">
            <a:avLst/>
          </a:prstGeom>
          <a:noFill/>
          <a:scene3d>
            <a:camera prst="orthographicFront">
              <a:rot lat="0" lon="0" rev="0"/>
            </a:camera>
            <a:lightRig rig="threePt" dir="t"/>
          </a:scene3d>
        </p:spPr>
        <p:txBody>
          <a:bodyPr wrap="square" rtlCol="0">
            <a:spAutoFit/>
          </a:bodyPr>
          <a:lstStyle/>
          <a:p>
            <a:r>
              <a:rPr lang="fr-FR" dirty="0" smtClean="0">
                <a:solidFill>
                  <a:srgbClr val="CC1C2C"/>
                </a:solidFill>
                <a:latin typeface="Chalkboard"/>
                <a:cs typeface="Chalkboard"/>
              </a:rPr>
              <a:t>1930</a:t>
            </a:r>
            <a:endParaRPr lang="fr-FR" dirty="0">
              <a:solidFill>
                <a:srgbClr val="CC1C2C"/>
              </a:solidFill>
              <a:latin typeface="Chalkboard"/>
              <a:cs typeface="Chalkboard"/>
            </a:endParaRPr>
          </a:p>
        </p:txBody>
      </p:sp>
      <p:sp>
        <p:nvSpPr>
          <p:cNvPr id="18" name="Espace réservé du numéro de diapositive 17"/>
          <p:cNvSpPr>
            <a:spLocks noGrp="1"/>
          </p:cNvSpPr>
          <p:nvPr>
            <p:ph type="sldNum" sz="quarter" idx="12"/>
          </p:nvPr>
        </p:nvSpPr>
        <p:spPr/>
        <p:txBody>
          <a:bodyPr/>
          <a:lstStyle/>
          <a:p>
            <a:fld id="{684C5316-FBB1-FF45-AEA6-6814A1E4F591}" type="slidenum">
              <a:rPr lang="fr-FR" smtClean="0"/>
              <a:pPr/>
              <a:t>9</a:t>
            </a:fld>
            <a:endParaRPr lang="fr-FR"/>
          </a:p>
        </p:txBody>
      </p:sp>
      <p:sp>
        <p:nvSpPr>
          <p:cNvPr id="19" name="Espace réservé du pied de page 18"/>
          <p:cNvSpPr>
            <a:spLocks noGrp="1"/>
          </p:cNvSpPr>
          <p:nvPr>
            <p:ph type="ftr" sz="quarter" idx="11"/>
          </p:nvPr>
        </p:nvSpPr>
        <p:spPr/>
        <p:txBody>
          <a:bodyPr/>
          <a:lstStyle/>
          <a:p>
            <a:r>
              <a:rPr lang="fr-FR" smtClean="0"/>
              <a:t>Delphine Monnier Ragaigne</a:t>
            </a:r>
            <a:endParaRPr lang="fr-F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22998</TotalTime>
  <Words>3368</Words>
  <Application>Microsoft Macintosh PowerPoint</Application>
  <PresentationFormat>Présentation à l'écran (4:3)</PresentationFormat>
  <Paragraphs>416</Paragraphs>
  <Slides>49</Slides>
  <Notes>19</Notes>
  <HiddenSlides>0</HiddenSlides>
  <MMClips>5</MMClips>
  <ScaleCrop>false</ScaleCrop>
  <HeadingPairs>
    <vt:vector size="4" baseType="variant">
      <vt:variant>
        <vt:lpstr>Modèle de conception</vt:lpstr>
      </vt:variant>
      <vt:variant>
        <vt:i4>1</vt:i4>
      </vt:variant>
      <vt:variant>
        <vt:lpstr>Titres des diapositives</vt:lpstr>
      </vt:variant>
      <vt:variant>
        <vt:i4>49</vt:i4>
      </vt:variant>
    </vt:vector>
  </HeadingPairs>
  <TitlesOfParts>
    <vt:vector size="50" baseType="lpstr">
      <vt:lpstr>Thème Office</vt:lpstr>
      <vt:lpstr>Le mystère des rayons cosmiques  Delphine Monnier Ragaigne Université Paris Sud  Laboratoire de L’accélérateur Linéaire</vt:lpstr>
      <vt:lpstr>Les indices précurseurs </vt:lpstr>
      <vt:lpstr>L’électro-scope</vt:lpstr>
      <vt:lpstr>Ionisation de l’air</vt:lpstr>
      <vt:lpstr>Terrestre ou extraterrestre ?</vt:lpstr>
      <vt:lpstr>La découverte</vt:lpstr>
      <vt:lpstr>La quête en haute altitude</vt:lpstr>
      <vt:lpstr>Nouveaux instruments, nouvelles techniques </vt:lpstr>
      <vt:lpstr>La controverse: rayons ou particules ? </vt:lpstr>
      <vt:lpstr>La naissance de la physique des particules</vt:lpstr>
      <vt:lpstr>Découverte de l’anti-matière </vt:lpstr>
      <vt:lpstr>Composantes du rayonnement </vt:lpstr>
      <vt:lpstr>Sur la piste des grandes gerbes</vt:lpstr>
      <vt:lpstr>Un premier bilan</vt:lpstr>
      <vt:lpstr>Les détecteurs progressent </vt:lpstr>
      <vt:lpstr>Le « bestiaire » s’agrandit </vt:lpstr>
      <vt:lpstr>Des machines à particules </vt:lpstr>
      <vt:lpstr>S’en protéger ou s’en servir !</vt:lpstr>
      <vt:lpstr>Toujours plus haut</vt:lpstr>
      <vt:lpstr>En ballon, en avion….</vt:lpstr>
      <vt:lpstr>… et en orbite !</vt:lpstr>
      <vt:lpstr>De nos jours</vt:lpstr>
      <vt:lpstr>L’astronomie gamma</vt:lpstr>
      <vt:lpstr>Détecteurs dans l’espace</vt:lpstr>
      <vt:lpstr>Observatoires terrestres</vt:lpstr>
      <vt:lpstr>Des systèmes de détection dans l’espace</vt:lpstr>
      <vt:lpstr>Des observatoires gigantesques</vt:lpstr>
      <vt:lpstr>L’ObservatoirePierre Auger</vt:lpstr>
      <vt:lpstr>Les cuves du réseau au sol</vt:lpstr>
      <vt:lpstr>Le fonctionnement d’une cuve</vt:lpstr>
      <vt:lpstr>Les télescopes de fluorescence</vt:lpstr>
      <vt:lpstr>Les Télescopes</vt:lpstr>
      <vt:lpstr>Les Télescopes</vt:lpstr>
      <vt:lpstr>Un rayon cosmique arrive…</vt:lpstr>
      <vt:lpstr>Auger…sous un autre angle</vt:lpstr>
      <vt:lpstr>Les « quatters… »</vt:lpstr>
      <vt:lpstr>Les « quatters</vt:lpstr>
      <vt:lpstr>Comment déplacer une cuve?</vt:lpstr>
      <vt:lpstr>Retour vers la science…</vt:lpstr>
      <vt:lpstr>Le soleil</vt:lpstr>
      <vt:lpstr>Et au delà?</vt:lpstr>
      <vt:lpstr>Naissance dans une SuperNova</vt:lpstr>
      <vt:lpstr>Diapositive 43</vt:lpstr>
      <vt:lpstr>Les sursauts Gamma</vt:lpstr>
      <vt:lpstr>Les Rayons cosmiques: si « extraordinaires »??</vt:lpstr>
      <vt:lpstr>Echelle d’énergie</vt:lpstr>
      <vt:lpstr>Echelle d’énergie</vt:lpstr>
      <vt:lpstr>Dans la vie de tous les jours (ou presque !) </vt:lpstr>
      <vt:lpstr>Merci de votre  attention</vt:lpstr>
    </vt:vector>
  </TitlesOfParts>
  <Company>LPSC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Corinne Berat</dc:creator>
  <cp:lastModifiedBy>Delphine Monnier</cp:lastModifiedBy>
  <cp:revision>179</cp:revision>
  <dcterms:created xsi:type="dcterms:W3CDTF">2013-05-20T19:24:00Z</dcterms:created>
  <dcterms:modified xsi:type="dcterms:W3CDTF">2013-05-20T19:36:58Z</dcterms:modified>
</cp:coreProperties>
</file>