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301" r:id="rId3"/>
    <p:sldId id="284" r:id="rId4"/>
    <p:sldId id="302" r:id="rId5"/>
    <p:sldId id="304" r:id="rId6"/>
    <p:sldId id="303" r:id="rId7"/>
    <p:sldId id="305" r:id="rId8"/>
    <p:sldId id="306" r:id="rId9"/>
    <p:sldId id="275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Installation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dirty="0" smtClean="0"/>
              <a:t>24-</a:t>
            </a:r>
            <a:r>
              <a:rPr lang="en-US" smtClean="0"/>
              <a:t>25 October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minimal </a:t>
            </a:r>
            <a:r>
              <a:rPr lang="en-US" dirty="0" err="1" smtClean="0"/>
              <a:t>StratusLab</a:t>
            </a:r>
            <a:r>
              <a:rPr lang="en-US" dirty="0" smtClean="0"/>
              <a:t> cloud</a:t>
            </a:r>
          </a:p>
          <a:p>
            <a:pPr lvl="1"/>
            <a:r>
              <a:rPr lang="en-US" dirty="0" smtClean="0"/>
              <a:t>2 “modern” physical machines</a:t>
            </a:r>
          </a:p>
          <a:p>
            <a:pPr lvl="1"/>
            <a:r>
              <a:rPr lang="en-US" dirty="0" smtClean="0"/>
              <a:t>Basic networking services</a:t>
            </a:r>
          </a:p>
          <a:p>
            <a:r>
              <a:rPr lang="en-US" dirty="0" smtClean="0"/>
              <a:t>Deployment</a:t>
            </a:r>
          </a:p>
          <a:p>
            <a:pPr lvl="1"/>
            <a:r>
              <a:rPr lang="en-US" b="1" dirty="0" smtClean="0"/>
              <a:t>Frontend</a:t>
            </a:r>
            <a:r>
              <a:rPr lang="en-US" dirty="0" smtClean="0"/>
              <a:t>: Contains user-facing cloud services</a:t>
            </a:r>
          </a:p>
          <a:p>
            <a:pPr lvl="1"/>
            <a:r>
              <a:rPr lang="en-US" b="1" dirty="0" smtClean="0"/>
              <a:t>Node</a:t>
            </a:r>
            <a:r>
              <a:rPr lang="en-US" dirty="0" smtClean="0"/>
              <a:t>: Hosts virtual machines</a:t>
            </a:r>
          </a:p>
          <a:p>
            <a:pPr lvl="1"/>
            <a:r>
              <a:rPr lang="en-US" b="1" dirty="0" smtClean="0"/>
              <a:t>External</a:t>
            </a:r>
            <a:r>
              <a:rPr lang="en-US" dirty="0" smtClean="0"/>
              <a:t>: Basic infrastructure services some of which may be installed on cloud machines.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Tutorial</a:t>
            </a:r>
            <a:endParaRPr lang="en-US" dirty="0"/>
          </a:p>
        </p:txBody>
      </p:sp>
      <p:pic>
        <p:nvPicPr>
          <p:cNvPr id="13" name="Picture Placeholder 12" descr="install-diagram.pn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-39117" b="-3911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266981" y="5793313"/>
            <a:ext cx="8673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Tutorial uses simplest deployment; other configurations are possible.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Scripted Installation (</a:t>
            </a:r>
            <a:r>
              <a:rPr lang="en-US" dirty="0" smtClean="0">
                <a:solidFill>
                  <a:srgbClr val="FF0000"/>
                </a:solidFill>
              </a:rPr>
              <a:t>used for tutorial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Official, supported method from </a:t>
            </a:r>
            <a:r>
              <a:rPr lang="en-US" dirty="0" err="1" smtClean="0"/>
              <a:t>StratusLab</a:t>
            </a:r>
            <a:r>
              <a:rPr lang="en-US" dirty="0" smtClean="0"/>
              <a:t> collaboration</a:t>
            </a:r>
          </a:p>
          <a:p>
            <a:pPr lvl="1"/>
            <a:r>
              <a:rPr lang="en-US" dirty="0" smtClean="0"/>
              <a:t>Automates the installation from a set of configuration parameters</a:t>
            </a:r>
          </a:p>
          <a:p>
            <a:pPr lvl="1"/>
            <a:r>
              <a:rPr lang="en-US" dirty="0" smtClean="0"/>
              <a:t>Requires password-less, root access between machines with SSH</a:t>
            </a:r>
          </a:p>
          <a:p>
            <a:pPr lvl="1"/>
            <a:r>
              <a:rPr lang="en-US" dirty="0" smtClean="0"/>
              <a:t>Will use this for tutorial.</a:t>
            </a:r>
          </a:p>
          <a:p>
            <a:endParaRPr lang="en-US" dirty="0" smtClean="0"/>
          </a:p>
          <a:p>
            <a:r>
              <a:rPr lang="en-US" dirty="0" err="1" smtClean="0"/>
              <a:t>Quattor</a:t>
            </a:r>
            <a:r>
              <a:rPr lang="en-US" dirty="0" smtClean="0"/>
              <a:t> Installation (not used for tutorial)</a:t>
            </a:r>
          </a:p>
          <a:p>
            <a:pPr lvl="1"/>
            <a:r>
              <a:rPr lang="en-US" dirty="0" smtClean="0"/>
              <a:t>Supported by </a:t>
            </a:r>
            <a:r>
              <a:rPr lang="en-US" dirty="0" err="1" smtClean="0"/>
              <a:t>Quattor</a:t>
            </a:r>
            <a:r>
              <a:rPr lang="en-US" dirty="0" smtClean="0"/>
              <a:t> community and LAL</a:t>
            </a:r>
          </a:p>
          <a:p>
            <a:pPr lvl="1"/>
            <a:r>
              <a:rPr lang="en-US" dirty="0" smtClean="0"/>
              <a:t>Used at LAL for all cloud deployments</a:t>
            </a:r>
          </a:p>
          <a:p>
            <a:pPr lvl="1"/>
            <a:r>
              <a:rPr lang="en-US" dirty="0" smtClean="0"/>
              <a:t>May contain LAL-isms, help with making templates generic welcome</a:t>
            </a:r>
          </a:p>
          <a:p>
            <a:pPr lvl="1"/>
            <a:r>
              <a:rPr lang="en-US" dirty="0" smtClean="0"/>
              <a:t>Usually a delay between a </a:t>
            </a:r>
            <a:r>
              <a:rPr lang="en-US" dirty="0" err="1" smtClean="0"/>
              <a:t>StratusLab</a:t>
            </a:r>
            <a:r>
              <a:rPr lang="en-US" dirty="0" smtClean="0"/>
              <a:t> release and template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Two physical machines with minimum configuration:</a:t>
            </a:r>
          </a:p>
          <a:p>
            <a:pPr lvl="2"/>
            <a:r>
              <a:rPr lang="en-US" dirty="0" smtClean="0"/>
              <a:t>1 64-bit multi-core CPU with VT-</a:t>
            </a:r>
            <a:r>
              <a:rPr lang="en-US" dirty="0" err="1" smtClean="0"/>
              <a:t>x</a:t>
            </a:r>
            <a:r>
              <a:rPr lang="en-US" dirty="0" smtClean="0"/>
              <a:t> extensions  </a:t>
            </a:r>
          </a:p>
          <a:p>
            <a:pPr lvl="2"/>
            <a:r>
              <a:rPr lang="en-US" dirty="0" smtClean="0"/>
              <a:t>4 GB RAM</a:t>
            </a:r>
          </a:p>
          <a:p>
            <a:pPr lvl="2"/>
            <a:r>
              <a:rPr lang="en-US" dirty="0" smtClean="0"/>
              <a:t>200 GB of local disk space</a:t>
            </a:r>
          </a:p>
          <a:p>
            <a:pPr lvl="1"/>
            <a:r>
              <a:rPr lang="en-US" dirty="0" smtClean="0"/>
              <a:t>Virtualization extensions enabled in BIOS</a:t>
            </a:r>
          </a:p>
          <a:p>
            <a:r>
              <a:rPr lang="en-US" dirty="0" smtClean="0"/>
              <a:t>Operating System </a:t>
            </a:r>
          </a:p>
          <a:p>
            <a:pPr lvl="1"/>
            <a:r>
              <a:rPr lang="en-US" dirty="0" smtClean="0"/>
              <a:t>Minimal installation of latest, updated </a:t>
            </a:r>
            <a:r>
              <a:rPr lang="en-US" dirty="0" err="1" smtClean="0"/>
              <a:t>CentOS</a:t>
            </a:r>
            <a:r>
              <a:rPr lang="en-US" dirty="0" smtClean="0"/>
              <a:t> 6 release</a:t>
            </a:r>
          </a:p>
          <a:p>
            <a:pPr lvl="1"/>
            <a:r>
              <a:rPr lang="en-US" dirty="0" err="1" smtClean="0"/>
              <a:t>SELinux</a:t>
            </a:r>
            <a:r>
              <a:rPr lang="en-US" dirty="0" smtClean="0"/>
              <a:t> disabled!</a:t>
            </a:r>
          </a:p>
          <a:p>
            <a:pPr lvl="1"/>
            <a:r>
              <a:rPr lang="en-US" dirty="0" smtClean="0"/>
              <a:t>Python 2 (2.6+) installed</a:t>
            </a:r>
          </a:p>
          <a:p>
            <a:pPr lvl="1"/>
            <a:r>
              <a:rPr lang="en-US" dirty="0" smtClean="0"/>
              <a:t>LVM for system volumes with two groups vg.01 (OS) and vg.02 (data)</a:t>
            </a:r>
          </a:p>
          <a:p>
            <a:pPr lvl="1"/>
            <a:r>
              <a:rPr lang="en-US" dirty="0" smtClean="0"/>
              <a:t>Configured for EPEL and </a:t>
            </a:r>
            <a:r>
              <a:rPr lang="en-US" dirty="0" err="1" smtClean="0"/>
              <a:t>StratusLab</a:t>
            </a:r>
            <a:r>
              <a:rPr lang="en-US" dirty="0" smtClean="0"/>
              <a:t> yum repositories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969000" y="2794000"/>
            <a:ext cx="2603500" cy="13208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“Fat” machines are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preferred for cloud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 resources!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DNS must be configured with names for physical and virtual machines</a:t>
            </a:r>
          </a:p>
          <a:p>
            <a:pPr lvl="1"/>
            <a:r>
              <a:rPr lang="en-US" dirty="0" smtClean="0"/>
              <a:t>DNS must support reverse-DNS lookups</a:t>
            </a:r>
          </a:p>
          <a:p>
            <a:pPr lvl="1"/>
            <a:r>
              <a:rPr lang="en-US" dirty="0" smtClean="0"/>
              <a:t>DCHP server is required, but can be installed on cloud</a:t>
            </a:r>
          </a:p>
          <a:p>
            <a:r>
              <a:rPr lang="en-US" dirty="0" smtClean="0"/>
              <a:t>Connectivity</a:t>
            </a:r>
          </a:p>
          <a:p>
            <a:pPr lvl="1"/>
            <a:r>
              <a:rPr lang="en-US" dirty="0" smtClean="0"/>
              <a:t>SSH to machines as root must work</a:t>
            </a:r>
          </a:p>
          <a:p>
            <a:pPr lvl="1"/>
            <a:r>
              <a:rPr lang="en-US" dirty="0" smtClean="0"/>
              <a:t>Password-less root access between all machines must also work</a:t>
            </a:r>
          </a:p>
          <a:p>
            <a:pPr lvl="2"/>
            <a:r>
              <a:rPr lang="en-US" dirty="0" smtClean="0"/>
              <a:t>Frontend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Node(s</a:t>
            </a:r>
            <a:r>
              <a:rPr lang="en-US" dirty="0" smtClean="0">
                <a:sym typeface="Wingdings"/>
              </a:rPr>
              <a:t>)</a:t>
            </a:r>
          </a:p>
          <a:p>
            <a:pPr lvl="2"/>
            <a:r>
              <a:rPr lang="en-US" dirty="0" err="1" smtClean="0">
                <a:sym typeface="Wingdings"/>
              </a:rPr>
              <a:t>Node(s</a:t>
            </a:r>
            <a:r>
              <a:rPr lang="en-US" dirty="0" smtClean="0">
                <a:sym typeface="Wingdings"/>
              </a:rPr>
              <a:t>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Frontend</a:t>
            </a:r>
          </a:p>
          <a:p>
            <a:pPr lvl="2"/>
            <a:r>
              <a:rPr lang="en-US" dirty="0" smtClean="0">
                <a:sym typeface="Wingdings"/>
              </a:rPr>
              <a:t>Frontend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Frontend (!!)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Command Line Client (CLI)</a:t>
            </a:r>
          </a:p>
          <a:p>
            <a:pPr lvl="1"/>
            <a:r>
              <a:rPr lang="en-US" dirty="0" smtClean="0"/>
              <a:t>Use standard user commands to test installation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stratus-test </a:t>
            </a:r>
            <a:r>
              <a:rPr lang="en-US" dirty="0" smtClean="0"/>
              <a:t>command will run standard workflows</a:t>
            </a:r>
          </a:p>
          <a:p>
            <a:pPr lvl="1"/>
            <a:r>
              <a:rPr lang="en-US" dirty="0" smtClean="0"/>
              <a:t>Helpful to create standard user account for running tests </a:t>
            </a:r>
          </a:p>
          <a:p>
            <a:endParaRPr lang="en-US" dirty="0" smtClean="0"/>
          </a:p>
          <a:p>
            <a:r>
              <a:rPr lang="en-US" dirty="0" smtClean="0"/>
              <a:t>Troubleshooting</a:t>
            </a:r>
          </a:p>
          <a:p>
            <a:pPr lvl="1"/>
            <a:r>
              <a:rPr lang="en-US" dirty="0" smtClean="0"/>
              <a:t>Lots of moving parts in the system, interactions sometimes complex</a:t>
            </a:r>
          </a:p>
          <a:p>
            <a:pPr lvl="1"/>
            <a:r>
              <a:rPr lang="en-US" dirty="0" smtClean="0"/>
              <a:t>Look at CLI error messages (although sometimes not helpful)</a:t>
            </a:r>
          </a:p>
          <a:p>
            <a:pPr lvl="1"/>
            <a:r>
              <a:rPr lang="en-US" dirty="0" smtClean="0"/>
              <a:t>Investigate errors in the service log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Transversal Capabilities</a:t>
            </a:r>
          </a:p>
          <a:p>
            <a:pPr lvl="1"/>
            <a:r>
              <a:rPr lang="en-US" dirty="0" smtClean="0"/>
              <a:t>Authentication and authorization</a:t>
            </a:r>
          </a:p>
          <a:p>
            <a:r>
              <a:rPr lang="en-US" dirty="0" smtClean="0"/>
              <a:t>Core Services</a:t>
            </a:r>
          </a:p>
          <a:p>
            <a:pPr lvl="1"/>
            <a:r>
              <a:rPr lang="en-US" dirty="0" smtClean="0"/>
              <a:t>Marketplace</a:t>
            </a:r>
          </a:p>
          <a:p>
            <a:pPr lvl="1"/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Computing</a:t>
            </a:r>
          </a:p>
          <a:p>
            <a:r>
              <a:rPr lang="en-US" dirty="0" smtClean="0"/>
              <a:t>Evolution</a:t>
            </a:r>
          </a:p>
          <a:p>
            <a:pPr lvl="1"/>
            <a:r>
              <a:rPr lang="en-US" dirty="0" smtClean="0"/>
              <a:t>CIMI and </a:t>
            </a:r>
            <a:r>
              <a:rPr lang="en-US" dirty="0" err="1" smtClean="0"/>
              <a:t>Couchbase</a:t>
            </a:r>
            <a:endParaRPr lang="en-US" dirty="0" smtClean="0"/>
          </a:p>
          <a:p>
            <a:pPr lvl="1"/>
            <a:r>
              <a:rPr lang="en-US" dirty="0" err="1" smtClean="0"/>
              <a:t>SlipStream</a:t>
            </a:r>
            <a:r>
              <a:rPr lang="en-US" dirty="0" smtClean="0"/>
              <a:t> for cloud federation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Will point out where significant changes will occur in future releases.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Log into your machines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Verify prerequisites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EPEL and </a:t>
            </a:r>
            <a:r>
              <a:rPr lang="en-US" dirty="0" err="1" smtClean="0"/>
              <a:t>StratusLab</a:t>
            </a:r>
            <a:r>
              <a:rPr lang="en-US" dirty="0" smtClean="0"/>
              <a:t> repositories are accessible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3769836"/>
            <a:ext cx="8839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</a:rPr>
              <a:t>[</a:t>
            </a:r>
            <a:r>
              <a:rPr lang="en-US" dirty="0" err="1" smtClean="0">
                <a:latin typeface="Courier"/>
              </a:rPr>
              <a:t>StratusLab</a:t>
            </a:r>
            <a:r>
              <a:rPr lang="en-US" dirty="0" smtClean="0">
                <a:latin typeface="Courier"/>
              </a:rPr>
              <a:t>-Releases</a:t>
            </a:r>
          </a:p>
          <a:p>
            <a:r>
              <a:rPr lang="en-US" dirty="0" smtClean="0">
                <a:latin typeface="Courier"/>
              </a:rPr>
              <a:t>name=</a:t>
            </a:r>
            <a:r>
              <a:rPr lang="en-US" dirty="0" err="1" smtClean="0">
                <a:latin typeface="Courier"/>
              </a:rPr>
              <a:t>StratusLab</a:t>
            </a:r>
            <a:r>
              <a:rPr lang="en-US" dirty="0" smtClean="0">
                <a:latin typeface="Courier"/>
              </a:rPr>
              <a:t>-Releases</a:t>
            </a:r>
          </a:p>
          <a:p>
            <a:r>
              <a:rPr lang="en-US" dirty="0" err="1" smtClean="0">
                <a:latin typeface="Courier"/>
              </a:rPr>
              <a:t>baseurl</a:t>
            </a:r>
            <a:r>
              <a:rPr lang="en-US" dirty="0" smtClean="0">
                <a:latin typeface="Courier"/>
              </a:rPr>
              <a:t>=http://yum.stratuslab.eu/releases/</a:t>
            </a:r>
            <a:r>
              <a:rPr lang="en-US" dirty="0" smtClean="0">
                <a:solidFill>
                  <a:srgbClr val="FF0000"/>
                </a:solidFill>
                <a:latin typeface="Courier"/>
              </a:rPr>
              <a:t>centos-6-v13.10.0</a:t>
            </a:r>
            <a:r>
              <a:rPr lang="en-US" dirty="0" smtClean="0">
                <a:latin typeface="Courier"/>
              </a:rPr>
              <a:t>/</a:t>
            </a:r>
          </a:p>
          <a:p>
            <a:r>
              <a:rPr lang="en-US" dirty="0" smtClean="0">
                <a:latin typeface="Courier"/>
              </a:rPr>
              <a:t>enabled=1</a:t>
            </a:r>
          </a:p>
          <a:p>
            <a:r>
              <a:rPr lang="en-US" dirty="0" err="1" smtClean="0">
                <a:latin typeface="Courier"/>
              </a:rPr>
              <a:t>gpgcheck</a:t>
            </a:r>
            <a:r>
              <a:rPr lang="en-US" dirty="0" smtClean="0">
                <a:latin typeface="Courier"/>
              </a:rPr>
              <a:t>=0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87650" y="3248104"/>
            <a:ext cx="356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ourier"/>
                <a:cs typeface="Courier"/>
              </a:rPr>
              <a:t>/etc/</a:t>
            </a:r>
            <a:r>
              <a:rPr lang="en-US" b="1" u="sng" dirty="0" err="1" smtClean="0">
                <a:latin typeface="Courier"/>
                <a:cs typeface="Courier"/>
              </a:rPr>
              <a:t>yum.repos.d/sl.repo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1385</TotalTime>
  <Words>509</Words>
  <Application>Microsoft Macintosh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stratuslab-template-v4</vt:lpstr>
      <vt:lpstr>Installation Overview</vt:lpstr>
      <vt:lpstr>Goal of Tutorial</vt:lpstr>
      <vt:lpstr>Installation Methods</vt:lpstr>
      <vt:lpstr>Prerequisites</vt:lpstr>
      <vt:lpstr>Prerequisites</vt:lpstr>
      <vt:lpstr>Testing</vt:lpstr>
      <vt:lpstr>Tutorial Roadmap</vt:lpstr>
      <vt:lpstr>Exercises</vt:lpstr>
      <vt:lpstr>Questions and Discussion</vt:lpstr>
      <vt:lpstr>Slide 10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139</cp:revision>
  <cp:lastPrinted>2013-08-21T08:17:29Z</cp:lastPrinted>
  <dcterms:created xsi:type="dcterms:W3CDTF">2013-10-22T08:23:28Z</dcterms:created>
  <dcterms:modified xsi:type="dcterms:W3CDTF">2013-10-22T08:25:17Z</dcterms:modified>
</cp:coreProperties>
</file>