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pdf" ContentType="application/pd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handoutMasterIdLst>
    <p:handoutMasterId r:id="rId13"/>
  </p:handoutMasterIdLst>
  <p:sldIdLst>
    <p:sldId id="256" r:id="rId2"/>
    <p:sldId id="292" r:id="rId3"/>
    <p:sldId id="296" r:id="rId4"/>
    <p:sldId id="297" r:id="rId5"/>
    <p:sldId id="298" r:id="rId6"/>
    <p:sldId id="299" r:id="rId7"/>
    <p:sldId id="301" r:id="rId8"/>
    <p:sldId id="300" r:id="rId9"/>
    <p:sldId id="302" r:id="rId10"/>
    <p:sldId id="275" r:id="rId11"/>
    <p:sldId id="277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2696" y="-12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C8BF5E-9447-B649-97F0-34E260DB9F00}" type="datetimeFigureOut">
              <a:rPr lang="en-US" smtClean="0"/>
              <a:pPr/>
              <a:t>10/22/13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28BD47-3B80-7343-9322-2D280B94DC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5" Type="http://schemas.openxmlformats.org/officeDocument/2006/relationships/image" Target="../media/image61.png"/><Relationship Id="rId6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d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ctrTitle"/>
          </p:nvPr>
        </p:nvSpPr>
        <p:spPr>
          <a:xfrm>
            <a:off x="762000" y="4572000"/>
            <a:ext cx="7772400" cy="784225"/>
          </a:xfrm>
          <a:prstGeom prst="rect">
            <a:avLst/>
          </a:prstGeom>
        </p:spPr>
        <p:txBody>
          <a:bodyPr/>
          <a:lstStyle>
            <a:lvl1pPr algn="ctr">
              <a:defRPr sz="2800" b="1" i="0">
                <a:solidFill>
                  <a:srgbClr val="132B66"/>
                </a:solidFill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0"/>
          </p:nvPr>
        </p:nvSpPr>
        <p:spPr>
          <a:xfrm>
            <a:off x="762000" y="5356225"/>
            <a:ext cx="7772400" cy="892175"/>
          </a:xfrm>
          <a:prstGeom prst="rect">
            <a:avLst/>
          </a:prstGeom>
        </p:spPr>
        <p:txBody>
          <a:bodyPr wrap="none" anchor="ctr"/>
          <a:lstStyle>
            <a:lvl1pPr marL="0" indent="0" algn="ctr">
              <a:spcBef>
                <a:spcPts val="600"/>
              </a:spcBef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ctr">
              <a:spcBef>
                <a:spcPts val="0"/>
              </a:spcBef>
              <a:buFontTx/>
              <a:buNone/>
              <a:defRPr sz="2000"/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5" name="Picture 4" descr="stratuslab_logo_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46292" y="990600"/>
            <a:ext cx="7775408" cy="29845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>
  <p:cSld name="Copyr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327660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http://</a:t>
            </a:r>
            <a:r>
              <a:rPr lang="en-US" dirty="0" err="1" smtClean="0"/>
              <a:t>stratuslab.eu</a:t>
            </a:r>
            <a:r>
              <a:rPr lang="en-US" dirty="0" smtClean="0"/>
              <a:t>/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4267200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0" dirty="0" smtClean="0"/>
              <a:t>Copyright © 2013, Members</a:t>
            </a:r>
            <a:r>
              <a:rPr lang="en-US" sz="1400" b="0" baseline="0" dirty="0" smtClean="0"/>
              <a:t> of the </a:t>
            </a:r>
            <a:r>
              <a:rPr lang="en-US" sz="1400" b="0" baseline="0" dirty="0" err="1" smtClean="0"/>
              <a:t>StratusLab</a:t>
            </a:r>
            <a:r>
              <a:rPr lang="en-US" sz="1400" b="0" baseline="0" dirty="0" smtClean="0"/>
              <a:t> collaboration.</a:t>
            </a:r>
            <a:endParaRPr lang="en-US" sz="1400" b="0" dirty="0"/>
          </a:p>
        </p:txBody>
      </p:sp>
      <p:grpSp>
        <p:nvGrpSpPr>
          <p:cNvPr id="2" name="Group 10"/>
          <p:cNvGrpSpPr/>
          <p:nvPr/>
        </p:nvGrpSpPr>
        <p:grpSpPr>
          <a:xfrm>
            <a:off x="1151860" y="5715000"/>
            <a:ext cx="6620540" cy="523220"/>
            <a:chOff x="762000" y="5521980"/>
            <a:chExt cx="6620540" cy="523220"/>
          </a:xfrm>
        </p:grpSpPr>
        <p:sp>
          <p:nvSpPr>
            <p:cNvPr id="9" name="TextBox 8"/>
            <p:cNvSpPr txBox="1"/>
            <p:nvPr userDrawn="1"/>
          </p:nvSpPr>
          <p:spPr>
            <a:xfrm>
              <a:off x="762000" y="5521980"/>
              <a:ext cx="5334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400" b="0" dirty="0" smtClean="0"/>
                <a:t>This work is licensed under the Creative</a:t>
              </a:r>
              <a:r>
                <a:rPr lang="en-US" sz="1400" b="0" baseline="0" dirty="0" smtClean="0"/>
                <a:t> Commons Attribution 3.0 </a:t>
              </a:r>
              <a:r>
                <a:rPr lang="en-US" sz="1400" b="0" baseline="0" dirty="0" err="1" smtClean="0"/>
                <a:t>Unported</a:t>
              </a:r>
              <a:r>
                <a:rPr lang="en-US" sz="1400" b="0" baseline="0" dirty="0" smtClean="0"/>
                <a:t> License (http://creativecommons.org/licenses/by/3.0/). </a:t>
              </a:r>
              <a:endParaRPr lang="en-US" sz="1400" b="0" dirty="0"/>
            </a:p>
          </p:txBody>
        </p:sp>
        <p:pic>
          <p:nvPicPr>
            <p:cNvPr id="10" name="Picture 9" descr="by.eps"/>
            <p:cNvPicPr>
              <a:picLocks noChangeAspect="1"/>
            </p:cNvPicPr>
            <p:nvPr userDrawn="1"/>
          </p:nvPicPr>
          <mc:AlternateContent xmlns:ma="http://schemas.microsoft.com/office/mac/drawingml/2008/main">
            <mc:Choice Requires="ma">
              <p:blipFill>
                <a:blip r:embed="rId2"/>
                <a:stretch>
                  <a:fillRect/>
                </a:stretch>
              </p:blipFill>
            </mc:Choice>
    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 xmlns:ma="http://schemas.microsoft.com/office/mac/drawingml/2008/main">
              <p:blipFill>
                <a:blip r:embed="rId5"/>
                <a:stretch>
                  <a:fillRect/>
                </a:stretch>
              </p:blipFill>
            </mc:Fallback>
          </mc:AlternateContent>
          <p:spPr>
            <a:xfrm>
              <a:off x="6096000" y="5562600"/>
              <a:ext cx="1286540" cy="457200"/>
            </a:xfrm>
            <a:prstGeom prst="rect">
              <a:avLst/>
            </a:prstGeom>
          </p:spPr>
        </p:pic>
      </p:grpSp>
      <p:pic>
        <p:nvPicPr>
          <p:cNvPr id="11" name="Picture 10" descr="stratuslab_logo_1.png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100513" y="1219199"/>
            <a:ext cx="4909887" cy="188460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71600"/>
            <a:ext cx="9144000" cy="914400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0" y="6629400"/>
            <a:ext cx="9144000" cy="241300"/>
          </a:xfrm>
          <a:prstGeom prst="rect">
            <a:avLst/>
          </a:prstGeom>
          <a:solidFill>
            <a:srgbClr val="14326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8556625" y="6581001"/>
            <a:ext cx="5873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defRPr/>
            </a:pPr>
            <a:fld id="{D2D1206E-E5E9-B54D-A721-2B0F9C4D1662}" type="slidenum">
              <a:rPr lang="en-US" sz="1200">
                <a:solidFill>
                  <a:schemeClr val="bg1"/>
                </a:solidFill>
                <a:latin typeface="Arial Narrow"/>
                <a:cs typeface="Arial Narrow"/>
              </a:rPr>
              <a:pPr>
                <a:defRPr/>
              </a:pPr>
              <a:t>‹#›</a:t>
            </a:fld>
            <a:endParaRPr lang="en-US" sz="1200" dirty="0">
              <a:solidFill>
                <a:schemeClr val="bg1"/>
              </a:solidFill>
              <a:latin typeface="Arial Narrow"/>
              <a:cs typeface="Arial Narrow"/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 flipV="1">
            <a:off x="0" y="0"/>
            <a:ext cx="9144000" cy="11112"/>
          </a:xfrm>
          <a:prstGeom prst="line">
            <a:avLst/>
          </a:prstGeom>
          <a:gradFill rotWithShape="1">
            <a:gsLst>
              <a:gs pos="0">
                <a:srgbClr val="003366"/>
              </a:gs>
              <a:gs pos="50000">
                <a:srgbClr val="003366">
                  <a:gamma/>
                  <a:tint val="0"/>
                  <a:invGamma/>
                </a:srgbClr>
              </a:gs>
              <a:gs pos="100000">
                <a:srgbClr val="003366"/>
              </a:gs>
            </a:gsLst>
            <a:lin ang="5400000" scaled="1"/>
          </a:gradFill>
          <a:ln w="31750" cap="rnd" cmpd="sng" algn="ctr">
            <a:solidFill>
              <a:srgbClr val="14326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0" y="2514600"/>
            <a:ext cx="9144000" cy="3352800"/>
          </a:xfrm>
        </p:spPr>
        <p:txBody>
          <a:bodyPr/>
          <a:lstStyle>
            <a:lvl1pPr algn="ctr">
              <a:defRPr sz="3200" b="0">
                <a:solidFill>
                  <a:srgbClr val="000000"/>
                </a:solidFill>
              </a:defRPr>
            </a:lvl1pPr>
            <a:lvl2pPr algn="ctr">
              <a:defRPr sz="2400"/>
            </a:lvl2pPr>
            <a:lvl3pPr algn="ctr">
              <a:defRPr sz="2400"/>
            </a:lvl3pPr>
            <a:lvl4pPr algn="ctr">
              <a:defRPr sz="2400"/>
            </a:lvl4pPr>
            <a:lvl5pPr algn="ctr">
              <a:defRPr sz="2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04800" y="76200"/>
            <a:ext cx="76200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0"/>
          </p:nvPr>
        </p:nvSpPr>
        <p:spPr>
          <a:xfrm>
            <a:off x="304800" y="1447800"/>
            <a:ext cx="8534400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155700"/>
            <a:ext cx="4171950" cy="54737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5700"/>
            <a:ext cx="4173537" cy="54737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04800" y="76200"/>
            <a:ext cx="76962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wo Column Content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155700"/>
            <a:ext cx="4171950" cy="54737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04800" y="76200"/>
            <a:ext cx="76962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4724400" y="1143000"/>
            <a:ext cx="4191000" cy="54864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76200"/>
            <a:ext cx="76200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19200"/>
            <a:ext cx="5111750" cy="51816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3008313" cy="5181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4800" y="76200"/>
            <a:ext cx="76200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onten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19200"/>
            <a:ext cx="5111750" cy="51816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4800" y="76200"/>
            <a:ext cx="76200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381000" y="1219200"/>
            <a:ext cx="3048000" cy="5181600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.pdf"/><Relationship Id="rId12" Type="http://schemas.openxmlformats.org/officeDocument/2006/relationships/image" Target="../media/image21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0" y="0"/>
            <a:ext cx="9144000" cy="9906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8664575" y="809625"/>
            <a:ext cx="2286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8229600" y="838200"/>
            <a:ext cx="457200" cy="381000"/>
          </a:xfrm>
          <a:prstGeom prst="ellips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0" y="6629400"/>
            <a:ext cx="9144000" cy="241300"/>
          </a:xfrm>
          <a:prstGeom prst="rect">
            <a:avLst/>
          </a:prstGeom>
          <a:solidFill>
            <a:srgbClr val="14326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1003532" name="Text Box 12"/>
          <p:cNvSpPr txBox="1">
            <a:spLocks noChangeArrowheads="1"/>
          </p:cNvSpPr>
          <p:nvPr/>
        </p:nvSpPr>
        <p:spPr bwMode="auto">
          <a:xfrm>
            <a:off x="8556625" y="6581001"/>
            <a:ext cx="5873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defRPr/>
            </a:pPr>
            <a:fld id="{D2D1206E-E5E9-B54D-A721-2B0F9C4D1662}" type="slidenum">
              <a:rPr lang="en-US" sz="1200">
                <a:solidFill>
                  <a:schemeClr val="bg1"/>
                </a:solidFill>
                <a:latin typeface="Arial Narrow"/>
                <a:cs typeface="Arial Narrow"/>
              </a:rPr>
              <a:pPr>
                <a:defRPr/>
              </a:pPr>
              <a:t>‹#›</a:t>
            </a:fld>
            <a:endParaRPr lang="en-US" sz="1200" dirty="0">
              <a:solidFill>
                <a:schemeClr val="bg1"/>
              </a:solidFill>
              <a:latin typeface="Arial Narrow"/>
              <a:cs typeface="Arial Narrow"/>
            </a:endParaRPr>
          </a:p>
        </p:txBody>
      </p:sp>
      <p:sp>
        <p:nvSpPr>
          <p:cNvPr id="1028" name="Title Placeholder 7"/>
          <p:cNvSpPr>
            <a:spLocks noGrp="1"/>
          </p:cNvSpPr>
          <p:nvPr>
            <p:ph type="title"/>
          </p:nvPr>
        </p:nvSpPr>
        <p:spPr bwMode="auto">
          <a:xfrm>
            <a:off x="304800" y="76200"/>
            <a:ext cx="7620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9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304800" y="1447800"/>
            <a:ext cx="8610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 bwMode="auto">
          <a:xfrm>
            <a:off x="8001000" y="838200"/>
            <a:ext cx="457200" cy="457200"/>
          </a:xfrm>
          <a:prstGeom prst="ellips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8763000" y="914400"/>
            <a:ext cx="304800" cy="228600"/>
          </a:xfrm>
          <a:prstGeom prst="ellips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8372475" y="685800"/>
            <a:ext cx="457200" cy="381000"/>
          </a:xfrm>
          <a:prstGeom prst="ellips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25400" y="990600"/>
            <a:ext cx="7924800" cy="1588"/>
          </a:xfrm>
          <a:prstGeom prst="line">
            <a:avLst/>
          </a:prstGeom>
          <a:gradFill rotWithShape="1">
            <a:gsLst>
              <a:gs pos="0">
                <a:srgbClr val="003366"/>
              </a:gs>
              <a:gs pos="50000">
                <a:srgbClr val="003366">
                  <a:gamma/>
                  <a:tint val="0"/>
                  <a:invGamma/>
                </a:srgbClr>
              </a:gs>
              <a:gs pos="100000">
                <a:srgbClr val="003366"/>
              </a:gs>
            </a:gsLst>
            <a:lin ang="5400000" scaled="1"/>
          </a:gradFill>
          <a:ln w="31750" cap="rnd" cmpd="sng" algn="ctr">
            <a:solidFill>
              <a:srgbClr val="14326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2" name="Picture 11" descr="stratuslab_logo_1_notext.pdf"/>
          <p:cNvPicPr>
            <a:picLocks noChangeAspect="1"/>
          </p:cNvPicPr>
          <p:nvPr/>
        </p:nvPicPr>
        <mc:AlternateContent xmlns:ma="http://schemas.microsoft.com/office/mac/drawingml/2008/main">
          <mc:Choice Requires="ma">
            <p:blipFill>
              <a:blip r:embed="rId11"/>
              <a:stretch>
                <a:fillRect/>
              </a:stretch>
            </p:blipFill>
          </mc:Choice>
          <mc:Fallback xmlns:ma="http://schemas.microsoft.com/office/mac/drawingml/2008/main" xmlns="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>
            <p:blipFill>
              <a:blip r:embed="rId12"/>
              <a:stretch>
                <a:fillRect/>
              </a:stretch>
            </p:blipFill>
          </mc:Fallback>
        </mc:AlternateContent>
        <p:spPr>
          <a:xfrm>
            <a:off x="7810500" y="673100"/>
            <a:ext cx="1485900" cy="330200"/>
          </a:xfrm>
          <a:prstGeom prst="rect">
            <a:avLst/>
          </a:prstGeom>
        </p:spPr>
      </p:pic>
      <p:cxnSp>
        <p:nvCxnSpPr>
          <p:cNvPr id="15" name="Straight Connector 14"/>
          <p:cNvCxnSpPr/>
          <p:nvPr/>
        </p:nvCxnSpPr>
        <p:spPr bwMode="auto">
          <a:xfrm flipV="1">
            <a:off x="0" y="0"/>
            <a:ext cx="9144000" cy="11112"/>
          </a:xfrm>
          <a:prstGeom prst="line">
            <a:avLst/>
          </a:prstGeom>
          <a:gradFill rotWithShape="1">
            <a:gsLst>
              <a:gs pos="0">
                <a:srgbClr val="003366"/>
              </a:gs>
              <a:gs pos="50000">
                <a:srgbClr val="003366">
                  <a:gamma/>
                  <a:tint val="0"/>
                  <a:invGamma/>
                </a:srgbClr>
              </a:gs>
              <a:gs pos="100000">
                <a:srgbClr val="003366"/>
              </a:gs>
            </a:gsLst>
            <a:lin ang="5400000" scaled="1"/>
          </a:gradFill>
          <a:ln w="31750" cap="rnd" cmpd="sng" algn="ctr">
            <a:solidFill>
              <a:srgbClr val="14326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 Narrow"/>
          <a:ea typeface="ＭＳ Ｐゴシック" charset="-128"/>
          <a:cs typeface="Arial Narrow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9pPr>
    </p:titleStyle>
    <p:bodyStyle>
      <a:lvl1pPr marL="342900" indent="-342900" algn="l" rtl="0" eaLnBrk="1" fontAlgn="base" hangingPunct="1">
        <a:spcBef>
          <a:spcPts val="1500"/>
        </a:spcBef>
        <a:spcAft>
          <a:spcPct val="0"/>
        </a:spcAft>
        <a:defRPr sz="2400" b="1">
          <a:solidFill>
            <a:srgbClr val="132B66"/>
          </a:solidFill>
          <a:latin typeface="Arial Narrow"/>
          <a:ea typeface="ＭＳ Ｐゴシック" charset="-128"/>
          <a:cs typeface="Arial Narrow"/>
        </a:defRPr>
      </a:lvl1pPr>
      <a:lvl2pPr marL="360363" indent="-180975" algn="l" rtl="0" eaLnBrk="1" fontAlgn="base" hangingPunct="1">
        <a:spcBef>
          <a:spcPts val="600"/>
        </a:spcBef>
        <a:spcAft>
          <a:spcPct val="0"/>
        </a:spcAft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901700" indent="-180975" algn="l" rtl="0" eaLnBrk="1" fontAlgn="base" hangingPunct="1">
        <a:spcBef>
          <a:spcPts val="6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173163" indent="-92075" algn="l" rtl="0" eaLnBrk="1" fontAlgn="base" hangingPunct="1">
        <a:spcBef>
          <a:spcPts val="6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879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336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6pPr>
      <a:lvl7pPr marL="2794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7pPr>
      <a:lvl8pPr marL="3251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8pPr>
      <a:lvl9pPr marL="3708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Registration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sz="quarter" idx="10"/>
          </p:nvPr>
        </p:nvSpPr>
        <p:spPr>
          <a:xfrm>
            <a:off x="762000" y="5356225"/>
            <a:ext cx="7772400" cy="108267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Charles (Cal) Loomis &amp; Mohammed </a:t>
            </a:r>
            <a:r>
              <a:rPr lang="en-US" dirty="0" err="1" smtClean="0"/>
              <a:t>Airaj</a:t>
            </a:r>
            <a:endParaRPr lang="en-US" dirty="0" smtClean="0"/>
          </a:p>
          <a:p>
            <a:r>
              <a:rPr lang="en-US" dirty="0" smtClean="0"/>
              <a:t>LAL, Univ. Paris-</a:t>
            </a:r>
            <a:r>
              <a:rPr lang="en-US" dirty="0" err="1" smtClean="0"/>
              <a:t>Sud</a:t>
            </a:r>
            <a:r>
              <a:rPr lang="en-US" dirty="0" smtClean="0"/>
              <a:t>, CNRS/IN2P3</a:t>
            </a:r>
          </a:p>
          <a:p>
            <a:r>
              <a:rPr lang="en-US" smtClean="0"/>
              <a:t>24-25 October </a:t>
            </a:r>
            <a:r>
              <a:rPr lang="en-US" dirty="0" smtClean="0"/>
              <a:t>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and Discussion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68400" y="2755900"/>
          <a:ext cx="6845022" cy="274320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2673072"/>
                <a:gridCol w="4171950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website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http://stratuslab.eu</a:t>
                      </a:r>
                      <a:endParaRPr lang="en-US" sz="24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twitter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@</a:t>
                      </a:r>
                      <a:r>
                        <a:rPr lang="en-US" sz="24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StratusLab</a:t>
                      </a:r>
                      <a:endParaRPr lang="en-US" sz="2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support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support@stratuslab.eu</a:t>
                      </a:r>
                      <a:endParaRPr lang="en-US" sz="2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StratusLab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source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http://github.com/StratusLab</a:t>
                      </a:r>
                      <a:endParaRPr lang="en-US" sz="2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SlipStream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source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http://github.com/slipstream</a:t>
                      </a:r>
                      <a:endParaRPr lang="en-US" sz="2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Registration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</a:p>
          <a:p>
            <a:pPr lvl="1"/>
            <a:r>
              <a:rPr lang="en-US" dirty="0" smtClean="0"/>
              <a:t>Provides easy web interface to LDAP server</a:t>
            </a:r>
          </a:p>
          <a:p>
            <a:pPr lvl="1"/>
            <a:r>
              <a:rPr lang="en-US" dirty="0" smtClean="0"/>
              <a:t>LDAP server can be used with the cloud to facilitate user mgt.</a:t>
            </a:r>
          </a:p>
          <a:p>
            <a:pPr lvl="1"/>
            <a:r>
              <a:rPr lang="en-US" dirty="0" smtClean="0"/>
              <a:t>Service is entirely optional!</a:t>
            </a:r>
          </a:p>
          <a:p>
            <a:endParaRPr lang="en-US" dirty="0" smtClean="0"/>
          </a:p>
          <a:p>
            <a:r>
              <a:rPr lang="en-US" dirty="0" smtClean="0"/>
              <a:t>Goals</a:t>
            </a:r>
          </a:p>
          <a:p>
            <a:pPr lvl="1"/>
            <a:r>
              <a:rPr lang="en-US" dirty="0" smtClean="0"/>
              <a:t>Install registration service on Frontend machine</a:t>
            </a:r>
          </a:p>
          <a:p>
            <a:pPr lvl="1"/>
            <a:r>
              <a:rPr lang="en-US" dirty="0" smtClean="0"/>
              <a:t>See how </a:t>
            </a:r>
            <a:r>
              <a:rPr lang="en-US" dirty="0" smtClean="0">
                <a:latin typeface="Courier"/>
                <a:cs typeface="Courier"/>
              </a:rPr>
              <a:t>stratus-</a:t>
            </a:r>
            <a:r>
              <a:rPr lang="en-US" dirty="0" err="1" smtClean="0">
                <a:latin typeface="Courier"/>
                <a:cs typeface="Courier"/>
              </a:rPr>
              <a:t>config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smtClean="0"/>
              <a:t>and </a:t>
            </a:r>
            <a:r>
              <a:rPr lang="en-US" dirty="0" smtClean="0">
                <a:latin typeface="Courier"/>
                <a:cs typeface="Courier"/>
              </a:rPr>
              <a:t>stratus-install </a:t>
            </a:r>
            <a:r>
              <a:rPr lang="en-US" dirty="0" smtClean="0"/>
              <a:t>work</a:t>
            </a:r>
          </a:p>
          <a:p>
            <a:pPr lvl="1"/>
            <a:r>
              <a:rPr lang="en-US" dirty="0" smtClean="0"/>
              <a:t>Use to create account to test LDAP-based configuration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Priorities</a:t>
            </a:r>
          </a:p>
          <a:p>
            <a:pPr lvl="1"/>
            <a:r>
              <a:rPr lang="en-US" dirty="0" smtClean="0"/>
              <a:t>Allow reuse of database with non-cloud services</a:t>
            </a:r>
          </a:p>
          <a:p>
            <a:pPr lvl="1"/>
            <a:r>
              <a:rPr lang="en-US" dirty="0" smtClean="0"/>
              <a:t>Provide simple interface to allow users to register and update parameters</a:t>
            </a:r>
          </a:p>
          <a:p>
            <a:endParaRPr lang="en-US" dirty="0" smtClean="0"/>
          </a:p>
          <a:p>
            <a:r>
              <a:rPr lang="en-US" dirty="0" smtClean="0"/>
              <a:t>Implementation</a:t>
            </a:r>
          </a:p>
          <a:p>
            <a:pPr lvl="1"/>
            <a:r>
              <a:rPr lang="en-US" dirty="0" smtClean="0"/>
              <a:t>Data stored in LDAP to allow use by other services</a:t>
            </a:r>
          </a:p>
          <a:p>
            <a:pPr lvl="1"/>
            <a:r>
              <a:rPr lang="en-US" dirty="0" smtClean="0"/>
              <a:t>Simple java web application for user interface</a:t>
            </a:r>
          </a:p>
          <a:p>
            <a:pPr lvl="1"/>
            <a:r>
              <a:rPr lang="en-US" dirty="0" smtClean="0"/>
              <a:t>Management directly via LDAP commands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Registration Details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0" y="2006600"/>
          <a:ext cx="7790542" cy="296672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393759"/>
                <a:gridCol w="5396783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Registration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daemon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registration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purpose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registration and user mgt.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8444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language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java (deployed in Jetty</a:t>
                      </a:r>
                      <a:r>
                        <a:rPr lang="en-US" baseline="0" dirty="0" smtClean="0"/>
                        <a:t> container)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external requirements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LDAP server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config</a:t>
                      </a:r>
                      <a:r>
                        <a:rPr lang="en-US" dirty="0" smtClean="0"/>
                        <a:t>. files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"/>
                          <a:cs typeface="Courier"/>
                        </a:rPr>
                        <a:t>/etc/</a:t>
                      </a:r>
                      <a:r>
                        <a:rPr lang="en-US" dirty="0" err="1" smtClean="0">
                          <a:latin typeface="Courier"/>
                          <a:cs typeface="Courier"/>
                        </a:rPr>
                        <a:t>stratuslab/registration.cfg</a:t>
                      </a:r>
                      <a:endParaRPr lang="en-US" dirty="0">
                        <a:latin typeface="Courier"/>
                        <a:cs typeface="Courier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"/>
                          <a:cs typeface="Courier"/>
                        </a:rPr>
                        <a:t>/opt/</a:t>
                      </a:r>
                      <a:r>
                        <a:rPr lang="en-US" dirty="0" err="1" smtClean="0">
                          <a:latin typeface="Courier"/>
                          <a:cs typeface="Courier"/>
                        </a:rPr>
                        <a:t>stratuslab</a:t>
                      </a:r>
                      <a:r>
                        <a:rPr lang="en-US" dirty="0" smtClean="0">
                          <a:latin typeface="Courier"/>
                          <a:cs typeface="Courier"/>
                        </a:rPr>
                        <a:t>/registration/logs/*</a:t>
                      </a:r>
                      <a:endParaRPr lang="en-US" dirty="0">
                        <a:latin typeface="Courier"/>
                        <a:cs typeface="Courier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OpenLDAP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Configuration</a:t>
            </a:r>
          </a:p>
          <a:p>
            <a:pPr lvl="1"/>
            <a:r>
              <a:rPr lang="en-US" dirty="0" smtClean="0"/>
              <a:t>Defaults should be OK</a:t>
            </a:r>
          </a:p>
          <a:p>
            <a:endParaRPr lang="en-US" dirty="0" smtClean="0"/>
          </a:p>
          <a:p>
            <a:r>
              <a:rPr lang="en-US" dirty="0" smtClean="0"/>
              <a:t>Installation</a:t>
            </a:r>
          </a:p>
          <a:p>
            <a:endParaRPr lang="en-US" dirty="0" smtClean="0"/>
          </a:p>
          <a:p>
            <a:r>
              <a:rPr lang="en-US" dirty="0" smtClean="0"/>
              <a:t>Check</a:t>
            </a:r>
          </a:p>
          <a:p>
            <a:pPr lvl="1"/>
            <a:r>
              <a:rPr lang="en-US" dirty="0" smtClean="0"/>
              <a:t>Should see default database layout of registration service</a:t>
            </a: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04800" y="5054600"/>
            <a:ext cx="85344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$ </a:t>
            </a:r>
            <a:r>
              <a:rPr lang="en-US" dirty="0" err="1" smtClean="0">
                <a:latin typeface="Courier"/>
                <a:cs typeface="Courier"/>
              </a:rPr>
              <a:t>ldapsearch</a:t>
            </a:r>
            <a:r>
              <a:rPr lang="en-US" dirty="0" smtClean="0">
                <a:latin typeface="Courier"/>
                <a:cs typeface="Courier"/>
              </a:rPr>
              <a:t> -H </a:t>
            </a:r>
            <a:r>
              <a:rPr lang="en-US" dirty="0" err="1" smtClean="0">
                <a:latin typeface="Courier"/>
                <a:cs typeface="Courier"/>
              </a:rPr>
              <a:t>ldap://localhost</a:t>
            </a:r>
            <a:r>
              <a:rPr lang="en-US" dirty="0" smtClean="0">
                <a:latin typeface="Courier"/>
                <a:cs typeface="Courier"/>
              </a:rPr>
              <a:t> -</a:t>
            </a:r>
            <a:r>
              <a:rPr lang="en-US" dirty="0" err="1" smtClean="0">
                <a:latin typeface="Courier"/>
                <a:cs typeface="Courier"/>
              </a:rPr>
              <a:t>x</a:t>
            </a:r>
            <a:r>
              <a:rPr lang="en-US" dirty="0" smtClean="0">
                <a:latin typeface="Courier"/>
                <a:cs typeface="Courier"/>
              </a:rPr>
              <a:t> \</a:t>
            </a:r>
          </a:p>
          <a:p>
            <a:r>
              <a:rPr lang="en-US" dirty="0" smtClean="0">
                <a:latin typeface="Courier"/>
                <a:cs typeface="Courier"/>
              </a:rPr>
              <a:t>    -</a:t>
            </a:r>
            <a:r>
              <a:rPr lang="en-US" dirty="0" err="1" smtClean="0">
                <a:latin typeface="Courier"/>
                <a:cs typeface="Courier"/>
              </a:rPr>
              <a:t>b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o</a:t>
            </a:r>
            <a:r>
              <a:rPr lang="en-US" dirty="0" smtClean="0">
                <a:latin typeface="Courier"/>
                <a:cs typeface="Courier"/>
              </a:rPr>
              <a:t>=cloud \</a:t>
            </a:r>
          </a:p>
          <a:p>
            <a:r>
              <a:rPr lang="en-US" dirty="0" smtClean="0">
                <a:latin typeface="Courier"/>
                <a:cs typeface="Courier"/>
              </a:rPr>
              <a:t>    -D </a:t>
            </a:r>
            <a:r>
              <a:rPr lang="en-US" dirty="0" err="1" smtClean="0">
                <a:latin typeface="Courier"/>
                <a:cs typeface="Courier"/>
              </a:rPr>
              <a:t>cn</a:t>
            </a:r>
            <a:r>
              <a:rPr lang="en-US" dirty="0" smtClean="0">
                <a:latin typeface="Courier"/>
                <a:cs typeface="Courier"/>
              </a:rPr>
              <a:t>=</a:t>
            </a:r>
            <a:r>
              <a:rPr lang="en-US" dirty="0" err="1" smtClean="0">
                <a:latin typeface="Courier"/>
                <a:cs typeface="Courier"/>
              </a:rPr>
              <a:t>admin,o</a:t>
            </a:r>
            <a:r>
              <a:rPr lang="en-US" dirty="0" smtClean="0">
                <a:latin typeface="Courier"/>
                <a:cs typeface="Courier"/>
              </a:rPr>
              <a:t>=cloud -W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3594100"/>
            <a:ext cx="8534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$ stratus-install --</a:t>
            </a:r>
            <a:r>
              <a:rPr lang="en-US" dirty="0" err="1" smtClean="0">
                <a:latin typeface="Courier"/>
                <a:cs typeface="Courier"/>
              </a:rPr>
              <a:t>openldap</a:t>
            </a:r>
            <a:r>
              <a:rPr lang="en-US" dirty="0" smtClean="0">
                <a:latin typeface="Courier"/>
                <a:cs typeface="Courier"/>
              </a:rPr>
              <a:t> 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2437368"/>
            <a:ext cx="8534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$ stratus-</a:t>
            </a:r>
            <a:r>
              <a:rPr lang="en-US" dirty="0" err="1" smtClean="0">
                <a:latin typeface="Courier"/>
                <a:cs typeface="Courier"/>
              </a:rPr>
              <a:t>config</a:t>
            </a:r>
            <a:r>
              <a:rPr lang="en-US" dirty="0" smtClean="0">
                <a:latin typeface="Courier"/>
                <a:cs typeface="Courier"/>
              </a:rPr>
              <a:t> --keys -</a:t>
            </a:r>
            <a:r>
              <a:rPr lang="en-US" dirty="0" err="1" smtClean="0">
                <a:latin typeface="Courier"/>
                <a:cs typeface="Courier"/>
              </a:rPr>
              <a:t>s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openldap</a:t>
            </a:r>
            <a:endParaRPr lang="en-US" dirty="0"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Configuration</a:t>
            </a:r>
          </a:p>
          <a:p>
            <a:pPr lvl="1"/>
            <a:r>
              <a:rPr lang="en-US" dirty="0" smtClean="0"/>
              <a:t>Must set parameters </a:t>
            </a:r>
            <a:r>
              <a:rPr lang="en-US" dirty="0" err="1" smtClean="0"/>
              <a:t>registration_admin_email</a:t>
            </a:r>
            <a:r>
              <a:rPr lang="en-US" dirty="0" smtClean="0"/>
              <a:t>, _</a:t>
            </a:r>
            <a:r>
              <a:rPr lang="en-US" dirty="0" err="1" smtClean="0"/>
              <a:t>mail_user</a:t>
            </a:r>
            <a:r>
              <a:rPr lang="en-US" dirty="0" smtClean="0"/>
              <a:t>, _</a:t>
            </a:r>
            <a:r>
              <a:rPr lang="en-US" dirty="0" err="1" smtClean="0"/>
              <a:t>mail_password</a:t>
            </a:r>
            <a:r>
              <a:rPr lang="en-US" dirty="0" smtClean="0"/>
              <a:t>, _</a:t>
            </a:r>
            <a:r>
              <a:rPr lang="en-US" dirty="0" err="1" smtClean="0"/>
              <a:t>mail_host</a:t>
            </a:r>
            <a:r>
              <a:rPr lang="en-US" dirty="0" smtClean="0"/>
              <a:t>, _</a:t>
            </a:r>
            <a:r>
              <a:rPr lang="en-US" dirty="0" err="1" smtClean="0"/>
              <a:t>mail_port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Installation</a:t>
            </a:r>
          </a:p>
          <a:p>
            <a:endParaRPr lang="en-US" dirty="0" smtClean="0"/>
          </a:p>
          <a:p>
            <a:r>
              <a:rPr lang="en-US" dirty="0" smtClean="0"/>
              <a:t>Check</a:t>
            </a:r>
          </a:p>
          <a:p>
            <a:pPr lvl="1"/>
            <a:r>
              <a:rPr lang="en-US" dirty="0" smtClean="0"/>
              <a:t>Browse to https://your-machine:8444/</a:t>
            </a: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4800" y="3822700"/>
            <a:ext cx="83439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$ stratus-install --registration  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2768600"/>
            <a:ext cx="83439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$ stratus-</a:t>
            </a:r>
            <a:r>
              <a:rPr lang="en-US" dirty="0" err="1" smtClean="0">
                <a:latin typeface="Courier"/>
                <a:cs typeface="Courier"/>
              </a:rPr>
              <a:t>config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registration_admin_email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me@example.com</a:t>
            </a:r>
            <a:endParaRPr lang="en-US" dirty="0"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Registration Service</a:t>
            </a:r>
            <a:endParaRPr lang="en-US" dirty="0"/>
          </a:p>
        </p:txBody>
      </p:sp>
      <p:pic>
        <p:nvPicPr>
          <p:cNvPr id="5" name="Picture 4" descr="screenshot-registra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3393" y="838200"/>
            <a:ext cx="6690607" cy="63246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457200" indent="-457200">
              <a:buAutoNum type="arabicParenR"/>
            </a:pPr>
            <a:r>
              <a:rPr lang="en-US" dirty="0" smtClean="0"/>
              <a:t>Registration service can use a remote LDAP server</a:t>
            </a:r>
          </a:p>
          <a:p>
            <a:pPr marL="457200" indent="-457200">
              <a:buAutoNum type="arabicParenR"/>
            </a:pPr>
            <a:r>
              <a:rPr lang="en-US" dirty="0" smtClean="0"/>
              <a:t>Can use local </a:t>
            </a:r>
            <a:r>
              <a:rPr lang="en-US" dirty="0" err="1" smtClean="0"/>
              <a:t>sendmail</a:t>
            </a:r>
            <a:r>
              <a:rPr lang="en-US" dirty="0" smtClean="0"/>
              <a:t> service, but needs to be installed</a:t>
            </a:r>
          </a:p>
          <a:p>
            <a:pPr marL="457200" indent="-457200">
              <a:buAutoNum type="arabicParenR"/>
            </a:pPr>
            <a:r>
              <a:rPr lang="en-US" dirty="0" smtClean="0"/>
              <a:t>Must use </a:t>
            </a:r>
            <a:r>
              <a:rPr lang="en-US" dirty="0" err="1" smtClean="0"/>
              <a:t>truststore</a:t>
            </a:r>
            <a:r>
              <a:rPr lang="en-US" dirty="0" smtClean="0"/>
              <a:t> if LDAP server is secured with SSL</a:t>
            </a:r>
          </a:p>
          <a:p>
            <a:pPr marL="457200" indent="-457200">
              <a:buAutoNum type="arabicParenR"/>
            </a:pPr>
            <a:r>
              <a:rPr lang="en-US" dirty="0" smtClean="0"/>
              <a:t>Uses standard SSL </a:t>
            </a:r>
            <a:r>
              <a:rPr lang="en-US" dirty="0" err="1" smtClean="0"/>
              <a:t>CAs</a:t>
            </a:r>
            <a:r>
              <a:rPr lang="en-US" dirty="0" smtClean="0"/>
              <a:t> by default, see 50-ssl.ini file for grid </a:t>
            </a:r>
            <a:r>
              <a:rPr lang="en-US" dirty="0" err="1" smtClean="0"/>
              <a:t>CAs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Install </a:t>
            </a:r>
            <a:r>
              <a:rPr lang="en-US" dirty="0" err="1" smtClean="0"/>
              <a:t>OpenLDAP</a:t>
            </a:r>
            <a:r>
              <a:rPr lang="en-US" dirty="0" smtClean="0"/>
              <a:t> and registration services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Ensure </a:t>
            </a:r>
            <a:r>
              <a:rPr lang="en-US" dirty="0" smtClean="0"/>
              <a:t>that registration service is </a:t>
            </a:r>
            <a:r>
              <a:rPr lang="en-US" dirty="0" smtClean="0"/>
              <a:t>running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Poke around interface to see features are </a:t>
            </a:r>
            <a:r>
              <a:rPr lang="en-US" dirty="0" smtClean="0"/>
              <a:t>there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Register with the service and ensure that information is in </a:t>
            </a:r>
            <a:r>
              <a:rPr lang="en-US" dirty="0" smtClean="0"/>
              <a:t>LDAP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atuslab-template-v4">
  <a:themeElements>
    <a:clrScheme name="GridWay Presentation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003366"/>
            </a:gs>
            <a:gs pos="50000">
              <a:srgbClr val="003366">
                <a:gamma/>
                <a:tint val="0"/>
                <a:invGamma/>
              </a:srgbClr>
            </a:gs>
            <a:gs pos="100000">
              <a:srgbClr val="003366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Arial" pitchFamily="-112" charset="0"/>
            <a:cs typeface="Arial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003366"/>
            </a:gs>
            <a:gs pos="50000">
              <a:srgbClr val="003366">
                <a:gamma/>
                <a:tint val="0"/>
                <a:invGamma/>
              </a:srgbClr>
            </a:gs>
            <a:gs pos="100000">
              <a:srgbClr val="003366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Arial" pitchFamily="-112" charset="0"/>
            <a:cs typeface="Arial" pitchFamily="-112" charset="0"/>
          </a:defRPr>
        </a:defPPr>
      </a:lstStyle>
    </a:lnDef>
  </a:objectDefaults>
  <a:extraClrSchemeLst>
    <a:extraClrScheme>
      <a:clrScheme name="GridWay Presentatio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stratuslab-template-v4.thmx</Template>
  <TotalTime>1559</TotalTime>
  <Words>390</Words>
  <Application>Microsoft Macintosh PowerPoint</Application>
  <PresentationFormat>On-screen Show (4:3)</PresentationFormat>
  <Paragraphs>84</Paragraphs>
  <Slides>11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stratuslab-template-v4</vt:lpstr>
      <vt:lpstr>Registration</vt:lpstr>
      <vt:lpstr>Registration Service</vt:lpstr>
      <vt:lpstr>Registration</vt:lpstr>
      <vt:lpstr>Registration Details</vt:lpstr>
      <vt:lpstr>OpenLDAP</vt:lpstr>
      <vt:lpstr>Registration</vt:lpstr>
      <vt:lpstr>Running Registration Service</vt:lpstr>
      <vt:lpstr>Notes</vt:lpstr>
      <vt:lpstr>Exercises</vt:lpstr>
      <vt:lpstr>Questions and Discussion</vt:lpstr>
      <vt:lpstr>Slide 11</vt:lpstr>
    </vt:vector>
  </TitlesOfParts>
  <Company>SixSq Sàrl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StratusLab Cloud Distribution</dc:title>
  <dc:creator>Charles</dc:creator>
  <cp:lastModifiedBy>Charles</cp:lastModifiedBy>
  <cp:revision>143</cp:revision>
  <cp:lastPrinted>2013-08-21T08:17:29Z</cp:lastPrinted>
  <dcterms:created xsi:type="dcterms:W3CDTF">2013-10-22T09:00:10Z</dcterms:created>
  <dcterms:modified xsi:type="dcterms:W3CDTF">2013-10-22T09:33:41Z</dcterms:modified>
</cp:coreProperties>
</file>