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12"/>
  </p:handoutMasterIdLst>
  <p:sldIdLst>
    <p:sldId id="256" r:id="rId2"/>
    <p:sldId id="289" r:id="rId3"/>
    <p:sldId id="290" r:id="rId4"/>
    <p:sldId id="291" r:id="rId5"/>
    <p:sldId id="293" r:id="rId6"/>
    <p:sldId id="294" r:id="rId7"/>
    <p:sldId id="296" r:id="rId8"/>
    <p:sldId id="297" r:id="rId9"/>
    <p:sldId id="275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36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your-machine:8445/pswd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Storage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(Cal) Loomis &amp; Mohammed </a:t>
            </a:r>
            <a:r>
              <a:rPr lang="en-US" dirty="0" err="1" smtClean="0"/>
              <a:t>Airaj</a:t>
            </a:r>
            <a:endParaRPr lang="en-US" dirty="0" smtClean="0"/>
          </a:p>
          <a:p>
            <a:r>
              <a:rPr lang="en-US" dirty="0" smtClean="0"/>
              <a:t>LAL, Univ. Paris-</a:t>
            </a:r>
            <a:r>
              <a:rPr lang="en-US" dirty="0" err="1" smtClean="0"/>
              <a:t>Sud</a:t>
            </a:r>
            <a:r>
              <a:rPr lang="en-US" dirty="0" smtClean="0"/>
              <a:t>, CNRS/IN2P3</a:t>
            </a:r>
          </a:p>
          <a:p>
            <a:r>
              <a:rPr lang="en-US" smtClean="0"/>
              <a:t>24-25 October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Volume abstraction for storage service</a:t>
            </a:r>
          </a:p>
          <a:p>
            <a:pPr lvl="1"/>
            <a:r>
              <a:rPr lang="en-US" dirty="0" smtClean="0"/>
              <a:t>Provide users with persistent storage for data</a:t>
            </a:r>
          </a:p>
          <a:p>
            <a:pPr lvl="1"/>
            <a:r>
              <a:rPr lang="en-US" dirty="0" smtClean="0"/>
              <a:t>Serves also as cache of images for VM instances </a:t>
            </a:r>
          </a:p>
          <a:p>
            <a:pPr lvl="1"/>
            <a:r>
              <a:rPr lang="en-US" dirty="0" smtClean="0"/>
              <a:t>(No file-based or object-based storage service)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API: Proprietary REST interface with CRUD actions</a:t>
            </a:r>
          </a:p>
          <a:p>
            <a:pPr lvl="1"/>
            <a:r>
              <a:rPr lang="en-US" dirty="0" smtClean="0"/>
              <a:t>Java-based service using </a:t>
            </a:r>
            <a:r>
              <a:rPr lang="en-US" dirty="0" err="1" smtClean="0"/>
              <a:t>MySQL</a:t>
            </a:r>
            <a:r>
              <a:rPr lang="en-US" dirty="0" smtClean="0"/>
              <a:t> database for state information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err="1" smtClean="0"/>
              <a:t>iSCSI</a:t>
            </a:r>
            <a:r>
              <a:rPr lang="en-US" dirty="0" smtClean="0"/>
              <a:t> or shared file system for physical storage</a:t>
            </a:r>
          </a:p>
          <a:p>
            <a:pPr lvl="1"/>
            <a:r>
              <a:rPr lang="en-US" dirty="0" smtClean="0"/>
              <a:t>Can use simple files or LVM volumes for disk content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6" name="Picture 5" descr="stratuslab-storage-architec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6700"/>
            <a:ext cx="91440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Disk Service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8500" y="2273300"/>
          <a:ext cx="7696200" cy="2966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530376"/>
                <a:gridCol w="516582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Persistent Disk Service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daemon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pdisk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 to storage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 (deployed in Jetty</a:t>
                      </a:r>
                      <a:r>
                        <a:rPr lang="en-US" baseline="0" dirty="0" smtClean="0"/>
                        <a:t> container)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 (</a:t>
                      </a:r>
                      <a:r>
                        <a:rPr lang="en-US" dirty="0" err="1" smtClean="0"/>
                        <a:t>MySQL</a:t>
                      </a:r>
                      <a:r>
                        <a:rPr lang="en-US" dirty="0" smtClean="0"/>
                        <a:t>), storage</a:t>
                      </a:r>
                      <a:r>
                        <a:rPr lang="en-US" baseline="0" dirty="0" smtClean="0"/>
                        <a:t> service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config</a:t>
                      </a:r>
                      <a:r>
                        <a:rPr lang="en-US" dirty="0" smtClean="0"/>
                        <a:t>.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/etc/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stratuslab/pdisk.cfg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/opt/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stratuslab/storage/pdisk/logs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/*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Disk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List and Set Parameters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WARNING: Do not use </a:t>
            </a:r>
            <a:r>
              <a:rPr lang="en-US" dirty="0" err="1" smtClean="0">
                <a:solidFill>
                  <a:srgbClr val="FF0000"/>
                </a:solidFill>
              </a:rPr>
              <a:t>localhost</a:t>
            </a:r>
            <a:r>
              <a:rPr lang="en-US" dirty="0" smtClean="0">
                <a:solidFill>
                  <a:srgbClr val="FF0000"/>
                </a:solidFill>
              </a:rPr>
              <a:t> IP (127.0.0.1) for service 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4800" y="203200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--keys -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persistent-disks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628900"/>
            <a:ext cx="834390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persistent_disk_ip</a:t>
            </a:r>
            <a:r>
              <a:rPr lang="en-US" dirty="0" smtClean="0">
                <a:latin typeface="Courier"/>
                <a:cs typeface="Courier"/>
              </a:rPr>
              <a:t> ${FRONTEND_IP}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persistent_disk_merge_auth_with_proxy</a:t>
            </a:r>
            <a:r>
              <a:rPr lang="en-US" dirty="0" smtClean="0">
                <a:latin typeface="Courier"/>
                <a:cs typeface="Courier"/>
              </a:rPr>
              <a:t> True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persistent_disk_lvm_device</a:t>
            </a:r>
            <a:r>
              <a:rPr lang="en-US" dirty="0" smtClean="0">
                <a:latin typeface="Courier"/>
                <a:cs typeface="Courier"/>
              </a:rPr>
              <a:t> /dev/vg.02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persistent_disk_backend_sections</a:t>
            </a:r>
            <a:r>
              <a:rPr lang="en-US" dirty="0" smtClean="0">
                <a:latin typeface="Courier"/>
                <a:cs typeface="Courier"/>
              </a:rPr>
              <a:t> \ "        [%(</a:t>
            </a:r>
            <a:r>
              <a:rPr lang="en-US" dirty="0" err="1" smtClean="0">
                <a:latin typeface="Courier"/>
                <a:cs typeface="Courier"/>
              </a:rPr>
              <a:t>persistent_disk_ip)s</a:t>
            </a:r>
            <a:r>
              <a:rPr lang="en-US" dirty="0" smtClean="0">
                <a:latin typeface="Courier"/>
                <a:cs typeface="Courier"/>
              </a:rPr>
              <a:t>]</a:t>
            </a:r>
          </a:p>
          <a:p>
            <a:r>
              <a:rPr lang="en-US" dirty="0" smtClean="0">
                <a:latin typeface="Courier"/>
                <a:cs typeface="Courier"/>
              </a:rPr>
              <a:t>        type=LVM</a:t>
            </a:r>
          </a:p>
          <a:p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volume_name</a:t>
            </a:r>
            <a:r>
              <a:rPr lang="en-US" dirty="0" smtClean="0">
                <a:latin typeface="Courier"/>
                <a:cs typeface="Courier"/>
              </a:rPr>
              <a:t> = /dev/vg.02</a:t>
            </a:r>
          </a:p>
          <a:p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lun_namespace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stratuslab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volume_snapshot_prefix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pdisk_clone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initiator_group</a:t>
            </a:r>
            <a:r>
              <a:rPr lang="en-US" dirty="0" smtClean="0">
                <a:latin typeface="Courier"/>
                <a:cs typeface="Courier"/>
              </a:rPr>
              <a:t> =</a:t>
            </a:r>
          </a:p>
          <a:p>
            <a:r>
              <a:rPr lang="en-US" dirty="0" smtClean="0">
                <a:latin typeface="Courier"/>
                <a:cs typeface="Courier"/>
              </a:rPr>
              <a:t>"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(</a:t>
            </a:r>
            <a:r>
              <a:rPr lang="en-US" dirty="0" err="1" smtClean="0"/>
              <a:t>MySQL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Install Database</a:t>
            </a:r>
          </a:p>
          <a:p>
            <a:pPr lvl="1"/>
            <a:r>
              <a:rPr lang="en-US" dirty="0" smtClean="0"/>
              <a:t>Normally </a:t>
            </a:r>
            <a:r>
              <a:rPr lang="en-US" dirty="0" err="1" smtClean="0"/>
              <a:t>MySQL</a:t>
            </a:r>
            <a:r>
              <a:rPr lang="en-US" dirty="0" smtClean="0"/>
              <a:t> is installed as part of </a:t>
            </a:r>
            <a:r>
              <a:rPr lang="en-US" dirty="0" err="1" smtClean="0"/>
              <a:t>OpenNebula</a:t>
            </a:r>
            <a:r>
              <a:rPr lang="en-US" dirty="0" smtClean="0"/>
              <a:t> installation</a:t>
            </a:r>
          </a:p>
          <a:p>
            <a:pPr lvl="1"/>
            <a:r>
              <a:rPr lang="en-US" dirty="0" smtClean="0"/>
              <a:t>Will do manually as we’re doing this out of the usual order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4800" y="3048000"/>
            <a:ext cx="83439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yum install -</a:t>
            </a:r>
            <a:r>
              <a:rPr lang="en-US" dirty="0" err="1" smtClean="0">
                <a:latin typeface="Courier"/>
                <a:cs typeface="Courier"/>
              </a:rPr>
              <a:t>y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mysql</a:t>
            </a:r>
            <a:r>
              <a:rPr lang="en-US" dirty="0" smtClean="0">
                <a:latin typeface="Courier"/>
                <a:cs typeface="Courier"/>
              </a:rPr>
              <a:t>-server</a:t>
            </a:r>
          </a:p>
          <a:p>
            <a:r>
              <a:rPr lang="en-US" dirty="0" smtClean="0">
                <a:latin typeface="Courier"/>
                <a:cs typeface="Courier"/>
              </a:rPr>
              <a:t>$ service </a:t>
            </a:r>
            <a:r>
              <a:rPr lang="en-US" dirty="0" err="1" smtClean="0">
                <a:latin typeface="Courier"/>
                <a:cs typeface="Courier"/>
              </a:rPr>
              <a:t>mysqld</a:t>
            </a:r>
            <a:r>
              <a:rPr lang="en-US" dirty="0" smtClean="0">
                <a:latin typeface="Courier"/>
                <a:cs typeface="Courier"/>
              </a:rPr>
              <a:t> start</a:t>
            </a:r>
          </a:p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mysqladmin</a:t>
            </a:r>
            <a:r>
              <a:rPr lang="en-US" dirty="0" smtClean="0">
                <a:latin typeface="Courier"/>
                <a:cs typeface="Courier"/>
              </a:rPr>
              <a:t> -</a:t>
            </a:r>
            <a:r>
              <a:rPr lang="en-US" dirty="0" err="1" smtClean="0">
                <a:latin typeface="Courier"/>
                <a:cs typeface="Courier"/>
              </a:rPr>
              <a:t>u</a:t>
            </a:r>
            <a:r>
              <a:rPr lang="en-US" dirty="0" smtClean="0">
                <a:latin typeface="Courier"/>
                <a:cs typeface="Courier"/>
              </a:rPr>
              <a:t> root password 'root’</a:t>
            </a:r>
          </a:p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mysql</a:t>
            </a:r>
            <a:r>
              <a:rPr lang="en-US" dirty="0" smtClean="0">
                <a:latin typeface="Courier"/>
                <a:cs typeface="Courier"/>
              </a:rPr>
              <a:t> -</a:t>
            </a:r>
            <a:r>
              <a:rPr lang="en-US" dirty="0" err="1" smtClean="0">
                <a:latin typeface="Courier"/>
                <a:cs typeface="Courier"/>
              </a:rPr>
              <a:t>uroot</a:t>
            </a:r>
            <a:r>
              <a:rPr lang="en-US" dirty="0" smtClean="0">
                <a:latin typeface="Courier"/>
                <a:cs typeface="Courier"/>
              </a:rPr>
              <a:t> -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Disk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Normal Install Command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Check</a:t>
            </a:r>
          </a:p>
          <a:p>
            <a:pPr lvl="1"/>
            <a:r>
              <a:rPr lang="en-US" dirty="0" smtClean="0"/>
              <a:t>Connect with a browser to </a:t>
            </a:r>
            <a:r>
              <a:rPr lang="en-US" dirty="0" smtClean="0">
                <a:hlinkClick r:id="rId2"/>
              </a:rPr>
              <a:t>https://your-machine:8445/pswd/</a:t>
            </a:r>
            <a:endParaRPr lang="en-US" dirty="0" smtClean="0"/>
          </a:p>
          <a:p>
            <a:pPr lvl="1"/>
            <a:r>
              <a:rPr lang="en-US" dirty="0" smtClean="0"/>
              <a:t>Administrator account is called ‘</a:t>
            </a:r>
            <a:r>
              <a:rPr lang="en-US" dirty="0" err="1" smtClean="0"/>
              <a:t>pdisk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Automatically generated random password in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etc/stratuslab/authn/login-pswd.properties</a:t>
            </a:r>
            <a:endParaRPr lang="en-US" dirty="0" smtClean="0">
              <a:latin typeface="Courier"/>
              <a:cs typeface="Courier"/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204470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stratus-install</a:t>
            </a:r>
            <a:r>
              <a:rPr lang="en-US" dirty="0" smtClean="0">
                <a:latin typeface="Courier"/>
                <a:cs typeface="Courier"/>
              </a:rPr>
              <a:t> --persistent-disk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Configure and install persistent disk service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Verify that the service is running via a browser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Create, list, and destroy a persistent disk</a:t>
            </a:r>
          </a:p>
          <a:p>
            <a:pPr marL="636588" lvl="1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8400" y="2755900"/>
          <a:ext cx="6845022" cy="2743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73072"/>
                <a:gridCol w="4171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website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http://stratuslab.eu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@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support@stratuslab.eu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StratusLab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SlipStream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http://github.com/slipstream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1402</TotalTime>
  <Words>420</Words>
  <Application>Microsoft Macintosh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stratuslab-template-v4</vt:lpstr>
      <vt:lpstr>Storage Services</vt:lpstr>
      <vt:lpstr>Storage</vt:lpstr>
      <vt:lpstr>Architecture</vt:lpstr>
      <vt:lpstr>Persistent Disk Service</vt:lpstr>
      <vt:lpstr>Persistent Disk Configuration</vt:lpstr>
      <vt:lpstr>Database (MySQL)</vt:lpstr>
      <vt:lpstr>Persistent Disk Installation</vt:lpstr>
      <vt:lpstr>Exercises</vt:lpstr>
      <vt:lpstr>Questions and Discussion</vt:lpstr>
      <vt:lpstr>Slide 10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136</cp:revision>
  <cp:lastPrinted>2013-08-21T08:17:29Z</cp:lastPrinted>
  <dcterms:created xsi:type="dcterms:W3CDTF">2013-10-22T09:43:09Z</dcterms:created>
  <dcterms:modified xsi:type="dcterms:W3CDTF">2013-10-22T10:11:39Z</dcterms:modified>
</cp:coreProperties>
</file>