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handoutMasterIdLst>
    <p:handoutMasterId r:id="rId12"/>
  </p:handoutMasterIdLst>
  <p:sldIdLst>
    <p:sldId id="256" r:id="rId2"/>
    <p:sldId id="290" r:id="rId3"/>
    <p:sldId id="292" r:id="rId4"/>
    <p:sldId id="294" r:id="rId5"/>
    <p:sldId id="291" r:id="rId6"/>
    <p:sldId id="293" r:id="rId7"/>
    <p:sldId id="295" r:id="rId8"/>
    <p:sldId id="296" r:id="rId9"/>
    <p:sldId id="275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696" y="-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8BF5E-9447-B649-97F0-34E260DB9F00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8BD47-3B80-7343-9322-2D280B94D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61.png"/><Relationship Id="rId6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d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4572000"/>
            <a:ext cx="7772400" cy="78422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132B66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892175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stratuslab_logo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292" y="990600"/>
            <a:ext cx="7775408" cy="2984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276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stratuslab.eu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/>
              <a:t>Copyright © 2013, Members</a:t>
            </a:r>
            <a:r>
              <a:rPr lang="en-US" sz="1400" b="0" baseline="0" dirty="0" smtClean="0"/>
              <a:t> of the </a:t>
            </a:r>
            <a:r>
              <a:rPr lang="en-US" sz="1400" b="0" baseline="0" dirty="0" err="1" smtClean="0"/>
              <a:t>StratusLab</a:t>
            </a:r>
            <a:r>
              <a:rPr lang="en-US" sz="1400" b="0" baseline="0" dirty="0" smtClean="0"/>
              <a:t> collaboration.</a:t>
            </a:r>
            <a:endParaRPr lang="en-US" sz="1400" b="0" dirty="0"/>
          </a:p>
        </p:txBody>
      </p:sp>
      <p:grpSp>
        <p:nvGrpSpPr>
          <p:cNvPr id="2" name="Group 10"/>
          <p:cNvGrpSpPr/>
          <p:nvPr/>
        </p:nvGrpSpPr>
        <p:grpSpPr>
          <a:xfrm>
            <a:off x="1151860" y="5715000"/>
            <a:ext cx="6620540" cy="523220"/>
            <a:chOff x="762000" y="5521980"/>
            <a:chExt cx="6620540" cy="523220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62000" y="5521980"/>
              <a:ext cx="533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0" dirty="0" smtClean="0"/>
                <a:t>This work is licensed under the Creative</a:t>
              </a:r>
              <a:r>
                <a:rPr lang="en-US" sz="1400" b="0" baseline="0" dirty="0" smtClean="0"/>
                <a:t> Commons Attribution 3.0 </a:t>
              </a:r>
              <a:r>
                <a:rPr lang="en-US" sz="1400" b="0" baseline="0" dirty="0" err="1" smtClean="0"/>
                <a:t>Unported</a:t>
              </a:r>
              <a:r>
                <a:rPr lang="en-US" sz="1400" b="0" baseline="0" dirty="0" smtClean="0"/>
                <a:t> License (http://creativecommons.org/licenses/by/3.0/). </a:t>
              </a:r>
              <a:endParaRPr lang="en-US" sz="1400" b="0" dirty="0"/>
            </a:p>
          </p:txBody>
        </p:sp>
        <p:pic>
          <p:nvPicPr>
            <p:cNvPr id="10" name="Picture 9" descr="by.eps"/>
            <p:cNvPicPr>
              <a:picLocks noChangeAspect="1"/>
            </p:cNvPicPr>
            <p:nvPr userDrawn="1"/>
          </p:nvPicPr>
          <mc:AlternateContent xmlns:ma="http://schemas.microsoft.com/office/mac/drawingml/2008/main">
            <mc:Choice Requires="ma">
              <p:blipFill>
                <a:blip r:embed="rId2"/>
                <a:stretch>
                  <a:fillRect/>
                </a:stretch>
              </p:blipFill>
            </mc:Choice>
  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6096000" y="5562600"/>
              <a:ext cx="1286540" cy="457200"/>
            </a:xfrm>
            <a:prstGeom prst="rect">
              <a:avLst/>
            </a:prstGeom>
          </p:spPr>
        </p:pic>
      </p:grpSp>
      <p:pic>
        <p:nvPicPr>
          <p:cNvPr id="11" name="Picture 10" descr="stratuslab_logo_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00513" y="1219199"/>
            <a:ext cx="4909887" cy="1884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914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2514600"/>
            <a:ext cx="9144000" cy="3352800"/>
          </a:xfrm>
        </p:spPr>
        <p:txBody>
          <a:bodyPr/>
          <a:lstStyle>
            <a:lvl1pPr algn="ctr">
              <a:defRPr sz="3200" b="0">
                <a:solidFill>
                  <a:srgbClr val="000000"/>
                </a:solidFill>
              </a:defRPr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724400" y="1143000"/>
            <a:ext cx="4191000" cy="5486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df"/><Relationship Id="rId12" Type="http://schemas.openxmlformats.org/officeDocument/2006/relationships/image" Target="../media/image21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64575" y="809625"/>
            <a:ext cx="2286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229600" y="8382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001000" y="838200"/>
            <a:ext cx="457200" cy="457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763000" y="914400"/>
            <a:ext cx="304800" cy="2286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72475" y="6858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400" y="990600"/>
            <a:ext cx="7924800" cy="1588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stratuslab_logo_1_notex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1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7810500" y="673100"/>
            <a:ext cx="1485900" cy="3302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Configuration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10826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Charles (Cal) Loomis &amp; Mohammed </a:t>
            </a:r>
            <a:r>
              <a:rPr lang="en-US" dirty="0" err="1" smtClean="0"/>
              <a:t>Airaj</a:t>
            </a:r>
            <a:endParaRPr lang="en-US" dirty="0" smtClean="0"/>
          </a:p>
          <a:p>
            <a:r>
              <a:rPr lang="en-US" dirty="0" smtClean="0"/>
              <a:t>LAL, Univ. Paris-</a:t>
            </a:r>
            <a:r>
              <a:rPr lang="en-US" dirty="0" err="1" smtClean="0"/>
              <a:t>Sud</a:t>
            </a:r>
            <a:r>
              <a:rPr lang="en-US" dirty="0" smtClean="0"/>
              <a:t>, CNRS/IN2P3</a:t>
            </a:r>
          </a:p>
          <a:p>
            <a:r>
              <a:rPr lang="en-US" smtClean="0"/>
              <a:t>24-25 October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Networking is a crucial component of any cloud. It is needed so that users can actually access the cloud resources, but also needs to be configured to protect the cloud services.</a:t>
            </a:r>
          </a:p>
          <a:p>
            <a:endParaRPr lang="en-US" dirty="0" smtClean="0"/>
          </a:p>
          <a:p>
            <a:r>
              <a:rPr lang="en-US" dirty="0" smtClean="0"/>
              <a:t>The “correct” network configuration depends on the type of deployment (i.e. what users will be accessing it) and your site’s security constraints.</a:t>
            </a:r>
          </a:p>
          <a:p>
            <a:endParaRPr lang="en-US" dirty="0" smtClean="0"/>
          </a:p>
          <a:p>
            <a:r>
              <a:rPr lang="en-US" dirty="0" err="1" smtClean="0"/>
              <a:t>StratusLab</a:t>
            </a:r>
            <a:r>
              <a:rPr lang="en-US" dirty="0" smtClean="0"/>
              <a:t> does not use or require dynamic configuration of the underlying network.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Private Cloud</a:t>
            </a:r>
          </a:p>
          <a:p>
            <a:pPr lvl="1"/>
            <a:r>
              <a:rPr lang="en-US" dirty="0" smtClean="0"/>
              <a:t>Small number of known and trusted users, e.g. </a:t>
            </a:r>
            <a:r>
              <a:rPr lang="en-US" dirty="0" err="1" smtClean="0"/>
              <a:t>admins</a:t>
            </a:r>
            <a:r>
              <a:rPr lang="en-US" dirty="0" smtClean="0"/>
              <a:t> using a cloud for deploying site services.</a:t>
            </a:r>
          </a:p>
          <a:p>
            <a:pPr lvl="1"/>
            <a:r>
              <a:rPr lang="en-US" dirty="0" smtClean="0"/>
              <a:t>Can have single open network between physical machines hosting cloud services and running virtual machines</a:t>
            </a:r>
          </a:p>
          <a:p>
            <a:r>
              <a:rPr lang="en-US" dirty="0" smtClean="0"/>
              <a:t>Public Cloud</a:t>
            </a:r>
          </a:p>
          <a:p>
            <a:pPr lvl="1"/>
            <a:r>
              <a:rPr lang="en-US" dirty="0" smtClean="0"/>
              <a:t>Larger number of users that are less trusted (either because of lack of admin experience or …)</a:t>
            </a:r>
          </a:p>
          <a:p>
            <a:pPr lvl="1"/>
            <a:r>
              <a:rPr lang="en-US" dirty="0" smtClean="0"/>
              <a:t>Minimum two different networks/</a:t>
            </a:r>
            <a:r>
              <a:rPr lang="en-US" dirty="0" err="1" smtClean="0"/>
              <a:t>VLANs</a:t>
            </a:r>
            <a:r>
              <a:rPr lang="en-US" dirty="0" smtClean="0"/>
              <a:t>: one for physical machines with cloud services, one for virtual machines</a:t>
            </a:r>
          </a:p>
          <a:p>
            <a:pPr lvl="1"/>
            <a:r>
              <a:rPr lang="en-US" dirty="0" smtClean="0"/>
              <a:t>Ideal if networks can also be physically separated (multiple cards, network bonding,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Cloud Services</a:t>
            </a:r>
          </a:p>
          <a:p>
            <a:pPr lvl="1"/>
            <a:r>
              <a:rPr lang="en-US" dirty="0" smtClean="0"/>
              <a:t>Open access to service ports to site (private) or to world (public)</a:t>
            </a:r>
          </a:p>
          <a:p>
            <a:pPr lvl="1"/>
            <a:r>
              <a:rPr lang="en-US" dirty="0" smtClean="0"/>
              <a:t>Open internal service ports only to the necessary nodes</a:t>
            </a:r>
          </a:p>
          <a:p>
            <a:pPr lvl="1"/>
            <a:r>
              <a:rPr lang="en-US" dirty="0" smtClean="0"/>
              <a:t>Block access to all other ports from all nodes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Virtual Machines</a:t>
            </a:r>
          </a:p>
          <a:p>
            <a:pPr lvl="1"/>
            <a:r>
              <a:rPr lang="en-US" dirty="0" smtClean="0"/>
              <a:t>Open all ports to virtual machines by default</a:t>
            </a:r>
          </a:p>
          <a:p>
            <a:pPr lvl="1"/>
            <a:r>
              <a:rPr lang="en-US" dirty="0" smtClean="0"/>
              <a:t>Let users control access to </a:t>
            </a:r>
            <a:r>
              <a:rPr lang="en-US" dirty="0" err="1" smtClean="0"/>
              <a:t>VMs</a:t>
            </a:r>
            <a:r>
              <a:rPr lang="en-US" dirty="0" smtClean="0"/>
              <a:t> via </a:t>
            </a:r>
            <a:r>
              <a:rPr lang="en-US" smtClean="0"/>
              <a:t>internal firewalls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</a:t>
            </a:r>
            <a:r>
              <a:rPr lang="en-US" dirty="0" err="1" smtClean="0"/>
              <a:t>StratusLab</a:t>
            </a:r>
            <a:r>
              <a:rPr lang="en-US" dirty="0" smtClean="0"/>
              <a:t> Network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Support 3 specific use cases: public service (public), </a:t>
            </a:r>
            <a:br>
              <a:rPr lang="en-US" dirty="0" smtClean="0"/>
            </a:br>
            <a:r>
              <a:rPr lang="en-US" dirty="0" smtClean="0"/>
              <a:t>batch system (local), and BOINC-like worker (private)</a:t>
            </a:r>
          </a:p>
          <a:p>
            <a:pPr lvl="1"/>
            <a:r>
              <a:rPr lang="en-US" dirty="0" smtClean="0"/>
              <a:t>Requires only static configuration of network switches</a:t>
            </a:r>
          </a:p>
          <a:p>
            <a:pPr lvl="1"/>
            <a:r>
              <a:rPr lang="en-US" dirty="0" smtClean="0"/>
              <a:t>Usual services for VM network configuration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No API: manual, static configuration of network</a:t>
            </a:r>
          </a:p>
          <a:p>
            <a:pPr lvl="1"/>
            <a:r>
              <a:rPr lang="en-US" dirty="0" smtClean="0"/>
              <a:t>Recommended </a:t>
            </a:r>
            <a:r>
              <a:rPr lang="en-US" dirty="0" err="1" smtClean="0"/>
              <a:t>config</a:t>
            </a:r>
            <a:r>
              <a:rPr lang="en-US" dirty="0" smtClean="0"/>
              <a:t>.: separate VM and cloud services networks</a:t>
            </a:r>
          </a:p>
          <a:p>
            <a:pPr lvl="1"/>
            <a:r>
              <a:rPr lang="en-US" dirty="0" smtClean="0"/>
              <a:t>All classes of IP addresses are optional, can create other classes</a:t>
            </a:r>
          </a:p>
          <a:p>
            <a:pPr lvl="1"/>
            <a:r>
              <a:rPr lang="en-US" dirty="0" smtClean="0"/>
              <a:t>Uses DHCP for VM network configuration</a:t>
            </a:r>
          </a:p>
          <a:p>
            <a:pPr lvl="1"/>
            <a:r>
              <a:rPr lang="en-US" dirty="0" smtClean="0"/>
              <a:t>Users responsible for protecting their machines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Configuration</a:t>
            </a:r>
          </a:p>
          <a:p>
            <a:pPr lvl="1"/>
            <a:r>
              <a:rPr lang="en-US" dirty="0" smtClean="0"/>
              <a:t>Network configuration usually achieved through switch routing rules.</a:t>
            </a:r>
          </a:p>
          <a:p>
            <a:pPr lvl="1"/>
            <a:r>
              <a:rPr lang="en-US" dirty="0" smtClean="0"/>
              <a:t>Public addresses: standard public IPv4 and/or IPv6 addresses</a:t>
            </a:r>
          </a:p>
          <a:p>
            <a:pPr lvl="1"/>
            <a:r>
              <a:rPr lang="en-US" dirty="0" smtClean="0"/>
              <a:t>Local and private addresses: 10.x.x.x and/or 192.168.x.x addresses</a:t>
            </a:r>
          </a:p>
          <a:p>
            <a:pPr lvl="1"/>
            <a:r>
              <a:rPr lang="en-US" dirty="0" smtClean="0"/>
              <a:t>Need to have 1 address for every (potentially) running VM!</a:t>
            </a:r>
          </a:p>
          <a:p>
            <a:r>
              <a:rPr lang="en-US" dirty="0" smtClean="0"/>
              <a:t>DHCP</a:t>
            </a:r>
          </a:p>
          <a:p>
            <a:pPr lvl="1"/>
            <a:r>
              <a:rPr lang="en-US" dirty="0" smtClean="0"/>
              <a:t>Need to have all addresses allocated to </a:t>
            </a:r>
            <a:r>
              <a:rPr lang="en-US" dirty="0" err="1" smtClean="0"/>
              <a:t>VMs</a:t>
            </a:r>
            <a:r>
              <a:rPr lang="en-US" dirty="0" smtClean="0"/>
              <a:t> via DHCP</a:t>
            </a:r>
          </a:p>
          <a:p>
            <a:pPr lvl="1"/>
            <a:r>
              <a:rPr lang="en-US" dirty="0" smtClean="0"/>
              <a:t>DHCP server must be visible from VM, with datagram packets</a:t>
            </a:r>
          </a:p>
          <a:p>
            <a:pPr lvl="1"/>
            <a:r>
              <a:rPr lang="en-US" dirty="0" smtClean="0"/>
              <a:t>Usual (arbitrary) mapping: </a:t>
            </a:r>
            <a:r>
              <a:rPr lang="en-US" dirty="0" err="1" smtClean="0"/>
              <a:t>x.y.z.q</a:t>
            </a:r>
            <a:r>
              <a:rPr lang="en-US" dirty="0" smtClean="0"/>
              <a:t> to 0a:0a:x:y:z:q</a:t>
            </a:r>
          </a:p>
          <a:p>
            <a:r>
              <a:rPr lang="en-US" dirty="0" smtClean="0"/>
              <a:t>DNS</a:t>
            </a:r>
          </a:p>
          <a:p>
            <a:pPr lvl="1"/>
            <a:r>
              <a:rPr lang="en-US" dirty="0" smtClean="0"/>
              <a:t>All addresses must have names</a:t>
            </a:r>
          </a:p>
          <a:p>
            <a:pPr lvl="1"/>
            <a:r>
              <a:rPr lang="en-US" dirty="0" smtClean="0"/>
              <a:t>Reverse lookup must work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Number of Public </a:t>
            </a:r>
            <a:r>
              <a:rPr lang="en-US" dirty="0" err="1" smtClean="0"/>
              <a:t>IPs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Port Address Translation</a:t>
            </a:r>
          </a:p>
          <a:p>
            <a:pPr lvl="1"/>
            <a:r>
              <a:rPr lang="en-US" dirty="0" err="1" smtClean="0"/>
              <a:t>StratusLab</a:t>
            </a:r>
            <a:r>
              <a:rPr lang="en-US" dirty="0" smtClean="0"/>
              <a:t> does support PAT</a:t>
            </a:r>
          </a:p>
          <a:p>
            <a:pPr lvl="1"/>
            <a:r>
              <a:rPr lang="en-US" dirty="0" smtClean="0"/>
              <a:t>When used, front end acts as interface to VM nodes</a:t>
            </a:r>
          </a:p>
          <a:p>
            <a:pPr lvl="1"/>
            <a:r>
              <a:rPr lang="en-US" dirty="0" smtClean="0"/>
              <a:t>Conserves real public IP addresses</a:t>
            </a:r>
          </a:p>
          <a:p>
            <a:pPr lvl="1"/>
            <a:r>
              <a:rPr lang="en-US" dirty="0" smtClean="0"/>
              <a:t>Large data transfers can make frontend a bottleneck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Determine the network ranges you’ll use for each network type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Ensure that DNS server is configured (forward and reverse)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using external DHCP, ensure it is also properly configured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68400" y="2755900"/>
          <a:ext cx="6845022" cy="2743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73072"/>
                <a:gridCol w="417195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website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http://stratuslab.eu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twitter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@</a:t>
                      </a:r>
                      <a:r>
                        <a:rPr lang="en-US" sz="24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StratusLab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support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support@stratuslab.eu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StratusLab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http://github.com/StratusLab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SlipStream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http://github.com/slipstream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template-v4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stratuslab-template-v4.thmx</Template>
  <TotalTime>1323</TotalTime>
  <Words>539</Words>
  <Application>Microsoft Macintosh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stratuslab-template-v4</vt:lpstr>
      <vt:lpstr>Network Configuration</vt:lpstr>
      <vt:lpstr>Network</vt:lpstr>
      <vt:lpstr>Network</vt:lpstr>
      <vt:lpstr>Firewalls</vt:lpstr>
      <vt:lpstr>Standard StratusLab Network Configuration</vt:lpstr>
      <vt:lpstr>Network</vt:lpstr>
      <vt:lpstr>Limited Number of Public IPs?</vt:lpstr>
      <vt:lpstr>Exercises</vt:lpstr>
      <vt:lpstr>Questions and Discussion</vt:lpstr>
      <vt:lpstr>Slide 10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StratusLab Cloud Distribution</dc:title>
  <dc:creator>Charles</dc:creator>
  <cp:lastModifiedBy>Charles</cp:lastModifiedBy>
  <cp:revision>129</cp:revision>
  <cp:lastPrinted>2013-08-21T08:17:29Z</cp:lastPrinted>
  <dcterms:created xsi:type="dcterms:W3CDTF">2013-10-22T09:40:05Z</dcterms:created>
  <dcterms:modified xsi:type="dcterms:W3CDTF">2013-10-22T09:43:05Z</dcterms:modified>
</cp:coreProperties>
</file>