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22"/>
  </p:handoutMasterIdLst>
  <p:sldIdLst>
    <p:sldId id="256" r:id="rId2"/>
    <p:sldId id="285" r:id="rId3"/>
    <p:sldId id="290" r:id="rId4"/>
    <p:sldId id="287" r:id="rId5"/>
    <p:sldId id="289" r:id="rId6"/>
    <p:sldId id="295" r:id="rId7"/>
    <p:sldId id="291" r:id="rId8"/>
    <p:sldId id="296" r:id="rId9"/>
    <p:sldId id="297" r:id="rId10"/>
    <p:sldId id="299" r:id="rId11"/>
    <p:sldId id="300" r:id="rId12"/>
    <p:sldId id="301" r:id="rId13"/>
    <p:sldId id="293" r:id="rId14"/>
    <p:sldId id="294" r:id="rId15"/>
    <p:sldId id="302" r:id="rId16"/>
    <p:sldId id="303" r:id="rId17"/>
    <p:sldId id="304" r:id="rId18"/>
    <p:sldId id="305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Computing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smtClean="0"/>
              <a:t>24-25 October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(Optional)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006600"/>
            <a:ext cx="83439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NAT_GW=172.17.16.2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nat</a:t>
            </a:r>
            <a:r>
              <a:rPr lang="en-US" dirty="0" smtClean="0">
                <a:latin typeface="Courier"/>
                <a:cs typeface="Courier"/>
              </a:rPr>
              <a:t> True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nat_network</a:t>
            </a:r>
            <a:r>
              <a:rPr lang="en-US" dirty="0" smtClean="0">
                <a:latin typeface="Courier"/>
                <a:cs typeface="Courier"/>
              </a:rPr>
              <a:t> 172.17.16.0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nat_gateway</a:t>
            </a:r>
            <a:r>
              <a:rPr lang="en-US" dirty="0" smtClean="0">
                <a:latin typeface="Courier"/>
                <a:cs typeface="Courier"/>
              </a:rPr>
              <a:t> $NAT_GW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nat_netmask</a:t>
            </a:r>
            <a:r>
              <a:rPr lang="en-US" dirty="0" smtClean="0">
                <a:latin typeface="Courier"/>
                <a:cs typeface="Courier"/>
              </a:rPr>
              <a:t> 255.255.255.0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nat_network_interface</a:t>
            </a:r>
            <a:r>
              <a:rPr lang="en-US" dirty="0" smtClean="0">
                <a:latin typeface="Courier"/>
                <a:cs typeface="Courier"/>
              </a:rPr>
              <a:t> eth0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473200"/>
            <a:ext cx="8343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</a:t>
            </a:r>
            <a:r>
              <a:rPr lang="en-US" dirty="0" smtClean="0">
                <a:latin typeface="Courier"/>
                <a:cs typeface="Courier"/>
              </a:rPr>
              <a:t> True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dhcp_subnet</a:t>
            </a:r>
            <a:r>
              <a:rPr lang="en-US" dirty="0" smtClean="0">
                <a:latin typeface="Courier"/>
                <a:cs typeface="Courier"/>
              </a:rPr>
              <a:t> 134.158.75.0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dhcp_netmask</a:t>
            </a:r>
            <a:r>
              <a:rPr lang="en-US" dirty="0" smtClean="0">
                <a:latin typeface="Courier"/>
                <a:cs typeface="Courier"/>
              </a:rPr>
              <a:t> 255.255.255.0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dhcp_lease_time</a:t>
            </a:r>
            <a:r>
              <a:rPr lang="en-US" dirty="0" smtClean="0">
                <a:latin typeface="Courier"/>
                <a:cs typeface="Courier"/>
              </a:rPr>
              <a:t> 3600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094692"/>
            <a:ext cx="83439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dhcp_one_local_network</a:t>
            </a:r>
            <a:r>
              <a:rPr lang="en-US" dirty="0" smtClean="0">
                <a:latin typeface="Courier"/>
                <a:cs typeface="Courier"/>
              </a:rPr>
              <a:t> True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dhcp_one_local_network_subnet</a:t>
            </a:r>
            <a:r>
              <a:rPr lang="en-US" dirty="0" smtClean="0">
                <a:latin typeface="Courier"/>
                <a:cs typeface="Courier"/>
              </a:rPr>
              <a:t> 172.17.16.0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dhcp_one_local_network_broadcast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   172.17.16.255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dhcp_one_local_network_netmask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   255.255.255.0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dhcp_one_local_network_routers</a:t>
            </a:r>
            <a:r>
              <a:rPr lang="en-US" dirty="0" smtClean="0">
                <a:latin typeface="Courier"/>
                <a:cs typeface="Courier"/>
              </a:rPr>
              <a:t> $NAT_GW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dhcp_one_local_network_domain_name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   lal.in2p3.fr</a:t>
            </a:r>
          </a:p>
          <a:p>
            <a:r>
              <a:rPr lang="en-US" dirty="0" smtClean="0">
                <a:latin typeface="Courier"/>
                <a:cs typeface="Courier"/>
              </a:rPr>
              <a:t>$stratus-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dhcp_one_local_network_domain_name_servers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smtClean="0">
                <a:latin typeface="Courier"/>
                <a:cs typeface="Courier"/>
              </a:rPr>
              <a:t>      134.158.91.80, 134.158.88.149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Turn off since this is already done!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22233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persistent_disk</a:t>
            </a:r>
            <a:r>
              <a:rPr lang="en-US" dirty="0" smtClean="0">
                <a:latin typeface="Courier"/>
                <a:cs typeface="Courier"/>
              </a:rPr>
              <a:t>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Normal Install Command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Look carefully at output to see if there are any errors</a:t>
            </a:r>
          </a:p>
          <a:p>
            <a:pPr lvl="1"/>
            <a:r>
              <a:rPr lang="en-US" dirty="0" smtClean="0"/>
              <a:t>Correct them if there are!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Can find state of </a:t>
            </a:r>
            <a:r>
              <a:rPr lang="en-US" dirty="0" err="1" smtClean="0"/>
              <a:t>OpenNebula</a:t>
            </a:r>
            <a:r>
              <a:rPr lang="en-US" dirty="0" smtClean="0"/>
              <a:t> from </a:t>
            </a:r>
            <a:r>
              <a:rPr lang="en-US" dirty="0" err="1" smtClean="0"/>
              <a:t>oneadmin</a:t>
            </a:r>
            <a:r>
              <a:rPr lang="en-US" dirty="0" smtClean="0"/>
              <a:t> account</a:t>
            </a:r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0701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stratus-install -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 {NODE_IP} -</a:t>
            </a:r>
            <a:r>
              <a:rPr lang="en-US" dirty="0" err="1" smtClean="0">
                <a:latin typeface="Courier"/>
                <a:cs typeface="Courier"/>
              </a:rPr>
              <a:t>vvv</a:t>
            </a: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914900"/>
            <a:ext cx="8343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su</a:t>
            </a:r>
            <a:r>
              <a:rPr lang="en-US" dirty="0" smtClean="0">
                <a:latin typeface="Courier"/>
                <a:cs typeface="Courier"/>
              </a:rPr>
              <a:t> - </a:t>
            </a:r>
            <a:r>
              <a:rPr lang="en-US" dirty="0" err="1" smtClean="0">
                <a:latin typeface="Courier"/>
                <a:cs typeface="Courier"/>
              </a:rPr>
              <a:t>oneadmin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onehost</a:t>
            </a:r>
            <a:r>
              <a:rPr lang="en-US" dirty="0" smtClean="0">
                <a:latin typeface="Courier"/>
                <a:cs typeface="Courier"/>
              </a:rPr>
              <a:t> list # VM hosts and status</a:t>
            </a:r>
          </a:p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onenet</a:t>
            </a:r>
            <a:r>
              <a:rPr lang="en-US" dirty="0" smtClean="0">
                <a:latin typeface="Courier"/>
                <a:cs typeface="Courier"/>
              </a:rPr>
              <a:t> list  # defined networks</a:t>
            </a:r>
          </a:p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onevm</a:t>
            </a:r>
            <a:r>
              <a:rPr lang="en-US" dirty="0" smtClean="0">
                <a:latin typeface="Courier"/>
                <a:cs typeface="Courier"/>
              </a:rPr>
              <a:t> list   # running </a:t>
            </a:r>
            <a:r>
              <a:rPr lang="en-US" dirty="0" err="1" smtClean="0">
                <a:latin typeface="Courier"/>
                <a:cs typeface="Courier"/>
              </a:rPr>
              <a:t>VMs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Configure parameters for front end and node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Verify the parameters with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--keys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Launch the installation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carefully for errors in output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that everything looks OK in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marL="636588" lvl="1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Normal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Setup test accounts using the root account.</a:t>
            </a:r>
          </a:p>
          <a:p>
            <a:endParaRPr lang="en-US" dirty="0" smtClean="0"/>
          </a:p>
          <a:p>
            <a:r>
              <a:rPr lang="en-US" dirty="0" smtClean="0"/>
              <a:t>Create Normal Unix Account</a:t>
            </a:r>
          </a:p>
          <a:p>
            <a:pPr lvl="1"/>
            <a:r>
              <a:rPr lang="en-US" dirty="0" smtClean="0"/>
              <a:t>Usual </a:t>
            </a:r>
            <a:r>
              <a:rPr lang="en-US" dirty="0" err="1" smtClean="0">
                <a:latin typeface="Courier"/>
                <a:cs typeface="Courier"/>
              </a:rPr>
              <a:t>adduser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command</a:t>
            </a:r>
          </a:p>
          <a:p>
            <a:pPr lvl="1"/>
            <a:r>
              <a:rPr lang="en-US" dirty="0" smtClean="0"/>
              <a:t>Use any username that you’d like</a:t>
            </a:r>
          </a:p>
          <a:p>
            <a:r>
              <a:rPr lang="en-US" dirty="0" smtClean="0"/>
              <a:t>Create Associated Account for 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Add account to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etc/stratuslab/login-pswd.properties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Username and password are independent of the </a:t>
            </a:r>
            <a:r>
              <a:rPr lang="en-US" dirty="0" err="1" smtClean="0"/>
              <a:t>unix</a:t>
            </a:r>
            <a:r>
              <a:rPr lang="en-US" dirty="0" smtClean="0"/>
              <a:t> account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</a:t>
            </a:r>
            <a:r>
              <a:rPr lang="en-US" dirty="0" err="1" smtClean="0"/>
              <a:t>StratusLab</a:t>
            </a:r>
            <a:r>
              <a:rPr lang="en-US" dirty="0" smtClean="0"/>
              <a:t>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Log into the </a:t>
            </a:r>
            <a:r>
              <a:rPr lang="en-US" dirty="0" err="1" smtClean="0"/>
              <a:t>unix</a:t>
            </a:r>
            <a:r>
              <a:rPr lang="en-US" dirty="0" smtClean="0"/>
              <a:t> account you created.</a:t>
            </a:r>
          </a:p>
          <a:p>
            <a:endParaRPr lang="en-US" dirty="0" smtClean="0"/>
          </a:p>
          <a:p>
            <a:r>
              <a:rPr lang="en-US" dirty="0" smtClean="0"/>
              <a:t>SSH Configuration</a:t>
            </a:r>
          </a:p>
          <a:p>
            <a:pPr lvl="1"/>
            <a:r>
              <a:rPr lang="en-US" dirty="0" smtClean="0"/>
              <a:t>Generate new </a:t>
            </a:r>
            <a:r>
              <a:rPr lang="en-US" dirty="0" err="1" smtClean="0"/>
              <a:t>ssh</a:t>
            </a:r>
            <a:r>
              <a:rPr lang="en-US" dirty="0" smtClean="0"/>
              <a:t> key pair using </a:t>
            </a:r>
            <a:r>
              <a:rPr lang="en-US" dirty="0" err="1" smtClean="0">
                <a:latin typeface="Courier"/>
                <a:cs typeface="Courier"/>
              </a:rPr>
              <a:t>ssh-keygen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/>
              <a:t>StratusLab</a:t>
            </a:r>
            <a:r>
              <a:rPr lang="en-US" dirty="0" smtClean="0"/>
              <a:t> Client Configuration</a:t>
            </a:r>
          </a:p>
          <a:p>
            <a:pPr lvl="1"/>
            <a:r>
              <a:rPr lang="en-US" dirty="0" smtClean="0"/>
              <a:t>Create a default configuration file: </a:t>
            </a:r>
            <a:r>
              <a:rPr lang="en-US" dirty="0" smtClean="0">
                <a:latin typeface="Courier"/>
                <a:cs typeface="Courier"/>
              </a:rPr>
              <a:t>stratus-copy-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Edit file </a:t>
            </a: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HOME/.stratuslab/stratuslab-user.cfg</a:t>
            </a:r>
            <a:endParaRPr lang="en-US" dirty="0" smtClean="0">
              <a:latin typeface="Courier"/>
              <a:cs typeface="Courier"/>
            </a:endParaRPr>
          </a:p>
          <a:p>
            <a:pPr lvl="2"/>
            <a:r>
              <a:rPr lang="en-US" dirty="0" smtClean="0"/>
              <a:t>Replace “username” and “password” values</a:t>
            </a:r>
          </a:p>
          <a:p>
            <a:pPr lvl="2"/>
            <a:r>
              <a:rPr lang="en-US" dirty="0" smtClean="0"/>
              <a:t>Replace “endpoint” value</a:t>
            </a:r>
          </a:p>
          <a:p>
            <a:r>
              <a:rPr lang="en-US" dirty="0" smtClean="0"/>
              <a:t>Verify Configuration</a:t>
            </a:r>
          </a:p>
          <a:p>
            <a:pPr lvl="1"/>
            <a:r>
              <a:rPr lang="en-US" dirty="0" smtClean="0"/>
              <a:t>Try: </a:t>
            </a:r>
            <a:r>
              <a:rPr lang="en-US" dirty="0" smtClean="0">
                <a:latin typeface="Courier"/>
                <a:cs typeface="Courier"/>
              </a:rPr>
              <a:t>stratus-describe-instance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 a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Log into the </a:t>
            </a:r>
            <a:r>
              <a:rPr lang="en-US" dirty="0" err="1" smtClean="0"/>
              <a:t>unix</a:t>
            </a:r>
            <a:r>
              <a:rPr lang="en-US" dirty="0" smtClean="0"/>
              <a:t> account you created.</a:t>
            </a:r>
          </a:p>
          <a:p>
            <a:r>
              <a:rPr lang="en-US" dirty="0" smtClean="0"/>
              <a:t>Create </a:t>
            </a:r>
            <a:r>
              <a:rPr lang="en-US" dirty="0" err="1" smtClean="0"/>
              <a:t>CentOS</a:t>
            </a:r>
            <a:r>
              <a:rPr lang="en-US" dirty="0" smtClean="0"/>
              <a:t> VM</a:t>
            </a: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endParaRPr lang="en-US" dirty="0" smtClean="0"/>
          </a:p>
          <a:p>
            <a:r>
              <a:rPr lang="en-US" dirty="0" smtClean="0"/>
              <a:t>Follow Status</a:t>
            </a:r>
          </a:p>
          <a:p>
            <a:endParaRPr lang="en-US" dirty="0" smtClean="0"/>
          </a:p>
          <a:p>
            <a:r>
              <a:rPr lang="en-US" dirty="0" smtClean="0"/>
              <a:t>Log into VM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572434"/>
            <a:ext cx="8343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CENTOS=H8dg0ssw_j4jg67FTwXysCUrJPl</a:t>
            </a:r>
          </a:p>
          <a:p>
            <a:r>
              <a:rPr lang="en-US" dirty="0" smtClean="0">
                <a:latin typeface="Courier"/>
                <a:cs typeface="Courier"/>
              </a:rPr>
              <a:t>$ stratus-run-instance --type m1.large ${CENTOS}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026932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stratus-describe-instance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1689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ssh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root@machine-ip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Verify that you can start a virtual machine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out the ways of controlling allocated resources</a:t>
            </a:r>
            <a:endParaRPr lang="en-US" dirty="0" smtClean="0">
              <a:latin typeface="Courier"/>
              <a:cs typeface="Courier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Try connecting LDAP server to one-proxy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Verify that account in </a:t>
            </a:r>
            <a:r>
              <a:rPr lang="en-US" smtClean="0"/>
              <a:t>LDAP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Fast provisioning of </a:t>
            </a:r>
            <a:r>
              <a:rPr lang="en-US" dirty="0" err="1" smtClean="0"/>
              <a:t>VMs</a:t>
            </a:r>
            <a:r>
              <a:rPr lang="en-US" dirty="0" smtClean="0"/>
              <a:t>, with low latency start-up</a:t>
            </a:r>
          </a:p>
          <a:p>
            <a:r>
              <a:rPr lang="en-US" dirty="0" smtClean="0"/>
              <a:t>Contextualization</a:t>
            </a:r>
          </a:p>
          <a:p>
            <a:pPr lvl="1"/>
            <a:r>
              <a:rPr lang="en-US" dirty="0" err="1" smtClean="0"/>
              <a:t>HEPiX</a:t>
            </a:r>
            <a:r>
              <a:rPr lang="en-US" dirty="0" smtClean="0"/>
              <a:t> &amp; </a:t>
            </a:r>
            <a:r>
              <a:rPr lang="en-US" dirty="0" err="1" smtClean="0"/>
              <a:t>OpenNebula</a:t>
            </a:r>
            <a:r>
              <a:rPr lang="en-US" dirty="0" smtClean="0"/>
              <a:t> CDROM contextualization by default</a:t>
            </a:r>
          </a:p>
          <a:p>
            <a:pPr lvl="1"/>
            <a:r>
              <a:rPr lang="en-US" dirty="0" err="1" smtClean="0"/>
              <a:t>CloudInit</a:t>
            </a:r>
            <a:r>
              <a:rPr lang="en-US" dirty="0" smtClean="0"/>
              <a:t> (disk based) also supported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Authentication proxy sitting in front of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smtClean="0"/>
              <a:t>API: XML-RPC interface of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err="1" smtClean="0"/>
              <a:t>OpenNebula</a:t>
            </a:r>
            <a:r>
              <a:rPr lang="en-US" dirty="0" smtClean="0"/>
              <a:t> (C++, Ruby) with customized hooks </a:t>
            </a:r>
          </a:p>
          <a:p>
            <a:pPr lvl="1"/>
            <a:r>
              <a:rPr lang="en-US" dirty="0" smtClean="0"/>
              <a:t>Hooks primarily for caching, snapshots, and storage access</a:t>
            </a:r>
          </a:p>
          <a:p>
            <a:pPr lvl="1"/>
            <a:r>
              <a:rPr lang="en-US" dirty="0" smtClean="0"/>
              <a:t>On VM hosts, </a:t>
            </a:r>
            <a:r>
              <a:rPr lang="en-US" dirty="0" err="1" smtClean="0"/>
              <a:t>libvirtd</a:t>
            </a:r>
            <a:r>
              <a:rPr lang="en-US" dirty="0" smtClean="0"/>
              <a:t> is used as interface to hypervisor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Architecture</a:t>
            </a:r>
            <a:endParaRPr lang="en-US" dirty="0"/>
          </a:p>
        </p:txBody>
      </p:sp>
      <p:pic>
        <p:nvPicPr>
          <p:cNvPr id="5" name="Picture 4" descr="stratuslab-compute-architec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7300"/>
            <a:ext cx="914400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Proxy (one-proxy)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01700" y="2108200"/>
          <a:ext cx="7366139" cy="2966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93759"/>
                <a:gridCol w="49723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Authentication</a:t>
                      </a:r>
                      <a:r>
                        <a:rPr lang="en-US" baseline="0" dirty="0" smtClean="0"/>
                        <a:t> Proxy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one-proxy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authn</a:t>
                      </a:r>
                      <a:r>
                        <a:rPr lang="en-US" baseline="0" dirty="0" smtClean="0"/>
                        <a:t> proxy for </a:t>
                      </a:r>
                      <a:r>
                        <a:rPr lang="en-US" baseline="0" dirty="0" err="1" smtClean="0"/>
                        <a:t>OpenNebula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 (deployed in Jetty</a:t>
                      </a:r>
                      <a:r>
                        <a:rPr lang="en-US" baseline="0" dirty="0" smtClean="0"/>
                        <a:t> container)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config</a:t>
                      </a:r>
                      <a:r>
                        <a:rPr lang="en-US" dirty="0" smtClean="0"/>
                        <a:t>.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/etc/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stratuslab/authn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/*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/opt/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/one-proxy/logs/*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OpenNebula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65200" y="2095500"/>
          <a:ext cx="7358370" cy="2966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93759"/>
                <a:gridCol w="496461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OpenNebula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 to </a:t>
                      </a:r>
                      <a:r>
                        <a:rPr lang="en-US" dirty="0" err="1" smtClean="0"/>
                        <a:t>libvirtd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C++,</a:t>
                      </a:r>
                      <a:r>
                        <a:rPr lang="en-US" baseline="0" dirty="0" smtClean="0"/>
                        <a:t> scripts in ruby, bash, 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MySQL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config</a:t>
                      </a:r>
                      <a:r>
                        <a:rPr lang="en-US" dirty="0" smtClean="0"/>
                        <a:t>.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/etc/one/*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var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/log/one/*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to Configure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smtClean="0"/>
              <a:t>Installed on the front end</a:t>
            </a:r>
          </a:p>
          <a:p>
            <a:pPr lvl="1"/>
            <a:r>
              <a:rPr lang="en-US" dirty="0" smtClean="0"/>
              <a:t>Usually also installs </a:t>
            </a:r>
            <a:r>
              <a:rPr lang="en-US" dirty="0" err="1" smtClean="0"/>
              <a:t>MySQL</a:t>
            </a:r>
            <a:r>
              <a:rPr lang="en-US" dirty="0" smtClean="0"/>
              <a:t>, but this is already done in our case</a:t>
            </a:r>
          </a:p>
          <a:p>
            <a:r>
              <a:rPr lang="en-US" dirty="0" smtClean="0"/>
              <a:t>“Node”</a:t>
            </a:r>
          </a:p>
          <a:p>
            <a:pPr lvl="1"/>
            <a:r>
              <a:rPr lang="en-US" dirty="0" smtClean="0"/>
              <a:t>Host for virtual machines</a:t>
            </a:r>
          </a:p>
          <a:p>
            <a:pPr lvl="1"/>
            <a:r>
              <a:rPr lang="en-US" dirty="0" smtClean="0"/>
              <a:t>Done via SSH from front end (password-less access required!)</a:t>
            </a:r>
          </a:p>
          <a:p>
            <a:r>
              <a:rPr lang="en-US" dirty="0" smtClean="0"/>
              <a:t>DHCP</a:t>
            </a:r>
          </a:p>
          <a:p>
            <a:pPr lvl="1"/>
            <a:r>
              <a:rPr lang="en-US" dirty="0" smtClean="0"/>
              <a:t>Installed on the front end</a:t>
            </a:r>
          </a:p>
          <a:p>
            <a:pPr lvl="1"/>
            <a:r>
              <a:rPr lang="en-US" dirty="0" smtClean="0"/>
              <a:t>Turn off if using an external DHCP server</a:t>
            </a:r>
          </a:p>
          <a:p>
            <a:pPr lvl="1"/>
            <a:r>
              <a:rPr lang="en-US" dirty="0" smtClean="0"/>
              <a:t>Must still provide network addresses, etc. for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Setup Node Parameters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Quotas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006600"/>
            <a:ext cx="83439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node_system</a:t>
            </a:r>
            <a:r>
              <a:rPr lang="en-US" dirty="0" smtClean="0">
                <a:latin typeface="Courier"/>
                <a:cs typeface="Courier"/>
              </a:rPr>
              <a:t> centos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node_bridge_name</a:t>
            </a:r>
            <a:r>
              <a:rPr lang="en-US" dirty="0" smtClean="0">
                <a:latin typeface="Courier"/>
                <a:cs typeface="Courier"/>
              </a:rPr>
              <a:t> br0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node_bridge_configure</a:t>
            </a:r>
            <a:r>
              <a:rPr lang="en-US" dirty="0" smtClean="0">
                <a:latin typeface="Courier"/>
                <a:cs typeface="Courier"/>
              </a:rPr>
              <a:t> True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default_gateway</a:t>
            </a:r>
            <a:r>
              <a:rPr lang="en-US" dirty="0" smtClean="0">
                <a:latin typeface="Courier"/>
                <a:cs typeface="Courier"/>
              </a:rPr>
              <a:t> ${FRONTEND_IP}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frontend_ip</a:t>
            </a:r>
            <a:r>
              <a:rPr lang="en-US" dirty="0" smtClean="0">
                <a:latin typeface="Courier"/>
                <a:cs typeface="Courier"/>
              </a:rPr>
              <a:t> ${FRONTEND_IP}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frontend_system</a:t>
            </a:r>
            <a:r>
              <a:rPr lang="en-US" dirty="0" smtClean="0">
                <a:latin typeface="Courier"/>
                <a:cs typeface="Courier"/>
              </a:rPr>
              <a:t> centos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network_addr</a:t>
            </a:r>
            <a:r>
              <a:rPr lang="en-US" dirty="0" smtClean="0">
                <a:latin typeface="Courier"/>
                <a:cs typeface="Courier"/>
              </a:rPr>
              <a:t> 134.158.75.0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4840069"/>
            <a:ext cx="8343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sudo</a:t>
            </a:r>
            <a:r>
              <a:rPr lang="en-US" dirty="0" smtClean="0">
                <a:latin typeface="Courier"/>
                <a:cs typeface="Courier"/>
              </a:rPr>
              <a:t>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quota_cpu</a:t>
            </a:r>
            <a:r>
              <a:rPr lang="en-US" dirty="0" smtClean="0">
                <a:latin typeface="Courier"/>
                <a:cs typeface="Courier"/>
              </a:rPr>
              <a:t> 5</a:t>
            </a:r>
          </a:p>
          <a:p>
            <a:r>
              <a:rPr lang="en-US" dirty="0" err="1" smtClean="0">
                <a:latin typeface="Courier"/>
                <a:cs typeface="Courier"/>
              </a:rPr>
              <a:t>sudo</a:t>
            </a:r>
            <a:r>
              <a:rPr lang="en-US" dirty="0" smtClean="0">
                <a:latin typeface="Courier"/>
                <a:cs typeface="Courier"/>
              </a:rPr>
              <a:t>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quota_memory</a:t>
            </a:r>
            <a:r>
              <a:rPr lang="en-US" dirty="0" smtClean="0">
                <a:latin typeface="Courier"/>
                <a:cs typeface="Courier"/>
              </a:rPr>
              <a:t> 1GB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Network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Private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108200"/>
            <a:ext cx="8343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one_private_network</a:t>
            </a:r>
            <a:r>
              <a:rPr lang="en-US" dirty="0" smtClean="0">
                <a:latin typeface="Courier"/>
                <a:cs typeface="Courier"/>
              </a:rPr>
              <a:t> 192.168.0.0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one_private_network_addr</a:t>
            </a:r>
            <a:r>
              <a:rPr lang="en-US" dirty="0" smtClean="0">
                <a:latin typeface="Courier"/>
                <a:cs typeface="Courier"/>
              </a:rPr>
              <a:t> 192.168.0.1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653492"/>
            <a:ext cx="8343900" cy="2862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one_public_network_addr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134.158.75.42 134.158.75.43 134.158.75.44 \</a:t>
            </a:r>
          </a:p>
          <a:p>
            <a:r>
              <a:rPr lang="en-US" dirty="0" smtClean="0">
                <a:latin typeface="Courier"/>
                <a:cs typeface="Courier"/>
              </a:rPr>
              <a:t>   134.158.75.45 134.158.75.46 134.158.75.47 \</a:t>
            </a:r>
          </a:p>
          <a:p>
            <a:r>
              <a:rPr lang="en-US" dirty="0" smtClean="0">
                <a:latin typeface="Courier"/>
                <a:cs typeface="Courier"/>
              </a:rPr>
              <a:t>   134.158.75.48 134.158.75.49 134.158.75.50 \</a:t>
            </a:r>
          </a:p>
          <a:p>
            <a:r>
              <a:rPr lang="en-US" dirty="0" smtClean="0">
                <a:latin typeface="Courier"/>
                <a:cs typeface="Courier"/>
              </a:rPr>
              <a:t>   134.158.75.51</a:t>
            </a: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one_public_network_mac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0a:0a:86:9e:49:2a 0a:0a:86:9e:49:2b 0a:0a:86:9e:49:2c \</a:t>
            </a:r>
          </a:p>
          <a:p>
            <a:r>
              <a:rPr lang="en-US" dirty="0" smtClean="0">
                <a:latin typeface="Courier"/>
                <a:cs typeface="Courier"/>
              </a:rPr>
              <a:t>  0a:0a:86:9e:49:2d 0a:0a:86:9e:49:2e 0a:0a:86:9e:49:2f \</a:t>
            </a:r>
          </a:p>
          <a:p>
            <a:r>
              <a:rPr lang="en-US" dirty="0" smtClean="0">
                <a:latin typeface="Courier"/>
                <a:cs typeface="Courier"/>
              </a:rPr>
              <a:t>  0a:0a:86:9e:49:30 0a:0a:86:9e:49:31 0a:0a:86:9e:49:32 \</a:t>
            </a:r>
          </a:p>
          <a:p>
            <a:r>
              <a:rPr lang="en-US" dirty="0" smtClean="0">
                <a:latin typeface="Courier"/>
                <a:cs typeface="Courier"/>
              </a:rPr>
              <a:t>  0a:0a:86:9e:49:33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Network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Local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222330"/>
            <a:ext cx="83439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one_local_network_addr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172.17.16.43 172.17.16.44 172.17.16.45 \</a:t>
            </a:r>
          </a:p>
          <a:p>
            <a:r>
              <a:rPr lang="en-US" dirty="0" smtClean="0">
                <a:latin typeface="Courier"/>
                <a:cs typeface="Courier"/>
              </a:rPr>
              <a:t>   172.17.16.46 172.17.16.47 172.17.16.48 \</a:t>
            </a:r>
          </a:p>
          <a:p>
            <a:r>
              <a:rPr lang="en-US" dirty="0" smtClean="0">
                <a:latin typeface="Courier"/>
                <a:cs typeface="Courier"/>
              </a:rPr>
              <a:t>   172.17.16.49 172.17.16.50 172.17.16.51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one_local_network_mac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0a:0a:86:9e:50:2b 0a:0a:86:9e:50:2c 0a:0a:86:9e:50:2d \</a:t>
            </a:r>
          </a:p>
          <a:p>
            <a:r>
              <a:rPr lang="en-US" dirty="0" smtClean="0">
                <a:latin typeface="Courier"/>
                <a:cs typeface="Courier"/>
              </a:rPr>
              <a:t>   0a:0a:86:9e:50:2e 0a:0a:86:9e:50:2f 0a:0a:86:9e:50:30 \</a:t>
            </a:r>
          </a:p>
          <a:p>
            <a:r>
              <a:rPr lang="en-US" dirty="0" smtClean="0">
                <a:latin typeface="Courier"/>
                <a:cs typeface="Courier"/>
              </a:rPr>
              <a:t>   0a:0a:86:9e:50:31 0a:0a:86:9e:50:32 0a:0a:86:9e:50:33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1393</TotalTime>
  <Words>1104</Words>
  <Application>Microsoft Macintosh PowerPoint</Application>
  <PresentationFormat>On-screen Show (4:3)</PresentationFormat>
  <Paragraphs>198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stratuslab-template-v4</vt:lpstr>
      <vt:lpstr>Computing Services</vt:lpstr>
      <vt:lpstr>Compute</vt:lpstr>
      <vt:lpstr>Architecture</vt:lpstr>
      <vt:lpstr>Authentication Proxy (one-proxy)</vt:lpstr>
      <vt:lpstr>OpenNebula</vt:lpstr>
      <vt:lpstr>Services to Configure</vt:lpstr>
      <vt:lpstr>Configuration</vt:lpstr>
      <vt:lpstr>VM Network Configuration</vt:lpstr>
      <vt:lpstr>VM Network Configuration</vt:lpstr>
      <vt:lpstr>NAT (Optional)</vt:lpstr>
      <vt:lpstr>DHCP</vt:lpstr>
      <vt:lpstr>Persistent Disk</vt:lpstr>
      <vt:lpstr>Installation</vt:lpstr>
      <vt:lpstr>Exercises</vt:lpstr>
      <vt:lpstr>Setup Normal User</vt:lpstr>
      <vt:lpstr>Configure StratusLab Client</vt:lpstr>
      <vt:lpstr>Launch a Virtual Machine</vt:lpstr>
      <vt:lpstr>Exercises</vt:lpstr>
      <vt:lpstr>Questions and Discussion</vt:lpstr>
      <vt:lpstr>Slide 20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143</cp:revision>
  <cp:lastPrinted>2013-08-21T08:17:29Z</cp:lastPrinted>
  <dcterms:created xsi:type="dcterms:W3CDTF">2013-10-23T06:45:40Z</dcterms:created>
  <dcterms:modified xsi:type="dcterms:W3CDTF">2013-10-23T06:47:28Z</dcterms:modified>
</cp:coreProperties>
</file>