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0"/>
  </p:notesMasterIdLst>
  <p:handoutMasterIdLst>
    <p:handoutMasterId r:id="rId81"/>
  </p:handoutMasterIdLst>
  <p:sldIdLst>
    <p:sldId id="590" r:id="rId2"/>
    <p:sldId id="888" r:id="rId3"/>
    <p:sldId id="594" r:id="rId4"/>
    <p:sldId id="578" r:id="rId5"/>
    <p:sldId id="574" r:id="rId6"/>
    <p:sldId id="575" r:id="rId7"/>
    <p:sldId id="576" r:id="rId8"/>
    <p:sldId id="563" r:id="rId9"/>
    <p:sldId id="444" r:id="rId10"/>
    <p:sldId id="445" r:id="rId11"/>
    <p:sldId id="447" r:id="rId12"/>
    <p:sldId id="841" r:id="rId13"/>
    <p:sldId id="893" r:id="rId14"/>
    <p:sldId id="895" r:id="rId15"/>
    <p:sldId id="897" r:id="rId16"/>
    <p:sldId id="902" r:id="rId17"/>
    <p:sldId id="449" r:id="rId18"/>
    <p:sldId id="450" r:id="rId19"/>
    <p:sldId id="572" r:id="rId20"/>
    <p:sldId id="560" r:id="rId21"/>
    <p:sldId id="906" r:id="rId22"/>
    <p:sldId id="591" r:id="rId23"/>
    <p:sldId id="583" r:id="rId24"/>
    <p:sldId id="473" r:id="rId25"/>
    <p:sldId id="909" r:id="rId26"/>
    <p:sldId id="493" r:id="rId27"/>
    <p:sldId id="696" r:id="rId28"/>
    <p:sldId id="695" r:id="rId29"/>
    <p:sldId id="689" r:id="rId30"/>
    <p:sldId id="918" r:id="rId31"/>
    <p:sldId id="621" r:id="rId32"/>
    <p:sldId id="730" r:id="rId33"/>
    <p:sldId id="741" r:id="rId34"/>
    <p:sldId id="914" r:id="rId35"/>
    <p:sldId id="752" r:id="rId36"/>
    <p:sldId id="878" r:id="rId37"/>
    <p:sldId id="885" r:id="rId38"/>
    <p:sldId id="889" r:id="rId39"/>
    <p:sldId id="865" r:id="rId40"/>
    <p:sldId id="855" r:id="rId41"/>
    <p:sldId id="763" r:id="rId42"/>
    <p:sldId id="900" r:id="rId43"/>
    <p:sldId id="901" r:id="rId44"/>
    <p:sldId id="890" r:id="rId45"/>
    <p:sldId id="767" r:id="rId46"/>
    <p:sldId id="702" r:id="rId47"/>
    <p:sldId id="703" r:id="rId48"/>
    <p:sldId id="917" r:id="rId49"/>
    <p:sldId id="794" r:id="rId50"/>
    <p:sldId id="758" r:id="rId51"/>
    <p:sldId id="762" r:id="rId52"/>
    <p:sldId id="782" r:id="rId53"/>
    <p:sldId id="843" r:id="rId54"/>
    <p:sldId id="844" r:id="rId55"/>
    <p:sldId id="845" r:id="rId56"/>
    <p:sldId id="846" r:id="rId57"/>
    <p:sldId id="847" r:id="rId58"/>
    <p:sldId id="850" r:id="rId59"/>
    <p:sldId id="851" r:id="rId60"/>
    <p:sldId id="852" r:id="rId61"/>
    <p:sldId id="853" r:id="rId62"/>
    <p:sldId id="854" r:id="rId63"/>
    <p:sldId id="869" r:id="rId64"/>
    <p:sldId id="870" r:id="rId65"/>
    <p:sldId id="874" r:id="rId66"/>
    <p:sldId id="879" r:id="rId67"/>
    <p:sldId id="881" r:id="rId68"/>
    <p:sldId id="882" r:id="rId69"/>
    <p:sldId id="883" r:id="rId70"/>
    <p:sldId id="886" r:id="rId71"/>
    <p:sldId id="887" r:id="rId72"/>
    <p:sldId id="899" r:id="rId73"/>
    <p:sldId id="903" r:id="rId74"/>
    <p:sldId id="904" r:id="rId75"/>
    <p:sldId id="912" r:id="rId76"/>
    <p:sldId id="913" r:id="rId77"/>
    <p:sldId id="915" r:id="rId78"/>
    <p:sldId id="916" r:id="rId79"/>
  </p:sldIdLst>
  <p:sldSz cx="9144000" cy="6858000" type="screen4x3"/>
  <p:notesSz cx="7099300" cy="10234613"/>
  <p:defaultTextStyle>
    <a:defPPr>
      <a:defRPr lang="en-US"/>
    </a:defPPr>
    <a:lvl1pPr algn="l" rtl="0" fontAlgn="base">
      <a:spcBef>
        <a:spcPct val="0"/>
      </a:spcBef>
      <a:spcAft>
        <a:spcPct val="0"/>
      </a:spcAft>
      <a:defRPr sz="1000" kern="1200">
        <a:solidFill>
          <a:schemeClr val="tx1"/>
        </a:solidFill>
        <a:latin typeface="Verdana" pitchFamily="34" charset="0"/>
        <a:ea typeface="+mn-ea"/>
        <a:cs typeface="+mn-cs"/>
      </a:defRPr>
    </a:lvl1pPr>
    <a:lvl2pPr marL="457200" algn="l" rtl="0" fontAlgn="base">
      <a:spcBef>
        <a:spcPct val="0"/>
      </a:spcBef>
      <a:spcAft>
        <a:spcPct val="0"/>
      </a:spcAft>
      <a:defRPr sz="1000" kern="1200">
        <a:solidFill>
          <a:schemeClr val="tx1"/>
        </a:solidFill>
        <a:latin typeface="Verdana" pitchFamily="34" charset="0"/>
        <a:ea typeface="+mn-ea"/>
        <a:cs typeface="+mn-cs"/>
      </a:defRPr>
    </a:lvl2pPr>
    <a:lvl3pPr marL="914400" algn="l" rtl="0" fontAlgn="base">
      <a:spcBef>
        <a:spcPct val="0"/>
      </a:spcBef>
      <a:spcAft>
        <a:spcPct val="0"/>
      </a:spcAft>
      <a:defRPr sz="1000" kern="1200">
        <a:solidFill>
          <a:schemeClr val="tx1"/>
        </a:solidFill>
        <a:latin typeface="Verdana" pitchFamily="34" charset="0"/>
        <a:ea typeface="+mn-ea"/>
        <a:cs typeface="+mn-cs"/>
      </a:defRPr>
    </a:lvl3pPr>
    <a:lvl4pPr marL="1371600" algn="l" rtl="0" fontAlgn="base">
      <a:spcBef>
        <a:spcPct val="0"/>
      </a:spcBef>
      <a:spcAft>
        <a:spcPct val="0"/>
      </a:spcAft>
      <a:defRPr sz="1000" kern="1200">
        <a:solidFill>
          <a:schemeClr val="tx1"/>
        </a:solidFill>
        <a:latin typeface="Verdana" pitchFamily="34" charset="0"/>
        <a:ea typeface="+mn-ea"/>
        <a:cs typeface="+mn-cs"/>
      </a:defRPr>
    </a:lvl4pPr>
    <a:lvl5pPr marL="1828800" algn="l" rtl="0" fontAlgn="base">
      <a:spcBef>
        <a:spcPct val="0"/>
      </a:spcBef>
      <a:spcAft>
        <a:spcPct val="0"/>
      </a:spcAft>
      <a:defRPr sz="1000" kern="1200">
        <a:solidFill>
          <a:schemeClr val="tx1"/>
        </a:solidFill>
        <a:latin typeface="Verdana" pitchFamily="34" charset="0"/>
        <a:ea typeface="+mn-ea"/>
        <a:cs typeface="+mn-cs"/>
      </a:defRPr>
    </a:lvl5pPr>
    <a:lvl6pPr marL="2286000" algn="l" defTabSz="914400" rtl="0" eaLnBrk="1" latinLnBrk="0" hangingPunct="1">
      <a:defRPr sz="1000" kern="1200">
        <a:solidFill>
          <a:schemeClr val="tx1"/>
        </a:solidFill>
        <a:latin typeface="Verdana" pitchFamily="34" charset="0"/>
        <a:ea typeface="+mn-ea"/>
        <a:cs typeface="+mn-cs"/>
      </a:defRPr>
    </a:lvl6pPr>
    <a:lvl7pPr marL="2743200" algn="l" defTabSz="914400" rtl="0" eaLnBrk="1" latinLnBrk="0" hangingPunct="1">
      <a:defRPr sz="1000" kern="1200">
        <a:solidFill>
          <a:schemeClr val="tx1"/>
        </a:solidFill>
        <a:latin typeface="Verdana" pitchFamily="34" charset="0"/>
        <a:ea typeface="+mn-ea"/>
        <a:cs typeface="+mn-cs"/>
      </a:defRPr>
    </a:lvl7pPr>
    <a:lvl8pPr marL="3200400" algn="l" defTabSz="914400" rtl="0" eaLnBrk="1" latinLnBrk="0" hangingPunct="1">
      <a:defRPr sz="1000" kern="1200">
        <a:solidFill>
          <a:schemeClr val="tx1"/>
        </a:solidFill>
        <a:latin typeface="Verdana" pitchFamily="34" charset="0"/>
        <a:ea typeface="+mn-ea"/>
        <a:cs typeface="+mn-cs"/>
      </a:defRPr>
    </a:lvl8pPr>
    <a:lvl9pPr marL="3657600" algn="l" defTabSz="914400" rtl="0" eaLnBrk="1" latinLnBrk="0" hangingPunct="1">
      <a:defRPr sz="10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00FF"/>
    <a:srgbClr val="FFFF00"/>
    <a:srgbClr val="FF33CC"/>
    <a:srgbClr val="990099"/>
    <a:srgbClr val="00CCFF"/>
    <a:srgbClr val="0066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78" autoAdjust="0"/>
    <p:restoredTop sz="86676" autoAdjust="0"/>
  </p:normalViewPr>
  <p:slideViewPr>
    <p:cSldViewPr snapToGrid="0">
      <p:cViewPr>
        <p:scale>
          <a:sx n="50" d="100"/>
          <a:sy n="50" d="100"/>
        </p:scale>
        <p:origin x="-1020" y="-948"/>
      </p:cViewPr>
      <p:guideLst>
        <p:guide orient="horz" pos="2160"/>
        <p:guide pos="2880"/>
      </p:guideLst>
    </p:cSldViewPr>
  </p:slideViewPr>
  <p:notesTextViewPr>
    <p:cViewPr>
      <p:scale>
        <a:sx n="66" d="100"/>
        <a:sy n="66" d="100"/>
      </p:scale>
      <p:origin x="0" y="0"/>
    </p:cViewPr>
  </p:notesTextViewPr>
  <p:sorterViewPr>
    <p:cViewPr>
      <p:scale>
        <a:sx n="66" d="100"/>
        <a:sy n="66" d="100"/>
      </p:scale>
      <p:origin x="0" y="1794"/>
    </p:cViewPr>
  </p:sorterViewPr>
  <p:notesViewPr>
    <p:cSldViewPr snapToGrid="0">
      <p:cViewPr varScale="1">
        <p:scale>
          <a:sx n="66" d="100"/>
          <a:sy n="66" d="100"/>
        </p:scale>
        <p:origin x="-2304" y="-102"/>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a:latin typeface="Arial" pitchFamily="34" charset="0"/>
              </a:defRPr>
            </a:lvl1pPr>
          </a:lstStyle>
          <a:p>
            <a:pPr>
              <a:defRPr/>
            </a:pPr>
            <a:endParaRPr lang="fr-FR" altLang="fr-FR"/>
          </a:p>
        </p:txBody>
      </p:sp>
      <p:sp>
        <p:nvSpPr>
          <p:cNvPr id="33795" name="Rectangle 3"/>
          <p:cNvSpPr>
            <a:spLocks noGrp="1" noChangeArrowheads="1"/>
          </p:cNvSpPr>
          <p:nvPr>
            <p:ph type="dt" sz="quarter"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a:latin typeface="Arial" pitchFamily="34" charset="0"/>
              </a:defRPr>
            </a:lvl1pPr>
          </a:lstStyle>
          <a:p>
            <a:pPr>
              <a:defRPr/>
            </a:pPr>
            <a:endParaRPr lang="fr-FR" altLang="fr-FR"/>
          </a:p>
        </p:txBody>
      </p:sp>
      <p:sp>
        <p:nvSpPr>
          <p:cNvPr id="33796" name="Rectangle 4"/>
          <p:cNvSpPr>
            <a:spLocks noGrp="1" noChangeArrowheads="1"/>
          </p:cNvSpPr>
          <p:nvPr>
            <p:ph type="ftr" sz="quarter" idx="2"/>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a:latin typeface="Arial" pitchFamily="34" charset="0"/>
              </a:defRPr>
            </a:lvl1pPr>
          </a:lstStyle>
          <a:p>
            <a:pPr>
              <a:defRPr/>
            </a:pPr>
            <a:endParaRPr lang="fr-FR" altLang="fr-FR"/>
          </a:p>
        </p:txBody>
      </p:sp>
      <p:sp>
        <p:nvSpPr>
          <p:cNvPr id="33797" name="Rectangle 5"/>
          <p:cNvSpPr>
            <a:spLocks noGrp="1" noChangeArrowheads="1"/>
          </p:cNvSpPr>
          <p:nvPr>
            <p:ph type="sldNum" sz="quarter" idx="3"/>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a:latin typeface="Arial" pitchFamily="34" charset="0"/>
              </a:defRPr>
            </a:lvl1pPr>
          </a:lstStyle>
          <a:p>
            <a:pPr>
              <a:defRPr/>
            </a:pPr>
            <a:fld id="{CD0176E3-C0AE-46E8-91A2-C11D54E40DEE}" type="slidenum">
              <a:rPr lang="fr-FR" altLang="fr-FR"/>
              <a:pPr>
                <a:defRPr/>
              </a:pPr>
              <a:t>‹N°›</a:t>
            </a:fld>
            <a:endParaRPr lang="fr-FR" altLang="fr-FR"/>
          </a:p>
        </p:txBody>
      </p:sp>
    </p:spTree>
    <p:extLst>
      <p:ext uri="{BB962C8B-B14F-4D97-AF65-F5344CB8AC3E}">
        <p14:creationId xmlns:p14="http://schemas.microsoft.com/office/powerpoint/2010/main" val="13965418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a:latin typeface="Arial" pitchFamily="34" charset="0"/>
              </a:defRPr>
            </a:lvl1pPr>
          </a:lstStyle>
          <a:p>
            <a:pPr>
              <a:defRPr/>
            </a:pPr>
            <a:endParaRPr lang="fr-FR" altLang="fr-FR"/>
          </a:p>
        </p:txBody>
      </p:sp>
      <p:sp>
        <p:nvSpPr>
          <p:cNvPr id="34819" name="Rectangle 3"/>
          <p:cNvSpPr>
            <a:spLocks noGrp="1" noChangeArrowheads="1"/>
          </p:cNvSpPr>
          <p:nvPr>
            <p:ph type="dt"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a:latin typeface="Arial" pitchFamily="34" charset="0"/>
              </a:defRPr>
            </a:lvl1pPr>
          </a:lstStyle>
          <a:p>
            <a:pPr>
              <a:defRPr/>
            </a:pPr>
            <a:endParaRPr lang="fr-FR" altLang="fr-FR"/>
          </a:p>
        </p:txBody>
      </p:sp>
      <p:sp>
        <p:nvSpPr>
          <p:cNvPr id="67588"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709930" y="4861441"/>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fr-FR" altLang="fr-FR" noProof="0" smtClean="0"/>
              <a:t>Cliquez pour modifier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34822" name="Rectangle 6"/>
          <p:cNvSpPr>
            <a:spLocks noGrp="1" noChangeArrowheads="1"/>
          </p:cNvSpPr>
          <p:nvPr>
            <p:ph type="ftr" sz="quarter" idx="4"/>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a:latin typeface="Arial" pitchFamily="34" charset="0"/>
              </a:defRPr>
            </a:lvl1pPr>
          </a:lstStyle>
          <a:p>
            <a:pPr>
              <a:defRPr/>
            </a:pPr>
            <a:endParaRPr lang="fr-FR" altLang="fr-FR"/>
          </a:p>
        </p:txBody>
      </p:sp>
      <p:sp>
        <p:nvSpPr>
          <p:cNvPr id="34823" name="Rectangle 7"/>
          <p:cNvSpPr>
            <a:spLocks noGrp="1" noChangeArrowheads="1"/>
          </p:cNvSpPr>
          <p:nvPr>
            <p:ph type="sldNum" sz="quarter" idx="5"/>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a:latin typeface="Arial" pitchFamily="34" charset="0"/>
              </a:defRPr>
            </a:lvl1pPr>
          </a:lstStyle>
          <a:p>
            <a:pPr>
              <a:defRPr/>
            </a:pPr>
            <a:fld id="{5DA5C907-0D2E-4E51-AB91-46718A536994}" type="slidenum">
              <a:rPr lang="fr-FR" altLang="fr-FR"/>
              <a:pPr>
                <a:defRPr/>
              </a:pPr>
              <a:t>‹N°›</a:t>
            </a:fld>
            <a:endParaRPr lang="fr-FR" altLang="fr-FR"/>
          </a:p>
        </p:txBody>
      </p:sp>
    </p:spTree>
    <p:extLst>
      <p:ext uri="{BB962C8B-B14F-4D97-AF65-F5344CB8AC3E}">
        <p14:creationId xmlns:p14="http://schemas.microsoft.com/office/powerpoint/2010/main" val="10759860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8DC90EB2-1C8B-4E70-B24B-3E45C3B0986D}" type="slidenum">
              <a:rPr lang="fr-FR" altLang="fr-FR" smtClean="0"/>
              <a:pPr eaLnBrk="1" hangingPunct="1">
                <a:spcBef>
                  <a:spcPct val="0"/>
                </a:spcBef>
              </a:pPr>
              <a:t>1</a:t>
            </a:fld>
            <a:endParaRPr lang="fr-FR" altLang="fr-FR"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fr-FR" altLang="fr-FR" smtClean="0"/>
              <a:t>Boson de Higgs = pierre angulaire du Modele Standard de la physique des particules</a:t>
            </a:r>
          </a:p>
          <a:p>
            <a:pPr eaLnBrk="1" hangingPunct="1"/>
            <a:r>
              <a:rPr lang="fr-FR" altLang="fr-FR" smtClean="0"/>
              <a:t>Theorie</a:t>
            </a:r>
          </a:p>
          <a:p>
            <a:pPr eaLnBrk="1" hangingPunct="1"/>
            <a:r>
              <a:rPr lang="fr-FR" altLang="fr-FR" smtClean="0"/>
              <a:t>Symétrie</a:t>
            </a:r>
          </a:p>
          <a:p>
            <a:pPr eaLnBrk="1" hangingPunct="1"/>
            <a:r>
              <a:rPr lang="fr-FR" altLang="fr-FR" smtClean="0"/>
              <a:t>Mise en mvt</a:t>
            </a:r>
          </a:p>
          <a:p>
            <a:pPr eaLnBrk="1" hangingPunct="1"/>
            <a:r>
              <a:rPr lang="fr-FR" altLang="fr-FR" smtClean="0"/>
              <a:t>Anti matiere</a:t>
            </a:r>
          </a:p>
          <a:p>
            <a:pPr eaLnBrk="1" hangingPunct="1"/>
            <a:r>
              <a:rPr lang="fr-FR" altLang="fr-FR" smtClean="0"/>
              <a:t>Supra</a:t>
            </a:r>
          </a:p>
          <a:p>
            <a:pPr eaLnBrk="1" hangingPunct="1"/>
            <a:r>
              <a:rPr lang="fr-FR" altLang="fr-FR" smtClean="0"/>
              <a:t>1984</a:t>
            </a:r>
          </a:p>
          <a:p>
            <a:pPr eaLnBrk="1" hangingPunct="1"/>
            <a:endParaRPr lang="fr-FR" alt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11</a:t>
            </a:fld>
            <a:endParaRPr lang="fr-FR"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smtClean="0"/>
              <a:t>où l’hydrogène est converti en hélium</a:t>
            </a:r>
          </a:p>
          <a:p>
            <a:pPr defTabSz="990478" eaLnBrk="1" hangingPunct="1">
              <a:defRPr/>
            </a:pPr>
            <a:r>
              <a:rPr lang="en-US" altLang="en-US" sz="1300" dirty="0"/>
              <a:t>Interactions are also responsible for decay</a:t>
            </a:r>
          </a:p>
          <a:p>
            <a:pPr eaLnBrk="1" hangingPunct="1"/>
            <a:endParaRPr lang="fr-FR" alt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12</a:t>
            </a:fld>
            <a:endParaRPr lang="fr-FR" altLang="fr-FR" smtClean="0"/>
          </a:p>
        </p:txBody>
      </p:sp>
      <p:sp>
        <p:nvSpPr>
          <p:cNvPr id="78851" name="Rectangle 7"/>
          <p:cNvSpPr txBox="1">
            <a:spLocks noGrp="1" noChangeArrowheads="1"/>
          </p:cNvSpPr>
          <p:nvPr/>
        </p:nvSpPr>
        <p:spPr bwMode="auto">
          <a:xfrm>
            <a:off x="4021294" y="9721106"/>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48" tIns="49524" rIns="99048" bIns="49524"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12</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95239" eaLnBrk="1" hangingPunct="1">
              <a:spcBef>
                <a:spcPct val="0"/>
              </a:spcBef>
            </a:pPr>
            <a:r>
              <a:rPr lang="fr-FR" altLang="fr-FR" smtClean="0"/>
              <a:t>où l’hydrogène est converti en hélium</a:t>
            </a:r>
          </a:p>
          <a:p>
            <a:pPr defTabSz="495239" eaLnBrk="1" hangingPunct="1">
              <a:spcBef>
                <a:spcPct val="0"/>
              </a:spcBef>
            </a:pPr>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0FEAA230-8E62-4031-AAEE-7177FC540720}" type="slidenum">
              <a:rPr lang="fr-FR" altLang="fr-FR" smtClean="0"/>
              <a:pPr eaLnBrk="1" hangingPunct="1">
                <a:spcBef>
                  <a:spcPct val="0"/>
                </a:spcBef>
              </a:pPr>
              <a:t>17</a:t>
            </a:fld>
            <a:endParaRPr lang="fr-FR" altLang="fr-FR"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18</a:t>
            </a:fld>
            <a:endParaRPr lang="fr-FR"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smtClean="0"/>
              <a:t>Lettre</a:t>
            </a:r>
            <a:r>
              <a:rPr lang="en-US" altLang="en-US" baseline="0" dirty="0" smtClean="0"/>
              <a:t> A et Z: </a:t>
            </a:r>
            <a:r>
              <a:rPr lang="en-US" altLang="en-US" baseline="0" dirty="0" err="1" smtClean="0"/>
              <a:t>symétrie</a:t>
            </a:r>
            <a:r>
              <a:rPr lang="en-US" altLang="en-US" baseline="0" dirty="0" smtClean="0"/>
              <a:t> </a:t>
            </a:r>
            <a:r>
              <a:rPr lang="en-US" altLang="en-US" baseline="0" dirty="0" err="1" smtClean="0"/>
              <a:t>mirroir</a:t>
            </a:r>
            <a:r>
              <a:rPr lang="en-US" altLang="en-US" baseline="0" dirty="0" smtClean="0"/>
              <a:t> et rotation</a:t>
            </a:r>
          </a:p>
          <a:p>
            <a:pPr eaLnBrk="1" hangingPunct="1"/>
            <a:endParaRPr lang="en-US" altLang="en-US" dirty="0" smtClean="0"/>
          </a:p>
          <a:p>
            <a:pPr eaLnBrk="1" hangingPunct="1"/>
            <a:r>
              <a:rPr lang="en-US" altLang="en-US" dirty="0" smtClean="0"/>
              <a:t>Certain properties such as energy can have only discrete values, not continuous values</a:t>
            </a:r>
            <a:endParaRPr lang="fr-FR" altLang="fr-FR" dirty="0" smtClean="0"/>
          </a:p>
          <a:p>
            <a:pPr eaLnBrk="1" hangingPunct="1"/>
            <a:r>
              <a:rPr lang="fr-FR" altLang="fr-FR" dirty="0" smtClean="0"/>
              <a:t>Symétrie de jauge permet de </a:t>
            </a:r>
            <a:r>
              <a:rPr lang="fr-FR" altLang="fr-FR" dirty="0" err="1" smtClean="0"/>
              <a:t>decrire</a:t>
            </a:r>
            <a:r>
              <a:rPr lang="fr-FR" altLang="fr-FR" dirty="0" smtClean="0"/>
              <a:t> les interactions fondamentales via un principe géométrique.</a:t>
            </a:r>
          </a:p>
          <a:p>
            <a:pPr eaLnBrk="1" hangingPunct="1"/>
            <a:r>
              <a:rPr lang="fr-FR" altLang="fr-FR" dirty="0" smtClean="0"/>
              <a:t>L’invariance de jauge ne permet pas aux particules (d’interaction) d’avoir une masse</a:t>
            </a:r>
          </a:p>
          <a:p>
            <a:pPr eaLnBrk="1" hangingPunct="1"/>
            <a:r>
              <a:rPr lang="fr-FR" altLang="fr-FR" dirty="0" smtClean="0"/>
              <a:t>Symétrie permet de relier des </a:t>
            </a:r>
            <a:r>
              <a:rPr lang="fr-FR" altLang="fr-FR" dirty="0" err="1" smtClean="0"/>
              <a:t>phenomenes</a:t>
            </a:r>
            <a:r>
              <a:rPr lang="fr-FR" altLang="fr-FR" dirty="0" smtClean="0"/>
              <a:t> qui n’ont rien a voir a priori</a:t>
            </a:r>
          </a:p>
          <a:p>
            <a:pPr eaLnBrk="1" hangingPunct="1"/>
            <a:r>
              <a:rPr lang="fr-FR" altLang="fr-FR" b="1" dirty="0" smtClean="0"/>
              <a:t>SU(3) X SU(2) X U(1)</a:t>
            </a:r>
            <a:endParaRPr lang="fr-FR" altLang="fr-FR" dirty="0" smtClean="0"/>
          </a:p>
          <a:p>
            <a:pPr eaLnBrk="1" hangingPunct="1"/>
            <a:r>
              <a:rPr lang="fr-FR" altLang="fr-FR" dirty="0" smtClean="0"/>
              <a:t>Transition symétrie </a:t>
            </a:r>
            <a:r>
              <a:rPr lang="fr-FR" altLang="fr-FR" dirty="0" smtClean="0">
                <a:sym typeface="Wingdings" pitchFamily="2" charset="2"/>
              </a:rPr>
              <a:t>&lt; -- &gt;</a:t>
            </a:r>
            <a:r>
              <a:rPr lang="fr-FR" altLang="fr-FR" dirty="0" smtClean="0"/>
              <a:t> </a:t>
            </a:r>
            <a:r>
              <a:rPr lang="fr-FR" altLang="fr-FR" dirty="0" err="1" smtClean="0"/>
              <a:t>higgs</a:t>
            </a:r>
            <a:endParaRPr lang="fr-FR" altLang="fr-FR" dirty="0" smtClean="0"/>
          </a:p>
          <a:p>
            <a:pPr eaLnBrk="1" hangingPunct="1"/>
            <a:r>
              <a:rPr lang="fr-FR" altLang="fr-FR" dirty="0" smtClean="0"/>
              <a:t>Norme d’un vecteur ne </a:t>
            </a:r>
            <a:r>
              <a:rPr lang="fr-FR" altLang="fr-FR" dirty="0" err="1" smtClean="0"/>
              <a:t>depend</a:t>
            </a:r>
            <a:r>
              <a:rPr lang="fr-FR" altLang="fr-FR" dirty="0" smtClean="0"/>
              <a:t> pas de son orientation</a:t>
            </a:r>
          </a:p>
          <a:p>
            <a:pPr eaLnBrk="1" hangingPunct="1"/>
            <a:endParaRPr lang="fr-FR" altLang="fr-FR" dirty="0" smtClean="0"/>
          </a:p>
          <a:p>
            <a:r>
              <a:rPr lang="en-US" altLang="fr-FR" dirty="0" err="1" smtClean="0"/>
              <a:t>Symétries</a:t>
            </a:r>
            <a:endParaRPr lang="en-US" altLang="fr-FR" dirty="0" smtClean="0"/>
          </a:p>
          <a:p>
            <a:r>
              <a:rPr lang="fr-FR" altLang="fr-FR" dirty="0" smtClean="0"/>
              <a:t> Liés aux lois de conservation (énergie…)</a:t>
            </a:r>
          </a:p>
          <a:p>
            <a:r>
              <a:rPr lang="fr-FR" altLang="fr-FR" dirty="0" smtClean="0"/>
              <a:t> liés aux interactions (dites symétries de</a:t>
            </a:r>
          </a:p>
          <a:p>
            <a:r>
              <a:rPr lang="en-US" altLang="fr-FR" dirty="0" err="1" smtClean="0"/>
              <a:t>Jauge</a:t>
            </a:r>
            <a:r>
              <a:rPr lang="en-US" altLang="fr-FR" dirty="0" smtClean="0"/>
              <a:t>)</a:t>
            </a:r>
            <a:endParaRPr lang="fr-FR"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19</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20</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21</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C09B38B4-9140-48A7-A9D9-94C0E17BEC74}" type="slidenum">
              <a:rPr lang="fr-FR" altLang="fr-FR" smtClean="0"/>
              <a:pPr eaLnBrk="1" hangingPunct="1">
                <a:spcBef>
                  <a:spcPct val="0"/>
                </a:spcBef>
              </a:pPr>
              <a:t>22</a:t>
            </a:fld>
            <a:endParaRPr lang="fr-FR" altLang="fr-F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8476466B-89BE-4386-B98C-2487ED96C97D}" type="slidenum">
              <a:rPr lang="fr-FR" altLang="fr-FR" smtClean="0"/>
              <a:pPr eaLnBrk="1" hangingPunct="1">
                <a:spcBef>
                  <a:spcPct val="0"/>
                </a:spcBef>
              </a:pPr>
              <a:t>23</a:t>
            </a:fld>
            <a:endParaRPr lang="fr-FR" altLang="fr-FR"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a:buFont typeface="Wingdings" pitchFamily="2" charset="2"/>
              <a:buChar char="§"/>
            </a:pPr>
            <a:r>
              <a:rPr lang="en-US" altLang="fr-FR" b="1" smtClean="0">
                <a:latin typeface="Arial Narrow" pitchFamily="34" charset="0"/>
              </a:rPr>
              <a:t>Sonder la matière à petite distance</a:t>
            </a:r>
          </a:p>
          <a:p>
            <a:r>
              <a:rPr lang="en-US" altLang="fr-FR" smtClean="0">
                <a:latin typeface="Arial Narrow" pitchFamily="34" charset="0"/>
              </a:rPr>
              <a:t>En mécanique quantique: une particule d’énergie E est associée </a:t>
            </a:r>
            <a:br>
              <a:rPr lang="en-US" altLang="fr-FR" smtClean="0">
                <a:latin typeface="Arial Narrow" pitchFamily="34" charset="0"/>
              </a:rPr>
            </a:br>
            <a:r>
              <a:rPr lang="en-US" altLang="fr-FR" smtClean="0">
                <a:latin typeface="Arial Narrow" pitchFamily="34" charset="0"/>
              </a:rPr>
              <a:t>à une longueur d’onde </a:t>
            </a:r>
            <a:r>
              <a:rPr lang="en-US" altLang="fr-FR" smtClean="0">
                <a:latin typeface="Arial Narrow" pitchFamily="34" charset="0"/>
                <a:sym typeface="Symbol" pitchFamily="18" charset="2"/>
              </a:rPr>
              <a:t>  1/E</a:t>
            </a:r>
          </a:p>
          <a:p>
            <a:pPr lvl="1"/>
            <a:r>
              <a:rPr lang="en-US" altLang="fr-FR" sz="100">
                <a:latin typeface="Arial Narrow" pitchFamily="34" charset="0"/>
                <a:sym typeface="Symbol" pitchFamily="18" charset="2"/>
              </a:rPr>
              <a:t/>
            </a:r>
            <a:br>
              <a:rPr lang="en-US" altLang="fr-FR" sz="100">
                <a:latin typeface="Arial Narrow" pitchFamily="34" charset="0"/>
                <a:sym typeface="Symbol" pitchFamily="18" charset="2"/>
              </a:rPr>
            </a:br>
            <a:r>
              <a:rPr lang="en-US" altLang="fr-FR" sz="1900">
                <a:latin typeface="Arial Narrow" pitchFamily="34" charset="0"/>
                <a:sym typeface="Symbol" pitchFamily="18" charset="2"/>
              </a:rPr>
              <a:t>microscope optique: ~0.2 microns (10</a:t>
            </a:r>
            <a:r>
              <a:rPr lang="en-US" altLang="fr-FR" sz="1900" baseline="30000">
                <a:latin typeface="Arial Narrow" pitchFamily="34" charset="0"/>
                <a:sym typeface="Symbol" pitchFamily="18" charset="2"/>
              </a:rPr>
              <a:t>-6</a:t>
            </a:r>
            <a:r>
              <a:rPr lang="en-US" altLang="fr-FR" sz="1900">
                <a:latin typeface="Arial Narrow" pitchFamily="34" charset="0"/>
                <a:sym typeface="Symbol" pitchFamily="18" charset="2"/>
              </a:rPr>
              <a:t> m)</a:t>
            </a:r>
          </a:p>
          <a:p>
            <a:pPr lvl="1"/>
            <a:r>
              <a:rPr lang="en-US" altLang="fr-FR" sz="1900">
                <a:latin typeface="Arial Narrow" pitchFamily="34" charset="0"/>
                <a:sym typeface="Symbol" pitchFamily="18" charset="2"/>
              </a:rPr>
              <a:t>LHC : ~10</a:t>
            </a:r>
            <a:r>
              <a:rPr lang="en-US" altLang="fr-FR" sz="1900" baseline="30000">
                <a:latin typeface="Arial Narrow" pitchFamily="34" charset="0"/>
                <a:sym typeface="Symbol" pitchFamily="18" charset="2"/>
              </a:rPr>
              <a:t>-20</a:t>
            </a:r>
            <a:r>
              <a:rPr lang="en-US" altLang="fr-FR" sz="1900">
                <a:latin typeface="Arial Narrow" pitchFamily="34" charset="0"/>
                <a:sym typeface="Symbol" pitchFamily="18" charset="2"/>
              </a:rPr>
              <a:t> m !</a:t>
            </a:r>
            <a:endParaRPr lang="en-US" altLang="fr-FR" sz="1900">
              <a:latin typeface="Arial Narrow"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F91C172D-9E39-4095-ABC1-408194D27F25}" type="slidenum">
              <a:rPr lang="fr-FR" altLang="fr-FR" smtClean="0"/>
              <a:pPr eaLnBrk="1" hangingPunct="1">
                <a:spcBef>
                  <a:spcPct val="0"/>
                </a:spcBef>
              </a:pPr>
              <a:t>24</a:t>
            </a:fld>
            <a:endParaRPr lang="fr-FR" altLang="fr-FR"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r>
              <a:rPr lang="fr-FR" altLang="fr-FR" smtClean="0"/>
              <a:t>Connaître les constituants fondamentaux (primordiaux) de l’univers.</a:t>
            </a:r>
          </a:p>
          <a:p>
            <a:pPr eaLnBrk="1" hangingPunct="1"/>
            <a:r>
              <a:rPr lang="fr-FR" altLang="fr-FR" smtClean="0"/>
              <a:t>→Comprendre les forces et les mécanismes qui gouvernent leurs interactions</a:t>
            </a:r>
          </a:p>
          <a:p>
            <a:pPr eaLnBrk="1" hangingPunct="1"/>
            <a:r>
              <a:rPr lang="fr-FR" altLang="fr-FR" smtClean="0"/>
              <a:t>→Formaliser et décrire les lois fondamentales de l’univers dans un cadre</a:t>
            </a:r>
          </a:p>
          <a:p>
            <a:pPr eaLnBrk="1" hangingPunct="1"/>
            <a:r>
              <a:rPr lang="fr-FR" altLang="fr-FR" smtClean="0"/>
              <a:t>théorique unifié.</a:t>
            </a:r>
          </a:p>
          <a:p>
            <a:pPr eaLnBrk="1" hangingPunct="1"/>
            <a:r>
              <a:rPr lang="fr-FR" altLang="fr-FR" smtClean="0"/>
              <a:t>Sonder la matière à des échelles de plus en plus petites</a:t>
            </a:r>
          </a:p>
          <a:p>
            <a:pPr eaLnBrk="1" hangingPunct="1"/>
            <a:r>
              <a:rPr lang="fr-FR" altLang="fr-FR" smtClean="0"/>
              <a:t>• Les accélérateurs jouent le rôle de super-microscopes</a:t>
            </a:r>
          </a:p>
          <a:p>
            <a:pPr eaLnBrk="1" hangingPunct="1"/>
            <a:r>
              <a:rPr lang="fr-FR" altLang="fr-FR" smtClean="0"/>
              <a:t> Reproduire les conditions des premiers instants de l’Univers</a:t>
            </a:r>
          </a:p>
          <a:p>
            <a:pPr eaLnBrk="1" hangingPunct="1"/>
            <a:r>
              <a:rPr lang="fr-FR" altLang="fr-FR" smtClean="0"/>
              <a:t>• Les accélérateurs jouent le rôle de machines à remonter</a:t>
            </a:r>
          </a:p>
          <a:p>
            <a:pPr eaLnBrk="1" hangingPunct="1"/>
            <a:r>
              <a:rPr lang="fr-FR" altLang="fr-FR" smtClean="0"/>
              <a:t>le temps</a:t>
            </a:r>
          </a:p>
          <a:p>
            <a:pPr eaLnBrk="1" hangingPunct="1"/>
            <a:r>
              <a:rPr lang="fr-FR" altLang="fr-FR" smtClean="0"/>
              <a:t>L’action du boson de higgs est l’equivalent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300" dirty="0"/>
              <a:t>Le Prix Nobel de Physique 2013 a </a:t>
            </a:r>
            <a:r>
              <a:rPr lang="en-US" sz="1300" dirty="0" err="1"/>
              <a:t>été</a:t>
            </a:r>
            <a:r>
              <a:rPr lang="en-US" sz="1300" dirty="0"/>
              <a:t> </a:t>
            </a:r>
            <a:r>
              <a:rPr lang="en-US" sz="1300" dirty="0" err="1"/>
              <a:t>décerné</a:t>
            </a:r>
            <a:r>
              <a:rPr lang="en-US" sz="1300" dirty="0"/>
              <a:t> à</a:t>
            </a:r>
            <a:r>
              <a:rPr lang="en-US" sz="1300" b="1" dirty="0"/>
              <a:t> </a:t>
            </a:r>
            <a:r>
              <a:rPr lang="en-US" sz="1500" b="1" dirty="0">
                <a:solidFill>
                  <a:srgbClr val="FF0000"/>
                </a:solidFill>
              </a:rPr>
              <a:t>François </a:t>
            </a:r>
            <a:r>
              <a:rPr lang="en-US" sz="1500" b="1" dirty="0" err="1">
                <a:solidFill>
                  <a:srgbClr val="FF0000"/>
                </a:solidFill>
              </a:rPr>
              <a:t>Englert</a:t>
            </a:r>
            <a:r>
              <a:rPr lang="en-US" sz="1500" b="1" dirty="0">
                <a:solidFill>
                  <a:srgbClr val="FF0000"/>
                </a:solidFill>
              </a:rPr>
              <a:t> </a:t>
            </a:r>
            <a:r>
              <a:rPr lang="en-US" sz="1300" dirty="0"/>
              <a:t>et</a:t>
            </a:r>
            <a:r>
              <a:rPr lang="en-US" sz="1500" b="1" dirty="0">
                <a:solidFill>
                  <a:srgbClr val="FF0000"/>
                </a:solidFill>
              </a:rPr>
              <a:t> Peter Higgs</a:t>
            </a:r>
            <a:r>
              <a:rPr lang="en-US" sz="1500" dirty="0">
                <a:solidFill>
                  <a:srgbClr val="FF0000"/>
                </a:solidFill>
              </a:rPr>
              <a:t> </a:t>
            </a:r>
            <a:r>
              <a:rPr lang="en-US" sz="1300" dirty="0"/>
              <a:t>"for the theoretical discovery of a mechanism that contributes to our understanding of </a:t>
            </a:r>
            <a:r>
              <a:rPr lang="en-US" sz="1500" b="1" dirty="0">
                <a:solidFill>
                  <a:schemeClr val="tx2">
                    <a:lumMod val="60000"/>
                    <a:lumOff val="40000"/>
                  </a:schemeClr>
                </a:solidFill>
              </a:rPr>
              <a:t>the origin of mass of  subatomic particles</a:t>
            </a:r>
            <a:r>
              <a:rPr lang="en-US" sz="1300" dirty="0"/>
              <a:t>, and which recently was confirmed through</a:t>
            </a:r>
            <a:r>
              <a:rPr lang="en-US" sz="1500" dirty="0"/>
              <a:t>  </a:t>
            </a:r>
            <a:r>
              <a:rPr lang="en-US" sz="1500" b="1" dirty="0">
                <a:solidFill>
                  <a:schemeClr val="tx2">
                    <a:lumMod val="60000"/>
                    <a:lumOff val="40000"/>
                  </a:schemeClr>
                </a:solidFill>
              </a:rPr>
              <a:t>the discovery of the predicted fundamental particle</a:t>
            </a:r>
            <a:r>
              <a:rPr lang="en-US" sz="1500" dirty="0"/>
              <a:t>, </a:t>
            </a:r>
            <a:r>
              <a:rPr lang="en-US" sz="1300" dirty="0"/>
              <a:t>by the  </a:t>
            </a:r>
            <a:r>
              <a:rPr lang="en-US" sz="1500" b="1" dirty="0">
                <a:solidFill>
                  <a:schemeClr val="tx2">
                    <a:lumMod val="60000"/>
                    <a:lumOff val="40000"/>
                  </a:schemeClr>
                </a:solidFill>
              </a:rPr>
              <a:t>ATLAS</a:t>
            </a:r>
            <a:r>
              <a:rPr lang="en-US" sz="1500" dirty="0"/>
              <a:t> </a:t>
            </a:r>
            <a:r>
              <a:rPr lang="en-US" sz="1300" dirty="0"/>
              <a:t>and</a:t>
            </a:r>
            <a:r>
              <a:rPr lang="en-US" sz="1500" dirty="0"/>
              <a:t> </a:t>
            </a:r>
            <a:r>
              <a:rPr lang="en-US" sz="1300" b="1" dirty="0">
                <a:solidFill>
                  <a:schemeClr val="tx2">
                    <a:lumMod val="60000"/>
                    <a:lumOff val="40000"/>
                  </a:schemeClr>
                </a:solidFill>
              </a:rPr>
              <a:t>CMS</a:t>
            </a:r>
            <a:r>
              <a:rPr lang="en-US" sz="1300" b="1" dirty="0"/>
              <a:t> </a:t>
            </a:r>
            <a:r>
              <a:rPr lang="en-US" sz="1300" dirty="0"/>
              <a:t>experiments at </a:t>
            </a:r>
            <a:r>
              <a:rPr lang="en-US" sz="1500" b="1" dirty="0">
                <a:solidFill>
                  <a:schemeClr val="tx2">
                    <a:lumMod val="60000"/>
                    <a:lumOff val="40000"/>
                  </a:schemeClr>
                </a:solidFill>
              </a:rPr>
              <a:t>CERN's Large Hadron Collider </a:t>
            </a:r>
            <a:r>
              <a:rPr lang="en-US" sz="1500" dirty="0"/>
              <a:t>"</a:t>
            </a:r>
          </a:p>
        </p:txBody>
      </p:sp>
      <p:sp>
        <p:nvSpPr>
          <p:cNvPr id="4" name="Espace réservé du numéro de diapositive 3"/>
          <p:cNvSpPr>
            <a:spLocks noGrp="1"/>
          </p:cNvSpPr>
          <p:nvPr>
            <p:ph type="sldNum" sz="quarter" idx="10"/>
          </p:nvPr>
        </p:nvSpPr>
        <p:spPr/>
        <p:txBody>
          <a:bodyPr/>
          <a:lstStyle/>
          <a:p>
            <a:pPr>
              <a:defRPr/>
            </a:pPr>
            <a:fld id="{5DA5C907-0D2E-4E51-AB91-46718A536994}" type="slidenum">
              <a:rPr lang="fr-FR" altLang="fr-FR" smtClean="0"/>
              <a:pPr>
                <a:defRPr/>
              </a:pPr>
              <a:t>2</a:t>
            </a:fld>
            <a:endParaRPr lang="fr-FR" altLang="fr-FR"/>
          </a:p>
        </p:txBody>
      </p:sp>
    </p:spTree>
    <p:extLst>
      <p:ext uri="{BB962C8B-B14F-4D97-AF65-F5344CB8AC3E}">
        <p14:creationId xmlns:p14="http://schemas.microsoft.com/office/powerpoint/2010/main" val="4285629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2C4345DC-1295-4EB1-B30E-77892CEDF6B6}" type="slidenum">
              <a:rPr lang="fr-FR" altLang="fr-FR" smtClean="0"/>
              <a:pPr eaLnBrk="1" hangingPunct="1">
                <a:spcBef>
                  <a:spcPct val="0"/>
                </a:spcBef>
              </a:pPr>
              <a:t>26</a:t>
            </a:fld>
            <a:endParaRPr lang="fr-FR" altLang="fr-FR"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fr-FR" altLang="fr-FR" dirty="0" smtClean="0"/>
              <a:t>Analogie avec les fruits</a:t>
            </a:r>
          </a:p>
          <a:p>
            <a:pPr eaLnBrk="1" hangingPunct="1"/>
            <a:endParaRPr lang="fr-FR" altLang="fr-FR" dirty="0" smtClean="0"/>
          </a:p>
          <a:p>
            <a:pPr eaLnBrk="1" hangingPunct="1"/>
            <a:r>
              <a:rPr lang="fr-FR" altLang="fr-FR" dirty="0" smtClean="0"/>
              <a:t>Augmenter </a:t>
            </a:r>
            <a:r>
              <a:rPr lang="fr-FR" altLang="fr-FR" dirty="0"/>
              <a:t>l’énergie des particules en les accélérant. </a:t>
            </a:r>
            <a:br>
              <a:rPr lang="fr-FR" altLang="fr-FR" dirty="0"/>
            </a:br>
            <a:r>
              <a:rPr lang="fr-FR" altLang="fr-FR" dirty="0"/>
              <a:t>Donner beaucoup </a:t>
            </a:r>
            <a:r>
              <a:rPr lang="fr-FR" altLang="fr-FR" b="1" dirty="0"/>
              <a:t>d'énergie cinétique</a:t>
            </a:r>
            <a:r>
              <a:rPr lang="fr-FR" altLang="fr-FR" dirty="0"/>
              <a:t> </a:t>
            </a:r>
          </a:p>
          <a:p>
            <a:pPr lvl="1" eaLnBrk="1" hangingPunct="1"/>
            <a:r>
              <a:rPr kumimoji="1" lang="fr-FR" altLang="fr-FR" sz="1100" dirty="0"/>
              <a:t>Particules chargées accélérées par un champ électrique</a:t>
            </a:r>
          </a:p>
          <a:p>
            <a:pPr lvl="1" eaLnBrk="1" hangingPunct="1"/>
            <a:r>
              <a:rPr kumimoji="1" lang="fr-FR" altLang="fr-FR" sz="1100" dirty="0"/>
              <a:t>Particules chargées courbées par un champ magnétique</a:t>
            </a:r>
          </a:p>
          <a:p>
            <a:pPr lvl="1" eaLnBrk="1" hangingPunct="1"/>
            <a:endParaRPr lang="fr-FR" altLang="fr-FR" sz="1100" dirty="0"/>
          </a:p>
          <a:p>
            <a:pPr eaLnBrk="1" hangingPunct="1">
              <a:lnSpc>
                <a:spcPct val="80000"/>
              </a:lnSpc>
            </a:pPr>
            <a:r>
              <a:rPr lang="fr-FR" altLang="fr-FR" dirty="0"/>
              <a:t>Provoquer des </a:t>
            </a:r>
            <a:r>
              <a:rPr lang="fr-FR" altLang="fr-FR" b="1" dirty="0"/>
              <a:t>collisions</a:t>
            </a:r>
            <a:r>
              <a:rPr lang="fr-FR" altLang="fr-FR" dirty="0"/>
              <a:t/>
            </a:r>
            <a:br>
              <a:rPr lang="fr-FR" altLang="fr-FR" dirty="0"/>
            </a:br>
            <a:endParaRPr lang="fr-FR" altLang="fr-FR" dirty="0"/>
          </a:p>
          <a:p>
            <a:pPr eaLnBrk="1" hangingPunct="1">
              <a:lnSpc>
                <a:spcPct val="80000"/>
              </a:lnSpc>
            </a:pPr>
            <a:endParaRPr lang="fr-FR" altLang="fr-FR" dirty="0"/>
          </a:p>
          <a:p>
            <a:pPr eaLnBrk="1" hangingPunct="1">
              <a:lnSpc>
                <a:spcPct val="80000"/>
              </a:lnSpc>
            </a:pPr>
            <a:endParaRPr lang="fr-FR" altLang="fr-FR" dirty="0"/>
          </a:p>
          <a:p>
            <a:pPr eaLnBrk="1" hangingPunct="1">
              <a:lnSpc>
                <a:spcPct val="80000"/>
              </a:lnSpc>
            </a:pPr>
            <a:endParaRPr lang="fr-FR" altLang="fr-FR" dirty="0"/>
          </a:p>
          <a:p>
            <a:pPr eaLnBrk="1" hangingPunct="1">
              <a:lnSpc>
                <a:spcPct val="80000"/>
              </a:lnSpc>
            </a:pPr>
            <a:r>
              <a:rPr lang="fr-FR" altLang="fr-FR" dirty="0"/>
              <a:t>Durant cette collision, </a:t>
            </a:r>
            <a:r>
              <a:rPr lang="fr-FR" altLang="fr-FR" b="1" dirty="0"/>
              <a:t>l'énergie cinétique</a:t>
            </a:r>
          </a:p>
          <a:p>
            <a:pPr eaLnBrk="1" hangingPunct="1">
              <a:lnSpc>
                <a:spcPct val="80000"/>
              </a:lnSpc>
            </a:pPr>
            <a:r>
              <a:rPr lang="fr-FR" altLang="fr-FR" dirty="0"/>
              <a:t>   des particules est convertie en </a:t>
            </a:r>
          </a:p>
          <a:p>
            <a:pPr eaLnBrk="1" hangingPunct="1">
              <a:lnSpc>
                <a:spcPct val="80000"/>
              </a:lnSpc>
            </a:pPr>
            <a:r>
              <a:rPr lang="fr-FR" altLang="fr-FR" dirty="0"/>
              <a:t>   </a:t>
            </a:r>
            <a:r>
              <a:rPr lang="fr-FR" altLang="fr-FR" b="1" dirty="0"/>
              <a:t>énergie de masse</a:t>
            </a:r>
            <a:r>
              <a:rPr lang="fr-FR" altLang="fr-FR" dirty="0"/>
              <a:t> pour former </a:t>
            </a:r>
          </a:p>
          <a:p>
            <a:pPr eaLnBrk="1" hangingPunct="1">
              <a:lnSpc>
                <a:spcPct val="80000"/>
              </a:lnSpc>
            </a:pPr>
            <a:r>
              <a:rPr lang="fr-FR" altLang="fr-FR" dirty="0"/>
              <a:t>   de nouvelles particules massives</a:t>
            </a:r>
            <a:endParaRPr kumimoji="1" lang="fr-FR" altLang="fr-FR" dirty="0"/>
          </a:p>
          <a:p>
            <a:pPr eaLnBrk="1" hangingPunct="1"/>
            <a:endParaRPr lang="fr-FR" altLang="fr-FR" dirty="0">
              <a:solidFill>
                <a:srgbClr val="000000"/>
              </a:solidFill>
            </a:endParaRPr>
          </a:p>
          <a:p>
            <a:pPr eaLnBrk="1" hangingPunct="1"/>
            <a:r>
              <a:rPr lang="fr-FR" altLang="fr-FR" dirty="0">
                <a:solidFill>
                  <a:srgbClr val="000000"/>
                </a:solidFill>
              </a:rPr>
              <a:t>Ces particules se désintègrent presque aussitôt en particules plus légères : les </a:t>
            </a:r>
            <a:r>
              <a:rPr lang="fr-FR" altLang="fr-FR" b="1" dirty="0">
                <a:solidFill>
                  <a:srgbClr val="000000"/>
                </a:solidFill>
              </a:rPr>
              <a:t>produits de désintégrations</a:t>
            </a:r>
            <a:r>
              <a:rPr lang="fr-FR" altLang="fr-FR" dirty="0">
                <a:solidFill>
                  <a:srgbClr val="000000"/>
                </a:solidFill>
              </a:rPr>
              <a:t> Ces produits de désintégrations (électrons, photons, muons ...) ont une durée de vie suffisamment importante pour pouvoir être détectés.</a:t>
            </a:r>
            <a:endParaRPr lang="en-US" altLang="fr-FR" dirty="0">
              <a:solidFill>
                <a:srgbClr val="000000"/>
              </a:solidFill>
            </a:endParaRPr>
          </a:p>
          <a:p>
            <a:pPr eaLnBrk="1" hangingPunct="1"/>
            <a:endParaRPr lang="en-US" altLang="fr-FR"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C9B9E668-9E1A-4FBF-AC3E-3467BA0D84AB}" type="slidenum">
              <a:rPr lang="fr-FR" altLang="fr-FR" smtClean="0"/>
              <a:pPr eaLnBrk="1" hangingPunct="1">
                <a:spcBef>
                  <a:spcPct val="0"/>
                </a:spcBef>
              </a:pPr>
              <a:t>27</a:t>
            </a:fld>
            <a:endParaRPr lang="fr-FR" altLang="fr-FR"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fr-FR" altLang="fr-FR" smtClean="0"/>
              <a:t>150 millions de capteurs * 40 millions par seconde</a:t>
            </a:r>
          </a:p>
          <a:p>
            <a:pPr eaLnBrk="1" hangingPunct="1"/>
            <a:r>
              <a:rPr lang="fr-FR" altLang="fr-FR" smtClean="0"/>
              <a:t>~700 Mo/s </a:t>
            </a:r>
            <a:r>
              <a:rPr lang="fr-FR" altLang="fr-FR" smtClean="0">
                <a:sym typeface="Wingdings" pitchFamily="2" charset="2"/>
              </a:rPr>
              <a:t> 15 000 000 Go par an</a:t>
            </a:r>
          </a:p>
          <a:p>
            <a:pPr eaLnBrk="1" hangingPunct="1"/>
            <a:r>
              <a:rPr lang="fr-FR" altLang="fr-FR" smtClean="0">
                <a:sym typeface="Wingdings" pitchFamily="2" charset="2"/>
              </a:rPr>
              <a:t>Atlas 320 Mo/s</a:t>
            </a:r>
          </a:p>
          <a:p>
            <a:pPr eaLnBrk="1" hangingPunct="1"/>
            <a:endParaRPr lang="fr-FR" altLang="fr-FR" smtClean="0">
              <a:sym typeface="Wingdings" pitchFamily="2" charset="2"/>
            </a:endParaRPr>
          </a:p>
          <a:p>
            <a:pPr eaLnBrk="1" hangingPunct="1"/>
            <a:r>
              <a:rPr lang="fr-FR" altLang="fr-FR" smtClean="0">
                <a:sym typeface="Wingdings" pitchFamily="2" charset="2"/>
              </a:rPr>
              <a:t>120 MW ~ equivalent canton de geneve =&gt; 20 millions d’euros par ans</a:t>
            </a:r>
            <a:endParaRPr lang="fr-FR" alt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04452480-2E18-40C4-8ECD-863634BCA6B8}" type="slidenum">
              <a:rPr lang="fr-FR" altLang="fr-FR" smtClean="0"/>
              <a:pPr eaLnBrk="1" hangingPunct="1">
                <a:spcBef>
                  <a:spcPct val="0"/>
                </a:spcBef>
              </a:pPr>
              <a:t>28</a:t>
            </a:fld>
            <a:endParaRPr lang="fr-FR" altLang="fr-FR"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r>
              <a:rPr lang="fr-FR" altLang="fr-FR" dirty="0" err="1" smtClean="0"/>
              <a:t>Diameter</a:t>
            </a:r>
            <a:r>
              <a:rPr lang="fr-FR" altLang="fr-FR" dirty="0" smtClean="0"/>
              <a:t>: 25m</a:t>
            </a:r>
          </a:p>
          <a:p>
            <a:pPr eaLnBrk="1" hangingPunct="1"/>
            <a:r>
              <a:rPr lang="fr-FR" altLang="fr-FR" dirty="0" smtClean="0"/>
              <a:t>Longueur: 46m</a:t>
            </a:r>
          </a:p>
          <a:p>
            <a:pPr eaLnBrk="1" hangingPunct="1"/>
            <a:r>
              <a:rPr lang="fr-FR" altLang="fr-FR" dirty="0" smtClean="0"/>
              <a:t>Poids: 7000 tonnes</a:t>
            </a:r>
          </a:p>
          <a:p>
            <a:pPr eaLnBrk="1" hangingPunct="1"/>
            <a:r>
              <a:rPr lang="fr-FR" altLang="fr-FR" dirty="0" smtClean="0"/>
              <a:t>3000 km de </a:t>
            </a:r>
            <a:r>
              <a:rPr lang="fr-FR" altLang="fr-FR" dirty="0" err="1" smtClean="0"/>
              <a:t>cables</a:t>
            </a:r>
            <a:endParaRPr lang="fr-FR" altLang="fr-FR" dirty="0" smtClean="0"/>
          </a:p>
          <a:p>
            <a:pPr eaLnBrk="1" hangingPunct="1"/>
            <a:r>
              <a:rPr lang="fr-FR" altLang="fr-FR" dirty="0" smtClean="0"/>
              <a:t>100 millions de canaux électroniques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9FB3EAD2-587E-494A-81E5-ED23614AB5D1}" type="slidenum">
              <a:rPr lang="fr-FR" altLang="fr-FR" smtClean="0"/>
              <a:pPr eaLnBrk="1" hangingPunct="1">
                <a:spcBef>
                  <a:spcPct val="0"/>
                </a:spcBef>
              </a:pPr>
              <a:t>31</a:t>
            </a:fld>
            <a:endParaRPr lang="fr-FR" altLang="fr-FR"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p:spPr>
        <p:txBody>
          <a:bodyPr/>
          <a:lstStyle/>
          <a:p>
            <a:pPr eaLnBrk="1" hangingPunct="1">
              <a:spcBef>
                <a:spcPct val="0"/>
              </a:spcBef>
            </a:pPr>
            <a:r>
              <a:rPr lang="fr-FR" altLang="fr-FR" dirty="0" smtClean="0"/>
              <a:t>Le détecteur ATLAS~100 millions de pixel</a:t>
            </a:r>
          </a:p>
          <a:p>
            <a:pPr eaLnBrk="1" hangingPunct="1"/>
            <a:endParaRPr lang="fr-FR" altLang="fr-FR" dirty="0" smtClean="0"/>
          </a:p>
          <a:p>
            <a:r>
              <a:rPr lang="fr-FR" altLang="fr-FR" sz="1300" dirty="0"/>
              <a:t>On ne voit pas les particules…</a:t>
            </a:r>
          </a:p>
          <a:p>
            <a:r>
              <a:rPr lang="fr-FR" altLang="fr-FR" sz="1300" dirty="0"/>
              <a:t>On détecte le résultat de leurs interactions avec la matière qu’elles </a:t>
            </a:r>
            <a:r>
              <a:rPr lang="en-US" altLang="fr-FR" sz="1300" dirty="0" err="1"/>
              <a:t>traversent</a:t>
            </a:r>
            <a:endParaRPr lang="en-US" altLang="fr-FR" sz="1300" dirty="0"/>
          </a:p>
          <a:p>
            <a:r>
              <a:rPr lang="fr-FR" altLang="fr-FR" sz="1300" dirty="0"/>
              <a:t>En traversant la matière elles perdent un peu (ou tout) de leur énergie que le détecteur doit récupérer et transformer en signal </a:t>
            </a:r>
            <a:r>
              <a:rPr lang="en-US" altLang="fr-FR" sz="1300" dirty="0"/>
              <a:t>« visible » (un signal </a:t>
            </a:r>
            <a:r>
              <a:rPr lang="en-US" altLang="fr-FR" sz="1300" dirty="0" err="1"/>
              <a:t>électronique</a:t>
            </a:r>
            <a:r>
              <a:rPr lang="en-US" altLang="fr-FR" sz="1300" dirty="0"/>
              <a:t>).</a:t>
            </a:r>
          </a:p>
          <a:p>
            <a:r>
              <a:rPr lang="fr-FR" altLang="fr-FR" sz="1300" dirty="0"/>
              <a:t>Le détecteur doit donc mesurer cette perte d’énergie, localiser l’endroit et le moment où cela a eu lieu …. Et tout numériser pour en faire un « événement » qui sera analysé par le physicien.</a:t>
            </a:r>
          </a:p>
          <a:p>
            <a:r>
              <a:rPr lang="fr-FR" altLang="fr-FR" sz="1300" dirty="0"/>
              <a:t>On veut mesurer la trajectoire, la charge, l’énergie initiale… de toutes les particules produites dans une collision</a:t>
            </a:r>
          </a:p>
          <a:p>
            <a:pPr eaLnBrk="1" hangingPunct="1"/>
            <a:endParaRPr lang="fr-FR" altLang="fr-FR"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smtClean="0"/>
              <a:t>(19.5+1.58+0.7+0.39+0.13)*20000+(15.3+1.22+0.57+0.32+0.09)*5000</a:t>
            </a:r>
          </a:p>
          <a:p>
            <a:pPr defTabSz="990478">
              <a:defRPr/>
            </a:pPr>
            <a:r>
              <a:rPr lang="en-US" altLang="fr-FR" sz="1300" dirty="0" err="1"/>
              <a:t>Durée</a:t>
            </a:r>
            <a:r>
              <a:rPr lang="en-US" altLang="fr-FR" sz="1300" dirty="0"/>
              <a:t> de vie 10 -22 sec</a:t>
            </a:r>
          </a:p>
          <a:p>
            <a:endParaRPr lang="en-US" dirty="0"/>
          </a:p>
        </p:txBody>
      </p:sp>
      <p:sp>
        <p:nvSpPr>
          <p:cNvPr id="4" name="Espace réservé du numéro de diapositive 3"/>
          <p:cNvSpPr>
            <a:spLocks noGrp="1"/>
          </p:cNvSpPr>
          <p:nvPr>
            <p:ph type="sldNum" sz="quarter" idx="10"/>
          </p:nvPr>
        </p:nvSpPr>
        <p:spPr/>
        <p:txBody>
          <a:bodyPr/>
          <a:lstStyle/>
          <a:p>
            <a:pPr>
              <a:defRPr/>
            </a:pPr>
            <a:fld id="{5DA5C907-0D2E-4E51-AB91-46718A536994}" type="slidenum">
              <a:rPr lang="fr-FR" altLang="fr-FR" smtClean="0"/>
              <a:pPr>
                <a:defRPr/>
              </a:pPr>
              <a:t>35</a:t>
            </a:fld>
            <a:endParaRPr lang="fr-FR" altLang="fr-FR"/>
          </a:p>
        </p:txBody>
      </p:sp>
    </p:spTree>
    <p:extLst>
      <p:ext uri="{BB962C8B-B14F-4D97-AF65-F5344CB8AC3E}">
        <p14:creationId xmlns:p14="http://schemas.microsoft.com/office/powerpoint/2010/main" val="635630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111A4F71-12D1-4C86-BD6D-1086235B0E24}" type="slidenum">
              <a:rPr lang="fr-FR" altLang="fr-FR" smtClean="0"/>
              <a:pPr eaLnBrk="1" hangingPunct="1">
                <a:spcBef>
                  <a:spcPct val="0"/>
                </a:spcBef>
              </a:pPr>
              <a:t>38</a:t>
            </a:fld>
            <a:endParaRPr lang="fr-FR" altLang="fr-FR"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r>
              <a:rPr lang="fr-FR" altLang="fr-FR" smtClean="0"/>
              <a:t>CERN à la pointe de la technologie informatique</a:t>
            </a:r>
          </a:p>
          <a:p>
            <a:pPr eaLnBrk="1" hangingPunct="1"/>
            <a:r>
              <a:rPr lang="fr-FR" altLang="fr-FR" smtClean="0">
                <a:sym typeface="Symbol" pitchFamily="18" charset="2"/>
              </a:rPr>
              <a:t>	 </a:t>
            </a:r>
            <a:r>
              <a:rPr lang="fr-FR" altLang="fr-FR" b="1" smtClean="0">
                <a:sym typeface="Symbol" pitchFamily="18" charset="2"/>
              </a:rPr>
              <a:t>Invention du web</a:t>
            </a:r>
            <a:r>
              <a:rPr lang="fr-FR" altLang="fr-FR" smtClean="0">
                <a:sym typeface="Symbol" pitchFamily="18" charset="2"/>
              </a:rPr>
              <a:t> en 1990</a:t>
            </a:r>
            <a:endParaRPr lang="fr-FR" altLang="fr-FR" smtClean="0"/>
          </a:p>
          <a:p>
            <a:pPr eaLnBrk="1" hangingPunct="1"/>
            <a:endParaRPr lang="en-US" altLang="fr-FR" b="1" smtClean="0"/>
          </a:p>
          <a:p>
            <a:pPr eaLnBrk="1" hangingPunct="1"/>
            <a:endParaRPr lang="en-US" altLang="fr-FR" b="1" smtClean="0"/>
          </a:p>
          <a:p>
            <a:pPr eaLnBrk="1" hangingPunct="1"/>
            <a:endParaRPr lang="en-US" altLang="fr-FR" b="1" smtClean="0"/>
          </a:p>
          <a:p>
            <a:pPr eaLnBrk="1" hangingPunct="1"/>
            <a:r>
              <a:rPr lang="en-US" altLang="fr-FR" b="1" smtClean="0"/>
              <a:t>20GO</a:t>
            </a:r>
          </a:p>
          <a:p>
            <a:pPr eaLnBrk="1" hangingPunct="1"/>
            <a:endParaRPr lang="en-US" altLang="fr-FR" b="1" smtClean="0"/>
          </a:p>
          <a:p>
            <a:pPr eaLnBrk="1" hangingPunct="1"/>
            <a:r>
              <a:rPr lang="en-US" altLang="fr-FR" b="1" smtClean="0"/>
              <a:t>Inelastic cross-section:74mb = 74000nb= 74000000pb=74e6  ===&gt; 400 milliard collisions</a:t>
            </a:r>
          </a:p>
          <a:p>
            <a:pPr eaLnBrk="1" hangingPunct="1"/>
            <a:endParaRPr lang="en-US" altLang="fr-FR" b="1" smtClean="0"/>
          </a:p>
          <a:p>
            <a:pPr eaLnBrk="1" hangingPunct="1"/>
            <a:r>
              <a:rPr lang="fr-FR" altLang="fr-FR" b="1" smtClean="0"/>
              <a:t>Déclenchement:</a:t>
            </a:r>
          </a:p>
          <a:p>
            <a:pPr eaLnBrk="1" hangingPunct="1"/>
            <a:r>
              <a:rPr lang="fr-FR" altLang="fr-FR" smtClean="0"/>
              <a:t>Taux de croisement: 40Mhz</a:t>
            </a:r>
          </a:p>
          <a:p>
            <a:pPr eaLnBrk="1" hangingPunct="1"/>
            <a:r>
              <a:rPr lang="fr-FR" altLang="fr-FR" smtClean="0">
                <a:sym typeface="Symbol" pitchFamily="18" charset="2"/>
              </a:rPr>
              <a:t> </a:t>
            </a:r>
            <a:r>
              <a:rPr lang="fr-FR" altLang="fr-FR" smtClean="0"/>
              <a:t>~100000CD par seconde</a:t>
            </a:r>
          </a:p>
          <a:p>
            <a:pPr eaLnBrk="1" hangingPunct="1"/>
            <a:r>
              <a:rPr lang="fr-FR" altLang="fr-FR" smtClean="0"/>
              <a:t> besoin de faire une sélection en ligne</a:t>
            </a:r>
          </a:p>
          <a:p>
            <a:pPr eaLnBrk="1" hangingPunct="1"/>
            <a:r>
              <a:rPr lang="fr-FR" altLang="fr-FR" smtClean="0"/>
              <a:t> 40Mhz </a:t>
            </a:r>
            <a:r>
              <a:rPr lang="fr-FR" altLang="fr-FR" smtClean="0">
                <a:sym typeface="Symbol" pitchFamily="18" charset="2"/>
              </a:rPr>
              <a:t> 100Khz  200Hz</a:t>
            </a:r>
          </a:p>
          <a:p>
            <a:pPr eaLnBrk="1" hangingPunct="1"/>
            <a:r>
              <a:rPr lang="fr-FR" altLang="fr-FR" smtClean="0">
                <a:sym typeface="Symbol" pitchFamily="18" charset="2"/>
              </a:rPr>
              <a:t> </a:t>
            </a:r>
            <a:r>
              <a:rPr lang="fr-FR" altLang="fr-FR" smtClean="0"/>
              <a:t>0.5 CD par seconde</a:t>
            </a:r>
          </a:p>
          <a:p>
            <a:pPr eaLnBrk="1" hangingPunct="1"/>
            <a:r>
              <a:rPr lang="fr-FR" altLang="fr-FR" smtClean="0">
                <a:sym typeface="Symbol" pitchFamily="18" charset="2"/>
              </a:rPr>
              <a:t> Pile de 7km de CD par an</a:t>
            </a:r>
          </a:p>
          <a:p>
            <a:pPr eaLnBrk="1" hangingPunct="1"/>
            <a:endParaRPr lang="fr-FR" alt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a:defRPr/>
            </a:pPr>
            <a:fld id="{5DA5C907-0D2E-4E51-AB91-46718A536994}" type="slidenum">
              <a:rPr lang="fr-FR" altLang="fr-FR" smtClean="0"/>
              <a:pPr>
                <a:defRPr/>
              </a:pPr>
              <a:t>39</a:t>
            </a:fld>
            <a:endParaRPr lang="fr-FR" altLang="fr-FR"/>
          </a:p>
        </p:txBody>
      </p:sp>
    </p:spTree>
    <p:extLst>
      <p:ext uri="{BB962C8B-B14F-4D97-AF65-F5344CB8AC3E}">
        <p14:creationId xmlns:p14="http://schemas.microsoft.com/office/powerpoint/2010/main" val="3524842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D39B625-6AF1-4EEC-8B11-45CA96CE7D63}" type="slidenum">
              <a:rPr lang="fr-FR" altLang="fr-FR" smtClean="0"/>
              <a:pPr eaLnBrk="1" hangingPunct="1">
                <a:spcBef>
                  <a:spcPct val="0"/>
                </a:spcBef>
              </a:pPr>
              <a:t>46</a:t>
            </a:fld>
            <a:endParaRPr lang="fr-FR" altLang="fr-FR"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defTabSz="990478" eaLnBrk="1" hangingPunct="1">
              <a:defRPr/>
            </a:pPr>
            <a:r>
              <a:rPr lang="fr-FR" sz="1300" dirty="0"/>
              <a:t>Une partie du matériel présenté a été emprunté: Nicolas Arnault, </a:t>
            </a:r>
            <a:r>
              <a:rPr lang="en-US" dirty="0" err="1" smtClean="0"/>
              <a:t>Yann</a:t>
            </a:r>
            <a:r>
              <a:rPr lang="en-US" dirty="0" smtClean="0"/>
              <a:t> </a:t>
            </a:r>
            <a:r>
              <a:rPr lang="en-US" dirty="0" err="1" smtClean="0"/>
              <a:t>Coadou</a:t>
            </a:r>
            <a:r>
              <a:rPr lang="en-US" dirty="0" smtClean="0"/>
              <a:t>, Christophe </a:t>
            </a:r>
            <a:r>
              <a:rPr lang="en-US" dirty="0" err="1" smtClean="0"/>
              <a:t>Ochando</a:t>
            </a:r>
            <a:r>
              <a:rPr lang="en-US" dirty="0" smtClean="0"/>
              <a:t>, Gauthier Hamel de </a:t>
            </a:r>
            <a:r>
              <a:rPr lang="en-US" dirty="0" err="1" smtClean="0"/>
              <a:t>Monchenault</a:t>
            </a:r>
            <a:r>
              <a:rPr lang="en-US" dirty="0" smtClean="0"/>
              <a:t>, Laurent </a:t>
            </a:r>
            <a:r>
              <a:rPr lang="en-US" dirty="0" err="1" smtClean="0"/>
              <a:t>Serin</a:t>
            </a:r>
            <a:r>
              <a:rPr lang="en-US" dirty="0" smtClean="0"/>
              <a:t>, David Rousseau, Francois </a:t>
            </a:r>
            <a:r>
              <a:rPr lang="en-US" dirty="0" err="1" smtClean="0"/>
              <a:t>Vazeille</a:t>
            </a:r>
            <a:endParaRPr lang="en-US" dirty="0" smtClean="0"/>
          </a:p>
          <a:p>
            <a:pPr eaLnBrk="1" hangingPunct="1"/>
            <a:endParaRPr lang="fr-FR" altLang="fr-FR"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F584F2-9AD1-4285-B306-BCCFEBC3154F}" type="slidenum">
              <a:rPr lang="fr-FR" altLang="fr-FR"/>
              <a:pPr/>
              <a:t>48</a:t>
            </a:fld>
            <a:endParaRPr lang="fr-FR" altLang="fr-FR"/>
          </a:p>
        </p:txBody>
      </p:sp>
      <p:sp>
        <p:nvSpPr>
          <p:cNvPr id="567298" name="Rectangle 2"/>
          <p:cNvSpPr>
            <a:spLocks noGrp="1" noRot="1" noChangeAspect="1" noChangeArrowheads="1" noTextEdit="1"/>
          </p:cNvSpPr>
          <p:nvPr>
            <p:ph type="sldImg"/>
          </p:nvPr>
        </p:nvSpPr>
        <p:spPr>
          <a:ln/>
        </p:spPr>
      </p:sp>
      <p:sp>
        <p:nvSpPr>
          <p:cNvPr id="567299" name="Rectangle 3"/>
          <p:cNvSpPr>
            <a:spLocks noGrp="1" noChangeArrowheads="1"/>
          </p:cNvSpPr>
          <p:nvPr>
            <p:ph type="body" idx="1"/>
          </p:nvPr>
        </p:nvSpPr>
        <p:spPr/>
        <p:txBody>
          <a:bodyPr/>
          <a:lstStyle/>
          <a:p>
            <a:endParaRPr lang="fr-FR" alt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A181EAF1-E879-460E-A2A1-1E6E9B80D025}" type="slidenum">
              <a:rPr lang="fr-FR" altLang="fr-FR" smtClean="0"/>
              <a:pPr eaLnBrk="1" hangingPunct="1">
                <a:spcBef>
                  <a:spcPct val="0"/>
                </a:spcBef>
              </a:pPr>
              <a:t>50</a:t>
            </a:fld>
            <a:endParaRPr lang="fr-FR" altLang="fr-FR"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4</a:t>
            </a:fld>
            <a:endParaRPr lang="fr-FR"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smtClean="0"/>
              <a:t>Manipulation d'atomes individuels en utilisant la pointe ultra fine du STM (Scanning Tunneling Microscope.) L'illustration montre 48 atomes de fer (Fe) disposés sur un substrat de cuivre (Cu), en un cercle dont le rayon est de 71,3 Angstroms.</a:t>
            </a:r>
            <a:r>
              <a:rPr lang="en-US" altLang="fr-FR" smtClean="0"/>
              <a:t> </a:t>
            </a:r>
          </a:p>
          <a:p>
            <a:pPr eaLnBrk="1" hangingPunct="1"/>
            <a:endParaRPr lang="en-US" altLang="fr-FR" smtClean="0"/>
          </a:p>
          <a:p>
            <a:pPr eaLnBrk="1" hangingPunct="1"/>
            <a:r>
              <a:rPr lang="en-US" altLang="fr-FR" smtClean="0"/>
              <a:t>Microspo</a:t>
            </a:r>
            <a:endParaRPr lang="fr-FR" alt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79A1487D-AF0B-41A6-B6FA-7905B0C3C13C}" type="slidenum">
              <a:rPr lang="fr-FR" altLang="fr-FR" smtClean="0"/>
              <a:pPr eaLnBrk="1" hangingPunct="1">
                <a:spcBef>
                  <a:spcPct val="0"/>
                </a:spcBef>
              </a:pPr>
              <a:t>52</a:t>
            </a:fld>
            <a:endParaRPr lang="fr-FR" altLang="fr-FR" smtClean="0"/>
          </a:p>
        </p:txBody>
      </p:sp>
      <p:sp>
        <p:nvSpPr>
          <p:cNvPr id="7" name="Rectangle 7"/>
          <p:cNvSpPr txBox="1">
            <a:spLocks noGrp="1" noChangeArrowheads="1"/>
          </p:cNvSpPr>
          <p:nvPr/>
        </p:nvSpPr>
        <p:spPr bwMode="auto">
          <a:xfrm>
            <a:off x="4021294" y="9721106"/>
            <a:ext cx="3076363" cy="51173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lIns="99048" tIns="49524" rIns="99048" bIns="49524"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r">
              <a:defRPr/>
            </a:pPr>
            <a:fld id="{523AF8DC-E6DB-43C1-AA13-2AA08FA9AD59}" type="slidenum">
              <a:rPr lang="fr-FR" altLang="fr-FR" sz="1300">
                <a:ea typeface="ＭＳ Ｐゴシック" pitchFamily="34" charset="-128"/>
              </a:rPr>
              <a:pPr algn="r">
                <a:defRPr/>
              </a:pPr>
              <a:t>52</a:t>
            </a:fld>
            <a:endParaRPr lang="fr-FR" altLang="fr-FR" sz="1300">
              <a:ea typeface="ＭＳ Ｐゴシック" pitchFamily="34" charset="-128"/>
            </a:endParaRPr>
          </a:p>
        </p:txBody>
      </p:sp>
      <p:sp>
        <p:nvSpPr>
          <p:cNvPr id="98308" name="Rectangle 2"/>
          <p:cNvSpPr>
            <a:spLocks noGrp="1" noRot="1" noChangeAspect="1" noChangeArrowheads="1" noTextEdit="1"/>
          </p:cNvSpPr>
          <p:nvPr>
            <p:ph type="sldImg"/>
          </p:nvPr>
        </p:nvSpPr>
        <p:spPr>
          <a:ln/>
        </p:spPr>
      </p:sp>
      <p:sp>
        <p:nvSpPr>
          <p:cNvPr id="98309" name="Rectangle 3"/>
          <p:cNvSpPr>
            <a:spLocks noGrp="1" noChangeArrowheads="1"/>
          </p:cNvSpPr>
          <p:nvPr>
            <p:ph type="body" idx="1"/>
          </p:nvPr>
        </p:nvSpPr>
        <p:spPr>
          <a:xfrm>
            <a:off x="946574" y="4863219"/>
            <a:ext cx="5206153" cy="4603798"/>
          </a:xfrm>
          <a:noFill/>
        </p:spPr>
        <p:txBody>
          <a:bodyPr/>
          <a:lstStyle/>
          <a:p>
            <a:pPr eaLnBrk="1" hangingPunct="1"/>
            <a:r>
              <a:rPr lang="fr-FR" altLang="fr-FR" smtClean="0"/>
              <a:t>•énergiede chaquefaisceau</a:t>
            </a:r>
          </a:p>
          <a:p>
            <a:pPr eaLnBrk="1" hangingPunct="1"/>
            <a:r>
              <a:rPr lang="fr-FR" altLang="fr-FR" smtClean="0"/>
              <a:t>300 MJ(unerameTGV à200 km/h!)</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676A6874-5C88-45AE-8EAE-F8F8DD2E4DB2}" type="slidenum">
              <a:rPr lang="fr-FR" altLang="fr-FR" smtClean="0"/>
              <a:pPr eaLnBrk="1" hangingPunct="1">
                <a:spcBef>
                  <a:spcPct val="0"/>
                </a:spcBef>
              </a:pPr>
              <a:t>53</a:t>
            </a:fld>
            <a:endParaRPr lang="fr-FR" altLang="fr-FR"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r>
              <a:rPr lang="fr-CH" altLang="fr-FR" smtClean="0"/>
              <a:t>1232 dipole magnets.</a:t>
            </a:r>
          </a:p>
          <a:p>
            <a:pPr eaLnBrk="1" hangingPunct="1"/>
            <a:r>
              <a:rPr lang="fr-CH" altLang="fr-FR" smtClean="0">
                <a:solidFill>
                  <a:srgbClr val="000000"/>
                </a:solidFill>
              </a:rPr>
              <a:t>B field 8.3 T (11.8 kA) @ 1.9 K (super-fluid Helium)</a:t>
            </a:r>
          </a:p>
          <a:p>
            <a:pPr algn="ctr" eaLnBrk="1">
              <a:spcBef>
                <a:spcPct val="0"/>
              </a:spcBef>
              <a:buClr>
                <a:srgbClr val="000000"/>
              </a:buClr>
              <a:buFont typeface="Times New Roman" pitchFamily="18" charset="0"/>
              <a:buNone/>
            </a:pPr>
            <a:r>
              <a:rPr lang="en-US" altLang="fr-FR" smtClean="0">
                <a:solidFill>
                  <a:srgbClr val="000000"/>
                </a:solidFill>
              </a:rPr>
              <a:t>Consommation électrique: 120 MW</a:t>
            </a:r>
            <a:br>
              <a:rPr lang="en-US" altLang="fr-FR" smtClean="0">
                <a:solidFill>
                  <a:srgbClr val="000000"/>
                </a:solidFill>
              </a:rPr>
            </a:br>
            <a:r>
              <a:rPr lang="en-US" altLang="fr-FR" smtClean="0">
                <a:solidFill>
                  <a:srgbClr val="000000"/>
                </a:solidFill>
              </a:rPr>
              <a:t>(équivalente à celle d’une ville de 150 000 hab.)   </a:t>
            </a:r>
          </a:p>
          <a:p>
            <a:pPr eaLnBrk="1" hangingPunct="1"/>
            <a:endParaRPr lang="en-US" altLang="fr-FR" smtClean="0">
              <a:solidFill>
                <a:srgbClr val="000000"/>
              </a:solidFill>
            </a:endParaRPr>
          </a:p>
          <a:p>
            <a:pPr eaLnBrk="1" hangingPunct="1"/>
            <a:endParaRPr lang="en-US" altLang="fr-FR" smtClean="0"/>
          </a:p>
          <a:p>
            <a:pPr eaLnBrk="1" hangingPunct="1"/>
            <a:endParaRPr lang="en-US" altLang="fr-FR" smtClean="0"/>
          </a:p>
          <a:p>
            <a:pPr eaLnBrk="1" hangingPunct="1"/>
            <a:endParaRPr lang="en-US" alt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A651F971-198B-40B5-BD2E-66C981A82BEA}" type="slidenum">
              <a:rPr lang="fr-FR" altLang="fr-FR" smtClean="0"/>
              <a:pPr eaLnBrk="1" hangingPunct="1">
                <a:spcBef>
                  <a:spcPct val="0"/>
                </a:spcBef>
              </a:pPr>
              <a:t>54</a:t>
            </a:fld>
            <a:endParaRPr lang="fr-FR" altLang="fr-FR"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91E8FBCF-FBD6-4CD0-94BD-1F09EBA94B9D}" type="slidenum">
              <a:rPr lang="fr-FR" altLang="fr-FR" smtClean="0"/>
              <a:pPr eaLnBrk="1" hangingPunct="1">
                <a:spcBef>
                  <a:spcPct val="0"/>
                </a:spcBef>
              </a:pPr>
              <a:t>55</a:t>
            </a:fld>
            <a:endParaRPr lang="fr-FR" altLang="fr-FR"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E8717222-7B6A-4B7A-A39B-20E94D630836}" type="slidenum">
              <a:rPr lang="fr-FR" altLang="fr-FR" smtClean="0"/>
              <a:pPr eaLnBrk="1" hangingPunct="1">
                <a:spcBef>
                  <a:spcPct val="0"/>
                </a:spcBef>
              </a:pPr>
              <a:t>56</a:t>
            </a:fld>
            <a:endParaRPr lang="fr-FR" altLang="fr-FR"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EB890340-712F-430D-85D3-8D67E6E3E07B}" type="slidenum">
              <a:rPr lang="fr-FR" altLang="fr-FR" smtClean="0"/>
              <a:pPr eaLnBrk="1" hangingPunct="1">
                <a:spcBef>
                  <a:spcPct val="0"/>
                </a:spcBef>
              </a:pPr>
              <a:t>57</a:t>
            </a:fld>
            <a:endParaRPr lang="fr-FR" altLang="fr-FR"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7"/>
          <p:cNvSpPr>
            <a:spLocks noGrp="1" noChangeArrowheads="1"/>
          </p:cNvSpPr>
          <p:nvPr>
            <p:ph type="sldNum" sz="quarter" idx="5"/>
          </p:nvPr>
        </p:nvSpPr>
        <p:spPr>
          <a:noFill/>
        </p:spPr>
        <p:txBody>
          <a:bodyPr/>
          <a:lstStyle>
            <a:lvl1pPr defTabSz="992198" eaLnBrk="0" hangingPunct="0">
              <a:spcBef>
                <a:spcPct val="30000"/>
              </a:spcBef>
              <a:defRPr sz="1300">
                <a:solidFill>
                  <a:schemeClr val="tx1"/>
                </a:solidFill>
                <a:latin typeface="Arial" pitchFamily="34" charset="0"/>
              </a:defRPr>
            </a:lvl1pPr>
            <a:lvl2pPr marL="41087645" indent="-40592405" defTabSz="992198" eaLnBrk="0" hangingPunct="0">
              <a:spcBef>
                <a:spcPct val="30000"/>
              </a:spcBef>
              <a:defRPr sz="1300">
                <a:solidFill>
                  <a:schemeClr val="tx1"/>
                </a:solidFill>
                <a:latin typeface="Arial" pitchFamily="34" charset="0"/>
              </a:defRPr>
            </a:lvl2pPr>
            <a:lvl3pPr marL="1238098" indent="-247620" defTabSz="992198" eaLnBrk="0" hangingPunct="0">
              <a:spcBef>
                <a:spcPct val="30000"/>
              </a:spcBef>
              <a:defRPr sz="1300">
                <a:solidFill>
                  <a:schemeClr val="tx1"/>
                </a:solidFill>
                <a:latin typeface="Arial" pitchFamily="34" charset="0"/>
              </a:defRPr>
            </a:lvl3pPr>
            <a:lvl4pPr marL="1733337" indent="-247620" defTabSz="992198" eaLnBrk="0" hangingPunct="0">
              <a:spcBef>
                <a:spcPct val="30000"/>
              </a:spcBef>
              <a:defRPr sz="1300">
                <a:solidFill>
                  <a:schemeClr val="tx1"/>
                </a:solidFill>
                <a:latin typeface="Arial" pitchFamily="34" charset="0"/>
              </a:defRPr>
            </a:lvl4pPr>
            <a:lvl5pPr marL="2228576" indent="-247620" defTabSz="992198" eaLnBrk="0" hangingPunct="0">
              <a:spcBef>
                <a:spcPct val="30000"/>
              </a:spcBef>
              <a:defRPr sz="1300">
                <a:solidFill>
                  <a:schemeClr val="tx1"/>
                </a:solidFill>
                <a:latin typeface="Arial" pitchFamily="34" charset="0"/>
              </a:defRPr>
            </a:lvl5pPr>
            <a:lvl6pPr marL="2723815" indent="-247620" defTabSz="992198" eaLnBrk="0" fontAlgn="base" hangingPunct="0">
              <a:spcBef>
                <a:spcPct val="30000"/>
              </a:spcBef>
              <a:spcAft>
                <a:spcPct val="0"/>
              </a:spcAft>
              <a:defRPr sz="1300">
                <a:solidFill>
                  <a:schemeClr val="tx1"/>
                </a:solidFill>
                <a:latin typeface="Arial" pitchFamily="34" charset="0"/>
              </a:defRPr>
            </a:lvl6pPr>
            <a:lvl7pPr marL="3219054" indent="-247620" defTabSz="992198" eaLnBrk="0" fontAlgn="base" hangingPunct="0">
              <a:spcBef>
                <a:spcPct val="30000"/>
              </a:spcBef>
              <a:spcAft>
                <a:spcPct val="0"/>
              </a:spcAft>
              <a:defRPr sz="1300">
                <a:solidFill>
                  <a:schemeClr val="tx1"/>
                </a:solidFill>
                <a:latin typeface="Arial" pitchFamily="34" charset="0"/>
              </a:defRPr>
            </a:lvl7pPr>
            <a:lvl8pPr marL="3714293" indent="-247620" defTabSz="992198" eaLnBrk="0" fontAlgn="base" hangingPunct="0">
              <a:spcBef>
                <a:spcPct val="30000"/>
              </a:spcBef>
              <a:spcAft>
                <a:spcPct val="0"/>
              </a:spcAft>
              <a:defRPr sz="1300">
                <a:solidFill>
                  <a:schemeClr val="tx1"/>
                </a:solidFill>
                <a:latin typeface="Arial" pitchFamily="34" charset="0"/>
              </a:defRPr>
            </a:lvl8pPr>
            <a:lvl9pPr marL="4209532" indent="-247620" defTabSz="992198"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A9447FFA-A401-42D5-9958-2BE9B6D33DE1}" type="slidenum">
              <a:rPr lang="en-US" altLang="fr-FR" sz="1400">
                <a:latin typeface="Times New Roman" pitchFamily="18" charset="0"/>
                <a:ea typeface="ＭＳ Ｐゴシック" pitchFamily="34" charset="-128"/>
              </a:rPr>
              <a:pPr eaLnBrk="1" hangingPunct="1">
                <a:spcBef>
                  <a:spcPct val="0"/>
                </a:spcBef>
              </a:pPr>
              <a:t>68</a:t>
            </a:fld>
            <a:endParaRPr lang="en-US" altLang="fr-FR" sz="1400">
              <a:latin typeface="Times New Roman" pitchFamily="18" charset="0"/>
              <a:ea typeface="ＭＳ Ｐゴシック" pitchFamily="34" charset="-128"/>
            </a:endParaRPr>
          </a:p>
        </p:txBody>
      </p:sp>
      <p:sp>
        <p:nvSpPr>
          <p:cNvPr id="26627" name="Rectangle 7"/>
          <p:cNvSpPr txBox="1">
            <a:spLocks noGrp="1" noChangeArrowheads="1"/>
          </p:cNvSpPr>
          <p:nvPr/>
        </p:nvSpPr>
        <p:spPr bwMode="auto">
          <a:xfrm>
            <a:off x="4022937" y="9719329"/>
            <a:ext cx="3074720" cy="513508"/>
          </a:xfrm>
          <a:prstGeom prst="rect">
            <a:avLst/>
          </a:prstGeom>
          <a:noFill/>
          <a:ln w="9525">
            <a:noFill/>
            <a:miter lim="800000"/>
            <a:headEnd/>
            <a:tailEnd/>
          </a:ln>
        </p:spPr>
        <p:txBody>
          <a:bodyPr lIns="99481" tIns="49741" rIns="99481" bIns="49741" anchor="b"/>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r">
              <a:defRPr/>
            </a:pPr>
            <a:fld id="{B105D459-44A4-4BC7-8683-529C49C31278}" type="slidenum">
              <a:rPr lang="en-US" sz="1300">
                <a:effectLst>
                  <a:outerShdw blurRad="38100" dist="38100" dir="2700000" algn="tl">
                    <a:srgbClr val="DDDDDD"/>
                  </a:outerShdw>
                </a:effectLst>
                <a:latin typeface="Arial" charset="0"/>
              </a:rPr>
              <a:pPr algn="r">
                <a:defRPr/>
              </a:pPr>
              <a:t>68</a:t>
            </a:fld>
            <a:endParaRPr lang="en-US" sz="1300">
              <a:effectLst>
                <a:outerShdw blurRad="38100" dist="38100" dir="2700000" algn="tl">
                  <a:srgbClr val="DDDDDD"/>
                </a:outerShdw>
              </a:effectLst>
              <a:latin typeface="Arial" charset="0"/>
            </a:endParaRPr>
          </a:p>
        </p:txBody>
      </p:sp>
      <p:sp>
        <p:nvSpPr>
          <p:cNvPr id="137220" name="Rectangle 2"/>
          <p:cNvSpPr>
            <a:spLocks noGrp="1" noRot="1" noChangeAspect="1" noChangeArrowheads="1" noTextEdit="1"/>
          </p:cNvSpPr>
          <p:nvPr>
            <p:ph type="sldImg"/>
          </p:nvPr>
        </p:nvSpPr>
        <p:spPr>
          <a:xfrm>
            <a:off x="995363" y="769938"/>
            <a:ext cx="5113337" cy="3835400"/>
          </a:xfrm>
          <a:ln/>
        </p:spPr>
      </p:sp>
      <p:sp>
        <p:nvSpPr>
          <p:cNvPr id="137221" name="Rectangle 3"/>
          <p:cNvSpPr>
            <a:spLocks noGrp="1" noChangeArrowheads="1"/>
          </p:cNvSpPr>
          <p:nvPr>
            <p:ph type="body" idx="1"/>
          </p:nvPr>
        </p:nvSpPr>
        <p:spPr>
          <a:xfrm>
            <a:off x="944931" y="4859665"/>
            <a:ext cx="5209440" cy="4605576"/>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9481" tIns="49741" rIns="99481" bIns="49741"/>
          <a:lstStyle/>
          <a:p>
            <a:pPr eaLnBrk="1" hangingPunct="1"/>
            <a:endParaRPr lang="fr-FR" altLang="fr-FR" smtClean="0">
              <a:ea typeface="ＭＳ Ｐゴシック"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20CC5B5C-6448-4062-8133-F890BC59B564}" type="slidenum">
              <a:rPr lang="fr-FR" altLang="fr-FR" smtClean="0"/>
              <a:pPr eaLnBrk="1" hangingPunct="1">
                <a:spcBef>
                  <a:spcPct val="0"/>
                </a:spcBef>
              </a:pPr>
              <a:t>72</a:t>
            </a:fld>
            <a:endParaRPr lang="fr-FR" altLang="fr-FR"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r>
              <a:rPr lang="fr-FR" altLang="fr-FR" dirty="0" err="1" smtClean="0"/>
              <a:t>Meme</a:t>
            </a:r>
            <a:r>
              <a:rPr lang="fr-FR" altLang="fr-FR" dirty="0" smtClean="0"/>
              <a:t> </a:t>
            </a:r>
            <a:r>
              <a:rPr lang="fr-FR" altLang="fr-FR" dirty="0" err="1" smtClean="0"/>
              <a:t>charche</a:t>
            </a:r>
            <a:r>
              <a:rPr lang="fr-FR" altLang="fr-FR" dirty="0" smtClean="0"/>
              <a:t> </a:t>
            </a:r>
            <a:r>
              <a:rPr lang="fr-FR" altLang="fr-FR" dirty="0" err="1" smtClean="0"/>
              <a:t>electrique</a:t>
            </a:r>
            <a:r>
              <a:rPr lang="fr-FR" altLang="fr-FR" dirty="0" smtClean="0"/>
              <a:t> par colonne</a:t>
            </a:r>
          </a:p>
          <a:p>
            <a:pPr eaLnBrk="1" hangingPunct="1"/>
            <a:r>
              <a:rPr lang="fr-FR" altLang="fr-FR" dirty="0" smtClean="0"/>
              <a:t>Neutrino difficile a </a:t>
            </a:r>
            <a:r>
              <a:rPr lang="fr-FR" altLang="fr-FR" dirty="0" err="1" smtClean="0"/>
              <a:t>detecter</a:t>
            </a:r>
            <a:endParaRPr lang="fr-FR" altLang="fr-FR" dirty="0" smtClean="0"/>
          </a:p>
          <a:p>
            <a:pPr eaLnBrk="1" hangingPunct="1"/>
            <a:endParaRPr lang="fr-FR" altLang="fr-FR" dirty="0" smtClean="0"/>
          </a:p>
          <a:p>
            <a:pPr eaLnBrk="1" hangingPunct="1"/>
            <a:r>
              <a:rPr lang="fr-FR" altLang="fr-FR" dirty="0" err="1" smtClean="0"/>
              <a:t>Matiere</a:t>
            </a:r>
            <a:r>
              <a:rPr lang="fr-FR" altLang="fr-FR" dirty="0" smtClean="0"/>
              <a:t> instable produit par rayons cosmiques et dans les </a:t>
            </a:r>
            <a:r>
              <a:rPr lang="fr-FR" altLang="fr-FR" dirty="0" err="1" smtClean="0"/>
              <a:t>accelerateurs</a:t>
            </a:r>
            <a:r>
              <a:rPr lang="fr-FR" altLang="fr-FR" dirty="0" smtClean="0"/>
              <a:t> </a:t>
            </a:r>
          </a:p>
          <a:p>
            <a:pPr eaLnBrk="1" hangingPunct="1"/>
            <a:r>
              <a:rPr lang="fr-FR" altLang="fr-FR" dirty="0" err="1" smtClean="0"/>
              <a:t>Present</a:t>
            </a:r>
            <a:r>
              <a:rPr lang="fr-FR" altLang="fr-FR" dirty="0" smtClean="0"/>
              <a:t> au </a:t>
            </a:r>
            <a:r>
              <a:rPr lang="fr-FR" altLang="fr-FR" dirty="0" err="1" smtClean="0"/>
              <a:t>debut</a:t>
            </a:r>
            <a:r>
              <a:rPr lang="fr-FR" altLang="fr-FR" dirty="0" smtClean="0"/>
              <a:t> de l’univers</a:t>
            </a:r>
          </a:p>
          <a:p>
            <a:pPr eaLnBrk="1" hangingPunct="1"/>
            <a:r>
              <a:rPr lang="fr-FR" altLang="fr-FR" dirty="0" err="1" smtClean="0"/>
              <a:t>mtop</a:t>
            </a:r>
            <a:r>
              <a:rPr lang="fr-FR" altLang="fr-FR" dirty="0" smtClean="0"/>
              <a:t>=100000m_u</a:t>
            </a:r>
          </a:p>
          <a:p>
            <a:pPr eaLnBrk="1" hangingPunct="1"/>
            <a:r>
              <a:rPr lang="fr-FR" altLang="fr-FR" dirty="0" smtClean="0"/>
              <a:t>Neutrino fut introduit pour assurer </a:t>
            </a:r>
            <a:r>
              <a:rPr lang="fr-FR" altLang="fr-FR" dirty="0" err="1" smtClean="0"/>
              <a:t>laconservation</a:t>
            </a:r>
            <a:r>
              <a:rPr lang="fr-FR" altLang="fr-FR" dirty="0" smtClean="0"/>
              <a:t> de l’énergie dans les processus de </a:t>
            </a:r>
            <a:r>
              <a:rPr lang="fr-FR" altLang="fr-FR" dirty="0" err="1" smtClean="0"/>
              <a:t>desintegration</a:t>
            </a:r>
            <a:r>
              <a:rPr lang="fr-FR" altLang="fr-FR" dirty="0" smtClean="0"/>
              <a:t> beta</a:t>
            </a:r>
          </a:p>
          <a:p>
            <a:pPr eaLnBrk="1" hangingPunct="1"/>
            <a:endParaRPr lang="fr-FR" altLang="fr-FR" dirty="0" smtClean="0"/>
          </a:p>
          <a:p>
            <a:pPr eaLnBrk="1" hangingPunct="1"/>
            <a:r>
              <a:rPr lang="fr-FR" altLang="fr-FR" dirty="0" smtClean="0"/>
              <a:t>65 milliards par centimètre carrés et par seconde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0776C002-91E7-4ABD-ADEF-B2E511E543F7}" type="slidenum">
              <a:rPr lang="fr-FR" altLang="fr-FR" smtClean="0"/>
              <a:pPr eaLnBrk="1" hangingPunct="1">
                <a:spcBef>
                  <a:spcPct val="0"/>
                </a:spcBef>
              </a:pPr>
              <a:t>73</a:t>
            </a:fld>
            <a:endParaRPr lang="fr-FR" altLang="fr-FR"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r>
              <a:rPr lang="en-US" altLang="fr-FR" smtClean="0"/>
              <a:t>Univers d’une grande compléxité et diversité</a:t>
            </a:r>
          </a:p>
          <a:p>
            <a:pPr eaLnBrk="1" hangingPunct="1"/>
            <a:r>
              <a:rPr lang="en-US" altLang="fr-FR" smtClean="0"/>
              <a:t>Pt commun entre ces objects qiu ont des comportements differents</a:t>
            </a:r>
          </a:p>
          <a:p>
            <a:pPr eaLnBrk="1" hangingPunct="1"/>
            <a:r>
              <a:rPr lang="en-US" altLang="fr-FR" smtClean="0"/>
              <a:t>La science a prouvé que ces objets sont constitués des memes briques fondamentales </a:t>
            </a:r>
          </a:p>
          <a:p>
            <a:pPr eaLnBrk="1" hangingPunct="1"/>
            <a:endParaRPr lang="en-US" alt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1CFF3AA5-007C-47FC-BFB9-FB531BB06E2D}" type="slidenum">
              <a:rPr lang="fr-FR" altLang="fr-FR" smtClean="0"/>
              <a:pPr eaLnBrk="1" hangingPunct="1">
                <a:spcBef>
                  <a:spcPct val="0"/>
                </a:spcBef>
              </a:pPr>
              <a:t>75</a:t>
            </a:fld>
            <a:endParaRPr lang="fr-FR" altLang="fr-FR"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r>
              <a:rPr lang="fr-FR" altLang="fr-FR"/>
              <a:t>Augmenter l’énergie des particules en les accélérant. </a:t>
            </a:r>
            <a:br>
              <a:rPr lang="fr-FR" altLang="fr-FR"/>
            </a:br>
            <a:r>
              <a:rPr lang="fr-FR" altLang="fr-FR"/>
              <a:t>Donner beaucoup </a:t>
            </a:r>
            <a:r>
              <a:rPr lang="fr-FR" altLang="fr-FR" b="1"/>
              <a:t>d'énergie cinétique</a:t>
            </a:r>
            <a:r>
              <a:rPr lang="fr-FR" altLang="fr-FR"/>
              <a:t> </a:t>
            </a:r>
          </a:p>
          <a:p>
            <a:pPr lvl="1" eaLnBrk="1" hangingPunct="1"/>
            <a:r>
              <a:rPr kumimoji="1" lang="fr-FR" altLang="fr-FR" sz="1100"/>
              <a:t>Particules chargées accélérées par un champ électrique</a:t>
            </a:r>
          </a:p>
          <a:p>
            <a:pPr lvl="1" eaLnBrk="1" hangingPunct="1"/>
            <a:r>
              <a:rPr kumimoji="1" lang="fr-FR" altLang="fr-FR" sz="1100"/>
              <a:t>Particules chargées courbées par un champ magnétique</a:t>
            </a:r>
          </a:p>
          <a:p>
            <a:pPr lvl="1" eaLnBrk="1" hangingPunct="1"/>
            <a:endParaRPr lang="fr-FR" altLang="fr-FR" sz="1100"/>
          </a:p>
          <a:p>
            <a:pPr eaLnBrk="1" hangingPunct="1">
              <a:lnSpc>
                <a:spcPct val="80000"/>
              </a:lnSpc>
            </a:pPr>
            <a:r>
              <a:rPr lang="fr-FR" altLang="fr-FR"/>
              <a:t>Provoquer des </a:t>
            </a:r>
            <a:r>
              <a:rPr lang="fr-FR" altLang="fr-FR" b="1"/>
              <a:t>collisions</a:t>
            </a:r>
            <a:r>
              <a:rPr lang="fr-FR" altLang="fr-FR"/>
              <a:t/>
            </a:r>
            <a:br>
              <a:rPr lang="fr-FR" altLang="fr-FR"/>
            </a:br>
            <a:endParaRPr lang="fr-FR" altLang="fr-FR"/>
          </a:p>
          <a:p>
            <a:pPr eaLnBrk="1" hangingPunct="1">
              <a:lnSpc>
                <a:spcPct val="80000"/>
              </a:lnSpc>
            </a:pPr>
            <a:endParaRPr lang="fr-FR" altLang="fr-FR"/>
          </a:p>
          <a:p>
            <a:pPr eaLnBrk="1" hangingPunct="1">
              <a:lnSpc>
                <a:spcPct val="80000"/>
              </a:lnSpc>
            </a:pPr>
            <a:endParaRPr lang="fr-FR" altLang="fr-FR"/>
          </a:p>
          <a:p>
            <a:pPr eaLnBrk="1" hangingPunct="1">
              <a:lnSpc>
                <a:spcPct val="80000"/>
              </a:lnSpc>
            </a:pPr>
            <a:endParaRPr lang="fr-FR" altLang="fr-FR"/>
          </a:p>
          <a:p>
            <a:pPr eaLnBrk="1" hangingPunct="1">
              <a:lnSpc>
                <a:spcPct val="80000"/>
              </a:lnSpc>
            </a:pPr>
            <a:r>
              <a:rPr lang="fr-FR" altLang="fr-FR"/>
              <a:t>Durant cette collision, </a:t>
            </a:r>
            <a:r>
              <a:rPr lang="fr-FR" altLang="fr-FR" b="1"/>
              <a:t>l'énergie cinétique</a:t>
            </a:r>
          </a:p>
          <a:p>
            <a:pPr eaLnBrk="1" hangingPunct="1">
              <a:lnSpc>
                <a:spcPct val="80000"/>
              </a:lnSpc>
            </a:pPr>
            <a:r>
              <a:rPr lang="fr-FR" altLang="fr-FR"/>
              <a:t>   des particules est convertie en </a:t>
            </a:r>
          </a:p>
          <a:p>
            <a:pPr eaLnBrk="1" hangingPunct="1">
              <a:lnSpc>
                <a:spcPct val="80000"/>
              </a:lnSpc>
            </a:pPr>
            <a:r>
              <a:rPr lang="fr-FR" altLang="fr-FR"/>
              <a:t>   </a:t>
            </a:r>
            <a:r>
              <a:rPr lang="fr-FR" altLang="fr-FR" b="1"/>
              <a:t>énergie de masse</a:t>
            </a:r>
            <a:r>
              <a:rPr lang="fr-FR" altLang="fr-FR"/>
              <a:t> pour former </a:t>
            </a:r>
          </a:p>
          <a:p>
            <a:pPr eaLnBrk="1" hangingPunct="1">
              <a:lnSpc>
                <a:spcPct val="80000"/>
              </a:lnSpc>
            </a:pPr>
            <a:r>
              <a:rPr lang="fr-FR" altLang="fr-FR"/>
              <a:t>   de nouvelles particules massives</a:t>
            </a:r>
            <a:endParaRPr kumimoji="1" lang="fr-FR" altLang="fr-FR"/>
          </a:p>
          <a:p>
            <a:pPr eaLnBrk="1" hangingPunct="1"/>
            <a:endParaRPr lang="fr-FR" altLang="fr-FR">
              <a:solidFill>
                <a:srgbClr val="000000"/>
              </a:solidFill>
            </a:endParaRPr>
          </a:p>
          <a:p>
            <a:pPr eaLnBrk="1" hangingPunct="1"/>
            <a:r>
              <a:rPr lang="fr-FR" altLang="fr-FR">
                <a:solidFill>
                  <a:srgbClr val="000000"/>
                </a:solidFill>
              </a:rPr>
              <a:t>Ces particules se désintègrent presque aussitôt en particules plus légères : les </a:t>
            </a:r>
            <a:r>
              <a:rPr lang="fr-FR" altLang="fr-FR" b="1">
                <a:solidFill>
                  <a:srgbClr val="000000"/>
                </a:solidFill>
              </a:rPr>
              <a:t>produits de désintégrations</a:t>
            </a:r>
            <a:r>
              <a:rPr lang="fr-FR" altLang="fr-FR">
                <a:solidFill>
                  <a:srgbClr val="000000"/>
                </a:solidFill>
              </a:rPr>
              <a:t> Ces produits de désintégrations (électrons, photons, muons ...) ont une durée de vie suffisamment importante pour pouvoir être détectés.</a:t>
            </a:r>
            <a:endParaRPr lang="en-US" altLang="fr-FR">
              <a:solidFill>
                <a:srgbClr val="000000"/>
              </a:solidFill>
            </a:endParaRPr>
          </a:p>
          <a:p>
            <a:pPr eaLnBrk="1" hangingPunct="1"/>
            <a:endParaRPr lang="en-US"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5</a:t>
            </a:fld>
            <a:endParaRPr lang="fr-FR" altLang="fr-F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smtClean="0"/>
              <a:t>Taille</a:t>
            </a:r>
          </a:p>
          <a:p>
            <a:pPr eaLnBrk="1" hangingPunct="1"/>
            <a:r>
              <a:rPr lang="fr-FR" altLang="fr-FR" smtClean="0"/>
              <a:t>Propriéte de l’atome depend de ces constituents</a:t>
            </a:r>
          </a:p>
          <a:p>
            <a:pPr eaLnBrk="1" hangingPunct="1"/>
            <a:r>
              <a:rPr lang="fr-FR" altLang="fr-FR" smtClean="0"/>
              <a:t>99.99% de vide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AC91BDD3-DB55-4C26-B1B1-5A05FDE9FDF7}" type="slidenum">
              <a:rPr lang="fr-FR" altLang="fr-FR" smtClean="0"/>
              <a:pPr eaLnBrk="1" hangingPunct="1">
                <a:spcBef>
                  <a:spcPct val="0"/>
                </a:spcBef>
              </a:pPr>
              <a:t>78</a:t>
            </a:fld>
            <a:endParaRPr lang="fr-FR" altLang="fr-FR"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fr-FR" altLang="fr-FR" smtClean="0"/>
              <a:t>Il y a toujours qqn qui travaille!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6</a:t>
            </a:fld>
            <a:endParaRPr lang="fr-FR"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7</a:t>
            </a:fld>
            <a:endParaRPr lang="fr-FR"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smtClean="0"/>
              <a:t>En physique des particules, une interaction par un echange de particule. Ainsi 2 particules interagissent en échangeant une particule</a:t>
            </a:r>
          </a:p>
          <a:p>
            <a:pPr eaLnBrk="1" hangingPunct="1"/>
            <a:endParaRPr lang="fr-FR" altLang="fr-FR" smtClean="0"/>
          </a:p>
          <a:p>
            <a:pPr eaLnBrk="1" hangingPunct="1"/>
            <a:r>
              <a:rPr lang="fr-FR" altLang="fr-FR" smtClean="0"/>
              <a:t>Quark up +2/3</a:t>
            </a:r>
          </a:p>
          <a:p>
            <a:pPr eaLnBrk="1" hangingPunct="1"/>
            <a:r>
              <a:rPr lang="fr-FR" altLang="fr-FR" smtClean="0"/>
              <a:t>Quark down -1/3</a:t>
            </a:r>
          </a:p>
          <a:p>
            <a:pPr eaLnBrk="1" hangingPunct="1"/>
            <a:r>
              <a:rPr lang="fr-FR" altLang="fr-FR" smtClean="0"/>
              <a:t>Transition interaction forte </a:t>
            </a:r>
            <a:r>
              <a:rPr lang="fr-FR" altLang="fr-FR" smtClean="0">
                <a:sym typeface="Wingdings" pitchFamily="2" charset="2"/>
              </a:rPr>
              <a:t>&lt; -- &gt;</a:t>
            </a:r>
            <a:r>
              <a:rPr lang="fr-FR" altLang="fr-FR" smtClean="0"/>
              <a:t> interaction</a:t>
            </a:r>
          </a:p>
          <a:p>
            <a:pPr eaLnBrk="1" hangingPunct="1"/>
            <a:endParaRPr lang="fr-FR" altLang="fr-FR" smtClean="0"/>
          </a:p>
          <a:p>
            <a:pPr eaLnBrk="1" hangingPunct="1"/>
            <a:endParaRPr lang="fr-FR" altLang="fr-FR" smtClean="0"/>
          </a:p>
          <a:p>
            <a:pPr eaLnBrk="1" hangingPunct="1"/>
            <a:r>
              <a:rPr lang="fr-FR" altLang="fr-FR" smtClean="0"/>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8</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smtClean="0"/>
              <a:t>Interaction ~force</a:t>
            </a:r>
          </a:p>
          <a:p>
            <a:pPr eaLnBrk="1" hangingPunct="1"/>
            <a:r>
              <a:rPr lang="fr-FR" altLang="fr-FR" smtClean="0"/>
              <a:t>Principe relativiste exclut tout action instanée à distance</a:t>
            </a:r>
          </a:p>
          <a:p>
            <a:pPr eaLnBrk="1" hangingPunct="1"/>
            <a:endParaRPr lang="en-US"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9</a:t>
            </a:fld>
            <a:endParaRPr lang="fr-FR" alt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smtClean="0"/>
              <a:t>M_gamma=0  =</a:t>
            </a:r>
            <a:r>
              <a:rPr lang="fr-FR" altLang="fr-FR" smtClean="0">
                <a:sym typeface="Wingdings" pitchFamily="2" charset="2"/>
              </a:rPr>
              <a:t> portée infini</a:t>
            </a:r>
          </a:p>
          <a:p>
            <a:pPr eaLnBrk="1" hangingPunct="1"/>
            <a:r>
              <a:rPr lang="fr-FR" altLang="fr-FR" smtClean="0"/>
              <a:t>Répulsion entre objets de </a:t>
            </a:r>
          </a:p>
          <a:p>
            <a:pPr eaLnBrk="1" hangingPunct="1"/>
            <a:r>
              <a:rPr lang="fr-FR" altLang="fr-FR" smtClean="0"/>
              <a:t>charges électriques identiques</a:t>
            </a:r>
          </a:p>
          <a:p>
            <a:pPr eaLnBrk="1" hangingPunct="1"/>
            <a:r>
              <a:rPr lang="fr-FR" altLang="fr-FR" smtClean="0"/>
              <a:t>(attraction si charges opposées)</a:t>
            </a:r>
          </a:p>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300">
                <a:solidFill>
                  <a:schemeClr val="tx1"/>
                </a:solidFill>
                <a:latin typeface="Arial" pitchFamily="34" charset="0"/>
              </a:defRPr>
            </a:lvl1pPr>
            <a:lvl2pPr marL="804763" indent="-309524" eaLnBrk="0" hangingPunct="0">
              <a:spcBef>
                <a:spcPct val="30000"/>
              </a:spcBef>
              <a:defRPr sz="1300">
                <a:solidFill>
                  <a:schemeClr val="tx1"/>
                </a:solidFill>
                <a:latin typeface="Arial" pitchFamily="34" charset="0"/>
              </a:defRPr>
            </a:lvl2pPr>
            <a:lvl3pPr marL="1238098" indent="-247620" eaLnBrk="0" hangingPunct="0">
              <a:spcBef>
                <a:spcPct val="30000"/>
              </a:spcBef>
              <a:defRPr sz="1300">
                <a:solidFill>
                  <a:schemeClr val="tx1"/>
                </a:solidFill>
                <a:latin typeface="Arial" pitchFamily="34" charset="0"/>
              </a:defRPr>
            </a:lvl3pPr>
            <a:lvl4pPr marL="1733337" indent="-247620" eaLnBrk="0" hangingPunct="0">
              <a:spcBef>
                <a:spcPct val="30000"/>
              </a:spcBef>
              <a:defRPr sz="1300">
                <a:solidFill>
                  <a:schemeClr val="tx1"/>
                </a:solidFill>
                <a:latin typeface="Arial" pitchFamily="34" charset="0"/>
              </a:defRPr>
            </a:lvl4pPr>
            <a:lvl5pPr marL="2228576" indent="-247620" eaLnBrk="0" hangingPunct="0">
              <a:spcBef>
                <a:spcPct val="30000"/>
              </a:spcBef>
              <a:defRPr sz="1300">
                <a:solidFill>
                  <a:schemeClr val="tx1"/>
                </a:solidFill>
                <a:latin typeface="Arial" pitchFamily="34" charset="0"/>
              </a:defRPr>
            </a:lvl5pPr>
            <a:lvl6pPr marL="2723815" indent="-247620" eaLnBrk="0" fontAlgn="base" hangingPunct="0">
              <a:spcBef>
                <a:spcPct val="30000"/>
              </a:spcBef>
              <a:spcAft>
                <a:spcPct val="0"/>
              </a:spcAft>
              <a:defRPr sz="1300">
                <a:solidFill>
                  <a:schemeClr val="tx1"/>
                </a:solidFill>
                <a:latin typeface="Arial" pitchFamily="34" charset="0"/>
              </a:defRPr>
            </a:lvl6pPr>
            <a:lvl7pPr marL="3219054" indent="-247620" eaLnBrk="0" fontAlgn="base" hangingPunct="0">
              <a:spcBef>
                <a:spcPct val="30000"/>
              </a:spcBef>
              <a:spcAft>
                <a:spcPct val="0"/>
              </a:spcAft>
              <a:defRPr sz="1300">
                <a:solidFill>
                  <a:schemeClr val="tx1"/>
                </a:solidFill>
                <a:latin typeface="Arial" pitchFamily="34" charset="0"/>
              </a:defRPr>
            </a:lvl7pPr>
            <a:lvl8pPr marL="3714293" indent="-247620" eaLnBrk="0" fontAlgn="base" hangingPunct="0">
              <a:spcBef>
                <a:spcPct val="30000"/>
              </a:spcBef>
              <a:spcAft>
                <a:spcPct val="0"/>
              </a:spcAft>
              <a:defRPr sz="1300">
                <a:solidFill>
                  <a:schemeClr val="tx1"/>
                </a:solidFill>
                <a:latin typeface="Arial" pitchFamily="34" charset="0"/>
              </a:defRPr>
            </a:lvl8pPr>
            <a:lvl9pPr marL="4209532" indent="-247620" eaLnBrk="0" fontAlgn="base" hangingPunct="0">
              <a:spcBef>
                <a:spcPct val="30000"/>
              </a:spcBef>
              <a:spcAft>
                <a:spcPct val="0"/>
              </a:spcAft>
              <a:defRPr sz="13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10</a:t>
            </a:fld>
            <a:endParaRPr lang="fr-FR"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smtClean="0"/>
          </a:p>
          <a:p>
            <a:pPr eaLnBrk="1" hangingPunct="1"/>
            <a:r>
              <a:rPr lang="fr-FR" altLang="fr-FR" dirty="0" smtClean="0"/>
              <a:t>Analogie avec </a:t>
            </a:r>
            <a:r>
              <a:rPr lang="fr-FR" altLang="fr-FR" dirty="0" err="1" smtClean="0"/>
              <a:t>elastique</a:t>
            </a:r>
            <a:endParaRPr lang="fr-FR" altLang="fr-FR" dirty="0" smtClean="0"/>
          </a:p>
          <a:p>
            <a:pPr eaLnBrk="1" hangingPunct="1"/>
            <a:r>
              <a:rPr lang="en-US" altLang="fr-FR" dirty="0" smtClean="0"/>
              <a:t>Confinement </a:t>
            </a:r>
            <a:r>
              <a:rPr lang="en-US" altLang="fr-FR" dirty="0" err="1" smtClean="0"/>
              <a:t>millenaire</a:t>
            </a:r>
            <a:r>
              <a:rPr lang="en-US" altLang="fr-FR" dirty="0" smtClean="0"/>
              <a:t> 1 million de dollar</a:t>
            </a:r>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16812"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103600020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D082DA2E-3AE8-4E7A-B82B-AB56F0450C4D}"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16082490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5CB474FD-157F-49A1-BA40-9A6C092921AB}"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273067771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18958F12-14B8-410B-BABB-2B624AAF6573}"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269920312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F6ABD9A1-47A4-4091-BB5B-731BF675AA30}"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38289437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B3FC3BC0-6FB4-4AB2-A8F0-DD8552777CF1}"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71995968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97FAD212-3677-49C6-8A0B-A44C0665BF77}"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197014898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74ECF340-B7F2-4E07-A4C7-E3E60343D70C}"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13080555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ABC49BAC-A4D6-463A-A50D-F5D2A75D859A}"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16164438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24BC091B-6153-4E2F-BF74-CF840068103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105685074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6892EAAF-1F11-4ECF-A648-E714DB8BDE8D}"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fr-FR"/>
          </a:p>
        </p:txBody>
      </p:sp>
    </p:spTree>
    <p:extLst>
      <p:ext uri="{BB962C8B-B14F-4D97-AF65-F5344CB8AC3E}">
        <p14:creationId xmlns:p14="http://schemas.microsoft.com/office/powerpoint/2010/main" val="8652880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0"/>
            <a:ext cx="9144000" cy="533400"/>
          </a:xfrm>
          <a:prstGeom prst="rect">
            <a:avLst/>
          </a:prstGeom>
          <a:solidFill>
            <a:srgbClr val="00CC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defRPr/>
            </a:pPr>
            <a:endParaRPr lang="fr-FR" altLang="fr-FR" smtClean="0"/>
          </a:p>
        </p:txBody>
      </p:sp>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655320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3943FDE9-79F2-4C4C-B1CD-230723E82903}" type="slidenum">
              <a:rPr lang="fr-FR" altLang="en-US"/>
              <a:pPr>
                <a:defRPr/>
              </a:pPr>
              <a:t>‹N°›</a:t>
            </a:fld>
            <a:endParaRPr lang="fr-FR" altLang="en-US"/>
          </a:p>
        </p:txBody>
      </p:sp>
      <p:sp>
        <p:nvSpPr>
          <p:cNvPr id="1029"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fr-FR" smtClean="0"/>
              <a:t>Click to edit Master text styles</a:t>
            </a:r>
          </a:p>
          <a:p>
            <a:pPr lvl="1"/>
            <a:r>
              <a:rPr lang="en-US" altLang="fr-FR" smtClean="0"/>
              <a:t>Second level</a:t>
            </a:r>
          </a:p>
          <a:p>
            <a:pPr lvl="2"/>
            <a:r>
              <a:rPr lang="en-US" altLang="fr-FR" smtClean="0"/>
              <a:t>Third level</a:t>
            </a:r>
          </a:p>
          <a:p>
            <a:pPr lvl="3"/>
            <a:r>
              <a:rPr lang="en-US" altLang="fr-FR" smtClean="0"/>
              <a:t>Fourth level</a:t>
            </a:r>
          </a:p>
          <a:p>
            <a:pPr lvl="4"/>
            <a:r>
              <a:rPr lang="en-US" altLang="fr-FR" smtClean="0"/>
              <a:t>Fifth level</a:t>
            </a:r>
          </a:p>
          <a:p>
            <a:pPr lvl="4"/>
            <a:endParaRPr lang="en-US" altLang="fr-FR"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fr-FR"/>
          </a:p>
        </p:txBody>
      </p:sp>
    </p:spTree>
  </p:cSld>
  <p:clrMap bg1="lt1" tx1="dk1" bg2="lt2" tx2="dk2" accent1="accent1" accent2="accent2" accent3="accent3" accent4="accent4" accent5="accent5" accent6="accent6" hlink="hlink" folHlink="folHlink"/>
  <p:sldLayoutIdLst>
    <p:sldLayoutId id="2147483824"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8.emf"/><Relationship Id="rId5" Type="http://schemas.openxmlformats.org/officeDocument/2006/relationships/oleObject" Target="../embeddings/oleObject2.bin"/><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6.png"/><Relationship Id="rId5" Type="http://schemas.openxmlformats.org/officeDocument/2006/relationships/image" Target="../media/image74.emf"/><Relationship Id="rId4" Type="http://schemas.openxmlformats.org/officeDocument/2006/relationships/oleObject" Target="../embeddings/oleObject3.bin"/></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7.png"/><Relationship Id="rId5" Type="http://schemas.openxmlformats.org/officeDocument/2006/relationships/image" Target="../media/image48.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6.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6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wmf"/><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914400" y="0"/>
            <a:ext cx="8229600" cy="1446213"/>
          </a:xfrm>
        </p:spPr>
        <p:txBody>
          <a:bodyPr/>
          <a:lstStyle/>
          <a:p>
            <a:pPr algn="r" eaLnBrk="1" hangingPunct="1"/>
            <a:r>
              <a:rPr lang="en-US" altLang="fr-FR" sz="4400" smtClean="0"/>
              <a:t>La découverte du boson de Higgs au LHC</a:t>
            </a:r>
          </a:p>
        </p:txBody>
      </p:sp>
      <p:pic>
        <p:nvPicPr>
          <p:cNvPr id="3078" name="Picture 20" descr="l-coul-500"/>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6703" y="6023610"/>
            <a:ext cx="125888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7" descr="logo_PSUD_new"/>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2425" y="6023610"/>
            <a:ext cx="1246188"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6" name="Group 13"/>
          <p:cNvGrpSpPr>
            <a:grpSpLocks/>
          </p:cNvGrpSpPr>
          <p:nvPr/>
        </p:nvGrpSpPr>
        <p:grpSpPr bwMode="auto">
          <a:xfrm>
            <a:off x="-838200" y="2281990"/>
            <a:ext cx="6021388" cy="4864099"/>
            <a:chOff x="-596" y="1256"/>
            <a:chExt cx="3793" cy="3064"/>
          </a:xfrm>
        </p:grpSpPr>
        <p:pic>
          <p:nvPicPr>
            <p:cNvPr id="3087" name="Picture 9" descr="atlas_collisionjuillet_r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 y="1279"/>
              <a:ext cx="3781" cy="3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Rectangle 10"/>
            <p:cNvSpPr>
              <a:spLocks noChangeArrowheads="1"/>
            </p:cNvSpPr>
            <p:nvPr/>
          </p:nvSpPr>
          <p:spPr bwMode="auto">
            <a:xfrm>
              <a:off x="-596" y="1256"/>
              <a:ext cx="1032" cy="816"/>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1000"/>
            </a:p>
          </p:txBody>
        </p:sp>
      </p:grpSp>
      <p:grpSp>
        <p:nvGrpSpPr>
          <p:cNvPr id="3083" name="Group 15"/>
          <p:cNvGrpSpPr>
            <a:grpSpLocks/>
          </p:cNvGrpSpPr>
          <p:nvPr/>
        </p:nvGrpSpPr>
        <p:grpSpPr bwMode="auto">
          <a:xfrm>
            <a:off x="3837711" y="1889760"/>
            <a:ext cx="5473929" cy="3623168"/>
            <a:chOff x="3211" y="1726"/>
            <a:chExt cx="2549" cy="1636"/>
          </a:xfrm>
        </p:grpSpPr>
        <p:pic>
          <p:nvPicPr>
            <p:cNvPr id="3085" name="Picture 12" descr="cms_collisionjuillet_r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1" y="1726"/>
              <a:ext cx="2549"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ChangeArrowheads="1"/>
            </p:cNvSpPr>
            <p:nvPr/>
          </p:nvSpPr>
          <p:spPr bwMode="auto">
            <a:xfrm>
              <a:off x="3264" y="1736"/>
              <a:ext cx="976" cy="248"/>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3075" name="Rectangle 5"/>
          <p:cNvSpPr>
            <a:spLocks noGrp="1" noChangeArrowheads="1"/>
          </p:cNvSpPr>
          <p:nvPr>
            <p:ph type="subTitle" idx="1"/>
          </p:nvPr>
        </p:nvSpPr>
        <p:spPr>
          <a:xfrm>
            <a:off x="5486400" y="1498600"/>
            <a:ext cx="3657600" cy="1303338"/>
          </a:xfrm>
        </p:spPr>
        <p:txBody>
          <a:bodyPr/>
          <a:lstStyle/>
          <a:p>
            <a:pPr algn="r" eaLnBrk="1" hangingPunct="1"/>
            <a:r>
              <a:rPr lang="en-US" altLang="fr-FR" b="1" dirty="0" smtClean="0">
                <a:solidFill>
                  <a:srgbClr val="00CCFF"/>
                </a:solidFill>
              </a:rPr>
              <a:t>Nikola </a:t>
            </a:r>
            <a:r>
              <a:rPr lang="en-US" altLang="fr-FR" b="1" dirty="0" err="1" smtClean="0">
                <a:solidFill>
                  <a:srgbClr val="00CCFF"/>
                </a:solidFill>
              </a:rPr>
              <a:t>Makovec</a:t>
            </a:r>
            <a:endParaRPr lang="en-US" altLang="fr-FR" b="1" dirty="0" smtClean="0">
              <a:solidFill>
                <a:srgbClr val="00CCFF"/>
              </a:solidFill>
            </a:endParaRPr>
          </a:p>
        </p:txBody>
      </p:sp>
      <p:grpSp>
        <p:nvGrpSpPr>
          <p:cNvPr id="3079" name="Group 27"/>
          <p:cNvGrpSpPr>
            <a:grpSpLocks/>
          </p:cNvGrpSpPr>
          <p:nvPr/>
        </p:nvGrpSpPr>
        <p:grpSpPr bwMode="auto">
          <a:xfrm>
            <a:off x="8023860" y="5393373"/>
            <a:ext cx="1028700" cy="1373187"/>
            <a:chOff x="6356" y="1975"/>
            <a:chExt cx="705" cy="928"/>
          </a:xfrm>
        </p:grpSpPr>
        <p:sp>
          <p:nvSpPr>
            <p:cNvPr id="3081" name="Rectangle 2"/>
            <p:cNvSpPr>
              <a:spLocks noChangeArrowheads="1"/>
            </p:cNvSpPr>
            <p:nvPr/>
          </p:nvSpPr>
          <p:spPr bwMode="auto">
            <a:xfrm>
              <a:off x="6356" y="1975"/>
              <a:ext cx="705" cy="92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pic>
          <p:nvPicPr>
            <p:cNvPr id="3082" name="Picture 6" descr="logo_cnrs"/>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82" y="1994"/>
              <a:ext cx="649" cy="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10</a:t>
            </a:fld>
            <a:endParaRPr lang="fr-FR" altLang="en-US" sz="1200" smtClean="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smtClean="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smtClean="0">
                <a:latin typeface="+mj-lt"/>
              </a:rPr>
              <a:t>hadrons</a:t>
            </a:r>
            <a:r>
              <a:rPr lang="en-US" sz="2400" dirty="0" smtClean="0">
                <a:latin typeface="+mj-lt"/>
              </a:rPr>
              <a:t> (</a:t>
            </a:r>
            <a:r>
              <a:rPr lang="en-US" sz="2400" dirty="0">
                <a:latin typeface="+mj-lt"/>
              </a:rPr>
              <a:t>assemblages de </a:t>
            </a:r>
            <a:r>
              <a:rPr lang="en-US" sz="2400" dirty="0" smtClean="0">
                <a:latin typeface="+mj-lt"/>
              </a:rPr>
              <a:t>quarks)</a:t>
            </a:r>
            <a:r>
              <a:rPr lang="fr-FR" sz="2400" dirty="0">
                <a:latin typeface="+mj-lt"/>
              </a:rPr>
              <a:t> </a:t>
            </a:r>
            <a:r>
              <a:rPr lang="fr-FR" altLang="fr-FR" sz="2400" dirty="0" smtClean="0">
                <a:latin typeface="+mj-lt"/>
              </a:rPr>
              <a:t>collés </a:t>
            </a:r>
            <a:r>
              <a:rPr lang="fr-FR" altLang="fr-FR" sz="2400" dirty="0">
                <a:latin typeface="+mj-lt"/>
              </a:rPr>
              <a:t>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1776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10</a:t>
            </a:r>
            <a:r>
              <a:rPr lang="en-US" altLang="fr-FR" sz="1800" baseline="30000"/>
              <a:t>-15</a:t>
            </a:r>
            <a:r>
              <a:rPr lang="en-US" altLang="fr-FR" sz="1800"/>
              <a:t>m</a:t>
            </a:r>
            <a:endParaRPr lang="fr-FR" altLang="fr-FR" sz="18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11</a:t>
            </a:fld>
            <a:endParaRPr lang="fr-FR" altLang="en-US" sz="1200" smtClean="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smtClean="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smtClean="0"/>
              <a:t>Responsable de:</a:t>
            </a:r>
          </a:p>
          <a:p>
            <a:pPr lvl="1" eaLnBrk="1" hangingPunct="1">
              <a:lnSpc>
                <a:spcPct val="90000"/>
              </a:lnSpc>
            </a:pPr>
            <a:r>
              <a:rPr lang="fr-FR" altLang="fr-FR" sz="2000" dirty="0" smtClean="0"/>
              <a:t>Radioactivité β </a:t>
            </a:r>
          </a:p>
          <a:p>
            <a:pPr lvl="1" eaLnBrk="1" hangingPunct="1">
              <a:lnSpc>
                <a:spcPct val="90000"/>
              </a:lnSpc>
            </a:pPr>
            <a:r>
              <a:rPr lang="fr-FR" altLang="fr-FR" sz="2000" dirty="0" smtClean="0"/>
              <a:t>Participe aux réactions nucléaires au </a:t>
            </a:r>
            <a:r>
              <a:rPr lang="fr-FR" altLang="fr-FR" sz="2000" dirty="0" err="1" smtClean="0"/>
              <a:t>coeur</a:t>
            </a:r>
            <a:r>
              <a:rPr lang="fr-FR" altLang="fr-FR" sz="2000" dirty="0" smtClean="0"/>
              <a:t> du Soleil</a:t>
            </a:r>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eaLnBrk="1" hangingPunct="1">
              <a:lnSpc>
                <a:spcPct val="90000"/>
              </a:lnSpc>
            </a:pPr>
            <a:r>
              <a:rPr lang="en-US" altLang="fr-FR" sz="2200" dirty="0" smtClean="0"/>
              <a:t>10,000 </a:t>
            </a:r>
            <a:r>
              <a:rPr lang="en-US" altLang="fr-FR" sz="2200" dirty="0" err="1" smtClean="0"/>
              <a:t>fois</a:t>
            </a:r>
            <a:r>
              <a:rPr lang="en-US" altLang="fr-FR" sz="2200" dirty="0" smtClean="0"/>
              <a:t> </a:t>
            </a:r>
            <a:r>
              <a:rPr lang="en-US" altLang="fr-FR" sz="2200" dirty="0" smtClean="0">
                <a:solidFill>
                  <a:srgbClr val="990099"/>
                </a:solidFill>
              </a:rPr>
              <a:t>plus </a:t>
            </a:r>
            <a:r>
              <a:rPr lang="en-US" altLang="fr-FR" sz="2200" dirty="0" err="1" smtClean="0">
                <a:solidFill>
                  <a:srgbClr val="990099"/>
                </a:solidFill>
              </a:rPr>
              <a:t>faible</a:t>
            </a:r>
            <a:r>
              <a:rPr lang="en-US" altLang="fr-FR" sz="2200" dirty="0" smtClean="0">
                <a:solidFill>
                  <a:srgbClr val="990099"/>
                </a:solidFill>
              </a:rPr>
              <a:t> </a:t>
            </a:r>
            <a:r>
              <a:rPr lang="en-US" altLang="fr-FR" sz="2200" dirty="0" err="1" smtClean="0">
                <a:solidFill>
                  <a:srgbClr val="990099"/>
                </a:solidFill>
              </a:rPr>
              <a:t>que</a:t>
            </a:r>
            <a:r>
              <a:rPr lang="en-US" altLang="fr-FR" sz="2200" dirty="0" smtClean="0">
                <a:solidFill>
                  <a:srgbClr val="990099"/>
                </a:solidFill>
              </a:rPr>
              <a:t> </a:t>
            </a:r>
            <a:r>
              <a:rPr lang="en-US" altLang="fr-FR" sz="2200" dirty="0" err="1" smtClean="0">
                <a:solidFill>
                  <a:srgbClr val="990099"/>
                </a:solidFill>
              </a:rPr>
              <a:t>l'interaction</a:t>
            </a:r>
            <a:r>
              <a:rPr lang="en-US" altLang="fr-FR" sz="2200" dirty="0" smtClean="0">
                <a:solidFill>
                  <a:srgbClr val="990099"/>
                </a:solidFill>
              </a:rPr>
              <a:t> forte</a:t>
            </a:r>
          </a:p>
          <a:p>
            <a:pPr eaLnBrk="1" hangingPunct="1">
              <a:lnSpc>
                <a:spcPct val="90000"/>
              </a:lnSpc>
              <a:buFont typeface="Wingdings" pitchFamily="2" charset="2"/>
              <a:buNone/>
            </a:pPr>
            <a:endParaRPr lang="en-US" altLang="fr-FR" sz="2200" dirty="0" smtClean="0"/>
          </a:p>
          <a:p>
            <a:pPr eaLnBrk="1" hangingPunct="1">
              <a:lnSpc>
                <a:spcPct val="90000"/>
              </a:lnSpc>
            </a:pPr>
            <a:r>
              <a:rPr lang="en-US" altLang="fr-FR" sz="2200" dirty="0" err="1" smtClean="0"/>
              <a:t>Portée</a:t>
            </a:r>
            <a:r>
              <a:rPr lang="en-US" altLang="fr-FR" sz="2200" dirty="0" smtClean="0"/>
              <a:t>: 10</a:t>
            </a:r>
            <a:r>
              <a:rPr lang="en-US" altLang="fr-FR" sz="2200" baseline="30000" dirty="0" smtClean="0"/>
              <a:t>-18</a:t>
            </a:r>
            <a:r>
              <a:rPr lang="en-US" altLang="fr-FR" sz="2200" dirty="0" smtClean="0"/>
              <a:t>m</a:t>
            </a:r>
          </a:p>
          <a:p>
            <a:pPr lvl="1" eaLnBrk="1" hangingPunct="1">
              <a:lnSpc>
                <a:spcPct val="90000"/>
              </a:lnSpc>
            </a:pPr>
            <a:r>
              <a:rPr lang="en-US" altLang="fr-FR" sz="2000" dirty="0" err="1" smtClean="0"/>
              <a:t>Expliquée</a:t>
            </a:r>
            <a:r>
              <a:rPr lang="en-US" altLang="fr-FR" sz="2000" dirty="0" smtClean="0"/>
              <a:t> par la </a:t>
            </a:r>
            <a:r>
              <a:rPr lang="en-US" altLang="fr-FR" sz="2000" dirty="0" err="1" smtClean="0">
                <a:solidFill>
                  <a:srgbClr val="990099"/>
                </a:solidFill>
              </a:rPr>
              <a:t>grande</a:t>
            </a:r>
            <a:r>
              <a:rPr lang="en-US" altLang="fr-FR" sz="2000" dirty="0" smtClean="0">
                <a:solidFill>
                  <a:srgbClr val="990099"/>
                </a:solidFill>
              </a:rPr>
              <a:t> masse des bosons de </a:t>
            </a:r>
            <a:r>
              <a:rPr lang="en-US" altLang="fr-FR" sz="2000" dirty="0" err="1" smtClean="0">
                <a:solidFill>
                  <a:srgbClr val="990099"/>
                </a:solidFill>
              </a:rPr>
              <a:t>jauge</a:t>
            </a:r>
            <a:r>
              <a:rPr lang="en-US" altLang="fr-FR" sz="2000" dirty="0" smtClean="0"/>
              <a:t> de </a:t>
            </a:r>
            <a:r>
              <a:rPr lang="en-US" altLang="fr-FR" sz="2000" dirty="0" err="1" smtClean="0"/>
              <a:t>l'interaction</a:t>
            </a:r>
            <a:r>
              <a:rPr lang="en-US" altLang="fr-FR" sz="2000" dirty="0" smtClean="0"/>
              <a:t> </a:t>
            </a:r>
            <a:r>
              <a:rPr lang="en-US" altLang="fr-FR" sz="2000" dirty="0" err="1" smtClean="0"/>
              <a:t>faible</a:t>
            </a:r>
            <a:r>
              <a:rPr lang="en-US" altLang="fr-FR" sz="2000" dirty="0" smtClean="0"/>
              <a:t>.</a:t>
            </a:r>
          </a:p>
          <a:p>
            <a:pPr lvl="1" eaLnBrk="1" hangingPunct="1">
              <a:lnSpc>
                <a:spcPct val="90000"/>
              </a:lnSpc>
            </a:pPr>
            <a:endParaRPr lang="en-US" altLang="fr-FR" sz="2000" dirty="0" smtClean="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12</a:t>
            </a:fld>
            <a:endParaRPr lang="fr-FR" altLang="en-US" sz="1200" smtClean="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smtClean="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smtClean="0">
                <a:latin typeface="+mj-lt"/>
              </a:rPr>
              <a:t>Responsable</a:t>
            </a:r>
            <a:r>
              <a:rPr lang="en-US" sz="2200" dirty="0" smtClean="0">
                <a:latin typeface="+mj-lt"/>
              </a:rPr>
              <a:t> </a:t>
            </a:r>
            <a:r>
              <a:rPr lang="en-US" sz="2200" dirty="0">
                <a:latin typeface="+mj-lt"/>
              </a:rPr>
              <a:t>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a:t>
            </a:r>
            <a:r>
              <a:rPr lang="en-US" sz="2200" dirty="0" smtClean="0">
                <a:latin typeface="+mj-lt"/>
              </a:rPr>
              <a:t>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endParaRPr lang="en-US" sz="2200" dirty="0" smtClean="0">
              <a:latin typeface="+mj-lt"/>
            </a:endParaRPr>
          </a:p>
          <a:p>
            <a:pPr eaLnBrk="1" hangingPunct="1">
              <a:defRPr/>
            </a:pPr>
            <a:endParaRPr lang="en-US" sz="800" dirty="0">
              <a:latin typeface="+mj-lt"/>
            </a:endParaRPr>
          </a:p>
          <a:p>
            <a:pPr eaLnBrk="1" hangingPunct="1">
              <a:defRPr/>
            </a:pPr>
            <a:r>
              <a:rPr lang="fr-FR" altLang="fr-FR" sz="2200" dirty="0" smtClean="0"/>
              <a:t>Force complètement négligeable à l’échelle du noyau</a:t>
            </a:r>
          </a:p>
          <a:p>
            <a:pPr lvl="1" eaLnBrk="1" hangingPunct="1">
              <a:defRPr/>
            </a:pPr>
            <a:r>
              <a:rPr lang="fr-FR" altLang="fr-FR" sz="2000" dirty="0" smtClean="0">
                <a:latin typeface="+mj-lt"/>
              </a:rPr>
              <a:t>10</a:t>
            </a:r>
            <a:r>
              <a:rPr lang="fr-FR" altLang="fr-FR" sz="2000" baseline="30000" dirty="0" smtClean="0">
                <a:latin typeface="+mj-lt"/>
              </a:rPr>
              <a:t>-33 </a:t>
            </a:r>
            <a:r>
              <a:rPr lang="fr-FR" altLang="fr-FR" sz="2000" baseline="30000" dirty="0">
                <a:latin typeface="+mj-lt"/>
              </a:rPr>
              <a:t> </a:t>
            </a:r>
            <a:r>
              <a:rPr lang="fr-FR" altLang="fr-FR" sz="2000" dirty="0" smtClean="0">
                <a:latin typeface="+mj-lt"/>
              </a:rPr>
              <a:t>fois plus faible que l’interaction faible</a:t>
            </a:r>
          </a:p>
          <a:p>
            <a:pPr lvl="1" eaLnBrk="1" hangingPunct="1">
              <a:defRPr/>
            </a:pPr>
            <a:r>
              <a:rPr lang="fr-FR" altLang="fr-FR" sz="2000" dirty="0" smtClean="0">
                <a:latin typeface="+mj-lt"/>
              </a:rPr>
              <a:t>Mais portée infinie et interaction </a:t>
            </a:r>
            <a:r>
              <a:rPr lang="fr-FR" altLang="fr-FR" sz="2000" smtClean="0">
                <a:latin typeface="+mj-lt"/>
              </a:rPr>
              <a:t>uniquement </a:t>
            </a:r>
            <a:r>
              <a:rPr lang="fr-FR" altLang="fr-FR" sz="2000" smtClean="0">
                <a:latin typeface="+mj-lt"/>
              </a:rPr>
              <a:t>attract</a:t>
            </a:r>
            <a:r>
              <a:rPr lang="fr-FR" altLang="fr-FR" sz="2000" smtClean="0">
                <a:latin typeface="+mj-lt"/>
              </a:rPr>
              <a:t>ive</a:t>
            </a:r>
            <a:endParaRPr lang="fr-FR" altLang="fr-FR" sz="2000" dirty="0" smtClean="0">
              <a:latin typeface="+mj-lt"/>
            </a:endParaRPr>
          </a:p>
          <a:p>
            <a:pPr marL="344487" lvl="1" indent="0" eaLnBrk="1" hangingPunct="1">
              <a:buFont typeface="Wingdings" pitchFamily="2" charset="2"/>
              <a:buNone/>
              <a:defRPr/>
            </a:pPr>
            <a:r>
              <a:rPr lang="fr-FR" altLang="fr-FR" sz="2000" dirty="0">
                <a:latin typeface="+mj-lt"/>
              </a:rPr>
              <a:t> </a:t>
            </a:r>
            <a:r>
              <a:rPr lang="fr-FR" altLang="fr-FR" sz="2000" dirty="0" smtClean="0">
                <a:latin typeface="+mj-lt"/>
              </a:rPr>
              <a:t>   </a:t>
            </a:r>
            <a:r>
              <a:rPr lang="fr-FR" altLang="fr-FR" sz="2000" dirty="0" smtClean="0">
                <a:latin typeface="+mj-lt"/>
                <a:sym typeface="Symbol"/>
              </a:rPr>
              <a:t></a:t>
            </a:r>
            <a:r>
              <a:rPr lang="fr-FR" altLang="fr-FR" sz="2000" dirty="0" smtClean="0">
                <a:latin typeface="+mj-lt"/>
              </a:rPr>
              <a:t>dominante à grande échelle</a:t>
            </a:r>
          </a:p>
          <a:p>
            <a:pPr marL="344487" lvl="1" indent="0" eaLnBrk="1" hangingPunct="1">
              <a:buFont typeface="Wingdings" pitchFamily="2" charset="2"/>
              <a:buNone/>
              <a:defRPr/>
            </a:pPr>
            <a:endParaRPr lang="fr-FR" altLang="fr-FR" sz="800" dirty="0" smtClean="0"/>
          </a:p>
          <a:p>
            <a:pPr eaLnBrk="1" hangingPunct="1">
              <a:defRPr/>
            </a:pPr>
            <a:r>
              <a:rPr lang="fr-FR" altLang="fr-FR" sz="2200" dirty="0" smtClean="0"/>
              <a:t>Décrite par la relativité générale</a:t>
            </a:r>
          </a:p>
          <a:p>
            <a:pPr lvl="1" eaLnBrk="1" hangingPunct="1">
              <a:defRPr/>
            </a:pPr>
            <a:r>
              <a:rPr lang="fr-FR" altLang="fr-FR" sz="2000" dirty="0" smtClean="0"/>
              <a:t>La gravitation est issue d’une déformation de l’espace temps</a:t>
            </a:r>
            <a:endParaRPr lang="fr-FR" altLang="fr-FR" sz="2200" dirty="0" smtClean="0"/>
          </a:p>
          <a:p>
            <a:pPr lvl="1" eaLnBrk="1" hangingPunct="1">
              <a:defRPr/>
            </a:pPr>
            <a:endParaRPr lang="fr-FR" altLang="fr-FR" sz="2000" dirty="0" smtClean="0"/>
          </a:p>
          <a:p>
            <a:pPr lvl="1" eaLnBrk="1" hangingPunct="1">
              <a:defRPr/>
            </a:pPr>
            <a:endParaRPr lang="fr-FR" altLang="fr-FR" sz="2000" dirty="0" smtClean="0"/>
          </a:p>
          <a:p>
            <a:pPr lvl="1" eaLnBrk="1" hangingPunct="1">
              <a:defRPr/>
            </a:pPr>
            <a:endParaRPr lang="fr-FR" altLang="fr-FR" sz="2000" dirty="0" smtClean="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9456859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4789624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a:t>
            </a:r>
            <a:r>
              <a:rPr lang="en-US" sz="2000" dirty="0" smtClean="0">
                <a:solidFill>
                  <a:schemeClr val="bg1"/>
                </a:solidFill>
              </a:rPr>
              <a:t>table      instable</a:t>
            </a:r>
            <a:endParaRPr lang="en-US" sz="2000" dirty="0">
              <a:solidFill>
                <a:schemeClr val="bg1"/>
              </a:solidFill>
            </a:endParaRPr>
          </a:p>
        </p:txBody>
      </p:sp>
    </p:spTree>
    <p:extLst>
      <p:ext uri="{BB962C8B-B14F-4D97-AF65-F5344CB8AC3E}">
        <p14:creationId xmlns:p14="http://schemas.microsoft.com/office/powerpoint/2010/main" val="17259226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16</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223650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FC85D95-EFDC-4DBC-8ABA-91E801F60684}" type="slidenum">
              <a:rPr lang="fr-FR" altLang="en-US" sz="1200" smtClean="0">
                <a:solidFill>
                  <a:schemeClr val="tx2"/>
                </a:solidFill>
              </a:rPr>
              <a:pPr eaLnBrk="1" hangingPunct="1">
                <a:spcBef>
                  <a:spcPct val="0"/>
                </a:spcBef>
                <a:buClrTx/>
                <a:buSzTx/>
                <a:buFontTx/>
                <a:buNone/>
              </a:pPr>
              <a:t>17</a:t>
            </a:fld>
            <a:endParaRPr lang="fr-FR" altLang="en-US" sz="1200" smtClean="0">
              <a:solidFill>
                <a:schemeClr val="tx2"/>
              </a:solidFill>
            </a:endParaRPr>
          </a:p>
        </p:txBody>
      </p:sp>
      <p:sp>
        <p:nvSpPr>
          <p:cNvPr id="17411" name="Rectangle 2"/>
          <p:cNvSpPr>
            <a:spLocks noGrp="1" noChangeArrowheads="1"/>
          </p:cNvSpPr>
          <p:nvPr>
            <p:ph type="title"/>
          </p:nvPr>
        </p:nvSpPr>
        <p:spPr>
          <a:xfrm>
            <a:off x="1654175" y="0"/>
            <a:ext cx="5872163" cy="519113"/>
          </a:xfrm>
        </p:spPr>
        <p:txBody>
          <a:bodyPr/>
          <a:lstStyle/>
          <a:p>
            <a:pPr eaLnBrk="1" hangingPunct="1"/>
            <a:endParaRPr lang="fr-FR" altLang="fr-FR" smtClean="0"/>
          </a:p>
        </p:txBody>
      </p:sp>
      <p:pic>
        <p:nvPicPr>
          <p:cNvPr id="17412"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18</a:t>
            </a:fld>
            <a:endParaRPr lang="fr-FR" altLang="en-US" sz="1200" smtClean="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smtClean="0"/>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smtClean="0"/>
              <a:t>Elaboré dans les années 1960-70 </a:t>
            </a:r>
          </a:p>
          <a:p>
            <a:pPr eaLnBrk="1" hangingPunct="1"/>
            <a:endParaRPr lang="fr-FR" altLang="fr-FR" sz="800" b="1" dirty="0" smtClean="0"/>
          </a:p>
          <a:p>
            <a:pPr eaLnBrk="1" hangingPunct="1"/>
            <a:r>
              <a:rPr lang="fr-FR" altLang="fr-FR" sz="1700" b="1" dirty="0" smtClean="0"/>
              <a:t>Décrit dans un même cadre les </a:t>
            </a:r>
            <a:r>
              <a:rPr lang="fr-FR" altLang="fr-FR" sz="1700" b="1" dirty="0" smtClean="0">
                <a:solidFill>
                  <a:srgbClr val="FF0000"/>
                </a:solidFill>
              </a:rPr>
              <a:t>particules élémentaires</a:t>
            </a:r>
            <a:r>
              <a:rPr lang="fr-FR" altLang="fr-FR" sz="1700" b="1" dirty="0" smtClean="0"/>
              <a:t> et les </a:t>
            </a:r>
            <a:r>
              <a:rPr lang="fr-FR" altLang="fr-FR" sz="1700" b="1" dirty="0" smtClean="0">
                <a:solidFill>
                  <a:srgbClr val="FF0000"/>
                </a:solidFill>
              </a:rPr>
              <a:t>interactions forte et électrofaible</a:t>
            </a:r>
          </a:p>
          <a:p>
            <a:pPr lvl="1" eaLnBrk="1" hangingPunct="1"/>
            <a:r>
              <a:rPr lang="fr-FR" altLang="fr-FR" sz="1500" b="1" dirty="0" smtClean="0"/>
              <a:t>Mais pas la gravitation!</a:t>
            </a:r>
          </a:p>
          <a:p>
            <a:pPr eaLnBrk="1" hangingPunct="1"/>
            <a:endParaRPr lang="fr-FR" altLang="fr-FR" sz="800" b="1" dirty="0" smtClean="0">
              <a:solidFill>
                <a:srgbClr val="FF0000"/>
              </a:solidFill>
            </a:endParaRPr>
          </a:p>
          <a:p>
            <a:pPr lvl="1" eaLnBrk="1" hangingPunct="1"/>
            <a:endParaRPr lang="fr-FR" altLang="fr-FR" sz="800" b="1" dirty="0" smtClean="0"/>
          </a:p>
          <a:p>
            <a:pPr eaLnBrk="1" hangingPunct="1"/>
            <a:r>
              <a:rPr lang="fr-FR" altLang="fr-FR" sz="1700" b="1" dirty="0" smtClean="0"/>
              <a:t>Testé expérimentalement avec </a:t>
            </a:r>
            <a:r>
              <a:rPr lang="fr-FR" altLang="fr-FR" sz="1700" b="1" dirty="0" smtClean="0">
                <a:solidFill>
                  <a:srgbClr val="E71919"/>
                </a:solidFill>
              </a:rPr>
              <a:t>grande précision</a:t>
            </a:r>
            <a:r>
              <a:rPr lang="fr-FR" altLang="fr-FR" sz="1700" dirty="0" smtClean="0">
                <a:solidFill>
                  <a:srgbClr val="E71919"/>
                </a:solidFill>
              </a:rPr>
              <a:t> </a:t>
            </a:r>
            <a:endParaRPr lang="fr-FR" altLang="fr-FR" sz="2200" b="1" dirty="0" smtClean="0">
              <a:solidFill>
                <a:srgbClr val="E71919"/>
              </a:solidFill>
            </a:endParaRPr>
          </a:p>
          <a:p>
            <a:pPr lvl="1" eaLnBrk="1" hangingPunct="1"/>
            <a:endParaRPr lang="fr-FR" altLang="fr-FR" sz="2000" b="1" dirty="0" smtClean="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60" y="3739375"/>
            <a:ext cx="299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16200000">
              <a:off x="1719" y="3286"/>
              <a:ext cx="722" cy="18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dirty="0" err="1" smtClean="0"/>
                <a:t>Relativité</a:t>
              </a:r>
              <a:endParaRPr lang="en-US" altLang="fr-FR" sz="1600" b="1" dirty="0"/>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423" y="180181"/>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a:t>
            </a:r>
            <a:r>
              <a:rPr lang="fr-FR" sz="1700" b="1" dirty="0" smtClean="0"/>
              <a:t>le transforme </a:t>
            </a:r>
            <a:r>
              <a:rPr lang="fr-FR" sz="1700" b="1" dirty="0"/>
              <a:t>en laissant sa forme inchangée</a:t>
            </a:r>
            <a:r>
              <a:rPr lang="fr-FR" sz="1700" b="1" dirty="0" smtClean="0"/>
              <a:t>.</a:t>
            </a:r>
          </a:p>
          <a:p>
            <a:pPr marL="0" lvl="1" indent="0">
              <a:buClr>
                <a:srgbClr val="FF0066"/>
              </a:buClr>
              <a:buSzPct val="140000"/>
              <a:buNone/>
              <a:defRPr/>
            </a:pPr>
            <a:endParaRPr lang="en-US" altLang="fr-FR" sz="1700" b="1" kern="0" dirty="0" smtClean="0"/>
          </a:p>
          <a:p>
            <a:pPr marL="342900" lvl="1" indent="-342900">
              <a:buClr>
                <a:srgbClr val="FF0066"/>
              </a:buClr>
              <a:buSzPct val="140000"/>
              <a:defRPr/>
            </a:pPr>
            <a:r>
              <a:rPr lang="en-US" altLang="fr-FR" sz="1700" b="1" kern="0" dirty="0" err="1" smtClean="0"/>
              <a:t>Groupe</a:t>
            </a:r>
            <a:r>
              <a:rPr lang="en-US" altLang="fr-FR" sz="1700" b="1" kern="0" dirty="0" smtClean="0"/>
              <a:t> de </a:t>
            </a:r>
            <a:r>
              <a:rPr lang="en-US" altLang="fr-FR" sz="1700" b="1" kern="0" dirty="0" err="1" smtClean="0"/>
              <a:t>symétrie</a:t>
            </a:r>
            <a:r>
              <a:rPr lang="en-US" altLang="fr-FR" sz="1700" b="1" kern="0" dirty="0"/>
              <a:t> (Invariance de </a:t>
            </a:r>
            <a:r>
              <a:rPr lang="en-US" altLang="fr-FR" sz="1700" b="1" kern="0" dirty="0" err="1" smtClean="0"/>
              <a:t>jauge</a:t>
            </a:r>
            <a:r>
              <a:rPr lang="en-US" altLang="fr-FR" sz="1700" b="1" kern="0" dirty="0" smtClean="0"/>
              <a:t>) determine </a:t>
            </a:r>
            <a:r>
              <a:rPr lang="en-US" altLang="fr-FR" sz="1700" b="1" kern="0" dirty="0" err="1" smtClean="0"/>
              <a:t>completement</a:t>
            </a:r>
            <a:r>
              <a:rPr lang="en-US" altLang="fr-FR" sz="1700" b="1" kern="0" dirty="0" smtClean="0"/>
              <a:t> la structure de </a:t>
            </a:r>
            <a:r>
              <a:rPr lang="en-US" altLang="fr-FR" sz="1700" b="1" kern="0" dirty="0" err="1" smtClean="0"/>
              <a:t>l’interaction</a:t>
            </a:r>
            <a:r>
              <a:rPr lang="en-US" altLang="fr-FR" sz="1700" b="1" kern="0" dirty="0" smtClean="0"/>
              <a:t>!</a:t>
            </a:r>
          </a:p>
          <a:p>
            <a:pPr>
              <a:defRPr/>
            </a:pPr>
            <a:endParaRPr lang="en-US" sz="2400" kern="0" dirty="0"/>
          </a:p>
        </p:txBody>
      </p:sp>
      <p:sp>
        <p:nvSpPr>
          <p:cNvPr id="20" name="Text Box 53"/>
          <p:cNvSpPr txBox="1">
            <a:spLocks noChangeArrowheads="1"/>
          </p:cNvSpPr>
          <p:nvPr/>
        </p:nvSpPr>
        <p:spPr bwMode="auto">
          <a:xfrm>
            <a:off x="7209060" y="561480"/>
            <a:ext cx="184731" cy="25648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fr-FR" sz="1600" baseline="-25000" dirty="0">
              <a:solidFill>
                <a:srgbClr val="7030A0"/>
              </a:solidFill>
              <a:latin typeface="Trebuchet MS" pitchFamily="34" charset="0"/>
            </a:endParaRPr>
          </a:p>
        </p:txBody>
      </p:sp>
      <p:pic>
        <p:nvPicPr>
          <p:cNvPr id="21" name="Picture 46" descr="pot2D_sy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559" y="636987"/>
            <a:ext cx="2384464" cy="31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19</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1687" y="0"/>
            <a:ext cx="5995551" cy="523220"/>
          </a:xfrm>
        </p:spPr>
        <p:txBody>
          <a:bodyPr/>
          <a:lstStyle/>
          <a:p>
            <a:r>
              <a:rPr lang="fr-FR" altLang="fr-FR" dirty="0"/>
              <a:t>Prix Nobel de Physique 2013</a:t>
            </a:r>
            <a:endParaRPr lang="en-US" dirty="0"/>
          </a:p>
        </p:txBody>
      </p:sp>
      <p:sp>
        <p:nvSpPr>
          <p:cNvPr id="3" name="Espace réservé du contenu 2"/>
          <p:cNvSpPr>
            <a:spLocks noGrp="1"/>
          </p:cNvSpPr>
          <p:nvPr>
            <p:ph idx="1"/>
          </p:nvPr>
        </p:nvSpPr>
        <p:spPr>
          <a:xfrm>
            <a:off x="174625" y="658178"/>
            <a:ext cx="8843963" cy="2100262"/>
          </a:xfrm>
        </p:spPr>
        <p:txBody>
          <a:bodyPr/>
          <a:lstStyle/>
          <a:p>
            <a:r>
              <a:rPr lang="en-US" sz="1600" dirty="0"/>
              <a:t>Le Prix Nobel de Physique 2013 a </a:t>
            </a:r>
            <a:r>
              <a:rPr lang="en-US" sz="1600" dirty="0" err="1"/>
              <a:t>été</a:t>
            </a:r>
            <a:r>
              <a:rPr lang="en-US" sz="1600" dirty="0"/>
              <a:t> </a:t>
            </a:r>
            <a:r>
              <a:rPr lang="en-US" sz="1600" dirty="0" err="1"/>
              <a:t>décerné</a:t>
            </a:r>
            <a:r>
              <a:rPr lang="en-US" sz="1600" dirty="0"/>
              <a:t> à</a:t>
            </a:r>
            <a:r>
              <a:rPr lang="en-US" sz="1600" b="1" dirty="0"/>
              <a:t> </a:t>
            </a:r>
            <a:r>
              <a:rPr lang="en-US" sz="1800" b="1" dirty="0">
                <a:solidFill>
                  <a:srgbClr val="FF0000"/>
                </a:solidFill>
              </a:rPr>
              <a:t>François </a:t>
            </a:r>
            <a:r>
              <a:rPr lang="en-US" sz="1800" b="1" dirty="0" err="1">
                <a:solidFill>
                  <a:srgbClr val="FF0000"/>
                </a:solidFill>
              </a:rPr>
              <a:t>Englert</a:t>
            </a:r>
            <a:r>
              <a:rPr lang="en-US" sz="1800" b="1" dirty="0">
                <a:solidFill>
                  <a:srgbClr val="FF0000"/>
                </a:solidFill>
              </a:rPr>
              <a:t> </a:t>
            </a:r>
            <a:r>
              <a:rPr lang="en-US" sz="1600" dirty="0"/>
              <a:t>et</a:t>
            </a:r>
            <a:r>
              <a:rPr lang="en-US" sz="1800" b="1" dirty="0">
                <a:solidFill>
                  <a:srgbClr val="FF0000"/>
                </a:solidFill>
              </a:rPr>
              <a:t> Peter Higgs</a:t>
            </a:r>
            <a:r>
              <a:rPr lang="en-US" sz="1800" dirty="0">
                <a:solidFill>
                  <a:srgbClr val="FF0000"/>
                </a:solidFill>
              </a:rPr>
              <a:t> </a:t>
            </a:r>
            <a:r>
              <a:rPr lang="en-US" sz="1600" dirty="0" smtClean="0"/>
              <a:t>“pour la </a:t>
            </a:r>
            <a:r>
              <a:rPr lang="en-US" sz="1600" dirty="0" err="1" smtClean="0"/>
              <a:t>découverte</a:t>
            </a:r>
            <a:r>
              <a:rPr lang="en-US" sz="1600" dirty="0" smtClean="0"/>
              <a:t> </a:t>
            </a:r>
            <a:r>
              <a:rPr lang="en-US" sz="1600" dirty="0" err="1" smtClean="0"/>
              <a:t>théorique</a:t>
            </a:r>
            <a:r>
              <a:rPr lang="en-US" sz="1600" dirty="0" smtClean="0"/>
              <a:t> du </a:t>
            </a:r>
            <a:r>
              <a:rPr lang="en-US" sz="1600" dirty="0" err="1" smtClean="0"/>
              <a:t>mécanisme</a:t>
            </a:r>
            <a:r>
              <a:rPr lang="en-US" sz="1600" dirty="0" smtClean="0"/>
              <a:t> qui </a:t>
            </a:r>
            <a:r>
              <a:rPr lang="en-US" sz="1600" dirty="0" err="1" smtClean="0"/>
              <a:t>contribue</a:t>
            </a:r>
            <a:r>
              <a:rPr lang="en-US" sz="1600" dirty="0" smtClean="0"/>
              <a:t> à </a:t>
            </a:r>
            <a:r>
              <a:rPr lang="en-US" sz="1600" dirty="0" err="1" smtClean="0"/>
              <a:t>notre</a:t>
            </a:r>
            <a:r>
              <a:rPr lang="en-US" sz="1600" dirty="0" smtClean="0"/>
              <a:t> </a:t>
            </a:r>
            <a:r>
              <a:rPr lang="en-US" sz="1600" dirty="0" err="1" smtClean="0"/>
              <a:t>compréhension</a:t>
            </a:r>
            <a:r>
              <a:rPr lang="en-US" sz="1600" dirty="0" smtClean="0"/>
              <a:t> de </a:t>
            </a:r>
            <a:r>
              <a:rPr lang="en-US" sz="1800" b="1" dirty="0" err="1" smtClean="0">
                <a:solidFill>
                  <a:schemeClr val="tx2">
                    <a:lumMod val="60000"/>
                    <a:lumOff val="40000"/>
                  </a:schemeClr>
                </a:solidFill>
              </a:rPr>
              <a:t>l’origine</a:t>
            </a:r>
            <a:r>
              <a:rPr lang="en-US" sz="1800" b="1" dirty="0" smtClean="0">
                <a:solidFill>
                  <a:schemeClr val="tx2">
                    <a:lumMod val="60000"/>
                    <a:lumOff val="40000"/>
                  </a:schemeClr>
                </a:solidFill>
              </a:rPr>
              <a:t> de la masse des </a:t>
            </a:r>
            <a:r>
              <a:rPr lang="en-US" sz="1800" b="1" dirty="0" err="1" smtClean="0">
                <a:solidFill>
                  <a:schemeClr val="tx2">
                    <a:lumMod val="60000"/>
                    <a:lumOff val="40000"/>
                  </a:schemeClr>
                </a:solidFill>
              </a:rPr>
              <a:t>particules</a:t>
            </a:r>
            <a:r>
              <a:rPr lang="en-US" sz="1800" b="1" dirty="0" smtClean="0">
                <a:solidFill>
                  <a:schemeClr val="tx2">
                    <a:lumMod val="60000"/>
                    <a:lumOff val="40000"/>
                  </a:schemeClr>
                </a:solidFill>
              </a:rPr>
              <a:t> </a:t>
            </a:r>
            <a:r>
              <a:rPr lang="en-US" sz="1800" b="1" dirty="0" err="1" smtClean="0">
                <a:solidFill>
                  <a:schemeClr val="tx2">
                    <a:lumMod val="60000"/>
                    <a:lumOff val="40000"/>
                  </a:schemeClr>
                </a:solidFill>
              </a:rPr>
              <a:t>subatomiques</a:t>
            </a:r>
            <a:r>
              <a:rPr lang="en-US" sz="1600" dirty="0" smtClean="0"/>
              <a:t>, et qui a </a:t>
            </a:r>
            <a:r>
              <a:rPr lang="en-US" sz="1600" dirty="0" err="1" smtClean="0"/>
              <a:t>été</a:t>
            </a:r>
            <a:r>
              <a:rPr lang="en-US" sz="1600" dirty="0" smtClean="0"/>
              <a:t> </a:t>
            </a:r>
            <a:r>
              <a:rPr lang="en-US" sz="1600" dirty="0" err="1" smtClean="0"/>
              <a:t>récemment</a:t>
            </a:r>
            <a:r>
              <a:rPr lang="en-US" sz="1600" dirty="0" smtClean="0"/>
              <a:t> </a:t>
            </a:r>
            <a:r>
              <a:rPr lang="en-US" sz="1600" dirty="0" err="1" smtClean="0"/>
              <a:t>confirmée</a:t>
            </a:r>
            <a:r>
              <a:rPr lang="en-US" sz="1600" dirty="0" smtClean="0"/>
              <a:t> par la </a:t>
            </a:r>
            <a:r>
              <a:rPr lang="en-US" sz="1800" b="1" dirty="0" err="1" smtClean="0">
                <a:solidFill>
                  <a:schemeClr val="tx2">
                    <a:lumMod val="60000"/>
                    <a:lumOff val="40000"/>
                  </a:schemeClr>
                </a:solidFill>
              </a:rPr>
              <a:t>découverte</a:t>
            </a:r>
            <a:r>
              <a:rPr lang="en-US" sz="1800" b="1" dirty="0" smtClean="0">
                <a:solidFill>
                  <a:schemeClr val="tx2">
                    <a:lumMod val="60000"/>
                    <a:lumOff val="40000"/>
                  </a:schemeClr>
                </a:solidFill>
              </a:rPr>
              <a:t> de la </a:t>
            </a:r>
            <a:r>
              <a:rPr lang="en-US" sz="1800" b="1" dirty="0" err="1" smtClean="0">
                <a:solidFill>
                  <a:schemeClr val="tx2">
                    <a:lumMod val="60000"/>
                    <a:lumOff val="40000"/>
                  </a:schemeClr>
                </a:solidFill>
              </a:rPr>
              <a:t>particule</a:t>
            </a:r>
            <a:r>
              <a:rPr lang="en-US" sz="1800" b="1" dirty="0" smtClean="0">
                <a:solidFill>
                  <a:schemeClr val="tx2">
                    <a:lumMod val="60000"/>
                    <a:lumOff val="40000"/>
                  </a:schemeClr>
                </a:solidFill>
              </a:rPr>
              <a:t> </a:t>
            </a:r>
            <a:r>
              <a:rPr lang="en-US" sz="1800" b="1" dirty="0" err="1" smtClean="0">
                <a:solidFill>
                  <a:schemeClr val="tx2">
                    <a:lumMod val="60000"/>
                    <a:lumOff val="40000"/>
                  </a:schemeClr>
                </a:solidFill>
              </a:rPr>
              <a:t>fondamentale</a:t>
            </a:r>
            <a:r>
              <a:rPr lang="en-US" sz="1800" b="1" dirty="0" smtClean="0">
                <a:solidFill>
                  <a:schemeClr val="tx2">
                    <a:lumMod val="60000"/>
                    <a:lumOff val="40000"/>
                  </a:schemeClr>
                </a:solidFill>
              </a:rPr>
              <a:t> </a:t>
            </a:r>
            <a:r>
              <a:rPr lang="en-US" sz="1800" b="1" dirty="0" err="1" smtClean="0">
                <a:solidFill>
                  <a:schemeClr val="tx2">
                    <a:lumMod val="60000"/>
                    <a:lumOff val="40000"/>
                  </a:schemeClr>
                </a:solidFill>
              </a:rPr>
              <a:t>prédite</a:t>
            </a:r>
            <a:r>
              <a:rPr lang="en-US" sz="1800" dirty="0" smtClean="0"/>
              <a:t>, </a:t>
            </a:r>
            <a:r>
              <a:rPr lang="en-US" sz="1600" dirty="0" smtClean="0"/>
              <a:t>par les </a:t>
            </a:r>
            <a:r>
              <a:rPr lang="en-US" sz="1600" dirty="0" err="1" smtClean="0"/>
              <a:t>expériences</a:t>
            </a:r>
            <a:r>
              <a:rPr lang="en-US" sz="1600" dirty="0" smtClean="0"/>
              <a:t> </a:t>
            </a:r>
            <a:r>
              <a:rPr lang="en-US" sz="1800" b="1" dirty="0" smtClean="0">
                <a:solidFill>
                  <a:schemeClr val="tx2">
                    <a:lumMod val="60000"/>
                    <a:lumOff val="40000"/>
                  </a:schemeClr>
                </a:solidFill>
              </a:rPr>
              <a:t>ATLAS</a:t>
            </a:r>
            <a:r>
              <a:rPr lang="en-US" sz="1800" dirty="0" smtClean="0"/>
              <a:t> </a:t>
            </a:r>
            <a:r>
              <a:rPr lang="en-US" sz="1600" dirty="0" smtClean="0"/>
              <a:t>et</a:t>
            </a:r>
            <a:r>
              <a:rPr lang="en-US" sz="1800" dirty="0" smtClean="0"/>
              <a:t> </a:t>
            </a:r>
            <a:r>
              <a:rPr lang="en-US" sz="1600" b="1" dirty="0">
                <a:solidFill>
                  <a:schemeClr val="tx2">
                    <a:lumMod val="60000"/>
                    <a:lumOff val="40000"/>
                  </a:schemeClr>
                </a:solidFill>
              </a:rPr>
              <a:t>CMS</a:t>
            </a:r>
            <a:r>
              <a:rPr lang="en-US" sz="1600" b="1" dirty="0"/>
              <a:t> </a:t>
            </a:r>
            <a:r>
              <a:rPr lang="en-US" sz="1600" dirty="0" err="1" smtClean="0"/>
              <a:t>auprès</a:t>
            </a:r>
            <a:r>
              <a:rPr lang="en-US" sz="1600" dirty="0" smtClean="0"/>
              <a:t> du </a:t>
            </a:r>
            <a:r>
              <a:rPr lang="en-US" sz="1800" b="1" dirty="0" smtClean="0">
                <a:solidFill>
                  <a:schemeClr val="tx2">
                    <a:lumMod val="60000"/>
                    <a:lumOff val="40000"/>
                  </a:schemeClr>
                </a:solidFill>
              </a:rPr>
              <a:t>grand </a:t>
            </a:r>
            <a:r>
              <a:rPr lang="en-US" sz="1800" b="1" dirty="0" err="1" smtClean="0">
                <a:solidFill>
                  <a:schemeClr val="tx2">
                    <a:lumMod val="60000"/>
                    <a:lumOff val="40000"/>
                  </a:schemeClr>
                </a:solidFill>
              </a:rPr>
              <a:t>accélérateur</a:t>
            </a:r>
            <a:r>
              <a:rPr lang="en-US" sz="1800" b="1" dirty="0" smtClean="0">
                <a:solidFill>
                  <a:schemeClr val="tx2">
                    <a:lumMod val="60000"/>
                    <a:lumOff val="40000"/>
                  </a:schemeClr>
                </a:solidFill>
              </a:rPr>
              <a:t> de hadrons (LHC) du CERN</a:t>
            </a:r>
            <a:endParaRPr lang="en-US" sz="2000" b="1" dirty="0">
              <a:solidFill>
                <a:schemeClr val="tx2">
                  <a:lumMod val="60000"/>
                  <a:lumOff val="40000"/>
                </a:schemeClr>
              </a:solidFill>
            </a:endParaRPr>
          </a:p>
          <a:p>
            <a:endParaRPr lang="en-US" dirty="0"/>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2</a:t>
            </a:fld>
            <a:endParaRPr lang="fr-FR" altLang="en-US"/>
          </a:p>
        </p:txBody>
      </p:sp>
      <p:pic>
        <p:nvPicPr>
          <p:cNvPr id="5" name="Picture 2" descr="http://www.lefigaro.fr/medias/2012/07/04/a823a448-c5ee-11e1-9899-1cfb5bcafdb3-493x3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566" y="2520565"/>
            <a:ext cx="5999394" cy="399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237659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21</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38915539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25248C6-6AB6-49D0-A104-9C519A118898}" type="slidenum">
              <a:rPr lang="fr-FR" altLang="en-US" sz="1200" smtClean="0">
                <a:solidFill>
                  <a:schemeClr val="tx2"/>
                </a:solidFill>
              </a:rPr>
              <a:pPr eaLnBrk="1" hangingPunct="1">
                <a:spcBef>
                  <a:spcPct val="0"/>
                </a:spcBef>
                <a:buClrTx/>
                <a:buSzTx/>
                <a:buFontTx/>
                <a:buNone/>
              </a:pPr>
              <a:t>22</a:t>
            </a:fld>
            <a:endParaRPr lang="fr-FR" altLang="en-US" sz="1200" smtClean="0">
              <a:solidFill>
                <a:schemeClr val="tx2"/>
              </a:solidFill>
            </a:endParaRPr>
          </a:p>
        </p:txBody>
      </p:sp>
      <p:sp>
        <p:nvSpPr>
          <p:cNvPr id="21507" name="Rectangle 2"/>
          <p:cNvSpPr>
            <a:spLocks noGrp="1" noChangeArrowheads="1"/>
          </p:cNvSpPr>
          <p:nvPr>
            <p:ph type="title"/>
          </p:nvPr>
        </p:nvSpPr>
        <p:spPr>
          <a:xfrm>
            <a:off x="2682875" y="0"/>
            <a:ext cx="3833813" cy="519113"/>
          </a:xfrm>
        </p:spPr>
        <p:txBody>
          <a:bodyPr/>
          <a:lstStyle/>
          <a:p>
            <a:pPr eaLnBrk="1" hangingPunct="1"/>
            <a:r>
              <a:rPr lang="en-US" altLang="fr-FR" smtClean="0"/>
              <a:t>Le boson de Higgs</a:t>
            </a:r>
          </a:p>
        </p:txBody>
      </p:sp>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ltLang="fr-FR" sz="2800">
                <a:effectLst>
                  <a:outerShdw blurRad="38100" dist="38100" dir="2700000" algn="tl">
                    <a:srgbClr val="C0C0C0"/>
                  </a:outerShdw>
                </a:effectLst>
              </a:rPr>
              <a:t>Boson de Higgs = quanta du champ de Higgs</a:t>
            </a:r>
          </a:p>
        </p:txBody>
      </p:sp>
      <p:sp>
        <p:nvSpPr>
          <p:cNvPr id="21510"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000" b="1"/>
              <a:t>Le boson de Higgs joue un rôle central dans le </a:t>
            </a:r>
          </a:p>
          <a:p>
            <a:pPr algn="ctr" eaLnBrk="1" hangingPunct="1">
              <a:spcBef>
                <a:spcPct val="0"/>
              </a:spcBef>
              <a:buClrTx/>
              <a:buSzTx/>
              <a:buFontTx/>
              <a:buNone/>
            </a:pPr>
            <a:r>
              <a:rPr lang="fr-FR" altLang="fr-FR" sz="2000" b="1"/>
              <a:t>mécanisme qui explique la masse des particules élémentaires</a:t>
            </a:r>
          </a:p>
        </p:txBody>
      </p:sp>
      <p:pic>
        <p:nvPicPr>
          <p:cNvPr id="117762" name="Picture 2" descr="http://www.mondial-infos.fr/wp-content/uploads/2010/12/flocon-nei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225" y="1584960"/>
            <a:ext cx="3997959" cy="3997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000" fill="hold"/>
                                        <p:tgtEl>
                                          <p:spTgt spid="117762"/>
                                        </p:tgtEl>
                                        <p:attrNameLst>
                                          <p:attrName>ppt_w</p:attrName>
                                        </p:attrNameLst>
                                      </p:cBhvr>
                                      <p:tavLst>
                                        <p:tav tm="0">
                                          <p:val>
                                            <p:fltVal val="0"/>
                                          </p:val>
                                        </p:tav>
                                        <p:tav tm="100000">
                                          <p:val>
                                            <p:strVal val="#ppt_w"/>
                                          </p:val>
                                        </p:tav>
                                      </p:tavLst>
                                    </p:anim>
                                    <p:anim calcmode="lin" valueType="num">
                                      <p:cBhvr>
                                        <p:cTn id="8" dur="1000" fill="hold"/>
                                        <p:tgtEl>
                                          <p:spTgt spid="117762"/>
                                        </p:tgtEl>
                                        <p:attrNameLst>
                                          <p:attrName>ppt_h</p:attrName>
                                        </p:attrNameLst>
                                      </p:cBhvr>
                                      <p:tavLst>
                                        <p:tav tm="0">
                                          <p:val>
                                            <p:fltVal val="0"/>
                                          </p:val>
                                        </p:tav>
                                        <p:tav tm="100000">
                                          <p:val>
                                            <p:strVal val="#ppt_h"/>
                                          </p:val>
                                        </p:tav>
                                      </p:tavLst>
                                    </p:anim>
                                    <p:anim calcmode="lin" valueType="num">
                                      <p:cBhvr>
                                        <p:cTn id="9" dur="1000" fill="hold"/>
                                        <p:tgtEl>
                                          <p:spTgt spid="117762"/>
                                        </p:tgtEl>
                                        <p:attrNameLst>
                                          <p:attrName>style.rotation</p:attrName>
                                        </p:attrNameLst>
                                      </p:cBhvr>
                                      <p:tavLst>
                                        <p:tav tm="0">
                                          <p:val>
                                            <p:fltVal val="90"/>
                                          </p:val>
                                        </p:tav>
                                        <p:tav tm="100000">
                                          <p:val>
                                            <p:fltVal val="0"/>
                                          </p:val>
                                        </p:tav>
                                      </p:tavLst>
                                    </p:anim>
                                    <p:animEffect transition="in" filter="fade">
                                      <p:cBhvr>
                                        <p:cTn id="10" dur="1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DD722A76-998D-4011-B8BD-B8E2CEC31BE1}" type="slidenum">
              <a:rPr lang="fr-FR" altLang="en-US" sz="1200" smtClean="0">
                <a:solidFill>
                  <a:schemeClr val="tx2"/>
                </a:solidFill>
              </a:rPr>
              <a:pPr eaLnBrk="1" hangingPunct="1">
                <a:spcBef>
                  <a:spcPct val="0"/>
                </a:spcBef>
                <a:buClrTx/>
                <a:buSzTx/>
                <a:buFontTx/>
                <a:buNone/>
              </a:pPr>
              <a:t>23</a:t>
            </a:fld>
            <a:endParaRPr lang="fr-FR" altLang="en-US" sz="1200" smtClean="0">
              <a:solidFill>
                <a:schemeClr val="tx2"/>
              </a:solidFill>
            </a:endParaRPr>
          </a:p>
        </p:txBody>
      </p:sp>
      <p:sp>
        <p:nvSpPr>
          <p:cNvPr id="24579" name="Rectangle 2"/>
          <p:cNvSpPr>
            <a:spLocks noGrp="1" noChangeArrowheads="1"/>
          </p:cNvSpPr>
          <p:nvPr>
            <p:ph type="title"/>
          </p:nvPr>
        </p:nvSpPr>
        <p:spPr>
          <a:xfrm>
            <a:off x="1654175" y="0"/>
            <a:ext cx="5872163" cy="519113"/>
          </a:xfrm>
        </p:spPr>
        <p:txBody>
          <a:bodyPr/>
          <a:lstStyle/>
          <a:p>
            <a:pPr eaLnBrk="1" hangingPunct="1"/>
            <a:endParaRPr lang="fr-FR" altLang="fr-FR" smtClean="0"/>
          </a:p>
        </p:txBody>
      </p:sp>
      <p:sp>
        <p:nvSpPr>
          <p:cNvPr id="24580" name="Rectangle 3"/>
          <p:cNvSpPr>
            <a:spLocks noGrp="1" noChangeArrowheads="1"/>
          </p:cNvSpPr>
          <p:nvPr>
            <p:ph type="body" idx="1"/>
          </p:nvPr>
        </p:nvSpPr>
        <p:spPr/>
        <p:txBody>
          <a:bodyPr/>
          <a:lstStyle/>
          <a:p>
            <a:pPr eaLnBrk="1" hangingPunct="1"/>
            <a:endParaRPr lang="fr-FR" altLang="fr-FR" smtClean="0"/>
          </a:p>
        </p:txBody>
      </p:sp>
      <p:sp>
        <p:nvSpPr>
          <p:cNvPr id="24581" name="Rectangle 4"/>
          <p:cNvSpPr>
            <a:spLocks noChangeArrowheads="1"/>
          </p:cNvSpPr>
          <p:nvPr/>
        </p:nvSpPr>
        <p:spPr bwMode="auto">
          <a:xfrm>
            <a:off x="0" y="0"/>
            <a:ext cx="9144000" cy="6858000"/>
          </a:xfrm>
          <a:prstGeom prst="rect">
            <a:avLst/>
          </a:prstGeom>
          <a:solidFill>
            <a:schemeClr val="tx1"/>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pic>
        <p:nvPicPr>
          <p:cNvPr id="245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70104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E2A4D6F-36A1-4CBC-AB33-87D753D94F71}" type="slidenum">
              <a:rPr lang="fr-FR" altLang="en-US" sz="1200" smtClean="0">
                <a:solidFill>
                  <a:schemeClr val="tx2"/>
                </a:solidFill>
              </a:rPr>
              <a:pPr eaLnBrk="1" hangingPunct="1">
                <a:spcBef>
                  <a:spcPct val="0"/>
                </a:spcBef>
                <a:buClrTx/>
                <a:buSzTx/>
                <a:buFontTx/>
                <a:buNone/>
              </a:pPr>
              <a:t>24</a:t>
            </a:fld>
            <a:endParaRPr lang="fr-FR" altLang="en-US" sz="1200" smtClean="0">
              <a:solidFill>
                <a:schemeClr val="tx2"/>
              </a:solidFill>
            </a:endParaRPr>
          </a:p>
        </p:txBody>
      </p:sp>
      <p:sp>
        <p:nvSpPr>
          <p:cNvPr id="25603" name="Rectangle 6"/>
          <p:cNvSpPr>
            <a:spLocks noChangeArrowheads="1"/>
          </p:cNvSpPr>
          <p:nvPr/>
        </p:nvSpPr>
        <p:spPr bwMode="auto">
          <a:xfrm>
            <a:off x="0" y="0"/>
            <a:ext cx="9144000" cy="798513"/>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pic>
        <p:nvPicPr>
          <p:cNvPr id="25604" name="Picture 3" descr="jpg_11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0" y="70612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5"/>
          <p:cNvSpPr txBox="1">
            <a:spLocks noChangeArrowheads="1"/>
          </p:cNvSpPr>
          <p:nvPr/>
        </p:nvSpPr>
        <p:spPr bwMode="auto">
          <a:xfrm>
            <a:off x="0" y="0"/>
            <a:ext cx="6442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800" b="1" dirty="0">
                <a:solidFill>
                  <a:schemeClr val="tx2">
                    <a:lumMod val="60000"/>
                    <a:lumOff val="40000"/>
                  </a:schemeClr>
                </a:solidFill>
                <a:latin typeface="Comic Sans MS" pitchFamily="66" charset="0"/>
              </a:rPr>
              <a:t>L</a:t>
            </a:r>
            <a:r>
              <a:rPr lang="fr-FR" altLang="fr-FR" sz="1400" dirty="0">
                <a:latin typeface="Comic Sans MS" pitchFamily="66" charset="0"/>
              </a:rPr>
              <a:t> (</a:t>
            </a:r>
            <a:r>
              <a:rPr lang="fr-FR" altLang="fr-FR" sz="1400" dirty="0">
                <a:latin typeface="Comic Sans MS" pitchFamily="66" charset="0"/>
                <a:sym typeface="Symbol" pitchFamily="18" charset="2"/>
              </a:rPr>
              <a:t></a:t>
            </a:r>
            <a:r>
              <a:rPr lang="fr-FR" altLang="fr-FR" sz="1400" dirty="0">
                <a:latin typeface="Comic Sans MS" pitchFamily="66" charset="0"/>
              </a:rPr>
              <a:t>Large</a:t>
            </a:r>
            <a:r>
              <a:rPr lang="fr-FR" altLang="fr-FR" sz="1400" dirty="0">
                <a:latin typeface="Comic Sans MS" pitchFamily="66" charset="0"/>
                <a:sym typeface="Symbol" pitchFamily="18" charset="2"/>
              </a:rPr>
              <a:t></a:t>
            </a:r>
            <a:r>
              <a:rPr lang="fr-FR" altLang="fr-FR" sz="1400" dirty="0">
                <a:latin typeface="Comic Sans MS" pitchFamily="66" charset="0"/>
              </a:rPr>
              <a:t> en anglais) signifie grand: un anneau de 27 km de circonférence</a:t>
            </a:r>
            <a:r>
              <a:rPr lang="fr-FR" altLang="fr-FR" sz="2000" dirty="0">
                <a:latin typeface="Comic Sans MS" pitchFamily="66" charset="0"/>
              </a:rPr>
              <a:t>.</a:t>
            </a:r>
          </a:p>
        </p:txBody>
      </p:sp>
      <p:sp>
        <p:nvSpPr>
          <p:cNvPr id="25606" name="Text Box 6"/>
          <p:cNvSpPr txBox="1">
            <a:spLocks noChangeArrowheads="1"/>
          </p:cNvSpPr>
          <p:nvPr/>
        </p:nvSpPr>
        <p:spPr bwMode="auto">
          <a:xfrm>
            <a:off x="0" y="354013"/>
            <a:ext cx="55070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800" b="1" dirty="0">
                <a:solidFill>
                  <a:schemeClr val="tx2">
                    <a:lumMod val="60000"/>
                    <a:lumOff val="40000"/>
                  </a:schemeClr>
                </a:solidFill>
                <a:latin typeface="Comic Sans MS" pitchFamily="66" charset="0"/>
              </a:rPr>
              <a:t>H</a:t>
            </a:r>
            <a:r>
              <a:rPr lang="fr-FR" altLang="fr-FR" sz="1400" dirty="0">
                <a:latin typeface="Comic Sans MS" pitchFamily="66" charset="0"/>
              </a:rPr>
              <a:t> (</a:t>
            </a:r>
            <a:r>
              <a:rPr lang="fr-FR" altLang="fr-FR" sz="1400" dirty="0">
                <a:latin typeface="Comic Sans MS" pitchFamily="66" charset="0"/>
                <a:sym typeface="Symbol" pitchFamily="18" charset="2"/>
              </a:rPr>
              <a:t></a:t>
            </a:r>
            <a:r>
              <a:rPr lang="fr-FR" altLang="fr-FR" sz="1400" dirty="0">
                <a:latin typeface="Comic Sans MS" pitchFamily="66" charset="0"/>
              </a:rPr>
              <a:t>Hadron</a:t>
            </a:r>
            <a:r>
              <a:rPr lang="fr-FR" altLang="fr-FR" sz="1400" dirty="0">
                <a:latin typeface="Comic Sans MS" pitchFamily="66" charset="0"/>
                <a:sym typeface="Symbol" pitchFamily="18" charset="2"/>
              </a:rPr>
              <a:t></a:t>
            </a:r>
            <a:r>
              <a:rPr lang="fr-FR" altLang="fr-FR" sz="1400" dirty="0">
                <a:latin typeface="Comic Sans MS" pitchFamily="66" charset="0"/>
              </a:rPr>
              <a:t>) implique l’accélération de protons et ions (Plomb).</a:t>
            </a:r>
          </a:p>
        </p:txBody>
      </p:sp>
      <p:sp>
        <p:nvSpPr>
          <p:cNvPr id="25607" name="Text Box 7"/>
          <p:cNvSpPr txBox="1">
            <a:spLocks noChangeArrowheads="1"/>
          </p:cNvSpPr>
          <p:nvPr/>
        </p:nvSpPr>
        <p:spPr bwMode="auto">
          <a:xfrm>
            <a:off x="0" y="725488"/>
            <a:ext cx="68643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800" b="1" dirty="0">
                <a:solidFill>
                  <a:schemeClr val="tx2">
                    <a:lumMod val="60000"/>
                    <a:lumOff val="40000"/>
                  </a:schemeClr>
                </a:solidFill>
                <a:latin typeface="Comic Sans MS" pitchFamily="66" charset="0"/>
              </a:rPr>
              <a:t>C</a:t>
            </a:r>
            <a:r>
              <a:rPr lang="fr-FR" altLang="fr-FR" sz="1400" b="1" dirty="0">
                <a:solidFill>
                  <a:schemeClr val="tx2">
                    <a:lumMod val="60000"/>
                    <a:lumOff val="40000"/>
                  </a:schemeClr>
                </a:solidFill>
                <a:latin typeface="Comic Sans MS" pitchFamily="66" charset="0"/>
              </a:rPr>
              <a:t> </a:t>
            </a:r>
            <a:r>
              <a:rPr lang="fr-FR" altLang="fr-FR" sz="1400" dirty="0">
                <a:latin typeface="Comic Sans MS" pitchFamily="66" charset="0"/>
              </a:rPr>
              <a:t>(</a:t>
            </a:r>
            <a:r>
              <a:rPr lang="fr-FR" altLang="fr-FR" sz="1400" dirty="0">
                <a:latin typeface="Comic Sans MS" pitchFamily="66" charset="0"/>
                <a:sym typeface="Symbol" pitchFamily="18" charset="2"/>
              </a:rPr>
              <a:t></a:t>
            </a:r>
            <a:r>
              <a:rPr lang="fr-FR" altLang="fr-FR" sz="1400" dirty="0" err="1">
                <a:latin typeface="Comic Sans MS" pitchFamily="66" charset="0"/>
              </a:rPr>
              <a:t>Collider</a:t>
            </a:r>
            <a:r>
              <a:rPr lang="fr-FR" altLang="fr-FR" sz="1400" dirty="0">
                <a:latin typeface="Comic Sans MS" pitchFamily="66" charset="0"/>
                <a:sym typeface="Symbol" pitchFamily="18" charset="2"/>
              </a:rPr>
              <a:t></a:t>
            </a:r>
            <a:r>
              <a:rPr lang="fr-FR" altLang="fr-FR" sz="1400" dirty="0">
                <a:latin typeface="Comic Sans MS" pitchFamily="66" charset="0"/>
              </a:rPr>
              <a:t> en anglais) indique que les hadrons entrent en collisions frontales.</a:t>
            </a:r>
          </a:p>
        </p:txBody>
      </p:sp>
      <p:sp>
        <p:nvSpPr>
          <p:cNvPr id="9" name="Rectangle 8"/>
          <p:cNvSpPr/>
          <p:nvPr/>
        </p:nvSpPr>
        <p:spPr>
          <a:xfrm>
            <a:off x="3855720" y="5725027"/>
            <a:ext cx="5262880" cy="978729"/>
          </a:xfrm>
          <a:prstGeom prst="rect">
            <a:avLst/>
          </a:prstGeom>
          <a:solidFill>
            <a:schemeClr val="bg1"/>
          </a:solidFill>
          <a:ln w="25400">
            <a:solidFill>
              <a:schemeClr val="tx1"/>
            </a:solidFill>
          </a:ln>
        </p:spPr>
        <p:txBody>
          <a:bodyPr wrap="square">
            <a:spAutoFit/>
          </a:bodyPr>
          <a:lstStyle/>
          <a:p>
            <a:pPr>
              <a:lnSpc>
                <a:spcPct val="80000"/>
              </a:lnSpc>
            </a:pPr>
            <a:r>
              <a:rPr lang="en-US" sz="1800" b="1" dirty="0" smtClean="0">
                <a:latin typeface="+mj-lt"/>
              </a:rPr>
              <a:t>Le LHC: un quart de siècle de </a:t>
            </a:r>
            <a:r>
              <a:rPr lang="en-US" sz="1800" b="1" dirty="0" err="1" smtClean="0">
                <a:latin typeface="+mj-lt"/>
              </a:rPr>
              <a:t>travaux</a:t>
            </a:r>
            <a:endParaRPr lang="en-US" sz="1800" b="1" dirty="0">
              <a:latin typeface="+mj-lt"/>
            </a:endParaRPr>
          </a:p>
          <a:p>
            <a:pPr>
              <a:lnSpc>
                <a:spcPct val="80000"/>
              </a:lnSpc>
            </a:pPr>
            <a:r>
              <a:rPr lang="fr-FR" sz="1800" b="1" dirty="0" smtClean="0">
                <a:latin typeface="+mj-lt"/>
              </a:rPr>
              <a:t>1984	</a:t>
            </a:r>
            <a:r>
              <a:rPr lang="fr-FR" sz="1800" dirty="0" smtClean="0">
                <a:latin typeface="+mj-lt"/>
              </a:rPr>
              <a:t>Etude préliminaire 	</a:t>
            </a:r>
          </a:p>
          <a:p>
            <a:pPr>
              <a:lnSpc>
                <a:spcPct val="80000"/>
              </a:lnSpc>
            </a:pPr>
            <a:r>
              <a:rPr lang="fr-FR" sz="1800" b="1" dirty="0" smtClean="0">
                <a:latin typeface="+mj-lt"/>
              </a:rPr>
              <a:t>1994	</a:t>
            </a:r>
            <a:r>
              <a:rPr lang="fr-FR" sz="1800" dirty="0" smtClean="0">
                <a:latin typeface="+mj-lt"/>
              </a:rPr>
              <a:t>Approbation par le conseil du CERN</a:t>
            </a:r>
          </a:p>
          <a:p>
            <a:pPr>
              <a:lnSpc>
                <a:spcPct val="80000"/>
              </a:lnSpc>
            </a:pPr>
            <a:r>
              <a:rPr lang="fr-FR" sz="1800" b="1" dirty="0" smtClean="0">
                <a:latin typeface="+mj-lt"/>
                <a:sym typeface="Wingdings" pitchFamily="2" charset="2"/>
              </a:rPr>
              <a:t>30 mars 2010 </a:t>
            </a:r>
            <a:r>
              <a:rPr lang="fr-FR" sz="1800" dirty="0" smtClean="0">
                <a:latin typeface="+mj-lt"/>
                <a:sym typeface="Wingdings" pitchFamily="2" charset="2"/>
              </a:rPr>
              <a:t>premières collisions à 7 </a:t>
            </a:r>
            <a:r>
              <a:rPr lang="fr-FR" sz="1800" dirty="0" err="1" smtClean="0">
                <a:latin typeface="+mj-lt"/>
                <a:sym typeface="Wingdings" pitchFamily="2" charset="2"/>
              </a:rPr>
              <a:t>TeV</a:t>
            </a:r>
            <a:endParaRPr lang="fr-FR" sz="1800" dirty="0">
              <a:latin typeface="+mj-lt"/>
              <a:sym typeface="Wingdings" pitchFamily="2" charset="2"/>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4087" y="0"/>
            <a:ext cx="8130752" cy="523220"/>
          </a:xfrm>
        </p:spPr>
        <p:txBody>
          <a:bodyPr/>
          <a:lstStyle/>
          <a:p>
            <a:r>
              <a:rPr lang="fr-FR" altLang="fr-FR" dirty="0"/>
              <a:t>Le LHC: la machine de tous les records!</a:t>
            </a:r>
            <a:endParaRPr lang="en-US" dirty="0"/>
          </a:p>
        </p:txBody>
      </p:sp>
      <p:sp>
        <p:nvSpPr>
          <p:cNvPr id="4" name="Espace réservé du numéro de diapositive 3"/>
          <p:cNvSpPr>
            <a:spLocks noGrp="1"/>
          </p:cNvSpPr>
          <p:nvPr>
            <p:ph type="sldNum" sz="quarter" idx="4294967295"/>
          </p:nvPr>
        </p:nvSpPr>
        <p:spPr>
          <a:xfrm>
            <a:off x="8610600" y="6597352"/>
            <a:ext cx="533400" cy="216198"/>
          </a:xfrm>
          <a:prstGeom prst="rect">
            <a:avLst/>
          </a:prstGeom>
        </p:spPr>
        <p:txBody>
          <a:bodyPr/>
          <a:lstStyle/>
          <a:p>
            <a:pPr>
              <a:defRPr/>
            </a:pPr>
            <a:fld id="{E54FE26C-46A2-4C98-AC9D-1590F5C08311}" type="slidenum">
              <a:rPr lang="fr-FR" smtClean="0"/>
              <a:pPr>
                <a:defRPr/>
              </a:pPr>
              <a:t>25</a:t>
            </a:fld>
            <a:endParaRPr lang="fr-FR"/>
          </a:p>
        </p:txBody>
      </p:sp>
      <p:sp>
        <p:nvSpPr>
          <p:cNvPr id="5" name="ZoneTexte 4"/>
          <p:cNvSpPr txBox="1"/>
          <p:nvPr/>
        </p:nvSpPr>
        <p:spPr>
          <a:xfrm>
            <a:off x="192212" y="712128"/>
            <a:ext cx="8892480" cy="1200329"/>
          </a:xfrm>
          <a:prstGeom prst="rect">
            <a:avLst/>
          </a:prstGeom>
          <a:noFill/>
        </p:spPr>
        <p:txBody>
          <a:bodyPr wrap="square" rtlCol="0">
            <a:spAutoFit/>
          </a:bodyPr>
          <a:lstStyle/>
          <a:p>
            <a:pPr marL="342900" indent="-342900">
              <a:buFont typeface="Wingdings" panose="05000000000000000000" pitchFamily="2" charset="2"/>
              <a:buChar char="v"/>
            </a:pPr>
            <a:r>
              <a:rPr lang="fr-FR" sz="2400" b="1" dirty="0" smtClean="0">
                <a:latin typeface="+mj-lt"/>
              </a:rPr>
              <a:t>La </a:t>
            </a:r>
            <a:r>
              <a:rPr lang="fr-FR" sz="2400" b="1" dirty="0">
                <a:latin typeface="+mj-lt"/>
              </a:rPr>
              <a:t>plus grande "machine" du </a:t>
            </a:r>
            <a:r>
              <a:rPr lang="fr-FR" sz="2400" b="1" dirty="0" smtClean="0">
                <a:latin typeface="+mj-lt"/>
              </a:rPr>
              <a:t>monde</a:t>
            </a:r>
            <a:endParaRPr lang="fr-FR" b="1" dirty="0" smtClean="0">
              <a:latin typeface="+mj-lt"/>
            </a:endParaRPr>
          </a:p>
          <a:p>
            <a:pPr marL="800100" lvl="1" indent="-342900">
              <a:buFont typeface="Wingdings" pitchFamily="2" charset="2"/>
              <a:buChar char="§"/>
            </a:pPr>
            <a:r>
              <a:rPr lang="fr-FR" sz="1600" dirty="0" smtClean="0">
                <a:latin typeface="+mj-lt"/>
              </a:rPr>
              <a:t>27 </a:t>
            </a:r>
            <a:r>
              <a:rPr lang="fr-FR" sz="1600" dirty="0">
                <a:latin typeface="+mj-lt"/>
              </a:rPr>
              <a:t>km de </a:t>
            </a:r>
            <a:r>
              <a:rPr lang="fr-FR" sz="1600" dirty="0" smtClean="0">
                <a:latin typeface="+mj-lt"/>
              </a:rPr>
              <a:t>circonférence; </a:t>
            </a:r>
            <a:r>
              <a:rPr lang="fr-FR" sz="1600" dirty="0">
                <a:latin typeface="+mj-lt"/>
              </a:rPr>
              <a:t> </a:t>
            </a:r>
            <a:endParaRPr lang="fr-FR" sz="1600" dirty="0" smtClean="0">
              <a:latin typeface="+mj-lt"/>
            </a:endParaRPr>
          </a:p>
          <a:p>
            <a:pPr marL="800100" lvl="1" indent="-342900">
              <a:buFont typeface="Wingdings" pitchFamily="2" charset="2"/>
              <a:buChar char="§"/>
            </a:pPr>
            <a:r>
              <a:rPr lang="fr-FR" sz="1600" dirty="0" smtClean="0">
                <a:latin typeface="+mj-lt"/>
              </a:rPr>
              <a:t>&gt; 9000</a:t>
            </a:r>
            <a:r>
              <a:rPr lang="fr-FR" sz="1600" dirty="0">
                <a:latin typeface="+mj-lt"/>
              </a:rPr>
              <a:t> </a:t>
            </a:r>
            <a:r>
              <a:rPr lang="fr-FR" sz="1600" dirty="0" smtClean="0">
                <a:latin typeface="+mj-lt"/>
              </a:rPr>
              <a:t>aimants supraconducteurs.</a:t>
            </a:r>
          </a:p>
          <a:p>
            <a:pPr marL="800100" lvl="1" indent="-342900">
              <a:buFont typeface="Wingdings" pitchFamily="2" charset="2"/>
              <a:buChar char="§"/>
            </a:pPr>
            <a:r>
              <a:rPr lang="fr-FR" sz="1600" dirty="0" smtClean="0">
                <a:latin typeface="+mj-lt"/>
              </a:rPr>
              <a:t>Champ magnétique: 8.3 T (200000 fois le champ magnétique terrestre !)</a:t>
            </a:r>
            <a:endParaRPr lang="fr-FR" sz="1600" dirty="0">
              <a:latin typeface="+mj-lt"/>
            </a:endParaRPr>
          </a:p>
        </p:txBody>
      </p:sp>
      <p:sp>
        <p:nvSpPr>
          <p:cNvPr id="6" name="ZoneTexte 5"/>
          <p:cNvSpPr txBox="1"/>
          <p:nvPr/>
        </p:nvSpPr>
        <p:spPr>
          <a:xfrm>
            <a:off x="179512" y="2012464"/>
            <a:ext cx="8892480" cy="1200329"/>
          </a:xfrm>
          <a:prstGeom prst="rect">
            <a:avLst/>
          </a:prstGeom>
          <a:noFill/>
        </p:spPr>
        <p:txBody>
          <a:bodyPr wrap="square" rtlCol="0">
            <a:spAutoFit/>
          </a:bodyPr>
          <a:lstStyle/>
          <a:p>
            <a:pPr marL="342900" indent="-342900">
              <a:buFont typeface="Wingdings" panose="05000000000000000000" pitchFamily="2" charset="2"/>
              <a:buChar char="v"/>
            </a:pPr>
            <a:r>
              <a:rPr lang="fr-FR" sz="2400" b="1" dirty="0" smtClean="0">
                <a:latin typeface="+mj-lt"/>
              </a:rPr>
              <a:t>Le </a:t>
            </a:r>
            <a:r>
              <a:rPr lang="fr-FR" sz="2400" b="1" dirty="0">
                <a:latin typeface="+mj-lt"/>
              </a:rPr>
              <a:t>plus grand "réfrigérateur" </a:t>
            </a:r>
            <a:r>
              <a:rPr lang="fr-FR" sz="2400" b="1" dirty="0" smtClean="0">
                <a:latin typeface="+mj-lt"/>
              </a:rPr>
              <a:t>connu</a:t>
            </a:r>
          </a:p>
          <a:p>
            <a:pPr marL="800100" lvl="1" indent="-342900">
              <a:buFont typeface="Wingdings" pitchFamily="2" charset="2"/>
              <a:buChar char="§"/>
            </a:pPr>
            <a:r>
              <a:rPr lang="fr-FR" sz="1600" dirty="0" smtClean="0">
                <a:latin typeface="+mj-lt"/>
              </a:rPr>
              <a:t>Refroidissement </a:t>
            </a:r>
            <a:r>
              <a:rPr lang="fr-FR" sz="1600" dirty="0">
                <a:latin typeface="+mj-lt"/>
              </a:rPr>
              <a:t>du système d'aimants </a:t>
            </a:r>
            <a:r>
              <a:rPr lang="fr-FR" sz="1600" dirty="0" smtClean="0">
                <a:latin typeface="+mj-lt"/>
              </a:rPr>
              <a:t>supraconducteurs à l'hélium superfluide à -271°C (1.9 K )</a:t>
            </a:r>
          </a:p>
          <a:p>
            <a:pPr marL="800100" lvl="1" indent="-342900">
              <a:buFont typeface="Wingdings" pitchFamily="2" charset="2"/>
              <a:buChar char="§"/>
            </a:pPr>
            <a:r>
              <a:rPr lang="fr-FR" sz="1600" dirty="0" smtClean="0">
                <a:latin typeface="+mj-lt"/>
              </a:rPr>
              <a:t>Plus </a:t>
            </a:r>
            <a:r>
              <a:rPr lang="fr-FR" sz="1600" dirty="0">
                <a:latin typeface="+mj-lt"/>
              </a:rPr>
              <a:t>froid </a:t>
            </a:r>
            <a:r>
              <a:rPr lang="fr-FR" sz="1600" dirty="0" smtClean="0">
                <a:latin typeface="+mj-lt"/>
              </a:rPr>
              <a:t>que l'espace intersidéral !</a:t>
            </a:r>
          </a:p>
        </p:txBody>
      </p:sp>
      <p:sp>
        <p:nvSpPr>
          <p:cNvPr id="8" name="ZoneTexte 7"/>
          <p:cNvSpPr txBox="1"/>
          <p:nvPr/>
        </p:nvSpPr>
        <p:spPr>
          <a:xfrm>
            <a:off x="205408" y="4058438"/>
            <a:ext cx="8892480" cy="1200329"/>
          </a:xfrm>
          <a:prstGeom prst="rect">
            <a:avLst/>
          </a:prstGeom>
          <a:noFill/>
        </p:spPr>
        <p:txBody>
          <a:bodyPr wrap="square" rtlCol="0">
            <a:spAutoFit/>
          </a:bodyPr>
          <a:lstStyle/>
          <a:p>
            <a:pPr marL="342900" indent="-342900">
              <a:buFont typeface="Wingdings" panose="05000000000000000000" pitchFamily="2" charset="2"/>
              <a:buChar char="v"/>
            </a:pPr>
            <a:r>
              <a:rPr lang="fr-FR" sz="2400" b="1" dirty="0" smtClean="0">
                <a:latin typeface="+mj-lt"/>
              </a:rPr>
              <a:t>Un </a:t>
            </a:r>
            <a:r>
              <a:rPr lang="fr-FR" sz="2400" b="1" dirty="0">
                <a:latin typeface="+mj-lt"/>
              </a:rPr>
              <a:t>circuit </a:t>
            </a:r>
            <a:r>
              <a:rPr lang="fr-FR" sz="2400" b="1" dirty="0" smtClean="0">
                <a:latin typeface="+mj-lt"/>
              </a:rPr>
              <a:t>ultra-rapide</a:t>
            </a:r>
          </a:p>
          <a:p>
            <a:pPr marL="800100" lvl="1" indent="-342900">
              <a:buFont typeface="Wingdings" pitchFamily="2" charset="2"/>
              <a:buChar char="§"/>
            </a:pPr>
            <a:r>
              <a:rPr lang="fr-FR" sz="1600" dirty="0" smtClean="0">
                <a:latin typeface="+mj-lt"/>
              </a:rPr>
              <a:t>Les protons circulent à 99.9999993% de la vitesse de la lumière. </a:t>
            </a:r>
          </a:p>
          <a:p>
            <a:pPr marL="800100" lvl="1" indent="-342900">
              <a:buFont typeface="Wingdings" pitchFamily="2" charset="2"/>
              <a:buChar char="§"/>
            </a:pPr>
            <a:r>
              <a:rPr lang="fr-FR" sz="1600" dirty="0" smtClean="0">
                <a:latin typeface="+mj-lt"/>
              </a:rPr>
              <a:t>Faisceaux de protons de 4 </a:t>
            </a:r>
            <a:r>
              <a:rPr lang="fr-FR" sz="1600" dirty="0" err="1" smtClean="0">
                <a:latin typeface="+mj-lt"/>
              </a:rPr>
              <a:t>TeV</a:t>
            </a:r>
            <a:r>
              <a:rPr lang="fr-FR" sz="1600" dirty="0" smtClean="0">
                <a:latin typeface="+mj-lt"/>
              </a:rPr>
              <a:t> </a:t>
            </a:r>
            <a:endParaRPr lang="fr-FR" sz="1600" dirty="0">
              <a:latin typeface="+mj-lt"/>
            </a:endParaRPr>
          </a:p>
          <a:p>
            <a:pPr marL="800100" lvl="1" indent="-342900">
              <a:buFont typeface="Wingdings" pitchFamily="2" charset="2"/>
              <a:buChar char="§"/>
            </a:pPr>
            <a:r>
              <a:rPr lang="fr-FR" sz="1600" dirty="0" smtClean="0">
                <a:latin typeface="+mj-lt"/>
              </a:rPr>
              <a:t>362 </a:t>
            </a:r>
            <a:r>
              <a:rPr lang="fr-FR" sz="1600" dirty="0">
                <a:latin typeface="+mj-lt"/>
              </a:rPr>
              <a:t>MJ de stocké par </a:t>
            </a:r>
            <a:r>
              <a:rPr lang="fr-FR" sz="1600" dirty="0" smtClean="0">
                <a:latin typeface="+mj-lt"/>
              </a:rPr>
              <a:t>faisceau</a:t>
            </a:r>
            <a:r>
              <a:rPr lang="fr-FR" sz="1600" dirty="0">
                <a:solidFill>
                  <a:srgbClr val="FF0000"/>
                </a:solidFill>
                <a:latin typeface="+mj-lt"/>
              </a:rPr>
              <a:t> </a:t>
            </a:r>
            <a:r>
              <a:rPr lang="fr-FR" sz="1600" dirty="0" smtClean="0">
                <a:latin typeface="+mj-lt"/>
              </a:rPr>
              <a:t> (Airbus </a:t>
            </a:r>
            <a:r>
              <a:rPr lang="fr-FR" sz="1600" dirty="0">
                <a:latin typeface="+mj-lt"/>
              </a:rPr>
              <a:t>A320 à </a:t>
            </a:r>
            <a:r>
              <a:rPr lang="fr-FR" sz="1600" dirty="0" smtClean="0">
                <a:latin typeface="+mj-lt"/>
              </a:rPr>
              <a:t>l'atterrissage) </a:t>
            </a:r>
          </a:p>
        </p:txBody>
      </p:sp>
      <p:sp>
        <p:nvSpPr>
          <p:cNvPr id="10" name="ZoneTexte 9"/>
          <p:cNvSpPr txBox="1"/>
          <p:nvPr/>
        </p:nvSpPr>
        <p:spPr>
          <a:xfrm>
            <a:off x="183704" y="5398214"/>
            <a:ext cx="8892480" cy="954107"/>
          </a:xfrm>
          <a:prstGeom prst="rect">
            <a:avLst/>
          </a:prstGeom>
          <a:noFill/>
        </p:spPr>
        <p:txBody>
          <a:bodyPr wrap="square" rtlCol="0">
            <a:spAutoFit/>
          </a:bodyPr>
          <a:lstStyle/>
          <a:p>
            <a:pPr marL="342900" indent="-342900">
              <a:buFont typeface="Wingdings" panose="05000000000000000000" pitchFamily="2" charset="2"/>
              <a:buChar char="v"/>
            </a:pPr>
            <a:r>
              <a:rPr lang="fr-FR" sz="2400" b="1" dirty="0" smtClean="0">
                <a:latin typeface="+mj-lt"/>
              </a:rPr>
              <a:t>Une </a:t>
            </a:r>
            <a:r>
              <a:rPr lang="fr-FR" sz="2400" b="1" dirty="0">
                <a:latin typeface="+mj-lt"/>
              </a:rPr>
              <a:t>machine de </a:t>
            </a:r>
            <a:r>
              <a:rPr lang="fr-FR" sz="2400" b="1" dirty="0" smtClean="0">
                <a:latin typeface="+mj-lt"/>
              </a:rPr>
              <a:t>précision</a:t>
            </a:r>
          </a:p>
          <a:p>
            <a:pPr marL="800100" lvl="1" indent="-342900">
              <a:buFont typeface="Wingdings" pitchFamily="2" charset="2"/>
              <a:buChar char="§"/>
            </a:pPr>
            <a:r>
              <a:rPr lang="fr-FR" sz="1600" dirty="0" smtClean="0">
                <a:latin typeface="+mj-lt"/>
              </a:rPr>
              <a:t>Croisement </a:t>
            </a:r>
            <a:r>
              <a:rPr lang="fr-FR" sz="1600" dirty="0">
                <a:latin typeface="+mj-lt"/>
              </a:rPr>
              <a:t>de paquets de protons toutes les </a:t>
            </a:r>
            <a:r>
              <a:rPr lang="fr-FR" sz="1600" dirty="0" smtClean="0">
                <a:latin typeface="+mj-lt"/>
              </a:rPr>
              <a:t>50 </a:t>
            </a:r>
            <a:r>
              <a:rPr lang="fr-FR" sz="1600" dirty="0" err="1" smtClean="0">
                <a:latin typeface="+mj-lt"/>
              </a:rPr>
              <a:t>nano-secondes</a:t>
            </a:r>
            <a:endParaRPr lang="fr-FR" sz="1600" dirty="0">
              <a:latin typeface="+mj-lt"/>
            </a:endParaRPr>
          </a:p>
          <a:p>
            <a:pPr marL="800100" lvl="1" indent="-342900">
              <a:buFont typeface="Wingdings" pitchFamily="2" charset="2"/>
              <a:buChar char="§"/>
            </a:pPr>
            <a:r>
              <a:rPr lang="fr-FR" sz="1600" dirty="0" smtClean="0">
                <a:latin typeface="+mj-lt"/>
              </a:rPr>
              <a:t>Des </a:t>
            </a:r>
            <a:r>
              <a:rPr lang="fr-FR" sz="1600" dirty="0">
                <a:latin typeface="+mj-lt"/>
              </a:rPr>
              <a:t>faisceaux de 10 </a:t>
            </a:r>
            <a:r>
              <a:rPr lang="fr-FR" sz="1600" dirty="0" smtClean="0">
                <a:latin typeface="+mj-lt"/>
              </a:rPr>
              <a:t>microns (10</a:t>
            </a:r>
            <a:r>
              <a:rPr lang="fr-FR" sz="1600" baseline="30000" dirty="0" smtClean="0">
                <a:latin typeface="+mj-lt"/>
              </a:rPr>
              <a:t>-6</a:t>
            </a:r>
            <a:r>
              <a:rPr lang="fr-FR" sz="1600" dirty="0" smtClean="0">
                <a:latin typeface="+mj-lt"/>
              </a:rPr>
              <a:t> m) </a:t>
            </a:r>
            <a:r>
              <a:rPr lang="fr-FR" sz="1600" dirty="0">
                <a:latin typeface="+mj-lt"/>
              </a:rPr>
              <a:t>aux points de croisement </a:t>
            </a:r>
            <a:r>
              <a:rPr lang="fr-FR" sz="1600" dirty="0" smtClean="0">
                <a:latin typeface="+mj-lt"/>
              </a:rPr>
              <a:t>! </a:t>
            </a:r>
            <a:endParaRPr lang="fr-FR" sz="1600" dirty="0">
              <a:latin typeface="+mj-lt"/>
            </a:endParaRPr>
          </a:p>
        </p:txBody>
      </p:sp>
      <p:sp>
        <p:nvSpPr>
          <p:cNvPr id="11" name="ZoneTexte 10"/>
          <p:cNvSpPr txBox="1"/>
          <p:nvPr/>
        </p:nvSpPr>
        <p:spPr>
          <a:xfrm>
            <a:off x="179512" y="3271272"/>
            <a:ext cx="8892480" cy="707886"/>
          </a:xfrm>
          <a:prstGeom prst="rect">
            <a:avLst/>
          </a:prstGeom>
          <a:noFill/>
        </p:spPr>
        <p:txBody>
          <a:bodyPr wrap="square" rtlCol="0">
            <a:spAutoFit/>
          </a:bodyPr>
          <a:lstStyle/>
          <a:p>
            <a:pPr marL="342900" indent="-342900">
              <a:buFont typeface="Wingdings" panose="05000000000000000000" pitchFamily="2" charset="2"/>
              <a:buChar char="v"/>
            </a:pPr>
            <a:r>
              <a:rPr lang="fr-FR" sz="2400" b="1" dirty="0" smtClean="0">
                <a:latin typeface="+mj-lt"/>
              </a:rPr>
              <a:t>L’espace le plus vide du Système Solaire</a:t>
            </a:r>
            <a:endParaRPr lang="fr-FR" sz="2400" b="1" dirty="0">
              <a:latin typeface="+mj-lt"/>
            </a:endParaRPr>
          </a:p>
          <a:p>
            <a:pPr marL="800100" lvl="1" indent="-342900">
              <a:buFont typeface="Wingdings" pitchFamily="2" charset="2"/>
              <a:buChar char="§"/>
            </a:pPr>
            <a:r>
              <a:rPr lang="fr-FR" sz="1600" dirty="0" smtClean="0">
                <a:latin typeface="+mj-lt"/>
              </a:rPr>
              <a:t>Une pression </a:t>
            </a:r>
            <a:r>
              <a:rPr lang="fr-FR" sz="1600" dirty="0">
                <a:latin typeface="+mj-lt"/>
              </a:rPr>
              <a:t>10 x plus faible que l'atmosphère </a:t>
            </a:r>
            <a:r>
              <a:rPr lang="fr-FR" sz="1600" dirty="0" smtClean="0">
                <a:latin typeface="+mj-lt"/>
              </a:rPr>
              <a:t>lunaire</a:t>
            </a:r>
            <a:endParaRPr lang="fr-FR" sz="1600" dirty="0">
              <a:latin typeface="+mj-lt"/>
            </a:endParaRPr>
          </a:p>
        </p:txBody>
      </p:sp>
    </p:spTree>
    <p:extLst>
      <p:ext uri="{BB962C8B-B14F-4D97-AF65-F5344CB8AC3E}">
        <p14:creationId xmlns:p14="http://schemas.microsoft.com/office/powerpoint/2010/main" val="2584357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C6062E71-4C2B-4AB1-89EB-0A8481A91307}" type="slidenum">
              <a:rPr lang="fr-FR" altLang="en-US" sz="1200" smtClean="0">
                <a:solidFill>
                  <a:schemeClr val="tx2"/>
                </a:solidFill>
              </a:rPr>
              <a:pPr eaLnBrk="1" hangingPunct="1">
                <a:spcBef>
                  <a:spcPct val="0"/>
                </a:spcBef>
                <a:buClrTx/>
                <a:buSzTx/>
                <a:buFontTx/>
                <a:buNone/>
              </a:pPr>
              <a:t>26</a:t>
            </a:fld>
            <a:endParaRPr lang="fr-FR" altLang="en-US" sz="1200" smtClean="0">
              <a:solidFill>
                <a:schemeClr val="tx2"/>
              </a:solidFill>
            </a:endParaRPr>
          </a:p>
        </p:txBody>
      </p:sp>
      <p:sp>
        <p:nvSpPr>
          <p:cNvPr id="634884" name="Oval 4"/>
          <p:cNvSpPr>
            <a:spLocks noChangeArrowheads="1"/>
          </p:cNvSpPr>
          <p:nvPr/>
        </p:nvSpPr>
        <p:spPr bwMode="auto">
          <a:xfrm>
            <a:off x="212725" y="3352800"/>
            <a:ext cx="212725" cy="203200"/>
          </a:xfrm>
          <a:prstGeom prst="ellipse">
            <a:avLst/>
          </a:prstGeom>
          <a:gradFill rotWithShape="1">
            <a:gsLst>
              <a:gs pos="0">
                <a:srgbClr val="990099"/>
              </a:gs>
              <a:gs pos="100000">
                <a:srgbClr val="470047"/>
              </a:gs>
            </a:gsLst>
            <a:lin ang="2700000" scaled="1"/>
          </a:gradFill>
          <a:ln w="2857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34890" name="Oval 10"/>
          <p:cNvSpPr>
            <a:spLocks noChangeArrowheads="1"/>
          </p:cNvSpPr>
          <p:nvPr/>
        </p:nvSpPr>
        <p:spPr bwMode="auto">
          <a:xfrm>
            <a:off x="8559800" y="3352800"/>
            <a:ext cx="228600" cy="200025"/>
          </a:xfrm>
          <a:prstGeom prst="ellipse">
            <a:avLst/>
          </a:prstGeom>
          <a:gradFill rotWithShape="1">
            <a:gsLst>
              <a:gs pos="0">
                <a:srgbClr val="990099"/>
              </a:gs>
              <a:gs pos="100000">
                <a:srgbClr val="470047"/>
              </a:gs>
            </a:gsLst>
            <a:lin ang="2700000" scaled="1"/>
          </a:gradFill>
          <a:ln w="2857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34910" name="AutoShape 30"/>
          <p:cNvSpPr>
            <a:spLocks noChangeArrowheads="1"/>
          </p:cNvSpPr>
          <p:nvPr/>
        </p:nvSpPr>
        <p:spPr bwMode="auto">
          <a:xfrm>
            <a:off x="3962400" y="2846388"/>
            <a:ext cx="1422400" cy="1349375"/>
          </a:xfrm>
          <a:prstGeom prst="irregularSeal1">
            <a:avLst/>
          </a:prstGeom>
          <a:solidFill>
            <a:srgbClr val="FFFF00"/>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34911" name="Oval 31"/>
          <p:cNvSpPr>
            <a:spLocks noChangeArrowheads="1"/>
          </p:cNvSpPr>
          <p:nvPr/>
        </p:nvSpPr>
        <p:spPr bwMode="auto">
          <a:xfrm>
            <a:off x="4237038" y="2560638"/>
            <a:ext cx="871537" cy="827087"/>
          </a:xfrm>
          <a:prstGeom prst="ellipse">
            <a:avLst/>
          </a:prstGeom>
          <a:gradFill rotWithShape="1">
            <a:gsLst>
              <a:gs pos="0">
                <a:srgbClr val="FF0000"/>
              </a:gs>
              <a:gs pos="100000">
                <a:srgbClr val="7600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34912" name="Oval 32"/>
          <p:cNvSpPr>
            <a:spLocks noChangeArrowheads="1"/>
          </p:cNvSpPr>
          <p:nvPr/>
        </p:nvSpPr>
        <p:spPr bwMode="auto">
          <a:xfrm>
            <a:off x="4229100" y="3597275"/>
            <a:ext cx="871538" cy="827088"/>
          </a:xfrm>
          <a:prstGeom prst="ellipse">
            <a:avLst/>
          </a:prstGeom>
          <a:gradFill rotWithShape="1">
            <a:gsLst>
              <a:gs pos="0">
                <a:srgbClr val="FF0000"/>
              </a:gs>
              <a:gs pos="100000">
                <a:srgbClr val="7600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634931" name="Group 51"/>
          <p:cNvGrpSpPr>
            <a:grpSpLocks/>
          </p:cNvGrpSpPr>
          <p:nvPr/>
        </p:nvGrpSpPr>
        <p:grpSpPr bwMode="auto">
          <a:xfrm>
            <a:off x="3927475" y="4432300"/>
            <a:ext cx="1909763" cy="2208213"/>
            <a:chOff x="2474" y="2792"/>
            <a:chExt cx="1203" cy="1391"/>
          </a:xfrm>
        </p:grpSpPr>
        <p:sp>
          <p:nvSpPr>
            <p:cNvPr id="28720" name="Oval 52"/>
            <p:cNvSpPr>
              <a:spLocks noChangeArrowheads="1"/>
            </p:cNvSpPr>
            <p:nvPr/>
          </p:nvSpPr>
          <p:spPr bwMode="auto">
            <a:xfrm>
              <a:off x="3072" y="3082"/>
              <a:ext cx="403" cy="375"/>
            </a:xfrm>
            <a:prstGeom prst="ellipse">
              <a:avLst/>
            </a:prstGeom>
            <a:gradFill rotWithShape="1">
              <a:gsLst>
                <a:gs pos="0">
                  <a:srgbClr val="009900">
                    <a:alpha val="89998"/>
                  </a:srgbClr>
                </a:gs>
                <a:gs pos="100000">
                  <a:srgbClr val="0047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8721" name="Oval 53"/>
            <p:cNvSpPr>
              <a:spLocks noChangeArrowheads="1"/>
            </p:cNvSpPr>
            <p:nvPr/>
          </p:nvSpPr>
          <p:spPr bwMode="auto">
            <a:xfrm>
              <a:off x="2474" y="3088"/>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34934" name="Oval 54"/>
            <p:cNvSpPr>
              <a:spLocks noChangeArrowheads="1"/>
            </p:cNvSpPr>
            <p:nvPr/>
          </p:nvSpPr>
          <p:spPr bwMode="auto">
            <a:xfrm>
              <a:off x="3420" y="3954"/>
              <a:ext cx="257" cy="229"/>
            </a:xfrm>
            <a:prstGeom prst="ellipse">
              <a:avLst/>
            </a:prstGeom>
            <a:gradFill rotWithShape="1">
              <a:gsLst>
                <a:gs pos="0">
                  <a:schemeClr val="folHlink">
                    <a:alpha val="89999"/>
                  </a:schemeClr>
                </a:gs>
                <a:gs pos="100000">
                  <a:schemeClr val="folHlink">
                    <a:gamma/>
                    <a:shade val="46275"/>
                    <a:invGamma/>
                  </a:schemeClr>
                </a:gs>
              </a:gsLst>
              <a:lin ang="2700000" scaled="1"/>
            </a:gradFill>
            <a:ln>
              <a:noFill/>
            </a:ln>
            <a:effectLst/>
            <a:extLst>
              <a:ext uri="{91240B29-F687-4F45-9708-019B960494DF}">
                <a14:hiddenLine xmlns:a14="http://schemas.microsoft.com/office/drawing/2010/main" w="2857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defRPr/>
              </a:pPr>
              <a:endParaRPr lang="en-US"/>
            </a:p>
          </p:txBody>
        </p:sp>
        <p:sp>
          <p:nvSpPr>
            <p:cNvPr id="634935" name="Oval 55"/>
            <p:cNvSpPr>
              <a:spLocks noChangeArrowheads="1"/>
            </p:cNvSpPr>
            <p:nvPr/>
          </p:nvSpPr>
          <p:spPr bwMode="auto">
            <a:xfrm>
              <a:off x="2931" y="3948"/>
              <a:ext cx="257" cy="229"/>
            </a:xfrm>
            <a:prstGeom prst="ellipse">
              <a:avLst/>
            </a:prstGeom>
            <a:gradFill rotWithShape="1">
              <a:gsLst>
                <a:gs pos="0">
                  <a:schemeClr val="hlink">
                    <a:alpha val="89999"/>
                  </a:schemeClr>
                </a:gs>
                <a:gs pos="100000">
                  <a:schemeClr val="hlink">
                    <a:gamma/>
                    <a:shade val="46275"/>
                    <a:invGamma/>
                  </a:schemeClr>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pPr>
                <a:defRPr/>
              </a:pPr>
              <a:endParaRPr lang="en-US"/>
            </a:p>
          </p:txBody>
        </p:sp>
        <p:grpSp>
          <p:nvGrpSpPr>
            <p:cNvPr id="28724" name="Group 56"/>
            <p:cNvGrpSpPr>
              <a:grpSpLocks/>
            </p:cNvGrpSpPr>
            <p:nvPr/>
          </p:nvGrpSpPr>
          <p:grpSpPr bwMode="auto">
            <a:xfrm rot="-10517861">
              <a:off x="3013" y="2864"/>
              <a:ext cx="503" cy="942"/>
              <a:chOff x="2322" y="658"/>
              <a:chExt cx="503" cy="942"/>
            </a:xfrm>
          </p:grpSpPr>
          <p:sp>
            <p:nvSpPr>
              <p:cNvPr id="28726" name="Line 57"/>
              <p:cNvSpPr>
                <a:spLocks noChangeShapeType="1"/>
              </p:cNvSpPr>
              <p:nvPr/>
            </p:nvSpPr>
            <p:spPr bwMode="auto">
              <a:xfrm flipH="1" flipV="1">
                <a:off x="2697" y="1362"/>
                <a:ext cx="128" cy="238"/>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8727" name="Line 58"/>
              <p:cNvSpPr>
                <a:spLocks noChangeShapeType="1"/>
              </p:cNvSpPr>
              <p:nvPr/>
            </p:nvSpPr>
            <p:spPr bwMode="auto">
              <a:xfrm flipH="1" flipV="1">
                <a:off x="2322" y="667"/>
                <a:ext cx="146" cy="311"/>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8728" name="Line 59"/>
              <p:cNvSpPr>
                <a:spLocks noChangeShapeType="1"/>
              </p:cNvSpPr>
              <p:nvPr/>
            </p:nvSpPr>
            <p:spPr bwMode="auto">
              <a:xfrm flipV="1">
                <a:off x="2560" y="658"/>
                <a:ext cx="91" cy="311"/>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28725" name="Line 60"/>
            <p:cNvSpPr>
              <a:spLocks noChangeShapeType="1"/>
            </p:cNvSpPr>
            <p:nvPr/>
          </p:nvSpPr>
          <p:spPr bwMode="auto">
            <a:xfrm flipH="1">
              <a:off x="2674" y="2792"/>
              <a:ext cx="137" cy="255"/>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28681" name="Line 63"/>
          <p:cNvSpPr>
            <a:spLocks noChangeShapeType="1"/>
          </p:cNvSpPr>
          <p:nvPr/>
        </p:nvSpPr>
        <p:spPr bwMode="auto">
          <a:xfrm>
            <a:off x="304800" y="3468688"/>
            <a:ext cx="43100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8682" name="Line 64"/>
          <p:cNvSpPr>
            <a:spLocks noChangeShapeType="1"/>
          </p:cNvSpPr>
          <p:nvPr/>
        </p:nvSpPr>
        <p:spPr bwMode="auto">
          <a:xfrm flipH="1">
            <a:off x="4586288" y="3468688"/>
            <a:ext cx="41227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nvGrpSpPr>
          <p:cNvPr id="634957" name="Group 77"/>
          <p:cNvGrpSpPr>
            <a:grpSpLocks/>
          </p:cNvGrpSpPr>
          <p:nvPr/>
        </p:nvGrpSpPr>
        <p:grpSpPr bwMode="auto">
          <a:xfrm>
            <a:off x="3389313" y="690563"/>
            <a:ext cx="2100262" cy="2279650"/>
            <a:chOff x="2135" y="435"/>
            <a:chExt cx="1323" cy="1436"/>
          </a:xfrm>
        </p:grpSpPr>
        <p:grpSp>
          <p:nvGrpSpPr>
            <p:cNvPr id="28709" name="Group 61"/>
            <p:cNvGrpSpPr>
              <a:grpSpLocks/>
            </p:cNvGrpSpPr>
            <p:nvPr/>
          </p:nvGrpSpPr>
          <p:grpSpPr bwMode="auto">
            <a:xfrm>
              <a:off x="2135" y="435"/>
              <a:ext cx="1304" cy="1174"/>
              <a:chOff x="2135" y="435"/>
              <a:chExt cx="1304" cy="1174"/>
            </a:xfrm>
          </p:grpSpPr>
          <p:sp>
            <p:nvSpPr>
              <p:cNvPr id="28711" name="Oval 33"/>
              <p:cNvSpPr>
                <a:spLocks noChangeArrowheads="1"/>
              </p:cNvSpPr>
              <p:nvPr/>
            </p:nvSpPr>
            <p:spPr bwMode="auto">
              <a:xfrm>
                <a:off x="2427" y="973"/>
                <a:ext cx="403" cy="375"/>
              </a:xfrm>
              <a:prstGeom prst="ellipse">
                <a:avLst/>
              </a:prstGeom>
              <a:gradFill rotWithShape="1">
                <a:gsLst>
                  <a:gs pos="0">
                    <a:srgbClr val="009900">
                      <a:alpha val="89998"/>
                    </a:srgbClr>
                  </a:gs>
                  <a:gs pos="100000">
                    <a:srgbClr val="0047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8712" name="Oval 34"/>
              <p:cNvSpPr>
                <a:spLocks noChangeArrowheads="1"/>
              </p:cNvSpPr>
              <p:nvPr/>
            </p:nvSpPr>
            <p:spPr bwMode="auto">
              <a:xfrm>
                <a:off x="3182" y="1041"/>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8713" name="Oval 35"/>
              <p:cNvSpPr>
                <a:spLocks noChangeArrowheads="1"/>
              </p:cNvSpPr>
              <p:nvPr/>
            </p:nvSpPr>
            <p:spPr bwMode="auto">
              <a:xfrm>
                <a:off x="2135" y="435"/>
                <a:ext cx="257" cy="229"/>
              </a:xfrm>
              <a:prstGeom prst="ellipse">
                <a:avLst/>
              </a:prstGeom>
              <a:gradFill rotWithShape="1">
                <a:gsLst>
                  <a:gs pos="0">
                    <a:srgbClr val="FF00FF">
                      <a:alpha val="89998"/>
                    </a:srgbClr>
                  </a:gs>
                  <a:gs pos="100000">
                    <a:srgbClr val="760076"/>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8714" name="Oval 36"/>
              <p:cNvSpPr>
                <a:spLocks noChangeArrowheads="1"/>
              </p:cNvSpPr>
              <p:nvPr/>
            </p:nvSpPr>
            <p:spPr bwMode="auto">
              <a:xfrm>
                <a:off x="2606" y="438"/>
                <a:ext cx="257" cy="229"/>
              </a:xfrm>
              <a:prstGeom prst="ellipse">
                <a:avLst/>
              </a:prstGeom>
              <a:gradFill rotWithShape="1">
                <a:gsLst>
                  <a:gs pos="0">
                    <a:srgbClr val="FF00FF">
                      <a:alpha val="89998"/>
                    </a:srgbClr>
                  </a:gs>
                  <a:gs pos="100000">
                    <a:srgbClr val="760076"/>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8715" name="Line 37"/>
              <p:cNvSpPr>
                <a:spLocks noChangeShapeType="1"/>
              </p:cNvSpPr>
              <p:nvPr/>
            </p:nvSpPr>
            <p:spPr bwMode="auto">
              <a:xfrm flipV="1">
                <a:off x="3099" y="1307"/>
                <a:ext cx="138" cy="30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nvGrpSpPr>
              <p:cNvPr id="28716" name="Group 38"/>
              <p:cNvGrpSpPr>
                <a:grpSpLocks/>
              </p:cNvGrpSpPr>
              <p:nvPr/>
            </p:nvGrpSpPr>
            <p:grpSpPr bwMode="auto">
              <a:xfrm>
                <a:off x="2322" y="658"/>
                <a:ext cx="503" cy="942"/>
                <a:chOff x="2322" y="658"/>
                <a:chExt cx="503" cy="942"/>
              </a:xfrm>
            </p:grpSpPr>
            <p:sp>
              <p:nvSpPr>
                <p:cNvPr id="28717" name="Line 39"/>
                <p:cNvSpPr>
                  <a:spLocks noChangeShapeType="1"/>
                </p:cNvSpPr>
                <p:nvPr/>
              </p:nvSpPr>
              <p:spPr bwMode="auto">
                <a:xfrm flipH="1" flipV="1">
                  <a:off x="2697" y="1362"/>
                  <a:ext cx="128" cy="238"/>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8718" name="Line 40"/>
                <p:cNvSpPr>
                  <a:spLocks noChangeShapeType="1"/>
                </p:cNvSpPr>
                <p:nvPr/>
              </p:nvSpPr>
              <p:spPr bwMode="auto">
                <a:xfrm flipH="1" flipV="1">
                  <a:off x="2322" y="667"/>
                  <a:ext cx="146" cy="311"/>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8719" name="Line 41"/>
                <p:cNvSpPr>
                  <a:spLocks noChangeShapeType="1"/>
                </p:cNvSpPr>
                <p:nvPr/>
              </p:nvSpPr>
              <p:spPr bwMode="auto">
                <a:xfrm flipV="1">
                  <a:off x="2560" y="658"/>
                  <a:ext cx="91" cy="311"/>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grpSp>
        <p:sp>
          <p:nvSpPr>
            <p:cNvPr id="28710" name="Text Box 66"/>
            <p:cNvSpPr txBox="1">
              <a:spLocks noChangeArrowheads="1"/>
            </p:cNvSpPr>
            <p:nvPr/>
          </p:nvSpPr>
          <p:spPr bwMode="auto">
            <a:xfrm>
              <a:off x="3344" y="1679"/>
              <a:ext cx="11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400"/>
            </a:p>
          </p:txBody>
        </p:sp>
      </p:grpSp>
      <p:sp>
        <p:nvSpPr>
          <p:cNvPr id="28684" name="Rectangle 68"/>
          <p:cNvSpPr>
            <a:spLocks noGrp="1" noChangeArrowheads="1"/>
          </p:cNvSpPr>
          <p:nvPr>
            <p:ph type="title"/>
          </p:nvPr>
        </p:nvSpPr>
        <p:spPr>
          <a:xfrm>
            <a:off x="2303463" y="0"/>
            <a:ext cx="4595812" cy="519113"/>
          </a:xfrm>
        </p:spPr>
        <p:txBody>
          <a:bodyPr/>
          <a:lstStyle/>
          <a:p>
            <a:pPr eaLnBrk="1" hangingPunct="1"/>
            <a:r>
              <a:rPr lang="fr-FR" altLang="fr-FR" smtClean="0"/>
              <a:t>Collision</a:t>
            </a:r>
            <a:r>
              <a:rPr lang="en-US" altLang="fr-FR" smtClean="0"/>
              <a:t> de </a:t>
            </a:r>
            <a:r>
              <a:rPr lang="fr-FR" altLang="fr-FR" smtClean="0"/>
              <a:t>particules</a:t>
            </a:r>
          </a:p>
        </p:txBody>
      </p:sp>
      <p:sp>
        <p:nvSpPr>
          <p:cNvPr id="634954" name="Rectangle 74"/>
          <p:cNvSpPr>
            <a:spLocks noChangeArrowheads="1"/>
          </p:cNvSpPr>
          <p:nvPr/>
        </p:nvSpPr>
        <p:spPr bwMode="auto">
          <a:xfrm>
            <a:off x="0" y="5064125"/>
            <a:ext cx="6146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400">
              <a:solidFill>
                <a:srgbClr val="000000"/>
              </a:solidFill>
            </a:endParaRPr>
          </a:p>
        </p:txBody>
      </p:sp>
      <p:pic>
        <p:nvPicPr>
          <p:cNvPr id="634956" name="Picture 76" descr="einstein-e-m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09600"/>
            <a:ext cx="1604963" cy="241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4962" name="Group 82"/>
          <p:cNvGrpSpPr>
            <a:grpSpLocks/>
          </p:cNvGrpSpPr>
          <p:nvPr/>
        </p:nvGrpSpPr>
        <p:grpSpPr bwMode="auto">
          <a:xfrm>
            <a:off x="3124200" y="584200"/>
            <a:ext cx="3048000" cy="6196013"/>
            <a:chOff x="1968" y="368"/>
            <a:chExt cx="1920" cy="3903"/>
          </a:xfrm>
        </p:grpSpPr>
        <p:sp>
          <p:nvSpPr>
            <p:cNvPr id="28707" name="Freeform 80"/>
            <p:cNvSpPr>
              <a:spLocks/>
            </p:cNvSpPr>
            <p:nvPr/>
          </p:nvSpPr>
          <p:spPr bwMode="auto">
            <a:xfrm>
              <a:off x="1968" y="368"/>
              <a:ext cx="1536" cy="1000"/>
            </a:xfrm>
            <a:custGeom>
              <a:avLst/>
              <a:gdLst>
                <a:gd name="T0" fmla="*/ 144 w 1536"/>
                <a:gd name="T1" fmla="*/ 16 h 1000"/>
                <a:gd name="T2" fmla="*/ 912 w 1536"/>
                <a:gd name="T3" fmla="*/ 16 h 1000"/>
                <a:gd name="T4" fmla="*/ 1104 w 1536"/>
                <a:gd name="T5" fmla="*/ 112 h 1000"/>
                <a:gd name="T6" fmla="*/ 1440 w 1536"/>
                <a:gd name="T7" fmla="*/ 592 h 1000"/>
                <a:gd name="T8" fmla="*/ 1536 w 1536"/>
                <a:gd name="T9" fmla="*/ 832 h 1000"/>
                <a:gd name="T10" fmla="*/ 1440 w 1536"/>
                <a:gd name="T11" fmla="*/ 976 h 1000"/>
                <a:gd name="T12" fmla="*/ 1200 w 1536"/>
                <a:gd name="T13" fmla="*/ 928 h 1000"/>
                <a:gd name="T14" fmla="*/ 960 w 1536"/>
                <a:gd name="T15" fmla="*/ 544 h 1000"/>
                <a:gd name="T16" fmla="*/ 720 w 1536"/>
                <a:gd name="T17" fmla="*/ 400 h 1000"/>
                <a:gd name="T18" fmla="*/ 288 w 1536"/>
                <a:gd name="T19" fmla="*/ 400 h 1000"/>
                <a:gd name="T20" fmla="*/ 48 w 1536"/>
                <a:gd name="T21" fmla="*/ 352 h 1000"/>
                <a:gd name="T22" fmla="*/ 0 w 1536"/>
                <a:gd name="T23" fmla="*/ 208 h 1000"/>
                <a:gd name="T24" fmla="*/ 48 w 1536"/>
                <a:gd name="T25" fmla="*/ 64 h 1000"/>
                <a:gd name="T26" fmla="*/ 192 w 1536"/>
                <a:gd name="T27" fmla="*/ 16 h 1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6" h="1000">
                  <a:moveTo>
                    <a:pt x="144" y="16"/>
                  </a:moveTo>
                  <a:cubicBezTo>
                    <a:pt x="448" y="8"/>
                    <a:pt x="752" y="0"/>
                    <a:pt x="912" y="16"/>
                  </a:cubicBezTo>
                  <a:cubicBezTo>
                    <a:pt x="1072" y="32"/>
                    <a:pt x="1016" y="16"/>
                    <a:pt x="1104" y="112"/>
                  </a:cubicBezTo>
                  <a:cubicBezTo>
                    <a:pt x="1192" y="208"/>
                    <a:pt x="1368" y="472"/>
                    <a:pt x="1440" y="592"/>
                  </a:cubicBezTo>
                  <a:cubicBezTo>
                    <a:pt x="1512" y="712"/>
                    <a:pt x="1536" y="768"/>
                    <a:pt x="1536" y="832"/>
                  </a:cubicBezTo>
                  <a:cubicBezTo>
                    <a:pt x="1536" y="896"/>
                    <a:pt x="1496" y="960"/>
                    <a:pt x="1440" y="976"/>
                  </a:cubicBezTo>
                  <a:cubicBezTo>
                    <a:pt x="1384" y="992"/>
                    <a:pt x="1280" y="1000"/>
                    <a:pt x="1200" y="928"/>
                  </a:cubicBezTo>
                  <a:cubicBezTo>
                    <a:pt x="1120" y="856"/>
                    <a:pt x="1040" y="632"/>
                    <a:pt x="960" y="544"/>
                  </a:cubicBezTo>
                  <a:cubicBezTo>
                    <a:pt x="880" y="456"/>
                    <a:pt x="832" y="424"/>
                    <a:pt x="720" y="400"/>
                  </a:cubicBezTo>
                  <a:cubicBezTo>
                    <a:pt x="608" y="376"/>
                    <a:pt x="400" y="408"/>
                    <a:pt x="288" y="400"/>
                  </a:cubicBezTo>
                  <a:cubicBezTo>
                    <a:pt x="176" y="392"/>
                    <a:pt x="96" y="384"/>
                    <a:pt x="48" y="352"/>
                  </a:cubicBezTo>
                  <a:cubicBezTo>
                    <a:pt x="0" y="320"/>
                    <a:pt x="0" y="256"/>
                    <a:pt x="0" y="208"/>
                  </a:cubicBezTo>
                  <a:cubicBezTo>
                    <a:pt x="0" y="160"/>
                    <a:pt x="16" y="96"/>
                    <a:pt x="48" y="64"/>
                  </a:cubicBezTo>
                  <a:cubicBezTo>
                    <a:pt x="80" y="32"/>
                    <a:pt x="136" y="24"/>
                    <a:pt x="192" y="1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708" name="Freeform 81"/>
            <p:cNvSpPr>
              <a:spLocks/>
            </p:cNvSpPr>
            <p:nvPr/>
          </p:nvSpPr>
          <p:spPr bwMode="auto">
            <a:xfrm rot="-10615815">
              <a:off x="2352" y="3023"/>
              <a:ext cx="1536" cy="1248"/>
            </a:xfrm>
            <a:custGeom>
              <a:avLst/>
              <a:gdLst>
                <a:gd name="T0" fmla="*/ 144 w 1536"/>
                <a:gd name="T1" fmla="*/ 290 h 1000"/>
                <a:gd name="T2" fmla="*/ 912 w 1536"/>
                <a:gd name="T3" fmla="*/ 290 h 1000"/>
                <a:gd name="T4" fmla="*/ 1104 w 1536"/>
                <a:gd name="T5" fmla="*/ 1993 h 1000"/>
                <a:gd name="T6" fmla="*/ 1440 w 1536"/>
                <a:gd name="T7" fmla="*/ 10544 h 1000"/>
                <a:gd name="T8" fmla="*/ 1536 w 1536"/>
                <a:gd name="T9" fmla="*/ 14810 h 1000"/>
                <a:gd name="T10" fmla="*/ 1440 w 1536"/>
                <a:gd name="T11" fmla="*/ 17383 h 1000"/>
                <a:gd name="T12" fmla="*/ 1200 w 1536"/>
                <a:gd name="T13" fmla="*/ 16524 h 1000"/>
                <a:gd name="T14" fmla="*/ 960 w 1536"/>
                <a:gd name="T15" fmla="*/ 9684 h 1000"/>
                <a:gd name="T16" fmla="*/ 720 w 1536"/>
                <a:gd name="T17" fmla="*/ 7132 h 1000"/>
                <a:gd name="T18" fmla="*/ 288 w 1536"/>
                <a:gd name="T19" fmla="*/ 7132 h 1000"/>
                <a:gd name="T20" fmla="*/ 48 w 1536"/>
                <a:gd name="T21" fmla="*/ 6272 h 1000"/>
                <a:gd name="T22" fmla="*/ 0 w 1536"/>
                <a:gd name="T23" fmla="*/ 3700 h 1000"/>
                <a:gd name="T24" fmla="*/ 48 w 1536"/>
                <a:gd name="T25" fmla="*/ 1144 h 1000"/>
                <a:gd name="T26" fmla="*/ 192 w 1536"/>
                <a:gd name="T27" fmla="*/ 290 h 10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36" h="1000">
                  <a:moveTo>
                    <a:pt x="144" y="16"/>
                  </a:moveTo>
                  <a:cubicBezTo>
                    <a:pt x="448" y="8"/>
                    <a:pt x="752" y="0"/>
                    <a:pt x="912" y="16"/>
                  </a:cubicBezTo>
                  <a:cubicBezTo>
                    <a:pt x="1072" y="32"/>
                    <a:pt x="1016" y="16"/>
                    <a:pt x="1104" y="112"/>
                  </a:cubicBezTo>
                  <a:cubicBezTo>
                    <a:pt x="1192" y="208"/>
                    <a:pt x="1368" y="472"/>
                    <a:pt x="1440" y="592"/>
                  </a:cubicBezTo>
                  <a:cubicBezTo>
                    <a:pt x="1512" y="712"/>
                    <a:pt x="1536" y="768"/>
                    <a:pt x="1536" y="832"/>
                  </a:cubicBezTo>
                  <a:cubicBezTo>
                    <a:pt x="1536" y="896"/>
                    <a:pt x="1496" y="960"/>
                    <a:pt x="1440" y="976"/>
                  </a:cubicBezTo>
                  <a:cubicBezTo>
                    <a:pt x="1384" y="992"/>
                    <a:pt x="1280" y="1000"/>
                    <a:pt x="1200" y="928"/>
                  </a:cubicBezTo>
                  <a:cubicBezTo>
                    <a:pt x="1120" y="856"/>
                    <a:pt x="1040" y="632"/>
                    <a:pt x="960" y="544"/>
                  </a:cubicBezTo>
                  <a:cubicBezTo>
                    <a:pt x="880" y="456"/>
                    <a:pt x="832" y="424"/>
                    <a:pt x="720" y="400"/>
                  </a:cubicBezTo>
                  <a:cubicBezTo>
                    <a:pt x="608" y="376"/>
                    <a:pt x="400" y="408"/>
                    <a:pt x="288" y="400"/>
                  </a:cubicBezTo>
                  <a:cubicBezTo>
                    <a:pt x="176" y="392"/>
                    <a:pt x="96" y="384"/>
                    <a:pt x="48" y="352"/>
                  </a:cubicBezTo>
                  <a:cubicBezTo>
                    <a:pt x="0" y="320"/>
                    <a:pt x="0" y="256"/>
                    <a:pt x="0" y="208"/>
                  </a:cubicBezTo>
                  <a:cubicBezTo>
                    <a:pt x="0" y="160"/>
                    <a:pt x="16" y="96"/>
                    <a:pt x="48" y="64"/>
                  </a:cubicBezTo>
                  <a:cubicBezTo>
                    <a:pt x="80" y="32"/>
                    <a:pt x="136" y="24"/>
                    <a:pt x="192" y="16"/>
                  </a:cubicBezTo>
                </a:path>
              </a:pathLst>
            </a:custGeom>
            <a:noFill/>
            <a:ln w="9525"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8688" name="Line 107"/>
          <p:cNvSpPr>
            <a:spLocks noChangeShapeType="1"/>
          </p:cNvSpPr>
          <p:nvPr/>
        </p:nvSpPr>
        <p:spPr bwMode="auto">
          <a:xfrm>
            <a:off x="5549900" y="6362700"/>
            <a:ext cx="16510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634992" name="Group 112"/>
          <p:cNvGrpSpPr>
            <a:grpSpLocks/>
          </p:cNvGrpSpPr>
          <p:nvPr/>
        </p:nvGrpSpPr>
        <p:grpSpPr bwMode="auto">
          <a:xfrm>
            <a:off x="3416300" y="682625"/>
            <a:ext cx="2433638" cy="5934075"/>
            <a:chOff x="2152" y="430"/>
            <a:chExt cx="1533" cy="3738"/>
          </a:xfrm>
        </p:grpSpPr>
        <p:sp>
          <p:nvSpPr>
            <p:cNvPr id="28690" name="Line 113"/>
            <p:cNvSpPr>
              <a:spLocks noChangeShapeType="1"/>
            </p:cNvSpPr>
            <p:nvPr/>
          </p:nvSpPr>
          <p:spPr bwMode="auto">
            <a:xfrm>
              <a:off x="2578" y="3128"/>
              <a:ext cx="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28691" name="Group 114"/>
            <p:cNvGrpSpPr>
              <a:grpSpLocks/>
            </p:cNvGrpSpPr>
            <p:nvPr/>
          </p:nvGrpSpPr>
          <p:grpSpPr bwMode="auto">
            <a:xfrm>
              <a:off x="2152" y="430"/>
              <a:ext cx="1533" cy="3738"/>
              <a:chOff x="2150" y="428"/>
              <a:chExt cx="1533" cy="3738"/>
            </a:xfrm>
          </p:grpSpPr>
          <p:sp>
            <p:nvSpPr>
              <p:cNvPr id="28695" name="Text Box 115"/>
              <p:cNvSpPr txBox="1">
                <a:spLocks noChangeArrowheads="1"/>
              </p:cNvSpPr>
              <p:nvPr/>
            </p:nvSpPr>
            <p:spPr bwMode="auto">
              <a:xfrm>
                <a:off x="2848" y="1728"/>
                <a:ext cx="19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t</a:t>
                </a:r>
              </a:p>
            </p:txBody>
          </p:sp>
          <p:grpSp>
            <p:nvGrpSpPr>
              <p:cNvPr id="28696" name="Group 116"/>
              <p:cNvGrpSpPr>
                <a:grpSpLocks/>
              </p:cNvGrpSpPr>
              <p:nvPr/>
            </p:nvGrpSpPr>
            <p:grpSpPr bwMode="auto">
              <a:xfrm>
                <a:off x="2832" y="2376"/>
                <a:ext cx="192" cy="288"/>
                <a:chOff x="2832" y="2376"/>
                <a:chExt cx="192" cy="288"/>
              </a:xfrm>
            </p:grpSpPr>
            <p:sp>
              <p:nvSpPr>
                <p:cNvPr id="28705" name="Text Box 117"/>
                <p:cNvSpPr txBox="1">
                  <a:spLocks noChangeArrowheads="1"/>
                </p:cNvSpPr>
                <p:nvPr/>
              </p:nvSpPr>
              <p:spPr bwMode="auto">
                <a:xfrm>
                  <a:off x="2832" y="2376"/>
                  <a:ext cx="192"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t</a:t>
                  </a:r>
                </a:p>
              </p:txBody>
            </p:sp>
            <p:sp>
              <p:nvSpPr>
                <p:cNvPr id="28706" name="Line 118"/>
                <p:cNvSpPr>
                  <a:spLocks noChangeShapeType="1"/>
                </p:cNvSpPr>
                <p:nvPr/>
              </p:nvSpPr>
              <p:spPr bwMode="auto">
                <a:xfrm>
                  <a:off x="2888" y="2424"/>
                  <a:ext cx="8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8697" name="Text Box 119"/>
              <p:cNvSpPr txBox="1">
                <a:spLocks noChangeArrowheads="1"/>
              </p:cNvSpPr>
              <p:nvPr/>
            </p:nvSpPr>
            <p:spPr bwMode="auto">
              <a:xfrm>
                <a:off x="2512" y="3096"/>
                <a:ext cx="216"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b</a:t>
                </a:r>
              </a:p>
            </p:txBody>
          </p:sp>
          <p:sp>
            <p:nvSpPr>
              <p:cNvPr id="28698" name="Text Box 120"/>
              <p:cNvSpPr txBox="1">
                <a:spLocks noChangeArrowheads="1"/>
              </p:cNvSpPr>
              <p:nvPr/>
            </p:nvSpPr>
            <p:spPr bwMode="auto">
              <a:xfrm>
                <a:off x="3150" y="3148"/>
                <a:ext cx="28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w</a:t>
                </a:r>
                <a:r>
                  <a:rPr lang="fr-FR" altLang="fr-FR" sz="1600" baseline="30000"/>
                  <a:t>-</a:t>
                </a:r>
              </a:p>
            </p:txBody>
          </p:sp>
          <p:sp>
            <p:nvSpPr>
              <p:cNvPr id="28699" name="Text Box 121"/>
              <p:cNvSpPr txBox="1">
                <a:spLocks noChangeArrowheads="1"/>
              </p:cNvSpPr>
              <p:nvPr/>
            </p:nvSpPr>
            <p:spPr bwMode="auto">
              <a:xfrm>
                <a:off x="2942" y="3916"/>
                <a:ext cx="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e</a:t>
                </a:r>
                <a:r>
                  <a:rPr lang="fr-FR" altLang="fr-FR" sz="2000" baseline="30000"/>
                  <a:t>-</a:t>
                </a:r>
              </a:p>
            </p:txBody>
          </p:sp>
          <p:sp>
            <p:nvSpPr>
              <p:cNvPr id="28700" name="Text Box 122"/>
              <p:cNvSpPr txBox="1">
                <a:spLocks noChangeArrowheads="1"/>
              </p:cNvSpPr>
              <p:nvPr/>
            </p:nvSpPr>
            <p:spPr bwMode="auto">
              <a:xfrm>
                <a:off x="3422" y="3909"/>
                <a:ext cx="261"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ym typeface="Symbol" pitchFamily="18" charset="2"/>
                  </a:rPr>
                  <a:t></a:t>
                </a:r>
                <a:r>
                  <a:rPr lang="fr-FR" altLang="fr-FR" sz="2000" baseline="-25000">
                    <a:sym typeface="Symbol" pitchFamily="18" charset="2"/>
                  </a:rPr>
                  <a:t>e</a:t>
                </a:r>
              </a:p>
            </p:txBody>
          </p:sp>
          <p:sp>
            <p:nvSpPr>
              <p:cNvPr id="28701" name="Text Box 123"/>
              <p:cNvSpPr txBox="1">
                <a:spLocks noChangeArrowheads="1"/>
              </p:cNvSpPr>
              <p:nvPr/>
            </p:nvSpPr>
            <p:spPr bwMode="auto">
              <a:xfrm>
                <a:off x="3208" y="1048"/>
                <a:ext cx="216"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b</a:t>
                </a:r>
              </a:p>
            </p:txBody>
          </p:sp>
          <p:sp>
            <p:nvSpPr>
              <p:cNvPr id="28702" name="Text Box 124"/>
              <p:cNvSpPr txBox="1">
                <a:spLocks noChangeArrowheads="1"/>
              </p:cNvSpPr>
              <p:nvPr/>
            </p:nvSpPr>
            <p:spPr bwMode="auto">
              <a:xfrm>
                <a:off x="2502" y="1020"/>
                <a:ext cx="319"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w</a:t>
                </a:r>
                <a:r>
                  <a:rPr lang="fr-FR" altLang="fr-FR" sz="1600" baseline="30000"/>
                  <a:t>+</a:t>
                </a:r>
              </a:p>
            </p:txBody>
          </p:sp>
          <p:sp>
            <p:nvSpPr>
              <p:cNvPr id="28703" name="Text Box 125"/>
              <p:cNvSpPr txBox="1">
                <a:spLocks noChangeArrowheads="1"/>
              </p:cNvSpPr>
              <p:nvPr/>
            </p:nvSpPr>
            <p:spPr bwMode="auto">
              <a:xfrm>
                <a:off x="2150" y="436"/>
                <a:ext cx="217"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u</a:t>
                </a:r>
                <a:endParaRPr lang="fr-FR" altLang="fr-FR" sz="2000" baseline="30000"/>
              </a:p>
            </p:txBody>
          </p:sp>
          <p:sp>
            <p:nvSpPr>
              <p:cNvPr id="28704" name="Text Box 126"/>
              <p:cNvSpPr txBox="1">
                <a:spLocks noChangeArrowheads="1"/>
              </p:cNvSpPr>
              <p:nvPr/>
            </p:nvSpPr>
            <p:spPr bwMode="auto">
              <a:xfrm>
                <a:off x="2630" y="428"/>
                <a:ext cx="216"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ym typeface="Symbol" pitchFamily="18" charset="2"/>
                  </a:rPr>
                  <a:t>d</a:t>
                </a:r>
                <a:endParaRPr lang="fr-FR" altLang="fr-FR" sz="2000" baseline="-25000">
                  <a:sym typeface="Symbol" pitchFamily="18" charset="2"/>
                </a:endParaRPr>
              </a:p>
            </p:txBody>
          </p:sp>
        </p:grpSp>
        <p:grpSp>
          <p:nvGrpSpPr>
            <p:cNvPr id="28692" name="Group 127"/>
            <p:cNvGrpSpPr>
              <a:grpSpLocks/>
            </p:cNvGrpSpPr>
            <p:nvPr/>
          </p:nvGrpSpPr>
          <p:grpSpPr bwMode="auto">
            <a:xfrm>
              <a:off x="2688" y="472"/>
              <a:ext cx="888" cy="3520"/>
              <a:chOff x="536" y="456"/>
              <a:chExt cx="888" cy="3520"/>
            </a:xfrm>
          </p:grpSpPr>
          <p:sp>
            <p:nvSpPr>
              <p:cNvPr id="28693" name="Line 128"/>
              <p:cNvSpPr>
                <a:spLocks noChangeShapeType="1"/>
              </p:cNvSpPr>
              <p:nvPr/>
            </p:nvSpPr>
            <p:spPr bwMode="auto">
              <a:xfrm>
                <a:off x="1328" y="3976"/>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8694" name="Line 129"/>
              <p:cNvSpPr>
                <a:spLocks noChangeShapeType="1"/>
              </p:cNvSpPr>
              <p:nvPr/>
            </p:nvSpPr>
            <p:spPr bwMode="auto">
              <a:xfrm>
                <a:off x="536" y="456"/>
                <a:ext cx="9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fill="hold" grpId="0" nodeType="clickEffect">
                                  <p:stCondLst>
                                    <p:cond delay="0"/>
                                  </p:stCondLst>
                                  <p:childTnLst>
                                    <p:animMotion origin="layout" path="M -3.88889E-6 -7.51445E-7 L 0.46598 -7.51445E-7 " pathEditMode="relative" rAng="0" ptsTypes="AA">
                                      <p:cBhvr>
                                        <p:cTn id="6" dur="1000" fill="hold"/>
                                        <p:tgtEl>
                                          <p:spTgt spid="634884"/>
                                        </p:tgtEl>
                                        <p:attrNameLst>
                                          <p:attrName>ppt_x</p:attrName>
                                          <p:attrName>ppt_y</p:attrName>
                                        </p:attrNameLst>
                                      </p:cBhvr>
                                      <p:rCtr x="23299" y="0"/>
                                    </p:animMotion>
                                  </p:childTnLst>
                                </p:cTn>
                              </p:par>
                              <p:par>
                                <p:cTn id="7" presetID="35" presetClass="path" presetSubtype="0" accel="50000" fill="hold" grpId="0" nodeType="withEffect">
                                  <p:stCondLst>
                                    <p:cond delay="0"/>
                                  </p:stCondLst>
                                  <p:childTnLst>
                                    <p:animMotion origin="layout" path="M 0.00556 -2.22222E-6 L -0.45555 -2.22222E-6 " pathEditMode="relative" rAng="0" ptsTypes="AA">
                                      <p:cBhvr>
                                        <p:cTn id="8" dur="1000" fill="hold"/>
                                        <p:tgtEl>
                                          <p:spTgt spid="634890"/>
                                        </p:tgtEl>
                                        <p:attrNameLst>
                                          <p:attrName>ppt_x</p:attrName>
                                          <p:attrName>ppt_y</p:attrName>
                                        </p:attrNameLst>
                                      </p:cBhvr>
                                      <p:rCtr x="-23056" y="0"/>
                                    </p:animMotion>
                                  </p:childTnLst>
                                </p:cTn>
                              </p:par>
                            </p:childTnLst>
                          </p:cTn>
                        </p:par>
                        <p:par>
                          <p:cTn id="9" fill="hold" nodeType="afterGroup">
                            <p:stCondLst>
                              <p:cond delay="1000"/>
                            </p:stCondLst>
                            <p:childTnLst>
                              <p:par>
                                <p:cTn id="10" presetID="1" presetClass="exit" presetSubtype="0" fill="hold" grpId="1" nodeType="afterEffect">
                                  <p:stCondLst>
                                    <p:cond delay="0"/>
                                  </p:stCondLst>
                                  <p:childTnLst>
                                    <p:set>
                                      <p:cBhvr>
                                        <p:cTn id="11" dur="1" fill="hold">
                                          <p:stCondLst>
                                            <p:cond delay="0"/>
                                          </p:stCondLst>
                                        </p:cTn>
                                        <p:tgtEl>
                                          <p:spTgt spid="634890"/>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634884"/>
                                        </p:tgtEl>
                                        <p:attrNameLst>
                                          <p:attrName>style.visibility</p:attrName>
                                        </p:attrNameLst>
                                      </p:cBhvr>
                                      <p:to>
                                        <p:strVal val="hidden"/>
                                      </p:to>
                                    </p:set>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634910"/>
                                        </p:tgtEl>
                                        <p:attrNameLst>
                                          <p:attrName>style.visibility</p:attrName>
                                        </p:attrNameLst>
                                      </p:cBhvr>
                                      <p:to>
                                        <p:strVal val="visible"/>
                                      </p:to>
                                    </p:set>
                                  </p:childTnLst>
                                </p:cTn>
                              </p:par>
                              <p:par>
                                <p:cTn id="17" presetID="26" presetClass="entr" presetSubtype="0" fill="hold" nodeType="withEffect">
                                  <p:stCondLst>
                                    <p:cond delay="0"/>
                                  </p:stCondLst>
                                  <p:childTnLst>
                                    <p:set>
                                      <p:cBhvr>
                                        <p:cTn id="18" dur="1" fill="hold">
                                          <p:stCondLst>
                                            <p:cond delay="0"/>
                                          </p:stCondLst>
                                        </p:cTn>
                                        <p:tgtEl>
                                          <p:spTgt spid="634956"/>
                                        </p:tgtEl>
                                        <p:attrNameLst>
                                          <p:attrName>style.visibility</p:attrName>
                                        </p:attrNameLst>
                                      </p:cBhvr>
                                      <p:to>
                                        <p:strVal val="visible"/>
                                      </p:to>
                                    </p:set>
                                    <p:animEffect transition="in" filter="wipe(down)">
                                      <p:cBhvr>
                                        <p:cTn id="19" dur="580">
                                          <p:stCondLst>
                                            <p:cond delay="0"/>
                                          </p:stCondLst>
                                        </p:cTn>
                                        <p:tgtEl>
                                          <p:spTgt spid="634956"/>
                                        </p:tgtEl>
                                      </p:cBhvr>
                                    </p:animEffect>
                                    <p:anim calcmode="lin" valueType="num">
                                      <p:cBhvr>
                                        <p:cTn id="20" dur="1822" tmFilter="0,0; 0.14,0.36; 0.43,0.73; 0.71,0.91; 1.0,1.0">
                                          <p:stCondLst>
                                            <p:cond delay="0"/>
                                          </p:stCondLst>
                                        </p:cTn>
                                        <p:tgtEl>
                                          <p:spTgt spid="63495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3495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3495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3495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34956"/>
                                        </p:tgtEl>
                                        <p:attrNameLst>
                                          <p:attrName>ppt_y</p:attrName>
                                        </p:attrNameLst>
                                      </p:cBhvr>
                                      <p:tavLst>
                                        <p:tav tm="0" fmla="#ppt_y-sin(pi*$)/81">
                                          <p:val>
                                            <p:fltVal val="0"/>
                                          </p:val>
                                        </p:tav>
                                        <p:tav tm="100000">
                                          <p:val>
                                            <p:fltVal val="1"/>
                                          </p:val>
                                        </p:tav>
                                      </p:tavLst>
                                    </p:anim>
                                    <p:animScale>
                                      <p:cBhvr>
                                        <p:cTn id="25" dur="26">
                                          <p:stCondLst>
                                            <p:cond delay="650"/>
                                          </p:stCondLst>
                                        </p:cTn>
                                        <p:tgtEl>
                                          <p:spTgt spid="634956"/>
                                        </p:tgtEl>
                                      </p:cBhvr>
                                      <p:to x="100000" y="60000"/>
                                    </p:animScale>
                                    <p:animScale>
                                      <p:cBhvr>
                                        <p:cTn id="26" dur="166" decel="50000">
                                          <p:stCondLst>
                                            <p:cond delay="676"/>
                                          </p:stCondLst>
                                        </p:cTn>
                                        <p:tgtEl>
                                          <p:spTgt spid="634956"/>
                                        </p:tgtEl>
                                      </p:cBhvr>
                                      <p:to x="100000" y="100000"/>
                                    </p:animScale>
                                    <p:animScale>
                                      <p:cBhvr>
                                        <p:cTn id="27" dur="26">
                                          <p:stCondLst>
                                            <p:cond delay="1312"/>
                                          </p:stCondLst>
                                        </p:cTn>
                                        <p:tgtEl>
                                          <p:spTgt spid="634956"/>
                                        </p:tgtEl>
                                      </p:cBhvr>
                                      <p:to x="100000" y="80000"/>
                                    </p:animScale>
                                    <p:animScale>
                                      <p:cBhvr>
                                        <p:cTn id="28" dur="166" decel="50000">
                                          <p:stCondLst>
                                            <p:cond delay="1338"/>
                                          </p:stCondLst>
                                        </p:cTn>
                                        <p:tgtEl>
                                          <p:spTgt spid="634956"/>
                                        </p:tgtEl>
                                      </p:cBhvr>
                                      <p:to x="100000" y="100000"/>
                                    </p:animScale>
                                    <p:animScale>
                                      <p:cBhvr>
                                        <p:cTn id="29" dur="26">
                                          <p:stCondLst>
                                            <p:cond delay="1642"/>
                                          </p:stCondLst>
                                        </p:cTn>
                                        <p:tgtEl>
                                          <p:spTgt spid="634956"/>
                                        </p:tgtEl>
                                      </p:cBhvr>
                                      <p:to x="100000" y="90000"/>
                                    </p:animScale>
                                    <p:animScale>
                                      <p:cBhvr>
                                        <p:cTn id="30" dur="166" decel="50000">
                                          <p:stCondLst>
                                            <p:cond delay="1668"/>
                                          </p:stCondLst>
                                        </p:cTn>
                                        <p:tgtEl>
                                          <p:spTgt spid="634956"/>
                                        </p:tgtEl>
                                      </p:cBhvr>
                                      <p:to x="100000" y="100000"/>
                                    </p:animScale>
                                    <p:animScale>
                                      <p:cBhvr>
                                        <p:cTn id="31" dur="26">
                                          <p:stCondLst>
                                            <p:cond delay="1808"/>
                                          </p:stCondLst>
                                        </p:cTn>
                                        <p:tgtEl>
                                          <p:spTgt spid="634956"/>
                                        </p:tgtEl>
                                      </p:cBhvr>
                                      <p:to x="100000" y="95000"/>
                                    </p:animScale>
                                    <p:animScale>
                                      <p:cBhvr>
                                        <p:cTn id="32" dur="166" decel="50000">
                                          <p:stCondLst>
                                            <p:cond delay="1834"/>
                                          </p:stCondLst>
                                        </p:cTn>
                                        <p:tgtEl>
                                          <p:spTgt spid="634956"/>
                                        </p:tgtEl>
                                      </p:cBhvr>
                                      <p:to x="100000" y="100000"/>
                                    </p:animScale>
                                  </p:childTnLst>
                                </p:cTn>
                              </p:par>
                            </p:childTnLst>
                          </p:cTn>
                        </p:par>
                        <p:par>
                          <p:cTn id="33" fill="hold" nodeType="afterGroup">
                            <p:stCondLst>
                              <p:cond delay="3000"/>
                            </p:stCondLst>
                            <p:childTnLst>
                              <p:par>
                                <p:cTn id="34" presetID="9" presetClass="entr" presetSubtype="0" fill="hold" grpId="0" nodeType="afterEffect" nodePh="1">
                                  <p:stCondLst>
                                    <p:cond delay="0"/>
                                  </p:stCondLst>
                                  <p:endCondLst>
                                    <p:cond evt="begin" delay="0">
                                      <p:tn val="34"/>
                                    </p:cond>
                                  </p:endCondLst>
                                  <p:childTnLst>
                                    <p:set>
                                      <p:cBhvr>
                                        <p:cTn id="35" dur="1" fill="hold">
                                          <p:stCondLst>
                                            <p:cond delay="0"/>
                                          </p:stCondLst>
                                        </p:cTn>
                                        <p:tgtEl>
                                          <p:spTgt spid="634954"/>
                                        </p:tgtEl>
                                        <p:attrNameLst>
                                          <p:attrName>style.visibility</p:attrName>
                                        </p:attrNameLst>
                                      </p:cBhvr>
                                      <p:to>
                                        <p:strVal val="visible"/>
                                      </p:to>
                                    </p:set>
                                    <p:animEffect transition="in" filter="dissolve">
                                      <p:cBhvr>
                                        <p:cTn id="36" dur="500"/>
                                        <p:tgtEl>
                                          <p:spTgt spid="634954"/>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xit" presetSubtype="0" fill="hold" nodeType="clickEffect">
                                  <p:stCondLst>
                                    <p:cond delay="0"/>
                                  </p:stCondLst>
                                  <p:childTnLst>
                                    <p:animEffect transition="out" filter="fade">
                                      <p:cBhvr>
                                        <p:cTn id="40" dur="2000"/>
                                        <p:tgtEl>
                                          <p:spTgt spid="634956"/>
                                        </p:tgtEl>
                                      </p:cBhvr>
                                    </p:animEffect>
                                    <p:set>
                                      <p:cBhvr>
                                        <p:cTn id="41" dur="1" fill="hold">
                                          <p:stCondLst>
                                            <p:cond delay="1999"/>
                                          </p:stCondLst>
                                        </p:cTn>
                                        <p:tgtEl>
                                          <p:spTgt spid="634956"/>
                                        </p:tgtEl>
                                        <p:attrNameLst>
                                          <p:attrName>style.visibility</p:attrName>
                                        </p:attrNameLst>
                                      </p:cBhvr>
                                      <p:to>
                                        <p:strVal val="hidden"/>
                                      </p:to>
                                    </p:set>
                                  </p:childTnLst>
                                </p:cTn>
                              </p:par>
                              <p:par>
                                <p:cTn id="42" presetID="10" presetClass="exit" presetSubtype="0" fill="hold" grpId="1" nodeType="withEffect" nodePh="1">
                                  <p:stCondLst>
                                    <p:cond delay="0"/>
                                  </p:stCondLst>
                                  <p:endCondLst>
                                    <p:cond evt="begin" delay="0">
                                      <p:tn val="42"/>
                                    </p:cond>
                                  </p:endCondLst>
                                  <p:childTnLst>
                                    <p:animEffect transition="out" filter="fade">
                                      <p:cBhvr>
                                        <p:cTn id="43" dur="2000"/>
                                        <p:tgtEl>
                                          <p:spTgt spid="634954"/>
                                        </p:tgtEl>
                                      </p:cBhvr>
                                    </p:animEffect>
                                    <p:set>
                                      <p:cBhvr>
                                        <p:cTn id="44" dur="1" fill="hold">
                                          <p:stCondLst>
                                            <p:cond delay="1999"/>
                                          </p:stCondLst>
                                        </p:cTn>
                                        <p:tgtEl>
                                          <p:spTgt spid="63495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2000"/>
                                        <p:tgtEl>
                                          <p:spTgt spid="634910"/>
                                        </p:tgtEl>
                                      </p:cBhvr>
                                    </p:animEffect>
                                    <p:set>
                                      <p:cBhvr>
                                        <p:cTn id="47" dur="1" fill="hold">
                                          <p:stCondLst>
                                            <p:cond delay="1999"/>
                                          </p:stCondLst>
                                        </p:cTn>
                                        <p:tgtEl>
                                          <p:spTgt spid="634910"/>
                                        </p:tgtEl>
                                        <p:attrNameLst>
                                          <p:attrName>style.visibility</p:attrName>
                                        </p:attrNameLst>
                                      </p:cBhvr>
                                      <p:to>
                                        <p:strVal val="hidden"/>
                                      </p:to>
                                    </p:set>
                                  </p:childTnLst>
                                </p:cTn>
                              </p:par>
                              <p:par>
                                <p:cTn id="48" presetID="9" presetClass="entr" presetSubtype="0" fill="hold" grpId="0" nodeType="withEffect">
                                  <p:stCondLst>
                                    <p:cond delay="0"/>
                                  </p:stCondLst>
                                  <p:childTnLst>
                                    <p:set>
                                      <p:cBhvr>
                                        <p:cTn id="49" dur="1" fill="hold">
                                          <p:stCondLst>
                                            <p:cond delay="0"/>
                                          </p:stCondLst>
                                        </p:cTn>
                                        <p:tgtEl>
                                          <p:spTgt spid="634911"/>
                                        </p:tgtEl>
                                        <p:attrNameLst>
                                          <p:attrName>style.visibility</p:attrName>
                                        </p:attrNameLst>
                                      </p:cBhvr>
                                      <p:to>
                                        <p:strVal val="visible"/>
                                      </p:to>
                                    </p:set>
                                    <p:animEffect transition="in" filter="dissolve">
                                      <p:cBhvr>
                                        <p:cTn id="50" dur="500"/>
                                        <p:tgtEl>
                                          <p:spTgt spid="63491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634912"/>
                                        </p:tgtEl>
                                        <p:attrNameLst>
                                          <p:attrName>style.visibility</p:attrName>
                                        </p:attrNameLst>
                                      </p:cBhvr>
                                      <p:to>
                                        <p:strVal val="visible"/>
                                      </p:to>
                                    </p:set>
                                    <p:animEffect transition="in" filter="dissolve">
                                      <p:cBhvr>
                                        <p:cTn id="53" dur="500"/>
                                        <p:tgtEl>
                                          <p:spTgt spid="63491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nodeType="clickEffect">
                                  <p:stCondLst>
                                    <p:cond delay="0"/>
                                  </p:stCondLst>
                                  <p:childTnLst>
                                    <p:set>
                                      <p:cBhvr>
                                        <p:cTn id="57" dur="1" fill="hold">
                                          <p:stCondLst>
                                            <p:cond delay="0"/>
                                          </p:stCondLst>
                                        </p:cTn>
                                        <p:tgtEl>
                                          <p:spTgt spid="634931"/>
                                        </p:tgtEl>
                                        <p:attrNameLst>
                                          <p:attrName>style.visibility</p:attrName>
                                        </p:attrNameLst>
                                      </p:cBhvr>
                                      <p:to>
                                        <p:strVal val="visible"/>
                                      </p:to>
                                    </p:set>
                                    <p:animEffect transition="in" filter="wipe(up)">
                                      <p:cBhvr>
                                        <p:cTn id="58" dur="2000"/>
                                        <p:tgtEl>
                                          <p:spTgt spid="634931"/>
                                        </p:tgtEl>
                                      </p:cBhvr>
                                    </p:animEffect>
                                  </p:childTnLst>
                                </p:cTn>
                              </p:par>
                              <p:par>
                                <p:cTn id="59" presetID="22" presetClass="entr" presetSubtype="4" fill="hold" nodeType="withEffect">
                                  <p:stCondLst>
                                    <p:cond delay="0"/>
                                  </p:stCondLst>
                                  <p:childTnLst>
                                    <p:set>
                                      <p:cBhvr>
                                        <p:cTn id="60" dur="1" fill="hold">
                                          <p:stCondLst>
                                            <p:cond delay="0"/>
                                          </p:stCondLst>
                                        </p:cTn>
                                        <p:tgtEl>
                                          <p:spTgt spid="634957"/>
                                        </p:tgtEl>
                                        <p:attrNameLst>
                                          <p:attrName>style.visibility</p:attrName>
                                        </p:attrNameLst>
                                      </p:cBhvr>
                                      <p:to>
                                        <p:strVal val="visible"/>
                                      </p:to>
                                    </p:set>
                                    <p:animEffect transition="in" filter="wipe(down)">
                                      <p:cBhvr>
                                        <p:cTn id="61" dur="2000"/>
                                        <p:tgtEl>
                                          <p:spTgt spid="63495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 presetClass="entr" presetSubtype="0" fill="hold" nodeType="clickEffect">
                                  <p:stCondLst>
                                    <p:cond delay="0"/>
                                  </p:stCondLst>
                                  <p:childTnLst>
                                    <p:set>
                                      <p:cBhvr>
                                        <p:cTn id="65" dur="1" fill="hold">
                                          <p:stCondLst>
                                            <p:cond delay="0"/>
                                          </p:stCondLst>
                                        </p:cTn>
                                        <p:tgtEl>
                                          <p:spTgt spid="634992"/>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6349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4" grpId="0" animBg="1"/>
      <p:bldP spid="634884" grpId="1" animBg="1"/>
      <p:bldP spid="634890" grpId="0" animBg="1"/>
      <p:bldP spid="634890" grpId="1" animBg="1"/>
      <p:bldP spid="634910" grpId="0" animBg="1"/>
      <p:bldP spid="634910" grpId="1" animBg="1"/>
      <p:bldP spid="634911" grpId="0" animBg="1"/>
      <p:bldP spid="634912" grpId="0" animBg="1"/>
      <p:bldP spid="634954" grpId="0"/>
      <p:bldP spid="63495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E00D5C2-2958-4125-95D7-6432FC0837B7}" type="slidenum">
              <a:rPr lang="fr-FR" altLang="en-US" sz="1200" smtClean="0">
                <a:solidFill>
                  <a:schemeClr val="tx2"/>
                </a:solidFill>
              </a:rPr>
              <a:pPr eaLnBrk="1" hangingPunct="1">
                <a:spcBef>
                  <a:spcPct val="0"/>
                </a:spcBef>
                <a:buClrTx/>
                <a:buSzTx/>
                <a:buFontTx/>
                <a:buNone/>
              </a:pPr>
              <a:t>27</a:t>
            </a:fld>
            <a:endParaRPr lang="fr-FR" altLang="en-US" sz="1200" smtClean="0">
              <a:solidFill>
                <a:schemeClr val="tx2"/>
              </a:solidFill>
            </a:endParaRPr>
          </a:p>
        </p:txBody>
      </p:sp>
      <p:sp>
        <p:nvSpPr>
          <p:cNvPr id="29699" name="Rectangle 2"/>
          <p:cNvSpPr>
            <a:spLocks noGrp="1" noChangeArrowheads="1"/>
          </p:cNvSpPr>
          <p:nvPr>
            <p:ph type="title"/>
          </p:nvPr>
        </p:nvSpPr>
        <p:spPr>
          <a:xfrm>
            <a:off x="323850" y="0"/>
            <a:ext cx="8531225" cy="519113"/>
          </a:xfrm>
        </p:spPr>
        <p:txBody>
          <a:bodyPr/>
          <a:lstStyle/>
          <a:p>
            <a:pPr eaLnBrk="1" hangingPunct="1"/>
            <a:r>
              <a:rPr lang="en-US" altLang="fr-FR" smtClean="0"/>
              <a:t>Des géants pour traquer l’infiniment petit</a:t>
            </a:r>
            <a:endParaRPr lang="fr-FR" altLang="fr-FR" smtClean="0"/>
          </a:p>
        </p:txBody>
      </p:sp>
      <p:pic>
        <p:nvPicPr>
          <p:cNvPr id="297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3811588"/>
            <a:ext cx="4197350"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715963"/>
            <a:ext cx="4538663"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4738" y="715963"/>
            <a:ext cx="3856037"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825" y="3784600"/>
            <a:ext cx="3259138" cy="25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Text Box 7"/>
          <p:cNvSpPr txBox="1">
            <a:spLocks noChangeArrowheads="1"/>
          </p:cNvSpPr>
          <p:nvPr/>
        </p:nvSpPr>
        <p:spPr bwMode="auto">
          <a:xfrm>
            <a:off x="3871913" y="666750"/>
            <a:ext cx="8080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Atlas</a:t>
            </a:r>
          </a:p>
        </p:txBody>
      </p:sp>
      <p:sp>
        <p:nvSpPr>
          <p:cNvPr id="29705" name="Text Box 8"/>
          <p:cNvSpPr txBox="1">
            <a:spLocks noChangeArrowheads="1"/>
          </p:cNvSpPr>
          <p:nvPr/>
        </p:nvSpPr>
        <p:spPr bwMode="auto">
          <a:xfrm>
            <a:off x="7885113" y="666750"/>
            <a:ext cx="746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CMS</a:t>
            </a:r>
          </a:p>
        </p:txBody>
      </p:sp>
      <p:sp>
        <p:nvSpPr>
          <p:cNvPr id="29706" name="Text Box 9"/>
          <p:cNvSpPr txBox="1">
            <a:spLocks noChangeArrowheads="1"/>
          </p:cNvSpPr>
          <p:nvPr/>
        </p:nvSpPr>
        <p:spPr bwMode="auto">
          <a:xfrm>
            <a:off x="925513" y="3803650"/>
            <a:ext cx="8493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LHCb</a:t>
            </a:r>
          </a:p>
        </p:txBody>
      </p:sp>
      <p:sp>
        <p:nvSpPr>
          <p:cNvPr id="29707" name="Text Box 10"/>
          <p:cNvSpPr txBox="1">
            <a:spLocks noChangeArrowheads="1"/>
          </p:cNvSpPr>
          <p:nvPr/>
        </p:nvSpPr>
        <p:spPr bwMode="auto">
          <a:xfrm>
            <a:off x="4646613" y="3790950"/>
            <a:ext cx="776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Alice</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839D014-0B1D-4CA4-A8D3-B9E7024D09DF}" type="slidenum">
              <a:rPr lang="fr-FR" altLang="en-US" sz="1200" smtClean="0">
                <a:solidFill>
                  <a:schemeClr val="tx2"/>
                </a:solidFill>
              </a:rPr>
              <a:pPr eaLnBrk="1" hangingPunct="1">
                <a:spcBef>
                  <a:spcPct val="0"/>
                </a:spcBef>
                <a:buClrTx/>
                <a:buSzTx/>
                <a:buFontTx/>
                <a:buNone/>
              </a:pPr>
              <a:t>28</a:t>
            </a:fld>
            <a:endParaRPr lang="fr-FR" altLang="en-US" sz="1200" smtClean="0">
              <a:solidFill>
                <a:schemeClr val="tx2"/>
              </a:solidFill>
            </a:endParaRPr>
          </a:p>
        </p:txBody>
      </p:sp>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 y="15240"/>
            <a:ext cx="9372600" cy="6603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48" name="Rectangle 3"/>
          <p:cNvSpPr>
            <a:spLocks noGrp="1" noChangeArrowheads="1"/>
          </p:cNvSpPr>
          <p:nvPr>
            <p:ph type="title"/>
          </p:nvPr>
        </p:nvSpPr>
        <p:spPr>
          <a:xfrm>
            <a:off x="163513" y="0"/>
            <a:ext cx="3824287" cy="519113"/>
          </a:xfrm>
        </p:spPr>
        <p:txBody>
          <a:bodyPr/>
          <a:lstStyle/>
          <a:p>
            <a:pPr eaLnBrk="1" hangingPunct="1"/>
            <a:r>
              <a:rPr lang="en-US" altLang="fr-FR" smtClean="0"/>
              <a:t>Le détecteur Atlas</a:t>
            </a:r>
          </a:p>
        </p:txBody>
      </p:sp>
      <p:sp>
        <p:nvSpPr>
          <p:cNvPr id="31752" name="Text Box 7"/>
          <p:cNvSpPr txBox="1">
            <a:spLocks noChangeArrowheads="1"/>
          </p:cNvSpPr>
          <p:nvPr/>
        </p:nvSpPr>
        <p:spPr bwMode="auto">
          <a:xfrm>
            <a:off x="167640" y="6035040"/>
            <a:ext cx="1919862" cy="95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dirty="0" err="1"/>
              <a:t>Diameter</a:t>
            </a:r>
            <a:r>
              <a:rPr lang="fr-FR" altLang="fr-FR" sz="1400" dirty="0"/>
              <a:t>: 25m</a:t>
            </a:r>
          </a:p>
          <a:p>
            <a:pPr eaLnBrk="1" hangingPunct="1">
              <a:spcBef>
                <a:spcPct val="0"/>
              </a:spcBef>
              <a:buClrTx/>
              <a:buSzTx/>
              <a:buFontTx/>
              <a:buNone/>
            </a:pPr>
            <a:r>
              <a:rPr lang="fr-FR" altLang="fr-FR" sz="1400" dirty="0"/>
              <a:t>Longueur: 46m</a:t>
            </a:r>
          </a:p>
          <a:p>
            <a:pPr eaLnBrk="1" hangingPunct="1">
              <a:spcBef>
                <a:spcPct val="0"/>
              </a:spcBef>
              <a:buClrTx/>
              <a:buSzTx/>
              <a:buFontTx/>
              <a:buNone/>
            </a:pPr>
            <a:r>
              <a:rPr lang="fr-FR" altLang="fr-FR" sz="1400" dirty="0" smtClean="0"/>
              <a:t>Poids: </a:t>
            </a:r>
            <a:r>
              <a:rPr lang="fr-FR" altLang="fr-FR" sz="1400" dirty="0"/>
              <a:t>7000 tonnes</a:t>
            </a:r>
          </a:p>
          <a:p>
            <a:pPr eaLnBrk="1" hangingPunct="1">
              <a:spcBef>
                <a:spcPct val="0"/>
              </a:spcBef>
              <a:buClrTx/>
              <a:buSzTx/>
              <a:buFontTx/>
              <a:buNone/>
            </a:pPr>
            <a:endParaRPr lang="fr-FR" altLang="fr-FR" sz="1400" dirty="0"/>
          </a:p>
        </p:txBody>
      </p:sp>
      <p:sp>
        <p:nvSpPr>
          <p:cNvPr id="31753" name="Text Box 8"/>
          <p:cNvSpPr txBox="1">
            <a:spLocks noChangeArrowheads="1"/>
          </p:cNvSpPr>
          <p:nvPr/>
        </p:nvSpPr>
        <p:spPr bwMode="auto">
          <a:xfrm>
            <a:off x="2065338" y="6233160"/>
            <a:ext cx="22399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dirty="0"/>
              <a:t>3000 km de </a:t>
            </a:r>
            <a:r>
              <a:rPr lang="fr-FR" altLang="fr-FR" sz="1400" dirty="0" err="1"/>
              <a:t>cables</a:t>
            </a:r>
            <a:endParaRPr lang="fr-FR" altLang="fr-FR" sz="1400" dirty="0"/>
          </a:p>
          <a:p>
            <a:pPr eaLnBrk="1" hangingPunct="1">
              <a:spcBef>
                <a:spcPct val="0"/>
              </a:spcBef>
              <a:buClrTx/>
              <a:buSzTx/>
              <a:buFontTx/>
              <a:buNone/>
            </a:pPr>
            <a:r>
              <a:rPr lang="fr-FR" altLang="fr-FR" sz="1400" dirty="0"/>
              <a:t>100 millions de canaux</a:t>
            </a:r>
          </a:p>
        </p:txBody>
      </p:sp>
      <p:sp>
        <p:nvSpPr>
          <p:cNvPr id="2" name="Rectangle 1"/>
          <p:cNvSpPr/>
          <p:nvPr/>
        </p:nvSpPr>
        <p:spPr>
          <a:xfrm>
            <a:off x="4592320" y="6244917"/>
            <a:ext cx="1630680" cy="523220"/>
          </a:xfrm>
          <a:prstGeom prst="rect">
            <a:avLst/>
          </a:prstGeom>
        </p:spPr>
        <p:txBody>
          <a:bodyPr wrap="square">
            <a:spAutoFit/>
          </a:bodyPr>
          <a:lstStyle/>
          <a:p>
            <a:r>
              <a:rPr lang="fr-FR" altLang="fr-FR" sz="1400" dirty="0"/>
              <a:t>38 pays</a:t>
            </a:r>
          </a:p>
          <a:p>
            <a:r>
              <a:rPr lang="fr-FR" altLang="fr-FR" sz="1400" dirty="0" smtClean="0"/>
              <a:t>3000 </a:t>
            </a:r>
            <a:r>
              <a:rPr lang="fr-FR" altLang="fr-FR" sz="1400" dirty="0"/>
              <a:t>auteurs</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0C09CC7-0610-4A1E-A6B7-FE8717D225EB}" type="slidenum">
              <a:rPr lang="fr-FR" altLang="en-US" sz="1200" smtClean="0">
                <a:solidFill>
                  <a:schemeClr val="tx2"/>
                </a:solidFill>
              </a:rPr>
              <a:pPr eaLnBrk="1" hangingPunct="1">
                <a:spcBef>
                  <a:spcPct val="0"/>
                </a:spcBef>
                <a:buClrTx/>
                <a:buSzTx/>
                <a:buFontTx/>
                <a:buNone/>
              </a:pPr>
              <a:t>29</a:t>
            </a:fld>
            <a:endParaRPr lang="fr-FR" altLang="en-US" sz="1200" smtClean="0">
              <a:solidFill>
                <a:schemeClr val="tx2"/>
              </a:solidFill>
            </a:endParaRPr>
          </a:p>
        </p:txBody>
      </p:sp>
      <p:sp>
        <p:nvSpPr>
          <p:cNvPr id="33795" name="Rectangle 2"/>
          <p:cNvSpPr>
            <a:spLocks noGrp="1" noChangeArrowheads="1"/>
          </p:cNvSpPr>
          <p:nvPr>
            <p:ph type="title"/>
          </p:nvPr>
        </p:nvSpPr>
        <p:spPr>
          <a:xfrm>
            <a:off x="2679700" y="0"/>
            <a:ext cx="3824288" cy="519113"/>
          </a:xfrm>
        </p:spPr>
        <p:txBody>
          <a:bodyPr/>
          <a:lstStyle/>
          <a:p>
            <a:pPr eaLnBrk="1" hangingPunct="1"/>
            <a:r>
              <a:rPr lang="en-US" altLang="fr-FR" smtClean="0"/>
              <a:t>Le détecteur </a:t>
            </a:r>
            <a:r>
              <a:rPr lang="fr-FR" altLang="fr-FR" smtClean="0"/>
              <a:t>Atlas</a:t>
            </a:r>
          </a:p>
        </p:txBody>
      </p:sp>
      <p:pic>
        <p:nvPicPr>
          <p:cNvPr id="33796" name="Picture 3"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26" y="8255"/>
            <a:ext cx="10521047" cy="6849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8948" name="Oval 4"/>
          <p:cNvSpPr>
            <a:spLocks noChangeArrowheads="1"/>
          </p:cNvSpPr>
          <p:nvPr/>
        </p:nvSpPr>
        <p:spPr bwMode="auto">
          <a:xfrm>
            <a:off x="4375150" y="4973320"/>
            <a:ext cx="546100" cy="977900"/>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89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43973216-12DD-4A55-9BB1-031A40290461}" type="slidenum">
              <a:rPr lang="fr-FR" altLang="en-US" sz="1200" smtClean="0">
                <a:solidFill>
                  <a:schemeClr val="tx2"/>
                </a:solidFill>
              </a:rPr>
              <a:pPr eaLnBrk="1" hangingPunct="1">
                <a:spcBef>
                  <a:spcPct val="0"/>
                </a:spcBef>
                <a:buClrTx/>
                <a:buSzTx/>
                <a:buFontTx/>
                <a:buNone/>
              </a:pPr>
              <a:t>3</a:t>
            </a:fld>
            <a:endParaRPr lang="fr-FR" altLang="en-US" sz="1200" smtClean="0">
              <a:solidFill>
                <a:schemeClr val="tx2"/>
              </a:solidFill>
            </a:endParaRPr>
          </a:p>
        </p:txBody>
      </p:sp>
      <p:sp>
        <p:nvSpPr>
          <p:cNvPr id="5123" name="Rectangle 9"/>
          <p:cNvSpPr>
            <a:spLocks noChangeArrowheads="1"/>
          </p:cNvSpPr>
          <p:nvPr/>
        </p:nvSpPr>
        <p:spPr bwMode="auto">
          <a:xfrm>
            <a:off x="0" y="0"/>
            <a:ext cx="9144000" cy="68580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124" name="Rectangle 8"/>
          <p:cNvSpPr>
            <a:spLocks noChangeArrowheads="1"/>
          </p:cNvSpPr>
          <p:nvPr/>
        </p:nvSpPr>
        <p:spPr bwMode="auto">
          <a:xfrm>
            <a:off x="152400" y="15240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125" name="Rectangle 4"/>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5126" name="Group 5"/>
          <p:cNvGrpSpPr>
            <a:grpSpLocks/>
          </p:cNvGrpSpPr>
          <p:nvPr/>
        </p:nvGrpSpPr>
        <p:grpSpPr bwMode="auto">
          <a:xfrm>
            <a:off x="6324600" y="-76200"/>
            <a:ext cx="3730625" cy="2971800"/>
            <a:chOff x="-584" y="1409"/>
            <a:chExt cx="3619" cy="2911"/>
          </a:xfrm>
        </p:grpSpPr>
        <p:pic>
          <p:nvPicPr>
            <p:cNvPr id="5134" name="Picture 6" descr="atlas_collisionjuillet_r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 y="1409"/>
              <a:ext cx="3619" cy="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5" name="Rectangle 7"/>
            <p:cNvSpPr>
              <a:spLocks noChangeArrowheads="1"/>
            </p:cNvSpPr>
            <p:nvPr/>
          </p:nvSpPr>
          <p:spPr bwMode="auto">
            <a:xfrm>
              <a:off x="-516" y="1416"/>
              <a:ext cx="1032" cy="816"/>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1000"/>
            </a:p>
          </p:txBody>
        </p:sp>
      </p:grpSp>
      <p:sp>
        <p:nvSpPr>
          <p:cNvPr id="5127" name="Rectangle 2"/>
          <p:cNvSpPr>
            <a:spLocks noGrp="1" noChangeArrowheads="1"/>
          </p:cNvSpPr>
          <p:nvPr>
            <p:ph type="title"/>
          </p:nvPr>
        </p:nvSpPr>
        <p:spPr>
          <a:xfrm>
            <a:off x="-14288" y="228600"/>
            <a:ext cx="4591051" cy="579438"/>
          </a:xfrm>
        </p:spPr>
        <p:txBody>
          <a:bodyPr wrap="square"/>
          <a:lstStyle/>
          <a:p>
            <a:pPr eaLnBrk="1" hangingPunct="1"/>
            <a:r>
              <a:rPr lang="fr-FR" altLang="fr-FR" sz="3200" smtClean="0"/>
              <a:t>Plan de l’exposé</a:t>
            </a:r>
          </a:p>
        </p:txBody>
      </p:sp>
      <p:sp>
        <p:nvSpPr>
          <p:cNvPr id="868355" name="Rectangle 3"/>
          <p:cNvSpPr>
            <a:spLocks noGrp="1" noChangeArrowheads="1"/>
          </p:cNvSpPr>
          <p:nvPr>
            <p:ph type="body" idx="1"/>
          </p:nvPr>
        </p:nvSpPr>
        <p:spPr>
          <a:xfrm>
            <a:off x="300038" y="1066800"/>
            <a:ext cx="8843962" cy="5791200"/>
          </a:xfrm>
        </p:spPr>
        <p:txBody>
          <a:bodyPr/>
          <a:lstStyle/>
          <a:p>
            <a:pPr eaLnBrk="1" hangingPunct="1">
              <a:defRPr/>
            </a:pPr>
            <a:r>
              <a:rPr lang="fr-FR" altLang="fr-FR" b="1" dirty="0" smtClean="0">
                <a:solidFill>
                  <a:srgbClr val="00CCFF"/>
                </a:solidFill>
                <a:effectLst>
                  <a:outerShdw blurRad="38100" dist="38100" dir="2700000" algn="tl">
                    <a:srgbClr val="FFFFFF"/>
                  </a:outerShdw>
                </a:effectLst>
              </a:rPr>
              <a:t>Le Modèle Standard</a:t>
            </a:r>
          </a:p>
          <a:p>
            <a:pPr lvl="1" eaLnBrk="1" hangingPunct="1">
              <a:defRPr/>
            </a:pPr>
            <a:r>
              <a:rPr lang="fr-FR" altLang="fr-FR" b="1" dirty="0" smtClean="0">
                <a:solidFill>
                  <a:schemeClr val="folHlink"/>
                </a:solidFill>
                <a:effectLst>
                  <a:outerShdw blurRad="38100" dist="38100" dir="2700000" algn="tl">
                    <a:srgbClr val="FFFFFF"/>
                  </a:outerShdw>
                </a:effectLst>
              </a:rPr>
              <a:t>Particules et interactions</a:t>
            </a:r>
          </a:p>
          <a:p>
            <a:pPr lvl="1" eaLnBrk="1" hangingPunct="1">
              <a:defRPr/>
            </a:pPr>
            <a:r>
              <a:rPr lang="fr-FR" altLang="fr-FR" b="1" dirty="0" smtClean="0">
                <a:solidFill>
                  <a:schemeClr val="folHlink"/>
                </a:solidFill>
                <a:effectLst>
                  <a:outerShdw blurRad="38100" dist="38100" dir="2700000" algn="tl">
                    <a:srgbClr val="FFFFFF"/>
                  </a:outerShdw>
                </a:effectLst>
              </a:rPr>
              <a:t>Le mécanisme de Brout-</a:t>
            </a:r>
            <a:r>
              <a:rPr lang="fr-FR" altLang="fr-FR" b="1" dirty="0" err="1" smtClean="0">
                <a:solidFill>
                  <a:schemeClr val="folHlink"/>
                </a:solidFill>
                <a:effectLst>
                  <a:outerShdw blurRad="38100" dist="38100" dir="2700000" algn="tl">
                    <a:srgbClr val="FFFFFF"/>
                  </a:outerShdw>
                </a:effectLst>
              </a:rPr>
              <a:t>Englert</a:t>
            </a:r>
            <a:r>
              <a:rPr lang="fr-FR" altLang="fr-FR" b="1" dirty="0" smtClean="0">
                <a:solidFill>
                  <a:schemeClr val="folHlink"/>
                </a:solidFill>
                <a:effectLst>
                  <a:outerShdw blurRad="38100" dist="38100" dir="2700000" algn="tl">
                    <a:srgbClr val="FFFFFF"/>
                  </a:outerShdw>
                </a:effectLst>
              </a:rPr>
              <a:t>-Higgs</a:t>
            </a:r>
          </a:p>
          <a:p>
            <a:pPr lvl="1" eaLnBrk="1" hangingPunct="1">
              <a:defRPr/>
            </a:pPr>
            <a:endParaRPr lang="fr-FR" altLang="fr-FR" b="1" dirty="0" smtClean="0">
              <a:solidFill>
                <a:schemeClr val="folHlink"/>
              </a:solidFill>
              <a:effectLst>
                <a:outerShdw blurRad="38100" dist="38100" dir="2700000" algn="tl">
                  <a:srgbClr val="FFFFFF"/>
                </a:outerShdw>
              </a:effectLst>
            </a:endParaRPr>
          </a:p>
          <a:p>
            <a:pPr eaLnBrk="1" hangingPunct="1">
              <a:defRPr/>
            </a:pPr>
            <a:r>
              <a:rPr lang="fr-FR" altLang="fr-FR" b="1" dirty="0" smtClean="0">
                <a:solidFill>
                  <a:srgbClr val="00CCFF"/>
                </a:solidFill>
                <a:effectLst>
                  <a:outerShdw blurRad="38100" dist="38100" dir="2700000" algn="tl">
                    <a:srgbClr val="FFFFFF"/>
                  </a:outerShdw>
                </a:effectLst>
              </a:rPr>
              <a:t>Le défi expérimental</a:t>
            </a:r>
          </a:p>
          <a:p>
            <a:pPr lvl="1" eaLnBrk="1" hangingPunct="1">
              <a:defRPr/>
            </a:pPr>
            <a:r>
              <a:rPr lang="fr-FR" altLang="fr-FR" b="1" dirty="0" smtClean="0">
                <a:solidFill>
                  <a:schemeClr val="folHlink"/>
                </a:solidFill>
                <a:effectLst>
                  <a:outerShdw blurRad="38100" dist="38100" dir="2700000" algn="tl">
                    <a:srgbClr val="FFFFFF"/>
                  </a:outerShdw>
                </a:effectLst>
              </a:rPr>
              <a:t>Le LHC</a:t>
            </a:r>
          </a:p>
          <a:p>
            <a:pPr lvl="1" eaLnBrk="1" hangingPunct="1">
              <a:defRPr/>
            </a:pPr>
            <a:r>
              <a:rPr lang="fr-FR" altLang="fr-FR" b="1" dirty="0" smtClean="0">
                <a:solidFill>
                  <a:schemeClr val="folHlink"/>
                </a:solidFill>
                <a:effectLst>
                  <a:outerShdw blurRad="38100" dist="38100" dir="2700000" algn="tl">
                    <a:srgbClr val="FFFFFF"/>
                  </a:outerShdw>
                </a:effectLst>
              </a:rPr>
              <a:t>Les détecteurs</a:t>
            </a:r>
          </a:p>
          <a:p>
            <a:pPr lvl="1" eaLnBrk="1" hangingPunct="1">
              <a:defRPr/>
            </a:pPr>
            <a:endParaRPr lang="fr-FR" altLang="fr-FR" b="1" dirty="0" smtClean="0">
              <a:solidFill>
                <a:srgbClr val="00CCFF"/>
              </a:solidFill>
              <a:effectLst>
                <a:outerShdw blurRad="38100" dist="38100" dir="2700000" algn="tl">
                  <a:srgbClr val="FFFFFF"/>
                </a:outerShdw>
              </a:effectLst>
            </a:endParaRPr>
          </a:p>
          <a:p>
            <a:pPr eaLnBrk="1" hangingPunct="1">
              <a:defRPr/>
            </a:pPr>
            <a:r>
              <a:rPr lang="fr-FR" altLang="fr-FR" b="1" dirty="0" smtClean="0">
                <a:solidFill>
                  <a:srgbClr val="00CCFF"/>
                </a:solidFill>
                <a:effectLst>
                  <a:outerShdw blurRad="38100" dist="38100" dir="2700000" algn="tl">
                    <a:srgbClr val="FFFFFF"/>
                  </a:outerShdw>
                </a:effectLst>
              </a:rPr>
              <a:t>La découverte du boson de Higgs</a:t>
            </a:r>
          </a:p>
          <a:p>
            <a:pPr lvl="1" eaLnBrk="1" hangingPunct="1">
              <a:defRPr/>
            </a:pPr>
            <a:r>
              <a:rPr lang="fr-FR" altLang="fr-FR" b="1" dirty="0" smtClean="0">
                <a:solidFill>
                  <a:schemeClr val="folHlink"/>
                </a:solidFill>
                <a:effectLst>
                  <a:outerShdw blurRad="38100" dist="38100" dir="2700000" algn="tl">
                    <a:srgbClr val="FFFFFF"/>
                  </a:outerShdw>
                </a:effectLst>
              </a:rPr>
              <a:t>Stratégie de recherche</a:t>
            </a:r>
          </a:p>
          <a:p>
            <a:pPr lvl="1" eaLnBrk="1" hangingPunct="1">
              <a:defRPr/>
            </a:pPr>
            <a:r>
              <a:rPr lang="fr-FR" altLang="fr-FR" b="1" dirty="0" smtClean="0">
                <a:solidFill>
                  <a:schemeClr val="folHlink"/>
                </a:solidFill>
                <a:effectLst>
                  <a:outerShdw blurRad="38100" dist="38100" dir="2700000" algn="tl">
                    <a:srgbClr val="FFFFFF"/>
                  </a:outerShdw>
                </a:effectLst>
              </a:rPr>
              <a:t>Résultats</a:t>
            </a:r>
          </a:p>
        </p:txBody>
      </p:sp>
      <p:grpSp>
        <p:nvGrpSpPr>
          <p:cNvPr id="5129" name="Group 17"/>
          <p:cNvGrpSpPr>
            <a:grpSpLocks/>
          </p:cNvGrpSpPr>
          <p:nvPr/>
        </p:nvGrpSpPr>
        <p:grpSpPr bwMode="auto">
          <a:xfrm>
            <a:off x="4892675" y="2749550"/>
            <a:ext cx="3003550" cy="1943100"/>
            <a:chOff x="3128" y="1726"/>
            <a:chExt cx="2632" cy="1698"/>
          </a:xfrm>
        </p:grpSpPr>
        <p:grpSp>
          <p:nvGrpSpPr>
            <p:cNvPr id="5130" name="Group 15"/>
            <p:cNvGrpSpPr>
              <a:grpSpLocks/>
            </p:cNvGrpSpPr>
            <p:nvPr/>
          </p:nvGrpSpPr>
          <p:grpSpPr bwMode="auto">
            <a:xfrm>
              <a:off x="3211" y="1726"/>
              <a:ext cx="2549" cy="1636"/>
              <a:chOff x="3211" y="1726"/>
              <a:chExt cx="2549" cy="1636"/>
            </a:xfrm>
          </p:grpSpPr>
          <p:pic>
            <p:nvPicPr>
              <p:cNvPr id="5132" name="Picture 12" descr="cms_collisionjuillet_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1" y="1726"/>
                <a:ext cx="2549" cy="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Rectangle 14"/>
              <p:cNvSpPr>
                <a:spLocks noChangeArrowheads="1"/>
              </p:cNvSpPr>
              <p:nvPr/>
            </p:nvSpPr>
            <p:spPr bwMode="auto">
              <a:xfrm>
                <a:off x="3264" y="1736"/>
                <a:ext cx="976" cy="248"/>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5131" name="Rectangle 16"/>
            <p:cNvSpPr>
              <a:spLocks noChangeArrowheads="1"/>
            </p:cNvSpPr>
            <p:nvPr/>
          </p:nvSpPr>
          <p:spPr bwMode="auto">
            <a:xfrm>
              <a:off x="3128" y="2816"/>
              <a:ext cx="208" cy="608"/>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30</a:t>
            </a:fld>
            <a:endParaRPr lang="fr-FR" altLang="en-US"/>
          </a:p>
        </p:txBody>
      </p:sp>
      <p:pic>
        <p:nvPicPr>
          <p:cNvPr id="5" name="Picture 2" descr="muo_gen_1006_004[1]"/>
          <p:cNvPicPr>
            <a:picLocks noChangeAspect="1" noChangeArrowheads="1"/>
          </p:cNvPicPr>
          <p:nvPr/>
        </p:nvPicPr>
        <p:blipFill>
          <a:blip r:embed="rId2" cstate="print"/>
          <a:srcRect/>
          <a:stretch>
            <a:fillRect/>
          </a:stretch>
        </p:blipFill>
        <p:spPr bwMode="auto">
          <a:xfrm>
            <a:off x="5692" y="14068"/>
            <a:ext cx="9144000" cy="6858000"/>
          </a:xfrm>
          <a:prstGeom prst="rect">
            <a:avLst/>
          </a:prstGeom>
          <a:noFill/>
        </p:spPr>
      </p:pic>
    </p:spTree>
    <p:extLst>
      <p:ext uri="{BB962C8B-B14F-4D97-AF65-F5344CB8AC3E}">
        <p14:creationId xmlns:p14="http://schemas.microsoft.com/office/powerpoint/2010/main" val="288647655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2"/>
          <p:cNvSpPr>
            <a:spLocks noGrp="1"/>
          </p:cNvSpPr>
          <p:nvPr>
            <p:ph type="sldNum" sz="quarter" idx="10"/>
          </p:nvPr>
        </p:nvSpPr>
        <p:spPr>
          <a:xfrm>
            <a:off x="8412480" y="6827520"/>
            <a:ext cx="838200" cy="304800"/>
          </a:xfrm>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7B51880-E53A-47D9-8002-83DEC64D239D}" type="slidenum">
              <a:rPr lang="fr-FR" altLang="en-US" sz="1200" smtClean="0">
                <a:solidFill>
                  <a:schemeClr val="tx2"/>
                </a:solidFill>
              </a:rPr>
              <a:pPr eaLnBrk="1" hangingPunct="1">
                <a:spcBef>
                  <a:spcPct val="0"/>
                </a:spcBef>
                <a:buClrTx/>
                <a:buSzTx/>
                <a:buFontTx/>
                <a:buNone/>
              </a:pPr>
              <a:t>31</a:t>
            </a:fld>
            <a:endParaRPr lang="fr-FR" altLang="en-US" sz="1200" smtClean="0">
              <a:solidFill>
                <a:schemeClr val="tx2"/>
              </a:solidFill>
            </a:endParaRPr>
          </a:p>
        </p:txBody>
      </p:sp>
      <p:sp>
        <p:nvSpPr>
          <p:cNvPr id="34819" name="Rectangle 2"/>
          <p:cNvSpPr>
            <a:spLocks noGrp="1" noChangeArrowheads="1"/>
          </p:cNvSpPr>
          <p:nvPr>
            <p:ph type="title"/>
          </p:nvPr>
        </p:nvSpPr>
        <p:spPr>
          <a:xfrm>
            <a:off x="2035175" y="0"/>
            <a:ext cx="5108575" cy="519113"/>
          </a:xfrm>
        </p:spPr>
        <p:txBody>
          <a:bodyPr/>
          <a:lstStyle/>
          <a:p>
            <a:pPr eaLnBrk="1" hangingPunct="1"/>
            <a:r>
              <a:rPr lang="en-US" altLang="fr-FR" smtClean="0"/>
              <a:t>Structure d’un détecteur</a:t>
            </a:r>
          </a:p>
        </p:txBody>
      </p:sp>
      <p:sp>
        <p:nvSpPr>
          <p:cNvPr id="34820" name="Rectangle 3"/>
          <p:cNvSpPr>
            <a:spLocks noGrp="1" noChangeArrowheads="1"/>
          </p:cNvSpPr>
          <p:nvPr>
            <p:ph type="body" idx="4294967295"/>
          </p:nvPr>
        </p:nvSpPr>
        <p:spPr>
          <a:xfrm>
            <a:off x="0" y="631508"/>
            <a:ext cx="8610600" cy="5586412"/>
          </a:xfrm>
        </p:spPr>
        <p:txBody>
          <a:bodyPr/>
          <a:lstStyle/>
          <a:p>
            <a:pPr eaLnBrk="1" hangingPunct="1">
              <a:lnSpc>
                <a:spcPct val="90000"/>
              </a:lnSpc>
            </a:pPr>
            <a:r>
              <a:rPr lang="fr-FR" altLang="fr-FR" sz="2800" dirty="0" smtClean="0">
                <a:solidFill>
                  <a:srgbClr val="FF0000"/>
                </a:solidFill>
                <a:sym typeface="Wingdings" pitchFamily="2" charset="2"/>
              </a:rPr>
              <a:t>Comment voit-on les particules?</a:t>
            </a:r>
          </a:p>
          <a:p>
            <a:pPr lvl="1" eaLnBrk="1" hangingPunct="1">
              <a:lnSpc>
                <a:spcPct val="90000"/>
              </a:lnSpc>
            </a:pPr>
            <a:r>
              <a:rPr lang="fr-FR" altLang="fr-FR" sz="2000" dirty="0" smtClean="0"/>
              <a:t>On ne les voit pas!</a:t>
            </a:r>
          </a:p>
          <a:p>
            <a:pPr lvl="1" eaLnBrk="1" hangingPunct="1">
              <a:lnSpc>
                <a:spcPct val="90000"/>
              </a:lnSpc>
            </a:pPr>
            <a:r>
              <a:rPr lang="fr-FR" altLang="fr-FR" sz="2000" dirty="0" smtClean="0"/>
              <a:t>On </a:t>
            </a:r>
            <a:r>
              <a:rPr lang="fr-FR" altLang="fr-FR" sz="2000" dirty="0"/>
              <a:t>détecte le résultat de leurs interactions avec la matière qu’elles </a:t>
            </a:r>
            <a:r>
              <a:rPr lang="en-US" altLang="fr-FR" sz="2000" dirty="0" err="1" smtClean="0"/>
              <a:t>traversent</a:t>
            </a:r>
            <a:endParaRPr lang="en-US" altLang="fr-FR" sz="2000" dirty="0" smtClean="0"/>
          </a:p>
          <a:p>
            <a:pPr lvl="1" eaLnBrk="1" hangingPunct="1">
              <a:lnSpc>
                <a:spcPct val="90000"/>
              </a:lnSpc>
            </a:pPr>
            <a:endParaRPr lang="fr-FR" altLang="fr-FR" sz="800" dirty="0" smtClean="0">
              <a:sym typeface="Wingdings" pitchFamily="2" charset="2"/>
            </a:endParaRPr>
          </a:p>
          <a:p>
            <a:pPr eaLnBrk="1" hangingPunct="1">
              <a:lnSpc>
                <a:spcPct val="90000"/>
              </a:lnSpc>
            </a:pPr>
            <a:r>
              <a:rPr lang="fr-FR" altLang="fr-FR" sz="2800" dirty="0" smtClean="0">
                <a:solidFill>
                  <a:srgbClr val="FF0000"/>
                </a:solidFill>
                <a:sym typeface="Wingdings" pitchFamily="2" charset="2"/>
              </a:rPr>
              <a:t>Structure des détecteurs en poupée russe</a:t>
            </a:r>
          </a:p>
          <a:p>
            <a:pPr eaLnBrk="1" hangingPunct="1">
              <a:lnSpc>
                <a:spcPct val="90000"/>
              </a:lnSpc>
            </a:pPr>
            <a:endParaRPr lang="fr-FR" altLang="fr-FR" sz="800" dirty="0" smtClean="0">
              <a:solidFill>
                <a:srgbClr val="FF0000"/>
              </a:solidFill>
              <a:sym typeface="Wingdings" pitchFamily="2" charset="2"/>
            </a:endParaRPr>
          </a:p>
          <a:p>
            <a:pPr lvl="1" eaLnBrk="1" hangingPunct="1">
              <a:lnSpc>
                <a:spcPct val="90000"/>
              </a:lnSpc>
            </a:pPr>
            <a:r>
              <a:rPr lang="fr-FR" altLang="fr-FR" dirty="0" err="1" smtClean="0">
                <a:solidFill>
                  <a:srgbClr val="0000CC"/>
                </a:solidFill>
                <a:sym typeface="Wingdings" pitchFamily="2" charset="2"/>
              </a:rPr>
              <a:t>Trajectographes</a:t>
            </a:r>
            <a:endParaRPr lang="fr-FR" altLang="fr-FR" dirty="0" smtClean="0">
              <a:solidFill>
                <a:srgbClr val="0000CC"/>
              </a:solidFill>
              <a:sym typeface="Wingdings" pitchFamily="2" charset="2"/>
            </a:endParaRPr>
          </a:p>
          <a:p>
            <a:pPr lvl="2" eaLnBrk="1" hangingPunct="1">
              <a:lnSpc>
                <a:spcPct val="90000"/>
              </a:lnSpc>
            </a:pPr>
            <a:r>
              <a:rPr lang="fr-FR" altLang="fr-FR" dirty="0" smtClean="0">
                <a:sym typeface="Symbol" pitchFamily="18" charset="2"/>
              </a:rPr>
              <a:t>Suivent les particules</a:t>
            </a:r>
          </a:p>
          <a:p>
            <a:pPr lvl="2" eaLnBrk="1" hangingPunct="1">
              <a:lnSpc>
                <a:spcPct val="90000"/>
              </a:lnSpc>
              <a:buFont typeface="Wingdings" pitchFamily="2" charset="2"/>
              <a:buNone/>
            </a:pPr>
            <a:r>
              <a:rPr lang="fr-FR" altLang="fr-FR" dirty="0" smtClean="0">
                <a:sym typeface="Symbol" pitchFamily="18" charset="2"/>
              </a:rPr>
              <a:t>   chargées</a:t>
            </a:r>
          </a:p>
          <a:p>
            <a:pPr lvl="2" eaLnBrk="1" hangingPunct="1">
              <a:lnSpc>
                <a:spcPct val="90000"/>
              </a:lnSpc>
            </a:pPr>
            <a:endParaRPr lang="fr-FR" altLang="fr-FR" dirty="0" smtClean="0">
              <a:sym typeface="Wingdings" pitchFamily="2" charset="2"/>
            </a:endParaRPr>
          </a:p>
          <a:p>
            <a:pPr lvl="1" eaLnBrk="1" hangingPunct="1">
              <a:lnSpc>
                <a:spcPct val="90000"/>
              </a:lnSpc>
            </a:pPr>
            <a:r>
              <a:rPr lang="fr-FR" altLang="fr-FR" dirty="0" smtClean="0">
                <a:solidFill>
                  <a:srgbClr val="0000CC"/>
                </a:solidFill>
                <a:sym typeface="Wingdings" pitchFamily="2" charset="2"/>
              </a:rPr>
              <a:t>Calorimètre(s)</a:t>
            </a:r>
          </a:p>
          <a:p>
            <a:pPr lvl="2" eaLnBrk="1" hangingPunct="1">
              <a:lnSpc>
                <a:spcPct val="90000"/>
              </a:lnSpc>
            </a:pPr>
            <a:r>
              <a:rPr lang="fr-FR" altLang="fr-FR" dirty="0" smtClean="0">
                <a:sym typeface="Symbol" pitchFamily="18" charset="2"/>
              </a:rPr>
              <a:t>Mesurent les énergies </a:t>
            </a:r>
          </a:p>
          <a:p>
            <a:pPr lvl="2" eaLnBrk="1" hangingPunct="1">
              <a:lnSpc>
                <a:spcPct val="90000"/>
              </a:lnSpc>
              <a:buFont typeface="Wingdings" pitchFamily="2" charset="2"/>
              <a:buNone/>
            </a:pPr>
            <a:r>
              <a:rPr lang="fr-FR" altLang="fr-FR" dirty="0" smtClean="0">
                <a:sym typeface="Symbol" pitchFamily="18" charset="2"/>
              </a:rPr>
              <a:t>   des particules </a:t>
            </a:r>
          </a:p>
          <a:p>
            <a:pPr lvl="2" eaLnBrk="1" hangingPunct="1">
              <a:lnSpc>
                <a:spcPct val="90000"/>
              </a:lnSpc>
              <a:buFont typeface="Wingdings" pitchFamily="2" charset="2"/>
              <a:buNone/>
            </a:pPr>
            <a:r>
              <a:rPr lang="fr-FR" altLang="fr-FR" dirty="0" smtClean="0">
                <a:sym typeface="Symbol" pitchFamily="18" charset="2"/>
              </a:rPr>
              <a:t>  (sauf muons et neutrinos)</a:t>
            </a:r>
          </a:p>
          <a:p>
            <a:pPr lvl="2" eaLnBrk="1" hangingPunct="1">
              <a:lnSpc>
                <a:spcPct val="90000"/>
              </a:lnSpc>
            </a:pPr>
            <a:endParaRPr lang="fr-FR" altLang="fr-FR" dirty="0" smtClean="0">
              <a:sym typeface="Wingdings" pitchFamily="2" charset="2"/>
            </a:endParaRPr>
          </a:p>
          <a:p>
            <a:pPr lvl="1" eaLnBrk="1" hangingPunct="1">
              <a:lnSpc>
                <a:spcPct val="90000"/>
              </a:lnSpc>
            </a:pPr>
            <a:r>
              <a:rPr lang="fr-FR" altLang="fr-FR" dirty="0" smtClean="0">
                <a:solidFill>
                  <a:srgbClr val="0000CC"/>
                </a:solidFill>
                <a:sym typeface="Wingdings" pitchFamily="2" charset="2"/>
              </a:rPr>
              <a:t>Détecteurs de muons</a:t>
            </a:r>
          </a:p>
          <a:p>
            <a:pPr eaLnBrk="1" hangingPunct="1">
              <a:lnSpc>
                <a:spcPct val="90000"/>
              </a:lnSpc>
            </a:pPr>
            <a:endParaRPr lang="en-US" altLang="fr-FR" sz="2800" dirty="0" smtClean="0"/>
          </a:p>
        </p:txBody>
      </p:sp>
      <p:grpSp>
        <p:nvGrpSpPr>
          <p:cNvPr id="34821" name="Group 4"/>
          <p:cNvGrpSpPr>
            <a:grpSpLocks/>
          </p:cNvGrpSpPr>
          <p:nvPr/>
        </p:nvGrpSpPr>
        <p:grpSpPr bwMode="auto">
          <a:xfrm>
            <a:off x="4823143" y="2747328"/>
            <a:ext cx="3962400" cy="3886200"/>
            <a:chOff x="750" y="609"/>
            <a:chExt cx="3174" cy="3174"/>
          </a:xfrm>
        </p:grpSpPr>
        <p:sp>
          <p:nvSpPr>
            <p:cNvPr id="34828" name="Oval 5"/>
            <p:cNvSpPr>
              <a:spLocks noChangeArrowheads="1"/>
            </p:cNvSpPr>
            <p:nvPr/>
          </p:nvSpPr>
          <p:spPr bwMode="auto">
            <a:xfrm>
              <a:off x="750" y="609"/>
              <a:ext cx="3174" cy="3174"/>
            </a:xfrm>
            <a:prstGeom prst="ellipse">
              <a:avLst/>
            </a:prstGeom>
            <a:solidFill>
              <a:schemeClr val="tx2"/>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4829" name="Oval 6"/>
            <p:cNvSpPr>
              <a:spLocks noChangeAspect="1" noChangeArrowheads="1"/>
            </p:cNvSpPr>
            <p:nvPr/>
          </p:nvSpPr>
          <p:spPr bwMode="auto">
            <a:xfrm>
              <a:off x="1454" y="1277"/>
              <a:ext cx="1814" cy="1814"/>
            </a:xfrm>
            <a:prstGeom prst="ellipse">
              <a:avLst/>
            </a:prstGeom>
            <a:solidFill>
              <a:srgbClr val="FF0000"/>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4830" name="Oval 7"/>
            <p:cNvSpPr>
              <a:spLocks noChangeAspect="1" noChangeArrowheads="1"/>
            </p:cNvSpPr>
            <p:nvPr/>
          </p:nvSpPr>
          <p:spPr bwMode="auto">
            <a:xfrm>
              <a:off x="1791" y="1605"/>
              <a:ext cx="1134" cy="1134"/>
            </a:xfrm>
            <a:prstGeom prst="ellipse">
              <a:avLst/>
            </a:prstGeom>
            <a:solidFill>
              <a:srgbClr val="33CC33"/>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4831" name="Oval 8"/>
            <p:cNvSpPr>
              <a:spLocks noChangeAspect="1" noChangeArrowheads="1"/>
            </p:cNvSpPr>
            <p:nvPr/>
          </p:nvSpPr>
          <p:spPr bwMode="auto">
            <a:xfrm>
              <a:off x="2016" y="1813"/>
              <a:ext cx="680" cy="680"/>
            </a:xfrm>
            <a:prstGeom prst="ellipse">
              <a:avLst/>
            </a:prstGeom>
            <a:solidFill>
              <a:schemeClr val="tx1"/>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34822" name="Espace réservé du contenu 2"/>
          <p:cNvSpPr>
            <a:spLocks/>
          </p:cNvSpPr>
          <p:nvPr/>
        </p:nvSpPr>
        <p:spPr bwMode="auto">
          <a:xfrm>
            <a:off x="335915" y="750888"/>
            <a:ext cx="7840663"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65125" indent="-282575"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611188" indent="-282575"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Font typeface="Wingdings" pitchFamily="2" charset="2"/>
              <a:buNone/>
            </a:pPr>
            <a:endParaRPr lang="fr-FR" altLang="fr-FR" sz="2200"/>
          </a:p>
        </p:txBody>
      </p:sp>
      <p:sp>
        <p:nvSpPr>
          <p:cNvPr id="34823" name="Text Box 10"/>
          <p:cNvSpPr txBox="1">
            <a:spLocks noChangeArrowheads="1"/>
          </p:cNvSpPr>
          <p:nvPr/>
        </p:nvSpPr>
        <p:spPr bwMode="auto">
          <a:xfrm>
            <a:off x="0" y="5657850"/>
            <a:ext cx="1841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000"/>
          </a:p>
        </p:txBody>
      </p:sp>
      <p:sp>
        <p:nvSpPr>
          <p:cNvPr id="34824" name="Line 11"/>
          <p:cNvSpPr>
            <a:spLocks noChangeShapeType="1"/>
          </p:cNvSpPr>
          <p:nvPr/>
        </p:nvSpPr>
        <p:spPr bwMode="auto">
          <a:xfrm>
            <a:off x="3505200" y="3032760"/>
            <a:ext cx="2898410" cy="138684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825" name="Line 12"/>
          <p:cNvSpPr>
            <a:spLocks noChangeShapeType="1"/>
          </p:cNvSpPr>
          <p:nvPr/>
        </p:nvSpPr>
        <p:spPr bwMode="auto">
          <a:xfrm>
            <a:off x="3124200" y="4419600"/>
            <a:ext cx="299852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826" name="Line 13"/>
          <p:cNvSpPr>
            <a:spLocks noChangeShapeType="1"/>
          </p:cNvSpPr>
          <p:nvPr/>
        </p:nvSpPr>
        <p:spPr bwMode="auto">
          <a:xfrm>
            <a:off x="3124200" y="4419600"/>
            <a:ext cx="25146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4827" name="Line 14"/>
          <p:cNvSpPr>
            <a:spLocks noChangeShapeType="1"/>
          </p:cNvSpPr>
          <p:nvPr/>
        </p:nvSpPr>
        <p:spPr bwMode="auto">
          <a:xfrm flipV="1">
            <a:off x="4038600" y="5715000"/>
            <a:ext cx="10668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854" y="610132"/>
            <a:ext cx="1177403" cy="846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A33F137E-2655-4774-B62B-AB1FEEBA5C9C}" type="slidenum">
              <a:rPr lang="fr-FR" altLang="en-US" sz="1200" smtClean="0">
                <a:solidFill>
                  <a:schemeClr val="tx2"/>
                </a:solidFill>
              </a:rPr>
              <a:pPr eaLnBrk="1" hangingPunct="1">
                <a:spcBef>
                  <a:spcPct val="0"/>
                </a:spcBef>
                <a:buClrTx/>
                <a:buSzTx/>
                <a:buFontTx/>
                <a:buNone/>
              </a:pPr>
              <a:t>32</a:t>
            </a:fld>
            <a:endParaRPr lang="fr-FR" altLang="en-US" sz="1200" smtClean="0">
              <a:solidFill>
                <a:schemeClr val="tx2"/>
              </a:solidFill>
            </a:endParaRPr>
          </a:p>
        </p:txBody>
      </p:sp>
      <p:sp>
        <p:nvSpPr>
          <p:cNvPr id="35843" name="Rectangle 2"/>
          <p:cNvSpPr>
            <a:spLocks noGrp="1" noChangeArrowheads="1"/>
          </p:cNvSpPr>
          <p:nvPr>
            <p:ph type="title"/>
          </p:nvPr>
        </p:nvSpPr>
        <p:spPr>
          <a:xfrm>
            <a:off x="2085975" y="0"/>
            <a:ext cx="5029200" cy="519113"/>
          </a:xfrm>
        </p:spPr>
        <p:txBody>
          <a:bodyPr/>
          <a:lstStyle/>
          <a:p>
            <a:pPr eaLnBrk="1" hangingPunct="1"/>
            <a:r>
              <a:rPr lang="fr-FR" altLang="fr-FR" smtClean="0"/>
              <a:t>Détection des particules</a:t>
            </a:r>
          </a:p>
        </p:txBody>
      </p:sp>
      <p:sp>
        <p:nvSpPr>
          <p:cNvPr id="35844" name="Rectangle 3"/>
          <p:cNvSpPr>
            <a:spLocks noGrp="1" noChangeArrowheads="1"/>
          </p:cNvSpPr>
          <p:nvPr>
            <p:ph type="body" idx="1"/>
          </p:nvPr>
        </p:nvSpPr>
        <p:spPr/>
        <p:txBody>
          <a:bodyPr/>
          <a:lstStyle/>
          <a:p>
            <a:pPr eaLnBrk="1" hangingPunct="1"/>
            <a:endParaRPr lang="fr-FR" altLang="fr-FR" smtClean="0"/>
          </a:p>
        </p:txBody>
      </p:sp>
      <p:sp>
        <p:nvSpPr>
          <p:cNvPr id="35845" name="Oval 5"/>
          <p:cNvSpPr>
            <a:spLocks noChangeArrowheads="1"/>
          </p:cNvSpPr>
          <p:nvPr/>
        </p:nvSpPr>
        <p:spPr bwMode="auto">
          <a:xfrm>
            <a:off x="0" y="952500"/>
            <a:ext cx="9144000" cy="8928100"/>
          </a:xfrm>
          <a:prstGeom prst="ellipse">
            <a:avLst/>
          </a:prstGeom>
          <a:solidFill>
            <a:schemeClr val="tx2"/>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46" name="Oval 6"/>
          <p:cNvSpPr>
            <a:spLocks noChangeAspect="1" noChangeArrowheads="1"/>
          </p:cNvSpPr>
          <p:nvPr/>
        </p:nvSpPr>
        <p:spPr bwMode="auto">
          <a:xfrm>
            <a:off x="2028825" y="2832100"/>
            <a:ext cx="5226050" cy="5102225"/>
          </a:xfrm>
          <a:prstGeom prst="ellipse">
            <a:avLst/>
          </a:prstGeom>
          <a:solidFill>
            <a:srgbClr val="FF0000"/>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1000"/>
          </a:p>
        </p:txBody>
      </p:sp>
      <p:sp>
        <p:nvSpPr>
          <p:cNvPr id="35847" name="Oval 7"/>
          <p:cNvSpPr>
            <a:spLocks noChangeAspect="1" noChangeArrowheads="1"/>
          </p:cNvSpPr>
          <p:nvPr/>
        </p:nvSpPr>
        <p:spPr bwMode="auto">
          <a:xfrm>
            <a:off x="3024188" y="3668713"/>
            <a:ext cx="3267075" cy="3189287"/>
          </a:xfrm>
          <a:prstGeom prst="ellipse">
            <a:avLst/>
          </a:prstGeom>
          <a:solidFill>
            <a:srgbClr val="33CC33"/>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48" name="Oval 8"/>
          <p:cNvSpPr>
            <a:spLocks noChangeAspect="1" noChangeArrowheads="1"/>
          </p:cNvSpPr>
          <p:nvPr/>
        </p:nvSpPr>
        <p:spPr bwMode="auto">
          <a:xfrm>
            <a:off x="3646488" y="4338638"/>
            <a:ext cx="1958975" cy="1912937"/>
          </a:xfrm>
          <a:prstGeom prst="ellipse">
            <a:avLst/>
          </a:prstGeom>
          <a:solidFill>
            <a:schemeClr val="tx1"/>
          </a:solidFill>
          <a:ln w="5715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35849" name="Group 18"/>
          <p:cNvGrpSpPr>
            <a:grpSpLocks/>
          </p:cNvGrpSpPr>
          <p:nvPr/>
        </p:nvGrpSpPr>
        <p:grpSpPr bwMode="auto">
          <a:xfrm>
            <a:off x="3611563" y="4313238"/>
            <a:ext cx="2022475" cy="1957387"/>
            <a:chOff x="685" y="602"/>
            <a:chExt cx="1376" cy="1350"/>
          </a:xfrm>
        </p:grpSpPr>
        <p:sp>
          <p:nvSpPr>
            <p:cNvPr id="35891" name="AutoShape 19"/>
            <p:cNvSpPr>
              <a:spLocks noChangeArrowheads="1"/>
            </p:cNvSpPr>
            <p:nvPr/>
          </p:nvSpPr>
          <p:spPr bwMode="auto">
            <a:xfrm>
              <a:off x="1285" y="1191"/>
              <a:ext cx="164" cy="150"/>
            </a:xfrm>
            <a:prstGeom prst="irregularSeal2">
              <a:avLst/>
            </a:prstGeom>
            <a:solidFill>
              <a:srgbClr val="FFFF00"/>
            </a:solidFill>
            <a:ln w="317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92" name="Oval 20"/>
            <p:cNvSpPr>
              <a:spLocks noChangeArrowheads="1"/>
            </p:cNvSpPr>
            <p:nvPr/>
          </p:nvSpPr>
          <p:spPr bwMode="auto">
            <a:xfrm>
              <a:off x="1167" y="1088"/>
              <a:ext cx="402" cy="378"/>
            </a:xfrm>
            <a:prstGeom prst="ellipse">
              <a:avLst/>
            </a:prstGeom>
            <a:noFill/>
            <a:ln w="3175" algn="ctr">
              <a:solidFill>
                <a:srgbClr val="00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93" name="Oval 21"/>
            <p:cNvSpPr>
              <a:spLocks noChangeArrowheads="1"/>
            </p:cNvSpPr>
            <p:nvPr/>
          </p:nvSpPr>
          <p:spPr bwMode="auto">
            <a:xfrm>
              <a:off x="996" y="926"/>
              <a:ext cx="745" cy="702"/>
            </a:xfrm>
            <a:prstGeom prst="ellipse">
              <a:avLst/>
            </a:prstGeom>
            <a:noFill/>
            <a:ln w="3175" algn="ctr">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94" name="Oval 22"/>
            <p:cNvSpPr>
              <a:spLocks noChangeArrowheads="1"/>
            </p:cNvSpPr>
            <p:nvPr/>
          </p:nvSpPr>
          <p:spPr bwMode="auto">
            <a:xfrm>
              <a:off x="826" y="764"/>
              <a:ext cx="1068" cy="1026"/>
            </a:xfrm>
            <a:prstGeom prst="ellipse">
              <a:avLst/>
            </a:prstGeom>
            <a:noFill/>
            <a:ln w="3175" algn="ctr">
              <a:solidFill>
                <a:srgbClr val="00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95" name="Oval 23"/>
            <p:cNvSpPr>
              <a:spLocks noChangeArrowheads="1"/>
            </p:cNvSpPr>
            <p:nvPr/>
          </p:nvSpPr>
          <p:spPr bwMode="auto">
            <a:xfrm>
              <a:off x="685" y="602"/>
              <a:ext cx="1376" cy="1350"/>
            </a:xfrm>
            <a:prstGeom prst="ellipse">
              <a:avLst/>
            </a:prstGeom>
            <a:solidFill>
              <a:schemeClr val="bg1"/>
            </a:solidFill>
            <a:ln w="3175" algn="ctr">
              <a:solidFill>
                <a:srgbClr val="000000"/>
              </a:solidFill>
              <a:prstDash val="dash"/>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35850" name="Group 24"/>
          <p:cNvGrpSpPr>
            <a:grpSpLocks/>
          </p:cNvGrpSpPr>
          <p:nvPr/>
        </p:nvGrpSpPr>
        <p:grpSpPr bwMode="auto">
          <a:xfrm>
            <a:off x="3814763" y="4491038"/>
            <a:ext cx="1654175" cy="1589087"/>
            <a:chOff x="685" y="602"/>
            <a:chExt cx="1376" cy="1350"/>
          </a:xfrm>
        </p:grpSpPr>
        <p:sp>
          <p:nvSpPr>
            <p:cNvPr id="35886" name="AutoShape 25"/>
            <p:cNvSpPr>
              <a:spLocks noChangeArrowheads="1"/>
            </p:cNvSpPr>
            <p:nvPr/>
          </p:nvSpPr>
          <p:spPr bwMode="auto">
            <a:xfrm>
              <a:off x="1285" y="1191"/>
              <a:ext cx="164" cy="150"/>
            </a:xfrm>
            <a:prstGeom prst="irregularSeal2">
              <a:avLst/>
            </a:prstGeom>
            <a:solidFill>
              <a:srgbClr val="FFFF00"/>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7" name="Oval 26"/>
            <p:cNvSpPr>
              <a:spLocks noChangeArrowheads="1"/>
            </p:cNvSpPr>
            <p:nvPr/>
          </p:nvSpPr>
          <p:spPr bwMode="auto">
            <a:xfrm>
              <a:off x="1167" y="1088"/>
              <a:ext cx="402" cy="378"/>
            </a:xfrm>
            <a:prstGeom prst="ellipse">
              <a:avLst/>
            </a:prstGeom>
            <a:noFill/>
            <a:ln w="9525" algn="ctr">
              <a:solidFill>
                <a:srgbClr val="00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8" name="Oval 27"/>
            <p:cNvSpPr>
              <a:spLocks noChangeArrowheads="1"/>
            </p:cNvSpPr>
            <p:nvPr/>
          </p:nvSpPr>
          <p:spPr bwMode="auto">
            <a:xfrm>
              <a:off x="996" y="926"/>
              <a:ext cx="745" cy="702"/>
            </a:xfrm>
            <a:prstGeom prst="ellipse">
              <a:avLst/>
            </a:prstGeom>
            <a:noFill/>
            <a:ln w="9525" algn="ctr">
              <a:solidFill>
                <a:schemeClr val="tx1"/>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9" name="Oval 28"/>
            <p:cNvSpPr>
              <a:spLocks noChangeArrowheads="1"/>
            </p:cNvSpPr>
            <p:nvPr/>
          </p:nvSpPr>
          <p:spPr bwMode="auto">
            <a:xfrm>
              <a:off x="826" y="764"/>
              <a:ext cx="1068" cy="1026"/>
            </a:xfrm>
            <a:prstGeom prst="ellipse">
              <a:avLst/>
            </a:prstGeom>
            <a:noFill/>
            <a:ln w="9525" algn="ctr">
              <a:solidFill>
                <a:srgbClr val="00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90" name="Oval 29"/>
            <p:cNvSpPr>
              <a:spLocks noChangeArrowheads="1"/>
            </p:cNvSpPr>
            <p:nvPr/>
          </p:nvSpPr>
          <p:spPr bwMode="auto">
            <a:xfrm>
              <a:off x="685" y="602"/>
              <a:ext cx="1376" cy="1350"/>
            </a:xfrm>
            <a:prstGeom prst="ellipse">
              <a:avLst/>
            </a:prstGeom>
            <a:noFill/>
            <a:ln w="9525" algn="ctr">
              <a:solidFill>
                <a:srgbClr val="000000"/>
              </a:solidFill>
              <a:prstDash val="dash"/>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31199" name="Oval 31"/>
          <p:cNvSpPr>
            <a:spLocks noChangeArrowheads="1"/>
          </p:cNvSpPr>
          <p:nvPr/>
        </p:nvSpPr>
        <p:spPr bwMode="auto">
          <a:xfrm rot="-135630">
            <a:off x="5651500" y="5194300"/>
            <a:ext cx="584200" cy="241300"/>
          </a:xfrm>
          <a:prstGeom prst="ellipse">
            <a:avLst/>
          </a:prstGeom>
          <a:solidFill>
            <a:srgbClr val="FFFF00"/>
          </a:solidFill>
          <a:ln w="9525" algn="ctr">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031247" name="Group 79"/>
          <p:cNvGrpSpPr>
            <a:grpSpLocks/>
          </p:cNvGrpSpPr>
          <p:nvPr/>
        </p:nvGrpSpPr>
        <p:grpSpPr bwMode="auto">
          <a:xfrm>
            <a:off x="4610100" y="5270500"/>
            <a:ext cx="1028700" cy="127000"/>
            <a:chOff x="2904" y="3320"/>
            <a:chExt cx="648" cy="80"/>
          </a:xfrm>
        </p:grpSpPr>
        <p:sp>
          <p:nvSpPr>
            <p:cNvPr id="35880" name="Freeform 30"/>
            <p:cNvSpPr>
              <a:spLocks/>
            </p:cNvSpPr>
            <p:nvPr/>
          </p:nvSpPr>
          <p:spPr bwMode="auto">
            <a:xfrm>
              <a:off x="2904" y="3320"/>
              <a:ext cx="648" cy="65"/>
            </a:xfrm>
            <a:custGeom>
              <a:avLst/>
              <a:gdLst>
                <a:gd name="T0" fmla="*/ 0 w 648"/>
                <a:gd name="T1" fmla="*/ 0 h 65"/>
                <a:gd name="T2" fmla="*/ 200 w 648"/>
                <a:gd name="T3" fmla="*/ 48 h 65"/>
                <a:gd name="T4" fmla="*/ 384 w 648"/>
                <a:gd name="T5" fmla="*/ 64 h 65"/>
                <a:gd name="T6" fmla="*/ 648 w 648"/>
                <a:gd name="T7" fmla="*/ 40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8" h="65">
                  <a:moveTo>
                    <a:pt x="0" y="0"/>
                  </a:moveTo>
                  <a:cubicBezTo>
                    <a:pt x="68" y="18"/>
                    <a:pt x="136" y="37"/>
                    <a:pt x="200" y="48"/>
                  </a:cubicBezTo>
                  <a:cubicBezTo>
                    <a:pt x="264" y="59"/>
                    <a:pt x="309" y="65"/>
                    <a:pt x="384" y="64"/>
                  </a:cubicBezTo>
                  <a:cubicBezTo>
                    <a:pt x="459" y="63"/>
                    <a:pt x="553" y="51"/>
                    <a:pt x="648" y="4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35881" name="Group 45"/>
            <p:cNvGrpSpPr>
              <a:grpSpLocks/>
            </p:cNvGrpSpPr>
            <p:nvPr/>
          </p:nvGrpSpPr>
          <p:grpSpPr bwMode="auto">
            <a:xfrm>
              <a:off x="3042" y="3340"/>
              <a:ext cx="419" cy="60"/>
              <a:chOff x="3042" y="3340"/>
              <a:chExt cx="419" cy="60"/>
            </a:xfrm>
          </p:grpSpPr>
          <p:sp>
            <p:nvSpPr>
              <p:cNvPr id="35882" name="Oval 40"/>
              <p:cNvSpPr>
                <a:spLocks noChangeArrowheads="1"/>
              </p:cNvSpPr>
              <p:nvPr/>
            </p:nvSpPr>
            <p:spPr bwMode="auto">
              <a:xfrm>
                <a:off x="3042" y="3340"/>
                <a:ext cx="44" cy="36"/>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3" name="Oval 41"/>
              <p:cNvSpPr>
                <a:spLocks noChangeArrowheads="1"/>
              </p:cNvSpPr>
              <p:nvPr/>
            </p:nvSpPr>
            <p:spPr bwMode="auto">
              <a:xfrm>
                <a:off x="3174" y="3364"/>
                <a:ext cx="44" cy="36"/>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4" name="Oval 42"/>
              <p:cNvSpPr>
                <a:spLocks noChangeArrowheads="1"/>
              </p:cNvSpPr>
              <p:nvPr/>
            </p:nvSpPr>
            <p:spPr bwMode="auto">
              <a:xfrm>
                <a:off x="3294" y="3363"/>
                <a:ext cx="44" cy="36"/>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85" name="Oval 43"/>
              <p:cNvSpPr>
                <a:spLocks noChangeArrowheads="1"/>
              </p:cNvSpPr>
              <p:nvPr/>
            </p:nvSpPr>
            <p:spPr bwMode="auto">
              <a:xfrm>
                <a:off x="3417" y="3352"/>
                <a:ext cx="44" cy="36"/>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sp>
        <p:nvSpPr>
          <p:cNvPr id="1031228" name="Text Box 60"/>
          <p:cNvSpPr txBox="1">
            <a:spLocks noChangeArrowheads="1"/>
          </p:cNvSpPr>
          <p:nvPr/>
        </p:nvSpPr>
        <p:spPr bwMode="auto">
          <a:xfrm>
            <a:off x="6410325" y="5111750"/>
            <a:ext cx="1127125" cy="376238"/>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dirty="0"/>
              <a:t>Electron</a:t>
            </a:r>
          </a:p>
        </p:txBody>
      </p:sp>
      <p:grpSp>
        <p:nvGrpSpPr>
          <p:cNvPr id="1031235" name="Group 67"/>
          <p:cNvGrpSpPr>
            <a:grpSpLocks/>
          </p:cNvGrpSpPr>
          <p:nvPr/>
        </p:nvGrpSpPr>
        <p:grpSpPr bwMode="auto">
          <a:xfrm>
            <a:off x="5353050" y="3600450"/>
            <a:ext cx="1384300" cy="933450"/>
            <a:chOff x="3372" y="2268"/>
            <a:chExt cx="872" cy="588"/>
          </a:xfrm>
        </p:grpSpPr>
        <p:sp>
          <p:nvSpPr>
            <p:cNvPr id="35878" name="Oval 38"/>
            <p:cNvSpPr>
              <a:spLocks noChangeArrowheads="1"/>
            </p:cNvSpPr>
            <p:nvPr/>
          </p:nvSpPr>
          <p:spPr bwMode="auto">
            <a:xfrm rot="-2803084">
              <a:off x="3264" y="2596"/>
              <a:ext cx="368" cy="152"/>
            </a:xfrm>
            <a:prstGeom prst="ellipse">
              <a:avLst/>
            </a:prstGeom>
            <a:solidFill>
              <a:srgbClr val="FFFF00"/>
            </a:solidFill>
            <a:ln w="9525" algn="ctr">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9" name="Text Box 63"/>
            <p:cNvSpPr txBox="1">
              <a:spLocks noChangeArrowheads="1"/>
            </p:cNvSpPr>
            <p:nvPr/>
          </p:nvSpPr>
          <p:spPr bwMode="auto">
            <a:xfrm>
              <a:off x="3622" y="2268"/>
              <a:ext cx="622" cy="23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Photon</a:t>
              </a:r>
            </a:p>
          </p:txBody>
        </p:sp>
      </p:grpSp>
      <p:grpSp>
        <p:nvGrpSpPr>
          <p:cNvPr id="1031236" name="Group 68"/>
          <p:cNvGrpSpPr>
            <a:grpSpLocks/>
          </p:cNvGrpSpPr>
          <p:nvPr/>
        </p:nvGrpSpPr>
        <p:grpSpPr bwMode="auto">
          <a:xfrm>
            <a:off x="4060825" y="2292350"/>
            <a:ext cx="1116013" cy="1601788"/>
            <a:chOff x="2558" y="1444"/>
            <a:chExt cx="703" cy="1009"/>
          </a:xfrm>
        </p:grpSpPr>
        <p:sp>
          <p:nvSpPr>
            <p:cNvPr id="35876" name="Oval 39"/>
            <p:cNvSpPr>
              <a:spLocks noChangeArrowheads="1"/>
            </p:cNvSpPr>
            <p:nvPr/>
          </p:nvSpPr>
          <p:spPr bwMode="auto">
            <a:xfrm rot="-5400000">
              <a:off x="2653" y="2046"/>
              <a:ext cx="551" cy="264"/>
            </a:xfrm>
            <a:prstGeom prst="ellipse">
              <a:avLst/>
            </a:prstGeom>
            <a:solidFill>
              <a:srgbClr val="FFFF00"/>
            </a:solidFill>
            <a:ln w="9525" algn="ctr">
              <a:solidFill>
                <a:srgbClr val="FFFF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7" name="Text Box 64"/>
            <p:cNvSpPr txBox="1">
              <a:spLocks noChangeArrowheads="1"/>
            </p:cNvSpPr>
            <p:nvPr/>
          </p:nvSpPr>
          <p:spPr bwMode="auto">
            <a:xfrm>
              <a:off x="2558" y="1444"/>
              <a:ext cx="703" cy="23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Neutron</a:t>
              </a:r>
            </a:p>
          </p:txBody>
        </p:sp>
      </p:grpSp>
      <p:grpSp>
        <p:nvGrpSpPr>
          <p:cNvPr id="1031239" name="Group 71"/>
          <p:cNvGrpSpPr>
            <a:grpSpLocks/>
          </p:cNvGrpSpPr>
          <p:nvPr/>
        </p:nvGrpSpPr>
        <p:grpSpPr bwMode="auto">
          <a:xfrm>
            <a:off x="890588" y="2857500"/>
            <a:ext cx="3965575" cy="2259013"/>
            <a:chOff x="529" y="1800"/>
            <a:chExt cx="2498" cy="1423"/>
          </a:xfrm>
        </p:grpSpPr>
        <p:sp>
          <p:nvSpPr>
            <p:cNvPr id="35868" name="Freeform 51"/>
            <p:cNvSpPr>
              <a:spLocks/>
            </p:cNvSpPr>
            <p:nvPr/>
          </p:nvSpPr>
          <p:spPr bwMode="auto">
            <a:xfrm rot="-8225960">
              <a:off x="2349" y="3064"/>
              <a:ext cx="678" cy="56"/>
            </a:xfrm>
            <a:custGeom>
              <a:avLst/>
              <a:gdLst>
                <a:gd name="T0" fmla="*/ 0 w 648"/>
                <a:gd name="T1" fmla="*/ 0 h 65"/>
                <a:gd name="T2" fmla="*/ 361 w 648"/>
                <a:gd name="T3" fmla="*/ 7 h 65"/>
                <a:gd name="T4" fmla="*/ 690 w 648"/>
                <a:gd name="T5" fmla="*/ 9 h 65"/>
                <a:gd name="T6" fmla="*/ 1166 w 648"/>
                <a:gd name="T7" fmla="*/ 6 h 6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48" h="65">
                  <a:moveTo>
                    <a:pt x="0" y="0"/>
                  </a:moveTo>
                  <a:cubicBezTo>
                    <a:pt x="68" y="18"/>
                    <a:pt x="136" y="37"/>
                    <a:pt x="200" y="48"/>
                  </a:cubicBezTo>
                  <a:cubicBezTo>
                    <a:pt x="264" y="59"/>
                    <a:pt x="309" y="65"/>
                    <a:pt x="384" y="64"/>
                  </a:cubicBezTo>
                  <a:cubicBezTo>
                    <a:pt x="459" y="63"/>
                    <a:pt x="553" y="51"/>
                    <a:pt x="648" y="40"/>
                  </a:cubicBezTo>
                </a:path>
              </a:pathLst>
            </a:custGeom>
            <a:noFill/>
            <a:ln w="38100" cap="flat" cmpd="sng">
              <a:solidFill>
                <a:schemeClr val="tx1"/>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69" name="Oval 47"/>
            <p:cNvSpPr>
              <a:spLocks noChangeArrowheads="1"/>
            </p:cNvSpPr>
            <p:nvPr/>
          </p:nvSpPr>
          <p:spPr bwMode="auto">
            <a:xfrm rot="-8086893">
              <a:off x="2809" y="3184"/>
              <a:ext cx="47" cy="31"/>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0" name="Oval 48"/>
            <p:cNvSpPr>
              <a:spLocks noChangeArrowheads="1"/>
            </p:cNvSpPr>
            <p:nvPr/>
          </p:nvSpPr>
          <p:spPr bwMode="auto">
            <a:xfrm rot="-8086893">
              <a:off x="2722" y="3091"/>
              <a:ext cx="46" cy="31"/>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1" name="Oval 49"/>
            <p:cNvSpPr>
              <a:spLocks noChangeArrowheads="1"/>
            </p:cNvSpPr>
            <p:nvPr/>
          </p:nvSpPr>
          <p:spPr bwMode="auto">
            <a:xfrm rot="-8086893">
              <a:off x="2623" y="3008"/>
              <a:ext cx="46" cy="31"/>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2" name="Oval 50"/>
            <p:cNvSpPr>
              <a:spLocks noChangeArrowheads="1"/>
            </p:cNvSpPr>
            <p:nvPr/>
          </p:nvSpPr>
          <p:spPr bwMode="auto">
            <a:xfrm rot="-8086893">
              <a:off x="2522" y="2941"/>
              <a:ext cx="46" cy="31"/>
            </a:xfrm>
            <a:prstGeom prst="ellipse">
              <a:avLst/>
            </a:prstGeom>
            <a:solidFill>
              <a:srgbClr val="FF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73" name="Line 53"/>
            <p:cNvSpPr>
              <a:spLocks noChangeShapeType="1"/>
            </p:cNvSpPr>
            <p:nvPr/>
          </p:nvSpPr>
          <p:spPr bwMode="auto">
            <a:xfrm rot="894258">
              <a:off x="1599" y="2459"/>
              <a:ext cx="960" cy="319"/>
            </a:xfrm>
            <a:prstGeom prst="line">
              <a:avLst/>
            </a:prstGeom>
            <a:noFill/>
            <a:ln w="38100">
              <a:solidFill>
                <a:srgbClr val="FFFF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74" name="Line 54"/>
            <p:cNvSpPr>
              <a:spLocks noChangeShapeType="1"/>
            </p:cNvSpPr>
            <p:nvPr/>
          </p:nvSpPr>
          <p:spPr bwMode="auto">
            <a:xfrm rot="894258" flipH="1" flipV="1">
              <a:off x="529" y="1800"/>
              <a:ext cx="1193" cy="387"/>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75" name="Text Box 65"/>
            <p:cNvSpPr txBox="1">
              <a:spLocks noChangeArrowheads="1"/>
            </p:cNvSpPr>
            <p:nvPr/>
          </p:nvSpPr>
          <p:spPr bwMode="auto">
            <a:xfrm>
              <a:off x="1338" y="1838"/>
              <a:ext cx="512" cy="23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Muon</a:t>
              </a:r>
            </a:p>
          </p:txBody>
        </p:sp>
      </p:grpSp>
      <p:grpSp>
        <p:nvGrpSpPr>
          <p:cNvPr id="1031238" name="Group 70"/>
          <p:cNvGrpSpPr>
            <a:grpSpLocks/>
          </p:cNvGrpSpPr>
          <p:nvPr/>
        </p:nvGrpSpPr>
        <p:grpSpPr bwMode="auto">
          <a:xfrm>
            <a:off x="0" y="5073650"/>
            <a:ext cx="4676775" cy="574675"/>
            <a:chOff x="0" y="3196"/>
            <a:chExt cx="2946" cy="362"/>
          </a:xfrm>
        </p:grpSpPr>
        <p:sp>
          <p:nvSpPr>
            <p:cNvPr id="35865" name="Line 55"/>
            <p:cNvSpPr>
              <a:spLocks noChangeShapeType="1"/>
            </p:cNvSpPr>
            <p:nvPr/>
          </p:nvSpPr>
          <p:spPr bwMode="auto">
            <a:xfrm flipH="1">
              <a:off x="0" y="3330"/>
              <a:ext cx="2934" cy="228"/>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66" name="Line 57"/>
            <p:cNvSpPr>
              <a:spLocks noChangeShapeType="1"/>
            </p:cNvSpPr>
            <p:nvPr/>
          </p:nvSpPr>
          <p:spPr bwMode="auto">
            <a:xfrm flipH="1">
              <a:off x="12" y="3324"/>
              <a:ext cx="2934" cy="228"/>
            </a:xfrm>
            <a:prstGeom prst="line">
              <a:avLst/>
            </a:prstGeom>
            <a:noFill/>
            <a:ln w="38100">
              <a:solidFill>
                <a:schemeClr val="bg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67" name="Text Box 66"/>
            <p:cNvSpPr txBox="1">
              <a:spLocks noChangeArrowheads="1"/>
            </p:cNvSpPr>
            <p:nvPr/>
          </p:nvSpPr>
          <p:spPr bwMode="auto">
            <a:xfrm>
              <a:off x="176" y="3196"/>
              <a:ext cx="743" cy="237"/>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Neutrino</a:t>
              </a:r>
            </a:p>
          </p:txBody>
        </p:sp>
      </p:grpSp>
      <p:grpSp>
        <p:nvGrpSpPr>
          <p:cNvPr id="35858" name="Group 72"/>
          <p:cNvGrpSpPr>
            <a:grpSpLocks/>
          </p:cNvGrpSpPr>
          <p:nvPr/>
        </p:nvGrpSpPr>
        <p:grpSpPr bwMode="auto">
          <a:xfrm>
            <a:off x="4264025" y="5873750"/>
            <a:ext cx="485775" cy="366713"/>
            <a:chOff x="2686" y="3700"/>
            <a:chExt cx="306" cy="231"/>
          </a:xfrm>
        </p:grpSpPr>
        <p:sp>
          <p:nvSpPr>
            <p:cNvPr id="35859" name="Text Box 73"/>
            <p:cNvSpPr txBox="1">
              <a:spLocks noChangeArrowheads="1"/>
            </p:cNvSpPr>
            <p:nvPr/>
          </p:nvSpPr>
          <p:spPr bwMode="auto">
            <a:xfrm>
              <a:off x="2686" y="3700"/>
              <a:ext cx="226"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b="1"/>
                <a:t>B</a:t>
              </a:r>
            </a:p>
          </p:txBody>
        </p:sp>
        <p:sp>
          <p:nvSpPr>
            <p:cNvPr id="35860" name="Line 74"/>
            <p:cNvSpPr>
              <a:spLocks noChangeShapeType="1"/>
            </p:cNvSpPr>
            <p:nvPr/>
          </p:nvSpPr>
          <p:spPr bwMode="auto">
            <a:xfrm>
              <a:off x="2712" y="3784"/>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35861" name="Line 75"/>
            <p:cNvSpPr>
              <a:spLocks noChangeShapeType="1"/>
            </p:cNvSpPr>
            <p:nvPr/>
          </p:nvSpPr>
          <p:spPr bwMode="auto">
            <a:xfrm>
              <a:off x="2752" y="3736"/>
              <a:ext cx="9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35862" name="Group 76"/>
            <p:cNvGrpSpPr>
              <a:grpSpLocks/>
            </p:cNvGrpSpPr>
            <p:nvPr/>
          </p:nvGrpSpPr>
          <p:grpSpPr bwMode="auto">
            <a:xfrm>
              <a:off x="2886" y="3769"/>
              <a:ext cx="106" cy="102"/>
              <a:chOff x="2888" y="3760"/>
              <a:chExt cx="144" cy="144"/>
            </a:xfrm>
          </p:grpSpPr>
          <p:sp>
            <p:nvSpPr>
              <p:cNvPr id="35863" name="Oval 77"/>
              <p:cNvSpPr>
                <a:spLocks noChangeArrowheads="1"/>
              </p:cNvSpPr>
              <p:nvPr/>
            </p:nvSpPr>
            <p:spPr bwMode="auto">
              <a:xfrm>
                <a:off x="2888" y="3760"/>
                <a:ext cx="144" cy="144"/>
              </a:xfrm>
              <a:prstGeom prst="ellipse">
                <a:avLst/>
              </a:prstGeom>
              <a:noFill/>
              <a:ln w="3810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5864" name="Oval 78"/>
              <p:cNvSpPr>
                <a:spLocks noChangeArrowheads="1"/>
              </p:cNvSpPr>
              <p:nvPr/>
            </p:nvSpPr>
            <p:spPr bwMode="auto">
              <a:xfrm>
                <a:off x="2945" y="3819"/>
                <a:ext cx="27" cy="27"/>
              </a:xfrm>
              <a:prstGeom prst="ellipse">
                <a:avLst/>
              </a:prstGeom>
              <a:solidFill>
                <a:schemeClr val="tx1"/>
              </a:solidFill>
              <a:ln w="3175" algn="ctr">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31247"/>
                                        </p:tgtEl>
                                        <p:attrNameLst>
                                          <p:attrName>style.visibility</p:attrName>
                                        </p:attrNameLst>
                                      </p:cBhvr>
                                      <p:to>
                                        <p:strVal val="visible"/>
                                      </p:to>
                                    </p:set>
                                    <p:animEffect transition="in" filter="wipe(left)">
                                      <p:cBhvr>
                                        <p:cTn id="7" dur="500"/>
                                        <p:tgtEl>
                                          <p:spTgt spid="10312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31199"/>
                                        </p:tgtEl>
                                        <p:attrNameLst>
                                          <p:attrName>style.visibility</p:attrName>
                                        </p:attrNameLst>
                                      </p:cBhvr>
                                      <p:to>
                                        <p:strVal val="visible"/>
                                      </p:to>
                                    </p:set>
                                    <p:animEffect transition="in" filter="wipe(left)">
                                      <p:cBhvr>
                                        <p:cTn id="12" dur="500"/>
                                        <p:tgtEl>
                                          <p:spTgt spid="1031199"/>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3122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3123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312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3123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31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199" grpId="0" animBg="1"/>
      <p:bldP spid="10312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D78E5DFE-761C-44AB-BC8A-64B1B3A70386}" type="slidenum">
              <a:rPr lang="fr-FR" altLang="en-US" sz="1200" smtClean="0">
                <a:solidFill>
                  <a:schemeClr val="tx2"/>
                </a:solidFill>
              </a:rPr>
              <a:pPr eaLnBrk="1" hangingPunct="1">
                <a:spcBef>
                  <a:spcPct val="0"/>
                </a:spcBef>
                <a:buClrTx/>
                <a:buSzTx/>
                <a:buFontTx/>
                <a:buNone/>
              </a:pPr>
              <a:t>33</a:t>
            </a:fld>
            <a:endParaRPr lang="fr-FR" altLang="en-US" sz="1200" smtClean="0">
              <a:solidFill>
                <a:schemeClr val="tx2"/>
              </a:solidFill>
            </a:endParaRPr>
          </a:p>
        </p:txBody>
      </p:sp>
      <p:sp>
        <p:nvSpPr>
          <p:cNvPr id="36867" name="Rectangle 6"/>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6868" name="Rectangle 2"/>
          <p:cNvSpPr>
            <a:spLocks noGrp="1" noChangeArrowheads="1"/>
          </p:cNvSpPr>
          <p:nvPr>
            <p:ph type="title"/>
          </p:nvPr>
        </p:nvSpPr>
        <p:spPr/>
        <p:txBody>
          <a:bodyPr/>
          <a:lstStyle/>
          <a:p>
            <a:pPr eaLnBrk="1" hangingPunct="1"/>
            <a:endParaRPr lang="fr-FR" altLang="fr-FR" smtClean="0"/>
          </a:p>
        </p:txBody>
      </p:sp>
      <p:sp>
        <p:nvSpPr>
          <p:cNvPr id="36869" name="Rectangle 3"/>
          <p:cNvSpPr>
            <a:spLocks noGrp="1" noChangeArrowheads="1"/>
          </p:cNvSpPr>
          <p:nvPr>
            <p:ph type="body" idx="1"/>
          </p:nvPr>
        </p:nvSpPr>
        <p:spPr/>
        <p:txBody>
          <a:bodyPr/>
          <a:lstStyle/>
          <a:p>
            <a:pPr eaLnBrk="1" hangingPunct="1"/>
            <a:endParaRPr lang="fr-FR" altLang="fr-FR" smtClean="0"/>
          </a:p>
        </p:txBody>
      </p:sp>
      <p:pic>
        <p:nvPicPr>
          <p:cNvPr id="36870" name="Picture 5" descr="http://www.atlas.ch/photos/atlas_photos/selected-photos/events/Zeegamma-candidate-Atlantis-r167607-e2879760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318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3FE4A0CC-0D79-49F7-8260-A86B5597E326}" type="slidenum">
              <a:rPr lang="fr-FR" altLang="en-US"/>
              <a:pPr/>
              <a:t>34</a:t>
            </a:fld>
            <a:endParaRPr lang="fr-FR" altLang="en-US"/>
          </a:p>
        </p:txBody>
      </p:sp>
      <p:sp>
        <p:nvSpPr>
          <p:cNvPr id="1173506" name="Rectangle 2"/>
          <p:cNvSpPr>
            <a:spLocks noGrp="1" noChangeArrowheads="1"/>
          </p:cNvSpPr>
          <p:nvPr>
            <p:ph type="title"/>
          </p:nvPr>
        </p:nvSpPr>
        <p:spPr>
          <a:xfrm>
            <a:off x="3938588" y="0"/>
            <a:ext cx="1308100" cy="519113"/>
          </a:xfrm>
        </p:spPr>
        <p:txBody>
          <a:bodyPr/>
          <a:lstStyle/>
          <a:p>
            <a:r>
              <a:rPr lang="fr-FR" altLang="fr-FR"/>
              <a:t>Vidéo</a:t>
            </a:r>
          </a:p>
        </p:txBody>
      </p:sp>
      <p:sp>
        <p:nvSpPr>
          <p:cNvPr id="1173507" name="Rectangle 3"/>
          <p:cNvSpPr>
            <a:spLocks noGrp="1" noChangeArrowheads="1"/>
          </p:cNvSpPr>
          <p:nvPr>
            <p:ph type="body" idx="1"/>
          </p:nvPr>
        </p:nvSpPr>
        <p:spPr/>
        <p:txBody>
          <a:bodyPr/>
          <a:lstStyle/>
          <a:p>
            <a:r>
              <a:rPr lang="fr-FR" altLang="fr-FR" b="1" dirty="0"/>
              <a:t>Collision de protons avec 2 photons dans l’état final </a:t>
            </a:r>
            <a:endParaRPr lang="fr-FR" altLang="fr-FR" dirty="0"/>
          </a:p>
          <a:p>
            <a:pPr lvl="1"/>
            <a:r>
              <a:rPr lang="fr-FR" altLang="fr-FR" dirty="0"/>
              <a:t>http://www.atlas.ch/multimedia/2-photon-event.html</a:t>
            </a:r>
          </a:p>
        </p:txBody>
      </p:sp>
    </p:spTree>
    <p:extLst>
      <p:ext uri="{BB962C8B-B14F-4D97-AF65-F5344CB8AC3E}">
        <p14:creationId xmlns:p14="http://schemas.microsoft.com/office/powerpoint/2010/main" val="306767224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5668645" y="3733800"/>
            <a:ext cx="3367087" cy="277368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89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680B185-1493-4275-BE43-2AC133E76979}" type="slidenum">
              <a:rPr lang="fr-FR" altLang="en-US" sz="1200" smtClean="0">
                <a:solidFill>
                  <a:schemeClr val="tx2"/>
                </a:solidFill>
              </a:rPr>
              <a:pPr eaLnBrk="1" hangingPunct="1">
                <a:spcBef>
                  <a:spcPct val="0"/>
                </a:spcBef>
                <a:buClrTx/>
                <a:buSzTx/>
                <a:buFontTx/>
                <a:buNone/>
              </a:pPr>
              <a:t>35</a:t>
            </a:fld>
            <a:endParaRPr lang="fr-FR" altLang="en-US" sz="1200" smtClean="0">
              <a:solidFill>
                <a:schemeClr val="tx2"/>
              </a:solidFill>
            </a:endParaRPr>
          </a:p>
        </p:txBody>
      </p:sp>
      <p:sp>
        <p:nvSpPr>
          <p:cNvPr id="38915" name="Rectangle 2"/>
          <p:cNvSpPr>
            <a:spLocks noGrp="1" noChangeArrowheads="1"/>
          </p:cNvSpPr>
          <p:nvPr>
            <p:ph type="title"/>
          </p:nvPr>
        </p:nvSpPr>
        <p:spPr>
          <a:xfrm>
            <a:off x="1925638" y="0"/>
            <a:ext cx="5353050" cy="519113"/>
          </a:xfrm>
        </p:spPr>
        <p:txBody>
          <a:bodyPr/>
          <a:lstStyle/>
          <a:p>
            <a:pPr eaLnBrk="1" hangingPunct="1"/>
            <a:r>
              <a:rPr lang="fr-FR" altLang="fr-FR" smtClean="0"/>
              <a:t>Le boson de Higgs au LHC</a:t>
            </a:r>
          </a:p>
        </p:txBody>
      </p:sp>
      <p:sp>
        <p:nvSpPr>
          <p:cNvPr id="38916" name="Rectangle 3"/>
          <p:cNvSpPr>
            <a:spLocks noGrp="1" noChangeArrowheads="1"/>
          </p:cNvSpPr>
          <p:nvPr>
            <p:ph type="body" idx="1"/>
          </p:nvPr>
        </p:nvSpPr>
        <p:spPr>
          <a:xfrm>
            <a:off x="174625" y="719138"/>
            <a:ext cx="5464175" cy="5791200"/>
          </a:xfrm>
        </p:spPr>
        <p:txBody>
          <a:bodyPr/>
          <a:lstStyle/>
          <a:p>
            <a:pPr eaLnBrk="1" hangingPunct="1"/>
            <a:r>
              <a:rPr lang="fr-FR" altLang="fr-FR" dirty="0" smtClean="0">
                <a:sym typeface="Symbol" pitchFamily="18" charset="2"/>
              </a:rPr>
              <a:t>1 boson de Higgs (m=125GeV) produit pour 5 milliards de collisions</a:t>
            </a:r>
          </a:p>
          <a:p>
            <a:pPr eaLnBrk="1" hangingPunct="1"/>
            <a:endParaRPr lang="fr-FR" altLang="fr-FR" dirty="0" smtClean="0">
              <a:sym typeface="Symbol" pitchFamily="18" charset="2"/>
            </a:endParaRPr>
          </a:p>
          <a:p>
            <a:pPr eaLnBrk="1" hangingPunct="1"/>
            <a:r>
              <a:rPr lang="fr-FR" altLang="fr-FR" dirty="0" smtClean="0">
                <a:sym typeface="Symbol" pitchFamily="18" charset="2"/>
              </a:rPr>
              <a:t> 500 000 bosons Higgs attendus au LHC</a:t>
            </a:r>
          </a:p>
          <a:p>
            <a:pPr eaLnBrk="1" hangingPunct="1"/>
            <a:endParaRPr lang="fr-FR" altLang="fr-FR" dirty="0" smtClean="0">
              <a:sym typeface="Symbol" pitchFamily="18" charset="2"/>
            </a:endParaRPr>
          </a:p>
          <a:p>
            <a:pPr eaLnBrk="1" hangingPunct="1"/>
            <a:r>
              <a:rPr lang="fr-FR" altLang="fr-FR" dirty="0" smtClean="0">
                <a:sym typeface="Symbol" pitchFamily="18" charset="2"/>
              </a:rPr>
              <a:t>Le boson de Higgs est instable et se désintègre en particules stables</a:t>
            </a:r>
          </a:p>
          <a:p>
            <a:pPr lvl="1" eaLnBrk="1" hangingPunct="1"/>
            <a:r>
              <a:rPr lang="fr-FR" altLang="fr-FR" dirty="0" smtClean="0"/>
              <a:t>Ex: H </a:t>
            </a:r>
            <a:r>
              <a:rPr lang="fr-FR" altLang="fr-FR" dirty="0" smtClean="0">
                <a:sym typeface="Symbol" pitchFamily="18" charset="2"/>
              </a:rPr>
              <a:t> </a:t>
            </a:r>
            <a:r>
              <a:rPr lang="fr-FR" altLang="fr-FR" b="1" dirty="0" smtClean="0">
                <a:sym typeface="Symbol" pitchFamily="18" charset="2"/>
              </a:rPr>
              <a:t> </a:t>
            </a:r>
          </a:p>
          <a:p>
            <a:pPr lvl="2" eaLnBrk="1" hangingPunct="1"/>
            <a:r>
              <a:rPr lang="fr-FR" altLang="fr-FR" dirty="0" smtClean="0">
                <a:sym typeface="Symbol" pitchFamily="18" charset="2"/>
              </a:rPr>
              <a:t>BR:2/1000</a:t>
            </a:r>
          </a:p>
          <a:p>
            <a:pPr lvl="2" eaLnBrk="1" hangingPunct="1"/>
            <a:r>
              <a:rPr lang="fr-FR" altLang="fr-FR" dirty="0" smtClean="0">
                <a:sym typeface="Symbol" pitchFamily="18" charset="2"/>
              </a:rPr>
              <a:t>1000 événements attendus</a:t>
            </a:r>
          </a:p>
          <a:p>
            <a:pPr eaLnBrk="1" hangingPunct="1"/>
            <a:endParaRPr lang="fr-FR" altLang="fr-FR" dirty="0" smtClean="0">
              <a:sym typeface="Symbol" pitchFamily="18" charset="2"/>
            </a:endParaRPr>
          </a:p>
          <a:p>
            <a:pPr eaLnBrk="1" hangingPunct="1"/>
            <a:endParaRPr lang="fr-FR" altLang="fr-FR" dirty="0" smtClean="0"/>
          </a:p>
        </p:txBody>
      </p:sp>
      <p:pic>
        <p:nvPicPr>
          <p:cNvPr id="38919" name="Picture 14" descr="jpg_11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673100"/>
            <a:ext cx="3673475"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ZoneTexte 2"/>
          <p:cNvSpPr txBox="1">
            <a:spLocks noChangeArrowheads="1"/>
          </p:cNvSpPr>
          <p:nvPr/>
        </p:nvSpPr>
        <p:spPr bwMode="auto">
          <a:xfrm>
            <a:off x="5792153" y="3824075"/>
            <a:ext cx="3367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b="1" dirty="0">
                <a:solidFill>
                  <a:srgbClr val="7030A0"/>
                </a:solidFill>
                <a:latin typeface="Arial" pitchFamily="34" charset="0"/>
                <a:ea typeface="ＭＳ Ｐゴシック" pitchFamily="34" charset="-128"/>
              </a:rPr>
              <a:t>Probabilités de désintégration</a:t>
            </a:r>
            <a:br>
              <a:rPr lang="fr-FR" altLang="fr-FR" sz="1400" b="1" dirty="0">
                <a:solidFill>
                  <a:srgbClr val="7030A0"/>
                </a:solidFill>
                <a:latin typeface="Arial" pitchFamily="34" charset="0"/>
                <a:ea typeface="ＭＳ Ｐゴシック" pitchFamily="34" charset="-128"/>
              </a:rPr>
            </a:br>
            <a:r>
              <a:rPr lang="fr-FR" altLang="fr-FR" sz="1400" b="1" dirty="0">
                <a:solidFill>
                  <a:srgbClr val="7030A0"/>
                </a:solidFill>
                <a:latin typeface="Arial" pitchFamily="34" charset="0"/>
                <a:ea typeface="ＭＳ Ｐゴシック" pitchFamily="34" charset="-128"/>
              </a:rPr>
              <a:t>prédites pour une masse de 125 </a:t>
            </a:r>
            <a:r>
              <a:rPr lang="fr-FR" altLang="fr-FR" sz="1400" b="1" dirty="0" err="1">
                <a:solidFill>
                  <a:srgbClr val="7030A0"/>
                </a:solidFill>
                <a:latin typeface="Arial" pitchFamily="34" charset="0"/>
                <a:ea typeface="ＭＳ Ｐゴシック" pitchFamily="34" charset="-128"/>
              </a:rPr>
              <a:t>GeV</a:t>
            </a:r>
            <a:r>
              <a:rPr lang="fr-FR" altLang="fr-FR" sz="1400" b="1" dirty="0">
                <a:solidFill>
                  <a:srgbClr val="7030A0"/>
                </a:solidFill>
                <a:latin typeface="Arial" pitchFamily="34" charset="0"/>
                <a:ea typeface="ＭＳ Ｐゴシック" pitchFamily="34" charset="-128"/>
              </a:rPr>
              <a:t> </a:t>
            </a:r>
          </a:p>
        </p:txBody>
      </p:sp>
      <p:graphicFrame>
        <p:nvGraphicFramePr>
          <p:cNvPr id="19" name="Tableau 18"/>
          <p:cNvGraphicFramePr>
            <a:graphicFrameLocks noGrp="1"/>
          </p:cNvGraphicFramePr>
          <p:nvPr>
            <p:extLst>
              <p:ext uri="{D42A27DB-BD31-4B8C-83A1-F6EECF244321}">
                <p14:modId xmlns:p14="http://schemas.microsoft.com/office/powerpoint/2010/main" val="3385864093"/>
              </p:ext>
            </p:extLst>
          </p:nvPr>
        </p:nvGraphicFramePr>
        <p:xfrm>
          <a:off x="6238875" y="4451033"/>
          <a:ext cx="2303462" cy="1854200"/>
        </p:xfrm>
        <a:graphic>
          <a:graphicData uri="http://schemas.openxmlformats.org/drawingml/2006/table">
            <a:tbl>
              <a:tblPr firstRow="1" bandRow="1">
                <a:tableStyleId>{5C22544A-7EE6-4342-B048-85BDC9FD1C3A}</a:tableStyleId>
              </a:tblPr>
              <a:tblGrid>
                <a:gridCol w="1499929"/>
                <a:gridCol w="803533"/>
              </a:tblGrid>
              <a:tr h="370840">
                <a:tc>
                  <a:txBody>
                    <a:bodyPr/>
                    <a:lstStyle/>
                    <a:p>
                      <a:r>
                        <a:rPr lang="fr-FR" sz="1800" b="1" dirty="0" smtClean="0">
                          <a:solidFill>
                            <a:schemeClr val="tx1"/>
                          </a:solidFill>
                          <a:latin typeface="Trebuchet MS" pitchFamily="34" charset="0"/>
                        </a:rPr>
                        <a:t>H </a:t>
                      </a:r>
                      <a:r>
                        <a:rPr lang="fr-FR" sz="1800" b="1" dirty="0" smtClean="0">
                          <a:solidFill>
                            <a:schemeClr val="tx1"/>
                          </a:solidFill>
                          <a:latin typeface="Trebuchet MS" pitchFamily="34" charset="0"/>
                          <a:cs typeface="Times New Roman"/>
                        </a:rPr>
                        <a:t>→ </a:t>
                      </a:r>
                      <a:r>
                        <a:rPr lang="fr-FR" sz="1800" b="1" dirty="0" err="1" smtClean="0">
                          <a:solidFill>
                            <a:schemeClr val="tx1"/>
                          </a:solidFill>
                          <a:latin typeface="Trebuchet MS" pitchFamily="34" charset="0"/>
                          <a:cs typeface="Times New Roman"/>
                        </a:rPr>
                        <a:t>bb</a:t>
                      </a:r>
                      <a:endParaRPr lang="fr-FR" sz="1800" b="1" dirty="0">
                        <a:solidFill>
                          <a:schemeClr val="tx1"/>
                        </a:solidFill>
                        <a:latin typeface="Trebuchet MS" pitchFamily="34" charset="0"/>
                      </a:endParaRPr>
                    </a:p>
                  </a:txBody>
                  <a:tcPr marL="91409" marR="91409">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1800" b="1" dirty="0" smtClean="0">
                          <a:solidFill>
                            <a:schemeClr val="tx1"/>
                          </a:solidFill>
                          <a:latin typeface="Trebuchet MS" pitchFamily="34" charset="0"/>
                        </a:rPr>
                        <a:t>58%</a:t>
                      </a:r>
                      <a:endParaRPr lang="fr-FR" sz="1800" b="1" dirty="0">
                        <a:solidFill>
                          <a:schemeClr val="tx1"/>
                        </a:solidFill>
                        <a:latin typeface="Trebuchet MS" pitchFamily="34" charset="0"/>
                      </a:endParaRPr>
                    </a:p>
                  </a:txBody>
                  <a:tcPr marL="91409" marR="91409">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latin typeface="Trebuchet MS" pitchFamily="34" charset="0"/>
                        </a:rPr>
                        <a:t>H </a:t>
                      </a:r>
                      <a:r>
                        <a:rPr lang="fr-FR" sz="1800" b="1" dirty="0" smtClean="0">
                          <a:solidFill>
                            <a:schemeClr val="tx1"/>
                          </a:solidFill>
                          <a:latin typeface="Trebuchet MS" pitchFamily="34" charset="0"/>
                          <a:cs typeface="Times New Roman"/>
                        </a:rPr>
                        <a:t>→ WW*</a:t>
                      </a:r>
                      <a:endParaRPr lang="fr-FR" sz="1800" b="1" dirty="0" smtClean="0">
                        <a:solidFill>
                          <a:schemeClr val="tx1"/>
                        </a:solidFill>
                        <a:latin typeface="Trebuchet MS" pitchFamily="34" charset="0"/>
                      </a:endParaRPr>
                    </a:p>
                  </a:txBody>
                  <a:tcPr marL="91409" marR="91409">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US" sz="1800" b="1" dirty="0" smtClean="0">
                          <a:solidFill>
                            <a:schemeClr val="tx1"/>
                          </a:solidFill>
                          <a:latin typeface="Trebuchet MS" pitchFamily="34" charset="0"/>
                        </a:rPr>
                        <a:t>21%</a:t>
                      </a:r>
                      <a:endParaRPr lang="fr-FR" sz="1800" b="1" dirty="0">
                        <a:solidFill>
                          <a:schemeClr val="tx1"/>
                        </a:solidFill>
                        <a:latin typeface="Trebuchet MS" pitchFamily="34" charset="0"/>
                      </a:endParaRPr>
                    </a:p>
                  </a:txBody>
                  <a:tcPr marL="91409" marR="91409">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latin typeface="Trebuchet MS" pitchFamily="34" charset="0"/>
                        </a:rPr>
                        <a:t>H </a:t>
                      </a:r>
                      <a:r>
                        <a:rPr lang="fr-FR" sz="1800" b="1" dirty="0" smtClean="0">
                          <a:solidFill>
                            <a:schemeClr val="tx1"/>
                          </a:solidFill>
                          <a:latin typeface="Trebuchet MS" pitchFamily="34" charset="0"/>
                          <a:cs typeface="Times New Roman"/>
                        </a:rPr>
                        <a:t>→ </a:t>
                      </a:r>
                      <a:r>
                        <a:rPr lang="el-GR" sz="1800" b="1" dirty="0" smtClean="0">
                          <a:solidFill>
                            <a:schemeClr val="tx1"/>
                          </a:solidFill>
                          <a:latin typeface="Trebuchet MS"/>
                          <a:cs typeface="Times New Roman"/>
                        </a:rPr>
                        <a:t>τ</a:t>
                      </a:r>
                      <a:r>
                        <a:rPr lang="en-US" sz="1800" b="1" dirty="0" smtClean="0">
                          <a:solidFill>
                            <a:schemeClr val="tx1"/>
                          </a:solidFill>
                          <a:latin typeface="Trebuchet MS"/>
                          <a:cs typeface="Times New Roman"/>
                        </a:rPr>
                        <a:t>+</a:t>
                      </a:r>
                      <a:r>
                        <a:rPr lang="el-GR" sz="1800" b="1" dirty="0" smtClean="0">
                          <a:solidFill>
                            <a:schemeClr val="tx1"/>
                          </a:solidFill>
                          <a:latin typeface="Trebuchet MS"/>
                          <a:cs typeface="Times New Roman"/>
                        </a:rPr>
                        <a:t>τ</a:t>
                      </a:r>
                      <a:r>
                        <a:rPr lang="en-US" sz="1800" b="1" dirty="0" smtClean="0">
                          <a:solidFill>
                            <a:schemeClr val="tx1"/>
                          </a:solidFill>
                          <a:latin typeface="Trebuchet MS"/>
                          <a:cs typeface="Times New Roman"/>
                        </a:rPr>
                        <a:t>-</a:t>
                      </a:r>
                      <a:endParaRPr lang="fr-FR" sz="1800" b="1" dirty="0" smtClean="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b="1" dirty="0" smtClean="0">
                          <a:solidFill>
                            <a:schemeClr val="tx1"/>
                          </a:solidFill>
                          <a:latin typeface="Trebuchet MS" pitchFamily="34" charset="0"/>
                        </a:rPr>
                        <a:t>6.4%</a:t>
                      </a:r>
                      <a:endParaRPr lang="fr-FR" sz="1800" b="1" dirty="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latin typeface="Trebuchet MS" pitchFamily="34" charset="0"/>
                        </a:rPr>
                        <a:t>H </a:t>
                      </a:r>
                      <a:r>
                        <a:rPr lang="fr-FR" sz="1800" b="1" dirty="0" smtClean="0">
                          <a:solidFill>
                            <a:schemeClr val="tx1"/>
                          </a:solidFill>
                          <a:latin typeface="Trebuchet MS" pitchFamily="34" charset="0"/>
                          <a:cs typeface="Times New Roman"/>
                        </a:rPr>
                        <a:t>→ ZZ</a:t>
                      </a:r>
                      <a:r>
                        <a:rPr lang="en-US" sz="1800" b="1" dirty="0" smtClean="0">
                          <a:solidFill>
                            <a:schemeClr val="tx1"/>
                          </a:solidFill>
                          <a:latin typeface="Trebuchet MS" pitchFamily="34" charset="0"/>
                          <a:cs typeface="Times New Roman"/>
                        </a:rPr>
                        <a:t>*</a:t>
                      </a:r>
                      <a:endParaRPr lang="fr-FR" sz="1800" b="1" dirty="0" smtClean="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b="1" dirty="0" smtClean="0">
                          <a:solidFill>
                            <a:schemeClr val="tx1"/>
                          </a:solidFill>
                          <a:latin typeface="Trebuchet MS" pitchFamily="34" charset="0"/>
                        </a:rPr>
                        <a:t>2.7%</a:t>
                      </a:r>
                      <a:endParaRPr lang="fr-FR" sz="1800" b="1" dirty="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800" b="1" dirty="0" smtClean="0">
                          <a:solidFill>
                            <a:schemeClr val="tx1"/>
                          </a:solidFill>
                          <a:latin typeface="Trebuchet MS" pitchFamily="34" charset="0"/>
                        </a:rPr>
                        <a:t>H </a:t>
                      </a:r>
                      <a:r>
                        <a:rPr lang="fr-FR" sz="1800" b="1" dirty="0" smtClean="0">
                          <a:solidFill>
                            <a:schemeClr val="tx1"/>
                          </a:solidFill>
                          <a:latin typeface="Trebuchet MS" pitchFamily="34" charset="0"/>
                          <a:cs typeface="Times New Roman"/>
                        </a:rPr>
                        <a:t>→ </a:t>
                      </a:r>
                      <a:r>
                        <a:rPr lang="el-GR" sz="1800" b="1" dirty="0" smtClean="0">
                          <a:solidFill>
                            <a:schemeClr val="tx1"/>
                          </a:solidFill>
                          <a:latin typeface="Trebuchet MS" pitchFamily="34" charset="0"/>
                          <a:cs typeface="Times New Roman"/>
                        </a:rPr>
                        <a:t>γγ</a:t>
                      </a:r>
                      <a:r>
                        <a:rPr lang="fr-FR" sz="1800" b="1" dirty="0" smtClean="0">
                          <a:solidFill>
                            <a:schemeClr val="tx1"/>
                          </a:solidFill>
                          <a:latin typeface="Trebuchet MS" pitchFamily="34" charset="0"/>
                          <a:cs typeface="Times New Roman"/>
                        </a:rPr>
                        <a:t> </a:t>
                      </a:r>
                      <a:endParaRPr lang="fr-FR" sz="1800" b="1" dirty="0" smtClean="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a:r>
                        <a:rPr lang="en-US" sz="1800" b="1" dirty="0" smtClean="0">
                          <a:solidFill>
                            <a:schemeClr val="tx1"/>
                          </a:solidFill>
                          <a:latin typeface="Trebuchet MS" pitchFamily="34" charset="0"/>
                        </a:rPr>
                        <a:t>0.2%</a:t>
                      </a:r>
                      <a:endParaRPr lang="fr-FR" sz="1800" b="1" dirty="0">
                        <a:solidFill>
                          <a:schemeClr val="tx1"/>
                        </a:solidFill>
                        <a:latin typeface="Trebuchet MS" pitchFamily="34" charset="0"/>
                      </a:endParaRPr>
                    </a:p>
                  </a:txBody>
                  <a:tcPr marL="91409" marR="91409">
                    <a:lnL w="12700" cmpd="sng">
                      <a:noFill/>
                    </a:lnL>
                    <a:lnR w="12700" cmpd="sng">
                      <a:noFill/>
                    </a:lnR>
                    <a:lnT w="12700" cmpd="sng">
                      <a:noFill/>
                    </a:lnT>
                    <a:lnB w="12700" cmpd="sng">
                      <a:noFill/>
                    </a:lnB>
                    <a:lnTlToBr w="12700" cmpd="sng">
                      <a:noFill/>
                      <a:prstDash val="solid"/>
                    </a:lnTlToBr>
                    <a:lnBlToTr w="12700" cmpd="sng">
                      <a:noFill/>
                      <a:prstDash val="solid"/>
                    </a:lnBlToTr>
                    <a:noFill/>
                  </a:tcPr>
                </a:tc>
              </a:tr>
            </a:tbl>
          </a:graphicData>
        </a:graphic>
      </p:graphicFrame>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7622" y="0"/>
            <a:ext cx="4783681" cy="523220"/>
          </a:xfrm>
        </p:spPr>
        <p:txBody>
          <a:bodyPr/>
          <a:lstStyle/>
          <a:p>
            <a:r>
              <a:rPr lang="fr-FR" altLang="fr-FR" dirty="0"/>
              <a:t>Stratégie de recherche</a:t>
            </a:r>
            <a:endParaRPr lang="en-US" dirty="0"/>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36</a:t>
            </a:fld>
            <a:endParaRPr lang="fr-FR" altLang="en-US"/>
          </a:p>
        </p:txBody>
      </p:sp>
      <p:pic>
        <p:nvPicPr>
          <p:cNvPr id="1187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 y="2163128"/>
            <a:ext cx="3855720" cy="332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1838172" y="1674763"/>
            <a:ext cx="819455" cy="338554"/>
          </a:xfrm>
          <a:prstGeom prst="rect">
            <a:avLst/>
          </a:prstGeom>
          <a:noFill/>
        </p:spPr>
        <p:txBody>
          <a:bodyPr wrap="none" rtlCol="0">
            <a:spAutoFit/>
          </a:bodyPr>
          <a:lstStyle/>
          <a:p>
            <a:r>
              <a:rPr lang="en-US" sz="1600" dirty="0" smtClean="0"/>
              <a:t>Signal</a:t>
            </a:r>
            <a:endParaRPr lang="en-US" sz="1600" dirty="0"/>
          </a:p>
        </p:txBody>
      </p:sp>
      <p:grpSp>
        <p:nvGrpSpPr>
          <p:cNvPr id="7" name="Groupe 6"/>
          <p:cNvGrpSpPr/>
          <p:nvPr/>
        </p:nvGrpSpPr>
        <p:grpSpPr>
          <a:xfrm>
            <a:off x="1038273" y="1674763"/>
            <a:ext cx="7866931" cy="4850041"/>
            <a:chOff x="1038273" y="1293763"/>
            <a:chExt cx="7866931" cy="4850041"/>
          </a:xfrm>
        </p:grpSpPr>
        <p:grpSp>
          <p:nvGrpSpPr>
            <p:cNvPr id="6" name="Groupe 5"/>
            <p:cNvGrpSpPr/>
            <p:nvPr/>
          </p:nvGrpSpPr>
          <p:grpSpPr>
            <a:xfrm>
              <a:off x="1038273" y="1782129"/>
              <a:ext cx="7866931" cy="4361675"/>
              <a:chOff x="1038273" y="1782129"/>
              <a:chExt cx="7866931" cy="4361675"/>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2455" y="1782129"/>
                <a:ext cx="4502749" cy="3329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38273" y="5805250"/>
                <a:ext cx="7226658" cy="338554"/>
              </a:xfrm>
              <a:prstGeom prst="rect">
                <a:avLst/>
              </a:prstGeom>
            </p:spPr>
            <p:txBody>
              <a:bodyPr wrap="none">
                <a:spAutoFit/>
              </a:bodyPr>
              <a:lstStyle/>
              <a:p>
                <a:pPr eaLnBrk="1" hangingPunct="1"/>
                <a:r>
                  <a:rPr lang="fr-FR" altLang="fr-FR" sz="1600" dirty="0">
                    <a:sym typeface="Symbol" pitchFamily="18" charset="2"/>
                  </a:rPr>
                  <a:t>1 boson de Higgs (m=125GeV) produit pour 5 milliards de collisions</a:t>
                </a:r>
              </a:p>
            </p:txBody>
          </p:sp>
        </p:grpSp>
        <p:sp>
          <p:nvSpPr>
            <p:cNvPr id="9" name="ZoneTexte 8"/>
            <p:cNvSpPr txBox="1"/>
            <p:nvPr/>
          </p:nvSpPr>
          <p:spPr>
            <a:xfrm>
              <a:off x="5831052" y="1293763"/>
              <a:ext cx="1529586" cy="338554"/>
            </a:xfrm>
            <a:prstGeom prst="rect">
              <a:avLst/>
            </a:prstGeom>
            <a:noFill/>
          </p:spPr>
          <p:txBody>
            <a:bodyPr wrap="none" rtlCol="0">
              <a:spAutoFit/>
            </a:bodyPr>
            <a:lstStyle/>
            <a:p>
              <a:r>
                <a:rPr lang="en-US" sz="1600" dirty="0" smtClean="0"/>
                <a:t>Bruit de fond</a:t>
              </a:r>
              <a:endParaRPr lang="en-US" sz="1600" dirty="0"/>
            </a:p>
          </p:txBody>
        </p:sp>
      </p:grpSp>
      <p:sp>
        <p:nvSpPr>
          <p:cNvPr id="12" name="Espace réservé du contenu 2"/>
          <p:cNvSpPr>
            <a:spLocks noGrp="1"/>
          </p:cNvSpPr>
          <p:nvPr>
            <p:ph idx="1"/>
          </p:nvPr>
        </p:nvSpPr>
        <p:spPr>
          <a:xfrm>
            <a:off x="174625" y="719138"/>
            <a:ext cx="8843963" cy="5791200"/>
          </a:xfrm>
        </p:spPr>
        <p:txBody>
          <a:bodyPr/>
          <a:lstStyle/>
          <a:p>
            <a:pPr marL="0" indent="0">
              <a:buNone/>
            </a:pPr>
            <a:r>
              <a:rPr lang="fr-FR" altLang="fr-FR" sz="2400" b="1" dirty="0" smtClean="0">
                <a:solidFill>
                  <a:schemeClr val="tx2">
                    <a:lumMod val="60000"/>
                    <a:lumOff val="40000"/>
                  </a:schemeClr>
                </a:solidFill>
              </a:rPr>
              <a:t>1</a:t>
            </a:r>
            <a:r>
              <a:rPr lang="fr-FR" altLang="fr-FR" sz="2400" dirty="0" smtClean="0"/>
              <a:t> - </a:t>
            </a:r>
            <a:r>
              <a:rPr lang="fr-FR" altLang="fr-FR" sz="2400" dirty="0"/>
              <a:t>S</a:t>
            </a:r>
            <a:r>
              <a:rPr lang="fr-FR" altLang="fr-FR" sz="2400" dirty="0" smtClean="0"/>
              <a:t>électionner toutes les collisions avec 2 photons</a:t>
            </a:r>
          </a:p>
          <a:p>
            <a:pPr marL="0" indent="0">
              <a:buNone/>
            </a:pPr>
            <a:endParaRPr lang="fr-FR" altLang="fr-FR" sz="2400" dirty="0" smtClean="0"/>
          </a:p>
        </p:txBody>
      </p:sp>
    </p:spTree>
    <p:extLst>
      <p:ext uri="{BB962C8B-B14F-4D97-AF65-F5344CB8AC3E}">
        <p14:creationId xmlns:p14="http://schemas.microsoft.com/office/powerpoint/2010/main" val="20428222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37</a:t>
            </a:fld>
            <a:endParaRPr lang="fr-FR" altLang="en-US"/>
          </a:p>
        </p:txBody>
      </p:sp>
      <p:pic>
        <p:nvPicPr>
          <p:cNvPr id="117762" name="Picture 2" descr="C:\Users\makovec\Pictures\Picasa\Montages\higg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55880" y="0"/>
            <a:ext cx="9245600" cy="6934200"/>
          </a:xfrm>
          <a:prstGeom prst="rect">
            <a:avLst/>
          </a:prstGeom>
          <a:noFill/>
          <a:extLst>
            <a:ext uri="{909E8E84-426E-40DD-AFC4-6F175D3DCCD1}">
              <a14:hiddenFill xmlns:a14="http://schemas.microsoft.com/office/drawing/2010/main">
                <a:solidFill>
                  <a:srgbClr val="FFFFFF"/>
                </a:solidFill>
              </a14:hiddenFill>
            </a:ext>
          </a:extLst>
        </p:spPr>
      </p:pic>
      <p:sp>
        <p:nvSpPr>
          <p:cNvPr id="5" name="Ellipse 4"/>
          <p:cNvSpPr/>
          <p:nvPr/>
        </p:nvSpPr>
        <p:spPr bwMode="auto">
          <a:xfrm>
            <a:off x="1112520" y="6187440"/>
            <a:ext cx="670560" cy="670560"/>
          </a:xfrm>
          <a:prstGeom prst="ellipse">
            <a:avLst/>
          </a:prstGeom>
          <a:noFill/>
          <a:ln w="57150" cap="flat" cmpd="sng" algn="ctr">
            <a:solidFill>
              <a:schemeClr val="tx2">
                <a:lumMod val="60000"/>
                <a:lumOff val="40000"/>
              </a:schemeClr>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502825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B33E19D0-E4D1-4D0C-B01E-53BF634FB655}" type="slidenum">
              <a:rPr lang="fr-FR" altLang="en-US" sz="1200" smtClean="0">
                <a:solidFill>
                  <a:schemeClr val="tx2"/>
                </a:solidFill>
              </a:rPr>
              <a:pPr eaLnBrk="1" hangingPunct="1">
                <a:spcBef>
                  <a:spcPct val="0"/>
                </a:spcBef>
                <a:buClrTx/>
                <a:buSzTx/>
                <a:buFontTx/>
                <a:buNone/>
              </a:pPr>
              <a:t>38</a:t>
            </a:fld>
            <a:endParaRPr lang="fr-FR" altLang="en-US" sz="1200" smtClean="0">
              <a:solidFill>
                <a:schemeClr val="tx2"/>
              </a:solidFill>
            </a:endParaRPr>
          </a:p>
        </p:txBody>
      </p:sp>
      <p:pic>
        <p:nvPicPr>
          <p:cNvPr id="3789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685800"/>
            <a:ext cx="3810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2" name="Rectangle 2"/>
          <p:cNvSpPr>
            <a:spLocks noGrp="1" noChangeArrowheads="1"/>
          </p:cNvSpPr>
          <p:nvPr>
            <p:ph type="title"/>
          </p:nvPr>
        </p:nvSpPr>
        <p:spPr>
          <a:xfrm>
            <a:off x="2471738" y="0"/>
            <a:ext cx="4237037" cy="519113"/>
          </a:xfrm>
        </p:spPr>
        <p:txBody>
          <a:bodyPr/>
          <a:lstStyle/>
          <a:p>
            <a:pPr eaLnBrk="1" hangingPunct="1"/>
            <a:r>
              <a:rPr lang="fr-FR" altLang="fr-FR" smtClean="0"/>
              <a:t>Le défi informatique</a:t>
            </a:r>
          </a:p>
        </p:txBody>
      </p:sp>
      <p:sp>
        <p:nvSpPr>
          <p:cNvPr id="37893" name="Rectangle 3"/>
          <p:cNvSpPr>
            <a:spLocks noGrp="1" noChangeArrowheads="1"/>
          </p:cNvSpPr>
          <p:nvPr>
            <p:ph type="body" idx="1"/>
          </p:nvPr>
        </p:nvSpPr>
        <p:spPr>
          <a:xfrm>
            <a:off x="76200" y="685800"/>
            <a:ext cx="8843963" cy="6138863"/>
          </a:xfrm>
        </p:spPr>
        <p:txBody>
          <a:bodyPr/>
          <a:lstStyle/>
          <a:p>
            <a:pPr eaLnBrk="1" hangingPunct="1">
              <a:lnSpc>
                <a:spcPct val="80000"/>
              </a:lnSpc>
            </a:pPr>
            <a:r>
              <a:rPr lang="fr-FR" altLang="fr-FR" sz="2000" dirty="0" smtClean="0"/>
              <a:t>Quelques chiffres:</a:t>
            </a:r>
          </a:p>
          <a:p>
            <a:pPr lvl="1" eaLnBrk="1" hangingPunct="1">
              <a:lnSpc>
                <a:spcPct val="80000"/>
              </a:lnSpc>
            </a:pPr>
            <a:r>
              <a:rPr lang="fr-FR" altLang="fr-FR" sz="1800" dirty="0" smtClean="0"/>
              <a:t>Taux de croisement: 20Mhz</a:t>
            </a:r>
          </a:p>
          <a:p>
            <a:pPr lvl="2" eaLnBrk="1" hangingPunct="1">
              <a:lnSpc>
                <a:spcPct val="80000"/>
              </a:lnSpc>
            </a:pPr>
            <a:r>
              <a:rPr lang="fr-FR" altLang="fr-FR" sz="1600" dirty="0" smtClean="0"/>
              <a:t>20 TO/s</a:t>
            </a:r>
          </a:p>
          <a:p>
            <a:pPr lvl="2" eaLnBrk="1" hangingPunct="1">
              <a:lnSpc>
                <a:spcPct val="80000"/>
              </a:lnSpc>
            </a:pPr>
            <a:r>
              <a:rPr lang="fr-FR" altLang="fr-FR" sz="1600" dirty="0" smtClean="0"/>
              <a:t>Impossible de tout enregistrer</a:t>
            </a:r>
          </a:p>
          <a:p>
            <a:pPr lvl="1" eaLnBrk="1" hangingPunct="1">
              <a:lnSpc>
                <a:spcPct val="80000"/>
              </a:lnSpc>
            </a:pPr>
            <a:r>
              <a:rPr lang="fr-FR" altLang="fr-FR" sz="1800" dirty="0" smtClean="0"/>
              <a:t>Besoin de faire une sélection en ligne</a:t>
            </a:r>
          </a:p>
          <a:p>
            <a:pPr lvl="2" eaLnBrk="1" hangingPunct="1">
              <a:lnSpc>
                <a:spcPct val="80000"/>
              </a:lnSpc>
            </a:pPr>
            <a:r>
              <a:rPr lang="fr-FR" altLang="fr-FR" sz="1600" dirty="0" smtClean="0"/>
              <a:t>~200 enregistrés/s </a:t>
            </a:r>
            <a:r>
              <a:rPr lang="fr-FR" altLang="fr-FR" sz="1600" dirty="0" smtClean="0">
                <a:sym typeface="Symbol"/>
              </a:rPr>
              <a:t> </a:t>
            </a:r>
            <a:r>
              <a:rPr lang="fr-FR" altLang="fr-FR" sz="1600" dirty="0" smtClean="0"/>
              <a:t>200MO/s  </a:t>
            </a:r>
          </a:p>
          <a:p>
            <a:pPr lvl="2" eaLnBrk="1" hangingPunct="1">
              <a:lnSpc>
                <a:spcPct val="80000"/>
              </a:lnSpc>
            </a:pPr>
            <a:r>
              <a:rPr lang="fr-FR" altLang="fr-FR" sz="1600" dirty="0" smtClean="0"/>
              <a:t>7TO/jour</a:t>
            </a:r>
          </a:p>
          <a:p>
            <a:pPr lvl="1" eaLnBrk="1" hangingPunct="1">
              <a:lnSpc>
                <a:spcPct val="80000"/>
              </a:lnSpc>
            </a:pPr>
            <a:r>
              <a:rPr lang="fr-FR" altLang="fr-FR" sz="1800" dirty="0" smtClean="0"/>
              <a:t>Par exemple, en 2011:</a:t>
            </a:r>
          </a:p>
          <a:p>
            <a:pPr lvl="2" eaLnBrk="1" hangingPunct="1">
              <a:lnSpc>
                <a:spcPct val="80000"/>
              </a:lnSpc>
            </a:pPr>
            <a:r>
              <a:rPr lang="fr-FR" altLang="fr-FR" sz="1600" dirty="0" smtClean="0"/>
              <a:t>1.3 milliard de collisions d’enregistrés </a:t>
            </a:r>
          </a:p>
          <a:p>
            <a:pPr lvl="2" eaLnBrk="1" hangingPunct="1">
              <a:lnSpc>
                <a:spcPct val="80000"/>
              </a:lnSpc>
            </a:pPr>
            <a:r>
              <a:rPr lang="fr-FR" altLang="fr-FR" sz="1600" dirty="0" smtClean="0"/>
              <a:t>1.3 PO (200 000 DVD)</a:t>
            </a:r>
          </a:p>
          <a:p>
            <a:pPr lvl="1" eaLnBrk="1" hangingPunct="1">
              <a:lnSpc>
                <a:spcPct val="80000"/>
              </a:lnSpc>
              <a:buFont typeface="Wingdings" pitchFamily="2" charset="2"/>
              <a:buNone/>
            </a:pPr>
            <a:endParaRPr lang="fr-FR" altLang="fr-FR" sz="1800" dirty="0" smtClean="0"/>
          </a:p>
          <a:p>
            <a:pPr eaLnBrk="1" hangingPunct="1">
              <a:lnSpc>
                <a:spcPct val="80000"/>
              </a:lnSpc>
            </a:pPr>
            <a:endParaRPr lang="fr-FR" altLang="fr-FR" sz="2000" dirty="0" smtClean="0"/>
          </a:p>
          <a:p>
            <a:pPr eaLnBrk="1" hangingPunct="1">
              <a:lnSpc>
                <a:spcPct val="80000"/>
              </a:lnSpc>
            </a:pPr>
            <a:r>
              <a:rPr lang="fr-FR" altLang="fr-FR" sz="2000" dirty="0" smtClean="0"/>
              <a:t>Le logiciel d’ATLAS est à la hauteur de la complexité du détecteur ATLAS   (</a:t>
            </a:r>
            <a:r>
              <a:rPr lang="fr-FR" altLang="fr-FR" sz="2000" dirty="0" smtClean="0">
                <a:solidFill>
                  <a:srgbClr val="990099"/>
                </a:solidFill>
              </a:rPr>
              <a:t>4 millions de lignes de code</a:t>
            </a:r>
            <a:r>
              <a:rPr lang="fr-FR" altLang="fr-FR" sz="2000" dirty="0" smtClean="0"/>
              <a:t>). Il permet à partir des signaux électriques enregistrés d’identifier les particules produites lors des collisions et de mesurer leurs propriétés </a:t>
            </a:r>
          </a:p>
          <a:p>
            <a:pPr eaLnBrk="1" hangingPunct="1">
              <a:lnSpc>
                <a:spcPct val="80000"/>
              </a:lnSpc>
            </a:pPr>
            <a:endParaRPr lang="fr-FR" altLang="fr-FR" sz="2000" dirty="0" smtClean="0"/>
          </a:p>
          <a:p>
            <a:pPr eaLnBrk="1" hangingPunct="1">
              <a:lnSpc>
                <a:spcPct val="80000"/>
              </a:lnSpc>
            </a:pPr>
            <a:r>
              <a:rPr lang="fr-FR" altLang="fr-FR" sz="2000" dirty="0" smtClean="0"/>
              <a:t>Une </a:t>
            </a:r>
            <a:r>
              <a:rPr lang="fr-FR" altLang="fr-FR" sz="2000" b="1" dirty="0" smtClean="0"/>
              <a:t>grille de calcul</a:t>
            </a:r>
            <a:r>
              <a:rPr lang="fr-FR" altLang="fr-FR" sz="2000" dirty="0" smtClean="0"/>
              <a:t> exploite la puissance de calcul (processeurs, mémoires, ...) d’environ </a:t>
            </a:r>
            <a:r>
              <a:rPr lang="fr-FR" altLang="fr-FR" sz="2000" dirty="0" smtClean="0">
                <a:solidFill>
                  <a:srgbClr val="990099"/>
                </a:solidFill>
              </a:rPr>
              <a:t>100000 ordinateurs</a:t>
            </a:r>
            <a:r>
              <a:rPr lang="fr-FR" altLang="fr-FR" sz="2000" dirty="0" smtClean="0"/>
              <a:t> mis en réseau afin de donner l'illusion d'un ordinateur virtuel très puissant.</a:t>
            </a:r>
          </a:p>
          <a:p>
            <a:pPr eaLnBrk="1" hangingPunct="1">
              <a:lnSpc>
                <a:spcPct val="80000"/>
              </a:lnSpc>
            </a:pPr>
            <a:endParaRPr lang="fr-FR" altLang="fr-FR" sz="2000" dirty="0" smtClean="0"/>
          </a:p>
          <a:p>
            <a:pPr eaLnBrk="1" hangingPunct="1">
              <a:lnSpc>
                <a:spcPct val="80000"/>
              </a:lnSpc>
            </a:pPr>
            <a:endParaRPr lang="en-US" altLang="fr-FR" sz="2000" b="1" i="1" dirty="0" smtClean="0"/>
          </a:p>
          <a:p>
            <a:pPr eaLnBrk="1" hangingPunct="1">
              <a:lnSpc>
                <a:spcPct val="80000"/>
              </a:lnSpc>
            </a:pPr>
            <a:endParaRPr lang="fr-FR" altLang="fr-FR" sz="2000" dirty="0" smtClean="0"/>
          </a:p>
        </p:txBody>
      </p:sp>
      <p:sp>
        <p:nvSpPr>
          <p:cNvPr id="37894" name="AutoShape 9" descr="28F33C7F-0110-F604-A785D4308D3AD234_1"/>
          <p:cNvSpPr>
            <a:spLocks noChangeAspect="1" noChangeArrowheads="1"/>
          </p:cNvSpPr>
          <p:nvPr/>
        </p:nvSpPr>
        <p:spPr bwMode="auto">
          <a:xfrm>
            <a:off x="3048000" y="19050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383809671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re 1"/>
          <p:cNvSpPr>
            <a:spLocks noGrp="1"/>
          </p:cNvSpPr>
          <p:nvPr>
            <p:ph type="title"/>
          </p:nvPr>
        </p:nvSpPr>
        <p:spPr>
          <a:xfrm>
            <a:off x="2197627" y="0"/>
            <a:ext cx="4783682" cy="523220"/>
          </a:xfrm>
        </p:spPr>
        <p:txBody>
          <a:bodyPr/>
          <a:lstStyle/>
          <a:p>
            <a:r>
              <a:rPr lang="fr-FR" altLang="fr-FR" dirty="0" smtClean="0"/>
              <a:t>Stratégie de recherche</a:t>
            </a:r>
          </a:p>
        </p:txBody>
      </p:sp>
      <p:sp>
        <p:nvSpPr>
          <p:cNvPr id="62467" name="Espace réservé du contenu 2"/>
          <p:cNvSpPr>
            <a:spLocks noGrp="1"/>
          </p:cNvSpPr>
          <p:nvPr>
            <p:ph idx="1"/>
          </p:nvPr>
        </p:nvSpPr>
        <p:spPr/>
        <p:txBody>
          <a:bodyPr/>
          <a:lstStyle/>
          <a:p>
            <a:pPr marL="0" indent="0">
              <a:buNone/>
            </a:pPr>
            <a:r>
              <a:rPr lang="fr-FR" altLang="fr-FR" sz="2400" b="1" dirty="0" smtClean="0">
                <a:solidFill>
                  <a:schemeClr val="tx2">
                    <a:lumMod val="60000"/>
                    <a:lumOff val="40000"/>
                  </a:schemeClr>
                </a:solidFill>
              </a:rPr>
              <a:t>1</a:t>
            </a:r>
            <a:r>
              <a:rPr lang="fr-FR" altLang="fr-FR" sz="2400" dirty="0" smtClean="0"/>
              <a:t> - </a:t>
            </a:r>
            <a:r>
              <a:rPr lang="fr-FR" altLang="fr-FR" sz="2400" dirty="0"/>
              <a:t>S</a:t>
            </a:r>
            <a:r>
              <a:rPr lang="fr-FR" altLang="fr-FR" sz="2400" dirty="0" smtClean="0"/>
              <a:t>électionner toutes les collisions avec 2 photons</a:t>
            </a:r>
          </a:p>
          <a:p>
            <a:pPr marL="0" indent="0">
              <a:buNone/>
            </a:pPr>
            <a:r>
              <a:rPr lang="fr-FR" altLang="fr-FR" sz="2400" b="1" dirty="0" smtClean="0">
                <a:solidFill>
                  <a:schemeClr val="tx2">
                    <a:lumMod val="60000"/>
                    <a:lumOff val="40000"/>
                  </a:schemeClr>
                </a:solidFill>
              </a:rPr>
              <a:t>2</a:t>
            </a:r>
            <a:r>
              <a:rPr lang="fr-FR" altLang="fr-FR" sz="2400" dirty="0" smtClean="0"/>
              <a:t> - Faire la distribution de la masse invariante des 2 photons</a:t>
            </a:r>
          </a:p>
          <a:p>
            <a:pPr marL="514350" indent="-514350">
              <a:buFont typeface="+mj-lt"/>
              <a:buAutoNum type="arabicPeriod"/>
            </a:pPr>
            <a:endParaRPr lang="fr-FR" altLang="fr-FR" sz="800" dirty="0" smtClean="0"/>
          </a:p>
          <a:p>
            <a:pPr marL="0" indent="0">
              <a:buNone/>
            </a:pPr>
            <a:r>
              <a:rPr lang="fr-FR" altLang="fr-FR" sz="2400" b="1" dirty="0" smtClean="0">
                <a:solidFill>
                  <a:schemeClr val="tx2">
                    <a:lumMod val="60000"/>
                    <a:lumOff val="40000"/>
                  </a:schemeClr>
                </a:solidFill>
              </a:rPr>
              <a:t>3</a:t>
            </a:r>
            <a:r>
              <a:rPr lang="fr-FR" altLang="fr-FR" sz="2400" dirty="0" smtClean="0"/>
              <a:t> – Rechercher une bosse</a:t>
            </a:r>
          </a:p>
        </p:txBody>
      </p:sp>
      <p:sp>
        <p:nvSpPr>
          <p:cNvPr id="62468" name="Espace réservé du numéro de diapositive 3"/>
          <p:cNvSpPr>
            <a:spLocks noGrp="1"/>
          </p:cNvSpPr>
          <p:nvPr>
            <p:ph type="sldNum" sz="quarter" idx="10"/>
          </p:nvPr>
        </p:nvSpPr>
        <p:spPr>
          <a:xfrm>
            <a:off x="8305800" y="5974080"/>
            <a:ext cx="838200" cy="304800"/>
          </a:xfrm>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3C68A1B4-FCDB-4C4B-A352-CB69FF1E3F9B}" type="slidenum">
              <a:rPr lang="fr-FR" altLang="en-US" sz="1200" smtClean="0">
                <a:solidFill>
                  <a:schemeClr val="tx2"/>
                </a:solidFill>
              </a:rPr>
              <a:pPr eaLnBrk="1" hangingPunct="1">
                <a:spcBef>
                  <a:spcPct val="0"/>
                </a:spcBef>
                <a:buClrTx/>
                <a:buSzTx/>
                <a:buFontTx/>
                <a:buNone/>
              </a:pPr>
              <a:t>39</a:t>
            </a:fld>
            <a:endParaRPr lang="fr-FR" altLang="en-US" sz="1200" smtClean="0">
              <a:solidFill>
                <a:schemeClr val="tx2"/>
              </a:solidFill>
            </a:endParaRPr>
          </a:p>
        </p:txBody>
      </p:sp>
      <p:pic>
        <p:nvPicPr>
          <p:cNvPr id="624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87958"/>
            <a:ext cx="9036496" cy="3086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aphicFrame>
        <p:nvGraphicFramePr>
          <p:cNvPr id="3" name="Objet 2"/>
          <p:cNvGraphicFramePr>
            <a:graphicFrameLocks noGrp="1" noChangeAspect="1"/>
          </p:cNvGraphicFramePr>
          <p:nvPr>
            <p:extLst>
              <p:ext uri="{D42A27DB-BD31-4B8C-83A1-F6EECF244321}">
                <p14:modId xmlns:p14="http://schemas.microsoft.com/office/powerpoint/2010/main" val="3478554264"/>
              </p:ext>
            </p:extLst>
          </p:nvPr>
        </p:nvGraphicFramePr>
        <p:xfrm>
          <a:off x="2885353" y="1691640"/>
          <a:ext cx="3265789" cy="510280"/>
        </p:xfrm>
        <a:graphic>
          <a:graphicData uri="http://schemas.openxmlformats.org/presentationml/2006/ole">
            <mc:AlternateContent xmlns:mc="http://schemas.openxmlformats.org/markup-compatibility/2006">
              <mc:Choice xmlns:v="urn:schemas-microsoft-com:vml" Requires="v">
                <p:oleObj spid="_x0000_s120865" name="Equation" r:id="rId5" imgW="1760220" imgH="182880" progId="Equation.3">
                  <p:embed/>
                </p:oleObj>
              </mc:Choice>
              <mc:Fallback>
                <p:oleObj name="Equation" r:id="rId5" imgW="1760220" imgH="182880" progId="Equation.3">
                  <p:embed/>
                  <p:pic>
                    <p:nvPicPr>
                      <p:cNvPr id="0" name="Object 2"/>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85353" y="1691640"/>
                        <a:ext cx="3265789" cy="51028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87331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4</a:t>
            </a:fld>
            <a:endParaRPr lang="fr-FR" altLang="en-US" sz="1200" smtClean="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smtClean="0"/>
              <a:t>L’atome</a:t>
            </a:r>
            <a:endParaRPr lang="fr-FR" altLang="fr-FR" smtClean="0"/>
          </a:p>
        </p:txBody>
      </p:sp>
      <p:sp>
        <p:nvSpPr>
          <p:cNvPr id="7173" name="Rectangle 3"/>
          <p:cNvSpPr>
            <a:spLocks noGrp="1" noChangeArrowheads="1"/>
          </p:cNvSpPr>
          <p:nvPr>
            <p:ph type="body" idx="1"/>
          </p:nvPr>
        </p:nvSpPr>
        <p:spPr/>
        <p:txBody>
          <a:bodyPr/>
          <a:lstStyle/>
          <a:p>
            <a:pPr eaLnBrk="1" hangingPunct="1"/>
            <a:endParaRPr lang="fr-FR" altLang="fr-FR" smtClean="0"/>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590800" y="6385560"/>
            <a:ext cx="4114800"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a:t>
            </a:r>
            <a:r>
              <a:rPr lang="fr-FR" altLang="fr-FR" sz="1400" dirty="0" smtClean="0">
                <a:solidFill>
                  <a:schemeClr val="bg1"/>
                </a:solidFill>
              </a:rPr>
              <a:t>fourmi</a:t>
            </a:r>
          </a:p>
          <a:p>
            <a:pPr algn="ctr" eaLnBrk="1" hangingPunct="1">
              <a:spcBef>
                <a:spcPct val="0"/>
              </a:spcBef>
              <a:buClrTx/>
              <a:buSzTx/>
              <a:buFontTx/>
              <a:buNone/>
            </a:pPr>
            <a:r>
              <a:rPr lang="fr-FR" altLang="fr-FR" sz="1400" dirty="0" smtClean="0">
                <a:solidFill>
                  <a:schemeClr val="bg1"/>
                </a:solidFill>
              </a:rPr>
              <a:t>10 milles fois plus petite qu’une </a:t>
            </a:r>
            <a:r>
              <a:rPr lang="fr-FR" altLang="fr-FR" sz="1400" dirty="0" err="1" smtClean="0">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re 1"/>
          <p:cNvSpPr>
            <a:spLocks noGrp="1"/>
          </p:cNvSpPr>
          <p:nvPr>
            <p:ph type="title"/>
          </p:nvPr>
        </p:nvSpPr>
        <p:spPr>
          <a:xfrm>
            <a:off x="3657158" y="0"/>
            <a:ext cx="1864613" cy="523220"/>
          </a:xfrm>
        </p:spPr>
        <p:txBody>
          <a:bodyPr/>
          <a:lstStyle/>
          <a:p>
            <a:r>
              <a:rPr lang="fr-FR" altLang="fr-FR" dirty="0" smtClean="0"/>
              <a:t>Résultat</a:t>
            </a:r>
          </a:p>
        </p:txBody>
      </p:sp>
      <p:sp>
        <p:nvSpPr>
          <p:cNvPr id="43011" name="Espace réservé du contenu 2"/>
          <p:cNvSpPr>
            <a:spLocks noGrp="1"/>
          </p:cNvSpPr>
          <p:nvPr>
            <p:ph idx="1"/>
          </p:nvPr>
        </p:nvSpPr>
        <p:spPr/>
        <p:txBody>
          <a:bodyPr/>
          <a:lstStyle/>
          <a:p>
            <a:endParaRPr lang="fr-FR" altLang="fr-FR" smtClean="0"/>
          </a:p>
        </p:txBody>
      </p:sp>
      <p:sp>
        <p:nvSpPr>
          <p:cNvPr id="4301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C70BB966-63D0-4BD7-A750-39B35DAF3479}" type="slidenum">
              <a:rPr lang="fr-FR" altLang="en-US" sz="1200" smtClean="0">
                <a:solidFill>
                  <a:schemeClr val="tx2"/>
                </a:solidFill>
              </a:rPr>
              <a:pPr eaLnBrk="1" hangingPunct="1">
                <a:spcBef>
                  <a:spcPct val="0"/>
                </a:spcBef>
                <a:buClrTx/>
                <a:buSzTx/>
                <a:buFontTx/>
                <a:buNone/>
              </a:pPr>
              <a:t>40</a:t>
            </a:fld>
            <a:endParaRPr lang="fr-FR" altLang="en-US" sz="1200" smtClean="0">
              <a:solidFill>
                <a:schemeClr val="tx2"/>
              </a:solidFill>
            </a:endParaRPr>
          </a:p>
        </p:txBody>
      </p:sp>
      <p:pic>
        <p:nvPicPr>
          <p:cNvPr id="43013" name="Picture 2" descr="C:\Users\makovec\Desktop\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60780" y="535939"/>
            <a:ext cx="6504940" cy="6308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6505453"/>
            <a:ext cx="5059398" cy="338554"/>
          </a:xfrm>
          <a:prstGeom prst="rect">
            <a:avLst/>
          </a:prstGeom>
        </p:spPr>
        <p:txBody>
          <a:bodyPr wrap="none">
            <a:spAutoFit/>
          </a:bodyPr>
          <a:lstStyle/>
          <a:p>
            <a:r>
              <a:rPr lang="en-US" altLang="fr-FR" sz="1600" dirty="0">
                <a:latin typeface="+mj-lt"/>
              </a:rPr>
              <a:t>1 Giga </a:t>
            </a:r>
            <a:r>
              <a:rPr lang="en-US" altLang="fr-FR" sz="1600" dirty="0" err="1">
                <a:latin typeface="+mj-lt"/>
              </a:rPr>
              <a:t>eV</a:t>
            </a:r>
            <a:r>
              <a:rPr lang="en-US" altLang="fr-FR" sz="1600" dirty="0">
                <a:latin typeface="+mj-lt"/>
              </a:rPr>
              <a:t> = 1.8x10 </a:t>
            </a:r>
            <a:r>
              <a:rPr lang="en-US" altLang="fr-FR" sz="1600" baseline="30000" dirty="0">
                <a:latin typeface="+mj-lt"/>
              </a:rPr>
              <a:t>-27 </a:t>
            </a:r>
            <a:r>
              <a:rPr lang="en-US" altLang="fr-FR" sz="1600" dirty="0">
                <a:latin typeface="+mj-lt"/>
              </a:rPr>
              <a:t>kg ~ masse d’un proton</a:t>
            </a:r>
            <a:endParaRPr lang="en-US" altLang="fr-FR" sz="1600" baseline="-25000" dirty="0">
              <a:latin typeface="+mj-lt"/>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67DCD87-EB27-442D-9F60-E19CDB51E543}" type="slidenum">
              <a:rPr lang="fr-FR" altLang="en-US" sz="1200" smtClean="0">
                <a:solidFill>
                  <a:schemeClr val="tx2"/>
                </a:solidFill>
              </a:rPr>
              <a:pPr eaLnBrk="1" hangingPunct="1">
                <a:spcBef>
                  <a:spcPct val="0"/>
                </a:spcBef>
                <a:buClrTx/>
                <a:buSzTx/>
                <a:buFontTx/>
                <a:buNone/>
              </a:pPr>
              <a:t>41</a:t>
            </a:fld>
            <a:endParaRPr lang="fr-FR" altLang="en-US" sz="1200" smtClean="0">
              <a:solidFill>
                <a:schemeClr val="tx2"/>
              </a:solidFill>
            </a:endParaRPr>
          </a:p>
        </p:txBody>
      </p:sp>
      <p:sp>
        <p:nvSpPr>
          <p:cNvPr id="47107" name="Rectangle 2"/>
          <p:cNvSpPr>
            <a:spLocks noGrp="1" noChangeArrowheads="1"/>
          </p:cNvSpPr>
          <p:nvPr>
            <p:ph type="title"/>
          </p:nvPr>
        </p:nvSpPr>
        <p:spPr>
          <a:xfrm>
            <a:off x="1285875" y="0"/>
            <a:ext cx="6624638" cy="519113"/>
          </a:xfrm>
        </p:spPr>
        <p:txBody>
          <a:bodyPr/>
          <a:lstStyle/>
          <a:p>
            <a:pPr eaLnBrk="1" hangingPunct="1"/>
            <a:r>
              <a:rPr lang="fr-FR" altLang="fr-FR" smtClean="0"/>
              <a:t>Découverte d’un nouveau boson</a:t>
            </a:r>
          </a:p>
        </p:txBody>
      </p:sp>
      <p:sp>
        <p:nvSpPr>
          <p:cNvPr id="47108" name="Rectangle 3"/>
          <p:cNvSpPr>
            <a:spLocks noGrp="1" noChangeArrowheads="1"/>
          </p:cNvSpPr>
          <p:nvPr>
            <p:ph type="body" idx="1"/>
          </p:nvPr>
        </p:nvSpPr>
        <p:spPr>
          <a:xfrm>
            <a:off x="174625" y="719138"/>
            <a:ext cx="5872163" cy="5791200"/>
          </a:xfrm>
        </p:spPr>
        <p:txBody>
          <a:bodyPr/>
          <a:lstStyle/>
          <a:p>
            <a:pPr eaLnBrk="1" hangingPunct="1">
              <a:lnSpc>
                <a:spcPct val="90000"/>
              </a:lnSpc>
            </a:pPr>
            <a:r>
              <a:rPr lang="fr-FR" altLang="fr-FR" sz="2000" dirty="0" smtClean="0"/>
              <a:t>D’autres canaux de recherche pointent vers le même résultat	</a:t>
            </a:r>
          </a:p>
          <a:p>
            <a:pPr lvl="1" eaLnBrk="1" hangingPunct="1">
              <a:lnSpc>
                <a:spcPct val="90000"/>
              </a:lnSpc>
            </a:pPr>
            <a:r>
              <a:rPr lang="fr-FR" altLang="fr-FR" sz="1800" dirty="0" smtClean="0"/>
              <a:t>H </a:t>
            </a:r>
            <a:r>
              <a:rPr lang="fr-FR" altLang="fr-FR" sz="1800" dirty="0" smtClean="0">
                <a:sym typeface="Symbol" pitchFamily="18" charset="2"/>
              </a:rPr>
              <a:t> Z </a:t>
            </a:r>
            <a:r>
              <a:rPr lang="fr-FR" altLang="fr-FR" sz="1800" dirty="0" err="1" smtClean="0">
                <a:sym typeface="Symbol" pitchFamily="18" charset="2"/>
              </a:rPr>
              <a:t>Z</a:t>
            </a:r>
            <a:r>
              <a:rPr lang="fr-FR" altLang="fr-FR" sz="1800" dirty="0" smtClean="0">
                <a:sym typeface="Symbol" pitchFamily="18" charset="2"/>
              </a:rPr>
              <a:t>*  4 leptons</a:t>
            </a:r>
          </a:p>
          <a:p>
            <a:pPr lvl="1" eaLnBrk="1" hangingPunct="1">
              <a:lnSpc>
                <a:spcPct val="90000"/>
              </a:lnSpc>
            </a:pPr>
            <a:r>
              <a:rPr lang="fr-FR" altLang="fr-FR" sz="1800" dirty="0" smtClean="0"/>
              <a:t>H </a:t>
            </a:r>
            <a:r>
              <a:rPr lang="fr-FR" altLang="fr-FR" sz="1800" dirty="0" smtClean="0">
                <a:sym typeface="Symbol" pitchFamily="18" charset="2"/>
              </a:rPr>
              <a:t> W </a:t>
            </a:r>
            <a:r>
              <a:rPr lang="fr-FR" altLang="fr-FR" sz="1800" dirty="0" err="1" smtClean="0">
                <a:sym typeface="Symbol" pitchFamily="18" charset="2"/>
              </a:rPr>
              <a:t>W</a:t>
            </a:r>
            <a:r>
              <a:rPr lang="fr-FR" altLang="fr-FR" sz="1800" dirty="0" smtClean="0">
                <a:sym typeface="Symbol" pitchFamily="18" charset="2"/>
              </a:rPr>
              <a:t>  l l</a:t>
            </a:r>
          </a:p>
          <a:p>
            <a:pPr lvl="1" eaLnBrk="1" hangingPunct="1">
              <a:lnSpc>
                <a:spcPct val="90000"/>
              </a:lnSpc>
            </a:pPr>
            <a:r>
              <a:rPr lang="fr-FR" altLang="fr-FR" sz="1800" dirty="0" smtClean="0"/>
              <a:t>…</a:t>
            </a:r>
          </a:p>
          <a:p>
            <a:pPr lvl="1" eaLnBrk="1" hangingPunct="1">
              <a:lnSpc>
                <a:spcPct val="90000"/>
              </a:lnSpc>
            </a:pPr>
            <a:endParaRPr lang="fr-FR" altLang="fr-FR" sz="1800" dirty="0" smtClean="0"/>
          </a:p>
          <a:p>
            <a:pPr eaLnBrk="1" hangingPunct="1">
              <a:lnSpc>
                <a:spcPct val="90000"/>
              </a:lnSpc>
              <a:buFont typeface="Wingdings" pitchFamily="2" charset="2"/>
              <a:buNone/>
            </a:pPr>
            <a:r>
              <a:rPr lang="fr-FR" altLang="fr-FR" sz="2000" dirty="0" smtClean="0">
                <a:sym typeface="Symbol" pitchFamily="18" charset="2"/>
              </a:rPr>
              <a:t> </a:t>
            </a:r>
            <a:r>
              <a:rPr lang="fr-FR" altLang="fr-FR" sz="2000" dirty="0" smtClean="0"/>
              <a:t>Les expériences ATLAS et CMS ont </a:t>
            </a:r>
            <a:r>
              <a:rPr lang="fr-FR" altLang="fr-FR" sz="2000" b="1" dirty="0" smtClean="0">
                <a:solidFill>
                  <a:schemeClr val="tx2">
                    <a:lumMod val="60000"/>
                    <a:lumOff val="40000"/>
                  </a:schemeClr>
                </a:solidFill>
              </a:rPr>
              <a:t>découvert une nouvelle particule </a:t>
            </a:r>
            <a:r>
              <a:rPr lang="fr-FR" altLang="fr-FR" sz="2000" dirty="0" smtClean="0"/>
              <a:t>ayant une masse de 125-126GeV</a:t>
            </a:r>
          </a:p>
          <a:p>
            <a:pPr eaLnBrk="1" hangingPunct="1">
              <a:lnSpc>
                <a:spcPct val="90000"/>
              </a:lnSpc>
            </a:pPr>
            <a:endParaRPr lang="fr-FR" altLang="fr-FR" sz="2000" dirty="0" smtClean="0"/>
          </a:p>
          <a:p>
            <a:pPr eaLnBrk="1" hangingPunct="1">
              <a:lnSpc>
                <a:spcPct val="90000"/>
              </a:lnSpc>
            </a:pPr>
            <a:r>
              <a:rPr lang="fr-FR" altLang="fr-FR" sz="2000" dirty="0" smtClean="0"/>
              <a:t>C’est </a:t>
            </a:r>
            <a:r>
              <a:rPr lang="fr-FR" altLang="fr-FR" sz="2000" b="1" dirty="0" smtClean="0"/>
              <a:t>un boson</a:t>
            </a:r>
            <a:r>
              <a:rPr lang="fr-FR" altLang="fr-FR" sz="2000" dirty="0" smtClean="0"/>
              <a:t> car un signal est observé dans le canal à deux photons</a:t>
            </a:r>
            <a:r>
              <a:rPr lang="fr-FR" altLang="fr-FR" sz="2000" dirty="0">
                <a:latin typeface="Trebuchet MS" pitchFamily="34" charset="0"/>
              </a:rPr>
              <a:t/>
            </a:r>
            <a:br>
              <a:rPr lang="fr-FR" altLang="fr-FR" sz="2000" dirty="0">
                <a:latin typeface="Trebuchet MS" pitchFamily="34" charset="0"/>
              </a:rPr>
            </a:br>
            <a:r>
              <a:rPr lang="fr-FR" altLang="fr-FR" sz="2000" dirty="0">
                <a:latin typeface="Trebuchet MS" pitchFamily="34" charset="0"/>
              </a:rPr>
              <a:t>     </a:t>
            </a:r>
            <a:endParaRPr lang="fr-FR" altLang="fr-FR" sz="2000" dirty="0" smtClean="0"/>
          </a:p>
          <a:p>
            <a:pPr eaLnBrk="1" hangingPunct="1">
              <a:lnSpc>
                <a:spcPct val="90000"/>
              </a:lnSpc>
            </a:pPr>
            <a:r>
              <a:rPr lang="fr-FR" altLang="fr-FR" sz="2000" b="1" dirty="0" smtClean="0">
                <a:solidFill>
                  <a:schemeClr val="tx2">
                    <a:lumMod val="60000"/>
                    <a:lumOff val="40000"/>
                  </a:schemeClr>
                </a:solidFill>
                <a:sym typeface="Symbol" pitchFamily="18" charset="2"/>
              </a:rPr>
              <a:t>S’agit-il bien du boson de Higgs?</a:t>
            </a:r>
          </a:p>
          <a:p>
            <a:pPr lvl="1" eaLnBrk="1" hangingPunct="1"/>
            <a:r>
              <a:rPr lang="fr-FR" altLang="fr-FR" sz="1800" dirty="0" smtClean="0">
                <a:latin typeface="+mj-lt"/>
              </a:rPr>
              <a:t>C’est </a:t>
            </a:r>
            <a:r>
              <a:rPr lang="fr-FR" altLang="fr-FR" sz="1800" dirty="0">
                <a:solidFill>
                  <a:srgbClr val="FF0000"/>
                </a:solidFill>
                <a:latin typeface="+mj-lt"/>
              </a:rPr>
              <a:t>UN</a:t>
            </a:r>
            <a:r>
              <a:rPr lang="fr-FR" altLang="fr-FR" sz="1800" dirty="0">
                <a:latin typeface="+mj-lt"/>
              </a:rPr>
              <a:t> boson de </a:t>
            </a:r>
            <a:r>
              <a:rPr lang="fr-FR" altLang="fr-FR" sz="1800" dirty="0" smtClean="0">
                <a:latin typeface="+mj-lt"/>
              </a:rPr>
              <a:t>Higgs.</a:t>
            </a:r>
          </a:p>
          <a:p>
            <a:pPr lvl="1" eaLnBrk="1" hangingPunct="1"/>
            <a:r>
              <a:rPr lang="fr-FR" altLang="fr-FR" sz="1800" dirty="0" smtClean="0">
                <a:latin typeface="+mj-lt"/>
              </a:rPr>
              <a:t>On </a:t>
            </a:r>
            <a:r>
              <a:rPr lang="fr-FR" altLang="fr-FR" sz="1800" dirty="0">
                <a:latin typeface="+mj-lt"/>
              </a:rPr>
              <a:t>ne peut pas </a:t>
            </a:r>
            <a:r>
              <a:rPr lang="fr-FR" altLang="fr-FR" sz="1800" dirty="0" smtClean="0">
                <a:latin typeface="+mj-lt"/>
              </a:rPr>
              <a:t>affirmer avec </a:t>
            </a:r>
            <a:r>
              <a:rPr lang="fr-FR" altLang="fr-FR" sz="1800" dirty="0">
                <a:latin typeface="+mj-lt"/>
              </a:rPr>
              <a:t>certitude qu’il </a:t>
            </a:r>
            <a:r>
              <a:rPr lang="fr-FR" altLang="fr-FR" sz="1800" dirty="0" smtClean="0">
                <a:latin typeface="+mj-lt"/>
              </a:rPr>
              <a:t>s’agit </a:t>
            </a:r>
            <a:r>
              <a:rPr lang="fr-FR" altLang="fr-FR" sz="1800" dirty="0" smtClean="0">
                <a:solidFill>
                  <a:srgbClr val="FF0000"/>
                </a:solidFill>
                <a:latin typeface="+mj-lt"/>
              </a:rPr>
              <a:t>DU</a:t>
            </a:r>
            <a:r>
              <a:rPr lang="fr-FR" altLang="fr-FR" sz="1800" dirty="0" smtClean="0">
                <a:latin typeface="+mj-lt"/>
              </a:rPr>
              <a:t> </a:t>
            </a:r>
            <a:r>
              <a:rPr lang="fr-FR" altLang="fr-FR" sz="1800" dirty="0">
                <a:latin typeface="+mj-lt"/>
              </a:rPr>
              <a:t>boson de Higgs du MS</a:t>
            </a:r>
          </a:p>
          <a:p>
            <a:pPr marL="0" indent="0" eaLnBrk="1" hangingPunct="1">
              <a:lnSpc>
                <a:spcPct val="90000"/>
              </a:lnSpc>
              <a:buNone/>
            </a:pPr>
            <a:endParaRPr lang="fr-FR" altLang="fr-FR" sz="2000" dirty="0" smtClean="0"/>
          </a:p>
        </p:txBody>
      </p:sp>
      <p:pic>
        <p:nvPicPr>
          <p:cNvPr id="4710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727075"/>
            <a:ext cx="2387600" cy="319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28352" y="4099560"/>
            <a:ext cx="3292641" cy="270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0451830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5266744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44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4461667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DBD07856-82C4-44AD-8A5F-341C314801B3}" type="slidenum">
              <a:rPr lang="fr-FR" altLang="en-US" sz="1200" smtClean="0">
                <a:solidFill>
                  <a:schemeClr val="tx2"/>
                </a:solidFill>
              </a:rPr>
              <a:pPr eaLnBrk="1" hangingPunct="1">
                <a:spcBef>
                  <a:spcPct val="0"/>
                </a:spcBef>
                <a:buClrTx/>
                <a:buSzTx/>
                <a:buFontTx/>
                <a:buNone/>
              </a:pPr>
              <a:t>45</a:t>
            </a:fld>
            <a:endParaRPr lang="fr-FR" altLang="en-US" sz="1200" smtClean="0">
              <a:solidFill>
                <a:schemeClr val="tx2"/>
              </a:solidFill>
            </a:endParaRPr>
          </a:p>
        </p:txBody>
      </p:sp>
      <p:sp>
        <p:nvSpPr>
          <p:cNvPr id="50179"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0180" name="Rectangle 3"/>
          <p:cNvSpPr>
            <a:spLocks noGrp="1" noChangeArrowheads="1"/>
          </p:cNvSpPr>
          <p:nvPr>
            <p:ph type="title"/>
          </p:nvPr>
        </p:nvSpPr>
        <p:spPr/>
        <p:txBody>
          <a:bodyPr/>
          <a:lstStyle/>
          <a:p>
            <a:pPr eaLnBrk="1" hangingPunct="1"/>
            <a:endParaRPr lang="fr-FR" altLang="fr-FR" smtClean="0"/>
          </a:p>
        </p:txBody>
      </p:sp>
      <p:sp>
        <p:nvSpPr>
          <p:cNvPr id="50181" name="Rectangle 4"/>
          <p:cNvSpPr>
            <a:spLocks noGrp="1" noChangeArrowheads="1"/>
          </p:cNvSpPr>
          <p:nvPr>
            <p:ph type="body" idx="1"/>
          </p:nvPr>
        </p:nvSpPr>
        <p:spPr/>
        <p:txBody>
          <a:bodyPr/>
          <a:lstStyle/>
          <a:p>
            <a:pPr eaLnBrk="1" hangingPunct="1"/>
            <a:endParaRPr lang="fr-FR" altLang="fr-FR" smtClean="0"/>
          </a:p>
        </p:txBody>
      </p:sp>
      <p:pic>
        <p:nvPicPr>
          <p:cNvPr id="50182" name="Picture 5" descr="iceberg-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43000"/>
            <a:ext cx="452437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75" y="201613"/>
            <a:ext cx="944563"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84"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0185" name="Text Box 8"/>
          <p:cNvSpPr txBox="1">
            <a:spLocks noChangeArrowheads="1"/>
          </p:cNvSpPr>
          <p:nvPr/>
        </p:nvSpPr>
        <p:spPr bwMode="auto">
          <a:xfrm>
            <a:off x="3794125" y="1352550"/>
            <a:ext cx="1619250"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200"/>
              <a:t>4% matière visible</a:t>
            </a:r>
          </a:p>
        </p:txBody>
      </p:sp>
      <p:sp>
        <p:nvSpPr>
          <p:cNvPr id="50186" name="Text Box 9"/>
          <p:cNvSpPr txBox="1">
            <a:spLocks noChangeArrowheads="1"/>
          </p:cNvSpPr>
          <p:nvPr/>
        </p:nvSpPr>
        <p:spPr bwMode="auto">
          <a:xfrm>
            <a:off x="3743325" y="2317750"/>
            <a:ext cx="1622425"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200"/>
              <a:t>23% matière noire</a:t>
            </a:r>
          </a:p>
        </p:txBody>
      </p:sp>
      <p:sp>
        <p:nvSpPr>
          <p:cNvPr id="50187" name="Text Box 10"/>
          <p:cNvSpPr txBox="1">
            <a:spLocks noChangeArrowheads="1"/>
          </p:cNvSpPr>
          <p:nvPr/>
        </p:nvSpPr>
        <p:spPr bwMode="auto">
          <a:xfrm>
            <a:off x="3819525" y="3486150"/>
            <a:ext cx="1604963"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200"/>
              <a:t>73% énergie noire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61D61FE-5650-4469-91D8-20B9E1E37E67}" type="slidenum">
              <a:rPr lang="fr-FR" altLang="en-US" sz="1200" smtClean="0">
                <a:solidFill>
                  <a:schemeClr val="tx2"/>
                </a:solidFill>
              </a:rPr>
              <a:pPr eaLnBrk="1" hangingPunct="1">
                <a:spcBef>
                  <a:spcPct val="0"/>
                </a:spcBef>
                <a:buClrTx/>
                <a:buSzTx/>
                <a:buFontTx/>
                <a:buNone/>
              </a:pPr>
              <a:t>46</a:t>
            </a:fld>
            <a:endParaRPr lang="fr-FR" altLang="en-US" sz="1200" smtClean="0">
              <a:solidFill>
                <a:schemeClr val="tx2"/>
              </a:solidFill>
            </a:endParaRPr>
          </a:p>
        </p:txBody>
      </p:sp>
      <p:pic>
        <p:nvPicPr>
          <p:cNvPr id="51203" name="Picture 2" descr="jpg_11_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9700" y="533400"/>
            <a:ext cx="2654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angle 3"/>
          <p:cNvSpPr>
            <a:spLocks noGrp="1" noChangeArrowheads="1"/>
          </p:cNvSpPr>
          <p:nvPr>
            <p:ph type="title"/>
          </p:nvPr>
        </p:nvSpPr>
        <p:spPr>
          <a:xfrm>
            <a:off x="3419475" y="0"/>
            <a:ext cx="2357438" cy="519113"/>
          </a:xfrm>
        </p:spPr>
        <p:txBody>
          <a:bodyPr/>
          <a:lstStyle/>
          <a:p>
            <a:pPr eaLnBrk="1" hangingPunct="1"/>
            <a:r>
              <a:rPr lang="en-US" altLang="fr-FR" smtClean="0"/>
              <a:t>Conclusion</a:t>
            </a:r>
          </a:p>
        </p:txBody>
      </p:sp>
      <p:sp>
        <p:nvSpPr>
          <p:cNvPr id="53253" name="Rectangle 4"/>
          <p:cNvSpPr>
            <a:spLocks noGrp="1" noChangeArrowheads="1"/>
          </p:cNvSpPr>
          <p:nvPr>
            <p:ph type="body" idx="1"/>
          </p:nvPr>
        </p:nvSpPr>
        <p:spPr>
          <a:xfrm>
            <a:off x="174625" y="719138"/>
            <a:ext cx="7369175" cy="5791200"/>
          </a:xfrm>
        </p:spPr>
        <p:txBody>
          <a:bodyPr/>
          <a:lstStyle/>
          <a:p>
            <a:pPr eaLnBrk="1" hangingPunct="1">
              <a:lnSpc>
                <a:spcPct val="90000"/>
              </a:lnSpc>
              <a:defRPr/>
            </a:pPr>
            <a:r>
              <a:rPr lang="fr-FR" altLang="fr-FR" sz="2400" b="1" dirty="0" smtClean="0"/>
              <a:t>Le LHC est une fantastique </a:t>
            </a:r>
          </a:p>
          <a:p>
            <a:pPr eaLnBrk="1" hangingPunct="1">
              <a:lnSpc>
                <a:spcPct val="90000"/>
              </a:lnSpc>
              <a:buFont typeface="Wingdings" pitchFamily="2" charset="2"/>
              <a:buNone/>
              <a:defRPr/>
            </a:pPr>
            <a:r>
              <a:rPr lang="fr-FR" altLang="fr-FR" sz="2400" b="1" dirty="0" smtClean="0"/>
              <a:t>   machine pour étudier les secrets </a:t>
            </a:r>
          </a:p>
          <a:p>
            <a:pPr eaLnBrk="1" hangingPunct="1">
              <a:lnSpc>
                <a:spcPct val="90000"/>
              </a:lnSpc>
              <a:buFont typeface="Wingdings" pitchFamily="2" charset="2"/>
              <a:buNone/>
              <a:defRPr/>
            </a:pPr>
            <a:r>
              <a:rPr lang="fr-FR" altLang="fr-FR" sz="2400" b="1" dirty="0" smtClean="0"/>
              <a:t>   de la matière</a:t>
            </a:r>
          </a:p>
          <a:p>
            <a:pPr lvl="1" eaLnBrk="1" hangingPunct="1">
              <a:lnSpc>
                <a:spcPct val="90000"/>
              </a:lnSpc>
              <a:buFont typeface="Wingdings" pitchFamily="2" charset="2"/>
              <a:buNone/>
              <a:defRPr/>
            </a:pPr>
            <a:endParaRPr lang="fr-FR" altLang="fr-FR" b="1" dirty="0" smtClean="0"/>
          </a:p>
          <a:p>
            <a:pPr eaLnBrk="1" hangingPunct="1">
              <a:lnSpc>
                <a:spcPct val="90000"/>
              </a:lnSpc>
              <a:defRPr/>
            </a:pPr>
            <a:r>
              <a:rPr lang="fr-FR" altLang="fr-FR" sz="2400" b="1" dirty="0" smtClean="0">
                <a:solidFill>
                  <a:schemeClr val="tx2"/>
                </a:solidFill>
              </a:rPr>
              <a:t>Découverte d’une nouvelle particule compatible avec le tant attendu boson de Higgs</a:t>
            </a:r>
          </a:p>
          <a:p>
            <a:pPr marL="0" indent="0" eaLnBrk="1" hangingPunct="1">
              <a:lnSpc>
                <a:spcPct val="90000"/>
              </a:lnSpc>
              <a:buFont typeface="Wingdings" pitchFamily="2" charset="2"/>
              <a:buNone/>
              <a:defRPr/>
            </a:pPr>
            <a:endParaRPr lang="fr-FR" altLang="fr-FR" sz="2400" b="1" dirty="0" smtClean="0">
              <a:solidFill>
                <a:srgbClr val="FF0000"/>
              </a:solidFill>
              <a:sym typeface="Symbol" pitchFamily="18" charset="2"/>
            </a:endParaRPr>
          </a:p>
          <a:p>
            <a:pPr eaLnBrk="1" hangingPunct="1">
              <a:lnSpc>
                <a:spcPct val="90000"/>
              </a:lnSpc>
              <a:defRPr/>
            </a:pPr>
            <a:r>
              <a:rPr lang="fr-FR" altLang="fr-FR" sz="2400" b="1" dirty="0" smtClean="0">
                <a:solidFill>
                  <a:srgbClr val="009900"/>
                </a:solidFill>
                <a:sym typeface="Symbol" pitchFamily="18" charset="2"/>
              </a:rPr>
              <a:t>Signaux de nouvelle physique au LHC?</a:t>
            </a:r>
          </a:p>
          <a:p>
            <a:pPr lvl="1" eaLnBrk="1" hangingPunct="1">
              <a:lnSpc>
                <a:spcPct val="90000"/>
              </a:lnSpc>
              <a:defRPr/>
            </a:pPr>
            <a:r>
              <a:rPr lang="fr-FR" altLang="fr-FR" sz="2000" b="1" dirty="0" smtClean="0">
                <a:solidFill>
                  <a:srgbClr val="009900"/>
                </a:solidFill>
                <a:sym typeface="Symbol" pitchFamily="18" charset="2"/>
              </a:rPr>
              <a:t>Redémarrage prévu en 2015 à pleine puissance (14TeV)</a:t>
            </a:r>
            <a:endParaRPr lang="fr-FR" altLang="fr-FR" sz="2000" b="1" dirty="0" smtClean="0">
              <a:solidFill>
                <a:srgbClr val="009900"/>
              </a:solidFill>
            </a:endParaRPr>
          </a:p>
          <a:p>
            <a:pPr eaLnBrk="1" hangingPunct="1">
              <a:lnSpc>
                <a:spcPct val="90000"/>
              </a:lnSpc>
              <a:defRPr/>
            </a:pPr>
            <a:endParaRPr lang="fr-FR" altLang="fr-FR" sz="2400" b="1" dirty="0" smtClean="0">
              <a:solidFill>
                <a:srgbClr val="009900"/>
              </a:solidFill>
            </a:endParaRPr>
          </a:p>
          <a:p>
            <a:pPr eaLnBrk="1" hangingPunct="1">
              <a:lnSpc>
                <a:spcPct val="90000"/>
              </a:lnSpc>
              <a:defRPr/>
            </a:pPr>
            <a:r>
              <a:rPr lang="fr-FR" altLang="fr-FR" sz="2400" b="1" dirty="0" smtClean="0">
                <a:solidFill>
                  <a:srgbClr val="990099"/>
                </a:solidFill>
              </a:rPr>
              <a:t>Plus d’information sur le LHC à:</a:t>
            </a:r>
          </a:p>
          <a:p>
            <a:pPr lvl="1" eaLnBrk="1" hangingPunct="1">
              <a:lnSpc>
                <a:spcPct val="90000"/>
              </a:lnSpc>
              <a:defRPr/>
            </a:pPr>
            <a:r>
              <a:rPr lang="fr-FR" altLang="fr-FR" b="1" dirty="0" smtClean="0">
                <a:solidFill>
                  <a:srgbClr val="990099"/>
                </a:solidFill>
              </a:rPr>
              <a:t>www.lhc-france.fr/  </a:t>
            </a:r>
          </a:p>
          <a:p>
            <a:pPr eaLnBrk="1" hangingPunct="1">
              <a:lnSpc>
                <a:spcPct val="90000"/>
              </a:lnSpc>
              <a:defRPr/>
            </a:pPr>
            <a:endParaRPr lang="fr-FR" altLang="fr-FR" sz="2400" b="1" dirty="0" smtClean="0">
              <a:solidFill>
                <a:srgbClr val="990099"/>
              </a:solidFill>
            </a:endParaRPr>
          </a:p>
          <a:p>
            <a:pPr eaLnBrk="1" hangingPunct="1">
              <a:lnSpc>
                <a:spcPct val="90000"/>
              </a:lnSpc>
              <a:defRPr/>
            </a:pPr>
            <a:endParaRPr lang="fr-FR" altLang="fr-FR" sz="2400" b="1" dirty="0" smtClean="0"/>
          </a:p>
          <a:p>
            <a:pPr eaLnBrk="1" hangingPunct="1">
              <a:lnSpc>
                <a:spcPct val="90000"/>
              </a:lnSpc>
              <a:defRPr/>
            </a:pPr>
            <a:endParaRPr lang="fr-FR" altLang="fr-FR" sz="2400" dirty="0" smtClean="0"/>
          </a:p>
          <a:p>
            <a:pPr eaLnBrk="1" hangingPunct="1">
              <a:lnSpc>
                <a:spcPct val="90000"/>
              </a:lnSpc>
              <a:defRPr/>
            </a:pPr>
            <a:endParaRPr lang="fr-FR" altLang="fr-FR" sz="2400" dirty="0" smtClean="0"/>
          </a:p>
        </p:txBody>
      </p:sp>
      <p:pic>
        <p:nvPicPr>
          <p:cNvPr id="512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2813" y="28956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6CECA113-6299-4F2B-875A-427244B7DB7E}" type="slidenum">
              <a:rPr lang="fr-FR" altLang="en-US" sz="1200" smtClean="0">
                <a:solidFill>
                  <a:schemeClr val="tx2"/>
                </a:solidFill>
              </a:rPr>
              <a:pPr eaLnBrk="1" hangingPunct="1">
                <a:spcBef>
                  <a:spcPct val="0"/>
                </a:spcBef>
                <a:buClrTx/>
                <a:buSzTx/>
                <a:buFontTx/>
                <a:buNone/>
              </a:pPr>
              <a:t>47</a:t>
            </a:fld>
            <a:endParaRPr lang="fr-FR" altLang="en-US" sz="1200" smtClean="0">
              <a:solidFill>
                <a:schemeClr val="tx2"/>
              </a:solidFill>
            </a:endParaRPr>
          </a:p>
        </p:txBody>
      </p:sp>
      <p:sp>
        <p:nvSpPr>
          <p:cNvPr id="52227" name="Rectangle 2"/>
          <p:cNvSpPr>
            <a:spLocks noGrp="1" noChangeArrowheads="1"/>
          </p:cNvSpPr>
          <p:nvPr>
            <p:ph type="title"/>
          </p:nvPr>
        </p:nvSpPr>
        <p:spPr>
          <a:xfrm>
            <a:off x="3687763" y="0"/>
            <a:ext cx="1801812" cy="519113"/>
          </a:xfrm>
        </p:spPr>
        <p:txBody>
          <a:bodyPr/>
          <a:lstStyle/>
          <a:p>
            <a:pPr eaLnBrk="1" hangingPunct="1"/>
            <a:r>
              <a:rPr lang="en-US" altLang="fr-FR" smtClean="0"/>
              <a:t>Back Up</a:t>
            </a:r>
          </a:p>
        </p:txBody>
      </p:sp>
      <p:pic>
        <p:nvPicPr>
          <p:cNvPr id="522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920" y="5864721"/>
            <a:ext cx="8839200" cy="923330"/>
          </a:xfrm>
          <a:prstGeom prst="rect">
            <a:avLst/>
          </a:prstGeom>
        </p:spPr>
        <p:txBody>
          <a:bodyPr wrap="square">
            <a:spAutoFit/>
          </a:bodyPr>
          <a:lstStyle/>
          <a:p>
            <a:pPr>
              <a:spcBef>
                <a:spcPct val="30000"/>
              </a:spcBef>
              <a:defRPr/>
            </a:pPr>
            <a:r>
              <a:rPr lang="fr-FR" sz="1800" dirty="0">
                <a:solidFill>
                  <a:schemeClr val="bg1"/>
                </a:solidFill>
              </a:rPr>
              <a:t>Une partie du matériel présenté a été </a:t>
            </a:r>
            <a:r>
              <a:rPr lang="fr-FR" sz="1800" dirty="0" smtClean="0">
                <a:solidFill>
                  <a:schemeClr val="bg1"/>
                </a:solidFill>
              </a:rPr>
              <a:t>empruntée à: </a:t>
            </a:r>
            <a:r>
              <a:rPr lang="fr-FR" sz="1800" dirty="0">
                <a:solidFill>
                  <a:schemeClr val="bg1"/>
                </a:solidFill>
              </a:rPr>
              <a:t>Nicolas Arnault, </a:t>
            </a:r>
            <a:r>
              <a:rPr lang="en-US" sz="1800" dirty="0" err="1">
                <a:solidFill>
                  <a:schemeClr val="bg1"/>
                </a:solidFill>
              </a:rPr>
              <a:t>Yann</a:t>
            </a:r>
            <a:r>
              <a:rPr lang="en-US" sz="1800" dirty="0">
                <a:solidFill>
                  <a:schemeClr val="bg1"/>
                </a:solidFill>
              </a:rPr>
              <a:t> </a:t>
            </a:r>
            <a:r>
              <a:rPr lang="en-US" sz="1800" dirty="0" err="1">
                <a:solidFill>
                  <a:schemeClr val="bg1"/>
                </a:solidFill>
              </a:rPr>
              <a:t>Coadou</a:t>
            </a:r>
            <a:r>
              <a:rPr lang="en-US" sz="1800" dirty="0">
                <a:solidFill>
                  <a:schemeClr val="bg1"/>
                </a:solidFill>
              </a:rPr>
              <a:t>, Christophe </a:t>
            </a:r>
            <a:r>
              <a:rPr lang="en-US" sz="1800" dirty="0" err="1">
                <a:solidFill>
                  <a:schemeClr val="bg1"/>
                </a:solidFill>
              </a:rPr>
              <a:t>Ochando</a:t>
            </a:r>
            <a:r>
              <a:rPr lang="en-US" sz="1800" dirty="0">
                <a:solidFill>
                  <a:schemeClr val="bg1"/>
                </a:solidFill>
              </a:rPr>
              <a:t>, Gauthier Hamel de </a:t>
            </a:r>
            <a:r>
              <a:rPr lang="en-US" sz="1800" dirty="0" err="1" smtClean="0">
                <a:solidFill>
                  <a:schemeClr val="bg1"/>
                </a:solidFill>
              </a:rPr>
              <a:t>Monchenault</a:t>
            </a:r>
            <a:r>
              <a:rPr lang="en-US" sz="1800" dirty="0" smtClean="0">
                <a:solidFill>
                  <a:schemeClr val="bg1"/>
                </a:solidFill>
              </a:rPr>
              <a:t>, </a:t>
            </a:r>
            <a:r>
              <a:rPr lang="en-US" sz="1800" dirty="0">
                <a:solidFill>
                  <a:schemeClr val="bg1"/>
                </a:solidFill>
              </a:rPr>
              <a:t>David Rousseau, Francois </a:t>
            </a:r>
            <a:r>
              <a:rPr lang="en-US" sz="1800" dirty="0" err="1" smtClean="0">
                <a:solidFill>
                  <a:schemeClr val="bg1"/>
                </a:solidFill>
              </a:rPr>
              <a:t>Vazeille</a:t>
            </a:r>
            <a:r>
              <a:rPr lang="en-US" sz="1800" dirty="0" smtClean="0">
                <a:solidFill>
                  <a:schemeClr val="bg1"/>
                </a:solidFill>
              </a:rPr>
              <a:t>,…</a:t>
            </a:r>
            <a:endParaRPr lang="en-US" sz="1800" dirty="0">
              <a:solidFill>
                <a:schemeClr val="bg1"/>
              </a:solidFill>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0"/>
          </p:nvPr>
        </p:nvSpPr>
        <p:spPr/>
        <p:txBody>
          <a:bodyPr/>
          <a:lstStyle/>
          <a:p>
            <a:fld id="{E48EA61D-D904-4B96-9156-BE9008833700}" type="slidenum">
              <a:rPr lang="fr-FR" altLang="en-US"/>
              <a:pPr/>
              <a:t>48</a:t>
            </a:fld>
            <a:endParaRPr lang="fr-FR" altLang="en-US"/>
          </a:p>
        </p:txBody>
      </p:sp>
      <p:sp>
        <p:nvSpPr>
          <p:cNvPr id="566274" name="Rectangle 2"/>
          <p:cNvSpPr>
            <a:spLocks noGrp="1" noChangeArrowheads="1"/>
          </p:cNvSpPr>
          <p:nvPr>
            <p:ph type="title"/>
          </p:nvPr>
        </p:nvSpPr>
        <p:spPr>
          <a:xfrm>
            <a:off x="2568575" y="0"/>
            <a:ext cx="4056063" cy="519113"/>
          </a:xfrm>
        </p:spPr>
        <p:txBody>
          <a:bodyPr/>
          <a:lstStyle/>
          <a:p>
            <a:r>
              <a:rPr lang="fr-FR" altLang="fr-FR"/>
              <a:t>Questions ouvertes</a:t>
            </a:r>
          </a:p>
        </p:txBody>
      </p:sp>
      <p:sp>
        <p:nvSpPr>
          <p:cNvPr id="566275" name="Rectangle 3"/>
          <p:cNvSpPr>
            <a:spLocks noGrp="1" noChangeArrowheads="1"/>
          </p:cNvSpPr>
          <p:nvPr>
            <p:ph type="body" idx="1"/>
          </p:nvPr>
        </p:nvSpPr>
        <p:spPr>
          <a:xfrm>
            <a:off x="149225" y="719138"/>
            <a:ext cx="7002463" cy="6138862"/>
          </a:xfrm>
        </p:spPr>
        <p:txBody>
          <a:bodyPr/>
          <a:lstStyle/>
          <a:p>
            <a:pPr>
              <a:lnSpc>
                <a:spcPct val="90000"/>
              </a:lnSpc>
            </a:pPr>
            <a:r>
              <a:rPr lang="fr-FR" altLang="fr-FR" sz="2200" dirty="0" smtClean="0"/>
              <a:t>Les </a:t>
            </a:r>
            <a:r>
              <a:rPr lang="fr-FR" altLang="fr-FR" sz="2200" dirty="0"/>
              <a:t>forces de la nature ont-elles une origine commune</a:t>
            </a:r>
            <a:r>
              <a:rPr lang="fr-FR" altLang="fr-FR" sz="2200" dirty="0" smtClean="0"/>
              <a:t>?</a:t>
            </a:r>
          </a:p>
          <a:p>
            <a:pPr>
              <a:lnSpc>
                <a:spcPct val="90000"/>
              </a:lnSpc>
            </a:pPr>
            <a:endParaRPr lang="fr-FR" altLang="fr-FR" sz="2200" dirty="0" smtClean="0"/>
          </a:p>
          <a:p>
            <a:pPr>
              <a:lnSpc>
                <a:spcPct val="90000"/>
              </a:lnSpc>
            </a:pPr>
            <a:r>
              <a:rPr lang="fr-FR" altLang="fr-FR" sz="2200" dirty="0" smtClean="0"/>
              <a:t>Comment décrire introduire la gravité dans le Modèle Standard?</a:t>
            </a:r>
          </a:p>
          <a:p>
            <a:pPr>
              <a:lnSpc>
                <a:spcPct val="90000"/>
              </a:lnSpc>
            </a:pPr>
            <a:endParaRPr lang="fr-FR" altLang="fr-FR" sz="2200" dirty="0"/>
          </a:p>
          <a:p>
            <a:pPr>
              <a:lnSpc>
                <a:spcPct val="90000"/>
              </a:lnSpc>
            </a:pPr>
            <a:endParaRPr lang="fr-FR" altLang="fr-FR" sz="1000" dirty="0"/>
          </a:p>
          <a:p>
            <a:pPr>
              <a:lnSpc>
                <a:spcPct val="90000"/>
              </a:lnSpc>
            </a:pPr>
            <a:r>
              <a:rPr lang="fr-FR" altLang="fr-FR" sz="2200" dirty="0"/>
              <a:t>Pourquoi l’antimatière est-elle si rare ?</a:t>
            </a:r>
          </a:p>
          <a:p>
            <a:pPr>
              <a:lnSpc>
                <a:spcPct val="90000"/>
              </a:lnSpc>
            </a:pPr>
            <a:endParaRPr lang="fr-FR" altLang="fr-FR" sz="2200" dirty="0"/>
          </a:p>
          <a:p>
            <a:pPr>
              <a:lnSpc>
                <a:spcPct val="90000"/>
              </a:lnSpc>
            </a:pPr>
            <a:r>
              <a:rPr lang="fr-FR" altLang="fr-FR" sz="2200" dirty="0"/>
              <a:t>Quelle est la composition de l’univers?</a:t>
            </a:r>
          </a:p>
          <a:p>
            <a:pPr lvl="1">
              <a:lnSpc>
                <a:spcPct val="90000"/>
              </a:lnSpc>
            </a:pPr>
            <a:r>
              <a:rPr lang="fr-FR" altLang="fr-FR" sz="2000" dirty="0"/>
              <a:t>On ne comprend que 4% du contenu énergétique de l’univers</a:t>
            </a:r>
          </a:p>
          <a:p>
            <a:pPr>
              <a:lnSpc>
                <a:spcPct val="90000"/>
              </a:lnSpc>
              <a:buFont typeface="Wingdings" pitchFamily="2" charset="2"/>
              <a:buNone/>
            </a:pPr>
            <a:endParaRPr lang="fr-FR" altLang="fr-FR" sz="2200" dirty="0"/>
          </a:p>
          <a:p>
            <a:pPr>
              <a:lnSpc>
                <a:spcPct val="90000"/>
              </a:lnSpc>
            </a:pPr>
            <a:endParaRPr lang="fr-FR" altLang="fr-FR" sz="1000" dirty="0"/>
          </a:p>
          <a:p>
            <a:pPr>
              <a:lnSpc>
                <a:spcPct val="90000"/>
              </a:lnSpc>
            </a:pPr>
            <a:endParaRPr lang="fr-FR" altLang="fr-FR" sz="1000" dirty="0"/>
          </a:p>
          <a:p>
            <a:pPr>
              <a:lnSpc>
                <a:spcPct val="90000"/>
              </a:lnSpc>
            </a:pPr>
            <a:r>
              <a:rPr lang="fr-FR" altLang="fr-FR" sz="2200" dirty="0" smtClean="0"/>
              <a:t>D’où vient la masse des neutrinos?</a:t>
            </a:r>
          </a:p>
          <a:p>
            <a:pPr>
              <a:lnSpc>
                <a:spcPct val="90000"/>
              </a:lnSpc>
            </a:pPr>
            <a:r>
              <a:rPr lang="fr-FR" altLang="fr-FR" sz="2200" dirty="0" smtClean="0"/>
              <a:t>…</a:t>
            </a:r>
            <a:endParaRPr lang="fr-FR" altLang="fr-FR" sz="2200" dirty="0"/>
          </a:p>
        </p:txBody>
      </p:sp>
      <p:pic>
        <p:nvPicPr>
          <p:cNvPr id="566276" name="Picture 4" descr="hp-06-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1082675"/>
            <a:ext cx="1835150" cy="1597025"/>
          </a:xfrm>
          <a:prstGeom prst="rect">
            <a:avLst/>
          </a:prstGeom>
          <a:noFill/>
          <a:extLst>
            <a:ext uri="{909E8E84-426E-40DD-AFC4-6F175D3DCCD1}">
              <a14:hiddenFill xmlns:a14="http://schemas.microsoft.com/office/drawing/2010/main">
                <a:solidFill>
                  <a:srgbClr val="FFFFFF"/>
                </a:solidFill>
              </a14:hiddenFill>
            </a:ext>
          </a:extLst>
        </p:spPr>
      </p:pic>
      <p:pic>
        <p:nvPicPr>
          <p:cNvPr id="5662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3451225"/>
            <a:ext cx="27305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54189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6A3BD20F-5A51-44CA-BCA6-91040CE2698F}" type="slidenum">
              <a:rPr lang="fr-FR" altLang="en-US" sz="1200" smtClean="0">
                <a:solidFill>
                  <a:schemeClr val="tx2"/>
                </a:solidFill>
              </a:rPr>
              <a:pPr eaLnBrk="1" hangingPunct="1">
                <a:spcBef>
                  <a:spcPct val="0"/>
                </a:spcBef>
                <a:buClrTx/>
                <a:buSzTx/>
                <a:buFontTx/>
                <a:buNone/>
              </a:pPr>
              <a:t>49</a:t>
            </a:fld>
            <a:endParaRPr lang="fr-FR" altLang="en-US" sz="1200" smtClean="0">
              <a:solidFill>
                <a:schemeClr val="tx2"/>
              </a:solidFill>
            </a:endParaRPr>
          </a:p>
        </p:txBody>
      </p:sp>
      <p:sp>
        <p:nvSpPr>
          <p:cNvPr id="53251" name="Rectangle 4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cxnSp>
        <p:nvCxnSpPr>
          <p:cNvPr id="3" name="Connecteur droit avec flèche 2"/>
          <p:cNvCxnSpPr/>
          <p:nvPr/>
        </p:nvCxnSpPr>
        <p:spPr>
          <a:xfrm>
            <a:off x="5516563" y="4005263"/>
            <a:ext cx="2008187"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 name="Connecteur droit avec flèche 3"/>
          <p:cNvCxnSpPr/>
          <p:nvPr/>
        </p:nvCxnSpPr>
        <p:spPr>
          <a:xfrm>
            <a:off x="5516563" y="3284538"/>
            <a:ext cx="2008187" cy="0"/>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763588" y="3644900"/>
            <a:ext cx="144462" cy="6477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sp>
        <p:nvSpPr>
          <p:cNvPr id="6" name="Ellipse 5"/>
          <p:cNvSpPr/>
          <p:nvPr/>
        </p:nvSpPr>
        <p:spPr>
          <a:xfrm>
            <a:off x="4210050" y="3644900"/>
            <a:ext cx="144463" cy="6477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cxnSp>
        <p:nvCxnSpPr>
          <p:cNvPr id="10" name="Connecteur droit 9"/>
          <p:cNvCxnSpPr/>
          <p:nvPr/>
        </p:nvCxnSpPr>
        <p:spPr>
          <a:xfrm flipH="1">
            <a:off x="468313" y="3284538"/>
            <a:ext cx="489585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flipH="1">
            <a:off x="465138" y="4005263"/>
            <a:ext cx="489743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H="1">
            <a:off x="5229225" y="3068638"/>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flipH="1">
            <a:off x="5381625" y="3068638"/>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flipH="1">
            <a:off x="331788" y="3068638"/>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a:off x="187325" y="3068638"/>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flipH="1">
            <a:off x="5229225" y="3789363"/>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H="1">
            <a:off x="5381625" y="3789363"/>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179388" y="3789363"/>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flipH="1">
            <a:off x="331788" y="3789363"/>
            <a:ext cx="215900" cy="4318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Ellipse 23"/>
          <p:cNvSpPr/>
          <p:nvPr/>
        </p:nvSpPr>
        <p:spPr>
          <a:xfrm>
            <a:off x="4210050" y="2924175"/>
            <a:ext cx="144463" cy="649288"/>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sp>
        <p:nvSpPr>
          <p:cNvPr id="25" name="Ellipse 24"/>
          <p:cNvSpPr/>
          <p:nvPr/>
        </p:nvSpPr>
        <p:spPr>
          <a:xfrm>
            <a:off x="763588" y="2924175"/>
            <a:ext cx="144462" cy="64928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sp>
        <p:nvSpPr>
          <p:cNvPr id="53268" name="ZoneTexte 25"/>
          <p:cNvSpPr txBox="1">
            <a:spLocks noChangeArrowheads="1"/>
          </p:cNvSpPr>
          <p:nvPr/>
        </p:nvSpPr>
        <p:spPr bwMode="auto">
          <a:xfrm>
            <a:off x="7381875" y="2924175"/>
            <a:ext cx="1582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a:solidFill>
                  <a:schemeClr val="bg1"/>
                </a:solidFill>
                <a:latin typeface="Comic Sans MS" pitchFamily="66" charset="0"/>
              </a:rPr>
              <a:t>Temps</a:t>
            </a:r>
          </a:p>
        </p:txBody>
      </p:sp>
      <p:sp>
        <p:nvSpPr>
          <p:cNvPr id="53269" name="ZoneTexte 26"/>
          <p:cNvSpPr txBox="1">
            <a:spLocks noChangeArrowheads="1"/>
          </p:cNvSpPr>
          <p:nvPr/>
        </p:nvSpPr>
        <p:spPr bwMode="auto">
          <a:xfrm>
            <a:off x="7418388" y="3719513"/>
            <a:ext cx="1474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a:solidFill>
                  <a:schemeClr val="bg1"/>
                </a:solidFill>
                <a:latin typeface="Comic Sans MS" pitchFamily="66" charset="0"/>
              </a:rPr>
              <a:t>Temp.</a:t>
            </a:r>
          </a:p>
        </p:txBody>
      </p:sp>
      <p:sp>
        <p:nvSpPr>
          <p:cNvPr id="53270" name="ZoneTexte 27"/>
          <p:cNvSpPr txBox="1">
            <a:spLocks noChangeArrowheads="1"/>
          </p:cNvSpPr>
          <p:nvPr/>
        </p:nvSpPr>
        <p:spPr bwMode="auto">
          <a:xfrm>
            <a:off x="465138" y="2492375"/>
            <a:ext cx="10858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0000"/>
                </a:solidFill>
                <a:latin typeface="Comic Sans MS" pitchFamily="66" charset="0"/>
              </a:rPr>
              <a:t>10</a:t>
            </a:r>
            <a:r>
              <a:rPr lang="fr-FR" altLang="fr-FR" sz="2400" baseline="30000">
                <a:solidFill>
                  <a:srgbClr val="FF0000"/>
                </a:solidFill>
                <a:latin typeface="Comic Sans MS" pitchFamily="66" charset="0"/>
              </a:rPr>
              <a:t>-43</a:t>
            </a:r>
            <a:r>
              <a:rPr lang="fr-FR" altLang="fr-FR" sz="2400">
                <a:solidFill>
                  <a:srgbClr val="FF0000"/>
                </a:solidFill>
                <a:latin typeface="Comic Sans MS" pitchFamily="66" charset="0"/>
              </a:rPr>
              <a:t> s</a:t>
            </a:r>
          </a:p>
        </p:txBody>
      </p:sp>
      <p:sp>
        <p:nvSpPr>
          <p:cNvPr id="53271" name="ZoneTexte 28"/>
          <p:cNvSpPr txBox="1">
            <a:spLocks noChangeArrowheads="1"/>
          </p:cNvSpPr>
          <p:nvPr/>
        </p:nvSpPr>
        <p:spPr bwMode="auto">
          <a:xfrm>
            <a:off x="134938" y="4902200"/>
            <a:ext cx="15573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400">
                <a:solidFill>
                  <a:srgbClr val="FF0000"/>
                </a:solidFill>
                <a:latin typeface="Comic Sans MS" pitchFamily="66" charset="0"/>
              </a:rPr>
              <a:t>Temps de</a:t>
            </a:r>
          </a:p>
          <a:p>
            <a:pPr algn="ctr" eaLnBrk="1" hangingPunct="1">
              <a:spcBef>
                <a:spcPct val="0"/>
              </a:spcBef>
              <a:buClrTx/>
              <a:buSzTx/>
              <a:buFontTx/>
              <a:buNone/>
            </a:pPr>
            <a:r>
              <a:rPr lang="fr-FR" altLang="fr-FR" sz="2400">
                <a:solidFill>
                  <a:srgbClr val="FF0000"/>
                </a:solidFill>
                <a:latin typeface="Comic Sans MS" pitchFamily="66" charset="0"/>
              </a:rPr>
              <a:t>Planck</a:t>
            </a:r>
          </a:p>
        </p:txBody>
      </p:sp>
      <p:cxnSp>
        <p:nvCxnSpPr>
          <p:cNvPr id="33" name="Connecteur droit 32"/>
          <p:cNvCxnSpPr>
            <a:stCxn id="48" idx="1"/>
          </p:cNvCxnSpPr>
          <p:nvPr/>
        </p:nvCxnSpPr>
        <p:spPr>
          <a:xfrm flipH="1" flipV="1">
            <a:off x="4281488" y="1989138"/>
            <a:ext cx="2090737" cy="14287"/>
          </a:xfrm>
          <a:prstGeom prst="line">
            <a:avLst/>
          </a:prstGeom>
          <a:ln w="76200">
            <a:solidFill>
              <a:srgbClr val="FFCCFF"/>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flipV="1">
            <a:off x="4281488" y="1341438"/>
            <a:ext cx="0" cy="64770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flipH="1">
            <a:off x="4281488" y="1341438"/>
            <a:ext cx="2090737" cy="0"/>
          </a:xfrm>
          <a:prstGeom prst="line">
            <a:avLst/>
          </a:prstGeom>
          <a:ln w="76200">
            <a:solidFill>
              <a:srgbClr val="CCFFFF"/>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3130550" y="1628775"/>
            <a:ext cx="1150938" cy="0"/>
          </a:xfrm>
          <a:prstGeom prst="line">
            <a:avLst/>
          </a:prstGeom>
          <a:ln w="76200">
            <a:solidFill>
              <a:srgbClr val="FF66FF"/>
            </a:solidFill>
          </a:ln>
        </p:spPr>
        <p:style>
          <a:lnRef idx="1">
            <a:schemeClr val="accent1"/>
          </a:lnRef>
          <a:fillRef idx="0">
            <a:schemeClr val="accent1"/>
          </a:fillRef>
          <a:effectRef idx="0">
            <a:schemeClr val="accent1"/>
          </a:effectRef>
          <a:fontRef idx="minor">
            <a:schemeClr val="tx1"/>
          </a:fontRef>
        </p:style>
      </p:cxnSp>
      <p:sp>
        <p:nvSpPr>
          <p:cNvPr id="47" name="ZoneTexte 46"/>
          <p:cNvSpPr txBox="1">
            <a:spLocks noChangeArrowheads="1"/>
          </p:cNvSpPr>
          <p:nvPr/>
        </p:nvSpPr>
        <p:spPr bwMode="auto">
          <a:xfrm>
            <a:off x="2051050" y="404813"/>
            <a:ext cx="22225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400">
                <a:solidFill>
                  <a:srgbClr val="FF66FF"/>
                </a:solidFill>
                <a:latin typeface="Comic Sans MS" pitchFamily="66" charset="0"/>
              </a:rPr>
              <a:t>Brisure</a:t>
            </a:r>
          </a:p>
          <a:p>
            <a:pPr algn="ctr" eaLnBrk="1" hangingPunct="1">
              <a:spcBef>
                <a:spcPct val="0"/>
              </a:spcBef>
              <a:buClrTx/>
              <a:buSzTx/>
              <a:buFontTx/>
              <a:buNone/>
            </a:pPr>
            <a:r>
              <a:rPr lang="fr-FR" altLang="fr-FR" sz="2400">
                <a:solidFill>
                  <a:srgbClr val="FF66FF"/>
                </a:solidFill>
                <a:latin typeface="Comic Sans MS" pitchFamily="66" charset="0"/>
              </a:rPr>
              <a:t>de la symétrie</a:t>
            </a:r>
          </a:p>
          <a:p>
            <a:pPr algn="ctr" eaLnBrk="1" hangingPunct="1">
              <a:spcBef>
                <a:spcPct val="0"/>
              </a:spcBef>
              <a:buClrTx/>
              <a:buSzTx/>
              <a:buFontTx/>
              <a:buNone/>
            </a:pPr>
            <a:r>
              <a:rPr lang="fr-FR" altLang="fr-FR" sz="2400">
                <a:solidFill>
                  <a:srgbClr val="FF66FF"/>
                </a:solidFill>
                <a:latin typeface="Comic Sans MS" pitchFamily="66" charset="0"/>
              </a:rPr>
              <a:t>électrofaible</a:t>
            </a:r>
          </a:p>
        </p:txBody>
      </p:sp>
      <p:sp>
        <p:nvSpPr>
          <p:cNvPr id="48" name="ZoneTexte 47"/>
          <p:cNvSpPr txBox="1">
            <a:spLocks noChangeArrowheads="1"/>
          </p:cNvSpPr>
          <p:nvPr/>
        </p:nvSpPr>
        <p:spPr bwMode="auto">
          <a:xfrm>
            <a:off x="6372225" y="1773238"/>
            <a:ext cx="2852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CCFF"/>
                </a:solidFill>
                <a:latin typeface="Comic Sans MS" pitchFamily="66" charset="0"/>
              </a:rPr>
              <a:t>Electromagnétique</a:t>
            </a:r>
          </a:p>
        </p:txBody>
      </p:sp>
      <p:sp>
        <p:nvSpPr>
          <p:cNvPr id="49" name="ZoneTexte 48"/>
          <p:cNvSpPr txBox="1">
            <a:spLocks noChangeArrowheads="1"/>
          </p:cNvSpPr>
          <p:nvPr/>
        </p:nvSpPr>
        <p:spPr bwMode="auto">
          <a:xfrm>
            <a:off x="6588125" y="1125538"/>
            <a:ext cx="2489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CCFFFF"/>
                </a:solidFill>
                <a:latin typeface="Comic Sans MS" pitchFamily="66" charset="0"/>
              </a:rPr>
              <a:t>Nucléaire faible</a:t>
            </a:r>
          </a:p>
        </p:txBody>
      </p:sp>
      <p:sp>
        <p:nvSpPr>
          <p:cNvPr id="53" name="Ellipse 52"/>
          <p:cNvSpPr/>
          <p:nvPr/>
        </p:nvSpPr>
        <p:spPr>
          <a:xfrm>
            <a:off x="6516688" y="3716338"/>
            <a:ext cx="142875" cy="649287"/>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sp>
        <p:nvSpPr>
          <p:cNvPr id="54" name="Ellipse 53"/>
          <p:cNvSpPr/>
          <p:nvPr/>
        </p:nvSpPr>
        <p:spPr>
          <a:xfrm>
            <a:off x="6516688" y="2924175"/>
            <a:ext cx="142875" cy="649288"/>
          </a:xfrm>
          <a:prstGeom prst="ellipse">
            <a:avLst/>
          </a:prstGeom>
          <a:solidFill>
            <a:srgbClr val="99FF66"/>
          </a:solidFill>
          <a:ln>
            <a:solidFill>
              <a:srgbClr val="99FF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800" dirty="0">
              <a:solidFill>
                <a:schemeClr val="bg1"/>
              </a:solidFill>
            </a:endParaRPr>
          </a:p>
        </p:txBody>
      </p:sp>
      <p:sp>
        <p:nvSpPr>
          <p:cNvPr id="53281" name="ZoneTexte 54"/>
          <p:cNvSpPr txBox="1">
            <a:spLocks noChangeArrowheads="1"/>
          </p:cNvSpPr>
          <p:nvPr/>
        </p:nvSpPr>
        <p:spPr bwMode="auto">
          <a:xfrm>
            <a:off x="5724525" y="2452688"/>
            <a:ext cx="318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99FF66"/>
                </a:solidFill>
                <a:latin typeface="Comic Sans MS" pitchFamily="66" charset="0"/>
              </a:rPr>
              <a:t>13,7 Milliards années</a:t>
            </a:r>
          </a:p>
        </p:txBody>
      </p:sp>
      <p:sp>
        <p:nvSpPr>
          <p:cNvPr id="53282" name="ZoneTexte 55"/>
          <p:cNvSpPr txBox="1">
            <a:spLocks noChangeArrowheads="1"/>
          </p:cNvSpPr>
          <p:nvPr/>
        </p:nvSpPr>
        <p:spPr bwMode="auto">
          <a:xfrm>
            <a:off x="5651500" y="4365625"/>
            <a:ext cx="20558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400">
                <a:solidFill>
                  <a:srgbClr val="99FF66"/>
                </a:solidFill>
                <a:latin typeface="Comic Sans MS" pitchFamily="66" charset="0"/>
              </a:rPr>
              <a:t>2,7 K</a:t>
            </a:r>
          </a:p>
          <a:p>
            <a:pPr algn="ctr" eaLnBrk="1" hangingPunct="1">
              <a:spcBef>
                <a:spcPct val="0"/>
              </a:spcBef>
              <a:buClrTx/>
              <a:buSzTx/>
              <a:buFontTx/>
              <a:buNone/>
            </a:pPr>
            <a:r>
              <a:rPr lang="fr-FR" altLang="fr-FR" sz="2400">
                <a:solidFill>
                  <a:srgbClr val="99FF66"/>
                </a:solidFill>
                <a:latin typeface="Comic Sans MS" pitchFamily="66" charset="0"/>
              </a:rPr>
              <a:t>(- 270,45 °C)</a:t>
            </a:r>
          </a:p>
        </p:txBody>
      </p:sp>
      <p:sp>
        <p:nvSpPr>
          <p:cNvPr id="57" name="ZoneTexte 56"/>
          <p:cNvSpPr txBox="1">
            <a:spLocks noChangeArrowheads="1"/>
          </p:cNvSpPr>
          <p:nvPr/>
        </p:nvSpPr>
        <p:spPr bwMode="auto">
          <a:xfrm>
            <a:off x="3924300" y="4292600"/>
            <a:ext cx="10064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FF00"/>
                </a:solidFill>
                <a:latin typeface="Comic Sans MS" pitchFamily="66" charset="0"/>
              </a:rPr>
              <a:t>10</a:t>
            </a:r>
            <a:r>
              <a:rPr lang="fr-FR" altLang="fr-FR" sz="2400" baseline="30000">
                <a:solidFill>
                  <a:srgbClr val="FFFF00"/>
                </a:solidFill>
                <a:latin typeface="Comic Sans MS" pitchFamily="66" charset="0"/>
              </a:rPr>
              <a:t>15</a:t>
            </a:r>
            <a:r>
              <a:rPr lang="fr-FR" altLang="fr-FR" sz="2400">
                <a:solidFill>
                  <a:srgbClr val="FFFF00"/>
                </a:solidFill>
                <a:latin typeface="Comic Sans MS" pitchFamily="66" charset="0"/>
              </a:rPr>
              <a:t> K</a:t>
            </a:r>
          </a:p>
        </p:txBody>
      </p:sp>
      <p:sp>
        <p:nvSpPr>
          <p:cNvPr id="53284" name="ZoneTexte 57"/>
          <p:cNvSpPr txBox="1">
            <a:spLocks noChangeArrowheads="1"/>
          </p:cNvSpPr>
          <p:nvPr/>
        </p:nvSpPr>
        <p:spPr bwMode="auto">
          <a:xfrm>
            <a:off x="468313" y="4292600"/>
            <a:ext cx="1038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0000"/>
                </a:solidFill>
                <a:latin typeface="Comic Sans MS" pitchFamily="66" charset="0"/>
              </a:rPr>
              <a:t>10</a:t>
            </a:r>
            <a:r>
              <a:rPr lang="fr-FR" altLang="fr-FR" sz="2400" baseline="30000">
                <a:solidFill>
                  <a:srgbClr val="FF0000"/>
                </a:solidFill>
                <a:latin typeface="Comic Sans MS" pitchFamily="66" charset="0"/>
              </a:rPr>
              <a:t>32</a:t>
            </a:r>
            <a:r>
              <a:rPr lang="fr-FR" altLang="fr-FR" sz="2400">
                <a:solidFill>
                  <a:srgbClr val="FF0000"/>
                </a:solidFill>
                <a:latin typeface="Comic Sans MS" pitchFamily="66" charset="0"/>
              </a:rPr>
              <a:t> K</a:t>
            </a:r>
          </a:p>
        </p:txBody>
      </p:sp>
      <p:sp>
        <p:nvSpPr>
          <p:cNvPr id="59" name="ZoneTexte 58"/>
          <p:cNvSpPr txBox="1">
            <a:spLocks noChangeArrowheads="1"/>
          </p:cNvSpPr>
          <p:nvPr/>
        </p:nvSpPr>
        <p:spPr bwMode="auto">
          <a:xfrm>
            <a:off x="3849688" y="2492375"/>
            <a:ext cx="1022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FF00"/>
                </a:solidFill>
                <a:latin typeface="Comic Sans MS" pitchFamily="66" charset="0"/>
              </a:rPr>
              <a:t>10</a:t>
            </a:r>
            <a:r>
              <a:rPr lang="fr-FR" altLang="fr-FR" sz="2400" baseline="30000">
                <a:solidFill>
                  <a:srgbClr val="FFFF00"/>
                </a:solidFill>
                <a:latin typeface="Comic Sans MS" pitchFamily="66" charset="0"/>
              </a:rPr>
              <a:t>-11</a:t>
            </a:r>
            <a:r>
              <a:rPr lang="fr-FR" altLang="fr-FR" sz="2400">
                <a:solidFill>
                  <a:srgbClr val="FFFF00"/>
                </a:solidFill>
                <a:latin typeface="Comic Sans MS" pitchFamily="66" charset="0"/>
              </a:rPr>
              <a:t> s</a:t>
            </a:r>
          </a:p>
        </p:txBody>
      </p:sp>
      <p:sp>
        <p:nvSpPr>
          <p:cNvPr id="60" name="Flèche vers le bas 59"/>
          <p:cNvSpPr/>
          <p:nvPr/>
        </p:nvSpPr>
        <p:spPr>
          <a:xfrm>
            <a:off x="4211638" y="188913"/>
            <a:ext cx="215900" cy="977900"/>
          </a:xfrm>
          <a:prstGeom prst="down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2400" dirty="0"/>
          </a:p>
        </p:txBody>
      </p:sp>
      <p:sp>
        <p:nvSpPr>
          <p:cNvPr id="61" name="ZoneTexte 60"/>
          <p:cNvSpPr txBox="1">
            <a:spLocks noChangeArrowheads="1"/>
          </p:cNvSpPr>
          <p:nvPr/>
        </p:nvSpPr>
        <p:spPr bwMode="auto">
          <a:xfrm>
            <a:off x="4356100" y="44450"/>
            <a:ext cx="44640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FF00"/>
                </a:solidFill>
                <a:latin typeface="Comic Sans MS" pitchFamily="66" charset="0"/>
              </a:rPr>
              <a:t>Apparition du Champ de Higgs</a:t>
            </a:r>
          </a:p>
          <a:p>
            <a:pPr eaLnBrk="1" hangingPunct="1">
              <a:spcBef>
                <a:spcPct val="0"/>
              </a:spcBef>
              <a:buClrTx/>
              <a:buSzTx/>
              <a:buFontTx/>
              <a:buNone/>
            </a:pPr>
            <a:r>
              <a:rPr lang="fr-FR" altLang="fr-FR" sz="2400">
                <a:solidFill>
                  <a:srgbClr val="FFFF00"/>
                </a:solidFill>
                <a:latin typeface="Comic Sans MS" pitchFamily="66" charset="0"/>
              </a:rPr>
              <a:t> … et donc de la masse</a:t>
            </a:r>
          </a:p>
        </p:txBody>
      </p:sp>
      <p:sp>
        <p:nvSpPr>
          <p:cNvPr id="53288" name="ZoneTexte 61"/>
          <p:cNvSpPr txBox="1">
            <a:spLocks noChangeArrowheads="1"/>
          </p:cNvSpPr>
          <p:nvPr/>
        </p:nvSpPr>
        <p:spPr bwMode="auto">
          <a:xfrm>
            <a:off x="5757863" y="5157788"/>
            <a:ext cx="18240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99FF66"/>
                </a:solidFill>
                <a:latin typeface="Comic Sans MS" pitchFamily="66" charset="0"/>
              </a:rPr>
              <a:t>Aujourd’hui</a:t>
            </a:r>
          </a:p>
        </p:txBody>
      </p:sp>
      <p:cxnSp>
        <p:nvCxnSpPr>
          <p:cNvPr id="44" name="Connecteur droit 43"/>
          <p:cNvCxnSpPr/>
          <p:nvPr/>
        </p:nvCxnSpPr>
        <p:spPr>
          <a:xfrm>
            <a:off x="2700338" y="1628775"/>
            <a:ext cx="503237" cy="0"/>
          </a:xfrm>
          <a:prstGeom prst="line">
            <a:avLst/>
          </a:prstGeom>
          <a:ln w="76200">
            <a:solidFill>
              <a:srgbClr val="FF66FF"/>
            </a:solidFill>
            <a:prstDash val="sysDot"/>
          </a:ln>
        </p:spPr>
        <p:style>
          <a:lnRef idx="1">
            <a:schemeClr val="accent1"/>
          </a:lnRef>
          <a:fillRef idx="0">
            <a:schemeClr val="accent1"/>
          </a:fillRef>
          <a:effectRef idx="0">
            <a:schemeClr val="accent1"/>
          </a:effectRef>
          <a:fontRef idx="minor">
            <a:schemeClr val="tx1"/>
          </a:fontRef>
        </p:style>
      </p:cxnSp>
      <p:sp>
        <p:nvSpPr>
          <p:cNvPr id="41" name="ZoneTexte 40"/>
          <p:cNvSpPr txBox="1">
            <a:spLocks noChangeArrowheads="1"/>
          </p:cNvSpPr>
          <p:nvPr/>
        </p:nvSpPr>
        <p:spPr bwMode="auto">
          <a:xfrm>
            <a:off x="5364163" y="5732463"/>
            <a:ext cx="2522537"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800">
                <a:solidFill>
                  <a:srgbClr val="99FF66"/>
                </a:solidFill>
                <a:latin typeface="Comic Sans MS" pitchFamily="66" charset="0"/>
              </a:rPr>
              <a:t>Les particules</a:t>
            </a:r>
          </a:p>
          <a:p>
            <a:pPr algn="ctr" eaLnBrk="1" hangingPunct="1">
              <a:spcBef>
                <a:spcPct val="0"/>
              </a:spcBef>
              <a:buClrTx/>
              <a:buSzTx/>
              <a:buFontTx/>
              <a:buNone/>
            </a:pPr>
            <a:r>
              <a:rPr lang="fr-FR" altLang="fr-FR" sz="2800">
                <a:solidFill>
                  <a:srgbClr val="99FF66"/>
                </a:solidFill>
                <a:latin typeface="Comic Sans MS" pitchFamily="66" charset="0"/>
              </a:rPr>
              <a:t>sont massives</a:t>
            </a:r>
            <a:endParaRPr lang="fr-FR" altLang="fr-FR" sz="2800">
              <a:solidFill>
                <a:srgbClr val="99FF66"/>
              </a:solidFill>
              <a:latin typeface="Calibri" pitchFamily="34" charset="0"/>
            </a:endParaRPr>
          </a:p>
        </p:txBody>
      </p:sp>
      <p:sp>
        <p:nvSpPr>
          <p:cNvPr id="43" name="ZoneTexte 42"/>
          <p:cNvSpPr txBox="1">
            <a:spLocks noChangeArrowheads="1"/>
          </p:cNvSpPr>
          <p:nvPr/>
        </p:nvSpPr>
        <p:spPr bwMode="auto">
          <a:xfrm>
            <a:off x="395288" y="5715000"/>
            <a:ext cx="32750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800">
                <a:solidFill>
                  <a:srgbClr val="FF66FF"/>
                </a:solidFill>
                <a:latin typeface="Comic Sans MS" pitchFamily="66" charset="0"/>
              </a:rPr>
              <a:t>Les particules</a:t>
            </a:r>
          </a:p>
          <a:p>
            <a:pPr algn="ctr" eaLnBrk="1" hangingPunct="1">
              <a:spcBef>
                <a:spcPct val="0"/>
              </a:spcBef>
              <a:buClrTx/>
              <a:buSzTx/>
              <a:buFontTx/>
              <a:buNone/>
            </a:pPr>
            <a:r>
              <a:rPr lang="fr-FR" altLang="fr-FR" sz="2800">
                <a:solidFill>
                  <a:srgbClr val="FF66FF"/>
                </a:solidFill>
                <a:latin typeface="Comic Sans MS" pitchFamily="66" charset="0"/>
              </a:rPr>
              <a:t>n‘ont pas de masse</a:t>
            </a:r>
            <a:endParaRPr lang="fr-FR" altLang="fr-FR" sz="2800">
              <a:solidFill>
                <a:srgbClr val="FF66FF"/>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heckerboard(across)">
                                      <p:cBhvr>
                                        <p:cTn id="7" dur="50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heckerboard(across)">
                                      <p:cBhvr>
                                        <p:cTn id="12" dur="500"/>
                                        <p:tgtEl>
                                          <p:spTgt spid="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ppt_x"/>
                                          </p:val>
                                        </p:tav>
                                        <p:tav tm="100000">
                                          <p:val>
                                            <p:strVal val="#ppt_x"/>
                                          </p:val>
                                        </p:tav>
                                      </p:tavLst>
                                    </p:anim>
                                    <p:anim calcmode="lin" valueType="num">
                                      <p:cBhvr additive="base">
                                        <p:cTn id="26" dur="500" fill="hold"/>
                                        <p:tgtEl>
                                          <p:spTgt spid="57"/>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500" fill="hold"/>
                                        <p:tgtEl>
                                          <p:spTgt spid="59"/>
                                        </p:tgtEl>
                                        <p:attrNameLst>
                                          <p:attrName>ppt_x</p:attrName>
                                        </p:attrNameLst>
                                      </p:cBhvr>
                                      <p:tavLst>
                                        <p:tav tm="0">
                                          <p:val>
                                            <p:strVal val="#ppt_x"/>
                                          </p:val>
                                        </p:tav>
                                        <p:tav tm="100000">
                                          <p:val>
                                            <p:strVal val="#ppt_x"/>
                                          </p:val>
                                        </p:tav>
                                      </p:tavLst>
                                    </p:anim>
                                    <p:anim calcmode="lin" valueType="num">
                                      <p:cBhvr additive="base">
                                        <p:cTn id="30"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 calcmode="lin" valueType="num">
                                      <p:cBhvr additive="base">
                                        <p:cTn id="35" dur="500" fill="hold"/>
                                        <p:tgtEl>
                                          <p:spTgt spid="60"/>
                                        </p:tgtEl>
                                        <p:attrNameLst>
                                          <p:attrName>ppt_x</p:attrName>
                                        </p:attrNameLst>
                                      </p:cBhvr>
                                      <p:tavLst>
                                        <p:tav tm="0">
                                          <p:val>
                                            <p:strVal val="#ppt_x"/>
                                          </p:val>
                                        </p:tav>
                                        <p:tav tm="100000">
                                          <p:val>
                                            <p:strVal val="#ppt_x"/>
                                          </p:val>
                                        </p:tav>
                                      </p:tavLst>
                                    </p:anim>
                                    <p:anim calcmode="lin" valueType="num">
                                      <p:cBhvr additive="base">
                                        <p:cTn id="36" dur="500" fill="hold"/>
                                        <p:tgtEl>
                                          <p:spTgt spid="6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 calcmode="lin" valueType="num">
                                      <p:cBhvr additive="base">
                                        <p:cTn id="39" dur="500" fill="hold"/>
                                        <p:tgtEl>
                                          <p:spTgt spid="61"/>
                                        </p:tgtEl>
                                        <p:attrNameLst>
                                          <p:attrName>ppt_x</p:attrName>
                                        </p:attrNameLst>
                                      </p:cBhvr>
                                      <p:tavLst>
                                        <p:tav tm="0">
                                          <p:val>
                                            <p:strVal val="#ppt_x"/>
                                          </p:val>
                                        </p:tav>
                                        <p:tav tm="100000">
                                          <p:val>
                                            <p:strVal val="#ppt_x"/>
                                          </p:val>
                                        </p:tav>
                                      </p:tavLst>
                                    </p:anim>
                                    <p:anim calcmode="lin" valueType="num">
                                      <p:cBhvr additive="base">
                                        <p:cTn id="40" dur="500" fill="hold"/>
                                        <p:tgtEl>
                                          <p:spTgt spid="61"/>
                                        </p:tgtEl>
                                        <p:attrNameLst>
                                          <p:attrName>ppt_y</p:attrName>
                                        </p:attrNameLst>
                                      </p:cBhvr>
                                      <p:tavLst>
                                        <p:tav tm="0">
                                          <p:val>
                                            <p:strVal val="0-#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checkerboard(across)">
                                      <p:cBhvr>
                                        <p:cTn id="45" dur="500"/>
                                        <p:tgtEl>
                                          <p:spTgt spid="33"/>
                                        </p:tgtEl>
                                      </p:cBhvr>
                                    </p:animEffect>
                                  </p:childTnLst>
                                </p:cTn>
                              </p:par>
                              <p:par>
                                <p:cTn id="46" presetID="5" presetClass="entr" presetSubtype="10" fill="hold"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checkerboard(across)">
                                      <p:cBhvr>
                                        <p:cTn id="48" dur="500"/>
                                        <p:tgtEl>
                                          <p:spTgt spid="35"/>
                                        </p:tgtEl>
                                      </p:cBhvr>
                                    </p:animEffect>
                                  </p:childTnLst>
                                </p:cTn>
                              </p:par>
                              <p:par>
                                <p:cTn id="49" presetID="5" presetClass="entr" presetSubtype="10" fill="hold"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checkerboard(across)">
                                      <p:cBhvr>
                                        <p:cTn id="51" dur="500"/>
                                        <p:tgtEl>
                                          <p:spTgt spid="40"/>
                                        </p:tgtEl>
                                      </p:cBhvr>
                                    </p:animEffect>
                                  </p:childTnLst>
                                </p:cTn>
                              </p:par>
                              <p:par>
                                <p:cTn id="52" presetID="5" presetClass="entr" presetSubtype="1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checkerboard(across)">
                                      <p:cBhvr>
                                        <p:cTn id="54" dur="500"/>
                                        <p:tgtEl>
                                          <p:spTgt spid="42"/>
                                        </p:tgtEl>
                                      </p:cBhvr>
                                    </p:animEffect>
                                  </p:childTnLst>
                                </p:cTn>
                              </p:par>
                              <p:par>
                                <p:cTn id="55" presetID="5" presetClass="entr" presetSubtype="1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checkerboard(across)">
                                      <p:cBhvr>
                                        <p:cTn id="57" dur="500"/>
                                        <p:tgtEl>
                                          <p:spTgt spid="47"/>
                                        </p:tgtEl>
                                      </p:cBhvr>
                                    </p:animEffect>
                                  </p:childTnLst>
                                </p:cTn>
                              </p:par>
                              <p:par>
                                <p:cTn id="58" presetID="5" presetClass="entr" presetSubtype="10" fill="hold" grpId="0" nodeType="with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checkerboard(across)">
                                      <p:cBhvr>
                                        <p:cTn id="60" dur="500"/>
                                        <p:tgtEl>
                                          <p:spTgt spid="48"/>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checkerboard(across)">
                                      <p:cBhvr>
                                        <p:cTn id="63" dur="500"/>
                                        <p:tgtEl>
                                          <p:spTgt spid="49"/>
                                        </p:tgtEl>
                                      </p:cBhvr>
                                    </p:animEffect>
                                  </p:childTnLst>
                                </p:cTn>
                              </p:par>
                              <p:par>
                                <p:cTn id="64" presetID="5" presetClass="entr" presetSubtype="1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checkerboard(across)">
                                      <p:cBhvr>
                                        <p:cTn id="6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4" grpId="0" animBg="1"/>
      <p:bldP spid="47" grpId="0"/>
      <p:bldP spid="48" grpId="0"/>
      <p:bldP spid="49" grpId="0"/>
      <p:bldP spid="57" grpId="0"/>
      <p:bldP spid="59" grpId="0"/>
      <p:bldP spid="60" grpId="0" animBg="1"/>
      <p:bldP spid="61" grpId="0"/>
      <p:bldP spid="41"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5</a:t>
            </a:fld>
            <a:endParaRPr lang="fr-FR" altLang="en-US" sz="1200" smtClean="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smtClean="0"/>
              <a:t>Structure de l’atome</a:t>
            </a:r>
            <a:endParaRPr lang="en-GB" altLang="fr-FR" smtClean="0"/>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52600" y="5638800"/>
            <a:ext cx="3684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a:latin typeface="Times New Roman" pitchFamily="18" charset="0"/>
              </a:rPr>
              <a:t>m=0.0000000001m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smtClean="0">
                <a:latin typeface="+mj-lt"/>
                <a:cs typeface="Times New Roman" panose="02020603050405020304" pitchFamily="18" charset="0"/>
              </a:rPr>
              <a:t>mais</a:t>
            </a:r>
            <a:r>
              <a:rPr lang="en-US" sz="1600" dirty="0" smtClean="0">
                <a:latin typeface="+mj-lt"/>
                <a:cs typeface="Times New Roman" panose="02020603050405020304" pitchFamily="18" charset="0"/>
              </a:rPr>
              <a:t> &gt;</a:t>
            </a:r>
            <a:r>
              <a:rPr lang="en-US" sz="1600" dirty="0">
                <a:latin typeface="+mj-lt"/>
                <a:cs typeface="Times New Roman" panose="02020603050405020304" pitchFamily="18" charset="0"/>
              </a:rPr>
              <a: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4C88B3B3-B4BE-4DB4-A4D3-D235905CEA28}" type="slidenum">
              <a:rPr lang="fr-FR" altLang="en-US" sz="1200" smtClean="0">
                <a:solidFill>
                  <a:schemeClr val="tx2"/>
                </a:solidFill>
              </a:rPr>
              <a:pPr eaLnBrk="1" hangingPunct="1">
                <a:spcBef>
                  <a:spcPct val="0"/>
                </a:spcBef>
                <a:buClrTx/>
                <a:buSzTx/>
                <a:buFontTx/>
                <a:buNone/>
              </a:pPr>
              <a:t>50</a:t>
            </a:fld>
            <a:endParaRPr lang="fr-FR" altLang="en-US" sz="1200" smtClean="0">
              <a:solidFill>
                <a:schemeClr val="tx2"/>
              </a:solidFill>
            </a:endParaRPr>
          </a:p>
        </p:txBody>
      </p:sp>
      <p:sp>
        <p:nvSpPr>
          <p:cNvPr id="54275" name="Rectangle 2"/>
          <p:cNvSpPr>
            <a:spLocks noGrp="1" noChangeArrowheads="1"/>
          </p:cNvSpPr>
          <p:nvPr>
            <p:ph type="title"/>
          </p:nvPr>
        </p:nvSpPr>
        <p:spPr>
          <a:xfrm>
            <a:off x="2338388" y="0"/>
            <a:ext cx="4522787" cy="519113"/>
          </a:xfrm>
        </p:spPr>
        <p:txBody>
          <a:bodyPr/>
          <a:lstStyle/>
          <a:p>
            <a:pPr eaLnBrk="1" hangingPunct="1"/>
            <a:r>
              <a:rPr lang="fr-FR" altLang="fr-FR" smtClean="0"/>
              <a:t>Unification des forces</a:t>
            </a:r>
          </a:p>
        </p:txBody>
      </p:sp>
      <p:pic>
        <p:nvPicPr>
          <p:cNvPr id="54276" name="Picture 3"/>
          <p:cNvPicPr>
            <a:picLocks noChangeAspect="1" noChangeArrowheads="1"/>
          </p:cNvPicPr>
          <p:nvPr/>
        </p:nvPicPr>
        <p:blipFill>
          <a:blip r:embed="rId3">
            <a:extLst>
              <a:ext uri="{28A0092B-C50C-407E-A947-70E740481C1C}">
                <a14:useLocalDpi xmlns:a14="http://schemas.microsoft.com/office/drawing/2010/main" val="0"/>
              </a:ext>
            </a:extLst>
          </a:blip>
          <a:srcRect l="18286" t="39619" r="21715" b="9334"/>
          <a:stretch>
            <a:fillRect/>
          </a:stretch>
        </p:blipFill>
        <p:spPr bwMode="auto">
          <a:xfrm>
            <a:off x="533400" y="2428875"/>
            <a:ext cx="7924800" cy="42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4"/>
          <p:cNvPicPr>
            <a:picLocks noChangeAspect="1" noChangeArrowheads="1"/>
          </p:cNvPicPr>
          <p:nvPr/>
        </p:nvPicPr>
        <p:blipFill>
          <a:blip r:embed="rId4">
            <a:extLst>
              <a:ext uri="{28A0092B-C50C-407E-A947-70E740481C1C}">
                <a14:useLocalDpi xmlns:a14="http://schemas.microsoft.com/office/drawing/2010/main" val="0"/>
              </a:ext>
            </a:extLst>
          </a:blip>
          <a:srcRect l="9143" t="30476" r="12001" b="48314"/>
          <a:stretch>
            <a:fillRect/>
          </a:stretch>
        </p:blipFill>
        <p:spPr bwMode="auto">
          <a:xfrm>
            <a:off x="533400" y="727075"/>
            <a:ext cx="7924800" cy="15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5"/>
          <p:cNvPicPr>
            <a:picLocks noChangeAspect="1" noChangeArrowheads="1"/>
          </p:cNvPicPr>
          <p:nvPr/>
        </p:nvPicPr>
        <p:blipFill>
          <a:blip r:embed="rId4">
            <a:extLst>
              <a:ext uri="{28A0092B-C50C-407E-A947-70E740481C1C}">
                <a14:useLocalDpi xmlns:a14="http://schemas.microsoft.com/office/drawing/2010/main" val="0"/>
              </a:ext>
            </a:extLst>
          </a:blip>
          <a:srcRect l="9143" t="54453" r="12001" b="42857"/>
          <a:stretch>
            <a:fillRect/>
          </a:stretch>
        </p:blipFill>
        <p:spPr bwMode="auto">
          <a:xfrm>
            <a:off x="533400" y="2251075"/>
            <a:ext cx="79248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9" name="Line 6"/>
          <p:cNvSpPr>
            <a:spLocks noChangeShapeType="1"/>
          </p:cNvSpPr>
          <p:nvPr/>
        </p:nvSpPr>
        <p:spPr bwMode="auto">
          <a:xfrm flipH="1" flipV="1">
            <a:off x="3048000" y="2860675"/>
            <a:ext cx="685800" cy="152400"/>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80" name="Text Box 7"/>
          <p:cNvSpPr txBox="1">
            <a:spLocks noChangeArrowheads="1"/>
          </p:cNvSpPr>
          <p:nvPr/>
        </p:nvSpPr>
        <p:spPr bwMode="auto">
          <a:xfrm>
            <a:off x="1427163" y="2479675"/>
            <a:ext cx="158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r>
              <a:rPr lang="en-US" altLang="fr-FR" sz="2000" b="1">
                <a:solidFill>
                  <a:srgbClr val="FF0000"/>
                </a:solidFill>
                <a:latin typeface="Arial Narrow" pitchFamily="34" charset="0"/>
              </a:rPr>
              <a:t>Limite </a:t>
            </a:r>
          </a:p>
          <a:p>
            <a:pPr algn="ctr">
              <a:spcBef>
                <a:spcPct val="0"/>
              </a:spcBef>
              <a:buClrTx/>
              <a:buSzTx/>
              <a:buFontTx/>
              <a:buNone/>
            </a:pPr>
            <a:r>
              <a:rPr lang="en-US" altLang="fr-FR" sz="2000" b="1">
                <a:solidFill>
                  <a:srgbClr val="FF0000"/>
                </a:solidFill>
                <a:latin typeface="Arial Narrow" pitchFamily="34" charset="0"/>
              </a:rPr>
              <a:t>experimentale</a:t>
            </a:r>
          </a:p>
        </p:txBody>
      </p:sp>
      <p:sp>
        <p:nvSpPr>
          <p:cNvPr id="54281" name="Rectangle 8"/>
          <p:cNvSpPr>
            <a:spLocks noChangeArrowheads="1"/>
          </p:cNvSpPr>
          <p:nvPr/>
        </p:nvSpPr>
        <p:spPr bwMode="auto">
          <a:xfrm>
            <a:off x="6019800" y="33178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2" name="Rectangle 9"/>
          <p:cNvSpPr>
            <a:spLocks noChangeArrowheads="1"/>
          </p:cNvSpPr>
          <p:nvPr/>
        </p:nvSpPr>
        <p:spPr bwMode="auto">
          <a:xfrm>
            <a:off x="7239000" y="2936875"/>
            <a:ext cx="1066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3" name="Rectangle 10"/>
          <p:cNvSpPr>
            <a:spLocks noChangeArrowheads="1"/>
          </p:cNvSpPr>
          <p:nvPr/>
        </p:nvSpPr>
        <p:spPr bwMode="auto">
          <a:xfrm>
            <a:off x="7543800" y="36226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4" name="Rectangle 11"/>
          <p:cNvSpPr>
            <a:spLocks noChangeArrowheads="1"/>
          </p:cNvSpPr>
          <p:nvPr/>
        </p:nvSpPr>
        <p:spPr bwMode="auto">
          <a:xfrm>
            <a:off x="4953000" y="4156075"/>
            <a:ext cx="3505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5" name="Rectangle 12"/>
          <p:cNvSpPr>
            <a:spLocks noChangeArrowheads="1"/>
          </p:cNvSpPr>
          <p:nvPr/>
        </p:nvSpPr>
        <p:spPr bwMode="auto">
          <a:xfrm>
            <a:off x="6553200" y="52990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6" name="Rectangle 13"/>
          <p:cNvSpPr>
            <a:spLocks noChangeArrowheads="1"/>
          </p:cNvSpPr>
          <p:nvPr/>
        </p:nvSpPr>
        <p:spPr bwMode="auto">
          <a:xfrm>
            <a:off x="6629400" y="63658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7" name="Rectangle 14"/>
          <p:cNvSpPr>
            <a:spLocks noChangeArrowheads="1"/>
          </p:cNvSpPr>
          <p:nvPr/>
        </p:nvSpPr>
        <p:spPr bwMode="auto">
          <a:xfrm>
            <a:off x="5181600" y="6213475"/>
            <a:ext cx="1600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8" name="Rectangle 15"/>
          <p:cNvSpPr>
            <a:spLocks noChangeArrowheads="1"/>
          </p:cNvSpPr>
          <p:nvPr/>
        </p:nvSpPr>
        <p:spPr bwMode="auto">
          <a:xfrm>
            <a:off x="3276600" y="4918075"/>
            <a:ext cx="51054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89" name="Rectangle 16"/>
          <p:cNvSpPr>
            <a:spLocks noChangeArrowheads="1"/>
          </p:cNvSpPr>
          <p:nvPr/>
        </p:nvSpPr>
        <p:spPr bwMode="auto">
          <a:xfrm>
            <a:off x="6172200" y="3470275"/>
            <a:ext cx="762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90" name="Rectangle 17"/>
          <p:cNvSpPr>
            <a:spLocks noChangeArrowheads="1"/>
          </p:cNvSpPr>
          <p:nvPr/>
        </p:nvSpPr>
        <p:spPr bwMode="auto">
          <a:xfrm>
            <a:off x="7239000" y="5832475"/>
            <a:ext cx="1143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4291" name="Line 18"/>
          <p:cNvSpPr>
            <a:spLocks noChangeShapeType="1"/>
          </p:cNvSpPr>
          <p:nvPr/>
        </p:nvSpPr>
        <p:spPr bwMode="auto">
          <a:xfrm>
            <a:off x="3733800" y="717550"/>
            <a:ext cx="0" cy="609600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449F3624-D5C7-419B-9E09-37E6445FC247}" type="slidenum">
              <a:rPr lang="fr-FR" altLang="en-US" sz="1200" smtClean="0">
                <a:solidFill>
                  <a:schemeClr val="tx2"/>
                </a:solidFill>
              </a:rPr>
              <a:pPr eaLnBrk="1" hangingPunct="1">
                <a:spcBef>
                  <a:spcPct val="0"/>
                </a:spcBef>
                <a:buClrTx/>
                <a:buSzTx/>
                <a:buFontTx/>
                <a:buNone/>
              </a:pPr>
              <a:t>51</a:t>
            </a:fld>
            <a:endParaRPr lang="fr-FR" altLang="en-US" sz="1200" smtClean="0">
              <a:solidFill>
                <a:schemeClr val="tx2"/>
              </a:solidFill>
            </a:endParaRPr>
          </a:p>
        </p:txBody>
      </p:sp>
      <p:sp>
        <p:nvSpPr>
          <p:cNvPr id="55299" name="Rectangle 11"/>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Text Box 36"/>
          <p:cNvSpPr txBox="1">
            <a:spLocks noChangeArrowheads="1"/>
          </p:cNvSpPr>
          <p:nvPr/>
        </p:nvSpPr>
        <p:spPr bwMode="auto">
          <a:xfrm>
            <a:off x="120650" y="107950"/>
            <a:ext cx="6732588" cy="58420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fr-FR" sz="3200" b="1" dirty="0">
                <a:solidFill>
                  <a:schemeClr val="bg1"/>
                </a:solidFill>
                <a:effectLst>
                  <a:outerShdw blurRad="38100" dist="38100" dir="2700000" algn="tl">
                    <a:srgbClr val="010199"/>
                  </a:outerShdw>
                </a:effectLst>
                <a:latin typeface="Comic Sans MS" pitchFamily="66" charset="0"/>
                <a:sym typeface="Symbol" pitchFamily="18" charset="2"/>
              </a:rPr>
              <a:t>Les unités de masse et d’énergie</a:t>
            </a:r>
          </a:p>
        </p:txBody>
      </p:sp>
      <p:sp>
        <p:nvSpPr>
          <p:cNvPr id="6" name="ZoneTexte 5"/>
          <p:cNvSpPr txBox="1">
            <a:spLocks noChangeArrowheads="1"/>
          </p:cNvSpPr>
          <p:nvPr/>
        </p:nvSpPr>
        <p:spPr bwMode="auto">
          <a:xfrm>
            <a:off x="250825" y="777875"/>
            <a:ext cx="7770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Les particules élémentaires sont très légères:</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les unités courantes (le kilogramme, etc. ) ne conviennent pas </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 choix adapté à la discipline.</a:t>
            </a:r>
          </a:p>
        </p:txBody>
      </p:sp>
      <p:sp>
        <p:nvSpPr>
          <p:cNvPr id="7" name="ZoneTexte 6"/>
          <p:cNvSpPr txBox="1">
            <a:spLocks noChangeArrowheads="1"/>
          </p:cNvSpPr>
          <p:nvPr/>
        </p:nvSpPr>
        <p:spPr bwMode="auto">
          <a:xfrm>
            <a:off x="250825" y="1916113"/>
            <a:ext cx="4681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Tirer partie de la relation  célèbre  </a:t>
            </a:r>
            <a:endParaRPr lang="fr-FR" altLang="fr-FR" sz="2000">
              <a:solidFill>
                <a:schemeClr val="bg1"/>
              </a:solidFill>
              <a:latin typeface="Comic Sans MS" pitchFamily="66" charset="0"/>
            </a:endParaRPr>
          </a:p>
        </p:txBody>
      </p:sp>
      <p:sp>
        <p:nvSpPr>
          <p:cNvPr id="8" name="ZoneTexte 7"/>
          <p:cNvSpPr txBox="1">
            <a:spLocks noChangeArrowheads="1"/>
          </p:cNvSpPr>
          <p:nvPr/>
        </p:nvSpPr>
        <p:spPr bwMode="auto">
          <a:xfrm>
            <a:off x="5080000" y="1844675"/>
            <a:ext cx="1363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solidFill>
                  <a:srgbClr val="FFFF00"/>
                </a:solidFill>
                <a:latin typeface="Comic Sans MS" pitchFamily="66" charset="0"/>
              </a:rPr>
              <a:t>E = M c</a:t>
            </a:r>
            <a:r>
              <a:rPr lang="fr-FR" altLang="fr-FR" sz="2400" baseline="30000">
                <a:solidFill>
                  <a:srgbClr val="FFFF00"/>
                </a:solidFill>
                <a:latin typeface="Comic Sans MS" pitchFamily="66" charset="0"/>
              </a:rPr>
              <a:t>2</a:t>
            </a:r>
            <a:endParaRPr lang="fr-FR" altLang="fr-FR" sz="2400">
              <a:solidFill>
                <a:srgbClr val="FFFF00"/>
              </a:solidFill>
              <a:latin typeface="Comic Sans MS" pitchFamily="66" charset="0"/>
            </a:endParaRPr>
          </a:p>
        </p:txBody>
      </p:sp>
      <p:sp>
        <p:nvSpPr>
          <p:cNvPr id="9" name="ZoneTexte 8"/>
          <p:cNvSpPr txBox="1">
            <a:spLocks noChangeArrowheads="1"/>
          </p:cNvSpPr>
          <p:nvPr/>
        </p:nvSpPr>
        <p:spPr bwMode="auto">
          <a:xfrm>
            <a:off x="2700338" y="2420938"/>
            <a:ext cx="6497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solidFill>
                  <a:schemeClr val="bg1"/>
                </a:solidFill>
                <a:latin typeface="Comic Sans MS" pitchFamily="66" charset="0"/>
              </a:rPr>
              <a:t>Particule de masse M et d’énergie E,</a:t>
            </a:r>
          </a:p>
          <a:p>
            <a:pPr eaLnBrk="1" hangingPunct="1">
              <a:spcBef>
                <a:spcPct val="0"/>
              </a:spcBef>
              <a:buClrTx/>
              <a:buSzTx/>
              <a:buFontTx/>
              <a:buNone/>
            </a:pPr>
            <a:r>
              <a:rPr lang="fr-FR" altLang="fr-FR" sz="1800">
                <a:solidFill>
                  <a:schemeClr val="bg1"/>
                </a:solidFill>
                <a:latin typeface="Comic Sans MS" pitchFamily="66" charset="0"/>
              </a:rPr>
              <a:t>avec c = vitesse de la lumière dans le vide ≈ 300 000 km/s</a:t>
            </a:r>
          </a:p>
        </p:txBody>
      </p:sp>
      <p:sp>
        <p:nvSpPr>
          <p:cNvPr id="10" name="ZoneTexte 9"/>
          <p:cNvSpPr txBox="1">
            <a:spLocks noChangeArrowheads="1"/>
          </p:cNvSpPr>
          <p:nvPr/>
        </p:nvSpPr>
        <p:spPr bwMode="auto">
          <a:xfrm>
            <a:off x="250825" y="2859088"/>
            <a:ext cx="1792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olidFill>
                  <a:schemeClr val="bg1"/>
                </a:solidFill>
                <a:latin typeface="Comic Sans MS" pitchFamily="66" charset="0"/>
                <a:sym typeface="Symbol" pitchFamily="18" charset="2"/>
              </a:rPr>
              <a:t></a:t>
            </a:r>
            <a:r>
              <a:rPr lang="fr-FR" altLang="fr-FR" sz="2000">
                <a:solidFill>
                  <a:srgbClr val="FFFF00"/>
                </a:solidFill>
                <a:latin typeface="Comic Sans MS" pitchFamily="66" charset="0"/>
                <a:sym typeface="Symbol" pitchFamily="18" charset="2"/>
              </a:rPr>
              <a:t> Conventions</a:t>
            </a:r>
            <a:endParaRPr lang="fr-FR" altLang="fr-FR" sz="2000">
              <a:solidFill>
                <a:srgbClr val="FFFF00"/>
              </a:solidFill>
              <a:latin typeface="Comic Sans MS" pitchFamily="66" charset="0"/>
            </a:endParaRPr>
          </a:p>
        </p:txBody>
      </p:sp>
      <p:sp>
        <p:nvSpPr>
          <p:cNvPr id="11" name="ZoneTexte 10"/>
          <p:cNvSpPr txBox="1">
            <a:spLocks noChangeArrowheads="1"/>
          </p:cNvSpPr>
          <p:nvPr/>
        </p:nvSpPr>
        <p:spPr bwMode="auto">
          <a:xfrm>
            <a:off x="468313" y="3357563"/>
            <a:ext cx="69643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Nous posons   c = 1     E = M        </a:t>
            </a:r>
            <a:r>
              <a:rPr lang="fr-FR" altLang="fr-FR" sz="2400">
                <a:solidFill>
                  <a:srgbClr val="FFFF00"/>
                </a:solidFill>
                <a:latin typeface="Comic Sans MS" pitchFamily="66" charset="0"/>
                <a:sym typeface="Symbol" pitchFamily="18" charset="2"/>
              </a:rPr>
              <a:t>masse  = énergie</a:t>
            </a:r>
            <a:r>
              <a:rPr lang="fr-FR" altLang="fr-FR" sz="2000">
                <a:solidFill>
                  <a:schemeClr val="bg1"/>
                </a:solidFill>
                <a:latin typeface="Comic Sans MS" pitchFamily="66" charset="0"/>
                <a:sym typeface="Symbol" pitchFamily="18" charset="2"/>
              </a:rPr>
              <a:t>.</a:t>
            </a:r>
            <a:endParaRPr lang="fr-FR" altLang="fr-FR" sz="2000">
              <a:solidFill>
                <a:schemeClr val="bg1"/>
              </a:solidFill>
              <a:latin typeface="Comic Sans MS" pitchFamily="66" charset="0"/>
            </a:endParaRPr>
          </a:p>
        </p:txBody>
      </p:sp>
      <p:sp>
        <p:nvSpPr>
          <p:cNvPr id="13" name="Rectangle 12"/>
          <p:cNvSpPr>
            <a:spLocks noChangeArrowheads="1"/>
          </p:cNvSpPr>
          <p:nvPr/>
        </p:nvSpPr>
        <p:spPr bwMode="auto">
          <a:xfrm>
            <a:off x="468313" y="3851275"/>
            <a:ext cx="8496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 typeface="Symbol" pitchFamily="18" charset="2"/>
              <a:buChar char="à"/>
            </a:pPr>
            <a:r>
              <a:rPr lang="fr-FR" altLang="fr-FR" sz="2000">
                <a:solidFill>
                  <a:schemeClr val="bg1"/>
                </a:solidFill>
                <a:latin typeface="Comic Sans MS" pitchFamily="66" charset="0"/>
                <a:sym typeface="Symbol" pitchFamily="18" charset="2"/>
              </a:rPr>
              <a:t> </a:t>
            </a:r>
            <a:r>
              <a:rPr lang="fr-FR" altLang="fr-FR" sz="2000">
                <a:solidFill>
                  <a:srgbClr val="FFFF00"/>
                </a:solidFill>
                <a:latin typeface="Comic Sans MS" pitchFamily="66" charset="0"/>
                <a:sym typeface="Symbol" pitchFamily="18" charset="2"/>
              </a:rPr>
              <a:t>Unité d’énergie</a:t>
            </a:r>
            <a:r>
              <a:rPr lang="fr-FR" altLang="fr-FR" sz="2000">
                <a:solidFill>
                  <a:schemeClr val="bg1"/>
                </a:solidFill>
                <a:latin typeface="Comic Sans MS" pitchFamily="66" charset="0"/>
                <a:sym typeface="Symbol" pitchFamily="18" charset="2"/>
              </a:rPr>
              <a:t>: celle acquise par un électron accéléré par une</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tension de 1 Volt = 1 électron-volt ou eV</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 Multiples: KeV  = 10</a:t>
            </a:r>
            <a:r>
              <a:rPr lang="fr-FR" altLang="fr-FR" sz="2000" baseline="30000">
                <a:solidFill>
                  <a:schemeClr val="bg1"/>
                </a:solidFill>
                <a:latin typeface="Comic Sans MS" pitchFamily="66" charset="0"/>
                <a:sym typeface="Symbol" pitchFamily="18" charset="2"/>
              </a:rPr>
              <a:t>3</a:t>
            </a:r>
            <a:r>
              <a:rPr lang="fr-FR" altLang="fr-FR" sz="2000">
                <a:solidFill>
                  <a:schemeClr val="bg1"/>
                </a:solidFill>
                <a:latin typeface="Comic Sans MS" pitchFamily="66" charset="0"/>
                <a:sym typeface="Symbol" pitchFamily="18" charset="2"/>
              </a:rPr>
              <a:t> eV   soit 1 millier eV</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MeV = 10</a:t>
            </a:r>
            <a:r>
              <a:rPr lang="fr-FR" altLang="fr-FR" sz="2000" baseline="30000">
                <a:solidFill>
                  <a:schemeClr val="bg1"/>
                </a:solidFill>
                <a:latin typeface="Comic Sans MS" pitchFamily="66" charset="0"/>
                <a:sym typeface="Symbol" pitchFamily="18" charset="2"/>
              </a:rPr>
              <a:t>6</a:t>
            </a:r>
            <a:r>
              <a:rPr lang="fr-FR" altLang="fr-FR" sz="2000">
                <a:solidFill>
                  <a:schemeClr val="bg1"/>
                </a:solidFill>
                <a:latin typeface="Comic Sans MS" pitchFamily="66" charset="0"/>
                <a:sym typeface="Symbol" pitchFamily="18" charset="2"/>
              </a:rPr>
              <a:t> eV  soit  1 million eV</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GeV  = 10</a:t>
            </a:r>
            <a:r>
              <a:rPr lang="fr-FR" altLang="fr-FR" sz="2000" baseline="30000">
                <a:solidFill>
                  <a:schemeClr val="bg1"/>
                </a:solidFill>
                <a:latin typeface="Comic Sans MS" pitchFamily="66" charset="0"/>
                <a:sym typeface="Symbol" pitchFamily="18" charset="2"/>
              </a:rPr>
              <a:t>9</a:t>
            </a:r>
            <a:r>
              <a:rPr lang="fr-FR" altLang="fr-FR" sz="2000">
                <a:solidFill>
                  <a:schemeClr val="bg1"/>
                </a:solidFill>
                <a:latin typeface="Comic Sans MS" pitchFamily="66" charset="0"/>
                <a:sym typeface="Symbol" pitchFamily="18" charset="2"/>
              </a:rPr>
              <a:t> eV  soit  1 milliard eV</a:t>
            </a:r>
          </a:p>
          <a:p>
            <a:pPr eaLnBrk="1" hangingPunct="1">
              <a:spcBef>
                <a:spcPct val="0"/>
              </a:spcBef>
              <a:buClrTx/>
              <a:buSzTx/>
              <a:buFontTx/>
              <a:buNone/>
            </a:pPr>
            <a:r>
              <a:rPr lang="fr-FR" altLang="fr-FR" sz="2000">
                <a:solidFill>
                  <a:schemeClr val="bg1"/>
                </a:solidFill>
                <a:latin typeface="Comic Sans MS" pitchFamily="66" charset="0"/>
                <a:sym typeface="Symbol" pitchFamily="18" charset="2"/>
              </a:rPr>
              <a:t>                               TeV  = 10</a:t>
            </a:r>
            <a:r>
              <a:rPr lang="fr-FR" altLang="fr-FR" sz="2000" baseline="30000">
                <a:solidFill>
                  <a:schemeClr val="bg1"/>
                </a:solidFill>
                <a:latin typeface="Comic Sans MS" pitchFamily="66" charset="0"/>
                <a:sym typeface="Symbol" pitchFamily="18" charset="2"/>
              </a:rPr>
              <a:t>12</a:t>
            </a:r>
            <a:r>
              <a:rPr lang="fr-FR" altLang="fr-FR" sz="2000">
                <a:solidFill>
                  <a:schemeClr val="bg1"/>
                </a:solidFill>
                <a:latin typeface="Comic Sans MS" pitchFamily="66" charset="0"/>
                <a:sym typeface="Symbol" pitchFamily="18" charset="2"/>
              </a:rPr>
              <a:t> eV soit  1000 milliards eV</a:t>
            </a:r>
          </a:p>
          <a:p>
            <a:pPr eaLnBrk="1" hangingPunct="1">
              <a:spcBef>
                <a:spcPct val="0"/>
              </a:spcBef>
              <a:buClrTx/>
              <a:buSzTx/>
              <a:buFontTx/>
              <a:buNone/>
            </a:pPr>
            <a:endParaRPr lang="fr-FR" altLang="fr-FR" sz="2000">
              <a:solidFill>
                <a:schemeClr val="bg1"/>
              </a:solidFill>
              <a:latin typeface="Comic Sans MS" pitchFamily="66" charset="0"/>
              <a:sym typeface="Symbol" pitchFamily="18" charset="2"/>
            </a:endParaRPr>
          </a:p>
          <a:p>
            <a:pPr eaLnBrk="1" hangingPunct="1">
              <a:spcBef>
                <a:spcPct val="0"/>
              </a:spcBef>
              <a:buClrTx/>
              <a:buSzTx/>
              <a:buFont typeface="Symbol" pitchFamily="18" charset="2"/>
              <a:buChar char="à"/>
            </a:pPr>
            <a:r>
              <a:rPr lang="fr-FR" altLang="fr-FR" sz="2000" i="1">
                <a:solidFill>
                  <a:srgbClr val="FF66FF"/>
                </a:solidFill>
                <a:latin typeface="Comic Sans MS" pitchFamily="66" charset="0"/>
                <a:sym typeface="Symbol" pitchFamily="18" charset="2"/>
              </a:rPr>
              <a:t> Exemples: - Un électron a une masse de 511 KeV.</a:t>
            </a:r>
          </a:p>
          <a:p>
            <a:pPr eaLnBrk="1" hangingPunct="1">
              <a:spcBef>
                <a:spcPct val="0"/>
              </a:spcBef>
              <a:buClrTx/>
              <a:buSzTx/>
              <a:buFontTx/>
              <a:buNone/>
            </a:pPr>
            <a:r>
              <a:rPr lang="fr-FR" altLang="fr-FR" sz="2000" i="1">
                <a:solidFill>
                  <a:srgbClr val="FF66FF"/>
                </a:solidFill>
                <a:latin typeface="Comic Sans MS" pitchFamily="66" charset="0"/>
                <a:sym typeface="Symbol" pitchFamily="18" charset="2"/>
              </a:rPr>
              <a:t>                   - Un proton a une masse de 938 MeV soit presque 1 GeV.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checkerboard(across)">
                                      <p:cBhvr>
                                        <p:cTn id="30" dur="500"/>
                                        <p:tgtEl>
                                          <p:spTgt spid="1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checkerboard(across)">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EC2D831-0D7C-4418-BB1E-293B4477CD68}" type="slidenum">
              <a:rPr lang="fr-FR" altLang="en-US" sz="1200" smtClean="0">
                <a:solidFill>
                  <a:schemeClr val="tx2"/>
                </a:solidFill>
              </a:rPr>
              <a:pPr eaLnBrk="1" hangingPunct="1">
                <a:spcBef>
                  <a:spcPct val="0"/>
                </a:spcBef>
                <a:buClrTx/>
                <a:buSzTx/>
                <a:buFontTx/>
                <a:buNone/>
              </a:pPr>
              <a:t>52</a:t>
            </a:fld>
            <a:endParaRPr lang="fr-FR" altLang="en-US" sz="1200" smtClean="0">
              <a:solidFill>
                <a:schemeClr val="tx2"/>
              </a:solidFill>
            </a:endParaRPr>
          </a:p>
        </p:txBody>
      </p:sp>
      <p:pic>
        <p:nvPicPr>
          <p:cNvPr id="563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 y="908050"/>
            <a:ext cx="3694113"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2975" y="4159250"/>
            <a:ext cx="3338513"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700" y="3052763"/>
            <a:ext cx="37099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7"/>
          <p:cNvSpPr>
            <a:spLocks noChangeArrowheads="1"/>
          </p:cNvSpPr>
          <p:nvPr/>
        </p:nvSpPr>
        <p:spPr bwMode="auto">
          <a:xfrm>
            <a:off x="3606800" y="1590675"/>
            <a:ext cx="3175" cy="31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27" name="Oval 8"/>
          <p:cNvSpPr>
            <a:spLocks noChangeArrowheads="1"/>
          </p:cNvSpPr>
          <p:nvPr/>
        </p:nvSpPr>
        <p:spPr bwMode="auto">
          <a:xfrm>
            <a:off x="3609975" y="1758950"/>
            <a:ext cx="252413" cy="228600"/>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28" name="Oval 9"/>
          <p:cNvSpPr>
            <a:spLocks noChangeArrowheads="1"/>
          </p:cNvSpPr>
          <p:nvPr/>
        </p:nvSpPr>
        <p:spPr bwMode="auto">
          <a:xfrm>
            <a:off x="3613150" y="1758950"/>
            <a:ext cx="247650" cy="228600"/>
          </a:xfrm>
          <a:prstGeom prst="ellipse">
            <a:avLst/>
          </a:prstGeom>
          <a:noFill/>
          <a:ln w="15875">
            <a:solidFill>
              <a:srgbClr val="FFBD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29" name="Oval 10"/>
          <p:cNvSpPr>
            <a:spLocks noChangeArrowheads="1"/>
          </p:cNvSpPr>
          <p:nvPr/>
        </p:nvSpPr>
        <p:spPr bwMode="auto">
          <a:xfrm>
            <a:off x="3616325" y="1762125"/>
            <a:ext cx="241300" cy="222250"/>
          </a:xfrm>
          <a:prstGeom prst="ellipse">
            <a:avLst/>
          </a:prstGeom>
          <a:noFill/>
          <a:ln w="15875">
            <a:solidFill>
              <a:srgbClr val="FFBE0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0" name="Oval 11"/>
          <p:cNvSpPr>
            <a:spLocks noChangeArrowheads="1"/>
          </p:cNvSpPr>
          <p:nvPr/>
        </p:nvSpPr>
        <p:spPr bwMode="auto">
          <a:xfrm>
            <a:off x="3619500" y="1765300"/>
            <a:ext cx="234950" cy="215900"/>
          </a:xfrm>
          <a:prstGeom prst="ellipse">
            <a:avLst/>
          </a:prstGeom>
          <a:noFill/>
          <a:ln w="15875">
            <a:solidFill>
              <a:srgbClr val="FFC01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1" name="Oval 12"/>
          <p:cNvSpPr>
            <a:spLocks noChangeArrowheads="1"/>
          </p:cNvSpPr>
          <p:nvPr/>
        </p:nvSpPr>
        <p:spPr bwMode="auto">
          <a:xfrm>
            <a:off x="3622675" y="1766888"/>
            <a:ext cx="228600" cy="211137"/>
          </a:xfrm>
          <a:prstGeom prst="ellipse">
            <a:avLst/>
          </a:prstGeom>
          <a:noFill/>
          <a:ln w="15875">
            <a:solidFill>
              <a:srgbClr val="FFC21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2" name="Oval 13"/>
          <p:cNvSpPr>
            <a:spLocks noChangeArrowheads="1"/>
          </p:cNvSpPr>
          <p:nvPr/>
        </p:nvSpPr>
        <p:spPr bwMode="auto">
          <a:xfrm>
            <a:off x="3625850" y="1770063"/>
            <a:ext cx="222250" cy="204787"/>
          </a:xfrm>
          <a:prstGeom prst="ellipse">
            <a:avLst/>
          </a:prstGeom>
          <a:noFill/>
          <a:ln w="15875">
            <a:solidFill>
              <a:srgbClr val="FFC41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3" name="Oval 14"/>
          <p:cNvSpPr>
            <a:spLocks noChangeArrowheads="1"/>
          </p:cNvSpPr>
          <p:nvPr/>
        </p:nvSpPr>
        <p:spPr bwMode="auto">
          <a:xfrm>
            <a:off x="3629025" y="1773238"/>
            <a:ext cx="215900" cy="198437"/>
          </a:xfrm>
          <a:prstGeom prst="ellipse">
            <a:avLst/>
          </a:prstGeom>
          <a:noFill/>
          <a:ln w="15875">
            <a:solidFill>
              <a:srgbClr val="FFC52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4" name="Oval 15"/>
          <p:cNvSpPr>
            <a:spLocks noChangeArrowheads="1"/>
          </p:cNvSpPr>
          <p:nvPr/>
        </p:nvSpPr>
        <p:spPr bwMode="auto">
          <a:xfrm>
            <a:off x="3632200" y="1776413"/>
            <a:ext cx="209550" cy="192087"/>
          </a:xfrm>
          <a:prstGeom prst="ellipse">
            <a:avLst/>
          </a:prstGeom>
          <a:noFill/>
          <a:ln w="15875">
            <a:solidFill>
              <a:srgbClr val="FFC72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5" name="Oval 16"/>
          <p:cNvSpPr>
            <a:spLocks noChangeArrowheads="1"/>
          </p:cNvSpPr>
          <p:nvPr/>
        </p:nvSpPr>
        <p:spPr bwMode="auto">
          <a:xfrm>
            <a:off x="3633788" y="1779588"/>
            <a:ext cx="204787" cy="185737"/>
          </a:xfrm>
          <a:prstGeom prst="ellipse">
            <a:avLst/>
          </a:prstGeom>
          <a:noFill/>
          <a:ln w="15875">
            <a:solidFill>
              <a:srgbClr val="FFC9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6" name="Oval 17"/>
          <p:cNvSpPr>
            <a:spLocks noChangeArrowheads="1"/>
          </p:cNvSpPr>
          <p:nvPr/>
        </p:nvSpPr>
        <p:spPr bwMode="auto">
          <a:xfrm>
            <a:off x="3636963" y="1782763"/>
            <a:ext cx="198437" cy="179387"/>
          </a:xfrm>
          <a:prstGeom prst="ellipse">
            <a:avLst/>
          </a:prstGeom>
          <a:noFill/>
          <a:ln w="15875">
            <a:solidFill>
              <a:srgbClr val="FFCA3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7" name="Oval 18"/>
          <p:cNvSpPr>
            <a:spLocks noChangeArrowheads="1"/>
          </p:cNvSpPr>
          <p:nvPr/>
        </p:nvSpPr>
        <p:spPr bwMode="auto">
          <a:xfrm>
            <a:off x="3640138" y="1785938"/>
            <a:ext cx="192087" cy="173037"/>
          </a:xfrm>
          <a:prstGeom prst="ellipse">
            <a:avLst/>
          </a:prstGeom>
          <a:noFill/>
          <a:ln w="15875">
            <a:solidFill>
              <a:srgbClr val="FFCC3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8" name="Oval 19"/>
          <p:cNvSpPr>
            <a:spLocks noChangeArrowheads="1"/>
          </p:cNvSpPr>
          <p:nvPr/>
        </p:nvSpPr>
        <p:spPr bwMode="auto">
          <a:xfrm>
            <a:off x="3643313" y="1785938"/>
            <a:ext cx="185737" cy="169862"/>
          </a:xfrm>
          <a:prstGeom prst="ellipse">
            <a:avLst/>
          </a:prstGeom>
          <a:noFill/>
          <a:ln w="15875">
            <a:solidFill>
              <a:srgbClr val="FFCE4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39" name="Oval 20"/>
          <p:cNvSpPr>
            <a:spLocks noChangeArrowheads="1"/>
          </p:cNvSpPr>
          <p:nvPr/>
        </p:nvSpPr>
        <p:spPr bwMode="auto">
          <a:xfrm>
            <a:off x="3646488" y="1789113"/>
            <a:ext cx="179387" cy="165100"/>
          </a:xfrm>
          <a:prstGeom prst="ellipse">
            <a:avLst/>
          </a:prstGeom>
          <a:noFill/>
          <a:ln w="15875">
            <a:solidFill>
              <a:srgbClr val="FFD04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0" name="Oval 21"/>
          <p:cNvSpPr>
            <a:spLocks noChangeArrowheads="1"/>
          </p:cNvSpPr>
          <p:nvPr/>
        </p:nvSpPr>
        <p:spPr bwMode="auto">
          <a:xfrm>
            <a:off x="3649663" y="1792288"/>
            <a:ext cx="173037" cy="158750"/>
          </a:xfrm>
          <a:prstGeom prst="ellipse">
            <a:avLst/>
          </a:prstGeom>
          <a:noFill/>
          <a:ln w="15875">
            <a:solidFill>
              <a:srgbClr val="FFD15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1" name="Oval 22"/>
          <p:cNvSpPr>
            <a:spLocks noChangeArrowheads="1"/>
          </p:cNvSpPr>
          <p:nvPr/>
        </p:nvSpPr>
        <p:spPr bwMode="auto">
          <a:xfrm>
            <a:off x="3652838" y="1795463"/>
            <a:ext cx="168275" cy="155575"/>
          </a:xfrm>
          <a:prstGeom prst="ellipse">
            <a:avLst/>
          </a:prstGeom>
          <a:noFill/>
          <a:ln w="15875">
            <a:solidFill>
              <a:srgbClr val="FFD35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2" name="Oval 23"/>
          <p:cNvSpPr>
            <a:spLocks noChangeArrowheads="1"/>
          </p:cNvSpPr>
          <p:nvPr/>
        </p:nvSpPr>
        <p:spPr bwMode="auto">
          <a:xfrm>
            <a:off x="3656013" y="1798638"/>
            <a:ext cx="161925" cy="149225"/>
          </a:xfrm>
          <a:prstGeom prst="ellipse">
            <a:avLst/>
          </a:prstGeom>
          <a:noFill/>
          <a:ln w="15875">
            <a:solidFill>
              <a:srgbClr val="FFD55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3" name="Oval 24"/>
          <p:cNvSpPr>
            <a:spLocks noChangeArrowheads="1"/>
          </p:cNvSpPr>
          <p:nvPr/>
        </p:nvSpPr>
        <p:spPr bwMode="auto">
          <a:xfrm>
            <a:off x="3659188" y="1801813"/>
            <a:ext cx="155575" cy="142875"/>
          </a:xfrm>
          <a:prstGeom prst="ellipse">
            <a:avLst/>
          </a:prstGeom>
          <a:noFill/>
          <a:ln w="15875">
            <a:solidFill>
              <a:srgbClr val="FFD6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4" name="Oval 25"/>
          <p:cNvSpPr>
            <a:spLocks noChangeArrowheads="1"/>
          </p:cNvSpPr>
          <p:nvPr/>
        </p:nvSpPr>
        <p:spPr bwMode="auto">
          <a:xfrm>
            <a:off x="3662363" y="1803400"/>
            <a:ext cx="149225" cy="138113"/>
          </a:xfrm>
          <a:prstGeom prst="ellipse">
            <a:avLst/>
          </a:prstGeom>
          <a:noFill/>
          <a:ln w="15875">
            <a:solidFill>
              <a:srgbClr val="FFD86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5" name="Oval 26"/>
          <p:cNvSpPr>
            <a:spLocks noChangeArrowheads="1"/>
          </p:cNvSpPr>
          <p:nvPr/>
        </p:nvSpPr>
        <p:spPr bwMode="auto">
          <a:xfrm>
            <a:off x="3665538" y="1806575"/>
            <a:ext cx="142875" cy="131763"/>
          </a:xfrm>
          <a:prstGeom prst="ellipse">
            <a:avLst/>
          </a:prstGeom>
          <a:noFill/>
          <a:ln w="15875">
            <a:solidFill>
              <a:srgbClr val="FFDA7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6" name="Oval 27"/>
          <p:cNvSpPr>
            <a:spLocks noChangeArrowheads="1"/>
          </p:cNvSpPr>
          <p:nvPr/>
        </p:nvSpPr>
        <p:spPr bwMode="auto">
          <a:xfrm>
            <a:off x="3668713" y="1809750"/>
            <a:ext cx="136525" cy="125413"/>
          </a:xfrm>
          <a:prstGeom prst="ellipse">
            <a:avLst/>
          </a:prstGeom>
          <a:noFill/>
          <a:ln w="15875">
            <a:solidFill>
              <a:srgbClr val="FFDC7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7" name="Oval 28"/>
          <p:cNvSpPr>
            <a:spLocks noChangeArrowheads="1"/>
          </p:cNvSpPr>
          <p:nvPr/>
        </p:nvSpPr>
        <p:spPr bwMode="auto">
          <a:xfrm>
            <a:off x="3670300" y="1812925"/>
            <a:ext cx="131763" cy="119063"/>
          </a:xfrm>
          <a:prstGeom prst="ellipse">
            <a:avLst/>
          </a:prstGeom>
          <a:noFill/>
          <a:ln w="15875">
            <a:solidFill>
              <a:srgbClr val="FFDD7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8" name="Oval 29"/>
          <p:cNvSpPr>
            <a:spLocks noChangeArrowheads="1"/>
          </p:cNvSpPr>
          <p:nvPr/>
        </p:nvSpPr>
        <p:spPr bwMode="auto">
          <a:xfrm>
            <a:off x="3673475" y="1812925"/>
            <a:ext cx="125413" cy="115888"/>
          </a:xfrm>
          <a:prstGeom prst="ellipse">
            <a:avLst/>
          </a:prstGeom>
          <a:noFill/>
          <a:ln w="15875">
            <a:solidFill>
              <a:srgbClr val="FFDF8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49" name="Oval 30"/>
          <p:cNvSpPr>
            <a:spLocks noChangeArrowheads="1"/>
          </p:cNvSpPr>
          <p:nvPr/>
        </p:nvSpPr>
        <p:spPr bwMode="auto">
          <a:xfrm>
            <a:off x="3676650" y="1816100"/>
            <a:ext cx="119063" cy="109538"/>
          </a:xfrm>
          <a:prstGeom prst="ellipse">
            <a:avLst/>
          </a:prstGeom>
          <a:noFill/>
          <a:ln w="15875">
            <a:solidFill>
              <a:srgbClr val="FFE18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0" name="Oval 31"/>
          <p:cNvSpPr>
            <a:spLocks noChangeArrowheads="1"/>
          </p:cNvSpPr>
          <p:nvPr/>
        </p:nvSpPr>
        <p:spPr bwMode="auto">
          <a:xfrm>
            <a:off x="3679825" y="1819275"/>
            <a:ext cx="112713" cy="103188"/>
          </a:xfrm>
          <a:prstGeom prst="ellipse">
            <a:avLst/>
          </a:prstGeom>
          <a:noFill/>
          <a:ln w="15875">
            <a:solidFill>
              <a:srgbClr val="FFE29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1" name="Oval 32"/>
          <p:cNvSpPr>
            <a:spLocks noChangeArrowheads="1"/>
          </p:cNvSpPr>
          <p:nvPr/>
        </p:nvSpPr>
        <p:spPr bwMode="auto">
          <a:xfrm>
            <a:off x="3683000" y="1822450"/>
            <a:ext cx="106363" cy="96838"/>
          </a:xfrm>
          <a:prstGeom prst="ellipse">
            <a:avLst/>
          </a:prstGeom>
          <a:noFill/>
          <a:ln w="15875">
            <a:solidFill>
              <a:srgbClr val="FFE4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2" name="Oval 33"/>
          <p:cNvSpPr>
            <a:spLocks noChangeArrowheads="1"/>
          </p:cNvSpPr>
          <p:nvPr/>
        </p:nvSpPr>
        <p:spPr bwMode="auto">
          <a:xfrm>
            <a:off x="3686175" y="1825625"/>
            <a:ext cx="100013" cy="92075"/>
          </a:xfrm>
          <a:prstGeom prst="ellipse">
            <a:avLst/>
          </a:prstGeom>
          <a:noFill/>
          <a:ln w="15875">
            <a:solidFill>
              <a:srgbClr val="FFE6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3" name="Oval 34"/>
          <p:cNvSpPr>
            <a:spLocks noChangeArrowheads="1"/>
          </p:cNvSpPr>
          <p:nvPr/>
        </p:nvSpPr>
        <p:spPr bwMode="auto">
          <a:xfrm>
            <a:off x="3689350" y="1828800"/>
            <a:ext cx="95250" cy="85725"/>
          </a:xfrm>
          <a:prstGeom prst="ellipse">
            <a:avLst/>
          </a:prstGeom>
          <a:noFill/>
          <a:ln w="15875">
            <a:solidFill>
              <a:srgbClr val="FFE8A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4" name="Oval 35"/>
          <p:cNvSpPr>
            <a:spLocks noChangeArrowheads="1"/>
          </p:cNvSpPr>
          <p:nvPr/>
        </p:nvSpPr>
        <p:spPr bwMode="auto">
          <a:xfrm>
            <a:off x="3692525" y="1831975"/>
            <a:ext cx="88900" cy="79375"/>
          </a:xfrm>
          <a:prstGeom prst="ellipse">
            <a:avLst/>
          </a:prstGeom>
          <a:noFill/>
          <a:ln w="15875">
            <a:solidFill>
              <a:srgbClr val="FFE9A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5" name="Oval 36"/>
          <p:cNvSpPr>
            <a:spLocks noChangeArrowheads="1"/>
          </p:cNvSpPr>
          <p:nvPr/>
        </p:nvSpPr>
        <p:spPr bwMode="auto">
          <a:xfrm>
            <a:off x="3695700" y="1835150"/>
            <a:ext cx="82550" cy="76200"/>
          </a:xfrm>
          <a:prstGeom prst="ellipse">
            <a:avLst/>
          </a:prstGeom>
          <a:noFill/>
          <a:ln w="15875">
            <a:solidFill>
              <a:srgbClr val="FFEBB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6" name="Oval 37"/>
          <p:cNvSpPr>
            <a:spLocks noChangeArrowheads="1"/>
          </p:cNvSpPr>
          <p:nvPr/>
        </p:nvSpPr>
        <p:spPr bwMode="auto">
          <a:xfrm>
            <a:off x="3698875" y="1838325"/>
            <a:ext cx="76200" cy="69850"/>
          </a:xfrm>
          <a:prstGeom prst="ellipse">
            <a:avLst/>
          </a:prstGeom>
          <a:noFill/>
          <a:ln w="15875">
            <a:solidFill>
              <a:srgbClr val="FFEDB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7" name="Oval 38"/>
          <p:cNvSpPr>
            <a:spLocks noChangeArrowheads="1"/>
          </p:cNvSpPr>
          <p:nvPr/>
        </p:nvSpPr>
        <p:spPr bwMode="auto">
          <a:xfrm>
            <a:off x="3702050" y="1841500"/>
            <a:ext cx="69850" cy="63500"/>
          </a:xfrm>
          <a:prstGeom prst="ellipse">
            <a:avLst/>
          </a:prstGeom>
          <a:noFill/>
          <a:ln w="15875">
            <a:solidFill>
              <a:srgbClr val="FFEEB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8" name="Oval 39"/>
          <p:cNvSpPr>
            <a:spLocks noChangeArrowheads="1"/>
          </p:cNvSpPr>
          <p:nvPr/>
        </p:nvSpPr>
        <p:spPr bwMode="auto">
          <a:xfrm>
            <a:off x="3705225" y="1841500"/>
            <a:ext cx="63500" cy="60325"/>
          </a:xfrm>
          <a:prstGeom prst="ellipse">
            <a:avLst/>
          </a:prstGeom>
          <a:noFill/>
          <a:ln w="15875">
            <a:solidFill>
              <a:srgbClr val="FFF0C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59" name="Oval 40"/>
          <p:cNvSpPr>
            <a:spLocks noChangeArrowheads="1"/>
          </p:cNvSpPr>
          <p:nvPr/>
        </p:nvSpPr>
        <p:spPr bwMode="auto">
          <a:xfrm>
            <a:off x="3708400" y="1843088"/>
            <a:ext cx="57150" cy="55562"/>
          </a:xfrm>
          <a:prstGeom prst="ellipse">
            <a:avLst/>
          </a:prstGeom>
          <a:noFill/>
          <a:ln w="15875">
            <a:solidFill>
              <a:srgbClr val="FFF2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0" name="Oval 41"/>
          <p:cNvSpPr>
            <a:spLocks noChangeArrowheads="1"/>
          </p:cNvSpPr>
          <p:nvPr/>
        </p:nvSpPr>
        <p:spPr bwMode="auto">
          <a:xfrm>
            <a:off x="3709988" y="1846263"/>
            <a:ext cx="52387" cy="49212"/>
          </a:xfrm>
          <a:prstGeom prst="ellipse">
            <a:avLst/>
          </a:prstGeom>
          <a:noFill/>
          <a:ln w="15875">
            <a:solidFill>
              <a:srgbClr val="FFF4D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1" name="Oval 42"/>
          <p:cNvSpPr>
            <a:spLocks noChangeArrowheads="1"/>
          </p:cNvSpPr>
          <p:nvPr/>
        </p:nvSpPr>
        <p:spPr bwMode="auto">
          <a:xfrm>
            <a:off x="3713163" y="1849438"/>
            <a:ext cx="46037" cy="42862"/>
          </a:xfrm>
          <a:prstGeom prst="ellipse">
            <a:avLst/>
          </a:prstGeom>
          <a:noFill/>
          <a:ln w="15875">
            <a:solidFill>
              <a:srgbClr val="FFF5D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2" name="Oval 43"/>
          <p:cNvSpPr>
            <a:spLocks noChangeArrowheads="1"/>
          </p:cNvSpPr>
          <p:nvPr/>
        </p:nvSpPr>
        <p:spPr bwMode="auto">
          <a:xfrm>
            <a:off x="3716338" y="1852613"/>
            <a:ext cx="39687" cy="36512"/>
          </a:xfrm>
          <a:prstGeom prst="ellipse">
            <a:avLst/>
          </a:prstGeom>
          <a:noFill/>
          <a:ln w="15875">
            <a:solidFill>
              <a:srgbClr val="FFF7D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3" name="Oval 44"/>
          <p:cNvSpPr>
            <a:spLocks noChangeArrowheads="1"/>
          </p:cNvSpPr>
          <p:nvPr/>
        </p:nvSpPr>
        <p:spPr bwMode="auto">
          <a:xfrm>
            <a:off x="3719513" y="1855788"/>
            <a:ext cx="33337" cy="30162"/>
          </a:xfrm>
          <a:prstGeom prst="ellipse">
            <a:avLst/>
          </a:prstGeom>
          <a:noFill/>
          <a:ln w="15875">
            <a:solidFill>
              <a:srgbClr val="FFF9E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4" name="Oval 45"/>
          <p:cNvSpPr>
            <a:spLocks noChangeArrowheads="1"/>
          </p:cNvSpPr>
          <p:nvPr/>
        </p:nvSpPr>
        <p:spPr bwMode="auto">
          <a:xfrm>
            <a:off x="3722688" y="1858963"/>
            <a:ext cx="26987" cy="23812"/>
          </a:xfrm>
          <a:prstGeom prst="ellipse">
            <a:avLst/>
          </a:prstGeom>
          <a:noFill/>
          <a:ln w="15875">
            <a:solidFill>
              <a:srgbClr val="FFFAE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5" name="Oval 46"/>
          <p:cNvSpPr>
            <a:spLocks noChangeArrowheads="1"/>
          </p:cNvSpPr>
          <p:nvPr/>
        </p:nvSpPr>
        <p:spPr bwMode="auto">
          <a:xfrm>
            <a:off x="3725863" y="1862138"/>
            <a:ext cx="20637" cy="17462"/>
          </a:xfrm>
          <a:prstGeom prst="ellipse">
            <a:avLst/>
          </a:prstGeom>
          <a:noFill/>
          <a:ln w="15875">
            <a:solidFill>
              <a:srgbClr val="FFFCF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6" name="Oval 47"/>
          <p:cNvSpPr>
            <a:spLocks noChangeArrowheads="1"/>
          </p:cNvSpPr>
          <p:nvPr/>
        </p:nvSpPr>
        <p:spPr bwMode="auto">
          <a:xfrm>
            <a:off x="3729038" y="1865313"/>
            <a:ext cx="15875" cy="12700"/>
          </a:xfrm>
          <a:prstGeom prst="ellipse">
            <a:avLst/>
          </a:prstGeom>
          <a:noFill/>
          <a:ln w="15875">
            <a:solidFill>
              <a:srgbClr val="FFFEF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7" name="Oval 48"/>
          <p:cNvSpPr>
            <a:spLocks noChangeArrowheads="1"/>
          </p:cNvSpPr>
          <p:nvPr/>
        </p:nvSpPr>
        <p:spPr bwMode="auto">
          <a:xfrm>
            <a:off x="3732213" y="1868488"/>
            <a:ext cx="9525"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8" name="Oval 49"/>
          <p:cNvSpPr>
            <a:spLocks noChangeArrowheads="1"/>
          </p:cNvSpPr>
          <p:nvPr/>
        </p:nvSpPr>
        <p:spPr bwMode="auto">
          <a:xfrm>
            <a:off x="3609975" y="1758950"/>
            <a:ext cx="252413" cy="228600"/>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69" name="Rectangle 50"/>
          <p:cNvSpPr>
            <a:spLocks noChangeArrowheads="1"/>
          </p:cNvSpPr>
          <p:nvPr/>
        </p:nvSpPr>
        <p:spPr bwMode="auto">
          <a:xfrm>
            <a:off x="4051300" y="1449388"/>
            <a:ext cx="3175" cy="3175"/>
          </a:xfrm>
          <a:prstGeom prst="rect">
            <a:avLst/>
          </a:prstGeom>
          <a:solidFill>
            <a:srgbClr val="2F12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0" name="Oval 51"/>
          <p:cNvSpPr>
            <a:spLocks noChangeArrowheads="1"/>
          </p:cNvSpPr>
          <p:nvPr/>
        </p:nvSpPr>
        <p:spPr bwMode="auto">
          <a:xfrm>
            <a:off x="4054475" y="1617663"/>
            <a:ext cx="254000" cy="177800"/>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1" name="Oval 52"/>
          <p:cNvSpPr>
            <a:spLocks noChangeArrowheads="1"/>
          </p:cNvSpPr>
          <p:nvPr/>
        </p:nvSpPr>
        <p:spPr bwMode="auto">
          <a:xfrm>
            <a:off x="4057650" y="1617663"/>
            <a:ext cx="247650" cy="177800"/>
          </a:xfrm>
          <a:prstGeom prst="ellipse">
            <a:avLst/>
          </a:prstGeom>
          <a:noFill/>
          <a:ln w="15875">
            <a:solidFill>
              <a:srgbClr val="FFBD0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2" name="Oval 53"/>
          <p:cNvSpPr>
            <a:spLocks noChangeArrowheads="1"/>
          </p:cNvSpPr>
          <p:nvPr/>
        </p:nvSpPr>
        <p:spPr bwMode="auto">
          <a:xfrm>
            <a:off x="4060825" y="1620838"/>
            <a:ext cx="241300" cy="171450"/>
          </a:xfrm>
          <a:prstGeom prst="ellipse">
            <a:avLst/>
          </a:prstGeom>
          <a:noFill/>
          <a:ln w="15875">
            <a:solidFill>
              <a:srgbClr val="FFBE0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3" name="Oval 54"/>
          <p:cNvSpPr>
            <a:spLocks noChangeArrowheads="1"/>
          </p:cNvSpPr>
          <p:nvPr/>
        </p:nvSpPr>
        <p:spPr bwMode="auto">
          <a:xfrm>
            <a:off x="4064000" y="1624013"/>
            <a:ext cx="234950" cy="165100"/>
          </a:xfrm>
          <a:prstGeom prst="ellipse">
            <a:avLst/>
          </a:prstGeom>
          <a:noFill/>
          <a:ln w="15875">
            <a:solidFill>
              <a:srgbClr val="FFC01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4" name="Oval 55"/>
          <p:cNvSpPr>
            <a:spLocks noChangeArrowheads="1"/>
          </p:cNvSpPr>
          <p:nvPr/>
        </p:nvSpPr>
        <p:spPr bwMode="auto">
          <a:xfrm>
            <a:off x="4067175" y="1624013"/>
            <a:ext cx="228600" cy="165100"/>
          </a:xfrm>
          <a:prstGeom prst="ellipse">
            <a:avLst/>
          </a:prstGeom>
          <a:noFill/>
          <a:ln w="15875">
            <a:solidFill>
              <a:srgbClr val="FFC21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5" name="Oval 56"/>
          <p:cNvSpPr>
            <a:spLocks noChangeArrowheads="1"/>
          </p:cNvSpPr>
          <p:nvPr/>
        </p:nvSpPr>
        <p:spPr bwMode="auto">
          <a:xfrm>
            <a:off x="4070350" y="1627188"/>
            <a:ext cx="222250" cy="158750"/>
          </a:xfrm>
          <a:prstGeom prst="ellipse">
            <a:avLst/>
          </a:prstGeom>
          <a:noFill/>
          <a:ln w="15875">
            <a:solidFill>
              <a:srgbClr val="FFC41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6" name="Oval 57"/>
          <p:cNvSpPr>
            <a:spLocks noChangeArrowheads="1"/>
          </p:cNvSpPr>
          <p:nvPr/>
        </p:nvSpPr>
        <p:spPr bwMode="auto">
          <a:xfrm>
            <a:off x="4073525" y="1630363"/>
            <a:ext cx="215900" cy="152400"/>
          </a:xfrm>
          <a:prstGeom prst="ellipse">
            <a:avLst/>
          </a:prstGeom>
          <a:noFill/>
          <a:ln w="15875">
            <a:solidFill>
              <a:srgbClr val="FFC52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7" name="Oval 58"/>
          <p:cNvSpPr>
            <a:spLocks noChangeArrowheads="1"/>
          </p:cNvSpPr>
          <p:nvPr/>
        </p:nvSpPr>
        <p:spPr bwMode="auto">
          <a:xfrm>
            <a:off x="4076700" y="1630363"/>
            <a:ext cx="209550" cy="152400"/>
          </a:xfrm>
          <a:prstGeom prst="ellipse">
            <a:avLst/>
          </a:prstGeom>
          <a:noFill/>
          <a:ln w="15875">
            <a:solidFill>
              <a:srgbClr val="FFC72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8" name="Oval 59"/>
          <p:cNvSpPr>
            <a:spLocks noChangeArrowheads="1"/>
          </p:cNvSpPr>
          <p:nvPr/>
        </p:nvSpPr>
        <p:spPr bwMode="auto">
          <a:xfrm>
            <a:off x="4079875" y="1633538"/>
            <a:ext cx="203200" cy="146050"/>
          </a:xfrm>
          <a:prstGeom prst="ellipse">
            <a:avLst/>
          </a:prstGeom>
          <a:noFill/>
          <a:ln w="15875">
            <a:solidFill>
              <a:srgbClr val="FFC9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79" name="Oval 60"/>
          <p:cNvSpPr>
            <a:spLocks noChangeArrowheads="1"/>
          </p:cNvSpPr>
          <p:nvPr/>
        </p:nvSpPr>
        <p:spPr bwMode="auto">
          <a:xfrm>
            <a:off x="4083050" y="1636713"/>
            <a:ext cx="198438" cy="139700"/>
          </a:xfrm>
          <a:prstGeom prst="ellipse">
            <a:avLst/>
          </a:prstGeom>
          <a:noFill/>
          <a:ln w="15875">
            <a:solidFill>
              <a:srgbClr val="FFCA3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0" name="Oval 61"/>
          <p:cNvSpPr>
            <a:spLocks noChangeArrowheads="1"/>
          </p:cNvSpPr>
          <p:nvPr/>
        </p:nvSpPr>
        <p:spPr bwMode="auto">
          <a:xfrm>
            <a:off x="4086225" y="1639888"/>
            <a:ext cx="192088" cy="133350"/>
          </a:xfrm>
          <a:prstGeom prst="ellipse">
            <a:avLst/>
          </a:prstGeom>
          <a:noFill/>
          <a:ln w="15875">
            <a:solidFill>
              <a:srgbClr val="FFCC3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1" name="Oval 62"/>
          <p:cNvSpPr>
            <a:spLocks noChangeArrowheads="1"/>
          </p:cNvSpPr>
          <p:nvPr/>
        </p:nvSpPr>
        <p:spPr bwMode="auto">
          <a:xfrm>
            <a:off x="4089400" y="1639888"/>
            <a:ext cx="185738" cy="133350"/>
          </a:xfrm>
          <a:prstGeom prst="ellipse">
            <a:avLst/>
          </a:prstGeom>
          <a:noFill/>
          <a:ln w="15875">
            <a:solidFill>
              <a:srgbClr val="FFCE4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2" name="Oval 63"/>
          <p:cNvSpPr>
            <a:spLocks noChangeArrowheads="1"/>
          </p:cNvSpPr>
          <p:nvPr/>
        </p:nvSpPr>
        <p:spPr bwMode="auto">
          <a:xfrm>
            <a:off x="4090988" y="1643063"/>
            <a:ext cx="180975" cy="127000"/>
          </a:xfrm>
          <a:prstGeom prst="ellipse">
            <a:avLst/>
          </a:prstGeom>
          <a:noFill/>
          <a:ln w="15875">
            <a:solidFill>
              <a:srgbClr val="FFD04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3" name="Oval 64"/>
          <p:cNvSpPr>
            <a:spLocks noChangeArrowheads="1"/>
          </p:cNvSpPr>
          <p:nvPr/>
        </p:nvSpPr>
        <p:spPr bwMode="auto">
          <a:xfrm>
            <a:off x="4094163" y="1646238"/>
            <a:ext cx="174625" cy="120650"/>
          </a:xfrm>
          <a:prstGeom prst="ellipse">
            <a:avLst/>
          </a:prstGeom>
          <a:noFill/>
          <a:ln w="15875">
            <a:solidFill>
              <a:srgbClr val="FFD15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4" name="Oval 65"/>
          <p:cNvSpPr>
            <a:spLocks noChangeArrowheads="1"/>
          </p:cNvSpPr>
          <p:nvPr/>
        </p:nvSpPr>
        <p:spPr bwMode="auto">
          <a:xfrm>
            <a:off x="4097338" y="1646238"/>
            <a:ext cx="168275" cy="120650"/>
          </a:xfrm>
          <a:prstGeom prst="ellipse">
            <a:avLst/>
          </a:prstGeom>
          <a:noFill/>
          <a:ln w="15875">
            <a:solidFill>
              <a:srgbClr val="FFD35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5" name="Oval 66"/>
          <p:cNvSpPr>
            <a:spLocks noChangeArrowheads="1"/>
          </p:cNvSpPr>
          <p:nvPr/>
        </p:nvSpPr>
        <p:spPr bwMode="auto">
          <a:xfrm>
            <a:off x="4100513" y="1649413"/>
            <a:ext cx="161925" cy="115887"/>
          </a:xfrm>
          <a:prstGeom prst="ellipse">
            <a:avLst/>
          </a:prstGeom>
          <a:noFill/>
          <a:ln w="15875">
            <a:solidFill>
              <a:srgbClr val="FFD55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6" name="Oval 67"/>
          <p:cNvSpPr>
            <a:spLocks noChangeArrowheads="1"/>
          </p:cNvSpPr>
          <p:nvPr/>
        </p:nvSpPr>
        <p:spPr bwMode="auto">
          <a:xfrm>
            <a:off x="4103688" y="1651000"/>
            <a:ext cx="155575" cy="111125"/>
          </a:xfrm>
          <a:prstGeom prst="ellipse">
            <a:avLst/>
          </a:prstGeom>
          <a:noFill/>
          <a:ln w="15875">
            <a:solidFill>
              <a:srgbClr val="FFD6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7" name="Oval 68"/>
          <p:cNvSpPr>
            <a:spLocks noChangeArrowheads="1"/>
          </p:cNvSpPr>
          <p:nvPr/>
        </p:nvSpPr>
        <p:spPr bwMode="auto">
          <a:xfrm>
            <a:off x="4106863" y="1654175"/>
            <a:ext cx="149225" cy="104775"/>
          </a:xfrm>
          <a:prstGeom prst="ellipse">
            <a:avLst/>
          </a:prstGeom>
          <a:noFill/>
          <a:ln w="15875">
            <a:solidFill>
              <a:srgbClr val="FFD86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8" name="Oval 69"/>
          <p:cNvSpPr>
            <a:spLocks noChangeArrowheads="1"/>
          </p:cNvSpPr>
          <p:nvPr/>
        </p:nvSpPr>
        <p:spPr bwMode="auto">
          <a:xfrm>
            <a:off x="4110038" y="1654175"/>
            <a:ext cx="142875" cy="104775"/>
          </a:xfrm>
          <a:prstGeom prst="ellipse">
            <a:avLst/>
          </a:prstGeom>
          <a:noFill/>
          <a:ln w="15875">
            <a:solidFill>
              <a:srgbClr val="FFDA7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89" name="Oval 70"/>
          <p:cNvSpPr>
            <a:spLocks noChangeArrowheads="1"/>
          </p:cNvSpPr>
          <p:nvPr/>
        </p:nvSpPr>
        <p:spPr bwMode="auto">
          <a:xfrm>
            <a:off x="4113213" y="1657350"/>
            <a:ext cx="136525" cy="98425"/>
          </a:xfrm>
          <a:prstGeom prst="ellipse">
            <a:avLst/>
          </a:prstGeom>
          <a:noFill/>
          <a:ln w="15875">
            <a:solidFill>
              <a:srgbClr val="FFDC7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0" name="Oval 71"/>
          <p:cNvSpPr>
            <a:spLocks noChangeArrowheads="1"/>
          </p:cNvSpPr>
          <p:nvPr/>
        </p:nvSpPr>
        <p:spPr bwMode="auto">
          <a:xfrm>
            <a:off x="4116388" y="1660525"/>
            <a:ext cx="130175" cy="92075"/>
          </a:xfrm>
          <a:prstGeom prst="ellipse">
            <a:avLst/>
          </a:prstGeom>
          <a:noFill/>
          <a:ln w="15875">
            <a:solidFill>
              <a:srgbClr val="FFDD7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1" name="Oval 72"/>
          <p:cNvSpPr>
            <a:spLocks noChangeArrowheads="1"/>
          </p:cNvSpPr>
          <p:nvPr/>
        </p:nvSpPr>
        <p:spPr bwMode="auto">
          <a:xfrm>
            <a:off x="4119563" y="1660525"/>
            <a:ext cx="123825" cy="92075"/>
          </a:xfrm>
          <a:prstGeom prst="ellipse">
            <a:avLst/>
          </a:prstGeom>
          <a:noFill/>
          <a:ln w="15875">
            <a:solidFill>
              <a:srgbClr val="FFDF8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2" name="Oval 73"/>
          <p:cNvSpPr>
            <a:spLocks noChangeArrowheads="1"/>
          </p:cNvSpPr>
          <p:nvPr/>
        </p:nvSpPr>
        <p:spPr bwMode="auto">
          <a:xfrm>
            <a:off x="4122738" y="1663700"/>
            <a:ext cx="119062" cy="85725"/>
          </a:xfrm>
          <a:prstGeom prst="ellipse">
            <a:avLst/>
          </a:prstGeom>
          <a:noFill/>
          <a:ln w="15875">
            <a:solidFill>
              <a:srgbClr val="FFE18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3" name="Oval 74"/>
          <p:cNvSpPr>
            <a:spLocks noChangeArrowheads="1"/>
          </p:cNvSpPr>
          <p:nvPr/>
        </p:nvSpPr>
        <p:spPr bwMode="auto">
          <a:xfrm>
            <a:off x="4125913" y="1666875"/>
            <a:ext cx="112712" cy="79375"/>
          </a:xfrm>
          <a:prstGeom prst="ellipse">
            <a:avLst/>
          </a:prstGeom>
          <a:noFill/>
          <a:ln w="15875">
            <a:solidFill>
              <a:srgbClr val="FFE29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4" name="Oval 75"/>
          <p:cNvSpPr>
            <a:spLocks noChangeArrowheads="1"/>
          </p:cNvSpPr>
          <p:nvPr/>
        </p:nvSpPr>
        <p:spPr bwMode="auto">
          <a:xfrm>
            <a:off x="4127500" y="1666875"/>
            <a:ext cx="107950" cy="79375"/>
          </a:xfrm>
          <a:prstGeom prst="ellipse">
            <a:avLst/>
          </a:prstGeom>
          <a:noFill/>
          <a:ln w="15875">
            <a:solidFill>
              <a:srgbClr val="FFE4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5" name="Oval 76"/>
          <p:cNvSpPr>
            <a:spLocks noChangeArrowheads="1"/>
          </p:cNvSpPr>
          <p:nvPr/>
        </p:nvSpPr>
        <p:spPr bwMode="auto">
          <a:xfrm>
            <a:off x="4130675" y="1670050"/>
            <a:ext cx="101600" cy="73025"/>
          </a:xfrm>
          <a:prstGeom prst="ellipse">
            <a:avLst/>
          </a:prstGeom>
          <a:noFill/>
          <a:ln w="15875">
            <a:solidFill>
              <a:srgbClr val="FFE6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6" name="Oval 77"/>
          <p:cNvSpPr>
            <a:spLocks noChangeArrowheads="1"/>
          </p:cNvSpPr>
          <p:nvPr/>
        </p:nvSpPr>
        <p:spPr bwMode="auto">
          <a:xfrm>
            <a:off x="4133850" y="1673225"/>
            <a:ext cx="95250" cy="66675"/>
          </a:xfrm>
          <a:prstGeom prst="ellipse">
            <a:avLst/>
          </a:prstGeom>
          <a:noFill/>
          <a:ln w="15875">
            <a:solidFill>
              <a:srgbClr val="FFE8A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7" name="Oval 78"/>
          <p:cNvSpPr>
            <a:spLocks noChangeArrowheads="1"/>
          </p:cNvSpPr>
          <p:nvPr/>
        </p:nvSpPr>
        <p:spPr bwMode="auto">
          <a:xfrm>
            <a:off x="4137025" y="1676400"/>
            <a:ext cx="88900" cy="60325"/>
          </a:xfrm>
          <a:prstGeom prst="ellipse">
            <a:avLst/>
          </a:prstGeom>
          <a:noFill/>
          <a:ln w="15875">
            <a:solidFill>
              <a:srgbClr val="FFE9A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8" name="Oval 79"/>
          <p:cNvSpPr>
            <a:spLocks noChangeArrowheads="1"/>
          </p:cNvSpPr>
          <p:nvPr/>
        </p:nvSpPr>
        <p:spPr bwMode="auto">
          <a:xfrm>
            <a:off x="4140200" y="1676400"/>
            <a:ext cx="82550" cy="60325"/>
          </a:xfrm>
          <a:prstGeom prst="ellipse">
            <a:avLst/>
          </a:prstGeom>
          <a:noFill/>
          <a:ln w="15875">
            <a:solidFill>
              <a:srgbClr val="FFEBB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399" name="Oval 80"/>
          <p:cNvSpPr>
            <a:spLocks noChangeArrowheads="1"/>
          </p:cNvSpPr>
          <p:nvPr/>
        </p:nvSpPr>
        <p:spPr bwMode="auto">
          <a:xfrm>
            <a:off x="4143375" y="1679575"/>
            <a:ext cx="76200" cy="53975"/>
          </a:xfrm>
          <a:prstGeom prst="ellipse">
            <a:avLst/>
          </a:prstGeom>
          <a:noFill/>
          <a:ln w="15875">
            <a:solidFill>
              <a:srgbClr val="FFEDB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0" name="Oval 81"/>
          <p:cNvSpPr>
            <a:spLocks noChangeArrowheads="1"/>
          </p:cNvSpPr>
          <p:nvPr/>
        </p:nvSpPr>
        <p:spPr bwMode="auto">
          <a:xfrm>
            <a:off x="4146550" y="1682750"/>
            <a:ext cx="69850" cy="47625"/>
          </a:xfrm>
          <a:prstGeom prst="ellipse">
            <a:avLst/>
          </a:prstGeom>
          <a:noFill/>
          <a:ln w="15875">
            <a:solidFill>
              <a:srgbClr val="FFEEB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1" name="Oval 82"/>
          <p:cNvSpPr>
            <a:spLocks noChangeArrowheads="1"/>
          </p:cNvSpPr>
          <p:nvPr/>
        </p:nvSpPr>
        <p:spPr bwMode="auto">
          <a:xfrm>
            <a:off x="4149725" y="1682750"/>
            <a:ext cx="63500" cy="47625"/>
          </a:xfrm>
          <a:prstGeom prst="ellipse">
            <a:avLst/>
          </a:prstGeom>
          <a:noFill/>
          <a:ln w="15875">
            <a:solidFill>
              <a:srgbClr val="FFF0C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2" name="Oval 83"/>
          <p:cNvSpPr>
            <a:spLocks noChangeArrowheads="1"/>
          </p:cNvSpPr>
          <p:nvPr/>
        </p:nvSpPr>
        <p:spPr bwMode="auto">
          <a:xfrm>
            <a:off x="4152900" y="1685925"/>
            <a:ext cx="57150" cy="41275"/>
          </a:xfrm>
          <a:prstGeom prst="ellipse">
            <a:avLst/>
          </a:prstGeom>
          <a:noFill/>
          <a:ln w="15875">
            <a:solidFill>
              <a:srgbClr val="FFF2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3" name="Oval 84"/>
          <p:cNvSpPr>
            <a:spLocks noChangeArrowheads="1"/>
          </p:cNvSpPr>
          <p:nvPr/>
        </p:nvSpPr>
        <p:spPr bwMode="auto">
          <a:xfrm>
            <a:off x="4156075" y="1689100"/>
            <a:ext cx="50800" cy="36513"/>
          </a:xfrm>
          <a:prstGeom prst="ellipse">
            <a:avLst/>
          </a:prstGeom>
          <a:noFill/>
          <a:ln w="15875">
            <a:solidFill>
              <a:srgbClr val="FFF4D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4" name="Oval 85"/>
          <p:cNvSpPr>
            <a:spLocks noChangeArrowheads="1"/>
          </p:cNvSpPr>
          <p:nvPr/>
        </p:nvSpPr>
        <p:spPr bwMode="auto">
          <a:xfrm>
            <a:off x="4159250" y="1690688"/>
            <a:ext cx="44450" cy="31750"/>
          </a:xfrm>
          <a:prstGeom prst="ellipse">
            <a:avLst/>
          </a:prstGeom>
          <a:noFill/>
          <a:ln w="15875">
            <a:solidFill>
              <a:srgbClr val="FFF5D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5" name="Oval 86"/>
          <p:cNvSpPr>
            <a:spLocks noChangeArrowheads="1"/>
          </p:cNvSpPr>
          <p:nvPr/>
        </p:nvSpPr>
        <p:spPr bwMode="auto">
          <a:xfrm>
            <a:off x="4162425" y="1690688"/>
            <a:ext cx="39688" cy="31750"/>
          </a:xfrm>
          <a:prstGeom prst="ellipse">
            <a:avLst/>
          </a:prstGeom>
          <a:noFill/>
          <a:ln w="15875">
            <a:solidFill>
              <a:srgbClr val="FFF7D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6" name="Oval 87"/>
          <p:cNvSpPr>
            <a:spLocks noChangeArrowheads="1"/>
          </p:cNvSpPr>
          <p:nvPr/>
        </p:nvSpPr>
        <p:spPr bwMode="auto">
          <a:xfrm>
            <a:off x="4165600" y="1693863"/>
            <a:ext cx="33338" cy="25400"/>
          </a:xfrm>
          <a:prstGeom prst="ellipse">
            <a:avLst/>
          </a:prstGeom>
          <a:noFill/>
          <a:ln w="15875">
            <a:solidFill>
              <a:srgbClr val="FFF9E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7" name="Oval 88"/>
          <p:cNvSpPr>
            <a:spLocks noChangeArrowheads="1"/>
          </p:cNvSpPr>
          <p:nvPr/>
        </p:nvSpPr>
        <p:spPr bwMode="auto">
          <a:xfrm>
            <a:off x="4167188" y="1697038"/>
            <a:ext cx="28575" cy="19050"/>
          </a:xfrm>
          <a:prstGeom prst="ellipse">
            <a:avLst/>
          </a:prstGeom>
          <a:noFill/>
          <a:ln w="15875">
            <a:solidFill>
              <a:srgbClr val="FFFAE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8" name="Oval 89"/>
          <p:cNvSpPr>
            <a:spLocks noChangeArrowheads="1"/>
          </p:cNvSpPr>
          <p:nvPr/>
        </p:nvSpPr>
        <p:spPr bwMode="auto">
          <a:xfrm>
            <a:off x="4170363" y="1697038"/>
            <a:ext cx="22225" cy="19050"/>
          </a:xfrm>
          <a:prstGeom prst="ellipse">
            <a:avLst/>
          </a:prstGeom>
          <a:noFill/>
          <a:ln w="15875">
            <a:solidFill>
              <a:srgbClr val="FFFCF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09" name="Oval 90"/>
          <p:cNvSpPr>
            <a:spLocks noChangeArrowheads="1"/>
          </p:cNvSpPr>
          <p:nvPr/>
        </p:nvSpPr>
        <p:spPr bwMode="auto">
          <a:xfrm>
            <a:off x="4173538" y="1700213"/>
            <a:ext cx="15875" cy="12700"/>
          </a:xfrm>
          <a:prstGeom prst="ellipse">
            <a:avLst/>
          </a:prstGeom>
          <a:noFill/>
          <a:ln w="15875">
            <a:solidFill>
              <a:srgbClr val="FFFEF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0" name="Oval 91"/>
          <p:cNvSpPr>
            <a:spLocks noChangeArrowheads="1"/>
          </p:cNvSpPr>
          <p:nvPr/>
        </p:nvSpPr>
        <p:spPr bwMode="auto">
          <a:xfrm>
            <a:off x="4176713" y="1703388"/>
            <a:ext cx="9525"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1" name="Oval 92"/>
          <p:cNvSpPr>
            <a:spLocks noChangeArrowheads="1"/>
          </p:cNvSpPr>
          <p:nvPr/>
        </p:nvSpPr>
        <p:spPr bwMode="auto">
          <a:xfrm>
            <a:off x="4054475" y="1617663"/>
            <a:ext cx="254000" cy="177800"/>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2" name="Rectangle 93"/>
          <p:cNvSpPr>
            <a:spLocks noChangeArrowheads="1"/>
          </p:cNvSpPr>
          <p:nvPr/>
        </p:nvSpPr>
        <p:spPr bwMode="auto">
          <a:xfrm>
            <a:off x="4241800" y="1273175"/>
            <a:ext cx="1588" cy="3175"/>
          </a:xfrm>
          <a:prstGeom prst="rect">
            <a:avLst/>
          </a:prstGeom>
          <a:solidFill>
            <a:srgbClr val="2F12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3" name="Oval 94"/>
          <p:cNvSpPr>
            <a:spLocks noChangeArrowheads="1"/>
          </p:cNvSpPr>
          <p:nvPr/>
        </p:nvSpPr>
        <p:spPr bwMode="auto">
          <a:xfrm>
            <a:off x="4243388" y="1441450"/>
            <a:ext cx="141287" cy="136525"/>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4" name="Oval 95"/>
          <p:cNvSpPr>
            <a:spLocks noChangeArrowheads="1"/>
          </p:cNvSpPr>
          <p:nvPr/>
        </p:nvSpPr>
        <p:spPr bwMode="auto">
          <a:xfrm>
            <a:off x="4246563" y="1441450"/>
            <a:ext cx="134937" cy="133350"/>
          </a:xfrm>
          <a:prstGeom prst="ellipse">
            <a:avLst/>
          </a:prstGeom>
          <a:noFill/>
          <a:ln w="15875">
            <a:solidFill>
              <a:srgbClr val="FFBE0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5" name="Oval 96"/>
          <p:cNvSpPr>
            <a:spLocks noChangeArrowheads="1"/>
          </p:cNvSpPr>
          <p:nvPr/>
        </p:nvSpPr>
        <p:spPr bwMode="auto">
          <a:xfrm>
            <a:off x="4249738" y="1444625"/>
            <a:ext cx="128587" cy="128588"/>
          </a:xfrm>
          <a:prstGeom prst="ellipse">
            <a:avLst/>
          </a:prstGeom>
          <a:noFill/>
          <a:ln w="15875">
            <a:solidFill>
              <a:srgbClr val="FFC11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6" name="Oval 97"/>
          <p:cNvSpPr>
            <a:spLocks noChangeArrowheads="1"/>
          </p:cNvSpPr>
          <p:nvPr/>
        </p:nvSpPr>
        <p:spPr bwMode="auto">
          <a:xfrm>
            <a:off x="4252913" y="1447800"/>
            <a:ext cx="122237" cy="122238"/>
          </a:xfrm>
          <a:prstGeom prst="ellipse">
            <a:avLst/>
          </a:prstGeom>
          <a:noFill/>
          <a:ln w="15875">
            <a:solidFill>
              <a:srgbClr val="FFC42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7" name="Oval 98"/>
          <p:cNvSpPr>
            <a:spLocks noChangeArrowheads="1"/>
          </p:cNvSpPr>
          <p:nvPr/>
        </p:nvSpPr>
        <p:spPr bwMode="auto">
          <a:xfrm>
            <a:off x="4256088" y="1450975"/>
            <a:ext cx="115887" cy="115888"/>
          </a:xfrm>
          <a:prstGeom prst="ellipse">
            <a:avLst/>
          </a:prstGeom>
          <a:noFill/>
          <a:ln w="15875">
            <a:solidFill>
              <a:srgbClr val="FFC72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8" name="Oval 99"/>
          <p:cNvSpPr>
            <a:spLocks noChangeArrowheads="1"/>
          </p:cNvSpPr>
          <p:nvPr/>
        </p:nvSpPr>
        <p:spPr bwMode="auto">
          <a:xfrm>
            <a:off x="4259263" y="1454150"/>
            <a:ext cx="109537" cy="109538"/>
          </a:xfrm>
          <a:prstGeom prst="ellipse">
            <a:avLst/>
          </a:prstGeom>
          <a:noFill/>
          <a:ln w="15875">
            <a:solidFill>
              <a:srgbClr val="FFCB3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19" name="Oval 100"/>
          <p:cNvSpPr>
            <a:spLocks noChangeArrowheads="1"/>
          </p:cNvSpPr>
          <p:nvPr/>
        </p:nvSpPr>
        <p:spPr bwMode="auto">
          <a:xfrm>
            <a:off x="4262438" y="1457325"/>
            <a:ext cx="103187" cy="103188"/>
          </a:xfrm>
          <a:prstGeom prst="ellipse">
            <a:avLst/>
          </a:prstGeom>
          <a:noFill/>
          <a:ln w="15875">
            <a:solidFill>
              <a:srgbClr val="FFCE4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0" name="Oval 101"/>
          <p:cNvSpPr>
            <a:spLocks noChangeArrowheads="1"/>
          </p:cNvSpPr>
          <p:nvPr/>
        </p:nvSpPr>
        <p:spPr bwMode="auto">
          <a:xfrm>
            <a:off x="4265613" y="1460500"/>
            <a:ext cx="96837" cy="96838"/>
          </a:xfrm>
          <a:prstGeom prst="ellipse">
            <a:avLst/>
          </a:prstGeom>
          <a:noFill/>
          <a:ln w="15875">
            <a:solidFill>
              <a:srgbClr val="FFD15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1" name="Oval 102"/>
          <p:cNvSpPr>
            <a:spLocks noChangeArrowheads="1"/>
          </p:cNvSpPr>
          <p:nvPr/>
        </p:nvSpPr>
        <p:spPr bwMode="auto">
          <a:xfrm>
            <a:off x="4268788" y="1462088"/>
            <a:ext cx="90487" cy="92075"/>
          </a:xfrm>
          <a:prstGeom prst="ellipse">
            <a:avLst/>
          </a:prstGeom>
          <a:noFill/>
          <a:ln w="15875">
            <a:solidFill>
              <a:srgbClr val="FFD45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2" name="Oval 103"/>
          <p:cNvSpPr>
            <a:spLocks noChangeArrowheads="1"/>
          </p:cNvSpPr>
          <p:nvPr/>
        </p:nvSpPr>
        <p:spPr bwMode="auto">
          <a:xfrm>
            <a:off x="4271963" y="1465263"/>
            <a:ext cx="85725" cy="85725"/>
          </a:xfrm>
          <a:prstGeom prst="ellipse">
            <a:avLst/>
          </a:prstGeom>
          <a:noFill/>
          <a:ln w="15875">
            <a:solidFill>
              <a:srgbClr val="FFD76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3" name="Oval 104"/>
          <p:cNvSpPr>
            <a:spLocks noChangeArrowheads="1"/>
          </p:cNvSpPr>
          <p:nvPr/>
        </p:nvSpPr>
        <p:spPr bwMode="auto">
          <a:xfrm>
            <a:off x="4275138" y="1468438"/>
            <a:ext cx="79375" cy="79375"/>
          </a:xfrm>
          <a:prstGeom prst="ellipse">
            <a:avLst/>
          </a:prstGeom>
          <a:noFill/>
          <a:ln w="15875">
            <a:solidFill>
              <a:srgbClr val="FFDA7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4" name="Oval 105"/>
          <p:cNvSpPr>
            <a:spLocks noChangeArrowheads="1"/>
          </p:cNvSpPr>
          <p:nvPr/>
        </p:nvSpPr>
        <p:spPr bwMode="auto">
          <a:xfrm>
            <a:off x="4278313" y="1471613"/>
            <a:ext cx="73025" cy="73025"/>
          </a:xfrm>
          <a:prstGeom prst="ellipse">
            <a:avLst/>
          </a:prstGeom>
          <a:noFill/>
          <a:ln w="15875">
            <a:solidFill>
              <a:srgbClr val="FFDD7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5" name="Oval 106"/>
          <p:cNvSpPr>
            <a:spLocks noChangeArrowheads="1"/>
          </p:cNvSpPr>
          <p:nvPr/>
        </p:nvSpPr>
        <p:spPr bwMode="auto">
          <a:xfrm>
            <a:off x="4281488" y="1474788"/>
            <a:ext cx="66675" cy="66675"/>
          </a:xfrm>
          <a:prstGeom prst="ellipse">
            <a:avLst/>
          </a:prstGeom>
          <a:noFill/>
          <a:ln w="15875">
            <a:solidFill>
              <a:srgbClr val="FFE08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6" name="Oval 107"/>
          <p:cNvSpPr>
            <a:spLocks noChangeArrowheads="1"/>
          </p:cNvSpPr>
          <p:nvPr/>
        </p:nvSpPr>
        <p:spPr bwMode="auto">
          <a:xfrm>
            <a:off x="4283075" y="1477963"/>
            <a:ext cx="61913" cy="60325"/>
          </a:xfrm>
          <a:prstGeom prst="ellipse">
            <a:avLst/>
          </a:prstGeom>
          <a:noFill/>
          <a:ln w="15875">
            <a:solidFill>
              <a:srgbClr val="FFE39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7" name="Oval 108"/>
          <p:cNvSpPr>
            <a:spLocks noChangeArrowheads="1"/>
          </p:cNvSpPr>
          <p:nvPr/>
        </p:nvSpPr>
        <p:spPr bwMode="auto">
          <a:xfrm>
            <a:off x="4286250" y="1481138"/>
            <a:ext cx="55563" cy="55562"/>
          </a:xfrm>
          <a:prstGeom prst="ellipse">
            <a:avLst/>
          </a:prstGeom>
          <a:noFill/>
          <a:ln w="15875">
            <a:solidFill>
              <a:srgbClr val="FFE7A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8" name="Oval 109"/>
          <p:cNvSpPr>
            <a:spLocks noChangeArrowheads="1"/>
          </p:cNvSpPr>
          <p:nvPr/>
        </p:nvSpPr>
        <p:spPr bwMode="auto">
          <a:xfrm>
            <a:off x="4289425" y="1484313"/>
            <a:ext cx="49213" cy="49212"/>
          </a:xfrm>
          <a:prstGeom prst="ellipse">
            <a:avLst/>
          </a:prstGeom>
          <a:noFill/>
          <a:ln w="15875">
            <a:solidFill>
              <a:srgbClr val="FFEAA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29" name="Oval 110"/>
          <p:cNvSpPr>
            <a:spLocks noChangeArrowheads="1"/>
          </p:cNvSpPr>
          <p:nvPr/>
        </p:nvSpPr>
        <p:spPr bwMode="auto">
          <a:xfrm>
            <a:off x="4292600" y="1487488"/>
            <a:ext cx="42863" cy="42862"/>
          </a:xfrm>
          <a:prstGeom prst="ellipse">
            <a:avLst/>
          </a:prstGeom>
          <a:noFill/>
          <a:ln w="15875">
            <a:solidFill>
              <a:srgbClr val="FFEDB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0" name="Oval 111"/>
          <p:cNvSpPr>
            <a:spLocks noChangeArrowheads="1"/>
          </p:cNvSpPr>
          <p:nvPr/>
        </p:nvSpPr>
        <p:spPr bwMode="auto">
          <a:xfrm>
            <a:off x="4295775" y="1490663"/>
            <a:ext cx="36513" cy="36512"/>
          </a:xfrm>
          <a:prstGeom prst="ellipse">
            <a:avLst/>
          </a:prstGeom>
          <a:noFill/>
          <a:ln w="15875">
            <a:solidFill>
              <a:srgbClr val="FFF0C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1" name="Oval 112"/>
          <p:cNvSpPr>
            <a:spLocks noChangeArrowheads="1"/>
          </p:cNvSpPr>
          <p:nvPr/>
        </p:nvSpPr>
        <p:spPr bwMode="auto">
          <a:xfrm>
            <a:off x="4298950" y="1493838"/>
            <a:ext cx="30163" cy="30162"/>
          </a:xfrm>
          <a:prstGeom prst="ellipse">
            <a:avLst/>
          </a:prstGeom>
          <a:noFill/>
          <a:ln w="15875">
            <a:solidFill>
              <a:srgbClr val="FFF3D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2" name="Oval 113"/>
          <p:cNvSpPr>
            <a:spLocks noChangeArrowheads="1"/>
          </p:cNvSpPr>
          <p:nvPr/>
        </p:nvSpPr>
        <p:spPr bwMode="auto">
          <a:xfrm>
            <a:off x="4302125" y="1497013"/>
            <a:ext cx="23813" cy="23812"/>
          </a:xfrm>
          <a:prstGeom prst="ellipse">
            <a:avLst/>
          </a:prstGeom>
          <a:noFill/>
          <a:ln w="15875">
            <a:solidFill>
              <a:srgbClr val="FFF6D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3" name="Oval 114"/>
          <p:cNvSpPr>
            <a:spLocks noChangeArrowheads="1"/>
          </p:cNvSpPr>
          <p:nvPr/>
        </p:nvSpPr>
        <p:spPr bwMode="auto">
          <a:xfrm>
            <a:off x="4305300" y="1498600"/>
            <a:ext cx="17463" cy="19050"/>
          </a:xfrm>
          <a:prstGeom prst="ellipse">
            <a:avLst/>
          </a:prstGeom>
          <a:noFill/>
          <a:ln w="15875">
            <a:solidFill>
              <a:srgbClr val="FFF9E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4" name="Oval 115"/>
          <p:cNvSpPr>
            <a:spLocks noChangeArrowheads="1"/>
          </p:cNvSpPr>
          <p:nvPr/>
        </p:nvSpPr>
        <p:spPr bwMode="auto">
          <a:xfrm>
            <a:off x="4308475" y="1501775"/>
            <a:ext cx="11113" cy="12700"/>
          </a:xfrm>
          <a:prstGeom prst="ellipse">
            <a:avLst/>
          </a:prstGeom>
          <a:noFill/>
          <a:ln w="15875">
            <a:solidFill>
              <a:srgbClr val="FFFCF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5" name="Oval 116"/>
          <p:cNvSpPr>
            <a:spLocks noChangeArrowheads="1"/>
          </p:cNvSpPr>
          <p:nvPr/>
        </p:nvSpPr>
        <p:spPr bwMode="auto">
          <a:xfrm>
            <a:off x="4311650" y="1504950"/>
            <a:ext cx="6350"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6" name="Oval 117"/>
          <p:cNvSpPr>
            <a:spLocks noChangeArrowheads="1"/>
          </p:cNvSpPr>
          <p:nvPr/>
        </p:nvSpPr>
        <p:spPr bwMode="auto">
          <a:xfrm>
            <a:off x="4243388" y="1441450"/>
            <a:ext cx="141287" cy="136525"/>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7" name="Rectangle 118"/>
          <p:cNvSpPr>
            <a:spLocks noChangeArrowheads="1"/>
          </p:cNvSpPr>
          <p:nvPr/>
        </p:nvSpPr>
        <p:spPr bwMode="auto">
          <a:xfrm>
            <a:off x="1293813" y="1260475"/>
            <a:ext cx="3175" cy="3175"/>
          </a:xfrm>
          <a:prstGeom prst="rect">
            <a:avLst/>
          </a:prstGeom>
          <a:solidFill>
            <a:srgbClr val="2F12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8" name="Oval 119"/>
          <p:cNvSpPr>
            <a:spLocks noChangeArrowheads="1"/>
          </p:cNvSpPr>
          <p:nvPr/>
        </p:nvSpPr>
        <p:spPr bwMode="auto">
          <a:xfrm>
            <a:off x="1296988" y="1428750"/>
            <a:ext cx="279400" cy="188913"/>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39" name="Oval 120"/>
          <p:cNvSpPr>
            <a:spLocks noChangeArrowheads="1"/>
          </p:cNvSpPr>
          <p:nvPr/>
        </p:nvSpPr>
        <p:spPr bwMode="auto">
          <a:xfrm>
            <a:off x="1300163" y="1428750"/>
            <a:ext cx="273050" cy="188913"/>
          </a:xfrm>
          <a:prstGeom prst="ellipse">
            <a:avLst/>
          </a:prstGeom>
          <a:noFill/>
          <a:ln w="15875">
            <a:solidFill>
              <a:srgbClr val="FFBD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0" name="Oval 121"/>
          <p:cNvSpPr>
            <a:spLocks noChangeArrowheads="1"/>
          </p:cNvSpPr>
          <p:nvPr/>
        </p:nvSpPr>
        <p:spPr bwMode="auto">
          <a:xfrm>
            <a:off x="1303338" y="1431925"/>
            <a:ext cx="268287" cy="182563"/>
          </a:xfrm>
          <a:prstGeom prst="ellipse">
            <a:avLst/>
          </a:prstGeom>
          <a:noFill/>
          <a:ln w="15875">
            <a:solidFill>
              <a:srgbClr val="FFBE0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1" name="Oval 122"/>
          <p:cNvSpPr>
            <a:spLocks noChangeArrowheads="1"/>
          </p:cNvSpPr>
          <p:nvPr/>
        </p:nvSpPr>
        <p:spPr bwMode="auto">
          <a:xfrm>
            <a:off x="1304925" y="1435100"/>
            <a:ext cx="263525" cy="177800"/>
          </a:xfrm>
          <a:prstGeom prst="ellipse">
            <a:avLst/>
          </a:prstGeom>
          <a:noFill/>
          <a:ln w="15875">
            <a:solidFill>
              <a:srgbClr val="FFC01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2" name="Oval 123"/>
          <p:cNvSpPr>
            <a:spLocks noChangeArrowheads="1"/>
          </p:cNvSpPr>
          <p:nvPr/>
        </p:nvSpPr>
        <p:spPr bwMode="auto">
          <a:xfrm>
            <a:off x="1308100" y="1435100"/>
            <a:ext cx="257175" cy="177800"/>
          </a:xfrm>
          <a:prstGeom prst="ellipse">
            <a:avLst/>
          </a:prstGeom>
          <a:noFill/>
          <a:ln w="15875">
            <a:solidFill>
              <a:srgbClr val="FFC11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3" name="Oval 124"/>
          <p:cNvSpPr>
            <a:spLocks noChangeArrowheads="1"/>
          </p:cNvSpPr>
          <p:nvPr/>
        </p:nvSpPr>
        <p:spPr bwMode="auto">
          <a:xfrm>
            <a:off x="1311275" y="1438275"/>
            <a:ext cx="250825" cy="171450"/>
          </a:xfrm>
          <a:prstGeom prst="ellipse">
            <a:avLst/>
          </a:prstGeom>
          <a:noFill/>
          <a:ln w="15875">
            <a:solidFill>
              <a:srgbClr val="FFC31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4" name="Oval 125"/>
          <p:cNvSpPr>
            <a:spLocks noChangeArrowheads="1"/>
          </p:cNvSpPr>
          <p:nvPr/>
        </p:nvSpPr>
        <p:spPr bwMode="auto">
          <a:xfrm>
            <a:off x="1314450" y="1441450"/>
            <a:ext cx="244475" cy="165100"/>
          </a:xfrm>
          <a:prstGeom prst="ellipse">
            <a:avLst/>
          </a:prstGeom>
          <a:noFill/>
          <a:ln w="15875">
            <a:solidFill>
              <a:srgbClr val="FFC42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5" name="Oval 126"/>
          <p:cNvSpPr>
            <a:spLocks noChangeArrowheads="1"/>
          </p:cNvSpPr>
          <p:nvPr/>
        </p:nvSpPr>
        <p:spPr bwMode="auto">
          <a:xfrm>
            <a:off x="1317625" y="1441450"/>
            <a:ext cx="238125" cy="165100"/>
          </a:xfrm>
          <a:prstGeom prst="ellipse">
            <a:avLst/>
          </a:prstGeom>
          <a:noFill/>
          <a:ln w="15875">
            <a:solidFill>
              <a:srgbClr val="FFC6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6" name="Oval 127"/>
          <p:cNvSpPr>
            <a:spLocks noChangeArrowheads="1"/>
          </p:cNvSpPr>
          <p:nvPr/>
        </p:nvSpPr>
        <p:spPr bwMode="auto">
          <a:xfrm>
            <a:off x="1320800" y="1444625"/>
            <a:ext cx="231775" cy="158750"/>
          </a:xfrm>
          <a:prstGeom prst="ellipse">
            <a:avLst/>
          </a:prstGeom>
          <a:noFill/>
          <a:ln w="15875">
            <a:solidFill>
              <a:srgbClr val="FFC72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7" name="Oval 128"/>
          <p:cNvSpPr>
            <a:spLocks noChangeArrowheads="1"/>
          </p:cNvSpPr>
          <p:nvPr/>
        </p:nvSpPr>
        <p:spPr bwMode="auto">
          <a:xfrm>
            <a:off x="1323975" y="1447800"/>
            <a:ext cx="225425" cy="152400"/>
          </a:xfrm>
          <a:prstGeom prst="ellipse">
            <a:avLst/>
          </a:prstGeom>
          <a:noFill/>
          <a:ln w="15875">
            <a:solidFill>
              <a:srgbClr val="FFC93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8" name="Oval 129"/>
          <p:cNvSpPr>
            <a:spLocks noChangeArrowheads="1"/>
          </p:cNvSpPr>
          <p:nvPr/>
        </p:nvSpPr>
        <p:spPr bwMode="auto">
          <a:xfrm>
            <a:off x="1327150" y="1447800"/>
            <a:ext cx="219075" cy="152400"/>
          </a:xfrm>
          <a:prstGeom prst="ellipse">
            <a:avLst/>
          </a:prstGeom>
          <a:noFill/>
          <a:ln w="15875">
            <a:solidFill>
              <a:srgbClr val="FFCA3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49" name="Oval 130"/>
          <p:cNvSpPr>
            <a:spLocks noChangeArrowheads="1"/>
          </p:cNvSpPr>
          <p:nvPr/>
        </p:nvSpPr>
        <p:spPr bwMode="auto">
          <a:xfrm>
            <a:off x="1330325" y="1450975"/>
            <a:ext cx="212725" cy="146050"/>
          </a:xfrm>
          <a:prstGeom prst="ellipse">
            <a:avLst/>
          </a:prstGeom>
          <a:noFill/>
          <a:ln w="15875">
            <a:solidFill>
              <a:srgbClr val="FFCC3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0" name="Oval 131"/>
          <p:cNvSpPr>
            <a:spLocks noChangeArrowheads="1"/>
          </p:cNvSpPr>
          <p:nvPr/>
        </p:nvSpPr>
        <p:spPr bwMode="auto">
          <a:xfrm>
            <a:off x="1333500" y="1454150"/>
            <a:ext cx="206375" cy="139700"/>
          </a:xfrm>
          <a:prstGeom prst="ellipse">
            <a:avLst/>
          </a:prstGeom>
          <a:noFill/>
          <a:ln w="15875">
            <a:solidFill>
              <a:srgbClr val="FFCD4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1" name="Oval 132"/>
          <p:cNvSpPr>
            <a:spLocks noChangeArrowheads="1"/>
          </p:cNvSpPr>
          <p:nvPr/>
        </p:nvSpPr>
        <p:spPr bwMode="auto">
          <a:xfrm>
            <a:off x="1336675" y="1454150"/>
            <a:ext cx="200025" cy="139700"/>
          </a:xfrm>
          <a:prstGeom prst="ellipse">
            <a:avLst/>
          </a:prstGeom>
          <a:noFill/>
          <a:ln w="15875">
            <a:solidFill>
              <a:srgbClr val="FFCF4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2" name="Oval 133"/>
          <p:cNvSpPr>
            <a:spLocks noChangeArrowheads="1"/>
          </p:cNvSpPr>
          <p:nvPr/>
        </p:nvSpPr>
        <p:spPr bwMode="auto">
          <a:xfrm>
            <a:off x="1339850" y="1457325"/>
            <a:ext cx="193675" cy="133350"/>
          </a:xfrm>
          <a:prstGeom prst="ellipse">
            <a:avLst/>
          </a:prstGeom>
          <a:noFill/>
          <a:ln w="15875">
            <a:solidFill>
              <a:srgbClr val="FFD04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3" name="Oval 134"/>
          <p:cNvSpPr>
            <a:spLocks noChangeArrowheads="1"/>
          </p:cNvSpPr>
          <p:nvPr/>
        </p:nvSpPr>
        <p:spPr bwMode="auto">
          <a:xfrm>
            <a:off x="1343025" y="1460500"/>
            <a:ext cx="188913" cy="127000"/>
          </a:xfrm>
          <a:prstGeom prst="ellipse">
            <a:avLst/>
          </a:prstGeom>
          <a:noFill/>
          <a:ln w="15875">
            <a:solidFill>
              <a:srgbClr val="FFD25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4" name="Oval 135"/>
          <p:cNvSpPr>
            <a:spLocks noChangeArrowheads="1"/>
          </p:cNvSpPr>
          <p:nvPr/>
        </p:nvSpPr>
        <p:spPr bwMode="auto">
          <a:xfrm>
            <a:off x="1344613" y="1460500"/>
            <a:ext cx="184150" cy="127000"/>
          </a:xfrm>
          <a:prstGeom prst="ellipse">
            <a:avLst/>
          </a:prstGeom>
          <a:noFill/>
          <a:ln w="15875">
            <a:solidFill>
              <a:srgbClr val="FFD35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5" name="Oval 136"/>
          <p:cNvSpPr>
            <a:spLocks noChangeArrowheads="1"/>
          </p:cNvSpPr>
          <p:nvPr/>
        </p:nvSpPr>
        <p:spPr bwMode="auto">
          <a:xfrm>
            <a:off x="1347788" y="1462088"/>
            <a:ext cx="177800" cy="122237"/>
          </a:xfrm>
          <a:prstGeom prst="ellipse">
            <a:avLst/>
          </a:prstGeom>
          <a:noFill/>
          <a:ln w="15875">
            <a:solidFill>
              <a:srgbClr val="FFD56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6" name="Oval 137"/>
          <p:cNvSpPr>
            <a:spLocks noChangeArrowheads="1"/>
          </p:cNvSpPr>
          <p:nvPr/>
        </p:nvSpPr>
        <p:spPr bwMode="auto">
          <a:xfrm>
            <a:off x="1350963" y="1465263"/>
            <a:ext cx="171450" cy="115887"/>
          </a:xfrm>
          <a:prstGeom prst="ellipse">
            <a:avLst/>
          </a:prstGeom>
          <a:noFill/>
          <a:ln w="15875">
            <a:solidFill>
              <a:srgbClr val="FFD66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7" name="Oval 138"/>
          <p:cNvSpPr>
            <a:spLocks noChangeArrowheads="1"/>
          </p:cNvSpPr>
          <p:nvPr/>
        </p:nvSpPr>
        <p:spPr bwMode="auto">
          <a:xfrm>
            <a:off x="1354138" y="1465263"/>
            <a:ext cx="165100" cy="115887"/>
          </a:xfrm>
          <a:prstGeom prst="ellipse">
            <a:avLst/>
          </a:prstGeom>
          <a:noFill/>
          <a:ln w="15875">
            <a:solidFill>
              <a:srgbClr val="FFD86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8" name="Oval 139"/>
          <p:cNvSpPr>
            <a:spLocks noChangeArrowheads="1"/>
          </p:cNvSpPr>
          <p:nvPr/>
        </p:nvSpPr>
        <p:spPr bwMode="auto">
          <a:xfrm>
            <a:off x="1357313" y="1468438"/>
            <a:ext cx="158750" cy="109537"/>
          </a:xfrm>
          <a:prstGeom prst="ellipse">
            <a:avLst/>
          </a:prstGeom>
          <a:noFill/>
          <a:ln w="15875">
            <a:solidFill>
              <a:srgbClr val="FFD97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59" name="Oval 140"/>
          <p:cNvSpPr>
            <a:spLocks noChangeArrowheads="1"/>
          </p:cNvSpPr>
          <p:nvPr/>
        </p:nvSpPr>
        <p:spPr bwMode="auto">
          <a:xfrm>
            <a:off x="1360488" y="1471613"/>
            <a:ext cx="152400" cy="103187"/>
          </a:xfrm>
          <a:prstGeom prst="ellipse">
            <a:avLst/>
          </a:prstGeom>
          <a:noFill/>
          <a:ln w="15875">
            <a:solidFill>
              <a:srgbClr val="FFDB7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0" name="Oval 141"/>
          <p:cNvSpPr>
            <a:spLocks noChangeArrowheads="1"/>
          </p:cNvSpPr>
          <p:nvPr/>
        </p:nvSpPr>
        <p:spPr bwMode="auto">
          <a:xfrm>
            <a:off x="1363663" y="1471613"/>
            <a:ext cx="146050" cy="103187"/>
          </a:xfrm>
          <a:prstGeom prst="ellipse">
            <a:avLst/>
          </a:prstGeom>
          <a:noFill/>
          <a:ln w="15875">
            <a:solidFill>
              <a:srgbClr val="FFDC7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1" name="Oval 142"/>
          <p:cNvSpPr>
            <a:spLocks noChangeArrowheads="1"/>
          </p:cNvSpPr>
          <p:nvPr/>
        </p:nvSpPr>
        <p:spPr bwMode="auto">
          <a:xfrm>
            <a:off x="1366838" y="1474788"/>
            <a:ext cx="139700" cy="98425"/>
          </a:xfrm>
          <a:prstGeom prst="ellipse">
            <a:avLst/>
          </a:prstGeom>
          <a:noFill/>
          <a:ln w="15875">
            <a:solidFill>
              <a:srgbClr val="FFDE8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2" name="Oval 143"/>
          <p:cNvSpPr>
            <a:spLocks noChangeArrowheads="1"/>
          </p:cNvSpPr>
          <p:nvPr/>
        </p:nvSpPr>
        <p:spPr bwMode="auto">
          <a:xfrm>
            <a:off x="1370013" y="1477963"/>
            <a:ext cx="133350" cy="92075"/>
          </a:xfrm>
          <a:prstGeom prst="ellipse">
            <a:avLst/>
          </a:prstGeom>
          <a:noFill/>
          <a:ln w="15875">
            <a:solidFill>
              <a:srgbClr val="FFE08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3" name="Oval 144"/>
          <p:cNvSpPr>
            <a:spLocks noChangeArrowheads="1"/>
          </p:cNvSpPr>
          <p:nvPr/>
        </p:nvSpPr>
        <p:spPr bwMode="auto">
          <a:xfrm>
            <a:off x="1373188" y="1477963"/>
            <a:ext cx="127000" cy="92075"/>
          </a:xfrm>
          <a:prstGeom prst="ellipse">
            <a:avLst/>
          </a:prstGeom>
          <a:noFill/>
          <a:ln w="15875">
            <a:solidFill>
              <a:srgbClr val="FFE18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4" name="Oval 145"/>
          <p:cNvSpPr>
            <a:spLocks noChangeArrowheads="1"/>
          </p:cNvSpPr>
          <p:nvPr/>
        </p:nvSpPr>
        <p:spPr bwMode="auto">
          <a:xfrm>
            <a:off x="1376363" y="1481138"/>
            <a:ext cx="120650" cy="85725"/>
          </a:xfrm>
          <a:prstGeom prst="ellipse">
            <a:avLst/>
          </a:prstGeom>
          <a:noFill/>
          <a:ln w="15875">
            <a:solidFill>
              <a:srgbClr val="FFE39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5" name="Oval 146"/>
          <p:cNvSpPr>
            <a:spLocks noChangeArrowheads="1"/>
          </p:cNvSpPr>
          <p:nvPr/>
        </p:nvSpPr>
        <p:spPr bwMode="auto">
          <a:xfrm>
            <a:off x="1379538" y="1484313"/>
            <a:ext cx="115887" cy="79375"/>
          </a:xfrm>
          <a:prstGeom prst="ellipse">
            <a:avLst/>
          </a:prstGeom>
          <a:noFill/>
          <a:ln w="15875">
            <a:solidFill>
              <a:srgbClr val="FFE49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6" name="Oval 147"/>
          <p:cNvSpPr>
            <a:spLocks noChangeArrowheads="1"/>
          </p:cNvSpPr>
          <p:nvPr/>
        </p:nvSpPr>
        <p:spPr bwMode="auto">
          <a:xfrm>
            <a:off x="1381125" y="1484313"/>
            <a:ext cx="111125" cy="79375"/>
          </a:xfrm>
          <a:prstGeom prst="ellipse">
            <a:avLst/>
          </a:prstGeom>
          <a:noFill/>
          <a:ln w="15875">
            <a:solidFill>
              <a:srgbClr val="FFE69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7" name="Oval 148"/>
          <p:cNvSpPr>
            <a:spLocks noChangeArrowheads="1"/>
          </p:cNvSpPr>
          <p:nvPr/>
        </p:nvSpPr>
        <p:spPr bwMode="auto">
          <a:xfrm>
            <a:off x="1384300" y="1487488"/>
            <a:ext cx="104775" cy="73025"/>
          </a:xfrm>
          <a:prstGeom prst="ellipse">
            <a:avLst/>
          </a:prstGeom>
          <a:noFill/>
          <a:ln w="15875">
            <a:solidFill>
              <a:srgbClr val="FFE7A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8" name="Oval 149"/>
          <p:cNvSpPr>
            <a:spLocks noChangeArrowheads="1"/>
          </p:cNvSpPr>
          <p:nvPr/>
        </p:nvSpPr>
        <p:spPr bwMode="auto">
          <a:xfrm>
            <a:off x="1387475" y="1490663"/>
            <a:ext cx="98425" cy="66675"/>
          </a:xfrm>
          <a:prstGeom prst="ellipse">
            <a:avLst/>
          </a:prstGeom>
          <a:noFill/>
          <a:ln w="15875">
            <a:solidFill>
              <a:srgbClr val="FFE9A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69" name="Oval 150"/>
          <p:cNvSpPr>
            <a:spLocks noChangeArrowheads="1"/>
          </p:cNvSpPr>
          <p:nvPr/>
        </p:nvSpPr>
        <p:spPr bwMode="auto">
          <a:xfrm>
            <a:off x="1390650" y="1490663"/>
            <a:ext cx="92075" cy="66675"/>
          </a:xfrm>
          <a:prstGeom prst="ellipse">
            <a:avLst/>
          </a:prstGeom>
          <a:noFill/>
          <a:ln w="15875">
            <a:solidFill>
              <a:srgbClr val="FFEAB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0" name="Oval 151"/>
          <p:cNvSpPr>
            <a:spLocks noChangeArrowheads="1"/>
          </p:cNvSpPr>
          <p:nvPr/>
        </p:nvSpPr>
        <p:spPr bwMode="auto">
          <a:xfrm>
            <a:off x="1393825" y="1493838"/>
            <a:ext cx="85725" cy="60325"/>
          </a:xfrm>
          <a:prstGeom prst="ellipse">
            <a:avLst/>
          </a:prstGeom>
          <a:noFill/>
          <a:ln w="15875">
            <a:solidFill>
              <a:srgbClr val="FFECB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1" name="Oval 152"/>
          <p:cNvSpPr>
            <a:spLocks noChangeArrowheads="1"/>
          </p:cNvSpPr>
          <p:nvPr/>
        </p:nvSpPr>
        <p:spPr bwMode="auto">
          <a:xfrm>
            <a:off x="1397000" y="1497013"/>
            <a:ext cx="79375" cy="53975"/>
          </a:xfrm>
          <a:prstGeom prst="ellipse">
            <a:avLst/>
          </a:prstGeom>
          <a:noFill/>
          <a:ln w="15875">
            <a:solidFill>
              <a:srgbClr val="FFEDB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2" name="Oval 153"/>
          <p:cNvSpPr>
            <a:spLocks noChangeArrowheads="1"/>
          </p:cNvSpPr>
          <p:nvPr/>
        </p:nvSpPr>
        <p:spPr bwMode="auto">
          <a:xfrm>
            <a:off x="1400175" y="1497013"/>
            <a:ext cx="73025" cy="53975"/>
          </a:xfrm>
          <a:prstGeom prst="ellipse">
            <a:avLst/>
          </a:prstGeom>
          <a:noFill/>
          <a:ln w="15875">
            <a:solidFill>
              <a:srgbClr val="FFEFC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3" name="Oval 154"/>
          <p:cNvSpPr>
            <a:spLocks noChangeArrowheads="1"/>
          </p:cNvSpPr>
          <p:nvPr/>
        </p:nvSpPr>
        <p:spPr bwMode="auto">
          <a:xfrm>
            <a:off x="1403350" y="1498600"/>
            <a:ext cx="66675" cy="49213"/>
          </a:xfrm>
          <a:prstGeom prst="ellipse">
            <a:avLst/>
          </a:prstGeom>
          <a:noFill/>
          <a:ln w="15875">
            <a:solidFill>
              <a:srgbClr val="FFF0C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4" name="Oval 155"/>
          <p:cNvSpPr>
            <a:spLocks noChangeArrowheads="1"/>
          </p:cNvSpPr>
          <p:nvPr/>
        </p:nvSpPr>
        <p:spPr bwMode="auto">
          <a:xfrm>
            <a:off x="1406525" y="1501775"/>
            <a:ext cx="60325" cy="42863"/>
          </a:xfrm>
          <a:prstGeom prst="ellipse">
            <a:avLst/>
          </a:prstGeom>
          <a:noFill/>
          <a:ln w="15875">
            <a:solidFill>
              <a:srgbClr val="FFF2C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5" name="Oval 156"/>
          <p:cNvSpPr>
            <a:spLocks noChangeArrowheads="1"/>
          </p:cNvSpPr>
          <p:nvPr/>
        </p:nvSpPr>
        <p:spPr bwMode="auto">
          <a:xfrm>
            <a:off x="1409700" y="1501775"/>
            <a:ext cx="53975" cy="42863"/>
          </a:xfrm>
          <a:prstGeom prst="ellipse">
            <a:avLst/>
          </a:prstGeom>
          <a:noFill/>
          <a:ln w="15875">
            <a:solidFill>
              <a:srgbClr val="FFF3D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6" name="Oval 157"/>
          <p:cNvSpPr>
            <a:spLocks noChangeArrowheads="1"/>
          </p:cNvSpPr>
          <p:nvPr/>
        </p:nvSpPr>
        <p:spPr bwMode="auto">
          <a:xfrm>
            <a:off x="1412875" y="1504950"/>
            <a:ext cx="47625" cy="36513"/>
          </a:xfrm>
          <a:prstGeom prst="ellipse">
            <a:avLst/>
          </a:prstGeom>
          <a:noFill/>
          <a:ln w="15875">
            <a:solidFill>
              <a:srgbClr val="FFF5D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7" name="Oval 158"/>
          <p:cNvSpPr>
            <a:spLocks noChangeArrowheads="1"/>
          </p:cNvSpPr>
          <p:nvPr/>
        </p:nvSpPr>
        <p:spPr bwMode="auto">
          <a:xfrm>
            <a:off x="1416050" y="1508125"/>
            <a:ext cx="41275" cy="30163"/>
          </a:xfrm>
          <a:prstGeom prst="ellipse">
            <a:avLst/>
          </a:prstGeom>
          <a:noFill/>
          <a:ln w="15875">
            <a:solidFill>
              <a:srgbClr val="FFF6D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8" name="Oval 159"/>
          <p:cNvSpPr>
            <a:spLocks noChangeArrowheads="1"/>
          </p:cNvSpPr>
          <p:nvPr/>
        </p:nvSpPr>
        <p:spPr bwMode="auto">
          <a:xfrm>
            <a:off x="1419225" y="1508125"/>
            <a:ext cx="36513" cy="30163"/>
          </a:xfrm>
          <a:prstGeom prst="ellipse">
            <a:avLst/>
          </a:prstGeom>
          <a:noFill/>
          <a:ln w="15875">
            <a:solidFill>
              <a:srgbClr val="FFF8E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79" name="Oval 160"/>
          <p:cNvSpPr>
            <a:spLocks noChangeArrowheads="1"/>
          </p:cNvSpPr>
          <p:nvPr/>
        </p:nvSpPr>
        <p:spPr bwMode="auto">
          <a:xfrm>
            <a:off x="1420813" y="1511300"/>
            <a:ext cx="31750" cy="25400"/>
          </a:xfrm>
          <a:prstGeom prst="ellipse">
            <a:avLst/>
          </a:prstGeom>
          <a:noFill/>
          <a:ln w="15875">
            <a:solidFill>
              <a:srgbClr val="FFF9E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0" name="Oval 161"/>
          <p:cNvSpPr>
            <a:spLocks noChangeArrowheads="1"/>
          </p:cNvSpPr>
          <p:nvPr/>
        </p:nvSpPr>
        <p:spPr bwMode="auto">
          <a:xfrm>
            <a:off x="1423988" y="1514475"/>
            <a:ext cx="25400" cy="19050"/>
          </a:xfrm>
          <a:prstGeom prst="ellipse">
            <a:avLst/>
          </a:prstGeom>
          <a:noFill/>
          <a:ln w="15875">
            <a:solidFill>
              <a:srgbClr val="FFFBE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1" name="Oval 162"/>
          <p:cNvSpPr>
            <a:spLocks noChangeArrowheads="1"/>
          </p:cNvSpPr>
          <p:nvPr/>
        </p:nvSpPr>
        <p:spPr bwMode="auto">
          <a:xfrm>
            <a:off x="1427163" y="1514475"/>
            <a:ext cx="19050" cy="19050"/>
          </a:xfrm>
          <a:prstGeom prst="ellipse">
            <a:avLst/>
          </a:prstGeom>
          <a:noFill/>
          <a:ln w="15875">
            <a:solidFill>
              <a:srgbClr val="FFFCF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2" name="Oval 163"/>
          <p:cNvSpPr>
            <a:spLocks noChangeArrowheads="1"/>
          </p:cNvSpPr>
          <p:nvPr/>
        </p:nvSpPr>
        <p:spPr bwMode="auto">
          <a:xfrm>
            <a:off x="1430338" y="1517650"/>
            <a:ext cx="12700" cy="12700"/>
          </a:xfrm>
          <a:prstGeom prst="ellipse">
            <a:avLst/>
          </a:prstGeom>
          <a:noFill/>
          <a:ln w="15875">
            <a:solidFill>
              <a:srgbClr val="FFFEF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3" name="Oval 164"/>
          <p:cNvSpPr>
            <a:spLocks noChangeArrowheads="1"/>
          </p:cNvSpPr>
          <p:nvPr/>
        </p:nvSpPr>
        <p:spPr bwMode="auto">
          <a:xfrm>
            <a:off x="1433513" y="1520825"/>
            <a:ext cx="6350"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4" name="Oval 165"/>
          <p:cNvSpPr>
            <a:spLocks noChangeArrowheads="1"/>
          </p:cNvSpPr>
          <p:nvPr/>
        </p:nvSpPr>
        <p:spPr bwMode="auto">
          <a:xfrm>
            <a:off x="1296988" y="1428750"/>
            <a:ext cx="279400" cy="188913"/>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5" name="Rectangle 166"/>
          <p:cNvSpPr>
            <a:spLocks noChangeArrowheads="1"/>
          </p:cNvSpPr>
          <p:nvPr/>
        </p:nvSpPr>
        <p:spPr bwMode="auto">
          <a:xfrm>
            <a:off x="989013" y="1120775"/>
            <a:ext cx="3175" cy="3175"/>
          </a:xfrm>
          <a:prstGeom prst="rect">
            <a:avLst/>
          </a:prstGeom>
          <a:solidFill>
            <a:srgbClr val="2F12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6" name="Oval 167"/>
          <p:cNvSpPr>
            <a:spLocks noChangeArrowheads="1"/>
          </p:cNvSpPr>
          <p:nvPr/>
        </p:nvSpPr>
        <p:spPr bwMode="auto">
          <a:xfrm>
            <a:off x="992188" y="1289050"/>
            <a:ext cx="228600" cy="188913"/>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7" name="Oval 168"/>
          <p:cNvSpPr>
            <a:spLocks noChangeArrowheads="1"/>
          </p:cNvSpPr>
          <p:nvPr/>
        </p:nvSpPr>
        <p:spPr bwMode="auto">
          <a:xfrm>
            <a:off x="995363" y="1289050"/>
            <a:ext cx="222250" cy="188913"/>
          </a:xfrm>
          <a:prstGeom prst="ellipse">
            <a:avLst/>
          </a:prstGeom>
          <a:noFill/>
          <a:ln w="15875">
            <a:solidFill>
              <a:srgbClr val="FFBD0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8" name="Oval 169"/>
          <p:cNvSpPr>
            <a:spLocks noChangeArrowheads="1"/>
          </p:cNvSpPr>
          <p:nvPr/>
        </p:nvSpPr>
        <p:spPr bwMode="auto">
          <a:xfrm>
            <a:off x="998538" y="1292225"/>
            <a:ext cx="215900" cy="182563"/>
          </a:xfrm>
          <a:prstGeom prst="ellipse">
            <a:avLst/>
          </a:prstGeom>
          <a:noFill/>
          <a:ln w="15875">
            <a:solidFill>
              <a:srgbClr val="FFBF0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89" name="Oval 170"/>
          <p:cNvSpPr>
            <a:spLocks noChangeArrowheads="1"/>
          </p:cNvSpPr>
          <p:nvPr/>
        </p:nvSpPr>
        <p:spPr bwMode="auto">
          <a:xfrm>
            <a:off x="1000125" y="1295400"/>
            <a:ext cx="211138" cy="176213"/>
          </a:xfrm>
          <a:prstGeom prst="ellipse">
            <a:avLst/>
          </a:prstGeom>
          <a:noFill/>
          <a:ln w="15875">
            <a:solidFill>
              <a:srgbClr val="FFC11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0" name="Oval 171"/>
          <p:cNvSpPr>
            <a:spLocks noChangeArrowheads="1"/>
          </p:cNvSpPr>
          <p:nvPr/>
        </p:nvSpPr>
        <p:spPr bwMode="auto">
          <a:xfrm>
            <a:off x="1003300" y="1298575"/>
            <a:ext cx="204788" cy="169863"/>
          </a:xfrm>
          <a:prstGeom prst="ellipse">
            <a:avLst/>
          </a:prstGeom>
          <a:noFill/>
          <a:ln w="15875">
            <a:solidFill>
              <a:srgbClr val="FFC31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1" name="Oval 172"/>
          <p:cNvSpPr>
            <a:spLocks noChangeArrowheads="1"/>
          </p:cNvSpPr>
          <p:nvPr/>
        </p:nvSpPr>
        <p:spPr bwMode="auto">
          <a:xfrm>
            <a:off x="1006475" y="1301750"/>
            <a:ext cx="198438" cy="163513"/>
          </a:xfrm>
          <a:prstGeom prst="ellipse">
            <a:avLst/>
          </a:prstGeom>
          <a:noFill/>
          <a:ln w="15875">
            <a:solidFill>
              <a:srgbClr val="FFC52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2" name="Oval 173"/>
          <p:cNvSpPr>
            <a:spLocks noChangeArrowheads="1"/>
          </p:cNvSpPr>
          <p:nvPr/>
        </p:nvSpPr>
        <p:spPr bwMode="auto">
          <a:xfrm>
            <a:off x="1009650" y="1304925"/>
            <a:ext cx="192088" cy="157163"/>
          </a:xfrm>
          <a:prstGeom prst="ellipse">
            <a:avLst/>
          </a:prstGeom>
          <a:noFill/>
          <a:ln w="15875">
            <a:solidFill>
              <a:srgbClr val="FFC62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3" name="Oval 174"/>
          <p:cNvSpPr>
            <a:spLocks noChangeArrowheads="1"/>
          </p:cNvSpPr>
          <p:nvPr/>
        </p:nvSpPr>
        <p:spPr bwMode="auto">
          <a:xfrm>
            <a:off x="1012825" y="1304925"/>
            <a:ext cx="185738" cy="157163"/>
          </a:xfrm>
          <a:prstGeom prst="ellipse">
            <a:avLst/>
          </a:prstGeom>
          <a:noFill/>
          <a:ln w="15875">
            <a:solidFill>
              <a:srgbClr val="FFC83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4" name="Oval 175"/>
          <p:cNvSpPr>
            <a:spLocks noChangeArrowheads="1"/>
          </p:cNvSpPr>
          <p:nvPr/>
        </p:nvSpPr>
        <p:spPr bwMode="auto">
          <a:xfrm>
            <a:off x="1016000" y="1308100"/>
            <a:ext cx="179388" cy="152400"/>
          </a:xfrm>
          <a:prstGeom prst="ellipse">
            <a:avLst/>
          </a:prstGeom>
          <a:noFill/>
          <a:ln w="15875">
            <a:solidFill>
              <a:srgbClr val="FFCA3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5" name="Oval 176"/>
          <p:cNvSpPr>
            <a:spLocks noChangeArrowheads="1"/>
          </p:cNvSpPr>
          <p:nvPr/>
        </p:nvSpPr>
        <p:spPr bwMode="auto">
          <a:xfrm>
            <a:off x="1019175" y="1309688"/>
            <a:ext cx="173038" cy="147637"/>
          </a:xfrm>
          <a:prstGeom prst="ellipse">
            <a:avLst/>
          </a:prstGeom>
          <a:noFill/>
          <a:ln w="15875">
            <a:solidFill>
              <a:srgbClr val="FFCC3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6" name="Oval 177"/>
          <p:cNvSpPr>
            <a:spLocks noChangeArrowheads="1"/>
          </p:cNvSpPr>
          <p:nvPr/>
        </p:nvSpPr>
        <p:spPr bwMode="auto">
          <a:xfrm>
            <a:off x="1022350" y="1312863"/>
            <a:ext cx="166688" cy="141287"/>
          </a:xfrm>
          <a:prstGeom prst="ellipse">
            <a:avLst/>
          </a:prstGeom>
          <a:noFill/>
          <a:ln w="15875">
            <a:solidFill>
              <a:srgbClr val="FFCE4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7" name="Oval 178"/>
          <p:cNvSpPr>
            <a:spLocks noChangeArrowheads="1"/>
          </p:cNvSpPr>
          <p:nvPr/>
        </p:nvSpPr>
        <p:spPr bwMode="auto">
          <a:xfrm>
            <a:off x="1025525" y="1316038"/>
            <a:ext cx="161925" cy="134937"/>
          </a:xfrm>
          <a:prstGeom prst="ellipse">
            <a:avLst/>
          </a:prstGeom>
          <a:noFill/>
          <a:ln w="15875">
            <a:solidFill>
              <a:srgbClr val="FFD04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8" name="Oval 179"/>
          <p:cNvSpPr>
            <a:spLocks noChangeArrowheads="1"/>
          </p:cNvSpPr>
          <p:nvPr/>
        </p:nvSpPr>
        <p:spPr bwMode="auto">
          <a:xfrm>
            <a:off x="1028700" y="1319213"/>
            <a:ext cx="155575" cy="128587"/>
          </a:xfrm>
          <a:prstGeom prst="ellipse">
            <a:avLst/>
          </a:prstGeom>
          <a:noFill/>
          <a:ln w="15875">
            <a:solidFill>
              <a:srgbClr val="FFD25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499" name="Oval 180"/>
          <p:cNvSpPr>
            <a:spLocks noChangeArrowheads="1"/>
          </p:cNvSpPr>
          <p:nvPr/>
        </p:nvSpPr>
        <p:spPr bwMode="auto">
          <a:xfrm>
            <a:off x="1031875" y="1319213"/>
            <a:ext cx="149225" cy="128587"/>
          </a:xfrm>
          <a:prstGeom prst="ellipse">
            <a:avLst/>
          </a:prstGeom>
          <a:noFill/>
          <a:ln w="15875">
            <a:solidFill>
              <a:srgbClr val="FFD45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0" name="Oval 181"/>
          <p:cNvSpPr>
            <a:spLocks noChangeArrowheads="1"/>
          </p:cNvSpPr>
          <p:nvPr/>
        </p:nvSpPr>
        <p:spPr bwMode="auto">
          <a:xfrm>
            <a:off x="1035050" y="1322388"/>
            <a:ext cx="142875" cy="122237"/>
          </a:xfrm>
          <a:prstGeom prst="ellipse">
            <a:avLst/>
          </a:prstGeom>
          <a:noFill/>
          <a:ln w="15875">
            <a:solidFill>
              <a:srgbClr val="FFD66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1" name="Oval 182"/>
          <p:cNvSpPr>
            <a:spLocks noChangeArrowheads="1"/>
          </p:cNvSpPr>
          <p:nvPr/>
        </p:nvSpPr>
        <p:spPr bwMode="auto">
          <a:xfrm>
            <a:off x="1036638" y="1325563"/>
            <a:ext cx="138112" cy="115887"/>
          </a:xfrm>
          <a:prstGeom prst="ellipse">
            <a:avLst/>
          </a:prstGeom>
          <a:noFill/>
          <a:ln w="15875">
            <a:solidFill>
              <a:srgbClr val="FFD86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2" name="Oval 183"/>
          <p:cNvSpPr>
            <a:spLocks noChangeArrowheads="1"/>
          </p:cNvSpPr>
          <p:nvPr/>
        </p:nvSpPr>
        <p:spPr bwMode="auto">
          <a:xfrm>
            <a:off x="1039813" y="1328738"/>
            <a:ext cx="131762" cy="109537"/>
          </a:xfrm>
          <a:prstGeom prst="ellipse">
            <a:avLst/>
          </a:prstGeom>
          <a:noFill/>
          <a:ln w="15875">
            <a:solidFill>
              <a:srgbClr val="FFD97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3" name="Oval 184"/>
          <p:cNvSpPr>
            <a:spLocks noChangeArrowheads="1"/>
          </p:cNvSpPr>
          <p:nvPr/>
        </p:nvSpPr>
        <p:spPr bwMode="auto">
          <a:xfrm>
            <a:off x="1042988" y="1331913"/>
            <a:ext cx="125412" cy="103187"/>
          </a:xfrm>
          <a:prstGeom prst="ellipse">
            <a:avLst/>
          </a:prstGeom>
          <a:noFill/>
          <a:ln w="15875">
            <a:solidFill>
              <a:srgbClr val="FFDB7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4" name="Oval 185"/>
          <p:cNvSpPr>
            <a:spLocks noChangeArrowheads="1"/>
          </p:cNvSpPr>
          <p:nvPr/>
        </p:nvSpPr>
        <p:spPr bwMode="auto">
          <a:xfrm>
            <a:off x="1046163" y="1335088"/>
            <a:ext cx="119062" cy="96837"/>
          </a:xfrm>
          <a:prstGeom prst="ellipse">
            <a:avLst/>
          </a:prstGeom>
          <a:noFill/>
          <a:ln w="15875">
            <a:solidFill>
              <a:srgbClr val="FFDD7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5" name="Oval 186"/>
          <p:cNvSpPr>
            <a:spLocks noChangeArrowheads="1"/>
          </p:cNvSpPr>
          <p:nvPr/>
        </p:nvSpPr>
        <p:spPr bwMode="auto">
          <a:xfrm>
            <a:off x="1049338" y="1335088"/>
            <a:ext cx="112712" cy="96837"/>
          </a:xfrm>
          <a:prstGeom prst="ellipse">
            <a:avLst/>
          </a:prstGeom>
          <a:noFill/>
          <a:ln w="15875">
            <a:solidFill>
              <a:srgbClr val="FFDF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6" name="Oval 187"/>
          <p:cNvSpPr>
            <a:spLocks noChangeArrowheads="1"/>
          </p:cNvSpPr>
          <p:nvPr/>
        </p:nvSpPr>
        <p:spPr bwMode="auto">
          <a:xfrm>
            <a:off x="1052513" y="1338263"/>
            <a:ext cx="106362" cy="90487"/>
          </a:xfrm>
          <a:prstGeom prst="ellipse">
            <a:avLst/>
          </a:prstGeom>
          <a:noFill/>
          <a:ln w="15875">
            <a:solidFill>
              <a:srgbClr val="FFE18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7" name="Oval 188"/>
          <p:cNvSpPr>
            <a:spLocks noChangeArrowheads="1"/>
          </p:cNvSpPr>
          <p:nvPr/>
        </p:nvSpPr>
        <p:spPr bwMode="auto">
          <a:xfrm>
            <a:off x="1055688" y="1341438"/>
            <a:ext cx="100012" cy="84137"/>
          </a:xfrm>
          <a:prstGeom prst="ellipse">
            <a:avLst/>
          </a:prstGeom>
          <a:noFill/>
          <a:ln w="15875">
            <a:solidFill>
              <a:srgbClr val="FFE39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8" name="Oval 189"/>
          <p:cNvSpPr>
            <a:spLocks noChangeArrowheads="1"/>
          </p:cNvSpPr>
          <p:nvPr/>
        </p:nvSpPr>
        <p:spPr bwMode="auto">
          <a:xfrm>
            <a:off x="1058863" y="1344613"/>
            <a:ext cx="93662" cy="77787"/>
          </a:xfrm>
          <a:prstGeom prst="ellipse">
            <a:avLst/>
          </a:prstGeom>
          <a:noFill/>
          <a:ln w="15875">
            <a:solidFill>
              <a:srgbClr val="FFE59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09" name="Oval 190"/>
          <p:cNvSpPr>
            <a:spLocks noChangeArrowheads="1"/>
          </p:cNvSpPr>
          <p:nvPr/>
        </p:nvSpPr>
        <p:spPr bwMode="auto">
          <a:xfrm>
            <a:off x="1062038" y="1346200"/>
            <a:ext cx="88900" cy="74613"/>
          </a:xfrm>
          <a:prstGeom prst="ellipse">
            <a:avLst/>
          </a:prstGeom>
          <a:noFill/>
          <a:ln w="15875">
            <a:solidFill>
              <a:srgbClr val="FFE7A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0" name="Oval 191"/>
          <p:cNvSpPr>
            <a:spLocks noChangeArrowheads="1"/>
          </p:cNvSpPr>
          <p:nvPr/>
        </p:nvSpPr>
        <p:spPr bwMode="auto">
          <a:xfrm>
            <a:off x="1065213" y="1349375"/>
            <a:ext cx="82550" cy="68263"/>
          </a:xfrm>
          <a:prstGeom prst="ellipse">
            <a:avLst/>
          </a:prstGeom>
          <a:noFill/>
          <a:ln w="15875">
            <a:solidFill>
              <a:srgbClr val="FFE9A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1" name="Oval 192"/>
          <p:cNvSpPr>
            <a:spLocks noChangeArrowheads="1"/>
          </p:cNvSpPr>
          <p:nvPr/>
        </p:nvSpPr>
        <p:spPr bwMode="auto">
          <a:xfrm>
            <a:off x="1068388" y="1349375"/>
            <a:ext cx="76200" cy="68263"/>
          </a:xfrm>
          <a:prstGeom prst="ellipse">
            <a:avLst/>
          </a:prstGeom>
          <a:noFill/>
          <a:ln w="15875">
            <a:solidFill>
              <a:srgbClr val="FFEBB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2" name="Oval 193"/>
          <p:cNvSpPr>
            <a:spLocks noChangeArrowheads="1"/>
          </p:cNvSpPr>
          <p:nvPr/>
        </p:nvSpPr>
        <p:spPr bwMode="auto">
          <a:xfrm>
            <a:off x="1071563" y="1352550"/>
            <a:ext cx="69850" cy="61913"/>
          </a:xfrm>
          <a:prstGeom prst="ellipse">
            <a:avLst/>
          </a:prstGeom>
          <a:noFill/>
          <a:ln w="15875">
            <a:solidFill>
              <a:srgbClr val="FFECB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3" name="Oval 194"/>
          <p:cNvSpPr>
            <a:spLocks noChangeArrowheads="1"/>
          </p:cNvSpPr>
          <p:nvPr/>
        </p:nvSpPr>
        <p:spPr bwMode="auto">
          <a:xfrm>
            <a:off x="1074738" y="1355725"/>
            <a:ext cx="63500" cy="55563"/>
          </a:xfrm>
          <a:prstGeom prst="ellipse">
            <a:avLst/>
          </a:prstGeom>
          <a:noFill/>
          <a:ln w="15875">
            <a:solidFill>
              <a:srgbClr val="FFEEB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4" name="Oval 195"/>
          <p:cNvSpPr>
            <a:spLocks noChangeArrowheads="1"/>
          </p:cNvSpPr>
          <p:nvPr/>
        </p:nvSpPr>
        <p:spPr bwMode="auto">
          <a:xfrm>
            <a:off x="1076325" y="1358900"/>
            <a:ext cx="58738" cy="49213"/>
          </a:xfrm>
          <a:prstGeom prst="ellipse">
            <a:avLst/>
          </a:prstGeom>
          <a:noFill/>
          <a:ln w="15875">
            <a:solidFill>
              <a:srgbClr val="FFF0C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5" name="Oval 196"/>
          <p:cNvSpPr>
            <a:spLocks noChangeArrowheads="1"/>
          </p:cNvSpPr>
          <p:nvPr/>
        </p:nvSpPr>
        <p:spPr bwMode="auto">
          <a:xfrm>
            <a:off x="1079500" y="1362075"/>
            <a:ext cx="52388" cy="42863"/>
          </a:xfrm>
          <a:prstGeom prst="ellipse">
            <a:avLst/>
          </a:prstGeom>
          <a:noFill/>
          <a:ln w="15875">
            <a:solidFill>
              <a:srgbClr val="FFF2C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6" name="Oval 197"/>
          <p:cNvSpPr>
            <a:spLocks noChangeArrowheads="1"/>
          </p:cNvSpPr>
          <p:nvPr/>
        </p:nvSpPr>
        <p:spPr bwMode="auto">
          <a:xfrm>
            <a:off x="1082675" y="1365250"/>
            <a:ext cx="46038" cy="36513"/>
          </a:xfrm>
          <a:prstGeom prst="ellipse">
            <a:avLst/>
          </a:prstGeom>
          <a:noFill/>
          <a:ln w="15875">
            <a:solidFill>
              <a:srgbClr val="FFF4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7" name="Oval 198"/>
          <p:cNvSpPr>
            <a:spLocks noChangeArrowheads="1"/>
          </p:cNvSpPr>
          <p:nvPr/>
        </p:nvSpPr>
        <p:spPr bwMode="auto">
          <a:xfrm>
            <a:off x="1085850" y="1365250"/>
            <a:ext cx="39688" cy="36513"/>
          </a:xfrm>
          <a:prstGeom prst="ellipse">
            <a:avLst/>
          </a:prstGeom>
          <a:noFill/>
          <a:ln w="15875">
            <a:solidFill>
              <a:srgbClr val="FFF6D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8" name="Oval 199"/>
          <p:cNvSpPr>
            <a:spLocks noChangeArrowheads="1"/>
          </p:cNvSpPr>
          <p:nvPr/>
        </p:nvSpPr>
        <p:spPr bwMode="auto">
          <a:xfrm>
            <a:off x="1089025" y="1368425"/>
            <a:ext cx="33338" cy="30163"/>
          </a:xfrm>
          <a:prstGeom prst="ellipse">
            <a:avLst/>
          </a:prstGeom>
          <a:noFill/>
          <a:ln w="15875">
            <a:solidFill>
              <a:srgbClr val="FFF8E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19" name="Oval 200"/>
          <p:cNvSpPr>
            <a:spLocks noChangeArrowheads="1"/>
          </p:cNvSpPr>
          <p:nvPr/>
        </p:nvSpPr>
        <p:spPr bwMode="auto">
          <a:xfrm>
            <a:off x="1092200" y="1371600"/>
            <a:ext cx="26988" cy="23813"/>
          </a:xfrm>
          <a:prstGeom prst="ellipse">
            <a:avLst/>
          </a:prstGeom>
          <a:noFill/>
          <a:ln w="15875">
            <a:solidFill>
              <a:srgbClr val="FFFAE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0" name="Oval 201"/>
          <p:cNvSpPr>
            <a:spLocks noChangeArrowheads="1"/>
          </p:cNvSpPr>
          <p:nvPr/>
        </p:nvSpPr>
        <p:spPr bwMode="auto">
          <a:xfrm>
            <a:off x="1095375" y="1374775"/>
            <a:ext cx="20638" cy="17463"/>
          </a:xfrm>
          <a:prstGeom prst="ellipse">
            <a:avLst/>
          </a:prstGeom>
          <a:noFill/>
          <a:ln w="15875">
            <a:solidFill>
              <a:srgbClr val="FFFCF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1" name="Oval 202"/>
          <p:cNvSpPr>
            <a:spLocks noChangeArrowheads="1"/>
          </p:cNvSpPr>
          <p:nvPr/>
        </p:nvSpPr>
        <p:spPr bwMode="auto">
          <a:xfrm>
            <a:off x="1098550" y="1377950"/>
            <a:ext cx="14288" cy="11113"/>
          </a:xfrm>
          <a:prstGeom prst="ellipse">
            <a:avLst/>
          </a:prstGeom>
          <a:noFill/>
          <a:ln w="15875">
            <a:solidFill>
              <a:srgbClr val="FFFEF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2" name="Oval 203"/>
          <p:cNvSpPr>
            <a:spLocks noChangeArrowheads="1"/>
          </p:cNvSpPr>
          <p:nvPr/>
        </p:nvSpPr>
        <p:spPr bwMode="auto">
          <a:xfrm>
            <a:off x="1101725" y="1381125"/>
            <a:ext cx="9525" cy="4763"/>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3" name="Oval 204"/>
          <p:cNvSpPr>
            <a:spLocks noChangeArrowheads="1"/>
          </p:cNvSpPr>
          <p:nvPr/>
        </p:nvSpPr>
        <p:spPr bwMode="auto">
          <a:xfrm>
            <a:off x="992188" y="1289050"/>
            <a:ext cx="228600" cy="188913"/>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4" name="Rectangle 205"/>
          <p:cNvSpPr>
            <a:spLocks noChangeArrowheads="1"/>
          </p:cNvSpPr>
          <p:nvPr/>
        </p:nvSpPr>
        <p:spPr bwMode="auto">
          <a:xfrm>
            <a:off x="1000125" y="952500"/>
            <a:ext cx="3175" cy="3175"/>
          </a:xfrm>
          <a:prstGeom prst="rect">
            <a:avLst/>
          </a:prstGeom>
          <a:solidFill>
            <a:srgbClr val="2F12D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5" name="Oval 206"/>
          <p:cNvSpPr>
            <a:spLocks noChangeArrowheads="1"/>
          </p:cNvSpPr>
          <p:nvPr/>
        </p:nvSpPr>
        <p:spPr bwMode="auto">
          <a:xfrm>
            <a:off x="1003300" y="1120775"/>
            <a:ext cx="165100" cy="104775"/>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6" name="Oval 207"/>
          <p:cNvSpPr>
            <a:spLocks noChangeArrowheads="1"/>
          </p:cNvSpPr>
          <p:nvPr/>
        </p:nvSpPr>
        <p:spPr bwMode="auto">
          <a:xfrm>
            <a:off x="1006475" y="1120775"/>
            <a:ext cx="158750" cy="104775"/>
          </a:xfrm>
          <a:prstGeom prst="ellipse">
            <a:avLst/>
          </a:prstGeom>
          <a:noFill/>
          <a:ln w="15875">
            <a:solidFill>
              <a:srgbClr val="FFBE0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7" name="Oval 208"/>
          <p:cNvSpPr>
            <a:spLocks noChangeArrowheads="1"/>
          </p:cNvSpPr>
          <p:nvPr/>
        </p:nvSpPr>
        <p:spPr bwMode="auto">
          <a:xfrm>
            <a:off x="1009650" y="1123950"/>
            <a:ext cx="152400" cy="98425"/>
          </a:xfrm>
          <a:prstGeom prst="ellipse">
            <a:avLst/>
          </a:prstGeom>
          <a:noFill/>
          <a:ln w="15875">
            <a:solidFill>
              <a:srgbClr val="FFC01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8" name="Oval 209"/>
          <p:cNvSpPr>
            <a:spLocks noChangeArrowheads="1"/>
          </p:cNvSpPr>
          <p:nvPr/>
        </p:nvSpPr>
        <p:spPr bwMode="auto">
          <a:xfrm>
            <a:off x="1012825" y="1123950"/>
            <a:ext cx="146050" cy="98425"/>
          </a:xfrm>
          <a:prstGeom prst="ellipse">
            <a:avLst/>
          </a:prstGeom>
          <a:noFill/>
          <a:ln w="15875">
            <a:solidFill>
              <a:srgbClr val="FFC31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29" name="Oval 210"/>
          <p:cNvSpPr>
            <a:spLocks noChangeArrowheads="1"/>
          </p:cNvSpPr>
          <p:nvPr/>
        </p:nvSpPr>
        <p:spPr bwMode="auto">
          <a:xfrm>
            <a:off x="1016000" y="1127125"/>
            <a:ext cx="139700" cy="92075"/>
          </a:xfrm>
          <a:prstGeom prst="ellipse">
            <a:avLst/>
          </a:prstGeom>
          <a:noFill/>
          <a:ln w="15875">
            <a:solidFill>
              <a:srgbClr val="FFC62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0" name="Oval 211"/>
          <p:cNvSpPr>
            <a:spLocks noChangeArrowheads="1"/>
          </p:cNvSpPr>
          <p:nvPr/>
        </p:nvSpPr>
        <p:spPr bwMode="auto">
          <a:xfrm>
            <a:off x="1019175" y="1130300"/>
            <a:ext cx="133350" cy="85725"/>
          </a:xfrm>
          <a:prstGeom prst="ellipse">
            <a:avLst/>
          </a:prstGeom>
          <a:noFill/>
          <a:ln w="15875">
            <a:solidFill>
              <a:srgbClr val="FFC83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1" name="Oval 212"/>
          <p:cNvSpPr>
            <a:spLocks noChangeArrowheads="1"/>
          </p:cNvSpPr>
          <p:nvPr/>
        </p:nvSpPr>
        <p:spPr bwMode="auto">
          <a:xfrm>
            <a:off x="1022350" y="1130300"/>
            <a:ext cx="128588" cy="85725"/>
          </a:xfrm>
          <a:prstGeom prst="ellipse">
            <a:avLst/>
          </a:prstGeom>
          <a:noFill/>
          <a:ln w="15875">
            <a:solidFill>
              <a:srgbClr val="FFCB3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2" name="Oval 213"/>
          <p:cNvSpPr>
            <a:spLocks noChangeArrowheads="1"/>
          </p:cNvSpPr>
          <p:nvPr/>
        </p:nvSpPr>
        <p:spPr bwMode="auto">
          <a:xfrm>
            <a:off x="1025525" y="1133475"/>
            <a:ext cx="122238" cy="79375"/>
          </a:xfrm>
          <a:prstGeom prst="ellipse">
            <a:avLst/>
          </a:prstGeom>
          <a:noFill/>
          <a:ln w="15875">
            <a:solidFill>
              <a:srgbClr val="FFCD4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3" name="Oval 214"/>
          <p:cNvSpPr>
            <a:spLocks noChangeArrowheads="1"/>
          </p:cNvSpPr>
          <p:nvPr/>
        </p:nvSpPr>
        <p:spPr bwMode="auto">
          <a:xfrm>
            <a:off x="1028700" y="1136650"/>
            <a:ext cx="115888" cy="73025"/>
          </a:xfrm>
          <a:prstGeom prst="ellipse">
            <a:avLst/>
          </a:prstGeom>
          <a:noFill/>
          <a:ln w="15875">
            <a:solidFill>
              <a:srgbClr val="FFD04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4" name="Oval 215"/>
          <p:cNvSpPr>
            <a:spLocks noChangeArrowheads="1"/>
          </p:cNvSpPr>
          <p:nvPr/>
        </p:nvSpPr>
        <p:spPr bwMode="auto">
          <a:xfrm>
            <a:off x="1031875" y="1136650"/>
            <a:ext cx="109538" cy="73025"/>
          </a:xfrm>
          <a:prstGeom prst="ellipse">
            <a:avLst/>
          </a:prstGeom>
          <a:noFill/>
          <a:ln w="15875">
            <a:solidFill>
              <a:srgbClr val="FFD35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5" name="Oval 216"/>
          <p:cNvSpPr>
            <a:spLocks noChangeArrowheads="1"/>
          </p:cNvSpPr>
          <p:nvPr/>
        </p:nvSpPr>
        <p:spPr bwMode="auto">
          <a:xfrm>
            <a:off x="1035050" y="1139825"/>
            <a:ext cx="103188" cy="66675"/>
          </a:xfrm>
          <a:prstGeom prst="ellipse">
            <a:avLst/>
          </a:prstGeom>
          <a:noFill/>
          <a:ln w="15875">
            <a:solidFill>
              <a:srgbClr val="FFD56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6" name="Oval 217"/>
          <p:cNvSpPr>
            <a:spLocks noChangeArrowheads="1"/>
          </p:cNvSpPr>
          <p:nvPr/>
        </p:nvSpPr>
        <p:spPr bwMode="auto">
          <a:xfrm>
            <a:off x="1036638" y="1139825"/>
            <a:ext cx="98425" cy="66675"/>
          </a:xfrm>
          <a:prstGeom prst="ellipse">
            <a:avLst/>
          </a:prstGeom>
          <a:noFill/>
          <a:ln w="15875">
            <a:solidFill>
              <a:srgbClr val="FFD86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7" name="Oval 218"/>
          <p:cNvSpPr>
            <a:spLocks noChangeArrowheads="1"/>
          </p:cNvSpPr>
          <p:nvPr/>
        </p:nvSpPr>
        <p:spPr bwMode="auto">
          <a:xfrm>
            <a:off x="1039813" y="1143000"/>
            <a:ext cx="92075" cy="60325"/>
          </a:xfrm>
          <a:prstGeom prst="ellipse">
            <a:avLst/>
          </a:prstGeom>
          <a:noFill/>
          <a:ln w="15875">
            <a:solidFill>
              <a:srgbClr val="FFDB7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8" name="Oval 219"/>
          <p:cNvSpPr>
            <a:spLocks noChangeArrowheads="1"/>
          </p:cNvSpPr>
          <p:nvPr/>
        </p:nvSpPr>
        <p:spPr bwMode="auto">
          <a:xfrm>
            <a:off x="1042988" y="1146175"/>
            <a:ext cx="85725" cy="53975"/>
          </a:xfrm>
          <a:prstGeom prst="ellipse">
            <a:avLst/>
          </a:prstGeom>
          <a:noFill/>
          <a:ln w="15875">
            <a:solidFill>
              <a:srgbClr val="FFDD7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39" name="Oval 220"/>
          <p:cNvSpPr>
            <a:spLocks noChangeArrowheads="1"/>
          </p:cNvSpPr>
          <p:nvPr/>
        </p:nvSpPr>
        <p:spPr bwMode="auto">
          <a:xfrm>
            <a:off x="1046163" y="1146175"/>
            <a:ext cx="79375" cy="53975"/>
          </a:xfrm>
          <a:prstGeom prst="ellipse">
            <a:avLst/>
          </a:prstGeom>
          <a:noFill/>
          <a:ln w="15875">
            <a:solidFill>
              <a:srgbClr val="FFE08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0" name="Oval 221"/>
          <p:cNvSpPr>
            <a:spLocks noChangeArrowheads="1"/>
          </p:cNvSpPr>
          <p:nvPr/>
        </p:nvSpPr>
        <p:spPr bwMode="auto">
          <a:xfrm>
            <a:off x="1049338" y="1149350"/>
            <a:ext cx="73025" cy="47625"/>
          </a:xfrm>
          <a:prstGeom prst="ellipse">
            <a:avLst/>
          </a:prstGeom>
          <a:noFill/>
          <a:ln w="15875">
            <a:solidFill>
              <a:srgbClr val="FFE39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1" name="Oval 222"/>
          <p:cNvSpPr>
            <a:spLocks noChangeArrowheads="1"/>
          </p:cNvSpPr>
          <p:nvPr/>
        </p:nvSpPr>
        <p:spPr bwMode="auto">
          <a:xfrm>
            <a:off x="1052513" y="1152525"/>
            <a:ext cx="66675" cy="41275"/>
          </a:xfrm>
          <a:prstGeom prst="ellipse">
            <a:avLst/>
          </a:prstGeom>
          <a:noFill/>
          <a:ln w="15875">
            <a:solidFill>
              <a:srgbClr val="FFE59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2" name="Oval 223"/>
          <p:cNvSpPr>
            <a:spLocks noChangeArrowheads="1"/>
          </p:cNvSpPr>
          <p:nvPr/>
        </p:nvSpPr>
        <p:spPr bwMode="auto">
          <a:xfrm>
            <a:off x="1055688" y="1152525"/>
            <a:ext cx="60325" cy="41275"/>
          </a:xfrm>
          <a:prstGeom prst="ellipse">
            <a:avLst/>
          </a:prstGeom>
          <a:noFill/>
          <a:ln w="15875">
            <a:solidFill>
              <a:srgbClr val="FFE8A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3" name="Oval 224"/>
          <p:cNvSpPr>
            <a:spLocks noChangeArrowheads="1"/>
          </p:cNvSpPr>
          <p:nvPr/>
        </p:nvSpPr>
        <p:spPr bwMode="auto">
          <a:xfrm>
            <a:off x="1058863" y="1154113"/>
            <a:ext cx="53975" cy="38100"/>
          </a:xfrm>
          <a:prstGeom prst="ellipse">
            <a:avLst/>
          </a:prstGeom>
          <a:noFill/>
          <a:ln w="15875">
            <a:solidFill>
              <a:srgbClr val="FFEAB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4" name="Oval 225"/>
          <p:cNvSpPr>
            <a:spLocks noChangeArrowheads="1"/>
          </p:cNvSpPr>
          <p:nvPr/>
        </p:nvSpPr>
        <p:spPr bwMode="auto">
          <a:xfrm>
            <a:off x="1062038" y="1154113"/>
            <a:ext cx="49212" cy="38100"/>
          </a:xfrm>
          <a:prstGeom prst="ellipse">
            <a:avLst/>
          </a:prstGeom>
          <a:noFill/>
          <a:ln w="15875">
            <a:solidFill>
              <a:srgbClr val="FFEDB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5" name="Oval 226"/>
          <p:cNvSpPr>
            <a:spLocks noChangeArrowheads="1"/>
          </p:cNvSpPr>
          <p:nvPr/>
        </p:nvSpPr>
        <p:spPr bwMode="auto">
          <a:xfrm>
            <a:off x="1065213" y="1157288"/>
            <a:ext cx="42862" cy="31750"/>
          </a:xfrm>
          <a:prstGeom prst="ellipse">
            <a:avLst/>
          </a:prstGeom>
          <a:noFill/>
          <a:ln w="15875">
            <a:solidFill>
              <a:srgbClr val="FFF0C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6" name="Oval 227"/>
          <p:cNvSpPr>
            <a:spLocks noChangeArrowheads="1"/>
          </p:cNvSpPr>
          <p:nvPr/>
        </p:nvSpPr>
        <p:spPr bwMode="auto">
          <a:xfrm>
            <a:off x="1068388" y="1160463"/>
            <a:ext cx="36512" cy="25400"/>
          </a:xfrm>
          <a:prstGeom prst="ellipse">
            <a:avLst/>
          </a:prstGeom>
          <a:noFill/>
          <a:ln w="15875">
            <a:solidFill>
              <a:srgbClr val="FFF2C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7" name="Oval 228"/>
          <p:cNvSpPr>
            <a:spLocks noChangeArrowheads="1"/>
          </p:cNvSpPr>
          <p:nvPr/>
        </p:nvSpPr>
        <p:spPr bwMode="auto">
          <a:xfrm>
            <a:off x="1071563" y="1160463"/>
            <a:ext cx="30162" cy="25400"/>
          </a:xfrm>
          <a:prstGeom prst="ellipse">
            <a:avLst/>
          </a:prstGeom>
          <a:noFill/>
          <a:ln w="15875">
            <a:solidFill>
              <a:srgbClr val="FFF5D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8" name="Oval 229"/>
          <p:cNvSpPr>
            <a:spLocks noChangeArrowheads="1"/>
          </p:cNvSpPr>
          <p:nvPr/>
        </p:nvSpPr>
        <p:spPr bwMode="auto">
          <a:xfrm>
            <a:off x="1074738" y="1163638"/>
            <a:ext cx="23812" cy="19050"/>
          </a:xfrm>
          <a:prstGeom prst="ellipse">
            <a:avLst/>
          </a:prstGeom>
          <a:noFill/>
          <a:ln w="15875">
            <a:solidFill>
              <a:srgbClr val="FFF8E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49" name="Oval 230"/>
          <p:cNvSpPr>
            <a:spLocks noChangeArrowheads="1"/>
          </p:cNvSpPr>
          <p:nvPr/>
        </p:nvSpPr>
        <p:spPr bwMode="auto">
          <a:xfrm>
            <a:off x="1076325" y="1166813"/>
            <a:ext cx="19050" cy="12700"/>
          </a:xfrm>
          <a:prstGeom prst="ellipse">
            <a:avLst/>
          </a:prstGeom>
          <a:noFill/>
          <a:ln w="15875">
            <a:solidFill>
              <a:srgbClr val="FFFAE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50" name="Oval 231"/>
          <p:cNvSpPr>
            <a:spLocks noChangeArrowheads="1"/>
          </p:cNvSpPr>
          <p:nvPr/>
        </p:nvSpPr>
        <p:spPr bwMode="auto">
          <a:xfrm>
            <a:off x="1079500" y="1166813"/>
            <a:ext cx="12700" cy="12700"/>
          </a:xfrm>
          <a:prstGeom prst="ellipse">
            <a:avLst/>
          </a:prstGeom>
          <a:noFill/>
          <a:ln w="15875">
            <a:solidFill>
              <a:srgbClr val="FFFDF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51" name="Oval 232"/>
          <p:cNvSpPr>
            <a:spLocks noChangeArrowheads="1"/>
          </p:cNvSpPr>
          <p:nvPr/>
        </p:nvSpPr>
        <p:spPr bwMode="auto">
          <a:xfrm>
            <a:off x="1082675" y="1169988"/>
            <a:ext cx="6350"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52" name="Oval 233"/>
          <p:cNvSpPr>
            <a:spLocks noChangeArrowheads="1"/>
          </p:cNvSpPr>
          <p:nvPr/>
        </p:nvSpPr>
        <p:spPr bwMode="auto">
          <a:xfrm>
            <a:off x="1003300" y="1120775"/>
            <a:ext cx="165100" cy="104775"/>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53" name="Rectangle 268"/>
          <p:cNvSpPr>
            <a:spLocks noChangeArrowheads="1"/>
          </p:cNvSpPr>
          <p:nvPr/>
        </p:nvSpPr>
        <p:spPr bwMode="auto">
          <a:xfrm>
            <a:off x="4699000" y="728663"/>
            <a:ext cx="4119563"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800">
                <a:solidFill>
                  <a:srgbClr val="000000"/>
                </a:solidFill>
                <a:ea typeface="ＭＳ Ｐゴシック" pitchFamily="34" charset="-128"/>
              </a:rPr>
              <a:t>3000 paquets de protons</a:t>
            </a:r>
          </a:p>
          <a:p>
            <a:pPr>
              <a:spcBef>
                <a:spcPct val="0"/>
              </a:spcBef>
              <a:buClrTx/>
              <a:buSzTx/>
              <a:buFontTx/>
              <a:buNone/>
            </a:pPr>
            <a:r>
              <a:rPr lang="en-US" altLang="fr-FR" sz="1800">
                <a:solidFill>
                  <a:srgbClr val="000000"/>
                </a:solidFill>
                <a:ea typeface="ＭＳ Ｐゴシック" pitchFamily="34" charset="-128"/>
              </a:rPr>
              <a:t>100 milliard de protons par paquet</a:t>
            </a:r>
          </a:p>
          <a:p>
            <a:pPr eaLnBrk="1" hangingPunct="1">
              <a:spcBef>
                <a:spcPct val="0"/>
              </a:spcBef>
              <a:buClrTx/>
              <a:buSzTx/>
              <a:buFontTx/>
              <a:buNone/>
            </a:pPr>
            <a:r>
              <a:rPr lang="en-US" altLang="fr-FR" sz="1800"/>
              <a:t>Croisements de faisceaux: </a:t>
            </a:r>
            <a:r>
              <a:rPr lang="en-US" altLang="fr-FR" sz="1800">
                <a:solidFill>
                  <a:srgbClr val="000000"/>
                </a:solidFill>
              </a:rPr>
              <a:t>20 MHz </a:t>
            </a:r>
          </a:p>
          <a:p>
            <a:pPr eaLnBrk="1" hangingPunct="1">
              <a:spcBef>
                <a:spcPct val="0"/>
              </a:spcBef>
              <a:buClrTx/>
              <a:buSzTx/>
              <a:buFontTx/>
              <a:buNone/>
            </a:pPr>
            <a:endParaRPr lang="en-US" altLang="fr-FR" sz="1800"/>
          </a:p>
          <a:p>
            <a:pPr>
              <a:spcBef>
                <a:spcPct val="0"/>
              </a:spcBef>
              <a:buClrTx/>
              <a:buSzTx/>
              <a:buFontTx/>
              <a:buNone/>
            </a:pPr>
            <a:r>
              <a:rPr lang="en-US" altLang="fr-FR" sz="1800">
                <a:solidFill>
                  <a:srgbClr val="000000"/>
                </a:solidFill>
              </a:rPr>
              <a:t>~ </a:t>
            </a:r>
            <a:r>
              <a:rPr lang="en-US" altLang="fr-FR" sz="1800">
                <a:solidFill>
                  <a:srgbClr val="FF0000"/>
                </a:solidFill>
              </a:rPr>
              <a:t>20 collisions de protons</a:t>
            </a:r>
          </a:p>
          <a:p>
            <a:pPr>
              <a:spcBef>
                <a:spcPct val="0"/>
              </a:spcBef>
              <a:buClrTx/>
              <a:buSzTx/>
              <a:buFontTx/>
              <a:buNone/>
            </a:pPr>
            <a:r>
              <a:rPr lang="en-US" altLang="fr-FR" sz="1800">
                <a:solidFill>
                  <a:srgbClr val="FF0000"/>
                </a:solidFill>
              </a:rPr>
              <a:t> </a:t>
            </a:r>
            <a:r>
              <a:rPr lang="en-US" altLang="fr-FR" sz="1800">
                <a:solidFill>
                  <a:srgbClr val="000000"/>
                </a:solidFill>
              </a:rPr>
              <a:t>par croisement des faisceaux</a:t>
            </a:r>
            <a:endParaRPr lang="en-US" altLang="fr-FR" sz="1800"/>
          </a:p>
          <a:p>
            <a:pPr>
              <a:spcBef>
                <a:spcPct val="0"/>
              </a:spcBef>
              <a:buClrTx/>
              <a:buSzTx/>
              <a:buFontTx/>
              <a:buNone/>
            </a:pPr>
            <a:endParaRPr lang="en-US" altLang="fr-FR" sz="1600">
              <a:ea typeface="ＭＳ Ｐゴシック" pitchFamily="34" charset="-128"/>
            </a:endParaRPr>
          </a:p>
        </p:txBody>
      </p:sp>
      <p:sp>
        <p:nvSpPr>
          <p:cNvPr id="56554" name="Rectangle 269"/>
          <p:cNvSpPr>
            <a:spLocks noChangeArrowheads="1"/>
          </p:cNvSpPr>
          <p:nvPr/>
        </p:nvSpPr>
        <p:spPr bwMode="auto">
          <a:xfrm>
            <a:off x="9043988" y="920750"/>
            <a:ext cx="63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800">
                <a:solidFill>
                  <a:srgbClr val="000000"/>
                </a:solidFill>
                <a:latin typeface="Helvetica" pitchFamily="34" charset="0"/>
                <a:ea typeface="ＭＳ Ｐゴシック" pitchFamily="34" charset="-128"/>
              </a:rPr>
              <a:t> </a:t>
            </a:r>
            <a:endParaRPr lang="en-US" altLang="fr-FR" sz="2800">
              <a:latin typeface="Times" pitchFamily="1" charset="0"/>
              <a:ea typeface="ＭＳ Ｐゴシック" pitchFamily="34" charset="-128"/>
            </a:endParaRPr>
          </a:p>
        </p:txBody>
      </p:sp>
      <p:sp>
        <p:nvSpPr>
          <p:cNvPr id="56555" name="Rectangle 272"/>
          <p:cNvSpPr>
            <a:spLocks noChangeArrowheads="1"/>
          </p:cNvSpPr>
          <p:nvPr/>
        </p:nvSpPr>
        <p:spPr bwMode="auto">
          <a:xfrm>
            <a:off x="7164388" y="1320800"/>
            <a:ext cx="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endParaRPr lang="en-GB" altLang="fr-FR" sz="2800">
              <a:latin typeface="Times" pitchFamily="1" charset="0"/>
              <a:ea typeface="ＭＳ Ｐゴシック" pitchFamily="34" charset="-128"/>
            </a:endParaRPr>
          </a:p>
        </p:txBody>
      </p:sp>
      <p:sp>
        <p:nvSpPr>
          <p:cNvPr id="56556" name="Rectangle 289"/>
          <p:cNvSpPr>
            <a:spLocks noChangeArrowheads="1"/>
          </p:cNvSpPr>
          <p:nvPr/>
        </p:nvSpPr>
        <p:spPr bwMode="auto">
          <a:xfrm>
            <a:off x="323850" y="4289425"/>
            <a:ext cx="7953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800">
                <a:solidFill>
                  <a:srgbClr val="000000"/>
                </a:solidFill>
                <a:latin typeface="Helvetica" pitchFamily="34" charset="0"/>
                <a:ea typeface="ＭＳ Ｐゴシック" pitchFamily="34" charset="-128"/>
              </a:rPr>
              <a:t>Partons</a:t>
            </a:r>
            <a:endParaRPr lang="en-US" altLang="fr-FR" sz="2800">
              <a:latin typeface="Times" pitchFamily="1" charset="0"/>
              <a:ea typeface="ＭＳ Ｐゴシック" pitchFamily="34" charset="-128"/>
            </a:endParaRPr>
          </a:p>
        </p:txBody>
      </p:sp>
      <p:sp>
        <p:nvSpPr>
          <p:cNvPr id="56557" name="Rectangle 290"/>
          <p:cNvSpPr>
            <a:spLocks noChangeArrowheads="1"/>
          </p:cNvSpPr>
          <p:nvPr/>
        </p:nvSpPr>
        <p:spPr bwMode="auto">
          <a:xfrm>
            <a:off x="703263" y="4289425"/>
            <a:ext cx="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endParaRPr lang="en-GB" altLang="fr-FR" sz="2800">
              <a:latin typeface="Times" pitchFamily="1" charset="0"/>
              <a:ea typeface="ＭＳ Ｐゴシック" pitchFamily="34" charset="-128"/>
            </a:endParaRPr>
          </a:p>
        </p:txBody>
      </p:sp>
      <p:sp>
        <p:nvSpPr>
          <p:cNvPr id="56558" name="Rectangle 291"/>
          <p:cNvSpPr>
            <a:spLocks noChangeArrowheads="1"/>
          </p:cNvSpPr>
          <p:nvPr/>
        </p:nvSpPr>
        <p:spPr bwMode="auto">
          <a:xfrm>
            <a:off x="323850" y="4557713"/>
            <a:ext cx="1287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400">
                <a:solidFill>
                  <a:srgbClr val="000000"/>
                </a:solidFill>
                <a:latin typeface="Helvetica" pitchFamily="34" charset="0"/>
                <a:ea typeface="ＭＳ Ｐゴシック" pitchFamily="34" charset="-128"/>
              </a:rPr>
              <a:t>(quarks, gluons)</a:t>
            </a:r>
            <a:endParaRPr lang="en-US" altLang="fr-FR" sz="2800">
              <a:latin typeface="Times" pitchFamily="1" charset="0"/>
              <a:ea typeface="ＭＳ Ｐゴシック" pitchFamily="34" charset="-128"/>
            </a:endParaRPr>
          </a:p>
        </p:txBody>
      </p:sp>
      <p:sp>
        <p:nvSpPr>
          <p:cNvPr id="56559" name="Rectangle 292"/>
          <p:cNvSpPr>
            <a:spLocks noChangeArrowheads="1"/>
          </p:cNvSpPr>
          <p:nvPr/>
        </p:nvSpPr>
        <p:spPr bwMode="auto">
          <a:xfrm>
            <a:off x="334963" y="3362325"/>
            <a:ext cx="7953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800">
                <a:solidFill>
                  <a:srgbClr val="000000"/>
                </a:solidFill>
                <a:latin typeface="Helvetica" pitchFamily="34" charset="0"/>
                <a:ea typeface="ＭＳ Ｐゴシック" pitchFamily="34" charset="-128"/>
              </a:rPr>
              <a:t>Protons</a:t>
            </a:r>
            <a:endParaRPr lang="en-US" altLang="fr-FR" sz="2800">
              <a:latin typeface="Times" pitchFamily="1" charset="0"/>
              <a:ea typeface="ＭＳ Ｐゴシック" pitchFamily="34" charset="-128"/>
            </a:endParaRPr>
          </a:p>
        </p:txBody>
      </p:sp>
      <p:sp>
        <p:nvSpPr>
          <p:cNvPr id="56560" name="Rectangle 294"/>
          <p:cNvSpPr>
            <a:spLocks noChangeArrowheads="1"/>
          </p:cNvSpPr>
          <p:nvPr/>
        </p:nvSpPr>
        <p:spPr bwMode="auto">
          <a:xfrm>
            <a:off x="8472488" y="4906963"/>
            <a:ext cx="92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a:solidFill>
                  <a:srgbClr val="AA0008"/>
                </a:solidFill>
                <a:latin typeface="Helvetica" pitchFamily="34" charset="0"/>
                <a:ea typeface="ＭＳ Ｐゴシック" pitchFamily="34" charset="-128"/>
              </a:rPr>
              <a:t> </a:t>
            </a:r>
            <a:endParaRPr lang="en-US" altLang="fr-FR" sz="2800">
              <a:latin typeface="Times" pitchFamily="1" charset="0"/>
              <a:ea typeface="ＭＳ Ｐゴシック" pitchFamily="34" charset="-128"/>
            </a:endParaRPr>
          </a:p>
        </p:txBody>
      </p:sp>
      <p:pic>
        <p:nvPicPr>
          <p:cNvPr id="56561" name="Picture 2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2178050"/>
            <a:ext cx="16129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562" name="Picture 29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2875" y="2203450"/>
            <a:ext cx="1625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563" name="Line 297"/>
          <p:cNvSpPr>
            <a:spLocks noChangeShapeType="1"/>
          </p:cNvSpPr>
          <p:nvPr/>
        </p:nvSpPr>
        <p:spPr bwMode="auto">
          <a:xfrm flipH="1">
            <a:off x="1870075" y="2559050"/>
            <a:ext cx="139700" cy="86360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4" name="Line 298"/>
          <p:cNvSpPr>
            <a:spLocks noChangeShapeType="1"/>
          </p:cNvSpPr>
          <p:nvPr/>
        </p:nvSpPr>
        <p:spPr bwMode="auto">
          <a:xfrm>
            <a:off x="2058988" y="2559050"/>
            <a:ext cx="407987" cy="722313"/>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5" name="Line 299"/>
          <p:cNvSpPr>
            <a:spLocks noChangeShapeType="1"/>
          </p:cNvSpPr>
          <p:nvPr/>
        </p:nvSpPr>
        <p:spPr bwMode="auto">
          <a:xfrm flipH="1">
            <a:off x="2744788" y="2559050"/>
            <a:ext cx="319087" cy="73660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6" name="Line 300"/>
          <p:cNvSpPr>
            <a:spLocks noChangeShapeType="1"/>
          </p:cNvSpPr>
          <p:nvPr/>
        </p:nvSpPr>
        <p:spPr bwMode="auto">
          <a:xfrm>
            <a:off x="3100388" y="2559050"/>
            <a:ext cx="192087" cy="7508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7" name="Line 396"/>
          <p:cNvSpPr>
            <a:spLocks noChangeShapeType="1"/>
          </p:cNvSpPr>
          <p:nvPr/>
        </p:nvSpPr>
        <p:spPr bwMode="auto">
          <a:xfrm>
            <a:off x="2287588" y="3538538"/>
            <a:ext cx="127000" cy="1077912"/>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8" name="Line 397"/>
          <p:cNvSpPr>
            <a:spLocks noChangeShapeType="1"/>
          </p:cNvSpPr>
          <p:nvPr/>
        </p:nvSpPr>
        <p:spPr bwMode="auto">
          <a:xfrm>
            <a:off x="2298700" y="3549650"/>
            <a:ext cx="257175" cy="903288"/>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69" name="Line 398"/>
          <p:cNvSpPr>
            <a:spLocks noChangeShapeType="1"/>
          </p:cNvSpPr>
          <p:nvPr/>
        </p:nvSpPr>
        <p:spPr bwMode="auto">
          <a:xfrm flipH="1">
            <a:off x="2490788" y="3473450"/>
            <a:ext cx="393700" cy="101600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0" name="Line 399"/>
          <p:cNvSpPr>
            <a:spLocks noChangeShapeType="1"/>
          </p:cNvSpPr>
          <p:nvPr/>
        </p:nvSpPr>
        <p:spPr bwMode="auto">
          <a:xfrm flipH="1">
            <a:off x="2668588" y="3473450"/>
            <a:ext cx="215900" cy="109220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571" name="Rectangle 401"/>
          <p:cNvSpPr>
            <a:spLocks noChangeArrowheads="1"/>
          </p:cNvSpPr>
          <p:nvPr/>
        </p:nvSpPr>
        <p:spPr bwMode="auto">
          <a:xfrm>
            <a:off x="1814513" y="1309688"/>
            <a:ext cx="3175" cy="3175"/>
          </a:xfrm>
          <a:prstGeom prst="rect">
            <a:avLst/>
          </a:prstGeom>
          <a:solidFill>
            <a:srgbClr val="8E8E8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2" name="Oval 402"/>
          <p:cNvSpPr>
            <a:spLocks noChangeArrowheads="1"/>
          </p:cNvSpPr>
          <p:nvPr/>
        </p:nvSpPr>
        <p:spPr bwMode="auto">
          <a:xfrm>
            <a:off x="1817688" y="1477963"/>
            <a:ext cx="317500" cy="204787"/>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3" name="Oval 403"/>
          <p:cNvSpPr>
            <a:spLocks noChangeArrowheads="1"/>
          </p:cNvSpPr>
          <p:nvPr/>
        </p:nvSpPr>
        <p:spPr bwMode="auto">
          <a:xfrm>
            <a:off x="1820863" y="1477963"/>
            <a:ext cx="311150" cy="204787"/>
          </a:xfrm>
          <a:prstGeom prst="ellipse">
            <a:avLst/>
          </a:prstGeom>
          <a:noFill/>
          <a:ln w="15875">
            <a:solidFill>
              <a:srgbClr val="FFBC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4" name="Oval 404"/>
          <p:cNvSpPr>
            <a:spLocks noChangeArrowheads="1"/>
          </p:cNvSpPr>
          <p:nvPr/>
        </p:nvSpPr>
        <p:spPr bwMode="auto">
          <a:xfrm>
            <a:off x="1824038" y="1481138"/>
            <a:ext cx="304800" cy="198437"/>
          </a:xfrm>
          <a:prstGeom prst="ellipse">
            <a:avLst/>
          </a:prstGeom>
          <a:noFill/>
          <a:ln w="15875">
            <a:solidFill>
              <a:srgbClr val="FFBE0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5" name="Oval 405"/>
          <p:cNvSpPr>
            <a:spLocks noChangeArrowheads="1"/>
          </p:cNvSpPr>
          <p:nvPr/>
        </p:nvSpPr>
        <p:spPr bwMode="auto">
          <a:xfrm>
            <a:off x="1827213" y="1481138"/>
            <a:ext cx="298450" cy="198437"/>
          </a:xfrm>
          <a:prstGeom prst="ellipse">
            <a:avLst/>
          </a:prstGeom>
          <a:noFill/>
          <a:ln w="15875">
            <a:solidFill>
              <a:srgbClr val="FFBF0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6" name="Oval 406"/>
          <p:cNvSpPr>
            <a:spLocks noChangeArrowheads="1"/>
          </p:cNvSpPr>
          <p:nvPr/>
        </p:nvSpPr>
        <p:spPr bwMode="auto">
          <a:xfrm>
            <a:off x="1830388" y="1484313"/>
            <a:ext cx="292100" cy="192087"/>
          </a:xfrm>
          <a:prstGeom prst="ellipse">
            <a:avLst/>
          </a:prstGeom>
          <a:noFill/>
          <a:ln w="15875">
            <a:solidFill>
              <a:srgbClr val="FFC01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7" name="Oval 407"/>
          <p:cNvSpPr>
            <a:spLocks noChangeArrowheads="1"/>
          </p:cNvSpPr>
          <p:nvPr/>
        </p:nvSpPr>
        <p:spPr bwMode="auto">
          <a:xfrm>
            <a:off x="1833563" y="1487488"/>
            <a:ext cx="285750" cy="185737"/>
          </a:xfrm>
          <a:prstGeom prst="ellipse">
            <a:avLst/>
          </a:prstGeom>
          <a:noFill/>
          <a:ln w="15875">
            <a:solidFill>
              <a:srgbClr val="FFC21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8" name="Oval 408"/>
          <p:cNvSpPr>
            <a:spLocks noChangeArrowheads="1"/>
          </p:cNvSpPr>
          <p:nvPr/>
        </p:nvSpPr>
        <p:spPr bwMode="auto">
          <a:xfrm>
            <a:off x="1836738" y="1487488"/>
            <a:ext cx="279400" cy="185737"/>
          </a:xfrm>
          <a:prstGeom prst="ellipse">
            <a:avLst/>
          </a:prstGeom>
          <a:noFill/>
          <a:ln w="15875">
            <a:solidFill>
              <a:srgbClr val="FFC31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79" name="Oval 409"/>
          <p:cNvSpPr>
            <a:spLocks noChangeArrowheads="1"/>
          </p:cNvSpPr>
          <p:nvPr/>
        </p:nvSpPr>
        <p:spPr bwMode="auto">
          <a:xfrm>
            <a:off x="1838325" y="1490663"/>
            <a:ext cx="274638" cy="179387"/>
          </a:xfrm>
          <a:prstGeom prst="ellipse">
            <a:avLst/>
          </a:prstGeom>
          <a:noFill/>
          <a:ln w="15875">
            <a:solidFill>
              <a:srgbClr val="FFC42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0" name="Oval 410"/>
          <p:cNvSpPr>
            <a:spLocks noChangeArrowheads="1"/>
          </p:cNvSpPr>
          <p:nvPr/>
        </p:nvSpPr>
        <p:spPr bwMode="auto">
          <a:xfrm>
            <a:off x="1841500" y="1493838"/>
            <a:ext cx="268288" cy="173037"/>
          </a:xfrm>
          <a:prstGeom prst="ellipse">
            <a:avLst/>
          </a:prstGeom>
          <a:noFill/>
          <a:ln w="15875">
            <a:solidFill>
              <a:srgbClr val="FFC62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1" name="Oval 411"/>
          <p:cNvSpPr>
            <a:spLocks noChangeArrowheads="1"/>
          </p:cNvSpPr>
          <p:nvPr/>
        </p:nvSpPr>
        <p:spPr bwMode="auto">
          <a:xfrm>
            <a:off x="1844675" y="1493838"/>
            <a:ext cx="261938" cy="173037"/>
          </a:xfrm>
          <a:prstGeom prst="ellipse">
            <a:avLst/>
          </a:prstGeom>
          <a:noFill/>
          <a:ln w="15875">
            <a:solidFill>
              <a:srgbClr val="FFC72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2" name="Oval 412"/>
          <p:cNvSpPr>
            <a:spLocks noChangeArrowheads="1"/>
          </p:cNvSpPr>
          <p:nvPr/>
        </p:nvSpPr>
        <p:spPr bwMode="auto">
          <a:xfrm>
            <a:off x="1847850" y="1497013"/>
            <a:ext cx="257175" cy="166687"/>
          </a:xfrm>
          <a:prstGeom prst="ellipse">
            <a:avLst/>
          </a:prstGeom>
          <a:noFill/>
          <a:ln w="15875">
            <a:solidFill>
              <a:srgbClr val="FFC83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3" name="Oval 413"/>
          <p:cNvSpPr>
            <a:spLocks noChangeArrowheads="1"/>
          </p:cNvSpPr>
          <p:nvPr/>
        </p:nvSpPr>
        <p:spPr bwMode="auto">
          <a:xfrm>
            <a:off x="1851025" y="1497013"/>
            <a:ext cx="250825" cy="163512"/>
          </a:xfrm>
          <a:prstGeom prst="ellipse">
            <a:avLst/>
          </a:prstGeom>
          <a:noFill/>
          <a:ln w="15875">
            <a:solidFill>
              <a:srgbClr val="FFCA3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4" name="Oval 414"/>
          <p:cNvSpPr>
            <a:spLocks noChangeArrowheads="1"/>
          </p:cNvSpPr>
          <p:nvPr/>
        </p:nvSpPr>
        <p:spPr bwMode="auto">
          <a:xfrm>
            <a:off x="1854200" y="1498600"/>
            <a:ext cx="244475" cy="161925"/>
          </a:xfrm>
          <a:prstGeom prst="ellipse">
            <a:avLst/>
          </a:prstGeom>
          <a:noFill/>
          <a:ln w="15875">
            <a:solidFill>
              <a:srgbClr val="FFCB3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5" name="Oval 415"/>
          <p:cNvSpPr>
            <a:spLocks noChangeArrowheads="1"/>
          </p:cNvSpPr>
          <p:nvPr/>
        </p:nvSpPr>
        <p:spPr bwMode="auto">
          <a:xfrm>
            <a:off x="1857375" y="1501775"/>
            <a:ext cx="238125" cy="155575"/>
          </a:xfrm>
          <a:prstGeom prst="ellipse">
            <a:avLst/>
          </a:prstGeom>
          <a:noFill/>
          <a:ln w="15875">
            <a:solidFill>
              <a:srgbClr val="FFCC4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6" name="Oval 416"/>
          <p:cNvSpPr>
            <a:spLocks noChangeArrowheads="1"/>
          </p:cNvSpPr>
          <p:nvPr/>
        </p:nvSpPr>
        <p:spPr bwMode="auto">
          <a:xfrm>
            <a:off x="1860550" y="1501775"/>
            <a:ext cx="231775" cy="152400"/>
          </a:xfrm>
          <a:prstGeom prst="ellipse">
            <a:avLst/>
          </a:prstGeom>
          <a:noFill/>
          <a:ln w="15875">
            <a:solidFill>
              <a:srgbClr val="FFCE4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7" name="Oval 417"/>
          <p:cNvSpPr>
            <a:spLocks noChangeArrowheads="1"/>
          </p:cNvSpPr>
          <p:nvPr/>
        </p:nvSpPr>
        <p:spPr bwMode="auto">
          <a:xfrm>
            <a:off x="1863725" y="1504950"/>
            <a:ext cx="225425" cy="149225"/>
          </a:xfrm>
          <a:prstGeom prst="ellipse">
            <a:avLst/>
          </a:prstGeom>
          <a:noFill/>
          <a:ln w="15875">
            <a:solidFill>
              <a:srgbClr val="FFCF4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8" name="Oval 418"/>
          <p:cNvSpPr>
            <a:spLocks noChangeArrowheads="1"/>
          </p:cNvSpPr>
          <p:nvPr/>
        </p:nvSpPr>
        <p:spPr bwMode="auto">
          <a:xfrm>
            <a:off x="1866900" y="1508125"/>
            <a:ext cx="219075" cy="142875"/>
          </a:xfrm>
          <a:prstGeom prst="ellipse">
            <a:avLst/>
          </a:prstGeom>
          <a:noFill/>
          <a:ln w="15875">
            <a:solidFill>
              <a:srgbClr val="FFD05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89" name="Oval 419"/>
          <p:cNvSpPr>
            <a:spLocks noChangeArrowheads="1"/>
          </p:cNvSpPr>
          <p:nvPr/>
        </p:nvSpPr>
        <p:spPr bwMode="auto">
          <a:xfrm>
            <a:off x="1870075" y="1508125"/>
            <a:ext cx="212725" cy="141288"/>
          </a:xfrm>
          <a:prstGeom prst="ellipse">
            <a:avLst/>
          </a:prstGeom>
          <a:noFill/>
          <a:ln w="15875">
            <a:solidFill>
              <a:srgbClr val="FFD25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0" name="Oval 420"/>
          <p:cNvSpPr>
            <a:spLocks noChangeArrowheads="1"/>
          </p:cNvSpPr>
          <p:nvPr/>
        </p:nvSpPr>
        <p:spPr bwMode="auto">
          <a:xfrm>
            <a:off x="1873250" y="1511300"/>
            <a:ext cx="206375" cy="138113"/>
          </a:xfrm>
          <a:prstGeom prst="ellipse">
            <a:avLst/>
          </a:prstGeom>
          <a:noFill/>
          <a:ln w="15875">
            <a:solidFill>
              <a:srgbClr val="FFD35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1" name="Oval 421"/>
          <p:cNvSpPr>
            <a:spLocks noChangeArrowheads="1"/>
          </p:cNvSpPr>
          <p:nvPr/>
        </p:nvSpPr>
        <p:spPr bwMode="auto">
          <a:xfrm>
            <a:off x="1876425" y="1514475"/>
            <a:ext cx="200025" cy="131763"/>
          </a:xfrm>
          <a:prstGeom prst="ellipse">
            <a:avLst/>
          </a:prstGeom>
          <a:noFill/>
          <a:ln w="15875">
            <a:solidFill>
              <a:srgbClr val="FFD55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2" name="Oval 422"/>
          <p:cNvSpPr>
            <a:spLocks noChangeArrowheads="1"/>
          </p:cNvSpPr>
          <p:nvPr/>
        </p:nvSpPr>
        <p:spPr bwMode="auto">
          <a:xfrm>
            <a:off x="1878013" y="1514475"/>
            <a:ext cx="195262" cy="128588"/>
          </a:xfrm>
          <a:prstGeom prst="ellipse">
            <a:avLst/>
          </a:prstGeom>
          <a:noFill/>
          <a:ln w="15875">
            <a:solidFill>
              <a:srgbClr val="FFD66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3" name="Oval 423"/>
          <p:cNvSpPr>
            <a:spLocks noChangeArrowheads="1"/>
          </p:cNvSpPr>
          <p:nvPr/>
        </p:nvSpPr>
        <p:spPr bwMode="auto">
          <a:xfrm>
            <a:off x="1881188" y="1517650"/>
            <a:ext cx="188912" cy="125413"/>
          </a:xfrm>
          <a:prstGeom prst="ellipse">
            <a:avLst/>
          </a:prstGeom>
          <a:noFill/>
          <a:ln w="15875">
            <a:solidFill>
              <a:srgbClr val="FFD76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4" name="Oval 424"/>
          <p:cNvSpPr>
            <a:spLocks noChangeArrowheads="1"/>
          </p:cNvSpPr>
          <p:nvPr/>
        </p:nvSpPr>
        <p:spPr bwMode="auto">
          <a:xfrm>
            <a:off x="1884363" y="1517650"/>
            <a:ext cx="182562" cy="122238"/>
          </a:xfrm>
          <a:prstGeom prst="ellipse">
            <a:avLst/>
          </a:prstGeom>
          <a:noFill/>
          <a:ln w="15875">
            <a:solidFill>
              <a:srgbClr val="FFD96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5" name="Oval 425"/>
          <p:cNvSpPr>
            <a:spLocks noChangeArrowheads="1"/>
          </p:cNvSpPr>
          <p:nvPr/>
        </p:nvSpPr>
        <p:spPr bwMode="auto">
          <a:xfrm>
            <a:off x="1887538" y="1520825"/>
            <a:ext cx="177800" cy="115888"/>
          </a:xfrm>
          <a:prstGeom prst="ellipse">
            <a:avLst/>
          </a:prstGeom>
          <a:noFill/>
          <a:ln w="15875">
            <a:solidFill>
              <a:srgbClr val="FFDA7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6" name="Oval 426"/>
          <p:cNvSpPr>
            <a:spLocks noChangeArrowheads="1"/>
          </p:cNvSpPr>
          <p:nvPr/>
        </p:nvSpPr>
        <p:spPr bwMode="auto">
          <a:xfrm>
            <a:off x="1890713" y="1524000"/>
            <a:ext cx="171450" cy="112713"/>
          </a:xfrm>
          <a:prstGeom prst="ellipse">
            <a:avLst/>
          </a:prstGeom>
          <a:noFill/>
          <a:ln w="15875">
            <a:solidFill>
              <a:srgbClr val="FFDB7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7" name="Oval 427"/>
          <p:cNvSpPr>
            <a:spLocks noChangeArrowheads="1"/>
          </p:cNvSpPr>
          <p:nvPr/>
        </p:nvSpPr>
        <p:spPr bwMode="auto">
          <a:xfrm>
            <a:off x="1893888" y="1524000"/>
            <a:ext cx="165100" cy="109538"/>
          </a:xfrm>
          <a:prstGeom prst="ellipse">
            <a:avLst/>
          </a:prstGeom>
          <a:noFill/>
          <a:ln w="15875">
            <a:solidFill>
              <a:srgbClr val="FFDD7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8" name="Oval 428"/>
          <p:cNvSpPr>
            <a:spLocks noChangeArrowheads="1"/>
          </p:cNvSpPr>
          <p:nvPr/>
        </p:nvSpPr>
        <p:spPr bwMode="auto">
          <a:xfrm>
            <a:off x="1897063" y="1527175"/>
            <a:ext cx="158750" cy="103188"/>
          </a:xfrm>
          <a:prstGeom prst="ellipse">
            <a:avLst/>
          </a:prstGeom>
          <a:noFill/>
          <a:ln w="15875">
            <a:solidFill>
              <a:srgbClr val="FFDE8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599" name="Oval 429"/>
          <p:cNvSpPr>
            <a:spLocks noChangeArrowheads="1"/>
          </p:cNvSpPr>
          <p:nvPr/>
        </p:nvSpPr>
        <p:spPr bwMode="auto">
          <a:xfrm>
            <a:off x="1900238" y="1530350"/>
            <a:ext cx="152400" cy="100013"/>
          </a:xfrm>
          <a:prstGeom prst="ellipse">
            <a:avLst/>
          </a:prstGeom>
          <a:noFill/>
          <a:ln w="15875">
            <a:solidFill>
              <a:srgbClr val="FFDF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0" name="Oval 430"/>
          <p:cNvSpPr>
            <a:spLocks noChangeArrowheads="1"/>
          </p:cNvSpPr>
          <p:nvPr/>
        </p:nvSpPr>
        <p:spPr bwMode="auto">
          <a:xfrm>
            <a:off x="1903413" y="1530350"/>
            <a:ext cx="146050" cy="96838"/>
          </a:xfrm>
          <a:prstGeom prst="ellipse">
            <a:avLst/>
          </a:prstGeom>
          <a:noFill/>
          <a:ln w="15875">
            <a:solidFill>
              <a:srgbClr val="FFE18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1" name="Oval 431"/>
          <p:cNvSpPr>
            <a:spLocks noChangeArrowheads="1"/>
          </p:cNvSpPr>
          <p:nvPr/>
        </p:nvSpPr>
        <p:spPr bwMode="auto">
          <a:xfrm>
            <a:off x="1906588" y="1533525"/>
            <a:ext cx="139700" cy="93663"/>
          </a:xfrm>
          <a:prstGeom prst="ellipse">
            <a:avLst/>
          </a:prstGeom>
          <a:noFill/>
          <a:ln w="15875">
            <a:solidFill>
              <a:srgbClr val="FFE29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2" name="Oval 432"/>
          <p:cNvSpPr>
            <a:spLocks noChangeArrowheads="1"/>
          </p:cNvSpPr>
          <p:nvPr/>
        </p:nvSpPr>
        <p:spPr bwMode="auto">
          <a:xfrm>
            <a:off x="1909763" y="1536700"/>
            <a:ext cx="133350" cy="87313"/>
          </a:xfrm>
          <a:prstGeom prst="ellipse">
            <a:avLst/>
          </a:prstGeom>
          <a:noFill/>
          <a:ln w="15875">
            <a:solidFill>
              <a:srgbClr val="FFE39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3" name="Oval 433"/>
          <p:cNvSpPr>
            <a:spLocks noChangeArrowheads="1"/>
          </p:cNvSpPr>
          <p:nvPr/>
        </p:nvSpPr>
        <p:spPr bwMode="auto">
          <a:xfrm>
            <a:off x="1912938" y="1536700"/>
            <a:ext cx="127000" cy="84138"/>
          </a:xfrm>
          <a:prstGeom prst="ellipse">
            <a:avLst/>
          </a:prstGeom>
          <a:noFill/>
          <a:ln w="15875">
            <a:solidFill>
              <a:srgbClr val="FFE59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4" name="Oval 434"/>
          <p:cNvSpPr>
            <a:spLocks noChangeArrowheads="1"/>
          </p:cNvSpPr>
          <p:nvPr/>
        </p:nvSpPr>
        <p:spPr bwMode="auto">
          <a:xfrm>
            <a:off x="1914525" y="1538288"/>
            <a:ext cx="122238" cy="82550"/>
          </a:xfrm>
          <a:prstGeom prst="ellipse">
            <a:avLst/>
          </a:prstGeom>
          <a:noFill/>
          <a:ln w="15875">
            <a:solidFill>
              <a:srgbClr val="FFE6A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5" name="Oval 435"/>
          <p:cNvSpPr>
            <a:spLocks noChangeArrowheads="1"/>
          </p:cNvSpPr>
          <p:nvPr/>
        </p:nvSpPr>
        <p:spPr bwMode="auto">
          <a:xfrm>
            <a:off x="1917700" y="1538288"/>
            <a:ext cx="115888" cy="79375"/>
          </a:xfrm>
          <a:prstGeom prst="ellipse">
            <a:avLst/>
          </a:prstGeom>
          <a:noFill/>
          <a:ln w="15875">
            <a:solidFill>
              <a:srgbClr val="FFE7A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6" name="Oval 436"/>
          <p:cNvSpPr>
            <a:spLocks noChangeArrowheads="1"/>
          </p:cNvSpPr>
          <p:nvPr/>
        </p:nvSpPr>
        <p:spPr bwMode="auto">
          <a:xfrm>
            <a:off x="1920875" y="1541463"/>
            <a:ext cx="109538" cy="73025"/>
          </a:xfrm>
          <a:prstGeom prst="ellipse">
            <a:avLst/>
          </a:prstGeom>
          <a:noFill/>
          <a:ln w="15875">
            <a:solidFill>
              <a:srgbClr val="FFE9A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7" name="Oval 437"/>
          <p:cNvSpPr>
            <a:spLocks noChangeArrowheads="1"/>
          </p:cNvSpPr>
          <p:nvPr/>
        </p:nvSpPr>
        <p:spPr bwMode="auto">
          <a:xfrm>
            <a:off x="1924050" y="1544638"/>
            <a:ext cx="104775" cy="69850"/>
          </a:xfrm>
          <a:prstGeom prst="ellipse">
            <a:avLst/>
          </a:prstGeom>
          <a:noFill/>
          <a:ln w="15875">
            <a:solidFill>
              <a:srgbClr val="FFEAA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8" name="Oval 438"/>
          <p:cNvSpPr>
            <a:spLocks noChangeArrowheads="1"/>
          </p:cNvSpPr>
          <p:nvPr/>
        </p:nvSpPr>
        <p:spPr bwMode="auto">
          <a:xfrm>
            <a:off x="1927225" y="1544638"/>
            <a:ext cx="98425" cy="68262"/>
          </a:xfrm>
          <a:prstGeom prst="ellipse">
            <a:avLst/>
          </a:prstGeom>
          <a:noFill/>
          <a:ln w="15875">
            <a:solidFill>
              <a:srgbClr val="FFEBB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09" name="Oval 439"/>
          <p:cNvSpPr>
            <a:spLocks noChangeArrowheads="1"/>
          </p:cNvSpPr>
          <p:nvPr/>
        </p:nvSpPr>
        <p:spPr bwMode="auto">
          <a:xfrm>
            <a:off x="1930400" y="1547813"/>
            <a:ext cx="92075" cy="61912"/>
          </a:xfrm>
          <a:prstGeom prst="ellipse">
            <a:avLst/>
          </a:prstGeom>
          <a:noFill/>
          <a:ln w="15875">
            <a:solidFill>
              <a:srgbClr val="FFEDB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0" name="Oval 440"/>
          <p:cNvSpPr>
            <a:spLocks noChangeArrowheads="1"/>
          </p:cNvSpPr>
          <p:nvPr/>
        </p:nvSpPr>
        <p:spPr bwMode="auto">
          <a:xfrm>
            <a:off x="1933575" y="1550988"/>
            <a:ext cx="85725" cy="58737"/>
          </a:xfrm>
          <a:prstGeom prst="ellipse">
            <a:avLst/>
          </a:prstGeom>
          <a:noFill/>
          <a:ln w="15875">
            <a:solidFill>
              <a:srgbClr val="FFEEB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1" name="Oval 441"/>
          <p:cNvSpPr>
            <a:spLocks noChangeArrowheads="1"/>
          </p:cNvSpPr>
          <p:nvPr/>
        </p:nvSpPr>
        <p:spPr bwMode="auto">
          <a:xfrm>
            <a:off x="1936750" y="1550988"/>
            <a:ext cx="79375" cy="55562"/>
          </a:xfrm>
          <a:prstGeom prst="ellipse">
            <a:avLst/>
          </a:prstGeom>
          <a:noFill/>
          <a:ln w="15875">
            <a:solidFill>
              <a:srgbClr val="FFEFC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2" name="Oval 442"/>
          <p:cNvSpPr>
            <a:spLocks noChangeArrowheads="1"/>
          </p:cNvSpPr>
          <p:nvPr/>
        </p:nvSpPr>
        <p:spPr bwMode="auto">
          <a:xfrm>
            <a:off x="1939925" y="1554163"/>
            <a:ext cx="73025" cy="49212"/>
          </a:xfrm>
          <a:prstGeom prst="ellipse">
            <a:avLst/>
          </a:prstGeom>
          <a:noFill/>
          <a:ln w="15875">
            <a:solidFill>
              <a:srgbClr val="FFF1C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3" name="Oval 443"/>
          <p:cNvSpPr>
            <a:spLocks noChangeArrowheads="1"/>
          </p:cNvSpPr>
          <p:nvPr/>
        </p:nvSpPr>
        <p:spPr bwMode="auto">
          <a:xfrm>
            <a:off x="1943100" y="1557338"/>
            <a:ext cx="66675" cy="46037"/>
          </a:xfrm>
          <a:prstGeom prst="ellipse">
            <a:avLst/>
          </a:prstGeom>
          <a:noFill/>
          <a:ln w="15875">
            <a:solidFill>
              <a:srgbClr val="FFF2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4" name="Oval 444"/>
          <p:cNvSpPr>
            <a:spLocks noChangeArrowheads="1"/>
          </p:cNvSpPr>
          <p:nvPr/>
        </p:nvSpPr>
        <p:spPr bwMode="auto">
          <a:xfrm>
            <a:off x="1946275" y="1557338"/>
            <a:ext cx="60325" cy="42862"/>
          </a:xfrm>
          <a:prstGeom prst="ellipse">
            <a:avLst/>
          </a:prstGeom>
          <a:noFill/>
          <a:ln w="15875">
            <a:solidFill>
              <a:srgbClr val="FFF3D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5" name="Oval 445"/>
          <p:cNvSpPr>
            <a:spLocks noChangeArrowheads="1"/>
          </p:cNvSpPr>
          <p:nvPr/>
        </p:nvSpPr>
        <p:spPr bwMode="auto">
          <a:xfrm>
            <a:off x="1949450" y="1560513"/>
            <a:ext cx="53975" cy="36512"/>
          </a:xfrm>
          <a:prstGeom prst="ellipse">
            <a:avLst/>
          </a:prstGeom>
          <a:noFill/>
          <a:ln w="15875">
            <a:solidFill>
              <a:srgbClr val="FFF5D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6" name="Oval 446"/>
          <p:cNvSpPr>
            <a:spLocks noChangeArrowheads="1"/>
          </p:cNvSpPr>
          <p:nvPr/>
        </p:nvSpPr>
        <p:spPr bwMode="auto">
          <a:xfrm>
            <a:off x="1952625" y="1560513"/>
            <a:ext cx="47625" cy="36512"/>
          </a:xfrm>
          <a:prstGeom prst="ellipse">
            <a:avLst/>
          </a:prstGeom>
          <a:noFill/>
          <a:ln w="15875">
            <a:solidFill>
              <a:srgbClr val="FFF6D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7" name="Oval 447"/>
          <p:cNvSpPr>
            <a:spLocks noChangeArrowheads="1"/>
          </p:cNvSpPr>
          <p:nvPr/>
        </p:nvSpPr>
        <p:spPr bwMode="auto">
          <a:xfrm>
            <a:off x="1954213" y="1563688"/>
            <a:ext cx="42862" cy="30162"/>
          </a:xfrm>
          <a:prstGeom prst="ellipse">
            <a:avLst/>
          </a:prstGeom>
          <a:noFill/>
          <a:ln w="15875">
            <a:solidFill>
              <a:srgbClr val="FFF7E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8" name="Oval 448"/>
          <p:cNvSpPr>
            <a:spLocks noChangeArrowheads="1"/>
          </p:cNvSpPr>
          <p:nvPr/>
        </p:nvSpPr>
        <p:spPr bwMode="auto">
          <a:xfrm>
            <a:off x="1957388" y="1566863"/>
            <a:ext cx="36512" cy="23812"/>
          </a:xfrm>
          <a:prstGeom prst="ellipse">
            <a:avLst/>
          </a:prstGeom>
          <a:noFill/>
          <a:ln w="15875">
            <a:solidFill>
              <a:srgbClr val="FFF9E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19" name="Oval 449"/>
          <p:cNvSpPr>
            <a:spLocks noChangeArrowheads="1"/>
          </p:cNvSpPr>
          <p:nvPr/>
        </p:nvSpPr>
        <p:spPr bwMode="auto">
          <a:xfrm>
            <a:off x="1960563" y="1566863"/>
            <a:ext cx="30162" cy="23812"/>
          </a:xfrm>
          <a:prstGeom prst="ellipse">
            <a:avLst/>
          </a:prstGeom>
          <a:noFill/>
          <a:ln w="15875">
            <a:solidFill>
              <a:srgbClr val="FFFAE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0" name="Oval 450"/>
          <p:cNvSpPr>
            <a:spLocks noChangeArrowheads="1"/>
          </p:cNvSpPr>
          <p:nvPr/>
        </p:nvSpPr>
        <p:spPr bwMode="auto">
          <a:xfrm>
            <a:off x="1963738" y="1570038"/>
            <a:ext cx="25400" cy="17462"/>
          </a:xfrm>
          <a:prstGeom prst="ellipse">
            <a:avLst/>
          </a:prstGeom>
          <a:noFill/>
          <a:ln w="15875">
            <a:solidFill>
              <a:srgbClr val="FFFBF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1" name="Oval 451"/>
          <p:cNvSpPr>
            <a:spLocks noChangeArrowheads="1"/>
          </p:cNvSpPr>
          <p:nvPr/>
        </p:nvSpPr>
        <p:spPr bwMode="auto">
          <a:xfrm>
            <a:off x="1966913" y="1573213"/>
            <a:ext cx="19050" cy="11112"/>
          </a:xfrm>
          <a:prstGeom prst="ellipse">
            <a:avLst/>
          </a:prstGeom>
          <a:noFill/>
          <a:ln w="15875">
            <a:solidFill>
              <a:srgbClr val="FFFDF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2" name="Oval 452"/>
          <p:cNvSpPr>
            <a:spLocks noChangeArrowheads="1"/>
          </p:cNvSpPr>
          <p:nvPr/>
        </p:nvSpPr>
        <p:spPr bwMode="auto">
          <a:xfrm>
            <a:off x="1970088" y="1573213"/>
            <a:ext cx="12700" cy="11112"/>
          </a:xfrm>
          <a:prstGeom prst="ellipse">
            <a:avLst/>
          </a:prstGeom>
          <a:noFill/>
          <a:ln w="15875">
            <a:solidFill>
              <a:srgbClr val="FFFEF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3" name="Oval 453"/>
          <p:cNvSpPr>
            <a:spLocks noChangeArrowheads="1"/>
          </p:cNvSpPr>
          <p:nvPr/>
        </p:nvSpPr>
        <p:spPr bwMode="auto">
          <a:xfrm>
            <a:off x="1973263" y="1574800"/>
            <a:ext cx="6350"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4" name="Oval 454"/>
          <p:cNvSpPr>
            <a:spLocks noChangeArrowheads="1"/>
          </p:cNvSpPr>
          <p:nvPr/>
        </p:nvSpPr>
        <p:spPr bwMode="auto">
          <a:xfrm>
            <a:off x="1817688" y="1477963"/>
            <a:ext cx="317500" cy="204787"/>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5" name="Rectangle 456"/>
          <p:cNvSpPr>
            <a:spLocks noChangeArrowheads="1"/>
          </p:cNvSpPr>
          <p:nvPr/>
        </p:nvSpPr>
        <p:spPr bwMode="auto">
          <a:xfrm>
            <a:off x="2970213" y="1703388"/>
            <a:ext cx="3175" cy="3175"/>
          </a:xfrm>
          <a:prstGeom prst="rect">
            <a:avLst/>
          </a:prstGeom>
          <a:solidFill>
            <a:srgbClr val="AAA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6" name="Oval 457"/>
          <p:cNvSpPr>
            <a:spLocks noChangeArrowheads="1"/>
          </p:cNvSpPr>
          <p:nvPr/>
        </p:nvSpPr>
        <p:spPr bwMode="auto">
          <a:xfrm>
            <a:off x="2973388" y="1871663"/>
            <a:ext cx="315912" cy="203200"/>
          </a:xfrm>
          <a:prstGeom prst="ellipse">
            <a:avLst/>
          </a:prstGeom>
          <a:noFill/>
          <a:ln w="15875">
            <a:solidFill>
              <a:srgbClr val="FFBB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7" name="Oval 458"/>
          <p:cNvSpPr>
            <a:spLocks noChangeArrowheads="1"/>
          </p:cNvSpPr>
          <p:nvPr/>
        </p:nvSpPr>
        <p:spPr bwMode="auto">
          <a:xfrm>
            <a:off x="2976563" y="1871663"/>
            <a:ext cx="311150" cy="203200"/>
          </a:xfrm>
          <a:prstGeom prst="ellipse">
            <a:avLst/>
          </a:prstGeom>
          <a:noFill/>
          <a:ln w="15875">
            <a:solidFill>
              <a:srgbClr val="FFBC0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8" name="Oval 459"/>
          <p:cNvSpPr>
            <a:spLocks noChangeArrowheads="1"/>
          </p:cNvSpPr>
          <p:nvPr/>
        </p:nvSpPr>
        <p:spPr bwMode="auto">
          <a:xfrm>
            <a:off x="2979738" y="1874838"/>
            <a:ext cx="304800" cy="196850"/>
          </a:xfrm>
          <a:prstGeom prst="ellipse">
            <a:avLst/>
          </a:prstGeom>
          <a:noFill/>
          <a:ln w="15875">
            <a:solidFill>
              <a:srgbClr val="FFBE0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29" name="Oval 460"/>
          <p:cNvSpPr>
            <a:spLocks noChangeArrowheads="1"/>
          </p:cNvSpPr>
          <p:nvPr/>
        </p:nvSpPr>
        <p:spPr bwMode="auto">
          <a:xfrm>
            <a:off x="2982913" y="1874838"/>
            <a:ext cx="298450" cy="196850"/>
          </a:xfrm>
          <a:prstGeom prst="ellipse">
            <a:avLst/>
          </a:prstGeom>
          <a:noFill/>
          <a:ln w="15875">
            <a:solidFill>
              <a:srgbClr val="FFBF0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0" name="Oval 461"/>
          <p:cNvSpPr>
            <a:spLocks noChangeArrowheads="1"/>
          </p:cNvSpPr>
          <p:nvPr/>
        </p:nvSpPr>
        <p:spPr bwMode="auto">
          <a:xfrm>
            <a:off x="2984500" y="1878013"/>
            <a:ext cx="293688" cy="192087"/>
          </a:xfrm>
          <a:prstGeom prst="ellipse">
            <a:avLst/>
          </a:prstGeom>
          <a:noFill/>
          <a:ln w="15875">
            <a:solidFill>
              <a:srgbClr val="FFC01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1" name="Oval 462"/>
          <p:cNvSpPr>
            <a:spLocks noChangeArrowheads="1"/>
          </p:cNvSpPr>
          <p:nvPr/>
        </p:nvSpPr>
        <p:spPr bwMode="auto">
          <a:xfrm>
            <a:off x="2987675" y="1879600"/>
            <a:ext cx="287338" cy="187325"/>
          </a:xfrm>
          <a:prstGeom prst="ellipse">
            <a:avLst/>
          </a:prstGeom>
          <a:noFill/>
          <a:ln w="15875">
            <a:solidFill>
              <a:srgbClr val="FFC21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2" name="Oval 463"/>
          <p:cNvSpPr>
            <a:spLocks noChangeArrowheads="1"/>
          </p:cNvSpPr>
          <p:nvPr/>
        </p:nvSpPr>
        <p:spPr bwMode="auto">
          <a:xfrm>
            <a:off x="2990850" y="1879600"/>
            <a:ext cx="280988" cy="187325"/>
          </a:xfrm>
          <a:prstGeom prst="ellipse">
            <a:avLst/>
          </a:prstGeom>
          <a:noFill/>
          <a:ln w="15875">
            <a:solidFill>
              <a:srgbClr val="FFC31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3" name="Oval 464"/>
          <p:cNvSpPr>
            <a:spLocks noChangeArrowheads="1"/>
          </p:cNvSpPr>
          <p:nvPr/>
        </p:nvSpPr>
        <p:spPr bwMode="auto">
          <a:xfrm>
            <a:off x="2994025" y="1882775"/>
            <a:ext cx="274638" cy="180975"/>
          </a:xfrm>
          <a:prstGeom prst="ellipse">
            <a:avLst/>
          </a:prstGeom>
          <a:noFill/>
          <a:ln w="15875">
            <a:solidFill>
              <a:srgbClr val="FFC42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4" name="Oval 465"/>
          <p:cNvSpPr>
            <a:spLocks noChangeArrowheads="1"/>
          </p:cNvSpPr>
          <p:nvPr/>
        </p:nvSpPr>
        <p:spPr bwMode="auto">
          <a:xfrm>
            <a:off x="2997200" y="1885950"/>
            <a:ext cx="268288" cy="174625"/>
          </a:xfrm>
          <a:prstGeom prst="ellipse">
            <a:avLst/>
          </a:prstGeom>
          <a:noFill/>
          <a:ln w="15875">
            <a:solidFill>
              <a:srgbClr val="FFC62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5" name="Oval 466"/>
          <p:cNvSpPr>
            <a:spLocks noChangeArrowheads="1"/>
          </p:cNvSpPr>
          <p:nvPr/>
        </p:nvSpPr>
        <p:spPr bwMode="auto">
          <a:xfrm>
            <a:off x="3000375" y="1885950"/>
            <a:ext cx="261938" cy="174625"/>
          </a:xfrm>
          <a:prstGeom prst="ellipse">
            <a:avLst/>
          </a:prstGeom>
          <a:noFill/>
          <a:ln w="15875">
            <a:solidFill>
              <a:srgbClr val="FFC72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6" name="Oval 467"/>
          <p:cNvSpPr>
            <a:spLocks noChangeArrowheads="1"/>
          </p:cNvSpPr>
          <p:nvPr/>
        </p:nvSpPr>
        <p:spPr bwMode="auto">
          <a:xfrm>
            <a:off x="3003550" y="1889125"/>
            <a:ext cx="255588" cy="168275"/>
          </a:xfrm>
          <a:prstGeom prst="ellipse">
            <a:avLst/>
          </a:prstGeom>
          <a:noFill/>
          <a:ln w="15875">
            <a:solidFill>
              <a:srgbClr val="FFC83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7" name="Oval 468"/>
          <p:cNvSpPr>
            <a:spLocks noChangeArrowheads="1"/>
          </p:cNvSpPr>
          <p:nvPr/>
        </p:nvSpPr>
        <p:spPr bwMode="auto">
          <a:xfrm>
            <a:off x="3006725" y="1889125"/>
            <a:ext cx="249238" cy="165100"/>
          </a:xfrm>
          <a:prstGeom prst="ellipse">
            <a:avLst/>
          </a:prstGeom>
          <a:noFill/>
          <a:ln w="15875">
            <a:solidFill>
              <a:srgbClr val="FFCA3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8" name="Oval 469"/>
          <p:cNvSpPr>
            <a:spLocks noChangeArrowheads="1"/>
          </p:cNvSpPr>
          <p:nvPr/>
        </p:nvSpPr>
        <p:spPr bwMode="auto">
          <a:xfrm>
            <a:off x="3009900" y="1892300"/>
            <a:ext cx="242888" cy="161925"/>
          </a:xfrm>
          <a:prstGeom prst="ellipse">
            <a:avLst/>
          </a:prstGeom>
          <a:noFill/>
          <a:ln w="15875">
            <a:solidFill>
              <a:srgbClr val="FFCB3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39" name="Oval 470"/>
          <p:cNvSpPr>
            <a:spLocks noChangeArrowheads="1"/>
          </p:cNvSpPr>
          <p:nvPr/>
        </p:nvSpPr>
        <p:spPr bwMode="auto">
          <a:xfrm>
            <a:off x="3013075" y="1895475"/>
            <a:ext cx="236538" cy="155575"/>
          </a:xfrm>
          <a:prstGeom prst="ellipse">
            <a:avLst/>
          </a:prstGeom>
          <a:noFill/>
          <a:ln w="15875">
            <a:solidFill>
              <a:srgbClr val="FFCC4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0" name="Oval 471"/>
          <p:cNvSpPr>
            <a:spLocks noChangeArrowheads="1"/>
          </p:cNvSpPr>
          <p:nvPr/>
        </p:nvSpPr>
        <p:spPr bwMode="auto">
          <a:xfrm>
            <a:off x="3016250" y="1895475"/>
            <a:ext cx="231775" cy="152400"/>
          </a:xfrm>
          <a:prstGeom prst="ellipse">
            <a:avLst/>
          </a:prstGeom>
          <a:noFill/>
          <a:ln w="15875">
            <a:solidFill>
              <a:srgbClr val="FFCE4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1" name="Oval 472"/>
          <p:cNvSpPr>
            <a:spLocks noChangeArrowheads="1"/>
          </p:cNvSpPr>
          <p:nvPr/>
        </p:nvSpPr>
        <p:spPr bwMode="auto">
          <a:xfrm>
            <a:off x="3019425" y="1898650"/>
            <a:ext cx="225425" cy="149225"/>
          </a:xfrm>
          <a:prstGeom prst="ellipse">
            <a:avLst/>
          </a:prstGeom>
          <a:noFill/>
          <a:ln w="15875">
            <a:solidFill>
              <a:srgbClr val="FFCF4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2" name="Oval 473"/>
          <p:cNvSpPr>
            <a:spLocks noChangeArrowheads="1"/>
          </p:cNvSpPr>
          <p:nvPr/>
        </p:nvSpPr>
        <p:spPr bwMode="auto">
          <a:xfrm>
            <a:off x="3021013" y="1901825"/>
            <a:ext cx="220662" cy="142875"/>
          </a:xfrm>
          <a:prstGeom prst="ellipse">
            <a:avLst/>
          </a:prstGeom>
          <a:noFill/>
          <a:ln w="15875">
            <a:solidFill>
              <a:srgbClr val="FFD05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3" name="Oval 474"/>
          <p:cNvSpPr>
            <a:spLocks noChangeArrowheads="1"/>
          </p:cNvSpPr>
          <p:nvPr/>
        </p:nvSpPr>
        <p:spPr bwMode="auto">
          <a:xfrm>
            <a:off x="3024188" y="1901825"/>
            <a:ext cx="214312" cy="139700"/>
          </a:xfrm>
          <a:prstGeom prst="ellipse">
            <a:avLst/>
          </a:prstGeom>
          <a:noFill/>
          <a:ln w="15875">
            <a:solidFill>
              <a:srgbClr val="FFD25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4" name="Oval 475"/>
          <p:cNvSpPr>
            <a:spLocks noChangeArrowheads="1"/>
          </p:cNvSpPr>
          <p:nvPr/>
        </p:nvSpPr>
        <p:spPr bwMode="auto">
          <a:xfrm>
            <a:off x="3027363" y="1905000"/>
            <a:ext cx="207962" cy="136525"/>
          </a:xfrm>
          <a:prstGeom prst="ellipse">
            <a:avLst/>
          </a:prstGeom>
          <a:noFill/>
          <a:ln w="15875">
            <a:solidFill>
              <a:srgbClr val="FFD35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5" name="Oval 476"/>
          <p:cNvSpPr>
            <a:spLocks noChangeArrowheads="1"/>
          </p:cNvSpPr>
          <p:nvPr/>
        </p:nvSpPr>
        <p:spPr bwMode="auto">
          <a:xfrm>
            <a:off x="3030538" y="1908175"/>
            <a:ext cx="201612" cy="130175"/>
          </a:xfrm>
          <a:prstGeom prst="ellipse">
            <a:avLst/>
          </a:prstGeom>
          <a:noFill/>
          <a:ln w="15875">
            <a:solidFill>
              <a:srgbClr val="FFD55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6" name="Oval 477"/>
          <p:cNvSpPr>
            <a:spLocks noChangeArrowheads="1"/>
          </p:cNvSpPr>
          <p:nvPr/>
        </p:nvSpPr>
        <p:spPr bwMode="auto">
          <a:xfrm>
            <a:off x="3033713" y="1908175"/>
            <a:ext cx="195262" cy="127000"/>
          </a:xfrm>
          <a:prstGeom prst="ellipse">
            <a:avLst/>
          </a:prstGeom>
          <a:noFill/>
          <a:ln w="15875">
            <a:solidFill>
              <a:srgbClr val="FFD66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7" name="Oval 478"/>
          <p:cNvSpPr>
            <a:spLocks noChangeArrowheads="1"/>
          </p:cNvSpPr>
          <p:nvPr/>
        </p:nvSpPr>
        <p:spPr bwMode="auto">
          <a:xfrm>
            <a:off x="3036888" y="1911350"/>
            <a:ext cx="188912" cy="123825"/>
          </a:xfrm>
          <a:prstGeom prst="ellipse">
            <a:avLst/>
          </a:prstGeom>
          <a:noFill/>
          <a:ln w="15875">
            <a:solidFill>
              <a:srgbClr val="FFD76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8" name="Oval 479"/>
          <p:cNvSpPr>
            <a:spLocks noChangeArrowheads="1"/>
          </p:cNvSpPr>
          <p:nvPr/>
        </p:nvSpPr>
        <p:spPr bwMode="auto">
          <a:xfrm>
            <a:off x="3040063" y="1911350"/>
            <a:ext cx="182562" cy="122238"/>
          </a:xfrm>
          <a:prstGeom prst="ellipse">
            <a:avLst/>
          </a:prstGeom>
          <a:noFill/>
          <a:ln w="15875">
            <a:solidFill>
              <a:srgbClr val="FFD96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49" name="Oval 480"/>
          <p:cNvSpPr>
            <a:spLocks noChangeArrowheads="1"/>
          </p:cNvSpPr>
          <p:nvPr/>
        </p:nvSpPr>
        <p:spPr bwMode="auto">
          <a:xfrm>
            <a:off x="3043238" y="1914525"/>
            <a:ext cx="176212" cy="115888"/>
          </a:xfrm>
          <a:prstGeom prst="ellipse">
            <a:avLst/>
          </a:prstGeom>
          <a:noFill/>
          <a:ln w="15875">
            <a:solidFill>
              <a:srgbClr val="FFDA7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0" name="Oval 481"/>
          <p:cNvSpPr>
            <a:spLocks noChangeArrowheads="1"/>
          </p:cNvSpPr>
          <p:nvPr/>
        </p:nvSpPr>
        <p:spPr bwMode="auto">
          <a:xfrm>
            <a:off x="3046413" y="1917700"/>
            <a:ext cx="169862" cy="112713"/>
          </a:xfrm>
          <a:prstGeom prst="ellipse">
            <a:avLst/>
          </a:prstGeom>
          <a:noFill/>
          <a:ln w="15875">
            <a:solidFill>
              <a:srgbClr val="FFDB7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1" name="Oval 482"/>
          <p:cNvSpPr>
            <a:spLocks noChangeArrowheads="1"/>
          </p:cNvSpPr>
          <p:nvPr/>
        </p:nvSpPr>
        <p:spPr bwMode="auto">
          <a:xfrm>
            <a:off x="3049588" y="1917700"/>
            <a:ext cx="163512" cy="109538"/>
          </a:xfrm>
          <a:prstGeom prst="ellipse">
            <a:avLst/>
          </a:prstGeom>
          <a:noFill/>
          <a:ln w="15875">
            <a:solidFill>
              <a:srgbClr val="FFDD7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2" name="Oval 483"/>
          <p:cNvSpPr>
            <a:spLocks noChangeArrowheads="1"/>
          </p:cNvSpPr>
          <p:nvPr/>
        </p:nvSpPr>
        <p:spPr bwMode="auto">
          <a:xfrm>
            <a:off x="3052763" y="1919288"/>
            <a:ext cx="158750" cy="104775"/>
          </a:xfrm>
          <a:prstGeom prst="ellipse">
            <a:avLst/>
          </a:prstGeom>
          <a:noFill/>
          <a:ln w="15875">
            <a:solidFill>
              <a:srgbClr val="FFDE8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3" name="Oval 484"/>
          <p:cNvSpPr>
            <a:spLocks noChangeArrowheads="1"/>
          </p:cNvSpPr>
          <p:nvPr/>
        </p:nvSpPr>
        <p:spPr bwMode="auto">
          <a:xfrm>
            <a:off x="3055938" y="1922463"/>
            <a:ext cx="152400" cy="101600"/>
          </a:xfrm>
          <a:prstGeom prst="ellipse">
            <a:avLst/>
          </a:prstGeom>
          <a:noFill/>
          <a:ln w="15875">
            <a:solidFill>
              <a:srgbClr val="FFDF8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4" name="Oval 485"/>
          <p:cNvSpPr>
            <a:spLocks noChangeArrowheads="1"/>
          </p:cNvSpPr>
          <p:nvPr/>
        </p:nvSpPr>
        <p:spPr bwMode="auto">
          <a:xfrm>
            <a:off x="3059113" y="1922463"/>
            <a:ext cx="146050" cy="98425"/>
          </a:xfrm>
          <a:prstGeom prst="ellipse">
            <a:avLst/>
          </a:prstGeom>
          <a:noFill/>
          <a:ln w="15875">
            <a:solidFill>
              <a:srgbClr val="FFE18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5" name="Oval 486"/>
          <p:cNvSpPr>
            <a:spLocks noChangeArrowheads="1"/>
          </p:cNvSpPr>
          <p:nvPr/>
        </p:nvSpPr>
        <p:spPr bwMode="auto">
          <a:xfrm>
            <a:off x="3060700" y="1925638"/>
            <a:ext cx="141288" cy="95250"/>
          </a:xfrm>
          <a:prstGeom prst="ellipse">
            <a:avLst/>
          </a:prstGeom>
          <a:noFill/>
          <a:ln w="15875">
            <a:solidFill>
              <a:srgbClr val="FFE29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6" name="Oval 487"/>
          <p:cNvSpPr>
            <a:spLocks noChangeArrowheads="1"/>
          </p:cNvSpPr>
          <p:nvPr/>
        </p:nvSpPr>
        <p:spPr bwMode="auto">
          <a:xfrm>
            <a:off x="3063875" y="1928813"/>
            <a:ext cx="134938" cy="88900"/>
          </a:xfrm>
          <a:prstGeom prst="ellipse">
            <a:avLst/>
          </a:prstGeom>
          <a:noFill/>
          <a:ln w="15875">
            <a:solidFill>
              <a:srgbClr val="FFE39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7" name="Oval 488"/>
          <p:cNvSpPr>
            <a:spLocks noChangeArrowheads="1"/>
          </p:cNvSpPr>
          <p:nvPr/>
        </p:nvSpPr>
        <p:spPr bwMode="auto">
          <a:xfrm>
            <a:off x="3067050" y="1928813"/>
            <a:ext cx="128588" cy="85725"/>
          </a:xfrm>
          <a:prstGeom prst="ellipse">
            <a:avLst/>
          </a:prstGeom>
          <a:noFill/>
          <a:ln w="15875">
            <a:solidFill>
              <a:srgbClr val="FFE59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8" name="Oval 489"/>
          <p:cNvSpPr>
            <a:spLocks noChangeArrowheads="1"/>
          </p:cNvSpPr>
          <p:nvPr/>
        </p:nvSpPr>
        <p:spPr bwMode="auto">
          <a:xfrm>
            <a:off x="3070225" y="1931988"/>
            <a:ext cx="122238" cy="82550"/>
          </a:xfrm>
          <a:prstGeom prst="ellipse">
            <a:avLst/>
          </a:prstGeom>
          <a:noFill/>
          <a:ln w="15875">
            <a:solidFill>
              <a:srgbClr val="FFE6A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59" name="Oval 490"/>
          <p:cNvSpPr>
            <a:spLocks noChangeArrowheads="1"/>
          </p:cNvSpPr>
          <p:nvPr/>
        </p:nvSpPr>
        <p:spPr bwMode="auto">
          <a:xfrm>
            <a:off x="3073400" y="1931988"/>
            <a:ext cx="115888" cy="79375"/>
          </a:xfrm>
          <a:prstGeom prst="ellipse">
            <a:avLst/>
          </a:prstGeom>
          <a:noFill/>
          <a:ln w="15875">
            <a:solidFill>
              <a:srgbClr val="FFE7A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0" name="Oval 491"/>
          <p:cNvSpPr>
            <a:spLocks noChangeArrowheads="1"/>
          </p:cNvSpPr>
          <p:nvPr/>
        </p:nvSpPr>
        <p:spPr bwMode="auto">
          <a:xfrm>
            <a:off x="3076575" y="1935163"/>
            <a:ext cx="109538" cy="73025"/>
          </a:xfrm>
          <a:prstGeom prst="ellipse">
            <a:avLst/>
          </a:prstGeom>
          <a:noFill/>
          <a:ln w="15875">
            <a:solidFill>
              <a:srgbClr val="FFE9A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1" name="Oval 492"/>
          <p:cNvSpPr>
            <a:spLocks noChangeArrowheads="1"/>
          </p:cNvSpPr>
          <p:nvPr/>
        </p:nvSpPr>
        <p:spPr bwMode="auto">
          <a:xfrm>
            <a:off x="3079750" y="1938338"/>
            <a:ext cx="103188" cy="69850"/>
          </a:xfrm>
          <a:prstGeom prst="ellipse">
            <a:avLst/>
          </a:prstGeom>
          <a:noFill/>
          <a:ln w="15875">
            <a:solidFill>
              <a:srgbClr val="FFEAA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2" name="Oval 493"/>
          <p:cNvSpPr>
            <a:spLocks noChangeArrowheads="1"/>
          </p:cNvSpPr>
          <p:nvPr/>
        </p:nvSpPr>
        <p:spPr bwMode="auto">
          <a:xfrm>
            <a:off x="3082925" y="1938338"/>
            <a:ext cx="96838" cy="66675"/>
          </a:xfrm>
          <a:prstGeom prst="ellipse">
            <a:avLst/>
          </a:prstGeom>
          <a:noFill/>
          <a:ln w="15875">
            <a:solidFill>
              <a:srgbClr val="FFEBB4"/>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3" name="Oval 494"/>
          <p:cNvSpPr>
            <a:spLocks noChangeArrowheads="1"/>
          </p:cNvSpPr>
          <p:nvPr/>
        </p:nvSpPr>
        <p:spPr bwMode="auto">
          <a:xfrm>
            <a:off x="3086100" y="1941513"/>
            <a:ext cx="90488" cy="60325"/>
          </a:xfrm>
          <a:prstGeom prst="ellipse">
            <a:avLst/>
          </a:prstGeom>
          <a:noFill/>
          <a:ln w="15875">
            <a:solidFill>
              <a:srgbClr val="FFEDB9"/>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4" name="Oval 495"/>
          <p:cNvSpPr>
            <a:spLocks noChangeArrowheads="1"/>
          </p:cNvSpPr>
          <p:nvPr/>
        </p:nvSpPr>
        <p:spPr bwMode="auto">
          <a:xfrm>
            <a:off x="3089275" y="1944688"/>
            <a:ext cx="84138" cy="57150"/>
          </a:xfrm>
          <a:prstGeom prst="ellipse">
            <a:avLst/>
          </a:prstGeom>
          <a:noFill/>
          <a:ln w="15875">
            <a:solidFill>
              <a:srgbClr val="FFEEBE"/>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5" name="Oval 496"/>
          <p:cNvSpPr>
            <a:spLocks noChangeArrowheads="1"/>
          </p:cNvSpPr>
          <p:nvPr/>
        </p:nvSpPr>
        <p:spPr bwMode="auto">
          <a:xfrm>
            <a:off x="3092450" y="1944688"/>
            <a:ext cx="79375" cy="53975"/>
          </a:xfrm>
          <a:prstGeom prst="ellipse">
            <a:avLst/>
          </a:prstGeom>
          <a:noFill/>
          <a:ln w="15875">
            <a:solidFill>
              <a:srgbClr val="FFEFC3"/>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6" name="Oval 497"/>
          <p:cNvSpPr>
            <a:spLocks noChangeArrowheads="1"/>
          </p:cNvSpPr>
          <p:nvPr/>
        </p:nvSpPr>
        <p:spPr bwMode="auto">
          <a:xfrm>
            <a:off x="3095625" y="1947863"/>
            <a:ext cx="73025" cy="47625"/>
          </a:xfrm>
          <a:prstGeom prst="ellipse">
            <a:avLst/>
          </a:prstGeom>
          <a:noFill/>
          <a:ln w="15875">
            <a:solidFill>
              <a:srgbClr val="FFF1C8"/>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7" name="Oval 498"/>
          <p:cNvSpPr>
            <a:spLocks noChangeArrowheads="1"/>
          </p:cNvSpPr>
          <p:nvPr/>
        </p:nvSpPr>
        <p:spPr bwMode="auto">
          <a:xfrm>
            <a:off x="3097213" y="1951038"/>
            <a:ext cx="68262" cy="44450"/>
          </a:xfrm>
          <a:prstGeom prst="ellipse">
            <a:avLst/>
          </a:prstGeom>
          <a:noFill/>
          <a:ln w="15875">
            <a:solidFill>
              <a:srgbClr val="FFF2CD"/>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8" name="Oval 499"/>
          <p:cNvSpPr>
            <a:spLocks noChangeArrowheads="1"/>
          </p:cNvSpPr>
          <p:nvPr/>
        </p:nvSpPr>
        <p:spPr bwMode="auto">
          <a:xfrm>
            <a:off x="3100388" y="1951038"/>
            <a:ext cx="61912" cy="42862"/>
          </a:xfrm>
          <a:prstGeom prst="ellipse">
            <a:avLst/>
          </a:prstGeom>
          <a:noFill/>
          <a:ln w="15875">
            <a:solidFill>
              <a:srgbClr val="FFF3D2"/>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69" name="Oval 500"/>
          <p:cNvSpPr>
            <a:spLocks noChangeArrowheads="1"/>
          </p:cNvSpPr>
          <p:nvPr/>
        </p:nvSpPr>
        <p:spPr bwMode="auto">
          <a:xfrm>
            <a:off x="3103563" y="1954213"/>
            <a:ext cx="55562" cy="36512"/>
          </a:xfrm>
          <a:prstGeom prst="ellipse">
            <a:avLst/>
          </a:prstGeom>
          <a:noFill/>
          <a:ln w="15875">
            <a:solidFill>
              <a:srgbClr val="FFF5D7"/>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0" name="Oval 501"/>
          <p:cNvSpPr>
            <a:spLocks noChangeArrowheads="1"/>
          </p:cNvSpPr>
          <p:nvPr/>
        </p:nvSpPr>
        <p:spPr bwMode="auto">
          <a:xfrm>
            <a:off x="3106738" y="1954213"/>
            <a:ext cx="49212" cy="36512"/>
          </a:xfrm>
          <a:prstGeom prst="ellipse">
            <a:avLst/>
          </a:prstGeom>
          <a:noFill/>
          <a:ln w="15875">
            <a:solidFill>
              <a:srgbClr val="FFF6DC"/>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1" name="Oval 502"/>
          <p:cNvSpPr>
            <a:spLocks noChangeArrowheads="1"/>
          </p:cNvSpPr>
          <p:nvPr/>
        </p:nvSpPr>
        <p:spPr bwMode="auto">
          <a:xfrm>
            <a:off x="3109913" y="1955800"/>
            <a:ext cx="42862" cy="31750"/>
          </a:xfrm>
          <a:prstGeom prst="ellipse">
            <a:avLst/>
          </a:prstGeom>
          <a:noFill/>
          <a:ln w="15875">
            <a:solidFill>
              <a:srgbClr val="FFF7E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2" name="Oval 503"/>
          <p:cNvSpPr>
            <a:spLocks noChangeArrowheads="1"/>
          </p:cNvSpPr>
          <p:nvPr/>
        </p:nvSpPr>
        <p:spPr bwMode="auto">
          <a:xfrm>
            <a:off x="3113088" y="1958975"/>
            <a:ext cx="36512" cy="25400"/>
          </a:xfrm>
          <a:prstGeom prst="ellipse">
            <a:avLst/>
          </a:prstGeom>
          <a:noFill/>
          <a:ln w="15875">
            <a:solidFill>
              <a:srgbClr val="FFF9E6"/>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3" name="Oval 504"/>
          <p:cNvSpPr>
            <a:spLocks noChangeArrowheads="1"/>
          </p:cNvSpPr>
          <p:nvPr/>
        </p:nvSpPr>
        <p:spPr bwMode="auto">
          <a:xfrm>
            <a:off x="3116263" y="1958975"/>
            <a:ext cx="30162" cy="25400"/>
          </a:xfrm>
          <a:prstGeom prst="ellipse">
            <a:avLst/>
          </a:prstGeom>
          <a:noFill/>
          <a:ln w="15875">
            <a:solidFill>
              <a:srgbClr val="FFFAEB"/>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4" name="Oval 505"/>
          <p:cNvSpPr>
            <a:spLocks noChangeArrowheads="1"/>
          </p:cNvSpPr>
          <p:nvPr/>
        </p:nvSpPr>
        <p:spPr bwMode="auto">
          <a:xfrm>
            <a:off x="3119438" y="1962150"/>
            <a:ext cx="23812" cy="19050"/>
          </a:xfrm>
          <a:prstGeom prst="ellipse">
            <a:avLst/>
          </a:prstGeom>
          <a:noFill/>
          <a:ln w="15875">
            <a:solidFill>
              <a:srgbClr val="FFFBF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5" name="Oval 506"/>
          <p:cNvSpPr>
            <a:spLocks noChangeArrowheads="1"/>
          </p:cNvSpPr>
          <p:nvPr/>
        </p:nvSpPr>
        <p:spPr bwMode="auto">
          <a:xfrm>
            <a:off x="3122613" y="1965325"/>
            <a:ext cx="17462" cy="12700"/>
          </a:xfrm>
          <a:prstGeom prst="ellipse">
            <a:avLst/>
          </a:prstGeom>
          <a:noFill/>
          <a:ln w="15875">
            <a:solidFill>
              <a:srgbClr val="FFFDF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6" name="Oval 507"/>
          <p:cNvSpPr>
            <a:spLocks noChangeArrowheads="1"/>
          </p:cNvSpPr>
          <p:nvPr/>
        </p:nvSpPr>
        <p:spPr bwMode="auto">
          <a:xfrm>
            <a:off x="3125788" y="1965325"/>
            <a:ext cx="11112" cy="12700"/>
          </a:xfrm>
          <a:prstGeom prst="ellipse">
            <a:avLst/>
          </a:prstGeom>
          <a:noFill/>
          <a:ln w="15875">
            <a:solidFill>
              <a:srgbClr val="FFFEFA"/>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7" name="Oval 508"/>
          <p:cNvSpPr>
            <a:spLocks noChangeArrowheads="1"/>
          </p:cNvSpPr>
          <p:nvPr/>
        </p:nvSpPr>
        <p:spPr bwMode="auto">
          <a:xfrm>
            <a:off x="3128963" y="1968500"/>
            <a:ext cx="6350" cy="6350"/>
          </a:xfrm>
          <a:prstGeom prst="ellipse">
            <a:avLst/>
          </a:prstGeom>
          <a:noFill/>
          <a:ln w="15875">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8" name="Oval 509"/>
          <p:cNvSpPr>
            <a:spLocks noChangeArrowheads="1"/>
          </p:cNvSpPr>
          <p:nvPr/>
        </p:nvSpPr>
        <p:spPr bwMode="auto">
          <a:xfrm>
            <a:off x="2973388" y="1871663"/>
            <a:ext cx="315912" cy="203200"/>
          </a:xfrm>
          <a:prstGeom prst="ellipse">
            <a:avLst/>
          </a:prstGeom>
          <a:noFill/>
          <a:ln w="3175">
            <a:solidFill>
              <a:srgbClr val="2F12D5"/>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ea typeface="ＭＳ Ｐゴシック" pitchFamily="34" charset="-128"/>
            </a:endParaRPr>
          </a:p>
        </p:txBody>
      </p:sp>
      <p:sp>
        <p:nvSpPr>
          <p:cNvPr id="56679" name="Rectangle 510"/>
          <p:cNvSpPr>
            <a:spLocks noChangeArrowheads="1"/>
          </p:cNvSpPr>
          <p:nvPr/>
        </p:nvSpPr>
        <p:spPr bwMode="auto">
          <a:xfrm>
            <a:off x="347663" y="2449513"/>
            <a:ext cx="8461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spcBef>
                <a:spcPct val="0"/>
              </a:spcBef>
              <a:buClrTx/>
              <a:buSzTx/>
              <a:buFontTx/>
              <a:buNone/>
            </a:pPr>
            <a:r>
              <a:rPr lang="en-US" altLang="fr-FR" sz="1800">
                <a:solidFill>
                  <a:srgbClr val="000000"/>
                </a:solidFill>
                <a:latin typeface="Helvetica" pitchFamily="34" charset="0"/>
                <a:ea typeface="ＭＳ Ｐゴシック" pitchFamily="34" charset="-128"/>
              </a:rPr>
              <a:t>Paquets</a:t>
            </a:r>
            <a:endParaRPr lang="en-US" altLang="fr-FR" sz="2800">
              <a:latin typeface="Times" pitchFamily="1" charset="0"/>
              <a:ea typeface="ＭＳ Ｐゴシック" pitchFamily="34" charset="-128"/>
            </a:endParaRPr>
          </a:p>
        </p:txBody>
      </p:sp>
      <p:sp>
        <p:nvSpPr>
          <p:cNvPr id="56680" name="Line 511"/>
          <p:cNvSpPr>
            <a:spLocks noChangeShapeType="1"/>
          </p:cNvSpPr>
          <p:nvPr/>
        </p:nvSpPr>
        <p:spPr bwMode="auto">
          <a:xfrm>
            <a:off x="1857375" y="1414463"/>
            <a:ext cx="277813" cy="15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681" name="Freeform 512"/>
          <p:cNvSpPr>
            <a:spLocks/>
          </p:cNvSpPr>
          <p:nvPr/>
        </p:nvSpPr>
        <p:spPr bwMode="auto">
          <a:xfrm>
            <a:off x="2132013" y="1377950"/>
            <a:ext cx="96837" cy="84138"/>
          </a:xfrm>
          <a:custGeom>
            <a:avLst/>
            <a:gdLst>
              <a:gd name="T0" fmla="*/ 0 w 61"/>
              <a:gd name="T1" fmla="*/ 2147483647 h 53"/>
              <a:gd name="T2" fmla="*/ 2147483647 w 61"/>
              <a:gd name="T3" fmla="*/ 2147483647 h 53"/>
              <a:gd name="T4" fmla="*/ 2147483647 w 61"/>
              <a:gd name="T5" fmla="*/ 2147483647 h 53"/>
              <a:gd name="T6" fmla="*/ 2147483647 w 61"/>
              <a:gd name="T7" fmla="*/ 0 h 53"/>
              <a:gd name="T8" fmla="*/ 0 w 61"/>
              <a:gd name="T9" fmla="*/ 2147483647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53">
                <a:moveTo>
                  <a:pt x="0" y="27"/>
                </a:moveTo>
                <a:lnTo>
                  <a:pt x="6" y="53"/>
                </a:lnTo>
                <a:lnTo>
                  <a:pt x="61" y="27"/>
                </a:lnTo>
                <a:lnTo>
                  <a:pt x="6" y="0"/>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682" name="Freeform 513"/>
          <p:cNvSpPr>
            <a:spLocks/>
          </p:cNvSpPr>
          <p:nvPr/>
        </p:nvSpPr>
        <p:spPr bwMode="auto">
          <a:xfrm>
            <a:off x="2930525" y="1773238"/>
            <a:ext cx="96838" cy="85725"/>
          </a:xfrm>
          <a:custGeom>
            <a:avLst/>
            <a:gdLst>
              <a:gd name="T0" fmla="*/ 2147483647 w 61"/>
              <a:gd name="T1" fmla="*/ 2147483647 h 54"/>
              <a:gd name="T2" fmla="*/ 2147483647 w 61"/>
              <a:gd name="T3" fmla="*/ 0 h 54"/>
              <a:gd name="T4" fmla="*/ 0 w 61"/>
              <a:gd name="T5" fmla="*/ 2147483647 h 54"/>
              <a:gd name="T6" fmla="*/ 2147483647 w 61"/>
              <a:gd name="T7" fmla="*/ 2147483647 h 54"/>
              <a:gd name="T8" fmla="*/ 2147483647 w 61"/>
              <a:gd name="T9" fmla="*/ 2147483647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 h="54">
                <a:moveTo>
                  <a:pt x="61" y="27"/>
                </a:moveTo>
                <a:lnTo>
                  <a:pt x="56" y="0"/>
                </a:lnTo>
                <a:lnTo>
                  <a:pt x="0" y="27"/>
                </a:lnTo>
                <a:lnTo>
                  <a:pt x="56" y="54"/>
                </a:lnTo>
                <a:lnTo>
                  <a:pt x="61"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683" name="Line 514"/>
          <p:cNvSpPr>
            <a:spLocks noChangeShapeType="1"/>
          </p:cNvSpPr>
          <p:nvPr/>
        </p:nvSpPr>
        <p:spPr bwMode="auto">
          <a:xfrm flipH="1">
            <a:off x="3013075" y="1809750"/>
            <a:ext cx="292100" cy="15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684" name="Title 2"/>
          <p:cNvSpPr>
            <a:spLocks noGrp="1"/>
          </p:cNvSpPr>
          <p:nvPr>
            <p:ph type="title" idx="4294967295"/>
          </p:nvPr>
        </p:nvSpPr>
        <p:spPr>
          <a:xfrm>
            <a:off x="1246188" y="0"/>
            <a:ext cx="6686550" cy="523875"/>
          </a:xfrm>
        </p:spPr>
        <p:txBody>
          <a:bodyPr/>
          <a:lstStyle/>
          <a:p>
            <a:pPr eaLnBrk="1" hangingPunct="1"/>
            <a:r>
              <a:rPr lang="en-US" altLang="fr-FR" smtClean="0"/>
              <a:t>Les collisions de protons au LHC</a:t>
            </a:r>
          </a:p>
        </p:txBody>
      </p:sp>
      <p:pic>
        <p:nvPicPr>
          <p:cNvPr id="1122668"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700" y="2933700"/>
            <a:ext cx="8435975"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2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622EAAAF-27D5-4B15-A332-32826FB6B201}" type="slidenum">
              <a:rPr lang="fr-FR" altLang="en-US" sz="1200" smtClean="0">
                <a:solidFill>
                  <a:schemeClr val="tx2"/>
                </a:solidFill>
              </a:rPr>
              <a:pPr eaLnBrk="1" hangingPunct="1">
                <a:spcBef>
                  <a:spcPct val="0"/>
                </a:spcBef>
                <a:buClrTx/>
                <a:buSzTx/>
                <a:buFontTx/>
                <a:buNone/>
              </a:pPr>
              <a:t>53</a:t>
            </a:fld>
            <a:endParaRPr lang="fr-FR" altLang="en-US" sz="1200" smtClean="0">
              <a:solidFill>
                <a:schemeClr val="tx2"/>
              </a:solidFill>
            </a:endParaRPr>
          </a:p>
        </p:txBody>
      </p:sp>
      <p:pic>
        <p:nvPicPr>
          <p:cNvPr id="573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0" y="914400"/>
            <a:ext cx="3124200" cy="180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348" name="Rectangle 2"/>
          <p:cNvSpPr>
            <a:spLocks noGrp="1" noChangeArrowheads="1"/>
          </p:cNvSpPr>
          <p:nvPr>
            <p:ph type="title"/>
          </p:nvPr>
        </p:nvSpPr>
        <p:spPr>
          <a:xfrm>
            <a:off x="2541588" y="0"/>
            <a:ext cx="4113212" cy="519113"/>
          </a:xfrm>
        </p:spPr>
        <p:txBody>
          <a:bodyPr/>
          <a:lstStyle/>
          <a:p>
            <a:pPr eaLnBrk="1" hangingPunct="1"/>
            <a:r>
              <a:rPr lang="en-US" altLang="fr-FR" smtClean="0"/>
              <a:t>Les aimants du LHC</a:t>
            </a:r>
          </a:p>
        </p:txBody>
      </p:sp>
      <p:sp>
        <p:nvSpPr>
          <p:cNvPr id="57349" name="Rectangle 3"/>
          <p:cNvSpPr>
            <a:spLocks noGrp="1" noChangeArrowheads="1"/>
          </p:cNvSpPr>
          <p:nvPr>
            <p:ph type="body" idx="1"/>
          </p:nvPr>
        </p:nvSpPr>
        <p:spPr>
          <a:xfrm>
            <a:off x="101600" y="762000"/>
            <a:ext cx="6756400" cy="5791200"/>
          </a:xfrm>
        </p:spPr>
        <p:txBody>
          <a:bodyPr/>
          <a:lstStyle/>
          <a:p>
            <a:pPr eaLnBrk="1" hangingPunct="1"/>
            <a:r>
              <a:rPr lang="fr-FR" altLang="fr-FR" sz="1800" smtClean="0"/>
              <a:t>Champ magnétique pour courber les faisceaux de protons</a:t>
            </a:r>
          </a:p>
          <a:p>
            <a:pPr lvl="1" eaLnBrk="1" hangingPunct="1"/>
            <a:r>
              <a:rPr lang="fr-FR" altLang="fr-FR" sz="1400" smtClean="0"/>
              <a:t>8.3 Tesla: ~200 000 fois plus grand que le champ magnétique terrestre</a:t>
            </a:r>
          </a:p>
          <a:p>
            <a:pPr lvl="1" eaLnBrk="1" hangingPunct="1"/>
            <a:endParaRPr lang="fr-FR" altLang="fr-FR" sz="1600" smtClean="0"/>
          </a:p>
          <a:p>
            <a:pPr eaLnBrk="1" hangingPunct="1"/>
            <a:r>
              <a:rPr lang="fr-FR" altLang="fr-FR" sz="1800" smtClean="0"/>
              <a:t>Aimants supraconducteurs refroidis à -271°C (1.9K)</a:t>
            </a:r>
          </a:p>
          <a:p>
            <a:pPr lvl="1" eaLnBrk="1" hangingPunct="1"/>
            <a:r>
              <a:rPr lang="fr-FR" altLang="fr-FR" sz="1400" smtClean="0"/>
              <a:t>Supraconductivité: propriété de certains matériaux de présenter une résistivité nulle en dessous d’une certaine température critique</a:t>
            </a:r>
          </a:p>
        </p:txBody>
      </p:sp>
      <p:pic>
        <p:nvPicPr>
          <p:cNvPr id="57350" name="Picture 7" descr="8-prof-heuer-625x4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3403600"/>
            <a:ext cx="4873625" cy="3314700"/>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7351" name="Picture 9" descr="LHC_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3" y="3387725"/>
            <a:ext cx="3781425" cy="3330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7352" name="Picture 10" descr="bobin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685800"/>
            <a:ext cx="2590800" cy="219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06D165EE-DC31-4CF8-B037-D3CF83B01875}" type="slidenum">
              <a:rPr lang="fr-FR" altLang="en-US" sz="1200" smtClean="0">
                <a:solidFill>
                  <a:schemeClr val="tx2"/>
                </a:solidFill>
              </a:rPr>
              <a:pPr eaLnBrk="1" hangingPunct="1">
                <a:spcBef>
                  <a:spcPct val="0"/>
                </a:spcBef>
                <a:buClrTx/>
                <a:buSzTx/>
                <a:buFontTx/>
                <a:buNone/>
              </a:pPr>
              <a:t>54</a:t>
            </a:fld>
            <a:endParaRPr lang="fr-FR" altLang="en-US" sz="1200" smtClean="0">
              <a:solidFill>
                <a:schemeClr val="tx2"/>
              </a:solidFill>
            </a:endParaRPr>
          </a:p>
        </p:txBody>
      </p:sp>
      <p:sp>
        <p:nvSpPr>
          <p:cNvPr id="58371" name="Line 17"/>
          <p:cNvSpPr>
            <a:spLocks noChangeShapeType="1"/>
          </p:cNvSpPr>
          <p:nvPr/>
        </p:nvSpPr>
        <p:spPr bwMode="auto">
          <a:xfrm>
            <a:off x="0" y="3429000"/>
            <a:ext cx="91440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2" name="Line 18"/>
          <p:cNvSpPr>
            <a:spLocks noChangeShapeType="1"/>
          </p:cNvSpPr>
          <p:nvPr/>
        </p:nvSpPr>
        <p:spPr bwMode="auto">
          <a:xfrm>
            <a:off x="908050"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3" name="Line 19"/>
          <p:cNvSpPr>
            <a:spLocks noChangeShapeType="1"/>
          </p:cNvSpPr>
          <p:nvPr/>
        </p:nvSpPr>
        <p:spPr bwMode="auto">
          <a:xfrm>
            <a:off x="1757363"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4" name="Line 20"/>
          <p:cNvSpPr>
            <a:spLocks noChangeShapeType="1"/>
          </p:cNvSpPr>
          <p:nvPr/>
        </p:nvSpPr>
        <p:spPr bwMode="auto">
          <a:xfrm>
            <a:off x="2605088"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5" name="Line 21"/>
          <p:cNvSpPr>
            <a:spLocks noChangeShapeType="1"/>
          </p:cNvSpPr>
          <p:nvPr/>
        </p:nvSpPr>
        <p:spPr bwMode="auto">
          <a:xfrm>
            <a:off x="3454400"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6" name="Line 22"/>
          <p:cNvSpPr>
            <a:spLocks noChangeShapeType="1"/>
          </p:cNvSpPr>
          <p:nvPr/>
        </p:nvSpPr>
        <p:spPr bwMode="auto">
          <a:xfrm>
            <a:off x="4302125"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7" name="Line 23"/>
          <p:cNvSpPr>
            <a:spLocks noChangeShapeType="1"/>
          </p:cNvSpPr>
          <p:nvPr/>
        </p:nvSpPr>
        <p:spPr bwMode="auto">
          <a:xfrm>
            <a:off x="5149850"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8" name="Line 24"/>
          <p:cNvSpPr>
            <a:spLocks noChangeShapeType="1"/>
          </p:cNvSpPr>
          <p:nvPr/>
        </p:nvSpPr>
        <p:spPr bwMode="auto">
          <a:xfrm>
            <a:off x="5999163"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79" name="Line 25"/>
          <p:cNvSpPr>
            <a:spLocks noChangeShapeType="1"/>
          </p:cNvSpPr>
          <p:nvPr/>
        </p:nvSpPr>
        <p:spPr bwMode="auto">
          <a:xfrm>
            <a:off x="6846888"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0" name="Line 26"/>
          <p:cNvSpPr>
            <a:spLocks noChangeShapeType="1"/>
          </p:cNvSpPr>
          <p:nvPr/>
        </p:nvSpPr>
        <p:spPr bwMode="auto">
          <a:xfrm>
            <a:off x="7696200"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1" name="Line 27"/>
          <p:cNvSpPr>
            <a:spLocks noChangeShapeType="1"/>
          </p:cNvSpPr>
          <p:nvPr/>
        </p:nvSpPr>
        <p:spPr bwMode="auto">
          <a:xfrm>
            <a:off x="8543925" y="2667000"/>
            <a:ext cx="0" cy="762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82" name="Rectangle 28"/>
          <p:cNvSpPr>
            <a:spLocks noChangeArrowheads="1"/>
          </p:cNvSpPr>
          <p:nvPr/>
        </p:nvSpPr>
        <p:spPr bwMode="auto">
          <a:xfrm>
            <a:off x="0" y="2438400"/>
            <a:ext cx="9144000" cy="83820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8383" name="Text Box 30"/>
          <p:cNvSpPr txBox="1">
            <a:spLocks noChangeArrowheads="1"/>
          </p:cNvSpPr>
          <p:nvPr/>
        </p:nvSpPr>
        <p:spPr bwMode="auto">
          <a:xfrm>
            <a:off x="-76200" y="3505200"/>
            <a:ext cx="9013825"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b="1"/>
              <a:t>0         100        200        300        400        500        600       700        800        900       1000</a:t>
            </a:r>
          </a:p>
        </p:txBody>
      </p:sp>
      <p:sp>
        <p:nvSpPr>
          <p:cNvPr id="58384" name="Text Box 31"/>
          <p:cNvSpPr txBox="1">
            <a:spLocks noChangeArrowheads="1"/>
          </p:cNvSpPr>
          <p:nvPr/>
        </p:nvSpPr>
        <p:spPr bwMode="auto">
          <a:xfrm>
            <a:off x="6781800" y="3810000"/>
            <a:ext cx="24384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b="1"/>
              <a:t>Masse [GeV/c</a:t>
            </a:r>
            <a:r>
              <a:rPr lang="fr-FR" altLang="fr-FR" sz="2000" b="1" baseline="30000"/>
              <a:t>2</a:t>
            </a:r>
            <a:r>
              <a:rPr lang="fr-FR" altLang="fr-FR" sz="2000" b="1"/>
              <a:t>]</a:t>
            </a:r>
          </a:p>
        </p:txBody>
      </p:sp>
      <p:sp>
        <p:nvSpPr>
          <p:cNvPr id="58385" name="Rectangle 2"/>
          <p:cNvSpPr>
            <a:spLocks noGrp="1" noChangeArrowheads="1"/>
          </p:cNvSpPr>
          <p:nvPr>
            <p:ph type="title"/>
          </p:nvPr>
        </p:nvSpPr>
        <p:spPr>
          <a:xfrm>
            <a:off x="1622425" y="0"/>
            <a:ext cx="5932488" cy="519113"/>
          </a:xfrm>
        </p:spPr>
        <p:txBody>
          <a:bodyPr/>
          <a:lstStyle/>
          <a:p>
            <a:pPr eaLnBrk="1" hangingPunct="1"/>
            <a:r>
              <a:rPr lang="en-US" altLang="fr-FR" smtClean="0"/>
              <a:t>La chasse au boson de Higgs</a:t>
            </a:r>
          </a:p>
        </p:txBody>
      </p:sp>
      <p:sp>
        <p:nvSpPr>
          <p:cNvPr id="58386" name="Text Box 3"/>
          <p:cNvSpPr txBox="1">
            <a:spLocks noChangeArrowheads="1"/>
          </p:cNvSpPr>
          <p:nvPr/>
        </p:nvSpPr>
        <p:spPr bwMode="auto">
          <a:xfrm>
            <a:off x="0" y="6461125"/>
            <a:ext cx="34178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1Giga eV/c</a:t>
            </a:r>
            <a:r>
              <a:rPr lang="en-US" altLang="fr-FR" sz="2000" baseline="30000"/>
              <a:t>2</a:t>
            </a:r>
            <a:r>
              <a:rPr lang="en-US" altLang="fr-FR" sz="2000"/>
              <a:t>=1.8x10 </a:t>
            </a:r>
            <a:r>
              <a:rPr lang="en-US" altLang="fr-FR" sz="2000" baseline="30000"/>
              <a:t>-27 </a:t>
            </a:r>
            <a:r>
              <a:rPr lang="en-US" altLang="fr-FR" sz="2000" baseline="-25000"/>
              <a:t>kg</a:t>
            </a:r>
          </a:p>
        </p:txBody>
      </p:sp>
      <p:sp>
        <p:nvSpPr>
          <p:cNvPr id="58387" name="Text Box 4"/>
          <p:cNvSpPr txBox="1">
            <a:spLocks noChangeArrowheads="1"/>
          </p:cNvSpPr>
          <p:nvPr/>
        </p:nvSpPr>
        <p:spPr bwMode="auto">
          <a:xfrm>
            <a:off x="4276725" y="1168400"/>
            <a:ext cx="915988"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0600"/>
              <a:t>?</a:t>
            </a:r>
          </a:p>
        </p:txBody>
      </p:sp>
      <p:sp>
        <p:nvSpPr>
          <p:cNvPr id="58388" name="Rectangle 5"/>
          <p:cNvSpPr>
            <a:spLocks noGrp="1" noChangeArrowheads="1"/>
          </p:cNvSpPr>
          <p:nvPr>
            <p:ph type="body" idx="1"/>
          </p:nvPr>
        </p:nvSpPr>
        <p:spPr>
          <a:xfrm>
            <a:off x="0" y="4637088"/>
            <a:ext cx="8843963" cy="1204912"/>
          </a:xfrm>
        </p:spPr>
        <p:txBody>
          <a:bodyPr/>
          <a:lstStyle/>
          <a:p>
            <a:pPr eaLnBrk="1" hangingPunct="1"/>
            <a:r>
              <a:rPr lang="en-GB" altLang="fr-FR" sz="2200" smtClean="0"/>
              <a:t>Toutes les propriétés du boson de Higgs sont prédites par le Modèle Standard sauf sa masse</a:t>
            </a:r>
          </a:p>
          <a:p>
            <a:pPr eaLnBrk="1" hangingPunct="1"/>
            <a:r>
              <a:rPr lang="en-GB" altLang="fr-FR" sz="2200" smtClean="0"/>
              <a:t> Seule contrainte:</a:t>
            </a:r>
            <a:r>
              <a:rPr lang="en-GB" altLang="fr-FR" sz="2200" smtClean="0">
                <a:sym typeface="Symbol" pitchFamily="18" charset="2"/>
              </a:rPr>
              <a:t> m</a:t>
            </a:r>
            <a:r>
              <a:rPr lang="en-GB" altLang="fr-FR" sz="2200" baseline="-25000" smtClean="0">
                <a:sym typeface="Symbol" pitchFamily="18" charset="2"/>
              </a:rPr>
              <a:t>H</a:t>
            </a:r>
            <a:r>
              <a:rPr lang="en-GB" altLang="fr-FR" sz="2200" smtClean="0">
                <a:sym typeface="Symbol" pitchFamily="18" charset="2"/>
              </a:rPr>
              <a:t>&lt;1000GeV/c</a:t>
            </a:r>
            <a:r>
              <a:rPr lang="en-GB" altLang="fr-FR" sz="2200" baseline="30000" smtClean="0">
                <a:sym typeface="Symbol" pitchFamily="18" charset="2"/>
              </a:rPr>
              <a:t>2</a:t>
            </a:r>
          </a:p>
        </p:txBody>
      </p:sp>
      <p:sp>
        <p:nvSpPr>
          <p:cNvPr id="58389" name="Line 32"/>
          <p:cNvSpPr>
            <a:spLocks noChangeShapeType="1"/>
          </p:cNvSpPr>
          <p:nvPr/>
        </p:nvSpPr>
        <p:spPr bwMode="auto">
          <a:xfrm>
            <a:off x="0" y="3352800"/>
            <a:ext cx="0" cy="7620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8390" name="Line 33"/>
          <p:cNvSpPr>
            <a:spLocks noChangeShapeType="1"/>
          </p:cNvSpPr>
          <p:nvPr/>
        </p:nvSpPr>
        <p:spPr bwMode="auto">
          <a:xfrm>
            <a:off x="76200" y="3276600"/>
            <a:ext cx="0" cy="1524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351C538C-7D39-4B59-8164-A7ECCEAD4D6F}" type="slidenum">
              <a:rPr lang="fr-FR" altLang="en-US" sz="1200" smtClean="0">
                <a:solidFill>
                  <a:schemeClr val="tx2"/>
                </a:solidFill>
              </a:rPr>
              <a:pPr eaLnBrk="1" hangingPunct="1">
                <a:spcBef>
                  <a:spcPct val="0"/>
                </a:spcBef>
                <a:buClrTx/>
                <a:buSzTx/>
                <a:buFontTx/>
                <a:buNone/>
              </a:pPr>
              <a:t>55</a:t>
            </a:fld>
            <a:endParaRPr lang="fr-FR" altLang="en-US" sz="1200" smtClean="0">
              <a:solidFill>
                <a:schemeClr val="tx2"/>
              </a:solidFill>
            </a:endParaRPr>
          </a:p>
        </p:txBody>
      </p:sp>
      <p:sp>
        <p:nvSpPr>
          <p:cNvPr id="59395" name="Text Box 36"/>
          <p:cNvSpPr txBox="1">
            <a:spLocks noChangeArrowheads="1"/>
          </p:cNvSpPr>
          <p:nvPr/>
        </p:nvSpPr>
        <p:spPr bwMode="auto">
          <a:xfrm>
            <a:off x="7146925" y="3794125"/>
            <a:ext cx="19970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b="1"/>
              <a:t>Masse [GeV]</a:t>
            </a:r>
          </a:p>
        </p:txBody>
      </p:sp>
      <p:sp>
        <p:nvSpPr>
          <p:cNvPr id="59396" name="Rectangle 11"/>
          <p:cNvSpPr>
            <a:spLocks noGrp="1" noChangeArrowheads="1"/>
          </p:cNvSpPr>
          <p:nvPr>
            <p:ph type="title"/>
          </p:nvPr>
        </p:nvSpPr>
        <p:spPr>
          <a:xfrm>
            <a:off x="1624013" y="0"/>
            <a:ext cx="5932487" cy="519113"/>
          </a:xfrm>
        </p:spPr>
        <p:txBody>
          <a:bodyPr/>
          <a:lstStyle/>
          <a:p>
            <a:pPr eaLnBrk="1" hangingPunct="1"/>
            <a:r>
              <a:rPr lang="en-US" altLang="fr-FR" smtClean="0"/>
              <a:t>La chasse au boson de Higgs</a:t>
            </a:r>
          </a:p>
        </p:txBody>
      </p:sp>
      <p:grpSp>
        <p:nvGrpSpPr>
          <p:cNvPr id="59397" name="Group 38"/>
          <p:cNvGrpSpPr>
            <a:grpSpLocks/>
          </p:cNvGrpSpPr>
          <p:nvPr/>
        </p:nvGrpSpPr>
        <p:grpSpPr bwMode="auto">
          <a:xfrm>
            <a:off x="-533400" y="2209800"/>
            <a:ext cx="21183600" cy="1600200"/>
            <a:chOff x="-336" y="1392"/>
            <a:chExt cx="13344" cy="1008"/>
          </a:xfrm>
        </p:grpSpPr>
        <p:grpSp>
          <p:nvGrpSpPr>
            <p:cNvPr id="59402" name="Group 21"/>
            <p:cNvGrpSpPr>
              <a:grpSpLocks/>
            </p:cNvGrpSpPr>
            <p:nvPr/>
          </p:nvGrpSpPr>
          <p:grpSpPr bwMode="auto">
            <a:xfrm>
              <a:off x="0" y="1670"/>
              <a:ext cx="13008" cy="538"/>
              <a:chOff x="0" y="1728"/>
              <a:chExt cx="4656" cy="432"/>
            </a:xfrm>
          </p:grpSpPr>
          <p:sp>
            <p:nvSpPr>
              <p:cNvPr id="59407" name="Line 22"/>
              <p:cNvSpPr>
                <a:spLocks noChangeShapeType="1"/>
              </p:cNvSpPr>
              <p:nvPr/>
            </p:nvSpPr>
            <p:spPr bwMode="auto">
              <a:xfrm>
                <a:off x="0" y="2160"/>
                <a:ext cx="465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8" name="Line 23"/>
              <p:cNvSpPr>
                <a:spLocks noChangeShapeType="1"/>
              </p:cNvSpPr>
              <p:nvPr/>
            </p:nvSpPr>
            <p:spPr bwMode="auto">
              <a:xfrm>
                <a:off x="28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9" name="Line 24"/>
              <p:cNvSpPr>
                <a:spLocks noChangeShapeType="1"/>
              </p:cNvSpPr>
              <p:nvPr/>
            </p:nvSpPr>
            <p:spPr bwMode="auto">
              <a:xfrm>
                <a:off x="72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0" name="Line 25"/>
              <p:cNvSpPr>
                <a:spLocks noChangeShapeType="1"/>
              </p:cNvSpPr>
              <p:nvPr/>
            </p:nvSpPr>
            <p:spPr bwMode="auto">
              <a:xfrm>
                <a:off x="115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1" name="Line 26"/>
              <p:cNvSpPr>
                <a:spLocks noChangeShapeType="1"/>
              </p:cNvSpPr>
              <p:nvPr/>
            </p:nvSpPr>
            <p:spPr bwMode="auto">
              <a:xfrm>
                <a:off x="158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2" name="Line 27"/>
              <p:cNvSpPr>
                <a:spLocks noChangeShapeType="1"/>
              </p:cNvSpPr>
              <p:nvPr/>
            </p:nvSpPr>
            <p:spPr bwMode="auto">
              <a:xfrm>
                <a:off x="201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3" name="Line 28"/>
              <p:cNvSpPr>
                <a:spLocks noChangeShapeType="1"/>
              </p:cNvSpPr>
              <p:nvPr/>
            </p:nvSpPr>
            <p:spPr bwMode="auto">
              <a:xfrm>
                <a:off x="244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4" name="Line 29"/>
              <p:cNvSpPr>
                <a:spLocks noChangeShapeType="1"/>
              </p:cNvSpPr>
              <p:nvPr/>
            </p:nvSpPr>
            <p:spPr bwMode="auto">
              <a:xfrm>
                <a:off x="288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5" name="Line 30"/>
              <p:cNvSpPr>
                <a:spLocks noChangeShapeType="1"/>
              </p:cNvSpPr>
              <p:nvPr/>
            </p:nvSpPr>
            <p:spPr bwMode="auto">
              <a:xfrm>
                <a:off x="331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6" name="Line 31"/>
              <p:cNvSpPr>
                <a:spLocks noChangeShapeType="1"/>
              </p:cNvSpPr>
              <p:nvPr/>
            </p:nvSpPr>
            <p:spPr bwMode="auto">
              <a:xfrm>
                <a:off x="374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7" name="Line 32"/>
              <p:cNvSpPr>
                <a:spLocks noChangeShapeType="1"/>
              </p:cNvSpPr>
              <p:nvPr/>
            </p:nvSpPr>
            <p:spPr bwMode="auto">
              <a:xfrm>
                <a:off x="417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59403" name="Rectangle 33"/>
            <p:cNvSpPr>
              <a:spLocks noChangeArrowheads="1"/>
            </p:cNvSpPr>
            <p:nvPr/>
          </p:nvSpPr>
          <p:spPr bwMode="auto">
            <a:xfrm>
              <a:off x="0" y="1632"/>
              <a:ext cx="5760" cy="42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9404" name="Text Box 35"/>
            <p:cNvSpPr txBox="1">
              <a:spLocks noChangeArrowheads="1"/>
            </p:cNvSpPr>
            <p:nvPr/>
          </p:nvSpPr>
          <p:spPr bwMode="auto">
            <a:xfrm>
              <a:off x="576" y="2208"/>
              <a:ext cx="799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b="1"/>
                <a:t> 100                         200                          300                           400                        500        600        700       800        900        1000</a:t>
              </a:r>
            </a:p>
          </p:txBody>
        </p:sp>
        <p:sp>
          <p:nvSpPr>
            <p:cNvPr id="59405" name="Rectangle 12"/>
            <p:cNvSpPr>
              <a:spLocks noChangeArrowheads="1"/>
            </p:cNvSpPr>
            <p:nvPr/>
          </p:nvSpPr>
          <p:spPr bwMode="auto">
            <a:xfrm>
              <a:off x="1136" y="1901"/>
              <a:ext cx="1272" cy="12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9406" name="Rectangle 14"/>
            <p:cNvSpPr>
              <a:spLocks noChangeArrowheads="1"/>
            </p:cNvSpPr>
            <p:nvPr/>
          </p:nvSpPr>
          <p:spPr bwMode="auto">
            <a:xfrm>
              <a:off x="-336" y="1392"/>
              <a:ext cx="1291" cy="805"/>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59398" name="Rectangle 16"/>
          <p:cNvSpPr>
            <a:spLocks noChangeArrowheads="1"/>
          </p:cNvSpPr>
          <p:nvPr/>
        </p:nvSpPr>
        <p:spPr bwMode="auto">
          <a:xfrm>
            <a:off x="0" y="1447800"/>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800"/>
              <a:t>LEP</a:t>
            </a:r>
          </a:p>
          <a:p>
            <a:pPr eaLnBrk="1" hangingPunct="1">
              <a:spcBef>
                <a:spcPct val="0"/>
              </a:spcBef>
              <a:buClrTx/>
              <a:buSzTx/>
              <a:buFontTx/>
              <a:buNone/>
            </a:pPr>
            <a:r>
              <a:rPr lang="en-US" altLang="fr-FR" sz="1800"/>
              <a:t>1989-2000</a:t>
            </a:r>
            <a:r>
              <a:rPr lang="en-US" altLang="fr-FR" sz="1400"/>
              <a:t> </a:t>
            </a:r>
          </a:p>
        </p:txBody>
      </p:sp>
      <p:pic>
        <p:nvPicPr>
          <p:cNvPr id="59399"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0"/>
            <a:ext cx="33401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400" name="Text Box 18"/>
          <p:cNvSpPr txBox="1">
            <a:spLocks noChangeArrowheads="1"/>
          </p:cNvSpPr>
          <p:nvPr/>
        </p:nvSpPr>
        <p:spPr bwMode="auto">
          <a:xfrm>
            <a:off x="3319463" y="4713288"/>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400"/>
              <a:t>Le LEP au cern</a:t>
            </a:r>
          </a:p>
          <a:p>
            <a:pPr algn="ctr" eaLnBrk="1" hangingPunct="1">
              <a:spcBef>
                <a:spcPct val="0"/>
              </a:spcBef>
              <a:buClrTx/>
              <a:buSzTx/>
              <a:buFontTx/>
              <a:buNone/>
            </a:pPr>
            <a:r>
              <a:rPr lang="en-US" altLang="fr-FR" sz="1400"/>
              <a:t>(pres de Genève)</a:t>
            </a:r>
          </a:p>
        </p:txBody>
      </p:sp>
      <p:sp>
        <p:nvSpPr>
          <p:cNvPr id="59401" name="Line 39"/>
          <p:cNvSpPr>
            <a:spLocks noChangeShapeType="1"/>
          </p:cNvSpPr>
          <p:nvPr/>
        </p:nvSpPr>
        <p:spPr bwMode="auto">
          <a:xfrm>
            <a:off x="1143000" y="32766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B09481C7-7800-4F24-A3D9-5D021A5DEED7}" type="slidenum">
              <a:rPr lang="fr-FR" altLang="en-US" sz="1200" smtClean="0">
                <a:solidFill>
                  <a:schemeClr val="tx2"/>
                </a:solidFill>
              </a:rPr>
              <a:pPr eaLnBrk="1" hangingPunct="1">
                <a:spcBef>
                  <a:spcPct val="0"/>
                </a:spcBef>
                <a:buClrTx/>
                <a:buSzTx/>
                <a:buFontTx/>
                <a:buNone/>
              </a:pPr>
              <a:t>56</a:t>
            </a:fld>
            <a:endParaRPr lang="fr-FR" altLang="en-US" sz="1200" smtClean="0">
              <a:solidFill>
                <a:schemeClr val="tx2"/>
              </a:solidFill>
            </a:endParaRPr>
          </a:p>
        </p:txBody>
      </p:sp>
      <p:sp>
        <p:nvSpPr>
          <p:cNvPr id="60419" name="Rectangle 2"/>
          <p:cNvSpPr>
            <a:spLocks noGrp="1" noChangeArrowheads="1"/>
          </p:cNvSpPr>
          <p:nvPr>
            <p:ph type="title"/>
          </p:nvPr>
        </p:nvSpPr>
        <p:spPr>
          <a:xfrm>
            <a:off x="1624013" y="0"/>
            <a:ext cx="5932487" cy="519113"/>
          </a:xfrm>
        </p:spPr>
        <p:txBody>
          <a:bodyPr/>
          <a:lstStyle/>
          <a:p>
            <a:pPr eaLnBrk="1" hangingPunct="1"/>
            <a:r>
              <a:rPr lang="en-US" altLang="fr-FR" smtClean="0"/>
              <a:t>La chasse au boson de Higgs</a:t>
            </a:r>
          </a:p>
        </p:txBody>
      </p:sp>
      <p:pic>
        <p:nvPicPr>
          <p:cNvPr id="6042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4664075"/>
            <a:ext cx="3367088"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421" name="Text Box 6"/>
          <p:cNvSpPr txBox="1">
            <a:spLocks noChangeArrowheads="1"/>
          </p:cNvSpPr>
          <p:nvPr/>
        </p:nvSpPr>
        <p:spPr bwMode="auto">
          <a:xfrm>
            <a:off x="1060450" y="4668838"/>
            <a:ext cx="2262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400"/>
              <a:t>Le TeVatron à Fermilab</a:t>
            </a:r>
          </a:p>
          <a:p>
            <a:pPr algn="ctr" eaLnBrk="1" hangingPunct="1">
              <a:spcBef>
                <a:spcPct val="0"/>
              </a:spcBef>
              <a:buClrTx/>
              <a:buSzTx/>
              <a:buFontTx/>
              <a:buNone/>
            </a:pPr>
            <a:r>
              <a:rPr lang="en-US" altLang="fr-FR" sz="1400"/>
              <a:t>(pres de Chicago)</a:t>
            </a:r>
          </a:p>
        </p:txBody>
      </p:sp>
      <p:grpSp>
        <p:nvGrpSpPr>
          <p:cNvPr id="60422" name="Group 8"/>
          <p:cNvGrpSpPr>
            <a:grpSpLocks/>
          </p:cNvGrpSpPr>
          <p:nvPr/>
        </p:nvGrpSpPr>
        <p:grpSpPr bwMode="auto">
          <a:xfrm>
            <a:off x="-533400" y="2209800"/>
            <a:ext cx="21183600" cy="1600200"/>
            <a:chOff x="-336" y="1392"/>
            <a:chExt cx="13344" cy="1008"/>
          </a:xfrm>
        </p:grpSpPr>
        <p:grpSp>
          <p:nvGrpSpPr>
            <p:cNvPr id="60426" name="Group 9"/>
            <p:cNvGrpSpPr>
              <a:grpSpLocks/>
            </p:cNvGrpSpPr>
            <p:nvPr/>
          </p:nvGrpSpPr>
          <p:grpSpPr bwMode="auto">
            <a:xfrm>
              <a:off x="0" y="1670"/>
              <a:ext cx="13008" cy="538"/>
              <a:chOff x="0" y="1728"/>
              <a:chExt cx="4656" cy="432"/>
            </a:xfrm>
          </p:grpSpPr>
          <p:sp>
            <p:nvSpPr>
              <p:cNvPr id="60431" name="Line 10"/>
              <p:cNvSpPr>
                <a:spLocks noChangeShapeType="1"/>
              </p:cNvSpPr>
              <p:nvPr/>
            </p:nvSpPr>
            <p:spPr bwMode="auto">
              <a:xfrm>
                <a:off x="0" y="2160"/>
                <a:ext cx="465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2" name="Line 11"/>
              <p:cNvSpPr>
                <a:spLocks noChangeShapeType="1"/>
              </p:cNvSpPr>
              <p:nvPr/>
            </p:nvSpPr>
            <p:spPr bwMode="auto">
              <a:xfrm>
                <a:off x="28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3" name="Line 12"/>
              <p:cNvSpPr>
                <a:spLocks noChangeShapeType="1"/>
              </p:cNvSpPr>
              <p:nvPr/>
            </p:nvSpPr>
            <p:spPr bwMode="auto">
              <a:xfrm>
                <a:off x="72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4" name="Line 13"/>
              <p:cNvSpPr>
                <a:spLocks noChangeShapeType="1"/>
              </p:cNvSpPr>
              <p:nvPr/>
            </p:nvSpPr>
            <p:spPr bwMode="auto">
              <a:xfrm>
                <a:off x="115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5" name="Line 14"/>
              <p:cNvSpPr>
                <a:spLocks noChangeShapeType="1"/>
              </p:cNvSpPr>
              <p:nvPr/>
            </p:nvSpPr>
            <p:spPr bwMode="auto">
              <a:xfrm>
                <a:off x="158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6" name="Line 15"/>
              <p:cNvSpPr>
                <a:spLocks noChangeShapeType="1"/>
              </p:cNvSpPr>
              <p:nvPr/>
            </p:nvSpPr>
            <p:spPr bwMode="auto">
              <a:xfrm>
                <a:off x="201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7" name="Line 16"/>
              <p:cNvSpPr>
                <a:spLocks noChangeShapeType="1"/>
              </p:cNvSpPr>
              <p:nvPr/>
            </p:nvSpPr>
            <p:spPr bwMode="auto">
              <a:xfrm>
                <a:off x="244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8" name="Line 17"/>
              <p:cNvSpPr>
                <a:spLocks noChangeShapeType="1"/>
              </p:cNvSpPr>
              <p:nvPr/>
            </p:nvSpPr>
            <p:spPr bwMode="auto">
              <a:xfrm>
                <a:off x="288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39" name="Line 18"/>
              <p:cNvSpPr>
                <a:spLocks noChangeShapeType="1"/>
              </p:cNvSpPr>
              <p:nvPr/>
            </p:nvSpPr>
            <p:spPr bwMode="auto">
              <a:xfrm>
                <a:off x="331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40" name="Line 19"/>
              <p:cNvSpPr>
                <a:spLocks noChangeShapeType="1"/>
              </p:cNvSpPr>
              <p:nvPr/>
            </p:nvSpPr>
            <p:spPr bwMode="auto">
              <a:xfrm>
                <a:off x="374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441" name="Line 20"/>
              <p:cNvSpPr>
                <a:spLocks noChangeShapeType="1"/>
              </p:cNvSpPr>
              <p:nvPr/>
            </p:nvSpPr>
            <p:spPr bwMode="auto">
              <a:xfrm>
                <a:off x="417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0427" name="Rectangle 21"/>
            <p:cNvSpPr>
              <a:spLocks noChangeArrowheads="1"/>
            </p:cNvSpPr>
            <p:nvPr/>
          </p:nvSpPr>
          <p:spPr bwMode="auto">
            <a:xfrm>
              <a:off x="0" y="1632"/>
              <a:ext cx="5760" cy="42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0428" name="Text Box 22"/>
            <p:cNvSpPr txBox="1">
              <a:spLocks noChangeArrowheads="1"/>
            </p:cNvSpPr>
            <p:nvPr/>
          </p:nvSpPr>
          <p:spPr bwMode="auto">
            <a:xfrm>
              <a:off x="576" y="2208"/>
              <a:ext cx="799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b="1"/>
                <a:t> 100                         200                          300                           400                        500        600        700       800        900        1000</a:t>
              </a:r>
            </a:p>
          </p:txBody>
        </p:sp>
        <p:sp>
          <p:nvSpPr>
            <p:cNvPr id="60429" name="Rectangle 23"/>
            <p:cNvSpPr>
              <a:spLocks noChangeArrowheads="1"/>
            </p:cNvSpPr>
            <p:nvPr/>
          </p:nvSpPr>
          <p:spPr bwMode="auto">
            <a:xfrm>
              <a:off x="1136" y="1901"/>
              <a:ext cx="1272" cy="12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0430" name="Rectangle 24"/>
            <p:cNvSpPr>
              <a:spLocks noChangeArrowheads="1"/>
            </p:cNvSpPr>
            <p:nvPr/>
          </p:nvSpPr>
          <p:spPr bwMode="auto">
            <a:xfrm>
              <a:off x="-336" y="1392"/>
              <a:ext cx="1291" cy="805"/>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60423" name="Rectangle 25"/>
          <p:cNvSpPr>
            <a:spLocks noChangeArrowheads="1"/>
          </p:cNvSpPr>
          <p:nvPr/>
        </p:nvSpPr>
        <p:spPr bwMode="auto">
          <a:xfrm>
            <a:off x="1600200" y="1295400"/>
            <a:ext cx="1676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TeVatron</a:t>
            </a:r>
          </a:p>
          <a:p>
            <a:pPr algn="ctr" eaLnBrk="1" hangingPunct="1">
              <a:spcBef>
                <a:spcPct val="0"/>
              </a:spcBef>
              <a:buClrTx/>
              <a:buSzTx/>
              <a:buFontTx/>
              <a:buNone/>
            </a:pPr>
            <a:r>
              <a:rPr lang="en-US" altLang="fr-FR" sz="1800"/>
              <a:t>1983-2011</a:t>
            </a:r>
            <a:r>
              <a:rPr lang="en-US" altLang="fr-FR" sz="1400"/>
              <a:t> </a:t>
            </a:r>
          </a:p>
        </p:txBody>
      </p:sp>
      <p:sp>
        <p:nvSpPr>
          <p:cNvPr id="60424" name="Rectangle 26"/>
          <p:cNvSpPr>
            <a:spLocks noChangeArrowheads="1"/>
          </p:cNvSpPr>
          <p:nvPr/>
        </p:nvSpPr>
        <p:spPr bwMode="auto">
          <a:xfrm>
            <a:off x="2133600" y="2209800"/>
            <a:ext cx="609600" cy="1277938"/>
          </a:xfrm>
          <a:prstGeom prst="rect">
            <a:avLst/>
          </a:prstGeom>
          <a:solidFill>
            <a:srgbClr val="00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0425" name="Line 27"/>
          <p:cNvSpPr>
            <a:spLocks noChangeShapeType="1"/>
          </p:cNvSpPr>
          <p:nvPr/>
        </p:nvSpPr>
        <p:spPr bwMode="auto">
          <a:xfrm>
            <a:off x="1143000" y="32766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32DE845E-6E92-493B-B5B7-7B7E22D0D786}" type="slidenum">
              <a:rPr lang="fr-FR" altLang="en-US" sz="1200" smtClean="0">
                <a:solidFill>
                  <a:schemeClr val="tx2"/>
                </a:solidFill>
              </a:rPr>
              <a:pPr eaLnBrk="1" hangingPunct="1">
                <a:spcBef>
                  <a:spcPct val="0"/>
                </a:spcBef>
                <a:buClrTx/>
                <a:buSzTx/>
                <a:buFontTx/>
                <a:buNone/>
              </a:pPr>
              <a:t>57</a:t>
            </a:fld>
            <a:endParaRPr lang="fr-FR" altLang="en-US" sz="1200" smtClean="0">
              <a:solidFill>
                <a:schemeClr val="tx2"/>
              </a:solidFill>
            </a:endParaRPr>
          </a:p>
        </p:txBody>
      </p:sp>
      <p:sp>
        <p:nvSpPr>
          <p:cNvPr id="61443" name="Rectangle 2"/>
          <p:cNvSpPr>
            <a:spLocks noGrp="1" noChangeArrowheads="1"/>
          </p:cNvSpPr>
          <p:nvPr>
            <p:ph type="title"/>
          </p:nvPr>
        </p:nvSpPr>
        <p:spPr>
          <a:xfrm>
            <a:off x="1624013" y="0"/>
            <a:ext cx="5932487" cy="519113"/>
          </a:xfrm>
        </p:spPr>
        <p:txBody>
          <a:bodyPr/>
          <a:lstStyle/>
          <a:p>
            <a:pPr eaLnBrk="1" hangingPunct="1"/>
            <a:r>
              <a:rPr lang="en-US" altLang="fr-FR" smtClean="0"/>
              <a:t>La chasse au boson de Higgs</a:t>
            </a:r>
          </a:p>
        </p:txBody>
      </p:sp>
      <p:grpSp>
        <p:nvGrpSpPr>
          <p:cNvPr id="61444" name="Group 5"/>
          <p:cNvGrpSpPr>
            <a:grpSpLocks/>
          </p:cNvGrpSpPr>
          <p:nvPr/>
        </p:nvGrpSpPr>
        <p:grpSpPr bwMode="auto">
          <a:xfrm>
            <a:off x="-533400" y="2209800"/>
            <a:ext cx="21183600" cy="1600200"/>
            <a:chOff x="-336" y="1392"/>
            <a:chExt cx="13344" cy="1008"/>
          </a:xfrm>
        </p:grpSpPr>
        <p:grpSp>
          <p:nvGrpSpPr>
            <p:cNvPr id="61448" name="Group 6"/>
            <p:cNvGrpSpPr>
              <a:grpSpLocks/>
            </p:cNvGrpSpPr>
            <p:nvPr/>
          </p:nvGrpSpPr>
          <p:grpSpPr bwMode="auto">
            <a:xfrm>
              <a:off x="0" y="1670"/>
              <a:ext cx="13008" cy="538"/>
              <a:chOff x="0" y="1728"/>
              <a:chExt cx="4656" cy="432"/>
            </a:xfrm>
          </p:grpSpPr>
          <p:sp>
            <p:nvSpPr>
              <p:cNvPr id="61453" name="Line 7"/>
              <p:cNvSpPr>
                <a:spLocks noChangeShapeType="1"/>
              </p:cNvSpPr>
              <p:nvPr/>
            </p:nvSpPr>
            <p:spPr bwMode="auto">
              <a:xfrm>
                <a:off x="0" y="2160"/>
                <a:ext cx="4656"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4" name="Line 8"/>
              <p:cNvSpPr>
                <a:spLocks noChangeShapeType="1"/>
              </p:cNvSpPr>
              <p:nvPr/>
            </p:nvSpPr>
            <p:spPr bwMode="auto">
              <a:xfrm>
                <a:off x="28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5" name="Line 9"/>
              <p:cNvSpPr>
                <a:spLocks noChangeShapeType="1"/>
              </p:cNvSpPr>
              <p:nvPr/>
            </p:nvSpPr>
            <p:spPr bwMode="auto">
              <a:xfrm>
                <a:off x="72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6" name="Line 10"/>
              <p:cNvSpPr>
                <a:spLocks noChangeShapeType="1"/>
              </p:cNvSpPr>
              <p:nvPr/>
            </p:nvSpPr>
            <p:spPr bwMode="auto">
              <a:xfrm>
                <a:off x="115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7" name="Line 11"/>
              <p:cNvSpPr>
                <a:spLocks noChangeShapeType="1"/>
              </p:cNvSpPr>
              <p:nvPr/>
            </p:nvSpPr>
            <p:spPr bwMode="auto">
              <a:xfrm>
                <a:off x="158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8" name="Line 12"/>
              <p:cNvSpPr>
                <a:spLocks noChangeShapeType="1"/>
              </p:cNvSpPr>
              <p:nvPr/>
            </p:nvSpPr>
            <p:spPr bwMode="auto">
              <a:xfrm>
                <a:off x="201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59" name="Line 13"/>
              <p:cNvSpPr>
                <a:spLocks noChangeShapeType="1"/>
              </p:cNvSpPr>
              <p:nvPr/>
            </p:nvSpPr>
            <p:spPr bwMode="auto">
              <a:xfrm>
                <a:off x="2448"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60" name="Line 14"/>
              <p:cNvSpPr>
                <a:spLocks noChangeShapeType="1"/>
              </p:cNvSpPr>
              <p:nvPr/>
            </p:nvSpPr>
            <p:spPr bwMode="auto">
              <a:xfrm>
                <a:off x="2880"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61" name="Line 15"/>
              <p:cNvSpPr>
                <a:spLocks noChangeShapeType="1"/>
              </p:cNvSpPr>
              <p:nvPr/>
            </p:nvSpPr>
            <p:spPr bwMode="auto">
              <a:xfrm>
                <a:off x="3312"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62" name="Line 16"/>
              <p:cNvSpPr>
                <a:spLocks noChangeShapeType="1"/>
              </p:cNvSpPr>
              <p:nvPr/>
            </p:nvSpPr>
            <p:spPr bwMode="auto">
              <a:xfrm>
                <a:off x="3744"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63" name="Line 17"/>
              <p:cNvSpPr>
                <a:spLocks noChangeShapeType="1"/>
              </p:cNvSpPr>
              <p:nvPr/>
            </p:nvSpPr>
            <p:spPr bwMode="auto">
              <a:xfrm>
                <a:off x="4176" y="1728"/>
                <a:ext cx="0" cy="43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1449" name="Rectangle 18"/>
            <p:cNvSpPr>
              <a:spLocks noChangeArrowheads="1"/>
            </p:cNvSpPr>
            <p:nvPr/>
          </p:nvSpPr>
          <p:spPr bwMode="auto">
            <a:xfrm>
              <a:off x="0" y="1632"/>
              <a:ext cx="5760" cy="422"/>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1450" name="Text Box 19"/>
            <p:cNvSpPr txBox="1">
              <a:spLocks noChangeArrowheads="1"/>
            </p:cNvSpPr>
            <p:nvPr/>
          </p:nvSpPr>
          <p:spPr bwMode="auto">
            <a:xfrm>
              <a:off x="576" y="2208"/>
              <a:ext cx="7992"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400" b="1"/>
                <a:t> 100                         200                          300                           400                        500        600        700       800        900        1000</a:t>
              </a:r>
            </a:p>
          </p:txBody>
        </p:sp>
        <p:sp>
          <p:nvSpPr>
            <p:cNvPr id="61451" name="Rectangle 20"/>
            <p:cNvSpPr>
              <a:spLocks noChangeArrowheads="1"/>
            </p:cNvSpPr>
            <p:nvPr/>
          </p:nvSpPr>
          <p:spPr bwMode="auto">
            <a:xfrm>
              <a:off x="1136" y="1901"/>
              <a:ext cx="1272" cy="12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1452" name="Rectangle 21"/>
            <p:cNvSpPr>
              <a:spLocks noChangeArrowheads="1"/>
            </p:cNvSpPr>
            <p:nvPr/>
          </p:nvSpPr>
          <p:spPr bwMode="auto">
            <a:xfrm>
              <a:off x="-336" y="1392"/>
              <a:ext cx="1291" cy="805"/>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61445" name="Line 24"/>
          <p:cNvSpPr>
            <a:spLocks noChangeShapeType="1"/>
          </p:cNvSpPr>
          <p:nvPr/>
        </p:nvSpPr>
        <p:spPr bwMode="auto">
          <a:xfrm flipH="1">
            <a:off x="1676400" y="1371600"/>
            <a:ext cx="1524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446" name="Text Box 25"/>
          <p:cNvSpPr txBox="1">
            <a:spLocks noChangeArrowheads="1"/>
          </p:cNvSpPr>
          <p:nvPr/>
        </p:nvSpPr>
        <p:spPr bwMode="auto">
          <a:xfrm>
            <a:off x="1873250" y="990600"/>
            <a:ext cx="72707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Région préférée pour des raisons de consistance du Modele Standard</a:t>
            </a:r>
          </a:p>
        </p:txBody>
      </p:sp>
      <p:sp>
        <p:nvSpPr>
          <p:cNvPr id="61447" name="Rectangle 26"/>
          <p:cNvSpPr>
            <a:spLocks noChangeArrowheads="1"/>
          </p:cNvSpPr>
          <p:nvPr/>
        </p:nvSpPr>
        <p:spPr bwMode="auto">
          <a:xfrm>
            <a:off x="2133600" y="2209800"/>
            <a:ext cx="609600" cy="1277938"/>
          </a:xfrm>
          <a:prstGeom prst="rect">
            <a:avLst/>
          </a:prstGeom>
          <a:solidFill>
            <a:srgbClr val="00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3C9228F6-82B6-472C-B9B6-E8E6A2EDA86D}" type="slidenum">
              <a:rPr lang="fr-FR" altLang="en-US" sz="1200" smtClean="0">
                <a:solidFill>
                  <a:schemeClr val="tx2"/>
                </a:solidFill>
              </a:rPr>
              <a:pPr eaLnBrk="1" hangingPunct="1">
                <a:spcBef>
                  <a:spcPct val="0"/>
                </a:spcBef>
                <a:buClrTx/>
                <a:buSzTx/>
                <a:buFontTx/>
                <a:buNone/>
              </a:pPr>
              <a:t>58</a:t>
            </a:fld>
            <a:endParaRPr lang="fr-FR" altLang="en-US" sz="1200" smtClean="0">
              <a:solidFill>
                <a:schemeClr val="tx2"/>
              </a:solidFill>
            </a:endParaRPr>
          </a:p>
        </p:txBody>
      </p:sp>
      <p:sp>
        <p:nvSpPr>
          <p:cNvPr id="62467" name="Rectangle 2"/>
          <p:cNvSpPr>
            <a:spLocks noGrp="1" noChangeArrowheads="1"/>
          </p:cNvSpPr>
          <p:nvPr>
            <p:ph type="title"/>
          </p:nvPr>
        </p:nvSpPr>
        <p:spPr>
          <a:xfrm>
            <a:off x="3160713" y="0"/>
            <a:ext cx="2895600" cy="946150"/>
          </a:xfrm>
        </p:spPr>
        <p:txBody>
          <a:bodyPr/>
          <a:lstStyle/>
          <a:p>
            <a:pPr eaLnBrk="1" hangingPunct="1"/>
            <a:r>
              <a:rPr lang="fr-FR" altLang="fr-FR" smtClean="0"/>
              <a:t>Le canal H</a:t>
            </a:r>
            <a:r>
              <a:rPr lang="fr-FR" altLang="fr-FR" smtClean="0">
                <a:sym typeface="Symbol" pitchFamily="18" charset="2"/>
              </a:rPr>
              <a:t></a:t>
            </a:r>
            <a:r>
              <a:rPr lang="fr-FR" altLang="fr-FR" smtClean="0"/>
              <a:t/>
            </a:r>
            <a:br>
              <a:rPr lang="fr-FR" altLang="fr-FR" smtClean="0"/>
            </a:br>
            <a:endParaRPr lang="fr-FR" altLang="fr-FR" smtClean="0"/>
          </a:p>
        </p:txBody>
      </p:sp>
      <p:pic>
        <p:nvPicPr>
          <p:cNvPr id="62468"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2469" name="Object 2"/>
          <p:cNvGraphicFramePr>
            <a:graphicFrameLocks noGrp="1" noChangeAspect="1"/>
          </p:cNvGraphicFramePr>
          <p:nvPr>
            <p:ph idx="1"/>
          </p:nvPr>
        </p:nvGraphicFramePr>
        <p:xfrm>
          <a:off x="2971800" y="685800"/>
          <a:ext cx="3505200" cy="547688"/>
        </p:xfrm>
        <a:graphic>
          <a:graphicData uri="http://schemas.openxmlformats.org/presentationml/2006/ole">
            <mc:AlternateContent xmlns:mc="http://schemas.openxmlformats.org/markup-compatibility/2006">
              <mc:Choice xmlns:v="urn:schemas-microsoft-com:vml" Requires="v">
                <p:oleObj spid="_x0000_s62547" name="Equation" r:id="rId4" imgW="1767840" imgH="190595" progId="Equation.3">
                  <p:embed/>
                </p:oleObj>
              </mc:Choice>
              <mc:Fallback>
                <p:oleObj name="Equation" r:id="rId4" imgW="1767840" imgH="190595"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685800"/>
                        <a:ext cx="3505200"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2470" name="Picture 11" descr="signal"/>
          <p:cNvPicPr>
            <a:picLocks noChangeAspect="1" noChangeArrowheads="1"/>
          </p:cNvPicPr>
          <p:nvPr/>
        </p:nvPicPr>
        <p:blipFill>
          <a:blip r:embed="rId6">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2472" name="Text Box 8"/>
          <p:cNvSpPr txBox="1">
            <a:spLocks noChangeArrowheads="1"/>
          </p:cNvSpPr>
          <p:nvPr/>
        </p:nvSpPr>
        <p:spPr bwMode="auto">
          <a:xfrm>
            <a:off x="990600" y="1905000"/>
            <a:ext cx="28003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Higgs (m</a:t>
            </a:r>
            <a:r>
              <a:rPr lang="fr-FR" altLang="fr-FR" sz="2000" baseline="-25000"/>
              <a:t>H</a:t>
            </a:r>
            <a:r>
              <a:rPr lang="fr-FR" altLang="fr-FR" sz="2000"/>
              <a:t>=125GeV)</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A0D7CCE7-1B80-4BDB-BDB4-A8C90EDA90C4}" type="slidenum">
              <a:rPr lang="fr-FR" altLang="en-US" sz="1200" smtClean="0">
                <a:solidFill>
                  <a:schemeClr val="tx2"/>
                </a:solidFill>
              </a:rPr>
              <a:pPr eaLnBrk="1" hangingPunct="1">
                <a:spcBef>
                  <a:spcPct val="0"/>
                </a:spcBef>
                <a:buClrTx/>
                <a:buSzTx/>
                <a:buFontTx/>
                <a:buNone/>
              </a:pPr>
              <a:t>59</a:t>
            </a:fld>
            <a:endParaRPr lang="fr-FR" altLang="en-US" sz="1200" smtClean="0">
              <a:solidFill>
                <a:schemeClr val="tx2"/>
              </a:solidFill>
            </a:endParaRPr>
          </a:p>
        </p:txBody>
      </p:sp>
      <p:sp>
        <p:nvSpPr>
          <p:cNvPr id="63491" name="Rectangle 2"/>
          <p:cNvSpPr>
            <a:spLocks noGrp="1" noChangeArrowheads="1"/>
          </p:cNvSpPr>
          <p:nvPr>
            <p:ph type="title"/>
          </p:nvPr>
        </p:nvSpPr>
        <p:spPr>
          <a:xfrm>
            <a:off x="3160713" y="0"/>
            <a:ext cx="2895600" cy="946150"/>
          </a:xfrm>
        </p:spPr>
        <p:txBody>
          <a:bodyPr/>
          <a:lstStyle/>
          <a:p>
            <a:pPr eaLnBrk="1" hangingPunct="1"/>
            <a:r>
              <a:rPr lang="fr-FR" altLang="fr-FR" smtClean="0"/>
              <a:t>Le canal H</a:t>
            </a:r>
            <a:r>
              <a:rPr lang="fr-FR" altLang="fr-FR" smtClean="0">
                <a:sym typeface="Symbol" pitchFamily="18" charset="2"/>
              </a:rPr>
              <a:t></a:t>
            </a:r>
            <a:r>
              <a:rPr lang="fr-FR" altLang="fr-FR" smtClean="0"/>
              <a:t/>
            </a:r>
            <a:br>
              <a:rPr lang="fr-FR" altLang="fr-FR" smtClean="0"/>
            </a:br>
            <a:endParaRPr lang="fr-FR" altLang="fr-FR" smtClean="0"/>
          </a:p>
        </p:txBody>
      </p:sp>
      <p:pic>
        <p:nvPicPr>
          <p:cNvPr id="63492"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3493" name="Object 2"/>
          <p:cNvGraphicFramePr>
            <a:graphicFrameLocks noGrp="1" noChangeAspect="1"/>
          </p:cNvGraphicFramePr>
          <p:nvPr>
            <p:ph idx="1"/>
          </p:nvPr>
        </p:nvGraphicFramePr>
        <p:xfrm>
          <a:off x="2971800" y="685800"/>
          <a:ext cx="3505200" cy="547688"/>
        </p:xfrm>
        <a:graphic>
          <a:graphicData uri="http://schemas.openxmlformats.org/presentationml/2006/ole">
            <mc:AlternateContent xmlns:mc="http://schemas.openxmlformats.org/markup-compatibility/2006">
              <mc:Choice xmlns:v="urn:schemas-microsoft-com:vml" Requires="v">
                <p:oleObj spid="_x0000_s63575" name="Equation" r:id="rId4" imgW="1767840" imgH="190595" progId="Equation.3">
                  <p:embed/>
                </p:oleObj>
              </mc:Choice>
              <mc:Fallback>
                <p:oleObj name="Equation" r:id="rId4" imgW="1767840" imgH="190595"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685800"/>
                        <a:ext cx="3505200" cy="547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3494" name="Text Box 13"/>
          <p:cNvSpPr txBox="1">
            <a:spLocks noChangeArrowheads="1"/>
          </p:cNvSpPr>
          <p:nvPr/>
        </p:nvSpPr>
        <p:spPr bwMode="auto">
          <a:xfrm>
            <a:off x="990600" y="1905000"/>
            <a:ext cx="28003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Higgs (m</a:t>
            </a:r>
            <a:r>
              <a:rPr lang="fr-FR" altLang="fr-FR" sz="2000" baseline="-25000"/>
              <a:t>H</a:t>
            </a:r>
            <a:r>
              <a:rPr lang="fr-FR" altLang="fr-FR" sz="2000"/>
              <a:t>=125GeV)</a:t>
            </a:r>
          </a:p>
        </p:txBody>
      </p:sp>
      <p:grpSp>
        <p:nvGrpSpPr>
          <p:cNvPr id="1143823" name="Group 15"/>
          <p:cNvGrpSpPr>
            <a:grpSpLocks/>
          </p:cNvGrpSpPr>
          <p:nvPr/>
        </p:nvGrpSpPr>
        <p:grpSpPr bwMode="auto">
          <a:xfrm>
            <a:off x="4427538" y="1917700"/>
            <a:ext cx="4457700" cy="4738688"/>
            <a:chOff x="2789" y="1208"/>
            <a:chExt cx="2808" cy="2985"/>
          </a:xfrm>
        </p:grpSpPr>
        <p:pic>
          <p:nvPicPr>
            <p:cNvPr id="63496" name="Picture 16" descr="bk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1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498"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Bruit de fond</a:t>
              </a:r>
            </a:p>
          </p:txBody>
        </p:sp>
        <p:sp>
          <p:nvSpPr>
            <p:cNvPr id="63499"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Exemple:</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3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6</a:t>
            </a:fld>
            <a:endParaRPr lang="fr-FR" altLang="en-US" sz="1200" smtClean="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smtClean="0"/>
              <a:t>Structure du noyau</a:t>
            </a:r>
            <a:endParaRPr lang="en-GB" altLang="fr-FR" smtClean="0"/>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752600" y="5318760"/>
            <a:ext cx="43957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dirty="0">
                <a:latin typeface="Times New Roman" pitchFamily="18" charset="0"/>
              </a:rPr>
              <a:t>10</a:t>
            </a:r>
            <a:r>
              <a:rPr lang="en-GB" altLang="fr-FR" sz="2400" baseline="72000" dirty="0">
                <a:latin typeface="Times New Roman" pitchFamily="18" charset="0"/>
              </a:rPr>
              <a:t>-14</a:t>
            </a:r>
            <a:r>
              <a:rPr lang="en-GB" altLang="fr-FR" sz="2400" dirty="0">
                <a:latin typeface="Times New Roman" pitchFamily="18" charset="0"/>
              </a:rPr>
              <a:t> </a:t>
            </a:r>
            <a:r>
              <a:rPr lang="en-GB" altLang="fr-FR" sz="2800" dirty="0">
                <a:latin typeface="Times New Roman" pitchFamily="18" charset="0"/>
              </a:rPr>
              <a:t>m=0.00000000000001m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440092" cy="307777"/>
          </a:xfrm>
          <a:prstGeom prst="rect">
            <a:avLst/>
          </a:prstGeom>
        </p:spPr>
        <p:txBody>
          <a:bodyPr wrap="none">
            <a:spAutoFit/>
          </a:bodyPr>
          <a:lstStyle/>
          <a:p>
            <a:r>
              <a:rPr lang="en-US" sz="1400" dirty="0"/>
              <a:t>m</a:t>
            </a:r>
            <a:r>
              <a:rPr lang="en-US" sz="1400" dirty="0" smtClean="0"/>
              <a:t>~2x10 </a:t>
            </a:r>
            <a:r>
              <a:rPr lang="en-US" sz="1400" baseline="30000" dirty="0"/>
              <a:t>-27 </a:t>
            </a:r>
            <a:r>
              <a:rPr lang="en-US" sz="1400" dirty="0" smtClean="0"/>
              <a:t>kg~1GeV/c</a:t>
            </a:r>
            <a:r>
              <a:rPr lang="en-US" sz="1400" baseline="30000" dirty="0" smtClean="0"/>
              <a:t>2</a:t>
            </a:r>
            <a:endParaRPr lang="en-US" sz="1400" baseline="30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68D7594-FD21-442F-84C5-8D6D02EFD1D2}" type="slidenum">
              <a:rPr lang="fr-FR" altLang="en-US" sz="1200" smtClean="0">
                <a:solidFill>
                  <a:schemeClr val="tx2"/>
                </a:solidFill>
              </a:rPr>
              <a:pPr eaLnBrk="1" hangingPunct="1">
                <a:spcBef>
                  <a:spcPct val="0"/>
                </a:spcBef>
                <a:buClrTx/>
                <a:buSzTx/>
                <a:buFontTx/>
                <a:buNone/>
              </a:pPr>
              <a:t>60</a:t>
            </a:fld>
            <a:endParaRPr lang="fr-FR" altLang="en-US" sz="1200" smtClean="0">
              <a:solidFill>
                <a:schemeClr val="tx2"/>
              </a:solidFill>
            </a:endParaRPr>
          </a:p>
        </p:txBody>
      </p:sp>
      <p:sp>
        <p:nvSpPr>
          <p:cNvPr id="64515" name="Rectangle 2"/>
          <p:cNvSpPr>
            <a:spLocks noGrp="1" noChangeArrowheads="1"/>
          </p:cNvSpPr>
          <p:nvPr>
            <p:ph type="title"/>
          </p:nvPr>
        </p:nvSpPr>
        <p:spPr>
          <a:xfrm>
            <a:off x="1895475" y="0"/>
            <a:ext cx="5389563" cy="519113"/>
          </a:xfrm>
        </p:spPr>
        <p:txBody>
          <a:bodyPr/>
          <a:lstStyle/>
          <a:p>
            <a:pPr eaLnBrk="1" hangingPunct="1"/>
            <a:r>
              <a:rPr lang="fr-FR" altLang="fr-FR" smtClean="0"/>
              <a:t>Le canal H</a:t>
            </a:r>
            <a:r>
              <a:rPr lang="fr-FR" altLang="fr-FR" smtClean="0">
                <a:sym typeface="Symbol" pitchFamily="18" charset="2"/>
              </a:rPr>
              <a:t> : simulation</a:t>
            </a:r>
          </a:p>
        </p:txBody>
      </p:sp>
      <p:pic>
        <p:nvPicPr>
          <p:cNvPr id="6451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Higgs</a:t>
            </a:r>
          </a:p>
        </p:txBody>
      </p:sp>
      <p:sp>
        <p:nvSpPr>
          <p:cNvPr id="64518"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4519" name="Text Box 18"/>
          <p:cNvSpPr txBox="1">
            <a:spLocks noChangeArrowheads="1"/>
          </p:cNvSpPr>
          <p:nvPr/>
        </p:nvSpPr>
        <p:spPr bwMode="auto">
          <a:xfrm>
            <a:off x="2914650" y="5943600"/>
            <a:ext cx="38973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Bosse = boson de Higgs</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ABF4881E-46FE-4671-B2F7-3D83104CAE31}" type="slidenum">
              <a:rPr lang="fr-FR" altLang="en-US" sz="1200" smtClean="0">
                <a:solidFill>
                  <a:schemeClr val="tx2"/>
                </a:solidFill>
              </a:rPr>
              <a:pPr eaLnBrk="1" hangingPunct="1">
                <a:spcBef>
                  <a:spcPct val="0"/>
                </a:spcBef>
                <a:buClrTx/>
                <a:buSzTx/>
                <a:buFontTx/>
                <a:buNone/>
              </a:pPr>
              <a:t>61</a:t>
            </a:fld>
            <a:endParaRPr lang="fr-FR" altLang="en-US" sz="1200" smtClean="0">
              <a:solidFill>
                <a:schemeClr val="tx2"/>
              </a:solidFill>
            </a:endParaRPr>
          </a:p>
        </p:txBody>
      </p:sp>
      <p:sp>
        <p:nvSpPr>
          <p:cNvPr id="65539" name="Rectangle 2"/>
          <p:cNvSpPr>
            <a:spLocks noGrp="1" noChangeArrowheads="1"/>
          </p:cNvSpPr>
          <p:nvPr>
            <p:ph type="title"/>
          </p:nvPr>
        </p:nvSpPr>
        <p:spPr>
          <a:xfrm>
            <a:off x="1895475" y="0"/>
            <a:ext cx="5389563" cy="519113"/>
          </a:xfrm>
        </p:spPr>
        <p:txBody>
          <a:bodyPr/>
          <a:lstStyle/>
          <a:p>
            <a:pPr eaLnBrk="1" hangingPunct="1"/>
            <a:r>
              <a:rPr lang="fr-FR" altLang="fr-FR" smtClean="0"/>
              <a:t>Le canal H</a:t>
            </a:r>
            <a:r>
              <a:rPr lang="fr-FR" altLang="fr-FR" smtClean="0">
                <a:sym typeface="Symbol" pitchFamily="18" charset="2"/>
              </a:rPr>
              <a:t> : simulation</a:t>
            </a:r>
          </a:p>
        </p:txBody>
      </p:sp>
      <p:pic>
        <p:nvPicPr>
          <p:cNvPr id="65540"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33600"/>
            <a:ext cx="31845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5" descr="signalbk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9475" y="2133600"/>
            <a:ext cx="3184525"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signal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133600"/>
            <a:ext cx="31829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Rectangle 7"/>
          <p:cNvSpPr>
            <a:spLocks noChangeArrowheads="1"/>
          </p:cNvSpPr>
          <p:nvPr/>
        </p:nvSpPr>
        <p:spPr bwMode="auto">
          <a:xfrm>
            <a:off x="952500" y="5289550"/>
            <a:ext cx="716915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GB" altLang="fr-FR" sz="2400">
                <a:solidFill>
                  <a:schemeClr val="tx2"/>
                </a:solidFill>
                <a:sym typeface="Symbol" pitchFamily="18" charset="2"/>
              </a:rPr>
              <a:t>Une très bonne résolution en énergie du</a:t>
            </a:r>
          </a:p>
          <a:p>
            <a:pPr algn="ctr" eaLnBrk="1" hangingPunct="1">
              <a:spcBef>
                <a:spcPct val="0"/>
              </a:spcBef>
              <a:buClrTx/>
              <a:buSzTx/>
              <a:buFontTx/>
              <a:buNone/>
            </a:pPr>
            <a:r>
              <a:rPr lang="en-GB" altLang="fr-FR" sz="2400">
                <a:solidFill>
                  <a:schemeClr val="tx2"/>
                </a:solidFill>
                <a:sym typeface="Symbol" pitchFamily="18" charset="2"/>
              </a:rPr>
              <a:t>calorimètre électromagnétique est nécessaire</a:t>
            </a:r>
          </a:p>
          <a:p>
            <a:pPr algn="ctr" eaLnBrk="1" hangingPunct="1">
              <a:spcBef>
                <a:spcPct val="0"/>
              </a:spcBef>
              <a:buClrTx/>
              <a:buSzTx/>
              <a:buFontTx/>
              <a:buNone/>
            </a:pPr>
            <a:r>
              <a:rPr lang="en-GB" altLang="fr-FR" sz="2400" b="1">
                <a:solidFill>
                  <a:srgbClr val="CC0000"/>
                </a:solidFill>
                <a:sym typeface="Symbol" pitchFamily="18" charset="2"/>
              </a:rPr>
              <a:t>Il faut des détecteurs très précis!!!</a:t>
            </a:r>
            <a:endParaRPr lang="fr-FR" altLang="fr-FR" sz="2400" b="1">
              <a:solidFill>
                <a:srgbClr val="CC0000"/>
              </a:solidFill>
              <a:sym typeface="Symbol" pitchFamily="18" charset="2"/>
            </a:endParaRPr>
          </a:p>
        </p:txBody>
      </p:sp>
      <p:sp>
        <p:nvSpPr>
          <p:cNvPr id="65544" name="Line 8"/>
          <p:cNvSpPr>
            <a:spLocks noChangeShapeType="1"/>
          </p:cNvSpPr>
          <p:nvPr/>
        </p:nvSpPr>
        <p:spPr bwMode="auto">
          <a:xfrm>
            <a:off x="228600" y="1828800"/>
            <a:ext cx="8839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45" name="Text Box 9"/>
          <p:cNvSpPr txBox="1">
            <a:spLocks noChangeArrowheads="1"/>
          </p:cNvSpPr>
          <p:nvPr/>
        </p:nvSpPr>
        <p:spPr bwMode="auto">
          <a:xfrm>
            <a:off x="5408613" y="1428750"/>
            <a:ext cx="3446462"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Dégradation de la résolution</a:t>
            </a:r>
          </a:p>
        </p:txBody>
      </p:sp>
      <p:sp>
        <p:nvSpPr>
          <p:cNvPr id="65546" name="Text Box 10"/>
          <p:cNvSpPr txBox="1">
            <a:spLocks noChangeArrowheads="1"/>
          </p:cNvSpPr>
          <p:nvPr/>
        </p:nvSpPr>
        <p:spPr bwMode="auto">
          <a:xfrm>
            <a:off x="6629400" y="4343400"/>
            <a:ext cx="23098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Impossible de voir</a:t>
            </a:r>
          </a:p>
          <a:p>
            <a:pPr algn="ctr" eaLnBrk="1" hangingPunct="1">
              <a:spcBef>
                <a:spcPct val="0"/>
              </a:spcBef>
              <a:buClrTx/>
              <a:buSzTx/>
              <a:buFontTx/>
              <a:buNone/>
            </a:pPr>
            <a:r>
              <a:rPr lang="fr-FR" altLang="fr-FR" sz="1800"/>
              <a:t> le boson de Higgs</a:t>
            </a:r>
          </a:p>
        </p:txBody>
      </p:sp>
      <p:sp>
        <p:nvSpPr>
          <p:cNvPr id="65547" name="Text Box 12"/>
          <p:cNvSpPr txBox="1">
            <a:spLocks noChangeArrowheads="1"/>
          </p:cNvSpPr>
          <p:nvPr/>
        </p:nvSpPr>
        <p:spPr bwMode="auto">
          <a:xfrm>
            <a:off x="1774825" y="2260600"/>
            <a:ext cx="7191375"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 rêve »                            « réel »              « Cauchemar »</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BF3C5FD-9C80-442E-AEB2-DCD1F7C02A85}" type="slidenum">
              <a:rPr lang="fr-FR" altLang="en-US" sz="1200" smtClean="0">
                <a:solidFill>
                  <a:schemeClr val="tx2"/>
                </a:solidFill>
              </a:rPr>
              <a:pPr eaLnBrk="1" hangingPunct="1">
                <a:spcBef>
                  <a:spcPct val="0"/>
                </a:spcBef>
                <a:buClrTx/>
                <a:buSzTx/>
                <a:buFontTx/>
                <a:buNone/>
              </a:pPr>
              <a:t>62</a:t>
            </a:fld>
            <a:endParaRPr lang="fr-FR" altLang="en-US" sz="1200" smtClean="0">
              <a:solidFill>
                <a:schemeClr val="tx2"/>
              </a:solidFill>
            </a:endParaRPr>
          </a:p>
        </p:txBody>
      </p:sp>
      <p:sp>
        <p:nvSpPr>
          <p:cNvPr id="66563" name="Rectangle 2"/>
          <p:cNvSpPr>
            <a:spLocks noGrp="1" noChangeArrowheads="1"/>
          </p:cNvSpPr>
          <p:nvPr>
            <p:ph type="title"/>
          </p:nvPr>
        </p:nvSpPr>
        <p:spPr>
          <a:xfrm>
            <a:off x="1279525" y="0"/>
            <a:ext cx="6640513" cy="519113"/>
          </a:xfrm>
        </p:spPr>
        <p:txBody>
          <a:bodyPr/>
          <a:lstStyle/>
          <a:p>
            <a:pPr eaLnBrk="1" hangingPunct="1"/>
            <a:r>
              <a:rPr lang="fr-FR" altLang="fr-FR" smtClean="0"/>
              <a:t>Le canal H</a:t>
            </a:r>
            <a:r>
              <a:rPr lang="fr-FR" altLang="fr-FR" smtClean="0">
                <a:sym typeface="Symbol" pitchFamily="18" charset="2"/>
              </a:rPr>
              <a:t>: les vrais données</a:t>
            </a:r>
          </a:p>
        </p:txBody>
      </p:sp>
      <p:pic>
        <p:nvPicPr>
          <p:cNvPr id="66564" name="Picture 8" descr="mg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 y="993775"/>
            <a:ext cx="7531100"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60541" name="Group 29"/>
          <p:cNvGrpSpPr>
            <a:grpSpLocks/>
          </p:cNvGrpSpPr>
          <p:nvPr/>
        </p:nvGrpSpPr>
        <p:grpSpPr bwMode="auto">
          <a:xfrm>
            <a:off x="3911600" y="2070100"/>
            <a:ext cx="1955800" cy="4483100"/>
            <a:chOff x="2464" y="1304"/>
            <a:chExt cx="1232" cy="2824"/>
          </a:xfrm>
        </p:grpSpPr>
        <p:sp>
          <p:nvSpPr>
            <p:cNvPr id="66567" name="Oval 27"/>
            <p:cNvSpPr>
              <a:spLocks noChangeArrowheads="1"/>
            </p:cNvSpPr>
            <p:nvPr/>
          </p:nvSpPr>
          <p:spPr bwMode="auto">
            <a:xfrm>
              <a:off x="2464" y="1304"/>
              <a:ext cx="768" cy="2472"/>
            </a:xfrm>
            <a:prstGeom prst="ellipse">
              <a:avLst/>
            </a:prstGeom>
            <a:noFill/>
            <a:ln w="38100" algn="ctr">
              <a:solidFill>
                <a:schemeClr val="tx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66568" name="Text Box 28"/>
            <p:cNvSpPr txBox="1">
              <a:spLocks noChangeArrowheads="1"/>
            </p:cNvSpPr>
            <p:nvPr/>
          </p:nvSpPr>
          <p:spPr bwMode="auto">
            <a:xfrm>
              <a:off x="2774" y="3916"/>
              <a:ext cx="922"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b="1">
                  <a:solidFill>
                    <a:schemeClr val="tx2"/>
                  </a:solidFill>
                </a:rPr>
                <a:t>m~126GeV</a:t>
              </a:r>
            </a:p>
          </p:txBody>
        </p:sp>
      </p:grpSp>
      <p:sp>
        <p:nvSpPr>
          <p:cNvPr id="66566" name="Text Box 31"/>
          <p:cNvSpPr txBox="1">
            <a:spLocks noChangeArrowheads="1"/>
          </p:cNvSpPr>
          <p:nvPr/>
        </p:nvSpPr>
        <p:spPr bwMode="auto">
          <a:xfrm>
            <a:off x="3124200" y="623888"/>
            <a:ext cx="3362325"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~1000 milliard de collisions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960541"/>
                                        </p:tgtEl>
                                        <p:attrNameLst>
                                          <p:attrName>style.visibility</p:attrName>
                                        </p:attrNameLst>
                                      </p:cBhvr>
                                      <p:to>
                                        <p:strVal val="visible"/>
                                      </p:to>
                                    </p:set>
                                    <p:animEffect transition="in" filter="fade">
                                      <p:cBhvr>
                                        <p:cTn id="7" dur="1000"/>
                                        <p:tgtEl>
                                          <p:spTgt spid="960541"/>
                                        </p:tgtEl>
                                      </p:cBhvr>
                                    </p:animEffect>
                                    <p:anim calcmode="lin" valueType="num">
                                      <p:cBhvr>
                                        <p:cTn id="8" dur="1000" fill="hold"/>
                                        <p:tgtEl>
                                          <p:spTgt spid="960541"/>
                                        </p:tgtEl>
                                        <p:attrNameLst>
                                          <p:attrName>ppt_x</p:attrName>
                                        </p:attrNameLst>
                                      </p:cBhvr>
                                      <p:tavLst>
                                        <p:tav tm="0">
                                          <p:val>
                                            <p:strVal val="#ppt_x"/>
                                          </p:val>
                                        </p:tav>
                                        <p:tav tm="100000">
                                          <p:val>
                                            <p:strVal val="#ppt_x"/>
                                          </p:val>
                                        </p:tav>
                                      </p:tavLst>
                                    </p:anim>
                                    <p:anim calcmode="lin" valueType="num">
                                      <p:cBhvr>
                                        <p:cTn id="9" dur="1000" fill="hold"/>
                                        <p:tgtEl>
                                          <p:spTgt spid="9605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re 1"/>
          <p:cNvSpPr>
            <a:spLocks noGrp="1"/>
          </p:cNvSpPr>
          <p:nvPr>
            <p:ph type="title"/>
          </p:nvPr>
        </p:nvSpPr>
        <p:spPr/>
        <p:txBody>
          <a:bodyPr/>
          <a:lstStyle/>
          <a:p>
            <a:endParaRPr lang="fr-FR" altLang="fr-FR" smtClean="0"/>
          </a:p>
        </p:txBody>
      </p:sp>
      <p:sp>
        <p:nvSpPr>
          <p:cNvPr id="5123" name="Espace réservé du numéro de diapositive 5"/>
          <p:cNvSpPr>
            <a:spLocks noGrp="1"/>
          </p:cNvSpPr>
          <p:nvPr>
            <p:ph type="sldNum" sz="quarter" idx="10"/>
          </p:nvPr>
        </p:nvSpPr>
        <p:spPr>
          <a:xfrm>
            <a:off x="8610600" y="6597650"/>
            <a:ext cx="533400" cy="215900"/>
          </a:xfrm>
          <a:noFill/>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fld id="{02C804FC-F2F1-4378-89FF-7FC595C3845C}" type="slidenum">
              <a:rPr lang="fr-FR" altLang="fr-FR" sz="1200" smtClean="0">
                <a:solidFill>
                  <a:schemeClr val="tx2"/>
                </a:solidFill>
              </a:rPr>
              <a:pPr eaLnBrk="1" hangingPunct="1"/>
              <a:t>63</a:t>
            </a:fld>
            <a:endParaRPr lang="fr-FR" altLang="fr-FR" sz="1200" smtClean="0">
              <a:solidFill>
                <a:schemeClr val="tx2"/>
              </a:solidFill>
            </a:endParaRPr>
          </a:p>
        </p:txBody>
      </p:sp>
      <p:grpSp>
        <p:nvGrpSpPr>
          <p:cNvPr id="5124" name="Groupe 28"/>
          <p:cNvGrpSpPr>
            <a:grpSpLocks/>
          </p:cNvGrpSpPr>
          <p:nvPr/>
        </p:nvGrpSpPr>
        <p:grpSpPr bwMode="auto">
          <a:xfrm>
            <a:off x="0" y="-3175"/>
            <a:ext cx="9144000" cy="6861175"/>
            <a:chOff x="0" y="-3187"/>
            <a:chExt cx="9144000" cy="6861187"/>
          </a:xfrm>
        </p:grpSpPr>
        <p:pic>
          <p:nvPicPr>
            <p:cNvPr id="5125" name="Image 6" descr="BigBang_Image11.jpg"/>
            <p:cNvPicPr>
              <a:picLocks noChangeAspect="1"/>
            </p:cNvPicPr>
            <p:nvPr/>
          </p:nvPicPr>
          <p:blipFill>
            <a:blip r:embed="rId2">
              <a:lum bright="4000"/>
              <a:extLst>
                <a:ext uri="{28A0092B-C50C-407E-A947-70E740481C1C}">
                  <a14:useLocalDpi xmlns:a14="http://schemas.microsoft.com/office/drawing/2010/main" val="0"/>
                </a:ext>
              </a:extLst>
            </a:blip>
            <a:srcRect/>
            <a:stretch>
              <a:fillRect/>
            </a:stretch>
          </p:blipFill>
          <p:spPr bwMode="auto">
            <a:xfrm>
              <a:off x="0" y="-3187"/>
              <a:ext cx="9144000" cy="686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ZoneTexte 7"/>
            <p:cNvSpPr txBox="1">
              <a:spLocks noChangeArrowheads="1"/>
            </p:cNvSpPr>
            <p:nvPr/>
          </p:nvSpPr>
          <p:spPr bwMode="auto">
            <a:xfrm>
              <a:off x="520700" y="1308100"/>
              <a:ext cx="1600200" cy="40011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a:solidFill>
                    <a:schemeClr val="bg1"/>
                  </a:solidFill>
                </a:rPr>
                <a:t>   ~ 10</a:t>
              </a:r>
              <a:r>
                <a:rPr lang="en-GB" altLang="fr-FR" baseline="30000">
                  <a:solidFill>
                    <a:schemeClr val="bg1"/>
                  </a:solidFill>
                </a:rPr>
                <a:t>-12 </a:t>
              </a:r>
              <a:r>
                <a:rPr lang="en-GB" altLang="fr-FR">
                  <a:solidFill>
                    <a:schemeClr val="bg1"/>
                  </a:solidFill>
                </a:rPr>
                <a:t>s</a:t>
              </a:r>
            </a:p>
          </p:txBody>
        </p:sp>
        <p:sp>
          <p:nvSpPr>
            <p:cNvPr id="5127" name="ZoneTexte 8"/>
            <p:cNvSpPr txBox="1">
              <a:spLocks noChangeArrowheads="1"/>
            </p:cNvSpPr>
            <p:nvPr/>
          </p:nvSpPr>
          <p:spPr bwMode="auto">
            <a:xfrm>
              <a:off x="1955800" y="1143000"/>
              <a:ext cx="967783"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sz="1800">
                  <a:solidFill>
                    <a:schemeClr val="bg1"/>
                  </a:solidFill>
                </a:rPr>
                <a:t>~ 10</a:t>
              </a:r>
              <a:r>
                <a:rPr lang="en-GB" altLang="fr-FR" sz="1800" baseline="30000">
                  <a:solidFill>
                    <a:schemeClr val="bg1"/>
                  </a:solidFill>
                </a:rPr>
                <a:t>-6 </a:t>
              </a:r>
              <a:r>
                <a:rPr lang="en-GB" altLang="fr-FR" sz="1800">
                  <a:solidFill>
                    <a:schemeClr val="bg1"/>
                  </a:solidFill>
                </a:rPr>
                <a:t>s</a:t>
              </a:r>
            </a:p>
          </p:txBody>
        </p:sp>
        <p:sp>
          <p:nvSpPr>
            <p:cNvPr id="5128" name="Rectangle 9"/>
            <p:cNvSpPr>
              <a:spLocks noChangeArrowheads="1"/>
            </p:cNvSpPr>
            <p:nvPr/>
          </p:nvSpPr>
          <p:spPr bwMode="auto">
            <a:xfrm>
              <a:off x="2209800" y="1600200"/>
              <a:ext cx="457200" cy="228600"/>
            </a:xfrm>
            <a:prstGeom prst="rect">
              <a:avLst/>
            </a:prstGeom>
            <a:solidFill>
              <a:schemeClr val="tx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cxnSp>
          <p:nvCxnSpPr>
            <p:cNvPr id="5129" name="Connecteur droit avec flèche 10"/>
            <p:cNvCxnSpPr>
              <a:cxnSpLocks noChangeShapeType="1"/>
            </p:cNvCxnSpPr>
            <p:nvPr/>
          </p:nvCxnSpPr>
          <p:spPr bwMode="auto">
            <a:xfrm rot="5400000">
              <a:off x="2159794" y="1751806"/>
              <a:ext cx="457200" cy="1588"/>
            </a:xfrm>
            <a:prstGeom prst="straightConnector1">
              <a:avLst/>
            </a:prstGeom>
            <a:noFill/>
            <a:ln w="19050" algn="ctr">
              <a:solidFill>
                <a:schemeClr val="bg1"/>
              </a:solidFill>
              <a:round/>
              <a:headEnd/>
              <a:tailEnd type="triangle" w="med" len="med"/>
            </a:ln>
          </p:spPr>
        </p:cxnSp>
        <p:sp>
          <p:nvSpPr>
            <p:cNvPr id="5130" name="ZoneTexte 11"/>
            <p:cNvSpPr txBox="1">
              <a:spLocks noChangeArrowheads="1"/>
            </p:cNvSpPr>
            <p:nvPr/>
          </p:nvSpPr>
          <p:spPr bwMode="auto">
            <a:xfrm>
              <a:off x="3670300" y="482600"/>
              <a:ext cx="1012867" cy="46764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lnSpc>
                  <a:spcPts val="1363"/>
                </a:lnSpc>
              </a:pPr>
              <a:r>
                <a:rPr lang="en-GB" altLang="fr-FR" sz="1800">
                  <a:solidFill>
                    <a:schemeClr val="bg1"/>
                  </a:solidFill>
                </a:rPr>
                <a:t>380 000</a:t>
              </a:r>
            </a:p>
            <a:p>
              <a:pPr eaLnBrk="1" hangingPunct="1">
                <a:lnSpc>
                  <a:spcPts val="1363"/>
                </a:lnSpc>
              </a:pPr>
              <a:r>
                <a:rPr lang="en-GB" altLang="fr-FR" sz="1800">
                  <a:solidFill>
                    <a:schemeClr val="bg1"/>
                  </a:solidFill>
                </a:rPr>
                <a:t>   ans</a:t>
              </a:r>
            </a:p>
          </p:txBody>
        </p:sp>
        <p:sp>
          <p:nvSpPr>
            <p:cNvPr id="5131" name="Rectangle 12"/>
            <p:cNvSpPr>
              <a:spLocks noChangeArrowheads="1"/>
            </p:cNvSpPr>
            <p:nvPr/>
          </p:nvSpPr>
          <p:spPr bwMode="auto">
            <a:xfrm>
              <a:off x="3810000" y="1219200"/>
              <a:ext cx="685800" cy="304800"/>
            </a:xfrm>
            <a:prstGeom prst="rect">
              <a:avLst/>
            </a:prstGeom>
            <a:solidFill>
              <a:schemeClr val="tx1"/>
            </a:solidFill>
            <a:ln w="9525" algn="ctr">
              <a:solidFill>
                <a:schemeClr val="tx1"/>
              </a:solidFill>
              <a:round/>
              <a:headEnd/>
              <a:tailEnd/>
            </a:ln>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cxnSp>
          <p:nvCxnSpPr>
            <p:cNvPr id="5132" name="Connecteur droit avec flèche 13"/>
            <p:cNvCxnSpPr>
              <a:cxnSpLocks noChangeShapeType="1"/>
            </p:cNvCxnSpPr>
            <p:nvPr/>
          </p:nvCxnSpPr>
          <p:spPr bwMode="auto">
            <a:xfrm rot="5400000">
              <a:off x="3886994" y="1294606"/>
              <a:ext cx="457200" cy="1588"/>
            </a:xfrm>
            <a:prstGeom prst="straightConnector1">
              <a:avLst/>
            </a:prstGeom>
            <a:noFill/>
            <a:ln w="19050" algn="ctr">
              <a:solidFill>
                <a:schemeClr val="bg1"/>
              </a:solidFill>
              <a:round/>
              <a:headEnd/>
              <a:tailEnd type="triangle" w="med" len="med"/>
            </a:ln>
          </p:spPr>
        </p:cxnSp>
        <p:sp>
          <p:nvSpPr>
            <p:cNvPr id="5133" name="ZoneTexte 14"/>
            <p:cNvSpPr txBox="1">
              <a:spLocks noChangeArrowheads="1"/>
            </p:cNvSpPr>
            <p:nvPr/>
          </p:nvSpPr>
          <p:spPr bwMode="auto">
            <a:xfrm>
              <a:off x="695511" y="660400"/>
              <a:ext cx="11713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a:solidFill>
                    <a:schemeClr val="bg1"/>
                  </a:solidFill>
                </a:rPr>
                <a:t>Champ </a:t>
              </a:r>
            </a:p>
            <a:p>
              <a:pPr eaLnBrk="1" hangingPunct="1"/>
              <a:r>
                <a:rPr lang="en-GB" altLang="fr-FR">
                  <a:solidFill>
                    <a:schemeClr val="bg1"/>
                  </a:solidFill>
                </a:rPr>
                <a:t>de Higgs</a:t>
              </a:r>
            </a:p>
          </p:txBody>
        </p:sp>
        <p:sp>
          <p:nvSpPr>
            <p:cNvPr id="5134" name="Rectangle 15"/>
            <p:cNvSpPr>
              <a:spLocks noChangeArrowheads="1"/>
            </p:cNvSpPr>
            <p:nvPr/>
          </p:nvSpPr>
          <p:spPr bwMode="auto">
            <a:xfrm>
              <a:off x="1231900" y="5257800"/>
              <a:ext cx="914400" cy="1549400"/>
            </a:xfrm>
            <a:prstGeom prst="rect">
              <a:avLst/>
            </a:prstGeom>
            <a:solidFill>
              <a:schemeClr val="tx1"/>
            </a:solidFill>
            <a:ln w="9525" algn="ctr">
              <a:solidFill>
                <a:schemeClr val="tx1"/>
              </a:solidFill>
              <a:round/>
              <a:headEnd/>
              <a:tailEnd/>
            </a:ln>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35" name="ZoneTexte 16"/>
            <p:cNvSpPr txBox="1">
              <a:spLocks noChangeArrowheads="1"/>
            </p:cNvSpPr>
            <p:nvPr/>
          </p:nvSpPr>
          <p:spPr bwMode="auto">
            <a:xfrm>
              <a:off x="1257300" y="5270500"/>
              <a:ext cx="9038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sz="1800">
                  <a:solidFill>
                    <a:srgbClr val="FFFFFF"/>
                  </a:solidFill>
                </a:rPr>
                <a:t>Plasma </a:t>
              </a:r>
            </a:p>
            <a:p>
              <a:pPr eaLnBrk="1" hangingPunct="1"/>
              <a:r>
                <a:rPr lang="en-GB" altLang="fr-FR" sz="1800">
                  <a:solidFill>
                    <a:srgbClr val="FFFFFF"/>
                  </a:solidFill>
                </a:rPr>
                <a:t>de</a:t>
              </a:r>
            </a:p>
            <a:p>
              <a:pPr eaLnBrk="1" hangingPunct="1"/>
              <a:r>
                <a:rPr lang="en-GB" altLang="fr-FR" sz="1800">
                  <a:solidFill>
                    <a:srgbClr val="FFFFFF"/>
                  </a:solidFill>
                </a:rPr>
                <a:t>Quark-</a:t>
              </a:r>
            </a:p>
            <a:p>
              <a:pPr eaLnBrk="1" hangingPunct="1"/>
              <a:r>
                <a:rPr lang="en-GB" altLang="fr-FR" sz="1800">
                  <a:solidFill>
                    <a:srgbClr val="FFFFFF"/>
                  </a:solidFill>
                </a:rPr>
                <a:t>Gluon</a:t>
              </a:r>
            </a:p>
          </p:txBody>
        </p:sp>
        <p:sp>
          <p:nvSpPr>
            <p:cNvPr id="5136" name="Flèche vers le bas 17"/>
            <p:cNvSpPr>
              <a:spLocks noChangeArrowheads="1"/>
            </p:cNvSpPr>
            <p:nvPr/>
          </p:nvSpPr>
          <p:spPr bwMode="auto">
            <a:xfrm>
              <a:off x="1028700" y="1701800"/>
              <a:ext cx="266700" cy="673100"/>
            </a:xfrm>
            <a:prstGeom prst="downArrow">
              <a:avLst>
                <a:gd name="adj1" fmla="val 50000"/>
                <a:gd name="adj2" fmla="val 4999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37" name="Flèche vers le haut 18"/>
            <p:cNvSpPr>
              <a:spLocks noChangeArrowheads="1"/>
            </p:cNvSpPr>
            <p:nvPr/>
          </p:nvSpPr>
          <p:spPr bwMode="auto">
            <a:xfrm>
              <a:off x="1612900" y="4445000"/>
              <a:ext cx="304800" cy="800100"/>
            </a:xfrm>
            <a:prstGeom prst="upArrow">
              <a:avLst>
                <a:gd name="adj1" fmla="val 50000"/>
                <a:gd name="adj2" fmla="val 49997"/>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38" name="Rectangle 19"/>
            <p:cNvSpPr>
              <a:spLocks noChangeArrowheads="1"/>
            </p:cNvSpPr>
            <p:nvPr/>
          </p:nvSpPr>
          <p:spPr bwMode="auto">
            <a:xfrm>
              <a:off x="1295400" y="1752600"/>
              <a:ext cx="457200" cy="419100"/>
            </a:xfrm>
            <a:prstGeom prst="rect">
              <a:avLst/>
            </a:prstGeom>
            <a:solidFill>
              <a:schemeClr val="tx1"/>
            </a:solidFill>
            <a:ln w="9525" algn="ctr">
              <a:solidFill>
                <a:schemeClr val="tx1"/>
              </a:solidFill>
              <a:round/>
              <a:headEnd/>
              <a:tailEnd/>
            </a:ln>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39" name="ZoneTexte 20"/>
            <p:cNvSpPr txBox="1">
              <a:spLocks noChangeArrowheads="1"/>
            </p:cNvSpPr>
            <p:nvPr/>
          </p:nvSpPr>
          <p:spPr bwMode="auto">
            <a:xfrm>
              <a:off x="2971800" y="1041400"/>
              <a:ext cx="533400"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sz="1800">
                  <a:solidFill>
                    <a:schemeClr val="bg1"/>
                  </a:solidFill>
                </a:rPr>
                <a:t>1</a:t>
              </a:r>
              <a:r>
                <a:rPr lang="en-GB" altLang="fr-FR" sz="1800" baseline="30000">
                  <a:solidFill>
                    <a:schemeClr val="bg1"/>
                  </a:solidFill>
                </a:rPr>
                <a:t> </a:t>
              </a:r>
              <a:r>
                <a:rPr lang="en-GB" altLang="fr-FR" sz="1800">
                  <a:solidFill>
                    <a:schemeClr val="bg1"/>
                  </a:solidFill>
                </a:rPr>
                <a:t>s</a:t>
              </a:r>
            </a:p>
          </p:txBody>
        </p:sp>
        <p:cxnSp>
          <p:nvCxnSpPr>
            <p:cNvPr id="5140" name="Connecteur droit avec flèche 21"/>
            <p:cNvCxnSpPr>
              <a:cxnSpLocks noChangeShapeType="1"/>
            </p:cNvCxnSpPr>
            <p:nvPr/>
          </p:nvCxnSpPr>
          <p:spPr bwMode="auto">
            <a:xfrm rot="5400000">
              <a:off x="2947194" y="1637506"/>
              <a:ext cx="457200" cy="1588"/>
            </a:xfrm>
            <a:prstGeom prst="straightConnector1">
              <a:avLst/>
            </a:prstGeom>
            <a:noFill/>
            <a:ln w="19050" algn="ctr">
              <a:solidFill>
                <a:schemeClr val="bg1"/>
              </a:solidFill>
              <a:round/>
              <a:headEnd/>
              <a:tailEnd type="triangle" w="med" len="med"/>
            </a:ln>
          </p:spPr>
        </p:cxnSp>
        <p:sp>
          <p:nvSpPr>
            <p:cNvPr id="5141" name="Rectangle 22"/>
            <p:cNvSpPr>
              <a:spLocks noChangeArrowheads="1"/>
            </p:cNvSpPr>
            <p:nvPr/>
          </p:nvSpPr>
          <p:spPr bwMode="auto">
            <a:xfrm>
              <a:off x="3200400" y="5257800"/>
              <a:ext cx="952500" cy="1562100"/>
            </a:xfrm>
            <a:prstGeom prst="rect">
              <a:avLst/>
            </a:prstGeom>
            <a:solidFill>
              <a:schemeClr val="tx1"/>
            </a:solidFill>
            <a:ln w="9525" algn="ctr">
              <a:solidFill>
                <a:schemeClr val="tx1"/>
              </a:solidFill>
              <a:round/>
              <a:headEnd/>
              <a:tailEnd/>
            </a:ln>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42" name="Rectangle 23"/>
            <p:cNvSpPr>
              <a:spLocks noChangeArrowheads="1"/>
            </p:cNvSpPr>
            <p:nvPr/>
          </p:nvSpPr>
          <p:spPr bwMode="auto">
            <a:xfrm>
              <a:off x="2895600" y="4724400"/>
              <a:ext cx="609600" cy="685800"/>
            </a:xfrm>
            <a:prstGeom prst="rect">
              <a:avLst/>
            </a:prstGeom>
            <a:solidFill>
              <a:schemeClr val="tx1"/>
            </a:solidFill>
            <a:ln w="9525" algn="ctr">
              <a:solidFill>
                <a:schemeClr val="tx1"/>
              </a:solidFill>
              <a:round/>
              <a:headEnd/>
              <a:tailEnd/>
            </a:ln>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5143" name="ZoneTexte 24"/>
            <p:cNvSpPr txBox="1">
              <a:spLocks noChangeArrowheads="1"/>
            </p:cNvSpPr>
            <p:nvPr/>
          </p:nvSpPr>
          <p:spPr bwMode="auto">
            <a:xfrm>
              <a:off x="2667000" y="4826000"/>
              <a:ext cx="1371600" cy="9233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r>
                <a:rPr lang="en-GB" altLang="fr-FR" sz="1800">
                  <a:solidFill>
                    <a:srgbClr val="FFFFFF"/>
                  </a:solidFill>
                </a:rPr>
                <a:t>Asymétrie </a:t>
              </a:r>
            </a:p>
            <a:p>
              <a:pPr eaLnBrk="1" hangingPunct="1"/>
              <a:r>
                <a:rPr lang="en-GB" altLang="fr-FR" sz="1800">
                  <a:solidFill>
                    <a:srgbClr val="FFFFFF"/>
                  </a:solidFill>
                </a:rPr>
                <a:t>matière-</a:t>
              </a:r>
            </a:p>
            <a:p>
              <a:pPr eaLnBrk="1" hangingPunct="1"/>
              <a:r>
                <a:rPr lang="en-GB" altLang="fr-FR" sz="1800">
                  <a:solidFill>
                    <a:srgbClr val="FFFFFF"/>
                  </a:solidFill>
                </a:rPr>
                <a:t>antimatière</a:t>
              </a:r>
            </a:p>
          </p:txBody>
        </p:sp>
        <p:sp>
          <p:nvSpPr>
            <p:cNvPr id="5144" name="Flèche vers le haut 25"/>
            <p:cNvSpPr>
              <a:spLocks noChangeArrowheads="1"/>
            </p:cNvSpPr>
            <p:nvPr/>
          </p:nvSpPr>
          <p:spPr bwMode="auto">
            <a:xfrm>
              <a:off x="3086100" y="4635500"/>
              <a:ext cx="228600" cy="279400"/>
            </a:xfrm>
            <a:prstGeom prst="upArrow">
              <a:avLst>
                <a:gd name="adj1" fmla="val 50000"/>
                <a:gd name="adj2" fmla="val 49998"/>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endParaRPr lang="en-GB" altLang="fr-FR" sz="2000">
                <a:latin typeface="Tahoma" pitchFamily="34" charset="0"/>
              </a:endParaRPr>
            </a:p>
          </p:txBody>
        </p:sp>
        <p:sp>
          <p:nvSpPr>
            <p:cNvPr id="27" name="Espace réservé du numéro de diapositive 23"/>
            <p:cNvSpPr txBox="1">
              <a:spLocks/>
            </p:cNvSpPr>
            <p:nvPr/>
          </p:nvSpPr>
          <p:spPr bwMode="auto">
            <a:xfrm>
              <a:off x="6997700" y="6281737"/>
              <a:ext cx="1917700" cy="542926"/>
            </a:xfrm>
            <a:prstGeom prst="rect">
              <a:avLst/>
            </a:prstGeom>
            <a:noFill/>
            <a:ln w="9525">
              <a:noFill/>
              <a:miter lim="800000"/>
              <a:headEnd/>
              <a:tailEnd/>
            </a:ln>
            <a:effectLst/>
          </p:spPr>
          <p:txBody>
            <a:bodyPr/>
            <a:lstStyle/>
            <a:p>
              <a:pPr algn="r">
                <a:defRPr/>
              </a:pPr>
              <a:fld id="{61E725E0-77DE-450A-9117-A79292DE03D6}" type="slidenum">
                <a:rPr lang="en-US" sz="1050" b="1">
                  <a:solidFill>
                    <a:schemeClr val="accent2"/>
                  </a:solidFill>
                  <a:latin typeface="Arial Narrow" pitchFamily="34" charset="0"/>
                </a:rPr>
                <a:pPr algn="r">
                  <a:defRPr/>
                </a:pPr>
                <a:t>63</a:t>
              </a:fld>
              <a:endParaRPr lang="en-US" sz="1050" b="1">
                <a:solidFill>
                  <a:schemeClr val="accent2"/>
                </a:solidFill>
                <a:latin typeface="Arial Narrow" pitchFamily="34" charset="0"/>
              </a:endParaRPr>
            </a:p>
          </p:txBody>
        </p:sp>
        <p:sp>
          <p:nvSpPr>
            <p:cNvPr id="28" name="Espace réservé du pied de page 1"/>
            <p:cNvSpPr txBox="1">
              <a:spLocks/>
            </p:cNvSpPr>
            <p:nvPr/>
          </p:nvSpPr>
          <p:spPr bwMode="auto">
            <a:xfrm>
              <a:off x="3028950" y="6324599"/>
              <a:ext cx="2914650" cy="271463"/>
            </a:xfrm>
            <a:prstGeom prst="rect">
              <a:avLst/>
            </a:prstGeom>
            <a:noFill/>
            <a:ln w="9525">
              <a:noFill/>
              <a:miter lim="800000"/>
              <a:headEnd/>
              <a:tailEnd/>
            </a:ln>
            <a:effectLst/>
          </p:spPr>
          <p:txBody>
            <a:bodyPr/>
            <a:lstStyle/>
            <a:p>
              <a:pPr algn="ctr">
                <a:defRPr/>
              </a:pPr>
              <a:r>
                <a:rPr lang="en-US" sz="1050" b="1">
                  <a:solidFill>
                    <a:schemeClr val="accent2"/>
                  </a:solidFill>
                  <a:latin typeface="Arial Narrow" pitchFamily="34" charset="0"/>
                </a:rPr>
                <a:t>Y. Sirois - Ecole Polytechnique</a:t>
              </a:r>
            </a:p>
          </p:txBody>
        </p:sp>
      </p:grpSp>
    </p:spTree>
    <p:extLst>
      <p:ext uri="{BB962C8B-B14F-4D97-AF65-F5344CB8AC3E}">
        <p14:creationId xmlns:p14="http://schemas.microsoft.com/office/powerpoint/2010/main" val="2549543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endParaRPr lang="fr-FR" altLang="fr-FR" smtClean="0"/>
          </a:p>
        </p:txBody>
      </p:sp>
      <p:sp>
        <p:nvSpPr>
          <p:cNvPr id="14339" name="Espace réservé du contenu 2"/>
          <p:cNvSpPr>
            <a:spLocks noGrp="1"/>
          </p:cNvSpPr>
          <p:nvPr>
            <p:ph idx="1"/>
          </p:nvPr>
        </p:nvSpPr>
        <p:spPr/>
        <p:txBody>
          <a:bodyPr/>
          <a:lstStyle/>
          <a:p>
            <a:endParaRPr lang="fr-FR" altLang="fr-FR" smtClean="0"/>
          </a:p>
        </p:txBody>
      </p:sp>
      <p:sp>
        <p:nvSpPr>
          <p:cNvPr id="14340" name="Espace réservé du numéro de diapositive 3"/>
          <p:cNvSpPr>
            <a:spLocks noGrp="1"/>
          </p:cNvSpPr>
          <p:nvPr>
            <p:ph type="sldNum" sz="quarter" idx="10"/>
          </p:nvPr>
        </p:nvSpPr>
        <p:spPr>
          <a:noFill/>
        </p:spPr>
        <p:txBody>
          <a:bodyPr/>
          <a:lstStyle>
            <a:lvl1pPr eaLnBrk="0" hangingPunct="0">
              <a:defRPr sz="1000">
                <a:solidFill>
                  <a:schemeClr val="tx1"/>
                </a:solidFill>
                <a:latin typeface="Verdana" pitchFamily="34" charset="0"/>
              </a:defRPr>
            </a:lvl1pPr>
            <a:lvl2pPr marL="742950" indent="-285750" eaLnBrk="0" hangingPunct="0">
              <a:defRPr sz="1000">
                <a:solidFill>
                  <a:schemeClr val="tx1"/>
                </a:solidFill>
                <a:latin typeface="Verdana" pitchFamily="34" charset="0"/>
              </a:defRPr>
            </a:lvl2pPr>
            <a:lvl3pPr marL="1143000" indent="-228600" eaLnBrk="0" hangingPunct="0">
              <a:defRPr sz="1000">
                <a:solidFill>
                  <a:schemeClr val="tx1"/>
                </a:solidFill>
                <a:latin typeface="Verdana" pitchFamily="34" charset="0"/>
              </a:defRPr>
            </a:lvl3pPr>
            <a:lvl4pPr marL="1600200" indent="-228600" eaLnBrk="0" hangingPunct="0">
              <a:defRPr sz="1000">
                <a:solidFill>
                  <a:schemeClr val="tx1"/>
                </a:solidFill>
                <a:latin typeface="Verdana" pitchFamily="34" charset="0"/>
              </a:defRPr>
            </a:lvl4pPr>
            <a:lvl5pPr marL="2057400" indent="-228600" eaLnBrk="0" hangingPunct="0">
              <a:defRPr sz="1000">
                <a:solidFill>
                  <a:schemeClr val="tx1"/>
                </a:solidFill>
                <a:latin typeface="Verdana" pitchFamily="34" charset="0"/>
              </a:defRPr>
            </a:lvl5pPr>
            <a:lvl6pPr marL="2514600" indent="-228600" eaLnBrk="0" fontAlgn="base" hangingPunct="0">
              <a:spcBef>
                <a:spcPct val="0"/>
              </a:spcBef>
              <a:spcAft>
                <a:spcPct val="0"/>
              </a:spcAft>
              <a:defRPr sz="1000">
                <a:solidFill>
                  <a:schemeClr val="tx1"/>
                </a:solidFill>
                <a:latin typeface="Verdana" pitchFamily="34" charset="0"/>
              </a:defRPr>
            </a:lvl6pPr>
            <a:lvl7pPr marL="2971800" indent="-228600" eaLnBrk="0" fontAlgn="base" hangingPunct="0">
              <a:spcBef>
                <a:spcPct val="0"/>
              </a:spcBef>
              <a:spcAft>
                <a:spcPct val="0"/>
              </a:spcAft>
              <a:defRPr sz="1000">
                <a:solidFill>
                  <a:schemeClr val="tx1"/>
                </a:solidFill>
                <a:latin typeface="Verdana" pitchFamily="34" charset="0"/>
              </a:defRPr>
            </a:lvl7pPr>
            <a:lvl8pPr marL="3429000" indent="-228600" eaLnBrk="0" fontAlgn="base" hangingPunct="0">
              <a:spcBef>
                <a:spcPct val="0"/>
              </a:spcBef>
              <a:spcAft>
                <a:spcPct val="0"/>
              </a:spcAft>
              <a:defRPr sz="1000">
                <a:solidFill>
                  <a:schemeClr val="tx1"/>
                </a:solidFill>
                <a:latin typeface="Verdana" pitchFamily="34" charset="0"/>
              </a:defRPr>
            </a:lvl8pPr>
            <a:lvl9pPr marL="3886200" indent="-228600" eaLnBrk="0" fontAlgn="base" hangingPunct="0">
              <a:spcBef>
                <a:spcPct val="0"/>
              </a:spcBef>
              <a:spcAft>
                <a:spcPct val="0"/>
              </a:spcAft>
              <a:defRPr sz="1000">
                <a:solidFill>
                  <a:schemeClr val="tx1"/>
                </a:solidFill>
                <a:latin typeface="Verdana" pitchFamily="34" charset="0"/>
              </a:defRPr>
            </a:lvl9pPr>
          </a:lstStyle>
          <a:p>
            <a:pPr eaLnBrk="1" hangingPunct="1"/>
            <a:fld id="{8F1EF272-EC43-4D27-B53A-39B54902465D}" type="slidenum">
              <a:rPr lang="fr-FR" altLang="en-US" sz="1200" smtClean="0">
                <a:solidFill>
                  <a:schemeClr val="tx2"/>
                </a:solidFill>
              </a:rPr>
              <a:pPr eaLnBrk="1" hangingPunct="1"/>
              <a:t>64</a:t>
            </a:fld>
            <a:endParaRPr lang="fr-FR" altLang="en-US" sz="1200" smtClean="0">
              <a:solidFill>
                <a:schemeClr val="tx2"/>
              </a:solidFill>
            </a:endParaRPr>
          </a:p>
        </p:txBody>
      </p:sp>
      <p:pic>
        <p:nvPicPr>
          <p:cNvPr id="5" name="Picture 4" descr="universe_origi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782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65</a:t>
            </a:fld>
            <a:endParaRPr lang="fr-FR" altLang="en-US"/>
          </a:p>
        </p:txBody>
      </p:sp>
      <p:pic>
        <p:nvPicPr>
          <p:cNvPr id="117762" name="Picture 2" descr="https://mediastream.cern.ch/MediaArchive/Photo/Public/2007/0708008/0708008_08/0708008_08-A4-at-144-dp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4620" y="1656794"/>
            <a:ext cx="5172075" cy="3462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6016" y="5911930"/>
            <a:ext cx="2459328" cy="246221"/>
          </a:xfrm>
          <a:prstGeom prst="rect">
            <a:avLst/>
          </a:prstGeom>
        </p:spPr>
        <p:txBody>
          <a:bodyPr wrap="none">
            <a:spAutoFit/>
          </a:bodyPr>
          <a:lstStyle/>
          <a:p>
            <a:r>
              <a:rPr lang="en-US" dirty="0"/>
              <a:t>http://cds.cern.ch/record/1053676</a:t>
            </a:r>
          </a:p>
        </p:txBody>
      </p:sp>
    </p:spTree>
    <p:extLst>
      <p:ext uri="{BB962C8B-B14F-4D97-AF65-F5344CB8AC3E}">
        <p14:creationId xmlns:p14="http://schemas.microsoft.com/office/powerpoint/2010/main" val="1263612445"/>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re 1"/>
          <p:cNvSpPr>
            <a:spLocks noGrp="1"/>
          </p:cNvSpPr>
          <p:nvPr>
            <p:ph type="title"/>
          </p:nvPr>
        </p:nvSpPr>
        <p:spPr/>
        <p:txBody>
          <a:bodyPr/>
          <a:lstStyle/>
          <a:p>
            <a:endParaRPr lang="fr-FR" altLang="fr-FR" smtClean="0"/>
          </a:p>
        </p:txBody>
      </p:sp>
      <p:sp>
        <p:nvSpPr>
          <p:cNvPr id="44035" name="Espace réservé du contenu 2"/>
          <p:cNvSpPr>
            <a:spLocks noGrp="1"/>
          </p:cNvSpPr>
          <p:nvPr>
            <p:ph idx="1"/>
          </p:nvPr>
        </p:nvSpPr>
        <p:spPr/>
        <p:txBody>
          <a:bodyPr/>
          <a:lstStyle/>
          <a:p>
            <a:endParaRPr lang="fr-FR" altLang="fr-FR" smtClean="0"/>
          </a:p>
        </p:txBody>
      </p:sp>
      <p:sp>
        <p:nvSpPr>
          <p:cNvPr id="4403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9A86D4A0-7DEA-416C-BA59-0A4A652BC239}" type="slidenum">
              <a:rPr lang="fr-FR" altLang="en-US" sz="1200" smtClean="0">
                <a:solidFill>
                  <a:schemeClr val="tx2"/>
                </a:solidFill>
              </a:rPr>
              <a:pPr eaLnBrk="1" hangingPunct="1">
                <a:spcBef>
                  <a:spcPct val="0"/>
                </a:spcBef>
                <a:buClrTx/>
                <a:buSzTx/>
                <a:buFontTx/>
                <a:buNone/>
              </a:pPr>
              <a:t>66</a:t>
            </a:fld>
            <a:endParaRPr lang="fr-FR" altLang="en-US" sz="1200" smtClean="0">
              <a:solidFill>
                <a:schemeClr val="tx2"/>
              </a:solidFill>
            </a:endParaRPr>
          </a:p>
        </p:txBody>
      </p:sp>
      <p:pic>
        <p:nvPicPr>
          <p:cNvPr id="44037" name="Picture 2" descr="C:\Users\makovec\Desktop\4l-FixedScale-NoMuProf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977900"/>
            <a:ext cx="5054600" cy="490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2132236"/>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8958F12-14B8-410B-BABB-2B624AAF6573}" type="slidenum">
              <a:rPr lang="fr-FR" altLang="en-US" smtClean="0"/>
              <a:pPr>
                <a:defRPr/>
              </a:pPr>
              <a:t>67</a:t>
            </a:fld>
            <a:endParaRPr lang="fr-FR" altLang="en-US"/>
          </a:p>
        </p:txBody>
      </p:sp>
      <p:pic>
        <p:nvPicPr>
          <p:cNvPr id="5" name="Picture 2" descr="ATLAS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7892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104451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1"/>
          <p:cNvSpPr>
            <a:spLocks noGrp="1"/>
          </p:cNvSpPr>
          <p:nvPr>
            <p:ph type="sldNum" sz="quarter" idx="10"/>
          </p:nvPr>
        </p:nvSpPr>
        <p:spPr>
          <a:xfrm>
            <a:off x="152400" y="6553200"/>
            <a:ext cx="69342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l" eaLnBrk="1" hangingPunct="1">
              <a:spcBef>
                <a:spcPct val="0"/>
              </a:spcBef>
              <a:buClrTx/>
              <a:buSzTx/>
              <a:buFontTx/>
              <a:buNone/>
            </a:pPr>
            <a:fld id="{AB0EDB65-C1CA-4475-BD56-E55B6FA1F37A}" type="slidenum">
              <a:rPr lang="en-US" altLang="fr-FR" sz="1600" smtClean="0">
                <a:latin typeface="Comic Sans MS" pitchFamily="66" charset="0"/>
                <a:ea typeface="ＭＳ Ｐゴシック" pitchFamily="34" charset="-128"/>
              </a:rPr>
              <a:pPr algn="l" eaLnBrk="1" hangingPunct="1">
                <a:spcBef>
                  <a:spcPct val="0"/>
                </a:spcBef>
                <a:buClrTx/>
                <a:buSzTx/>
                <a:buFontTx/>
                <a:buNone/>
              </a:pPr>
              <a:t>68</a:t>
            </a:fld>
            <a:endParaRPr lang="en-US" altLang="fr-FR" sz="1600" smtClean="0">
              <a:latin typeface="Comic Sans MS" pitchFamily="66" charset="0"/>
              <a:ea typeface="ＭＳ Ｐゴシック" pitchFamily="34" charset="-128"/>
            </a:endParaRPr>
          </a:p>
        </p:txBody>
      </p:sp>
      <p:sp>
        <p:nvSpPr>
          <p:cNvPr id="15363" name="Rectangle 11"/>
          <p:cNvSpPr>
            <a:spLocks noGrp="1" noChangeArrowheads="1"/>
          </p:cNvSpPr>
          <p:nvPr>
            <p:ph type="title" idx="4294967295"/>
          </p:nvPr>
        </p:nvSpPr>
        <p:spPr>
          <a:xfrm>
            <a:off x="762000" y="76200"/>
            <a:ext cx="7773988" cy="990600"/>
          </a:xfrm>
        </p:spPr>
        <p:txBody>
          <a:bodyPr>
            <a:normAutofit/>
          </a:bodyPr>
          <a:lstStyle/>
          <a:p>
            <a:r>
              <a:rPr lang="en-US" altLang="fr-FR" smtClean="0">
                <a:latin typeface="Comic Sans MS" pitchFamily="66" charset="0"/>
                <a:ea typeface="ＭＳ Ｐゴシック" pitchFamily="34" charset="-128"/>
              </a:rPr>
              <a:t>ATLAS: Installation of Barrel Toroid</a:t>
            </a:r>
            <a:endParaRPr lang="en-GB" altLang="fr-FR" smtClean="0">
              <a:latin typeface="Comic Sans MS" pitchFamily="66" charset="0"/>
              <a:ea typeface="ＭＳ Ｐゴシック" pitchFamily="34" charset="-128"/>
            </a:endParaRPr>
          </a:p>
        </p:txBody>
      </p:sp>
      <p:sp>
        <p:nvSpPr>
          <p:cNvPr id="25604" name="Slide Number Placeholder 4"/>
          <p:cNvSpPr txBox="1">
            <a:spLocks noGrp="1"/>
          </p:cNvSpPr>
          <p:nvPr/>
        </p:nvSpPr>
        <p:spPr bwMode="auto">
          <a:xfrm>
            <a:off x="6553200" y="6356350"/>
            <a:ext cx="2133600" cy="365125"/>
          </a:xfrm>
          <a:prstGeom prst="rect">
            <a:avLst/>
          </a:prstGeom>
          <a:noFill/>
          <a:ln w="9525">
            <a:noFill/>
            <a:miter lim="800000"/>
            <a:headEnd/>
            <a:tailEnd/>
          </a:ln>
        </p:spPr>
        <p:txBody>
          <a:bodyPr anchor="ct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algn="r">
              <a:defRPr/>
            </a:pPr>
            <a:fld id="{7B8C0D14-D1E9-4499-A6F0-E7CE8CF21C60}" type="slidenum">
              <a:rPr lang="en-US" sz="1200" smtClean="0">
                <a:solidFill>
                  <a:srgbClr val="898989"/>
                </a:solidFill>
                <a:effectLst>
                  <a:outerShdw blurRad="38100" dist="38100" dir="2700000" algn="tl">
                    <a:srgbClr val="000000"/>
                  </a:outerShdw>
                </a:effectLst>
                <a:latin typeface="Calibri" charset="0"/>
              </a:rPr>
              <a:pPr algn="r">
                <a:defRPr/>
              </a:pPr>
              <a:t>68</a:t>
            </a:fld>
            <a:endParaRPr lang="en-US" sz="1200" smtClean="0">
              <a:solidFill>
                <a:srgbClr val="898989"/>
              </a:solidFill>
              <a:effectLst>
                <a:outerShdw blurRad="38100" dist="38100" dir="2700000" algn="tl">
                  <a:srgbClr val="000000"/>
                </a:outerShdw>
              </a:effectLst>
              <a:latin typeface="Calibri" charset="0"/>
            </a:endParaRPr>
          </a:p>
        </p:txBody>
      </p:sp>
      <p:pic>
        <p:nvPicPr>
          <p:cNvPr id="15365" name="Picture 2" descr="ATLA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78925"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ATLAScave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33338"/>
            <a:ext cx="91186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ATLAS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3" y="44450"/>
            <a:ext cx="9144001"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5" descr="ATLAScaver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26988"/>
            <a:ext cx="92170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6" descr="ATLAScavern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99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ATLAScavern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467850" cy="698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ATLAScavern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467850" cy="698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ATLAScavern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26988"/>
            <a:ext cx="9469438" cy="696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947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fade">
                                      <p:cBhvr>
                                        <p:cTn id="7" dur="1000"/>
                                        <p:tgtEl>
                                          <p:spTgt spid="4198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1988"/>
                                        </p:tgtEl>
                                        <p:attrNameLst>
                                          <p:attrName>style.visibility</p:attrName>
                                        </p:attrNameLst>
                                      </p:cBhvr>
                                      <p:to>
                                        <p:strVal val="visible"/>
                                      </p:to>
                                    </p:set>
                                    <p:animEffect transition="in" filter="fade">
                                      <p:cBhvr>
                                        <p:cTn id="11" dur="1000"/>
                                        <p:tgtEl>
                                          <p:spTgt spid="41988"/>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1989"/>
                                        </p:tgtEl>
                                        <p:attrNameLst>
                                          <p:attrName>style.visibility</p:attrName>
                                        </p:attrNameLst>
                                      </p:cBhvr>
                                      <p:to>
                                        <p:strVal val="visible"/>
                                      </p:to>
                                    </p:set>
                                    <p:animEffect transition="in" filter="fade">
                                      <p:cBhvr>
                                        <p:cTn id="15" dur="1000"/>
                                        <p:tgtEl>
                                          <p:spTgt spid="41989"/>
                                        </p:tgtEl>
                                      </p:cBhvr>
                                    </p:animEffect>
                                  </p:childTnLst>
                                </p:cTn>
                              </p:par>
                            </p:childTnLst>
                          </p:cTn>
                        </p:par>
                        <p:par>
                          <p:cTn id="16" fill="hold" nodeType="afterGroup">
                            <p:stCondLst>
                              <p:cond delay="3000"/>
                            </p:stCondLst>
                            <p:childTnLst>
                              <p:par>
                                <p:cTn id="17" presetID="10" presetClass="entr" presetSubtype="0" fill="hold" nodeType="afterEffect">
                                  <p:stCondLst>
                                    <p:cond delay="0"/>
                                  </p:stCondLst>
                                  <p:childTnLst>
                                    <p:set>
                                      <p:cBhvr>
                                        <p:cTn id="18" dur="1" fill="hold">
                                          <p:stCondLst>
                                            <p:cond delay="0"/>
                                          </p:stCondLst>
                                        </p:cTn>
                                        <p:tgtEl>
                                          <p:spTgt spid="41990"/>
                                        </p:tgtEl>
                                        <p:attrNameLst>
                                          <p:attrName>style.visibility</p:attrName>
                                        </p:attrNameLst>
                                      </p:cBhvr>
                                      <p:to>
                                        <p:strVal val="visible"/>
                                      </p:to>
                                    </p:set>
                                    <p:animEffect transition="in" filter="fade">
                                      <p:cBhvr>
                                        <p:cTn id="19" dur="1000"/>
                                        <p:tgtEl>
                                          <p:spTgt spid="41990"/>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41991"/>
                                        </p:tgtEl>
                                        <p:attrNameLst>
                                          <p:attrName>style.visibility</p:attrName>
                                        </p:attrNameLst>
                                      </p:cBhvr>
                                      <p:to>
                                        <p:strVal val="visible"/>
                                      </p:to>
                                    </p:set>
                                    <p:animEffect transition="in" filter="fade">
                                      <p:cBhvr>
                                        <p:cTn id="23" dur="1000"/>
                                        <p:tgtEl>
                                          <p:spTgt spid="41991"/>
                                        </p:tgtEl>
                                      </p:cBhvr>
                                    </p:animEffect>
                                  </p:childTnLst>
                                </p:cTn>
                              </p:par>
                            </p:childTnLst>
                          </p:cTn>
                        </p:par>
                        <p:par>
                          <p:cTn id="24" fill="hold" nodeType="afterGroup">
                            <p:stCondLst>
                              <p:cond delay="5000"/>
                            </p:stCondLst>
                            <p:childTnLst>
                              <p:par>
                                <p:cTn id="25" presetID="10" presetClass="entr" presetSubtype="0" fill="hold" nodeType="afterEffect">
                                  <p:stCondLst>
                                    <p:cond delay="0"/>
                                  </p:stCondLst>
                                  <p:childTnLst>
                                    <p:set>
                                      <p:cBhvr>
                                        <p:cTn id="26" dur="1" fill="hold">
                                          <p:stCondLst>
                                            <p:cond delay="0"/>
                                          </p:stCondLst>
                                        </p:cTn>
                                        <p:tgtEl>
                                          <p:spTgt spid="41992"/>
                                        </p:tgtEl>
                                        <p:attrNameLst>
                                          <p:attrName>style.visibility</p:attrName>
                                        </p:attrNameLst>
                                      </p:cBhvr>
                                      <p:to>
                                        <p:strVal val="visible"/>
                                      </p:to>
                                    </p:set>
                                    <p:animEffect transition="in" filter="fade">
                                      <p:cBhvr>
                                        <p:cTn id="27" dur="1000"/>
                                        <p:tgtEl>
                                          <p:spTgt spid="41992"/>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41993"/>
                                        </p:tgtEl>
                                        <p:attrNameLst>
                                          <p:attrName>style.visibility</p:attrName>
                                        </p:attrNameLst>
                                      </p:cBhvr>
                                      <p:to>
                                        <p:strVal val="visible"/>
                                      </p:to>
                                    </p:set>
                                    <p:animEffect transition="in" filter="fade">
                                      <p:cBhvr>
                                        <p:cTn id="32" dur="1000"/>
                                        <p:tgtEl>
                                          <p:spTgt spid="419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re 1"/>
          <p:cNvSpPr>
            <a:spLocks noGrp="1"/>
          </p:cNvSpPr>
          <p:nvPr>
            <p:ph type="title"/>
          </p:nvPr>
        </p:nvSpPr>
        <p:spPr/>
        <p:txBody>
          <a:bodyPr/>
          <a:lstStyle/>
          <a:p>
            <a:endParaRPr lang="fr-FR" altLang="fr-FR" smtClean="0"/>
          </a:p>
        </p:txBody>
      </p:sp>
      <p:sp>
        <p:nvSpPr>
          <p:cNvPr id="41987" name="Espace réservé du contenu 2"/>
          <p:cNvSpPr>
            <a:spLocks noGrp="1"/>
          </p:cNvSpPr>
          <p:nvPr>
            <p:ph idx="1"/>
          </p:nvPr>
        </p:nvSpPr>
        <p:spPr/>
        <p:txBody>
          <a:bodyPr/>
          <a:lstStyle/>
          <a:p>
            <a:r>
              <a:rPr lang="en-US" altLang="fr-FR" smtClean="0"/>
              <a:t>Mettre un vrai evt display!</a:t>
            </a:r>
          </a:p>
        </p:txBody>
      </p:sp>
      <p:sp>
        <p:nvSpPr>
          <p:cNvPr id="4198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2A6B18D-8534-47D6-92BF-14BA473574B5}" type="slidenum">
              <a:rPr lang="fr-FR" altLang="en-US" sz="1200" smtClean="0">
                <a:solidFill>
                  <a:schemeClr val="tx2"/>
                </a:solidFill>
              </a:rPr>
              <a:pPr eaLnBrk="1" hangingPunct="1">
                <a:spcBef>
                  <a:spcPct val="0"/>
                </a:spcBef>
                <a:buClrTx/>
                <a:buSzTx/>
                <a:buFontTx/>
                <a:buNone/>
              </a:pPr>
              <a:t>69</a:t>
            </a:fld>
            <a:endParaRPr lang="fr-FR" altLang="en-US" sz="1200" smtClean="0">
              <a:solidFill>
                <a:schemeClr val="tx2"/>
              </a:solidFill>
            </a:endParaRPr>
          </a:p>
        </p:txBody>
      </p:sp>
      <p:pic>
        <p:nvPicPr>
          <p:cNvPr id="41989" name="Picture 5" descr="C:\Users\makovec\Desktop\vp1_Hgg_run191426_evt86694500_hi-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75" y="0"/>
            <a:ext cx="9666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96059"/>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7</a:t>
            </a:fld>
            <a:endParaRPr lang="fr-FR" altLang="en-US" sz="1200" smtClean="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smtClean="0"/>
              <a:t>Structure des protons et des neutrons</a:t>
            </a:r>
            <a:endParaRPr lang="en-GB" altLang="fr-FR" smtClean="0"/>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573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-15</a:t>
            </a:r>
            <a:r>
              <a:rPr lang="en-GB" altLang="fr-FR" sz="2400">
                <a:latin typeface="Times New Roman" pitchFamily="18" charset="0"/>
              </a:rPr>
              <a:t> </a:t>
            </a:r>
            <a:r>
              <a:rPr lang="en-GB" altLang="fr-FR" sz="2800">
                <a:latin typeface="Times New Roman" pitchFamily="18" charset="0"/>
              </a:rPr>
              <a:t>m=0.000000000000001m</a:t>
            </a:r>
            <a:endParaRPr lang="en-GB" altLang="fr-FR" sz="24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en-US"/>
          </a:p>
        </p:txBody>
      </p:sp>
      <p:sp>
        <p:nvSpPr>
          <p:cNvPr id="6147" name="Espace réservé du contenu 2"/>
          <p:cNvSpPr>
            <a:spLocks noGrp="1"/>
          </p:cNvSpPr>
          <p:nvPr>
            <p:ph idx="1"/>
          </p:nvPr>
        </p:nvSpPr>
        <p:spPr/>
        <p:txBody>
          <a:bodyPr/>
          <a:lstStyle/>
          <a:p>
            <a:endParaRPr lang="fr-FR" altLang="fr-FR" smtClean="0"/>
          </a:p>
        </p:txBody>
      </p:sp>
      <p:sp>
        <p:nvSpPr>
          <p:cNvPr id="6148" name="Espace réservé du numéro de diapositive 3"/>
          <p:cNvSpPr>
            <a:spLocks noGrp="1"/>
          </p:cNvSpPr>
          <p:nvPr>
            <p:ph type="sldNum" sz="quarter" idx="10"/>
          </p:nvPr>
        </p:nvSpPr>
        <p:spPr>
          <a:noFill/>
        </p:spPr>
        <p:txBody>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eaLnBrk="1" hangingPunct="1"/>
            <a:fld id="{80CB71B6-FF28-4F93-8A5D-CAE261B0EEF0}" type="slidenum">
              <a:rPr lang="fr-FR" altLang="en-US" sz="1600" smtClean="0"/>
              <a:pPr eaLnBrk="1" hangingPunct="1"/>
              <a:t>70</a:t>
            </a:fld>
            <a:endParaRPr lang="fr-FR" altLang="en-US" sz="1600" smtClean="0"/>
          </a:p>
        </p:txBody>
      </p:sp>
      <p:pic>
        <p:nvPicPr>
          <p:cNvPr id="614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1157288"/>
            <a:ext cx="9134475"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958254560"/>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en-US"/>
          </a:p>
        </p:txBody>
      </p:sp>
      <p:sp>
        <p:nvSpPr>
          <p:cNvPr id="8195" name="Espace réservé du contenu 2"/>
          <p:cNvSpPr>
            <a:spLocks noGrp="1"/>
          </p:cNvSpPr>
          <p:nvPr>
            <p:ph idx="1"/>
          </p:nvPr>
        </p:nvSpPr>
        <p:spPr/>
        <p:txBody>
          <a:bodyPr/>
          <a:lstStyle/>
          <a:p>
            <a:endParaRPr lang="fr-FR" altLang="fr-FR" smtClean="0"/>
          </a:p>
        </p:txBody>
      </p:sp>
      <p:sp>
        <p:nvSpPr>
          <p:cNvPr id="8196" name="Espace réservé du numéro de diapositive 3"/>
          <p:cNvSpPr>
            <a:spLocks noGrp="1"/>
          </p:cNvSpPr>
          <p:nvPr>
            <p:ph type="sldNum" sz="quarter" idx="10"/>
          </p:nvPr>
        </p:nvSpPr>
        <p:spPr>
          <a:noFill/>
        </p:spPr>
        <p:txBody>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algn="ctr" eaLnBrk="0" fontAlgn="base" hangingPunct="0">
              <a:spcBef>
                <a:spcPct val="0"/>
              </a:spcBef>
              <a:spcAft>
                <a:spcPct val="0"/>
              </a:spcAft>
              <a:defRPr sz="2000">
                <a:solidFill>
                  <a:schemeClr val="tx1"/>
                </a:solidFill>
                <a:latin typeface="Verdana" pitchFamily="34" charset="0"/>
              </a:defRPr>
            </a:lvl6pPr>
            <a:lvl7pPr marL="2971800" indent="-228600" algn="ctr" eaLnBrk="0" fontAlgn="base" hangingPunct="0">
              <a:spcBef>
                <a:spcPct val="0"/>
              </a:spcBef>
              <a:spcAft>
                <a:spcPct val="0"/>
              </a:spcAft>
              <a:defRPr sz="2000">
                <a:solidFill>
                  <a:schemeClr val="tx1"/>
                </a:solidFill>
                <a:latin typeface="Verdana" pitchFamily="34" charset="0"/>
              </a:defRPr>
            </a:lvl7pPr>
            <a:lvl8pPr marL="3429000" indent="-228600" algn="ctr" eaLnBrk="0" fontAlgn="base" hangingPunct="0">
              <a:spcBef>
                <a:spcPct val="0"/>
              </a:spcBef>
              <a:spcAft>
                <a:spcPct val="0"/>
              </a:spcAft>
              <a:defRPr sz="2000">
                <a:solidFill>
                  <a:schemeClr val="tx1"/>
                </a:solidFill>
                <a:latin typeface="Verdana" pitchFamily="34" charset="0"/>
              </a:defRPr>
            </a:lvl8pPr>
            <a:lvl9pPr marL="3886200" indent="-228600" algn="ctr" eaLnBrk="0" fontAlgn="base" hangingPunct="0">
              <a:spcBef>
                <a:spcPct val="0"/>
              </a:spcBef>
              <a:spcAft>
                <a:spcPct val="0"/>
              </a:spcAft>
              <a:defRPr sz="2000">
                <a:solidFill>
                  <a:schemeClr val="tx1"/>
                </a:solidFill>
                <a:latin typeface="Verdana" pitchFamily="34" charset="0"/>
              </a:defRPr>
            </a:lvl9pPr>
          </a:lstStyle>
          <a:p>
            <a:pPr eaLnBrk="1" hangingPunct="1"/>
            <a:fld id="{08BD3680-59FA-4D88-9778-50F08AC46A50}" type="slidenum">
              <a:rPr lang="fr-FR" altLang="en-US" sz="1600" smtClean="0"/>
              <a:pPr eaLnBrk="1" hangingPunct="1"/>
              <a:t>71</a:t>
            </a:fld>
            <a:endParaRPr lang="fr-FR" altLang="en-US" sz="1600" smtClean="0"/>
          </a:p>
        </p:txBody>
      </p:sp>
      <p:pic>
        <p:nvPicPr>
          <p:cNvPr id="81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3038"/>
            <a:ext cx="8610600"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88307199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6C0EF4B-8230-4166-9FCA-E5CC5C081E58}" type="slidenum">
              <a:rPr lang="fr-FR" altLang="en-US" sz="1200" smtClean="0">
                <a:solidFill>
                  <a:schemeClr val="tx2"/>
                </a:solidFill>
              </a:rPr>
              <a:pPr eaLnBrk="1" hangingPunct="1">
                <a:spcBef>
                  <a:spcPct val="0"/>
                </a:spcBef>
                <a:buClrTx/>
                <a:buSzTx/>
                <a:buFontTx/>
                <a:buNone/>
              </a:pPr>
              <a:t>72</a:t>
            </a:fld>
            <a:endParaRPr lang="fr-FR" altLang="en-US" sz="1200" smtClean="0">
              <a:solidFill>
                <a:schemeClr val="tx2"/>
              </a:solidFill>
            </a:endParaRPr>
          </a:p>
        </p:txBody>
      </p:sp>
      <p:pic>
        <p:nvPicPr>
          <p:cNvPr id="558082" name="Picture 2" descr="Im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01725"/>
            <a:ext cx="5702300" cy="476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3"/>
          <p:cNvSpPr>
            <a:spLocks noGrp="1" noChangeArrowheads="1"/>
          </p:cNvSpPr>
          <p:nvPr>
            <p:ph type="title"/>
          </p:nvPr>
        </p:nvSpPr>
        <p:spPr>
          <a:xfrm>
            <a:off x="2527585" y="0"/>
            <a:ext cx="4176143" cy="523220"/>
          </a:xfrm>
        </p:spPr>
        <p:txBody>
          <a:bodyPr/>
          <a:lstStyle/>
          <a:p>
            <a:pPr eaLnBrk="1" hangingPunct="1"/>
            <a:r>
              <a:rPr lang="fr-FR" altLang="fr-FR" dirty="0" smtClean="0"/>
              <a:t>Le Modèle Standard</a:t>
            </a:r>
          </a:p>
        </p:txBody>
      </p:sp>
      <p:pic>
        <p:nvPicPr>
          <p:cNvPr id="558084" name="Picture 4" descr="Image3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1108075"/>
            <a:ext cx="5694362"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8085" name="Picture 5" descr="Image3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1116013"/>
            <a:ext cx="5694362"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Text Box 6"/>
          <p:cNvSpPr txBox="1">
            <a:spLocks noChangeArrowheads="1"/>
          </p:cNvSpPr>
          <p:nvPr/>
        </p:nvSpPr>
        <p:spPr bwMode="auto">
          <a:xfrm>
            <a:off x="1489075" y="627063"/>
            <a:ext cx="4659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b="1"/>
              <a:t>Les quarks               Les leptons</a:t>
            </a:r>
          </a:p>
        </p:txBody>
      </p:sp>
      <p:sp>
        <p:nvSpPr>
          <p:cNvPr id="16392" name="Text Box 7"/>
          <p:cNvSpPr txBox="1">
            <a:spLocks noChangeArrowheads="1"/>
          </p:cNvSpPr>
          <p:nvPr/>
        </p:nvSpPr>
        <p:spPr bwMode="auto">
          <a:xfrm rot="-5400000">
            <a:off x="-685800" y="1651000"/>
            <a:ext cx="1809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b="1"/>
              <a:t>Matière stable</a:t>
            </a:r>
          </a:p>
        </p:txBody>
      </p:sp>
      <p:sp>
        <p:nvSpPr>
          <p:cNvPr id="16393" name="Text Box 8"/>
          <p:cNvSpPr txBox="1">
            <a:spLocks noChangeArrowheads="1"/>
          </p:cNvSpPr>
          <p:nvPr/>
        </p:nvSpPr>
        <p:spPr bwMode="auto">
          <a:xfrm rot="-5400000">
            <a:off x="-754856" y="3817144"/>
            <a:ext cx="2024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b="1"/>
              <a:t>Matière instable</a:t>
            </a:r>
          </a:p>
        </p:txBody>
      </p:sp>
      <p:sp>
        <p:nvSpPr>
          <p:cNvPr id="16394" name="AutoShape 9"/>
          <p:cNvSpPr>
            <a:spLocks/>
          </p:cNvSpPr>
          <p:nvPr/>
        </p:nvSpPr>
        <p:spPr bwMode="auto">
          <a:xfrm>
            <a:off x="385763" y="2446338"/>
            <a:ext cx="88900" cy="3419475"/>
          </a:xfrm>
          <a:prstGeom prst="leftBrace">
            <a:avLst>
              <a:gd name="adj1" fmla="val 320536"/>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6395" name="AutoShape 10"/>
          <p:cNvSpPr>
            <a:spLocks/>
          </p:cNvSpPr>
          <p:nvPr/>
        </p:nvSpPr>
        <p:spPr bwMode="auto">
          <a:xfrm rot="-5400000">
            <a:off x="3525838" y="3297238"/>
            <a:ext cx="260350" cy="5664200"/>
          </a:xfrm>
          <a:prstGeom prst="leftBrace">
            <a:avLst>
              <a:gd name="adj1" fmla="val 35354"/>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558091" name="AutoShape 11"/>
          <p:cNvSpPr>
            <a:spLocks/>
          </p:cNvSpPr>
          <p:nvPr/>
        </p:nvSpPr>
        <p:spPr bwMode="auto">
          <a:xfrm rot="-5400000">
            <a:off x="7870032" y="5341144"/>
            <a:ext cx="201612" cy="1530350"/>
          </a:xfrm>
          <a:prstGeom prst="leftBrace">
            <a:avLst>
              <a:gd name="adj1" fmla="val 12335"/>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6397" name="Text Box 12"/>
          <p:cNvSpPr txBox="1">
            <a:spLocks noChangeArrowheads="1"/>
          </p:cNvSpPr>
          <p:nvPr/>
        </p:nvSpPr>
        <p:spPr bwMode="auto">
          <a:xfrm>
            <a:off x="2724150" y="6245225"/>
            <a:ext cx="2014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b="1"/>
              <a:t>Les fermions</a:t>
            </a:r>
          </a:p>
        </p:txBody>
      </p:sp>
      <p:sp>
        <p:nvSpPr>
          <p:cNvPr id="16398" name="Line 13"/>
          <p:cNvSpPr>
            <a:spLocks noChangeShapeType="1"/>
          </p:cNvSpPr>
          <p:nvPr/>
        </p:nvSpPr>
        <p:spPr bwMode="auto">
          <a:xfrm>
            <a:off x="3543300" y="1117600"/>
            <a:ext cx="12700" cy="47498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pic>
        <p:nvPicPr>
          <p:cNvPr id="558095" name="Picture 15" descr="Imag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801813"/>
            <a:ext cx="1550988"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8096" name="Rectangle 16"/>
          <p:cNvSpPr>
            <a:spLocks noChangeArrowheads="1"/>
          </p:cNvSpPr>
          <p:nvPr/>
        </p:nvSpPr>
        <p:spPr bwMode="auto">
          <a:xfrm>
            <a:off x="7081838" y="6172200"/>
            <a:ext cx="1758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b="1"/>
              <a:t>Les bosons</a:t>
            </a:r>
          </a:p>
        </p:txBody>
      </p:sp>
      <p:sp>
        <p:nvSpPr>
          <p:cNvPr id="16401" name="Text Box 17"/>
          <p:cNvSpPr txBox="1">
            <a:spLocks noChangeArrowheads="1"/>
          </p:cNvSpPr>
          <p:nvPr/>
        </p:nvSpPr>
        <p:spPr bwMode="auto">
          <a:xfrm>
            <a:off x="9421813" y="1416050"/>
            <a:ext cx="180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400"/>
          </a:p>
        </p:txBody>
      </p:sp>
      <p:sp>
        <p:nvSpPr>
          <p:cNvPr id="16402" name="AutoShape 18"/>
          <p:cNvSpPr>
            <a:spLocks/>
          </p:cNvSpPr>
          <p:nvPr/>
        </p:nvSpPr>
        <p:spPr bwMode="auto">
          <a:xfrm>
            <a:off x="381000" y="1143000"/>
            <a:ext cx="76200" cy="1295400"/>
          </a:xfrm>
          <a:prstGeom prst="leftBrace">
            <a:avLst>
              <a:gd name="adj1" fmla="val 141667"/>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0642327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80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8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80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58095"/>
                                        </p:tgtEl>
                                        <p:attrNameLst>
                                          <p:attrName>style.visibility</p:attrName>
                                        </p:attrNameLst>
                                      </p:cBhvr>
                                      <p:to>
                                        <p:strVal val="visible"/>
                                      </p:to>
                                    </p:set>
                                    <p:animEffect transition="in" filter="fade">
                                      <p:cBhvr>
                                        <p:cTn id="19" dur="2000"/>
                                        <p:tgtEl>
                                          <p:spTgt spid="5580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8091"/>
                                        </p:tgtEl>
                                        <p:attrNameLst>
                                          <p:attrName>style.visibility</p:attrName>
                                        </p:attrNameLst>
                                      </p:cBhvr>
                                      <p:to>
                                        <p:strVal val="visible"/>
                                      </p:to>
                                    </p:set>
                                    <p:animEffect transition="in" filter="fade">
                                      <p:cBhvr>
                                        <p:cTn id="22" dur="2000"/>
                                        <p:tgtEl>
                                          <p:spTgt spid="5580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8096"/>
                                        </p:tgtEl>
                                        <p:attrNameLst>
                                          <p:attrName>style.visibility</p:attrName>
                                        </p:attrNameLst>
                                      </p:cBhvr>
                                      <p:to>
                                        <p:strVal val="visible"/>
                                      </p:to>
                                    </p:set>
                                    <p:animEffect transition="in" filter="fade">
                                      <p:cBhvr>
                                        <p:cTn id="25" dur="2000"/>
                                        <p:tgtEl>
                                          <p:spTgt spid="558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91" grpId="0" animBg="1"/>
      <p:bldP spid="55809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D5E66DF1-9680-40D6-9AF4-0ADDB0E60775}" type="slidenum">
              <a:rPr lang="fr-FR" altLang="en-US" sz="1200" smtClean="0">
                <a:solidFill>
                  <a:schemeClr val="tx2"/>
                </a:solidFill>
              </a:rPr>
              <a:pPr eaLnBrk="1" hangingPunct="1">
                <a:spcBef>
                  <a:spcPct val="0"/>
                </a:spcBef>
                <a:buClrTx/>
                <a:buSzTx/>
                <a:buFontTx/>
                <a:buNone/>
              </a:pPr>
              <a:t>73</a:t>
            </a:fld>
            <a:endParaRPr lang="fr-FR" altLang="en-US" sz="1200" smtClean="0">
              <a:solidFill>
                <a:schemeClr val="tx2"/>
              </a:solidFill>
            </a:endParaRPr>
          </a:p>
        </p:txBody>
      </p:sp>
      <p:pic>
        <p:nvPicPr>
          <p:cNvPr id="6147"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pic>
        <p:nvPicPr>
          <p:cNvPr id="6149" name="Picture 17" descr="noir_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400" b="1" dirty="0" err="1">
                <a:solidFill>
                  <a:srgbClr val="FF0000"/>
                </a:solidFill>
              </a:rPr>
              <a:t>Particules</a:t>
            </a:r>
            <a:r>
              <a:rPr lang="en-US" altLang="fr-FR" sz="2400" b="1" dirty="0">
                <a:solidFill>
                  <a:srgbClr val="FF0000"/>
                </a:solidFill>
              </a:rPr>
              <a:t> </a:t>
            </a:r>
            <a:r>
              <a:rPr lang="en-US" altLang="fr-FR" sz="2400" b="1" dirty="0" err="1">
                <a:solidFill>
                  <a:srgbClr val="FF0000"/>
                </a:solidFill>
              </a:rPr>
              <a:t>élémentaires</a:t>
            </a:r>
            <a:r>
              <a:rPr lang="en-US" altLang="fr-FR" sz="2400" b="1" dirty="0">
                <a:solidFill>
                  <a:srgbClr val="FF0000"/>
                </a:solidFill>
              </a:rPr>
              <a:t> : blocs </a:t>
            </a:r>
            <a:r>
              <a:rPr lang="en-US" altLang="fr-FR" sz="2400" b="1" dirty="0" err="1" smtClean="0">
                <a:solidFill>
                  <a:srgbClr val="FF0000"/>
                </a:solidFill>
              </a:rPr>
              <a:t>fondamentaux</a:t>
            </a:r>
            <a:r>
              <a:rPr lang="en-US" altLang="fr-FR" sz="2400" b="1" dirty="0" smtClean="0">
                <a:solidFill>
                  <a:srgbClr val="FF0000"/>
                </a:solidFill>
              </a:rPr>
              <a:t> </a:t>
            </a:r>
            <a:r>
              <a:rPr lang="en-US" altLang="fr-FR" sz="2400" b="1" dirty="0">
                <a:solidFill>
                  <a:srgbClr val="FF0000"/>
                </a:solidFill>
              </a:rPr>
              <a:t>sans structure </a:t>
            </a:r>
            <a:r>
              <a:rPr lang="en-US" altLang="fr-FR" sz="2400" b="1" dirty="0" smtClean="0">
                <a:solidFill>
                  <a:srgbClr val="FF0000"/>
                </a:solidFill>
              </a:rPr>
              <a:t>interne qui constituent </a:t>
            </a:r>
            <a:r>
              <a:rPr lang="en-US" altLang="fr-FR" sz="2400" b="1" dirty="0" err="1" smtClean="0">
                <a:solidFill>
                  <a:srgbClr val="FF0000"/>
                </a:solidFill>
              </a:rPr>
              <a:t>l'ensemble</a:t>
            </a:r>
            <a:r>
              <a:rPr lang="en-US" altLang="fr-FR" sz="2400" b="1" dirty="0" smtClean="0">
                <a:solidFill>
                  <a:srgbClr val="FF0000"/>
                </a:solidFill>
              </a:rPr>
              <a:t> de la </a:t>
            </a:r>
            <a:r>
              <a:rPr lang="en-US" altLang="fr-FR" sz="2400" b="1" dirty="0" err="1" smtClean="0">
                <a:solidFill>
                  <a:srgbClr val="FF0000"/>
                </a:solidFill>
              </a:rPr>
              <a:t>matière</a:t>
            </a:r>
            <a:r>
              <a:rPr lang="en-US" altLang="fr-FR" sz="2400" b="1" dirty="0" smtClean="0">
                <a:solidFill>
                  <a:srgbClr val="FF0000"/>
                </a:solidFill>
              </a:rPr>
              <a:t> </a:t>
            </a:r>
            <a:endParaRPr lang="en-US" altLang="fr-FR" sz="2400" b="1" dirty="0">
              <a:solidFill>
                <a:srgbClr val="FF0000"/>
              </a:solidFill>
            </a:endParaRPr>
          </a:p>
        </p:txBody>
      </p:sp>
      <p:pic>
        <p:nvPicPr>
          <p:cNvPr id="6152"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21" descr="10857065-homme-de-vitruve-sous-les-rayons-x-isole-sur-fond-noi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23" descr="5900015-plumes-de-cygne-blanc-sur-fond-noi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5"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1359393016"/>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74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141663" y="292099"/>
            <a:ext cx="5499416"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6466398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41ADD2D3-0FD1-4F71-8229-DC2A781B80B3}" type="slidenum">
              <a:rPr lang="fr-FR" altLang="en-US" sz="1200" smtClean="0">
                <a:solidFill>
                  <a:schemeClr val="tx2"/>
                </a:solidFill>
              </a:rPr>
              <a:pPr eaLnBrk="1" hangingPunct="1">
                <a:spcBef>
                  <a:spcPct val="0"/>
                </a:spcBef>
                <a:buClrTx/>
                <a:buSzTx/>
                <a:buFontTx/>
                <a:buNone/>
              </a:pPr>
              <a:t>75</a:t>
            </a:fld>
            <a:endParaRPr lang="fr-FR" altLang="en-US" sz="1200" smtClean="0">
              <a:solidFill>
                <a:schemeClr val="tx2"/>
              </a:solidFill>
            </a:endParaRPr>
          </a:p>
        </p:txBody>
      </p:sp>
      <p:sp>
        <p:nvSpPr>
          <p:cNvPr id="1136642" name="Oval 2"/>
          <p:cNvSpPr>
            <a:spLocks noChangeArrowheads="1"/>
          </p:cNvSpPr>
          <p:nvPr/>
        </p:nvSpPr>
        <p:spPr bwMode="auto">
          <a:xfrm>
            <a:off x="0" y="3151188"/>
            <a:ext cx="654050" cy="638175"/>
          </a:xfrm>
          <a:prstGeom prst="ellipse">
            <a:avLst/>
          </a:prstGeom>
          <a:gradFill rotWithShape="1">
            <a:gsLst>
              <a:gs pos="0">
                <a:srgbClr val="990099"/>
              </a:gs>
              <a:gs pos="100000">
                <a:srgbClr val="470047"/>
              </a:gs>
            </a:gsLst>
            <a:lin ang="2700000" scaled="1"/>
          </a:gradFill>
          <a:ln w="2857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136643" name="Oval 3"/>
          <p:cNvSpPr>
            <a:spLocks noChangeArrowheads="1"/>
          </p:cNvSpPr>
          <p:nvPr/>
        </p:nvSpPr>
        <p:spPr bwMode="auto">
          <a:xfrm>
            <a:off x="8489950" y="3143250"/>
            <a:ext cx="654050" cy="638175"/>
          </a:xfrm>
          <a:prstGeom prst="ellipse">
            <a:avLst/>
          </a:prstGeom>
          <a:gradFill rotWithShape="1">
            <a:gsLst>
              <a:gs pos="0">
                <a:srgbClr val="990099"/>
              </a:gs>
              <a:gs pos="100000">
                <a:srgbClr val="470047"/>
              </a:gs>
            </a:gsLst>
            <a:lin ang="2700000" scaled="1"/>
          </a:gradFill>
          <a:ln w="28575">
            <a:solidFill>
              <a:srgbClr val="800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136644" name="AutoShape 4"/>
          <p:cNvSpPr>
            <a:spLocks noChangeArrowheads="1"/>
          </p:cNvSpPr>
          <p:nvPr/>
        </p:nvSpPr>
        <p:spPr bwMode="auto">
          <a:xfrm>
            <a:off x="3962400" y="2846388"/>
            <a:ext cx="1422400" cy="1349375"/>
          </a:xfrm>
          <a:prstGeom prst="irregularSeal1">
            <a:avLst/>
          </a:prstGeom>
          <a:solidFill>
            <a:srgbClr val="FFFF00"/>
          </a:solidFill>
          <a:ln w="28575">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136645" name="Oval 5"/>
          <p:cNvSpPr>
            <a:spLocks noChangeArrowheads="1"/>
          </p:cNvSpPr>
          <p:nvPr/>
        </p:nvSpPr>
        <p:spPr bwMode="auto">
          <a:xfrm>
            <a:off x="3937000" y="2860675"/>
            <a:ext cx="1290638" cy="1220788"/>
          </a:xfrm>
          <a:prstGeom prst="ellipse">
            <a:avLst/>
          </a:prstGeom>
          <a:gradFill rotWithShape="1">
            <a:gsLst>
              <a:gs pos="0">
                <a:srgbClr val="009900"/>
              </a:gs>
              <a:gs pos="100000">
                <a:srgbClr val="0047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1000"/>
          </a:p>
        </p:txBody>
      </p:sp>
      <p:sp>
        <p:nvSpPr>
          <p:cNvPr id="39943" name="Line 6"/>
          <p:cNvSpPr>
            <a:spLocks noChangeShapeType="1"/>
          </p:cNvSpPr>
          <p:nvPr/>
        </p:nvSpPr>
        <p:spPr bwMode="auto">
          <a:xfrm>
            <a:off x="304800" y="3468688"/>
            <a:ext cx="4310063"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9944" name="Line 7"/>
          <p:cNvSpPr>
            <a:spLocks noChangeShapeType="1"/>
          </p:cNvSpPr>
          <p:nvPr/>
        </p:nvSpPr>
        <p:spPr bwMode="auto">
          <a:xfrm flipH="1">
            <a:off x="4586288" y="3468688"/>
            <a:ext cx="4122737"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9945" name="Text Box 8"/>
          <p:cNvSpPr txBox="1">
            <a:spLocks noChangeArrowheads="1"/>
          </p:cNvSpPr>
          <p:nvPr/>
        </p:nvSpPr>
        <p:spPr bwMode="auto">
          <a:xfrm>
            <a:off x="2870200" y="3071813"/>
            <a:ext cx="180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400"/>
          </a:p>
        </p:txBody>
      </p:sp>
      <p:sp>
        <p:nvSpPr>
          <p:cNvPr id="39946" name="Rectangle 9"/>
          <p:cNvSpPr>
            <a:spLocks noGrp="1" noChangeArrowheads="1"/>
          </p:cNvSpPr>
          <p:nvPr>
            <p:ph type="title"/>
          </p:nvPr>
        </p:nvSpPr>
        <p:spPr>
          <a:xfrm>
            <a:off x="2303463" y="0"/>
            <a:ext cx="4595812" cy="519113"/>
          </a:xfrm>
        </p:spPr>
        <p:txBody>
          <a:bodyPr/>
          <a:lstStyle/>
          <a:p>
            <a:pPr eaLnBrk="1" hangingPunct="1"/>
            <a:r>
              <a:rPr lang="fr-FR" altLang="fr-FR" smtClean="0"/>
              <a:t>Collision</a:t>
            </a:r>
            <a:r>
              <a:rPr lang="en-US" altLang="fr-FR" smtClean="0"/>
              <a:t> de </a:t>
            </a:r>
            <a:r>
              <a:rPr lang="fr-FR" altLang="fr-FR" smtClean="0"/>
              <a:t>particules</a:t>
            </a:r>
          </a:p>
        </p:txBody>
      </p:sp>
      <p:grpSp>
        <p:nvGrpSpPr>
          <p:cNvPr id="1136650" name="Group 10"/>
          <p:cNvGrpSpPr>
            <a:grpSpLocks/>
          </p:cNvGrpSpPr>
          <p:nvPr/>
        </p:nvGrpSpPr>
        <p:grpSpPr bwMode="auto">
          <a:xfrm>
            <a:off x="4352925" y="1525588"/>
            <a:ext cx="407988" cy="1192212"/>
            <a:chOff x="2742" y="961"/>
            <a:chExt cx="257" cy="751"/>
          </a:xfrm>
        </p:grpSpPr>
        <p:sp>
          <p:nvSpPr>
            <p:cNvPr id="39955" name="Oval 11"/>
            <p:cNvSpPr>
              <a:spLocks noChangeArrowheads="1"/>
            </p:cNvSpPr>
            <p:nvPr/>
          </p:nvSpPr>
          <p:spPr bwMode="auto">
            <a:xfrm>
              <a:off x="2742" y="961"/>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9956" name="Line 12"/>
            <p:cNvSpPr>
              <a:spLocks noChangeShapeType="1"/>
            </p:cNvSpPr>
            <p:nvPr/>
          </p:nvSpPr>
          <p:spPr bwMode="auto">
            <a:xfrm flipV="1">
              <a:off x="2880" y="1280"/>
              <a:ext cx="0" cy="43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136653" name="Group 13"/>
          <p:cNvGrpSpPr>
            <a:grpSpLocks/>
          </p:cNvGrpSpPr>
          <p:nvPr/>
        </p:nvGrpSpPr>
        <p:grpSpPr bwMode="auto">
          <a:xfrm>
            <a:off x="4352925" y="4305300"/>
            <a:ext cx="407988" cy="1127125"/>
            <a:chOff x="2742" y="2712"/>
            <a:chExt cx="257" cy="710"/>
          </a:xfrm>
        </p:grpSpPr>
        <p:sp>
          <p:nvSpPr>
            <p:cNvPr id="39953" name="Oval 14"/>
            <p:cNvSpPr>
              <a:spLocks noChangeArrowheads="1"/>
            </p:cNvSpPr>
            <p:nvPr/>
          </p:nvSpPr>
          <p:spPr bwMode="auto">
            <a:xfrm>
              <a:off x="2742" y="3193"/>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39954" name="Line 15"/>
            <p:cNvSpPr>
              <a:spLocks noChangeShapeType="1"/>
            </p:cNvSpPr>
            <p:nvPr/>
          </p:nvSpPr>
          <p:spPr bwMode="auto">
            <a:xfrm>
              <a:off x="2872" y="2712"/>
              <a:ext cx="0" cy="39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136660" name="Group 20"/>
          <p:cNvGrpSpPr>
            <a:grpSpLocks/>
          </p:cNvGrpSpPr>
          <p:nvPr/>
        </p:nvGrpSpPr>
        <p:grpSpPr bwMode="auto">
          <a:xfrm>
            <a:off x="4800600" y="1473200"/>
            <a:ext cx="2384425" cy="3978275"/>
            <a:chOff x="3024" y="928"/>
            <a:chExt cx="1502" cy="2506"/>
          </a:xfrm>
        </p:grpSpPr>
        <p:sp>
          <p:nvSpPr>
            <p:cNvPr id="39950" name="Text Box 17"/>
            <p:cNvSpPr txBox="1">
              <a:spLocks noChangeArrowheads="1"/>
            </p:cNvSpPr>
            <p:nvPr/>
          </p:nvSpPr>
          <p:spPr bwMode="auto">
            <a:xfrm>
              <a:off x="3168" y="1760"/>
              <a:ext cx="13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Boson de Higgs</a:t>
              </a:r>
            </a:p>
          </p:txBody>
        </p:sp>
        <p:sp>
          <p:nvSpPr>
            <p:cNvPr id="39951" name="Text Box 18"/>
            <p:cNvSpPr txBox="1">
              <a:spLocks noChangeArrowheads="1"/>
            </p:cNvSpPr>
            <p:nvPr/>
          </p:nvSpPr>
          <p:spPr bwMode="auto">
            <a:xfrm>
              <a:off x="3024" y="928"/>
              <a:ext cx="675"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photon</a:t>
              </a:r>
            </a:p>
          </p:txBody>
        </p:sp>
        <p:sp>
          <p:nvSpPr>
            <p:cNvPr id="39952" name="Text Box 19"/>
            <p:cNvSpPr txBox="1">
              <a:spLocks noChangeArrowheads="1"/>
            </p:cNvSpPr>
            <p:nvPr/>
          </p:nvSpPr>
          <p:spPr bwMode="auto">
            <a:xfrm>
              <a:off x="3072" y="3184"/>
              <a:ext cx="675"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photon</a:t>
              </a:r>
            </a:p>
          </p:txBody>
        </p:sp>
      </p:grpSp>
    </p:spTree>
    <p:extLst>
      <p:ext uri="{BB962C8B-B14F-4D97-AF65-F5344CB8AC3E}">
        <p14:creationId xmlns:p14="http://schemas.microsoft.com/office/powerpoint/2010/main" val="137202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fill="hold" grpId="0" nodeType="clickEffect">
                                  <p:stCondLst>
                                    <p:cond delay="0"/>
                                  </p:stCondLst>
                                  <p:childTnLst>
                                    <p:animMotion origin="layout" path="M -3.88889E-6 -7.51445E-7 L 0.46598 -7.51445E-7 " pathEditMode="relative" rAng="0" ptsTypes="AA">
                                      <p:cBhvr>
                                        <p:cTn id="6" dur="1000" fill="hold"/>
                                        <p:tgtEl>
                                          <p:spTgt spid="1136642"/>
                                        </p:tgtEl>
                                        <p:attrNameLst>
                                          <p:attrName>ppt_x</p:attrName>
                                          <p:attrName>ppt_y</p:attrName>
                                        </p:attrNameLst>
                                      </p:cBhvr>
                                      <p:rCtr x="23299" y="0"/>
                                    </p:animMotion>
                                  </p:childTnLst>
                                </p:cTn>
                              </p:par>
                              <p:par>
                                <p:cTn id="7" presetID="35" presetClass="path" presetSubtype="0" accel="50000" fill="hold" grpId="0" nodeType="withEffect">
                                  <p:stCondLst>
                                    <p:cond delay="0"/>
                                  </p:stCondLst>
                                  <p:childTnLst>
                                    <p:animMotion origin="layout" path="M 3.88889E-6 -4.68208E-6 L -0.46111 -4.68208E-6 " pathEditMode="relative" rAng="0" ptsTypes="AA">
                                      <p:cBhvr>
                                        <p:cTn id="8" dur="1000" fill="hold"/>
                                        <p:tgtEl>
                                          <p:spTgt spid="1136643"/>
                                        </p:tgtEl>
                                        <p:attrNameLst>
                                          <p:attrName>ppt_x</p:attrName>
                                          <p:attrName>ppt_y</p:attrName>
                                        </p:attrNameLst>
                                      </p:cBhvr>
                                      <p:rCtr x="-23056" y="0"/>
                                    </p:animMotion>
                                  </p:childTnLst>
                                </p:cTn>
                              </p:par>
                            </p:childTnLst>
                          </p:cTn>
                        </p:par>
                        <p:par>
                          <p:cTn id="9" fill="hold" nodeType="afterGroup">
                            <p:stCondLst>
                              <p:cond delay="1000"/>
                            </p:stCondLst>
                            <p:childTnLst>
                              <p:par>
                                <p:cTn id="10" presetID="1" presetClass="exit" presetSubtype="0" fill="hold" grpId="1" nodeType="afterEffect">
                                  <p:stCondLst>
                                    <p:cond delay="0"/>
                                  </p:stCondLst>
                                  <p:childTnLst>
                                    <p:set>
                                      <p:cBhvr>
                                        <p:cTn id="11" dur="1" fill="hold">
                                          <p:stCondLst>
                                            <p:cond delay="0"/>
                                          </p:stCondLst>
                                        </p:cTn>
                                        <p:tgtEl>
                                          <p:spTgt spid="1136643"/>
                                        </p:tgtEl>
                                        <p:attrNameLst>
                                          <p:attrName>style.visibility</p:attrName>
                                        </p:attrNameLst>
                                      </p:cBhvr>
                                      <p:to>
                                        <p:strVal val="hidden"/>
                                      </p:to>
                                    </p:set>
                                  </p:childTnLst>
                                </p:cTn>
                              </p:par>
                              <p:par>
                                <p:cTn id="12" presetID="1" presetClass="exit" presetSubtype="0" fill="hold" grpId="1" nodeType="withEffect">
                                  <p:stCondLst>
                                    <p:cond delay="0"/>
                                  </p:stCondLst>
                                  <p:childTnLst>
                                    <p:set>
                                      <p:cBhvr>
                                        <p:cTn id="13" dur="1" fill="hold">
                                          <p:stCondLst>
                                            <p:cond delay="0"/>
                                          </p:stCondLst>
                                        </p:cTn>
                                        <p:tgtEl>
                                          <p:spTgt spid="1136642"/>
                                        </p:tgtEl>
                                        <p:attrNameLst>
                                          <p:attrName>style.visibility</p:attrName>
                                        </p:attrNameLst>
                                      </p:cBhvr>
                                      <p:to>
                                        <p:strVal val="hidden"/>
                                      </p:to>
                                    </p:set>
                                  </p:childTnLst>
                                </p:cTn>
                              </p:par>
                            </p:childTnLst>
                          </p:cTn>
                        </p:par>
                        <p:par>
                          <p:cTn id="14" fill="hold" nodeType="afterGroup">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136644"/>
                                        </p:tgtEl>
                                        <p:attrNameLst>
                                          <p:attrName>style.visibility</p:attrName>
                                        </p:attrNameLst>
                                      </p:cBhvr>
                                      <p:to>
                                        <p:strVal val="visible"/>
                                      </p:to>
                                    </p:set>
                                  </p:childTnLst>
                                </p:cTn>
                              </p:par>
                              <p:par>
                                <p:cTn id="17" presetID="10" presetClass="exit" presetSubtype="0" fill="hold" grpId="1" nodeType="withEffect">
                                  <p:stCondLst>
                                    <p:cond delay="0"/>
                                  </p:stCondLst>
                                  <p:childTnLst>
                                    <p:animEffect transition="out" filter="fade">
                                      <p:cBhvr>
                                        <p:cTn id="18" dur="2000"/>
                                        <p:tgtEl>
                                          <p:spTgt spid="1136644"/>
                                        </p:tgtEl>
                                      </p:cBhvr>
                                    </p:animEffect>
                                    <p:set>
                                      <p:cBhvr>
                                        <p:cTn id="19" dur="1" fill="hold">
                                          <p:stCondLst>
                                            <p:cond delay="1999"/>
                                          </p:stCondLst>
                                        </p:cTn>
                                        <p:tgtEl>
                                          <p:spTgt spid="1136644"/>
                                        </p:tgtEl>
                                        <p:attrNameLst>
                                          <p:attrName>style.visibility</p:attrName>
                                        </p:attrNameLst>
                                      </p:cBhvr>
                                      <p:to>
                                        <p:strVal val="hidden"/>
                                      </p:to>
                                    </p:set>
                                  </p:childTnLst>
                                </p:cTn>
                              </p:par>
                              <p:par>
                                <p:cTn id="20" presetID="9" presetClass="entr" presetSubtype="0" fill="hold" nodeType="withEffect">
                                  <p:stCondLst>
                                    <p:cond delay="0"/>
                                  </p:stCondLst>
                                  <p:childTnLst>
                                    <p:set>
                                      <p:cBhvr>
                                        <p:cTn id="21" dur="1" fill="hold">
                                          <p:stCondLst>
                                            <p:cond delay="0"/>
                                          </p:stCondLst>
                                        </p:cTn>
                                        <p:tgtEl>
                                          <p:spTgt spid="1136645"/>
                                        </p:tgtEl>
                                        <p:attrNameLst>
                                          <p:attrName>style.visibility</p:attrName>
                                        </p:attrNameLst>
                                      </p:cBhvr>
                                      <p:to>
                                        <p:strVal val="visible"/>
                                      </p:to>
                                    </p:set>
                                    <p:animEffect transition="in" filter="dissolve">
                                      <p:cBhvr>
                                        <p:cTn id="22" dur="500"/>
                                        <p:tgtEl>
                                          <p:spTgt spid="11366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1136650"/>
                                        </p:tgtEl>
                                        <p:attrNameLst>
                                          <p:attrName>style.visibility</p:attrName>
                                        </p:attrNameLst>
                                      </p:cBhvr>
                                      <p:to>
                                        <p:strVal val="visible"/>
                                      </p:to>
                                    </p:set>
                                    <p:animEffect transition="in" filter="wipe(down)">
                                      <p:cBhvr>
                                        <p:cTn id="27" dur="500"/>
                                        <p:tgtEl>
                                          <p:spTgt spid="1136650"/>
                                        </p:tgtEl>
                                      </p:cBhvr>
                                    </p:animEffect>
                                  </p:childTnLst>
                                </p:cTn>
                              </p:par>
                              <p:par>
                                <p:cTn id="28" presetID="22" presetClass="entr" presetSubtype="1" fill="hold" nodeType="withEffect">
                                  <p:stCondLst>
                                    <p:cond delay="0"/>
                                  </p:stCondLst>
                                  <p:childTnLst>
                                    <p:set>
                                      <p:cBhvr>
                                        <p:cTn id="29" dur="1" fill="hold">
                                          <p:stCondLst>
                                            <p:cond delay="0"/>
                                          </p:stCondLst>
                                        </p:cTn>
                                        <p:tgtEl>
                                          <p:spTgt spid="1136653"/>
                                        </p:tgtEl>
                                        <p:attrNameLst>
                                          <p:attrName>style.visibility</p:attrName>
                                        </p:attrNameLst>
                                      </p:cBhvr>
                                      <p:to>
                                        <p:strVal val="visible"/>
                                      </p:to>
                                    </p:set>
                                    <p:animEffect transition="in" filter="wipe(up)">
                                      <p:cBhvr>
                                        <p:cTn id="30" dur="500"/>
                                        <p:tgtEl>
                                          <p:spTgt spid="1136653"/>
                                        </p:tgtEl>
                                      </p:cBhvr>
                                    </p:animEffect>
                                  </p:childTnLst>
                                </p:cTn>
                              </p:par>
                              <p:par>
                                <p:cTn id="31" presetID="1" presetClass="entr" presetSubtype="0" fill="hold" nodeType="withEffect">
                                  <p:stCondLst>
                                    <p:cond delay="0"/>
                                  </p:stCondLst>
                                  <p:childTnLst>
                                    <p:set>
                                      <p:cBhvr>
                                        <p:cTn id="32" dur="1" fill="hold">
                                          <p:stCondLst>
                                            <p:cond delay="0"/>
                                          </p:stCondLst>
                                        </p:cTn>
                                        <p:tgtEl>
                                          <p:spTgt spid="1136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2" grpId="0" animBg="1"/>
      <p:bldP spid="1136642" grpId="1" animBg="1"/>
      <p:bldP spid="1136643" grpId="0" animBg="1"/>
      <p:bldP spid="1136643" grpId="1" animBg="1"/>
      <p:bldP spid="1136644" grpId="0" animBg="1"/>
      <p:bldP spid="1136644"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43DF0FE-7FF7-4249-9501-9C5EBFA0ED8F}" type="slidenum">
              <a:rPr lang="fr-FR" altLang="en-US" sz="1200" smtClean="0">
                <a:solidFill>
                  <a:schemeClr val="tx2"/>
                </a:solidFill>
              </a:rPr>
              <a:pPr eaLnBrk="1" hangingPunct="1">
                <a:spcBef>
                  <a:spcPct val="0"/>
                </a:spcBef>
                <a:buClrTx/>
                <a:buSzTx/>
                <a:buFontTx/>
                <a:buNone/>
              </a:pPr>
              <a:t>76</a:t>
            </a:fld>
            <a:endParaRPr lang="fr-FR" altLang="en-US" sz="1200" smtClean="0">
              <a:solidFill>
                <a:schemeClr val="tx2"/>
              </a:solidFill>
            </a:endParaRPr>
          </a:p>
        </p:txBody>
      </p:sp>
      <p:sp>
        <p:nvSpPr>
          <p:cNvPr id="40963" name="Rectangle 9"/>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40964" name="Group 22"/>
          <p:cNvGrpSpPr>
            <a:grpSpLocks/>
          </p:cNvGrpSpPr>
          <p:nvPr/>
        </p:nvGrpSpPr>
        <p:grpSpPr bwMode="auto">
          <a:xfrm rot="4253452">
            <a:off x="1295400" y="76200"/>
            <a:ext cx="6553200" cy="6781800"/>
            <a:chOff x="816" y="48"/>
            <a:chExt cx="4128" cy="4272"/>
          </a:xfrm>
        </p:grpSpPr>
        <p:sp>
          <p:nvSpPr>
            <p:cNvPr id="40972" name="Oval 19"/>
            <p:cNvSpPr>
              <a:spLocks noChangeArrowheads="1"/>
            </p:cNvSpPr>
            <p:nvPr/>
          </p:nvSpPr>
          <p:spPr bwMode="auto">
            <a:xfrm>
              <a:off x="816" y="48"/>
              <a:ext cx="4128" cy="4272"/>
            </a:xfrm>
            <a:prstGeom prst="ellipse">
              <a:avLst/>
            </a:prstGeom>
            <a:solidFill>
              <a:srgbClr val="CC0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pic>
          <p:nvPicPr>
            <p:cNvPr id="40973" name="Picture 20" descr="Image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 y="430"/>
              <a:ext cx="3476" cy="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5" name="Rectangle 2"/>
          <p:cNvSpPr>
            <a:spLocks noGrp="1" noChangeArrowheads="1"/>
          </p:cNvSpPr>
          <p:nvPr>
            <p:ph type="title"/>
          </p:nvPr>
        </p:nvSpPr>
        <p:spPr/>
        <p:txBody>
          <a:bodyPr/>
          <a:lstStyle/>
          <a:p>
            <a:pPr eaLnBrk="1" hangingPunct="1"/>
            <a:endParaRPr lang="fr-FR" altLang="fr-FR" smtClean="0"/>
          </a:p>
        </p:txBody>
      </p:sp>
      <p:sp>
        <p:nvSpPr>
          <p:cNvPr id="40966" name="Rectangle 3"/>
          <p:cNvSpPr>
            <a:spLocks noGrp="1" noChangeArrowheads="1"/>
          </p:cNvSpPr>
          <p:nvPr>
            <p:ph type="body" idx="1"/>
          </p:nvPr>
        </p:nvSpPr>
        <p:spPr/>
        <p:txBody>
          <a:bodyPr/>
          <a:lstStyle/>
          <a:p>
            <a:pPr eaLnBrk="1" hangingPunct="1"/>
            <a:endParaRPr lang="fr-FR" altLang="fr-FR" smtClean="0"/>
          </a:p>
        </p:txBody>
      </p:sp>
      <p:sp>
        <p:nvSpPr>
          <p:cNvPr id="40967" name="AutoShape 5" descr="https://atlas.web.cern.ch/Atlas/GROUPS/PHYSICS/CONFNOTES/ATLAS-CONF-2012-091/fig_32.png"/>
          <p:cNvSpPr>
            <a:spLocks noChangeAspect="1" noChangeArrowheads="1"/>
          </p:cNvSpPr>
          <p:nvPr/>
        </p:nvSpPr>
        <p:spPr bwMode="auto">
          <a:xfrm>
            <a:off x="1590675" y="447675"/>
            <a:ext cx="596265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0968" name="AutoShape 7" descr="https://atlas.web.cern.ch/Atlas/GROUPS/PHYSICS/CONFNOTES/ATLAS-CONF-2011-161/fig_14.png"/>
          <p:cNvSpPr>
            <a:spLocks noChangeAspect="1" noChangeArrowheads="1"/>
          </p:cNvSpPr>
          <p:nvPr/>
        </p:nvSpPr>
        <p:spPr bwMode="auto">
          <a:xfrm>
            <a:off x="1590675" y="447675"/>
            <a:ext cx="596265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047575" name="Group 23"/>
          <p:cNvGrpSpPr>
            <a:grpSpLocks/>
          </p:cNvGrpSpPr>
          <p:nvPr/>
        </p:nvGrpSpPr>
        <p:grpSpPr bwMode="auto">
          <a:xfrm>
            <a:off x="4419600" y="1447800"/>
            <a:ext cx="484188" cy="4021138"/>
            <a:chOff x="2784" y="912"/>
            <a:chExt cx="305" cy="2533"/>
          </a:xfrm>
        </p:grpSpPr>
        <p:sp>
          <p:nvSpPr>
            <p:cNvPr id="40970" name="Oval 11"/>
            <p:cNvSpPr>
              <a:spLocks noChangeArrowheads="1"/>
            </p:cNvSpPr>
            <p:nvPr/>
          </p:nvSpPr>
          <p:spPr bwMode="auto">
            <a:xfrm>
              <a:off x="2784" y="912"/>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0971" name="Oval 14"/>
            <p:cNvSpPr>
              <a:spLocks noChangeArrowheads="1"/>
            </p:cNvSpPr>
            <p:nvPr/>
          </p:nvSpPr>
          <p:spPr bwMode="auto">
            <a:xfrm>
              <a:off x="2832" y="3216"/>
              <a:ext cx="257" cy="229"/>
            </a:xfrm>
            <a:prstGeom prst="ellipse">
              <a:avLst/>
            </a:prstGeom>
            <a:gradFill rotWithShape="1">
              <a:gsLst>
                <a:gs pos="0">
                  <a:srgbClr val="FF6600">
                    <a:alpha val="89998"/>
                  </a:srgbClr>
                </a:gs>
                <a:gs pos="100000">
                  <a:srgbClr val="762F00"/>
                </a:gs>
              </a:gsLst>
              <a:lin ang="2700000" scaled="1"/>
            </a:gradFill>
            <a:ln>
              <a:noFill/>
            </a:ln>
            <a:effectLst/>
            <a:extLst>
              <a:ext uri="{91240B29-F687-4F45-9708-019B960494DF}">
                <a14:hiddenLine xmlns:a14="http://schemas.microsoft.com/office/drawing/2010/main" w="3175" cap="rnd">
                  <a:solidFill>
                    <a:srgbClr val="FF0000"/>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cxnSp>
        <p:nvCxnSpPr>
          <p:cNvPr id="3" name="Connecteur droit avec flèche 2"/>
          <p:cNvCxnSpPr/>
          <p:nvPr/>
        </p:nvCxnSpPr>
        <p:spPr bwMode="auto">
          <a:xfrm flipH="1">
            <a:off x="5471160" y="975360"/>
            <a:ext cx="1600200" cy="1996440"/>
          </a:xfrm>
          <a:prstGeom prst="straightConnector1">
            <a:avLst/>
          </a:prstGeom>
          <a:noFill/>
          <a:ln>
            <a:noFill/>
            <a:tailEnd type="arrow"/>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5" name="Connecteur droit avec flèche 4"/>
          <p:cNvCxnSpPr/>
          <p:nvPr/>
        </p:nvCxnSpPr>
        <p:spPr bwMode="auto">
          <a:xfrm flipH="1">
            <a:off x="6858000" y="975360"/>
            <a:ext cx="381000" cy="472440"/>
          </a:xfrm>
          <a:prstGeom prst="straightConnector1">
            <a:avLst/>
          </a:prstGeom>
          <a:noFill/>
          <a:ln>
            <a:noFill/>
            <a:tailEnd type="arrow"/>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5729899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47575"/>
                                        </p:tgtEl>
                                      </p:cBhvr>
                                    </p:animEffect>
                                    <p:set>
                                      <p:cBhvr>
                                        <p:cTn id="7" dur="1" fill="hold">
                                          <p:stCondLst>
                                            <p:cond delay="1999"/>
                                          </p:stCondLst>
                                        </p:cTn>
                                        <p:tgtEl>
                                          <p:spTgt spid="104757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p:txBody>
          <a:bodyPr/>
          <a:lstStyle/>
          <a:p>
            <a:endParaRPr lang="fr-FR" altLang="fr-FR" smtClean="0"/>
          </a:p>
        </p:txBody>
      </p:sp>
      <p:sp>
        <p:nvSpPr>
          <p:cNvPr id="49155" name="Espace réservé du contenu 2"/>
          <p:cNvSpPr>
            <a:spLocks noGrp="1"/>
          </p:cNvSpPr>
          <p:nvPr>
            <p:ph idx="1"/>
          </p:nvPr>
        </p:nvSpPr>
        <p:spPr/>
        <p:txBody>
          <a:bodyPr/>
          <a:lstStyle/>
          <a:p>
            <a:endParaRPr lang="fr-FR" altLang="fr-FR" smtClean="0"/>
          </a:p>
        </p:txBody>
      </p:sp>
      <p:sp>
        <p:nvSpPr>
          <p:cNvPr id="4915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363FCD70-5180-471F-8F0C-C24F5BF97D34}" type="slidenum">
              <a:rPr lang="fr-FR" altLang="en-US" sz="1200" smtClean="0">
                <a:solidFill>
                  <a:schemeClr val="tx2"/>
                </a:solidFill>
              </a:rPr>
              <a:pPr eaLnBrk="1" hangingPunct="1">
                <a:spcBef>
                  <a:spcPct val="0"/>
                </a:spcBef>
                <a:buClrTx/>
                <a:buSzTx/>
                <a:buFontTx/>
                <a:buNone/>
              </a:pPr>
              <a:t>77</a:t>
            </a:fld>
            <a:endParaRPr lang="fr-FR" altLang="en-US" sz="1200" smtClean="0">
              <a:solidFill>
                <a:schemeClr val="tx2"/>
              </a:solidFill>
            </a:endParaRPr>
          </a:p>
        </p:txBody>
      </p:sp>
      <p:pic>
        <p:nvPicPr>
          <p:cNvPr id="4915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15438"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9158" name="ZoneTexte 4"/>
          <p:cNvSpPr txBox="1">
            <a:spLocks noChangeArrowheads="1"/>
          </p:cNvSpPr>
          <p:nvPr/>
        </p:nvSpPr>
        <p:spPr bwMode="auto">
          <a:xfrm>
            <a:off x="7569200" y="6542088"/>
            <a:ext cx="1527175"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Yann Coadou</a:t>
            </a:r>
          </a:p>
        </p:txBody>
      </p:sp>
    </p:spTree>
    <p:extLst>
      <p:ext uri="{BB962C8B-B14F-4D97-AF65-F5344CB8AC3E}">
        <p14:creationId xmlns:p14="http://schemas.microsoft.com/office/powerpoint/2010/main" val="2848723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FF1118D-37B4-4682-B4A3-78A7E251AEDB}" type="slidenum">
              <a:rPr lang="fr-FR" altLang="en-US" sz="1200" smtClean="0">
                <a:solidFill>
                  <a:schemeClr val="tx2"/>
                </a:solidFill>
              </a:rPr>
              <a:pPr eaLnBrk="1" hangingPunct="1">
                <a:spcBef>
                  <a:spcPct val="0"/>
                </a:spcBef>
                <a:buClrTx/>
                <a:buSzTx/>
                <a:buFontTx/>
                <a:buNone/>
              </a:pPr>
              <a:t>78</a:t>
            </a:fld>
            <a:endParaRPr lang="fr-FR" altLang="en-US" sz="1200" smtClean="0">
              <a:solidFill>
                <a:schemeClr val="tx2"/>
              </a:solidFill>
            </a:endParaRPr>
          </a:p>
        </p:txBody>
      </p:sp>
      <p:sp>
        <p:nvSpPr>
          <p:cNvPr id="30723" name="Rectangle 2"/>
          <p:cNvSpPr>
            <a:spLocks noGrp="1" noChangeArrowheads="1"/>
          </p:cNvSpPr>
          <p:nvPr>
            <p:ph type="title"/>
          </p:nvPr>
        </p:nvSpPr>
        <p:spPr>
          <a:xfrm>
            <a:off x="2332038" y="0"/>
            <a:ext cx="4530725" cy="519113"/>
          </a:xfrm>
        </p:spPr>
        <p:txBody>
          <a:bodyPr/>
          <a:lstStyle/>
          <a:p>
            <a:pPr eaLnBrk="1" hangingPunct="1"/>
            <a:r>
              <a:rPr lang="fr-FR" altLang="fr-FR" smtClean="0"/>
              <a:t>La collaboration Atlas</a:t>
            </a:r>
          </a:p>
        </p:txBody>
      </p:sp>
      <p:pic>
        <p:nvPicPr>
          <p:cNvPr id="30724" name="Picture 3" descr="col_gen_0306_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4988"/>
            <a:ext cx="9144000" cy="637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Text Box 4"/>
          <p:cNvSpPr txBox="1">
            <a:spLocks noChangeArrowheads="1"/>
          </p:cNvSpPr>
          <p:nvPr/>
        </p:nvSpPr>
        <p:spPr bwMode="auto">
          <a:xfrm>
            <a:off x="6781800" y="5546725"/>
            <a:ext cx="2163763" cy="10064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dirty="0"/>
              <a:t>38 pays</a:t>
            </a:r>
          </a:p>
          <a:p>
            <a:pPr eaLnBrk="1" hangingPunct="1">
              <a:spcBef>
                <a:spcPct val="0"/>
              </a:spcBef>
              <a:buClrTx/>
              <a:buSzTx/>
              <a:buFontTx/>
              <a:buNone/>
            </a:pPr>
            <a:r>
              <a:rPr lang="fr-FR" altLang="fr-FR" sz="2000" dirty="0"/>
              <a:t>174 institutions</a:t>
            </a:r>
          </a:p>
          <a:p>
            <a:pPr eaLnBrk="1" hangingPunct="1">
              <a:spcBef>
                <a:spcPct val="0"/>
              </a:spcBef>
              <a:buClrTx/>
              <a:buSzTx/>
              <a:buFontTx/>
              <a:buNone/>
            </a:pPr>
            <a:r>
              <a:rPr lang="fr-FR" altLang="fr-FR" sz="2000" dirty="0"/>
              <a:t>3000 auteurs</a:t>
            </a:r>
          </a:p>
        </p:txBody>
      </p:sp>
    </p:spTree>
    <p:extLst>
      <p:ext uri="{BB962C8B-B14F-4D97-AF65-F5344CB8AC3E}">
        <p14:creationId xmlns:p14="http://schemas.microsoft.com/office/powerpoint/2010/main" val="664035139"/>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8</a:t>
            </a:fld>
            <a:endParaRPr lang="fr-FR" altLang="en-US" sz="1200" smtClean="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Les </a:t>
            </a:r>
            <a:r>
              <a:rPr lang="fr-FR" altLang="fr-FR" sz="1600" b="1" smtClean="0">
                <a:solidFill>
                  <a:srgbClr val="FF0000"/>
                </a:solidFill>
                <a:effectLst>
                  <a:outerShdw blurRad="38100" dist="38100" dir="2700000" algn="tl">
                    <a:srgbClr val="C0C0C0"/>
                  </a:outerShdw>
                </a:effectLst>
                <a:latin typeface="Verdana" pitchFamily="34" charset="0"/>
              </a:rPr>
              <a:t>ballons</a:t>
            </a:r>
            <a:r>
              <a:rPr lang="fr-FR" altLang="fr-FR" sz="1600" b="1" smtClean="0">
                <a:solidFill>
                  <a:schemeClr val="bg1"/>
                </a:solidFill>
                <a:effectLst>
                  <a:outerShdw blurRad="38100" dist="38100" dir="2700000" algn="tl">
                    <a:srgbClr val="C0C0C0"/>
                  </a:outerShdw>
                </a:effectLst>
                <a:latin typeface="Verdana" pitchFamily="34" charset="0"/>
              </a:rPr>
              <a:t> sont les </a:t>
            </a:r>
            <a:r>
              <a:rPr lang="fr-FR" altLang="fr-FR" sz="1600" b="1" smtClean="0">
                <a:solidFill>
                  <a:srgbClr val="FF0000"/>
                </a:solidFill>
                <a:effectLst>
                  <a:outerShdw blurRad="38100" dist="38100" dir="2700000" algn="tl">
                    <a:srgbClr val="C0C0C0"/>
                  </a:outerShdw>
                </a:effectLst>
                <a:latin typeface="Verdana" pitchFamily="34" charset="0"/>
              </a:rPr>
              <a:t>médiateurs</a:t>
            </a:r>
            <a:r>
              <a:rPr lang="fr-FR" altLang="fr-FR" sz="1600" b="1" smtClean="0">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La </a:t>
            </a:r>
            <a:r>
              <a:rPr lang="fr-FR" altLang="fr-FR" sz="1600" b="1" smtClean="0">
                <a:solidFill>
                  <a:srgbClr val="FF0000"/>
                </a:solidFill>
                <a:effectLst>
                  <a:outerShdw blurRad="38100" dist="38100" dir="2700000" algn="tl">
                    <a:srgbClr val="C0C0C0"/>
                  </a:outerShdw>
                </a:effectLst>
                <a:latin typeface="Verdana" pitchFamily="34" charset="0"/>
              </a:rPr>
              <a:t>portée</a:t>
            </a:r>
            <a:r>
              <a:rPr lang="fr-FR" altLang="fr-FR" sz="1600" b="1" smtClean="0">
                <a:solidFill>
                  <a:schemeClr val="bg1"/>
                </a:solidFill>
                <a:effectLst>
                  <a:outerShdw blurRad="38100" dist="38100" dir="2700000" algn="tl">
                    <a:srgbClr val="C0C0C0"/>
                  </a:outerShdw>
                </a:effectLst>
                <a:latin typeface="Verdana" pitchFamily="34" charset="0"/>
              </a:rPr>
              <a:t> dépend de la </a:t>
            </a:r>
            <a:r>
              <a:rPr lang="fr-FR" altLang="fr-FR" sz="1600" b="1" smtClean="0">
                <a:solidFill>
                  <a:srgbClr val="FF0000"/>
                </a:solidFill>
                <a:effectLst>
                  <a:outerShdw blurRad="38100" dist="38100" dir="2700000" algn="tl">
                    <a:srgbClr val="C0C0C0"/>
                  </a:outerShdw>
                </a:effectLst>
                <a:latin typeface="Verdana" pitchFamily="34" charset="0"/>
              </a:rPr>
              <a:t>masse</a:t>
            </a:r>
            <a:r>
              <a:rPr lang="fr-FR" altLang="fr-FR" sz="1600" b="1" smtClean="0">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smtClean="0">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smtClean="0">
                <a:solidFill>
                  <a:srgbClr val="E71919"/>
                </a:solidFill>
                <a:effectLst>
                  <a:outerShdw blurRad="38100" dist="38100" dir="2700000" algn="tl">
                    <a:srgbClr val="C0C0C0"/>
                  </a:outerShdw>
                </a:effectLst>
                <a:latin typeface="Verdana" pitchFamily="34" charset="0"/>
              </a:rPr>
              <a:t>Bosons de jauge</a:t>
            </a:r>
            <a:r>
              <a:rPr lang="fr-FR" altLang="fr-FR" sz="1800" smtClean="0">
                <a:effectLst>
                  <a:outerShdw blurRad="38100" dist="38100" dir="2700000" algn="tl">
                    <a:srgbClr val="C0C0C0"/>
                  </a:outerShdw>
                </a:effectLst>
                <a:latin typeface="Verdana" pitchFamily="34" charset="0"/>
              </a:rPr>
              <a:t> </a:t>
            </a:r>
            <a:r>
              <a:rPr lang="fr-FR" altLang="fr-FR" sz="1800" smtClean="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smtClean="0">
                <a:latin typeface="Verdana" pitchFamily="34" charset="0"/>
              </a:rPr>
              <a:t> </a:t>
            </a:r>
            <a:endParaRPr lang="fr-FR" altLang="fr-FR" sz="1800" smtClean="0">
              <a:solidFill>
                <a:schemeClr val="bg1"/>
              </a:solidFill>
              <a:effectLst>
                <a:outerShdw blurRad="38100" dist="38100" dir="2700000" algn="tl">
                  <a:srgbClr val="C0C0C0"/>
                </a:outerShdw>
              </a:effectLst>
              <a:latin typeface="Verdana" pitchFamily="34" charset="0"/>
            </a:endParaRPr>
          </a:p>
          <a:p>
            <a:pPr>
              <a:defRPr/>
            </a:pPr>
            <a:endParaRPr lang="fr-FR" altLang="fr-FR" sz="1800" smtClean="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9</a:t>
            </a:fld>
            <a:endParaRPr lang="fr-FR" altLang="en-US" sz="1200" smtClean="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smtClean="0"/>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fr-FR" sz="1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fr-FR" sz="1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Miro</Template>
  <TotalTime>17736</TotalTime>
  <Words>3042</Words>
  <Application>Microsoft Office PowerPoint</Application>
  <PresentationFormat>Affichage à l'écran (4:3)</PresentationFormat>
  <Paragraphs>765</Paragraphs>
  <Slides>78</Slides>
  <Notes>40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78</vt:i4>
      </vt:variant>
    </vt:vector>
  </HeadingPairs>
  <TitlesOfParts>
    <vt:vector size="80" baseType="lpstr">
      <vt:lpstr>1_NikolaLAL</vt:lpstr>
      <vt:lpstr>Equation</vt:lpstr>
      <vt:lpstr>La découverte du boson de Higgs au LHC</vt:lpstr>
      <vt:lpstr>Prix Nobel de Physique 2013</vt:lpstr>
      <vt:lpstr>Plan de l’exposé</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Le mécanisme de Brout-Englert-Higgs</vt:lpstr>
      <vt:lpstr>Le mécanisme de Brout-Englert-Higgs</vt:lpstr>
      <vt:lpstr>Le mécanisme de Brout-Englert-Higgs</vt:lpstr>
      <vt:lpstr>Le boson de Higgs</vt:lpstr>
      <vt:lpstr>Présentation PowerPoint</vt:lpstr>
      <vt:lpstr>Présentation PowerPoint</vt:lpstr>
      <vt:lpstr>Le LHC: la machine de tous les records!</vt:lpstr>
      <vt:lpstr>Collision de particules</vt:lpstr>
      <vt:lpstr>Des géants pour traquer l’infiniment petit</vt:lpstr>
      <vt:lpstr>Le détecteur Atlas</vt:lpstr>
      <vt:lpstr>Le détecteur Atlas</vt:lpstr>
      <vt:lpstr>Présentation PowerPoint</vt:lpstr>
      <vt:lpstr>Structure d’un détecteur</vt:lpstr>
      <vt:lpstr>Détection des particules</vt:lpstr>
      <vt:lpstr>Présentation PowerPoint</vt:lpstr>
      <vt:lpstr>Vidéo</vt:lpstr>
      <vt:lpstr>Le boson de Higgs au LHC</vt:lpstr>
      <vt:lpstr>Stratégie de recherche</vt:lpstr>
      <vt:lpstr>Présentation PowerPoint</vt:lpstr>
      <vt:lpstr>Le défi informatique</vt:lpstr>
      <vt:lpstr>Stratégie de recherche</vt:lpstr>
      <vt:lpstr>Résultat</vt:lpstr>
      <vt:lpstr>Découverte d’un nouveau boson</vt:lpstr>
      <vt:lpstr>Présentation PowerPoint</vt:lpstr>
      <vt:lpstr>Présentation PowerPoint</vt:lpstr>
      <vt:lpstr>Présentation PowerPoint</vt:lpstr>
      <vt:lpstr>Présentation PowerPoint</vt:lpstr>
      <vt:lpstr>Conclusion</vt:lpstr>
      <vt:lpstr>Back Up</vt:lpstr>
      <vt:lpstr>Questions ouvertes</vt:lpstr>
      <vt:lpstr>Présentation PowerPoint</vt:lpstr>
      <vt:lpstr>Unification des forces</vt:lpstr>
      <vt:lpstr>Présentation PowerPoint</vt:lpstr>
      <vt:lpstr>Les collisions de protons au LHC</vt:lpstr>
      <vt:lpstr>Les aimants du LHC</vt:lpstr>
      <vt:lpstr>La chasse au boson de Higgs</vt:lpstr>
      <vt:lpstr>La chasse au boson de Higgs</vt:lpstr>
      <vt:lpstr>La chasse au boson de Higgs</vt:lpstr>
      <vt:lpstr>La chasse au boson de Higgs</vt:lpstr>
      <vt:lpstr>Le canal H </vt:lpstr>
      <vt:lpstr>Le canal H </vt:lpstr>
      <vt:lpstr>Le canal H : simulation</vt:lpstr>
      <vt:lpstr>Le canal H : simulation</vt:lpstr>
      <vt:lpstr>Le canal H: les vrais données</vt:lpstr>
      <vt:lpstr>Présentation PowerPoint</vt:lpstr>
      <vt:lpstr>Présentation PowerPoint</vt:lpstr>
      <vt:lpstr>Présentation PowerPoint</vt:lpstr>
      <vt:lpstr>Présentation PowerPoint</vt:lpstr>
      <vt:lpstr>Présentation PowerPoint</vt:lpstr>
      <vt:lpstr>ATLAS: Installation of Barrel Toroid</vt:lpstr>
      <vt:lpstr>Présentation PowerPoint</vt:lpstr>
      <vt:lpstr>Présentation PowerPoint</vt:lpstr>
      <vt:lpstr>Présentation PowerPoint</vt:lpstr>
      <vt:lpstr>Le Modèle Standard</vt:lpstr>
      <vt:lpstr>Présentation PowerPoint</vt:lpstr>
      <vt:lpstr>Présentation PowerPoint</vt:lpstr>
      <vt:lpstr>Collision de particules</vt:lpstr>
      <vt:lpstr>Présentation PowerPoint</vt:lpstr>
      <vt:lpstr>Présentation PowerPoint</vt:lpstr>
      <vt:lpstr>La collaboration Atlas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Nicolas Arnaud</cp:lastModifiedBy>
  <cp:revision>952</cp:revision>
  <cp:lastPrinted>2013-10-12T14:53:41Z</cp:lastPrinted>
  <dcterms:created xsi:type="dcterms:W3CDTF">1601-01-01T00:00:00Z</dcterms:created>
  <dcterms:modified xsi:type="dcterms:W3CDTF">2013-11-07T21:35:35Z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