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5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6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312" r:id="rId5"/>
    <p:sldId id="301" r:id="rId6"/>
    <p:sldId id="302" r:id="rId7"/>
    <p:sldId id="320" r:id="rId8"/>
    <p:sldId id="282" r:id="rId9"/>
    <p:sldId id="322" r:id="rId10"/>
    <p:sldId id="321" r:id="rId11"/>
    <p:sldId id="313" r:id="rId12"/>
    <p:sldId id="317" r:id="rId13"/>
    <p:sldId id="314" r:id="rId14"/>
    <p:sldId id="273" r:id="rId15"/>
    <p:sldId id="318" r:id="rId16"/>
    <p:sldId id="319" r:id="rId17"/>
    <p:sldId id="274" r:id="rId18"/>
    <p:sldId id="300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100"/>
    <a:srgbClr val="0CF800"/>
    <a:srgbClr val="F8D300"/>
    <a:srgbClr val="FFFF00"/>
    <a:srgbClr val="007D41"/>
    <a:srgbClr val="AC000E"/>
    <a:srgbClr val="DC0114"/>
    <a:srgbClr val="47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9202" autoAdjust="0"/>
  </p:normalViewPr>
  <p:slideViewPr>
    <p:cSldViewPr>
      <p:cViewPr varScale="1">
        <p:scale>
          <a:sx n="80" d="100"/>
          <a:sy n="80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1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image" Target="../media/image8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B673C16-9721-ED42-8E36-B4A0FD8494FE}" type="datetimeFigureOut">
              <a:rPr lang="en-US"/>
              <a:pPr>
                <a:defRPr/>
              </a:pPr>
              <a:t>16/07/2014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0CB527-5F63-2149-A65E-671E89115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6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EEB8DC-E2C1-A24A-8F49-66C880B62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6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259F32-4D87-8041-818A-6EFE2EB8780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07B168-076A-6E44-A109-F9FAD1F67D6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07B168-076A-6E44-A109-F9FAD1F67D6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07B168-076A-6E44-A109-F9FAD1F67D6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A83DF0-600A-BE40-B315-140B7C720E3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747DE-586E-134A-AF94-A935D8E83CC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F29003-D62F-454D-90F7-78BDA5659E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2740DF-9474-8140-97B2-A3DC43750AB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EFE0B5-A880-084F-9BF5-8FD893E43D7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EFE0B5-A880-084F-9BF5-8FD893E43D7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24412-07CF-194E-9911-A65D2A16A7A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E73440-AC47-854D-806F-7121011CD60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E73440-AC47-854D-806F-7121011CD6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DB9939-A97A-8047-8107-8F0A15D131B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B16B-C1BF-6449-BA41-94CCB0F4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B60-797F-D248-B6C6-26487112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A5D3-0CB7-2C46-85CA-7614AADD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2DAD-9BB4-F04A-BAF4-6BFB2125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3E32-91D5-6C49-B9A0-0D67F8D54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A80F-2559-2140-89DF-6EC26B48B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348-9703-8940-9CC0-87F718BFE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087F-0F78-504B-9FE3-2EA172C69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5CA7-BA5D-814F-BC6A-D4100EB4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929F-5016-924B-B210-6CF5C30D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B881-57F9-FF4E-A311-0877E8FC0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r>
              <a:rPr lang="it-IT" smtClean="0"/>
              <a:t>Prehistory of the Higgs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716BECC-5607-0544-AEB4-A3DF76DB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14.emf"/><Relationship Id="rId10" Type="http://schemas.openxmlformats.org/officeDocument/2006/relationships/image" Target="../media/image15.png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6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27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28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emf"/><Relationship Id="rId20" Type="http://schemas.openxmlformats.org/officeDocument/2006/relationships/oleObject" Target="../embeddings/oleObject36.bin"/><Relationship Id="rId21" Type="http://schemas.openxmlformats.org/officeDocument/2006/relationships/image" Target="../media/image38.e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39.emf"/><Relationship Id="rId24" Type="http://schemas.openxmlformats.org/officeDocument/2006/relationships/oleObject" Target="../embeddings/oleObject38.bin"/><Relationship Id="rId25" Type="http://schemas.openxmlformats.org/officeDocument/2006/relationships/image" Target="../media/image40.emf"/><Relationship Id="rId26" Type="http://schemas.openxmlformats.org/officeDocument/2006/relationships/oleObject" Target="../embeddings/oleObject39.bin"/><Relationship Id="rId27" Type="http://schemas.openxmlformats.org/officeDocument/2006/relationships/image" Target="../media/image41.e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3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35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36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D4A813-B7FB-6146-827F-080A04FE11BD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2"/>
            <a:ext cx="8229600" cy="144016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Prehistory of the Higgs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208823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DC0114"/>
                </a:solidFill>
                <a:latin typeface="Arial" charset="0"/>
                <a:ea typeface="ＭＳ Ｐゴシック" charset="0"/>
                <a:cs typeface="ＭＳ Ｐゴシック" charset="0"/>
              </a:rPr>
              <a:t>Tom </a:t>
            </a:r>
            <a:r>
              <a:rPr lang="en-US" dirty="0" smtClean="0">
                <a:solidFill>
                  <a:srgbClr val="DC0114"/>
                </a:solidFill>
                <a:latin typeface="Arial" charset="0"/>
                <a:ea typeface="ＭＳ Ｐゴシック" charset="0"/>
                <a:cs typeface="ＭＳ Ｐゴシック" charset="0"/>
              </a:rPr>
              <a:t>Kibble</a:t>
            </a:r>
          </a:p>
          <a:p>
            <a:pPr eaLnBrk="1" hangingPunct="1"/>
            <a:r>
              <a:rPr lang="en-US" sz="2400" dirty="0" smtClean="0">
                <a:solidFill>
                  <a:srgbClr val="DC0114"/>
                </a:solidFill>
                <a:latin typeface="Arial" charset="0"/>
                <a:ea typeface="ＭＳ Ｐゴシック" charset="0"/>
                <a:cs typeface="ＭＳ Ｐゴシック" charset="0"/>
              </a:rPr>
              <a:t>Imperial College London</a:t>
            </a:r>
          </a:p>
          <a:p>
            <a:pPr eaLnBrk="1" hangingPunct="1"/>
            <a:endParaRPr lang="en-US" sz="1600" dirty="0">
              <a:solidFill>
                <a:srgbClr val="DC011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Higgs Hunting 2014 </a:t>
            </a:r>
            <a:endParaRPr lang="en-US" sz="28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0648"/>
            <a:ext cx="2133600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Spontaneous Symmetry Breaking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4988" y="3901157"/>
            <a:ext cx="79232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Often there is a high-temperature symmetric phase, and a critical temperature below which the symmetry is spontaneously broken</a:t>
            </a:r>
          </a:p>
          <a:p>
            <a:r>
              <a:rPr lang="en-US" sz="2000"/>
              <a:t>   — </a:t>
            </a:r>
            <a:r>
              <a:rPr lang="en-US" sz="2000" b="1"/>
              <a:t>crystallization</a:t>
            </a:r>
            <a:r>
              <a:rPr lang="en-US" sz="2000"/>
              <a:t> of a liquid breaks rotational symmetry</a:t>
            </a:r>
          </a:p>
          <a:p>
            <a:r>
              <a:rPr lang="en-US" sz="2000"/>
              <a:t>   — so does Curie-point transition in a </a:t>
            </a:r>
            <a:r>
              <a:rPr lang="en-US" sz="2000" b="1"/>
              <a:t>ferromagnet</a:t>
            </a:r>
          </a:p>
          <a:p>
            <a:r>
              <a:rPr lang="en-US" sz="2000"/>
              <a:t>   — gauge symmetry is broken in a </a:t>
            </a:r>
            <a:r>
              <a:rPr lang="en-US" sz="2000" b="1"/>
              <a:t>superconductor</a:t>
            </a:r>
            <a:endParaRPr lang="en-US" sz="20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52450" y="161925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Particle physics exhibited many approximate symmetries</a:t>
            </a:r>
          </a:p>
          <a:p>
            <a:r>
              <a:rPr lang="en-US" sz="2000" dirty="0"/>
              <a:t>   — </a:t>
            </a:r>
            <a:r>
              <a:rPr lang="en-US" sz="2000" dirty="0" smtClean="0"/>
              <a:t>natural </a:t>
            </a:r>
            <a:r>
              <a:rPr lang="en-US" sz="2000" dirty="0"/>
              <a:t>to </a:t>
            </a:r>
            <a:r>
              <a:rPr lang="en-US" sz="2000" dirty="0" smtClean="0"/>
              <a:t>ask: could they </a:t>
            </a:r>
            <a:r>
              <a:rPr lang="en-US" sz="2000" dirty="0"/>
              <a:t>be </a:t>
            </a:r>
            <a:r>
              <a:rPr lang="en-US" sz="2000" b="1" i="1" dirty="0"/>
              <a:t>spontaneously</a:t>
            </a:r>
            <a:r>
              <a:rPr lang="en-US" sz="2000" dirty="0"/>
              <a:t> </a:t>
            </a:r>
            <a:r>
              <a:rPr lang="en-US" sz="2000" dirty="0" smtClean="0"/>
              <a:t>broken? </a:t>
            </a:r>
            <a:endParaRPr lang="en-US" sz="2000" dirty="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33400" y="5693186"/>
            <a:ext cx="8215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>
                <a:solidFill>
                  <a:srgbClr val="DC0114"/>
                </a:solidFill>
              </a:rPr>
              <a:t>But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there was a big problem — the </a:t>
            </a:r>
            <a:r>
              <a:rPr lang="en-US" sz="2000" b="1" dirty="0">
                <a:solidFill>
                  <a:srgbClr val="DC0114"/>
                </a:solidFill>
              </a:rPr>
              <a:t>Goldstone theorem</a:t>
            </a:r>
            <a:r>
              <a:rPr lang="en-US" sz="2000" dirty="0">
                <a:solidFill>
                  <a:srgbClr val="DC0114"/>
                </a:solidFill>
              </a:rPr>
              <a:t>.</a:t>
            </a:r>
            <a:endParaRPr lang="en-US" sz="2000" dirty="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52450" y="2438400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Spontaneous symmetry breaking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when </a:t>
            </a:r>
            <a:r>
              <a:rPr lang="en-US" sz="2000" dirty="0"/>
              <a:t>ground state or vacuum state does not share the 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symmetry </a:t>
            </a:r>
            <a:r>
              <a:rPr lang="en-US" sz="2000" dirty="0"/>
              <a:t>of the underlying </a:t>
            </a:r>
            <a:r>
              <a:rPr lang="en-US" sz="2000" dirty="0" smtClean="0"/>
              <a:t>theory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</a:t>
            </a:r>
            <a:r>
              <a:rPr lang="en-US" sz="2000" dirty="0"/>
              <a:t>ubiquitous in condensed matter physics</a:t>
            </a:r>
          </a:p>
        </p:txBody>
      </p:sp>
    </p:spTree>
    <p:extLst>
      <p:ext uri="{BB962C8B-B14F-4D97-AF65-F5344CB8AC3E}">
        <p14:creationId xmlns:p14="http://schemas.microsoft.com/office/powerpoint/2010/main" val="317042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3" grpId="0"/>
      <p:bldP spid="604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err="1"/>
              <a:t>Nambu</a:t>
            </a:r>
            <a:r>
              <a:rPr lang="en-US" sz="3200" dirty="0"/>
              <a:t>-Goldstone bosons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e.g.  </a:t>
            </a:r>
            <a:r>
              <a:rPr lang="en-US" sz="2000">
                <a:solidFill>
                  <a:srgbClr val="DC0114"/>
                </a:solidFill>
              </a:rPr>
              <a:t>Goldstone model</a:t>
            </a:r>
            <a:endParaRPr lang="en-US" sz="2000"/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65299"/>
              </p:ext>
            </p:extLst>
          </p:nvPr>
        </p:nvGraphicFramePr>
        <p:xfrm>
          <a:off x="6300192" y="1638300"/>
          <a:ext cx="279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Equation" r:id="rId4" imgW="279400" imgH="190500" progId="Equation.DSMT4">
                  <p:embed/>
                </p:oleObj>
              </mc:Choice>
              <mc:Fallback>
                <p:oleObj name="Equation" r:id="rId4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638300"/>
                        <a:ext cx="279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1517650" y="2667000"/>
          <a:ext cx="223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" name="Equation" r:id="rId6" imgW="2235200" imgH="457200" progId="Equation.DSMT4">
                  <p:embed/>
                </p:oleObj>
              </mc:Choice>
              <mc:Fallback>
                <p:oleObj name="Equation" r:id="rId6" imgW="223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2667000"/>
                        <a:ext cx="223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09600" y="3124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—  vacuum breaks symmetry: 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838200" y="3429000"/>
          <a:ext cx="1778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Equation" r:id="rId8" imgW="1778000" imgH="711200" progId="Equation.DSMT4">
                  <p:embed/>
                </p:oleObj>
              </mc:Choice>
              <mc:Fallback>
                <p:oleObj name="Equation" r:id="rId8" imgW="17780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1778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4" descr="sombre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4069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743200" y="3581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—  choose               </a:t>
            </a:r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44487"/>
              </p:ext>
            </p:extLst>
          </p:nvPr>
        </p:nvGraphicFramePr>
        <p:xfrm>
          <a:off x="4211960" y="3645024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6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45024"/>
                        <a:ext cx="622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62000" y="4191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and set</a:t>
            </a: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1892300" y="4038600"/>
          <a:ext cx="222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name="Equation" r:id="rId13" imgW="2222500" imgH="711200" progId="Equation.DSMT4">
                  <p:embed/>
                </p:oleObj>
              </mc:Choice>
              <mc:Fallback>
                <p:oleObj name="Equation" r:id="rId13" imgW="2222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038600"/>
                        <a:ext cx="2222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3524250" y="2266950"/>
          <a:ext cx="189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Equation" r:id="rId15" imgW="1892300" imgH="457200" progId="Equation.DSMT4">
                  <p:embed/>
                </p:oleObj>
              </mc:Choice>
              <mc:Fallback>
                <p:oleObj name="Equation" r:id="rId1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266950"/>
                        <a:ext cx="1892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0"/>
          <p:cNvGraphicFramePr>
            <a:graphicFrameLocks noChangeAspect="1"/>
          </p:cNvGraphicFramePr>
          <p:nvPr/>
        </p:nvGraphicFramePr>
        <p:xfrm>
          <a:off x="838200" y="4648200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Equation" r:id="rId17" imgW="1562100" imgH="457200" progId="Equation.DSMT4">
                  <p:embed/>
                </p:oleObj>
              </mc:Choice>
              <mc:Fallback>
                <p:oleObj name="Equation" r:id="rId17" imgW="1562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156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1003300" y="5124450"/>
          <a:ext cx="212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0" name="Equation" r:id="rId19" imgW="2120900" imgH="431800" progId="Equation.DSMT4">
                  <p:embed/>
                </p:oleObj>
              </mc:Choice>
              <mc:Fallback>
                <p:oleObj name="Equation" r:id="rId19" imgW="212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124450"/>
                        <a:ext cx="2120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457200" y="513397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So                                  (Goldstone boson)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38400" y="46482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cubic and quartic terms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85775" y="15240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Spontaneous breaking of a continuous </a:t>
            </a:r>
            <a:r>
              <a:rPr lang="en-US" sz="2000" dirty="0" smtClean="0"/>
              <a:t>symmetry      </a:t>
            </a:r>
            <a:r>
              <a:rPr lang="en-US" sz="2000" dirty="0"/>
              <a:t>existence of massless spin-0 </a:t>
            </a:r>
            <a:r>
              <a:rPr lang="en-US" sz="2000" b="1" i="1" dirty="0" err="1">
                <a:solidFill>
                  <a:srgbClr val="DC0114"/>
                </a:solidFill>
              </a:rPr>
              <a:t>Nambu</a:t>
            </a:r>
            <a:r>
              <a:rPr lang="en-US" sz="2000" b="1" i="1" dirty="0">
                <a:solidFill>
                  <a:srgbClr val="DC0114"/>
                </a:solidFill>
              </a:rPr>
              <a:t>-Goldstone bosons</a:t>
            </a:r>
            <a:r>
              <a:rPr lang="en-US" sz="2000" dirty="0"/>
              <a:t>.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33400" y="56388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This was believed </a:t>
            </a:r>
            <a:r>
              <a:rPr lang="en-US" sz="2000" b="1"/>
              <a:t>inevitable</a:t>
            </a:r>
            <a:r>
              <a:rPr lang="en-US" sz="2000"/>
              <a:t> in a </a:t>
            </a:r>
          </a:p>
          <a:p>
            <a:r>
              <a:rPr lang="en-US" sz="2000"/>
              <a:t>   relativistic theory</a:t>
            </a:r>
          </a:p>
        </p:txBody>
      </p:sp>
    </p:spTree>
    <p:extLst>
      <p:ext uri="{BB962C8B-B14F-4D97-AF65-F5344CB8AC3E}">
        <p14:creationId xmlns:p14="http://schemas.microsoft.com/office/powerpoint/2010/main" val="329034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/>
              <a:t>Goldstone theorem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Proof (</a:t>
            </a:r>
            <a:r>
              <a:rPr lang="en-US" sz="2000">
                <a:solidFill>
                  <a:srgbClr val="DC0114"/>
                </a:solidFill>
              </a:rPr>
              <a:t>Goldstone, Salam &amp; Weinberg 1962</a:t>
            </a:r>
            <a:r>
              <a:rPr lang="en-US" sz="2000"/>
              <a:t>):     assume</a:t>
            </a:r>
          </a:p>
          <a:p>
            <a:r>
              <a:rPr lang="en-US" sz="2000"/>
              <a:t>      1. symmetry corresponds to conserved current: 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838200" y="2727325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2. there is some field     whose vev is not invariant:                    , </a:t>
            </a:r>
          </a:p>
          <a:p>
            <a:r>
              <a:rPr lang="en-US" sz="2000"/>
              <a:t>    thus breaking the symmetry</a:t>
            </a:r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6477000" y="18288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28800"/>
                        <a:ext cx="96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3035300" y="2209800"/>
          <a:ext cx="313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6" imgW="3136900" imgH="457200" progId="Equation.DSMT4">
                  <p:embed/>
                </p:oleObj>
              </mc:Choice>
              <mc:Fallback>
                <p:oleObj name="Equation" r:id="rId6" imgW="313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209800"/>
                        <a:ext cx="3136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3352800" y="2809875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8" imgW="177800" imgH="292100" progId="Equation.DSMT4">
                  <p:embed/>
                </p:oleObj>
              </mc:Choice>
              <mc:Fallback>
                <p:oleObj name="Equation" r:id="rId8" imgW="177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09875"/>
                        <a:ext cx="17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6705600" y="2689225"/>
          <a:ext cx="132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0" imgW="1320800" imgH="469900" progId="Equation.DSMT4">
                  <p:embed/>
                </p:oleObj>
              </mc:Choice>
              <mc:Fallback>
                <p:oleObj name="Equation" r:id="rId10" imgW="1320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89225"/>
                        <a:ext cx="132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3"/>
          <p:cNvGraphicFramePr>
            <a:graphicFrameLocks noChangeAspect="1"/>
          </p:cNvGraphicFramePr>
          <p:nvPr/>
        </p:nvGraphicFramePr>
        <p:xfrm>
          <a:off x="5257800" y="3467100"/>
          <a:ext cx="276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12" imgW="2768600" imgH="647700" progId="Equation.DSMT4">
                  <p:embed/>
                </p:oleObj>
              </mc:Choice>
              <mc:Fallback>
                <p:oleObj name="Equation" r:id="rId12" imgW="2768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67100"/>
                        <a:ext cx="276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7200" y="354965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Now                  would seem to imply </a:t>
            </a:r>
          </a:p>
        </p:txBody>
      </p:sp>
      <p:graphicFrame>
        <p:nvGraphicFramePr>
          <p:cNvPr id="44" name="Object 25"/>
          <p:cNvGraphicFramePr>
            <a:graphicFrameLocks noChangeAspect="1"/>
          </p:cNvGraphicFramePr>
          <p:nvPr/>
        </p:nvGraphicFramePr>
        <p:xfrm>
          <a:off x="5334000" y="4229100"/>
          <a:ext cx="251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4" imgW="2514600" imgH="495300" progId="Equation.DSMT4">
                  <p:embed/>
                </p:oleObj>
              </mc:Choice>
              <mc:Fallback>
                <p:oleObj name="Equation" r:id="rId14" imgW="2514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29100"/>
                        <a:ext cx="251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438150" y="4273550"/>
            <a:ext cx="481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 The broken symmetry condition is then   </a:t>
            </a:r>
          </a:p>
        </p:txBody>
      </p:sp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1397000" y="35433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6" imgW="965200" imgH="457200" progId="Equation.DSMT4">
                  <p:embed/>
                </p:oleObj>
              </mc:Choice>
              <mc:Fallback>
                <p:oleObj name="Equation" r:id="rId16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543300"/>
                        <a:ext cx="96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457200" y="4860925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 But if </a:t>
            </a:r>
            <a:r>
              <a:rPr lang="en-US" sz="2000" i="1" dirty="0"/>
              <a:t>Q</a:t>
            </a:r>
            <a:r>
              <a:rPr lang="en-US" sz="2000" dirty="0"/>
              <a:t> is time-independent, the only intermediate states that can contribute are </a:t>
            </a:r>
            <a:r>
              <a:rPr lang="en-US" sz="2000" dirty="0">
                <a:solidFill>
                  <a:srgbClr val="DC0114"/>
                </a:solidFill>
              </a:rPr>
              <a:t>zero-energy</a:t>
            </a:r>
            <a:r>
              <a:rPr lang="en-US" sz="2000" dirty="0"/>
              <a:t> states which can only appear if there are </a:t>
            </a:r>
            <a:r>
              <a:rPr lang="en-US" sz="2000" dirty="0">
                <a:solidFill>
                  <a:srgbClr val="DC0114"/>
                </a:solidFill>
              </a:rPr>
              <a:t>massless </a:t>
            </a:r>
            <a:r>
              <a:rPr lang="en-US" sz="2000" dirty="0" smtClean="0">
                <a:solidFill>
                  <a:srgbClr val="DC0114"/>
                </a:solidFill>
              </a:rPr>
              <a:t>particles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80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/>
              <a:t>Impasse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62272" y="4365104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• </a:t>
            </a:r>
            <a:r>
              <a:rPr lang="en-US" sz="2000" dirty="0" smtClean="0"/>
              <a:t>In </a:t>
            </a:r>
            <a:r>
              <a:rPr lang="en-US" sz="2000" dirty="0"/>
              <a:t>1964 </a:t>
            </a:r>
            <a:r>
              <a:rPr lang="en-US" sz="2000" b="1" dirty="0">
                <a:solidFill>
                  <a:srgbClr val="FF0000"/>
                </a:solidFill>
              </a:rPr>
              <a:t>Gerald </a:t>
            </a:r>
            <a:r>
              <a:rPr lang="en-US" sz="2000" b="1" dirty="0" err="1">
                <a:solidFill>
                  <a:srgbClr val="FF0000"/>
                </a:solidFill>
              </a:rPr>
              <a:t>Guralnik</a:t>
            </a:r>
            <a:r>
              <a:rPr lang="en-US" sz="2000" dirty="0"/>
              <a:t> arrived at Imperial College as a </a:t>
            </a:r>
            <a:r>
              <a:rPr lang="en-US" sz="2000" dirty="0" smtClean="0"/>
              <a:t>postdoc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a </a:t>
            </a:r>
            <a:r>
              <a:rPr lang="en-US" sz="2000" dirty="0"/>
              <a:t>student of </a:t>
            </a:r>
            <a:r>
              <a:rPr lang="en-US" sz="2000" b="1" dirty="0">
                <a:solidFill>
                  <a:srgbClr val="FF0000"/>
                </a:solidFill>
              </a:rPr>
              <a:t>Walter Gilbert</a:t>
            </a:r>
            <a:r>
              <a:rPr lang="en-US" sz="2000" dirty="0"/>
              <a:t>, who had been a student of </a:t>
            </a:r>
            <a:r>
              <a:rPr lang="en-US" sz="2000" b="1" dirty="0" smtClean="0">
                <a:solidFill>
                  <a:srgbClr val="FF0000"/>
                </a:solidFill>
              </a:rPr>
              <a:t>Salam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he </a:t>
            </a:r>
            <a:r>
              <a:rPr lang="en-US" sz="2000" dirty="0"/>
              <a:t>had been studying this problem, and already published some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ideas </a:t>
            </a:r>
            <a:r>
              <a:rPr lang="en-US" sz="2000" dirty="0"/>
              <a:t>about </a:t>
            </a:r>
            <a:r>
              <a:rPr lang="en-US" sz="2000" dirty="0" smtClean="0"/>
              <a:t>it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we </a:t>
            </a:r>
            <a:r>
              <a:rPr lang="en-US" sz="2000" dirty="0"/>
              <a:t>began collaborating, with another US visitor, </a:t>
            </a:r>
            <a:r>
              <a:rPr lang="en-US" sz="2000" b="1" dirty="0">
                <a:solidFill>
                  <a:srgbClr val="FF0000"/>
                </a:solidFill>
              </a:rPr>
              <a:t>Richard </a:t>
            </a:r>
            <a:r>
              <a:rPr lang="en-US" sz="2000" b="1" dirty="0" smtClean="0">
                <a:solidFill>
                  <a:srgbClr val="FF0000"/>
                </a:solidFill>
              </a:rPr>
              <a:t>Hagen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— we </a:t>
            </a:r>
            <a:r>
              <a:rPr lang="en-US" sz="2000" dirty="0"/>
              <a:t>(and others) found the solution.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1556792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• In a </a:t>
            </a:r>
            <a:r>
              <a:rPr lang="en-US" sz="2000" b="1" i="1" dirty="0"/>
              <a:t>relativistic</a:t>
            </a:r>
            <a:r>
              <a:rPr lang="en-US" sz="2000" dirty="0"/>
              <a:t> theory, there </a:t>
            </a:r>
            <a:r>
              <a:rPr lang="en-US" sz="2000" dirty="0" smtClean="0"/>
              <a:t>seemed no </a:t>
            </a:r>
            <a:r>
              <a:rPr lang="en-US" sz="2000" dirty="0"/>
              <a:t>escape </a:t>
            </a:r>
          </a:p>
          <a:p>
            <a:r>
              <a:rPr lang="en-US" sz="2000" dirty="0"/>
              <a:t>    — spontaneous symmetry </a:t>
            </a:r>
            <a:r>
              <a:rPr lang="en-US" sz="2000" dirty="0" smtClean="0"/>
              <a:t>breaking ⇒ zero</a:t>
            </a:r>
            <a:r>
              <a:rPr lang="en-US" sz="2000" dirty="0"/>
              <a:t>-mass </a:t>
            </a:r>
            <a:r>
              <a:rPr lang="en-US" sz="2000" dirty="0" smtClean="0"/>
              <a:t>spin-0 </a:t>
            </a:r>
            <a:r>
              <a:rPr lang="en-US" sz="2000" dirty="0"/>
              <a:t>bosons</a:t>
            </a:r>
          </a:p>
          <a:p>
            <a:r>
              <a:rPr lang="en-US" sz="2000" dirty="0"/>
              <a:t>    — </a:t>
            </a:r>
            <a:r>
              <a:rPr lang="en-US" sz="2000" dirty="0" smtClean="0"/>
              <a:t>no </a:t>
            </a:r>
            <a:r>
              <a:rPr lang="en-US" sz="2000" dirty="0"/>
              <a:t>such bosons </a:t>
            </a:r>
            <a:r>
              <a:rPr lang="en-US" sz="2000" dirty="0" smtClean="0"/>
              <a:t>known ⇒ no </a:t>
            </a:r>
            <a:r>
              <a:rPr lang="en-US" sz="2000" dirty="0"/>
              <a:t>spontaneous </a:t>
            </a:r>
            <a:r>
              <a:rPr lang="en-US" sz="2000" dirty="0" smtClean="0"/>
              <a:t>symmetry </a:t>
            </a:r>
            <a:r>
              <a:rPr lang="en-US" sz="2000" dirty="0"/>
              <a:t>breaking 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— </a:t>
            </a:r>
            <a:r>
              <a:rPr lang="en-US" sz="2000" dirty="0"/>
              <a:t>models with explicit symmetry breaking were clearly </a:t>
            </a:r>
          </a:p>
          <a:p>
            <a:r>
              <a:rPr lang="en-US" sz="2000" dirty="0"/>
              <a:t>         non-</a:t>
            </a:r>
            <a:r>
              <a:rPr lang="en-US" sz="2000" dirty="0" err="1"/>
              <a:t>renormalizable</a:t>
            </a:r>
            <a:r>
              <a:rPr lang="en-US" sz="2000" dirty="0"/>
              <a:t>, giving infinite results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• </a:t>
            </a:r>
            <a:r>
              <a:rPr lang="en-US" sz="2000" b="1" dirty="0">
                <a:solidFill>
                  <a:srgbClr val="DC0114"/>
                </a:solidFill>
              </a:rPr>
              <a:t>Weinberg</a:t>
            </a:r>
            <a:r>
              <a:rPr lang="en-US" sz="2000" dirty="0">
                <a:solidFill>
                  <a:srgbClr val="DC0114"/>
                </a:solidFill>
              </a:rPr>
              <a:t> commented</a:t>
            </a:r>
            <a:r>
              <a:rPr lang="en-US" sz="2000" dirty="0"/>
              <a:t>: </a:t>
            </a:r>
          </a:p>
          <a:p>
            <a:r>
              <a:rPr lang="en-US" sz="2000" dirty="0"/>
              <a:t>          </a:t>
            </a:r>
            <a:r>
              <a:rPr lang="en-GB" sz="2000" b="1" i="1" dirty="0" smtClean="0"/>
              <a:t>‘</a:t>
            </a:r>
            <a:r>
              <a:rPr lang="en-US" sz="2000" b="1" i="1" dirty="0" smtClean="0"/>
              <a:t>Nothing </a:t>
            </a:r>
            <a:r>
              <a:rPr lang="en-US" sz="2000" b="1" i="1" dirty="0"/>
              <a:t>will come of nothing; speak again</a:t>
            </a:r>
            <a:r>
              <a:rPr lang="en-US" sz="2000" b="1" i="1" dirty="0" smtClean="0"/>
              <a:t>!</a:t>
            </a:r>
            <a:r>
              <a:rPr lang="en-GB" sz="2000" b="1" i="1" dirty="0" smtClean="0"/>
              <a:t>’</a:t>
            </a:r>
            <a:r>
              <a:rPr lang="en-US" sz="2000" dirty="0" smtClean="0"/>
              <a:t> </a:t>
            </a:r>
            <a:r>
              <a:rPr lang="en-US" sz="2000" dirty="0"/>
              <a:t>(King Lear)</a:t>
            </a:r>
          </a:p>
        </p:txBody>
      </p:sp>
    </p:spTree>
    <p:extLst>
      <p:ext uri="{BB962C8B-B14F-4D97-AF65-F5344CB8AC3E}">
        <p14:creationId xmlns:p14="http://schemas.microsoft.com/office/powerpoint/2010/main" val="22704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E8AE78-23CE-5D4D-8535-B41C8A11D80A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/>
              <a:t>Higgs mechanism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64008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6288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The argument </a:t>
            </a:r>
            <a:r>
              <a:rPr lang="en-US" sz="2000" b="1" i="1" dirty="0"/>
              <a:t>fails</a:t>
            </a:r>
            <a:r>
              <a:rPr lang="en-US" sz="2000" dirty="0"/>
              <a:t> in the case of a </a:t>
            </a:r>
            <a:r>
              <a:rPr lang="en-US" sz="2000" b="1" i="1" dirty="0"/>
              <a:t>gauge </a:t>
            </a:r>
            <a:r>
              <a:rPr lang="en-US" sz="2000" b="1" i="1" dirty="0" smtClean="0"/>
              <a:t>theory </a:t>
            </a:r>
            <a:r>
              <a:rPr lang="en-US" sz="2000" dirty="0" smtClean="0"/>
              <a:t>— proof assumed explicit relativistic invariance, not true for e.g. Coulomb-gauge QED</a:t>
            </a:r>
            <a:endParaRPr lang="en-US" sz="20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7200" y="52578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DC0114"/>
                </a:solidFill>
              </a:rPr>
              <a:t>Thus the massless gauge and Goldstone bosons have combined to give a massive gauge boson.</a:t>
            </a:r>
            <a:endParaRPr lang="en-US" sz="2000">
              <a:solidFill>
                <a:srgbClr val="DC0114"/>
              </a:solidFill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235700" y="3505200"/>
          <a:ext cx="223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Equation" r:id="rId4" imgW="2235200" imgH="457200" progId="Equation.DSMT4">
                  <p:embed/>
                </p:oleObj>
              </mc:Choice>
              <mc:Fallback>
                <p:oleObj name="Equation" r:id="rId4" imgW="223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505200"/>
                        <a:ext cx="223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82227"/>
              </p:ext>
            </p:extLst>
          </p:nvPr>
        </p:nvGraphicFramePr>
        <p:xfrm>
          <a:off x="5410200" y="2971800"/>
          <a:ext cx="3187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0" name="Equation" r:id="rId6" imgW="3187700" imgH="457200" progId="Equation.DSMT4">
                  <p:embed/>
                </p:oleObj>
              </mc:Choice>
              <mc:Fallback>
                <p:oleObj name="Equation" r:id="rId6" imgW="3187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3187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68300" y="2744093"/>
            <a:ext cx="5118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Higgs model (gauged Goldstone model):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749300" y="3505200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1" name="Equation" r:id="rId8" imgW="1981200" imgH="406400" progId="Equation.DSMT4">
                  <p:embed/>
                </p:oleObj>
              </mc:Choice>
              <mc:Fallback>
                <p:oleObj name="Equation" r:id="rId8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505200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3492500" y="3505200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2" name="Equation" r:id="rId10" imgW="1981200" imgH="406400" progId="Equation.DSMT4">
                  <p:embed/>
                </p:oleObj>
              </mc:Choice>
              <mc:Fallback>
                <p:oleObj name="Equation" r:id="rId10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505200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1828800" y="3962400"/>
          <a:ext cx="222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3" name="Equation" r:id="rId12" imgW="2222500" imgH="711200" progId="Equation.DSMT4">
                  <p:embed/>
                </p:oleObj>
              </mc:Choice>
              <mc:Fallback>
                <p:oleObj name="Equation" r:id="rId12" imgW="2222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2222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57200" y="4114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Again set</a:t>
            </a:r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343400" y="4006850"/>
          <a:ext cx="2019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4" name="Equation" r:id="rId14" imgW="2019300" imgH="698500" progId="Equation.DSMT4">
                  <p:embed/>
                </p:oleObj>
              </mc:Choice>
              <mc:Fallback>
                <p:oleObj name="Equation" r:id="rId14" imgW="20193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06850"/>
                        <a:ext cx="2019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990600" y="4711700"/>
          <a:ext cx="5665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5" name="Equation" r:id="rId16" imgW="5664200" imgH="457200" progId="Equation.DSMT4">
                  <p:embed/>
                </p:oleObj>
              </mc:Choice>
              <mc:Fallback>
                <p:oleObj name="Equation" r:id="rId16" imgW="566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11700"/>
                        <a:ext cx="56657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"/>
          <p:cNvGraphicFramePr>
            <a:graphicFrameLocks noChangeAspect="1"/>
          </p:cNvGraphicFramePr>
          <p:nvPr/>
        </p:nvGraphicFramePr>
        <p:xfrm>
          <a:off x="6858000" y="4191000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6" name="Equation" r:id="rId18" imgW="1981200" imgH="406400" progId="Equation.DSMT4">
                  <p:embed/>
                </p:oleObj>
              </mc:Choice>
              <mc:Fallback>
                <p:oleObj name="Equation" r:id="rId18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91000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991100" y="5715000"/>
            <a:ext cx="278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But</a:t>
            </a:r>
            <a:r>
              <a:rPr lang="en-US" sz="2000"/>
              <a:t>: there is more to it.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705600" y="4724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cubic terms ...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09600" y="2240037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— </a:t>
            </a:r>
            <a:r>
              <a:rPr lang="en-US" sz="2000" dirty="0" err="1">
                <a:solidFill>
                  <a:srgbClr val="DC0114"/>
                </a:solidFill>
              </a:rPr>
              <a:t>Englert</a:t>
            </a:r>
            <a:r>
              <a:rPr lang="en-US" sz="2000" dirty="0">
                <a:solidFill>
                  <a:srgbClr val="DC0114"/>
                </a:solidFill>
              </a:rPr>
              <a:t> &amp; </a:t>
            </a:r>
            <a:r>
              <a:rPr lang="en-US" sz="2000" dirty="0" err="1">
                <a:solidFill>
                  <a:srgbClr val="DC0114"/>
                </a:solidFill>
              </a:rPr>
              <a:t>Brout</a:t>
            </a:r>
            <a:r>
              <a:rPr lang="en-US" sz="2000" dirty="0"/>
              <a:t> (1964), </a:t>
            </a:r>
            <a:r>
              <a:rPr lang="en-US" sz="2000" dirty="0">
                <a:solidFill>
                  <a:srgbClr val="DC0114"/>
                </a:solidFill>
              </a:rPr>
              <a:t>Higgs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(1964), </a:t>
            </a:r>
            <a:r>
              <a:rPr lang="en-US" sz="2000" dirty="0" err="1">
                <a:solidFill>
                  <a:srgbClr val="DC0114"/>
                </a:solidFill>
              </a:rPr>
              <a:t>Guralnik</a:t>
            </a:r>
            <a:r>
              <a:rPr lang="en-US" sz="2000" dirty="0">
                <a:solidFill>
                  <a:srgbClr val="DC0114"/>
                </a:solidFill>
              </a:rPr>
              <a:t>, Hagen &amp; TK</a:t>
            </a:r>
            <a:r>
              <a:rPr lang="en-US" sz="2000" dirty="0"/>
              <a:t> (1964)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E8AE78-23CE-5D4D-8535-B41C8A11D80A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/>
              <a:t>Gauge modes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64008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With               the </a:t>
            </a:r>
            <a:r>
              <a:rPr lang="en-US" sz="2000" b="1" dirty="0">
                <a:solidFill>
                  <a:srgbClr val="DC0114"/>
                </a:solidFill>
              </a:rPr>
              <a:t>Coulomb gauge</a:t>
            </a:r>
            <a:r>
              <a:rPr lang="en-US" sz="2000" b="1" dirty="0"/>
              <a:t> </a:t>
            </a:r>
            <a:r>
              <a:rPr lang="en-US" sz="2000" dirty="0"/>
              <a:t>condition                   requires</a:t>
            </a:r>
          </a:p>
          <a:p>
            <a:r>
              <a:rPr lang="en-US" sz="2000" dirty="0"/>
              <a:t>               (or constant)</a:t>
            </a: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4427538" y="3070225"/>
          <a:ext cx="31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4" imgW="317500" imgH="406400" progId="Equation.DSMT4">
                  <p:embed/>
                </p:oleObj>
              </mc:Choice>
              <mc:Fallback>
                <p:oleObj name="Equation" r:id="rId4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70225"/>
                        <a:ext cx="317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7200" y="46482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However the </a:t>
            </a:r>
            <a:r>
              <a:rPr lang="en-US" sz="2000" b="1" dirty="0">
                <a:solidFill>
                  <a:srgbClr val="DC0114"/>
                </a:solidFill>
              </a:rPr>
              <a:t>Lorentz gauge</a:t>
            </a:r>
            <a:r>
              <a:rPr lang="en-US" sz="2000" dirty="0">
                <a:solidFill>
                  <a:srgbClr val="DC0114"/>
                </a:solidFill>
              </a:rPr>
              <a:t> </a:t>
            </a:r>
            <a:r>
              <a:rPr lang="en-US" sz="2000" dirty="0"/>
              <a:t>condition                   only requires that</a:t>
            </a:r>
          </a:p>
          <a:p>
            <a:r>
              <a:rPr lang="en-US" sz="2000" dirty="0"/>
              <a:t>         satisfy</a:t>
            </a:r>
          </a:p>
        </p:txBody>
      </p:sp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5410200" y="2000250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4" name="Equation" r:id="rId6" imgW="2451100" imgH="698500" progId="Equation.DSMT4">
                  <p:embed/>
                </p:oleObj>
              </mc:Choice>
              <mc:Fallback>
                <p:oleObj name="Equation" r:id="rId6" imgW="24511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00250"/>
                        <a:ext cx="2451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057400" y="4933950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5" name="Equation" r:id="rId8" imgW="1244600" imgH="457200" progId="Equation.DSMT4">
                  <p:embed/>
                </p:oleObj>
              </mc:Choice>
              <mc:Fallback>
                <p:oleObj name="Equation" r:id="rId8" imgW="124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33950"/>
                        <a:ext cx="124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3492500" y="1619250"/>
          <a:ext cx="292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6" name="Equation" r:id="rId10" imgW="2921000" imgH="457200" progId="Equation.DSMT4">
                  <p:embed/>
                </p:oleObj>
              </mc:Choice>
              <mc:Fallback>
                <p:oleObj name="Equation" r:id="rId10" imgW="2921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619250"/>
                        <a:ext cx="292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81000" y="21336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also satisfied for </a:t>
            </a:r>
            <a:r>
              <a:rPr lang="en-US" sz="2000" b="1" dirty="0"/>
              <a:t>any</a:t>
            </a:r>
            <a:r>
              <a:rPr lang="en-US" sz="2000" dirty="0"/>
              <a:t>       so long as 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57200" y="16002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Field equations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803900" y="3867150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7" name="Equation" r:id="rId12" imgW="977900" imgH="431800" progId="Equation.DSMT4">
                  <p:embed/>
                </p:oleObj>
              </mc:Choice>
              <mc:Fallback>
                <p:oleObj name="Equation" r:id="rId12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3867150"/>
                        <a:ext cx="977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88067"/>
              </p:ext>
            </p:extLst>
          </p:nvPr>
        </p:nvGraphicFramePr>
        <p:xfrm>
          <a:off x="3419872" y="2133600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14" imgW="292100" imgH="381000" progId="Equation.DSMT4">
                  <p:embed/>
                </p:oleObj>
              </mc:Choice>
              <mc:Fallback>
                <p:oleObj name="Equation" r:id="rId14" imgW="292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133600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57200" y="3032125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To tie down not only       but also      and      , we need to impose a gauge condition: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059113" y="3070225"/>
          <a:ext cx="31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16" imgW="317500" imgH="406400" progId="Equation.DSMT4">
                  <p:embed/>
                </p:oleObj>
              </mc:Choice>
              <mc:Fallback>
                <p:oleObj name="Equation" r:id="rId16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70225"/>
                        <a:ext cx="317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28577"/>
              </p:ext>
            </p:extLst>
          </p:nvPr>
        </p:nvGraphicFramePr>
        <p:xfrm>
          <a:off x="5292080" y="3051175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18" imgW="292100" imgH="381000" progId="Equation.DSMT4">
                  <p:embed/>
                </p:oleObj>
              </mc:Choice>
              <mc:Fallback>
                <p:oleObj name="Equation" r:id="rId18" imgW="292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051175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390650" y="3924300"/>
          <a:ext cx="74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20" imgW="749300" imgH="406400" progId="Equation.DSMT4">
                  <p:embed/>
                </p:oleObj>
              </mc:Choice>
              <mc:Fallback>
                <p:oleObj name="Equation" r:id="rId20" imgW="749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924300"/>
                        <a:ext cx="74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23900" y="4229100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22" imgW="723900" imgH="381000" progId="Equation.DSMT4">
                  <p:embed/>
                </p:oleObj>
              </mc:Choice>
              <mc:Fallback>
                <p:oleObj name="Equation" r:id="rId22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229100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98500" y="4953000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24" imgW="292100" imgH="381000" progId="Equation.DSMT4">
                  <p:embed/>
                </p:oleObj>
              </mc:Choice>
              <mc:Fallback>
                <p:oleObj name="Equation" r:id="rId24" imgW="292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953000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168900" y="4629150"/>
          <a:ext cx="100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4" name="Equation" r:id="rId26" imgW="1003300" imgH="457200" progId="Equation.DSMT4">
                  <p:embed/>
                </p:oleObj>
              </mc:Choice>
              <mc:Fallback>
                <p:oleObj name="Equation" r:id="rId26" imgW="1003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629150"/>
                        <a:ext cx="100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762000" y="5318125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— in this manifestly covariant gauge, the Goldstone theorem</a:t>
            </a:r>
            <a:r>
              <a:rPr lang="en-US" sz="2000" b="1" dirty="0"/>
              <a:t> does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apply</a:t>
            </a:r>
            <a:r>
              <a:rPr lang="en-US" sz="2000" dirty="0"/>
              <a:t>, but the Goldstone boson is a pure gauge mode.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81000" y="249872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gauge invariance of original model) </a:t>
            </a:r>
          </a:p>
        </p:txBody>
      </p:sp>
    </p:spTree>
    <p:extLst>
      <p:ext uri="{BB962C8B-B14F-4D97-AF65-F5344CB8AC3E}">
        <p14:creationId xmlns:p14="http://schemas.microsoft.com/office/powerpoint/2010/main" val="2095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E8AE78-23CE-5D4D-8535-B41C8A11D80A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How is the Goldstone theorem avoided?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64008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26331"/>
              </p:ext>
            </p:extLst>
          </p:nvPr>
        </p:nvGraphicFramePr>
        <p:xfrm>
          <a:off x="5066978" y="1412776"/>
          <a:ext cx="276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" name="Equation" r:id="rId4" imgW="2768600" imgH="647700" progId="Equation.DSMT4">
                  <p:embed/>
                </p:oleObj>
              </mc:Choice>
              <mc:Fallback>
                <p:oleObj name="Equation" r:id="rId4" imgW="2768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978" y="1412776"/>
                        <a:ext cx="276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2578" y="1565176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Proof </a:t>
            </a:r>
            <a:r>
              <a:rPr lang="en-US" sz="2000" dirty="0"/>
              <a:t>assumed that                  implied </a:t>
            </a: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42712"/>
              </p:ext>
            </p:extLst>
          </p:nvPr>
        </p:nvGraphicFramePr>
        <p:xfrm>
          <a:off x="2988122" y="1565176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" name="Equation" r:id="rId6" imgW="965200" imgH="457200" progId="Equation.DSMT4">
                  <p:embed/>
                </p:oleObj>
              </mc:Choice>
              <mc:Fallback>
                <p:oleObj name="Equation" r:id="rId6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122" y="1565176"/>
                        <a:ext cx="96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23528" y="208270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But this is only true if we can drop a surface integral at infinity: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342578" y="3216424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This is permissible in a manifestly Lorentz-invariant theory (e.g. </a:t>
            </a:r>
          </a:p>
          <a:p>
            <a:r>
              <a:rPr lang="en-US" sz="2000" dirty="0"/>
              <a:t>   Lorentz-gauge QED), because </a:t>
            </a:r>
            <a:r>
              <a:rPr lang="en-US" sz="2000" dirty="0" err="1"/>
              <a:t>commutators</a:t>
            </a:r>
            <a:r>
              <a:rPr lang="en-US" sz="2000" dirty="0"/>
              <a:t> vanish outside the light 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cone </a:t>
            </a:r>
            <a:r>
              <a:rPr lang="en-US" sz="2000" dirty="0"/>
              <a:t>— but not in Coulomb-gauge QED</a:t>
            </a:r>
          </a:p>
        </p:txBody>
      </p:sp>
      <p:graphicFrame>
        <p:nvGraphicFramePr>
          <p:cNvPr id="4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07321"/>
              </p:ext>
            </p:extLst>
          </p:nvPr>
        </p:nvGraphicFramePr>
        <p:xfrm>
          <a:off x="1369691" y="2496344"/>
          <a:ext cx="5526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" name="Equation" r:id="rId8" imgW="5524500" imgH="647700" progId="Equation.DSMT4">
                  <p:embed/>
                </p:oleObj>
              </mc:Choice>
              <mc:Fallback>
                <p:oleObj name="Equation" r:id="rId8" imgW="55245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691" y="2496344"/>
                        <a:ext cx="55260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49896"/>
              </p:ext>
            </p:extLst>
          </p:nvPr>
        </p:nvGraphicFramePr>
        <p:xfrm>
          <a:off x="7193682" y="4221088"/>
          <a:ext cx="168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" name="Equation" r:id="rId10" imgW="1689100" imgH="457200" progId="Equation.DSMT4">
                  <p:embed/>
                </p:oleObj>
              </mc:Choice>
              <mc:Fallback>
                <p:oleObj name="Equation" r:id="rId10" imgW="168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682" y="4221088"/>
                        <a:ext cx="1689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42578" y="422453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When </a:t>
            </a:r>
            <a:r>
              <a:rPr lang="en-US" sz="2000" dirty="0"/>
              <a:t>the symmetry is spontaneously broken, the integral</a:t>
            </a:r>
          </a:p>
          <a:p>
            <a:r>
              <a:rPr lang="en-US" sz="2000" dirty="0"/>
              <a:t>  </a:t>
            </a:r>
            <a:r>
              <a:rPr lang="en-US" sz="2000" b="1" i="1" dirty="0" smtClean="0">
                <a:solidFill>
                  <a:srgbClr val="DC0114"/>
                </a:solidFill>
              </a:rPr>
              <a:t>does </a:t>
            </a:r>
            <a:r>
              <a:rPr lang="en-US" sz="2000" b="1" i="1" dirty="0">
                <a:solidFill>
                  <a:srgbClr val="DC0114"/>
                </a:solidFill>
              </a:rPr>
              <a:t>not exist</a:t>
            </a:r>
            <a:r>
              <a:rPr lang="en-US" sz="2000" dirty="0"/>
              <a:t> as a self-</a:t>
            </a:r>
            <a:r>
              <a:rPr lang="en-US" sz="2000" dirty="0" err="1"/>
              <a:t>adjoint</a:t>
            </a:r>
            <a:r>
              <a:rPr lang="en-US" sz="2000" dirty="0"/>
              <a:t> </a:t>
            </a:r>
            <a:r>
              <a:rPr lang="en-US" sz="2000" dirty="0" smtClean="0"/>
              <a:t>operator, e.g. in Higgs model                                       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diverges.   [</a:t>
            </a:r>
            <a:r>
              <a:rPr lang="en-US" sz="2000" b="1" dirty="0" smtClean="0">
                <a:solidFill>
                  <a:srgbClr val="FF0000"/>
                </a:solidFill>
              </a:rPr>
              <a:t>GHK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aphicFrame>
        <p:nvGraphicFramePr>
          <p:cNvPr id="5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185064"/>
              </p:ext>
            </p:extLst>
          </p:nvPr>
        </p:nvGraphicFramePr>
        <p:xfrm>
          <a:off x="608980" y="4814255"/>
          <a:ext cx="288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5" name="Equation" r:id="rId12" imgW="2882900" imgH="457200" progId="Equation.3">
                  <p:embed/>
                </p:oleObj>
              </mc:Choice>
              <mc:Fallback>
                <p:oleObj name="Equation" r:id="rId12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80" y="4814255"/>
                        <a:ext cx="288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323528" y="5293657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Distinct degenerate </a:t>
            </a:r>
            <a:r>
              <a:rPr lang="en-US" sz="2000" dirty="0" err="1" smtClean="0"/>
              <a:t>vacua</a:t>
            </a:r>
            <a:r>
              <a:rPr lang="en-US" sz="2000" dirty="0" smtClean="0"/>
              <a:t> belong to distinct orthogonal Hilbert spaces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carrying </a:t>
            </a:r>
            <a:r>
              <a:rPr lang="en-US" sz="2000" b="1" i="1" dirty="0" smtClean="0"/>
              <a:t>unitarily </a:t>
            </a:r>
            <a:r>
              <a:rPr lang="en-US" sz="2000" b="1" i="1" dirty="0" err="1" smtClean="0"/>
              <a:t>inequivalent</a:t>
            </a:r>
            <a:r>
              <a:rPr lang="en-US" sz="2000" b="1" i="1" dirty="0" smtClean="0"/>
              <a:t> representations</a:t>
            </a:r>
            <a:r>
              <a:rPr lang="en-US" sz="2000" dirty="0" smtClean="0"/>
              <a:t> of the commutation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relations —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 smtClean="0">
                <a:solidFill>
                  <a:srgbClr val="DC0114"/>
                </a:solidFill>
              </a:rPr>
              <a:t>defining </a:t>
            </a:r>
            <a:r>
              <a:rPr lang="en-US" sz="2000" dirty="0">
                <a:solidFill>
                  <a:srgbClr val="DC0114"/>
                </a:solidFill>
              </a:rPr>
              <a:t>property of spontaneous symmetry breaking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960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9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4EB964-F606-8841-8D8F-2589E75C97D0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Electroweak unification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57200" y="2852936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I did further work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DC0114"/>
                </a:solidFill>
              </a:rPr>
              <a:t>1967 </a:t>
            </a:r>
            <a:r>
              <a:rPr lang="en-US" sz="2000" dirty="0" smtClean="0"/>
              <a:t>on application to non-</a:t>
            </a:r>
            <a:r>
              <a:rPr lang="en-US" sz="2000" dirty="0" err="1" smtClean="0"/>
              <a:t>Abelian</a:t>
            </a:r>
            <a:r>
              <a:rPr lang="en-US" sz="2000" dirty="0" smtClean="0"/>
              <a:t> theories</a:t>
            </a:r>
            <a:endParaRPr lang="en-US" sz="2000" dirty="0" smtClean="0">
              <a:solidFill>
                <a:srgbClr val="DC0114"/>
              </a:solidFill>
            </a:endParaRPr>
          </a:p>
          <a:p>
            <a:r>
              <a:rPr lang="en-US" sz="2000" dirty="0">
                <a:solidFill>
                  <a:srgbClr val="DC0114"/>
                </a:solidFill>
              </a:rPr>
              <a:t> </a:t>
            </a:r>
            <a:r>
              <a:rPr lang="en-US" sz="2000" dirty="0" smtClean="0">
                <a:solidFill>
                  <a:srgbClr val="DC0114"/>
                </a:solidFill>
              </a:rPr>
              <a:t> </a:t>
            </a:r>
            <a:r>
              <a:rPr lang="en-US" sz="2000" dirty="0" smtClean="0"/>
              <a:t> — especially how symmetry breaking pattern determines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numbers of massive and massless particles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this </a:t>
            </a:r>
            <a:r>
              <a:rPr lang="en-US" sz="2000" dirty="0"/>
              <a:t>work helped, I believe, to renew </a:t>
            </a:r>
            <a:r>
              <a:rPr lang="en-US" sz="2000" dirty="0" smtClean="0"/>
              <a:t>Salam</a:t>
            </a:r>
            <a:r>
              <a:rPr lang="en-GB" sz="2000" dirty="0" smtClean="0"/>
              <a:t>’</a:t>
            </a:r>
            <a:r>
              <a:rPr lang="en-US" altLang="ja-JP" sz="2000" dirty="0" smtClean="0"/>
              <a:t>s interest, and was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also noted by Weinberg.</a:t>
            </a:r>
            <a:endParaRPr lang="en-US" sz="2000" dirty="0"/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457200" y="1700808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The three </a:t>
            </a:r>
            <a:r>
              <a:rPr lang="en-US" sz="2000" dirty="0" smtClean="0"/>
              <a:t>papers </a:t>
            </a:r>
            <a:r>
              <a:rPr lang="en-US" sz="2000" dirty="0"/>
              <a:t>attracted very little </a:t>
            </a:r>
            <a:r>
              <a:rPr lang="en-US" sz="2000" dirty="0" smtClean="0"/>
              <a:t>attention</a:t>
            </a:r>
            <a:r>
              <a:rPr lang="en-US" sz="2000" dirty="0"/>
              <a:t> </a:t>
            </a:r>
            <a:r>
              <a:rPr lang="en-US" sz="2000" dirty="0" smtClean="0"/>
              <a:t>at the time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by 1964 we had </a:t>
            </a:r>
            <a:r>
              <a:rPr lang="en-US" sz="2000" dirty="0"/>
              <a:t>both the mechanism and </a:t>
            </a:r>
            <a:r>
              <a:rPr lang="en-GB" sz="2000" dirty="0" smtClean="0"/>
              <a:t>the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SU(2) x U(1) model 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but </a:t>
            </a:r>
            <a:r>
              <a:rPr lang="en-US" altLang="ja-JP" sz="2000" dirty="0"/>
              <a:t>it still took </a:t>
            </a:r>
            <a:r>
              <a:rPr lang="en-US" altLang="ja-JP" sz="2000" dirty="0" smtClean="0"/>
              <a:t>three more </a:t>
            </a:r>
            <a:r>
              <a:rPr lang="en-US" altLang="ja-JP" sz="2000" dirty="0"/>
              <a:t>years to put the two together.</a:t>
            </a:r>
            <a:endParaRPr lang="en-US" sz="2000" dirty="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457200" y="454025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Unified model of weak and electromagnetic interactions of leptons proposed by </a:t>
            </a:r>
            <a:r>
              <a:rPr lang="en-US" sz="2000">
                <a:solidFill>
                  <a:srgbClr val="DC0114"/>
                </a:solidFill>
              </a:rPr>
              <a:t>Weinberg</a:t>
            </a:r>
            <a:r>
              <a:rPr lang="en-US" sz="2000">
                <a:solidFill>
                  <a:srgbClr val="AC000E"/>
                </a:solidFill>
              </a:rPr>
              <a:t> </a:t>
            </a:r>
            <a:r>
              <a:rPr lang="en-US" sz="2000"/>
              <a:t>(1967)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57200" y="5165725"/>
            <a:ext cx="821925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  — </a:t>
            </a:r>
            <a:r>
              <a:rPr lang="en-US" sz="2000" dirty="0"/>
              <a:t>essentially the same model was presented independently by </a:t>
            </a:r>
            <a:r>
              <a:rPr lang="en-US" sz="2000" dirty="0">
                <a:solidFill>
                  <a:srgbClr val="DC0114"/>
                </a:solidFill>
              </a:rPr>
              <a:t>Salam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endParaRPr lang="en-US" sz="2000" dirty="0" smtClean="0">
              <a:solidFill>
                <a:srgbClr val="AC000E"/>
              </a:solidFill>
            </a:endParaRPr>
          </a:p>
          <a:p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 smtClean="0">
                <a:solidFill>
                  <a:srgbClr val="AC000E"/>
                </a:solidFill>
              </a:rPr>
              <a:t>     </a:t>
            </a:r>
            <a:r>
              <a:rPr lang="en-US" sz="2000" dirty="0" smtClean="0"/>
              <a:t>in </a:t>
            </a:r>
            <a:r>
              <a:rPr lang="en-US" sz="2000" dirty="0"/>
              <a:t>lectures at IC in autumn of 1967 and published in a Nobel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symposium </a:t>
            </a:r>
            <a:r>
              <a:rPr lang="en-US" sz="2000" dirty="0"/>
              <a:t>in 1968 — he called </a:t>
            </a:r>
            <a:r>
              <a:rPr lang="en-US" sz="2000" dirty="0" smtClean="0"/>
              <a:t>it</a:t>
            </a:r>
            <a:r>
              <a:rPr lang="en-US" sz="2000" dirty="0" smtClean="0">
                <a:solidFill>
                  <a:srgbClr val="AC000E"/>
                </a:solidFill>
              </a:rPr>
              <a:t> </a:t>
            </a:r>
            <a:r>
              <a:rPr lang="en-US" sz="2000" b="1" i="1" dirty="0">
                <a:solidFill>
                  <a:srgbClr val="DC0114"/>
                </a:solidFill>
              </a:rPr>
              <a:t>electroweak theory.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55" grpId="0"/>
      <p:bldP spid="399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FAFCA6-AFE3-DC46-B93C-36768E4A2D60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Nobel Prizes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• In 1973 the key prediction of the theory, the existence of neutral current interactions — those mediated by </a:t>
            </a:r>
            <a:r>
              <a:rPr lang="en-US" sz="2000" i="1"/>
              <a:t>Z</a:t>
            </a:r>
            <a:r>
              <a:rPr lang="en-US" sz="2000" baseline="30000"/>
              <a:t>0</a:t>
            </a:r>
            <a:r>
              <a:rPr lang="en-US" sz="2000"/>
              <a:t> — was confirmed at CERN.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• In 1983 the </a:t>
            </a:r>
            <a:r>
              <a:rPr lang="en-US" sz="2000" i="1" dirty="0"/>
              <a:t>W </a:t>
            </a:r>
            <a:r>
              <a:rPr lang="en-US" sz="2000" dirty="0"/>
              <a:t>and </a:t>
            </a:r>
            <a:r>
              <a:rPr lang="en-US" sz="2000" i="1" dirty="0"/>
              <a:t>Z</a:t>
            </a:r>
            <a:r>
              <a:rPr lang="en-US" sz="2000" dirty="0"/>
              <a:t> particles were discovered at </a:t>
            </a:r>
            <a:r>
              <a:rPr lang="en-US" sz="2000" dirty="0" smtClean="0"/>
              <a:t>CERN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— Nobel Prizes for </a:t>
            </a:r>
            <a:r>
              <a:rPr lang="en-US" sz="2000" dirty="0" smtClean="0">
                <a:solidFill>
                  <a:srgbClr val="FF0000"/>
                </a:solidFill>
              </a:rPr>
              <a:t>Rubbia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van der Meer</a:t>
            </a:r>
            <a:r>
              <a:rPr lang="en-US" sz="2000" dirty="0" smtClean="0"/>
              <a:t> in 1984 </a:t>
            </a:r>
            <a:endParaRPr lang="en-US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35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• Salam and Weinberg speculated that their theory was </a:t>
            </a:r>
            <a:r>
              <a:rPr lang="en-US" sz="2000" b="1" i="1" dirty="0" err="1"/>
              <a:t>renormalizable</a:t>
            </a:r>
            <a:r>
              <a:rPr lang="en-US" sz="2000" dirty="0"/>
              <a:t>.  This was proved by </a:t>
            </a:r>
            <a:r>
              <a:rPr lang="en-US" sz="2000" dirty="0" smtClean="0">
                <a:solidFill>
                  <a:srgbClr val="DC0114"/>
                </a:solidFill>
              </a:rPr>
              <a:t>Gerard ’t </a:t>
            </a:r>
            <a:r>
              <a:rPr lang="en-US" sz="2000" dirty="0" err="1">
                <a:solidFill>
                  <a:srgbClr val="DC0114"/>
                </a:solidFill>
              </a:rPr>
              <a:t>Hooft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in 1971 — a</a:t>
            </a:r>
            <a:r>
              <a:rPr lang="en-US" sz="2000" i="1" dirty="0"/>
              <a:t> tour de force </a:t>
            </a:r>
            <a:r>
              <a:rPr lang="en-US" sz="2000" dirty="0"/>
              <a:t>using methods of his supervisor, </a:t>
            </a:r>
            <a:r>
              <a:rPr lang="en-US" sz="2000" dirty="0" err="1">
                <a:solidFill>
                  <a:srgbClr val="DC0114"/>
                </a:solidFill>
              </a:rPr>
              <a:t>Tini</a:t>
            </a:r>
            <a:r>
              <a:rPr lang="en-US" sz="2000" dirty="0">
                <a:solidFill>
                  <a:srgbClr val="DC0114"/>
                </a:solidFill>
              </a:rPr>
              <a:t> </a:t>
            </a:r>
            <a:r>
              <a:rPr lang="en-US" sz="2000" dirty="0" err="1">
                <a:solidFill>
                  <a:srgbClr val="DC0114"/>
                </a:solidFill>
              </a:rPr>
              <a:t>Veltman</a:t>
            </a:r>
            <a:r>
              <a:rPr lang="en-US" sz="2000" dirty="0"/>
              <a:t>, especially </a:t>
            </a:r>
            <a:r>
              <a:rPr lang="en-US" sz="2000" dirty="0" err="1">
                <a:solidFill>
                  <a:srgbClr val="DC0114"/>
                </a:solidFill>
              </a:rPr>
              <a:t>Schoonship</a:t>
            </a:r>
            <a:r>
              <a:rPr lang="en-US" sz="2000" dirty="0"/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" y="5457418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• </a:t>
            </a:r>
            <a:r>
              <a:rPr lang="en-US" sz="2000" dirty="0"/>
              <a:t>In </a:t>
            </a:r>
            <a:r>
              <a:rPr lang="en-US" sz="2000" dirty="0" smtClean="0"/>
              <a:t>2012 the Higgs boson was discovered at CERN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— Nobel Prizes for </a:t>
            </a:r>
            <a:r>
              <a:rPr lang="en-US" sz="2000" dirty="0" err="1" smtClean="0">
                <a:solidFill>
                  <a:srgbClr val="FF0000"/>
                </a:solidFill>
              </a:rPr>
              <a:t>Englert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Higgs</a:t>
            </a:r>
            <a:r>
              <a:rPr lang="en-US" sz="2000" dirty="0" smtClean="0"/>
              <a:t> in 2013</a:t>
            </a:r>
            <a:endParaRPr lang="en-US" sz="2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7200" y="35052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• This led to the </a:t>
            </a:r>
            <a:r>
              <a:rPr lang="en-US" sz="2000" b="1" i="1" dirty="0"/>
              <a:t>Nobel Prize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DC0114"/>
                </a:solidFill>
              </a:rPr>
              <a:t>Glashow, Salam &amp; Weinberg</a:t>
            </a:r>
            <a:r>
              <a:rPr lang="en-US" sz="2000" dirty="0"/>
              <a:t> in 1979</a:t>
            </a:r>
          </a:p>
          <a:p>
            <a:r>
              <a:rPr lang="en-US" sz="2000" dirty="0" smtClean="0"/>
              <a:t>  —</a:t>
            </a:r>
            <a:r>
              <a:rPr lang="en-US" sz="2000" dirty="0"/>
              <a:t> but </a:t>
            </a:r>
            <a:r>
              <a:rPr lang="en-US" sz="2000" dirty="0">
                <a:solidFill>
                  <a:srgbClr val="DC0114"/>
                </a:solidFill>
              </a:rPr>
              <a:t>Ward</a:t>
            </a:r>
            <a:r>
              <a:rPr lang="en-US" sz="2000" dirty="0"/>
              <a:t> was left out (because of the </a:t>
            </a:r>
            <a:r>
              <a:rPr lang="en-GB" sz="2000" dirty="0" smtClean="0"/>
              <a:t>‘</a:t>
            </a:r>
            <a:r>
              <a:rPr lang="en-US" sz="2000" dirty="0" smtClean="0"/>
              <a:t>rule </a:t>
            </a:r>
            <a:r>
              <a:rPr lang="en-US" sz="2000" dirty="0"/>
              <a:t>of </a:t>
            </a:r>
            <a:r>
              <a:rPr lang="en-US" sz="2000" dirty="0" smtClean="0"/>
              <a:t>three’?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  —</a:t>
            </a:r>
            <a:r>
              <a:rPr lang="en-US" sz="2000" dirty="0" smtClean="0">
                <a:solidFill>
                  <a:srgbClr val="DC0114"/>
                </a:solidFill>
              </a:rPr>
              <a:t> </a:t>
            </a:r>
            <a:r>
              <a:rPr lang="en-US" sz="2000" dirty="0">
                <a:solidFill>
                  <a:srgbClr val="DC0114"/>
                </a:solidFill>
              </a:rPr>
              <a:t>’t </a:t>
            </a:r>
            <a:r>
              <a:rPr lang="en-US" sz="2000" dirty="0" err="1">
                <a:solidFill>
                  <a:srgbClr val="DC0114"/>
                </a:solidFill>
              </a:rPr>
              <a:t>Hooft</a:t>
            </a:r>
            <a:r>
              <a:rPr lang="en-US" sz="2000" dirty="0">
                <a:solidFill>
                  <a:srgbClr val="DC0114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rgbClr val="DC0114"/>
                </a:solidFill>
              </a:rPr>
              <a:t>Veltman</a:t>
            </a:r>
            <a:r>
              <a:rPr lang="en-US" sz="2000" dirty="0"/>
              <a:t> gained their Nobel Prizes in 1999.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4B67BB-2174-B640-9231-36A63E9EC625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I am deeply indebted to:</a:t>
            </a:r>
          </a:p>
        </p:txBody>
      </p:sp>
      <p:pic>
        <p:nvPicPr>
          <p:cNvPr id="10" name="Picture 12" descr="Salam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824536" cy="37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er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3" y="1628800"/>
            <a:ext cx="3020705" cy="3744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555962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Gerald </a:t>
            </a:r>
            <a:r>
              <a:rPr lang="en-US" sz="2400" dirty="0" err="1" smtClean="0"/>
              <a:t>Guralnik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5172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Abdus</a:t>
            </a:r>
            <a:r>
              <a:rPr lang="en-US" sz="2400" dirty="0"/>
              <a:t> </a:t>
            </a:r>
            <a:r>
              <a:rPr lang="en-US" sz="2400" dirty="0" smtClean="0"/>
              <a:t>Salam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DD00D9-59A0-1D4F-9416-5576BF6E529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3568" y="1700213"/>
            <a:ext cx="7854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Early history of the idea of spontaneous symmetry breaking in gauge theories and the </a:t>
            </a:r>
            <a:r>
              <a:rPr lang="en-US" sz="2000" b="1" dirty="0" smtClean="0">
                <a:solidFill>
                  <a:srgbClr val="FF0000"/>
                </a:solidFill>
              </a:rPr>
              <a:t>Higgs boson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— as I saw it from my standpoint in Imperial College </a:t>
            </a:r>
            <a:endParaRPr lang="en-US" sz="2000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586938" y="2924944"/>
            <a:ext cx="2741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Physics around 1960</a:t>
            </a:r>
            <a:endParaRPr lang="en-US" sz="2000" dirty="0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577413" y="3356744"/>
            <a:ext cx="4218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The aim of electroweak </a:t>
            </a:r>
            <a:r>
              <a:rPr lang="en-US" sz="2000" dirty="0"/>
              <a:t>unification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1567888" y="3801244"/>
            <a:ext cx="2997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Obstacles to unification</a:t>
            </a:r>
            <a:endParaRPr lang="en-US" sz="2000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1548838" y="4653731"/>
            <a:ext cx="3006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The </a:t>
            </a:r>
            <a:r>
              <a:rPr lang="en-US" sz="2000" dirty="0" smtClean="0"/>
              <a:t>electroweak theory</a:t>
            </a:r>
            <a:endParaRPr lang="en-US" sz="2000" dirty="0"/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577413" y="4213994"/>
            <a:ext cx="2384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Higgs mechanism</a:t>
            </a:r>
            <a:endParaRPr lang="en-US" sz="2000" dirty="0"/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1577413" y="5082356"/>
            <a:ext cx="2598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Later developments</a:t>
            </a:r>
            <a:endParaRPr lang="en-US" sz="20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78157" y="5517554"/>
            <a:ext cx="3681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Discovery of the Higgs boson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FD02F9-FC17-0E42-9193-F8DE754C933F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Imperial College in 1959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1706032"/>
            <a:ext cx="5406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IC </a:t>
            </a:r>
            <a:r>
              <a:rPr lang="en-US" sz="2000" dirty="0"/>
              <a:t>theoretical physics </a:t>
            </a:r>
            <a:r>
              <a:rPr lang="en-US" sz="2000" dirty="0" smtClean="0"/>
              <a:t>group was founded </a:t>
            </a:r>
            <a:r>
              <a:rPr lang="en-US" sz="2000" dirty="0"/>
              <a:t>in </a:t>
            </a:r>
            <a:r>
              <a:rPr lang="en-US" sz="2000" dirty="0" smtClean="0"/>
              <a:t>1956 by </a:t>
            </a:r>
            <a:r>
              <a:rPr lang="en-US" sz="2000" dirty="0" err="1" smtClean="0">
                <a:solidFill>
                  <a:srgbClr val="FF0000"/>
                </a:solidFill>
              </a:rPr>
              <a:t>Abdus</a:t>
            </a:r>
            <a:r>
              <a:rPr lang="en-US" sz="2000" dirty="0" smtClean="0">
                <a:solidFill>
                  <a:srgbClr val="FF0000"/>
                </a:solidFill>
              </a:rPr>
              <a:t> Salam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— he already had a top-rank international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reputation for his work on renormalization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— in 1959 he became the </a:t>
            </a:r>
            <a:r>
              <a:rPr lang="en-US" sz="2000" dirty="0"/>
              <a:t>youngest FRS  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at </a:t>
            </a:r>
            <a:r>
              <a:rPr lang="en-US" sz="2000" dirty="0"/>
              <a:t>age </a:t>
            </a:r>
            <a:r>
              <a:rPr lang="en-US" sz="2000" dirty="0" smtClean="0"/>
              <a:t>33</a:t>
            </a:r>
            <a:endParaRPr 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477221"/>
            <a:ext cx="49445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It was very lively, </a:t>
            </a:r>
            <a:r>
              <a:rPr lang="en-US" sz="2000" dirty="0" smtClean="0"/>
              <a:t>with numerous </a:t>
            </a:r>
            <a:r>
              <a:rPr lang="en-US" sz="2000" dirty="0"/>
              <a:t>visitors: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— Murray </a:t>
            </a:r>
            <a:r>
              <a:rPr lang="en-US" sz="2000" dirty="0"/>
              <a:t>Gell-Mann,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— Stanley </a:t>
            </a:r>
            <a:r>
              <a:rPr lang="en-US" sz="2000" dirty="0"/>
              <a:t>Mandelstam,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— Steven </a:t>
            </a:r>
            <a:r>
              <a:rPr lang="en-US" sz="2000" dirty="0"/>
              <a:t>Weinberg, ...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7544" y="3892986"/>
            <a:ext cx="2880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I </a:t>
            </a:r>
            <a:r>
              <a:rPr lang="en-US" sz="2000" dirty="0" smtClean="0"/>
              <a:t>joined also in 1959 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40" y="1700808"/>
            <a:ext cx="2833216" cy="404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FD02F9-FC17-0E42-9193-F8DE754C933F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Physics in the 1950s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1000" y="1772816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dirty="0"/>
              <a:t>• After </a:t>
            </a:r>
            <a:r>
              <a:rPr lang="en-US" sz="2000" dirty="0" smtClean="0"/>
              <a:t>QED</a:t>
            </a:r>
            <a:r>
              <a:rPr lang="en-GB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success, people searched </a:t>
            </a:r>
            <a:r>
              <a:rPr lang="en-US" altLang="ja-JP" sz="2000" dirty="0" smtClean="0"/>
              <a:t>for </a:t>
            </a:r>
            <a:r>
              <a:rPr lang="en-US" altLang="ja-JP" sz="2000" dirty="0"/>
              <a:t>field theories of other interaction (or even better, a unified theory of all of </a:t>
            </a:r>
            <a:r>
              <a:rPr lang="en-US" altLang="ja-JP" sz="2000" dirty="0" smtClean="0"/>
              <a:t>them)</a:t>
            </a:r>
          </a:p>
          <a:p>
            <a:pPr>
              <a:spcAft>
                <a:spcPts val="0"/>
              </a:spcAft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— also </a:t>
            </a:r>
            <a:r>
              <a:rPr lang="en-US" altLang="ja-JP" sz="2000" b="1" i="1" dirty="0" smtClean="0"/>
              <a:t>gauge theories</a:t>
            </a:r>
            <a:r>
              <a:rPr lang="en-US" altLang="ja-JP" sz="2000" dirty="0" smtClean="0"/>
              <a:t>?  </a:t>
            </a:r>
            <a:endParaRPr lang="en-US" altLang="ja-JP" sz="20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1000" y="2883495"/>
            <a:ext cx="8151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• Most interest in </a:t>
            </a:r>
            <a:r>
              <a:rPr lang="en-US" sz="2000" b="1" i="1" dirty="0"/>
              <a:t>strong interactions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0" hangingPunct="0"/>
            <a:r>
              <a:rPr lang="en-US" sz="2000" dirty="0"/>
              <a:t> </a:t>
            </a:r>
            <a:r>
              <a:rPr lang="en-US" sz="2000" dirty="0" smtClean="0"/>
              <a:t> —</a:t>
            </a:r>
            <a:r>
              <a:rPr lang="en-US" sz="2000" dirty="0"/>
              <a:t> there were candidate field </a:t>
            </a:r>
            <a:r>
              <a:rPr lang="en-US" sz="2000" dirty="0" smtClean="0"/>
              <a:t>theories (e.g. </a:t>
            </a:r>
            <a:r>
              <a:rPr lang="en-US" sz="2000" dirty="0" smtClean="0">
                <a:solidFill>
                  <a:srgbClr val="FF0000"/>
                </a:solidFill>
              </a:rPr>
              <a:t>Yukawa</a:t>
            </a:r>
            <a:r>
              <a:rPr lang="en-US" sz="2000" dirty="0" smtClean="0"/>
              <a:t>’s meson theory), </a:t>
            </a:r>
          </a:p>
          <a:p>
            <a:pPr eaLnBrk="0" hangingPunct="0"/>
            <a:r>
              <a:rPr lang="en-US" sz="2000" dirty="0"/>
              <a:t> </a:t>
            </a:r>
            <a:r>
              <a:rPr lang="en-US" sz="2000" dirty="0" smtClean="0"/>
              <a:t>      but </a:t>
            </a:r>
            <a:r>
              <a:rPr lang="en-US" sz="2000" dirty="0"/>
              <a:t>no one could calculate with them because perturbation </a:t>
            </a:r>
            <a:r>
              <a:rPr lang="en-US" sz="2000" dirty="0" smtClean="0"/>
              <a:t>theory </a:t>
            </a:r>
          </a:p>
          <a:p>
            <a:pPr eaLnBrk="0" hangingPunct="0"/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doesn</a:t>
            </a:r>
            <a:r>
              <a:rPr lang="en-GB" sz="2000" dirty="0" smtClean="0">
                <a:latin typeface="Arial"/>
              </a:rPr>
              <a:t>’</a:t>
            </a:r>
            <a:r>
              <a:rPr lang="en-US" sz="2000" dirty="0" smtClean="0"/>
              <a:t>t work</a:t>
            </a:r>
            <a:endParaRPr lang="en-US" sz="20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1000" y="4246056"/>
            <a:ext cx="8151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• </a:t>
            </a:r>
            <a:r>
              <a:rPr lang="en-GB" sz="2000" dirty="0" smtClean="0"/>
              <a:t>Many people abandoned field theory for</a:t>
            </a:r>
            <a:r>
              <a:rPr lang="en-GB" sz="2000" b="1" i="1" dirty="0" smtClean="0"/>
              <a:t> S-matrix theory</a:t>
            </a:r>
          </a:p>
          <a:p>
            <a:pPr eaLnBrk="0" hangingPunct="0"/>
            <a:r>
              <a:rPr lang="en-GB" sz="2000" dirty="0"/>
              <a:t> </a:t>
            </a:r>
            <a:r>
              <a:rPr lang="en-GB" sz="2000" dirty="0" smtClean="0"/>
              <a:t> — dispersion relations, </a:t>
            </a:r>
            <a:r>
              <a:rPr lang="en-GB" sz="2000" dirty="0" err="1" smtClean="0"/>
              <a:t>Regge</a:t>
            </a:r>
            <a:r>
              <a:rPr lang="en-GB" sz="2000" dirty="0" smtClean="0"/>
              <a:t> poles, … </a:t>
            </a:r>
            <a:endParaRPr lang="en-US" sz="20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1000" y="5085184"/>
            <a:ext cx="81514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• </a:t>
            </a:r>
            <a:r>
              <a:rPr lang="en-GB" sz="2000" dirty="0" smtClean="0"/>
              <a:t>In a few places, the flag of </a:t>
            </a:r>
            <a:r>
              <a:rPr lang="en-GB" sz="2000" b="1" i="1" dirty="0" smtClean="0"/>
              <a:t>field theory</a:t>
            </a:r>
            <a:r>
              <a:rPr lang="en-GB" sz="2000" dirty="0" smtClean="0"/>
              <a:t> was kept flying</a:t>
            </a:r>
          </a:p>
          <a:p>
            <a:pPr eaLnBrk="0" hangingPunct="0"/>
            <a:r>
              <a:rPr lang="en-GB" sz="2000" dirty="0"/>
              <a:t> </a:t>
            </a:r>
            <a:r>
              <a:rPr lang="en-GB" sz="2000" dirty="0" smtClean="0"/>
              <a:t> — Harvard, Imperial College,</a:t>
            </a:r>
            <a:r>
              <a:rPr lang="en-GB" sz="2000" dirty="0"/>
              <a:t> </a:t>
            </a:r>
            <a:r>
              <a:rPr lang="en-GB" sz="2000" dirty="0" smtClean="0"/>
              <a:t>…</a:t>
            </a:r>
          </a:p>
          <a:p>
            <a:pPr eaLnBrk="0" hangingPunct="0"/>
            <a:r>
              <a:rPr lang="en-GB" sz="2000" dirty="0"/>
              <a:t> </a:t>
            </a:r>
            <a:r>
              <a:rPr lang="en-GB" sz="2000" dirty="0" smtClean="0"/>
              <a:t> — but perhaps weak interactions were more promising?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930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utoUpdateAnimBg="0"/>
      <p:bldP spid="205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462F98-BEFB-E24A-9DC1-5E2A09C50285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Symmetries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85775" y="1660524"/>
            <a:ext cx="8046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• Experimenters found many new particles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— to bring order to this zoo, we sought (approximate) symmetries</a:t>
            </a:r>
            <a:endParaRPr lang="en-US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5775" y="2420888"/>
            <a:ext cx="8046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•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Isospin</a:t>
            </a:r>
            <a:r>
              <a:rPr lang="en-US" sz="2000" b="1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Heisenberg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Kemmer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SU(2), broken by electromagnetism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now seen as a symmetry of two lightest quarks (</a:t>
            </a:r>
            <a:r>
              <a:rPr lang="en-US" sz="2000" i="1" dirty="0" smtClean="0"/>
              <a:t>u</a:t>
            </a:r>
            <a:r>
              <a:rPr lang="en-US" sz="2000" dirty="0" smtClean="0"/>
              <a:t>, </a:t>
            </a:r>
            <a:r>
              <a:rPr lang="en-US" sz="2000" i="1" dirty="0" smtClean="0"/>
              <a:t>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5775" y="3573016"/>
            <a:ext cx="80466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•</a:t>
            </a:r>
            <a:r>
              <a:rPr lang="en-US" sz="2000" b="1" i="1" dirty="0" smtClean="0"/>
              <a:t> </a:t>
            </a:r>
            <a:r>
              <a:rPr lang="en-US" sz="2000" b="1" i="1" dirty="0"/>
              <a:t>Eightfold </a:t>
            </a:r>
            <a:r>
              <a:rPr lang="en-US" sz="2000" b="1" i="1" dirty="0" smtClean="0"/>
              <a:t>Way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Gell-Mann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Ne’eman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SU</a:t>
            </a:r>
            <a:r>
              <a:rPr lang="en-US" sz="2000" dirty="0"/>
              <a:t>(3) </a:t>
            </a:r>
            <a:r>
              <a:rPr lang="en-US" sz="2000" dirty="0" smtClean="0"/>
              <a:t>symmetry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now </a:t>
            </a:r>
            <a:r>
              <a:rPr lang="en-US" sz="2000" dirty="0"/>
              <a:t>seen as symmetry of </a:t>
            </a:r>
            <a:r>
              <a:rPr lang="en-US" sz="2000" i="1" dirty="0"/>
              <a:t>three</a:t>
            </a:r>
            <a:r>
              <a:rPr lang="en-US" sz="2000" dirty="0"/>
              <a:t> lightest quarks (</a:t>
            </a:r>
            <a:r>
              <a:rPr lang="en-US" sz="2000" i="1" dirty="0"/>
              <a:t>u, d, s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—</a:t>
            </a:r>
            <a:r>
              <a:rPr lang="en-US" sz="2000" dirty="0"/>
              <a:t> </a:t>
            </a:r>
            <a:r>
              <a:rPr lang="en-US" sz="2000" dirty="0" smtClean="0"/>
              <a:t>broken by whatever gives different mass to quarks of different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generations </a:t>
            </a:r>
            <a:endParaRPr lang="en-US" sz="20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5775" y="5182160"/>
            <a:ext cx="8046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• These are approximate, </a:t>
            </a:r>
            <a:r>
              <a:rPr lang="en-US" sz="2000" b="1" i="1" dirty="0" smtClean="0"/>
              <a:t>broken</a:t>
            </a:r>
            <a:r>
              <a:rPr lang="en-US" sz="2000" dirty="0" smtClean="0"/>
              <a:t> symmetries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spontaneously broken?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8CF2D6-0767-FA41-8A84-43B6E3D215D3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Yang-Mills theory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01873" y="6140152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57200" y="4030032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Because </a:t>
            </a:r>
            <a:r>
              <a:rPr lang="en-US" sz="2000" dirty="0" err="1"/>
              <a:t>isospin</a:t>
            </a:r>
            <a:r>
              <a:rPr lang="en-US" sz="2000" dirty="0"/>
              <a:t> is an approximate symmetry, this symmetry must be broken in some way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— </a:t>
            </a:r>
            <a:r>
              <a:rPr lang="en-US" sz="2000" dirty="0"/>
              <a:t>but adding symmetry-breaking terms destroys many of the nice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properties </a:t>
            </a:r>
            <a:r>
              <a:rPr lang="en-US" sz="2000" dirty="0"/>
              <a:t>of gauge </a:t>
            </a:r>
            <a:r>
              <a:rPr lang="en-US" sz="2000" dirty="0" smtClean="0"/>
              <a:t>theories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— could the symmetry be spontaneously broken?</a:t>
            </a:r>
            <a:endParaRPr lang="en-US" sz="2000" dirty="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57200" y="1796157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First example of a gauge theory beyond QED was the </a:t>
            </a:r>
            <a:r>
              <a:rPr lang="en-US" sz="2000" b="1" dirty="0">
                <a:solidFill>
                  <a:srgbClr val="FF0000"/>
                </a:solidFill>
              </a:rPr>
              <a:t>Yang-Mills</a:t>
            </a:r>
            <a:r>
              <a:rPr lang="en-US" sz="2000" b="1" dirty="0"/>
              <a:t> </a:t>
            </a:r>
            <a:r>
              <a:rPr lang="en-US" sz="2000" dirty="0"/>
              <a:t>theory (1954), a gauge theory of </a:t>
            </a:r>
            <a:r>
              <a:rPr lang="en-US" sz="2000" dirty="0" err="1"/>
              <a:t>isospin</a:t>
            </a:r>
            <a:r>
              <a:rPr lang="en-US" sz="2000" dirty="0"/>
              <a:t> SU(2) symmetry.</a:t>
            </a:r>
          </a:p>
          <a:p>
            <a:r>
              <a:rPr lang="en-US" sz="2000" dirty="0"/>
              <a:t>  — same </a:t>
            </a:r>
            <a:r>
              <a:rPr lang="en-US" sz="2000" dirty="0" smtClean="0"/>
              <a:t>theory </a:t>
            </a:r>
            <a:r>
              <a:rPr lang="en-US" sz="2000" dirty="0"/>
              <a:t>proposed by </a:t>
            </a:r>
            <a:r>
              <a:rPr lang="en-US" sz="2000" dirty="0" smtClean="0"/>
              <a:t>Salam</a:t>
            </a:r>
            <a:r>
              <a:rPr lang="en-GB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student </a:t>
            </a:r>
            <a:r>
              <a:rPr lang="en-US" altLang="ja-JP" sz="2000" b="1" dirty="0">
                <a:solidFill>
                  <a:srgbClr val="FF0000"/>
                </a:solidFill>
              </a:rPr>
              <a:t>Ronald Shaw</a:t>
            </a:r>
            <a:r>
              <a:rPr lang="en-US" altLang="ja-JP" sz="2000" dirty="0"/>
              <a:t>, but </a:t>
            </a:r>
          </a:p>
          <a:p>
            <a:r>
              <a:rPr lang="en-US" sz="2000" dirty="0"/>
              <a:t>       unpublished except as a Cambridge University PhD thesis</a:t>
            </a:r>
          </a:p>
          <a:p>
            <a:r>
              <a:rPr lang="en-US" sz="2000" dirty="0"/>
              <a:t>  — ultimately not correct theory of strong interactions, but the    </a:t>
            </a:r>
          </a:p>
          <a:p>
            <a:r>
              <a:rPr lang="en-US" sz="2000" dirty="0"/>
              <a:t>       foundation for all later gauge theories.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8CF2D6-0767-FA41-8A84-43B6E3D215D3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Goal </a:t>
            </a:r>
            <a:r>
              <a:rPr lang="en-US" sz="3200" smtClean="0">
                <a:latin typeface="Arial" charset="0"/>
                <a:ea typeface="ＭＳ Ｐゴシック" charset="0"/>
                <a:cs typeface="ＭＳ Ｐゴシック" charset="0"/>
              </a:rPr>
              <a:t>of Unification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01873" y="6140152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38150" y="1628800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Because </a:t>
            </a:r>
            <a:r>
              <a:rPr lang="en-US" sz="2000" dirty="0" smtClean="0"/>
              <a:t>we couldn’t calculate </a:t>
            </a:r>
            <a:r>
              <a:rPr lang="en-US" sz="2000" dirty="0"/>
              <a:t>with </a:t>
            </a:r>
            <a:r>
              <a:rPr lang="en-US" sz="2000" dirty="0" smtClean="0"/>
              <a:t>strong</a:t>
            </a:r>
            <a:r>
              <a:rPr lang="en-US" sz="2000" dirty="0"/>
              <a:t>-interaction theory, interest began to shift to weak </a:t>
            </a:r>
            <a:r>
              <a:rPr lang="en-US" sz="2000" dirty="0" smtClean="0"/>
              <a:t>interactions</a:t>
            </a:r>
          </a:p>
          <a:p>
            <a:r>
              <a:rPr lang="en-US" sz="2000" dirty="0" smtClean="0"/>
              <a:t>   — especially after </a:t>
            </a:r>
            <a:r>
              <a:rPr lang="en-US" sz="2000" dirty="0">
                <a:solidFill>
                  <a:srgbClr val="DC0114"/>
                </a:solidFill>
              </a:rPr>
              <a:t>V–A theory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– </a:t>
            </a:r>
            <a:r>
              <a:rPr lang="en-US" sz="2000" dirty="0" err="1">
                <a:solidFill>
                  <a:srgbClr val="FF0000"/>
                </a:solidFill>
              </a:rPr>
              <a:t>Marshak</a:t>
            </a:r>
            <a:r>
              <a:rPr lang="en-US" sz="2000" dirty="0">
                <a:solidFill>
                  <a:srgbClr val="FF0000"/>
                </a:solidFill>
              </a:rPr>
              <a:t> &amp; </a:t>
            </a:r>
            <a:r>
              <a:rPr lang="en-US" sz="2000" dirty="0" err="1">
                <a:solidFill>
                  <a:srgbClr val="FF0000"/>
                </a:solidFill>
              </a:rPr>
              <a:t>Sudarshan</a:t>
            </a:r>
            <a:r>
              <a:rPr lang="en-US" sz="2000" dirty="0"/>
              <a:t> (1957), </a:t>
            </a:r>
            <a:r>
              <a:rPr lang="en-US" sz="2000" dirty="0">
                <a:solidFill>
                  <a:srgbClr val="FF0000"/>
                </a:solidFill>
              </a:rPr>
              <a:t>Feynman &amp; Gell-Mann</a:t>
            </a:r>
            <a:r>
              <a:rPr lang="en-US" sz="2000" dirty="0"/>
              <a:t> (1958</a:t>
            </a:r>
            <a:r>
              <a:rPr lang="en-US" sz="2000" dirty="0" smtClean="0"/>
              <a:t>)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they could proceed </a:t>
            </a:r>
            <a:r>
              <a:rPr lang="en-US" sz="2000" dirty="0"/>
              <a:t>via exchange </a:t>
            </a:r>
            <a:r>
              <a:rPr lang="en-US" sz="2000" dirty="0" smtClean="0"/>
              <a:t>of spin-1 </a:t>
            </a:r>
            <a:r>
              <a:rPr lang="en-US" sz="2000" i="1" dirty="0" smtClean="0"/>
              <a:t>W</a:t>
            </a:r>
            <a:r>
              <a:rPr lang="en-US" sz="2000" baseline="30000" dirty="0"/>
              <a:t>±</a:t>
            </a:r>
            <a:r>
              <a:rPr lang="en-US" sz="2000" dirty="0"/>
              <a:t> </a:t>
            </a:r>
            <a:r>
              <a:rPr lang="en-US" sz="2000" dirty="0" smtClean="0"/>
              <a:t>bosons</a:t>
            </a:r>
            <a:endParaRPr lang="en-US" sz="20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65906" y="3565465"/>
            <a:ext cx="8210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First </a:t>
            </a:r>
            <a:r>
              <a:rPr lang="en-US" sz="2000" dirty="0"/>
              <a:t>suggestion of a </a:t>
            </a:r>
            <a:r>
              <a:rPr lang="en-US" sz="2000" b="1" i="1" dirty="0"/>
              <a:t>gauge</a:t>
            </a:r>
            <a:r>
              <a:rPr lang="en-US" sz="2000" dirty="0"/>
              <a:t> theory of weak interactions mediated by </a:t>
            </a:r>
            <a:r>
              <a:rPr lang="en-US" sz="2000" i="1" dirty="0"/>
              <a:t>W</a:t>
            </a:r>
            <a:r>
              <a:rPr lang="en-US" sz="2000" baseline="30000" dirty="0"/>
              <a:t>+</a:t>
            </a:r>
            <a:r>
              <a:rPr lang="en-US" sz="2000" dirty="0"/>
              <a:t> and </a:t>
            </a:r>
            <a:r>
              <a:rPr lang="en-US" sz="2000" i="1" dirty="0"/>
              <a:t>W</a:t>
            </a:r>
            <a:r>
              <a:rPr lang="en-US" sz="2000" baseline="30000" dirty="0"/>
              <a:t>–</a:t>
            </a:r>
            <a:r>
              <a:rPr lang="en-US" sz="2000" dirty="0"/>
              <a:t> was by </a:t>
            </a:r>
            <a:r>
              <a:rPr lang="en-US" sz="2000" dirty="0">
                <a:solidFill>
                  <a:srgbClr val="DC0114"/>
                </a:solidFill>
              </a:rPr>
              <a:t>Schwinger</a:t>
            </a:r>
            <a:r>
              <a:rPr lang="en-US" sz="2000" dirty="0"/>
              <a:t> (</a:t>
            </a:r>
            <a:r>
              <a:rPr lang="en-US" sz="2000" dirty="0" smtClean="0"/>
              <a:t>1957)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/>
              <a:t>— </a:t>
            </a:r>
            <a:r>
              <a:rPr lang="en-US" sz="2000" dirty="0">
                <a:solidFill>
                  <a:srgbClr val="DC0114"/>
                </a:solidFill>
              </a:rPr>
              <a:t>could there be a </a:t>
            </a:r>
            <a:r>
              <a:rPr lang="en-US" sz="2000" b="1" i="1" dirty="0">
                <a:solidFill>
                  <a:srgbClr val="DC0114"/>
                </a:solidFill>
              </a:rPr>
              <a:t>unified</a:t>
            </a:r>
            <a:r>
              <a:rPr lang="en-US" sz="2000" dirty="0">
                <a:solidFill>
                  <a:srgbClr val="DC0114"/>
                </a:solidFill>
              </a:rPr>
              <a:t> theory of weak and electromagnetic?</a:t>
            </a:r>
            <a:endParaRPr lang="en-US" sz="20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67544" y="4869160"/>
            <a:ext cx="8210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 smtClean="0"/>
              <a:t>If so, it must be broken, because weak bosons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 are massive (short range)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— violate parity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35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Solution of Parity Problem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4988" y="3019400"/>
            <a:ext cx="82134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>
                <a:solidFill>
                  <a:srgbClr val="DC0114"/>
                </a:solidFill>
              </a:rPr>
              <a:t>Salam and Ward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(1964), unaware of </a:t>
            </a:r>
            <a:r>
              <a:rPr lang="en-US" sz="2000" dirty="0" smtClean="0"/>
              <a:t>Glashow</a:t>
            </a:r>
            <a:r>
              <a:rPr lang="en-GB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work, proposed a similar model, also based on SU(2) x U(1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— Salam was convinced that a unified theory must be a gauge theory</a:t>
            </a:r>
            <a:endParaRPr lang="en-US" altLang="ja-JP" sz="2000" dirty="0"/>
          </a:p>
          <a:p>
            <a:endParaRPr lang="en-US" sz="20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14350" y="5480397"/>
            <a:ext cx="809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</a:t>
            </a:r>
            <a:r>
              <a:rPr lang="en-US" sz="2000">
                <a:solidFill>
                  <a:srgbClr val="DC0114"/>
                </a:solidFill>
              </a:rPr>
              <a:t>Big question: could this be a </a:t>
            </a:r>
            <a:r>
              <a:rPr lang="en-US" sz="2000" b="1" i="1">
                <a:solidFill>
                  <a:srgbClr val="DC0114"/>
                </a:solidFill>
              </a:rPr>
              <a:t>spontaneously broken symmetry</a:t>
            </a:r>
            <a:r>
              <a:rPr lang="en-US" sz="2000">
                <a:solidFill>
                  <a:srgbClr val="DC0114"/>
                </a:solidFill>
              </a:rPr>
              <a:t>?</a:t>
            </a:r>
            <a:endParaRPr lang="en-US" sz="2000" b="1" i="1">
              <a:solidFill>
                <a:srgbClr val="DC0114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33400" y="4077072"/>
            <a:ext cx="807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>
                <a:solidFill>
                  <a:srgbClr val="DC0114"/>
                </a:solidFill>
              </a:rPr>
              <a:t>But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in all these models symmetry breaking, giving the </a:t>
            </a:r>
            <a:r>
              <a:rPr lang="en-US" sz="2000" i="1" dirty="0"/>
              <a:t>W</a:t>
            </a:r>
            <a:r>
              <a:rPr lang="en-US" sz="2000" dirty="0"/>
              <a:t> bosons masses, had to be inserted by hand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— spin</a:t>
            </a:r>
            <a:r>
              <a:rPr lang="en-US" sz="2000" dirty="0"/>
              <a:t>-1 bosons with explicit </a:t>
            </a:r>
            <a:r>
              <a:rPr lang="en-US" sz="2000" dirty="0" smtClean="0"/>
              <a:t>mass </a:t>
            </a:r>
            <a:r>
              <a:rPr lang="en-US" sz="2000" dirty="0"/>
              <a:t>were known to be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DC0114"/>
                </a:solidFill>
              </a:rPr>
              <a:t>non</a:t>
            </a:r>
            <a:r>
              <a:rPr lang="en-US" sz="2000" dirty="0">
                <a:solidFill>
                  <a:srgbClr val="DC0114"/>
                </a:solidFill>
              </a:rPr>
              <a:t>-</a:t>
            </a:r>
            <a:r>
              <a:rPr lang="en-US" sz="2000" dirty="0" err="1">
                <a:solidFill>
                  <a:srgbClr val="DC0114"/>
                </a:solidFill>
              </a:rPr>
              <a:t>renormalizable</a:t>
            </a:r>
            <a:r>
              <a:rPr lang="en-US" sz="2000" dirty="0"/>
              <a:t>.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3400" y="1844824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>
                <a:solidFill>
                  <a:srgbClr val="DC0114"/>
                </a:solidFill>
              </a:rPr>
              <a:t>Glashow</a:t>
            </a:r>
            <a:r>
              <a:rPr lang="en-US" sz="2000" dirty="0">
                <a:solidFill>
                  <a:srgbClr val="AC000E"/>
                </a:solidFill>
              </a:rPr>
              <a:t> </a:t>
            </a:r>
            <a:r>
              <a:rPr lang="en-US" sz="2000" dirty="0"/>
              <a:t>(1961) proposed a model with symmetry group SU(2) x U(1) and a fourth gauge boson </a:t>
            </a:r>
            <a:r>
              <a:rPr lang="en-US" sz="2000" i="1" dirty="0"/>
              <a:t>Z</a:t>
            </a:r>
            <a:r>
              <a:rPr lang="en-US" sz="2000" baseline="30000" dirty="0"/>
              <a:t>0</a:t>
            </a:r>
            <a:r>
              <a:rPr lang="en-US" sz="2000" dirty="0"/>
              <a:t>, showing that the parity problem could be solved by a mixing between the two neutral gauge bosons.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smtClean="0"/>
              <a:t>Prehistory of the Higgs</a:t>
            </a:r>
            <a:endParaRPr lang="en-US" sz="140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DA051-84DA-9C42-8DE4-5DDBBF719F3F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Spontaneous Symmetry Breaking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1825" y="6172200"/>
            <a:ext cx="790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539552" y="172400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Spontaneous breaking of gauge symmetry, giving mass to the </a:t>
            </a:r>
            <a:r>
              <a:rPr lang="en-US" sz="2000" dirty="0" err="1"/>
              <a:t>plasmon</a:t>
            </a:r>
            <a:r>
              <a:rPr lang="en-US" sz="2000" dirty="0"/>
              <a:t>, was known in </a:t>
            </a:r>
            <a:r>
              <a:rPr lang="en-US" sz="2000" dirty="0" smtClean="0"/>
              <a:t>superconductivity — though not well understood and still controversial within that community.   </a:t>
            </a:r>
            <a:r>
              <a:rPr lang="en-US" sz="2000" dirty="0" err="1">
                <a:solidFill>
                  <a:srgbClr val="DC0114"/>
                </a:solidFill>
              </a:rPr>
              <a:t>Nambu</a:t>
            </a:r>
            <a:r>
              <a:rPr lang="en-US" sz="2000" dirty="0"/>
              <a:t> (1960) suggested a similar mechanism could give masses to elementary particles.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457200" y="322704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• </a:t>
            </a:r>
            <a:r>
              <a:rPr lang="en-US" sz="2000">
                <a:solidFill>
                  <a:srgbClr val="DC0114"/>
                </a:solidFill>
              </a:rPr>
              <a:t>Nambu and Jona-Lasinio</a:t>
            </a:r>
            <a:r>
              <a:rPr lang="en-US" sz="2000"/>
              <a:t> (1961) proposed a specific model</a:t>
            </a:r>
          </a:p>
        </p:txBody>
      </p:sp>
      <p:graphicFrame>
        <p:nvGraphicFramePr>
          <p:cNvPr id="12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32827"/>
              </p:ext>
            </p:extLst>
          </p:nvPr>
        </p:nvGraphicFramePr>
        <p:xfrm>
          <a:off x="641350" y="3608040"/>
          <a:ext cx="276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608040"/>
                        <a:ext cx="276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61167"/>
              </p:ext>
            </p:extLst>
          </p:nvPr>
        </p:nvGraphicFramePr>
        <p:xfrm>
          <a:off x="3975100" y="3620740"/>
          <a:ext cx="113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6" imgW="1130300" imgH="393700" progId="Equation.DSMT4">
                  <p:embed/>
                </p:oleObj>
              </mc:Choice>
              <mc:Fallback>
                <p:oleObj name="Equation" r:id="rId6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620740"/>
                        <a:ext cx="1130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36"/>
          <p:cNvSpPr txBox="1">
            <a:spLocks noChangeArrowheads="1"/>
          </p:cNvSpPr>
          <p:nvPr/>
        </p:nvSpPr>
        <p:spPr bwMode="auto">
          <a:xfrm>
            <a:off x="5181600" y="363344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exact, but chiral symmetry  </a:t>
            </a:r>
          </a:p>
        </p:txBody>
      </p:sp>
      <p:graphicFrame>
        <p:nvGraphicFramePr>
          <p:cNvPr id="15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19918"/>
              </p:ext>
            </p:extLst>
          </p:nvPr>
        </p:nvGraphicFramePr>
        <p:xfrm>
          <a:off x="685800" y="398904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tion" r:id="rId8" imgW="1244600" imgH="406400" progId="Equation.DSMT4">
                  <p:embed/>
                </p:oleObj>
              </mc:Choice>
              <mc:Fallback>
                <p:oleObj name="Equation" r:id="rId8" imgW="1244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8904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1981200" y="402714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spontaneously broken by         </a:t>
            </a:r>
          </a:p>
        </p:txBody>
      </p:sp>
      <p:graphicFrame>
        <p:nvGraphicFramePr>
          <p:cNvPr id="17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20319"/>
              </p:ext>
            </p:extLst>
          </p:nvPr>
        </p:nvGraphicFramePr>
        <p:xfrm>
          <a:off x="5143500" y="4020790"/>
          <a:ext cx="255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10" imgW="2552700" imgH="444500" progId="Equation.DSMT4">
                  <p:embed/>
                </p:oleObj>
              </mc:Choice>
              <mc:Fallback>
                <p:oleObj name="Equation" r:id="rId10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020790"/>
                        <a:ext cx="255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457200" y="4582765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• Model has a </a:t>
            </a:r>
            <a:r>
              <a:rPr lang="en-US" sz="2000" b="1" i="1" dirty="0"/>
              <a:t>massless </a:t>
            </a:r>
            <a:r>
              <a:rPr lang="en-US" sz="2000" b="1" i="1" dirty="0" err="1"/>
              <a:t>pseudoscalar</a:t>
            </a:r>
            <a:r>
              <a:rPr lang="en-US" sz="2000" dirty="0"/>
              <a:t>, identified with pion</a:t>
            </a:r>
          </a:p>
          <a:p>
            <a:r>
              <a:rPr lang="en-US" sz="2000" dirty="0"/>
              <a:t>   — N &amp; J-L suggested chiral symmetry was not quite exact even before spontaneous symmetry breaking, hence pion has a small mass</a:t>
            </a:r>
          </a:p>
        </p:txBody>
      </p:sp>
    </p:spTree>
    <p:extLst>
      <p:ext uri="{BB962C8B-B14F-4D97-AF65-F5344CB8AC3E}">
        <p14:creationId xmlns:p14="http://schemas.microsoft.com/office/powerpoint/2010/main" val="420478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1748</Words>
  <Application>Microsoft Macintosh PowerPoint</Application>
  <PresentationFormat>On-screen Show (4:3)</PresentationFormat>
  <Paragraphs>244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Equation</vt:lpstr>
      <vt:lpstr>Prehistory of the Higgs</vt:lpstr>
      <vt:lpstr>Outline</vt:lpstr>
      <vt:lpstr>Imperial College in 1959</vt:lpstr>
      <vt:lpstr>Physics in the 1950s</vt:lpstr>
      <vt:lpstr>Symmetries</vt:lpstr>
      <vt:lpstr>Yang-Mills theory</vt:lpstr>
      <vt:lpstr>Goal of Unification</vt:lpstr>
      <vt:lpstr>Solution of Parity Problem</vt:lpstr>
      <vt:lpstr>Spontaneous Symmetry Breaking</vt:lpstr>
      <vt:lpstr>Spontaneous Symmetry Breaking</vt:lpstr>
      <vt:lpstr>Nambu-Goldstone bosons</vt:lpstr>
      <vt:lpstr>Goldstone theorem</vt:lpstr>
      <vt:lpstr>Impasse</vt:lpstr>
      <vt:lpstr>Higgs mechanism</vt:lpstr>
      <vt:lpstr>Gauge modes</vt:lpstr>
      <vt:lpstr>How is the Goldstone theorem avoided?</vt:lpstr>
      <vt:lpstr>Electroweak unification</vt:lpstr>
      <vt:lpstr>Nobel Prizes</vt:lpstr>
      <vt:lpstr>I am deeply indebted to:</vt:lpstr>
    </vt:vector>
  </TitlesOfParts>
  <Company>Tom Kibble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Higgs? — what is it for?</dc:title>
  <dc:creator>Tom Kibble</dc:creator>
  <cp:lastModifiedBy>Tom Kibble</cp:lastModifiedBy>
  <cp:revision>114</cp:revision>
  <dcterms:created xsi:type="dcterms:W3CDTF">2012-08-27T19:37:54Z</dcterms:created>
  <dcterms:modified xsi:type="dcterms:W3CDTF">2014-07-16T19:47:59Z</dcterms:modified>
</cp:coreProperties>
</file>