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42"/>
  </p:notesMasterIdLst>
  <p:sldIdLst>
    <p:sldId id="308" r:id="rId2"/>
    <p:sldId id="309" r:id="rId3"/>
    <p:sldId id="346" r:id="rId4"/>
    <p:sldId id="347" r:id="rId5"/>
    <p:sldId id="348" r:id="rId6"/>
    <p:sldId id="344" r:id="rId7"/>
    <p:sldId id="353" r:id="rId8"/>
    <p:sldId id="350" r:id="rId9"/>
    <p:sldId id="351" r:id="rId10"/>
    <p:sldId id="352" r:id="rId11"/>
    <p:sldId id="355" r:id="rId12"/>
    <p:sldId id="354" r:id="rId13"/>
    <p:sldId id="324" r:id="rId14"/>
    <p:sldId id="330" r:id="rId15"/>
    <p:sldId id="317" r:id="rId16"/>
    <p:sldId id="370" r:id="rId17"/>
    <p:sldId id="313" r:id="rId18"/>
    <p:sldId id="357" r:id="rId19"/>
    <p:sldId id="358" r:id="rId20"/>
    <p:sldId id="362" r:id="rId21"/>
    <p:sldId id="318" r:id="rId22"/>
    <p:sldId id="319" r:id="rId23"/>
    <p:sldId id="320" r:id="rId24"/>
    <p:sldId id="359" r:id="rId25"/>
    <p:sldId id="360" r:id="rId26"/>
    <p:sldId id="366" r:id="rId27"/>
    <p:sldId id="365" r:id="rId28"/>
    <p:sldId id="367" r:id="rId29"/>
    <p:sldId id="364" r:id="rId30"/>
    <p:sldId id="374" r:id="rId31"/>
    <p:sldId id="356" r:id="rId32"/>
    <p:sldId id="338" r:id="rId33"/>
    <p:sldId id="340" r:id="rId34"/>
    <p:sldId id="363" r:id="rId35"/>
    <p:sldId id="369" r:id="rId36"/>
    <p:sldId id="333" r:id="rId37"/>
    <p:sldId id="368" r:id="rId38"/>
    <p:sldId id="371" r:id="rId39"/>
    <p:sldId id="372" r:id="rId40"/>
    <p:sldId id="373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63" autoAdjust="0"/>
    <p:restoredTop sz="96880" autoAdjust="0"/>
  </p:normalViewPr>
  <p:slideViewPr>
    <p:cSldViewPr snapToGrid="0" snapToObjects="1">
      <p:cViewPr varScale="1">
        <p:scale>
          <a:sx n="88" d="100"/>
          <a:sy n="88" d="100"/>
        </p:scale>
        <p:origin x="-792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-3392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Relationship Id="rId2" Type="http://schemas.openxmlformats.org/officeDocument/2006/relationships/image" Target="../media/image52.emf"/><Relationship Id="rId3" Type="http://schemas.openxmlformats.org/officeDocument/2006/relationships/image" Target="../media/image5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3E2CC0-D517-6844-8CC7-DCFCE0959387}" type="datetimeFigureOut">
              <a:rPr lang="en-US" smtClean="0"/>
              <a:pPr/>
              <a:t>7/22/14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4EEC30-89C2-1D4A-931E-7B66676FEAE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1024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87C775-60E4-49FF-8787-E7A98CAC8A47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1468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87C775-60E4-49FF-8787-E7A98CAC8A47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3019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87C775-60E4-49FF-8787-E7A98CAC8A47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3019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66711-5ADA-453F-81BD-CC02E25D8D6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211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66711-5ADA-453F-81BD-CC02E25D8D65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211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66711-5ADA-453F-81BD-CC02E25D8D65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211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87C775-60E4-49FF-8787-E7A98CAC8A47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6874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1273" y="2626302"/>
            <a:ext cx="7481455" cy="17526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900" b="1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273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4502727" y="6356350"/>
            <a:ext cx="175952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928A06DB-3402-C948-AB0B-3C05CB271BC8}" type="datetimeFigureOut">
              <a:rPr lang="en-US" smtClean="0"/>
              <a:pPr/>
              <a:t>7/22/14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77000" y="6356350"/>
            <a:ext cx="163945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273" y="-23091"/>
            <a:ext cx="9282545" cy="6961909"/>
          </a:xfrm>
          <a:prstGeom prst="rect">
            <a:avLst/>
          </a:prstGeom>
          <a:solidFill>
            <a:srgbClr val="692A36"/>
          </a:solidFill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49521-6445-4B4A-ACED-87EB572DCA70}" type="datetimeFigureOut">
              <a:rPr lang="en-US" smtClean="0"/>
              <a:t>7/22/14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DB50-FEC8-F04C-9EBA-4696CA8C7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418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141607"/>
            <a:ext cx="8829040" cy="793114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C558-F848-42D0-A83E-5B7AD9D2CCC1}" type="datetime1">
              <a:rPr kumimoji="1" lang="ja-JP" altLang="en-US" smtClean="0"/>
              <a:t>7/22/14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CFS Weekly Meeting /24 June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8F306-9CBC-441E-9287-189F52FEF2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6901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95400" y="76200"/>
            <a:ext cx="7086600" cy="914400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Yamamoto: 2013.2.6</a:t>
            </a:r>
            <a:endParaRPr lang="en-US" altLang="ja-JP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latin typeface="Arial"/>
                <a:ea typeface="Arial Unicode MS"/>
                <a:cs typeface="Arial Unicode MS"/>
              </a:rPr>
              <a:t>SCRF Cost Overview</a:t>
            </a:r>
            <a:endParaRPr lang="en-US" altLang="ja-JP"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85ABE-900B-5F41-A7E2-B293305521C4}" type="slidenum">
              <a:rPr lang="en-US" altLang="ja-JP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538317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1273" y="2626302"/>
            <a:ext cx="7481455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900" b="1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13/May/2014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AWLC14@FNAL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202D40-8B8F-43DB-ADD0-CE0E347055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8746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g2-1vzbfhn.jpg"/>
          <p:cNvPicPr/>
          <p:nvPr userDrawn="1"/>
        </p:nvPicPr>
        <p:blipFill rotWithShape="1">
          <a:blip r:embed="rId2" cstate="screen">
            <a:alphaModFix amt="2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8372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250032" y="178595"/>
            <a:ext cx="8643938" cy="646426"/>
          </a:xfrm>
          <a:prstGeom prst="rect">
            <a:avLst/>
          </a:prstGeom>
        </p:spPr>
        <p:txBody>
          <a:bodyPr lIns="64291" tIns="32146" rIns="64291" bIns="32146"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100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535353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18260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g2-1vzbfhn.jpg"/>
          <p:cNvPicPr/>
          <p:nvPr userDrawn="1"/>
        </p:nvPicPr>
        <p:blipFill rotWithShape="1">
          <a:blip r:embed="rId2" cstate="screen">
            <a:alphaModFix amt="2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8372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xfrm>
            <a:off x="250032" y="178594"/>
            <a:ext cx="8643938" cy="741676"/>
          </a:xfrm>
          <a:prstGeom prst="rect">
            <a:avLst/>
          </a:prstGeom>
        </p:spPr>
        <p:txBody>
          <a:bodyPr lIns="64291" tIns="32146" rIns="64291" bIns="32146"/>
          <a:lstStyle>
            <a:lvl1pPr>
              <a:defRPr cap="none"/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100" cap="all" dirty="0">
                <a:solidFill>
                  <a:srgbClr val="535353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48785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1273" y="1789547"/>
            <a:ext cx="7481455" cy="3844636"/>
          </a:xfrm>
          <a:prstGeom prst="rect">
            <a:avLst/>
          </a:prstGeom>
        </p:spPr>
        <p:txBody>
          <a:bodyPr lIns="0" rIns="0"/>
          <a:lstStyle>
            <a:lvl2pPr marL="415595" indent="-415595">
              <a:defRPr sz="2200">
                <a:latin typeface="Arial"/>
                <a:cs typeface="Arial"/>
              </a:defRPr>
            </a:lvl2pPr>
            <a:lvl3pPr marL="731620" indent="-316026">
              <a:defRPr sz="1800">
                <a:latin typeface="Arial"/>
                <a:cs typeface="Arial"/>
              </a:defRPr>
            </a:lvl3pPr>
            <a:lvl4pPr marL="1038987" indent="-307367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246784" indent="-207797">
              <a:defRPr sz="1600">
                <a:latin typeface="Arial"/>
                <a:cs typeface="Arial"/>
              </a:defRPr>
            </a:lvl5pPr>
          </a:lstStyle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273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1273" y="1023698"/>
            <a:ext cx="7481455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02727" y="6356350"/>
            <a:ext cx="175952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928A06DB-3402-C948-AB0B-3C05CB271BC8}" type="datetimeFigureOut">
              <a:rPr lang="en-US" smtClean="0"/>
              <a:pPr/>
              <a:t>7/22/14</a:t>
            </a:fld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77000" y="6356350"/>
            <a:ext cx="163945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273" y="2906714"/>
            <a:ext cx="7516091" cy="1500187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273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1273" y="1023698"/>
            <a:ext cx="7481455" cy="13084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502727" y="6356350"/>
            <a:ext cx="175952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928A06DB-3402-C948-AB0B-3C05CB271BC8}" type="datetimeFigureOut">
              <a:rPr lang="en-US" smtClean="0"/>
              <a:pPr/>
              <a:t>7/22/14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77000" y="6356350"/>
            <a:ext cx="163945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3" y="1023698"/>
            <a:ext cx="7481455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273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502727" y="6356350"/>
            <a:ext cx="175952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928A06DB-3402-C948-AB0B-3C05CB271BC8}" type="datetimeFigureOut">
              <a:rPr lang="en-US" smtClean="0"/>
              <a:pPr/>
              <a:t>7/22/14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77000" y="6356350"/>
            <a:ext cx="163945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845127" y="1847273"/>
            <a:ext cx="3574473" cy="3891587"/>
          </a:xfrm>
          <a:prstGeom prst="rect">
            <a:avLst/>
          </a:prstGeom>
        </p:spPr>
        <p:txBody>
          <a:bodyPr lIns="0" rIns="0"/>
          <a:lstStyle>
            <a:lvl2pPr marL="415595" indent="-415595">
              <a:defRPr sz="2200">
                <a:latin typeface="Arial"/>
                <a:cs typeface="Arial"/>
              </a:defRPr>
            </a:lvl2pPr>
            <a:lvl3pPr marL="834076" indent="-310254">
              <a:defRPr sz="1800">
                <a:latin typeface="Arial"/>
                <a:cs typeface="Arial"/>
              </a:defRPr>
            </a:lvl3pPr>
            <a:lvl4pPr marL="1092380" indent="-261190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355013" indent="-207797">
              <a:defRPr sz="1600">
                <a:latin typeface="Arial"/>
                <a:cs typeface="Arial"/>
              </a:defRPr>
            </a:lvl5pPr>
          </a:lstStyle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726709" y="1847273"/>
            <a:ext cx="3574473" cy="3891587"/>
          </a:xfrm>
          <a:prstGeom prst="rect">
            <a:avLst/>
          </a:prstGeom>
        </p:spPr>
        <p:txBody>
          <a:bodyPr lIns="0" rIns="0"/>
          <a:lstStyle>
            <a:lvl2pPr marL="415595" indent="-415595">
              <a:defRPr sz="2200">
                <a:latin typeface="Arial"/>
                <a:cs typeface="Arial"/>
              </a:defRPr>
            </a:lvl2pPr>
            <a:lvl3pPr marL="731620" indent="-316026">
              <a:defRPr sz="1800">
                <a:latin typeface="Arial"/>
                <a:cs typeface="Arial"/>
              </a:defRPr>
            </a:lvl3pPr>
            <a:lvl4pPr marL="1038987" indent="-307367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246784" indent="-207797" defTabSz="334785">
              <a:defRPr sz="1600">
                <a:latin typeface="Arial"/>
                <a:cs typeface="Arial"/>
              </a:defRPr>
            </a:lvl5pPr>
          </a:lstStyle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1273" y="1023698"/>
            <a:ext cx="7481455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273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4502727" y="6356350"/>
            <a:ext cx="175952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928A06DB-3402-C948-AB0B-3C05CB271BC8}" type="datetimeFigureOut">
              <a:rPr lang="en-US" smtClean="0"/>
              <a:pPr/>
              <a:t>7/22/14</a:t>
            </a:fld>
            <a:endParaRPr lang="en-US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77000" y="6356350"/>
            <a:ext cx="163945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273" y="1699672"/>
            <a:ext cx="3671455" cy="470428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800" b="1">
                <a:latin typeface="Arial"/>
                <a:cs typeface="Arial"/>
              </a:defRPr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2848" y="1699696"/>
            <a:ext cx="3609880" cy="470405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1800" b="1">
                <a:latin typeface="Arial"/>
                <a:cs typeface="Arial"/>
              </a:defRPr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 hasCustomPrompt="1"/>
          </p:nvPr>
        </p:nvSpPr>
        <p:spPr>
          <a:xfrm>
            <a:off x="831273" y="2332183"/>
            <a:ext cx="3671455" cy="3502120"/>
          </a:xfrm>
          <a:prstGeom prst="rect">
            <a:avLst/>
          </a:prstGeom>
        </p:spPr>
        <p:txBody>
          <a:bodyPr lIns="0" rIns="0"/>
          <a:lstStyle>
            <a:lvl2pPr marL="415595" indent="-415595">
              <a:defRPr sz="2200">
                <a:latin typeface="Arial"/>
                <a:cs typeface="Arial"/>
              </a:defRPr>
            </a:lvl2pPr>
            <a:lvl3pPr marL="834076" indent="-310254">
              <a:defRPr sz="1800">
                <a:latin typeface="Arial"/>
                <a:cs typeface="Arial"/>
              </a:defRPr>
            </a:lvl3pPr>
            <a:lvl4pPr marL="1092380" indent="-261190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355013" indent="-207797">
              <a:defRPr sz="1600">
                <a:latin typeface="Arial"/>
                <a:cs typeface="Arial"/>
              </a:defRPr>
            </a:lvl5pPr>
          </a:lstStyle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702848" y="2332183"/>
            <a:ext cx="3609880" cy="3502119"/>
          </a:xfrm>
          <a:prstGeom prst="rect">
            <a:avLst/>
          </a:prstGeom>
        </p:spPr>
        <p:txBody>
          <a:bodyPr lIns="0" rIns="0"/>
          <a:lstStyle>
            <a:lvl2pPr marL="415595" indent="-415595">
              <a:defRPr sz="2200">
                <a:latin typeface="Arial"/>
                <a:cs typeface="Arial"/>
              </a:defRPr>
            </a:lvl2pPr>
            <a:lvl3pPr marL="731620" indent="-316026">
              <a:defRPr sz="1800">
                <a:latin typeface="Arial"/>
                <a:cs typeface="Arial"/>
              </a:defRPr>
            </a:lvl3pPr>
            <a:lvl4pPr marL="1038987" indent="-307367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246784" indent="-207797" defTabSz="334785">
              <a:defRPr sz="1600">
                <a:latin typeface="Arial"/>
                <a:cs typeface="Arial"/>
              </a:defRPr>
            </a:lvl5pPr>
          </a:lstStyle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273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1273" y="1023698"/>
            <a:ext cx="7481455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4502727" y="6356350"/>
            <a:ext cx="175952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928A06DB-3402-C948-AB0B-3C05CB271BC8}" type="datetimeFigureOut">
              <a:rPr lang="en-US" smtClean="0"/>
              <a:pPr/>
              <a:t>7/22/14</a:t>
            </a:fld>
            <a:endParaRPr lang="en-US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6477000" y="6356350"/>
            <a:ext cx="163945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273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502727" y="6356350"/>
            <a:ext cx="175952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928A06DB-3402-C948-AB0B-3C05CB271BC8}" type="datetimeFigureOut">
              <a:rPr lang="en-US" smtClean="0"/>
              <a:pPr/>
              <a:t>7/22/14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77000" y="6356350"/>
            <a:ext cx="163945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3" y="1031394"/>
            <a:ext cx="2634241" cy="65424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1500" b="1"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1031394"/>
            <a:ext cx="4737677" cy="4733636"/>
          </a:xfrm>
          <a:prstGeom prst="rect">
            <a:avLst/>
          </a:prstGeom>
        </p:spPr>
        <p:txBody>
          <a:bodyPr/>
          <a:lstStyle>
            <a:lvl1pPr>
              <a:defRPr sz="2700" baseline="0"/>
            </a:lvl1pPr>
            <a:lvl2pPr>
              <a:defRPr sz="22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1272" y="1831879"/>
            <a:ext cx="2634242" cy="39331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00" b="1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273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502727" y="6356350"/>
            <a:ext cx="175952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928A06DB-3402-C948-AB0B-3C05CB271BC8}" type="datetimeFigureOut">
              <a:rPr lang="en-US" smtClean="0"/>
              <a:pPr/>
              <a:t>7/22/14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77000" y="6356350"/>
            <a:ext cx="163945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672061"/>
            <a:ext cx="5486400" cy="566738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200" b="1"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5940"/>
            <a:ext cx="5486400" cy="35406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238799"/>
            <a:ext cx="5486400" cy="80486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300">
                <a:latin typeface="Arial"/>
                <a:cs typeface="Arial"/>
              </a:defRPr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273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502727" y="6356350"/>
            <a:ext cx="175952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928A06DB-3402-C948-AB0B-3C05CB271BC8}" type="datetimeFigureOut">
              <a:rPr lang="en-US" smtClean="0"/>
              <a:pPr/>
              <a:t>7/22/14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77000" y="6356350"/>
            <a:ext cx="163945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3.emf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1.emf"/><Relationship Id="rId19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02727" y="6356350"/>
            <a:ext cx="175952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928A06DB-3402-C948-AB0B-3C05CB271BC8}" type="datetimeFigureOut">
              <a:rPr lang="en-US" smtClean="0"/>
              <a:pPr/>
              <a:t>7/22/14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77000" y="6356350"/>
            <a:ext cx="163945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273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AAB6FA28-7AEC-3F43-9C2D-3DB969CFEC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831273" y="1039091"/>
            <a:ext cx="7481166" cy="452581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  <a:p>
            <a:pPr lvl="0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7490" y="197881"/>
            <a:ext cx="2523120" cy="4738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1273" y="633145"/>
            <a:ext cx="7481455" cy="346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1273" y="6217227"/>
            <a:ext cx="7481455" cy="346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15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6" indent="-342866" algn="l" defTabSz="457154" rtl="0" eaLnBrk="1" latinLnBrk="0" hangingPunct="1">
        <a:spcBef>
          <a:spcPct val="20000"/>
        </a:spcBef>
        <a:buFont typeface="Arial"/>
        <a:buNone/>
        <a:defRPr sz="2700" b="1" kern="1200">
          <a:solidFill>
            <a:schemeClr val="tx1"/>
          </a:solidFill>
          <a:latin typeface="Arial"/>
          <a:ea typeface="+mn-ea"/>
          <a:cs typeface="Arial"/>
        </a:defRPr>
      </a:lvl1pPr>
      <a:lvl2pPr marL="742876" indent="-285721" algn="l" defTabSz="457154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457154" rtl="0" eaLnBrk="1" latinLnBrk="0" hangingPunct="1">
        <a:spcBef>
          <a:spcPct val="20000"/>
        </a:spcBef>
        <a:buFont typeface="Lucida Grande"/>
        <a:buChar char="‒"/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040" indent="-228577" algn="l" defTabSz="457154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457154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jpeg"/><Relationship Id="rId5" Type="http://schemas.openxmlformats.org/officeDocument/2006/relationships/image" Target="../media/image23.png"/><Relationship Id="rId6" Type="http://schemas.openxmlformats.org/officeDocument/2006/relationships/image" Target="../media/image24.jpeg"/><Relationship Id="rId7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1.jpeg"/><Relationship Id="rId3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9.jp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6" Type="http://schemas.openxmlformats.org/officeDocument/2006/relationships/image" Target="../media/image44.jpeg"/><Relationship Id="rId7" Type="http://schemas.openxmlformats.org/officeDocument/2006/relationships/image" Target="../media/image45.jpeg"/><Relationship Id="rId8" Type="http://schemas.openxmlformats.org/officeDocument/2006/relationships/image" Target="../media/image46.jpeg"/><Relationship Id="rId9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51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52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5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2.png"/><Relationship Id="rId12" Type="http://schemas.openxmlformats.org/officeDocument/2006/relationships/image" Target="../media/image13.png"/><Relationship Id="rId13" Type="http://schemas.openxmlformats.org/officeDocument/2006/relationships/image" Target="../media/image63.png"/><Relationship Id="rId14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9" Type="http://schemas.openxmlformats.org/officeDocument/2006/relationships/image" Target="../media/image60.png"/><Relationship Id="rId10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82.emf"/><Relationship Id="rId3" Type="http://schemas.openxmlformats.org/officeDocument/2006/relationships/image" Target="../media/image8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emf"/><Relationship Id="rId3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381000" y="6400800"/>
            <a:ext cx="2438400" cy="457200"/>
          </a:xfrm>
          <a:prstGeom prst="rect">
            <a:avLst/>
          </a:prstGeom>
        </p:spPr>
        <p:txBody>
          <a:bodyPr lIns="91431" tIns="45715" rIns="91431" bIns="45715"/>
          <a:lstStyle/>
          <a:p>
            <a:r>
              <a:rPr lang="en-US" sz="1200" dirty="0" smtClean="0">
                <a:solidFill>
                  <a:schemeClr val="tx1"/>
                </a:solidFill>
                <a:latin typeface="+mn-lt"/>
                <a:cs typeface="Arial"/>
              </a:rPr>
              <a:t>Higgs Workshop, Paris, July 2014</a:t>
            </a:r>
          </a:p>
          <a:p>
            <a:r>
              <a:rPr lang="en-US" sz="1200" dirty="0">
                <a:solidFill>
                  <a:schemeClr val="tx1"/>
                </a:solidFill>
                <a:latin typeface="+mn-lt"/>
                <a:cs typeface="Arial"/>
              </a:rPr>
              <a:t>Mike Harrison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31577" y="990095"/>
            <a:ext cx="46631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Future Lepton Linear Colliders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Mike Harrison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642205" y="2734209"/>
            <a:ext cx="4175332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Why Linear – Issues</a:t>
            </a:r>
          </a:p>
          <a:p>
            <a:pPr algn="ctr"/>
            <a:r>
              <a:rPr lang="en-US" sz="2000" dirty="0" smtClean="0"/>
              <a:t>LC General Topology</a:t>
            </a:r>
          </a:p>
          <a:p>
            <a:pPr algn="ctr"/>
            <a:r>
              <a:rPr lang="en-US" sz="2000" dirty="0" smtClean="0"/>
              <a:t>Variations on a theme – CLIC &amp; ILC</a:t>
            </a:r>
          </a:p>
          <a:p>
            <a:pPr algn="ctr"/>
            <a:r>
              <a:rPr lang="en-US" sz="2000" dirty="0" smtClean="0"/>
              <a:t>The Technology Challenge (ILC)</a:t>
            </a:r>
          </a:p>
          <a:p>
            <a:pPr algn="ctr"/>
            <a:r>
              <a:rPr lang="en-US" sz="2000" smtClean="0"/>
              <a:t>System Tests</a:t>
            </a:r>
            <a:endParaRPr lang="en-US" sz="2000" dirty="0" smtClean="0"/>
          </a:p>
          <a:p>
            <a:pPr algn="ctr"/>
            <a:r>
              <a:rPr lang="en-US" sz="2000" dirty="0" smtClean="0"/>
              <a:t>Japan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2345032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023" y="1624627"/>
            <a:ext cx="6874948" cy="4545176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996863" y="76200"/>
            <a:ext cx="6011108" cy="580170"/>
          </a:xfrm>
          <a:prstGeom prst="rect">
            <a:avLst/>
          </a:prstGeom>
        </p:spPr>
        <p:txBody>
          <a:bodyPr/>
          <a:lstStyle>
            <a:lvl1pPr algn="ctr" defTabSz="457154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 smtClean="0"/>
              <a:t>Gradient - Why don’t we just turn them up ?</a:t>
            </a:r>
            <a:endParaRPr lang="en-GB" sz="24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74459" y="796805"/>
            <a:ext cx="6028749" cy="580170"/>
          </a:xfrm>
          <a:prstGeom prst="rect">
            <a:avLst/>
          </a:prstGeom>
        </p:spPr>
        <p:txBody>
          <a:bodyPr/>
          <a:lstStyle>
            <a:lvl1pPr algn="ctr" defTabSz="457154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 smtClean="0"/>
              <a:t>SRF vertical cavity testing – field emission</a:t>
            </a:r>
            <a:endParaRPr lang="en-GB" sz="2400" dirty="0"/>
          </a:p>
        </p:txBody>
      </p:sp>
      <p:pic>
        <p:nvPicPr>
          <p:cNvPr id="12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53901"/>
            <a:ext cx="2421203" cy="1815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14" y="1376975"/>
            <a:ext cx="2154237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381000" y="6400800"/>
            <a:ext cx="2438400" cy="457200"/>
          </a:xfrm>
          <a:prstGeom prst="rect">
            <a:avLst/>
          </a:prstGeom>
        </p:spPr>
        <p:txBody>
          <a:bodyPr lIns="91431" tIns="45715" rIns="91431" bIns="45715"/>
          <a:lstStyle/>
          <a:p>
            <a:r>
              <a:rPr lang="en-US" sz="1200" dirty="0" smtClean="0">
                <a:solidFill>
                  <a:schemeClr val="tx1"/>
                </a:solidFill>
                <a:latin typeface="+mn-lt"/>
                <a:cs typeface="Arial"/>
              </a:rPr>
              <a:t>Higgs Workshop, Paris, July 2014</a:t>
            </a:r>
          </a:p>
          <a:p>
            <a:r>
              <a:rPr lang="en-US" sz="1200" dirty="0">
                <a:solidFill>
                  <a:schemeClr val="tx1"/>
                </a:solidFill>
                <a:latin typeface="+mn-lt"/>
                <a:cs typeface="Arial"/>
              </a:rPr>
              <a:t>Mike Harrison</a:t>
            </a:r>
          </a:p>
        </p:txBody>
      </p:sp>
    </p:spTree>
    <p:extLst>
      <p:ext uri="{BB962C8B-B14F-4D97-AF65-F5344CB8AC3E}">
        <p14:creationId xmlns:p14="http://schemas.microsoft.com/office/powerpoint/2010/main" val="4009914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From: </a:t>
            </a:r>
            <a:r>
              <a:rPr lang="en-US" dirty="0" err="1" smtClean="0"/>
              <a:t>Rongli</a:t>
            </a:r>
            <a:r>
              <a:rPr lang="en-US" dirty="0" smtClean="0"/>
              <a:t> </a:t>
            </a:r>
            <a:r>
              <a:rPr lang="en-US" dirty="0" err="1" smtClean="0"/>
              <a:t>Geng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75" y="1353866"/>
            <a:ext cx="8350909" cy="3655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0383" y="5138335"/>
            <a:ext cx="4043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Step-wise scanning of high-voltage tip reveals field emitters</a:t>
            </a:r>
          </a:p>
          <a:p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4458586" y="5187225"/>
            <a:ext cx="45365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Sample transferred into integrated SEM chamber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Identified field emitter analyzed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Nb</a:t>
            </a:r>
            <a:r>
              <a:rPr lang="en-US" sz="1600" baseline="-25000" dirty="0" err="1" smtClean="0"/>
              <a:t>x</a:t>
            </a:r>
            <a:r>
              <a:rPr lang="en-US" sz="1600" dirty="0" err="1" smtClean="0"/>
              <a:t>O</a:t>
            </a:r>
            <a:r>
              <a:rPr lang="en-US" sz="1600" baseline="-25000" dirty="0" err="1" smtClean="0"/>
              <a:t>y</a:t>
            </a:r>
            <a:r>
              <a:rPr lang="en-US" sz="1600" dirty="0" smtClean="0"/>
              <a:t> granules</a:t>
            </a:r>
          </a:p>
          <a:p>
            <a:endParaRPr lang="en-US" sz="1600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334492"/>
            <a:ext cx="2438400" cy="457200"/>
          </a:xfrm>
          <a:prstGeom prst="rect">
            <a:avLst/>
          </a:prstGeom>
        </p:spPr>
        <p:txBody>
          <a:bodyPr lIns="91431" tIns="45715" rIns="91431" bIns="45715"/>
          <a:lstStyle/>
          <a:p>
            <a:r>
              <a:rPr lang="en-US" sz="1200" dirty="0" smtClean="0">
                <a:solidFill>
                  <a:schemeClr val="tx1"/>
                </a:solidFill>
                <a:latin typeface="+mn-lt"/>
                <a:cs typeface="Arial"/>
              </a:rPr>
              <a:t>Higgs Workshop, Paris, July 2014</a:t>
            </a:r>
          </a:p>
          <a:p>
            <a:r>
              <a:rPr lang="en-US" sz="1200" dirty="0">
                <a:solidFill>
                  <a:schemeClr val="tx1"/>
                </a:solidFill>
                <a:latin typeface="+mn-lt"/>
                <a:cs typeface="Arial"/>
              </a:rPr>
              <a:t>Mike Harrison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996863" y="76200"/>
            <a:ext cx="6011108" cy="580170"/>
          </a:xfrm>
          <a:prstGeom prst="rect">
            <a:avLst/>
          </a:prstGeom>
        </p:spPr>
        <p:txBody>
          <a:bodyPr/>
          <a:lstStyle>
            <a:lvl1pPr algn="ctr" defTabSz="457154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 smtClean="0"/>
              <a:t>Particulate Field Emitters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56960046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755576" y="117451"/>
            <a:ext cx="7776864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593907" y="692696"/>
            <a:ext cx="5514597" cy="4148082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GB" sz="2000" dirty="0" smtClean="0">
                <a:latin typeface="Palatino Linotype" panose="02040502050505030304" pitchFamily="18" charset="0"/>
              </a:rPr>
              <a:t>Control of niobium material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000" dirty="0" smtClean="0">
                <a:latin typeface="Palatino Linotype" panose="02040502050505030304" pitchFamily="18" charset="0"/>
              </a:rPr>
              <a:t>Mechanical construction</a:t>
            </a:r>
          </a:p>
          <a:p>
            <a:pPr lvl="1"/>
            <a:r>
              <a:rPr lang="en-GB" sz="2000" dirty="0" smtClean="0">
                <a:solidFill>
                  <a:srgbClr val="0000FF"/>
                </a:solidFill>
                <a:latin typeface="Palatino Linotype" panose="02040502050505030304" pitchFamily="18" charset="0"/>
              </a:rPr>
              <a:t>electron-beam welding (EBW)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000" dirty="0" smtClean="0">
                <a:latin typeface="Palatino Linotype" panose="02040502050505030304" pitchFamily="18" charset="0"/>
              </a:rPr>
              <a:t>Preparing RF (inner) surface ultra-clean </a:t>
            </a:r>
          </a:p>
          <a:p>
            <a:pPr marL="0" indent="0">
              <a:buNone/>
            </a:pPr>
            <a:r>
              <a:rPr lang="en-GB" sz="2000" dirty="0">
                <a:latin typeface="Palatino Linotype" panose="02040502050505030304" pitchFamily="18" charset="0"/>
              </a:rPr>
              <a:t> </a:t>
            </a:r>
            <a:r>
              <a:rPr lang="en-GB" sz="2000" dirty="0" smtClean="0">
                <a:latin typeface="Palatino Linotype" panose="02040502050505030304" pitchFamily="18" charset="0"/>
              </a:rPr>
              <a:t>    mirror surface</a:t>
            </a:r>
          </a:p>
          <a:p>
            <a:pPr lvl="1"/>
            <a:r>
              <a:rPr lang="en-GB" sz="2000" dirty="0" smtClean="0">
                <a:solidFill>
                  <a:srgbClr val="0000FF"/>
                </a:solidFill>
                <a:latin typeface="Palatino Linotype" panose="02040502050505030304" pitchFamily="18" charset="0"/>
              </a:rPr>
              <a:t>electro-polishing (EP)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000" dirty="0" smtClean="0">
                <a:latin typeface="Palatino Linotype" panose="02040502050505030304" pitchFamily="18" charset="0"/>
              </a:rPr>
              <a:t>Removing hydrogen from the surface layer</a:t>
            </a:r>
          </a:p>
          <a:p>
            <a:pPr lvl="1"/>
            <a:r>
              <a:rPr lang="en-GB" sz="2000" dirty="0" smtClean="0">
                <a:solidFill>
                  <a:srgbClr val="0000FF"/>
                </a:solidFill>
                <a:latin typeface="Palatino Linotype" panose="02040502050505030304" pitchFamily="18" charset="0"/>
              </a:rPr>
              <a:t>800 </a:t>
            </a:r>
            <a:r>
              <a:rPr lang="en-GB" sz="2000" dirty="0" err="1" smtClean="0">
                <a:solidFill>
                  <a:srgbClr val="0000FF"/>
                </a:solidFill>
                <a:latin typeface="Palatino Linotype" panose="02040502050505030304" pitchFamily="18" charset="0"/>
              </a:rPr>
              <a:t>deg</a:t>
            </a:r>
            <a:r>
              <a:rPr lang="en-GB" sz="2000" dirty="0" smtClean="0">
                <a:solidFill>
                  <a:srgbClr val="0000FF"/>
                </a:solidFill>
                <a:latin typeface="Palatino Linotype" panose="02040502050505030304" pitchFamily="18" charset="0"/>
              </a:rPr>
              <a:t> C baking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000" dirty="0" smtClean="0">
                <a:latin typeface="Palatino Linotype" panose="02040502050505030304" pitchFamily="18" charset="0"/>
              </a:rPr>
              <a:t>Removing surface contamination</a:t>
            </a:r>
          </a:p>
          <a:p>
            <a:pPr lvl="1"/>
            <a:r>
              <a:rPr lang="en-GB" sz="2000" dirty="0" smtClean="0">
                <a:solidFill>
                  <a:srgbClr val="0000FF"/>
                </a:solidFill>
                <a:latin typeface="Palatino Linotype" panose="02040502050505030304" pitchFamily="18" charset="0"/>
              </a:rPr>
              <a:t>alcohol and/or detergent rinsing</a:t>
            </a:r>
          </a:p>
          <a:p>
            <a:pPr lvl="1"/>
            <a:r>
              <a:rPr lang="en-GB" sz="2000" dirty="0" smtClean="0">
                <a:solidFill>
                  <a:srgbClr val="0000FF"/>
                </a:solidFill>
                <a:latin typeface="Palatino Linotype" panose="02040502050505030304" pitchFamily="18" charset="0"/>
              </a:rPr>
              <a:t>high-pressure rinsing (HPR)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692696"/>
            <a:ext cx="3312368" cy="2626330"/>
          </a:xfrm>
          <a:prstGeom prst="rect">
            <a:avLst/>
          </a:prstGeom>
        </p:spPr>
      </p:pic>
      <p:pic>
        <p:nvPicPr>
          <p:cNvPr id="6" name="Picture 5" descr="20091125_dc_1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3500043"/>
            <a:ext cx="1656184" cy="3169317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795477"/>
            <a:ext cx="4104456" cy="229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 descr="20070405_ftr1_03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7"/>
          <a:stretch/>
        </p:blipFill>
        <p:spPr>
          <a:xfrm>
            <a:off x="1835696" y="3501008"/>
            <a:ext cx="1584176" cy="315460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3907" y="5085184"/>
            <a:ext cx="1770181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963678" y="764704"/>
            <a:ext cx="207954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Electron-beam welding:</a:t>
            </a:r>
            <a:endParaRPr lang="fr-FR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3772" y="3553271"/>
            <a:ext cx="148790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Electropolishing</a:t>
            </a:r>
            <a:endParaRPr lang="fr-FR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00192" y="5013176"/>
            <a:ext cx="2476960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High-pressure rinsing (HPR)</a:t>
            </a:r>
            <a:endParaRPr lang="fr-FR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75860" y="3553852"/>
            <a:ext cx="1544012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800 C annealing  </a:t>
            </a:r>
          </a:p>
          <a:p>
            <a:pPr algn="ctr"/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&amp; 120 C baking</a:t>
            </a:r>
            <a:endParaRPr lang="fr-FR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996863" y="76200"/>
            <a:ext cx="6011108" cy="580170"/>
          </a:xfrm>
          <a:prstGeom prst="rect">
            <a:avLst/>
          </a:prstGeom>
        </p:spPr>
        <p:txBody>
          <a:bodyPr/>
          <a:lstStyle>
            <a:lvl1pPr algn="ctr" defTabSz="457154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 smtClean="0"/>
              <a:t>SRF: High Performance Cavities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5696848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596235" y="124657"/>
            <a:ext cx="5130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SRF Technology: R&amp;D</a:t>
            </a:r>
            <a:endParaRPr lang="en-US" sz="2800" dirty="0"/>
          </a:p>
        </p:txBody>
      </p:sp>
      <p:pic>
        <p:nvPicPr>
          <p:cNvPr id="10" name="Picture 9"/>
          <p:cNvPicPr/>
          <p:nvPr/>
        </p:nvPicPr>
        <p:blipFill>
          <a:blip r:embed="rId2"/>
          <a:stretch>
            <a:fillRect/>
          </a:stretch>
        </p:blipFill>
        <p:spPr>
          <a:xfrm>
            <a:off x="142648" y="797801"/>
            <a:ext cx="4528502" cy="3720965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/>
        </p:nvSpPr>
        <p:spPr>
          <a:xfrm>
            <a:off x="334894" y="4696299"/>
            <a:ext cx="8510090" cy="138821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kern="1200" dirty="0" smtClean="0"/>
              <a:t>Higher Q via nitrogen doping surface processing</a:t>
            </a:r>
          </a:p>
          <a:p>
            <a:r>
              <a:rPr lang="en-US" sz="2000" kern="1200" dirty="0" smtClean="0"/>
              <a:t>High Q via efficient flux expulsion cooling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70675" y="1506045"/>
            <a:ext cx="1008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Fermilab</a:t>
            </a:r>
            <a:endParaRPr lang="en-US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 flipV="1">
            <a:off x="5550157" y="2941403"/>
            <a:ext cx="5167313" cy="88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745665" y="2769001"/>
            <a:ext cx="29480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Better cavity shapes - JLAB</a:t>
            </a:r>
            <a:endParaRPr lang="en-US" sz="2000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334492"/>
            <a:ext cx="2438400" cy="457200"/>
          </a:xfrm>
          <a:prstGeom prst="rect">
            <a:avLst/>
          </a:prstGeom>
        </p:spPr>
        <p:txBody>
          <a:bodyPr lIns="91431" tIns="45715" rIns="91431" bIns="45715"/>
          <a:lstStyle/>
          <a:p>
            <a:r>
              <a:rPr lang="en-US" sz="1200" dirty="0" smtClean="0">
                <a:solidFill>
                  <a:schemeClr val="tx1"/>
                </a:solidFill>
                <a:latin typeface="+mn-lt"/>
                <a:cs typeface="Arial"/>
              </a:rPr>
              <a:t>Higgs Workshop, Paris, July 2014</a:t>
            </a:r>
          </a:p>
          <a:p>
            <a:r>
              <a:rPr lang="en-US" sz="1200" dirty="0">
                <a:solidFill>
                  <a:schemeClr val="tx1"/>
                </a:solidFill>
                <a:latin typeface="+mn-lt"/>
                <a:cs typeface="Arial"/>
              </a:rPr>
              <a:t>Mike Harrison</a:t>
            </a:r>
          </a:p>
        </p:txBody>
      </p:sp>
    </p:spTree>
    <p:extLst>
      <p:ext uri="{BB962C8B-B14F-4D97-AF65-F5344CB8AC3E}">
        <p14:creationId xmlns:p14="http://schemas.microsoft.com/office/powerpoint/2010/main" val="3409294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278107" y="124657"/>
            <a:ext cx="5642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Technology:  Production R&amp;D</a:t>
            </a:r>
            <a:endParaRPr lang="en-US" sz="2800" dirty="0"/>
          </a:p>
        </p:txBody>
      </p:sp>
      <p:pic>
        <p:nvPicPr>
          <p:cNvPr id="5" name="Picture 4" descr="\\DAPDC5\Manip\SACMElectroPolissage\BancEPV\PhotosManips\P1140323bi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67" y="797791"/>
            <a:ext cx="2448272" cy="342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4948" y="4408256"/>
            <a:ext cx="194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Vertical EP - </a:t>
            </a:r>
            <a:r>
              <a:rPr lang="en-US" dirty="0" err="1" smtClean="0"/>
              <a:t>Saclay</a:t>
            </a:r>
            <a:endParaRPr lang="en-US" dirty="0"/>
          </a:p>
        </p:txBody>
      </p:sp>
      <p:pic>
        <p:nvPicPr>
          <p:cNvPr id="9" name="図 35" descr="BiPolarEP-V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757" y="797790"/>
            <a:ext cx="4454481" cy="295132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322918" y="3749113"/>
            <a:ext cx="3594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Bi-polar EP – Faraday Technology Co </a:t>
            </a:r>
            <a:endParaRPr lang="en-US" dirty="0"/>
          </a:p>
        </p:txBody>
      </p:sp>
      <p:pic>
        <p:nvPicPr>
          <p:cNvPr id="6" name="Picture 5" descr="Screen Shot 2014-06-30 at 3.36.0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918" y="4212132"/>
            <a:ext cx="3701195" cy="24612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6789" y="5301672"/>
            <a:ext cx="3101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Barrel Polishing DESY – No EP ?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381000" y="6400800"/>
            <a:ext cx="2438400" cy="457200"/>
          </a:xfrm>
          <a:prstGeom prst="rect">
            <a:avLst/>
          </a:prstGeom>
        </p:spPr>
        <p:txBody>
          <a:bodyPr lIns="91431" tIns="45715" rIns="91431" bIns="45715"/>
          <a:lstStyle/>
          <a:p>
            <a:r>
              <a:rPr lang="en-US" sz="1200" dirty="0" smtClean="0">
                <a:solidFill>
                  <a:schemeClr val="tx1"/>
                </a:solidFill>
                <a:latin typeface="+mn-lt"/>
                <a:cs typeface="Arial"/>
              </a:rPr>
              <a:t>Higgs Workshop, Paris, July 2014</a:t>
            </a:r>
          </a:p>
          <a:p>
            <a:r>
              <a:rPr lang="en-US" sz="1200" dirty="0">
                <a:solidFill>
                  <a:schemeClr val="tx1"/>
                </a:solidFill>
                <a:latin typeface="+mn-lt"/>
                <a:cs typeface="Arial"/>
              </a:rPr>
              <a:t>Mike Harrison</a:t>
            </a:r>
          </a:p>
        </p:txBody>
      </p:sp>
    </p:spTree>
    <p:extLst>
      <p:ext uri="{BB962C8B-B14F-4D97-AF65-F5344CB8AC3E}">
        <p14:creationId xmlns:p14="http://schemas.microsoft.com/office/powerpoint/2010/main" val="805604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278107" y="124657"/>
            <a:ext cx="5642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What’s the Collision energy ?</a:t>
            </a:r>
            <a:endParaRPr lang="en-US" sz="2800" dirty="0"/>
          </a:p>
        </p:txBody>
      </p:sp>
      <p:pic>
        <p:nvPicPr>
          <p:cNvPr id="16" name="Picture 15" descr="C:\Users\Mathieu\Documents\Uni\KEK\Presentations\Presentation 9mA Meeting 20140220\Photo 2014-02-17 10 30 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26" y="3902664"/>
            <a:ext cx="8352929" cy="228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creen Shot 2014-07-15 at 3.44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0" y="544800"/>
            <a:ext cx="5418113" cy="33578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11524" y="1132674"/>
            <a:ext cx="340953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Cavity gradient performance </a:t>
            </a:r>
            <a:r>
              <a:rPr lang="en-US" dirty="0" smtClean="0"/>
              <a:t>is not uniform</a:t>
            </a:r>
          </a:p>
          <a:p>
            <a:endParaRPr lang="en-US" dirty="0"/>
          </a:p>
          <a:p>
            <a:r>
              <a:rPr lang="en-US" dirty="0" smtClean="0"/>
              <a:t>Cavities </a:t>
            </a:r>
            <a:r>
              <a:rPr lang="en-US" dirty="0" smtClean="0"/>
              <a:t>are powered in pairs to</a:t>
            </a:r>
          </a:p>
          <a:p>
            <a:r>
              <a:rPr lang="en-US" dirty="0" smtClean="0"/>
              <a:t> ensure optimal use of available</a:t>
            </a:r>
          </a:p>
          <a:p>
            <a:r>
              <a:rPr lang="en-US" dirty="0" smtClean="0"/>
              <a:t> gradient performance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272380"/>
            <a:ext cx="2438400" cy="457200"/>
          </a:xfrm>
          <a:prstGeom prst="rect">
            <a:avLst/>
          </a:prstGeom>
        </p:spPr>
        <p:txBody>
          <a:bodyPr lIns="91431" tIns="45715" rIns="91431" bIns="45715"/>
          <a:lstStyle/>
          <a:p>
            <a:r>
              <a:rPr lang="en-US" sz="1200" dirty="0" smtClean="0">
                <a:solidFill>
                  <a:schemeClr val="tx1"/>
                </a:solidFill>
                <a:latin typeface="+mn-lt"/>
                <a:cs typeface="Arial"/>
              </a:rPr>
              <a:t>Higgs Workshop, Paris, July 2014</a:t>
            </a:r>
          </a:p>
          <a:p>
            <a:r>
              <a:rPr lang="en-US" sz="1200" dirty="0">
                <a:solidFill>
                  <a:schemeClr val="tx1"/>
                </a:solidFill>
                <a:latin typeface="+mn-lt"/>
                <a:cs typeface="Arial"/>
              </a:rPr>
              <a:t>Mike Harrison</a:t>
            </a:r>
          </a:p>
        </p:txBody>
      </p:sp>
    </p:spTree>
    <p:extLst>
      <p:ext uri="{BB962C8B-B14F-4D97-AF65-F5344CB8AC3E}">
        <p14:creationId xmlns:p14="http://schemas.microsoft.com/office/powerpoint/2010/main" val="681295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278107" y="124657"/>
            <a:ext cx="5642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XFEL – 100 ILC-like cryomodules (17.5 Gev)</a:t>
            </a:r>
            <a:endParaRPr lang="en-US" sz="240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272380"/>
            <a:ext cx="2438400" cy="457200"/>
          </a:xfrm>
          <a:prstGeom prst="rect">
            <a:avLst/>
          </a:prstGeom>
        </p:spPr>
        <p:txBody>
          <a:bodyPr lIns="91431" tIns="45715" rIns="91431" bIns="45715"/>
          <a:lstStyle/>
          <a:p>
            <a:r>
              <a:rPr lang="en-US" sz="1200" dirty="0" smtClean="0">
                <a:solidFill>
                  <a:schemeClr val="tx1"/>
                </a:solidFill>
                <a:latin typeface="+mn-lt"/>
                <a:cs typeface="Arial"/>
              </a:rPr>
              <a:t>Higgs Workshop, Paris, July 2014</a:t>
            </a:r>
          </a:p>
          <a:p>
            <a:r>
              <a:rPr lang="en-US" sz="1200" dirty="0">
                <a:solidFill>
                  <a:schemeClr val="tx1"/>
                </a:solidFill>
                <a:latin typeface="+mn-lt"/>
                <a:cs typeface="Arial"/>
              </a:rPr>
              <a:t>Mike Harrison</a:t>
            </a:r>
          </a:p>
        </p:txBody>
      </p:sp>
      <p:pic>
        <p:nvPicPr>
          <p:cNvPr id="6" name="Picture 5" descr="xfel RI histogra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63" y="1252844"/>
            <a:ext cx="7053117" cy="4888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6477000" y="6356350"/>
            <a:ext cx="1639455" cy="365125"/>
          </a:xfrm>
          <a:prstGeom prst="rect">
            <a:avLst/>
          </a:prstGeom>
        </p:spPr>
        <p:txBody>
          <a:bodyPr/>
          <a:lstStyle/>
          <a:p>
            <a:r>
              <a:rPr lang="en-US" sz="1200" dirty="0" smtClean="0"/>
              <a:t>From: Nick Walker</a:t>
            </a:r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1493183" y="865319"/>
            <a:ext cx="3249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XFEL Cavity results – 230 cavities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0802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45234" y="76047"/>
            <a:ext cx="5981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Will it work ? System Tests  FLASH FEL @ DESY</a:t>
            </a:r>
            <a:endParaRPr lang="en-US" sz="2400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272380"/>
            <a:ext cx="2438400" cy="457200"/>
          </a:xfrm>
          <a:prstGeom prst="rect">
            <a:avLst/>
          </a:prstGeom>
        </p:spPr>
        <p:txBody>
          <a:bodyPr lIns="91431" tIns="45715" rIns="91431" bIns="45715"/>
          <a:lstStyle/>
          <a:p>
            <a:r>
              <a:rPr lang="en-US" sz="1200" dirty="0" smtClean="0">
                <a:solidFill>
                  <a:schemeClr val="tx1"/>
                </a:solidFill>
                <a:latin typeface="+mn-lt"/>
                <a:cs typeface="Arial"/>
              </a:rPr>
              <a:t>Higgs Workshop, Paris, July 2014</a:t>
            </a:r>
          </a:p>
          <a:p>
            <a:r>
              <a:rPr lang="en-US" sz="1200" dirty="0">
                <a:solidFill>
                  <a:schemeClr val="tx1"/>
                </a:solidFill>
                <a:latin typeface="+mn-lt"/>
                <a:cs typeface="Arial"/>
              </a:rPr>
              <a:t>Mike Harrison</a:t>
            </a:r>
          </a:p>
        </p:txBody>
      </p:sp>
      <p:pic>
        <p:nvPicPr>
          <p:cNvPr id="3" name="Picture 2" descr="Screen Shot 2014-07-15 at 3.59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86" y="835706"/>
            <a:ext cx="8304749" cy="543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94412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4997" y="124657"/>
            <a:ext cx="57038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Will it work ?  System Tests - Fermilab</a:t>
            </a:r>
            <a:endParaRPr lang="en-US" sz="2800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272380"/>
            <a:ext cx="2438400" cy="457200"/>
          </a:xfrm>
          <a:prstGeom prst="rect">
            <a:avLst/>
          </a:prstGeom>
        </p:spPr>
        <p:txBody>
          <a:bodyPr lIns="91431" tIns="45715" rIns="91431" bIns="45715"/>
          <a:lstStyle/>
          <a:p>
            <a:r>
              <a:rPr lang="en-US" sz="1200" dirty="0" smtClean="0">
                <a:solidFill>
                  <a:schemeClr val="tx1"/>
                </a:solidFill>
                <a:latin typeface="+mn-lt"/>
                <a:cs typeface="Arial"/>
              </a:rPr>
              <a:t>Higgs Workshop, Paris, July 2014</a:t>
            </a:r>
          </a:p>
          <a:p>
            <a:r>
              <a:rPr lang="en-US" sz="1200" dirty="0">
                <a:solidFill>
                  <a:schemeClr val="tx1"/>
                </a:solidFill>
                <a:latin typeface="+mn-lt"/>
                <a:cs typeface="Arial"/>
              </a:rPr>
              <a:t>Mike Harrison</a:t>
            </a:r>
          </a:p>
        </p:txBody>
      </p:sp>
      <p:pic>
        <p:nvPicPr>
          <p:cNvPr id="9" name="Content Placeholder 7" descr="CM1_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9965" y="748750"/>
            <a:ext cx="3912122" cy="295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Screen Shot 2014-07-15 at 4.05.0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84" y="3704577"/>
            <a:ext cx="7935788" cy="256780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75884" y="522267"/>
            <a:ext cx="4164082" cy="3747585"/>
            <a:chOff x="4207891" y="1289110"/>
            <a:chExt cx="6566055" cy="4823132"/>
          </a:xfrm>
        </p:grpSpPr>
        <p:pic>
          <p:nvPicPr>
            <p:cNvPr id="10" name="Picture 9" descr="CM2 gradients_all8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7891" y="1289110"/>
              <a:ext cx="4707509" cy="4823132"/>
            </a:xfrm>
            <a:prstGeom prst="rect">
              <a:avLst/>
            </a:prstGeom>
          </p:spPr>
        </p:pic>
        <p:cxnSp>
          <p:nvCxnSpPr>
            <p:cNvPr id="11" name="Straight Connector 10"/>
            <p:cNvCxnSpPr/>
            <p:nvPr/>
          </p:nvCxnSpPr>
          <p:spPr bwMode="auto">
            <a:xfrm>
              <a:off x="4792778" y="2943016"/>
              <a:ext cx="4108744" cy="0"/>
            </a:xfrm>
            <a:prstGeom prst="line">
              <a:avLst/>
            </a:prstGeom>
            <a:noFill/>
            <a:ln w="38100" cap="flat" cmpd="sng" algn="ctr">
              <a:solidFill>
                <a:srgbClr val="0099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TextBox 11"/>
            <p:cNvSpPr txBox="1"/>
            <p:nvPr/>
          </p:nvSpPr>
          <p:spPr>
            <a:xfrm>
              <a:off x="8696962" y="2533819"/>
              <a:ext cx="2076984" cy="75260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9900"/>
                  </a:solidFill>
                </a:rPr>
                <a:t>ILC Milestone</a:t>
              </a:r>
            </a:p>
            <a:p>
              <a:pPr algn="ctr"/>
              <a:r>
                <a:rPr lang="en-US" sz="1600" dirty="0" smtClean="0">
                  <a:solidFill>
                    <a:srgbClr val="009900"/>
                  </a:solidFill>
                </a:rPr>
                <a:t>31.5 MV/m</a:t>
              </a:r>
              <a:endParaRPr lang="en-US" sz="1600" dirty="0">
                <a:solidFill>
                  <a:srgbClr val="009900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 flipH="1" flipV="1">
              <a:off x="6760803" y="2910122"/>
              <a:ext cx="86347" cy="918988"/>
            </a:xfrm>
            <a:prstGeom prst="straightConnector1">
              <a:avLst/>
            </a:prstGeom>
            <a:noFill/>
            <a:ln w="3810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31243670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4" descr="stf_generalView_A1_130830low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924944"/>
            <a:ext cx="5666500" cy="3736325"/>
          </a:xfrm>
          <a:prstGeom prst="rect">
            <a:avLst/>
          </a:prstGeom>
        </p:spPr>
      </p:pic>
      <p:pic>
        <p:nvPicPr>
          <p:cNvPr id="18" name="Picture 4" descr="C:\Users\Mathieu\Documents\Uni\KEK\Presentations\Presentation 9mA Meeting 20140220\Photo 2014-02-17 10 30 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8352929" cy="228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6553200" y="6597352"/>
            <a:ext cx="2133600" cy="188912"/>
          </a:xfrm>
        </p:spPr>
        <p:txBody>
          <a:bodyPr/>
          <a:lstStyle/>
          <a:p>
            <a:fld id="{54F17353-32A0-344F-8FC4-93F64516CAF6}" type="slidenum">
              <a:rPr lang="en-US" altLang="ja-JP" smtClean="0"/>
              <a:pPr/>
              <a:t>19</a:t>
            </a:fld>
            <a:endParaRPr lang="en-US" altLang="ja-JP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587243" y="4077072"/>
            <a:ext cx="5608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/>
              <a:t>CM-1</a:t>
            </a:r>
            <a:endParaRPr kumimoji="1" lang="ja-JP" altLang="en-US" sz="1200" b="1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948264" y="4869160"/>
            <a:ext cx="1750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bg1">
                    <a:lumMod val="50000"/>
                  </a:schemeClr>
                </a:solidFill>
              </a:rPr>
              <a:t>STF Accelerator</a:t>
            </a:r>
            <a:endParaRPr kumimoji="1" lang="ja-JP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7" name="直線矢印コネクタ 6"/>
          <p:cNvCxnSpPr/>
          <p:nvPr/>
        </p:nvCxnSpPr>
        <p:spPr bwMode="auto">
          <a:xfrm>
            <a:off x="5076056" y="4293096"/>
            <a:ext cx="936104" cy="4320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テキスト ボックス 28"/>
          <p:cNvSpPr txBox="1"/>
          <p:nvPr/>
        </p:nvSpPr>
        <p:spPr>
          <a:xfrm>
            <a:off x="5292080" y="3573016"/>
            <a:ext cx="646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/>
              <a:t>CM-2a</a:t>
            </a:r>
            <a:endParaRPr kumimoji="1" lang="ja-JP" altLang="en-US" sz="1200" b="1" dirty="0"/>
          </a:p>
        </p:txBody>
      </p:sp>
      <p:cxnSp>
        <p:nvCxnSpPr>
          <p:cNvPr id="30" name="直線矢印コネクタ 29"/>
          <p:cNvCxnSpPr/>
          <p:nvPr/>
        </p:nvCxnSpPr>
        <p:spPr bwMode="auto">
          <a:xfrm>
            <a:off x="5868144" y="3789040"/>
            <a:ext cx="864096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テキスト ボックス 2"/>
          <p:cNvSpPr txBox="1"/>
          <p:nvPr/>
        </p:nvSpPr>
        <p:spPr>
          <a:xfrm>
            <a:off x="843913" y="3275111"/>
            <a:ext cx="33969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+mn-lt"/>
              </a:rPr>
              <a:t>STF cryomodule development history</a:t>
            </a:r>
            <a:endParaRPr kumimoji="1" lang="ja-JP" altLang="en-US" sz="1400" dirty="0">
              <a:latin typeface="+mn-lt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95536" y="3592088"/>
            <a:ext cx="3982380" cy="24622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 smtClean="0">
                <a:latin typeface="+mn-lt"/>
              </a:rPr>
              <a:t>2011 disassemble S1-Global, </a:t>
            </a:r>
          </a:p>
          <a:p>
            <a:r>
              <a:rPr lang="en-US" altLang="ja-JP" sz="1100" dirty="0">
                <a:latin typeface="+mn-lt"/>
              </a:rPr>
              <a:t> </a:t>
            </a:r>
            <a:r>
              <a:rPr lang="en-US" altLang="ja-JP" sz="1100" dirty="0" smtClean="0">
                <a:latin typeface="+mn-lt"/>
              </a:rPr>
              <a:t>        </a:t>
            </a:r>
            <a:r>
              <a:rPr kumimoji="1" lang="en-US" altLang="ja-JP" sz="1100" dirty="0" smtClean="0">
                <a:latin typeface="+mn-lt"/>
              </a:rPr>
              <a:t>start construction of STF accelerator(Injector + QB)</a:t>
            </a:r>
          </a:p>
          <a:p>
            <a:r>
              <a:rPr lang="en-US" altLang="ja-JP" sz="1100" dirty="0" smtClean="0">
                <a:latin typeface="+mn-lt"/>
              </a:rPr>
              <a:t>2012 Feb: QB accelerator commissioning</a:t>
            </a:r>
          </a:p>
          <a:p>
            <a:r>
              <a:rPr kumimoji="1" lang="en-US" altLang="ja-JP" sz="1100" dirty="0">
                <a:latin typeface="+mn-lt"/>
              </a:rPr>
              <a:t> </a:t>
            </a:r>
            <a:r>
              <a:rPr kumimoji="1" lang="en-US" altLang="ja-JP" sz="1100" dirty="0" smtClean="0">
                <a:latin typeface="+mn-lt"/>
              </a:rPr>
              <a:t>        Apr: beam acceleration</a:t>
            </a:r>
          </a:p>
          <a:p>
            <a:r>
              <a:rPr lang="en-US" altLang="ja-JP" sz="1100" dirty="0">
                <a:latin typeface="+mn-lt"/>
              </a:rPr>
              <a:t> </a:t>
            </a:r>
            <a:r>
              <a:rPr lang="en-US" altLang="ja-JP" sz="1100" dirty="0" smtClean="0">
                <a:latin typeface="+mn-lt"/>
              </a:rPr>
              <a:t>        Jun: beam focus for Laser-</a:t>
            </a:r>
            <a:r>
              <a:rPr lang="en-US" altLang="ja-JP" sz="1100" dirty="0">
                <a:latin typeface="+mn-lt"/>
              </a:rPr>
              <a:t>C</a:t>
            </a:r>
            <a:r>
              <a:rPr lang="en-US" altLang="ja-JP" sz="1100" dirty="0" smtClean="0">
                <a:latin typeface="+mn-lt"/>
              </a:rPr>
              <a:t>ompton</a:t>
            </a:r>
          </a:p>
          <a:p>
            <a:r>
              <a:rPr kumimoji="1" lang="en-US" altLang="ja-JP" sz="1100" dirty="0" smtClean="0">
                <a:latin typeface="+mn-lt"/>
              </a:rPr>
              <a:t>         Jul to Mar: experiment of Laser-Compton (QB)</a:t>
            </a:r>
          </a:p>
          <a:p>
            <a:r>
              <a:rPr lang="en-US" altLang="ja-JP" sz="1100" dirty="0" smtClean="0">
                <a:latin typeface="+mn-lt"/>
              </a:rPr>
              <a:t>2013 Apr: disassemble Laser-Compton</a:t>
            </a:r>
          </a:p>
          <a:p>
            <a:r>
              <a:rPr kumimoji="1" lang="en-US" altLang="ja-JP" sz="1100" dirty="0">
                <a:latin typeface="+mn-lt"/>
              </a:rPr>
              <a:t> </a:t>
            </a:r>
            <a:r>
              <a:rPr kumimoji="1" lang="en-US" altLang="ja-JP" sz="1100" dirty="0" smtClean="0">
                <a:latin typeface="+mn-lt"/>
              </a:rPr>
              <a:t>                start installation of CM-1</a:t>
            </a:r>
          </a:p>
          <a:p>
            <a:r>
              <a:rPr lang="en-US" altLang="ja-JP" sz="1100" dirty="0">
                <a:latin typeface="+mn-lt"/>
              </a:rPr>
              <a:t> </a:t>
            </a:r>
            <a:r>
              <a:rPr lang="en-US" altLang="ja-JP" sz="1100" dirty="0" smtClean="0">
                <a:latin typeface="+mn-lt"/>
              </a:rPr>
              <a:t>        Sep: two set of 4-cavity train completed</a:t>
            </a:r>
          </a:p>
          <a:p>
            <a:r>
              <a:rPr kumimoji="1" lang="en-US" altLang="ja-JP" sz="1100" dirty="0">
                <a:latin typeface="+mn-lt"/>
              </a:rPr>
              <a:t> </a:t>
            </a:r>
            <a:r>
              <a:rPr kumimoji="1" lang="en-US" altLang="ja-JP" sz="1100" dirty="0" smtClean="0">
                <a:latin typeface="+mn-lt"/>
              </a:rPr>
              <a:t>        Oct: Cryomodule assembly in STF tunnel</a:t>
            </a:r>
          </a:p>
          <a:p>
            <a:r>
              <a:rPr lang="en-US" altLang="ja-JP" sz="1100" dirty="0">
                <a:latin typeface="+mn-lt"/>
              </a:rPr>
              <a:t> </a:t>
            </a:r>
            <a:r>
              <a:rPr lang="en-US" altLang="ja-JP" sz="1100" dirty="0" smtClean="0">
                <a:latin typeface="+mn-lt"/>
              </a:rPr>
              <a:t>        Dec: CM-1 completed</a:t>
            </a:r>
          </a:p>
          <a:p>
            <a:r>
              <a:rPr kumimoji="1" lang="en-US" altLang="ja-JP" sz="1100" dirty="0" smtClean="0">
                <a:latin typeface="+mn-lt"/>
              </a:rPr>
              <a:t>2014 Apr: start CM-2a assembly</a:t>
            </a:r>
          </a:p>
          <a:p>
            <a:r>
              <a:rPr lang="en-US" altLang="ja-JP" sz="1100" dirty="0">
                <a:latin typeface="+mn-lt"/>
              </a:rPr>
              <a:t> </a:t>
            </a:r>
            <a:r>
              <a:rPr lang="en-US" altLang="ja-JP" sz="1100" dirty="0" smtClean="0">
                <a:latin typeface="+mn-lt"/>
              </a:rPr>
              <a:t>        Jul: CM-1 and CM-2a connection will be completed</a:t>
            </a:r>
          </a:p>
          <a:p>
            <a:r>
              <a:rPr kumimoji="1" lang="en-US" altLang="ja-JP" sz="1100" dirty="0">
                <a:latin typeface="+mn-lt"/>
              </a:rPr>
              <a:t> </a:t>
            </a:r>
            <a:r>
              <a:rPr kumimoji="1" lang="en-US" altLang="ja-JP" sz="1100" dirty="0" smtClean="0">
                <a:latin typeface="+mn-lt"/>
              </a:rPr>
              <a:t>        Oct: Cool-down test</a:t>
            </a:r>
            <a:endParaRPr kumimoji="1" lang="ja-JP" altLang="en-US" sz="1100" dirty="0">
              <a:latin typeface="+mn-lt"/>
            </a:endParaRPr>
          </a:p>
        </p:txBody>
      </p:sp>
      <p:pic>
        <p:nvPicPr>
          <p:cNvPr id="6" name="図 5" descr="CM-2a-0509201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542" y="5296919"/>
            <a:ext cx="3123456" cy="1379649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4240859" y="2811997"/>
            <a:ext cx="692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bg1"/>
                </a:solidFill>
              </a:rPr>
              <a:t>CM-1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990804" y="6288112"/>
            <a:ext cx="810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bg1"/>
                </a:solidFill>
              </a:rPr>
              <a:t>CM-2a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83265" y="124657"/>
            <a:ext cx="4889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Will it work ? System Tests - KEK</a:t>
            </a:r>
            <a:endParaRPr lang="en-US" sz="2800" dirty="0"/>
          </a:p>
        </p:txBody>
      </p:sp>
      <p:sp>
        <p:nvSpPr>
          <p:cNvPr id="22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272380"/>
            <a:ext cx="2438400" cy="457200"/>
          </a:xfrm>
          <a:prstGeom prst="rect">
            <a:avLst/>
          </a:prstGeom>
        </p:spPr>
        <p:txBody>
          <a:bodyPr lIns="91431" tIns="45715" rIns="91431" bIns="45715"/>
          <a:lstStyle/>
          <a:p>
            <a:r>
              <a:rPr lang="en-US" sz="1200" dirty="0" smtClean="0">
                <a:solidFill>
                  <a:schemeClr val="tx1"/>
                </a:solidFill>
                <a:latin typeface="+mn-lt"/>
                <a:cs typeface="Arial"/>
              </a:rPr>
              <a:t>Higgs Workshop, Paris, July 2014</a:t>
            </a:r>
          </a:p>
          <a:p>
            <a:r>
              <a:rPr lang="en-US" sz="1200" dirty="0">
                <a:solidFill>
                  <a:schemeClr val="tx1"/>
                </a:solidFill>
                <a:latin typeface="+mn-lt"/>
                <a:cs typeface="Arial"/>
              </a:rPr>
              <a:t>Mike Harrison</a:t>
            </a:r>
          </a:p>
        </p:txBody>
      </p:sp>
    </p:spTree>
    <p:extLst>
      <p:ext uri="{BB962C8B-B14F-4D97-AF65-F5344CB8AC3E}">
        <p14:creationId xmlns:p14="http://schemas.microsoft.com/office/powerpoint/2010/main" val="3446528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4068" y="1036430"/>
            <a:ext cx="841304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dominant advantage of a linear collider is that it avoids synchrotron radiation thus, in principle, it is not subject to </a:t>
            </a:r>
            <a:r>
              <a:rPr lang="en-US" sz="2000" dirty="0" smtClean="0"/>
              <a:t>the same </a:t>
            </a:r>
            <a:r>
              <a:rPr lang="en-US" sz="2000" dirty="0" smtClean="0"/>
              <a:t>limitations on collision energy as circular machines.</a:t>
            </a:r>
          </a:p>
          <a:p>
            <a:endParaRPr lang="en-US" sz="2000" dirty="0"/>
          </a:p>
          <a:p>
            <a:r>
              <a:rPr lang="en-US" sz="2000" dirty="0" smtClean="0"/>
              <a:t>The dominant feature of a linear collider is that it is a single pass machine</a:t>
            </a:r>
            <a:r>
              <a:rPr lang="en-US" sz="2000" dirty="0" smtClean="0"/>
              <a:t>.  (Beam current x energy -&gt; power which is then dumped.)  </a:t>
            </a:r>
            <a:r>
              <a:rPr lang="en-US" sz="2000" dirty="0" smtClean="0"/>
              <a:t>This raises issues of:</a:t>
            </a:r>
          </a:p>
          <a:p>
            <a:endParaRPr lang="en-US" sz="2000" dirty="0" smtClean="0"/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Efficiency -&gt; Power Consumption -&gt; 2-beam, SRF</a:t>
            </a:r>
          </a:p>
          <a:p>
            <a:pPr marL="800100" lvl="1" indent="-342900">
              <a:buFont typeface="Arial"/>
              <a:buChar char="•"/>
            </a:pPr>
            <a:endParaRPr lang="en-US" sz="2000" dirty="0" smtClean="0"/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Luminosity -&gt; Very Small Beams at the IP (nm) -&gt; </a:t>
            </a:r>
            <a:r>
              <a:rPr lang="en-US" sz="2000" dirty="0" smtClean="0"/>
              <a:t>state</a:t>
            </a:r>
            <a:r>
              <a:rPr lang="en-US" sz="2000" dirty="0"/>
              <a:t>-of-the-art damping </a:t>
            </a:r>
            <a:r>
              <a:rPr lang="en-US" sz="2000" dirty="0" smtClean="0"/>
              <a:t>rings, </a:t>
            </a:r>
            <a:r>
              <a:rPr lang="en-US" sz="2000" dirty="0"/>
              <a:t>emittance dilution sensitivity, complex </a:t>
            </a:r>
            <a:r>
              <a:rPr lang="en-US" sz="2000" dirty="0" smtClean="0"/>
              <a:t>beam delivery optics, </a:t>
            </a:r>
            <a:r>
              <a:rPr lang="en-US" sz="2000" dirty="0" smtClean="0"/>
              <a:t>IP </a:t>
            </a:r>
            <a:r>
              <a:rPr lang="en-US" sz="2000" dirty="0" smtClean="0"/>
              <a:t>&amp; beam </a:t>
            </a:r>
            <a:r>
              <a:rPr lang="en-US" sz="2000" dirty="0" smtClean="0"/>
              <a:t>stability</a:t>
            </a:r>
          </a:p>
          <a:p>
            <a:pPr marL="800100" lvl="1" indent="-342900">
              <a:buFont typeface="Arial"/>
              <a:buChar char="•"/>
            </a:pPr>
            <a:endParaRPr lang="en-US" sz="2000" dirty="0" smtClean="0"/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Accelerating Gradient -&gt; higher gradients -&gt; shorter linac -&gt; less cost</a:t>
            </a:r>
          </a:p>
          <a:p>
            <a:endParaRPr lang="en-US" sz="2000" dirty="0"/>
          </a:p>
          <a:p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3883265" y="124657"/>
            <a:ext cx="18343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Why Linear</a:t>
            </a:r>
            <a:endParaRPr lang="en-US" sz="2800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381000" y="6400800"/>
            <a:ext cx="2438400" cy="457200"/>
          </a:xfrm>
          <a:prstGeom prst="rect">
            <a:avLst/>
          </a:prstGeom>
        </p:spPr>
        <p:txBody>
          <a:bodyPr lIns="91431" tIns="45715" rIns="91431" bIns="45715"/>
          <a:lstStyle/>
          <a:p>
            <a:r>
              <a:rPr lang="en-US" sz="1200" dirty="0" smtClean="0">
                <a:solidFill>
                  <a:schemeClr val="tx1"/>
                </a:solidFill>
                <a:latin typeface="+mn-lt"/>
                <a:cs typeface="Arial"/>
              </a:rPr>
              <a:t>Higgs Workshop, Paris, July 2014</a:t>
            </a:r>
          </a:p>
          <a:p>
            <a:r>
              <a:rPr lang="en-US" sz="1200" dirty="0">
                <a:solidFill>
                  <a:schemeClr val="tx1"/>
                </a:solidFill>
                <a:latin typeface="+mn-lt"/>
                <a:cs typeface="Arial"/>
              </a:rPr>
              <a:t>Mike Harrison</a:t>
            </a:r>
          </a:p>
        </p:txBody>
      </p:sp>
    </p:spTree>
    <p:extLst>
      <p:ext uri="{BB962C8B-B14F-4D97-AF65-F5344CB8AC3E}">
        <p14:creationId xmlns:p14="http://schemas.microsoft.com/office/powerpoint/2010/main" val="332345032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8050" y="1177925"/>
            <a:ext cx="7410450" cy="538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339850" y="3902075"/>
            <a:ext cx="1285875" cy="646113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C00000"/>
                </a:solidFill>
                <a:latin typeface="Calibri"/>
                <a:ea typeface="ＭＳ Ｐゴシック" charset="-128"/>
                <a:cs typeface="Calibri"/>
              </a:rPr>
              <a:t>High current, full</a:t>
            </a:r>
          </a:p>
          <a:p>
            <a:pPr>
              <a:defRPr/>
            </a:pPr>
            <a:r>
              <a:rPr lang="en-US" sz="1200" b="1" dirty="0">
                <a:solidFill>
                  <a:srgbClr val="C00000"/>
                </a:solidFill>
                <a:latin typeface="Calibri"/>
                <a:ea typeface="ＭＳ Ｐゴシック" charset="-128"/>
                <a:cs typeface="Calibri"/>
              </a:rPr>
              <a:t>beam-loading operation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986213" y="1177925"/>
            <a:ext cx="1700212" cy="646113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C00000"/>
                </a:solidFill>
                <a:latin typeface="Calibri"/>
                <a:ea typeface="ＭＳ Ｐゴシック" charset="-128"/>
                <a:cs typeface="Calibri"/>
              </a:rPr>
              <a:t>Operation of isochronous lines and rings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70038" y="6470650"/>
            <a:ext cx="1581150" cy="249238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C00000"/>
                </a:solidFill>
                <a:latin typeface="Calibri"/>
                <a:ea typeface="ＭＳ Ｐゴシック" charset="-128"/>
                <a:cs typeface="Calibri"/>
              </a:rPr>
              <a:t>Bunch phase coding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286625" y="3922713"/>
            <a:ext cx="1733550" cy="830262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  <a:latin typeface="Calibri" pitchFamily="34" charset="0"/>
              </a:rPr>
              <a:t>Beam recombination and current multiplication  by RF deflectors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113588" y="5354638"/>
            <a:ext cx="1624012" cy="1200150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  <a:latin typeface="Calibri" pitchFamily="34" charset="0"/>
              </a:rPr>
              <a:t>12 GHz power generation by drive beam deceleration</a:t>
            </a:r>
          </a:p>
          <a:p>
            <a:endParaRPr lang="en-US" sz="1200" b="1" dirty="0">
              <a:solidFill>
                <a:srgbClr val="C00000"/>
              </a:solidFill>
              <a:latin typeface="Calibri" pitchFamily="34" charset="0"/>
            </a:endParaRPr>
          </a:p>
          <a:p>
            <a:r>
              <a:rPr lang="en-US" sz="1200" b="1" dirty="0">
                <a:solidFill>
                  <a:srgbClr val="C00000"/>
                </a:solidFill>
                <a:latin typeface="Calibri" pitchFamily="34" charset="0"/>
              </a:rPr>
              <a:t>High-gradient two-beam acceleration</a:t>
            </a: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288" y="968375"/>
            <a:ext cx="2941637" cy="171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Straight Connector 10"/>
          <p:cNvCxnSpPr>
            <a:cxnSpLocks noChangeShapeType="1"/>
          </p:cNvCxnSpPr>
          <p:nvPr/>
        </p:nvCxnSpPr>
        <p:spPr bwMode="auto">
          <a:xfrm>
            <a:off x="4237038" y="3451225"/>
            <a:ext cx="257175" cy="206375"/>
          </a:xfrm>
          <a:prstGeom prst="line">
            <a:avLst/>
          </a:prstGeom>
          <a:noFill/>
          <a:ln w="25400">
            <a:solidFill>
              <a:srgbClr val="00187E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3209925" y="2921000"/>
            <a:ext cx="1062038" cy="547688"/>
          </a:xfrm>
          <a:prstGeom prst="rect">
            <a:avLst/>
          </a:prstGeom>
          <a:solidFill>
            <a:srgbClr val="DCE6F2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defTabSz="457200">
              <a:spcBef>
                <a:spcPct val="20000"/>
              </a:spcBef>
              <a:buFont typeface="Arial" pitchFamily="34" charset="0"/>
              <a:buNone/>
            </a:pPr>
            <a:r>
              <a:rPr lang="en-GB" sz="1400">
                <a:solidFill>
                  <a:srgbClr val="00187E"/>
                </a:solidFill>
                <a:latin typeface="Calibri" pitchFamily="34" charset="0"/>
              </a:rPr>
              <a:t>4 A, 1.4us</a:t>
            </a:r>
          </a:p>
          <a:p>
            <a:pPr algn="ctr" defTabSz="457200">
              <a:spcBef>
                <a:spcPct val="20000"/>
              </a:spcBef>
              <a:buFont typeface="Arial" pitchFamily="34" charset="0"/>
              <a:buNone/>
            </a:pPr>
            <a:r>
              <a:rPr lang="en-GB" sz="1400">
                <a:solidFill>
                  <a:srgbClr val="00187E"/>
                </a:solidFill>
                <a:latin typeface="Calibri" pitchFamily="34" charset="0"/>
              </a:rPr>
              <a:t>120 MeV</a:t>
            </a:r>
            <a:endParaRPr lang="en-GB" sz="1400">
              <a:latin typeface="Calibri" pitchFamily="34" charset="0"/>
            </a:endParaRPr>
          </a:p>
        </p:txBody>
      </p:sp>
      <p:cxnSp>
        <p:nvCxnSpPr>
          <p:cNvPr id="13" name="Straight Connector 12"/>
          <p:cNvCxnSpPr>
            <a:cxnSpLocks noChangeShapeType="1"/>
          </p:cNvCxnSpPr>
          <p:nvPr/>
        </p:nvCxnSpPr>
        <p:spPr bwMode="auto">
          <a:xfrm>
            <a:off x="5426075" y="3544888"/>
            <a:ext cx="541338" cy="138112"/>
          </a:xfrm>
          <a:prstGeom prst="line">
            <a:avLst/>
          </a:prstGeom>
          <a:noFill/>
          <a:ln w="25400">
            <a:solidFill>
              <a:srgbClr val="00187E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5907088" y="3590925"/>
            <a:ext cx="1071562" cy="546100"/>
          </a:xfrm>
          <a:prstGeom prst="rect">
            <a:avLst/>
          </a:prstGeom>
          <a:solidFill>
            <a:srgbClr val="DCE6F2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defTabSz="457200">
              <a:spcBef>
                <a:spcPct val="20000"/>
              </a:spcBef>
              <a:buFont typeface="Arial" pitchFamily="34" charset="0"/>
              <a:buNone/>
            </a:pPr>
            <a:r>
              <a:rPr lang="en-GB" sz="1400">
                <a:solidFill>
                  <a:srgbClr val="00187E"/>
                </a:solidFill>
                <a:latin typeface="Calibri" pitchFamily="34" charset="0"/>
              </a:rPr>
              <a:t>30 A, 140 ns</a:t>
            </a:r>
          </a:p>
          <a:p>
            <a:pPr algn="ctr" defTabSz="457200">
              <a:spcBef>
                <a:spcPct val="20000"/>
              </a:spcBef>
              <a:buFont typeface="Arial" pitchFamily="34" charset="0"/>
              <a:buNone/>
            </a:pPr>
            <a:r>
              <a:rPr lang="en-GB" sz="1400">
                <a:solidFill>
                  <a:srgbClr val="00187E"/>
                </a:solidFill>
                <a:latin typeface="Calibri" pitchFamily="34" charset="0"/>
              </a:rPr>
              <a:t>120 MeV</a:t>
            </a:r>
            <a:endParaRPr lang="en-GB" sz="1400">
              <a:latin typeface="Calibri" pitchFamily="34" charset="0"/>
            </a:endParaRPr>
          </a:p>
        </p:txBody>
      </p:sp>
      <p:cxnSp>
        <p:nvCxnSpPr>
          <p:cNvPr id="15" name="Straight Connector 14"/>
          <p:cNvCxnSpPr>
            <a:cxnSpLocks noChangeShapeType="1"/>
          </p:cNvCxnSpPr>
          <p:nvPr/>
        </p:nvCxnSpPr>
        <p:spPr bwMode="auto">
          <a:xfrm rot="5400000">
            <a:off x="3225800" y="5081588"/>
            <a:ext cx="798513" cy="249237"/>
          </a:xfrm>
          <a:prstGeom prst="line">
            <a:avLst/>
          </a:prstGeom>
          <a:noFill/>
          <a:ln w="25400">
            <a:solidFill>
              <a:srgbClr val="00187E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3187700" y="5614988"/>
            <a:ext cx="1084263" cy="547687"/>
          </a:xfrm>
          <a:prstGeom prst="rect">
            <a:avLst/>
          </a:prstGeom>
          <a:solidFill>
            <a:srgbClr val="DCE6F2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 defTabSz="457200">
              <a:spcBef>
                <a:spcPct val="20000"/>
              </a:spcBef>
              <a:buFont typeface="Arial" pitchFamily="34" charset="0"/>
              <a:buNone/>
            </a:pPr>
            <a:r>
              <a:rPr lang="en-GB" sz="1400" dirty="0">
                <a:solidFill>
                  <a:srgbClr val="00187E"/>
                </a:solidFill>
                <a:latin typeface="Calibri" pitchFamily="34" charset="0"/>
              </a:rPr>
              <a:t>30 A, 140 ns</a:t>
            </a:r>
          </a:p>
          <a:p>
            <a:pPr algn="ctr" defTabSz="457200">
              <a:spcBef>
                <a:spcPct val="20000"/>
              </a:spcBef>
              <a:buFont typeface="Arial" pitchFamily="34" charset="0"/>
              <a:buNone/>
            </a:pPr>
            <a:r>
              <a:rPr lang="en-GB" sz="1400" dirty="0">
                <a:solidFill>
                  <a:srgbClr val="00187E"/>
                </a:solidFill>
                <a:latin typeface="Calibri" pitchFamily="34" charset="0"/>
              </a:rPr>
              <a:t>60 MeV</a:t>
            </a:r>
            <a:endParaRPr lang="en-GB" sz="1400" dirty="0">
              <a:latin typeface="Calibri" pitchFamily="34" charset="0"/>
            </a:endParaRPr>
          </a:p>
        </p:txBody>
      </p:sp>
      <p:pic>
        <p:nvPicPr>
          <p:cNvPr id="17" name="Picture 6" descr="DSC_015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8288" y="658813"/>
            <a:ext cx="2357437" cy="27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1" descr="DSCN589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8050" y="1077913"/>
            <a:ext cx="2416175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8" descr="DSCN589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97625" y="1177925"/>
            <a:ext cx="2411413" cy="180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1" descr="1006091_06-A4-at-144-dpi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0038" y="1700213"/>
            <a:ext cx="2924175" cy="210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12" descr="1006091_05-A4-at-144-dpi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6713" y="4137025"/>
            <a:ext cx="2611437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 descr="RR20100408002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67413" y="2054225"/>
            <a:ext cx="3052762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/>
          <p:cNvSpPr txBox="1"/>
          <p:nvPr/>
        </p:nvSpPr>
        <p:spPr>
          <a:xfrm>
            <a:off x="2844484" y="124657"/>
            <a:ext cx="6117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Will it work ? System Tests – CLIC CTF3 @ CERN</a:t>
            </a:r>
            <a:endParaRPr lang="en-US" sz="2400" dirty="0"/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58170" y="6412533"/>
            <a:ext cx="1639455" cy="365125"/>
          </a:xfrm>
        </p:spPr>
        <p:txBody>
          <a:bodyPr/>
          <a:lstStyle/>
          <a:p>
            <a:r>
              <a:rPr lang="en-US" dirty="0" smtClean="0"/>
              <a:t>From: </a:t>
            </a:r>
            <a:r>
              <a:rPr lang="en-US" dirty="0" err="1" smtClean="0"/>
              <a:t>Steinar</a:t>
            </a:r>
            <a:r>
              <a:rPr lang="en-US" dirty="0" smtClean="0"/>
              <a:t> </a:t>
            </a:r>
            <a:r>
              <a:rPr lang="en-US" dirty="0" err="1" smtClean="0"/>
              <a:t>Stapnes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9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2" grpId="0" animBg="1"/>
      <p:bldP spid="14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Fig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791" y="931613"/>
            <a:ext cx="7750286" cy="3733714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2982351" y="134881"/>
            <a:ext cx="5981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Will it work ? System Tests: ATF 2 @ KEK</a:t>
            </a:r>
            <a:endParaRPr kumimoji="1" lang="ja-JP" altLang="en-US" sz="24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grpSp>
        <p:nvGrpSpPr>
          <p:cNvPr id="5" name="グループ化 22"/>
          <p:cNvGrpSpPr>
            <a:grpSpLocks noChangeAspect="1"/>
          </p:cNvGrpSpPr>
          <p:nvPr/>
        </p:nvGrpSpPr>
        <p:grpSpPr>
          <a:xfrm flipV="1">
            <a:off x="252232" y="4785716"/>
            <a:ext cx="3659773" cy="556939"/>
            <a:chOff x="1047385" y="3811715"/>
            <a:chExt cx="7527894" cy="1145585"/>
          </a:xfrm>
        </p:grpSpPr>
        <p:sp>
          <p:nvSpPr>
            <p:cNvPr id="6" name="六角形 23"/>
            <p:cNvSpPr/>
            <p:nvPr/>
          </p:nvSpPr>
          <p:spPr>
            <a:xfrm rot="16200000">
              <a:off x="6574064" y="4151432"/>
              <a:ext cx="672940" cy="494972"/>
            </a:xfrm>
            <a:prstGeom prst="hexagon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kern="1200" dirty="0"/>
            </a:p>
          </p:txBody>
        </p:sp>
        <p:grpSp>
          <p:nvGrpSpPr>
            <p:cNvPr id="7" name="Group 6"/>
            <p:cNvGrpSpPr>
              <a:grpSpLocks noChangeAspect="1"/>
            </p:cNvGrpSpPr>
            <p:nvPr/>
          </p:nvGrpSpPr>
          <p:grpSpPr bwMode="auto">
            <a:xfrm>
              <a:off x="5829932" y="3853284"/>
              <a:ext cx="292894" cy="1104016"/>
              <a:chOff x="340" y="1162"/>
              <a:chExt cx="634" cy="2767"/>
            </a:xfrm>
          </p:grpSpPr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340" y="1162"/>
                <a:ext cx="317" cy="2767"/>
              </a:xfrm>
              <a:custGeom>
                <a:avLst/>
                <a:gdLst>
                  <a:gd name="T0" fmla="*/ 317 w 317"/>
                  <a:gd name="T1" fmla="*/ 0 h 2767"/>
                  <a:gd name="T2" fmla="*/ 0 w 317"/>
                  <a:gd name="T3" fmla="*/ 1406 h 2767"/>
                  <a:gd name="T4" fmla="*/ 317 w 317"/>
                  <a:gd name="T5" fmla="*/ 2767 h 27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7" h="2767">
                    <a:moveTo>
                      <a:pt x="317" y="0"/>
                    </a:moveTo>
                    <a:cubicBezTo>
                      <a:pt x="158" y="472"/>
                      <a:pt x="0" y="945"/>
                      <a:pt x="0" y="1406"/>
                    </a:cubicBezTo>
                    <a:cubicBezTo>
                      <a:pt x="0" y="1867"/>
                      <a:pt x="158" y="2317"/>
                      <a:pt x="317" y="2767"/>
                    </a:cubicBezTo>
                  </a:path>
                </a:pathLst>
              </a:custGeom>
              <a:noFill/>
              <a:ln w="28575" cmpd="sng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kern="1200" dirty="0"/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 flipH="1">
                <a:off x="657" y="1162"/>
                <a:ext cx="317" cy="2767"/>
              </a:xfrm>
              <a:custGeom>
                <a:avLst/>
                <a:gdLst>
                  <a:gd name="T0" fmla="*/ 317 w 317"/>
                  <a:gd name="T1" fmla="*/ 0 h 2767"/>
                  <a:gd name="T2" fmla="*/ 0 w 317"/>
                  <a:gd name="T3" fmla="*/ 1406 h 2767"/>
                  <a:gd name="T4" fmla="*/ 317 w 317"/>
                  <a:gd name="T5" fmla="*/ 2767 h 27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7" h="2767">
                    <a:moveTo>
                      <a:pt x="317" y="0"/>
                    </a:moveTo>
                    <a:cubicBezTo>
                      <a:pt x="158" y="472"/>
                      <a:pt x="0" y="945"/>
                      <a:pt x="0" y="1406"/>
                    </a:cubicBezTo>
                    <a:cubicBezTo>
                      <a:pt x="0" y="1867"/>
                      <a:pt x="158" y="2317"/>
                      <a:pt x="317" y="2767"/>
                    </a:cubicBezTo>
                  </a:path>
                </a:pathLst>
              </a:custGeom>
              <a:noFill/>
              <a:ln w="28575" cmpd="sng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kern="1200" dirty="0"/>
              </a:p>
            </p:txBody>
          </p:sp>
        </p:grpSp>
        <p:grpSp>
          <p:nvGrpSpPr>
            <p:cNvPr id="8" name="Group 7"/>
            <p:cNvGrpSpPr>
              <a:grpSpLocks noChangeAspect="1"/>
            </p:cNvGrpSpPr>
            <p:nvPr/>
          </p:nvGrpSpPr>
          <p:grpSpPr bwMode="auto">
            <a:xfrm>
              <a:off x="7158020" y="3824583"/>
              <a:ext cx="432873" cy="1108804"/>
              <a:chOff x="499" y="1153"/>
              <a:chExt cx="937" cy="2779"/>
            </a:xfrm>
          </p:grpSpPr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1119" y="1153"/>
                <a:ext cx="317" cy="2767"/>
              </a:xfrm>
              <a:custGeom>
                <a:avLst/>
                <a:gdLst>
                  <a:gd name="T0" fmla="*/ 317 w 317"/>
                  <a:gd name="T1" fmla="*/ 0 h 2767"/>
                  <a:gd name="T2" fmla="*/ 0 w 317"/>
                  <a:gd name="T3" fmla="*/ 1406 h 2767"/>
                  <a:gd name="T4" fmla="*/ 317 w 317"/>
                  <a:gd name="T5" fmla="*/ 2767 h 27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7" h="2767">
                    <a:moveTo>
                      <a:pt x="317" y="0"/>
                    </a:moveTo>
                    <a:cubicBezTo>
                      <a:pt x="158" y="472"/>
                      <a:pt x="0" y="945"/>
                      <a:pt x="0" y="1406"/>
                    </a:cubicBezTo>
                    <a:cubicBezTo>
                      <a:pt x="0" y="1867"/>
                      <a:pt x="158" y="2317"/>
                      <a:pt x="317" y="2767"/>
                    </a:cubicBez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kern="1200" dirty="0"/>
              </a:p>
            </p:txBody>
          </p:sp>
          <p:sp>
            <p:nvSpPr>
              <p:cNvPr id="18" name="Freeform 17"/>
              <p:cNvSpPr>
                <a:spLocks/>
              </p:cNvSpPr>
              <p:nvPr/>
            </p:nvSpPr>
            <p:spPr bwMode="auto">
              <a:xfrm flipH="1">
                <a:off x="499" y="1165"/>
                <a:ext cx="317" cy="2767"/>
              </a:xfrm>
              <a:custGeom>
                <a:avLst/>
                <a:gdLst>
                  <a:gd name="T0" fmla="*/ 317 w 317"/>
                  <a:gd name="T1" fmla="*/ 0 h 2767"/>
                  <a:gd name="T2" fmla="*/ 0 w 317"/>
                  <a:gd name="T3" fmla="*/ 1406 h 2767"/>
                  <a:gd name="T4" fmla="*/ 317 w 317"/>
                  <a:gd name="T5" fmla="*/ 2767 h 27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7" h="2767">
                    <a:moveTo>
                      <a:pt x="317" y="0"/>
                    </a:moveTo>
                    <a:cubicBezTo>
                      <a:pt x="158" y="472"/>
                      <a:pt x="0" y="945"/>
                      <a:pt x="0" y="1406"/>
                    </a:cubicBezTo>
                    <a:cubicBezTo>
                      <a:pt x="0" y="1867"/>
                      <a:pt x="158" y="2317"/>
                      <a:pt x="317" y="2767"/>
                    </a:cubicBez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kern="1200" dirty="0"/>
              </a:p>
            </p:txBody>
          </p:sp>
        </p:grpSp>
        <p:cxnSp>
          <p:nvCxnSpPr>
            <p:cNvPr id="9" name="直線コネクタ 26"/>
            <p:cNvCxnSpPr>
              <a:cxnSpLocks noChangeAspect="1"/>
            </p:cNvCxnSpPr>
            <p:nvPr/>
          </p:nvCxnSpPr>
          <p:spPr>
            <a:xfrm flipV="1">
              <a:off x="7162919" y="3832075"/>
              <a:ext cx="432874" cy="23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27"/>
            <p:cNvCxnSpPr/>
            <p:nvPr/>
          </p:nvCxnSpPr>
          <p:spPr>
            <a:xfrm flipV="1">
              <a:off x="7158020" y="4928599"/>
              <a:ext cx="432874" cy="47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爆発 2 28"/>
            <p:cNvSpPr/>
            <p:nvPr/>
          </p:nvSpPr>
          <p:spPr>
            <a:xfrm>
              <a:off x="8215239" y="4206346"/>
              <a:ext cx="360040" cy="360040"/>
            </a:xfrm>
            <a:prstGeom prst="irregularSeal2">
              <a:avLst/>
            </a:prstGeom>
            <a:solidFill>
              <a:srgbClr val="EEC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kern="1200" dirty="0"/>
            </a:p>
          </p:txBody>
        </p:sp>
        <p:sp>
          <p:nvSpPr>
            <p:cNvPr id="12" name="六角形 29"/>
            <p:cNvSpPr/>
            <p:nvPr/>
          </p:nvSpPr>
          <p:spPr>
            <a:xfrm rot="16200000">
              <a:off x="5149653" y="4164492"/>
              <a:ext cx="672940" cy="494972"/>
            </a:xfrm>
            <a:prstGeom prst="hexagon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kern="1200" dirty="0"/>
            </a:p>
          </p:txBody>
        </p:sp>
        <p:sp>
          <p:nvSpPr>
            <p:cNvPr id="13" name="六角形 30"/>
            <p:cNvSpPr/>
            <p:nvPr/>
          </p:nvSpPr>
          <p:spPr>
            <a:xfrm rot="16200000">
              <a:off x="2035014" y="3900699"/>
              <a:ext cx="672940" cy="494972"/>
            </a:xfrm>
            <a:prstGeom prst="hexagon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kern="1200" dirty="0"/>
            </a:p>
          </p:txBody>
        </p:sp>
        <p:sp>
          <p:nvSpPr>
            <p:cNvPr id="14" name="六角形 31"/>
            <p:cNvSpPr/>
            <p:nvPr/>
          </p:nvSpPr>
          <p:spPr>
            <a:xfrm rot="16200000">
              <a:off x="1178201" y="3935895"/>
              <a:ext cx="672940" cy="494972"/>
            </a:xfrm>
            <a:prstGeom prst="hexagon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kern="1200" dirty="0"/>
            </a:p>
          </p:txBody>
        </p:sp>
        <p:cxnSp>
          <p:nvCxnSpPr>
            <p:cNvPr id="15" name="直線コネクタ 32"/>
            <p:cNvCxnSpPr/>
            <p:nvPr/>
          </p:nvCxnSpPr>
          <p:spPr>
            <a:xfrm flipV="1">
              <a:off x="3695583" y="4392643"/>
              <a:ext cx="4268345" cy="6277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フリーフォーム 33"/>
            <p:cNvSpPr/>
            <p:nvPr/>
          </p:nvSpPr>
          <p:spPr>
            <a:xfrm>
              <a:off x="1047385" y="4148185"/>
              <a:ext cx="2648198" cy="250734"/>
            </a:xfrm>
            <a:custGeom>
              <a:avLst/>
              <a:gdLst>
                <a:gd name="connsiteX0" fmla="*/ 2648198 w 2648198"/>
                <a:gd name="connsiteY0" fmla="*/ 273132 h 281130"/>
                <a:gd name="connsiteX1" fmla="*/ 2422567 w 2648198"/>
                <a:gd name="connsiteY1" fmla="*/ 273132 h 281130"/>
                <a:gd name="connsiteX2" fmla="*/ 2137559 w 2648198"/>
                <a:gd name="connsiteY2" fmla="*/ 190005 h 281130"/>
                <a:gd name="connsiteX3" fmla="*/ 1840676 w 2648198"/>
                <a:gd name="connsiteY3" fmla="*/ 35626 h 281130"/>
                <a:gd name="connsiteX4" fmla="*/ 1531917 w 2648198"/>
                <a:gd name="connsiteY4" fmla="*/ 0 h 281130"/>
                <a:gd name="connsiteX5" fmla="*/ 0 w 2648198"/>
                <a:gd name="connsiteY5" fmla="*/ 35626 h 281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48198" h="281130">
                  <a:moveTo>
                    <a:pt x="2648198" y="273132"/>
                  </a:moveTo>
                  <a:cubicBezTo>
                    <a:pt x="2577935" y="280059"/>
                    <a:pt x="2507673" y="286986"/>
                    <a:pt x="2422567" y="273132"/>
                  </a:cubicBezTo>
                  <a:cubicBezTo>
                    <a:pt x="2337461" y="259278"/>
                    <a:pt x="2234541" y="229589"/>
                    <a:pt x="2137559" y="190005"/>
                  </a:cubicBezTo>
                  <a:cubicBezTo>
                    <a:pt x="2040577" y="150421"/>
                    <a:pt x="1941616" y="67293"/>
                    <a:pt x="1840676" y="35626"/>
                  </a:cubicBezTo>
                  <a:cubicBezTo>
                    <a:pt x="1739736" y="3958"/>
                    <a:pt x="1838696" y="0"/>
                    <a:pt x="1531917" y="0"/>
                  </a:cubicBezTo>
                  <a:cubicBezTo>
                    <a:pt x="1225138" y="0"/>
                    <a:pt x="612569" y="17813"/>
                    <a:pt x="0" y="35626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kern="1200" dirty="0"/>
            </a:p>
          </p:txBody>
        </p:sp>
      </p:grpSp>
      <p:sp>
        <p:nvSpPr>
          <p:cNvPr id="21" name="テキスト ボックス 8"/>
          <p:cNvSpPr txBox="1"/>
          <p:nvPr/>
        </p:nvSpPr>
        <p:spPr>
          <a:xfrm>
            <a:off x="235039" y="5597586"/>
            <a:ext cx="3306389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Local chromatic corrections</a:t>
            </a:r>
            <a:endParaRPr kumimoji="1" lang="ja-JP" altLang="en-US" sz="2000" b="1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2" name="テキスト ボックス 8"/>
          <p:cNvSpPr txBox="1"/>
          <p:nvPr/>
        </p:nvSpPr>
        <p:spPr>
          <a:xfrm>
            <a:off x="4797109" y="4575653"/>
            <a:ext cx="4416594" cy="13234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Goal 1: demonstrate optics, </a:t>
            </a:r>
            <a:r>
              <a:rPr kumimoji="1" lang="en-US" altLang="ja-JP" sz="2000" b="1" dirty="0" err="1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tunability</a:t>
            </a:r>
            <a:endParaRPr kumimoji="1" lang="en-US" altLang="ja-JP" sz="2000" b="1" dirty="0" smtClean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endParaRPr kumimoji="1" lang="en-US" altLang="ja-JP" sz="2000" b="1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r>
              <a:rPr kumimoji="1" lang="en-US" altLang="ja-JP" sz="2000" b="1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Goal 2: beam </a:t>
            </a:r>
            <a:r>
              <a:rPr kumimoji="1" lang="en-US" altLang="ja-JP" sz="2000" b="1" dirty="0" err="1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stabilisation</a:t>
            </a:r>
            <a:r>
              <a:rPr kumimoji="1" lang="en-US" altLang="ja-JP" sz="2000" b="1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through </a:t>
            </a:r>
          </a:p>
          <a:p>
            <a:r>
              <a:rPr kumimoji="1" lang="en-US" altLang="ja-JP" sz="2000" b="1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feedback</a:t>
            </a:r>
            <a:endParaRPr kumimoji="1" lang="ja-JP" altLang="en-US" sz="2000" b="1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3" name="テキスト ボックス 16"/>
          <p:cNvSpPr txBox="1"/>
          <p:nvPr/>
        </p:nvSpPr>
        <p:spPr>
          <a:xfrm>
            <a:off x="6858838" y="6339131"/>
            <a:ext cx="13664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ja-JP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Kubo at al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272380"/>
            <a:ext cx="2438400" cy="457200"/>
          </a:xfrm>
          <a:prstGeom prst="rect">
            <a:avLst/>
          </a:prstGeom>
        </p:spPr>
        <p:txBody>
          <a:bodyPr lIns="91431" tIns="45715" rIns="91431" bIns="45715"/>
          <a:lstStyle/>
          <a:p>
            <a:r>
              <a:rPr lang="en-US" sz="1200" dirty="0" smtClean="0">
                <a:solidFill>
                  <a:schemeClr val="tx1"/>
                </a:solidFill>
                <a:latin typeface="+mn-lt"/>
                <a:cs typeface="Arial"/>
              </a:rPr>
              <a:t>Higgs Workshop, Paris, July 2014</a:t>
            </a:r>
          </a:p>
          <a:p>
            <a:r>
              <a:rPr lang="en-US" sz="1200" dirty="0">
                <a:solidFill>
                  <a:schemeClr val="tx1"/>
                </a:solidFill>
                <a:latin typeface="+mn-lt"/>
                <a:cs typeface="Arial"/>
              </a:rPr>
              <a:t>Mike Harrison</a:t>
            </a:r>
          </a:p>
        </p:txBody>
      </p:sp>
    </p:spTree>
    <p:extLst>
      <p:ext uri="{BB962C8B-B14F-4D97-AF65-F5344CB8AC3E}">
        <p14:creationId xmlns:p14="http://schemas.microsoft.com/office/powerpoint/2010/main" val="3357738347"/>
      </p:ext>
    </p:extLst>
  </p:cSld>
  <p:clrMapOvr>
    <a:masterClrMapping/>
  </p:clrMapOvr>
  <p:transition xmlns:p14="http://schemas.microsoft.com/office/powerpoint/2010/main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1"/>
          <a:stretch/>
        </p:blipFill>
        <p:spPr bwMode="auto">
          <a:xfrm>
            <a:off x="899591" y="1147638"/>
            <a:ext cx="3917633" cy="4636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1"/>
          <a:stretch/>
        </p:blipFill>
        <p:spPr bwMode="auto">
          <a:xfrm>
            <a:off x="4932039" y="798384"/>
            <a:ext cx="3949065" cy="4908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3369453" y="170303"/>
            <a:ext cx="4939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Tolerances for Final Focus System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47860" y="1172451"/>
            <a:ext cx="1469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Field strength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1348" y="3559616"/>
            <a:ext cx="982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Rotation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532115" y="1309638"/>
            <a:ext cx="146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Jitter position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430365" y="3546988"/>
            <a:ext cx="1513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Static position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082484" y="5797641"/>
            <a:ext cx="3918911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Similar optics, similar tolerances.</a:t>
            </a:r>
            <a:endParaRPr kumimoji="1" lang="ja-JP" altLang="en-US" sz="2000" b="1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2" name="円/楕円 11"/>
          <p:cNvSpPr/>
          <p:nvPr/>
        </p:nvSpPr>
        <p:spPr>
          <a:xfrm>
            <a:off x="4473422" y="2346536"/>
            <a:ext cx="144462" cy="1444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4473422" y="2706899"/>
            <a:ext cx="144462" cy="1444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4" name="テキスト ボックス 14"/>
          <p:cNvSpPr txBox="1">
            <a:spLocks noChangeArrowheads="1"/>
          </p:cNvSpPr>
          <p:nvPr/>
        </p:nvSpPr>
        <p:spPr bwMode="auto">
          <a:xfrm>
            <a:off x="4649634" y="2216361"/>
            <a:ext cx="542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>
                <a:solidFill>
                  <a:srgbClr val="002060"/>
                </a:solidFill>
              </a:rPr>
              <a:t>ILC</a:t>
            </a:r>
            <a:endParaRPr lang="ja-JP" altLang="en-US">
              <a:solidFill>
                <a:srgbClr val="002060"/>
              </a:solidFill>
            </a:endParaRPr>
          </a:p>
        </p:txBody>
      </p:sp>
      <p:sp>
        <p:nvSpPr>
          <p:cNvPr id="15" name="テキスト ボックス 15"/>
          <p:cNvSpPr txBox="1">
            <a:spLocks noChangeArrowheads="1"/>
          </p:cNvSpPr>
          <p:nvPr/>
        </p:nvSpPr>
        <p:spPr bwMode="auto">
          <a:xfrm>
            <a:off x="4617884" y="2562436"/>
            <a:ext cx="731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>
                <a:solidFill>
                  <a:srgbClr val="FF0000"/>
                </a:solidFill>
              </a:rPr>
              <a:t>ATF2</a:t>
            </a:r>
            <a:endParaRPr lang="ja-JP" altLang="en-US">
              <a:solidFill>
                <a:srgbClr val="FF0000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4328959" y="2202074"/>
            <a:ext cx="1223963" cy="720725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858838" y="6339131"/>
            <a:ext cx="13664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ja-JP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Kubo at al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272380"/>
            <a:ext cx="2438400" cy="457200"/>
          </a:xfrm>
          <a:prstGeom prst="rect">
            <a:avLst/>
          </a:prstGeom>
        </p:spPr>
        <p:txBody>
          <a:bodyPr lIns="91431" tIns="45715" rIns="91431" bIns="45715"/>
          <a:lstStyle/>
          <a:p>
            <a:r>
              <a:rPr lang="en-US" sz="1200" dirty="0" smtClean="0">
                <a:solidFill>
                  <a:schemeClr val="tx1"/>
                </a:solidFill>
                <a:latin typeface="+mn-lt"/>
                <a:cs typeface="Arial"/>
              </a:rPr>
              <a:t>Higgs Workshop, Paris, July 2014</a:t>
            </a:r>
          </a:p>
          <a:p>
            <a:r>
              <a:rPr lang="en-US" sz="1200" dirty="0">
                <a:solidFill>
                  <a:schemeClr val="tx1"/>
                </a:solidFill>
                <a:latin typeface="+mn-lt"/>
                <a:cs typeface="Arial"/>
              </a:rPr>
              <a:t>Mike Harrison</a:t>
            </a:r>
          </a:p>
        </p:txBody>
      </p:sp>
    </p:spTree>
    <p:extLst>
      <p:ext uri="{BB962C8B-B14F-4D97-AF65-F5344CB8AC3E}">
        <p14:creationId xmlns:p14="http://schemas.microsoft.com/office/powerpoint/2010/main" val="830246576"/>
      </p:ext>
    </p:extLst>
  </p:cSld>
  <p:clrMapOvr>
    <a:masterClrMapping/>
  </p:clrMapOvr>
  <p:transition xmlns:p14="http://schemas.microsoft.com/office/powerpoint/2010/main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オブジェクト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2606678"/>
              </p:ext>
            </p:extLst>
          </p:nvPr>
        </p:nvGraphicFramePr>
        <p:xfrm>
          <a:off x="174077" y="974745"/>
          <a:ext cx="6390752" cy="3390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7" name="KGPlot" r:id="rId3" imgW="9144000" imgH="4851360" progId="KGraph_Plot">
                  <p:embed/>
                </p:oleObj>
              </mc:Choice>
              <mc:Fallback>
                <p:oleObj name="KGPlot" r:id="rId3" imgW="9144000" imgH="4851360" progId="KGraph_Plo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4077" y="974745"/>
                        <a:ext cx="6390752" cy="33906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テキスト ボックス 1"/>
          <p:cNvSpPr txBox="1"/>
          <p:nvPr/>
        </p:nvSpPr>
        <p:spPr>
          <a:xfrm>
            <a:off x="3369453" y="170303"/>
            <a:ext cx="3532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ATF2 Timeline of results</a:t>
            </a:r>
            <a:endParaRPr kumimoji="1" lang="en-US" altLang="ja-JP" sz="2400" dirty="0" smtClean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8" name="テキスト ボックス 1"/>
          <p:cNvSpPr txBox="1"/>
          <p:nvPr/>
        </p:nvSpPr>
        <p:spPr>
          <a:xfrm>
            <a:off x="414385" y="4365366"/>
            <a:ext cx="63398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Currently 45± 3 nm</a:t>
            </a:r>
          </a:p>
          <a:p>
            <a:endParaRPr kumimoji="1" lang="en-US" altLang="ja-JP" sz="200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r>
              <a:rPr kumimoji="1"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Field quality improvements, orbit </a:t>
            </a:r>
            <a:r>
              <a:rPr kumimoji="1" lang="en-US" altLang="ja-JP" sz="2000" dirty="0" err="1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stabilisation</a:t>
            </a:r>
            <a:r>
              <a:rPr kumimoji="1" lang="en-US" altLang="ja-JP" sz="2000" dirty="0" smtClean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through feedback, shorted turn in 6-pole magnet, beam size monitor improvements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3274592"/>
              </p:ext>
            </p:extLst>
          </p:nvPr>
        </p:nvGraphicFramePr>
        <p:xfrm>
          <a:off x="5630009" y="927479"/>
          <a:ext cx="3776168" cy="2782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" r:id="rId5" imgW="8686800" imgH="6400800" progId="">
                  <p:embed/>
                </p:oleObj>
              </mc:Choice>
              <mc:Fallback>
                <p:oleObj r:id="rId5" imgW="8686800" imgH="64008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30009" y="927479"/>
                        <a:ext cx="3776168" cy="2782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5775189"/>
              </p:ext>
            </p:extLst>
          </p:nvPr>
        </p:nvGraphicFramePr>
        <p:xfrm>
          <a:off x="6415161" y="3396004"/>
          <a:ext cx="2728839" cy="25339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9" r:id="rId7" imgW="6400800" imgH="5943600" progId="">
                  <p:embed/>
                </p:oleObj>
              </mc:Choice>
              <mc:Fallback>
                <p:oleObj r:id="rId7" imgW="6400800" imgH="59436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415161" y="3396004"/>
                        <a:ext cx="2728839" cy="25339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テキスト ボックス 16"/>
          <p:cNvSpPr txBox="1"/>
          <p:nvPr/>
        </p:nvSpPr>
        <p:spPr>
          <a:xfrm>
            <a:off x="6858838" y="6339131"/>
            <a:ext cx="13664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ja-JP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Kubo at al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272380"/>
            <a:ext cx="2438400" cy="457200"/>
          </a:xfrm>
          <a:prstGeom prst="rect">
            <a:avLst/>
          </a:prstGeom>
        </p:spPr>
        <p:txBody>
          <a:bodyPr lIns="91431" tIns="45715" rIns="91431" bIns="45715"/>
          <a:lstStyle/>
          <a:p>
            <a:r>
              <a:rPr lang="en-US" sz="1200" dirty="0" smtClean="0">
                <a:solidFill>
                  <a:schemeClr val="tx1"/>
                </a:solidFill>
                <a:latin typeface="+mn-lt"/>
                <a:cs typeface="Arial"/>
              </a:rPr>
              <a:t>Higgs Workshop, Paris, July 2014</a:t>
            </a:r>
          </a:p>
          <a:p>
            <a:r>
              <a:rPr lang="en-US" sz="1200" dirty="0">
                <a:solidFill>
                  <a:schemeClr val="tx1"/>
                </a:solidFill>
                <a:latin typeface="+mn-lt"/>
                <a:cs typeface="Arial"/>
              </a:rPr>
              <a:t>Mike Harrison</a:t>
            </a:r>
          </a:p>
        </p:txBody>
      </p:sp>
    </p:spTree>
    <p:extLst>
      <p:ext uri="{BB962C8B-B14F-4D97-AF65-F5344CB8AC3E}">
        <p14:creationId xmlns:p14="http://schemas.microsoft.com/office/powerpoint/2010/main" val="1027652205"/>
      </p:ext>
    </p:extLst>
  </p:cSld>
  <p:clrMapOvr>
    <a:masterClrMapping/>
  </p:clrMapOvr>
  <p:transition xmlns:p14="http://schemas.microsoft.com/office/powerpoint/2010/main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EuropeanXFELBeamlin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" y="601259"/>
            <a:ext cx="9011344" cy="2395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" name="Oval 197"/>
          <p:cNvSpPr/>
          <p:nvPr/>
        </p:nvSpPr>
        <p:spPr>
          <a:xfrm>
            <a:off x="6300193" y="2154342"/>
            <a:ext cx="2650940" cy="736087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763688" y="44624"/>
            <a:ext cx="5472608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/>
          </a:p>
        </p:txBody>
      </p:sp>
      <p:pic>
        <p:nvPicPr>
          <p:cNvPr id="4" name="Picture 2" descr="S:\user\groups\mdi\dnoelle\public\20130903_AMTF_VertTest&amp;WaveguideAssembly\images\large\20130903-IMG_94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1" y="3068960"/>
            <a:ext cx="2880320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818312" y="611977"/>
            <a:ext cx="2362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sz="1600" b="1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808 </a:t>
            </a:r>
            <a:r>
              <a:rPr lang="fr-FR" sz="1600" b="1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cavities</a:t>
            </a:r>
            <a:endParaRPr lang="fr-FR" sz="1600" b="1" dirty="0" smtClean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pPr algn="ctr" eaLnBrk="1" hangingPunct="1"/>
            <a:r>
              <a:rPr lang="fr-FR" sz="1600" b="1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1.3 GHz / </a:t>
            </a:r>
            <a:r>
              <a:rPr lang="fr-FR" sz="16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23,6 MV/m</a:t>
            </a:r>
            <a:endParaRPr lang="fr-FR" sz="1600" b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8" name="Group 18"/>
          <p:cNvGrpSpPr>
            <a:grpSpLocks/>
          </p:cNvGrpSpPr>
          <p:nvPr/>
        </p:nvGrpSpPr>
        <p:grpSpPr bwMode="auto">
          <a:xfrm>
            <a:off x="6818312" y="1016115"/>
            <a:ext cx="2281554" cy="972725"/>
            <a:chOff x="286" y="2083"/>
            <a:chExt cx="5392" cy="1656"/>
          </a:xfrm>
        </p:grpSpPr>
        <p:grpSp>
          <p:nvGrpSpPr>
            <p:cNvPr id="9" name="Group 19"/>
            <p:cNvGrpSpPr>
              <a:grpSpLocks/>
            </p:cNvGrpSpPr>
            <p:nvPr/>
          </p:nvGrpSpPr>
          <p:grpSpPr bwMode="auto">
            <a:xfrm>
              <a:off x="4462" y="2696"/>
              <a:ext cx="69" cy="424"/>
              <a:chOff x="2261" y="2699"/>
              <a:chExt cx="69" cy="424"/>
            </a:xfrm>
          </p:grpSpPr>
          <p:sp>
            <p:nvSpPr>
              <p:cNvPr id="173" name="Line 20"/>
              <p:cNvSpPr>
                <a:spLocks noChangeAspect="1" noChangeShapeType="1"/>
              </p:cNvSpPr>
              <p:nvPr/>
            </p:nvSpPr>
            <p:spPr bwMode="auto">
              <a:xfrm flipV="1">
                <a:off x="2296" y="2770"/>
                <a:ext cx="0" cy="2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4" name="Line 21"/>
              <p:cNvSpPr>
                <a:spLocks noChangeAspect="1" noChangeShapeType="1"/>
              </p:cNvSpPr>
              <p:nvPr/>
            </p:nvSpPr>
            <p:spPr bwMode="auto">
              <a:xfrm>
                <a:off x="2263" y="2699"/>
                <a:ext cx="6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5" name="Line 22"/>
              <p:cNvSpPr>
                <a:spLocks noChangeAspect="1" noChangeShapeType="1"/>
              </p:cNvSpPr>
              <p:nvPr/>
            </p:nvSpPr>
            <p:spPr bwMode="auto">
              <a:xfrm>
                <a:off x="2270" y="2713"/>
                <a:ext cx="5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6" name="Line 23"/>
              <p:cNvSpPr>
                <a:spLocks noChangeAspect="1" noChangeShapeType="1"/>
              </p:cNvSpPr>
              <p:nvPr/>
            </p:nvSpPr>
            <p:spPr bwMode="auto">
              <a:xfrm>
                <a:off x="2282" y="2755"/>
                <a:ext cx="3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7" name="Line 24"/>
              <p:cNvSpPr>
                <a:spLocks noChangeAspect="1" noChangeShapeType="1"/>
              </p:cNvSpPr>
              <p:nvPr/>
            </p:nvSpPr>
            <p:spPr bwMode="auto">
              <a:xfrm flipV="1">
                <a:off x="2261" y="3123"/>
                <a:ext cx="6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8" name="Line 25"/>
              <p:cNvSpPr>
                <a:spLocks noChangeAspect="1" noChangeShapeType="1"/>
              </p:cNvSpPr>
              <p:nvPr/>
            </p:nvSpPr>
            <p:spPr bwMode="auto">
              <a:xfrm flipV="1">
                <a:off x="2268" y="3109"/>
                <a:ext cx="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9" name="Line 26"/>
              <p:cNvSpPr>
                <a:spLocks noChangeAspect="1" noChangeShapeType="1"/>
              </p:cNvSpPr>
              <p:nvPr/>
            </p:nvSpPr>
            <p:spPr bwMode="auto">
              <a:xfrm flipV="1">
                <a:off x="2278" y="3067"/>
                <a:ext cx="4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0" name="Group 27"/>
            <p:cNvGrpSpPr>
              <a:grpSpLocks/>
            </p:cNvGrpSpPr>
            <p:nvPr/>
          </p:nvGrpSpPr>
          <p:grpSpPr bwMode="auto">
            <a:xfrm>
              <a:off x="4017" y="2695"/>
              <a:ext cx="69" cy="424"/>
              <a:chOff x="2261" y="2699"/>
              <a:chExt cx="69" cy="424"/>
            </a:xfrm>
          </p:grpSpPr>
          <p:sp>
            <p:nvSpPr>
              <p:cNvPr id="166" name="Line 28"/>
              <p:cNvSpPr>
                <a:spLocks noChangeAspect="1" noChangeShapeType="1"/>
              </p:cNvSpPr>
              <p:nvPr/>
            </p:nvSpPr>
            <p:spPr bwMode="auto">
              <a:xfrm flipV="1">
                <a:off x="2296" y="2770"/>
                <a:ext cx="0" cy="2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7" name="Line 29"/>
              <p:cNvSpPr>
                <a:spLocks noChangeAspect="1" noChangeShapeType="1"/>
              </p:cNvSpPr>
              <p:nvPr/>
            </p:nvSpPr>
            <p:spPr bwMode="auto">
              <a:xfrm>
                <a:off x="2263" y="2699"/>
                <a:ext cx="6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8" name="Line 30"/>
              <p:cNvSpPr>
                <a:spLocks noChangeAspect="1" noChangeShapeType="1"/>
              </p:cNvSpPr>
              <p:nvPr/>
            </p:nvSpPr>
            <p:spPr bwMode="auto">
              <a:xfrm>
                <a:off x="2270" y="2713"/>
                <a:ext cx="5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9" name="Line 31"/>
              <p:cNvSpPr>
                <a:spLocks noChangeAspect="1" noChangeShapeType="1"/>
              </p:cNvSpPr>
              <p:nvPr/>
            </p:nvSpPr>
            <p:spPr bwMode="auto">
              <a:xfrm>
                <a:off x="2282" y="2755"/>
                <a:ext cx="3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0" name="Line 32"/>
              <p:cNvSpPr>
                <a:spLocks noChangeAspect="1" noChangeShapeType="1"/>
              </p:cNvSpPr>
              <p:nvPr/>
            </p:nvSpPr>
            <p:spPr bwMode="auto">
              <a:xfrm flipV="1">
                <a:off x="2261" y="3123"/>
                <a:ext cx="6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1" name="Line 33"/>
              <p:cNvSpPr>
                <a:spLocks noChangeAspect="1" noChangeShapeType="1"/>
              </p:cNvSpPr>
              <p:nvPr/>
            </p:nvSpPr>
            <p:spPr bwMode="auto">
              <a:xfrm flipV="1">
                <a:off x="2268" y="3109"/>
                <a:ext cx="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2" name="Line 34"/>
              <p:cNvSpPr>
                <a:spLocks noChangeAspect="1" noChangeShapeType="1"/>
              </p:cNvSpPr>
              <p:nvPr/>
            </p:nvSpPr>
            <p:spPr bwMode="auto">
              <a:xfrm flipV="1">
                <a:off x="2278" y="3067"/>
                <a:ext cx="4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1" name="Group 35"/>
            <p:cNvGrpSpPr>
              <a:grpSpLocks/>
            </p:cNvGrpSpPr>
            <p:nvPr/>
          </p:nvGrpSpPr>
          <p:grpSpPr bwMode="auto">
            <a:xfrm>
              <a:off x="3578" y="2697"/>
              <a:ext cx="69" cy="424"/>
              <a:chOff x="2261" y="2699"/>
              <a:chExt cx="69" cy="424"/>
            </a:xfrm>
          </p:grpSpPr>
          <p:sp>
            <p:nvSpPr>
              <p:cNvPr id="159" name="Line 36"/>
              <p:cNvSpPr>
                <a:spLocks noChangeAspect="1" noChangeShapeType="1"/>
              </p:cNvSpPr>
              <p:nvPr/>
            </p:nvSpPr>
            <p:spPr bwMode="auto">
              <a:xfrm flipV="1">
                <a:off x="2296" y="2770"/>
                <a:ext cx="0" cy="2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0" name="Line 37"/>
              <p:cNvSpPr>
                <a:spLocks noChangeAspect="1" noChangeShapeType="1"/>
              </p:cNvSpPr>
              <p:nvPr/>
            </p:nvSpPr>
            <p:spPr bwMode="auto">
              <a:xfrm>
                <a:off x="2263" y="2699"/>
                <a:ext cx="6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1" name="Line 38"/>
              <p:cNvSpPr>
                <a:spLocks noChangeAspect="1" noChangeShapeType="1"/>
              </p:cNvSpPr>
              <p:nvPr/>
            </p:nvSpPr>
            <p:spPr bwMode="auto">
              <a:xfrm>
                <a:off x="2270" y="2713"/>
                <a:ext cx="5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2" name="Line 39"/>
              <p:cNvSpPr>
                <a:spLocks noChangeAspect="1" noChangeShapeType="1"/>
              </p:cNvSpPr>
              <p:nvPr/>
            </p:nvSpPr>
            <p:spPr bwMode="auto">
              <a:xfrm>
                <a:off x="2282" y="2755"/>
                <a:ext cx="3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3" name="Line 40"/>
              <p:cNvSpPr>
                <a:spLocks noChangeAspect="1" noChangeShapeType="1"/>
              </p:cNvSpPr>
              <p:nvPr/>
            </p:nvSpPr>
            <p:spPr bwMode="auto">
              <a:xfrm flipV="1">
                <a:off x="2261" y="3123"/>
                <a:ext cx="6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4" name="Line 41"/>
              <p:cNvSpPr>
                <a:spLocks noChangeAspect="1" noChangeShapeType="1"/>
              </p:cNvSpPr>
              <p:nvPr/>
            </p:nvSpPr>
            <p:spPr bwMode="auto">
              <a:xfrm flipV="1">
                <a:off x="2268" y="3109"/>
                <a:ext cx="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5" name="Line 42"/>
              <p:cNvSpPr>
                <a:spLocks noChangeAspect="1" noChangeShapeType="1"/>
              </p:cNvSpPr>
              <p:nvPr/>
            </p:nvSpPr>
            <p:spPr bwMode="auto">
              <a:xfrm flipV="1">
                <a:off x="2278" y="3067"/>
                <a:ext cx="4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2" name="Group 43"/>
            <p:cNvGrpSpPr>
              <a:grpSpLocks/>
            </p:cNvGrpSpPr>
            <p:nvPr/>
          </p:nvGrpSpPr>
          <p:grpSpPr bwMode="auto">
            <a:xfrm>
              <a:off x="3137" y="2696"/>
              <a:ext cx="69" cy="424"/>
              <a:chOff x="2261" y="2699"/>
              <a:chExt cx="69" cy="424"/>
            </a:xfrm>
          </p:grpSpPr>
          <p:sp>
            <p:nvSpPr>
              <p:cNvPr id="152" name="Line 44"/>
              <p:cNvSpPr>
                <a:spLocks noChangeAspect="1" noChangeShapeType="1"/>
              </p:cNvSpPr>
              <p:nvPr/>
            </p:nvSpPr>
            <p:spPr bwMode="auto">
              <a:xfrm flipV="1">
                <a:off x="2296" y="2770"/>
                <a:ext cx="0" cy="2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3" name="Line 45"/>
              <p:cNvSpPr>
                <a:spLocks noChangeAspect="1" noChangeShapeType="1"/>
              </p:cNvSpPr>
              <p:nvPr/>
            </p:nvSpPr>
            <p:spPr bwMode="auto">
              <a:xfrm>
                <a:off x="2263" y="2699"/>
                <a:ext cx="6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4" name="Line 46"/>
              <p:cNvSpPr>
                <a:spLocks noChangeAspect="1" noChangeShapeType="1"/>
              </p:cNvSpPr>
              <p:nvPr/>
            </p:nvSpPr>
            <p:spPr bwMode="auto">
              <a:xfrm>
                <a:off x="2270" y="2713"/>
                <a:ext cx="5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5" name="Line 47"/>
              <p:cNvSpPr>
                <a:spLocks noChangeAspect="1" noChangeShapeType="1"/>
              </p:cNvSpPr>
              <p:nvPr/>
            </p:nvSpPr>
            <p:spPr bwMode="auto">
              <a:xfrm>
                <a:off x="2282" y="2755"/>
                <a:ext cx="3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6" name="Line 48"/>
              <p:cNvSpPr>
                <a:spLocks noChangeAspect="1" noChangeShapeType="1"/>
              </p:cNvSpPr>
              <p:nvPr/>
            </p:nvSpPr>
            <p:spPr bwMode="auto">
              <a:xfrm flipV="1">
                <a:off x="2261" y="3123"/>
                <a:ext cx="6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7" name="Line 49"/>
              <p:cNvSpPr>
                <a:spLocks noChangeAspect="1" noChangeShapeType="1"/>
              </p:cNvSpPr>
              <p:nvPr/>
            </p:nvSpPr>
            <p:spPr bwMode="auto">
              <a:xfrm flipV="1">
                <a:off x="2268" y="3109"/>
                <a:ext cx="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8" name="Line 50"/>
              <p:cNvSpPr>
                <a:spLocks noChangeAspect="1" noChangeShapeType="1"/>
              </p:cNvSpPr>
              <p:nvPr/>
            </p:nvSpPr>
            <p:spPr bwMode="auto">
              <a:xfrm flipV="1">
                <a:off x="2278" y="3067"/>
                <a:ext cx="4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3" name="Group 51"/>
            <p:cNvGrpSpPr>
              <a:grpSpLocks/>
            </p:cNvGrpSpPr>
            <p:nvPr/>
          </p:nvGrpSpPr>
          <p:grpSpPr bwMode="auto">
            <a:xfrm>
              <a:off x="2697" y="2698"/>
              <a:ext cx="69" cy="424"/>
              <a:chOff x="2261" y="2699"/>
              <a:chExt cx="69" cy="424"/>
            </a:xfrm>
          </p:grpSpPr>
          <p:sp>
            <p:nvSpPr>
              <p:cNvPr id="145" name="Line 52"/>
              <p:cNvSpPr>
                <a:spLocks noChangeAspect="1" noChangeShapeType="1"/>
              </p:cNvSpPr>
              <p:nvPr/>
            </p:nvSpPr>
            <p:spPr bwMode="auto">
              <a:xfrm flipV="1">
                <a:off x="2296" y="2770"/>
                <a:ext cx="0" cy="2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6" name="Line 53"/>
              <p:cNvSpPr>
                <a:spLocks noChangeAspect="1" noChangeShapeType="1"/>
              </p:cNvSpPr>
              <p:nvPr/>
            </p:nvSpPr>
            <p:spPr bwMode="auto">
              <a:xfrm>
                <a:off x="2263" y="2699"/>
                <a:ext cx="6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7" name="Line 54"/>
              <p:cNvSpPr>
                <a:spLocks noChangeAspect="1" noChangeShapeType="1"/>
              </p:cNvSpPr>
              <p:nvPr/>
            </p:nvSpPr>
            <p:spPr bwMode="auto">
              <a:xfrm>
                <a:off x="2270" y="2713"/>
                <a:ext cx="5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8" name="Line 55"/>
              <p:cNvSpPr>
                <a:spLocks noChangeAspect="1" noChangeShapeType="1"/>
              </p:cNvSpPr>
              <p:nvPr/>
            </p:nvSpPr>
            <p:spPr bwMode="auto">
              <a:xfrm>
                <a:off x="2282" y="2755"/>
                <a:ext cx="3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9" name="Line 56"/>
              <p:cNvSpPr>
                <a:spLocks noChangeAspect="1" noChangeShapeType="1"/>
              </p:cNvSpPr>
              <p:nvPr/>
            </p:nvSpPr>
            <p:spPr bwMode="auto">
              <a:xfrm flipV="1">
                <a:off x="2261" y="3123"/>
                <a:ext cx="6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0" name="Line 57"/>
              <p:cNvSpPr>
                <a:spLocks noChangeAspect="1" noChangeShapeType="1"/>
              </p:cNvSpPr>
              <p:nvPr/>
            </p:nvSpPr>
            <p:spPr bwMode="auto">
              <a:xfrm flipV="1">
                <a:off x="2268" y="3109"/>
                <a:ext cx="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1" name="Line 58"/>
              <p:cNvSpPr>
                <a:spLocks noChangeAspect="1" noChangeShapeType="1"/>
              </p:cNvSpPr>
              <p:nvPr/>
            </p:nvSpPr>
            <p:spPr bwMode="auto">
              <a:xfrm flipV="1">
                <a:off x="2278" y="3067"/>
                <a:ext cx="4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4" name="Group 59"/>
            <p:cNvGrpSpPr>
              <a:grpSpLocks/>
            </p:cNvGrpSpPr>
            <p:nvPr/>
          </p:nvGrpSpPr>
          <p:grpSpPr bwMode="auto">
            <a:xfrm flipV="1">
              <a:off x="1379" y="3067"/>
              <a:ext cx="67" cy="56"/>
              <a:chOff x="1379" y="2699"/>
              <a:chExt cx="67" cy="56"/>
            </a:xfrm>
          </p:grpSpPr>
          <p:sp>
            <p:nvSpPr>
              <p:cNvPr id="142" name="Line 60"/>
              <p:cNvSpPr>
                <a:spLocks noChangeAspect="1" noChangeShapeType="1"/>
              </p:cNvSpPr>
              <p:nvPr/>
            </p:nvSpPr>
            <p:spPr bwMode="auto">
              <a:xfrm>
                <a:off x="1391" y="2755"/>
                <a:ext cx="3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3" name="Line 61"/>
              <p:cNvSpPr>
                <a:spLocks noChangeAspect="1" noChangeShapeType="1"/>
              </p:cNvSpPr>
              <p:nvPr/>
            </p:nvSpPr>
            <p:spPr bwMode="auto">
              <a:xfrm>
                <a:off x="1379" y="2699"/>
                <a:ext cx="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4" name="Line 62"/>
              <p:cNvSpPr>
                <a:spLocks noChangeAspect="1" noChangeShapeType="1"/>
              </p:cNvSpPr>
              <p:nvPr/>
            </p:nvSpPr>
            <p:spPr bwMode="auto">
              <a:xfrm>
                <a:off x="1386" y="2713"/>
                <a:ext cx="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5" name="Group 63"/>
            <p:cNvGrpSpPr>
              <a:grpSpLocks/>
            </p:cNvGrpSpPr>
            <p:nvPr/>
          </p:nvGrpSpPr>
          <p:grpSpPr bwMode="auto">
            <a:xfrm>
              <a:off x="1379" y="2699"/>
              <a:ext cx="67" cy="56"/>
              <a:chOff x="1379" y="2699"/>
              <a:chExt cx="67" cy="56"/>
            </a:xfrm>
          </p:grpSpPr>
          <p:sp>
            <p:nvSpPr>
              <p:cNvPr id="139" name="Line 64"/>
              <p:cNvSpPr>
                <a:spLocks noChangeAspect="1" noChangeShapeType="1"/>
              </p:cNvSpPr>
              <p:nvPr/>
            </p:nvSpPr>
            <p:spPr bwMode="auto">
              <a:xfrm>
                <a:off x="1391" y="2755"/>
                <a:ext cx="3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0" name="Line 65"/>
              <p:cNvSpPr>
                <a:spLocks noChangeAspect="1" noChangeShapeType="1"/>
              </p:cNvSpPr>
              <p:nvPr/>
            </p:nvSpPr>
            <p:spPr bwMode="auto">
              <a:xfrm>
                <a:off x="1379" y="2699"/>
                <a:ext cx="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1" name="Line 66"/>
              <p:cNvSpPr>
                <a:spLocks noChangeAspect="1" noChangeShapeType="1"/>
              </p:cNvSpPr>
              <p:nvPr/>
            </p:nvSpPr>
            <p:spPr bwMode="auto">
              <a:xfrm>
                <a:off x="1386" y="2713"/>
                <a:ext cx="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6" name="Freeform 67"/>
            <p:cNvSpPr>
              <a:spLocks noChangeAspect="1"/>
            </p:cNvSpPr>
            <p:nvPr/>
          </p:nvSpPr>
          <p:spPr bwMode="auto">
            <a:xfrm>
              <a:off x="707" y="2758"/>
              <a:ext cx="187" cy="89"/>
            </a:xfrm>
            <a:custGeom>
              <a:avLst/>
              <a:gdLst>
                <a:gd name="T0" fmla="*/ 4 w 288"/>
                <a:gd name="T1" fmla="*/ 0 h 137"/>
                <a:gd name="T2" fmla="*/ 2 w 288"/>
                <a:gd name="T3" fmla="*/ 1 h 137"/>
                <a:gd name="T4" fmla="*/ 1 w 288"/>
                <a:gd name="T5" fmla="*/ 3 h 137"/>
                <a:gd name="T6" fmla="*/ 1 w 288"/>
                <a:gd name="T7" fmla="*/ 4 h 137"/>
                <a:gd name="T8" fmla="*/ 1 w 288"/>
                <a:gd name="T9" fmla="*/ 6 h 137"/>
                <a:gd name="T10" fmla="*/ 4 w 288"/>
                <a:gd name="T11" fmla="*/ 9 h 137"/>
                <a:gd name="T12" fmla="*/ 8 w 288"/>
                <a:gd name="T13" fmla="*/ 10 h 137"/>
                <a:gd name="T14" fmla="*/ 10 w 288"/>
                <a:gd name="T15" fmla="*/ 10 h 137"/>
                <a:gd name="T16" fmla="*/ 14 w 288"/>
                <a:gd name="T17" fmla="*/ 10 h 137"/>
                <a:gd name="T18" fmla="*/ 18 w 288"/>
                <a:gd name="T19" fmla="*/ 8 h 137"/>
                <a:gd name="T20" fmla="*/ 20 w 288"/>
                <a:gd name="T21" fmla="*/ 6 h 137"/>
                <a:gd name="T22" fmla="*/ 21 w 288"/>
                <a:gd name="T23" fmla="*/ 4 h 137"/>
                <a:gd name="T24" fmla="*/ 21 w 288"/>
                <a:gd name="T25" fmla="*/ 2 h 137"/>
                <a:gd name="T26" fmla="*/ 19 w 288"/>
                <a:gd name="T27" fmla="*/ 1 h 1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88"/>
                <a:gd name="T43" fmla="*/ 0 h 137"/>
                <a:gd name="T44" fmla="*/ 288 w 288"/>
                <a:gd name="T45" fmla="*/ 137 h 13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88" h="137">
                  <a:moveTo>
                    <a:pt x="56" y="0"/>
                  </a:moveTo>
                  <a:cubicBezTo>
                    <a:pt x="43" y="6"/>
                    <a:pt x="31" y="12"/>
                    <a:pt x="22" y="18"/>
                  </a:cubicBezTo>
                  <a:cubicBezTo>
                    <a:pt x="13" y="24"/>
                    <a:pt x="7" y="30"/>
                    <a:pt x="4" y="36"/>
                  </a:cubicBezTo>
                  <a:cubicBezTo>
                    <a:pt x="1" y="42"/>
                    <a:pt x="0" y="47"/>
                    <a:pt x="2" y="54"/>
                  </a:cubicBezTo>
                  <a:cubicBezTo>
                    <a:pt x="4" y="61"/>
                    <a:pt x="7" y="70"/>
                    <a:pt x="16" y="80"/>
                  </a:cubicBezTo>
                  <a:cubicBezTo>
                    <a:pt x="25" y="90"/>
                    <a:pt x="44" y="107"/>
                    <a:pt x="58" y="116"/>
                  </a:cubicBezTo>
                  <a:cubicBezTo>
                    <a:pt x="72" y="125"/>
                    <a:pt x="87" y="131"/>
                    <a:pt x="101" y="134"/>
                  </a:cubicBezTo>
                  <a:cubicBezTo>
                    <a:pt x="115" y="137"/>
                    <a:pt x="128" y="137"/>
                    <a:pt x="143" y="137"/>
                  </a:cubicBezTo>
                  <a:cubicBezTo>
                    <a:pt x="158" y="137"/>
                    <a:pt x="178" y="136"/>
                    <a:pt x="194" y="132"/>
                  </a:cubicBezTo>
                  <a:cubicBezTo>
                    <a:pt x="210" y="128"/>
                    <a:pt x="230" y="119"/>
                    <a:pt x="242" y="111"/>
                  </a:cubicBezTo>
                  <a:cubicBezTo>
                    <a:pt x="254" y="103"/>
                    <a:pt x="262" y="93"/>
                    <a:pt x="269" y="83"/>
                  </a:cubicBezTo>
                  <a:cubicBezTo>
                    <a:pt x="276" y="73"/>
                    <a:pt x="284" y="60"/>
                    <a:pt x="286" y="51"/>
                  </a:cubicBezTo>
                  <a:cubicBezTo>
                    <a:pt x="288" y="42"/>
                    <a:pt x="288" y="35"/>
                    <a:pt x="281" y="27"/>
                  </a:cubicBezTo>
                  <a:cubicBezTo>
                    <a:pt x="274" y="19"/>
                    <a:pt x="259" y="10"/>
                    <a:pt x="245" y="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17" name="Rectangle 68" descr="Wide upward diagonal"/>
            <p:cNvSpPr>
              <a:spLocks noChangeAspect="1" noChangeArrowheads="1"/>
            </p:cNvSpPr>
            <p:nvPr/>
          </p:nvSpPr>
          <p:spPr bwMode="auto">
            <a:xfrm>
              <a:off x="545" y="3063"/>
              <a:ext cx="73" cy="116"/>
            </a:xfrm>
            <a:prstGeom prst="rect">
              <a:avLst/>
            </a:prstGeom>
            <a:pattFill prst="wdUpDiag">
              <a:fgClr>
                <a:srgbClr val="000000"/>
              </a:fgClr>
              <a:bgClr>
                <a:srgbClr val="F0F0F4"/>
              </a:bgClr>
            </a:patt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fr-FR" sz="1800" b="0"/>
            </a:p>
          </p:txBody>
        </p:sp>
        <p:sp>
          <p:nvSpPr>
            <p:cNvPr id="18" name="Freeform 69" descr="Wide downward diagonal"/>
            <p:cNvSpPr>
              <a:spLocks noChangeAspect="1"/>
            </p:cNvSpPr>
            <p:nvPr/>
          </p:nvSpPr>
          <p:spPr bwMode="auto">
            <a:xfrm flipV="1">
              <a:off x="969" y="3052"/>
              <a:ext cx="224" cy="260"/>
            </a:xfrm>
            <a:custGeom>
              <a:avLst/>
              <a:gdLst>
                <a:gd name="T0" fmla="*/ 1 w 345"/>
                <a:gd name="T1" fmla="*/ 32 h 393"/>
                <a:gd name="T2" fmla="*/ 1 w 345"/>
                <a:gd name="T3" fmla="*/ 30 h 393"/>
                <a:gd name="T4" fmla="*/ 3 w 345"/>
                <a:gd name="T5" fmla="*/ 26 h 393"/>
                <a:gd name="T6" fmla="*/ 5 w 345"/>
                <a:gd name="T7" fmla="*/ 19 h 393"/>
                <a:gd name="T8" fmla="*/ 6 w 345"/>
                <a:gd name="T9" fmla="*/ 14 h 393"/>
                <a:gd name="T10" fmla="*/ 9 w 345"/>
                <a:gd name="T11" fmla="*/ 9 h 393"/>
                <a:gd name="T12" fmla="*/ 12 w 345"/>
                <a:gd name="T13" fmla="*/ 6 h 393"/>
                <a:gd name="T14" fmla="*/ 16 w 345"/>
                <a:gd name="T15" fmla="*/ 2 h 393"/>
                <a:gd name="T16" fmla="*/ 21 w 345"/>
                <a:gd name="T17" fmla="*/ 1 h 393"/>
                <a:gd name="T18" fmla="*/ 22 w 345"/>
                <a:gd name="T19" fmla="*/ 0 h 393"/>
                <a:gd name="T20" fmla="*/ 23 w 345"/>
                <a:gd name="T21" fmla="*/ 1 h 393"/>
                <a:gd name="T22" fmla="*/ 25 w 345"/>
                <a:gd name="T23" fmla="*/ 1 h 393"/>
                <a:gd name="T24" fmla="*/ 25 w 345"/>
                <a:gd name="T25" fmla="*/ 2 h 393"/>
                <a:gd name="T26" fmla="*/ 22 w 345"/>
                <a:gd name="T27" fmla="*/ 2 h 393"/>
                <a:gd name="T28" fmla="*/ 18 w 345"/>
                <a:gd name="T29" fmla="*/ 4 h 393"/>
                <a:gd name="T30" fmla="*/ 12 w 345"/>
                <a:gd name="T31" fmla="*/ 8 h 393"/>
                <a:gd name="T32" fmla="*/ 9 w 345"/>
                <a:gd name="T33" fmla="*/ 13 h 393"/>
                <a:gd name="T34" fmla="*/ 7 w 345"/>
                <a:gd name="T35" fmla="*/ 19 h 393"/>
                <a:gd name="T36" fmla="*/ 6 w 345"/>
                <a:gd name="T37" fmla="*/ 24 h 393"/>
                <a:gd name="T38" fmla="*/ 4 w 345"/>
                <a:gd name="T39" fmla="*/ 28 h 393"/>
                <a:gd name="T40" fmla="*/ 3 w 345"/>
                <a:gd name="T41" fmla="*/ 31 h 393"/>
                <a:gd name="T42" fmla="*/ 1 w 345"/>
                <a:gd name="T43" fmla="*/ 33 h 393"/>
                <a:gd name="T44" fmla="*/ 0 w 345"/>
                <a:gd name="T45" fmla="*/ 33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19" name="Rectangle 70" descr="Wide upward diagonal"/>
            <p:cNvSpPr>
              <a:spLocks noChangeAspect="1" noChangeArrowheads="1"/>
            </p:cNvSpPr>
            <p:nvPr/>
          </p:nvSpPr>
          <p:spPr bwMode="auto">
            <a:xfrm>
              <a:off x="729" y="3081"/>
              <a:ext cx="53" cy="37"/>
            </a:xfrm>
            <a:prstGeom prst="rect">
              <a:avLst/>
            </a:prstGeom>
            <a:pattFill prst="wdUp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fr-FR" sz="1800" b="0"/>
            </a:p>
          </p:txBody>
        </p:sp>
        <p:sp>
          <p:nvSpPr>
            <p:cNvPr id="20" name="Rectangle 71" descr="Wide upward diagonal"/>
            <p:cNvSpPr>
              <a:spLocks noChangeAspect="1" noChangeArrowheads="1"/>
            </p:cNvSpPr>
            <p:nvPr/>
          </p:nvSpPr>
          <p:spPr bwMode="auto">
            <a:xfrm>
              <a:off x="819" y="3081"/>
              <a:ext cx="52" cy="37"/>
            </a:xfrm>
            <a:prstGeom prst="rect">
              <a:avLst/>
            </a:prstGeom>
            <a:pattFill prst="wdUpDiag">
              <a:fgClr>
                <a:srgbClr val="000000"/>
              </a:fgClr>
              <a:bgClr>
                <a:srgbClr val="F0F0F4"/>
              </a:bgClr>
            </a:patt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fr-FR" sz="1800" b="0"/>
            </a:p>
          </p:txBody>
        </p:sp>
        <p:sp>
          <p:nvSpPr>
            <p:cNvPr id="21" name="AutoShape 72"/>
            <p:cNvSpPr>
              <a:spLocks noChangeAspect="1" noChangeArrowheads="1"/>
            </p:cNvSpPr>
            <p:nvPr/>
          </p:nvSpPr>
          <p:spPr bwMode="auto">
            <a:xfrm flipV="1">
              <a:off x="716" y="2521"/>
              <a:ext cx="173" cy="278"/>
            </a:xfrm>
            <a:prstGeom prst="can">
              <a:avLst>
                <a:gd name="adj" fmla="val 4017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eaLnBrk="1" hangingPunct="1"/>
              <a:endParaRPr lang="fr-FR" sz="1800" b="0"/>
            </a:p>
          </p:txBody>
        </p:sp>
        <p:sp>
          <p:nvSpPr>
            <p:cNvPr id="22" name="Rectangle 73" descr="Wide upward diagonal"/>
            <p:cNvSpPr>
              <a:spLocks noChangeAspect="1" noChangeArrowheads="1"/>
            </p:cNvSpPr>
            <p:nvPr/>
          </p:nvSpPr>
          <p:spPr bwMode="auto">
            <a:xfrm>
              <a:off x="545" y="2756"/>
              <a:ext cx="427" cy="7"/>
            </a:xfrm>
            <a:prstGeom prst="rect">
              <a:avLst/>
            </a:prstGeom>
            <a:pattFill prst="wdUp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fr-FR" sz="1800" b="0"/>
            </a:p>
          </p:txBody>
        </p:sp>
        <p:grpSp>
          <p:nvGrpSpPr>
            <p:cNvPr id="23" name="Group 74"/>
            <p:cNvGrpSpPr>
              <a:grpSpLocks noChangeAspect="1"/>
            </p:cNvGrpSpPr>
            <p:nvPr/>
          </p:nvGrpSpPr>
          <p:grpSpPr bwMode="auto">
            <a:xfrm>
              <a:off x="545" y="2756"/>
              <a:ext cx="428" cy="307"/>
              <a:chOff x="546" y="2763"/>
              <a:chExt cx="656" cy="471"/>
            </a:xfrm>
          </p:grpSpPr>
          <p:sp>
            <p:nvSpPr>
              <p:cNvPr id="137" name="Rectangle 75"/>
              <p:cNvSpPr>
                <a:spLocks noChangeAspect="1" noChangeArrowheads="1"/>
              </p:cNvSpPr>
              <p:nvPr/>
            </p:nvSpPr>
            <p:spPr bwMode="auto">
              <a:xfrm>
                <a:off x="546" y="2763"/>
                <a:ext cx="656" cy="47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fr-FR" sz="1800" b="0"/>
              </a:p>
            </p:txBody>
          </p:sp>
          <p:sp>
            <p:nvSpPr>
              <p:cNvPr id="138" name="Rectangle 76" descr="Wide upward diagonal"/>
              <p:cNvSpPr>
                <a:spLocks noChangeAspect="1" noChangeArrowheads="1"/>
              </p:cNvSpPr>
              <p:nvPr/>
            </p:nvSpPr>
            <p:spPr bwMode="auto">
              <a:xfrm>
                <a:off x="547" y="3223"/>
                <a:ext cx="655" cy="11"/>
              </a:xfrm>
              <a:prstGeom prst="rect">
                <a:avLst/>
              </a:prstGeom>
              <a:pattFill prst="wdUp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fr-FR" sz="1800" b="0"/>
              </a:p>
            </p:txBody>
          </p:sp>
        </p:grpSp>
        <p:sp>
          <p:nvSpPr>
            <p:cNvPr id="24" name="Rectangle 77" descr="Wide upward diagonal"/>
            <p:cNvSpPr>
              <a:spLocks noChangeAspect="1" noChangeArrowheads="1"/>
            </p:cNvSpPr>
            <p:nvPr/>
          </p:nvSpPr>
          <p:spPr bwMode="auto">
            <a:xfrm>
              <a:off x="545" y="2639"/>
              <a:ext cx="73" cy="116"/>
            </a:xfrm>
            <a:prstGeom prst="rect">
              <a:avLst/>
            </a:prstGeom>
            <a:pattFill prst="wdUpDiag">
              <a:fgClr>
                <a:srgbClr val="000000"/>
              </a:fgClr>
              <a:bgClr>
                <a:srgbClr val="F0F0F4"/>
              </a:bgClr>
            </a:patt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fr-FR" sz="1800" b="0"/>
            </a:p>
          </p:txBody>
        </p:sp>
        <p:sp>
          <p:nvSpPr>
            <p:cNvPr id="25" name="Rectangle 78"/>
            <p:cNvSpPr>
              <a:spLocks noChangeAspect="1" noChangeArrowheads="1"/>
            </p:cNvSpPr>
            <p:nvPr/>
          </p:nvSpPr>
          <p:spPr bwMode="auto">
            <a:xfrm>
              <a:off x="782" y="3063"/>
              <a:ext cx="36" cy="5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fr-FR" sz="1800" b="0"/>
            </a:p>
          </p:txBody>
        </p:sp>
        <p:sp>
          <p:nvSpPr>
            <p:cNvPr id="26" name="Line 79"/>
            <p:cNvSpPr>
              <a:spLocks noChangeAspect="1" noChangeShapeType="1"/>
            </p:cNvSpPr>
            <p:nvPr/>
          </p:nvSpPr>
          <p:spPr bwMode="auto">
            <a:xfrm flipV="1">
              <a:off x="801" y="3027"/>
              <a:ext cx="0" cy="1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" name="Freeform 80" descr="Wide downward diagonal"/>
            <p:cNvSpPr>
              <a:spLocks noChangeAspect="1"/>
            </p:cNvSpPr>
            <p:nvPr/>
          </p:nvSpPr>
          <p:spPr bwMode="auto">
            <a:xfrm>
              <a:off x="969" y="2506"/>
              <a:ext cx="224" cy="260"/>
            </a:xfrm>
            <a:custGeom>
              <a:avLst/>
              <a:gdLst>
                <a:gd name="T0" fmla="*/ 1 w 345"/>
                <a:gd name="T1" fmla="*/ 32 h 393"/>
                <a:gd name="T2" fmla="*/ 1 w 345"/>
                <a:gd name="T3" fmla="*/ 30 h 393"/>
                <a:gd name="T4" fmla="*/ 3 w 345"/>
                <a:gd name="T5" fmla="*/ 26 h 393"/>
                <a:gd name="T6" fmla="*/ 5 w 345"/>
                <a:gd name="T7" fmla="*/ 19 h 393"/>
                <a:gd name="T8" fmla="*/ 6 w 345"/>
                <a:gd name="T9" fmla="*/ 14 h 393"/>
                <a:gd name="T10" fmla="*/ 9 w 345"/>
                <a:gd name="T11" fmla="*/ 9 h 393"/>
                <a:gd name="T12" fmla="*/ 12 w 345"/>
                <a:gd name="T13" fmla="*/ 6 h 393"/>
                <a:gd name="T14" fmla="*/ 16 w 345"/>
                <a:gd name="T15" fmla="*/ 2 h 393"/>
                <a:gd name="T16" fmla="*/ 21 w 345"/>
                <a:gd name="T17" fmla="*/ 1 h 393"/>
                <a:gd name="T18" fmla="*/ 22 w 345"/>
                <a:gd name="T19" fmla="*/ 0 h 393"/>
                <a:gd name="T20" fmla="*/ 23 w 345"/>
                <a:gd name="T21" fmla="*/ 1 h 393"/>
                <a:gd name="T22" fmla="*/ 25 w 345"/>
                <a:gd name="T23" fmla="*/ 1 h 393"/>
                <a:gd name="T24" fmla="*/ 25 w 345"/>
                <a:gd name="T25" fmla="*/ 2 h 393"/>
                <a:gd name="T26" fmla="*/ 22 w 345"/>
                <a:gd name="T27" fmla="*/ 2 h 393"/>
                <a:gd name="T28" fmla="*/ 18 w 345"/>
                <a:gd name="T29" fmla="*/ 4 h 393"/>
                <a:gd name="T30" fmla="*/ 12 w 345"/>
                <a:gd name="T31" fmla="*/ 8 h 393"/>
                <a:gd name="T32" fmla="*/ 9 w 345"/>
                <a:gd name="T33" fmla="*/ 13 h 393"/>
                <a:gd name="T34" fmla="*/ 7 w 345"/>
                <a:gd name="T35" fmla="*/ 19 h 393"/>
                <a:gd name="T36" fmla="*/ 6 w 345"/>
                <a:gd name="T37" fmla="*/ 24 h 393"/>
                <a:gd name="T38" fmla="*/ 4 w 345"/>
                <a:gd name="T39" fmla="*/ 28 h 393"/>
                <a:gd name="T40" fmla="*/ 3 w 345"/>
                <a:gd name="T41" fmla="*/ 31 h 393"/>
                <a:gd name="T42" fmla="*/ 1 w 345"/>
                <a:gd name="T43" fmla="*/ 33 h 393"/>
                <a:gd name="T44" fmla="*/ 0 w 345"/>
                <a:gd name="T45" fmla="*/ 33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28" name="Freeform 81" descr="Wide downward diagonal"/>
            <p:cNvSpPr>
              <a:spLocks noChangeAspect="1"/>
            </p:cNvSpPr>
            <p:nvPr/>
          </p:nvSpPr>
          <p:spPr bwMode="auto">
            <a:xfrm>
              <a:off x="917" y="3063"/>
              <a:ext cx="172" cy="285"/>
            </a:xfrm>
            <a:custGeom>
              <a:avLst/>
              <a:gdLst>
                <a:gd name="T0" fmla="*/ 0 w 264"/>
                <a:gd name="T1" fmla="*/ 0 h 438"/>
                <a:gd name="T2" fmla="*/ 1 w 264"/>
                <a:gd name="T3" fmla="*/ 5 h 438"/>
                <a:gd name="T4" fmla="*/ 17 w 264"/>
                <a:gd name="T5" fmla="*/ 33 h 438"/>
                <a:gd name="T6" fmla="*/ 18 w 264"/>
                <a:gd name="T7" fmla="*/ 33 h 438"/>
                <a:gd name="T8" fmla="*/ 18 w 264"/>
                <a:gd name="T9" fmla="*/ 32 h 438"/>
                <a:gd name="T10" fmla="*/ 20 w 264"/>
                <a:gd name="T11" fmla="*/ 32 h 438"/>
                <a:gd name="T12" fmla="*/ 3 w 264"/>
                <a:gd name="T13" fmla="*/ 1 h 4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4"/>
                <a:gd name="T22" fmla="*/ 0 h 438"/>
                <a:gd name="T23" fmla="*/ 264 w 264"/>
                <a:gd name="T24" fmla="*/ 438 h 43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4" h="438">
                  <a:moveTo>
                    <a:pt x="0" y="0"/>
                  </a:moveTo>
                  <a:lnTo>
                    <a:pt x="2" y="56"/>
                  </a:lnTo>
                  <a:lnTo>
                    <a:pt x="219" y="438"/>
                  </a:lnTo>
                  <a:lnTo>
                    <a:pt x="236" y="438"/>
                  </a:lnTo>
                  <a:cubicBezTo>
                    <a:pt x="239" y="434"/>
                    <a:pt x="232" y="420"/>
                    <a:pt x="237" y="416"/>
                  </a:cubicBezTo>
                  <a:lnTo>
                    <a:pt x="264" y="416"/>
                  </a:lnTo>
                  <a:lnTo>
                    <a:pt x="32" y="5"/>
                  </a:ln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29" name="Line 82" descr="Wide downward diagonal"/>
            <p:cNvSpPr>
              <a:spLocks noChangeAspect="1" noChangeShapeType="1"/>
            </p:cNvSpPr>
            <p:nvPr/>
          </p:nvSpPr>
          <p:spPr bwMode="auto">
            <a:xfrm flipV="1">
              <a:off x="1088" y="3285"/>
              <a:ext cx="0" cy="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30" name="Group 83"/>
            <p:cNvGrpSpPr>
              <a:grpSpLocks noChangeAspect="1"/>
            </p:cNvGrpSpPr>
            <p:nvPr/>
          </p:nvGrpSpPr>
          <p:grpSpPr bwMode="auto">
            <a:xfrm flipV="1">
              <a:off x="917" y="2471"/>
              <a:ext cx="172" cy="285"/>
              <a:chOff x="1116" y="3234"/>
              <a:chExt cx="264" cy="438"/>
            </a:xfrm>
          </p:grpSpPr>
          <p:sp>
            <p:nvSpPr>
              <p:cNvPr id="135" name="Freeform 84" descr="Wide downward diagonal"/>
              <p:cNvSpPr>
                <a:spLocks noChangeAspect="1"/>
              </p:cNvSpPr>
              <p:nvPr/>
            </p:nvSpPr>
            <p:spPr bwMode="auto">
              <a:xfrm>
                <a:off x="1116" y="3234"/>
                <a:ext cx="264" cy="438"/>
              </a:xfrm>
              <a:custGeom>
                <a:avLst/>
                <a:gdLst>
                  <a:gd name="T0" fmla="*/ 0 w 264"/>
                  <a:gd name="T1" fmla="*/ 0 h 438"/>
                  <a:gd name="T2" fmla="*/ 2 w 264"/>
                  <a:gd name="T3" fmla="*/ 56 h 438"/>
                  <a:gd name="T4" fmla="*/ 219 w 264"/>
                  <a:gd name="T5" fmla="*/ 438 h 438"/>
                  <a:gd name="T6" fmla="*/ 236 w 264"/>
                  <a:gd name="T7" fmla="*/ 438 h 438"/>
                  <a:gd name="T8" fmla="*/ 237 w 264"/>
                  <a:gd name="T9" fmla="*/ 416 h 438"/>
                  <a:gd name="T10" fmla="*/ 264 w 264"/>
                  <a:gd name="T11" fmla="*/ 416 h 438"/>
                  <a:gd name="T12" fmla="*/ 32 w 264"/>
                  <a:gd name="T13" fmla="*/ 5 h 4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64"/>
                  <a:gd name="T22" fmla="*/ 0 h 438"/>
                  <a:gd name="T23" fmla="*/ 264 w 264"/>
                  <a:gd name="T24" fmla="*/ 438 h 43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64" h="438">
                    <a:moveTo>
                      <a:pt x="0" y="0"/>
                    </a:moveTo>
                    <a:lnTo>
                      <a:pt x="2" y="56"/>
                    </a:lnTo>
                    <a:lnTo>
                      <a:pt x="219" y="438"/>
                    </a:lnTo>
                    <a:lnTo>
                      <a:pt x="236" y="438"/>
                    </a:lnTo>
                    <a:cubicBezTo>
                      <a:pt x="239" y="434"/>
                      <a:pt x="232" y="420"/>
                      <a:pt x="237" y="416"/>
                    </a:cubicBezTo>
                    <a:lnTo>
                      <a:pt x="264" y="416"/>
                    </a:lnTo>
                    <a:lnTo>
                      <a:pt x="32" y="5"/>
                    </a:ln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/>
              <a:lstStyle/>
              <a:p>
                <a:pPr eaLnBrk="1" hangingPunct="1"/>
                <a:endParaRPr lang="fr-FR" sz="1800" b="0"/>
              </a:p>
            </p:txBody>
          </p:sp>
          <p:sp>
            <p:nvSpPr>
              <p:cNvPr id="136" name="Line 85" descr="Wide downward diagonal"/>
              <p:cNvSpPr>
                <a:spLocks noChangeAspect="1" noChangeShapeType="1"/>
              </p:cNvSpPr>
              <p:nvPr/>
            </p:nvSpPr>
            <p:spPr bwMode="auto">
              <a:xfrm flipV="1">
                <a:off x="1379" y="3575"/>
                <a:ext cx="0" cy="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31" name="Line 86"/>
            <p:cNvSpPr>
              <a:spLocks noChangeAspect="1" noChangeShapeType="1"/>
            </p:cNvSpPr>
            <p:nvPr/>
          </p:nvSpPr>
          <p:spPr bwMode="auto">
            <a:xfrm>
              <a:off x="800" y="2474"/>
              <a:ext cx="0" cy="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" name="Oval 87"/>
            <p:cNvSpPr>
              <a:spLocks noChangeAspect="1" noChangeArrowheads="1"/>
            </p:cNvSpPr>
            <p:nvPr/>
          </p:nvSpPr>
          <p:spPr bwMode="auto">
            <a:xfrm rot="-1827933">
              <a:off x="743" y="2657"/>
              <a:ext cx="31" cy="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fr-FR" sz="1800" b="0"/>
            </a:p>
          </p:txBody>
        </p:sp>
        <p:sp>
          <p:nvSpPr>
            <p:cNvPr id="33" name="Oval 88"/>
            <p:cNvSpPr>
              <a:spLocks noChangeAspect="1" noChangeArrowheads="1"/>
            </p:cNvSpPr>
            <p:nvPr/>
          </p:nvSpPr>
          <p:spPr bwMode="auto">
            <a:xfrm rot="-1827933">
              <a:off x="744" y="2701"/>
              <a:ext cx="32" cy="1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fr-FR" sz="1800" b="0"/>
            </a:p>
          </p:txBody>
        </p:sp>
        <p:sp>
          <p:nvSpPr>
            <p:cNvPr id="34" name="Freeform 89"/>
            <p:cNvSpPr>
              <a:spLocks noChangeAspect="1"/>
            </p:cNvSpPr>
            <p:nvPr/>
          </p:nvSpPr>
          <p:spPr bwMode="auto">
            <a:xfrm>
              <a:off x="729" y="2760"/>
              <a:ext cx="152" cy="69"/>
            </a:xfrm>
            <a:custGeom>
              <a:avLst/>
              <a:gdLst>
                <a:gd name="T0" fmla="*/ 1 w 233"/>
                <a:gd name="T1" fmla="*/ 1 h 107"/>
                <a:gd name="T2" fmla="*/ 1 w 233"/>
                <a:gd name="T3" fmla="*/ 3 h 107"/>
                <a:gd name="T4" fmla="*/ 1 w 233"/>
                <a:gd name="T5" fmla="*/ 5 h 107"/>
                <a:gd name="T6" fmla="*/ 3 w 233"/>
                <a:gd name="T7" fmla="*/ 6 h 107"/>
                <a:gd name="T8" fmla="*/ 7 w 233"/>
                <a:gd name="T9" fmla="*/ 8 h 107"/>
                <a:gd name="T10" fmla="*/ 8 w 233"/>
                <a:gd name="T11" fmla="*/ 8 h 107"/>
                <a:gd name="T12" fmla="*/ 12 w 233"/>
                <a:gd name="T13" fmla="*/ 7 h 107"/>
                <a:gd name="T14" fmla="*/ 15 w 233"/>
                <a:gd name="T15" fmla="*/ 6 h 107"/>
                <a:gd name="T16" fmla="*/ 17 w 233"/>
                <a:gd name="T17" fmla="*/ 3 h 107"/>
                <a:gd name="T18" fmla="*/ 18 w 233"/>
                <a:gd name="T19" fmla="*/ 1 h 107"/>
                <a:gd name="T20" fmla="*/ 18 w 233"/>
                <a:gd name="T21" fmla="*/ 0 h 10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33"/>
                <a:gd name="T34" fmla="*/ 0 h 107"/>
                <a:gd name="T35" fmla="*/ 233 w 233"/>
                <a:gd name="T36" fmla="*/ 107 h 10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33" h="107">
                  <a:moveTo>
                    <a:pt x="4" y="8"/>
                  </a:moveTo>
                  <a:cubicBezTo>
                    <a:pt x="2" y="15"/>
                    <a:pt x="0" y="23"/>
                    <a:pt x="1" y="32"/>
                  </a:cubicBezTo>
                  <a:cubicBezTo>
                    <a:pt x="2" y="41"/>
                    <a:pt x="5" y="53"/>
                    <a:pt x="13" y="62"/>
                  </a:cubicBezTo>
                  <a:cubicBezTo>
                    <a:pt x="21" y="71"/>
                    <a:pt x="35" y="80"/>
                    <a:pt x="46" y="87"/>
                  </a:cubicBezTo>
                  <a:cubicBezTo>
                    <a:pt x="57" y="94"/>
                    <a:pt x="71" y="101"/>
                    <a:pt x="81" y="104"/>
                  </a:cubicBezTo>
                  <a:cubicBezTo>
                    <a:pt x="91" y="107"/>
                    <a:pt x="97" y="107"/>
                    <a:pt x="109" y="107"/>
                  </a:cubicBezTo>
                  <a:cubicBezTo>
                    <a:pt x="121" y="107"/>
                    <a:pt x="139" y="106"/>
                    <a:pt x="153" y="101"/>
                  </a:cubicBezTo>
                  <a:cubicBezTo>
                    <a:pt x="167" y="96"/>
                    <a:pt x="182" y="86"/>
                    <a:pt x="193" y="77"/>
                  </a:cubicBezTo>
                  <a:cubicBezTo>
                    <a:pt x="204" y="68"/>
                    <a:pt x="211" y="56"/>
                    <a:pt x="217" y="45"/>
                  </a:cubicBezTo>
                  <a:cubicBezTo>
                    <a:pt x="223" y="34"/>
                    <a:pt x="229" y="18"/>
                    <a:pt x="231" y="11"/>
                  </a:cubicBezTo>
                  <a:cubicBezTo>
                    <a:pt x="233" y="4"/>
                    <a:pt x="231" y="2"/>
                    <a:pt x="229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35" name="Freeform 90"/>
            <p:cNvSpPr>
              <a:spLocks noChangeAspect="1"/>
            </p:cNvSpPr>
            <p:nvPr/>
          </p:nvSpPr>
          <p:spPr bwMode="auto">
            <a:xfrm>
              <a:off x="765" y="2739"/>
              <a:ext cx="69" cy="92"/>
            </a:xfrm>
            <a:custGeom>
              <a:avLst/>
              <a:gdLst>
                <a:gd name="T0" fmla="*/ 5 w 106"/>
                <a:gd name="T1" fmla="*/ 1 h 140"/>
                <a:gd name="T2" fmla="*/ 3 w 106"/>
                <a:gd name="T3" fmla="*/ 1 h 140"/>
                <a:gd name="T4" fmla="*/ 1 w 106"/>
                <a:gd name="T5" fmla="*/ 1 h 140"/>
                <a:gd name="T6" fmla="*/ 1 w 106"/>
                <a:gd name="T7" fmla="*/ 3 h 140"/>
                <a:gd name="T8" fmla="*/ 1 w 106"/>
                <a:gd name="T9" fmla="*/ 5 h 140"/>
                <a:gd name="T10" fmla="*/ 3 w 106"/>
                <a:gd name="T11" fmla="*/ 8 h 140"/>
                <a:gd name="T12" fmla="*/ 5 w 106"/>
                <a:gd name="T13" fmla="*/ 9 h 140"/>
                <a:gd name="T14" fmla="*/ 6 w 106"/>
                <a:gd name="T15" fmla="*/ 11 h 140"/>
                <a:gd name="T16" fmla="*/ 8 w 106"/>
                <a:gd name="T17" fmla="*/ 11 h 140"/>
                <a:gd name="T18" fmla="*/ 8 w 106"/>
                <a:gd name="T19" fmla="*/ 9 h 140"/>
                <a:gd name="T20" fmla="*/ 7 w 106"/>
                <a:gd name="T21" fmla="*/ 7 h 140"/>
                <a:gd name="T22" fmla="*/ 4 w 106"/>
                <a:gd name="T23" fmla="*/ 4 h 140"/>
                <a:gd name="T24" fmla="*/ 3 w 106"/>
                <a:gd name="T25" fmla="*/ 2 h 140"/>
                <a:gd name="T26" fmla="*/ 5 w 106"/>
                <a:gd name="T27" fmla="*/ 1 h 140"/>
                <a:gd name="T28" fmla="*/ 5 w 106"/>
                <a:gd name="T29" fmla="*/ 1 h 1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06"/>
                <a:gd name="T46" fmla="*/ 0 h 140"/>
                <a:gd name="T47" fmla="*/ 106 w 106"/>
                <a:gd name="T48" fmla="*/ 140 h 1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06" h="140">
                  <a:moveTo>
                    <a:pt x="54" y="3"/>
                  </a:moveTo>
                  <a:cubicBezTo>
                    <a:pt x="50" y="1"/>
                    <a:pt x="42" y="0"/>
                    <a:pt x="36" y="1"/>
                  </a:cubicBezTo>
                  <a:cubicBezTo>
                    <a:pt x="30" y="2"/>
                    <a:pt x="24" y="3"/>
                    <a:pt x="18" y="9"/>
                  </a:cubicBezTo>
                  <a:cubicBezTo>
                    <a:pt x="12" y="15"/>
                    <a:pt x="4" y="28"/>
                    <a:pt x="2" y="37"/>
                  </a:cubicBezTo>
                  <a:cubicBezTo>
                    <a:pt x="0" y="46"/>
                    <a:pt x="1" y="53"/>
                    <a:pt x="6" y="63"/>
                  </a:cubicBezTo>
                  <a:cubicBezTo>
                    <a:pt x="11" y="73"/>
                    <a:pt x="23" y="88"/>
                    <a:pt x="32" y="97"/>
                  </a:cubicBezTo>
                  <a:cubicBezTo>
                    <a:pt x="41" y="106"/>
                    <a:pt x="51" y="114"/>
                    <a:pt x="59" y="120"/>
                  </a:cubicBezTo>
                  <a:cubicBezTo>
                    <a:pt x="67" y="126"/>
                    <a:pt x="71" y="132"/>
                    <a:pt x="78" y="135"/>
                  </a:cubicBezTo>
                  <a:cubicBezTo>
                    <a:pt x="85" y="138"/>
                    <a:pt x="97" y="140"/>
                    <a:pt x="101" y="136"/>
                  </a:cubicBezTo>
                  <a:cubicBezTo>
                    <a:pt x="105" y="132"/>
                    <a:pt x="106" y="121"/>
                    <a:pt x="104" y="112"/>
                  </a:cubicBezTo>
                  <a:cubicBezTo>
                    <a:pt x="102" y="103"/>
                    <a:pt x="96" y="92"/>
                    <a:pt x="87" y="81"/>
                  </a:cubicBezTo>
                  <a:cubicBezTo>
                    <a:pt x="78" y="70"/>
                    <a:pt x="57" y="57"/>
                    <a:pt x="51" y="48"/>
                  </a:cubicBezTo>
                  <a:cubicBezTo>
                    <a:pt x="45" y="39"/>
                    <a:pt x="47" y="33"/>
                    <a:pt x="48" y="27"/>
                  </a:cubicBezTo>
                  <a:cubicBezTo>
                    <a:pt x="49" y="21"/>
                    <a:pt x="59" y="17"/>
                    <a:pt x="60" y="12"/>
                  </a:cubicBezTo>
                  <a:cubicBezTo>
                    <a:pt x="61" y="7"/>
                    <a:pt x="58" y="5"/>
                    <a:pt x="54" y="3"/>
                  </a:cubicBez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36" name="Freeform 91"/>
            <p:cNvSpPr>
              <a:spLocks noChangeAspect="1"/>
            </p:cNvSpPr>
            <p:nvPr/>
          </p:nvSpPr>
          <p:spPr bwMode="auto">
            <a:xfrm>
              <a:off x="803" y="2741"/>
              <a:ext cx="31" cy="81"/>
            </a:xfrm>
            <a:custGeom>
              <a:avLst/>
              <a:gdLst>
                <a:gd name="T0" fmla="*/ 1 w 48"/>
                <a:gd name="T1" fmla="*/ 1 h 124"/>
                <a:gd name="T2" fmla="*/ 2 w 48"/>
                <a:gd name="T3" fmla="*/ 0 h 124"/>
                <a:gd name="T4" fmla="*/ 3 w 48"/>
                <a:gd name="T5" fmla="*/ 1 h 124"/>
                <a:gd name="T6" fmla="*/ 3 w 48"/>
                <a:gd name="T7" fmla="*/ 3 h 124"/>
                <a:gd name="T8" fmla="*/ 3 w 48"/>
                <a:gd name="T9" fmla="*/ 5 h 124"/>
                <a:gd name="T10" fmla="*/ 3 w 48"/>
                <a:gd name="T11" fmla="*/ 8 h 124"/>
                <a:gd name="T12" fmla="*/ 2 w 48"/>
                <a:gd name="T13" fmla="*/ 9 h 124"/>
                <a:gd name="T14" fmla="*/ 1 w 48"/>
                <a:gd name="T15" fmla="*/ 8 h 124"/>
                <a:gd name="T16" fmla="*/ 1 w 48"/>
                <a:gd name="T17" fmla="*/ 7 h 1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8"/>
                <a:gd name="T28" fmla="*/ 0 h 124"/>
                <a:gd name="T29" fmla="*/ 48 w 48"/>
                <a:gd name="T30" fmla="*/ 124 h 1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8" h="124">
                  <a:moveTo>
                    <a:pt x="4" y="7"/>
                  </a:moveTo>
                  <a:cubicBezTo>
                    <a:pt x="10" y="3"/>
                    <a:pt x="16" y="0"/>
                    <a:pt x="21" y="0"/>
                  </a:cubicBezTo>
                  <a:cubicBezTo>
                    <a:pt x="26" y="0"/>
                    <a:pt x="32" y="3"/>
                    <a:pt x="36" y="9"/>
                  </a:cubicBezTo>
                  <a:cubicBezTo>
                    <a:pt x="40" y="15"/>
                    <a:pt x="44" y="25"/>
                    <a:pt x="46" y="36"/>
                  </a:cubicBezTo>
                  <a:cubicBezTo>
                    <a:pt x="48" y="47"/>
                    <a:pt x="47" y="62"/>
                    <a:pt x="46" y="72"/>
                  </a:cubicBezTo>
                  <a:cubicBezTo>
                    <a:pt x="45" y="82"/>
                    <a:pt x="46" y="89"/>
                    <a:pt x="42" y="97"/>
                  </a:cubicBezTo>
                  <a:cubicBezTo>
                    <a:pt x="38" y="105"/>
                    <a:pt x="31" y="122"/>
                    <a:pt x="24" y="123"/>
                  </a:cubicBezTo>
                  <a:cubicBezTo>
                    <a:pt x="17" y="124"/>
                    <a:pt x="2" y="112"/>
                    <a:pt x="1" y="105"/>
                  </a:cubicBezTo>
                  <a:cubicBezTo>
                    <a:pt x="0" y="98"/>
                    <a:pt x="9" y="90"/>
                    <a:pt x="18" y="8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37" name="Freeform 92" descr="Wide downward diagonal"/>
            <p:cNvSpPr>
              <a:spLocks noChangeAspect="1"/>
            </p:cNvSpPr>
            <p:nvPr/>
          </p:nvSpPr>
          <p:spPr bwMode="auto">
            <a:xfrm flipH="1">
              <a:off x="1189" y="2506"/>
              <a:ext cx="224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5 w 345"/>
                <a:gd name="T7" fmla="*/ 28 h 393"/>
                <a:gd name="T8" fmla="*/ 6 w 345"/>
                <a:gd name="T9" fmla="*/ 20 h 393"/>
                <a:gd name="T10" fmla="*/ 9 w 345"/>
                <a:gd name="T11" fmla="*/ 13 h 393"/>
                <a:gd name="T12" fmla="*/ 12 w 345"/>
                <a:gd name="T13" fmla="*/ 8 h 393"/>
                <a:gd name="T14" fmla="*/ 16 w 345"/>
                <a:gd name="T15" fmla="*/ 3 h 393"/>
                <a:gd name="T16" fmla="*/ 21 w 345"/>
                <a:gd name="T17" fmla="*/ 1 h 393"/>
                <a:gd name="T18" fmla="*/ 22 w 345"/>
                <a:gd name="T19" fmla="*/ 0 h 393"/>
                <a:gd name="T20" fmla="*/ 23 w 345"/>
                <a:gd name="T21" fmla="*/ 1 h 393"/>
                <a:gd name="T22" fmla="*/ 25 w 345"/>
                <a:gd name="T23" fmla="*/ 1 h 393"/>
                <a:gd name="T24" fmla="*/ 25 w 345"/>
                <a:gd name="T25" fmla="*/ 3 h 393"/>
                <a:gd name="T26" fmla="*/ 22 w 345"/>
                <a:gd name="T27" fmla="*/ 3 h 393"/>
                <a:gd name="T28" fmla="*/ 18 w 345"/>
                <a:gd name="T29" fmla="*/ 6 h 393"/>
                <a:gd name="T30" fmla="*/ 12 w 345"/>
                <a:gd name="T31" fmla="*/ 11 h 393"/>
                <a:gd name="T32" fmla="*/ 9 w 345"/>
                <a:gd name="T33" fmla="*/ 19 h 393"/>
                <a:gd name="T34" fmla="*/ 7 w 345"/>
                <a:gd name="T35" fmla="*/ 27 h 393"/>
                <a:gd name="T36" fmla="*/ 6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38" name="Freeform 93" descr="Wide downward diagonal"/>
            <p:cNvSpPr>
              <a:spLocks noChangeAspect="1"/>
            </p:cNvSpPr>
            <p:nvPr/>
          </p:nvSpPr>
          <p:spPr bwMode="auto">
            <a:xfrm flipH="1" flipV="1">
              <a:off x="1190" y="3037"/>
              <a:ext cx="223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5 w 345"/>
                <a:gd name="T7" fmla="*/ 28 h 393"/>
                <a:gd name="T8" fmla="*/ 6 w 345"/>
                <a:gd name="T9" fmla="*/ 20 h 393"/>
                <a:gd name="T10" fmla="*/ 9 w 345"/>
                <a:gd name="T11" fmla="*/ 13 h 393"/>
                <a:gd name="T12" fmla="*/ 12 w 345"/>
                <a:gd name="T13" fmla="*/ 8 h 393"/>
                <a:gd name="T14" fmla="*/ 16 w 345"/>
                <a:gd name="T15" fmla="*/ 3 h 393"/>
                <a:gd name="T16" fmla="*/ 20 w 345"/>
                <a:gd name="T17" fmla="*/ 1 h 393"/>
                <a:gd name="T18" fmla="*/ 22 w 345"/>
                <a:gd name="T19" fmla="*/ 0 h 393"/>
                <a:gd name="T20" fmla="*/ 23 w 345"/>
                <a:gd name="T21" fmla="*/ 1 h 393"/>
                <a:gd name="T22" fmla="*/ 25 w 345"/>
                <a:gd name="T23" fmla="*/ 1 h 393"/>
                <a:gd name="T24" fmla="*/ 25 w 345"/>
                <a:gd name="T25" fmla="*/ 3 h 393"/>
                <a:gd name="T26" fmla="*/ 21 w 345"/>
                <a:gd name="T27" fmla="*/ 3 h 393"/>
                <a:gd name="T28" fmla="*/ 17 w 345"/>
                <a:gd name="T29" fmla="*/ 6 h 393"/>
                <a:gd name="T30" fmla="*/ 12 w 345"/>
                <a:gd name="T31" fmla="*/ 11 h 393"/>
                <a:gd name="T32" fmla="*/ 9 w 345"/>
                <a:gd name="T33" fmla="*/ 19 h 393"/>
                <a:gd name="T34" fmla="*/ 6 w 345"/>
                <a:gd name="T35" fmla="*/ 27 h 393"/>
                <a:gd name="T36" fmla="*/ 6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39" name="Line 94"/>
            <p:cNvSpPr>
              <a:spLocks noChangeAspect="1" noChangeShapeType="1"/>
            </p:cNvSpPr>
            <p:nvPr/>
          </p:nvSpPr>
          <p:spPr bwMode="auto">
            <a:xfrm flipV="1">
              <a:off x="1189" y="2511"/>
              <a:ext cx="0" cy="7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0" name="Line 95"/>
            <p:cNvSpPr>
              <a:spLocks noChangeAspect="1" noChangeShapeType="1"/>
            </p:cNvSpPr>
            <p:nvPr/>
          </p:nvSpPr>
          <p:spPr bwMode="auto">
            <a:xfrm flipV="1">
              <a:off x="1412" y="2770"/>
              <a:ext cx="0" cy="2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1" name="Freeform 96" descr="Wide downward diagonal"/>
            <p:cNvSpPr>
              <a:spLocks noChangeAspect="1"/>
            </p:cNvSpPr>
            <p:nvPr/>
          </p:nvSpPr>
          <p:spPr bwMode="auto">
            <a:xfrm>
              <a:off x="1410" y="2505"/>
              <a:ext cx="224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5 w 345"/>
                <a:gd name="T7" fmla="*/ 28 h 393"/>
                <a:gd name="T8" fmla="*/ 6 w 345"/>
                <a:gd name="T9" fmla="*/ 20 h 393"/>
                <a:gd name="T10" fmla="*/ 9 w 345"/>
                <a:gd name="T11" fmla="*/ 13 h 393"/>
                <a:gd name="T12" fmla="*/ 12 w 345"/>
                <a:gd name="T13" fmla="*/ 8 h 393"/>
                <a:gd name="T14" fmla="*/ 16 w 345"/>
                <a:gd name="T15" fmla="*/ 3 h 393"/>
                <a:gd name="T16" fmla="*/ 21 w 345"/>
                <a:gd name="T17" fmla="*/ 1 h 393"/>
                <a:gd name="T18" fmla="*/ 22 w 345"/>
                <a:gd name="T19" fmla="*/ 0 h 393"/>
                <a:gd name="T20" fmla="*/ 23 w 345"/>
                <a:gd name="T21" fmla="*/ 1 h 393"/>
                <a:gd name="T22" fmla="*/ 25 w 345"/>
                <a:gd name="T23" fmla="*/ 1 h 393"/>
                <a:gd name="T24" fmla="*/ 25 w 345"/>
                <a:gd name="T25" fmla="*/ 3 h 393"/>
                <a:gd name="T26" fmla="*/ 22 w 345"/>
                <a:gd name="T27" fmla="*/ 3 h 393"/>
                <a:gd name="T28" fmla="*/ 18 w 345"/>
                <a:gd name="T29" fmla="*/ 6 h 393"/>
                <a:gd name="T30" fmla="*/ 12 w 345"/>
                <a:gd name="T31" fmla="*/ 11 h 393"/>
                <a:gd name="T32" fmla="*/ 9 w 345"/>
                <a:gd name="T33" fmla="*/ 19 h 393"/>
                <a:gd name="T34" fmla="*/ 7 w 345"/>
                <a:gd name="T35" fmla="*/ 27 h 393"/>
                <a:gd name="T36" fmla="*/ 6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42" name="Freeform 97" descr="Wide downward diagonal"/>
            <p:cNvSpPr>
              <a:spLocks noChangeAspect="1"/>
            </p:cNvSpPr>
            <p:nvPr/>
          </p:nvSpPr>
          <p:spPr bwMode="auto">
            <a:xfrm flipV="1">
              <a:off x="1410" y="3036"/>
              <a:ext cx="223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5 w 345"/>
                <a:gd name="T7" fmla="*/ 28 h 393"/>
                <a:gd name="T8" fmla="*/ 6 w 345"/>
                <a:gd name="T9" fmla="*/ 20 h 393"/>
                <a:gd name="T10" fmla="*/ 9 w 345"/>
                <a:gd name="T11" fmla="*/ 13 h 393"/>
                <a:gd name="T12" fmla="*/ 12 w 345"/>
                <a:gd name="T13" fmla="*/ 8 h 393"/>
                <a:gd name="T14" fmla="*/ 16 w 345"/>
                <a:gd name="T15" fmla="*/ 3 h 393"/>
                <a:gd name="T16" fmla="*/ 20 w 345"/>
                <a:gd name="T17" fmla="*/ 1 h 393"/>
                <a:gd name="T18" fmla="*/ 22 w 345"/>
                <a:gd name="T19" fmla="*/ 0 h 393"/>
                <a:gd name="T20" fmla="*/ 23 w 345"/>
                <a:gd name="T21" fmla="*/ 1 h 393"/>
                <a:gd name="T22" fmla="*/ 25 w 345"/>
                <a:gd name="T23" fmla="*/ 1 h 393"/>
                <a:gd name="T24" fmla="*/ 25 w 345"/>
                <a:gd name="T25" fmla="*/ 3 h 393"/>
                <a:gd name="T26" fmla="*/ 21 w 345"/>
                <a:gd name="T27" fmla="*/ 3 h 393"/>
                <a:gd name="T28" fmla="*/ 17 w 345"/>
                <a:gd name="T29" fmla="*/ 6 h 393"/>
                <a:gd name="T30" fmla="*/ 12 w 345"/>
                <a:gd name="T31" fmla="*/ 11 h 393"/>
                <a:gd name="T32" fmla="*/ 9 w 345"/>
                <a:gd name="T33" fmla="*/ 19 h 393"/>
                <a:gd name="T34" fmla="*/ 6 w 345"/>
                <a:gd name="T35" fmla="*/ 27 h 393"/>
                <a:gd name="T36" fmla="*/ 6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43" name="Line 98"/>
            <p:cNvSpPr>
              <a:spLocks noChangeAspect="1" noChangeShapeType="1"/>
            </p:cNvSpPr>
            <p:nvPr/>
          </p:nvSpPr>
          <p:spPr bwMode="auto">
            <a:xfrm flipH="1" flipV="1">
              <a:off x="1411" y="2769"/>
              <a:ext cx="0" cy="2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4" name="Freeform 99" descr="Wide downward diagonal"/>
            <p:cNvSpPr>
              <a:spLocks noChangeAspect="1"/>
            </p:cNvSpPr>
            <p:nvPr/>
          </p:nvSpPr>
          <p:spPr bwMode="auto">
            <a:xfrm flipH="1">
              <a:off x="1634" y="2506"/>
              <a:ext cx="222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5 w 345"/>
                <a:gd name="T7" fmla="*/ 28 h 393"/>
                <a:gd name="T8" fmla="*/ 6 w 345"/>
                <a:gd name="T9" fmla="*/ 20 h 393"/>
                <a:gd name="T10" fmla="*/ 9 w 345"/>
                <a:gd name="T11" fmla="*/ 13 h 393"/>
                <a:gd name="T12" fmla="*/ 12 w 345"/>
                <a:gd name="T13" fmla="*/ 8 h 393"/>
                <a:gd name="T14" fmla="*/ 15 w 345"/>
                <a:gd name="T15" fmla="*/ 3 h 393"/>
                <a:gd name="T16" fmla="*/ 19 w 345"/>
                <a:gd name="T17" fmla="*/ 1 h 393"/>
                <a:gd name="T18" fmla="*/ 21 w 345"/>
                <a:gd name="T19" fmla="*/ 0 h 393"/>
                <a:gd name="T20" fmla="*/ 22 w 345"/>
                <a:gd name="T21" fmla="*/ 1 h 393"/>
                <a:gd name="T22" fmla="*/ 24 w 345"/>
                <a:gd name="T23" fmla="*/ 1 h 393"/>
                <a:gd name="T24" fmla="*/ 24 w 345"/>
                <a:gd name="T25" fmla="*/ 3 h 393"/>
                <a:gd name="T26" fmla="*/ 21 w 345"/>
                <a:gd name="T27" fmla="*/ 3 h 393"/>
                <a:gd name="T28" fmla="*/ 17 w 345"/>
                <a:gd name="T29" fmla="*/ 6 h 393"/>
                <a:gd name="T30" fmla="*/ 12 w 345"/>
                <a:gd name="T31" fmla="*/ 11 h 393"/>
                <a:gd name="T32" fmla="*/ 9 w 345"/>
                <a:gd name="T33" fmla="*/ 19 h 393"/>
                <a:gd name="T34" fmla="*/ 6 w 345"/>
                <a:gd name="T35" fmla="*/ 27 h 393"/>
                <a:gd name="T36" fmla="*/ 6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45" name="Freeform 100" descr="Wide downward diagonal"/>
            <p:cNvSpPr>
              <a:spLocks noChangeAspect="1"/>
            </p:cNvSpPr>
            <p:nvPr/>
          </p:nvSpPr>
          <p:spPr bwMode="auto">
            <a:xfrm flipH="1" flipV="1">
              <a:off x="1635" y="3037"/>
              <a:ext cx="221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4 w 345"/>
                <a:gd name="T7" fmla="*/ 28 h 393"/>
                <a:gd name="T8" fmla="*/ 6 w 345"/>
                <a:gd name="T9" fmla="*/ 20 h 393"/>
                <a:gd name="T10" fmla="*/ 8 w 345"/>
                <a:gd name="T11" fmla="*/ 13 h 393"/>
                <a:gd name="T12" fmla="*/ 12 w 345"/>
                <a:gd name="T13" fmla="*/ 8 h 393"/>
                <a:gd name="T14" fmla="*/ 15 w 345"/>
                <a:gd name="T15" fmla="*/ 3 h 393"/>
                <a:gd name="T16" fmla="*/ 19 w 345"/>
                <a:gd name="T17" fmla="*/ 1 h 393"/>
                <a:gd name="T18" fmla="*/ 21 w 345"/>
                <a:gd name="T19" fmla="*/ 0 h 393"/>
                <a:gd name="T20" fmla="*/ 21 w 345"/>
                <a:gd name="T21" fmla="*/ 1 h 393"/>
                <a:gd name="T22" fmla="*/ 23 w 345"/>
                <a:gd name="T23" fmla="*/ 1 h 393"/>
                <a:gd name="T24" fmla="*/ 23 w 345"/>
                <a:gd name="T25" fmla="*/ 3 h 393"/>
                <a:gd name="T26" fmla="*/ 20 w 345"/>
                <a:gd name="T27" fmla="*/ 3 h 393"/>
                <a:gd name="T28" fmla="*/ 16 w 345"/>
                <a:gd name="T29" fmla="*/ 6 h 393"/>
                <a:gd name="T30" fmla="*/ 12 w 345"/>
                <a:gd name="T31" fmla="*/ 11 h 393"/>
                <a:gd name="T32" fmla="*/ 8 w 345"/>
                <a:gd name="T33" fmla="*/ 19 h 393"/>
                <a:gd name="T34" fmla="*/ 6 w 345"/>
                <a:gd name="T35" fmla="*/ 27 h 393"/>
                <a:gd name="T36" fmla="*/ 5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46" name="Line 101"/>
            <p:cNvSpPr>
              <a:spLocks noChangeAspect="1" noChangeShapeType="1"/>
            </p:cNvSpPr>
            <p:nvPr/>
          </p:nvSpPr>
          <p:spPr bwMode="auto">
            <a:xfrm flipV="1">
              <a:off x="1634" y="2511"/>
              <a:ext cx="0" cy="7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7" name="Line 102"/>
            <p:cNvSpPr>
              <a:spLocks noChangeAspect="1" noChangeShapeType="1"/>
            </p:cNvSpPr>
            <p:nvPr/>
          </p:nvSpPr>
          <p:spPr bwMode="auto">
            <a:xfrm flipV="1">
              <a:off x="1855" y="2770"/>
              <a:ext cx="0" cy="2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48" name="Group 103"/>
            <p:cNvGrpSpPr>
              <a:grpSpLocks noChangeAspect="1"/>
            </p:cNvGrpSpPr>
            <p:nvPr/>
          </p:nvGrpSpPr>
          <p:grpSpPr bwMode="auto">
            <a:xfrm>
              <a:off x="1822" y="3652"/>
              <a:ext cx="66" cy="87"/>
              <a:chOff x="1824" y="2675"/>
              <a:chExt cx="74" cy="87"/>
            </a:xfrm>
          </p:grpSpPr>
          <p:sp>
            <p:nvSpPr>
              <p:cNvPr id="132" name="Line 104"/>
              <p:cNvSpPr>
                <a:spLocks noChangeAspect="1" noChangeShapeType="1"/>
              </p:cNvSpPr>
              <p:nvPr/>
            </p:nvSpPr>
            <p:spPr bwMode="auto">
              <a:xfrm>
                <a:off x="1824" y="2675"/>
                <a:ext cx="6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3" name="Line 105"/>
              <p:cNvSpPr>
                <a:spLocks noChangeAspect="1" noChangeShapeType="1"/>
              </p:cNvSpPr>
              <p:nvPr/>
            </p:nvSpPr>
            <p:spPr bwMode="auto">
              <a:xfrm>
                <a:off x="1832" y="2697"/>
                <a:ext cx="6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4" name="Line 106"/>
              <p:cNvSpPr>
                <a:spLocks noChangeAspect="1" noChangeShapeType="1"/>
              </p:cNvSpPr>
              <p:nvPr/>
            </p:nvSpPr>
            <p:spPr bwMode="auto">
              <a:xfrm>
                <a:off x="1853" y="2762"/>
                <a:ext cx="3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49" name="Group 107"/>
            <p:cNvGrpSpPr>
              <a:grpSpLocks noChangeAspect="1"/>
            </p:cNvGrpSpPr>
            <p:nvPr/>
          </p:nvGrpSpPr>
          <p:grpSpPr bwMode="auto">
            <a:xfrm flipV="1">
              <a:off x="1820" y="2083"/>
              <a:ext cx="71" cy="87"/>
              <a:chOff x="1824" y="2675"/>
              <a:chExt cx="74" cy="87"/>
            </a:xfrm>
          </p:grpSpPr>
          <p:sp>
            <p:nvSpPr>
              <p:cNvPr id="129" name="Line 108"/>
              <p:cNvSpPr>
                <a:spLocks noChangeAspect="1" noChangeShapeType="1"/>
              </p:cNvSpPr>
              <p:nvPr/>
            </p:nvSpPr>
            <p:spPr bwMode="auto">
              <a:xfrm>
                <a:off x="1824" y="2675"/>
                <a:ext cx="6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0" name="Line 109"/>
              <p:cNvSpPr>
                <a:spLocks noChangeAspect="1" noChangeShapeType="1"/>
              </p:cNvSpPr>
              <p:nvPr/>
            </p:nvSpPr>
            <p:spPr bwMode="auto">
              <a:xfrm>
                <a:off x="1832" y="2697"/>
                <a:ext cx="6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1" name="Line 110"/>
              <p:cNvSpPr>
                <a:spLocks noChangeAspect="1" noChangeShapeType="1"/>
              </p:cNvSpPr>
              <p:nvPr/>
            </p:nvSpPr>
            <p:spPr bwMode="auto">
              <a:xfrm>
                <a:off x="1853" y="2762"/>
                <a:ext cx="3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50" name="Freeform 111" descr="Wide downward diagonal"/>
            <p:cNvSpPr>
              <a:spLocks noChangeAspect="1"/>
            </p:cNvSpPr>
            <p:nvPr/>
          </p:nvSpPr>
          <p:spPr bwMode="auto">
            <a:xfrm>
              <a:off x="1853" y="2505"/>
              <a:ext cx="222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5 w 345"/>
                <a:gd name="T7" fmla="*/ 28 h 393"/>
                <a:gd name="T8" fmla="*/ 6 w 345"/>
                <a:gd name="T9" fmla="*/ 20 h 393"/>
                <a:gd name="T10" fmla="*/ 9 w 345"/>
                <a:gd name="T11" fmla="*/ 13 h 393"/>
                <a:gd name="T12" fmla="*/ 12 w 345"/>
                <a:gd name="T13" fmla="*/ 8 h 393"/>
                <a:gd name="T14" fmla="*/ 15 w 345"/>
                <a:gd name="T15" fmla="*/ 3 h 393"/>
                <a:gd name="T16" fmla="*/ 19 w 345"/>
                <a:gd name="T17" fmla="*/ 1 h 393"/>
                <a:gd name="T18" fmla="*/ 21 w 345"/>
                <a:gd name="T19" fmla="*/ 0 h 393"/>
                <a:gd name="T20" fmla="*/ 22 w 345"/>
                <a:gd name="T21" fmla="*/ 1 h 393"/>
                <a:gd name="T22" fmla="*/ 24 w 345"/>
                <a:gd name="T23" fmla="*/ 1 h 393"/>
                <a:gd name="T24" fmla="*/ 24 w 345"/>
                <a:gd name="T25" fmla="*/ 3 h 393"/>
                <a:gd name="T26" fmla="*/ 21 w 345"/>
                <a:gd name="T27" fmla="*/ 3 h 393"/>
                <a:gd name="T28" fmla="*/ 17 w 345"/>
                <a:gd name="T29" fmla="*/ 6 h 393"/>
                <a:gd name="T30" fmla="*/ 12 w 345"/>
                <a:gd name="T31" fmla="*/ 11 h 393"/>
                <a:gd name="T32" fmla="*/ 9 w 345"/>
                <a:gd name="T33" fmla="*/ 19 h 393"/>
                <a:gd name="T34" fmla="*/ 6 w 345"/>
                <a:gd name="T35" fmla="*/ 27 h 393"/>
                <a:gd name="T36" fmla="*/ 6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51" name="Freeform 112" descr="Wide downward diagonal"/>
            <p:cNvSpPr>
              <a:spLocks noChangeAspect="1"/>
            </p:cNvSpPr>
            <p:nvPr/>
          </p:nvSpPr>
          <p:spPr bwMode="auto">
            <a:xfrm flipV="1">
              <a:off x="1853" y="3036"/>
              <a:ext cx="221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4 w 345"/>
                <a:gd name="T7" fmla="*/ 28 h 393"/>
                <a:gd name="T8" fmla="*/ 6 w 345"/>
                <a:gd name="T9" fmla="*/ 20 h 393"/>
                <a:gd name="T10" fmla="*/ 8 w 345"/>
                <a:gd name="T11" fmla="*/ 13 h 393"/>
                <a:gd name="T12" fmla="*/ 12 w 345"/>
                <a:gd name="T13" fmla="*/ 8 h 393"/>
                <a:gd name="T14" fmla="*/ 15 w 345"/>
                <a:gd name="T15" fmla="*/ 3 h 393"/>
                <a:gd name="T16" fmla="*/ 19 w 345"/>
                <a:gd name="T17" fmla="*/ 1 h 393"/>
                <a:gd name="T18" fmla="*/ 21 w 345"/>
                <a:gd name="T19" fmla="*/ 0 h 393"/>
                <a:gd name="T20" fmla="*/ 21 w 345"/>
                <a:gd name="T21" fmla="*/ 1 h 393"/>
                <a:gd name="T22" fmla="*/ 23 w 345"/>
                <a:gd name="T23" fmla="*/ 1 h 393"/>
                <a:gd name="T24" fmla="*/ 23 w 345"/>
                <a:gd name="T25" fmla="*/ 3 h 393"/>
                <a:gd name="T26" fmla="*/ 20 w 345"/>
                <a:gd name="T27" fmla="*/ 3 h 393"/>
                <a:gd name="T28" fmla="*/ 16 w 345"/>
                <a:gd name="T29" fmla="*/ 6 h 393"/>
                <a:gd name="T30" fmla="*/ 12 w 345"/>
                <a:gd name="T31" fmla="*/ 11 h 393"/>
                <a:gd name="T32" fmla="*/ 8 w 345"/>
                <a:gd name="T33" fmla="*/ 19 h 393"/>
                <a:gd name="T34" fmla="*/ 6 w 345"/>
                <a:gd name="T35" fmla="*/ 27 h 393"/>
                <a:gd name="T36" fmla="*/ 5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52" name="Line 113"/>
            <p:cNvSpPr>
              <a:spLocks noChangeAspect="1" noChangeShapeType="1"/>
            </p:cNvSpPr>
            <p:nvPr/>
          </p:nvSpPr>
          <p:spPr bwMode="auto">
            <a:xfrm flipH="1" flipV="1">
              <a:off x="2075" y="2510"/>
              <a:ext cx="0" cy="7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" name="Line 114"/>
            <p:cNvSpPr>
              <a:spLocks noChangeAspect="1" noChangeShapeType="1"/>
            </p:cNvSpPr>
            <p:nvPr/>
          </p:nvSpPr>
          <p:spPr bwMode="auto">
            <a:xfrm flipH="1" flipV="1">
              <a:off x="1854" y="2769"/>
              <a:ext cx="0" cy="2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4" name="Freeform 115" descr="Wide downward diagonal"/>
            <p:cNvSpPr>
              <a:spLocks noChangeAspect="1"/>
            </p:cNvSpPr>
            <p:nvPr/>
          </p:nvSpPr>
          <p:spPr bwMode="auto">
            <a:xfrm flipH="1">
              <a:off x="2076" y="2506"/>
              <a:ext cx="221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4 w 345"/>
                <a:gd name="T7" fmla="*/ 28 h 393"/>
                <a:gd name="T8" fmla="*/ 6 w 345"/>
                <a:gd name="T9" fmla="*/ 20 h 393"/>
                <a:gd name="T10" fmla="*/ 8 w 345"/>
                <a:gd name="T11" fmla="*/ 13 h 393"/>
                <a:gd name="T12" fmla="*/ 12 w 345"/>
                <a:gd name="T13" fmla="*/ 8 h 393"/>
                <a:gd name="T14" fmla="*/ 15 w 345"/>
                <a:gd name="T15" fmla="*/ 3 h 393"/>
                <a:gd name="T16" fmla="*/ 19 w 345"/>
                <a:gd name="T17" fmla="*/ 1 h 393"/>
                <a:gd name="T18" fmla="*/ 21 w 345"/>
                <a:gd name="T19" fmla="*/ 0 h 393"/>
                <a:gd name="T20" fmla="*/ 21 w 345"/>
                <a:gd name="T21" fmla="*/ 1 h 393"/>
                <a:gd name="T22" fmla="*/ 23 w 345"/>
                <a:gd name="T23" fmla="*/ 1 h 393"/>
                <a:gd name="T24" fmla="*/ 23 w 345"/>
                <a:gd name="T25" fmla="*/ 3 h 393"/>
                <a:gd name="T26" fmla="*/ 20 w 345"/>
                <a:gd name="T27" fmla="*/ 3 h 393"/>
                <a:gd name="T28" fmla="*/ 16 w 345"/>
                <a:gd name="T29" fmla="*/ 6 h 393"/>
                <a:gd name="T30" fmla="*/ 12 w 345"/>
                <a:gd name="T31" fmla="*/ 11 h 393"/>
                <a:gd name="T32" fmla="*/ 8 w 345"/>
                <a:gd name="T33" fmla="*/ 19 h 393"/>
                <a:gd name="T34" fmla="*/ 6 w 345"/>
                <a:gd name="T35" fmla="*/ 27 h 393"/>
                <a:gd name="T36" fmla="*/ 5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55" name="Freeform 116" descr="Wide downward diagonal"/>
            <p:cNvSpPr>
              <a:spLocks noChangeAspect="1"/>
            </p:cNvSpPr>
            <p:nvPr/>
          </p:nvSpPr>
          <p:spPr bwMode="auto">
            <a:xfrm flipH="1" flipV="1">
              <a:off x="2077" y="3037"/>
              <a:ext cx="220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4 w 345"/>
                <a:gd name="T7" fmla="*/ 28 h 393"/>
                <a:gd name="T8" fmla="*/ 6 w 345"/>
                <a:gd name="T9" fmla="*/ 20 h 393"/>
                <a:gd name="T10" fmla="*/ 8 w 345"/>
                <a:gd name="T11" fmla="*/ 13 h 393"/>
                <a:gd name="T12" fmla="*/ 11 w 345"/>
                <a:gd name="T13" fmla="*/ 8 h 393"/>
                <a:gd name="T14" fmla="*/ 14 w 345"/>
                <a:gd name="T15" fmla="*/ 3 h 393"/>
                <a:gd name="T16" fmla="*/ 18 w 345"/>
                <a:gd name="T17" fmla="*/ 1 h 393"/>
                <a:gd name="T18" fmla="*/ 20 w 345"/>
                <a:gd name="T19" fmla="*/ 0 h 393"/>
                <a:gd name="T20" fmla="*/ 21 w 345"/>
                <a:gd name="T21" fmla="*/ 1 h 393"/>
                <a:gd name="T22" fmla="*/ 22 w 345"/>
                <a:gd name="T23" fmla="*/ 1 h 393"/>
                <a:gd name="T24" fmla="*/ 22 w 345"/>
                <a:gd name="T25" fmla="*/ 3 h 393"/>
                <a:gd name="T26" fmla="*/ 20 w 345"/>
                <a:gd name="T27" fmla="*/ 3 h 393"/>
                <a:gd name="T28" fmla="*/ 16 w 345"/>
                <a:gd name="T29" fmla="*/ 6 h 393"/>
                <a:gd name="T30" fmla="*/ 11 w 345"/>
                <a:gd name="T31" fmla="*/ 11 h 393"/>
                <a:gd name="T32" fmla="*/ 8 w 345"/>
                <a:gd name="T33" fmla="*/ 19 h 393"/>
                <a:gd name="T34" fmla="*/ 6 w 345"/>
                <a:gd name="T35" fmla="*/ 27 h 393"/>
                <a:gd name="T36" fmla="*/ 5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56" name="Line 117"/>
            <p:cNvSpPr>
              <a:spLocks noChangeAspect="1" noChangeShapeType="1"/>
            </p:cNvSpPr>
            <p:nvPr/>
          </p:nvSpPr>
          <p:spPr bwMode="auto">
            <a:xfrm flipV="1">
              <a:off x="2076" y="2511"/>
              <a:ext cx="0" cy="7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57" name="Group 118"/>
            <p:cNvGrpSpPr>
              <a:grpSpLocks/>
            </p:cNvGrpSpPr>
            <p:nvPr/>
          </p:nvGrpSpPr>
          <p:grpSpPr bwMode="auto">
            <a:xfrm>
              <a:off x="2261" y="2699"/>
              <a:ext cx="69" cy="424"/>
              <a:chOff x="2261" y="2699"/>
              <a:chExt cx="69" cy="424"/>
            </a:xfrm>
          </p:grpSpPr>
          <p:sp>
            <p:nvSpPr>
              <p:cNvPr id="122" name="Line 119"/>
              <p:cNvSpPr>
                <a:spLocks noChangeAspect="1" noChangeShapeType="1"/>
              </p:cNvSpPr>
              <p:nvPr/>
            </p:nvSpPr>
            <p:spPr bwMode="auto">
              <a:xfrm flipV="1">
                <a:off x="2296" y="2770"/>
                <a:ext cx="0" cy="2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3" name="Line 120"/>
              <p:cNvSpPr>
                <a:spLocks noChangeAspect="1" noChangeShapeType="1"/>
              </p:cNvSpPr>
              <p:nvPr/>
            </p:nvSpPr>
            <p:spPr bwMode="auto">
              <a:xfrm>
                <a:off x="2263" y="2699"/>
                <a:ext cx="6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4" name="Line 121"/>
              <p:cNvSpPr>
                <a:spLocks noChangeAspect="1" noChangeShapeType="1"/>
              </p:cNvSpPr>
              <p:nvPr/>
            </p:nvSpPr>
            <p:spPr bwMode="auto">
              <a:xfrm>
                <a:off x="2270" y="2713"/>
                <a:ext cx="5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5" name="Line 122"/>
              <p:cNvSpPr>
                <a:spLocks noChangeAspect="1" noChangeShapeType="1"/>
              </p:cNvSpPr>
              <p:nvPr/>
            </p:nvSpPr>
            <p:spPr bwMode="auto">
              <a:xfrm>
                <a:off x="2282" y="2755"/>
                <a:ext cx="3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6" name="Line 123"/>
              <p:cNvSpPr>
                <a:spLocks noChangeAspect="1" noChangeShapeType="1"/>
              </p:cNvSpPr>
              <p:nvPr/>
            </p:nvSpPr>
            <p:spPr bwMode="auto">
              <a:xfrm flipV="1">
                <a:off x="2261" y="3123"/>
                <a:ext cx="6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7" name="Line 124"/>
              <p:cNvSpPr>
                <a:spLocks noChangeAspect="1" noChangeShapeType="1"/>
              </p:cNvSpPr>
              <p:nvPr/>
            </p:nvSpPr>
            <p:spPr bwMode="auto">
              <a:xfrm flipV="1">
                <a:off x="2268" y="3109"/>
                <a:ext cx="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8" name="Line 125"/>
              <p:cNvSpPr>
                <a:spLocks noChangeAspect="1" noChangeShapeType="1"/>
              </p:cNvSpPr>
              <p:nvPr/>
            </p:nvSpPr>
            <p:spPr bwMode="auto">
              <a:xfrm flipV="1">
                <a:off x="2278" y="3067"/>
                <a:ext cx="4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58" name="Freeform 126" descr="Wide downward diagonal"/>
            <p:cNvSpPr>
              <a:spLocks noChangeAspect="1"/>
            </p:cNvSpPr>
            <p:nvPr/>
          </p:nvSpPr>
          <p:spPr bwMode="auto">
            <a:xfrm>
              <a:off x="2294" y="2505"/>
              <a:ext cx="221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4 w 345"/>
                <a:gd name="T7" fmla="*/ 28 h 393"/>
                <a:gd name="T8" fmla="*/ 6 w 345"/>
                <a:gd name="T9" fmla="*/ 20 h 393"/>
                <a:gd name="T10" fmla="*/ 8 w 345"/>
                <a:gd name="T11" fmla="*/ 13 h 393"/>
                <a:gd name="T12" fmla="*/ 12 w 345"/>
                <a:gd name="T13" fmla="*/ 8 h 393"/>
                <a:gd name="T14" fmla="*/ 15 w 345"/>
                <a:gd name="T15" fmla="*/ 3 h 393"/>
                <a:gd name="T16" fmla="*/ 19 w 345"/>
                <a:gd name="T17" fmla="*/ 1 h 393"/>
                <a:gd name="T18" fmla="*/ 21 w 345"/>
                <a:gd name="T19" fmla="*/ 0 h 393"/>
                <a:gd name="T20" fmla="*/ 21 w 345"/>
                <a:gd name="T21" fmla="*/ 1 h 393"/>
                <a:gd name="T22" fmla="*/ 23 w 345"/>
                <a:gd name="T23" fmla="*/ 1 h 393"/>
                <a:gd name="T24" fmla="*/ 23 w 345"/>
                <a:gd name="T25" fmla="*/ 3 h 393"/>
                <a:gd name="T26" fmla="*/ 20 w 345"/>
                <a:gd name="T27" fmla="*/ 3 h 393"/>
                <a:gd name="T28" fmla="*/ 16 w 345"/>
                <a:gd name="T29" fmla="*/ 6 h 393"/>
                <a:gd name="T30" fmla="*/ 12 w 345"/>
                <a:gd name="T31" fmla="*/ 11 h 393"/>
                <a:gd name="T32" fmla="*/ 8 w 345"/>
                <a:gd name="T33" fmla="*/ 19 h 393"/>
                <a:gd name="T34" fmla="*/ 6 w 345"/>
                <a:gd name="T35" fmla="*/ 27 h 393"/>
                <a:gd name="T36" fmla="*/ 5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59" name="Freeform 127" descr="Wide downward diagonal"/>
            <p:cNvSpPr>
              <a:spLocks noChangeAspect="1"/>
            </p:cNvSpPr>
            <p:nvPr/>
          </p:nvSpPr>
          <p:spPr bwMode="auto">
            <a:xfrm flipV="1">
              <a:off x="2294" y="3036"/>
              <a:ext cx="220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4 w 345"/>
                <a:gd name="T7" fmla="*/ 28 h 393"/>
                <a:gd name="T8" fmla="*/ 6 w 345"/>
                <a:gd name="T9" fmla="*/ 20 h 393"/>
                <a:gd name="T10" fmla="*/ 8 w 345"/>
                <a:gd name="T11" fmla="*/ 13 h 393"/>
                <a:gd name="T12" fmla="*/ 11 w 345"/>
                <a:gd name="T13" fmla="*/ 8 h 393"/>
                <a:gd name="T14" fmla="*/ 14 w 345"/>
                <a:gd name="T15" fmla="*/ 3 h 393"/>
                <a:gd name="T16" fmla="*/ 18 w 345"/>
                <a:gd name="T17" fmla="*/ 1 h 393"/>
                <a:gd name="T18" fmla="*/ 20 w 345"/>
                <a:gd name="T19" fmla="*/ 0 h 393"/>
                <a:gd name="T20" fmla="*/ 21 w 345"/>
                <a:gd name="T21" fmla="*/ 1 h 393"/>
                <a:gd name="T22" fmla="*/ 22 w 345"/>
                <a:gd name="T23" fmla="*/ 1 h 393"/>
                <a:gd name="T24" fmla="*/ 22 w 345"/>
                <a:gd name="T25" fmla="*/ 3 h 393"/>
                <a:gd name="T26" fmla="*/ 20 w 345"/>
                <a:gd name="T27" fmla="*/ 3 h 393"/>
                <a:gd name="T28" fmla="*/ 16 w 345"/>
                <a:gd name="T29" fmla="*/ 6 h 393"/>
                <a:gd name="T30" fmla="*/ 11 w 345"/>
                <a:gd name="T31" fmla="*/ 11 h 393"/>
                <a:gd name="T32" fmla="*/ 8 w 345"/>
                <a:gd name="T33" fmla="*/ 19 h 393"/>
                <a:gd name="T34" fmla="*/ 6 w 345"/>
                <a:gd name="T35" fmla="*/ 27 h 393"/>
                <a:gd name="T36" fmla="*/ 5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60" name="Line 128"/>
            <p:cNvSpPr>
              <a:spLocks noChangeAspect="1" noChangeShapeType="1"/>
            </p:cNvSpPr>
            <p:nvPr/>
          </p:nvSpPr>
          <p:spPr bwMode="auto">
            <a:xfrm flipH="1" flipV="1">
              <a:off x="2515" y="2510"/>
              <a:ext cx="0" cy="7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1" name="Freeform 129" descr="Wide downward diagonal"/>
            <p:cNvSpPr>
              <a:spLocks noChangeAspect="1"/>
            </p:cNvSpPr>
            <p:nvPr/>
          </p:nvSpPr>
          <p:spPr bwMode="auto">
            <a:xfrm flipH="1">
              <a:off x="2514" y="2506"/>
              <a:ext cx="220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4 w 345"/>
                <a:gd name="T7" fmla="*/ 28 h 393"/>
                <a:gd name="T8" fmla="*/ 6 w 345"/>
                <a:gd name="T9" fmla="*/ 20 h 393"/>
                <a:gd name="T10" fmla="*/ 8 w 345"/>
                <a:gd name="T11" fmla="*/ 13 h 393"/>
                <a:gd name="T12" fmla="*/ 11 w 345"/>
                <a:gd name="T13" fmla="*/ 8 h 393"/>
                <a:gd name="T14" fmla="*/ 14 w 345"/>
                <a:gd name="T15" fmla="*/ 3 h 393"/>
                <a:gd name="T16" fmla="*/ 18 w 345"/>
                <a:gd name="T17" fmla="*/ 1 h 393"/>
                <a:gd name="T18" fmla="*/ 20 w 345"/>
                <a:gd name="T19" fmla="*/ 0 h 393"/>
                <a:gd name="T20" fmla="*/ 21 w 345"/>
                <a:gd name="T21" fmla="*/ 1 h 393"/>
                <a:gd name="T22" fmla="*/ 22 w 345"/>
                <a:gd name="T23" fmla="*/ 1 h 393"/>
                <a:gd name="T24" fmla="*/ 22 w 345"/>
                <a:gd name="T25" fmla="*/ 3 h 393"/>
                <a:gd name="T26" fmla="*/ 20 w 345"/>
                <a:gd name="T27" fmla="*/ 3 h 393"/>
                <a:gd name="T28" fmla="*/ 16 w 345"/>
                <a:gd name="T29" fmla="*/ 6 h 393"/>
                <a:gd name="T30" fmla="*/ 11 w 345"/>
                <a:gd name="T31" fmla="*/ 11 h 393"/>
                <a:gd name="T32" fmla="*/ 8 w 345"/>
                <a:gd name="T33" fmla="*/ 19 h 393"/>
                <a:gd name="T34" fmla="*/ 6 w 345"/>
                <a:gd name="T35" fmla="*/ 27 h 393"/>
                <a:gd name="T36" fmla="*/ 5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62" name="Freeform 130" descr="Wide downward diagonal"/>
            <p:cNvSpPr>
              <a:spLocks noChangeAspect="1"/>
            </p:cNvSpPr>
            <p:nvPr/>
          </p:nvSpPr>
          <p:spPr bwMode="auto">
            <a:xfrm flipH="1" flipV="1">
              <a:off x="2515" y="3037"/>
              <a:ext cx="220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4 w 345"/>
                <a:gd name="T7" fmla="*/ 28 h 393"/>
                <a:gd name="T8" fmla="*/ 6 w 345"/>
                <a:gd name="T9" fmla="*/ 20 h 393"/>
                <a:gd name="T10" fmla="*/ 8 w 345"/>
                <a:gd name="T11" fmla="*/ 13 h 393"/>
                <a:gd name="T12" fmla="*/ 11 w 345"/>
                <a:gd name="T13" fmla="*/ 8 h 393"/>
                <a:gd name="T14" fmla="*/ 14 w 345"/>
                <a:gd name="T15" fmla="*/ 3 h 393"/>
                <a:gd name="T16" fmla="*/ 18 w 345"/>
                <a:gd name="T17" fmla="*/ 1 h 393"/>
                <a:gd name="T18" fmla="*/ 20 w 345"/>
                <a:gd name="T19" fmla="*/ 0 h 393"/>
                <a:gd name="T20" fmla="*/ 21 w 345"/>
                <a:gd name="T21" fmla="*/ 1 h 393"/>
                <a:gd name="T22" fmla="*/ 22 w 345"/>
                <a:gd name="T23" fmla="*/ 1 h 393"/>
                <a:gd name="T24" fmla="*/ 22 w 345"/>
                <a:gd name="T25" fmla="*/ 3 h 393"/>
                <a:gd name="T26" fmla="*/ 20 w 345"/>
                <a:gd name="T27" fmla="*/ 3 h 393"/>
                <a:gd name="T28" fmla="*/ 16 w 345"/>
                <a:gd name="T29" fmla="*/ 6 h 393"/>
                <a:gd name="T30" fmla="*/ 11 w 345"/>
                <a:gd name="T31" fmla="*/ 11 h 393"/>
                <a:gd name="T32" fmla="*/ 8 w 345"/>
                <a:gd name="T33" fmla="*/ 19 h 393"/>
                <a:gd name="T34" fmla="*/ 6 w 345"/>
                <a:gd name="T35" fmla="*/ 27 h 393"/>
                <a:gd name="T36" fmla="*/ 5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63" name="Line 131"/>
            <p:cNvSpPr>
              <a:spLocks noChangeAspect="1" noChangeShapeType="1"/>
            </p:cNvSpPr>
            <p:nvPr/>
          </p:nvSpPr>
          <p:spPr bwMode="auto">
            <a:xfrm flipV="1">
              <a:off x="2514" y="2511"/>
              <a:ext cx="0" cy="7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4" name="Freeform 132" descr="Wide downward diagonal"/>
            <p:cNvSpPr>
              <a:spLocks noChangeAspect="1"/>
            </p:cNvSpPr>
            <p:nvPr/>
          </p:nvSpPr>
          <p:spPr bwMode="auto">
            <a:xfrm>
              <a:off x="2732" y="2505"/>
              <a:ext cx="220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4 w 345"/>
                <a:gd name="T7" fmla="*/ 28 h 393"/>
                <a:gd name="T8" fmla="*/ 6 w 345"/>
                <a:gd name="T9" fmla="*/ 20 h 393"/>
                <a:gd name="T10" fmla="*/ 8 w 345"/>
                <a:gd name="T11" fmla="*/ 13 h 393"/>
                <a:gd name="T12" fmla="*/ 11 w 345"/>
                <a:gd name="T13" fmla="*/ 8 h 393"/>
                <a:gd name="T14" fmla="*/ 14 w 345"/>
                <a:gd name="T15" fmla="*/ 3 h 393"/>
                <a:gd name="T16" fmla="*/ 18 w 345"/>
                <a:gd name="T17" fmla="*/ 1 h 393"/>
                <a:gd name="T18" fmla="*/ 20 w 345"/>
                <a:gd name="T19" fmla="*/ 0 h 393"/>
                <a:gd name="T20" fmla="*/ 21 w 345"/>
                <a:gd name="T21" fmla="*/ 1 h 393"/>
                <a:gd name="T22" fmla="*/ 22 w 345"/>
                <a:gd name="T23" fmla="*/ 1 h 393"/>
                <a:gd name="T24" fmla="*/ 22 w 345"/>
                <a:gd name="T25" fmla="*/ 3 h 393"/>
                <a:gd name="T26" fmla="*/ 20 w 345"/>
                <a:gd name="T27" fmla="*/ 3 h 393"/>
                <a:gd name="T28" fmla="*/ 16 w 345"/>
                <a:gd name="T29" fmla="*/ 6 h 393"/>
                <a:gd name="T30" fmla="*/ 11 w 345"/>
                <a:gd name="T31" fmla="*/ 11 h 393"/>
                <a:gd name="T32" fmla="*/ 8 w 345"/>
                <a:gd name="T33" fmla="*/ 19 h 393"/>
                <a:gd name="T34" fmla="*/ 6 w 345"/>
                <a:gd name="T35" fmla="*/ 27 h 393"/>
                <a:gd name="T36" fmla="*/ 5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65" name="Freeform 133" descr="Wide downward diagonal"/>
            <p:cNvSpPr>
              <a:spLocks noChangeAspect="1"/>
            </p:cNvSpPr>
            <p:nvPr/>
          </p:nvSpPr>
          <p:spPr bwMode="auto">
            <a:xfrm flipV="1">
              <a:off x="2731" y="3036"/>
              <a:ext cx="220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4 w 345"/>
                <a:gd name="T7" fmla="*/ 28 h 393"/>
                <a:gd name="T8" fmla="*/ 6 w 345"/>
                <a:gd name="T9" fmla="*/ 20 h 393"/>
                <a:gd name="T10" fmla="*/ 8 w 345"/>
                <a:gd name="T11" fmla="*/ 13 h 393"/>
                <a:gd name="T12" fmla="*/ 11 w 345"/>
                <a:gd name="T13" fmla="*/ 8 h 393"/>
                <a:gd name="T14" fmla="*/ 14 w 345"/>
                <a:gd name="T15" fmla="*/ 3 h 393"/>
                <a:gd name="T16" fmla="*/ 18 w 345"/>
                <a:gd name="T17" fmla="*/ 1 h 393"/>
                <a:gd name="T18" fmla="*/ 20 w 345"/>
                <a:gd name="T19" fmla="*/ 0 h 393"/>
                <a:gd name="T20" fmla="*/ 21 w 345"/>
                <a:gd name="T21" fmla="*/ 1 h 393"/>
                <a:gd name="T22" fmla="*/ 22 w 345"/>
                <a:gd name="T23" fmla="*/ 1 h 393"/>
                <a:gd name="T24" fmla="*/ 22 w 345"/>
                <a:gd name="T25" fmla="*/ 3 h 393"/>
                <a:gd name="T26" fmla="*/ 20 w 345"/>
                <a:gd name="T27" fmla="*/ 3 h 393"/>
                <a:gd name="T28" fmla="*/ 16 w 345"/>
                <a:gd name="T29" fmla="*/ 6 h 393"/>
                <a:gd name="T30" fmla="*/ 11 w 345"/>
                <a:gd name="T31" fmla="*/ 11 h 393"/>
                <a:gd name="T32" fmla="*/ 8 w 345"/>
                <a:gd name="T33" fmla="*/ 19 h 393"/>
                <a:gd name="T34" fmla="*/ 6 w 345"/>
                <a:gd name="T35" fmla="*/ 27 h 393"/>
                <a:gd name="T36" fmla="*/ 5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66" name="Line 134"/>
            <p:cNvSpPr>
              <a:spLocks noChangeAspect="1" noChangeShapeType="1"/>
            </p:cNvSpPr>
            <p:nvPr/>
          </p:nvSpPr>
          <p:spPr bwMode="auto">
            <a:xfrm flipH="1" flipV="1">
              <a:off x="2952" y="2510"/>
              <a:ext cx="0" cy="7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7" name="Freeform 135" descr="Wide downward diagonal"/>
            <p:cNvSpPr>
              <a:spLocks noChangeAspect="1"/>
            </p:cNvSpPr>
            <p:nvPr/>
          </p:nvSpPr>
          <p:spPr bwMode="auto">
            <a:xfrm flipH="1">
              <a:off x="2952" y="2506"/>
              <a:ext cx="223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5 w 345"/>
                <a:gd name="T7" fmla="*/ 28 h 393"/>
                <a:gd name="T8" fmla="*/ 6 w 345"/>
                <a:gd name="T9" fmla="*/ 20 h 393"/>
                <a:gd name="T10" fmla="*/ 9 w 345"/>
                <a:gd name="T11" fmla="*/ 13 h 393"/>
                <a:gd name="T12" fmla="*/ 12 w 345"/>
                <a:gd name="T13" fmla="*/ 8 h 393"/>
                <a:gd name="T14" fmla="*/ 16 w 345"/>
                <a:gd name="T15" fmla="*/ 3 h 393"/>
                <a:gd name="T16" fmla="*/ 20 w 345"/>
                <a:gd name="T17" fmla="*/ 1 h 393"/>
                <a:gd name="T18" fmla="*/ 22 w 345"/>
                <a:gd name="T19" fmla="*/ 0 h 393"/>
                <a:gd name="T20" fmla="*/ 23 w 345"/>
                <a:gd name="T21" fmla="*/ 1 h 393"/>
                <a:gd name="T22" fmla="*/ 25 w 345"/>
                <a:gd name="T23" fmla="*/ 1 h 393"/>
                <a:gd name="T24" fmla="*/ 25 w 345"/>
                <a:gd name="T25" fmla="*/ 3 h 393"/>
                <a:gd name="T26" fmla="*/ 21 w 345"/>
                <a:gd name="T27" fmla="*/ 3 h 393"/>
                <a:gd name="T28" fmla="*/ 17 w 345"/>
                <a:gd name="T29" fmla="*/ 6 h 393"/>
                <a:gd name="T30" fmla="*/ 12 w 345"/>
                <a:gd name="T31" fmla="*/ 11 h 393"/>
                <a:gd name="T32" fmla="*/ 9 w 345"/>
                <a:gd name="T33" fmla="*/ 19 h 393"/>
                <a:gd name="T34" fmla="*/ 6 w 345"/>
                <a:gd name="T35" fmla="*/ 27 h 393"/>
                <a:gd name="T36" fmla="*/ 6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68" name="Freeform 136" descr="Wide downward diagonal"/>
            <p:cNvSpPr>
              <a:spLocks noChangeAspect="1"/>
            </p:cNvSpPr>
            <p:nvPr/>
          </p:nvSpPr>
          <p:spPr bwMode="auto">
            <a:xfrm flipH="1" flipV="1">
              <a:off x="2953" y="3037"/>
              <a:ext cx="222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5 w 345"/>
                <a:gd name="T7" fmla="*/ 28 h 393"/>
                <a:gd name="T8" fmla="*/ 6 w 345"/>
                <a:gd name="T9" fmla="*/ 20 h 393"/>
                <a:gd name="T10" fmla="*/ 9 w 345"/>
                <a:gd name="T11" fmla="*/ 13 h 393"/>
                <a:gd name="T12" fmla="*/ 12 w 345"/>
                <a:gd name="T13" fmla="*/ 8 h 393"/>
                <a:gd name="T14" fmla="*/ 15 w 345"/>
                <a:gd name="T15" fmla="*/ 3 h 393"/>
                <a:gd name="T16" fmla="*/ 19 w 345"/>
                <a:gd name="T17" fmla="*/ 1 h 393"/>
                <a:gd name="T18" fmla="*/ 21 w 345"/>
                <a:gd name="T19" fmla="*/ 0 h 393"/>
                <a:gd name="T20" fmla="*/ 22 w 345"/>
                <a:gd name="T21" fmla="*/ 1 h 393"/>
                <a:gd name="T22" fmla="*/ 24 w 345"/>
                <a:gd name="T23" fmla="*/ 1 h 393"/>
                <a:gd name="T24" fmla="*/ 24 w 345"/>
                <a:gd name="T25" fmla="*/ 3 h 393"/>
                <a:gd name="T26" fmla="*/ 21 w 345"/>
                <a:gd name="T27" fmla="*/ 3 h 393"/>
                <a:gd name="T28" fmla="*/ 17 w 345"/>
                <a:gd name="T29" fmla="*/ 6 h 393"/>
                <a:gd name="T30" fmla="*/ 12 w 345"/>
                <a:gd name="T31" fmla="*/ 11 h 393"/>
                <a:gd name="T32" fmla="*/ 9 w 345"/>
                <a:gd name="T33" fmla="*/ 19 h 393"/>
                <a:gd name="T34" fmla="*/ 6 w 345"/>
                <a:gd name="T35" fmla="*/ 27 h 393"/>
                <a:gd name="T36" fmla="*/ 6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69" name="Line 137"/>
            <p:cNvSpPr>
              <a:spLocks noChangeAspect="1" noChangeShapeType="1"/>
            </p:cNvSpPr>
            <p:nvPr/>
          </p:nvSpPr>
          <p:spPr bwMode="auto">
            <a:xfrm flipV="1">
              <a:off x="2952" y="2511"/>
              <a:ext cx="0" cy="7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0" name="Freeform 138" descr="Wide downward diagonal"/>
            <p:cNvSpPr>
              <a:spLocks noChangeAspect="1"/>
            </p:cNvSpPr>
            <p:nvPr/>
          </p:nvSpPr>
          <p:spPr bwMode="auto">
            <a:xfrm>
              <a:off x="3171" y="2505"/>
              <a:ext cx="223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5 w 345"/>
                <a:gd name="T7" fmla="*/ 28 h 393"/>
                <a:gd name="T8" fmla="*/ 6 w 345"/>
                <a:gd name="T9" fmla="*/ 20 h 393"/>
                <a:gd name="T10" fmla="*/ 9 w 345"/>
                <a:gd name="T11" fmla="*/ 13 h 393"/>
                <a:gd name="T12" fmla="*/ 12 w 345"/>
                <a:gd name="T13" fmla="*/ 8 h 393"/>
                <a:gd name="T14" fmla="*/ 16 w 345"/>
                <a:gd name="T15" fmla="*/ 3 h 393"/>
                <a:gd name="T16" fmla="*/ 20 w 345"/>
                <a:gd name="T17" fmla="*/ 1 h 393"/>
                <a:gd name="T18" fmla="*/ 22 w 345"/>
                <a:gd name="T19" fmla="*/ 0 h 393"/>
                <a:gd name="T20" fmla="*/ 23 w 345"/>
                <a:gd name="T21" fmla="*/ 1 h 393"/>
                <a:gd name="T22" fmla="*/ 25 w 345"/>
                <a:gd name="T23" fmla="*/ 1 h 393"/>
                <a:gd name="T24" fmla="*/ 25 w 345"/>
                <a:gd name="T25" fmla="*/ 3 h 393"/>
                <a:gd name="T26" fmla="*/ 21 w 345"/>
                <a:gd name="T27" fmla="*/ 3 h 393"/>
                <a:gd name="T28" fmla="*/ 17 w 345"/>
                <a:gd name="T29" fmla="*/ 6 h 393"/>
                <a:gd name="T30" fmla="*/ 12 w 345"/>
                <a:gd name="T31" fmla="*/ 11 h 393"/>
                <a:gd name="T32" fmla="*/ 9 w 345"/>
                <a:gd name="T33" fmla="*/ 19 h 393"/>
                <a:gd name="T34" fmla="*/ 6 w 345"/>
                <a:gd name="T35" fmla="*/ 27 h 393"/>
                <a:gd name="T36" fmla="*/ 6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71" name="Freeform 139" descr="Wide downward diagonal"/>
            <p:cNvSpPr>
              <a:spLocks noChangeAspect="1"/>
            </p:cNvSpPr>
            <p:nvPr/>
          </p:nvSpPr>
          <p:spPr bwMode="auto">
            <a:xfrm flipV="1">
              <a:off x="3171" y="3036"/>
              <a:ext cx="222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5 w 345"/>
                <a:gd name="T7" fmla="*/ 28 h 393"/>
                <a:gd name="T8" fmla="*/ 6 w 345"/>
                <a:gd name="T9" fmla="*/ 20 h 393"/>
                <a:gd name="T10" fmla="*/ 9 w 345"/>
                <a:gd name="T11" fmla="*/ 13 h 393"/>
                <a:gd name="T12" fmla="*/ 12 w 345"/>
                <a:gd name="T13" fmla="*/ 8 h 393"/>
                <a:gd name="T14" fmla="*/ 15 w 345"/>
                <a:gd name="T15" fmla="*/ 3 h 393"/>
                <a:gd name="T16" fmla="*/ 19 w 345"/>
                <a:gd name="T17" fmla="*/ 1 h 393"/>
                <a:gd name="T18" fmla="*/ 21 w 345"/>
                <a:gd name="T19" fmla="*/ 0 h 393"/>
                <a:gd name="T20" fmla="*/ 22 w 345"/>
                <a:gd name="T21" fmla="*/ 1 h 393"/>
                <a:gd name="T22" fmla="*/ 24 w 345"/>
                <a:gd name="T23" fmla="*/ 1 h 393"/>
                <a:gd name="T24" fmla="*/ 24 w 345"/>
                <a:gd name="T25" fmla="*/ 3 h 393"/>
                <a:gd name="T26" fmla="*/ 21 w 345"/>
                <a:gd name="T27" fmla="*/ 3 h 393"/>
                <a:gd name="T28" fmla="*/ 17 w 345"/>
                <a:gd name="T29" fmla="*/ 6 h 393"/>
                <a:gd name="T30" fmla="*/ 12 w 345"/>
                <a:gd name="T31" fmla="*/ 11 h 393"/>
                <a:gd name="T32" fmla="*/ 9 w 345"/>
                <a:gd name="T33" fmla="*/ 19 h 393"/>
                <a:gd name="T34" fmla="*/ 6 w 345"/>
                <a:gd name="T35" fmla="*/ 27 h 393"/>
                <a:gd name="T36" fmla="*/ 6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72" name="Line 140"/>
            <p:cNvSpPr>
              <a:spLocks noChangeAspect="1" noChangeShapeType="1"/>
            </p:cNvSpPr>
            <p:nvPr/>
          </p:nvSpPr>
          <p:spPr bwMode="auto">
            <a:xfrm flipH="1" flipV="1">
              <a:off x="3394" y="2510"/>
              <a:ext cx="0" cy="7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3" name="Freeform 141" descr="Wide downward diagonal"/>
            <p:cNvSpPr>
              <a:spLocks noChangeAspect="1"/>
            </p:cNvSpPr>
            <p:nvPr/>
          </p:nvSpPr>
          <p:spPr bwMode="auto">
            <a:xfrm flipH="1">
              <a:off x="3394" y="2506"/>
              <a:ext cx="221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4 w 345"/>
                <a:gd name="T7" fmla="*/ 28 h 393"/>
                <a:gd name="T8" fmla="*/ 6 w 345"/>
                <a:gd name="T9" fmla="*/ 20 h 393"/>
                <a:gd name="T10" fmla="*/ 8 w 345"/>
                <a:gd name="T11" fmla="*/ 13 h 393"/>
                <a:gd name="T12" fmla="*/ 12 w 345"/>
                <a:gd name="T13" fmla="*/ 8 h 393"/>
                <a:gd name="T14" fmla="*/ 15 w 345"/>
                <a:gd name="T15" fmla="*/ 3 h 393"/>
                <a:gd name="T16" fmla="*/ 19 w 345"/>
                <a:gd name="T17" fmla="*/ 1 h 393"/>
                <a:gd name="T18" fmla="*/ 21 w 345"/>
                <a:gd name="T19" fmla="*/ 0 h 393"/>
                <a:gd name="T20" fmla="*/ 21 w 345"/>
                <a:gd name="T21" fmla="*/ 1 h 393"/>
                <a:gd name="T22" fmla="*/ 23 w 345"/>
                <a:gd name="T23" fmla="*/ 1 h 393"/>
                <a:gd name="T24" fmla="*/ 23 w 345"/>
                <a:gd name="T25" fmla="*/ 3 h 393"/>
                <a:gd name="T26" fmla="*/ 20 w 345"/>
                <a:gd name="T27" fmla="*/ 3 h 393"/>
                <a:gd name="T28" fmla="*/ 16 w 345"/>
                <a:gd name="T29" fmla="*/ 6 h 393"/>
                <a:gd name="T30" fmla="*/ 12 w 345"/>
                <a:gd name="T31" fmla="*/ 11 h 393"/>
                <a:gd name="T32" fmla="*/ 8 w 345"/>
                <a:gd name="T33" fmla="*/ 19 h 393"/>
                <a:gd name="T34" fmla="*/ 6 w 345"/>
                <a:gd name="T35" fmla="*/ 27 h 393"/>
                <a:gd name="T36" fmla="*/ 5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74" name="Freeform 142" descr="Wide downward diagonal"/>
            <p:cNvSpPr>
              <a:spLocks noChangeAspect="1"/>
            </p:cNvSpPr>
            <p:nvPr/>
          </p:nvSpPr>
          <p:spPr bwMode="auto">
            <a:xfrm flipH="1" flipV="1">
              <a:off x="3395" y="3037"/>
              <a:ext cx="220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4 w 345"/>
                <a:gd name="T7" fmla="*/ 28 h 393"/>
                <a:gd name="T8" fmla="*/ 6 w 345"/>
                <a:gd name="T9" fmla="*/ 20 h 393"/>
                <a:gd name="T10" fmla="*/ 8 w 345"/>
                <a:gd name="T11" fmla="*/ 13 h 393"/>
                <a:gd name="T12" fmla="*/ 11 w 345"/>
                <a:gd name="T13" fmla="*/ 8 h 393"/>
                <a:gd name="T14" fmla="*/ 14 w 345"/>
                <a:gd name="T15" fmla="*/ 3 h 393"/>
                <a:gd name="T16" fmla="*/ 18 w 345"/>
                <a:gd name="T17" fmla="*/ 1 h 393"/>
                <a:gd name="T18" fmla="*/ 20 w 345"/>
                <a:gd name="T19" fmla="*/ 0 h 393"/>
                <a:gd name="T20" fmla="*/ 21 w 345"/>
                <a:gd name="T21" fmla="*/ 1 h 393"/>
                <a:gd name="T22" fmla="*/ 22 w 345"/>
                <a:gd name="T23" fmla="*/ 1 h 393"/>
                <a:gd name="T24" fmla="*/ 22 w 345"/>
                <a:gd name="T25" fmla="*/ 3 h 393"/>
                <a:gd name="T26" fmla="*/ 20 w 345"/>
                <a:gd name="T27" fmla="*/ 3 h 393"/>
                <a:gd name="T28" fmla="*/ 16 w 345"/>
                <a:gd name="T29" fmla="*/ 6 h 393"/>
                <a:gd name="T30" fmla="*/ 11 w 345"/>
                <a:gd name="T31" fmla="*/ 11 h 393"/>
                <a:gd name="T32" fmla="*/ 8 w 345"/>
                <a:gd name="T33" fmla="*/ 19 h 393"/>
                <a:gd name="T34" fmla="*/ 6 w 345"/>
                <a:gd name="T35" fmla="*/ 27 h 393"/>
                <a:gd name="T36" fmla="*/ 5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75" name="Line 143"/>
            <p:cNvSpPr>
              <a:spLocks noChangeAspect="1" noChangeShapeType="1"/>
            </p:cNvSpPr>
            <p:nvPr/>
          </p:nvSpPr>
          <p:spPr bwMode="auto">
            <a:xfrm flipV="1">
              <a:off x="3394" y="2511"/>
              <a:ext cx="0" cy="7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6" name="Freeform 144" descr="Wide downward diagonal"/>
            <p:cNvSpPr>
              <a:spLocks noChangeAspect="1"/>
            </p:cNvSpPr>
            <p:nvPr/>
          </p:nvSpPr>
          <p:spPr bwMode="auto">
            <a:xfrm>
              <a:off x="3613" y="2505"/>
              <a:ext cx="221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4 w 345"/>
                <a:gd name="T7" fmla="*/ 28 h 393"/>
                <a:gd name="T8" fmla="*/ 6 w 345"/>
                <a:gd name="T9" fmla="*/ 20 h 393"/>
                <a:gd name="T10" fmla="*/ 8 w 345"/>
                <a:gd name="T11" fmla="*/ 13 h 393"/>
                <a:gd name="T12" fmla="*/ 12 w 345"/>
                <a:gd name="T13" fmla="*/ 8 h 393"/>
                <a:gd name="T14" fmla="*/ 15 w 345"/>
                <a:gd name="T15" fmla="*/ 3 h 393"/>
                <a:gd name="T16" fmla="*/ 19 w 345"/>
                <a:gd name="T17" fmla="*/ 1 h 393"/>
                <a:gd name="T18" fmla="*/ 21 w 345"/>
                <a:gd name="T19" fmla="*/ 0 h 393"/>
                <a:gd name="T20" fmla="*/ 21 w 345"/>
                <a:gd name="T21" fmla="*/ 1 h 393"/>
                <a:gd name="T22" fmla="*/ 23 w 345"/>
                <a:gd name="T23" fmla="*/ 1 h 393"/>
                <a:gd name="T24" fmla="*/ 23 w 345"/>
                <a:gd name="T25" fmla="*/ 3 h 393"/>
                <a:gd name="T26" fmla="*/ 20 w 345"/>
                <a:gd name="T27" fmla="*/ 3 h 393"/>
                <a:gd name="T28" fmla="*/ 16 w 345"/>
                <a:gd name="T29" fmla="*/ 6 h 393"/>
                <a:gd name="T30" fmla="*/ 12 w 345"/>
                <a:gd name="T31" fmla="*/ 11 h 393"/>
                <a:gd name="T32" fmla="*/ 8 w 345"/>
                <a:gd name="T33" fmla="*/ 19 h 393"/>
                <a:gd name="T34" fmla="*/ 6 w 345"/>
                <a:gd name="T35" fmla="*/ 27 h 393"/>
                <a:gd name="T36" fmla="*/ 5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77" name="Freeform 145" descr="Wide downward diagonal"/>
            <p:cNvSpPr>
              <a:spLocks noChangeAspect="1"/>
            </p:cNvSpPr>
            <p:nvPr/>
          </p:nvSpPr>
          <p:spPr bwMode="auto">
            <a:xfrm flipV="1">
              <a:off x="3613" y="3036"/>
              <a:ext cx="220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4 w 345"/>
                <a:gd name="T7" fmla="*/ 28 h 393"/>
                <a:gd name="T8" fmla="*/ 6 w 345"/>
                <a:gd name="T9" fmla="*/ 20 h 393"/>
                <a:gd name="T10" fmla="*/ 8 w 345"/>
                <a:gd name="T11" fmla="*/ 13 h 393"/>
                <a:gd name="T12" fmla="*/ 11 w 345"/>
                <a:gd name="T13" fmla="*/ 8 h 393"/>
                <a:gd name="T14" fmla="*/ 14 w 345"/>
                <a:gd name="T15" fmla="*/ 3 h 393"/>
                <a:gd name="T16" fmla="*/ 18 w 345"/>
                <a:gd name="T17" fmla="*/ 1 h 393"/>
                <a:gd name="T18" fmla="*/ 20 w 345"/>
                <a:gd name="T19" fmla="*/ 0 h 393"/>
                <a:gd name="T20" fmla="*/ 21 w 345"/>
                <a:gd name="T21" fmla="*/ 1 h 393"/>
                <a:gd name="T22" fmla="*/ 22 w 345"/>
                <a:gd name="T23" fmla="*/ 1 h 393"/>
                <a:gd name="T24" fmla="*/ 22 w 345"/>
                <a:gd name="T25" fmla="*/ 3 h 393"/>
                <a:gd name="T26" fmla="*/ 20 w 345"/>
                <a:gd name="T27" fmla="*/ 3 h 393"/>
                <a:gd name="T28" fmla="*/ 16 w 345"/>
                <a:gd name="T29" fmla="*/ 6 h 393"/>
                <a:gd name="T30" fmla="*/ 11 w 345"/>
                <a:gd name="T31" fmla="*/ 11 h 393"/>
                <a:gd name="T32" fmla="*/ 8 w 345"/>
                <a:gd name="T33" fmla="*/ 19 h 393"/>
                <a:gd name="T34" fmla="*/ 6 w 345"/>
                <a:gd name="T35" fmla="*/ 27 h 393"/>
                <a:gd name="T36" fmla="*/ 5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78" name="Line 146"/>
            <p:cNvSpPr>
              <a:spLocks noChangeAspect="1" noChangeShapeType="1"/>
            </p:cNvSpPr>
            <p:nvPr/>
          </p:nvSpPr>
          <p:spPr bwMode="auto">
            <a:xfrm flipH="1" flipV="1">
              <a:off x="3834" y="2510"/>
              <a:ext cx="0" cy="7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9" name="Freeform 147" descr="Wide downward diagonal"/>
            <p:cNvSpPr>
              <a:spLocks noChangeAspect="1"/>
            </p:cNvSpPr>
            <p:nvPr/>
          </p:nvSpPr>
          <p:spPr bwMode="auto">
            <a:xfrm flipH="1">
              <a:off x="3834" y="2506"/>
              <a:ext cx="221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4 w 345"/>
                <a:gd name="T7" fmla="*/ 28 h 393"/>
                <a:gd name="T8" fmla="*/ 6 w 345"/>
                <a:gd name="T9" fmla="*/ 20 h 393"/>
                <a:gd name="T10" fmla="*/ 8 w 345"/>
                <a:gd name="T11" fmla="*/ 13 h 393"/>
                <a:gd name="T12" fmla="*/ 12 w 345"/>
                <a:gd name="T13" fmla="*/ 8 h 393"/>
                <a:gd name="T14" fmla="*/ 15 w 345"/>
                <a:gd name="T15" fmla="*/ 3 h 393"/>
                <a:gd name="T16" fmla="*/ 19 w 345"/>
                <a:gd name="T17" fmla="*/ 1 h 393"/>
                <a:gd name="T18" fmla="*/ 21 w 345"/>
                <a:gd name="T19" fmla="*/ 0 h 393"/>
                <a:gd name="T20" fmla="*/ 21 w 345"/>
                <a:gd name="T21" fmla="*/ 1 h 393"/>
                <a:gd name="T22" fmla="*/ 23 w 345"/>
                <a:gd name="T23" fmla="*/ 1 h 393"/>
                <a:gd name="T24" fmla="*/ 23 w 345"/>
                <a:gd name="T25" fmla="*/ 3 h 393"/>
                <a:gd name="T26" fmla="*/ 20 w 345"/>
                <a:gd name="T27" fmla="*/ 3 h 393"/>
                <a:gd name="T28" fmla="*/ 16 w 345"/>
                <a:gd name="T29" fmla="*/ 6 h 393"/>
                <a:gd name="T30" fmla="*/ 12 w 345"/>
                <a:gd name="T31" fmla="*/ 11 h 393"/>
                <a:gd name="T32" fmla="*/ 8 w 345"/>
                <a:gd name="T33" fmla="*/ 19 h 393"/>
                <a:gd name="T34" fmla="*/ 6 w 345"/>
                <a:gd name="T35" fmla="*/ 27 h 393"/>
                <a:gd name="T36" fmla="*/ 5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80" name="Freeform 148" descr="Wide downward diagonal"/>
            <p:cNvSpPr>
              <a:spLocks noChangeAspect="1"/>
            </p:cNvSpPr>
            <p:nvPr/>
          </p:nvSpPr>
          <p:spPr bwMode="auto">
            <a:xfrm flipH="1" flipV="1">
              <a:off x="3835" y="3037"/>
              <a:ext cx="220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4 w 345"/>
                <a:gd name="T7" fmla="*/ 28 h 393"/>
                <a:gd name="T8" fmla="*/ 6 w 345"/>
                <a:gd name="T9" fmla="*/ 20 h 393"/>
                <a:gd name="T10" fmla="*/ 8 w 345"/>
                <a:gd name="T11" fmla="*/ 13 h 393"/>
                <a:gd name="T12" fmla="*/ 11 w 345"/>
                <a:gd name="T13" fmla="*/ 8 h 393"/>
                <a:gd name="T14" fmla="*/ 14 w 345"/>
                <a:gd name="T15" fmla="*/ 3 h 393"/>
                <a:gd name="T16" fmla="*/ 18 w 345"/>
                <a:gd name="T17" fmla="*/ 1 h 393"/>
                <a:gd name="T18" fmla="*/ 20 w 345"/>
                <a:gd name="T19" fmla="*/ 0 h 393"/>
                <a:gd name="T20" fmla="*/ 21 w 345"/>
                <a:gd name="T21" fmla="*/ 1 h 393"/>
                <a:gd name="T22" fmla="*/ 22 w 345"/>
                <a:gd name="T23" fmla="*/ 1 h 393"/>
                <a:gd name="T24" fmla="*/ 22 w 345"/>
                <a:gd name="T25" fmla="*/ 3 h 393"/>
                <a:gd name="T26" fmla="*/ 20 w 345"/>
                <a:gd name="T27" fmla="*/ 3 h 393"/>
                <a:gd name="T28" fmla="*/ 16 w 345"/>
                <a:gd name="T29" fmla="*/ 6 h 393"/>
                <a:gd name="T30" fmla="*/ 11 w 345"/>
                <a:gd name="T31" fmla="*/ 11 h 393"/>
                <a:gd name="T32" fmla="*/ 8 w 345"/>
                <a:gd name="T33" fmla="*/ 19 h 393"/>
                <a:gd name="T34" fmla="*/ 6 w 345"/>
                <a:gd name="T35" fmla="*/ 27 h 393"/>
                <a:gd name="T36" fmla="*/ 5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81" name="Line 149"/>
            <p:cNvSpPr>
              <a:spLocks noChangeAspect="1" noChangeShapeType="1"/>
            </p:cNvSpPr>
            <p:nvPr/>
          </p:nvSpPr>
          <p:spPr bwMode="auto">
            <a:xfrm flipV="1">
              <a:off x="3834" y="2511"/>
              <a:ext cx="0" cy="7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2" name="Freeform 150" descr="Wide downward diagonal"/>
            <p:cNvSpPr>
              <a:spLocks noChangeAspect="1"/>
            </p:cNvSpPr>
            <p:nvPr/>
          </p:nvSpPr>
          <p:spPr bwMode="auto">
            <a:xfrm>
              <a:off x="4053" y="2505"/>
              <a:ext cx="221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4 w 345"/>
                <a:gd name="T7" fmla="*/ 28 h 393"/>
                <a:gd name="T8" fmla="*/ 6 w 345"/>
                <a:gd name="T9" fmla="*/ 20 h 393"/>
                <a:gd name="T10" fmla="*/ 8 w 345"/>
                <a:gd name="T11" fmla="*/ 13 h 393"/>
                <a:gd name="T12" fmla="*/ 12 w 345"/>
                <a:gd name="T13" fmla="*/ 8 h 393"/>
                <a:gd name="T14" fmla="*/ 15 w 345"/>
                <a:gd name="T15" fmla="*/ 3 h 393"/>
                <a:gd name="T16" fmla="*/ 19 w 345"/>
                <a:gd name="T17" fmla="*/ 1 h 393"/>
                <a:gd name="T18" fmla="*/ 21 w 345"/>
                <a:gd name="T19" fmla="*/ 0 h 393"/>
                <a:gd name="T20" fmla="*/ 21 w 345"/>
                <a:gd name="T21" fmla="*/ 1 h 393"/>
                <a:gd name="T22" fmla="*/ 23 w 345"/>
                <a:gd name="T23" fmla="*/ 1 h 393"/>
                <a:gd name="T24" fmla="*/ 23 w 345"/>
                <a:gd name="T25" fmla="*/ 3 h 393"/>
                <a:gd name="T26" fmla="*/ 20 w 345"/>
                <a:gd name="T27" fmla="*/ 3 h 393"/>
                <a:gd name="T28" fmla="*/ 16 w 345"/>
                <a:gd name="T29" fmla="*/ 6 h 393"/>
                <a:gd name="T30" fmla="*/ 12 w 345"/>
                <a:gd name="T31" fmla="*/ 11 h 393"/>
                <a:gd name="T32" fmla="*/ 8 w 345"/>
                <a:gd name="T33" fmla="*/ 19 h 393"/>
                <a:gd name="T34" fmla="*/ 6 w 345"/>
                <a:gd name="T35" fmla="*/ 27 h 393"/>
                <a:gd name="T36" fmla="*/ 5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83" name="Freeform 151" descr="Wide downward diagonal"/>
            <p:cNvSpPr>
              <a:spLocks noChangeAspect="1"/>
            </p:cNvSpPr>
            <p:nvPr/>
          </p:nvSpPr>
          <p:spPr bwMode="auto">
            <a:xfrm flipV="1">
              <a:off x="4053" y="3036"/>
              <a:ext cx="220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4 w 345"/>
                <a:gd name="T7" fmla="*/ 28 h 393"/>
                <a:gd name="T8" fmla="*/ 6 w 345"/>
                <a:gd name="T9" fmla="*/ 20 h 393"/>
                <a:gd name="T10" fmla="*/ 8 w 345"/>
                <a:gd name="T11" fmla="*/ 13 h 393"/>
                <a:gd name="T12" fmla="*/ 11 w 345"/>
                <a:gd name="T13" fmla="*/ 8 h 393"/>
                <a:gd name="T14" fmla="*/ 14 w 345"/>
                <a:gd name="T15" fmla="*/ 3 h 393"/>
                <a:gd name="T16" fmla="*/ 18 w 345"/>
                <a:gd name="T17" fmla="*/ 1 h 393"/>
                <a:gd name="T18" fmla="*/ 20 w 345"/>
                <a:gd name="T19" fmla="*/ 0 h 393"/>
                <a:gd name="T20" fmla="*/ 21 w 345"/>
                <a:gd name="T21" fmla="*/ 1 h 393"/>
                <a:gd name="T22" fmla="*/ 22 w 345"/>
                <a:gd name="T23" fmla="*/ 1 h 393"/>
                <a:gd name="T24" fmla="*/ 22 w 345"/>
                <a:gd name="T25" fmla="*/ 3 h 393"/>
                <a:gd name="T26" fmla="*/ 20 w 345"/>
                <a:gd name="T27" fmla="*/ 3 h 393"/>
                <a:gd name="T28" fmla="*/ 16 w 345"/>
                <a:gd name="T29" fmla="*/ 6 h 393"/>
                <a:gd name="T30" fmla="*/ 11 w 345"/>
                <a:gd name="T31" fmla="*/ 11 h 393"/>
                <a:gd name="T32" fmla="*/ 8 w 345"/>
                <a:gd name="T33" fmla="*/ 19 h 393"/>
                <a:gd name="T34" fmla="*/ 6 w 345"/>
                <a:gd name="T35" fmla="*/ 27 h 393"/>
                <a:gd name="T36" fmla="*/ 5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84" name="Line 152"/>
            <p:cNvSpPr>
              <a:spLocks noChangeAspect="1" noChangeShapeType="1"/>
            </p:cNvSpPr>
            <p:nvPr/>
          </p:nvSpPr>
          <p:spPr bwMode="auto">
            <a:xfrm flipH="1" flipV="1">
              <a:off x="4274" y="2510"/>
              <a:ext cx="0" cy="7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5" name="Freeform 153" descr="Wide downward diagonal"/>
            <p:cNvSpPr>
              <a:spLocks noChangeAspect="1"/>
            </p:cNvSpPr>
            <p:nvPr/>
          </p:nvSpPr>
          <p:spPr bwMode="auto">
            <a:xfrm flipH="1">
              <a:off x="4274" y="2506"/>
              <a:ext cx="224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5 w 345"/>
                <a:gd name="T7" fmla="*/ 28 h 393"/>
                <a:gd name="T8" fmla="*/ 6 w 345"/>
                <a:gd name="T9" fmla="*/ 20 h 393"/>
                <a:gd name="T10" fmla="*/ 9 w 345"/>
                <a:gd name="T11" fmla="*/ 13 h 393"/>
                <a:gd name="T12" fmla="*/ 12 w 345"/>
                <a:gd name="T13" fmla="*/ 8 h 393"/>
                <a:gd name="T14" fmla="*/ 16 w 345"/>
                <a:gd name="T15" fmla="*/ 3 h 393"/>
                <a:gd name="T16" fmla="*/ 21 w 345"/>
                <a:gd name="T17" fmla="*/ 1 h 393"/>
                <a:gd name="T18" fmla="*/ 22 w 345"/>
                <a:gd name="T19" fmla="*/ 0 h 393"/>
                <a:gd name="T20" fmla="*/ 23 w 345"/>
                <a:gd name="T21" fmla="*/ 1 h 393"/>
                <a:gd name="T22" fmla="*/ 25 w 345"/>
                <a:gd name="T23" fmla="*/ 1 h 393"/>
                <a:gd name="T24" fmla="*/ 25 w 345"/>
                <a:gd name="T25" fmla="*/ 3 h 393"/>
                <a:gd name="T26" fmla="*/ 22 w 345"/>
                <a:gd name="T27" fmla="*/ 3 h 393"/>
                <a:gd name="T28" fmla="*/ 18 w 345"/>
                <a:gd name="T29" fmla="*/ 6 h 393"/>
                <a:gd name="T30" fmla="*/ 12 w 345"/>
                <a:gd name="T31" fmla="*/ 11 h 393"/>
                <a:gd name="T32" fmla="*/ 9 w 345"/>
                <a:gd name="T33" fmla="*/ 19 h 393"/>
                <a:gd name="T34" fmla="*/ 7 w 345"/>
                <a:gd name="T35" fmla="*/ 27 h 393"/>
                <a:gd name="T36" fmla="*/ 6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86" name="Freeform 154" descr="Wide downward diagonal"/>
            <p:cNvSpPr>
              <a:spLocks noChangeAspect="1"/>
            </p:cNvSpPr>
            <p:nvPr/>
          </p:nvSpPr>
          <p:spPr bwMode="auto">
            <a:xfrm flipH="1" flipV="1">
              <a:off x="4275" y="3037"/>
              <a:ext cx="223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5 w 345"/>
                <a:gd name="T7" fmla="*/ 28 h 393"/>
                <a:gd name="T8" fmla="*/ 6 w 345"/>
                <a:gd name="T9" fmla="*/ 20 h 393"/>
                <a:gd name="T10" fmla="*/ 9 w 345"/>
                <a:gd name="T11" fmla="*/ 13 h 393"/>
                <a:gd name="T12" fmla="*/ 12 w 345"/>
                <a:gd name="T13" fmla="*/ 8 h 393"/>
                <a:gd name="T14" fmla="*/ 16 w 345"/>
                <a:gd name="T15" fmla="*/ 3 h 393"/>
                <a:gd name="T16" fmla="*/ 20 w 345"/>
                <a:gd name="T17" fmla="*/ 1 h 393"/>
                <a:gd name="T18" fmla="*/ 22 w 345"/>
                <a:gd name="T19" fmla="*/ 0 h 393"/>
                <a:gd name="T20" fmla="*/ 23 w 345"/>
                <a:gd name="T21" fmla="*/ 1 h 393"/>
                <a:gd name="T22" fmla="*/ 25 w 345"/>
                <a:gd name="T23" fmla="*/ 1 h 393"/>
                <a:gd name="T24" fmla="*/ 25 w 345"/>
                <a:gd name="T25" fmla="*/ 3 h 393"/>
                <a:gd name="T26" fmla="*/ 21 w 345"/>
                <a:gd name="T27" fmla="*/ 3 h 393"/>
                <a:gd name="T28" fmla="*/ 17 w 345"/>
                <a:gd name="T29" fmla="*/ 6 h 393"/>
                <a:gd name="T30" fmla="*/ 12 w 345"/>
                <a:gd name="T31" fmla="*/ 11 h 393"/>
                <a:gd name="T32" fmla="*/ 9 w 345"/>
                <a:gd name="T33" fmla="*/ 19 h 393"/>
                <a:gd name="T34" fmla="*/ 6 w 345"/>
                <a:gd name="T35" fmla="*/ 27 h 393"/>
                <a:gd name="T36" fmla="*/ 6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87" name="Line 155"/>
            <p:cNvSpPr>
              <a:spLocks noChangeAspect="1" noChangeShapeType="1"/>
            </p:cNvSpPr>
            <p:nvPr/>
          </p:nvSpPr>
          <p:spPr bwMode="auto">
            <a:xfrm flipV="1">
              <a:off x="4274" y="2511"/>
              <a:ext cx="0" cy="7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8" name="Freeform 156" descr="Wide downward diagonal"/>
            <p:cNvSpPr>
              <a:spLocks noChangeAspect="1"/>
            </p:cNvSpPr>
            <p:nvPr/>
          </p:nvSpPr>
          <p:spPr bwMode="auto">
            <a:xfrm>
              <a:off x="4495" y="2505"/>
              <a:ext cx="224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5 w 345"/>
                <a:gd name="T7" fmla="*/ 28 h 393"/>
                <a:gd name="T8" fmla="*/ 6 w 345"/>
                <a:gd name="T9" fmla="*/ 20 h 393"/>
                <a:gd name="T10" fmla="*/ 9 w 345"/>
                <a:gd name="T11" fmla="*/ 13 h 393"/>
                <a:gd name="T12" fmla="*/ 12 w 345"/>
                <a:gd name="T13" fmla="*/ 8 h 393"/>
                <a:gd name="T14" fmla="*/ 16 w 345"/>
                <a:gd name="T15" fmla="*/ 3 h 393"/>
                <a:gd name="T16" fmla="*/ 21 w 345"/>
                <a:gd name="T17" fmla="*/ 1 h 393"/>
                <a:gd name="T18" fmla="*/ 22 w 345"/>
                <a:gd name="T19" fmla="*/ 0 h 393"/>
                <a:gd name="T20" fmla="*/ 23 w 345"/>
                <a:gd name="T21" fmla="*/ 1 h 393"/>
                <a:gd name="T22" fmla="*/ 25 w 345"/>
                <a:gd name="T23" fmla="*/ 1 h 393"/>
                <a:gd name="T24" fmla="*/ 25 w 345"/>
                <a:gd name="T25" fmla="*/ 3 h 393"/>
                <a:gd name="T26" fmla="*/ 22 w 345"/>
                <a:gd name="T27" fmla="*/ 3 h 393"/>
                <a:gd name="T28" fmla="*/ 18 w 345"/>
                <a:gd name="T29" fmla="*/ 6 h 393"/>
                <a:gd name="T30" fmla="*/ 12 w 345"/>
                <a:gd name="T31" fmla="*/ 11 h 393"/>
                <a:gd name="T32" fmla="*/ 9 w 345"/>
                <a:gd name="T33" fmla="*/ 19 h 393"/>
                <a:gd name="T34" fmla="*/ 7 w 345"/>
                <a:gd name="T35" fmla="*/ 27 h 393"/>
                <a:gd name="T36" fmla="*/ 6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89" name="Freeform 157" descr="Wide downward diagonal"/>
            <p:cNvSpPr>
              <a:spLocks noChangeAspect="1"/>
            </p:cNvSpPr>
            <p:nvPr/>
          </p:nvSpPr>
          <p:spPr bwMode="auto">
            <a:xfrm flipV="1">
              <a:off x="4495" y="3036"/>
              <a:ext cx="223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5 w 345"/>
                <a:gd name="T7" fmla="*/ 28 h 393"/>
                <a:gd name="T8" fmla="*/ 6 w 345"/>
                <a:gd name="T9" fmla="*/ 20 h 393"/>
                <a:gd name="T10" fmla="*/ 9 w 345"/>
                <a:gd name="T11" fmla="*/ 13 h 393"/>
                <a:gd name="T12" fmla="*/ 12 w 345"/>
                <a:gd name="T13" fmla="*/ 8 h 393"/>
                <a:gd name="T14" fmla="*/ 16 w 345"/>
                <a:gd name="T15" fmla="*/ 3 h 393"/>
                <a:gd name="T16" fmla="*/ 20 w 345"/>
                <a:gd name="T17" fmla="*/ 1 h 393"/>
                <a:gd name="T18" fmla="*/ 22 w 345"/>
                <a:gd name="T19" fmla="*/ 0 h 393"/>
                <a:gd name="T20" fmla="*/ 23 w 345"/>
                <a:gd name="T21" fmla="*/ 1 h 393"/>
                <a:gd name="T22" fmla="*/ 25 w 345"/>
                <a:gd name="T23" fmla="*/ 1 h 393"/>
                <a:gd name="T24" fmla="*/ 25 w 345"/>
                <a:gd name="T25" fmla="*/ 3 h 393"/>
                <a:gd name="T26" fmla="*/ 21 w 345"/>
                <a:gd name="T27" fmla="*/ 3 h 393"/>
                <a:gd name="T28" fmla="*/ 17 w 345"/>
                <a:gd name="T29" fmla="*/ 6 h 393"/>
                <a:gd name="T30" fmla="*/ 12 w 345"/>
                <a:gd name="T31" fmla="*/ 11 h 393"/>
                <a:gd name="T32" fmla="*/ 9 w 345"/>
                <a:gd name="T33" fmla="*/ 19 h 393"/>
                <a:gd name="T34" fmla="*/ 6 w 345"/>
                <a:gd name="T35" fmla="*/ 27 h 393"/>
                <a:gd name="T36" fmla="*/ 6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90" name="Line 158"/>
            <p:cNvSpPr>
              <a:spLocks noChangeAspect="1" noChangeShapeType="1"/>
            </p:cNvSpPr>
            <p:nvPr/>
          </p:nvSpPr>
          <p:spPr bwMode="auto">
            <a:xfrm flipH="1" flipV="1">
              <a:off x="4719" y="2510"/>
              <a:ext cx="0" cy="7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1" name="Freeform 159"/>
            <p:cNvSpPr>
              <a:spLocks noChangeAspect="1"/>
            </p:cNvSpPr>
            <p:nvPr/>
          </p:nvSpPr>
          <p:spPr bwMode="auto">
            <a:xfrm rot="10800000">
              <a:off x="5014" y="2970"/>
              <a:ext cx="187" cy="90"/>
            </a:xfrm>
            <a:custGeom>
              <a:avLst/>
              <a:gdLst>
                <a:gd name="T0" fmla="*/ 4 w 288"/>
                <a:gd name="T1" fmla="*/ 0 h 137"/>
                <a:gd name="T2" fmla="*/ 2 w 288"/>
                <a:gd name="T3" fmla="*/ 1 h 137"/>
                <a:gd name="T4" fmla="*/ 1 w 288"/>
                <a:gd name="T5" fmla="*/ 3 h 137"/>
                <a:gd name="T6" fmla="*/ 1 w 288"/>
                <a:gd name="T7" fmla="*/ 5 h 137"/>
                <a:gd name="T8" fmla="*/ 1 w 288"/>
                <a:gd name="T9" fmla="*/ 7 h 137"/>
                <a:gd name="T10" fmla="*/ 4 w 288"/>
                <a:gd name="T11" fmla="*/ 9 h 137"/>
                <a:gd name="T12" fmla="*/ 8 w 288"/>
                <a:gd name="T13" fmla="*/ 11 h 137"/>
                <a:gd name="T14" fmla="*/ 10 w 288"/>
                <a:gd name="T15" fmla="*/ 11 h 137"/>
                <a:gd name="T16" fmla="*/ 14 w 288"/>
                <a:gd name="T17" fmla="*/ 11 h 137"/>
                <a:gd name="T18" fmla="*/ 18 w 288"/>
                <a:gd name="T19" fmla="*/ 9 h 137"/>
                <a:gd name="T20" fmla="*/ 20 w 288"/>
                <a:gd name="T21" fmla="*/ 7 h 137"/>
                <a:gd name="T22" fmla="*/ 21 w 288"/>
                <a:gd name="T23" fmla="*/ 4 h 137"/>
                <a:gd name="T24" fmla="*/ 21 w 288"/>
                <a:gd name="T25" fmla="*/ 2 h 137"/>
                <a:gd name="T26" fmla="*/ 19 w 288"/>
                <a:gd name="T27" fmla="*/ 1 h 1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88"/>
                <a:gd name="T43" fmla="*/ 0 h 137"/>
                <a:gd name="T44" fmla="*/ 288 w 288"/>
                <a:gd name="T45" fmla="*/ 137 h 13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88" h="137">
                  <a:moveTo>
                    <a:pt x="56" y="0"/>
                  </a:moveTo>
                  <a:cubicBezTo>
                    <a:pt x="43" y="6"/>
                    <a:pt x="31" y="12"/>
                    <a:pt x="22" y="18"/>
                  </a:cubicBezTo>
                  <a:cubicBezTo>
                    <a:pt x="13" y="24"/>
                    <a:pt x="7" y="30"/>
                    <a:pt x="4" y="36"/>
                  </a:cubicBezTo>
                  <a:cubicBezTo>
                    <a:pt x="1" y="42"/>
                    <a:pt x="0" y="47"/>
                    <a:pt x="2" y="54"/>
                  </a:cubicBezTo>
                  <a:cubicBezTo>
                    <a:pt x="4" y="61"/>
                    <a:pt x="7" y="70"/>
                    <a:pt x="16" y="80"/>
                  </a:cubicBezTo>
                  <a:cubicBezTo>
                    <a:pt x="25" y="90"/>
                    <a:pt x="44" y="107"/>
                    <a:pt x="58" y="116"/>
                  </a:cubicBezTo>
                  <a:cubicBezTo>
                    <a:pt x="72" y="125"/>
                    <a:pt x="87" y="131"/>
                    <a:pt x="101" y="134"/>
                  </a:cubicBezTo>
                  <a:cubicBezTo>
                    <a:pt x="115" y="137"/>
                    <a:pt x="128" y="137"/>
                    <a:pt x="143" y="137"/>
                  </a:cubicBezTo>
                  <a:cubicBezTo>
                    <a:pt x="158" y="137"/>
                    <a:pt x="178" y="136"/>
                    <a:pt x="194" y="132"/>
                  </a:cubicBezTo>
                  <a:cubicBezTo>
                    <a:pt x="210" y="128"/>
                    <a:pt x="230" y="119"/>
                    <a:pt x="242" y="111"/>
                  </a:cubicBezTo>
                  <a:cubicBezTo>
                    <a:pt x="254" y="103"/>
                    <a:pt x="262" y="93"/>
                    <a:pt x="269" y="83"/>
                  </a:cubicBezTo>
                  <a:cubicBezTo>
                    <a:pt x="276" y="73"/>
                    <a:pt x="284" y="60"/>
                    <a:pt x="286" y="51"/>
                  </a:cubicBezTo>
                  <a:cubicBezTo>
                    <a:pt x="288" y="42"/>
                    <a:pt x="288" y="35"/>
                    <a:pt x="281" y="27"/>
                  </a:cubicBezTo>
                  <a:cubicBezTo>
                    <a:pt x="274" y="19"/>
                    <a:pt x="259" y="10"/>
                    <a:pt x="245" y="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92" name="Rectangle 160" descr="Wide downward diagonal"/>
            <p:cNvSpPr>
              <a:spLocks noChangeAspect="1" noChangeArrowheads="1"/>
            </p:cNvSpPr>
            <p:nvPr/>
          </p:nvSpPr>
          <p:spPr bwMode="auto">
            <a:xfrm rot="10800000" flipH="1">
              <a:off x="5290" y="2639"/>
              <a:ext cx="73" cy="116"/>
            </a:xfrm>
            <a:prstGeom prst="rect">
              <a:avLst/>
            </a:pr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93" name="Freeform 161" descr="Wide downward diagonal"/>
            <p:cNvSpPr>
              <a:spLocks noChangeAspect="1"/>
            </p:cNvSpPr>
            <p:nvPr/>
          </p:nvSpPr>
          <p:spPr bwMode="auto">
            <a:xfrm rot="10800000" flipV="1">
              <a:off x="4715" y="2506"/>
              <a:ext cx="223" cy="260"/>
            </a:xfrm>
            <a:custGeom>
              <a:avLst/>
              <a:gdLst>
                <a:gd name="T0" fmla="*/ 1 w 345"/>
                <a:gd name="T1" fmla="*/ 32 h 393"/>
                <a:gd name="T2" fmla="*/ 1 w 345"/>
                <a:gd name="T3" fmla="*/ 30 h 393"/>
                <a:gd name="T4" fmla="*/ 3 w 345"/>
                <a:gd name="T5" fmla="*/ 26 h 393"/>
                <a:gd name="T6" fmla="*/ 5 w 345"/>
                <a:gd name="T7" fmla="*/ 19 h 393"/>
                <a:gd name="T8" fmla="*/ 6 w 345"/>
                <a:gd name="T9" fmla="*/ 14 h 393"/>
                <a:gd name="T10" fmla="*/ 9 w 345"/>
                <a:gd name="T11" fmla="*/ 9 h 393"/>
                <a:gd name="T12" fmla="*/ 12 w 345"/>
                <a:gd name="T13" fmla="*/ 6 h 393"/>
                <a:gd name="T14" fmla="*/ 16 w 345"/>
                <a:gd name="T15" fmla="*/ 2 h 393"/>
                <a:gd name="T16" fmla="*/ 20 w 345"/>
                <a:gd name="T17" fmla="*/ 1 h 393"/>
                <a:gd name="T18" fmla="*/ 22 w 345"/>
                <a:gd name="T19" fmla="*/ 0 h 393"/>
                <a:gd name="T20" fmla="*/ 23 w 345"/>
                <a:gd name="T21" fmla="*/ 1 h 393"/>
                <a:gd name="T22" fmla="*/ 25 w 345"/>
                <a:gd name="T23" fmla="*/ 1 h 393"/>
                <a:gd name="T24" fmla="*/ 25 w 345"/>
                <a:gd name="T25" fmla="*/ 2 h 393"/>
                <a:gd name="T26" fmla="*/ 21 w 345"/>
                <a:gd name="T27" fmla="*/ 2 h 393"/>
                <a:gd name="T28" fmla="*/ 17 w 345"/>
                <a:gd name="T29" fmla="*/ 4 h 393"/>
                <a:gd name="T30" fmla="*/ 12 w 345"/>
                <a:gd name="T31" fmla="*/ 8 h 393"/>
                <a:gd name="T32" fmla="*/ 9 w 345"/>
                <a:gd name="T33" fmla="*/ 13 h 393"/>
                <a:gd name="T34" fmla="*/ 6 w 345"/>
                <a:gd name="T35" fmla="*/ 19 h 393"/>
                <a:gd name="T36" fmla="*/ 6 w 345"/>
                <a:gd name="T37" fmla="*/ 24 h 393"/>
                <a:gd name="T38" fmla="*/ 4 w 345"/>
                <a:gd name="T39" fmla="*/ 28 h 393"/>
                <a:gd name="T40" fmla="*/ 3 w 345"/>
                <a:gd name="T41" fmla="*/ 31 h 393"/>
                <a:gd name="T42" fmla="*/ 1 w 345"/>
                <a:gd name="T43" fmla="*/ 33 h 393"/>
                <a:gd name="T44" fmla="*/ 0 w 345"/>
                <a:gd name="T45" fmla="*/ 33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94" name="AutoShape 162"/>
            <p:cNvSpPr>
              <a:spLocks noChangeAspect="1" noChangeArrowheads="1"/>
            </p:cNvSpPr>
            <p:nvPr/>
          </p:nvSpPr>
          <p:spPr bwMode="auto">
            <a:xfrm rot="10800000" flipV="1">
              <a:off x="5019" y="3018"/>
              <a:ext cx="173" cy="278"/>
            </a:xfrm>
            <a:prstGeom prst="can">
              <a:avLst>
                <a:gd name="adj" fmla="val 4017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fr-FR" sz="1800" b="0"/>
            </a:p>
          </p:txBody>
        </p:sp>
        <p:sp>
          <p:nvSpPr>
            <p:cNvPr id="95" name="Rectangle 163" descr="Wide upward diagonal"/>
            <p:cNvSpPr>
              <a:spLocks noChangeAspect="1" noChangeArrowheads="1"/>
            </p:cNvSpPr>
            <p:nvPr/>
          </p:nvSpPr>
          <p:spPr bwMode="auto">
            <a:xfrm rot="10800000">
              <a:off x="4936" y="3054"/>
              <a:ext cx="426" cy="8"/>
            </a:xfrm>
            <a:prstGeom prst="rect">
              <a:avLst/>
            </a:prstGeom>
            <a:pattFill prst="wdUp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eaLnBrk="1" hangingPunct="1"/>
              <a:endParaRPr lang="fr-FR" sz="1800" b="0"/>
            </a:p>
          </p:txBody>
        </p:sp>
        <p:sp>
          <p:nvSpPr>
            <p:cNvPr id="96" name="Rectangle 164"/>
            <p:cNvSpPr>
              <a:spLocks noChangeAspect="1" noChangeArrowheads="1"/>
            </p:cNvSpPr>
            <p:nvPr/>
          </p:nvSpPr>
          <p:spPr bwMode="auto">
            <a:xfrm rot="10800000">
              <a:off x="4936" y="2755"/>
              <a:ext cx="427" cy="30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eaLnBrk="1" hangingPunct="1"/>
              <a:endParaRPr lang="fr-FR" sz="1800" b="0"/>
            </a:p>
          </p:txBody>
        </p:sp>
        <p:sp>
          <p:nvSpPr>
            <p:cNvPr id="97" name="Rectangle 165" descr="Wide upward diagonal"/>
            <p:cNvSpPr>
              <a:spLocks noChangeAspect="1" noChangeArrowheads="1"/>
            </p:cNvSpPr>
            <p:nvPr/>
          </p:nvSpPr>
          <p:spPr bwMode="auto">
            <a:xfrm rot="10800000">
              <a:off x="4937" y="2755"/>
              <a:ext cx="426" cy="7"/>
            </a:xfrm>
            <a:prstGeom prst="rect">
              <a:avLst/>
            </a:prstGeom>
            <a:pattFill prst="wdUp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eaLnBrk="1" hangingPunct="1"/>
              <a:endParaRPr lang="fr-FR" sz="1800" b="0"/>
            </a:p>
          </p:txBody>
        </p:sp>
        <p:sp>
          <p:nvSpPr>
            <p:cNvPr id="98" name="Rectangle 166" descr="Wide downward diagonal"/>
            <p:cNvSpPr>
              <a:spLocks noChangeAspect="1" noChangeArrowheads="1"/>
            </p:cNvSpPr>
            <p:nvPr/>
          </p:nvSpPr>
          <p:spPr bwMode="auto">
            <a:xfrm rot="10800000">
              <a:off x="5290" y="3063"/>
              <a:ext cx="73" cy="116"/>
            </a:xfrm>
            <a:prstGeom prst="rect">
              <a:avLst/>
            </a:pr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99" name="Line 167"/>
            <p:cNvSpPr>
              <a:spLocks noChangeAspect="1" noChangeShapeType="1"/>
            </p:cNvSpPr>
            <p:nvPr/>
          </p:nvSpPr>
          <p:spPr bwMode="auto">
            <a:xfrm rot="10800000" flipV="1">
              <a:off x="5107" y="2529"/>
              <a:ext cx="0" cy="3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0" name="Freeform 168" descr="Wide downward diagonal"/>
            <p:cNvSpPr>
              <a:spLocks noChangeAspect="1"/>
            </p:cNvSpPr>
            <p:nvPr/>
          </p:nvSpPr>
          <p:spPr bwMode="auto">
            <a:xfrm rot="10800000">
              <a:off x="4715" y="3052"/>
              <a:ext cx="223" cy="260"/>
            </a:xfrm>
            <a:custGeom>
              <a:avLst/>
              <a:gdLst>
                <a:gd name="T0" fmla="*/ 1 w 345"/>
                <a:gd name="T1" fmla="*/ 32 h 393"/>
                <a:gd name="T2" fmla="*/ 1 w 345"/>
                <a:gd name="T3" fmla="*/ 30 h 393"/>
                <a:gd name="T4" fmla="*/ 3 w 345"/>
                <a:gd name="T5" fmla="*/ 26 h 393"/>
                <a:gd name="T6" fmla="*/ 5 w 345"/>
                <a:gd name="T7" fmla="*/ 19 h 393"/>
                <a:gd name="T8" fmla="*/ 6 w 345"/>
                <a:gd name="T9" fmla="*/ 14 h 393"/>
                <a:gd name="T10" fmla="*/ 9 w 345"/>
                <a:gd name="T11" fmla="*/ 9 h 393"/>
                <a:gd name="T12" fmla="*/ 12 w 345"/>
                <a:gd name="T13" fmla="*/ 6 h 393"/>
                <a:gd name="T14" fmla="*/ 16 w 345"/>
                <a:gd name="T15" fmla="*/ 2 h 393"/>
                <a:gd name="T16" fmla="*/ 20 w 345"/>
                <a:gd name="T17" fmla="*/ 1 h 393"/>
                <a:gd name="T18" fmla="*/ 22 w 345"/>
                <a:gd name="T19" fmla="*/ 0 h 393"/>
                <a:gd name="T20" fmla="*/ 23 w 345"/>
                <a:gd name="T21" fmla="*/ 1 h 393"/>
                <a:gd name="T22" fmla="*/ 25 w 345"/>
                <a:gd name="T23" fmla="*/ 1 h 393"/>
                <a:gd name="T24" fmla="*/ 25 w 345"/>
                <a:gd name="T25" fmla="*/ 2 h 393"/>
                <a:gd name="T26" fmla="*/ 21 w 345"/>
                <a:gd name="T27" fmla="*/ 2 h 393"/>
                <a:gd name="T28" fmla="*/ 17 w 345"/>
                <a:gd name="T29" fmla="*/ 4 h 393"/>
                <a:gd name="T30" fmla="*/ 12 w 345"/>
                <a:gd name="T31" fmla="*/ 8 h 393"/>
                <a:gd name="T32" fmla="*/ 9 w 345"/>
                <a:gd name="T33" fmla="*/ 13 h 393"/>
                <a:gd name="T34" fmla="*/ 6 w 345"/>
                <a:gd name="T35" fmla="*/ 19 h 393"/>
                <a:gd name="T36" fmla="*/ 6 w 345"/>
                <a:gd name="T37" fmla="*/ 24 h 393"/>
                <a:gd name="T38" fmla="*/ 4 w 345"/>
                <a:gd name="T39" fmla="*/ 28 h 393"/>
                <a:gd name="T40" fmla="*/ 3 w 345"/>
                <a:gd name="T41" fmla="*/ 31 h 393"/>
                <a:gd name="T42" fmla="*/ 1 w 345"/>
                <a:gd name="T43" fmla="*/ 33 h 393"/>
                <a:gd name="T44" fmla="*/ 0 w 345"/>
                <a:gd name="T45" fmla="*/ 33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grpSp>
          <p:nvGrpSpPr>
            <p:cNvPr id="101" name="Group 169"/>
            <p:cNvGrpSpPr>
              <a:grpSpLocks noChangeAspect="1"/>
            </p:cNvGrpSpPr>
            <p:nvPr/>
          </p:nvGrpSpPr>
          <p:grpSpPr bwMode="auto">
            <a:xfrm rot="10800000">
              <a:off x="4819" y="2470"/>
              <a:ext cx="172" cy="285"/>
              <a:chOff x="1116" y="3234"/>
              <a:chExt cx="264" cy="438"/>
            </a:xfrm>
          </p:grpSpPr>
          <p:sp>
            <p:nvSpPr>
              <p:cNvPr id="120" name="Freeform 170" descr="Wide downward diagonal"/>
              <p:cNvSpPr>
                <a:spLocks noChangeAspect="1"/>
              </p:cNvSpPr>
              <p:nvPr/>
            </p:nvSpPr>
            <p:spPr bwMode="auto">
              <a:xfrm>
                <a:off x="1116" y="3234"/>
                <a:ext cx="264" cy="438"/>
              </a:xfrm>
              <a:custGeom>
                <a:avLst/>
                <a:gdLst>
                  <a:gd name="T0" fmla="*/ 0 w 264"/>
                  <a:gd name="T1" fmla="*/ 0 h 438"/>
                  <a:gd name="T2" fmla="*/ 2 w 264"/>
                  <a:gd name="T3" fmla="*/ 56 h 438"/>
                  <a:gd name="T4" fmla="*/ 219 w 264"/>
                  <a:gd name="T5" fmla="*/ 438 h 438"/>
                  <a:gd name="T6" fmla="*/ 236 w 264"/>
                  <a:gd name="T7" fmla="*/ 438 h 438"/>
                  <a:gd name="T8" fmla="*/ 237 w 264"/>
                  <a:gd name="T9" fmla="*/ 416 h 438"/>
                  <a:gd name="T10" fmla="*/ 264 w 264"/>
                  <a:gd name="T11" fmla="*/ 416 h 438"/>
                  <a:gd name="T12" fmla="*/ 32 w 264"/>
                  <a:gd name="T13" fmla="*/ 5 h 4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64"/>
                  <a:gd name="T22" fmla="*/ 0 h 438"/>
                  <a:gd name="T23" fmla="*/ 264 w 264"/>
                  <a:gd name="T24" fmla="*/ 438 h 43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64" h="438">
                    <a:moveTo>
                      <a:pt x="0" y="0"/>
                    </a:moveTo>
                    <a:lnTo>
                      <a:pt x="2" y="56"/>
                    </a:lnTo>
                    <a:lnTo>
                      <a:pt x="219" y="438"/>
                    </a:lnTo>
                    <a:lnTo>
                      <a:pt x="236" y="438"/>
                    </a:lnTo>
                    <a:cubicBezTo>
                      <a:pt x="239" y="434"/>
                      <a:pt x="232" y="420"/>
                      <a:pt x="237" y="416"/>
                    </a:cubicBezTo>
                    <a:lnTo>
                      <a:pt x="264" y="416"/>
                    </a:lnTo>
                    <a:lnTo>
                      <a:pt x="32" y="5"/>
                    </a:ln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/>
              <a:lstStyle/>
              <a:p>
                <a:pPr eaLnBrk="1" hangingPunct="1"/>
                <a:endParaRPr lang="fr-FR" sz="1800" b="0"/>
              </a:p>
            </p:txBody>
          </p:sp>
          <p:sp>
            <p:nvSpPr>
              <p:cNvPr id="121" name="Line 171"/>
              <p:cNvSpPr>
                <a:spLocks noChangeAspect="1" noChangeShapeType="1"/>
              </p:cNvSpPr>
              <p:nvPr/>
            </p:nvSpPr>
            <p:spPr bwMode="auto">
              <a:xfrm flipV="1">
                <a:off x="1379" y="3575"/>
                <a:ext cx="0" cy="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02" name="Group 172"/>
            <p:cNvGrpSpPr>
              <a:grpSpLocks noChangeAspect="1"/>
            </p:cNvGrpSpPr>
            <p:nvPr/>
          </p:nvGrpSpPr>
          <p:grpSpPr bwMode="auto">
            <a:xfrm rot="10800000" flipV="1">
              <a:off x="4819" y="3062"/>
              <a:ext cx="172" cy="285"/>
              <a:chOff x="1116" y="3234"/>
              <a:chExt cx="264" cy="438"/>
            </a:xfrm>
          </p:grpSpPr>
          <p:sp>
            <p:nvSpPr>
              <p:cNvPr id="118" name="Freeform 173" descr="Wide downward diagonal"/>
              <p:cNvSpPr>
                <a:spLocks noChangeAspect="1"/>
              </p:cNvSpPr>
              <p:nvPr/>
            </p:nvSpPr>
            <p:spPr bwMode="auto">
              <a:xfrm>
                <a:off x="1116" y="3234"/>
                <a:ext cx="264" cy="438"/>
              </a:xfrm>
              <a:custGeom>
                <a:avLst/>
                <a:gdLst>
                  <a:gd name="T0" fmla="*/ 0 w 264"/>
                  <a:gd name="T1" fmla="*/ 0 h 438"/>
                  <a:gd name="T2" fmla="*/ 2 w 264"/>
                  <a:gd name="T3" fmla="*/ 56 h 438"/>
                  <a:gd name="T4" fmla="*/ 219 w 264"/>
                  <a:gd name="T5" fmla="*/ 438 h 438"/>
                  <a:gd name="T6" fmla="*/ 236 w 264"/>
                  <a:gd name="T7" fmla="*/ 438 h 438"/>
                  <a:gd name="T8" fmla="*/ 237 w 264"/>
                  <a:gd name="T9" fmla="*/ 416 h 438"/>
                  <a:gd name="T10" fmla="*/ 264 w 264"/>
                  <a:gd name="T11" fmla="*/ 416 h 438"/>
                  <a:gd name="T12" fmla="*/ 32 w 264"/>
                  <a:gd name="T13" fmla="*/ 5 h 4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64"/>
                  <a:gd name="T22" fmla="*/ 0 h 438"/>
                  <a:gd name="T23" fmla="*/ 264 w 264"/>
                  <a:gd name="T24" fmla="*/ 438 h 43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64" h="438">
                    <a:moveTo>
                      <a:pt x="0" y="0"/>
                    </a:moveTo>
                    <a:lnTo>
                      <a:pt x="2" y="56"/>
                    </a:lnTo>
                    <a:lnTo>
                      <a:pt x="219" y="438"/>
                    </a:lnTo>
                    <a:lnTo>
                      <a:pt x="236" y="438"/>
                    </a:lnTo>
                    <a:cubicBezTo>
                      <a:pt x="239" y="434"/>
                      <a:pt x="232" y="420"/>
                      <a:pt x="237" y="416"/>
                    </a:cubicBezTo>
                    <a:lnTo>
                      <a:pt x="264" y="416"/>
                    </a:lnTo>
                    <a:lnTo>
                      <a:pt x="32" y="5"/>
                    </a:ln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fr-FR" sz="1800" b="0"/>
              </a:p>
            </p:txBody>
          </p:sp>
          <p:sp>
            <p:nvSpPr>
              <p:cNvPr id="119" name="Line 174"/>
              <p:cNvSpPr>
                <a:spLocks noChangeAspect="1" noChangeShapeType="1"/>
              </p:cNvSpPr>
              <p:nvPr/>
            </p:nvSpPr>
            <p:spPr bwMode="auto">
              <a:xfrm flipV="1">
                <a:off x="1379" y="3575"/>
                <a:ext cx="0" cy="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03" name="Line 175"/>
            <p:cNvSpPr>
              <a:spLocks noChangeAspect="1" noChangeShapeType="1"/>
            </p:cNvSpPr>
            <p:nvPr/>
          </p:nvSpPr>
          <p:spPr bwMode="auto">
            <a:xfrm rot="10800000">
              <a:off x="5108" y="2944"/>
              <a:ext cx="0" cy="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4" name="Oval 176"/>
            <p:cNvSpPr>
              <a:spLocks noChangeAspect="1" noChangeArrowheads="1"/>
            </p:cNvSpPr>
            <p:nvPr/>
          </p:nvSpPr>
          <p:spPr bwMode="auto">
            <a:xfrm rot="8972067">
              <a:off x="5134" y="3143"/>
              <a:ext cx="31" cy="1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eaLnBrk="1" hangingPunct="1"/>
              <a:endParaRPr lang="fr-FR" sz="1800" b="0"/>
            </a:p>
          </p:txBody>
        </p:sp>
        <p:sp>
          <p:nvSpPr>
            <p:cNvPr id="105" name="Oval 177"/>
            <p:cNvSpPr>
              <a:spLocks noChangeAspect="1" noChangeArrowheads="1"/>
            </p:cNvSpPr>
            <p:nvPr/>
          </p:nvSpPr>
          <p:spPr bwMode="auto">
            <a:xfrm rot="8972067">
              <a:off x="5132" y="3099"/>
              <a:ext cx="32" cy="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eaLnBrk="1" hangingPunct="1"/>
              <a:endParaRPr lang="fr-FR" sz="1800" b="0"/>
            </a:p>
          </p:txBody>
        </p:sp>
        <p:sp>
          <p:nvSpPr>
            <p:cNvPr id="106" name="Freeform 178"/>
            <p:cNvSpPr>
              <a:spLocks noChangeAspect="1"/>
            </p:cNvSpPr>
            <p:nvPr/>
          </p:nvSpPr>
          <p:spPr bwMode="auto">
            <a:xfrm rot="10800000">
              <a:off x="5027" y="2988"/>
              <a:ext cx="152" cy="70"/>
            </a:xfrm>
            <a:custGeom>
              <a:avLst/>
              <a:gdLst>
                <a:gd name="T0" fmla="*/ 1 w 233"/>
                <a:gd name="T1" fmla="*/ 1 h 107"/>
                <a:gd name="T2" fmla="*/ 1 w 233"/>
                <a:gd name="T3" fmla="*/ 3 h 107"/>
                <a:gd name="T4" fmla="*/ 1 w 233"/>
                <a:gd name="T5" fmla="*/ 5 h 107"/>
                <a:gd name="T6" fmla="*/ 3 w 233"/>
                <a:gd name="T7" fmla="*/ 7 h 107"/>
                <a:gd name="T8" fmla="*/ 7 w 233"/>
                <a:gd name="T9" fmla="*/ 8 h 107"/>
                <a:gd name="T10" fmla="*/ 8 w 233"/>
                <a:gd name="T11" fmla="*/ 9 h 107"/>
                <a:gd name="T12" fmla="*/ 12 w 233"/>
                <a:gd name="T13" fmla="*/ 8 h 107"/>
                <a:gd name="T14" fmla="*/ 15 w 233"/>
                <a:gd name="T15" fmla="*/ 6 h 107"/>
                <a:gd name="T16" fmla="*/ 17 w 233"/>
                <a:gd name="T17" fmla="*/ 3 h 107"/>
                <a:gd name="T18" fmla="*/ 18 w 233"/>
                <a:gd name="T19" fmla="*/ 1 h 107"/>
                <a:gd name="T20" fmla="*/ 18 w 233"/>
                <a:gd name="T21" fmla="*/ 0 h 10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33"/>
                <a:gd name="T34" fmla="*/ 0 h 107"/>
                <a:gd name="T35" fmla="*/ 233 w 233"/>
                <a:gd name="T36" fmla="*/ 107 h 10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33" h="107">
                  <a:moveTo>
                    <a:pt x="4" y="8"/>
                  </a:moveTo>
                  <a:cubicBezTo>
                    <a:pt x="2" y="15"/>
                    <a:pt x="0" y="23"/>
                    <a:pt x="1" y="32"/>
                  </a:cubicBezTo>
                  <a:cubicBezTo>
                    <a:pt x="2" y="41"/>
                    <a:pt x="5" y="53"/>
                    <a:pt x="13" y="62"/>
                  </a:cubicBezTo>
                  <a:cubicBezTo>
                    <a:pt x="21" y="71"/>
                    <a:pt x="35" y="80"/>
                    <a:pt x="46" y="87"/>
                  </a:cubicBezTo>
                  <a:cubicBezTo>
                    <a:pt x="57" y="94"/>
                    <a:pt x="71" y="101"/>
                    <a:pt x="81" y="104"/>
                  </a:cubicBezTo>
                  <a:cubicBezTo>
                    <a:pt x="91" y="107"/>
                    <a:pt x="97" y="107"/>
                    <a:pt x="109" y="107"/>
                  </a:cubicBezTo>
                  <a:cubicBezTo>
                    <a:pt x="121" y="107"/>
                    <a:pt x="139" y="106"/>
                    <a:pt x="153" y="101"/>
                  </a:cubicBezTo>
                  <a:cubicBezTo>
                    <a:pt x="167" y="96"/>
                    <a:pt x="182" y="86"/>
                    <a:pt x="193" y="77"/>
                  </a:cubicBezTo>
                  <a:cubicBezTo>
                    <a:pt x="204" y="68"/>
                    <a:pt x="211" y="56"/>
                    <a:pt x="217" y="45"/>
                  </a:cubicBezTo>
                  <a:cubicBezTo>
                    <a:pt x="223" y="34"/>
                    <a:pt x="229" y="18"/>
                    <a:pt x="231" y="11"/>
                  </a:cubicBezTo>
                  <a:cubicBezTo>
                    <a:pt x="233" y="4"/>
                    <a:pt x="231" y="2"/>
                    <a:pt x="229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107" name="Freeform 179"/>
            <p:cNvSpPr>
              <a:spLocks noChangeAspect="1"/>
            </p:cNvSpPr>
            <p:nvPr/>
          </p:nvSpPr>
          <p:spPr bwMode="auto">
            <a:xfrm rot="10800000">
              <a:off x="5074" y="2987"/>
              <a:ext cx="70" cy="92"/>
            </a:xfrm>
            <a:custGeom>
              <a:avLst/>
              <a:gdLst>
                <a:gd name="T0" fmla="*/ 5 w 106"/>
                <a:gd name="T1" fmla="*/ 1 h 140"/>
                <a:gd name="T2" fmla="*/ 3 w 106"/>
                <a:gd name="T3" fmla="*/ 1 h 140"/>
                <a:gd name="T4" fmla="*/ 1 w 106"/>
                <a:gd name="T5" fmla="*/ 1 h 140"/>
                <a:gd name="T6" fmla="*/ 1 w 106"/>
                <a:gd name="T7" fmla="*/ 3 h 140"/>
                <a:gd name="T8" fmla="*/ 1 w 106"/>
                <a:gd name="T9" fmla="*/ 5 h 140"/>
                <a:gd name="T10" fmla="*/ 3 w 106"/>
                <a:gd name="T11" fmla="*/ 8 h 140"/>
                <a:gd name="T12" fmla="*/ 5 w 106"/>
                <a:gd name="T13" fmla="*/ 9 h 140"/>
                <a:gd name="T14" fmla="*/ 7 w 106"/>
                <a:gd name="T15" fmla="*/ 11 h 140"/>
                <a:gd name="T16" fmla="*/ 9 w 106"/>
                <a:gd name="T17" fmla="*/ 11 h 140"/>
                <a:gd name="T18" fmla="*/ 9 w 106"/>
                <a:gd name="T19" fmla="*/ 9 h 140"/>
                <a:gd name="T20" fmla="*/ 7 w 106"/>
                <a:gd name="T21" fmla="*/ 7 h 140"/>
                <a:gd name="T22" fmla="*/ 5 w 106"/>
                <a:gd name="T23" fmla="*/ 4 h 140"/>
                <a:gd name="T24" fmla="*/ 4 w 106"/>
                <a:gd name="T25" fmla="*/ 2 h 140"/>
                <a:gd name="T26" fmla="*/ 5 w 106"/>
                <a:gd name="T27" fmla="*/ 1 h 140"/>
                <a:gd name="T28" fmla="*/ 5 w 106"/>
                <a:gd name="T29" fmla="*/ 1 h 1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06"/>
                <a:gd name="T46" fmla="*/ 0 h 140"/>
                <a:gd name="T47" fmla="*/ 106 w 106"/>
                <a:gd name="T48" fmla="*/ 140 h 1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06" h="140">
                  <a:moveTo>
                    <a:pt x="54" y="3"/>
                  </a:moveTo>
                  <a:cubicBezTo>
                    <a:pt x="50" y="1"/>
                    <a:pt x="42" y="0"/>
                    <a:pt x="36" y="1"/>
                  </a:cubicBezTo>
                  <a:cubicBezTo>
                    <a:pt x="30" y="2"/>
                    <a:pt x="24" y="3"/>
                    <a:pt x="18" y="9"/>
                  </a:cubicBezTo>
                  <a:cubicBezTo>
                    <a:pt x="12" y="15"/>
                    <a:pt x="4" y="28"/>
                    <a:pt x="2" y="37"/>
                  </a:cubicBezTo>
                  <a:cubicBezTo>
                    <a:pt x="0" y="46"/>
                    <a:pt x="1" y="53"/>
                    <a:pt x="6" y="63"/>
                  </a:cubicBezTo>
                  <a:cubicBezTo>
                    <a:pt x="11" y="73"/>
                    <a:pt x="23" y="88"/>
                    <a:pt x="32" y="97"/>
                  </a:cubicBezTo>
                  <a:cubicBezTo>
                    <a:pt x="41" y="106"/>
                    <a:pt x="51" y="114"/>
                    <a:pt x="59" y="120"/>
                  </a:cubicBezTo>
                  <a:cubicBezTo>
                    <a:pt x="67" y="126"/>
                    <a:pt x="71" y="132"/>
                    <a:pt x="78" y="135"/>
                  </a:cubicBezTo>
                  <a:cubicBezTo>
                    <a:pt x="85" y="138"/>
                    <a:pt x="97" y="140"/>
                    <a:pt x="101" y="136"/>
                  </a:cubicBezTo>
                  <a:cubicBezTo>
                    <a:pt x="105" y="132"/>
                    <a:pt x="106" y="121"/>
                    <a:pt x="104" y="112"/>
                  </a:cubicBezTo>
                  <a:cubicBezTo>
                    <a:pt x="102" y="103"/>
                    <a:pt x="96" y="92"/>
                    <a:pt x="87" y="81"/>
                  </a:cubicBezTo>
                  <a:cubicBezTo>
                    <a:pt x="78" y="70"/>
                    <a:pt x="57" y="57"/>
                    <a:pt x="51" y="48"/>
                  </a:cubicBezTo>
                  <a:cubicBezTo>
                    <a:pt x="45" y="39"/>
                    <a:pt x="47" y="33"/>
                    <a:pt x="48" y="27"/>
                  </a:cubicBezTo>
                  <a:cubicBezTo>
                    <a:pt x="49" y="21"/>
                    <a:pt x="59" y="17"/>
                    <a:pt x="60" y="12"/>
                  </a:cubicBezTo>
                  <a:cubicBezTo>
                    <a:pt x="61" y="7"/>
                    <a:pt x="58" y="5"/>
                    <a:pt x="54" y="3"/>
                  </a:cubicBez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108" name="Freeform 180"/>
            <p:cNvSpPr>
              <a:spLocks noChangeAspect="1"/>
            </p:cNvSpPr>
            <p:nvPr/>
          </p:nvSpPr>
          <p:spPr bwMode="auto">
            <a:xfrm rot="10800000">
              <a:off x="5074" y="2996"/>
              <a:ext cx="31" cy="81"/>
            </a:xfrm>
            <a:custGeom>
              <a:avLst/>
              <a:gdLst>
                <a:gd name="T0" fmla="*/ 1 w 48"/>
                <a:gd name="T1" fmla="*/ 1 h 124"/>
                <a:gd name="T2" fmla="*/ 2 w 48"/>
                <a:gd name="T3" fmla="*/ 0 h 124"/>
                <a:gd name="T4" fmla="*/ 3 w 48"/>
                <a:gd name="T5" fmla="*/ 1 h 124"/>
                <a:gd name="T6" fmla="*/ 3 w 48"/>
                <a:gd name="T7" fmla="*/ 3 h 124"/>
                <a:gd name="T8" fmla="*/ 3 w 48"/>
                <a:gd name="T9" fmla="*/ 5 h 124"/>
                <a:gd name="T10" fmla="*/ 3 w 48"/>
                <a:gd name="T11" fmla="*/ 8 h 124"/>
                <a:gd name="T12" fmla="*/ 2 w 48"/>
                <a:gd name="T13" fmla="*/ 9 h 124"/>
                <a:gd name="T14" fmla="*/ 1 w 48"/>
                <a:gd name="T15" fmla="*/ 8 h 124"/>
                <a:gd name="T16" fmla="*/ 1 w 48"/>
                <a:gd name="T17" fmla="*/ 7 h 1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8"/>
                <a:gd name="T28" fmla="*/ 0 h 124"/>
                <a:gd name="T29" fmla="*/ 48 w 48"/>
                <a:gd name="T30" fmla="*/ 124 h 1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8" h="124">
                  <a:moveTo>
                    <a:pt x="4" y="7"/>
                  </a:moveTo>
                  <a:cubicBezTo>
                    <a:pt x="10" y="3"/>
                    <a:pt x="16" y="0"/>
                    <a:pt x="21" y="0"/>
                  </a:cubicBezTo>
                  <a:cubicBezTo>
                    <a:pt x="26" y="0"/>
                    <a:pt x="32" y="3"/>
                    <a:pt x="36" y="9"/>
                  </a:cubicBezTo>
                  <a:cubicBezTo>
                    <a:pt x="40" y="15"/>
                    <a:pt x="44" y="25"/>
                    <a:pt x="46" y="36"/>
                  </a:cubicBezTo>
                  <a:cubicBezTo>
                    <a:pt x="48" y="47"/>
                    <a:pt x="47" y="62"/>
                    <a:pt x="46" y="72"/>
                  </a:cubicBezTo>
                  <a:cubicBezTo>
                    <a:pt x="45" y="82"/>
                    <a:pt x="46" y="89"/>
                    <a:pt x="42" y="97"/>
                  </a:cubicBezTo>
                  <a:cubicBezTo>
                    <a:pt x="38" y="105"/>
                    <a:pt x="31" y="122"/>
                    <a:pt x="24" y="123"/>
                  </a:cubicBezTo>
                  <a:cubicBezTo>
                    <a:pt x="17" y="124"/>
                    <a:pt x="2" y="112"/>
                    <a:pt x="1" y="105"/>
                  </a:cubicBezTo>
                  <a:cubicBezTo>
                    <a:pt x="0" y="98"/>
                    <a:pt x="9" y="90"/>
                    <a:pt x="18" y="8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109" name="Rectangle 181" descr="Wide upward diagonal"/>
            <p:cNvSpPr>
              <a:spLocks noChangeAspect="1" noChangeArrowheads="1"/>
            </p:cNvSpPr>
            <p:nvPr/>
          </p:nvSpPr>
          <p:spPr bwMode="auto">
            <a:xfrm rot="10800000">
              <a:off x="4961" y="2574"/>
              <a:ext cx="59" cy="45"/>
            </a:xfrm>
            <a:prstGeom prst="rect">
              <a:avLst/>
            </a:prstGeom>
            <a:pattFill prst="wdUpDiag">
              <a:fgClr>
                <a:srgbClr val="000000"/>
              </a:fgClr>
              <a:bgClr>
                <a:srgbClr val="F0F0F4"/>
              </a:bgClr>
            </a:patt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110" name="Rectangle 182"/>
            <p:cNvSpPr>
              <a:spLocks noChangeAspect="1" noChangeArrowheads="1"/>
            </p:cNvSpPr>
            <p:nvPr/>
          </p:nvSpPr>
          <p:spPr bwMode="auto">
            <a:xfrm rot="10800000">
              <a:off x="5035" y="2574"/>
              <a:ext cx="150" cy="1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eaLnBrk="1" hangingPunct="1"/>
              <a:endParaRPr lang="fr-FR" sz="1800" b="0"/>
            </a:p>
          </p:txBody>
        </p:sp>
        <p:sp>
          <p:nvSpPr>
            <p:cNvPr id="111" name="Rectangle 183"/>
            <p:cNvSpPr>
              <a:spLocks noChangeAspect="1" noChangeArrowheads="1"/>
            </p:cNvSpPr>
            <p:nvPr/>
          </p:nvSpPr>
          <p:spPr bwMode="auto">
            <a:xfrm>
              <a:off x="5020" y="2574"/>
              <a:ext cx="15" cy="17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fr-FR" sz="1800" b="0"/>
            </a:p>
          </p:txBody>
        </p:sp>
        <p:sp>
          <p:nvSpPr>
            <p:cNvPr id="112" name="Rectangle 184" descr="Wide upward diagonal"/>
            <p:cNvSpPr>
              <a:spLocks noChangeAspect="1" noChangeArrowheads="1"/>
            </p:cNvSpPr>
            <p:nvPr/>
          </p:nvSpPr>
          <p:spPr bwMode="auto">
            <a:xfrm rot="10800000" flipH="1">
              <a:off x="5199" y="2574"/>
              <a:ext cx="59" cy="45"/>
            </a:xfrm>
            <a:prstGeom prst="rect">
              <a:avLst/>
            </a:prstGeom>
            <a:pattFill prst="wdUpDiag">
              <a:fgClr>
                <a:srgbClr val="000000"/>
              </a:fgClr>
              <a:bgClr>
                <a:srgbClr val="F0F0F4"/>
              </a:bgClr>
            </a:patt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113" name="Rectangle 185"/>
            <p:cNvSpPr>
              <a:spLocks noChangeAspect="1" noChangeArrowheads="1"/>
            </p:cNvSpPr>
            <p:nvPr/>
          </p:nvSpPr>
          <p:spPr bwMode="auto">
            <a:xfrm flipH="1">
              <a:off x="5184" y="2574"/>
              <a:ext cx="15" cy="17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fr-FR" sz="1800" b="0"/>
            </a:p>
          </p:txBody>
        </p:sp>
        <p:sp>
          <p:nvSpPr>
            <p:cNvPr id="114" name="Line 186"/>
            <p:cNvSpPr>
              <a:spLocks noChangeAspect="1" noChangeShapeType="1"/>
            </p:cNvSpPr>
            <p:nvPr/>
          </p:nvSpPr>
          <p:spPr bwMode="auto">
            <a:xfrm>
              <a:off x="5037" y="2728"/>
              <a:ext cx="14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5" name="Freeform 187"/>
            <p:cNvSpPr>
              <a:spLocks noChangeAspect="1"/>
            </p:cNvSpPr>
            <p:nvPr/>
          </p:nvSpPr>
          <p:spPr bwMode="auto">
            <a:xfrm>
              <a:off x="5037" y="2736"/>
              <a:ext cx="144" cy="37"/>
            </a:xfrm>
            <a:custGeom>
              <a:avLst/>
              <a:gdLst>
                <a:gd name="T0" fmla="*/ 0 w 222"/>
                <a:gd name="T1" fmla="*/ 1 h 57"/>
                <a:gd name="T2" fmla="*/ 3 w 222"/>
                <a:gd name="T3" fmla="*/ 2 h 57"/>
                <a:gd name="T4" fmla="*/ 8 w 222"/>
                <a:gd name="T5" fmla="*/ 4 h 57"/>
                <a:gd name="T6" fmla="*/ 12 w 222"/>
                <a:gd name="T7" fmla="*/ 3 h 57"/>
                <a:gd name="T8" fmla="*/ 15 w 222"/>
                <a:gd name="T9" fmla="*/ 1 h 57"/>
                <a:gd name="T10" fmla="*/ 16 w 222"/>
                <a:gd name="T11" fmla="*/ 0 h 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2"/>
                <a:gd name="T19" fmla="*/ 0 h 57"/>
                <a:gd name="T20" fmla="*/ 222 w 222"/>
                <a:gd name="T21" fmla="*/ 57 h 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2" h="57">
                  <a:moveTo>
                    <a:pt x="0" y="3"/>
                  </a:moveTo>
                  <a:cubicBezTo>
                    <a:pt x="8" y="9"/>
                    <a:pt x="16" y="16"/>
                    <a:pt x="33" y="24"/>
                  </a:cubicBezTo>
                  <a:cubicBezTo>
                    <a:pt x="50" y="32"/>
                    <a:pt x="81" y="51"/>
                    <a:pt x="102" y="54"/>
                  </a:cubicBezTo>
                  <a:cubicBezTo>
                    <a:pt x="123" y="57"/>
                    <a:pt x="143" y="48"/>
                    <a:pt x="160" y="42"/>
                  </a:cubicBezTo>
                  <a:cubicBezTo>
                    <a:pt x="177" y="36"/>
                    <a:pt x="195" y="24"/>
                    <a:pt x="205" y="17"/>
                  </a:cubicBezTo>
                  <a:cubicBezTo>
                    <a:pt x="215" y="10"/>
                    <a:pt x="218" y="5"/>
                    <a:pt x="22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116" name="Freeform 188"/>
            <p:cNvSpPr>
              <a:spLocks noChangeAspect="1"/>
            </p:cNvSpPr>
            <p:nvPr/>
          </p:nvSpPr>
          <p:spPr bwMode="auto">
            <a:xfrm>
              <a:off x="5006" y="2761"/>
              <a:ext cx="207" cy="30"/>
            </a:xfrm>
            <a:custGeom>
              <a:avLst/>
              <a:gdLst>
                <a:gd name="T0" fmla="*/ 0 w 318"/>
                <a:gd name="T1" fmla="*/ 1 h 46"/>
                <a:gd name="T2" fmla="*/ 5 w 318"/>
                <a:gd name="T3" fmla="*/ 2 h 46"/>
                <a:gd name="T4" fmla="*/ 12 w 318"/>
                <a:gd name="T5" fmla="*/ 3 h 46"/>
                <a:gd name="T6" fmla="*/ 16 w 318"/>
                <a:gd name="T7" fmla="*/ 3 h 46"/>
                <a:gd name="T8" fmla="*/ 20 w 318"/>
                <a:gd name="T9" fmla="*/ 2 h 46"/>
                <a:gd name="T10" fmla="*/ 24 w 318"/>
                <a:gd name="T11" fmla="*/ 0 h 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8"/>
                <a:gd name="T19" fmla="*/ 0 h 46"/>
                <a:gd name="T20" fmla="*/ 318 w 318"/>
                <a:gd name="T21" fmla="*/ 46 h 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8" h="46">
                  <a:moveTo>
                    <a:pt x="0" y="2"/>
                  </a:moveTo>
                  <a:cubicBezTo>
                    <a:pt x="23" y="12"/>
                    <a:pt x="46" y="23"/>
                    <a:pt x="72" y="30"/>
                  </a:cubicBezTo>
                  <a:cubicBezTo>
                    <a:pt x="98" y="37"/>
                    <a:pt x="130" y="42"/>
                    <a:pt x="153" y="44"/>
                  </a:cubicBezTo>
                  <a:cubicBezTo>
                    <a:pt x="176" y="46"/>
                    <a:pt x="191" y="43"/>
                    <a:pt x="210" y="39"/>
                  </a:cubicBezTo>
                  <a:cubicBezTo>
                    <a:pt x="229" y="35"/>
                    <a:pt x="251" y="29"/>
                    <a:pt x="269" y="23"/>
                  </a:cubicBezTo>
                  <a:cubicBezTo>
                    <a:pt x="287" y="17"/>
                    <a:pt x="304" y="8"/>
                    <a:pt x="318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117" name="Line 189"/>
            <p:cNvSpPr>
              <a:spLocks noChangeShapeType="1"/>
            </p:cNvSpPr>
            <p:nvPr/>
          </p:nvSpPr>
          <p:spPr bwMode="auto">
            <a:xfrm>
              <a:off x="286" y="2910"/>
              <a:ext cx="53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80" name="Group 190"/>
          <p:cNvGrpSpPr>
            <a:grpSpLocks/>
          </p:cNvGrpSpPr>
          <p:nvPr/>
        </p:nvGrpSpPr>
        <p:grpSpPr bwMode="auto">
          <a:xfrm>
            <a:off x="7394376" y="1256052"/>
            <a:ext cx="1091592" cy="516765"/>
            <a:chOff x="1692" y="2387"/>
            <a:chExt cx="2285" cy="862"/>
          </a:xfrm>
        </p:grpSpPr>
        <p:pic>
          <p:nvPicPr>
            <p:cNvPr id="181" name="Picture 19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608" y="2387"/>
              <a:ext cx="458" cy="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2" name="Picture 19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64" y="2387"/>
              <a:ext cx="458" cy="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3" name="Picture 19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519" y="2387"/>
              <a:ext cx="458" cy="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" name="Picture 19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692" y="2387"/>
              <a:ext cx="466" cy="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5" name="Picture 19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156" y="2387"/>
              <a:ext cx="454" cy="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6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0570" y="2377166"/>
            <a:ext cx="4346652" cy="61978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7" name="Text Box 6"/>
          <p:cNvSpPr txBox="1">
            <a:spLocks noChangeArrowheads="1"/>
          </p:cNvSpPr>
          <p:nvPr/>
        </p:nvSpPr>
        <p:spPr bwMode="auto">
          <a:xfrm>
            <a:off x="-287387" y="2154342"/>
            <a:ext cx="38512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fr-FR" sz="1600" b="1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101 </a:t>
            </a:r>
            <a:r>
              <a:rPr lang="fr-FR" sz="1600" b="1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cryomodules</a:t>
            </a:r>
            <a:r>
              <a:rPr lang="fr-FR" sz="1600" b="1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/ </a:t>
            </a:r>
            <a:r>
              <a:rPr lang="fr-FR" sz="16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17,5 </a:t>
            </a:r>
            <a:r>
              <a:rPr lang="fr-FR" sz="1600" b="1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GeV</a:t>
            </a:r>
            <a:endParaRPr lang="fr-FR" sz="1600" b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068961"/>
            <a:ext cx="3024336" cy="1895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764" y="3068961"/>
            <a:ext cx="2951102" cy="1905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" name="TextBox 14"/>
          <p:cNvSpPr txBox="1">
            <a:spLocks noChangeArrowheads="1"/>
          </p:cNvSpPr>
          <p:nvPr/>
        </p:nvSpPr>
        <p:spPr bwMode="auto">
          <a:xfrm>
            <a:off x="5004048" y="5085184"/>
            <a:ext cx="3962530" cy="162281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lIns="83119" tIns="41559" rIns="83119" bIns="41559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016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XFEL </a:t>
            </a:r>
            <a:r>
              <a:rPr lang="en-GB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Linac</a:t>
            </a:r>
            <a:r>
              <a:rPr lang="en-GB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: the </a:t>
            </a:r>
            <a:r>
              <a:rPr lang="en-GB" dirty="0">
                <a:solidFill>
                  <a:srgbClr val="FF0000"/>
                </a:solidFill>
                <a:latin typeface="Palatino Linotype" panose="02040502050505030304" pitchFamily="18" charset="0"/>
              </a:rPr>
              <a:t>ultimate ‘integrated systems test’ for </a:t>
            </a:r>
            <a:r>
              <a:rPr lang="en-GB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ILC</a:t>
            </a:r>
          </a:p>
          <a:p>
            <a:pPr algn="ctr" eaLnBrk="1" hangingPunct="1"/>
            <a:endParaRPr lang="en-GB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marL="342900" indent="-342900" algn="ctr" eaLnBrk="1" hangingPunct="1">
              <a:buFont typeface="Wingdings"/>
              <a:buChar char="à"/>
            </a:pPr>
            <a:r>
              <a:rPr lang="en-GB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Commissioning </a:t>
            </a:r>
            <a:r>
              <a:rPr lang="en-GB" dirty="0">
                <a:solidFill>
                  <a:srgbClr val="0000CC"/>
                </a:solidFill>
                <a:latin typeface="Palatino Linotype" panose="02040502050505030304" pitchFamily="18" charset="0"/>
              </a:rPr>
              <a:t>with </a:t>
            </a:r>
            <a:r>
              <a:rPr lang="en-GB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beam:    </a:t>
            </a:r>
          </a:p>
          <a:p>
            <a:pPr algn="ctr" eaLnBrk="1" hangingPunct="1"/>
            <a:r>
              <a:rPr lang="en-GB" dirty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en-GB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  beginning of 2016</a:t>
            </a:r>
            <a:endParaRPr lang="en-GB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88" name="Rectangle 187"/>
          <p:cNvSpPr/>
          <p:nvPr/>
        </p:nvSpPr>
        <p:spPr>
          <a:xfrm>
            <a:off x="179512" y="4581128"/>
            <a:ext cx="2672783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Vertical Cavity RF Test @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DESY</a:t>
            </a:r>
            <a:endParaRPr lang="fr-FR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95" name="Rectangle 194"/>
          <p:cNvSpPr/>
          <p:nvPr/>
        </p:nvSpPr>
        <p:spPr>
          <a:xfrm>
            <a:off x="6783182" y="4633391"/>
            <a:ext cx="166571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XFEL </a:t>
            </a:r>
            <a:r>
              <a:rPr lang="en-US" sz="14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Cryomodule</a:t>
            </a:r>
            <a:endParaRPr lang="fr-FR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90" name="Rectangle 189"/>
          <p:cNvSpPr/>
          <p:nvPr/>
        </p:nvSpPr>
        <p:spPr>
          <a:xfrm>
            <a:off x="3286925" y="4581128"/>
            <a:ext cx="2653227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Cavity String Assembly @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CEA</a:t>
            </a:r>
            <a:endParaRPr lang="fr-FR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073" name="Oval 3072"/>
          <p:cNvSpPr/>
          <p:nvPr/>
        </p:nvSpPr>
        <p:spPr>
          <a:xfrm>
            <a:off x="90434" y="2082334"/>
            <a:ext cx="2969398" cy="4105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9" name="Oval 198"/>
          <p:cNvSpPr/>
          <p:nvPr/>
        </p:nvSpPr>
        <p:spPr>
          <a:xfrm>
            <a:off x="6822807" y="619869"/>
            <a:ext cx="2285697" cy="6488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7" name="Text Box 8"/>
          <p:cNvSpPr txBox="1">
            <a:spLocks noChangeArrowheads="1"/>
          </p:cNvSpPr>
          <p:nvPr/>
        </p:nvSpPr>
        <p:spPr bwMode="auto">
          <a:xfrm>
            <a:off x="6012160" y="2241538"/>
            <a:ext cx="28082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fr-FR" sz="1600" b="1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26 RF stations (10 MW)  operating a</a:t>
            </a:r>
            <a:r>
              <a:rPr lang="fr-FR" sz="1600" b="1" dirty="0" smtClean="0">
                <a:solidFill>
                  <a:srgbClr val="26004D"/>
                </a:solidFill>
                <a:latin typeface="Palatino Linotype" panose="02040502050505030304" pitchFamily="18" charset="0"/>
              </a:rPr>
              <a:t>t </a:t>
            </a:r>
            <a:r>
              <a:rPr lang="fr-FR" sz="16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5,2 MW</a:t>
            </a:r>
            <a:endParaRPr lang="fr-FR" sz="1600" b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200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87070" y="2082334"/>
            <a:ext cx="425090" cy="8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1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44232" y="2082335"/>
            <a:ext cx="362412" cy="8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2" name="TextBox 201"/>
          <p:cNvSpPr txBox="1"/>
          <p:nvPr/>
        </p:nvSpPr>
        <p:spPr>
          <a:xfrm>
            <a:off x="2528361" y="78039"/>
            <a:ext cx="61614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SRF Construction Projects – XFEL @ DESY</a:t>
            </a:r>
            <a:endParaRPr lang="en-US" sz="2800" dirty="0"/>
          </a:p>
        </p:txBody>
      </p:sp>
      <p:sp>
        <p:nvSpPr>
          <p:cNvPr id="203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272380"/>
            <a:ext cx="2438400" cy="457200"/>
          </a:xfrm>
          <a:prstGeom prst="rect">
            <a:avLst/>
          </a:prstGeom>
        </p:spPr>
        <p:txBody>
          <a:bodyPr lIns="91431" tIns="45715" rIns="91431" bIns="45715"/>
          <a:lstStyle/>
          <a:p>
            <a:r>
              <a:rPr lang="en-US" sz="1200" dirty="0" smtClean="0">
                <a:solidFill>
                  <a:schemeClr val="tx1"/>
                </a:solidFill>
                <a:latin typeface="+mn-lt"/>
                <a:cs typeface="Arial"/>
              </a:rPr>
              <a:t>Higgs Workshop, Paris, July 2014</a:t>
            </a:r>
          </a:p>
          <a:p>
            <a:r>
              <a:rPr lang="en-US" sz="1200" dirty="0">
                <a:solidFill>
                  <a:schemeClr val="tx1"/>
                </a:solidFill>
                <a:latin typeface="+mn-lt"/>
                <a:cs typeface="Arial"/>
              </a:rPr>
              <a:t>Mike Harrison</a:t>
            </a:r>
          </a:p>
        </p:txBody>
      </p:sp>
    </p:spTree>
    <p:extLst>
      <p:ext uri="{BB962C8B-B14F-4D97-AF65-F5344CB8AC3E}">
        <p14:creationId xmlns:p14="http://schemas.microsoft.com/office/powerpoint/2010/main" val="217745275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763688" y="44624"/>
            <a:ext cx="5472608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202" name="TextBox 201"/>
          <p:cNvSpPr txBox="1"/>
          <p:nvPr/>
        </p:nvSpPr>
        <p:spPr>
          <a:xfrm>
            <a:off x="2528361" y="78039"/>
            <a:ext cx="63832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SRF Construction Projects – LCLS II @ SLAC</a:t>
            </a:r>
            <a:endParaRPr lang="en-US" sz="2800" dirty="0"/>
          </a:p>
        </p:txBody>
      </p:sp>
      <p:pic>
        <p:nvPicPr>
          <p:cNvPr id="3" name="Picture 2" descr="Screen Shot 2014-07-15 at 4.17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1744392"/>
            <a:ext cx="9118600" cy="2806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81234" y="4950314"/>
            <a:ext cx="24396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Construction 2015-19</a:t>
            </a:r>
            <a:endParaRPr lang="en-US" sz="2000" dirty="0"/>
          </a:p>
        </p:txBody>
      </p:sp>
      <p:sp>
        <p:nvSpPr>
          <p:cNvPr id="20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272380"/>
            <a:ext cx="2438400" cy="457200"/>
          </a:xfrm>
          <a:prstGeom prst="rect">
            <a:avLst/>
          </a:prstGeom>
        </p:spPr>
        <p:txBody>
          <a:bodyPr lIns="91431" tIns="45715" rIns="91431" bIns="45715"/>
          <a:lstStyle/>
          <a:p>
            <a:r>
              <a:rPr lang="en-US" sz="1200" dirty="0" smtClean="0">
                <a:solidFill>
                  <a:schemeClr val="tx1"/>
                </a:solidFill>
                <a:latin typeface="+mn-lt"/>
                <a:cs typeface="Arial"/>
              </a:rPr>
              <a:t>Higgs Workshop, Paris, July 2014</a:t>
            </a:r>
          </a:p>
          <a:p>
            <a:r>
              <a:rPr lang="en-US" sz="1200" dirty="0">
                <a:solidFill>
                  <a:schemeClr val="tx1"/>
                </a:solidFill>
                <a:latin typeface="+mn-lt"/>
                <a:cs typeface="Arial"/>
              </a:rPr>
              <a:t>Mike Harrison</a:t>
            </a:r>
          </a:p>
        </p:txBody>
      </p:sp>
    </p:spTree>
    <p:extLst>
      <p:ext uri="{BB962C8B-B14F-4D97-AF65-F5344CB8AC3E}">
        <p14:creationId xmlns:p14="http://schemas.microsoft.com/office/powerpoint/2010/main" val="191691743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4333695" y="82634"/>
            <a:ext cx="4577667" cy="683271"/>
          </a:xfrm>
          <a:prstGeom prst="rect">
            <a:avLst/>
          </a:prstGeom>
        </p:spPr>
        <p:txBody>
          <a:bodyPr vert="horz" lIns="0" tIns="0" rIns="0" bIns="0"/>
          <a:lstStyle/>
          <a:p>
            <a:pPr algn="ctr" defTabSz="457154">
              <a:spcBef>
                <a:spcPct val="0"/>
              </a:spcBef>
              <a:defRPr/>
            </a:pPr>
            <a:endParaRPr kumimoji="0" lang="en-US" sz="2400" b="1" dirty="0">
              <a:solidFill>
                <a:srgbClr val="692A36"/>
              </a:solidFill>
              <a:latin typeface="Arial"/>
              <a:cs typeface="Arial"/>
            </a:endParaRP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381000" y="6400800"/>
            <a:ext cx="2438400" cy="457200"/>
          </a:xfrm>
          <a:prstGeom prst="rect">
            <a:avLst/>
          </a:prstGeom>
        </p:spPr>
        <p:txBody>
          <a:bodyPr lIns="91431" tIns="45715" rIns="91431" bIns="45715"/>
          <a:lstStyle/>
          <a:p>
            <a:r>
              <a:rPr lang="en-US" sz="1100" dirty="0" smtClean="0">
                <a:solidFill>
                  <a:srgbClr val="692A36"/>
                </a:solidFill>
                <a:latin typeface="Arial"/>
                <a:cs typeface="Arial"/>
              </a:rPr>
              <a:t>Oct 2013</a:t>
            </a:r>
            <a:endParaRPr lang="en-US" sz="1100" dirty="0">
              <a:solidFill>
                <a:srgbClr val="692A36"/>
              </a:solidFill>
              <a:latin typeface="Arial"/>
              <a:cs typeface="Arial"/>
            </a:endParaRPr>
          </a:p>
          <a:p>
            <a:r>
              <a:rPr lang="en-US" sz="1100" dirty="0">
                <a:solidFill>
                  <a:srgbClr val="692A36"/>
                </a:solidFill>
                <a:latin typeface="Arial"/>
                <a:cs typeface="Arial"/>
              </a:rPr>
              <a:t>Mike Harrison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400800"/>
            <a:ext cx="1905000" cy="457200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AAB6FA28-7AEC-3F43-9C2D-3DB969CFEC6A}" type="slidenum">
              <a:rPr lang="en-US" sz="1100">
                <a:solidFill>
                  <a:srgbClr val="692A36"/>
                </a:solidFill>
                <a:latin typeface="Arial"/>
                <a:cs typeface="Arial"/>
              </a:rPr>
              <a:pPr/>
              <a:t>26</a:t>
            </a:fld>
            <a:endParaRPr lang="en-US" sz="1100" dirty="0">
              <a:solidFill>
                <a:srgbClr val="692A36"/>
              </a:solidFill>
              <a:latin typeface="Arial"/>
              <a:cs typeface="Arial"/>
            </a:endParaRPr>
          </a:p>
        </p:txBody>
      </p:sp>
      <p:sp>
        <p:nvSpPr>
          <p:cNvPr id="18" name="コンテンツ プレースホルダー 5"/>
          <p:cNvSpPr>
            <a:spLocks noGrp="1"/>
          </p:cNvSpPr>
          <p:nvPr>
            <p:ph idx="1"/>
          </p:nvPr>
        </p:nvSpPr>
        <p:spPr>
          <a:xfrm>
            <a:off x="4333695" y="160848"/>
            <a:ext cx="3644998" cy="605057"/>
          </a:xfrm>
        </p:spPr>
        <p:txBody>
          <a:bodyPr>
            <a:normAutofit/>
          </a:bodyPr>
          <a:lstStyle/>
          <a:p>
            <a:pPr lvl="1" algn="ctr">
              <a:buNone/>
            </a:pPr>
            <a:r>
              <a:rPr lang="en-US" altLang="ja-JP" sz="2400" dirty="0" smtClean="0">
                <a:solidFill>
                  <a:srgbClr val="000000"/>
                </a:solidFill>
              </a:rPr>
              <a:t>Japan – Political Support</a:t>
            </a:r>
          </a:p>
          <a:p>
            <a:pPr lvl="1" algn="ctr">
              <a:buNone/>
            </a:pPr>
            <a:endParaRPr lang="en-US" altLang="ja-JP" sz="24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8" name="Picture 7" descr="Screen Shot 2013-10-01 at 1.28.5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040" y="682164"/>
            <a:ext cx="7599960" cy="5000669"/>
          </a:xfrm>
          <a:prstGeom prst="rect">
            <a:avLst/>
          </a:prstGeom>
        </p:spPr>
      </p:pic>
      <p:pic>
        <p:nvPicPr>
          <p:cNvPr id="9" name="図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615" y="4147664"/>
            <a:ext cx="3665734" cy="2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0973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4333695" y="82634"/>
            <a:ext cx="4577667" cy="683271"/>
          </a:xfrm>
          <a:prstGeom prst="rect">
            <a:avLst/>
          </a:prstGeom>
        </p:spPr>
        <p:txBody>
          <a:bodyPr vert="horz" lIns="0" tIns="0" rIns="0" bIns="0"/>
          <a:lstStyle/>
          <a:p>
            <a:pPr algn="ctr" defTabSz="457154">
              <a:spcBef>
                <a:spcPct val="0"/>
              </a:spcBef>
              <a:defRPr/>
            </a:pPr>
            <a:endParaRPr kumimoji="0" lang="en-US" sz="2400" b="1" dirty="0">
              <a:solidFill>
                <a:srgbClr val="692A36"/>
              </a:solidFill>
              <a:latin typeface="Arial"/>
              <a:cs typeface="Arial"/>
            </a:endParaRPr>
          </a:p>
        </p:txBody>
      </p:sp>
      <p:sp>
        <p:nvSpPr>
          <p:cNvPr id="18" name="コンテンツ プレースホルダー 5"/>
          <p:cNvSpPr>
            <a:spLocks noGrp="1"/>
          </p:cNvSpPr>
          <p:nvPr>
            <p:ph idx="1"/>
          </p:nvPr>
        </p:nvSpPr>
        <p:spPr>
          <a:xfrm>
            <a:off x="4333695" y="160848"/>
            <a:ext cx="4313418" cy="605057"/>
          </a:xfrm>
        </p:spPr>
        <p:txBody>
          <a:bodyPr>
            <a:normAutofit fontScale="92500"/>
          </a:bodyPr>
          <a:lstStyle/>
          <a:p>
            <a:pPr lvl="1" algn="ctr">
              <a:buNone/>
            </a:pPr>
            <a:r>
              <a:rPr lang="en-US" altLang="ja-JP" sz="2400" dirty="0" smtClean="0">
                <a:solidFill>
                  <a:srgbClr val="000000"/>
                </a:solidFill>
              </a:rPr>
              <a:t>Japan – Science Council of Japan</a:t>
            </a:r>
          </a:p>
          <a:p>
            <a:pPr lvl="1" algn="ctr">
              <a:buNone/>
            </a:pPr>
            <a:endParaRPr lang="en-US" altLang="ja-JP" sz="24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181074" y="5222882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9" name="Picture 8" descr="Screen Shot 2013-10-01 at 1.29.4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209" y="715412"/>
            <a:ext cx="7592991" cy="5660471"/>
          </a:xfrm>
          <a:prstGeom prst="rect">
            <a:avLst/>
          </a:prstGeom>
        </p:spPr>
      </p:pic>
      <p:sp>
        <p:nvSpPr>
          <p:cNvPr id="8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375883"/>
            <a:ext cx="2438400" cy="457200"/>
          </a:xfrm>
          <a:prstGeom prst="rect">
            <a:avLst/>
          </a:prstGeom>
        </p:spPr>
        <p:txBody>
          <a:bodyPr lIns="91431" tIns="45715" rIns="91431" bIns="45715"/>
          <a:lstStyle/>
          <a:p>
            <a:r>
              <a:rPr lang="en-US" sz="1200" dirty="0" smtClean="0">
                <a:solidFill>
                  <a:schemeClr val="tx1"/>
                </a:solidFill>
                <a:latin typeface="+mn-lt"/>
                <a:cs typeface="Arial"/>
              </a:rPr>
              <a:t>Higgs Workshop, Paris, July 2014</a:t>
            </a:r>
          </a:p>
          <a:p>
            <a:r>
              <a:rPr lang="en-US" sz="1200" dirty="0">
                <a:solidFill>
                  <a:schemeClr val="tx1"/>
                </a:solidFill>
                <a:latin typeface="+mn-lt"/>
                <a:cs typeface="Arial"/>
              </a:rPr>
              <a:t>Mike Harrison</a:t>
            </a:r>
          </a:p>
        </p:txBody>
      </p:sp>
    </p:spTree>
    <p:extLst>
      <p:ext uri="{BB962C8B-B14F-4D97-AF65-F5344CB8AC3E}">
        <p14:creationId xmlns:p14="http://schemas.microsoft.com/office/powerpoint/2010/main" val="26548047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4333695" y="82634"/>
            <a:ext cx="4577667" cy="683271"/>
          </a:xfrm>
          <a:prstGeom prst="rect">
            <a:avLst/>
          </a:prstGeom>
        </p:spPr>
        <p:txBody>
          <a:bodyPr vert="horz" lIns="0" tIns="0" rIns="0" bIns="0"/>
          <a:lstStyle/>
          <a:p>
            <a:pPr algn="ctr" defTabSz="457154">
              <a:spcBef>
                <a:spcPct val="0"/>
              </a:spcBef>
              <a:defRPr/>
            </a:pPr>
            <a:endParaRPr kumimoji="0" lang="en-US" sz="2400" b="1" dirty="0">
              <a:solidFill>
                <a:srgbClr val="692A36"/>
              </a:solidFill>
              <a:latin typeface="Arial"/>
              <a:cs typeface="Arial"/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400800"/>
            <a:ext cx="1905000" cy="457200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AAB6FA28-7AEC-3F43-9C2D-3DB969CFEC6A}" type="slidenum">
              <a:rPr lang="en-US" sz="1100">
                <a:solidFill>
                  <a:srgbClr val="692A36"/>
                </a:solidFill>
                <a:latin typeface="Arial"/>
                <a:cs typeface="Arial"/>
              </a:rPr>
              <a:pPr/>
              <a:t>28</a:t>
            </a:fld>
            <a:endParaRPr lang="en-US" sz="1100" dirty="0">
              <a:solidFill>
                <a:srgbClr val="692A36"/>
              </a:solidFill>
              <a:latin typeface="Arial"/>
              <a:cs typeface="Arial"/>
            </a:endParaRPr>
          </a:p>
        </p:txBody>
      </p:sp>
      <p:sp>
        <p:nvSpPr>
          <p:cNvPr id="18" name="コンテンツ プレースホルダー 5"/>
          <p:cNvSpPr>
            <a:spLocks noGrp="1"/>
          </p:cNvSpPr>
          <p:nvPr>
            <p:ph idx="1"/>
          </p:nvPr>
        </p:nvSpPr>
        <p:spPr>
          <a:xfrm>
            <a:off x="4333695" y="160848"/>
            <a:ext cx="3644998" cy="605057"/>
          </a:xfrm>
        </p:spPr>
        <p:txBody>
          <a:bodyPr>
            <a:normAutofit/>
          </a:bodyPr>
          <a:lstStyle/>
          <a:p>
            <a:pPr lvl="1" algn="ctr">
              <a:buNone/>
            </a:pPr>
            <a:r>
              <a:rPr lang="en-US" altLang="ja-JP" sz="2400" dirty="0" smtClean="0">
                <a:solidFill>
                  <a:srgbClr val="000000"/>
                </a:solidFill>
              </a:rPr>
              <a:t>Japan – Site Evaluation</a:t>
            </a:r>
          </a:p>
          <a:p>
            <a:pPr lvl="1" algn="ctr">
              <a:buNone/>
            </a:pPr>
            <a:endParaRPr lang="en-US" altLang="ja-JP" sz="24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1000" y="2179009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</a:t>
            </a:r>
            <a:endParaRPr lang="en-US" dirty="0"/>
          </a:p>
        </p:txBody>
      </p:sp>
      <p:pic>
        <p:nvPicPr>
          <p:cNvPr id="8" name="Picture 7" descr="siteselection-1024x75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3887"/>
            <a:ext cx="4559905" cy="3361346"/>
          </a:xfrm>
          <a:prstGeom prst="rect">
            <a:avLst/>
          </a:prstGeom>
        </p:spPr>
      </p:pic>
      <p:pic>
        <p:nvPicPr>
          <p:cNvPr id="9" name="Picture 8" descr="japanese-sit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3824" y="3542139"/>
            <a:ext cx="5697538" cy="2858661"/>
          </a:xfrm>
          <a:prstGeom prst="rect">
            <a:avLst/>
          </a:prstGeom>
        </p:spPr>
      </p:pic>
      <p:sp>
        <p:nvSpPr>
          <p:cNvPr id="12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272380"/>
            <a:ext cx="2438400" cy="457200"/>
          </a:xfrm>
          <a:prstGeom prst="rect">
            <a:avLst/>
          </a:prstGeom>
        </p:spPr>
        <p:txBody>
          <a:bodyPr lIns="91431" tIns="45715" rIns="91431" bIns="45715"/>
          <a:lstStyle/>
          <a:p>
            <a:r>
              <a:rPr lang="en-US" sz="1200" dirty="0" smtClean="0">
                <a:solidFill>
                  <a:schemeClr val="tx1"/>
                </a:solidFill>
                <a:latin typeface="+mn-lt"/>
                <a:cs typeface="Arial"/>
              </a:rPr>
              <a:t>Higgs Workshop, Paris, July 2014</a:t>
            </a:r>
          </a:p>
          <a:p>
            <a:r>
              <a:rPr lang="en-US" sz="1200" dirty="0">
                <a:solidFill>
                  <a:schemeClr val="tx1"/>
                </a:solidFill>
                <a:latin typeface="+mn-lt"/>
                <a:cs typeface="Arial"/>
              </a:rPr>
              <a:t>Mike Harrison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62972" y="1376734"/>
            <a:ext cx="3666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Both sites would work – </a:t>
            </a:r>
            <a:r>
              <a:rPr lang="en-US" sz="2400" dirty="0" err="1" smtClean="0"/>
              <a:t>Kitakami</a:t>
            </a:r>
            <a:r>
              <a:rPr lang="en-US" sz="2400" dirty="0" smtClean="0"/>
              <a:t> preferred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390493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図形グループ 12"/>
          <p:cNvGrpSpPr/>
          <p:nvPr/>
        </p:nvGrpSpPr>
        <p:grpSpPr>
          <a:xfrm>
            <a:off x="0" y="-6440"/>
            <a:ext cx="9145160" cy="6891824"/>
            <a:chOff x="0" y="-33824"/>
            <a:chExt cx="9145160" cy="6891824"/>
          </a:xfrm>
        </p:grpSpPr>
        <p:pic>
          <p:nvPicPr>
            <p:cNvPr id="3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-33824"/>
              <a:ext cx="7093440" cy="6891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Line 2"/>
            <p:cNvSpPr>
              <a:spLocks noChangeShapeType="1"/>
            </p:cNvSpPr>
            <p:nvPr/>
          </p:nvSpPr>
          <p:spPr bwMode="auto">
            <a:xfrm>
              <a:off x="4961247" y="1988841"/>
              <a:ext cx="1739428" cy="4185795"/>
            </a:xfrm>
            <a:prstGeom prst="line">
              <a:avLst/>
            </a:prstGeom>
            <a:noFill/>
            <a:ln w="508000">
              <a:solidFill>
                <a:srgbClr val="0000FF">
                  <a:alpha val="41960"/>
                </a:srgb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defTabSz="91357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50" charset="-128"/>
              </a:endParaRPr>
            </a:p>
          </p:txBody>
        </p:sp>
        <p:grpSp>
          <p:nvGrpSpPr>
            <p:cNvPr id="5" name="Group 6"/>
            <p:cNvGrpSpPr>
              <a:grpSpLocks/>
            </p:cNvGrpSpPr>
            <p:nvPr/>
          </p:nvGrpSpPr>
          <p:grpSpPr bwMode="auto">
            <a:xfrm rot="5400000">
              <a:off x="176350" y="1413426"/>
              <a:ext cx="920262" cy="498231"/>
              <a:chOff x="0" y="0"/>
              <a:chExt cx="892" cy="446"/>
            </a:xfrm>
          </p:grpSpPr>
          <p:sp>
            <p:nvSpPr>
              <p:cNvPr id="8" name="Freeform 3"/>
              <p:cNvSpPr>
                <a:spLocks/>
              </p:cNvSpPr>
              <p:nvPr/>
            </p:nvSpPr>
            <p:spPr bwMode="auto">
              <a:xfrm>
                <a:off x="0" y="40"/>
                <a:ext cx="341" cy="35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>
                    <a:moveTo>
                      <a:pt x="0" y="9818"/>
                    </a:moveTo>
                    <a:lnTo>
                      <a:pt x="21600" y="21600"/>
                    </a:lnTo>
                    <a:lnTo>
                      <a:pt x="21073" y="0"/>
                    </a:lnTo>
                  </a:path>
                </a:pathLst>
              </a:cu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defTabSz="91357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panose="020B0604020202020204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9" name="Line 4"/>
              <p:cNvSpPr>
                <a:spLocks noChangeShapeType="1"/>
              </p:cNvSpPr>
              <p:nvPr/>
            </p:nvSpPr>
            <p:spPr bwMode="auto">
              <a:xfrm>
                <a:off x="512" y="0"/>
                <a:ext cx="1" cy="44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pPr defTabSz="91357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panose="020B0604020202020204" pitchFamily="34" charset="0"/>
                  <a:ea typeface="ＭＳ Ｐゴシック" pitchFamily="50" charset="-128"/>
                </a:endParaRPr>
              </a:p>
            </p:txBody>
          </p:sp>
          <p:sp>
            <p:nvSpPr>
              <p:cNvPr id="10" name="Line 5"/>
              <p:cNvSpPr>
                <a:spLocks noChangeShapeType="1"/>
              </p:cNvSpPr>
              <p:nvPr/>
            </p:nvSpPr>
            <p:spPr bwMode="auto">
              <a:xfrm flipH="1">
                <a:off x="9" y="204"/>
                <a:ext cx="883" cy="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pPr defTabSz="913579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srgbClr val="000000"/>
                  </a:solidFill>
                  <a:latin typeface="Arial" panose="020B0604020202020204" pitchFamily="34" charset="0"/>
                  <a:ea typeface="ＭＳ Ｐゴシック" pitchFamily="50" charset="-128"/>
                </a:endParaRPr>
              </a:p>
            </p:txBody>
          </p:sp>
        </p:grpSp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094037"/>
              <a:ext cx="2875085" cy="45089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/>
            <p:cNvSpPr>
              <a:spLocks/>
            </p:cNvSpPr>
            <p:nvPr/>
          </p:nvSpPr>
          <p:spPr bwMode="auto">
            <a:xfrm>
              <a:off x="1902069" y="4377105"/>
              <a:ext cx="580292" cy="536331"/>
            </a:xfrm>
            <a:prstGeom prst="rect">
              <a:avLst/>
            </a:prstGeom>
            <a:noFill/>
            <a:ln w="254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algn="ctr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defTabSz="913579" fontAlgn="base">
                <a:spcBef>
                  <a:spcPct val="0"/>
                </a:spcBef>
                <a:spcAft>
                  <a:spcPct val="0"/>
                </a:spcAft>
              </a:pPr>
              <a:endParaRPr kumimoji="0" lang="ja-JP" altLang="en-US" sz="2800">
                <a:solidFill>
                  <a:srgbClr val="000000"/>
                </a:solidFill>
                <a:latin typeface="ヒラギノ角ゴ Pro W3" charset="-128"/>
                <a:ea typeface="ヒラギノ角ゴ Pro W3" charset="-128"/>
                <a:sym typeface="ヒラギノ角ゴ Pro W3" charset="-128"/>
              </a:endParaRPr>
            </a:p>
          </p:txBody>
        </p:sp>
      </p:grpSp>
      <p:sp>
        <p:nvSpPr>
          <p:cNvPr id="12" name="円/楕円 1"/>
          <p:cNvSpPr/>
          <p:nvPr/>
        </p:nvSpPr>
        <p:spPr>
          <a:xfrm>
            <a:off x="5607337" y="3836832"/>
            <a:ext cx="364815" cy="297220"/>
          </a:xfrm>
          <a:prstGeom prst="ellipse">
            <a:avLst/>
          </a:prstGeom>
          <a:solidFill>
            <a:srgbClr val="FFFF00">
              <a:alpha val="74000"/>
            </a:srgbClr>
          </a:solidFill>
          <a:ln>
            <a:solidFill>
              <a:srgbClr val="FF00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4" tIns="45684" rIns="91364" bIns="45684" rtlCol="0" anchor="ctr"/>
          <a:lstStyle/>
          <a:p>
            <a:pPr algn="ctr" defTabSz="456788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3" name="テキスト ボックス 4"/>
          <p:cNvSpPr txBox="1"/>
          <p:nvPr/>
        </p:nvSpPr>
        <p:spPr>
          <a:xfrm>
            <a:off x="3339342" y="2855079"/>
            <a:ext cx="737549" cy="369259"/>
          </a:xfrm>
          <a:prstGeom prst="rect">
            <a:avLst/>
          </a:prstGeom>
          <a:solidFill>
            <a:srgbClr val="CCFFCC"/>
          </a:solidFill>
          <a:ln>
            <a:solidFill>
              <a:srgbClr val="3366FF"/>
            </a:solidFill>
          </a:ln>
        </p:spPr>
        <p:txBody>
          <a:bodyPr wrap="none" lIns="91364" tIns="45684" rIns="91364" bIns="45684" rtlCol="0">
            <a:spAutoFit/>
          </a:bodyPr>
          <a:lstStyle/>
          <a:p>
            <a:pPr defTabSz="456788"/>
            <a:r>
              <a:rPr lang="en-US" altLang="ja-JP" dirty="0" err="1" smtClean="0">
                <a:solidFill>
                  <a:prstClr val="black"/>
                </a:solidFill>
                <a:latin typeface="Palatino Linotype" panose="02040502050505030304" pitchFamily="18" charset="0"/>
                <a:ea typeface="ＭＳ Ｐゴシック"/>
              </a:rPr>
              <a:t>Oshu</a:t>
            </a:r>
            <a:endParaRPr lang="ja-JP" altLang="en-US" dirty="0">
              <a:solidFill>
                <a:prstClr val="black"/>
              </a:solidFill>
              <a:latin typeface="Palatino Linotype" panose="02040502050505030304" pitchFamily="18" charset="0"/>
              <a:ea typeface="ＭＳ Ｐゴシック"/>
            </a:endParaRPr>
          </a:p>
        </p:txBody>
      </p:sp>
      <p:sp>
        <p:nvSpPr>
          <p:cNvPr id="14" name="テキスト ボックス 18"/>
          <p:cNvSpPr txBox="1"/>
          <p:nvPr/>
        </p:nvSpPr>
        <p:spPr>
          <a:xfrm>
            <a:off x="3339339" y="4948720"/>
            <a:ext cx="1232876" cy="369259"/>
          </a:xfrm>
          <a:prstGeom prst="rect">
            <a:avLst/>
          </a:prstGeom>
          <a:solidFill>
            <a:srgbClr val="CCFFCC"/>
          </a:solidFill>
          <a:ln>
            <a:solidFill>
              <a:srgbClr val="3366FF"/>
            </a:solidFill>
          </a:ln>
        </p:spPr>
        <p:txBody>
          <a:bodyPr wrap="none" lIns="91364" tIns="45684" rIns="91364" bIns="45684" rtlCol="0">
            <a:spAutoFit/>
          </a:bodyPr>
          <a:lstStyle/>
          <a:p>
            <a:pPr defTabSz="456788"/>
            <a:r>
              <a:rPr lang="en-US" altLang="ja-JP" dirty="0" err="1" smtClean="0">
                <a:solidFill>
                  <a:prstClr val="black"/>
                </a:solidFill>
                <a:latin typeface="Palatino Linotype" panose="02040502050505030304" pitchFamily="18" charset="0"/>
                <a:ea typeface="ＭＳ Ｐゴシック"/>
              </a:rPr>
              <a:t>Ichinoseki</a:t>
            </a:r>
            <a:endParaRPr lang="ja-JP" altLang="en-US" dirty="0">
              <a:solidFill>
                <a:prstClr val="black"/>
              </a:solidFill>
              <a:latin typeface="Palatino Linotype" panose="02040502050505030304" pitchFamily="18" charset="0"/>
              <a:ea typeface="ＭＳ Ｐゴシック"/>
            </a:endParaRPr>
          </a:p>
        </p:txBody>
      </p:sp>
      <p:sp>
        <p:nvSpPr>
          <p:cNvPr id="15" name="テキスト ボックス 19"/>
          <p:cNvSpPr txBox="1"/>
          <p:nvPr/>
        </p:nvSpPr>
        <p:spPr>
          <a:xfrm>
            <a:off x="7734217" y="2710942"/>
            <a:ext cx="1034104" cy="369259"/>
          </a:xfrm>
          <a:prstGeom prst="rect">
            <a:avLst/>
          </a:prstGeom>
          <a:solidFill>
            <a:srgbClr val="CCFFCC"/>
          </a:solidFill>
          <a:ln>
            <a:solidFill>
              <a:srgbClr val="3366FF"/>
            </a:solidFill>
          </a:ln>
        </p:spPr>
        <p:txBody>
          <a:bodyPr wrap="none" lIns="91364" tIns="45684" rIns="91364" bIns="45684" rtlCol="0">
            <a:spAutoFit/>
          </a:bodyPr>
          <a:lstStyle/>
          <a:p>
            <a:pPr defTabSz="456788"/>
            <a:r>
              <a:rPr lang="en-US" altLang="ja-JP" dirty="0" err="1" smtClean="0">
                <a:solidFill>
                  <a:prstClr val="black"/>
                </a:solidFill>
                <a:latin typeface="Palatino Linotype" panose="02040502050505030304" pitchFamily="18" charset="0"/>
                <a:ea typeface="ＭＳ Ｐゴシック"/>
              </a:rPr>
              <a:t>Ofunato</a:t>
            </a:r>
            <a:endParaRPr lang="ja-JP" altLang="en-US" dirty="0">
              <a:solidFill>
                <a:prstClr val="black"/>
              </a:solidFill>
              <a:latin typeface="Palatino Linotype" panose="02040502050505030304" pitchFamily="18" charset="0"/>
              <a:ea typeface="ＭＳ Ｐゴシック"/>
            </a:endParaRPr>
          </a:p>
        </p:txBody>
      </p:sp>
      <p:sp>
        <p:nvSpPr>
          <p:cNvPr id="16" name="テキスト ボックス 20"/>
          <p:cNvSpPr txBox="1"/>
          <p:nvPr/>
        </p:nvSpPr>
        <p:spPr>
          <a:xfrm>
            <a:off x="6988907" y="4530679"/>
            <a:ext cx="1476533" cy="369259"/>
          </a:xfrm>
          <a:prstGeom prst="rect">
            <a:avLst/>
          </a:prstGeom>
          <a:solidFill>
            <a:srgbClr val="CCFFCC"/>
          </a:solidFill>
          <a:ln>
            <a:solidFill>
              <a:srgbClr val="3366FF"/>
            </a:solidFill>
          </a:ln>
        </p:spPr>
        <p:txBody>
          <a:bodyPr wrap="none" lIns="91364" tIns="45684" rIns="91364" bIns="45684" rtlCol="0">
            <a:spAutoFit/>
          </a:bodyPr>
          <a:lstStyle/>
          <a:p>
            <a:pPr defTabSz="456788"/>
            <a:r>
              <a:rPr lang="en-US" altLang="ja-JP" dirty="0" err="1" smtClean="0">
                <a:solidFill>
                  <a:prstClr val="black"/>
                </a:solidFill>
                <a:latin typeface="Palatino Linotype" panose="02040502050505030304" pitchFamily="18" charset="0"/>
                <a:ea typeface="ＭＳ Ｐゴシック"/>
              </a:rPr>
              <a:t>Kesen-numa</a:t>
            </a:r>
            <a:endParaRPr lang="ja-JP" altLang="en-US" dirty="0">
              <a:solidFill>
                <a:prstClr val="black"/>
              </a:solidFill>
              <a:latin typeface="Palatino Linotype" panose="02040502050505030304" pitchFamily="18" charset="0"/>
              <a:ea typeface="ＭＳ Ｐゴシック"/>
            </a:endParaRPr>
          </a:p>
        </p:txBody>
      </p:sp>
      <p:sp>
        <p:nvSpPr>
          <p:cNvPr id="17" name="左右矢印 11"/>
          <p:cNvSpPr/>
          <p:nvPr/>
        </p:nvSpPr>
        <p:spPr>
          <a:xfrm>
            <a:off x="2680553" y="6621208"/>
            <a:ext cx="316866" cy="127091"/>
          </a:xfrm>
          <a:prstGeom prst="leftRightArrow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4" tIns="45684" rIns="91364" bIns="45684" rtlCol="0" anchor="ctr"/>
          <a:lstStyle/>
          <a:p>
            <a:pPr algn="ctr" defTabSz="456788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8" name="テキスト ボックス 23"/>
          <p:cNvSpPr txBox="1"/>
          <p:nvPr/>
        </p:nvSpPr>
        <p:spPr>
          <a:xfrm>
            <a:off x="867728" y="4948793"/>
            <a:ext cx="875407" cy="369259"/>
          </a:xfrm>
          <a:prstGeom prst="rect">
            <a:avLst/>
          </a:prstGeom>
          <a:solidFill>
            <a:srgbClr val="CCFFCC"/>
          </a:solidFill>
          <a:ln>
            <a:solidFill>
              <a:srgbClr val="3366FF"/>
            </a:solidFill>
          </a:ln>
        </p:spPr>
        <p:txBody>
          <a:bodyPr wrap="none" lIns="91364" tIns="45684" rIns="91364" bIns="45684" rtlCol="0">
            <a:spAutoFit/>
          </a:bodyPr>
          <a:lstStyle/>
          <a:p>
            <a:pPr defTabSz="456788"/>
            <a:r>
              <a:rPr lang="en-US" altLang="ja-JP" dirty="0" smtClean="0">
                <a:solidFill>
                  <a:prstClr val="black"/>
                </a:solidFill>
                <a:latin typeface="Palatino Linotype" panose="02040502050505030304" pitchFamily="18" charset="0"/>
                <a:ea typeface="ＭＳ Ｐゴシック"/>
              </a:rPr>
              <a:t>Sendai</a:t>
            </a:r>
            <a:endParaRPr lang="ja-JP" altLang="en-US" dirty="0">
              <a:solidFill>
                <a:prstClr val="black"/>
              </a:solidFill>
              <a:latin typeface="Palatino Linotype" panose="02040502050505030304" pitchFamily="18" charset="0"/>
              <a:ea typeface="ＭＳ Ｐゴシック"/>
            </a:endParaRPr>
          </a:p>
        </p:txBody>
      </p:sp>
      <p:cxnSp>
        <p:nvCxnSpPr>
          <p:cNvPr id="19" name="直線矢印コネクタ 10"/>
          <p:cNvCxnSpPr/>
          <p:nvPr/>
        </p:nvCxnSpPr>
        <p:spPr>
          <a:xfrm>
            <a:off x="1735739" y="5146251"/>
            <a:ext cx="204817" cy="18462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26"/>
          <p:cNvSpPr txBox="1"/>
          <p:nvPr/>
        </p:nvSpPr>
        <p:spPr>
          <a:xfrm>
            <a:off x="3481104" y="3442718"/>
            <a:ext cx="1058150" cy="646258"/>
          </a:xfrm>
          <a:prstGeom prst="rect">
            <a:avLst/>
          </a:prstGeom>
          <a:solidFill>
            <a:srgbClr val="008000"/>
          </a:solidFill>
          <a:ln>
            <a:solidFill>
              <a:srgbClr val="3366FF"/>
            </a:solidFill>
          </a:ln>
        </p:spPr>
        <p:txBody>
          <a:bodyPr wrap="none" lIns="91364" tIns="45684" rIns="91364" bIns="45684" rtlCol="0">
            <a:spAutoFit/>
          </a:bodyPr>
          <a:lstStyle/>
          <a:p>
            <a:pPr algn="ctr" defTabSz="456788"/>
            <a:r>
              <a:rPr lang="en-US" altLang="ja-JP" dirty="0" smtClean="0">
                <a:solidFill>
                  <a:schemeClr val="bg1"/>
                </a:solidFill>
                <a:latin typeface="Palatino Linotype" panose="02040502050505030304" pitchFamily="18" charset="0"/>
                <a:ea typeface="ＭＳ Ｐゴシック"/>
              </a:rPr>
              <a:t>Express-</a:t>
            </a:r>
          </a:p>
          <a:p>
            <a:pPr algn="ctr" defTabSz="456788"/>
            <a:r>
              <a:rPr lang="en-US" altLang="ja-JP" dirty="0" smtClean="0">
                <a:solidFill>
                  <a:schemeClr val="bg1"/>
                </a:solidFill>
                <a:latin typeface="Palatino Linotype" panose="02040502050505030304" pitchFamily="18" charset="0"/>
                <a:ea typeface="ＭＳ Ｐゴシック"/>
              </a:rPr>
              <a:t>Rail</a:t>
            </a:r>
            <a:endParaRPr lang="ja-JP" altLang="en-US" dirty="0">
              <a:solidFill>
                <a:schemeClr val="bg1"/>
              </a:solidFill>
              <a:latin typeface="Palatino Linotype" panose="02040502050505030304" pitchFamily="18" charset="0"/>
              <a:ea typeface="ＭＳ Ｐゴシック"/>
            </a:endParaRPr>
          </a:p>
        </p:txBody>
      </p:sp>
      <p:sp>
        <p:nvSpPr>
          <p:cNvPr id="21" name="テキスト ボックス 27"/>
          <p:cNvSpPr txBox="1"/>
          <p:nvPr/>
        </p:nvSpPr>
        <p:spPr>
          <a:xfrm>
            <a:off x="2125422" y="1547573"/>
            <a:ext cx="1213833" cy="369259"/>
          </a:xfrm>
          <a:prstGeom prst="rect">
            <a:avLst/>
          </a:prstGeom>
          <a:solidFill>
            <a:srgbClr val="008000"/>
          </a:solidFill>
          <a:ln>
            <a:solidFill>
              <a:srgbClr val="3366FF"/>
            </a:solidFill>
          </a:ln>
        </p:spPr>
        <p:txBody>
          <a:bodyPr wrap="none" lIns="91364" tIns="45684" rIns="91364" bIns="45684" rtlCol="0">
            <a:spAutoFit/>
          </a:bodyPr>
          <a:lstStyle/>
          <a:p>
            <a:pPr defTabSz="456788"/>
            <a:r>
              <a:rPr lang="en-US" altLang="ja-JP" dirty="0" smtClean="0">
                <a:solidFill>
                  <a:schemeClr val="bg1"/>
                </a:solidFill>
                <a:latin typeface="Palatino Linotype" panose="02040502050505030304" pitchFamily="18" charset="0"/>
                <a:ea typeface="ＭＳ Ｐゴシック"/>
              </a:rPr>
              <a:t>High-way</a:t>
            </a:r>
            <a:endParaRPr lang="ja-JP" altLang="en-US" dirty="0">
              <a:solidFill>
                <a:schemeClr val="bg1"/>
              </a:solidFill>
              <a:latin typeface="Palatino Linotype" panose="02040502050505030304" pitchFamily="18" charset="0"/>
              <a:ea typeface="ＭＳ Ｐゴシック"/>
            </a:endParaRPr>
          </a:p>
        </p:txBody>
      </p:sp>
      <p:sp>
        <p:nvSpPr>
          <p:cNvPr id="23" name="下矢印 30"/>
          <p:cNvSpPr/>
          <p:nvPr/>
        </p:nvSpPr>
        <p:spPr>
          <a:xfrm>
            <a:off x="4643320" y="5991214"/>
            <a:ext cx="148930" cy="74196"/>
          </a:xfrm>
          <a:prstGeom prst="downArrow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4" tIns="45684" rIns="91364" bIns="45684" rtlCol="0" anchor="ctr"/>
          <a:lstStyle/>
          <a:p>
            <a:pPr algn="ctr" defTabSz="456788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4" name="左右矢印 31"/>
          <p:cNvSpPr/>
          <p:nvPr/>
        </p:nvSpPr>
        <p:spPr>
          <a:xfrm>
            <a:off x="4592003" y="6809765"/>
            <a:ext cx="201490" cy="45719"/>
          </a:xfrm>
          <a:prstGeom prst="leftRightArrow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4" tIns="45684" rIns="91364" bIns="45684" rtlCol="0" anchor="ctr"/>
          <a:lstStyle/>
          <a:p>
            <a:pPr algn="ctr" defTabSz="456788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6" name="下矢印 8"/>
          <p:cNvSpPr/>
          <p:nvPr/>
        </p:nvSpPr>
        <p:spPr>
          <a:xfrm>
            <a:off x="2764284" y="5908609"/>
            <a:ext cx="157971" cy="268455"/>
          </a:xfrm>
          <a:prstGeom prst="down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4" tIns="45684" rIns="91364" bIns="45684" rtlCol="0" anchor="ctr"/>
          <a:lstStyle/>
          <a:p>
            <a:pPr algn="ctr" defTabSz="456788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7" name="左右矢印 32"/>
          <p:cNvSpPr/>
          <p:nvPr/>
        </p:nvSpPr>
        <p:spPr>
          <a:xfrm>
            <a:off x="2644817" y="6663848"/>
            <a:ext cx="316866" cy="127091"/>
          </a:xfrm>
          <a:prstGeom prst="leftRightArrow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4" tIns="45684" rIns="91364" bIns="45684" rtlCol="0" anchor="ctr"/>
          <a:lstStyle/>
          <a:p>
            <a:pPr algn="ctr" defTabSz="456788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452320" y="3326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9" name="Rectangle 28"/>
          <p:cNvSpPr/>
          <p:nvPr/>
        </p:nvSpPr>
        <p:spPr>
          <a:xfrm>
            <a:off x="5607337" y="1732202"/>
            <a:ext cx="3512118" cy="73866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US" altLang="ja-JP" sz="1400" dirty="0">
                <a:solidFill>
                  <a:srgbClr val="003300"/>
                </a:solidFill>
                <a:latin typeface="Palatino Linotype" panose="02040502050505030304" pitchFamily="18" charset="0"/>
              </a:rPr>
              <a:t>Proposed by JHEP community</a:t>
            </a:r>
          </a:p>
          <a:p>
            <a:r>
              <a:rPr lang="en-US" altLang="ja-JP" sz="1400" dirty="0">
                <a:solidFill>
                  <a:srgbClr val="003300"/>
                </a:solidFill>
                <a:latin typeface="Palatino Linotype" panose="02040502050505030304" pitchFamily="18" charset="0"/>
              </a:rPr>
              <a:t>Endorsed by LCC</a:t>
            </a:r>
          </a:p>
          <a:p>
            <a:r>
              <a:rPr lang="en-US" altLang="ja-JP" sz="1400" dirty="0">
                <a:solidFill>
                  <a:srgbClr val="003300"/>
                </a:solidFill>
                <a:latin typeface="Palatino Linotype" panose="02040502050505030304" pitchFamily="18" charset="0"/>
              </a:rPr>
              <a:t>Not </a:t>
            </a:r>
            <a:r>
              <a:rPr lang="en-US" altLang="ja-JP" sz="1400" dirty="0" smtClean="0">
                <a:solidFill>
                  <a:srgbClr val="003300"/>
                </a:solidFill>
                <a:latin typeface="Palatino Linotype" panose="02040502050505030304" pitchFamily="18" charset="0"/>
              </a:rPr>
              <a:t>yet decided </a:t>
            </a:r>
            <a:r>
              <a:rPr lang="en-US" altLang="ja-JP" sz="1400" dirty="0">
                <a:solidFill>
                  <a:srgbClr val="003300"/>
                </a:solidFill>
                <a:latin typeface="Palatino Linotype" panose="02040502050505030304" pitchFamily="18" charset="0"/>
              </a:rPr>
              <a:t>by Japanese Government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286000" y="3224338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31" name="Rectangle 30"/>
          <p:cNvSpPr/>
          <p:nvPr/>
        </p:nvSpPr>
        <p:spPr>
          <a:xfrm>
            <a:off x="35496" y="517322"/>
            <a:ext cx="9083959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dirty="0">
                <a:solidFill>
                  <a:srgbClr val="FF0000"/>
                </a:solidFill>
                <a:latin typeface="Palatino Linotype" panose="02040502050505030304" pitchFamily="18" charset="0"/>
              </a:rPr>
              <a:t>E</a:t>
            </a:r>
            <a:r>
              <a:rPr kumimoji="1" lang="en-US" altLang="ja-JP" dirty="0">
                <a:solidFill>
                  <a:srgbClr val="FF0000"/>
                </a:solidFill>
                <a:latin typeface="Palatino Linotype" panose="02040502050505030304" pitchFamily="18" charset="0"/>
              </a:rPr>
              <a:t>stablish a </a:t>
            </a:r>
            <a:r>
              <a:rPr kumimoji="1" lang="en-US" altLang="ja-JP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site-specific </a:t>
            </a:r>
            <a:r>
              <a:rPr kumimoji="1" lang="en-US" altLang="ja-JP" dirty="0">
                <a:solidFill>
                  <a:srgbClr val="FF0000"/>
                </a:solidFill>
                <a:latin typeface="Palatino Linotype" panose="02040502050505030304" pitchFamily="18" charset="0"/>
              </a:rPr>
              <a:t>Civil </a:t>
            </a:r>
            <a:r>
              <a:rPr kumimoji="1" lang="en-US" altLang="ja-JP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Engineering Design - </a:t>
            </a:r>
            <a:r>
              <a:rPr lang="en-US" dirty="0">
                <a:solidFill>
                  <a:srgbClr val="0000CC"/>
                </a:solidFill>
                <a:latin typeface="Palatino Linotype" panose="02040502050505030304" pitchFamily="18" charset="0"/>
              </a:rPr>
              <a:t>map the (site </a:t>
            </a:r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independent) TDR </a:t>
            </a:r>
            <a:r>
              <a:rPr lang="en-US" dirty="0">
                <a:solidFill>
                  <a:srgbClr val="0000CC"/>
                </a:solidFill>
                <a:latin typeface="Palatino Linotype" panose="02040502050505030304" pitchFamily="18" charset="0"/>
              </a:rPr>
              <a:t>baseline onto </a:t>
            </a:r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the preferred </a:t>
            </a:r>
            <a:r>
              <a:rPr lang="en-US" dirty="0">
                <a:solidFill>
                  <a:srgbClr val="0000CC"/>
                </a:solidFill>
                <a:latin typeface="Palatino Linotype" panose="02040502050505030304" pitchFamily="18" charset="0"/>
              </a:rPr>
              <a:t>site</a:t>
            </a:r>
            <a:r>
              <a:rPr kumimoji="1" lang="en-US" altLang="ja-JP" dirty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kumimoji="1" lang="en-US" altLang="ja-JP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- </a:t>
            </a:r>
            <a:r>
              <a:rPr kumimoji="1" lang="en-US" altLang="ja-JP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assuming </a:t>
            </a:r>
            <a:r>
              <a:rPr kumimoji="1" lang="en-US" altLang="ja-JP" dirty="0">
                <a:solidFill>
                  <a:srgbClr val="FF0000"/>
                </a:solidFill>
                <a:latin typeface="Palatino Linotype" panose="02040502050505030304" pitchFamily="18" charset="0"/>
              </a:rPr>
              <a:t>“</a:t>
            </a:r>
            <a:r>
              <a:rPr kumimoji="1" lang="en-US" altLang="ja-JP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Kitakami</a:t>
            </a:r>
            <a:r>
              <a:rPr kumimoji="1" lang="en-US" altLang="ja-JP" dirty="0">
                <a:solidFill>
                  <a:srgbClr val="FF0000"/>
                </a:solidFill>
                <a:latin typeface="Palatino Linotype" panose="02040502050505030304" pitchFamily="18" charset="0"/>
              </a:rPr>
              <a:t>” as a primary </a:t>
            </a:r>
            <a:r>
              <a:rPr kumimoji="1" lang="en-US" altLang="ja-JP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candidate </a:t>
            </a:r>
            <a:endParaRPr lang="en-US" altLang="ja-JP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512980" y="5661248"/>
            <a:ext cx="3667532" cy="1200329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Need to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finalize:</a:t>
            </a:r>
            <a:endParaRPr lang="en-US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IP / </a:t>
            </a:r>
            <a:r>
              <a:rPr lang="en-US" sz="14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Linac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orientation and length</a:t>
            </a:r>
            <a:endParaRPr lang="en-US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A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ccess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points and IR infrastructure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Conventional Facilities and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Siting (CFS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)</a:t>
            </a:r>
            <a:endParaRPr lang="en-US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25726733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4068" y="1036430"/>
            <a:ext cx="841304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There are </a:t>
            </a:r>
            <a:r>
              <a:rPr lang="en-US" sz="2000" dirty="0" smtClean="0"/>
              <a:t>some positive </a:t>
            </a:r>
            <a:r>
              <a:rPr lang="en-US" sz="2000" dirty="0" smtClean="0"/>
              <a:t>aspects:</a:t>
            </a:r>
          </a:p>
          <a:p>
            <a:endParaRPr lang="en-US" sz="2000" dirty="0"/>
          </a:p>
          <a:p>
            <a:pPr lvl="1"/>
            <a:r>
              <a:rPr lang="en-US" sz="2000" dirty="0" smtClean="0"/>
              <a:t>Energy increases feasible -&gt; build it longer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 err="1" smtClean="0"/>
              <a:t>Polarisation</a:t>
            </a:r>
            <a:r>
              <a:rPr lang="en-US" sz="2000" dirty="0" smtClean="0"/>
              <a:t> possible (e- 80%, e+ 30% for the ILC)</a:t>
            </a:r>
          </a:p>
          <a:p>
            <a:endParaRPr lang="en-US" sz="2000" dirty="0"/>
          </a:p>
          <a:p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3883265" y="124657"/>
            <a:ext cx="18343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Why Linear</a:t>
            </a:r>
            <a:endParaRPr lang="en-US" sz="2800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381000" y="6400800"/>
            <a:ext cx="2438400" cy="457200"/>
          </a:xfrm>
          <a:prstGeom prst="rect">
            <a:avLst/>
          </a:prstGeom>
        </p:spPr>
        <p:txBody>
          <a:bodyPr lIns="91431" tIns="45715" rIns="91431" bIns="45715"/>
          <a:lstStyle/>
          <a:p>
            <a:r>
              <a:rPr lang="en-US" sz="1200" dirty="0" smtClean="0">
                <a:solidFill>
                  <a:schemeClr val="tx1"/>
                </a:solidFill>
                <a:latin typeface="+mn-lt"/>
                <a:cs typeface="Arial"/>
              </a:rPr>
              <a:t>Higgs Workshop, Paris, July 2014</a:t>
            </a:r>
          </a:p>
          <a:p>
            <a:r>
              <a:rPr lang="en-US" sz="1200" dirty="0">
                <a:solidFill>
                  <a:schemeClr val="tx1"/>
                </a:solidFill>
                <a:latin typeface="+mn-lt"/>
                <a:cs typeface="Arial"/>
              </a:rPr>
              <a:t>Mike Harrison</a:t>
            </a:r>
          </a:p>
        </p:txBody>
      </p:sp>
    </p:spTree>
    <p:extLst>
      <p:ext uri="{BB962C8B-B14F-4D97-AF65-F5344CB8AC3E}">
        <p14:creationId xmlns:p14="http://schemas.microsoft.com/office/powerpoint/2010/main" val="50767874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75535" y="54873"/>
            <a:ext cx="2178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Local Support</a:t>
            </a:r>
            <a:endParaRPr lang="en-US" sz="2000" dirty="0"/>
          </a:p>
        </p:txBody>
      </p:sp>
      <p:sp>
        <p:nvSpPr>
          <p:cNvPr id="7" name="テキスト ボックス 16"/>
          <p:cNvSpPr txBox="1"/>
          <p:nvPr/>
        </p:nvSpPr>
        <p:spPr>
          <a:xfrm>
            <a:off x="6553685" y="6488554"/>
            <a:ext cx="13961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ja-JP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GB" altLang="ja-JP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Nakai</a:t>
            </a:r>
            <a:r>
              <a:rPr lang="en-GB" altLang="ja-JP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272380"/>
            <a:ext cx="2438400" cy="457200"/>
          </a:xfrm>
          <a:prstGeom prst="rect">
            <a:avLst/>
          </a:prstGeom>
        </p:spPr>
        <p:txBody>
          <a:bodyPr lIns="91431" tIns="45715" rIns="91431" bIns="45715"/>
          <a:lstStyle/>
          <a:p>
            <a:r>
              <a:rPr lang="en-US" sz="1200" dirty="0" smtClean="0">
                <a:solidFill>
                  <a:schemeClr val="tx1"/>
                </a:solidFill>
                <a:latin typeface="+mn-lt"/>
                <a:cs typeface="Arial"/>
              </a:rPr>
              <a:t>Higgs Workshop, Paris, July 2014</a:t>
            </a:r>
          </a:p>
          <a:p>
            <a:r>
              <a:rPr lang="en-US" sz="1200" dirty="0">
                <a:solidFill>
                  <a:schemeClr val="tx1"/>
                </a:solidFill>
                <a:latin typeface="+mn-lt"/>
                <a:cs typeface="Arial"/>
              </a:rPr>
              <a:t>Mike Harrison</a:t>
            </a:r>
          </a:p>
        </p:txBody>
      </p:sp>
      <p:pic>
        <p:nvPicPr>
          <p:cNvPr id="6" name="Picture 5" descr="CIMG520011-1024x76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840" y="1006846"/>
            <a:ext cx="6534713" cy="49010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132230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83265" y="124657"/>
            <a:ext cx="37454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Preferred Site - </a:t>
            </a:r>
            <a:r>
              <a:rPr lang="en-US" sz="2800" dirty="0" err="1" smtClean="0"/>
              <a:t>Kitakami</a:t>
            </a:r>
            <a:endParaRPr lang="en-US" sz="280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364067" y="6339131"/>
            <a:ext cx="2438400" cy="457200"/>
          </a:xfrm>
          <a:prstGeom prst="rect">
            <a:avLst/>
          </a:prstGeom>
        </p:spPr>
        <p:txBody>
          <a:bodyPr lIns="91431" tIns="45715" rIns="91431" bIns="45715"/>
          <a:lstStyle/>
          <a:p>
            <a:r>
              <a:rPr lang="en-US" sz="1200" dirty="0" smtClean="0">
                <a:solidFill>
                  <a:schemeClr val="tx1"/>
                </a:solidFill>
                <a:latin typeface="+mn-lt"/>
                <a:cs typeface="Arial"/>
              </a:rPr>
              <a:t>LCB Valencia July 2014</a:t>
            </a:r>
          </a:p>
          <a:p>
            <a:r>
              <a:rPr lang="en-US" sz="1200" dirty="0">
                <a:solidFill>
                  <a:schemeClr val="tx1"/>
                </a:solidFill>
                <a:latin typeface="+mn-lt"/>
                <a:cs typeface="Arial"/>
              </a:rPr>
              <a:t>Mike Harrison</a:t>
            </a:r>
          </a:p>
        </p:txBody>
      </p:sp>
      <p:sp>
        <p:nvSpPr>
          <p:cNvPr id="5" name="テキスト ボックス 16"/>
          <p:cNvSpPr txBox="1"/>
          <p:nvPr/>
        </p:nvSpPr>
        <p:spPr>
          <a:xfrm>
            <a:off x="6553685" y="6488554"/>
            <a:ext cx="16257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ja-JP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GB" altLang="ja-JP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Enomoto</a:t>
            </a:r>
            <a:r>
              <a:rPr lang="en-GB" altLang="ja-JP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Screen Shot 2013-10-30 at 11.28.22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067" y="1400852"/>
            <a:ext cx="4109259" cy="2707697"/>
          </a:xfrm>
          <a:prstGeom prst="rect">
            <a:avLst/>
          </a:prstGeom>
        </p:spPr>
      </p:pic>
      <p:pic>
        <p:nvPicPr>
          <p:cNvPr id="10" name="Picture 9" descr="Aerial_Hayam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3856" y="795535"/>
            <a:ext cx="3108891" cy="4420806"/>
          </a:xfrm>
          <a:prstGeom prst="rect">
            <a:avLst/>
          </a:prstGeom>
        </p:spPr>
      </p:pic>
      <p:pic>
        <p:nvPicPr>
          <p:cNvPr id="3" name="Picture 2" descr="Screen Shot 2014-07-16 at 3.29.1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13" y="3956978"/>
            <a:ext cx="7729738" cy="2901022"/>
          </a:xfrm>
          <a:prstGeom prst="rect">
            <a:avLst/>
          </a:prstGeom>
        </p:spPr>
      </p:pic>
      <p:sp>
        <p:nvSpPr>
          <p:cNvPr id="11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272380"/>
            <a:ext cx="2438400" cy="457200"/>
          </a:xfrm>
          <a:prstGeom prst="rect">
            <a:avLst/>
          </a:prstGeom>
        </p:spPr>
        <p:txBody>
          <a:bodyPr lIns="91431" tIns="45715" rIns="91431" bIns="45715"/>
          <a:lstStyle/>
          <a:p>
            <a:r>
              <a:rPr lang="en-US" sz="1200" dirty="0" smtClean="0">
                <a:solidFill>
                  <a:schemeClr val="tx1"/>
                </a:solidFill>
                <a:latin typeface="+mn-lt"/>
                <a:cs typeface="Arial"/>
              </a:rPr>
              <a:t>Higgs Workshop, Paris, July 2014</a:t>
            </a:r>
          </a:p>
          <a:p>
            <a:r>
              <a:rPr lang="en-US" sz="1200" dirty="0">
                <a:solidFill>
                  <a:schemeClr val="tx1"/>
                </a:solidFill>
                <a:latin typeface="+mn-lt"/>
                <a:cs typeface="Arial"/>
              </a:rPr>
              <a:t>Mike Harrison</a:t>
            </a:r>
          </a:p>
        </p:txBody>
      </p:sp>
    </p:spTree>
    <p:extLst>
      <p:ext uri="{BB962C8B-B14F-4D97-AF65-F5344CB8AC3E}">
        <p14:creationId xmlns:p14="http://schemas.microsoft.com/office/powerpoint/2010/main" val="23209509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82916" y="124657"/>
            <a:ext cx="2913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Cryogenic </a:t>
            </a:r>
            <a:r>
              <a:rPr lang="en-US" sz="2800" dirty="0" smtClean="0"/>
              <a:t>Concept</a:t>
            </a:r>
            <a:endParaRPr lang="en-US" sz="2000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/>
        </p:nvPicPr>
        <p:blipFill>
          <a:blip r:embed="rId2"/>
          <a:srcRect t="15752" b="15752"/>
          <a:stretch>
            <a:fillRect/>
          </a:stretch>
        </p:blipFill>
        <p:spPr bwMode="auto">
          <a:xfrm>
            <a:off x="404325" y="1311926"/>
            <a:ext cx="8396314" cy="4314772"/>
          </a:xfrm>
          <a:prstGeom prst="rect">
            <a:avLst/>
          </a:prstGeom>
          <a:noFill/>
          <a:ln>
            <a:solidFill>
              <a:srgbClr val="4F81B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7" name="テキスト ボックス 16"/>
          <p:cNvSpPr txBox="1"/>
          <p:nvPr/>
        </p:nvSpPr>
        <p:spPr>
          <a:xfrm>
            <a:off x="6553685" y="6488554"/>
            <a:ext cx="13961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ja-JP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GB" altLang="ja-JP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Nakai</a:t>
            </a:r>
            <a:r>
              <a:rPr lang="en-GB" altLang="ja-JP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272380"/>
            <a:ext cx="2438400" cy="457200"/>
          </a:xfrm>
          <a:prstGeom prst="rect">
            <a:avLst/>
          </a:prstGeom>
        </p:spPr>
        <p:txBody>
          <a:bodyPr lIns="91431" tIns="45715" rIns="91431" bIns="45715"/>
          <a:lstStyle/>
          <a:p>
            <a:r>
              <a:rPr lang="en-US" sz="1200" dirty="0" smtClean="0">
                <a:solidFill>
                  <a:schemeClr val="tx1"/>
                </a:solidFill>
                <a:latin typeface="+mn-lt"/>
                <a:cs typeface="Arial"/>
              </a:rPr>
              <a:t>Higgs Workshop, Paris, July 2014</a:t>
            </a:r>
          </a:p>
          <a:p>
            <a:r>
              <a:rPr lang="en-US" sz="1200" dirty="0">
                <a:solidFill>
                  <a:schemeClr val="tx1"/>
                </a:solidFill>
                <a:latin typeface="+mn-lt"/>
                <a:cs typeface="Arial"/>
              </a:rPr>
              <a:t>Mike Harrison</a:t>
            </a:r>
          </a:p>
        </p:txBody>
      </p:sp>
    </p:spTree>
    <p:extLst>
      <p:ext uri="{BB962C8B-B14F-4D97-AF65-F5344CB8AC3E}">
        <p14:creationId xmlns:p14="http://schemas.microsoft.com/office/powerpoint/2010/main" val="69371933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5090" y="0"/>
            <a:ext cx="5818909" cy="940443"/>
          </a:xfrm>
        </p:spPr>
        <p:txBody>
          <a:bodyPr/>
          <a:lstStyle/>
          <a:p>
            <a:pPr algn="ctr"/>
            <a:r>
              <a:rPr lang="en-GB" sz="3200" dirty="0" smtClean="0"/>
              <a:t>Helium supply at CERN</a:t>
            </a:r>
            <a:endParaRPr lang="en-GB" sz="32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8621871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テキスト ボックス 16"/>
          <p:cNvSpPr txBox="1"/>
          <p:nvPr/>
        </p:nvSpPr>
        <p:spPr>
          <a:xfrm>
            <a:off x="6553685" y="6488554"/>
            <a:ext cx="1625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ja-JP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GB" altLang="ja-JP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Delikaris</a:t>
            </a:r>
            <a:r>
              <a:rPr lang="en-GB" altLang="ja-JP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272380"/>
            <a:ext cx="2438400" cy="457200"/>
          </a:xfrm>
          <a:prstGeom prst="rect">
            <a:avLst/>
          </a:prstGeom>
        </p:spPr>
        <p:txBody>
          <a:bodyPr lIns="91431" tIns="45715" rIns="91431" bIns="45715"/>
          <a:lstStyle/>
          <a:p>
            <a:r>
              <a:rPr lang="en-US" sz="1200" dirty="0" smtClean="0">
                <a:solidFill>
                  <a:schemeClr val="tx1"/>
                </a:solidFill>
                <a:latin typeface="+mn-lt"/>
                <a:cs typeface="Arial"/>
              </a:rPr>
              <a:t>Higgs Workshop, Paris, July 2014</a:t>
            </a:r>
          </a:p>
          <a:p>
            <a:r>
              <a:rPr lang="en-US" sz="1200" dirty="0">
                <a:solidFill>
                  <a:schemeClr val="tx1"/>
                </a:solidFill>
                <a:latin typeface="+mn-lt"/>
                <a:cs typeface="Arial"/>
              </a:rPr>
              <a:t>Mike Harrison</a:t>
            </a:r>
          </a:p>
        </p:txBody>
      </p:sp>
    </p:spTree>
    <p:extLst>
      <p:ext uri="{BB962C8B-B14F-4D97-AF65-F5344CB8AC3E}">
        <p14:creationId xmlns:p14="http://schemas.microsoft.com/office/powerpoint/2010/main" val="3331479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83265" y="124657"/>
            <a:ext cx="37424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Tunnel Layout - Baseline</a:t>
            </a:r>
            <a:endParaRPr lang="en-US" sz="2800" dirty="0"/>
          </a:p>
        </p:txBody>
      </p:sp>
      <p:sp>
        <p:nvSpPr>
          <p:cNvPr id="5" name="テキスト ボックス 16"/>
          <p:cNvSpPr txBox="1"/>
          <p:nvPr/>
        </p:nvSpPr>
        <p:spPr>
          <a:xfrm>
            <a:off x="6553685" y="6488554"/>
            <a:ext cx="16257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ja-JP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GB" altLang="ja-JP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Enomoto</a:t>
            </a:r>
            <a:r>
              <a:rPr lang="en-GB" altLang="ja-JP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Kamaboko-2D-tech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845175" y="-340800"/>
            <a:ext cx="5314507" cy="7520699"/>
          </a:xfrm>
          <a:prstGeom prst="rect">
            <a:avLst/>
          </a:prstGeom>
        </p:spPr>
      </p:pic>
      <p:sp>
        <p:nvSpPr>
          <p:cNvPr id="8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272380"/>
            <a:ext cx="2438400" cy="457200"/>
          </a:xfrm>
          <a:prstGeom prst="rect">
            <a:avLst/>
          </a:prstGeom>
        </p:spPr>
        <p:txBody>
          <a:bodyPr lIns="91431" tIns="45715" rIns="91431" bIns="45715"/>
          <a:lstStyle/>
          <a:p>
            <a:r>
              <a:rPr lang="en-US" sz="1200" dirty="0" smtClean="0">
                <a:solidFill>
                  <a:schemeClr val="tx1"/>
                </a:solidFill>
                <a:latin typeface="+mn-lt"/>
                <a:cs typeface="Arial"/>
              </a:rPr>
              <a:t>Higgs Workshop, Paris, July 2014</a:t>
            </a:r>
          </a:p>
          <a:p>
            <a:r>
              <a:rPr lang="en-US" sz="1200" dirty="0">
                <a:solidFill>
                  <a:schemeClr val="tx1"/>
                </a:solidFill>
                <a:latin typeface="+mn-lt"/>
                <a:cs typeface="Arial"/>
              </a:rPr>
              <a:t>Mike Harrison</a:t>
            </a:r>
          </a:p>
        </p:txBody>
      </p:sp>
    </p:spTree>
    <p:extLst>
      <p:ext uri="{BB962C8B-B14F-4D97-AF65-F5344CB8AC3E}">
        <p14:creationId xmlns:p14="http://schemas.microsoft.com/office/powerpoint/2010/main" val="213790981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83265" y="124657"/>
            <a:ext cx="2595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Tunnel Shielding</a:t>
            </a:r>
            <a:endParaRPr lang="en-US" sz="2800" dirty="0"/>
          </a:p>
        </p:txBody>
      </p:sp>
      <p:pic>
        <p:nvPicPr>
          <p:cNvPr id="4" name="Picture 3" descr="Screen Shot 2014-06-27 at 3.22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8128"/>
            <a:ext cx="9144000" cy="5442857"/>
          </a:xfrm>
          <a:prstGeom prst="rect">
            <a:avLst/>
          </a:prstGeom>
        </p:spPr>
      </p:pic>
      <p:sp>
        <p:nvSpPr>
          <p:cNvPr id="5" name="テキスト ボックス 16"/>
          <p:cNvSpPr txBox="1"/>
          <p:nvPr/>
        </p:nvSpPr>
        <p:spPr>
          <a:xfrm>
            <a:off x="6553685" y="6488554"/>
            <a:ext cx="1506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ja-JP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GB" altLang="ja-JP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Sanami</a:t>
            </a:r>
            <a:r>
              <a:rPr lang="en-GB" altLang="ja-JP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272380"/>
            <a:ext cx="2438400" cy="457200"/>
          </a:xfrm>
          <a:prstGeom prst="rect">
            <a:avLst/>
          </a:prstGeom>
        </p:spPr>
        <p:txBody>
          <a:bodyPr lIns="91431" tIns="45715" rIns="91431" bIns="45715"/>
          <a:lstStyle/>
          <a:p>
            <a:r>
              <a:rPr lang="en-US" sz="1200" dirty="0" smtClean="0">
                <a:solidFill>
                  <a:schemeClr val="tx1"/>
                </a:solidFill>
                <a:latin typeface="+mn-lt"/>
                <a:cs typeface="Arial"/>
              </a:rPr>
              <a:t>Higgs Workshop, Paris, July 2014</a:t>
            </a:r>
          </a:p>
          <a:p>
            <a:r>
              <a:rPr lang="en-US" sz="1200" dirty="0">
                <a:solidFill>
                  <a:schemeClr val="tx1"/>
                </a:solidFill>
                <a:latin typeface="+mn-lt"/>
                <a:cs typeface="Arial"/>
              </a:rPr>
              <a:t>Mike Harrison</a:t>
            </a:r>
          </a:p>
        </p:txBody>
      </p:sp>
    </p:spTree>
    <p:extLst>
      <p:ext uri="{BB962C8B-B14F-4D97-AF65-F5344CB8AC3E}">
        <p14:creationId xmlns:p14="http://schemas.microsoft.com/office/powerpoint/2010/main" val="69899315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7" name="表 1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5122495"/>
              </p:ext>
            </p:extLst>
          </p:nvPr>
        </p:nvGraphicFramePr>
        <p:xfrm>
          <a:off x="400915" y="712084"/>
          <a:ext cx="8684808" cy="5172487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342404"/>
                <a:gridCol w="4342404"/>
              </a:tblGrid>
              <a:tr h="343184">
                <a:tc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</a:ln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Baseline (TDR)</a:t>
                      </a:r>
                      <a:endParaRPr kumimoji="1" lang="ja-JP" altLang="en-US" sz="1600" b="1" dirty="0">
                        <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ln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C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</a:ln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Hybrid - A (ADI-CFS Joint Meeting)</a:t>
                      </a:r>
                      <a:endParaRPr kumimoji="1" lang="ja-JP" altLang="en-US" sz="1600" b="1" dirty="0">
                        <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ln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CFE"/>
                    </a:solidFill>
                  </a:tcPr>
                </a:tc>
              </a:tr>
              <a:tr h="1591124">
                <a:tc>
                  <a:txBody>
                    <a:bodyPr/>
                    <a:lstStyle/>
                    <a:p>
                      <a:endParaRPr kumimoji="1" lang="en-US" altLang="ja-JP" sz="1200" dirty="0" smtClean="0">
                        <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ln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endParaRPr kumimoji="1" lang="en-US" altLang="ja-JP" sz="1200" dirty="0" smtClean="0">
                        <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ln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endParaRPr kumimoji="1" lang="en-US" altLang="ja-JP" sz="1200" dirty="0" smtClean="0">
                        <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ln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endParaRPr kumimoji="1" lang="en-US" altLang="ja-JP" sz="1200" dirty="0" smtClean="0">
                        <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ln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endParaRPr kumimoji="1" lang="en-US" altLang="ja-JP" sz="1200" dirty="0" smtClean="0">
                        <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ln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endParaRPr kumimoji="1" lang="en-US" altLang="ja-JP" sz="1200" dirty="0" smtClean="0">
                        <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ln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endParaRPr kumimoji="1" lang="en-US" altLang="ja-JP" sz="1200" dirty="0" smtClean="0">
                        <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ln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endParaRPr kumimoji="1" lang="ja-JP" altLang="en-US" sz="1200" dirty="0">
                        <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ln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ln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42360">
                <a:tc>
                  <a:txBody>
                    <a:bodyPr/>
                    <a:lstStyle/>
                    <a:p>
                      <a:endParaRPr kumimoji="1" lang="ja-JP" altLang="en-US" sz="1200" dirty="0">
                        <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ln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ln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3184">
                <a:tc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</a:ln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 Vertical Shafts  (</a:t>
                      </a:r>
                      <a:r>
                        <a:rPr kumimoji="1" lang="en-US" altLang="ja-JP" sz="1600" b="1" dirty="0" err="1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</a:ln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SiD</a:t>
                      </a:r>
                      <a:r>
                        <a:rPr kumimoji="1" lang="en-US" altLang="ja-JP" sz="1600" b="1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</a:ln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Proposal)</a:t>
                      </a:r>
                      <a:endParaRPr kumimoji="1" lang="ja-JP" altLang="en-US" sz="1600" b="1" dirty="0">
                        <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ln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C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dirty="0" smtClean="0">
                          <a:ln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</a:ln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Hybrid - A’ (KEK-CFS Proposal)</a:t>
                      </a:r>
                      <a:endParaRPr kumimoji="1" lang="ja-JP" altLang="en-US" sz="1600" b="1" dirty="0">
                        <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ln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CFE"/>
                    </a:solidFill>
                  </a:tcPr>
                </a:tc>
              </a:tr>
              <a:tr h="1778315">
                <a:tc>
                  <a:txBody>
                    <a:bodyPr/>
                    <a:lstStyle/>
                    <a:p>
                      <a:endParaRPr kumimoji="1" lang="en-US" altLang="ja-JP" sz="1200" dirty="0" smtClean="0">
                        <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ln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endParaRPr kumimoji="1" lang="en-US" altLang="ja-JP" sz="1200" dirty="0" smtClean="0">
                        <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ln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endParaRPr kumimoji="1" lang="en-US" altLang="ja-JP" sz="1200" dirty="0" smtClean="0">
                        <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ln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endParaRPr kumimoji="1" lang="en-US" altLang="ja-JP" sz="1200" dirty="0" smtClean="0">
                        <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ln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endParaRPr kumimoji="1" lang="en-US" altLang="ja-JP" sz="1200" dirty="0" smtClean="0">
                        <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ln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endParaRPr kumimoji="1" lang="en-US" altLang="ja-JP" sz="1200" dirty="0" smtClean="0">
                        <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ln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endParaRPr kumimoji="1" lang="en-US" altLang="ja-JP" sz="1200" dirty="0" smtClean="0">
                        <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ln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endParaRPr kumimoji="1" lang="en-US" altLang="ja-JP" sz="1200" dirty="0" smtClean="0">
                        <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ln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endParaRPr kumimoji="1" lang="ja-JP" altLang="en-US" sz="1200" dirty="0">
                        <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ln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ln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1254">
                <a:tc>
                  <a:txBody>
                    <a:bodyPr/>
                    <a:lstStyle/>
                    <a:p>
                      <a:endParaRPr kumimoji="1" lang="ja-JP" altLang="en-US" sz="1200" dirty="0">
                        <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ln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 smtClean="0">
                        <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ln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30" name="グループ化 29"/>
          <p:cNvGrpSpPr/>
          <p:nvPr/>
        </p:nvGrpSpPr>
        <p:grpSpPr>
          <a:xfrm>
            <a:off x="425393" y="1281597"/>
            <a:ext cx="3952818" cy="1411628"/>
            <a:chOff x="139387" y="1959699"/>
            <a:chExt cx="3952818" cy="1411628"/>
          </a:xfrm>
        </p:grpSpPr>
        <p:sp>
          <p:nvSpPr>
            <p:cNvPr id="5" name="フリーフォーム 4"/>
            <p:cNvSpPr/>
            <p:nvPr/>
          </p:nvSpPr>
          <p:spPr>
            <a:xfrm>
              <a:off x="157010" y="1959699"/>
              <a:ext cx="3550386" cy="754932"/>
            </a:xfrm>
            <a:custGeom>
              <a:avLst/>
              <a:gdLst>
                <a:gd name="connsiteX0" fmla="*/ 0 w 3019425"/>
                <a:gd name="connsiteY0" fmla="*/ 781428 h 781428"/>
                <a:gd name="connsiteX1" fmla="*/ 1638300 w 3019425"/>
                <a:gd name="connsiteY1" fmla="*/ 378 h 781428"/>
                <a:gd name="connsiteX2" fmla="*/ 3019425 w 3019425"/>
                <a:gd name="connsiteY2" fmla="*/ 676653 h 781428"/>
                <a:gd name="connsiteX0" fmla="*/ 0 w 3019425"/>
                <a:gd name="connsiteY0" fmla="*/ 782895 h 782895"/>
                <a:gd name="connsiteX1" fmla="*/ 472606 w 3019425"/>
                <a:gd name="connsiteY1" fmla="*/ 487477 h 782895"/>
                <a:gd name="connsiteX2" fmla="*/ 1638300 w 3019425"/>
                <a:gd name="connsiteY2" fmla="*/ 1845 h 782895"/>
                <a:gd name="connsiteX3" fmla="*/ 3019425 w 3019425"/>
                <a:gd name="connsiteY3" fmla="*/ 678120 h 782895"/>
                <a:gd name="connsiteX0" fmla="*/ 0 w 3141952"/>
                <a:gd name="connsiteY0" fmla="*/ 639915 h 678120"/>
                <a:gd name="connsiteX1" fmla="*/ 595133 w 3141952"/>
                <a:gd name="connsiteY1" fmla="*/ 487477 h 678120"/>
                <a:gd name="connsiteX2" fmla="*/ 1760827 w 3141952"/>
                <a:gd name="connsiteY2" fmla="*/ 1845 h 678120"/>
                <a:gd name="connsiteX3" fmla="*/ 3141952 w 3141952"/>
                <a:gd name="connsiteY3" fmla="*/ 678120 h 678120"/>
                <a:gd name="connsiteX0" fmla="*/ 0 w 3141952"/>
                <a:gd name="connsiteY0" fmla="*/ 640379 h 678584"/>
                <a:gd name="connsiteX1" fmla="*/ 936459 w 3141952"/>
                <a:gd name="connsiteY1" fmla="*/ 468875 h 678584"/>
                <a:gd name="connsiteX2" fmla="*/ 1760827 w 3141952"/>
                <a:gd name="connsiteY2" fmla="*/ 2309 h 678584"/>
                <a:gd name="connsiteX3" fmla="*/ 3141952 w 3141952"/>
                <a:gd name="connsiteY3" fmla="*/ 678584 h 678584"/>
                <a:gd name="connsiteX0" fmla="*/ 0 w 3141952"/>
                <a:gd name="connsiteY0" fmla="*/ 564679 h 602884"/>
                <a:gd name="connsiteX1" fmla="*/ 936459 w 3141952"/>
                <a:gd name="connsiteY1" fmla="*/ 393175 h 602884"/>
                <a:gd name="connsiteX2" fmla="*/ 2163417 w 3141952"/>
                <a:gd name="connsiteY2" fmla="*/ 2855 h 602884"/>
                <a:gd name="connsiteX3" fmla="*/ 3141952 w 3141952"/>
                <a:gd name="connsiteY3" fmla="*/ 602884 h 602884"/>
                <a:gd name="connsiteX0" fmla="*/ 0 w 3141952"/>
                <a:gd name="connsiteY0" fmla="*/ 567508 h 605713"/>
                <a:gd name="connsiteX1" fmla="*/ 936459 w 3141952"/>
                <a:gd name="connsiteY1" fmla="*/ 396004 h 605713"/>
                <a:gd name="connsiteX2" fmla="*/ 2012951 w 3141952"/>
                <a:gd name="connsiteY2" fmla="*/ 2829 h 605713"/>
                <a:gd name="connsiteX3" fmla="*/ 3141952 w 3141952"/>
                <a:gd name="connsiteY3" fmla="*/ 605713 h 605713"/>
                <a:gd name="connsiteX0" fmla="*/ 0 w 3588481"/>
                <a:gd name="connsiteY0" fmla="*/ 567508 h 708567"/>
                <a:gd name="connsiteX1" fmla="*/ 936459 w 3588481"/>
                <a:gd name="connsiteY1" fmla="*/ 396004 h 708567"/>
                <a:gd name="connsiteX2" fmla="*/ 2012951 w 3588481"/>
                <a:gd name="connsiteY2" fmla="*/ 2829 h 708567"/>
                <a:gd name="connsiteX3" fmla="*/ 3588481 w 3588481"/>
                <a:gd name="connsiteY3" fmla="*/ 708567 h 708567"/>
                <a:gd name="connsiteX0" fmla="*/ 0 w 3588481"/>
                <a:gd name="connsiteY0" fmla="*/ 564692 h 705751"/>
                <a:gd name="connsiteX1" fmla="*/ 936459 w 3588481"/>
                <a:gd name="connsiteY1" fmla="*/ 393188 h 705751"/>
                <a:gd name="connsiteX2" fmla="*/ 2012951 w 3588481"/>
                <a:gd name="connsiteY2" fmla="*/ 13 h 705751"/>
                <a:gd name="connsiteX3" fmla="*/ 2987778 w 3588481"/>
                <a:gd name="connsiteY3" fmla="*/ 405768 h 705751"/>
                <a:gd name="connsiteX4" fmla="*/ 3588481 w 3588481"/>
                <a:gd name="connsiteY4" fmla="*/ 705751 h 705751"/>
                <a:gd name="connsiteX0" fmla="*/ 0 w 3588481"/>
                <a:gd name="connsiteY0" fmla="*/ 564692 h 705751"/>
                <a:gd name="connsiteX1" fmla="*/ 936459 w 3588481"/>
                <a:gd name="connsiteY1" fmla="*/ 393188 h 705751"/>
                <a:gd name="connsiteX2" fmla="*/ 2012951 w 3588481"/>
                <a:gd name="connsiteY2" fmla="*/ 13 h 705751"/>
                <a:gd name="connsiteX3" fmla="*/ 2935856 w 3588481"/>
                <a:gd name="connsiteY3" fmla="*/ 536673 h 705751"/>
                <a:gd name="connsiteX4" fmla="*/ 3588481 w 3588481"/>
                <a:gd name="connsiteY4" fmla="*/ 705751 h 705751"/>
                <a:gd name="connsiteX0" fmla="*/ 0 w 3588481"/>
                <a:gd name="connsiteY0" fmla="*/ 545991 h 687050"/>
                <a:gd name="connsiteX1" fmla="*/ 936459 w 3588481"/>
                <a:gd name="connsiteY1" fmla="*/ 374487 h 687050"/>
                <a:gd name="connsiteX2" fmla="*/ 1763726 w 3588481"/>
                <a:gd name="connsiteY2" fmla="*/ 12 h 687050"/>
                <a:gd name="connsiteX3" fmla="*/ 2935856 w 3588481"/>
                <a:gd name="connsiteY3" fmla="*/ 517972 h 687050"/>
                <a:gd name="connsiteX4" fmla="*/ 3588481 w 3588481"/>
                <a:gd name="connsiteY4" fmla="*/ 687050 h 68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8481" h="687050">
                  <a:moveTo>
                    <a:pt x="0" y="545991"/>
                  </a:moveTo>
                  <a:cubicBezTo>
                    <a:pt x="78768" y="496755"/>
                    <a:pt x="642505" y="465484"/>
                    <a:pt x="936459" y="374487"/>
                  </a:cubicBezTo>
                  <a:cubicBezTo>
                    <a:pt x="1230413" y="283490"/>
                    <a:pt x="1421840" y="-2085"/>
                    <a:pt x="1763726" y="12"/>
                  </a:cubicBezTo>
                  <a:cubicBezTo>
                    <a:pt x="2105612" y="2109"/>
                    <a:pt x="2673268" y="400349"/>
                    <a:pt x="2935856" y="517972"/>
                  </a:cubicBezTo>
                  <a:cubicBezTo>
                    <a:pt x="3198444" y="635595"/>
                    <a:pt x="3488364" y="637053"/>
                    <a:pt x="3588481" y="68705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 sz="1100">
                <a:latin typeface="Tahoma" pitchFamily="34" charset="0"/>
                <a:cs typeface="Tahoma" pitchFamily="34" charset="0"/>
              </a:endParaRPr>
            </a:p>
          </p:txBody>
        </p:sp>
        <p:grpSp>
          <p:nvGrpSpPr>
            <p:cNvPr id="6" name="グループ化 5"/>
            <p:cNvGrpSpPr/>
            <p:nvPr/>
          </p:nvGrpSpPr>
          <p:grpSpPr>
            <a:xfrm>
              <a:off x="1557970" y="2868038"/>
              <a:ext cx="665530" cy="294154"/>
              <a:chOff x="1537265" y="821501"/>
              <a:chExt cx="719455" cy="264371"/>
            </a:xfrm>
          </p:grpSpPr>
          <p:sp>
            <p:nvSpPr>
              <p:cNvPr id="16" name="正方形/長方形 15"/>
              <p:cNvSpPr/>
              <p:nvPr/>
            </p:nvSpPr>
            <p:spPr>
              <a:xfrm>
                <a:off x="1537265" y="821501"/>
                <a:ext cx="719455" cy="264371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just"/>
                <a:r>
                  <a:rPr lang="en-US" sz="1100" kern="10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 </a:t>
                </a:r>
                <a:endParaRPr lang="ja-JP" altLang="en-US" sz="1100" kern="100">
                  <a:latin typeface="Tahoma" pitchFamily="34" charset="0"/>
                  <a:ea typeface="ＭＳ 明朝"/>
                  <a:cs typeface="Tahoma" pitchFamily="34" charset="0"/>
                </a:endParaRPr>
              </a:p>
            </p:txBody>
          </p:sp>
          <p:sp>
            <p:nvSpPr>
              <p:cNvPr id="17" name="フローチャート : 論理積ゲート 16"/>
              <p:cNvSpPr/>
              <p:nvPr/>
            </p:nvSpPr>
            <p:spPr>
              <a:xfrm rot="5400000" flipH="1">
                <a:off x="1859617" y="883431"/>
                <a:ext cx="97065" cy="116751"/>
              </a:xfrm>
              <a:prstGeom prst="flowChartDelay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just"/>
                <a:r>
                  <a:rPr lang="en-US" sz="1100" kern="1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 </a:t>
                </a:r>
                <a:endParaRPr lang="ja-JP" altLang="en-US" sz="1100" kern="100" dirty="0">
                  <a:latin typeface="Tahoma" pitchFamily="34" charset="0"/>
                  <a:ea typeface="ＭＳ 明朝"/>
                  <a:cs typeface="Tahoma" pitchFamily="34" charset="0"/>
                </a:endParaRPr>
              </a:p>
            </p:txBody>
          </p:sp>
        </p:grpSp>
        <p:sp>
          <p:nvSpPr>
            <p:cNvPr id="7" name="正方形/長方形 6"/>
            <p:cNvSpPr/>
            <p:nvPr/>
          </p:nvSpPr>
          <p:spPr>
            <a:xfrm rot="17880000">
              <a:off x="1007264" y="2222612"/>
              <a:ext cx="52430" cy="1160033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 sz="1100">
                <a:latin typeface="Tahoma" pitchFamily="34" charset="0"/>
                <a:cs typeface="Tahoma" pitchFamily="34" charset="0"/>
              </a:endParaRPr>
            </a:p>
          </p:txBody>
        </p:sp>
        <p:cxnSp>
          <p:nvCxnSpPr>
            <p:cNvPr id="8" name="直線コネクタ 7"/>
            <p:cNvCxnSpPr/>
            <p:nvPr/>
          </p:nvCxnSpPr>
          <p:spPr>
            <a:xfrm>
              <a:off x="271553" y="2486507"/>
              <a:ext cx="665530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/>
            <p:nvPr/>
          </p:nvCxnSpPr>
          <p:spPr>
            <a:xfrm flipV="1">
              <a:off x="932383" y="2391125"/>
              <a:ext cx="59006" cy="97117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 flipV="1">
              <a:off x="227497" y="2486507"/>
              <a:ext cx="45083" cy="84561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正方形/長方形 10"/>
            <p:cNvSpPr/>
            <p:nvPr/>
          </p:nvSpPr>
          <p:spPr>
            <a:xfrm rot="5400000">
              <a:off x="1378372" y="2762802"/>
              <a:ext cx="40056" cy="320872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 sz="110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2" name="テキスト ボックス 53"/>
            <p:cNvSpPr txBox="1"/>
            <p:nvPr/>
          </p:nvSpPr>
          <p:spPr>
            <a:xfrm>
              <a:off x="157010" y="2772656"/>
              <a:ext cx="1211817" cy="491751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fontAlgn="base"/>
              <a:r>
                <a:rPr lang="en-US" sz="1100" dirty="0" smtClean="0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DH/AT</a:t>
              </a:r>
              <a:endParaRPr lang="ja-JP" altLang="en-US" sz="1100" dirty="0">
                <a:latin typeface="Tahoma" pitchFamily="34" charset="0"/>
                <a:cs typeface="Tahoma" pitchFamily="34" charset="0"/>
              </a:endParaRPr>
            </a:p>
            <a:p>
              <a:pPr algn="just" fontAlgn="base"/>
              <a:r>
                <a:rPr lang="en-US" sz="1100" dirty="0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W11m Grad7%</a:t>
              </a:r>
              <a:endParaRPr lang="ja-JP" altLang="en-US" sz="1100" dirty="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3" name="テキスト ボックス 59"/>
            <p:cNvSpPr txBox="1"/>
            <p:nvPr/>
          </p:nvSpPr>
          <p:spPr>
            <a:xfrm>
              <a:off x="139387" y="2095349"/>
              <a:ext cx="852002" cy="43343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fontAlgn="base"/>
              <a:r>
                <a:rPr lang="en-US" sz="1100" dirty="0" smtClean="0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Assembly</a:t>
              </a:r>
            </a:p>
            <a:p>
              <a:pPr algn="just" fontAlgn="base"/>
              <a:r>
                <a:rPr lang="en-US" sz="1100" dirty="0" smtClean="0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100" dirty="0" err="1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Yd</a:t>
              </a:r>
              <a:endParaRPr lang="ja-JP" altLang="en-US" sz="1100" dirty="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4" name="テキスト ボックス 157"/>
            <p:cNvSpPr txBox="1"/>
            <p:nvPr/>
          </p:nvSpPr>
          <p:spPr>
            <a:xfrm>
              <a:off x="1671922" y="3139114"/>
              <a:ext cx="458176" cy="232213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fontAlgn="base"/>
              <a:r>
                <a:rPr lang="en-US" sz="1100" dirty="0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D/H</a:t>
              </a:r>
              <a:endParaRPr lang="ja-JP" altLang="en-US" sz="1100" dirty="0">
                <a:latin typeface="Tahoma" pitchFamily="34" charset="0"/>
                <a:cs typeface="Tahoma" pitchFamily="34" charset="0"/>
              </a:endParaRPr>
            </a:p>
          </p:txBody>
        </p:sp>
        <p:grpSp>
          <p:nvGrpSpPr>
            <p:cNvPr id="22" name="グループ化 21"/>
            <p:cNvGrpSpPr/>
            <p:nvPr/>
          </p:nvGrpSpPr>
          <p:grpSpPr>
            <a:xfrm>
              <a:off x="2279164" y="2961018"/>
              <a:ext cx="492871" cy="121298"/>
              <a:chOff x="2351082" y="3432226"/>
              <a:chExt cx="492871" cy="121298"/>
            </a:xfrm>
          </p:grpSpPr>
          <p:sp>
            <p:nvSpPr>
              <p:cNvPr id="18" name="フローチャート : 論理積ゲート 17"/>
              <p:cNvSpPr/>
              <p:nvPr/>
            </p:nvSpPr>
            <p:spPr>
              <a:xfrm rot="5400000" flipH="1">
                <a:off x="2351082" y="3432226"/>
                <a:ext cx="108000" cy="108000"/>
              </a:xfrm>
              <a:prstGeom prst="flowChartDelay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just"/>
                <a:r>
                  <a:rPr lang="en-US" sz="1100" kern="1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 </a:t>
                </a:r>
                <a:endParaRPr lang="ja-JP" altLang="en-US" sz="1100" kern="100" dirty="0">
                  <a:latin typeface="Tahoma" pitchFamily="34" charset="0"/>
                  <a:ea typeface="ＭＳ 明朝"/>
                  <a:cs typeface="Tahoma" pitchFamily="34" charset="0"/>
                </a:endParaRPr>
              </a:p>
            </p:txBody>
          </p:sp>
          <p:sp>
            <p:nvSpPr>
              <p:cNvPr id="19" name="フローチャート : 論理積ゲート 18"/>
              <p:cNvSpPr/>
              <p:nvPr/>
            </p:nvSpPr>
            <p:spPr>
              <a:xfrm rot="5400000" flipH="1">
                <a:off x="2735953" y="3432226"/>
                <a:ext cx="108000" cy="108000"/>
              </a:xfrm>
              <a:prstGeom prst="flowChartDelay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just"/>
                <a:r>
                  <a:rPr lang="en-US" sz="1100" kern="1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 </a:t>
                </a:r>
                <a:endParaRPr lang="ja-JP" altLang="en-US" sz="1100" kern="100" dirty="0">
                  <a:latin typeface="Tahoma" pitchFamily="34" charset="0"/>
                  <a:ea typeface="ＭＳ 明朝"/>
                  <a:cs typeface="Tahoma" pitchFamily="34" charset="0"/>
                </a:endParaRPr>
              </a:p>
            </p:txBody>
          </p:sp>
          <p:sp>
            <p:nvSpPr>
              <p:cNvPr id="20" name="正方形/長方形 19"/>
              <p:cNvSpPr/>
              <p:nvPr/>
            </p:nvSpPr>
            <p:spPr>
              <a:xfrm>
                <a:off x="2417986" y="3463524"/>
                <a:ext cx="360000" cy="900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Tahoma" pitchFamily="34" charset="0"/>
                  <a:cs typeface="Tahoma" pitchFamily="34" charset="0"/>
                </a:endParaRPr>
              </a:p>
            </p:txBody>
          </p:sp>
        </p:grpSp>
        <p:sp>
          <p:nvSpPr>
            <p:cNvPr id="21" name="正方形/長方形 20"/>
            <p:cNvSpPr/>
            <p:nvPr/>
          </p:nvSpPr>
          <p:spPr>
            <a:xfrm rot="2940000" flipH="1">
              <a:off x="2978498" y="2521470"/>
              <a:ext cx="36000" cy="576000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 sz="110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3" name="テキスト ボックス 157"/>
            <p:cNvSpPr txBox="1"/>
            <p:nvPr/>
          </p:nvSpPr>
          <p:spPr>
            <a:xfrm>
              <a:off x="2295034" y="3139114"/>
              <a:ext cx="458176" cy="232213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fontAlgn="base"/>
              <a:r>
                <a:rPr lang="en-US" sz="1100" dirty="0" smtClean="0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D/R</a:t>
              </a:r>
              <a:endParaRPr lang="ja-JP" altLang="en-US" sz="1100" dirty="0">
                <a:latin typeface="Tahoma" pitchFamily="34" charset="0"/>
                <a:cs typeface="Tahoma" pitchFamily="34" charset="0"/>
              </a:endParaRPr>
            </a:p>
          </p:txBody>
        </p:sp>
        <p:grpSp>
          <p:nvGrpSpPr>
            <p:cNvPr id="27" name="グループ化 26"/>
            <p:cNvGrpSpPr/>
            <p:nvPr/>
          </p:nvGrpSpPr>
          <p:grpSpPr>
            <a:xfrm flipH="1">
              <a:off x="3041246" y="2534688"/>
              <a:ext cx="676424" cy="179943"/>
              <a:chOff x="4367983" y="2862333"/>
              <a:chExt cx="763892" cy="179943"/>
            </a:xfrm>
          </p:grpSpPr>
          <p:cxnSp>
            <p:nvCxnSpPr>
              <p:cNvPr id="24" name="直線コネクタ 23"/>
              <p:cNvCxnSpPr/>
              <p:nvPr/>
            </p:nvCxnSpPr>
            <p:spPr>
              <a:xfrm>
                <a:off x="4412039" y="2957715"/>
                <a:ext cx="665530" cy="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線コネクタ 24"/>
              <p:cNvCxnSpPr/>
              <p:nvPr/>
            </p:nvCxnSpPr>
            <p:spPr>
              <a:xfrm flipV="1">
                <a:off x="5072869" y="2862333"/>
                <a:ext cx="59006" cy="97117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コネクタ 25"/>
              <p:cNvCxnSpPr/>
              <p:nvPr/>
            </p:nvCxnSpPr>
            <p:spPr>
              <a:xfrm flipV="1">
                <a:off x="4367983" y="2957715"/>
                <a:ext cx="45083" cy="84561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テキスト ボックス 59"/>
            <p:cNvSpPr txBox="1"/>
            <p:nvPr/>
          </p:nvSpPr>
          <p:spPr>
            <a:xfrm>
              <a:off x="2996497" y="2208363"/>
              <a:ext cx="979601" cy="43343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fontAlgn="base"/>
              <a:r>
                <a:rPr lang="en-US" sz="1100" dirty="0" smtClean="0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DR Surface</a:t>
              </a:r>
            </a:p>
            <a:p>
              <a:pPr algn="just" fontAlgn="base"/>
              <a:r>
                <a:rPr lang="en-US" sz="1100" dirty="0" smtClean="0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100" dirty="0" err="1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Yd</a:t>
              </a:r>
              <a:endParaRPr lang="ja-JP" altLang="en-US" sz="1100" dirty="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9" name="テキスト ボックス 53"/>
            <p:cNvSpPr txBox="1"/>
            <p:nvPr/>
          </p:nvSpPr>
          <p:spPr>
            <a:xfrm>
              <a:off x="2880388" y="2772656"/>
              <a:ext cx="1211817" cy="491751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fontAlgn="base"/>
              <a:r>
                <a:rPr lang="en-US" sz="1100" dirty="0" smtClean="0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DR/ </a:t>
              </a:r>
              <a:r>
                <a:rPr lang="en-US" sz="1100" dirty="0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AT</a:t>
              </a:r>
              <a:endParaRPr lang="ja-JP" altLang="en-US" sz="1100" dirty="0">
                <a:latin typeface="Tahoma" pitchFamily="34" charset="0"/>
                <a:cs typeface="Tahoma" pitchFamily="34" charset="0"/>
              </a:endParaRPr>
            </a:p>
            <a:p>
              <a:pPr algn="just" fontAlgn="base"/>
              <a:r>
                <a:rPr lang="en-US" sz="1100" dirty="0" smtClean="0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W8m Grad10%</a:t>
              </a:r>
              <a:endParaRPr lang="ja-JP" altLang="en-US" sz="1100" dirty="0"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18" name="グループ化 117"/>
          <p:cNvGrpSpPr/>
          <p:nvPr/>
        </p:nvGrpSpPr>
        <p:grpSpPr>
          <a:xfrm>
            <a:off x="400915" y="4273355"/>
            <a:ext cx="3706074" cy="1432176"/>
            <a:chOff x="5180882" y="1700766"/>
            <a:chExt cx="3706074" cy="1432176"/>
          </a:xfrm>
        </p:grpSpPr>
        <p:sp>
          <p:nvSpPr>
            <p:cNvPr id="114" name="正方形/長方形 113"/>
            <p:cNvSpPr/>
            <p:nvPr/>
          </p:nvSpPr>
          <p:spPr>
            <a:xfrm>
              <a:off x="6684285" y="2188431"/>
              <a:ext cx="36000" cy="441222"/>
            </a:xfrm>
            <a:prstGeom prst="rect">
              <a:avLst/>
            </a:prstGeom>
            <a:effec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90" name="フリーフォーム 89"/>
            <p:cNvSpPr/>
            <p:nvPr/>
          </p:nvSpPr>
          <p:spPr>
            <a:xfrm>
              <a:off x="5180882" y="1700766"/>
              <a:ext cx="3706074" cy="610210"/>
            </a:xfrm>
            <a:custGeom>
              <a:avLst/>
              <a:gdLst>
                <a:gd name="connsiteX0" fmla="*/ 0 w 3019425"/>
                <a:gd name="connsiteY0" fmla="*/ 781428 h 781428"/>
                <a:gd name="connsiteX1" fmla="*/ 1638300 w 3019425"/>
                <a:gd name="connsiteY1" fmla="*/ 378 h 781428"/>
                <a:gd name="connsiteX2" fmla="*/ 3019425 w 3019425"/>
                <a:gd name="connsiteY2" fmla="*/ 676653 h 781428"/>
                <a:gd name="connsiteX0" fmla="*/ 0 w 3019425"/>
                <a:gd name="connsiteY0" fmla="*/ 782895 h 782895"/>
                <a:gd name="connsiteX1" fmla="*/ 472606 w 3019425"/>
                <a:gd name="connsiteY1" fmla="*/ 487477 h 782895"/>
                <a:gd name="connsiteX2" fmla="*/ 1638300 w 3019425"/>
                <a:gd name="connsiteY2" fmla="*/ 1845 h 782895"/>
                <a:gd name="connsiteX3" fmla="*/ 3019425 w 3019425"/>
                <a:gd name="connsiteY3" fmla="*/ 678120 h 782895"/>
                <a:gd name="connsiteX0" fmla="*/ 0 w 3141952"/>
                <a:gd name="connsiteY0" fmla="*/ 639915 h 678120"/>
                <a:gd name="connsiteX1" fmla="*/ 595133 w 3141952"/>
                <a:gd name="connsiteY1" fmla="*/ 487477 h 678120"/>
                <a:gd name="connsiteX2" fmla="*/ 1760827 w 3141952"/>
                <a:gd name="connsiteY2" fmla="*/ 1845 h 678120"/>
                <a:gd name="connsiteX3" fmla="*/ 3141952 w 3141952"/>
                <a:gd name="connsiteY3" fmla="*/ 678120 h 678120"/>
                <a:gd name="connsiteX0" fmla="*/ 0 w 3141952"/>
                <a:gd name="connsiteY0" fmla="*/ 640379 h 678584"/>
                <a:gd name="connsiteX1" fmla="*/ 936459 w 3141952"/>
                <a:gd name="connsiteY1" fmla="*/ 468875 h 678584"/>
                <a:gd name="connsiteX2" fmla="*/ 1760827 w 3141952"/>
                <a:gd name="connsiteY2" fmla="*/ 2309 h 678584"/>
                <a:gd name="connsiteX3" fmla="*/ 3141952 w 3141952"/>
                <a:gd name="connsiteY3" fmla="*/ 678584 h 678584"/>
                <a:gd name="connsiteX0" fmla="*/ 0 w 3141952"/>
                <a:gd name="connsiteY0" fmla="*/ 564679 h 602884"/>
                <a:gd name="connsiteX1" fmla="*/ 936459 w 3141952"/>
                <a:gd name="connsiteY1" fmla="*/ 393175 h 602884"/>
                <a:gd name="connsiteX2" fmla="*/ 2163417 w 3141952"/>
                <a:gd name="connsiteY2" fmla="*/ 2855 h 602884"/>
                <a:gd name="connsiteX3" fmla="*/ 3141952 w 3141952"/>
                <a:gd name="connsiteY3" fmla="*/ 602884 h 602884"/>
                <a:gd name="connsiteX0" fmla="*/ 0 w 3141952"/>
                <a:gd name="connsiteY0" fmla="*/ 567508 h 605713"/>
                <a:gd name="connsiteX1" fmla="*/ 936459 w 3141952"/>
                <a:gd name="connsiteY1" fmla="*/ 396004 h 605713"/>
                <a:gd name="connsiteX2" fmla="*/ 2012951 w 3141952"/>
                <a:gd name="connsiteY2" fmla="*/ 2829 h 605713"/>
                <a:gd name="connsiteX3" fmla="*/ 3141952 w 3141952"/>
                <a:gd name="connsiteY3" fmla="*/ 605713 h 605713"/>
                <a:gd name="connsiteX0" fmla="*/ 0 w 3588481"/>
                <a:gd name="connsiteY0" fmla="*/ 567508 h 708567"/>
                <a:gd name="connsiteX1" fmla="*/ 936459 w 3588481"/>
                <a:gd name="connsiteY1" fmla="*/ 396004 h 708567"/>
                <a:gd name="connsiteX2" fmla="*/ 2012951 w 3588481"/>
                <a:gd name="connsiteY2" fmla="*/ 2829 h 708567"/>
                <a:gd name="connsiteX3" fmla="*/ 3588481 w 3588481"/>
                <a:gd name="connsiteY3" fmla="*/ 708567 h 708567"/>
                <a:gd name="connsiteX0" fmla="*/ 0 w 3588481"/>
                <a:gd name="connsiteY0" fmla="*/ 564692 h 705751"/>
                <a:gd name="connsiteX1" fmla="*/ 936459 w 3588481"/>
                <a:gd name="connsiteY1" fmla="*/ 393188 h 705751"/>
                <a:gd name="connsiteX2" fmla="*/ 2012951 w 3588481"/>
                <a:gd name="connsiteY2" fmla="*/ 13 h 705751"/>
                <a:gd name="connsiteX3" fmla="*/ 2987778 w 3588481"/>
                <a:gd name="connsiteY3" fmla="*/ 405768 h 705751"/>
                <a:gd name="connsiteX4" fmla="*/ 3588481 w 3588481"/>
                <a:gd name="connsiteY4" fmla="*/ 705751 h 705751"/>
                <a:gd name="connsiteX0" fmla="*/ 0 w 3588481"/>
                <a:gd name="connsiteY0" fmla="*/ 564692 h 705751"/>
                <a:gd name="connsiteX1" fmla="*/ 936459 w 3588481"/>
                <a:gd name="connsiteY1" fmla="*/ 393188 h 705751"/>
                <a:gd name="connsiteX2" fmla="*/ 2012951 w 3588481"/>
                <a:gd name="connsiteY2" fmla="*/ 13 h 705751"/>
                <a:gd name="connsiteX3" fmla="*/ 2935856 w 3588481"/>
                <a:gd name="connsiteY3" fmla="*/ 536673 h 705751"/>
                <a:gd name="connsiteX4" fmla="*/ 3588481 w 3588481"/>
                <a:gd name="connsiteY4" fmla="*/ 705751 h 705751"/>
                <a:gd name="connsiteX0" fmla="*/ 0 w 3588481"/>
                <a:gd name="connsiteY0" fmla="*/ 545991 h 687050"/>
                <a:gd name="connsiteX1" fmla="*/ 936459 w 3588481"/>
                <a:gd name="connsiteY1" fmla="*/ 374487 h 687050"/>
                <a:gd name="connsiteX2" fmla="*/ 1763726 w 3588481"/>
                <a:gd name="connsiteY2" fmla="*/ 12 h 687050"/>
                <a:gd name="connsiteX3" fmla="*/ 2935856 w 3588481"/>
                <a:gd name="connsiteY3" fmla="*/ 517972 h 687050"/>
                <a:gd name="connsiteX4" fmla="*/ 3588481 w 3588481"/>
                <a:gd name="connsiteY4" fmla="*/ 687050 h 687050"/>
                <a:gd name="connsiteX0" fmla="*/ 0 w 2935856"/>
                <a:gd name="connsiteY0" fmla="*/ 545991 h 545991"/>
                <a:gd name="connsiteX1" fmla="*/ 936459 w 2935856"/>
                <a:gd name="connsiteY1" fmla="*/ 374487 h 545991"/>
                <a:gd name="connsiteX2" fmla="*/ 1763726 w 2935856"/>
                <a:gd name="connsiteY2" fmla="*/ 12 h 545991"/>
                <a:gd name="connsiteX3" fmla="*/ 2935856 w 2935856"/>
                <a:gd name="connsiteY3" fmla="*/ 517972 h 545991"/>
                <a:gd name="connsiteX0" fmla="*/ 0 w 2935856"/>
                <a:gd name="connsiteY0" fmla="*/ 545991 h 545991"/>
                <a:gd name="connsiteX1" fmla="*/ 236105 w 2935856"/>
                <a:gd name="connsiteY1" fmla="*/ 500084 h 545991"/>
                <a:gd name="connsiteX2" fmla="*/ 936459 w 2935856"/>
                <a:gd name="connsiteY2" fmla="*/ 374487 h 545991"/>
                <a:gd name="connsiteX3" fmla="*/ 1763726 w 2935856"/>
                <a:gd name="connsiteY3" fmla="*/ 12 h 545991"/>
                <a:gd name="connsiteX4" fmla="*/ 2935856 w 2935856"/>
                <a:gd name="connsiteY4" fmla="*/ 517972 h 545991"/>
                <a:gd name="connsiteX0" fmla="*/ 0 w 3943143"/>
                <a:gd name="connsiteY0" fmla="*/ 555341 h 555341"/>
                <a:gd name="connsiteX1" fmla="*/ 1243392 w 3943143"/>
                <a:gd name="connsiteY1" fmla="*/ 500084 h 555341"/>
                <a:gd name="connsiteX2" fmla="*/ 1943746 w 3943143"/>
                <a:gd name="connsiteY2" fmla="*/ 374487 h 555341"/>
                <a:gd name="connsiteX3" fmla="*/ 2771013 w 3943143"/>
                <a:gd name="connsiteY3" fmla="*/ 12 h 555341"/>
                <a:gd name="connsiteX4" fmla="*/ 3943143 w 3943143"/>
                <a:gd name="connsiteY4" fmla="*/ 517972 h 555341"/>
                <a:gd name="connsiteX0" fmla="*/ 0 w 3745839"/>
                <a:gd name="connsiteY0" fmla="*/ 555341 h 555341"/>
                <a:gd name="connsiteX1" fmla="*/ 1243392 w 3745839"/>
                <a:gd name="connsiteY1" fmla="*/ 500084 h 555341"/>
                <a:gd name="connsiteX2" fmla="*/ 1943746 w 3745839"/>
                <a:gd name="connsiteY2" fmla="*/ 374487 h 555341"/>
                <a:gd name="connsiteX3" fmla="*/ 2771013 w 3745839"/>
                <a:gd name="connsiteY3" fmla="*/ 12 h 555341"/>
                <a:gd name="connsiteX4" fmla="*/ 3745839 w 3745839"/>
                <a:gd name="connsiteY4" fmla="*/ 340316 h 555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5839" h="555341">
                  <a:moveTo>
                    <a:pt x="0" y="555341"/>
                  </a:moveTo>
                  <a:cubicBezTo>
                    <a:pt x="39351" y="547690"/>
                    <a:pt x="1087316" y="528668"/>
                    <a:pt x="1243392" y="500084"/>
                  </a:cubicBezTo>
                  <a:cubicBezTo>
                    <a:pt x="1399468" y="471500"/>
                    <a:pt x="1689143" y="457832"/>
                    <a:pt x="1943746" y="374487"/>
                  </a:cubicBezTo>
                  <a:cubicBezTo>
                    <a:pt x="2198349" y="291142"/>
                    <a:pt x="2429127" y="-2085"/>
                    <a:pt x="2771013" y="12"/>
                  </a:cubicBezTo>
                  <a:cubicBezTo>
                    <a:pt x="3112899" y="2109"/>
                    <a:pt x="3483251" y="222693"/>
                    <a:pt x="3745839" y="34031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 sz="1100">
                <a:latin typeface="Tahoma" pitchFamily="34" charset="0"/>
                <a:cs typeface="Tahoma" pitchFamily="34" charset="0"/>
              </a:endParaRPr>
            </a:p>
          </p:txBody>
        </p:sp>
        <p:grpSp>
          <p:nvGrpSpPr>
            <p:cNvPr id="91" name="グループ化 90"/>
            <p:cNvGrpSpPr/>
            <p:nvPr/>
          </p:nvGrpSpPr>
          <p:grpSpPr>
            <a:xfrm>
              <a:off x="6555239" y="2629653"/>
              <a:ext cx="665530" cy="294154"/>
              <a:chOff x="1537265" y="821501"/>
              <a:chExt cx="719455" cy="264371"/>
            </a:xfrm>
          </p:grpSpPr>
          <p:sp>
            <p:nvSpPr>
              <p:cNvPr id="92" name="正方形/長方形 91"/>
              <p:cNvSpPr/>
              <p:nvPr/>
            </p:nvSpPr>
            <p:spPr>
              <a:xfrm>
                <a:off x="1537265" y="821501"/>
                <a:ext cx="719455" cy="264371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just"/>
                <a:r>
                  <a:rPr lang="en-US" sz="1100" kern="10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 </a:t>
                </a:r>
                <a:endParaRPr lang="ja-JP" altLang="en-US" sz="1100" kern="100">
                  <a:latin typeface="Tahoma" pitchFamily="34" charset="0"/>
                  <a:ea typeface="ＭＳ 明朝"/>
                  <a:cs typeface="Tahoma" pitchFamily="34" charset="0"/>
                </a:endParaRPr>
              </a:p>
            </p:txBody>
          </p:sp>
          <p:sp>
            <p:nvSpPr>
              <p:cNvPr id="93" name="フローチャート : 論理積ゲート 92"/>
              <p:cNvSpPr/>
              <p:nvPr/>
            </p:nvSpPr>
            <p:spPr>
              <a:xfrm rot="5400000" flipH="1">
                <a:off x="1859617" y="883431"/>
                <a:ext cx="97065" cy="116751"/>
              </a:xfrm>
              <a:prstGeom prst="flowChartDelay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just"/>
                <a:r>
                  <a:rPr lang="en-US" sz="1100" kern="1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 </a:t>
                </a:r>
                <a:endParaRPr lang="ja-JP" altLang="en-US" sz="1100" kern="100" dirty="0">
                  <a:latin typeface="Tahoma" pitchFamily="34" charset="0"/>
                  <a:ea typeface="ＭＳ 明朝"/>
                  <a:cs typeface="Tahoma" pitchFamily="34" charset="0"/>
                </a:endParaRPr>
              </a:p>
            </p:txBody>
          </p:sp>
        </p:grpSp>
        <p:cxnSp>
          <p:nvCxnSpPr>
            <p:cNvPr id="94" name="直線コネクタ 93"/>
            <p:cNvCxnSpPr/>
            <p:nvPr/>
          </p:nvCxnSpPr>
          <p:spPr>
            <a:xfrm>
              <a:off x="6062402" y="2268795"/>
              <a:ext cx="504000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線コネクタ 94"/>
            <p:cNvCxnSpPr/>
            <p:nvPr/>
          </p:nvCxnSpPr>
          <p:spPr>
            <a:xfrm flipV="1">
              <a:off x="7153489" y="2081039"/>
              <a:ext cx="72000" cy="10800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線コネクタ 95"/>
            <p:cNvCxnSpPr/>
            <p:nvPr/>
          </p:nvCxnSpPr>
          <p:spPr>
            <a:xfrm flipV="1">
              <a:off x="6561617" y="2186696"/>
              <a:ext cx="45083" cy="84561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正方形/長方形 96"/>
            <p:cNvSpPr/>
            <p:nvPr/>
          </p:nvSpPr>
          <p:spPr>
            <a:xfrm rot="3720000" flipH="1">
              <a:off x="7385071" y="2650421"/>
              <a:ext cx="36000" cy="360000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 sz="110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98" name="テキスト ボックス 59"/>
            <p:cNvSpPr txBox="1"/>
            <p:nvPr/>
          </p:nvSpPr>
          <p:spPr>
            <a:xfrm>
              <a:off x="6671335" y="1763003"/>
              <a:ext cx="852002" cy="43343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fontAlgn="base"/>
              <a:r>
                <a:rPr lang="en-US" sz="1100" dirty="0" smtClean="0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Assembly</a:t>
              </a:r>
            </a:p>
            <a:p>
              <a:pPr algn="just" fontAlgn="base"/>
              <a:r>
                <a:rPr lang="en-US" sz="1100" dirty="0" smtClean="0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100" dirty="0" err="1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Yd</a:t>
              </a:r>
              <a:endParaRPr lang="ja-JP" altLang="en-US" sz="1100" dirty="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99" name="テキスト ボックス 157"/>
            <p:cNvSpPr txBox="1"/>
            <p:nvPr/>
          </p:nvSpPr>
          <p:spPr>
            <a:xfrm>
              <a:off x="6669191" y="2900729"/>
              <a:ext cx="458176" cy="232213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fontAlgn="base"/>
              <a:r>
                <a:rPr lang="en-US" sz="1100" dirty="0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D/H</a:t>
              </a:r>
              <a:endParaRPr lang="ja-JP" altLang="en-US" sz="1100" dirty="0">
                <a:latin typeface="Tahoma" pitchFamily="34" charset="0"/>
                <a:cs typeface="Tahoma" pitchFamily="34" charset="0"/>
              </a:endParaRPr>
            </a:p>
          </p:txBody>
        </p:sp>
        <p:grpSp>
          <p:nvGrpSpPr>
            <p:cNvPr id="100" name="グループ化 99"/>
            <p:cNvGrpSpPr/>
            <p:nvPr/>
          </p:nvGrpSpPr>
          <p:grpSpPr>
            <a:xfrm>
              <a:off x="7276433" y="2722633"/>
              <a:ext cx="492871" cy="121298"/>
              <a:chOff x="2351082" y="3432226"/>
              <a:chExt cx="492871" cy="121298"/>
            </a:xfrm>
          </p:grpSpPr>
          <p:sp>
            <p:nvSpPr>
              <p:cNvPr id="101" name="フローチャート : 論理積ゲート 100"/>
              <p:cNvSpPr/>
              <p:nvPr/>
            </p:nvSpPr>
            <p:spPr>
              <a:xfrm rot="5400000" flipH="1">
                <a:off x="2351082" y="3432226"/>
                <a:ext cx="108000" cy="108000"/>
              </a:xfrm>
              <a:prstGeom prst="flowChartDelay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just"/>
                <a:r>
                  <a:rPr lang="en-US" sz="1100" kern="1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 </a:t>
                </a:r>
                <a:endParaRPr lang="ja-JP" altLang="en-US" sz="1100" kern="100" dirty="0">
                  <a:latin typeface="Tahoma" pitchFamily="34" charset="0"/>
                  <a:ea typeface="ＭＳ 明朝"/>
                  <a:cs typeface="Tahoma" pitchFamily="34" charset="0"/>
                </a:endParaRPr>
              </a:p>
            </p:txBody>
          </p:sp>
          <p:sp>
            <p:nvSpPr>
              <p:cNvPr id="102" name="フローチャート : 論理積ゲート 101"/>
              <p:cNvSpPr/>
              <p:nvPr/>
            </p:nvSpPr>
            <p:spPr>
              <a:xfrm rot="5400000" flipH="1">
                <a:off x="2735953" y="3432226"/>
                <a:ext cx="108000" cy="108000"/>
              </a:xfrm>
              <a:prstGeom prst="flowChartDelay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just"/>
                <a:r>
                  <a:rPr lang="en-US" sz="1100" kern="1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 </a:t>
                </a:r>
                <a:endParaRPr lang="ja-JP" altLang="en-US" sz="1100" kern="100" dirty="0">
                  <a:latin typeface="Tahoma" pitchFamily="34" charset="0"/>
                  <a:ea typeface="ＭＳ 明朝"/>
                  <a:cs typeface="Tahoma" pitchFamily="34" charset="0"/>
                </a:endParaRPr>
              </a:p>
            </p:txBody>
          </p:sp>
          <p:sp>
            <p:nvSpPr>
              <p:cNvPr id="103" name="正方形/長方形 102"/>
              <p:cNvSpPr/>
              <p:nvPr/>
            </p:nvSpPr>
            <p:spPr>
              <a:xfrm>
                <a:off x="2417986" y="3463524"/>
                <a:ext cx="360000" cy="900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Tahoma" pitchFamily="34" charset="0"/>
                  <a:cs typeface="Tahoma" pitchFamily="34" charset="0"/>
                </a:endParaRPr>
              </a:p>
            </p:txBody>
          </p:sp>
        </p:grpSp>
        <p:sp>
          <p:nvSpPr>
            <p:cNvPr id="104" name="テキスト ボックス 157"/>
            <p:cNvSpPr txBox="1"/>
            <p:nvPr/>
          </p:nvSpPr>
          <p:spPr>
            <a:xfrm>
              <a:off x="7292303" y="2900729"/>
              <a:ext cx="458176" cy="232213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fontAlgn="base"/>
              <a:r>
                <a:rPr lang="en-US" sz="1100" dirty="0" smtClean="0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D/R</a:t>
              </a:r>
              <a:endParaRPr lang="ja-JP" altLang="en-US" sz="1100" dirty="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05" name="テキスト ボックス 59"/>
            <p:cNvSpPr txBox="1"/>
            <p:nvPr/>
          </p:nvSpPr>
          <p:spPr>
            <a:xfrm>
              <a:off x="5681609" y="1831708"/>
              <a:ext cx="971382" cy="43343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fontAlgn="base"/>
              <a:r>
                <a:rPr lang="en-US" sz="1100" dirty="0" smtClean="0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DR </a:t>
              </a:r>
            </a:p>
            <a:p>
              <a:pPr algn="just" fontAlgn="base"/>
              <a:r>
                <a:rPr lang="en-US" sz="1100" dirty="0" smtClean="0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Surface </a:t>
              </a:r>
              <a:r>
                <a:rPr lang="en-US" sz="1100" dirty="0" err="1" smtClean="0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Yd</a:t>
              </a:r>
              <a:endParaRPr lang="ja-JP" altLang="en-US" sz="1100" dirty="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06" name="テキスト ボックス 53"/>
            <p:cNvSpPr txBox="1"/>
            <p:nvPr/>
          </p:nvSpPr>
          <p:spPr>
            <a:xfrm>
              <a:off x="7330433" y="2237171"/>
              <a:ext cx="1556523" cy="491751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fontAlgn="base"/>
              <a:r>
                <a:rPr lang="en-US" sz="1100" dirty="0" smtClean="0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DR/AT</a:t>
              </a:r>
              <a:endParaRPr lang="ja-JP" altLang="en-US" sz="1100" dirty="0">
                <a:latin typeface="Tahoma" pitchFamily="34" charset="0"/>
                <a:cs typeface="Tahoma" pitchFamily="34" charset="0"/>
              </a:endParaRPr>
            </a:p>
            <a:p>
              <a:pPr algn="just" fontAlgn="base"/>
              <a:r>
                <a:rPr lang="en-US" sz="1100" dirty="0" smtClean="0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W8m Grad10%</a:t>
              </a:r>
              <a:endParaRPr lang="ja-JP" altLang="en-US" sz="1100" dirty="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07" name="正方形/長方形 106"/>
            <p:cNvSpPr/>
            <p:nvPr/>
          </p:nvSpPr>
          <p:spPr>
            <a:xfrm>
              <a:off x="7091367" y="2188431"/>
              <a:ext cx="36000" cy="441222"/>
            </a:xfrm>
            <a:prstGeom prst="rect">
              <a:avLst/>
            </a:prstGeom>
            <a:effec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ahoma" pitchFamily="34" charset="0"/>
                <a:cs typeface="Tahoma" pitchFamily="34" charset="0"/>
              </a:endParaRPr>
            </a:p>
          </p:txBody>
        </p:sp>
        <p:cxnSp>
          <p:nvCxnSpPr>
            <p:cNvPr id="108" name="直線コネクタ 107"/>
            <p:cNvCxnSpPr/>
            <p:nvPr/>
          </p:nvCxnSpPr>
          <p:spPr>
            <a:xfrm>
              <a:off x="6600973" y="2188431"/>
              <a:ext cx="576000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正方形/長方形 108"/>
            <p:cNvSpPr/>
            <p:nvPr/>
          </p:nvSpPr>
          <p:spPr>
            <a:xfrm>
              <a:off x="6813456" y="2188431"/>
              <a:ext cx="144000" cy="441222"/>
            </a:xfrm>
            <a:prstGeom prst="rect">
              <a:avLst/>
            </a:prstGeom>
            <a:effec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10" name="正方形/長方形 109"/>
            <p:cNvSpPr/>
            <p:nvPr/>
          </p:nvSpPr>
          <p:spPr>
            <a:xfrm rot="17880000">
              <a:off x="7067294" y="1943992"/>
              <a:ext cx="36000" cy="1116000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 sz="110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15" name="テキスト ボックス 157"/>
            <p:cNvSpPr txBox="1"/>
            <p:nvPr/>
          </p:nvSpPr>
          <p:spPr>
            <a:xfrm>
              <a:off x="7079121" y="2121473"/>
              <a:ext cx="686895" cy="23139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fontAlgn="base"/>
              <a:r>
                <a:rPr lang="en-US" sz="1100" dirty="0" smtClean="0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UT </a:t>
              </a:r>
              <a:r>
                <a:rPr lang="en-US" sz="1100" dirty="0" err="1" smtClean="0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Sht</a:t>
              </a:r>
              <a:endParaRPr lang="ja-JP" altLang="en-US" sz="1100" dirty="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16" name="テキスト ボックス 157"/>
            <p:cNvSpPr txBox="1"/>
            <p:nvPr/>
          </p:nvSpPr>
          <p:spPr>
            <a:xfrm>
              <a:off x="5958991" y="2384608"/>
              <a:ext cx="800605" cy="243382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fontAlgn="base"/>
              <a:r>
                <a:rPr lang="en-US" sz="1100" dirty="0" smtClean="0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Second </a:t>
              </a:r>
              <a:r>
                <a:rPr lang="en-US" sz="1100" dirty="0" err="1" smtClean="0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Sht</a:t>
              </a:r>
              <a:endParaRPr lang="ja-JP" altLang="en-US" sz="1100" dirty="0"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17" name="グループ化 116"/>
          <p:cNvGrpSpPr/>
          <p:nvPr/>
        </p:nvGrpSpPr>
        <p:grpSpPr>
          <a:xfrm>
            <a:off x="4980817" y="1307509"/>
            <a:ext cx="3732677" cy="1432176"/>
            <a:chOff x="171312" y="4402651"/>
            <a:chExt cx="3732677" cy="1432176"/>
          </a:xfrm>
        </p:grpSpPr>
        <p:sp>
          <p:nvSpPr>
            <p:cNvPr id="34" name="フリーフォーム 33"/>
            <p:cNvSpPr/>
            <p:nvPr/>
          </p:nvSpPr>
          <p:spPr>
            <a:xfrm>
              <a:off x="197915" y="4402651"/>
              <a:ext cx="3706074" cy="610210"/>
            </a:xfrm>
            <a:custGeom>
              <a:avLst/>
              <a:gdLst>
                <a:gd name="connsiteX0" fmla="*/ 0 w 3019425"/>
                <a:gd name="connsiteY0" fmla="*/ 781428 h 781428"/>
                <a:gd name="connsiteX1" fmla="*/ 1638300 w 3019425"/>
                <a:gd name="connsiteY1" fmla="*/ 378 h 781428"/>
                <a:gd name="connsiteX2" fmla="*/ 3019425 w 3019425"/>
                <a:gd name="connsiteY2" fmla="*/ 676653 h 781428"/>
                <a:gd name="connsiteX0" fmla="*/ 0 w 3019425"/>
                <a:gd name="connsiteY0" fmla="*/ 782895 h 782895"/>
                <a:gd name="connsiteX1" fmla="*/ 472606 w 3019425"/>
                <a:gd name="connsiteY1" fmla="*/ 487477 h 782895"/>
                <a:gd name="connsiteX2" fmla="*/ 1638300 w 3019425"/>
                <a:gd name="connsiteY2" fmla="*/ 1845 h 782895"/>
                <a:gd name="connsiteX3" fmla="*/ 3019425 w 3019425"/>
                <a:gd name="connsiteY3" fmla="*/ 678120 h 782895"/>
                <a:gd name="connsiteX0" fmla="*/ 0 w 3141952"/>
                <a:gd name="connsiteY0" fmla="*/ 639915 h 678120"/>
                <a:gd name="connsiteX1" fmla="*/ 595133 w 3141952"/>
                <a:gd name="connsiteY1" fmla="*/ 487477 h 678120"/>
                <a:gd name="connsiteX2" fmla="*/ 1760827 w 3141952"/>
                <a:gd name="connsiteY2" fmla="*/ 1845 h 678120"/>
                <a:gd name="connsiteX3" fmla="*/ 3141952 w 3141952"/>
                <a:gd name="connsiteY3" fmla="*/ 678120 h 678120"/>
                <a:gd name="connsiteX0" fmla="*/ 0 w 3141952"/>
                <a:gd name="connsiteY0" fmla="*/ 640379 h 678584"/>
                <a:gd name="connsiteX1" fmla="*/ 936459 w 3141952"/>
                <a:gd name="connsiteY1" fmla="*/ 468875 h 678584"/>
                <a:gd name="connsiteX2" fmla="*/ 1760827 w 3141952"/>
                <a:gd name="connsiteY2" fmla="*/ 2309 h 678584"/>
                <a:gd name="connsiteX3" fmla="*/ 3141952 w 3141952"/>
                <a:gd name="connsiteY3" fmla="*/ 678584 h 678584"/>
                <a:gd name="connsiteX0" fmla="*/ 0 w 3141952"/>
                <a:gd name="connsiteY0" fmla="*/ 564679 h 602884"/>
                <a:gd name="connsiteX1" fmla="*/ 936459 w 3141952"/>
                <a:gd name="connsiteY1" fmla="*/ 393175 h 602884"/>
                <a:gd name="connsiteX2" fmla="*/ 2163417 w 3141952"/>
                <a:gd name="connsiteY2" fmla="*/ 2855 h 602884"/>
                <a:gd name="connsiteX3" fmla="*/ 3141952 w 3141952"/>
                <a:gd name="connsiteY3" fmla="*/ 602884 h 602884"/>
                <a:gd name="connsiteX0" fmla="*/ 0 w 3141952"/>
                <a:gd name="connsiteY0" fmla="*/ 567508 h 605713"/>
                <a:gd name="connsiteX1" fmla="*/ 936459 w 3141952"/>
                <a:gd name="connsiteY1" fmla="*/ 396004 h 605713"/>
                <a:gd name="connsiteX2" fmla="*/ 2012951 w 3141952"/>
                <a:gd name="connsiteY2" fmla="*/ 2829 h 605713"/>
                <a:gd name="connsiteX3" fmla="*/ 3141952 w 3141952"/>
                <a:gd name="connsiteY3" fmla="*/ 605713 h 605713"/>
                <a:gd name="connsiteX0" fmla="*/ 0 w 3588481"/>
                <a:gd name="connsiteY0" fmla="*/ 567508 h 708567"/>
                <a:gd name="connsiteX1" fmla="*/ 936459 w 3588481"/>
                <a:gd name="connsiteY1" fmla="*/ 396004 h 708567"/>
                <a:gd name="connsiteX2" fmla="*/ 2012951 w 3588481"/>
                <a:gd name="connsiteY2" fmla="*/ 2829 h 708567"/>
                <a:gd name="connsiteX3" fmla="*/ 3588481 w 3588481"/>
                <a:gd name="connsiteY3" fmla="*/ 708567 h 708567"/>
                <a:gd name="connsiteX0" fmla="*/ 0 w 3588481"/>
                <a:gd name="connsiteY0" fmla="*/ 564692 h 705751"/>
                <a:gd name="connsiteX1" fmla="*/ 936459 w 3588481"/>
                <a:gd name="connsiteY1" fmla="*/ 393188 h 705751"/>
                <a:gd name="connsiteX2" fmla="*/ 2012951 w 3588481"/>
                <a:gd name="connsiteY2" fmla="*/ 13 h 705751"/>
                <a:gd name="connsiteX3" fmla="*/ 2987778 w 3588481"/>
                <a:gd name="connsiteY3" fmla="*/ 405768 h 705751"/>
                <a:gd name="connsiteX4" fmla="*/ 3588481 w 3588481"/>
                <a:gd name="connsiteY4" fmla="*/ 705751 h 705751"/>
                <a:gd name="connsiteX0" fmla="*/ 0 w 3588481"/>
                <a:gd name="connsiteY0" fmla="*/ 564692 h 705751"/>
                <a:gd name="connsiteX1" fmla="*/ 936459 w 3588481"/>
                <a:gd name="connsiteY1" fmla="*/ 393188 h 705751"/>
                <a:gd name="connsiteX2" fmla="*/ 2012951 w 3588481"/>
                <a:gd name="connsiteY2" fmla="*/ 13 h 705751"/>
                <a:gd name="connsiteX3" fmla="*/ 2935856 w 3588481"/>
                <a:gd name="connsiteY3" fmla="*/ 536673 h 705751"/>
                <a:gd name="connsiteX4" fmla="*/ 3588481 w 3588481"/>
                <a:gd name="connsiteY4" fmla="*/ 705751 h 705751"/>
                <a:gd name="connsiteX0" fmla="*/ 0 w 3588481"/>
                <a:gd name="connsiteY0" fmla="*/ 545991 h 687050"/>
                <a:gd name="connsiteX1" fmla="*/ 936459 w 3588481"/>
                <a:gd name="connsiteY1" fmla="*/ 374487 h 687050"/>
                <a:gd name="connsiteX2" fmla="*/ 1763726 w 3588481"/>
                <a:gd name="connsiteY2" fmla="*/ 12 h 687050"/>
                <a:gd name="connsiteX3" fmla="*/ 2935856 w 3588481"/>
                <a:gd name="connsiteY3" fmla="*/ 517972 h 687050"/>
                <a:gd name="connsiteX4" fmla="*/ 3588481 w 3588481"/>
                <a:gd name="connsiteY4" fmla="*/ 687050 h 687050"/>
                <a:gd name="connsiteX0" fmla="*/ 0 w 2935856"/>
                <a:gd name="connsiteY0" fmla="*/ 545991 h 545991"/>
                <a:gd name="connsiteX1" fmla="*/ 936459 w 2935856"/>
                <a:gd name="connsiteY1" fmla="*/ 374487 h 545991"/>
                <a:gd name="connsiteX2" fmla="*/ 1763726 w 2935856"/>
                <a:gd name="connsiteY2" fmla="*/ 12 h 545991"/>
                <a:gd name="connsiteX3" fmla="*/ 2935856 w 2935856"/>
                <a:gd name="connsiteY3" fmla="*/ 517972 h 545991"/>
                <a:gd name="connsiteX0" fmla="*/ 0 w 2935856"/>
                <a:gd name="connsiteY0" fmla="*/ 545991 h 545991"/>
                <a:gd name="connsiteX1" fmla="*/ 236105 w 2935856"/>
                <a:gd name="connsiteY1" fmla="*/ 500084 h 545991"/>
                <a:gd name="connsiteX2" fmla="*/ 936459 w 2935856"/>
                <a:gd name="connsiteY2" fmla="*/ 374487 h 545991"/>
                <a:gd name="connsiteX3" fmla="*/ 1763726 w 2935856"/>
                <a:gd name="connsiteY3" fmla="*/ 12 h 545991"/>
                <a:gd name="connsiteX4" fmla="*/ 2935856 w 2935856"/>
                <a:gd name="connsiteY4" fmla="*/ 517972 h 545991"/>
                <a:gd name="connsiteX0" fmla="*/ 0 w 3943143"/>
                <a:gd name="connsiteY0" fmla="*/ 555341 h 555341"/>
                <a:gd name="connsiteX1" fmla="*/ 1243392 w 3943143"/>
                <a:gd name="connsiteY1" fmla="*/ 500084 h 555341"/>
                <a:gd name="connsiteX2" fmla="*/ 1943746 w 3943143"/>
                <a:gd name="connsiteY2" fmla="*/ 374487 h 555341"/>
                <a:gd name="connsiteX3" fmla="*/ 2771013 w 3943143"/>
                <a:gd name="connsiteY3" fmla="*/ 12 h 555341"/>
                <a:gd name="connsiteX4" fmla="*/ 3943143 w 3943143"/>
                <a:gd name="connsiteY4" fmla="*/ 517972 h 555341"/>
                <a:gd name="connsiteX0" fmla="*/ 0 w 3745839"/>
                <a:gd name="connsiteY0" fmla="*/ 555341 h 555341"/>
                <a:gd name="connsiteX1" fmla="*/ 1243392 w 3745839"/>
                <a:gd name="connsiteY1" fmla="*/ 500084 h 555341"/>
                <a:gd name="connsiteX2" fmla="*/ 1943746 w 3745839"/>
                <a:gd name="connsiteY2" fmla="*/ 374487 h 555341"/>
                <a:gd name="connsiteX3" fmla="*/ 2771013 w 3745839"/>
                <a:gd name="connsiteY3" fmla="*/ 12 h 555341"/>
                <a:gd name="connsiteX4" fmla="*/ 3745839 w 3745839"/>
                <a:gd name="connsiteY4" fmla="*/ 340316 h 555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5839" h="555341">
                  <a:moveTo>
                    <a:pt x="0" y="555341"/>
                  </a:moveTo>
                  <a:cubicBezTo>
                    <a:pt x="39351" y="547690"/>
                    <a:pt x="1087316" y="528668"/>
                    <a:pt x="1243392" y="500084"/>
                  </a:cubicBezTo>
                  <a:cubicBezTo>
                    <a:pt x="1399468" y="471500"/>
                    <a:pt x="1689143" y="457832"/>
                    <a:pt x="1943746" y="374487"/>
                  </a:cubicBezTo>
                  <a:cubicBezTo>
                    <a:pt x="2198349" y="291142"/>
                    <a:pt x="2429127" y="-2085"/>
                    <a:pt x="2771013" y="12"/>
                  </a:cubicBezTo>
                  <a:cubicBezTo>
                    <a:pt x="3112899" y="2109"/>
                    <a:pt x="3483251" y="222693"/>
                    <a:pt x="3745839" y="34031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 sz="1100">
                <a:latin typeface="Tahoma" pitchFamily="34" charset="0"/>
                <a:cs typeface="Tahoma" pitchFamily="34" charset="0"/>
              </a:endParaRPr>
            </a:p>
          </p:txBody>
        </p:sp>
        <p:grpSp>
          <p:nvGrpSpPr>
            <p:cNvPr id="35" name="グループ化 34"/>
            <p:cNvGrpSpPr/>
            <p:nvPr/>
          </p:nvGrpSpPr>
          <p:grpSpPr>
            <a:xfrm>
              <a:off x="1572272" y="5331538"/>
              <a:ext cx="665530" cy="294154"/>
              <a:chOff x="1537265" y="821501"/>
              <a:chExt cx="719455" cy="264371"/>
            </a:xfrm>
          </p:grpSpPr>
          <p:sp>
            <p:nvSpPr>
              <p:cNvPr id="57" name="正方形/長方形 56"/>
              <p:cNvSpPr/>
              <p:nvPr/>
            </p:nvSpPr>
            <p:spPr>
              <a:xfrm>
                <a:off x="1537265" y="821501"/>
                <a:ext cx="719455" cy="264371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just"/>
                <a:r>
                  <a:rPr lang="en-US" sz="1100" kern="10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 </a:t>
                </a:r>
                <a:endParaRPr lang="ja-JP" altLang="en-US" sz="1100" kern="100">
                  <a:latin typeface="Tahoma" pitchFamily="34" charset="0"/>
                  <a:ea typeface="ＭＳ 明朝"/>
                  <a:cs typeface="Tahoma" pitchFamily="34" charset="0"/>
                </a:endParaRPr>
              </a:p>
            </p:txBody>
          </p:sp>
          <p:sp>
            <p:nvSpPr>
              <p:cNvPr id="58" name="フローチャート : 論理積ゲート 57"/>
              <p:cNvSpPr/>
              <p:nvPr/>
            </p:nvSpPr>
            <p:spPr>
              <a:xfrm rot="5400000" flipH="1">
                <a:off x="1859617" y="883431"/>
                <a:ext cx="97065" cy="116751"/>
              </a:xfrm>
              <a:prstGeom prst="flowChartDelay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just"/>
                <a:r>
                  <a:rPr lang="en-US" sz="1100" kern="1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 </a:t>
                </a:r>
                <a:endParaRPr lang="ja-JP" altLang="en-US" sz="1100" kern="100" dirty="0">
                  <a:latin typeface="Tahoma" pitchFamily="34" charset="0"/>
                  <a:ea typeface="ＭＳ 明朝"/>
                  <a:cs typeface="Tahoma" pitchFamily="34" charset="0"/>
                </a:endParaRPr>
              </a:p>
            </p:txBody>
          </p:sp>
        </p:grpSp>
        <p:sp>
          <p:nvSpPr>
            <p:cNvPr id="36" name="正方形/長方形 35"/>
            <p:cNvSpPr/>
            <p:nvPr/>
          </p:nvSpPr>
          <p:spPr>
            <a:xfrm rot="17880000">
              <a:off x="1232348" y="5046398"/>
              <a:ext cx="36000" cy="720000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 sz="1100">
                <a:latin typeface="Tahoma" pitchFamily="34" charset="0"/>
                <a:cs typeface="Tahoma" pitchFamily="34" charset="0"/>
              </a:endParaRPr>
            </a:p>
          </p:txBody>
        </p:sp>
        <p:cxnSp>
          <p:nvCxnSpPr>
            <p:cNvPr id="37" name="直線コネクタ 36"/>
            <p:cNvCxnSpPr/>
            <p:nvPr/>
          </p:nvCxnSpPr>
          <p:spPr>
            <a:xfrm>
              <a:off x="1079435" y="4970680"/>
              <a:ext cx="504000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コネクタ 37"/>
            <p:cNvCxnSpPr/>
            <p:nvPr/>
          </p:nvCxnSpPr>
          <p:spPr>
            <a:xfrm flipV="1">
              <a:off x="2170522" y="4782924"/>
              <a:ext cx="72000" cy="10800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コネクタ 38"/>
            <p:cNvCxnSpPr/>
            <p:nvPr/>
          </p:nvCxnSpPr>
          <p:spPr>
            <a:xfrm flipV="1">
              <a:off x="1578650" y="4888581"/>
              <a:ext cx="45083" cy="84561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正方形/長方形 39"/>
            <p:cNvSpPr/>
            <p:nvPr/>
          </p:nvSpPr>
          <p:spPr>
            <a:xfrm rot="5400000">
              <a:off x="1392674" y="5226302"/>
              <a:ext cx="40056" cy="320872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 sz="110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41" name="テキスト ボックス 53"/>
            <p:cNvSpPr txBox="1"/>
            <p:nvPr/>
          </p:nvSpPr>
          <p:spPr>
            <a:xfrm>
              <a:off x="171312" y="5236156"/>
              <a:ext cx="1211817" cy="491751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fontAlgn="base"/>
              <a:r>
                <a:rPr lang="en-US" sz="1100" dirty="0" smtClean="0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DH/AT</a:t>
              </a:r>
              <a:endParaRPr lang="ja-JP" altLang="en-US" sz="1100" dirty="0">
                <a:latin typeface="Tahoma" pitchFamily="34" charset="0"/>
                <a:cs typeface="Tahoma" pitchFamily="34" charset="0"/>
              </a:endParaRPr>
            </a:p>
            <a:p>
              <a:pPr algn="just" fontAlgn="base"/>
              <a:r>
                <a:rPr lang="en-US" sz="1100" dirty="0" smtClean="0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W8m Grad10%</a:t>
              </a:r>
              <a:endParaRPr lang="ja-JP" altLang="en-US" sz="1100" dirty="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42" name="テキスト ボックス 59"/>
            <p:cNvSpPr txBox="1"/>
            <p:nvPr/>
          </p:nvSpPr>
          <p:spPr>
            <a:xfrm>
              <a:off x="1688368" y="4464888"/>
              <a:ext cx="852002" cy="43343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fontAlgn="base"/>
              <a:r>
                <a:rPr lang="en-US" sz="1100" dirty="0" smtClean="0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Assembly</a:t>
              </a:r>
            </a:p>
            <a:p>
              <a:pPr algn="just" fontAlgn="base"/>
              <a:r>
                <a:rPr lang="en-US" sz="1100" dirty="0" smtClean="0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100" dirty="0" err="1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Yd</a:t>
              </a:r>
              <a:endParaRPr lang="ja-JP" altLang="en-US" sz="1100" dirty="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43" name="テキスト ボックス 157"/>
            <p:cNvSpPr txBox="1"/>
            <p:nvPr/>
          </p:nvSpPr>
          <p:spPr>
            <a:xfrm>
              <a:off x="1686224" y="5602614"/>
              <a:ext cx="458176" cy="232213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fontAlgn="base"/>
              <a:r>
                <a:rPr lang="en-US" sz="1100" dirty="0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D/H</a:t>
              </a:r>
              <a:endParaRPr lang="ja-JP" altLang="en-US" sz="1100" dirty="0">
                <a:latin typeface="Tahoma" pitchFamily="34" charset="0"/>
                <a:cs typeface="Tahoma" pitchFamily="34" charset="0"/>
              </a:endParaRPr>
            </a:p>
          </p:txBody>
        </p:sp>
        <p:grpSp>
          <p:nvGrpSpPr>
            <p:cNvPr id="45" name="グループ化 44"/>
            <p:cNvGrpSpPr/>
            <p:nvPr/>
          </p:nvGrpSpPr>
          <p:grpSpPr>
            <a:xfrm>
              <a:off x="2293466" y="5424518"/>
              <a:ext cx="492871" cy="121298"/>
              <a:chOff x="2351082" y="3432226"/>
              <a:chExt cx="492871" cy="121298"/>
            </a:xfrm>
          </p:grpSpPr>
          <p:sp>
            <p:nvSpPr>
              <p:cNvPr id="54" name="フローチャート : 論理積ゲート 53"/>
              <p:cNvSpPr/>
              <p:nvPr/>
            </p:nvSpPr>
            <p:spPr>
              <a:xfrm rot="5400000" flipH="1">
                <a:off x="2351082" y="3432226"/>
                <a:ext cx="108000" cy="108000"/>
              </a:xfrm>
              <a:prstGeom prst="flowChartDelay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just"/>
                <a:r>
                  <a:rPr lang="en-US" sz="1100" kern="1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 </a:t>
                </a:r>
                <a:endParaRPr lang="ja-JP" altLang="en-US" sz="1100" kern="100" dirty="0">
                  <a:latin typeface="Tahoma" pitchFamily="34" charset="0"/>
                  <a:ea typeface="ＭＳ 明朝"/>
                  <a:cs typeface="Tahoma" pitchFamily="34" charset="0"/>
                </a:endParaRPr>
              </a:p>
            </p:txBody>
          </p:sp>
          <p:sp>
            <p:nvSpPr>
              <p:cNvPr id="55" name="フローチャート : 論理積ゲート 54"/>
              <p:cNvSpPr/>
              <p:nvPr/>
            </p:nvSpPr>
            <p:spPr>
              <a:xfrm rot="5400000" flipH="1">
                <a:off x="2735953" y="3432226"/>
                <a:ext cx="108000" cy="108000"/>
              </a:xfrm>
              <a:prstGeom prst="flowChartDelay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just"/>
                <a:r>
                  <a:rPr lang="en-US" sz="1100" kern="1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 </a:t>
                </a:r>
                <a:endParaRPr lang="ja-JP" altLang="en-US" sz="1100" kern="100" dirty="0">
                  <a:latin typeface="Tahoma" pitchFamily="34" charset="0"/>
                  <a:ea typeface="ＭＳ 明朝"/>
                  <a:cs typeface="Tahoma" pitchFamily="34" charset="0"/>
                </a:endParaRPr>
              </a:p>
            </p:txBody>
          </p:sp>
          <p:sp>
            <p:nvSpPr>
              <p:cNvPr id="56" name="正方形/長方形 55"/>
              <p:cNvSpPr/>
              <p:nvPr/>
            </p:nvSpPr>
            <p:spPr>
              <a:xfrm>
                <a:off x="2417986" y="3463524"/>
                <a:ext cx="360000" cy="900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Tahoma" pitchFamily="34" charset="0"/>
                  <a:cs typeface="Tahoma" pitchFamily="34" charset="0"/>
                </a:endParaRPr>
              </a:p>
            </p:txBody>
          </p:sp>
        </p:grpSp>
        <p:sp>
          <p:nvSpPr>
            <p:cNvPr id="47" name="テキスト ボックス 157"/>
            <p:cNvSpPr txBox="1"/>
            <p:nvPr/>
          </p:nvSpPr>
          <p:spPr>
            <a:xfrm>
              <a:off x="2309336" y="5602614"/>
              <a:ext cx="458176" cy="232213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fontAlgn="base"/>
              <a:r>
                <a:rPr lang="en-US" sz="1100" dirty="0" smtClean="0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D/R</a:t>
              </a:r>
              <a:endParaRPr lang="ja-JP" altLang="en-US" sz="1100" dirty="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49" name="テキスト ボックス 59"/>
            <p:cNvSpPr txBox="1"/>
            <p:nvPr/>
          </p:nvSpPr>
          <p:spPr>
            <a:xfrm>
              <a:off x="979522" y="4455144"/>
              <a:ext cx="734376" cy="43343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fontAlgn="base"/>
              <a:r>
                <a:rPr lang="en-US" sz="1100" dirty="0" smtClean="0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DR </a:t>
              </a:r>
            </a:p>
            <a:p>
              <a:pPr algn="just" fontAlgn="base"/>
              <a:r>
                <a:rPr lang="en-US" sz="1100" dirty="0" smtClean="0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Surface</a:t>
              </a:r>
            </a:p>
            <a:p>
              <a:pPr algn="just" fontAlgn="base"/>
              <a:r>
                <a:rPr lang="en-US" sz="1100" dirty="0" smtClean="0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100" dirty="0" err="1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Yd</a:t>
              </a:r>
              <a:endParaRPr lang="ja-JP" altLang="en-US" sz="1100" dirty="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50" name="テキスト ボックス 53"/>
            <p:cNvSpPr txBox="1"/>
            <p:nvPr/>
          </p:nvSpPr>
          <p:spPr>
            <a:xfrm>
              <a:off x="2419384" y="5041797"/>
              <a:ext cx="1211817" cy="427654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fontAlgn="base"/>
              <a:r>
                <a:rPr lang="en-US" sz="1100" dirty="0" smtClean="0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DR/ </a:t>
              </a:r>
              <a:r>
                <a:rPr lang="en-US" sz="1100" dirty="0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AT</a:t>
              </a:r>
              <a:endParaRPr lang="ja-JP" altLang="en-US" sz="1100" dirty="0">
                <a:latin typeface="Tahoma" pitchFamily="34" charset="0"/>
                <a:cs typeface="Tahoma" pitchFamily="34" charset="0"/>
              </a:endParaRPr>
            </a:p>
            <a:p>
              <a:pPr algn="just" fontAlgn="base"/>
              <a:r>
                <a:rPr lang="en-US" sz="1100" dirty="0" smtClean="0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W8m Grad10%</a:t>
              </a:r>
              <a:endParaRPr lang="ja-JP" altLang="en-US" sz="1100" dirty="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59" name="正方形/長方形 58"/>
            <p:cNvSpPr/>
            <p:nvPr/>
          </p:nvSpPr>
          <p:spPr>
            <a:xfrm>
              <a:off x="2108400" y="4890316"/>
              <a:ext cx="36000" cy="441222"/>
            </a:xfrm>
            <a:prstGeom prst="rect">
              <a:avLst/>
            </a:prstGeom>
            <a:effec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ahoma" pitchFamily="34" charset="0"/>
                <a:cs typeface="Tahoma" pitchFamily="34" charset="0"/>
              </a:endParaRPr>
            </a:p>
          </p:txBody>
        </p:sp>
        <p:cxnSp>
          <p:nvCxnSpPr>
            <p:cNvPr id="60" name="直線コネクタ 59"/>
            <p:cNvCxnSpPr/>
            <p:nvPr/>
          </p:nvCxnSpPr>
          <p:spPr>
            <a:xfrm>
              <a:off x="1618006" y="4890316"/>
              <a:ext cx="576000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正方形/長方形 60"/>
            <p:cNvSpPr/>
            <p:nvPr/>
          </p:nvSpPr>
          <p:spPr>
            <a:xfrm rot="3720000" flipH="1">
              <a:off x="1134268" y="4803680"/>
              <a:ext cx="36000" cy="576000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 sz="110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63" name="正方形/長方形 62"/>
            <p:cNvSpPr/>
            <p:nvPr/>
          </p:nvSpPr>
          <p:spPr>
            <a:xfrm>
              <a:off x="1830489" y="4890316"/>
              <a:ext cx="144000" cy="441222"/>
            </a:xfrm>
            <a:prstGeom prst="rect">
              <a:avLst/>
            </a:prstGeom>
            <a:effec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62" name="正方形/長方形 61"/>
            <p:cNvSpPr/>
            <p:nvPr/>
          </p:nvSpPr>
          <p:spPr>
            <a:xfrm rot="17880000">
              <a:off x="2084327" y="4645877"/>
              <a:ext cx="36000" cy="1116000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 sz="110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88" name="テキスト ボックス 157"/>
            <p:cNvSpPr txBox="1"/>
            <p:nvPr/>
          </p:nvSpPr>
          <p:spPr>
            <a:xfrm>
              <a:off x="1188703" y="5098430"/>
              <a:ext cx="800605" cy="243382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fontAlgn="base"/>
              <a:r>
                <a:rPr lang="en-US" sz="1100" dirty="0" smtClean="0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Main </a:t>
              </a:r>
              <a:r>
                <a:rPr lang="en-US" sz="1100" dirty="0" err="1" smtClean="0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Sht</a:t>
              </a:r>
              <a:endParaRPr lang="ja-JP" altLang="en-US" sz="1100" dirty="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89" name="テキスト ボックス 157"/>
            <p:cNvSpPr txBox="1"/>
            <p:nvPr/>
          </p:nvSpPr>
          <p:spPr>
            <a:xfrm>
              <a:off x="2075345" y="4824160"/>
              <a:ext cx="686895" cy="23139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fontAlgn="base"/>
              <a:r>
                <a:rPr lang="en-US" sz="1100" dirty="0" smtClean="0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UT </a:t>
              </a:r>
              <a:r>
                <a:rPr lang="en-US" sz="1100" dirty="0" err="1" smtClean="0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Sht</a:t>
              </a:r>
              <a:endParaRPr lang="ja-JP" altLang="en-US" sz="1100" dirty="0"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19" name="グループ化 118"/>
          <p:cNvGrpSpPr/>
          <p:nvPr/>
        </p:nvGrpSpPr>
        <p:grpSpPr>
          <a:xfrm>
            <a:off x="4977986" y="4320459"/>
            <a:ext cx="3718978" cy="1432176"/>
            <a:chOff x="5180882" y="4402651"/>
            <a:chExt cx="3718978" cy="1432176"/>
          </a:xfrm>
        </p:grpSpPr>
        <p:sp>
          <p:nvSpPr>
            <p:cNvPr id="64" name="フリーフォーム 63"/>
            <p:cNvSpPr/>
            <p:nvPr/>
          </p:nvSpPr>
          <p:spPr>
            <a:xfrm>
              <a:off x="5180882" y="4402651"/>
              <a:ext cx="3706074" cy="610210"/>
            </a:xfrm>
            <a:custGeom>
              <a:avLst/>
              <a:gdLst>
                <a:gd name="connsiteX0" fmla="*/ 0 w 3019425"/>
                <a:gd name="connsiteY0" fmla="*/ 781428 h 781428"/>
                <a:gd name="connsiteX1" fmla="*/ 1638300 w 3019425"/>
                <a:gd name="connsiteY1" fmla="*/ 378 h 781428"/>
                <a:gd name="connsiteX2" fmla="*/ 3019425 w 3019425"/>
                <a:gd name="connsiteY2" fmla="*/ 676653 h 781428"/>
                <a:gd name="connsiteX0" fmla="*/ 0 w 3019425"/>
                <a:gd name="connsiteY0" fmla="*/ 782895 h 782895"/>
                <a:gd name="connsiteX1" fmla="*/ 472606 w 3019425"/>
                <a:gd name="connsiteY1" fmla="*/ 487477 h 782895"/>
                <a:gd name="connsiteX2" fmla="*/ 1638300 w 3019425"/>
                <a:gd name="connsiteY2" fmla="*/ 1845 h 782895"/>
                <a:gd name="connsiteX3" fmla="*/ 3019425 w 3019425"/>
                <a:gd name="connsiteY3" fmla="*/ 678120 h 782895"/>
                <a:gd name="connsiteX0" fmla="*/ 0 w 3141952"/>
                <a:gd name="connsiteY0" fmla="*/ 639915 h 678120"/>
                <a:gd name="connsiteX1" fmla="*/ 595133 w 3141952"/>
                <a:gd name="connsiteY1" fmla="*/ 487477 h 678120"/>
                <a:gd name="connsiteX2" fmla="*/ 1760827 w 3141952"/>
                <a:gd name="connsiteY2" fmla="*/ 1845 h 678120"/>
                <a:gd name="connsiteX3" fmla="*/ 3141952 w 3141952"/>
                <a:gd name="connsiteY3" fmla="*/ 678120 h 678120"/>
                <a:gd name="connsiteX0" fmla="*/ 0 w 3141952"/>
                <a:gd name="connsiteY0" fmla="*/ 640379 h 678584"/>
                <a:gd name="connsiteX1" fmla="*/ 936459 w 3141952"/>
                <a:gd name="connsiteY1" fmla="*/ 468875 h 678584"/>
                <a:gd name="connsiteX2" fmla="*/ 1760827 w 3141952"/>
                <a:gd name="connsiteY2" fmla="*/ 2309 h 678584"/>
                <a:gd name="connsiteX3" fmla="*/ 3141952 w 3141952"/>
                <a:gd name="connsiteY3" fmla="*/ 678584 h 678584"/>
                <a:gd name="connsiteX0" fmla="*/ 0 w 3141952"/>
                <a:gd name="connsiteY0" fmla="*/ 564679 h 602884"/>
                <a:gd name="connsiteX1" fmla="*/ 936459 w 3141952"/>
                <a:gd name="connsiteY1" fmla="*/ 393175 h 602884"/>
                <a:gd name="connsiteX2" fmla="*/ 2163417 w 3141952"/>
                <a:gd name="connsiteY2" fmla="*/ 2855 h 602884"/>
                <a:gd name="connsiteX3" fmla="*/ 3141952 w 3141952"/>
                <a:gd name="connsiteY3" fmla="*/ 602884 h 602884"/>
                <a:gd name="connsiteX0" fmla="*/ 0 w 3141952"/>
                <a:gd name="connsiteY0" fmla="*/ 567508 h 605713"/>
                <a:gd name="connsiteX1" fmla="*/ 936459 w 3141952"/>
                <a:gd name="connsiteY1" fmla="*/ 396004 h 605713"/>
                <a:gd name="connsiteX2" fmla="*/ 2012951 w 3141952"/>
                <a:gd name="connsiteY2" fmla="*/ 2829 h 605713"/>
                <a:gd name="connsiteX3" fmla="*/ 3141952 w 3141952"/>
                <a:gd name="connsiteY3" fmla="*/ 605713 h 605713"/>
                <a:gd name="connsiteX0" fmla="*/ 0 w 3588481"/>
                <a:gd name="connsiteY0" fmla="*/ 567508 h 708567"/>
                <a:gd name="connsiteX1" fmla="*/ 936459 w 3588481"/>
                <a:gd name="connsiteY1" fmla="*/ 396004 h 708567"/>
                <a:gd name="connsiteX2" fmla="*/ 2012951 w 3588481"/>
                <a:gd name="connsiteY2" fmla="*/ 2829 h 708567"/>
                <a:gd name="connsiteX3" fmla="*/ 3588481 w 3588481"/>
                <a:gd name="connsiteY3" fmla="*/ 708567 h 708567"/>
                <a:gd name="connsiteX0" fmla="*/ 0 w 3588481"/>
                <a:gd name="connsiteY0" fmla="*/ 564692 h 705751"/>
                <a:gd name="connsiteX1" fmla="*/ 936459 w 3588481"/>
                <a:gd name="connsiteY1" fmla="*/ 393188 h 705751"/>
                <a:gd name="connsiteX2" fmla="*/ 2012951 w 3588481"/>
                <a:gd name="connsiteY2" fmla="*/ 13 h 705751"/>
                <a:gd name="connsiteX3" fmla="*/ 2987778 w 3588481"/>
                <a:gd name="connsiteY3" fmla="*/ 405768 h 705751"/>
                <a:gd name="connsiteX4" fmla="*/ 3588481 w 3588481"/>
                <a:gd name="connsiteY4" fmla="*/ 705751 h 705751"/>
                <a:gd name="connsiteX0" fmla="*/ 0 w 3588481"/>
                <a:gd name="connsiteY0" fmla="*/ 564692 h 705751"/>
                <a:gd name="connsiteX1" fmla="*/ 936459 w 3588481"/>
                <a:gd name="connsiteY1" fmla="*/ 393188 h 705751"/>
                <a:gd name="connsiteX2" fmla="*/ 2012951 w 3588481"/>
                <a:gd name="connsiteY2" fmla="*/ 13 h 705751"/>
                <a:gd name="connsiteX3" fmla="*/ 2935856 w 3588481"/>
                <a:gd name="connsiteY3" fmla="*/ 536673 h 705751"/>
                <a:gd name="connsiteX4" fmla="*/ 3588481 w 3588481"/>
                <a:gd name="connsiteY4" fmla="*/ 705751 h 705751"/>
                <a:gd name="connsiteX0" fmla="*/ 0 w 3588481"/>
                <a:gd name="connsiteY0" fmla="*/ 545991 h 687050"/>
                <a:gd name="connsiteX1" fmla="*/ 936459 w 3588481"/>
                <a:gd name="connsiteY1" fmla="*/ 374487 h 687050"/>
                <a:gd name="connsiteX2" fmla="*/ 1763726 w 3588481"/>
                <a:gd name="connsiteY2" fmla="*/ 12 h 687050"/>
                <a:gd name="connsiteX3" fmla="*/ 2935856 w 3588481"/>
                <a:gd name="connsiteY3" fmla="*/ 517972 h 687050"/>
                <a:gd name="connsiteX4" fmla="*/ 3588481 w 3588481"/>
                <a:gd name="connsiteY4" fmla="*/ 687050 h 687050"/>
                <a:gd name="connsiteX0" fmla="*/ 0 w 2935856"/>
                <a:gd name="connsiteY0" fmla="*/ 545991 h 545991"/>
                <a:gd name="connsiteX1" fmla="*/ 936459 w 2935856"/>
                <a:gd name="connsiteY1" fmla="*/ 374487 h 545991"/>
                <a:gd name="connsiteX2" fmla="*/ 1763726 w 2935856"/>
                <a:gd name="connsiteY2" fmla="*/ 12 h 545991"/>
                <a:gd name="connsiteX3" fmla="*/ 2935856 w 2935856"/>
                <a:gd name="connsiteY3" fmla="*/ 517972 h 545991"/>
                <a:gd name="connsiteX0" fmla="*/ 0 w 2935856"/>
                <a:gd name="connsiteY0" fmla="*/ 545991 h 545991"/>
                <a:gd name="connsiteX1" fmla="*/ 236105 w 2935856"/>
                <a:gd name="connsiteY1" fmla="*/ 500084 h 545991"/>
                <a:gd name="connsiteX2" fmla="*/ 936459 w 2935856"/>
                <a:gd name="connsiteY2" fmla="*/ 374487 h 545991"/>
                <a:gd name="connsiteX3" fmla="*/ 1763726 w 2935856"/>
                <a:gd name="connsiteY3" fmla="*/ 12 h 545991"/>
                <a:gd name="connsiteX4" fmla="*/ 2935856 w 2935856"/>
                <a:gd name="connsiteY4" fmla="*/ 517972 h 545991"/>
                <a:gd name="connsiteX0" fmla="*/ 0 w 3943143"/>
                <a:gd name="connsiteY0" fmla="*/ 555341 h 555341"/>
                <a:gd name="connsiteX1" fmla="*/ 1243392 w 3943143"/>
                <a:gd name="connsiteY1" fmla="*/ 500084 h 555341"/>
                <a:gd name="connsiteX2" fmla="*/ 1943746 w 3943143"/>
                <a:gd name="connsiteY2" fmla="*/ 374487 h 555341"/>
                <a:gd name="connsiteX3" fmla="*/ 2771013 w 3943143"/>
                <a:gd name="connsiteY3" fmla="*/ 12 h 555341"/>
                <a:gd name="connsiteX4" fmla="*/ 3943143 w 3943143"/>
                <a:gd name="connsiteY4" fmla="*/ 517972 h 555341"/>
                <a:gd name="connsiteX0" fmla="*/ 0 w 3745839"/>
                <a:gd name="connsiteY0" fmla="*/ 555341 h 555341"/>
                <a:gd name="connsiteX1" fmla="*/ 1243392 w 3745839"/>
                <a:gd name="connsiteY1" fmla="*/ 500084 h 555341"/>
                <a:gd name="connsiteX2" fmla="*/ 1943746 w 3745839"/>
                <a:gd name="connsiteY2" fmla="*/ 374487 h 555341"/>
                <a:gd name="connsiteX3" fmla="*/ 2771013 w 3745839"/>
                <a:gd name="connsiteY3" fmla="*/ 12 h 555341"/>
                <a:gd name="connsiteX4" fmla="*/ 3745839 w 3745839"/>
                <a:gd name="connsiteY4" fmla="*/ 340316 h 555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5839" h="555341">
                  <a:moveTo>
                    <a:pt x="0" y="555341"/>
                  </a:moveTo>
                  <a:cubicBezTo>
                    <a:pt x="39351" y="547690"/>
                    <a:pt x="1087316" y="528668"/>
                    <a:pt x="1243392" y="500084"/>
                  </a:cubicBezTo>
                  <a:cubicBezTo>
                    <a:pt x="1399468" y="471500"/>
                    <a:pt x="1689143" y="457832"/>
                    <a:pt x="1943746" y="374487"/>
                  </a:cubicBezTo>
                  <a:cubicBezTo>
                    <a:pt x="2198349" y="291142"/>
                    <a:pt x="2429127" y="-2085"/>
                    <a:pt x="2771013" y="12"/>
                  </a:cubicBezTo>
                  <a:cubicBezTo>
                    <a:pt x="3112899" y="2109"/>
                    <a:pt x="3483251" y="222693"/>
                    <a:pt x="3745839" y="34031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 sz="1100">
                <a:latin typeface="Tahoma" pitchFamily="34" charset="0"/>
                <a:cs typeface="Tahoma" pitchFamily="34" charset="0"/>
              </a:endParaRPr>
            </a:p>
          </p:txBody>
        </p:sp>
        <p:grpSp>
          <p:nvGrpSpPr>
            <p:cNvPr id="65" name="グループ化 64"/>
            <p:cNvGrpSpPr/>
            <p:nvPr/>
          </p:nvGrpSpPr>
          <p:grpSpPr>
            <a:xfrm>
              <a:off x="6555239" y="5331538"/>
              <a:ext cx="665530" cy="294154"/>
              <a:chOff x="1537265" y="821501"/>
              <a:chExt cx="719455" cy="264371"/>
            </a:xfrm>
          </p:grpSpPr>
          <p:sp>
            <p:nvSpPr>
              <p:cNvPr id="66" name="正方形/長方形 65"/>
              <p:cNvSpPr/>
              <p:nvPr/>
            </p:nvSpPr>
            <p:spPr>
              <a:xfrm>
                <a:off x="1537265" y="821501"/>
                <a:ext cx="719455" cy="264371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just"/>
                <a:r>
                  <a:rPr lang="en-US" sz="1100" kern="10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 </a:t>
                </a:r>
                <a:endParaRPr lang="ja-JP" altLang="en-US" sz="1100" kern="100">
                  <a:latin typeface="Tahoma" pitchFamily="34" charset="0"/>
                  <a:ea typeface="ＭＳ 明朝"/>
                  <a:cs typeface="Tahoma" pitchFamily="34" charset="0"/>
                </a:endParaRPr>
              </a:p>
            </p:txBody>
          </p:sp>
          <p:sp>
            <p:nvSpPr>
              <p:cNvPr id="67" name="フローチャート : 論理積ゲート 66"/>
              <p:cNvSpPr/>
              <p:nvPr/>
            </p:nvSpPr>
            <p:spPr>
              <a:xfrm rot="5400000" flipH="1">
                <a:off x="1859617" y="883431"/>
                <a:ext cx="97065" cy="116751"/>
              </a:xfrm>
              <a:prstGeom prst="flowChartDelay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just"/>
                <a:r>
                  <a:rPr lang="en-US" sz="1100" kern="1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 </a:t>
                </a:r>
                <a:endParaRPr lang="ja-JP" altLang="en-US" sz="1100" kern="100" dirty="0">
                  <a:latin typeface="Tahoma" pitchFamily="34" charset="0"/>
                  <a:ea typeface="ＭＳ 明朝"/>
                  <a:cs typeface="Tahoma" pitchFamily="34" charset="0"/>
                </a:endParaRPr>
              </a:p>
            </p:txBody>
          </p:sp>
        </p:grpSp>
        <p:cxnSp>
          <p:nvCxnSpPr>
            <p:cNvPr id="69" name="直線コネクタ 68"/>
            <p:cNvCxnSpPr/>
            <p:nvPr/>
          </p:nvCxnSpPr>
          <p:spPr>
            <a:xfrm>
              <a:off x="6062402" y="4970680"/>
              <a:ext cx="504000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コネクタ 69"/>
            <p:cNvCxnSpPr/>
            <p:nvPr/>
          </p:nvCxnSpPr>
          <p:spPr>
            <a:xfrm flipV="1">
              <a:off x="7153489" y="4782924"/>
              <a:ext cx="72000" cy="10800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コネクタ 70"/>
            <p:cNvCxnSpPr/>
            <p:nvPr/>
          </p:nvCxnSpPr>
          <p:spPr>
            <a:xfrm flipV="1">
              <a:off x="6561617" y="4888581"/>
              <a:ext cx="45083" cy="84561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正方形/長方形 84"/>
            <p:cNvSpPr/>
            <p:nvPr/>
          </p:nvSpPr>
          <p:spPr>
            <a:xfrm rot="3720000" flipH="1">
              <a:off x="7385071" y="5352306"/>
              <a:ext cx="36000" cy="360000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 sz="110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74" name="テキスト ボックス 59"/>
            <p:cNvSpPr txBox="1"/>
            <p:nvPr/>
          </p:nvSpPr>
          <p:spPr>
            <a:xfrm>
              <a:off x="6671335" y="4464888"/>
              <a:ext cx="852002" cy="43343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fontAlgn="base"/>
              <a:r>
                <a:rPr lang="en-US" sz="1100" dirty="0" smtClean="0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Assembly</a:t>
              </a:r>
            </a:p>
            <a:p>
              <a:pPr algn="just" fontAlgn="base"/>
              <a:r>
                <a:rPr lang="en-US" sz="1100" dirty="0" smtClean="0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100" dirty="0" err="1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Yd</a:t>
              </a:r>
              <a:endParaRPr lang="ja-JP" altLang="en-US" sz="1100" dirty="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75" name="テキスト ボックス 157"/>
            <p:cNvSpPr txBox="1"/>
            <p:nvPr/>
          </p:nvSpPr>
          <p:spPr>
            <a:xfrm>
              <a:off x="6669191" y="5602614"/>
              <a:ext cx="458176" cy="232213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fontAlgn="base"/>
              <a:r>
                <a:rPr lang="en-US" sz="1100" dirty="0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D/H</a:t>
              </a:r>
              <a:endParaRPr lang="ja-JP" altLang="en-US" sz="1100" dirty="0">
                <a:latin typeface="Tahoma" pitchFamily="34" charset="0"/>
                <a:cs typeface="Tahoma" pitchFamily="34" charset="0"/>
              </a:endParaRPr>
            </a:p>
          </p:txBody>
        </p:sp>
        <p:grpSp>
          <p:nvGrpSpPr>
            <p:cNvPr id="76" name="グループ化 75"/>
            <p:cNvGrpSpPr/>
            <p:nvPr/>
          </p:nvGrpSpPr>
          <p:grpSpPr>
            <a:xfrm>
              <a:off x="7276433" y="5424518"/>
              <a:ext cx="492871" cy="121298"/>
              <a:chOff x="2351082" y="3432226"/>
              <a:chExt cx="492871" cy="121298"/>
            </a:xfrm>
          </p:grpSpPr>
          <p:sp>
            <p:nvSpPr>
              <p:cNvPr id="77" name="フローチャート : 論理積ゲート 76"/>
              <p:cNvSpPr/>
              <p:nvPr/>
            </p:nvSpPr>
            <p:spPr>
              <a:xfrm rot="5400000" flipH="1">
                <a:off x="2351082" y="3432226"/>
                <a:ext cx="108000" cy="108000"/>
              </a:xfrm>
              <a:prstGeom prst="flowChartDelay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just"/>
                <a:r>
                  <a:rPr lang="en-US" sz="1100" kern="1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 </a:t>
                </a:r>
                <a:endParaRPr lang="ja-JP" altLang="en-US" sz="1100" kern="100" dirty="0">
                  <a:latin typeface="Tahoma" pitchFamily="34" charset="0"/>
                  <a:ea typeface="ＭＳ 明朝"/>
                  <a:cs typeface="Tahoma" pitchFamily="34" charset="0"/>
                </a:endParaRPr>
              </a:p>
            </p:txBody>
          </p:sp>
          <p:sp>
            <p:nvSpPr>
              <p:cNvPr id="78" name="フローチャート : 論理積ゲート 77"/>
              <p:cNvSpPr/>
              <p:nvPr/>
            </p:nvSpPr>
            <p:spPr>
              <a:xfrm rot="5400000" flipH="1">
                <a:off x="2735953" y="3432226"/>
                <a:ext cx="108000" cy="108000"/>
              </a:xfrm>
              <a:prstGeom prst="flowChartDelay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just"/>
                <a:r>
                  <a:rPr lang="en-US" sz="1100" kern="100" dirty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 </a:t>
                </a:r>
                <a:endParaRPr lang="ja-JP" altLang="en-US" sz="1100" kern="100" dirty="0">
                  <a:latin typeface="Tahoma" pitchFamily="34" charset="0"/>
                  <a:ea typeface="ＭＳ 明朝"/>
                  <a:cs typeface="Tahoma" pitchFamily="34" charset="0"/>
                </a:endParaRPr>
              </a:p>
            </p:txBody>
          </p:sp>
          <p:sp>
            <p:nvSpPr>
              <p:cNvPr id="79" name="正方形/長方形 78"/>
              <p:cNvSpPr/>
              <p:nvPr/>
            </p:nvSpPr>
            <p:spPr>
              <a:xfrm>
                <a:off x="2417986" y="3463524"/>
                <a:ext cx="360000" cy="900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Tahoma" pitchFamily="34" charset="0"/>
                  <a:cs typeface="Tahoma" pitchFamily="34" charset="0"/>
                </a:endParaRPr>
              </a:p>
            </p:txBody>
          </p:sp>
        </p:grpSp>
        <p:sp>
          <p:nvSpPr>
            <p:cNvPr id="80" name="テキスト ボックス 157"/>
            <p:cNvSpPr txBox="1"/>
            <p:nvPr/>
          </p:nvSpPr>
          <p:spPr>
            <a:xfrm>
              <a:off x="7292303" y="5602614"/>
              <a:ext cx="458176" cy="232213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fontAlgn="base"/>
              <a:r>
                <a:rPr lang="en-US" sz="1100" dirty="0" smtClean="0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D/R</a:t>
              </a:r>
              <a:endParaRPr lang="ja-JP" altLang="en-US" sz="1100" dirty="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81" name="テキスト ボックス 59"/>
            <p:cNvSpPr txBox="1"/>
            <p:nvPr/>
          </p:nvSpPr>
          <p:spPr>
            <a:xfrm>
              <a:off x="5681609" y="4533593"/>
              <a:ext cx="971382" cy="43343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fontAlgn="base"/>
              <a:r>
                <a:rPr lang="en-US" sz="1100" dirty="0" smtClean="0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DR </a:t>
              </a:r>
            </a:p>
            <a:p>
              <a:pPr algn="just" fontAlgn="base"/>
              <a:r>
                <a:rPr lang="en-US" sz="1100" dirty="0" smtClean="0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Surface </a:t>
              </a:r>
              <a:r>
                <a:rPr lang="en-US" sz="1100" dirty="0" err="1" smtClean="0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Yd</a:t>
              </a:r>
              <a:endParaRPr lang="ja-JP" altLang="en-US" sz="1100" dirty="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82" name="テキスト ボックス 53"/>
            <p:cNvSpPr txBox="1"/>
            <p:nvPr/>
          </p:nvSpPr>
          <p:spPr>
            <a:xfrm>
              <a:off x="7343337" y="5018796"/>
              <a:ext cx="1556523" cy="491751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fontAlgn="base"/>
              <a:r>
                <a:rPr lang="en-US" sz="1100" dirty="0" smtClean="0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DR-DH Common AT</a:t>
              </a:r>
              <a:endParaRPr lang="ja-JP" altLang="en-US" sz="1100" dirty="0">
                <a:latin typeface="Tahoma" pitchFamily="34" charset="0"/>
                <a:cs typeface="Tahoma" pitchFamily="34" charset="0"/>
              </a:endParaRPr>
            </a:p>
            <a:p>
              <a:pPr algn="just" fontAlgn="base"/>
              <a:r>
                <a:rPr lang="en-US" sz="1100" dirty="0" smtClean="0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W8m Grad10%</a:t>
              </a:r>
              <a:endParaRPr lang="ja-JP" altLang="en-US" sz="1100" dirty="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83" name="正方形/長方形 82"/>
            <p:cNvSpPr/>
            <p:nvPr/>
          </p:nvSpPr>
          <p:spPr>
            <a:xfrm>
              <a:off x="7091367" y="4890316"/>
              <a:ext cx="36000" cy="441222"/>
            </a:xfrm>
            <a:prstGeom prst="rect">
              <a:avLst/>
            </a:prstGeom>
            <a:effec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ahoma" pitchFamily="34" charset="0"/>
                <a:cs typeface="Tahoma" pitchFamily="34" charset="0"/>
              </a:endParaRPr>
            </a:p>
          </p:txBody>
        </p:sp>
        <p:cxnSp>
          <p:nvCxnSpPr>
            <p:cNvPr id="84" name="直線コネクタ 83"/>
            <p:cNvCxnSpPr/>
            <p:nvPr/>
          </p:nvCxnSpPr>
          <p:spPr>
            <a:xfrm>
              <a:off x="6600973" y="4890316"/>
              <a:ext cx="576000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正方形/長方形 85"/>
            <p:cNvSpPr/>
            <p:nvPr/>
          </p:nvSpPr>
          <p:spPr>
            <a:xfrm>
              <a:off x="6813456" y="4890316"/>
              <a:ext cx="144000" cy="441222"/>
            </a:xfrm>
            <a:prstGeom prst="rect">
              <a:avLst/>
            </a:prstGeom>
            <a:effec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87" name="正方形/長方形 86"/>
            <p:cNvSpPr/>
            <p:nvPr/>
          </p:nvSpPr>
          <p:spPr>
            <a:xfrm rot="17880000">
              <a:off x="7067294" y="4645877"/>
              <a:ext cx="36000" cy="1116000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 sz="110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12" name="テキスト ボックス 157"/>
            <p:cNvSpPr txBox="1"/>
            <p:nvPr/>
          </p:nvSpPr>
          <p:spPr>
            <a:xfrm>
              <a:off x="7079121" y="4824160"/>
              <a:ext cx="686895" cy="23139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fontAlgn="base"/>
              <a:r>
                <a:rPr lang="en-US" sz="1100" dirty="0" smtClean="0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UT </a:t>
              </a:r>
              <a:r>
                <a:rPr lang="en-US" sz="1100" dirty="0" err="1" smtClean="0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Sht</a:t>
              </a:r>
              <a:endParaRPr lang="ja-JP" altLang="en-US" sz="1100" dirty="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13" name="テキスト ボックス 157"/>
            <p:cNvSpPr txBox="1"/>
            <p:nvPr/>
          </p:nvSpPr>
          <p:spPr>
            <a:xfrm>
              <a:off x="6083518" y="5098430"/>
              <a:ext cx="800605" cy="243382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fontAlgn="base"/>
              <a:r>
                <a:rPr lang="en-US" sz="1100" dirty="0" smtClean="0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Main </a:t>
              </a:r>
              <a:r>
                <a:rPr lang="en-US" sz="1100" dirty="0" err="1" smtClean="0">
                  <a:solidFill>
                    <a:srgbClr val="00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Sht</a:t>
              </a:r>
              <a:endParaRPr lang="ja-JP" altLang="en-US" sz="1100" dirty="0"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11" name="TextBox 110"/>
          <p:cNvSpPr txBox="1"/>
          <p:nvPr/>
        </p:nvSpPr>
        <p:spPr>
          <a:xfrm>
            <a:off x="3883265" y="124657"/>
            <a:ext cx="5020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Detector Hall evolution - ongoing</a:t>
            </a:r>
            <a:endParaRPr lang="en-US" sz="2800" dirty="0"/>
          </a:p>
        </p:txBody>
      </p:sp>
      <p:sp>
        <p:nvSpPr>
          <p:cNvPr id="122" name="テキスト ボックス 16"/>
          <p:cNvSpPr txBox="1"/>
          <p:nvPr/>
        </p:nvSpPr>
        <p:spPr>
          <a:xfrm>
            <a:off x="6553685" y="6488554"/>
            <a:ext cx="17002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ja-JP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 Miyahara at al</a:t>
            </a:r>
            <a:endParaRPr kumimoji="1"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16890" y="5893894"/>
            <a:ext cx="4465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Converge in September ?  – CFS/MDI meeting</a:t>
            </a:r>
            <a:endParaRPr lang="en-US" dirty="0"/>
          </a:p>
        </p:txBody>
      </p:sp>
      <p:sp>
        <p:nvSpPr>
          <p:cNvPr id="120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272380"/>
            <a:ext cx="2438400" cy="457200"/>
          </a:xfrm>
          <a:prstGeom prst="rect">
            <a:avLst/>
          </a:prstGeom>
        </p:spPr>
        <p:txBody>
          <a:bodyPr lIns="91431" tIns="45715" rIns="91431" bIns="45715"/>
          <a:lstStyle/>
          <a:p>
            <a:r>
              <a:rPr lang="en-US" sz="1200" dirty="0" smtClean="0">
                <a:solidFill>
                  <a:schemeClr val="tx1"/>
                </a:solidFill>
                <a:latin typeface="+mn-lt"/>
                <a:cs typeface="Arial"/>
              </a:rPr>
              <a:t>Higgs Workshop, Paris, July 2014</a:t>
            </a:r>
          </a:p>
          <a:p>
            <a:r>
              <a:rPr lang="en-US" sz="1200" dirty="0">
                <a:solidFill>
                  <a:schemeClr val="tx1"/>
                </a:solidFill>
                <a:latin typeface="+mn-lt"/>
                <a:cs typeface="Arial"/>
              </a:rPr>
              <a:t>Mike Harrison</a:t>
            </a:r>
          </a:p>
        </p:txBody>
      </p:sp>
    </p:spTree>
    <p:extLst>
      <p:ext uri="{BB962C8B-B14F-4D97-AF65-F5344CB8AC3E}">
        <p14:creationId xmlns:p14="http://schemas.microsoft.com/office/powerpoint/2010/main" val="3631487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4068" y="1036430"/>
            <a:ext cx="841304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highest energy </a:t>
            </a:r>
            <a:r>
              <a:rPr lang="en-US" sz="2000" dirty="0" err="1" smtClean="0"/>
              <a:t>e+e</a:t>
            </a:r>
            <a:r>
              <a:rPr lang="en-US" sz="2000" dirty="0" smtClean="0"/>
              <a:t>- collisions in the foreseeable future are given by linear colliders</a:t>
            </a:r>
          </a:p>
          <a:p>
            <a:endParaRPr lang="en-US" sz="2000" dirty="0"/>
          </a:p>
          <a:p>
            <a:r>
              <a:rPr lang="en-US" sz="2000" dirty="0" smtClean="0"/>
              <a:t>ILC 500 </a:t>
            </a:r>
            <a:r>
              <a:rPr lang="en-US" sz="2000" dirty="0" err="1" smtClean="0"/>
              <a:t>GeV</a:t>
            </a:r>
            <a:r>
              <a:rPr lang="en-US" sz="2000" dirty="0" smtClean="0"/>
              <a:t> (250 </a:t>
            </a:r>
            <a:r>
              <a:rPr lang="en-US" sz="2000" dirty="0" err="1" smtClean="0"/>
              <a:t>GeV</a:t>
            </a:r>
            <a:r>
              <a:rPr lang="en-US" sz="2000" dirty="0" smtClean="0"/>
              <a:t> -&gt; 1 </a:t>
            </a:r>
            <a:r>
              <a:rPr lang="en-US" sz="2000" dirty="0" err="1" smtClean="0"/>
              <a:t>TeV</a:t>
            </a:r>
            <a:r>
              <a:rPr lang="en-US" sz="2000" dirty="0" smtClean="0"/>
              <a:t>) – relatively conservative approach, could start soon</a:t>
            </a:r>
          </a:p>
          <a:p>
            <a:endParaRPr lang="en-US" sz="2000" dirty="0"/>
          </a:p>
          <a:p>
            <a:r>
              <a:rPr lang="en-US" sz="2000" dirty="0" smtClean="0"/>
              <a:t>CLIC 350 </a:t>
            </a:r>
            <a:r>
              <a:rPr lang="en-US" sz="2000" dirty="0" err="1" smtClean="0"/>
              <a:t>GeV</a:t>
            </a:r>
            <a:r>
              <a:rPr lang="en-US" sz="2000" dirty="0" smtClean="0"/>
              <a:t> -&gt; 3 </a:t>
            </a:r>
            <a:r>
              <a:rPr lang="en-US" sz="2000" dirty="0" err="1" smtClean="0"/>
              <a:t>TeV</a:t>
            </a:r>
            <a:r>
              <a:rPr lang="en-US" sz="2000" dirty="0" smtClean="0"/>
              <a:t> – less conservative, R&amp;D program until 2018 (the next European Strategy process)</a:t>
            </a:r>
          </a:p>
          <a:p>
            <a:endParaRPr lang="en-US" sz="2000" dirty="0"/>
          </a:p>
          <a:p>
            <a:r>
              <a:rPr lang="en-US" sz="2000" dirty="0" smtClean="0"/>
              <a:t>SRF technology development continues</a:t>
            </a:r>
          </a:p>
          <a:p>
            <a:endParaRPr lang="en-US" sz="2000" dirty="0"/>
          </a:p>
          <a:p>
            <a:r>
              <a:rPr lang="en-US" sz="2000" dirty="0" smtClean="0"/>
              <a:t>LHC ~ 13 </a:t>
            </a:r>
            <a:r>
              <a:rPr lang="en-US" sz="2000" dirty="0" err="1" smtClean="0"/>
              <a:t>TeV</a:t>
            </a:r>
            <a:r>
              <a:rPr lang="en-US" sz="2000" dirty="0" smtClean="0"/>
              <a:t> starting</a:t>
            </a:r>
          </a:p>
          <a:p>
            <a:endParaRPr lang="en-US" sz="2000" dirty="0"/>
          </a:p>
          <a:p>
            <a:r>
              <a:rPr lang="en-US" sz="2000" dirty="0" smtClean="0"/>
              <a:t>Japan ponders (physics, money, global HEP, etc…) – decision in 2016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3883265" y="124657"/>
            <a:ext cx="17263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Thus ………</a:t>
            </a:r>
            <a:endParaRPr lang="en-US" sz="2800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381000" y="6400800"/>
            <a:ext cx="2438400" cy="457200"/>
          </a:xfrm>
          <a:prstGeom prst="rect">
            <a:avLst/>
          </a:prstGeom>
        </p:spPr>
        <p:txBody>
          <a:bodyPr lIns="91431" tIns="45715" rIns="91431" bIns="45715"/>
          <a:lstStyle/>
          <a:p>
            <a:r>
              <a:rPr lang="en-US" sz="1200" dirty="0" smtClean="0">
                <a:solidFill>
                  <a:schemeClr val="tx1"/>
                </a:solidFill>
                <a:latin typeface="+mn-lt"/>
                <a:cs typeface="Arial"/>
              </a:rPr>
              <a:t>Higgs Workshop, Paris, July 2014</a:t>
            </a:r>
          </a:p>
          <a:p>
            <a:r>
              <a:rPr lang="en-US" sz="1200" dirty="0">
                <a:solidFill>
                  <a:schemeClr val="tx1"/>
                </a:solidFill>
                <a:latin typeface="+mn-lt"/>
                <a:cs typeface="Arial"/>
              </a:rPr>
              <a:t>Mike Harrison</a:t>
            </a:r>
          </a:p>
        </p:txBody>
      </p:sp>
    </p:spTree>
    <p:extLst>
      <p:ext uri="{BB962C8B-B14F-4D97-AF65-F5344CB8AC3E}">
        <p14:creationId xmlns:p14="http://schemas.microsoft.com/office/powerpoint/2010/main" val="285618669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83265" y="124657"/>
            <a:ext cx="1244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Backup</a:t>
            </a:r>
            <a:endParaRPr lang="en-US" sz="2800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381000" y="6400800"/>
            <a:ext cx="2438400" cy="457200"/>
          </a:xfrm>
          <a:prstGeom prst="rect">
            <a:avLst/>
          </a:prstGeom>
        </p:spPr>
        <p:txBody>
          <a:bodyPr lIns="91431" tIns="45715" rIns="91431" bIns="45715"/>
          <a:lstStyle/>
          <a:p>
            <a:r>
              <a:rPr lang="en-US" sz="1200" dirty="0" smtClean="0">
                <a:solidFill>
                  <a:schemeClr val="tx1"/>
                </a:solidFill>
                <a:latin typeface="+mn-lt"/>
                <a:cs typeface="Arial"/>
              </a:rPr>
              <a:t>Higgs Workshop, Paris, July 2014</a:t>
            </a:r>
          </a:p>
          <a:p>
            <a:r>
              <a:rPr lang="en-US" sz="1200" dirty="0">
                <a:solidFill>
                  <a:schemeClr val="tx1"/>
                </a:solidFill>
                <a:latin typeface="+mn-lt"/>
                <a:cs typeface="Arial"/>
              </a:rPr>
              <a:t>Mike Harrison</a:t>
            </a:r>
          </a:p>
        </p:txBody>
      </p:sp>
    </p:spTree>
    <p:extLst>
      <p:ext uri="{BB962C8B-B14F-4D97-AF65-F5344CB8AC3E}">
        <p14:creationId xmlns:p14="http://schemas.microsoft.com/office/powerpoint/2010/main" val="193466956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/>
          </p:cNvSpPr>
          <p:nvPr>
            <p:ph type="title"/>
          </p:nvPr>
        </p:nvSpPr>
        <p:spPr>
          <a:xfrm>
            <a:off x="933826" y="11114"/>
            <a:ext cx="8643938" cy="646426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377567">
              <a:defRPr sz="1800" cap="none">
                <a:solidFill>
                  <a:srgbClr val="000000"/>
                </a:solidFill>
              </a:defRPr>
            </a:pPr>
            <a:r>
              <a:rPr sz="3600" cap="all" dirty="0"/>
              <a:t>Storage ring </a:t>
            </a:r>
            <a:r>
              <a:rPr sz="2000" cap="all" dirty="0"/>
              <a:t>or</a:t>
            </a:r>
            <a:r>
              <a:rPr sz="3600" cap="all" dirty="0"/>
              <a:t> LC?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782145" y="1113068"/>
            <a:ext cx="4207035" cy="5385290"/>
          </a:xfrm>
        </p:spPr>
        <p:txBody>
          <a:bodyPr>
            <a:normAutofit/>
          </a:bodyPr>
          <a:lstStyle/>
          <a:p>
            <a:r>
              <a:rPr lang="en-GB" sz="2000" dirty="0" smtClean="0"/>
              <a:t>Cost scaling (and length)</a:t>
            </a:r>
          </a:p>
          <a:p>
            <a:pPr lvl="1">
              <a:spcBef>
                <a:spcPts val="281"/>
              </a:spcBef>
            </a:pPr>
            <a:r>
              <a:rPr lang="en-GB" sz="2800" dirty="0" smtClean="0"/>
              <a:t>Already identified 50 year ago</a:t>
            </a:r>
          </a:p>
          <a:p>
            <a:r>
              <a:rPr lang="en-GB" sz="2000" dirty="0" smtClean="0"/>
              <a:t>250 GeV favours storage ring</a:t>
            </a:r>
          </a:p>
          <a:p>
            <a:r>
              <a:rPr lang="en-GB" sz="2000" dirty="0" smtClean="0"/>
              <a:t>350-500 GeV and up: linear collider starts to look better</a:t>
            </a:r>
          </a:p>
          <a:p>
            <a:pPr lvl="1">
              <a:spcBef>
                <a:spcPts val="0"/>
              </a:spcBef>
            </a:pPr>
            <a:r>
              <a:rPr lang="en-GB" sz="2800" dirty="0" smtClean="0"/>
              <a:t>above 500 GeV likely only option</a:t>
            </a:r>
          </a:p>
          <a:p>
            <a:r>
              <a:rPr lang="en-GB" sz="2000" dirty="0" smtClean="0"/>
              <a:t>Physics, cost (and </a:t>
            </a:r>
            <a:r>
              <a:rPr lang="en-GB" sz="2000" i="1" u="sng" dirty="0" smtClean="0"/>
              <a:t>opportunity</a:t>
            </a:r>
            <a:r>
              <a:rPr lang="en-GB" sz="2000" dirty="0" smtClean="0"/>
              <a:t>!) must decide! </a:t>
            </a:r>
          </a:p>
          <a:p>
            <a:r>
              <a:rPr lang="en-GB" sz="2000" b="1" dirty="0" smtClean="0">
                <a:solidFill>
                  <a:schemeClr val="accent5"/>
                </a:solidFill>
              </a:rPr>
              <a:t>The ultimate future of </a:t>
            </a:r>
            <a:r>
              <a:rPr lang="en-GB" sz="2000" b="1" dirty="0" err="1" smtClean="0">
                <a:solidFill>
                  <a:schemeClr val="accent5"/>
                </a:solidFill>
              </a:rPr>
              <a:t>e</a:t>
            </a:r>
            <a:r>
              <a:rPr lang="en-GB" sz="2000" b="1" baseline="30000" dirty="0" err="1" smtClean="0">
                <a:solidFill>
                  <a:schemeClr val="accent5"/>
                </a:solidFill>
              </a:rPr>
              <a:t>+</a:t>
            </a:r>
            <a:r>
              <a:rPr lang="en-GB" sz="2000" b="1" dirty="0" err="1" smtClean="0">
                <a:solidFill>
                  <a:schemeClr val="accent5"/>
                </a:solidFill>
              </a:rPr>
              <a:t>e</a:t>
            </a:r>
            <a:r>
              <a:rPr lang="en-GB" sz="2000" b="1" baseline="30000" dirty="0" smtClean="0">
                <a:solidFill>
                  <a:schemeClr val="accent5"/>
                </a:solidFill>
              </a:rPr>
              <a:t>-</a:t>
            </a:r>
            <a:r>
              <a:rPr lang="en-GB" sz="2000" b="1" dirty="0" smtClean="0">
                <a:solidFill>
                  <a:schemeClr val="accent5"/>
                </a:solidFill>
              </a:rPr>
              <a:t> colliders is linear</a:t>
            </a:r>
          </a:p>
          <a:p>
            <a:pPr lvl="1">
              <a:spcBef>
                <a:spcPts val="281"/>
              </a:spcBef>
            </a:pPr>
            <a:r>
              <a:rPr lang="en-GB" sz="2800" b="1" dirty="0">
                <a:solidFill>
                  <a:schemeClr val="accent5"/>
                </a:solidFill>
              </a:rPr>
              <a:t>or not at all</a:t>
            </a:r>
          </a:p>
        </p:txBody>
      </p:sp>
      <p:sp>
        <p:nvSpPr>
          <p:cNvPr id="173" name="Shape 173"/>
          <p:cNvSpPr/>
          <p:nvPr/>
        </p:nvSpPr>
        <p:spPr>
          <a:xfrm rot="20113828">
            <a:off x="7245516" y="6011340"/>
            <a:ext cx="1610726" cy="533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683" tIns="35683" rIns="35683" bIns="35683" anchor="ctr">
            <a:spAutoFit/>
          </a:bodyPr>
          <a:lstStyle>
            <a:lvl1pPr>
              <a:defRPr sz="2200">
                <a:latin typeface="Bradley Hand ITC TT-Bold"/>
                <a:ea typeface="Bradley Hand ITC TT-Bold"/>
                <a:cs typeface="Bradley Hand ITC TT-Bold"/>
                <a:sym typeface="Bradley Hand ITC TT-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" dirty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LC represents a PARADIGM shift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15900" y="1113068"/>
            <a:ext cx="4409726" cy="4163559"/>
            <a:chOff x="355600" y="1926978"/>
            <a:chExt cx="6271610" cy="5921506"/>
          </a:xfrm>
        </p:grpSpPr>
        <p:grpSp>
          <p:nvGrpSpPr>
            <p:cNvPr id="165" name="Group 165"/>
            <p:cNvGrpSpPr/>
            <p:nvPr/>
          </p:nvGrpSpPr>
          <p:grpSpPr>
            <a:xfrm>
              <a:off x="355600" y="1926978"/>
              <a:ext cx="6271610" cy="5921506"/>
              <a:chOff x="0" y="0"/>
              <a:chExt cx="4279363" cy="4206036"/>
            </a:xfrm>
          </p:grpSpPr>
          <p:sp>
            <p:nvSpPr>
              <p:cNvPr id="163" name="Shape 163"/>
              <p:cNvSpPr/>
              <p:nvPr/>
            </p:nvSpPr>
            <p:spPr>
              <a:xfrm>
                <a:off x="0" y="0"/>
                <a:ext cx="4279364" cy="420603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pic>
            <p:nvPicPr>
              <p:cNvPr id="164" name="pasted-image.pdf"/>
              <p:cNvPicPr/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30167" y="98019"/>
                <a:ext cx="4019030" cy="40099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66" name="Shape 166"/>
            <p:cNvSpPr/>
            <p:nvPr/>
          </p:nvSpPr>
          <p:spPr>
            <a:xfrm>
              <a:off x="851764" y="2487414"/>
              <a:ext cx="5092185" cy="755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000" dirty="0">
                  <a:latin typeface="Arial"/>
                  <a:cs typeface="Arial"/>
                </a:rPr>
                <a:t>LEP scaling ~E</a:t>
              </a:r>
              <a:r>
                <a:rPr sz="2000" baseline="31999" dirty="0">
                  <a:latin typeface="Arial"/>
                  <a:cs typeface="Arial"/>
                </a:rPr>
                <a:t>2</a:t>
              </a:r>
              <a:r>
                <a:rPr lang="en-US" sz="2000" dirty="0">
                  <a:latin typeface="Arial"/>
                  <a:cs typeface="Arial"/>
                </a:rPr>
                <a:t>   </a:t>
              </a:r>
              <a:r>
                <a:rPr lang="en-US" sz="1400" dirty="0">
                  <a:solidFill>
                    <a:schemeClr val="bg2">
                      <a:lumMod val="75000"/>
                    </a:schemeClr>
                  </a:solidFill>
                  <a:latin typeface="Arial"/>
                  <a:cs typeface="Arial"/>
                </a:rPr>
                <a:t>uncertainty</a:t>
              </a:r>
              <a:endParaRPr sz="2000" baseline="31999" dirty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167" name="Shape 167"/>
            <p:cNvSpPr/>
            <p:nvPr/>
          </p:nvSpPr>
          <p:spPr>
            <a:xfrm>
              <a:off x="2737127" y="5859758"/>
              <a:ext cx="3212156" cy="7708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700"/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000" dirty="0">
                  <a:latin typeface="Arial"/>
                  <a:cs typeface="Arial"/>
                </a:rPr>
                <a:t>ILC scaling ~E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50032" y="5392884"/>
            <a:ext cx="4022112" cy="85112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683" tIns="35683" rIns="35683" bIns="35683" numCol="1" spcCol="26764" rtlCol="0" anchor="t" anchorCtr="0">
            <a:spAutoFit/>
          </a:bodyPr>
          <a:lstStyle/>
          <a:p>
            <a:pPr rtl="0" latinLnBrk="1" hangingPunct="0"/>
            <a:r>
              <a:rPr lang="en-GB" sz="1700" dirty="0">
                <a:latin typeface="Arial"/>
                <a:cs typeface="Arial"/>
              </a:rPr>
              <a:t>Note: over simplified. Need to wait </a:t>
            </a:r>
            <a:r>
              <a:rPr lang="en-GB" sz="1700" dirty="0">
                <a:latin typeface="Arial"/>
                <a:cs typeface="Arial"/>
              </a:rPr>
              <a:t>for</a:t>
            </a:r>
          </a:p>
          <a:p>
            <a:pPr rtl="0" latinLnBrk="1" hangingPunct="0"/>
            <a:r>
              <a:rPr lang="en-GB" sz="1700" dirty="0">
                <a:latin typeface="Arial"/>
                <a:cs typeface="Arial"/>
              </a:rPr>
              <a:t>robust </a:t>
            </a:r>
            <a:r>
              <a:rPr lang="en-GB" sz="1700" dirty="0">
                <a:latin typeface="Arial"/>
                <a:cs typeface="Arial"/>
              </a:rPr>
              <a:t>and defendable cost </a:t>
            </a:r>
            <a:r>
              <a:rPr lang="en-GB" sz="1700" dirty="0">
                <a:latin typeface="Arial"/>
                <a:cs typeface="Arial"/>
              </a:rPr>
              <a:t>estimates</a:t>
            </a:r>
          </a:p>
          <a:p>
            <a:pPr rtl="0" latinLnBrk="1" hangingPunct="0"/>
            <a:r>
              <a:rPr lang="en-GB" sz="1700" dirty="0">
                <a:latin typeface="Arial"/>
                <a:cs typeface="Arial"/>
              </a:rPr>
              <a:t>from</a:t>
            </a:r>
            <a:r>
              <a:rPr lang="en-GB" sz="1700" dirty="0">
                <a:latin typeface="Arial"/>
                <a:cs typeface="Arial"/>
              </a:rPr>
              <a:t> </a:t>
            </a:r>
            <a:r>
              <a:rPr lang="en-GB" sz="1700" dirty="0">
                <a:latin typeface="Arial"/>
                <a:cs typeface="Arial"/>
              </a:rPr>
              <a:t>storage </a:t>
            </a:r>
            <a:r>
              <a:rPr lang="en-GB" sz="1700" dirty="0">
                <a:latin typeface="Arial"/>
                <a:cs typeface="Arial"/>
              </a:rPr>
              <a:t>ring studies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706900" y="6526178"/>
            <a:ext cx="312844" cy="33182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5" tIns="35715" rIns="35715" bIns="35715" numCol="1" spcCol="26787" rtlCol="0" anchor="ctr">
            <a:spAutoFit/>
          </a:bodyPr>
          <a:lstStyle/>
          <a:p>
            <a:pPr defTabSz="410730" latinLnBrk="1" hangingPunct="0"/>
            <a:r>
              <a:rPr lang="en-GB" sz="1700" dirty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395693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1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73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83265" y="124657"/>
            <a:ext cx="4965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Machine Topology – CLIC (3 </a:t>
            </a:r>
            <a:r>
              <a:rPr lang="en-US" sz="2800" dirty="0" err="1" smtClean="0"/>
              <a:t>TeV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381000" y="6400800"/>
            <a:ext cx="2438400" cy="457200"/>
          </a:xfrm>
          <a:prstGeom prst="rect">
            <a:avLst/>
          </a:prstGeom>
        </p:spPr>
        <p:txBody>
          <a:bodyPr lIns="91431" tIns="45715" rIns="91431" bIns="45715"/>
          <a:lstStyle/>
          <a:p>
            <a:r>
              <a:rPr lang="en-US" sz="1200" dirty="0" smtClean="0">
                <a:solidFill>
                  <a:schemeClr val="tx1"/>
                </a:solidFill>
                <a:latin typeface="+mn-lt"/>
                <a:cs typeface="Arial"/>
              </a:rPr>
              <a:t>Higgs Workshop, Paris, July 2014</a:t>
            </a:r>
          </a:p>
          <a:p>
            <a:r>
              <a:rPr lang="en-US" sz="1200" dirty="0">
                <a:solidFill>
                  <a:schemeClr val="tx1"/>
                </a:solidFill>
                <a:latin typeface="+mn-lt"/>
                <a:cs typeface="Arial"/>
              </a:rPr>
              <a:t>Mike Harrison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43712"/>
            <a:ext cx="9144001" cy="49879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84509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419" y="0"/>
            <a:ext cx="8643938" cy="741676"/>
          </a:xfrm>
        </p:spPr>
        <p:txBody>
          <a:bodyPr>
            <a:normAutofit/>
          </a:bodyPr>
          <a:lstStyle/>
          <a:p>
            <a:r>
              <a:rPr lang="en-GB" sz="3600" cap="none" dirty="0" smtClean="0"/>
              <a:t>ℒ ×</a:t>
            </a:r>
            <a:r>
              <a:rPr lang="en-GB" sz="3600" i="1" cap="none" dirty="0" smtClean="0">
                <a:latin typeface="Times New Roman"/>
                <a:cs typeface="Times New Roman"/>
              </a:rPr>
              <a:t>E</a:t>
            </a:r>
            <a:r>
              <a:rPr lang="en-GB" sz="3600" cap="none" baseline="-25000" dirty="0" smtClean="0">
                <a:latin typeface="Times New Roman"/>
                <a:cs typeface="Times New Roman"/>
              </a:rPr>
              <a:t>CM</a:t>
            </a:r>
            <a:r>
              <a:rPr lang="en-GB" sz="3600" cap="none" dirty="0" smtClean="0"/>
              <a:t> </a:t>
            </a:r>
            <a:r>
              <a:rPr lang="en-GB" sz="3600" cap="none" dirty="0" smtClean="0">
                <a:sym typeface="Wingdings"/>
              </a:rPr>
              <a:t> </a:t>
            </a:r>
            <a:r>
              <a:rPr lang="en-GB" sz="3600" cap="none" dirty="0" err="1" smtClean="0"/>
              <a:t>MWatt</a:t>
            </a:r>
            <a:endParaRPr lang="en-GB" sz="3600" cap="none" dirty="0"/>
          </a:p>
        </p:txBody>
      </p:sp>
      <p:pic>
        <p:nvPicPr>
          <p:cNvPr id="3" name="Picture 2" descr="power plots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3" r="19785"/>
          <a:stretch/>
        </p:blipFill>
        <p:spPr>
          <a:xfrm>
            <a:off x="1" y="1852762"/>
            <a:ext cx="5055387" cy="39948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8126" y="178594"/>
            <a:ext cx="1671014" cy="16710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55388" y="2192457"/>
            <a:ext cx="4019176" cy="37653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683" tIns="35683" rIns="35683" bIns="35683" numCol="1" spcCol="26764" rtlCol="0" anchor="ctr">
            <a:spAutoFit/>
          </a:bodyPr>
          <a:lstStyle/>
          <a:p>
            <a:pPr algn="l" rtl="0" latinLnBrk="1" hangingPunct="0"/>
            <a:r>
              <a:rPr lang="en-GB" sz="2000" dirty="0">
                <a:solidFill>
                  <a:srgbClr val="A61702"/>
                </a:solidFill>
                <a:latin typeface="Arial"/>
                <a:cs typeface="Arial"/>
              </a:rPr>
              <a:t>LHC machine &lt;100 MW</a:t>
            </a:r>
          </a:p>
          <a:p>
            <a:pPr algn="l" rtl="0" latinLnBrk="1" hangingPunct="0"/>
            <a:endParaRPr lang="en-GB" sz="2000" dirty="0">
              <a:solidFill>
                <a:srgbClr val="A61702"/>
              </a:solidFill>
              <a:latin typeface="Arial"/>
              <a:cs typeface="Arial"/>
            </a:endParaRPr>
          </a:p>
          <a:p>
            <a:pPr algn="l" rtl="0" latinLnBrk="1" hangingPunct="0"/>
            <a:r>
              <a:rPr lang="en-GB" sz="2000" dirty="0">
                <a:solidFill>
                  <a:srgbClr val="A61702"/>
                </a:solidFill>
                <a:latin typeface="Arial"/>
                <a:cs typeface="Arial"/>
              </a:rPr>
              <a:t>Where are the acceptable limits?</a:t>
            </a:r>
          </a:p>
          <a:p>
            <a:pPr algn="l" rtl="0" latinLnBrk="1" hangingPunct="0"/>
            <a:r>
              <a:rPr lang="en-GB" sz="2000" dirty="0">
                <a:solidFill>
                  <a:srgbClr val="A61702"/>
                </a:solidFill>
                <a:latin typeface="Arial"/>
                <a:cs typeface="Arial"/>
              </a:rPr>
              <a:t>(not the technical limits)</a:t>
            </a:r>
          </a:p>
          <a:p>
            <a:pPr algn="l" rtl="0" latinLnBrk="1" hangingPunct="0"/>
            <a:endParaRPr lang="en-GB" sz="2000" dirty="0">
              <a:solidFill>
                <a:srgbClr val="A61702"/>
              </a:solidFill>
              <a:latin typeface="Arial"/>
              <a:cs typeface="Arial"/>
            </a:endParaRPr>
          </a:p>
          <a:p>
            <a:pPr algn="l" rtl="0" latinLnBrk="1" hangingPunct="0"/>
            <a:r>
              <a:rPr lang="en-GB" sz="2000" dirty="0">
                <a:solidFill>
                  <a:srgbClr val="A61702"/>
                </a:solidFill>
                <a:latin typeface="Arial"/>
                <a:cs typeface="Arial"/>
              </a:rPr>
              <a:t>High running costs may</a:t>
            </a:r>
          </a:p>
          <a:p>
            <a:pPr algn="l" rtl="0" latinLnBrk="1" hangingPunct="0"/>
            <a:r>
              <a:rPr lang="en-GB" sz="2000" dirty="0">
                <a:solidFill>
                  <a:srgbClr val="A61702"/>
                </a:solidFill>
                <a:latin typeface="Arial"/>
                <a:cs typeface="Arial"/>
              </a:rPr>
              <a:t>need to be shared</a:t>
            </a:r>
          </a:p>
          <a:p>
            <a:pPr algn="l" rtl="0" latinLnBrk="1" hangingPunct="0"/>
            <a:r>
              <a:rPr lang="en-GB" sz="2000" dirty="0">
                <a:solidFill>
                  <a:srgbClr val="A61702"/>
                </a:solidFill>
                <a:latin typeface="Arial"/>
                <a:cs typeface="Arial"/>
              </a:rPr>
              <a:t>(</a:t>
            </a:r>
            <a:r>
              <a:rPr lang="en-GB" sz="2000" i="1" dirty="0">
                <a:solidFill>
                  <a:srgbClr val="A61702"/>
                </a:solidFill>
                <a:latin typeface="Arial"/>
                <a:cs typeface="Arial"/>
              </a:rPr>
              <a:t>global</a:t>
            </a:r>
            <a:r>
              <a:rPr lang="en-GB" sz="2000" dirty="0">
                <a:solidFill>
                  <a:srgbClr val="A61702"/>
                </a:solidFill>
                <a:latin typeface="Arial"/>
                <a:cs typeface="Arial"/>
              </a:rPr>
              <a:t> project)</a:t>
            </a:r>
          </a:p>
          <a:p>
            <a:pPr algn="l" rtl="0" latinLnBrk="1" hangingPunct="0"/>
            <a:endParaRPr lang="en-GB" sz="2000" dirty="0">
              <a:solidFill>
                <a:srgbClr val="A61702"/>
              </a:solidFill>
              <a:latin typeface="Arial"/>
              <a:cs typeface="Arial"/>
            </a:endParaRPr>
          </a:p>
          <a:p>
            <a:pPr algn="l" rtl="0" latinLnBrk="1" hangingPunct="0"/>
            <a:r>
              <a:rPr lang="en-GB" sz="2000" dirty="0">
                <a:solidFill>
                  <a:srgbClr val="A61702"/>
                </a:solidFill>
                <a:latin typeface="Arial"/>
                <a:cs typeface="Arial"/>
              </a:rPr>
              <a:t>R&amp;D needed in increasing</a:t>
            </a:r>
          </a:p>
          <a:p>
            <a:pPr algn="l" rtl="0" latinLnBrk="1" hangingPunct="0"/>
            <a:r>
              <a:rPr lang="en-GB" sz="2000" dirty="0">
                <a:solidFill>
                  <a:srgbClr val="A61702"/>
                </a:solidFill>
                <a:latin typeface="Arial"/>
                <a:cs typeface="Arial"/>
              </a:rPr>
              <a:t>efficiencies and/or recovering the</a:t>
            </a:r>
          </a:p>
          <a:p>
            <a:pPr algn="l" rtl="0" latinLnBrk="1" hangingPunct="0"/>
            <a:r>
              <a:rPr lang="en-GB" sz="2000" dirty="0">
                <a:solidFill>
                  <a:srgbClr val="A61702"/>
                </a:solidFill>
                <a:latin typeface="Arial"/>
                <a:cs typeface="Arial"/>
              </a:rPr>
              <a:t>energy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8572" y="1172629"/>
            <a:ext cx="2894913" cy="34906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683" tIns="35683" rIns="35683" bIns="35683" numCol="1" spcCol="26764" rtlCol="0" anchor="ctr">
            <a:spAutoFit/>
          </a:bodyPr>
          <a:lstStyle/>
          <a:p>
            <a:pPr rtl="0" latinLnBrk="1" hangingPunct="0"/>
            <a:r>
              <a:rPr lang="en-GB" dirty="0">
                <a:latin typeface="Arial"/>
                <a:cs typeface="Arial"/>
              </a:rPr>
              <a:t>at least for lepton machines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065695" y="2568280"/>
            <a:ext cx="1012611" cy="2126486"/>
          </a:xfrm>
          <a:prstGeom prst="straightConnector1">
            <a:avLst/>
          </a:prstGeom>
          <a:noFill/>
          <a:ln w="25400" cap="flat">
            <a:solidFill>
              <a:srgbClr val="5A5F5E"/>
            </a:solidFill>
            <a:prstDash val="solid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TextBox 11"/>
          <p:cNvSpPr txBox="1"/>
          <p:nvPr/>
        </p:nvSpPr>
        <p:spPr>
          <a:xfrm>
            <a:off x="8706900" y="6526178"/>
            <a:ext cx="312844" cy="33182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5" tIns="35715" rIns="35715" bIns="35715" numCol="1" spcCol="26787" rtlCol="0" anchor="ctr">
            <a:spAutoFit/>
          </a:bodyPr>
          <a:lstStyle/>
          <a:p>
            <a:pPr defTabSz="410730" latinLnBrk="1" hangingPunct="0"/>
            <a:r>
              <a:rPr lang="en-GB" sz="1700" dirty="0">
                <a:solidFill>
                  <a:schemeClr val="bg2">
                    <a:lumMod val="75000"/>
                  </a:schemeClr>
                </a:solidFill>
                <a:latin typeface="Arial"/>
                <a:cs typeface="Arial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335013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83265" y="124657"/>
            <a:ext cx="5189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Machine Topology – ILC (500 </a:t>
            </a:r>
            <a:r>
              <a:rPr lang="en-US" sz="2800" dirty="0" err="1"/>
              <a:t>G</a:t>
            </a:r>
            <a:r>
              <a:rPr lang="en-US" sz="2800" dirty="0" err="1" smtClean="0"/>
              <a:t>eV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381000" y="6400800"/>
            <a:ext cx="2438400" cy="457200"/>
          </a:xfrm>
          <a:prstGeom prst="rect">
            <a:avLst/>
          </a:prstGeom>
        </p:spPr>
        <p:txBody>
          <a:bodyPr lIns="91431" tIns="45715" rIns="91431" bIns="45715"/>
          <a:lstStyle/>
          <a:p>
            <a:r>
              <a:rPr lang="en-US" sz="1200" dirty="0" smtClean="0">
                <a:solidFill>
                  <a:schemeClr val="tx1"/>
                </a:solidFill>
                <a:latin typeface="+mn-lt"/>
                <a:cs typeface="Arial"/>
              </a:rPr>
              <a:t>Higgs Workshop, Paris, July 2014</a:t>
            </a:r>
          </a:p>
          <a:p>
            <a:r>
              <a:rPr lang="en-US" sz="1200" dirty="0">
                <a:solidFill>
                  <a:schemeClr val="tx1"/>
                </a:solidFill>
                <a:latin typeface="+mn-lt"/>
                <a:cs typeface="Arial"/>
              </a:rPr>
              <a:t>Mike Harrison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76200" y="6400800"/>
            <a:ext cx="2438400" cy="296473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pic>
        <p:nvPicPr>
          <p:cNvPr id="10" name="Picture 9" descr="OT0105H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07379"/>
            <a:ext cx="8960388" cy="54080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38403" y="1207379"/>
            <a:ext cx="1762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Damping Rings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5555239" y="990600"/>
            <a:ext cx="213979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Polarised electron source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 bwMode="auto">
          <a:xfrm>
            <a:off x="5464576" y="1622608"/>
            <a:ext cx="1160563" cy="39692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5966618" y="1576711"/>
            <a:ext cx="0" cy="136079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2601568" y="4925844"/>
            <a:ext cx="128026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Polarised positron</a:t>
            </a:r>
            <a:br>
              <a:rPr lang="en-GB" dirty="0" smtClean="0"/>
            </a:br>
            <a:r>
              <a:rPr lang="en-GB" dirty="0" smtClean="0"/>
              <a:t>source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 bwMode="auto">
          <a:xfrm>
            <a:off x="2940588" y="4528918"/>
            <a:ext cx="397815" cy="39692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flipV="1">
            <a:off x="3197813" y="4314458"/>
            <a:ext cx="0" cy="61138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H="1" flipV="1">
            <a:off x="3871590" y="4105553"/>
            <a:ext cx="546787" cy="8428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Rectangle 18"/>
          <p:cNvSpPr/>
          <p:nvPr/>
        </p:nvSpPr>
        <p:spPr bwMode="auto">
          <a:xfrm>
            <a:off x="3871590" y="2233991"/>
            <a:ext cx="565586" cy="36692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>
            <a:off x="4146456" y="1622608"/>
            <a:ext cx="0" cy="97830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Rectangle 20"/>
          <p:cNvSpPr/>
          <p:nvPr/>
        </p:nvSpPr>
        <p:spPr bwMode="auto">
          <a:xfrm>
            <a:off x="560905" y="3335823"/>
            <a:ext cx="565586" cy="36692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>
            <a:off x="835771" y="2758928"/>
            <a:ext cx="0" cy="15555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245123" y="2112597"/>
            <a:ext cx="3093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Ring to Main Linac (RTML)</a:t>
            </a:r>
          </a:p>
          <a:p>
            <a:r>
              <a:rPr lang="en-GB" dirty="0" smtClean="0"/>
              <a:t>(</a:t>
            </a:r>
            <a:r>
              <a:rPr lang="en-GB" dirty="0" err="1" smtClean="0"/>
              <a:t>inc.</a:t>
            </a:r>
            <a:r>
              <a:rPr lang="en-GB" dirty="0" smtClean="0"/>
              <a:t> bunch compressors)</a:t>
            </a:r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1067652" y="5893255"/>
            <a:ext cx="16306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e- Main Linac</a:t>
            </a:r>
            <a:endParaRPr lang="en-GB" dirty="0">
              <a:solidFill>
                <a:srgbClr val="0000FF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>
            <a:off x="2821196" y="2758928"/>
            <a:ext cx="803730" cy="94381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H="1" flipV="1">
            <a:off x="4554352" y="4105553"/>
            <a:ext cx="106268" cy="8428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3996933" y="4647943"/>
            <a:ext cx="196968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Beam Delivery System (BDS) &amp; Experiments</a:t>
            </a:r>
            <a:endParaRPr lang="en-GB" dirty="0"/>
          </a:p>
        </p:txBody>
      </p:sp>
      <p:cxnSp>
        <p:nvCxnSpPr>
          <p:cNvPr id="28" name="Straight Arrow Connector 27"/>
          <p:cNvCxnSpPr/>
          <p:nvPr/>
        </p:nvCxnSpPr>
        <p:spPr bwMode="auto">
          <a:xfrm flipV="1">
            <a:off x="1858322" y="4528918"/>
            <a:ext cx="0" cy="13643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6287551" y="4496652"/>
            <a:ext cx="16306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8000"/>
                </a:solidFill>
              </a:rPr>
              <a:t>e+ Main Linac</a:t>
            </a:r>
            <a:endParaRPr lang="en-GB" dirty="0">
              <a:solidFill>
                <a:srgbClr val="008000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 flipV="1">
            <a:off x="7078221" y="3132315"/>
            <a:ext cx="0" cy="13643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6093378" y="4882159"/>
            <a:ext cx="131315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Beam dump</a:t>
            </a:r>
            <a:endParaRPr lang="en-GB" sz="1600" dirty="0"/>
          </a:p>
        </p:txBody>
      </p:sp>
      <p:cxnSp>
        <p:nvCxnSpPr>
          <p:cNvPr id="32" name="Straight Arrow Connector 31"/>
          <p:cNvCxnSpPr/>
          <p:nvPr/>
        </p:nvCxnSpPr>
        <p:spPr bwMode="auto">
          <a:xfrm flipH="1" flipV="1">
            <a:off x="5305803" y="3965236"/>
            <a:ext cx="868464" cy="98315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0829876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1371600"/>
            <a:ext cx="9144000" cy="522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l">
              <a:spcBef>
                <a:spcPct val="20000"/>
              </a:spcBef>
              <a:buClr>
                <a:schemeClr val="tx1"/>
              </a:buClr>
            </a:pPr>
            <a:endParaRPr lang="en-GB" sz="2800"/>
          </a:p>
        </p:txBody>
      </p:sp>
      <p:sp>
        <p:nvSpPr>
          <p:cNvPr id="154629" name="Rectangle 3"/>
          <p:cNvSpPr>
            <a:spLocks noChangeArrowheads="1"/>
          </p:cNvSpPr>
          <p:nvPr/>
        </p:nvSpPr>
        <p:spPr bwMode="auto">
          <a:xfrm>
            <a:off x="128587" y="686920"/>
            <a:ext cx="8605128" cy="45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sz="2000" dirty="0" smtClean="0"/>
              <a:t>Copper structures, 12 GHz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Advantages: the accelerating gradient ( ~100 MV/m), relatively efficient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Challenges: tolerances (12 GHz), short pulse train (wakes), new concept</a:t>
            </a:r>
            <a:endParaRPr lang="en-US" sz="2000" dirty="0"/>
          </a:p>
          <a:p>
            <a:pPr algn="l">
              <a:lnSpc>
                <a:spcPct val="150000"/>
              </a:lnSpc>
            </a:pP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397218" y="163700"/>
            <a:ext cx="4340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Two-beam technology - CLIC</a:t>
            </a:r>
            <a:endParaRPr lang="en-US" sz="2800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381000" y="6400800"/>
            <a:ext cx="2438400" cy="457200"/>
          </a:xfrm>
          <a:prstGeom prst="rect">
            <a:avLst/>
          </a:prstGeom>
        </p:spPr>
        <p:txBody>
          <a:bodyPr lIns="91431" tIns="45715" rIns="91431" bIns="45715"/>
          <a:lstStyle/>
          <a:p>
            <a:r>
              <a:rPr lang="en-US" sz="1200" dirty="0" smtClean="0">
                <a:solidFill>
                  <a:schemeClr val="tx1"/>
                </a:solidFill>
                <a:latin typeface="+mn-lt"/>
                <a:cs typeface="Arial"/>
              </a:rPr>
              <a:t>Higgs Workshop, Paris, July 2014</a:t>
            </a:r>
          </a:p>
          <a:p>
            <a:r>
              <a:rPr lang="en-US" sz="1200" dirty="0">
                <a:solidFill>
                  <a:schemeClr val="tx1"/>
                </a:solidFill>
                <a:latin typeface="+mn-lt"/>
                <a:cs typeface="Arial"/>
              </a:rPr>
              <a:t>Mike Harrison</a:t>
            </a:r>
          </a:p>
        </p:txBody>
      </p:sp>
      <p:pic>
        <p:nvPicPr>
          <p:cNvPr id="10" name="Picture 9" descr="CLIC_twobeam-nocaption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383" y="2616618"/>
            <a:ext cx="7917840" cy="34785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841370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0" y="1371600"/>
            <a:ext cx="9144000" cy="522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l">
              <a:spcBef>
                <a:spcPct val="20000"/>
              </a:spcBef>
              <a:buClr>
                <a:schemeClr val="tx1"/>
              </a:buClr>
            </a:pPr>
            <a:endParaRPr lang="en-GB" sz="2800"/>
          </a:p>
        </p:txBody>
      </p:sp>
      <p:pic>
        <p:nvPicPr>
          <p:cNvPr id="15463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" y="722083"/>
            <a:ext cx="7263675" cy="4562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482" y="3852890"/>
            <a:ext cx="3887518" cy="290388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97218" y="163700"/>
            <a:ext cx="4340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Two-beam technology - CLIC</a:t>
            </a:r>
            <a:endParaRPr lang="en-US" sz="2800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381000" y="6400800"/>
            <a:ext cx="2438400" cy="457200"/>
          </a:xfrm>
          <a:prstGeom prst="rect">
            <a:avLst/>
          </a:prstGeom>
        </p:spPr>
        <p:txBody>
          <a:bodyPr lIns="91431" tIns="45715" rIns="91431" bIns="45715"/>
          <a:lstStyle/>
          <a:p>
            <a:r>
              <a:rPr lang="en-US" sz="1200" dirty="0" smtClean="0">
                <a:solidFill>
                  <a:schemeClr val="tx1"/>
                </a:solidFill>
                <a:latin typeface="+mn-lt"/>
                <a:cs typeface="Arial"/>
              </a:rPr>
              <a:t>Higgs Workshop, Paris, July 2014</a:t>
            </a:r>
          </a:p>
          <a:p>
            <a:r>
              <a:rPr lang="en-US" sz="1200" dirty="0">
                <a:solidFill>
                  <a:schemeClr val="tx1"/>
                </a:solidFill>
                <a:latin typeface="+mn-lt"/>
                <a:cs typeface="Arial"/>
              </a:rPr>
              <a:t>Mike Harrison</a:t>
            </a:r>
          </a:p>
        </p:txBody>
      </p:sp>
    </p:spTree>
    <p:extLst>
      <p:ext uri="{BB962C8B-B14F-4D97-AF65-F5344CB8AC3E}">
        <p14:creationId xmlns:p14="http://schemas.microsoft.com/office/powerpoint/2010/main" val="316977395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smtClean="0"/>
              <a:t>SRF</a:t>
            </a:r>
            <a:r>
              <a:rPr lang="en-GB" sz="3200" dirty="0" smtClean="0"/>
              <a:t> </a:t>
            </a:r>
            <a:r>
              <a:rPr lang="en-GB" sz="2800" dirty="0" smtClean="0"/>
              <a:t>Technology</a:t>
            </a:r>
            <a:r>
              <a:rPr lang="en-GB" sz="3200" dirty="0" smtClean="0"/>
              <a:t> - </a:t>
            </a:r>
            <a:r>
              <a:rPr lang="en-GB" sz="2800" dirty="0" smtClean="0"/>
              <a:t>ILC</a:t>
            </a:r>
            <a:endParaRPr lang="en-GB" sz="2800" dirty="0"/>
          </a:p>
        </p:txBody>
      </p:sp>
      <p:pic>
        <p:nvPicPr>
          <p:cNvPr id="3" name="Picture 2" descr="T4CM-long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60102"/>
            <a:ext cx="9144000" cy="154704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>
            <a:off x="251026" y="3007146"/>
            <a:ext cx="8712087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3411003" y="2822480"/>
            <a:ext cx="241724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12.652 m (slot length)</a:t>
            </a:r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404031" y="1090770"/>
            <a:ext cx="1300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cavities (8)</a:t>
            </a:r>
            <a:endParaRPr lang="en-GB" dirty="0"/>
          </a:p>
        </p:txBody>
      </p:sp>
      <p:cxnSp>
        <p:nvCxnSpPr>
          <p:cNvPr id="27" name="Straight Arrow Connector 26"/>
          <p:cNvCxnSpPr>
            <a:stCxn id="25" idx="2"/>
          </p:cNvCxnSpPr>
          <p:nvPr/>
        </p:nvCxnSpPr>
        <p:spPr bwMode="auto">
          <a:xfrm>
            <a:off x="1054341" y="1460102"/>
            <a:ext cx="16699" cy="71242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>
            <a:off x="1054341" y="1460102"/>
            <a:ext cx="650309" cy="71242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>
            <a:off x="1054341" y="1460102"/>
            <a:ext cx="1715061" cy="71242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3808422" y="1090770"/>
            <a:ext cx="2019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SC quad package</a:t>
            </a:r>
            <a:endParaRPr lang="en-GB" dirty="0"/>
          </a:p>
        </p:txBody>
      </p:sp>
      <p:cxnSp>
        <p:nvCxnSpPr>
          <p:cNvPr id="35" name="Straight Arrow Connector 34"/>
          <p:cNvCxnSpPr/>
          <p:nvPr/>
        </p:nvCxnSpPr>
        <p:spPr bwMode="auto">
          <a:xfrm>
            <a:off x="4773776" y="1460102"/>
            <a:ext cx="0" cy="71242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6112634" y="935002"/>
            <a:ext cx="296510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Type-B module</a:t>
            </a:r>
          </a:p>
          <a:p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</a:rPr>
              <a:t>Type-A has 9 cavities and no quadrupole</a:t>
            </a:r>
            <a:endParaRPr lang="en-GB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Picture 17" descr="tesla9cell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2545" y="3274353"/>
            <a:ext cx="4462855" cy="1373315"/>
          </a:xfrm>
          <a:prstGeom prst="rect">
            <a:avLst/>
          </a:prstGeom>
        </p:spPr>
      </p:pic>
      <p:sp>
        <p:nvSpPr>
          <p:cNvPr id="19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381000" y="6400800"/>
            <a:ext cx="2438400" cy="457200"/>
          </a:xfrm>
          <a:prstGeom prst="rect">
            <a:avLst/>
          </a:prstGeom>
        </p:spPr>
        <p:txBody>
          <a:bodyPr lIns="91431" tIns="45715" rIns="91431" bIns="45715"/>
          <a:lstStyle/>
          <a:p>
            <a:r>
              <a:rPr lang="en-US" sz="1200" dirty="0" smtClean="0">
                <a:solidFill>
                  <a:schemeClr val="tx1"/>
                </a:solidFill>
                <a:latin typeface="+mn-lt"/>
                <a:cs typeface="Arial"/>
              </a:rPr>
              <a:t>Higgs Workshop, Paris, July 2014</a:t>
            </a:r>
          </a:p>
          <a:p>
            <a:r>
              <a:rPr lang="en-US" sz="1200" dirty="0">
                <a:solidFill>
                  <a:schemeClr val="tx1"/>
                </a:solidFill>
                <a:latin typeface="+mn-lt"/>
                <a:cs typeface="Arial"/>
              </a:rPr>
              <a:t>Mike Harrison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02991" y="4683158"/>
            <a:ext cx="48885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Advantages: superconducting (cavity absorbs little</a:t>
            </a:r>
          </a:p>
          <a:p>
            <a:r>
              <a:rPr lang="en-US" dirty="0" smtClean="0"/>
              <a:t> power), long pulse train, large aperture, low</a:t>
            </a:r>
          </a:p>
          <a:p>
            <a:r>
              <a:rPr lang="en-US" dirty="0" smtClean="0"/>
              <a:t>impedance, high beam currents, conservative</a:t>
            </a:r>
          </a:p>
          <a:p>
            <a:r>
              <a:rPr lang="en-US" dirty="0" smtClean="0"/>
              <a:t> linac design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17156" y="5802755"/>
            <a:ext cx="8698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Disadvantages:  limited gradient, demanding (though widespread) technology, not cheap </a:t>
            </a: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25" y="3172848"/>
            <a:ext cx="3868775" cy="2498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21394" y="805934"/>
            <a:ext cx="909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1.3 GHz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2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9" name="Rectangle 3"/>
          <p:cNvSpPr>
            <a:spLocks noChangeArrowheads="1"/>
          </p:cNvSpPr>
          <p:nvPr/>
        </p:nvSpPr>
        <p:spPr bwMode="auto">
          <a:xfrm>
            <a:off x="0" y="1371600"/>
            <a:ext cx="9144000" cy="522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l">
              <a:spcBef>
                <a:spcPct val="20000"/>
              </a:spcBef>
              <a:buClr>
                <a:schemeClr val="tx1"/>
              </a:buClr>
            </a:pPr>
            <a:endParaRPr lang="en-GB" sz="2800"/>
          </a:p>
        </p:txBody>
      </p:sp>
      <p:sp>
        <p:nvSpPr>
          <p:cNvPr id="137220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2590800" y="6381750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5613" eaLnBrk="1" hangingPunct="1"/>
            <a:fld id="{AB5C55D9-48B2-D84B-B98D-61DFC59EC9A8}" type="slidenum">
              <a:rPr lang="en-US" sz="1400" b="0">
                <a:latin typeface="Times New Roman" charset="0"/>
                <a:ea typeface="ヒラギノ角ゴ Pro W3" charset="0"/>
              </a:rPr>
              <a:pPr defTabSz="455613" eaLnBrk="1" hangingPunct="1"/>
              <a:t>9</a:t>
            </a:fld>
            <a:endParaRPr lang="en-US" sz="1400" b="0">
              <a:latin typeface="Times New Roman" charset="0"/>
              <a:ea typeface="ヒラギノ角ゴ Pro W3" charset="0"/>
            </a:endParaRPr>
          </a:p>
        </p:txBody>
      </p:sp>
      <p:pic>
        <p:nvPicPr>
          <p:cNvPr id="137221" name="Picture 5" descr="BDR_graph_20-11-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7350"/>
            <a:ext cx="9144000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932739" y="3438017"/>
            <a:ext cx="2590800" cy="2286000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904756" y="76200"/>
            <a:ext cx="6028749" cy="580170"/>
          </a:xfrm>
          <a:prstGeom prst="rect">
            <a:avLst/>
          </a:prstGeom>
        </p:spPr>
        <p:txBody>
          <a:bodyPr/>
          <a:lstStyle>
            <a:lvl1pPr algn="ctr" defTabSz="457154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 smtClean="0"/>
              <a:t>Gradient - Why don’t we just turn them up ?</a:t>
            </a:r>
            <a:endParaRPr lang="en-GB" sz="24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74459" y="854252"/>
            <a:ext cx="6028749" cy="960126"/>
          </a:xfrm>
          <a:prstGeom prst="rect">
            <a:avLst/>
          </a:prstGeom>
        </p:spPr>
        <p:txBody>
          <a:bodyPr/>
          <a:lstStyle>
            <a:lvl1pPr algn="ctr" defTabSz="457154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 smtClean="0"/>
              <a:t>Structure Tests – CLIC – spark rate &amp; conditioning</a:t>
            </a:r>
            <a:endParaRPr lang="en-GB" sz="2400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381000" y="6400800"/>
            <a:ext cx="2438400" cy="457200"/>
          </a:xfrm>
          <a:prstGeom prst="rect">
            <a:avLst/>
          </a:prstGeom>
        </p:spPr>
        <p:txBody>
          <a:bodyPr lIns="91431" tIns="45715" rIns="91431" bIns="45715"/>
          <a:lstStyle/>
          <a:p>
            <a:r>
              <a:rPr lang="en-US" sz="1200" dirty="0" smtClean="0">
                <a:solidFill>
                  <a:schemeClr val="tx1"/>
                </a:solidFill>
                <a:latin typeface="+mn-lt"/>
                <a:cs typeface="Arial"/>
              </a:rPr>
              <a:t>Higgs Workshop, Paris, July 2014</a:t>
            </a:r>
          </a:p>
          <a:p>
            <a:r>
              <a:rPr lang="en-US" sz="1200" dirty="0">
                <a:solidFill>
                  <a:schemeClr val="tx1"/>
                </a:solidFill>
                <a:latin typeface="+mn-lt"/>
                <a:cs typeface="Arial"/>
              </a:rPr>
              <a:t>Mike Harrison</a:t>
            </a:r>
          </a:p>
        </p:txBody>
      </p:sp>
      <p:pic>
        <p:nvPicPr>
          <p:cNvPr id="11" name="Picture 10" descr="cell 9a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6256" y="800162"/>
            <a:ext cx="1898917" cy="173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7166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raft_LLC_PowerPoint_template_02151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LLC_PowerPoint_template.potx</Template>
  <TotalTime>3095</TotalTime>
  <Words>1897</Words>
  <Application>Microsoft Macintosh PowerPoint</Application>
  <PresentationFormat>On-screen Show (4:3)</PresentationFormat>
  <Paragraphs>417</Paragraphs>
  <Slides>40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Draft_LLC_PowerPoint_template_021513</vt:lpstr>
      <vt:lpstr>KGPlot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SRF Technology - ILC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Helium supply at CERN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Storage ring or LC?</vt:lpstr>
      <vt:lpstr>ℒ ×ECM  MWatt</vt:lpstr>
    </vt:vector>
  </TitlesOfParts>
  <Manager/>
  <Company>DESY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ECFA LC 2013 Status (Accelerator)</dc:title>
  <dc:subject/>
  <dc:creator>Nicholas Walker</dc:creator>
  <cp:keywords/>
  <dc:description/>
  <cp:lastModifiedBy>Mike Harrison</cp:lastModifiedBy>
  <cp:revision>152</cp:revision>
  <dcterms:created xsi:type="dcterms:W3CDTF">2013-11-06T16:05:28Z</dcterms:created>
  <dcterms:modified xsi:type="dcterms:W3CDTF">2014-07-22T15:48:16Z</dcterms:modified>
  <cp:category/>
</cp:coreProperties>
</file>