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10" r:id="rId2"/>
    <p:sldId id="309" r:id="rId3"/>
  </p:sldIdLst>
  <p:sldSz cx="9144000" cy="6858000" type="screen4x3"/>
  <p:notesSz cx="6811963" cy="99425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9966"/>
    <a:srgbClr val="FFCCFF"/>
    <a:srgbClr val="FFFFCC"/>
    <a:srgbClr val="FF6600"/>
    <a:srgbClr val="CC3300"/>
    <a:srgbClr val="336600"/>
    <a:srgbClr val="990099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7" autoAdjust="0"/>
    <p:restoredTop sz="94678" autoAdjust="0"/>
  </p:normalViewPr>
  <p:slideViewPr>
    <p:cSldViewPr>
      <p:cViewPr>
        <p:scale>
          <a:sx n="100" d="100"/>
          <a:sy n="100" d="100"/>
        </p:scale>
        <p:origin x="-764" y="3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51008" cy="49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955" y="2"/>
            <a:ext cx="2951008" cy="49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9309"/>
            <a:ext cx="2951008" cy="49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955" y="9449309"/>
            <a:ext cx="2951008" cy="49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D782D2B-CCD7-4A8A-A9AD-8E46D2FBD12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61269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51008" cy="49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955" y="2"/>
            <a:ext cx="2951008" cy="49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790" y="4723022"/>
            <a:ext cx="4998389" cy="4471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9309"/>
            <a:ext cx="2951008" cy="49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955" y="9449309"/>
            <a:ext cx="2951008" cy="49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54DCDB8-548E-4E2F-92D6-E024630E170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04137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83" descr="cea_dapn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013" y="1268413"/>
            <a:ext cx="769937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086"/>
          <p:cNvGrpSpPr>
            <a:grpSpLocks/>
          </p:cNvGrpSpPr>
          <p:nvPr/>
        </p:nvGrpSpPr>
        <p:grpSpPr bwMode="auto">
          <a:xfrm>
            <a:off x="684213" y="349250"/>
            <a:ext cx="8351837" cy="6175375"/>
            <a:chOff x="431" y="220"/>
            <a:chExt cx="5261" cy="3890"/>
          </a:xfrm>
        </p:grpSpPr>
        <p:pic>
          <p:nvPicPr>
            <p:cNvPr id="6" name="Picture 1077" descr="barre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" y="220"/>
              <a:ext cx="5239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078" descr="barre2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" y="3838"/>
              <a:ext cx="5261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ext Box 1095"/>
          <p:cNvSpPr txBox="1">
            <a:spLocks noChangeArrowheads="1"/>
          </p:cNvSpPr>
          <p:nvPr/>
        </p:nvSpPr>
        <p:spPr bwMode="auto">
          <a:xfrm>
            <a:off x="1403350" y="6494463"/>
            <a:ext cx="923925" cy="214312"/>
          </a:xfrm>
          <a:prstGeom prst="rect">
            <a:avLst/>
          </a:prstGeom>
          <a:noFill/>
          <a:ln w="1270">
            <a:noFill/>
            <a:miter lim="800000"/>
            <a:headEnd/>
            <a:tailEnd/>
          </a:ln>
          <a:effectLst/>
        </p:spPr>
        <p:txBody>
          <a:bodyPr wrap="none" lIns="18000" rIns="90000" anchor="ctr">
            <a:spAutoFit/>
          </a:bodyPr>
          <a:lstStyle/>
          <a:p>
            <a:pPr eaLnBrk="1" hangingPunct="1">
              <a:defRPr/>
            </a:pPr>
            <a:r>
              <a:rPr lang="fr-FR" sz="800">
                <a:solidFill>
                  <a:srgbClr val="5F5F5F"/>
                </a:solidFill>
                <a:latin typeface="Arial" charset="0"/>
              </a:rPr>
              <a:t>CEA DSM Dapnia</a:t>
            </a:r>
          </a:p>
        </p:txBody>
      </p:sp>
      <p:sp>
        <p:nvSpPr>
          <p:cNvPr id="5184" name="Rectangle 1088"/>
          <p:cNvSpPr>
            <a:spLocks noGrp="1" noChangeArrowheads="1"/>
          </p:cNvSpPr>
          <p:nvPr>
            <p:ph type="ctrTitle" sz="quarter"/>
          </p:nvPr>
        </p:nvSpPr>
        <p:spPr>
          <a:xfrm>
            <a:off x="1116013" y="1196975"/>
            <a:ext cx="7488237" cy="1470025"/>
          </a:xfrm>
        </p:spPr>
        <p:txBody>
          <a:bodyPr/>
          <a:lstStyle>
            <a:lvl1pPr>
              <a:defRPr sz="4400" b="1">
                <a:solidFill>
                  <a:srgbClr val="8ABBD0"/>
                </a:solidFill>
              </a:defRPr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5185" name="Rectangle 108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buFontTx/>
              <a:buNone/>
              <a:defRPr sz="2800" b="1" i="1">
                <a:solidFill>
                  <a:srgbClr val="5F5F5F"/>
                </a:solidFill>
              </a:defRPr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9" name="Rectangle 109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-   [BAO radio] October 2009   Philippe ABBON</a:t>
            </a:r>
          </a:p>
        </p:txBody>
      </p:sp>
      <p:sp>
        <p:nvSpPr>
          <p:cNvPr id="10" name="Rectangle 1096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EE139-C3EE-4207-8FB3-973101B87968}" type="datetime1">
              <a:rPr lang="fr-FR"/>
              <a:pPr>
                <a:defRPr/>
              </a:pPr>
              <a:t>02/04/2014</a:t>
            </a:fld>
            <a:endParaRPr lang="fr-FR"/>
          </a:p>
        </p:txBody>
      </p:sp>
      <p:sp>
        <p:nvSpPr>
          <p:cNvPr id="11" name="Rectangle 109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532813" y="6494463"/>
            <a:ext cx="557212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40A83-D5E8-4ECF-A7DD-A8D412E77C65}" type="slidenum">
              <a:rPr lang="fr-FR"/>
              <a:pPr>
                <a:defRPr/>
              </a:pPr>
              <a:t>‹N°›</a:t>
            </a:fld>
            <a:r>
              <a:rPr lang="fr-FR"/>
              <a:t>/3</a:t>
            </a:r>
          </a:p>
        </p:txBody>
      </p:sp>
    </p:spTree>
    <p:extLst>
      <p:ext uri="{BB962C8B-B14F-4D97-AF65-F5344CB8AC3E}">
        <p14:creationId xmlns:p14="http://schemas.microsoft.com/office/powerpoint/2010/main" xmlns="" val="558677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05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/>
              <a:t>-   [BAO radio] Fevrary 2010   Philippe ABBON</a:t>
            </a:r>
          </a:p>
        </p:txBody>
      </p:sp>
      <p:sp>
        <p:nvSpPr>
          <p:cNvPr id="5" name="Rectangle 106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C4429-6167-4066-8C54-9E80A9A8934F}" type="datetime1">
              <a:rPr lang="fr-FR"/>
              <a:pPr>
                <a:defRPr/>
              </a:pPr>
              <a:t>02/04/2014</a:t>
            </a:fld>
            <a:endParaRPr lang="fr-FR"/>
          </a:p>
        </p:txBody>
      </p:sp>
      <p:sp>
        <p:nvSpPr>
          <p:cNvPr id="6" name="Rectangle 1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00B6A-09AD-4D15-8DD2-55270ED67065}" type="slidenum">
              <a:rPr lang="fr-FR"/>
              <a:pPr>
                <a:defRPr/>
              </a:pPr>
              <a:t>‹N°›</a:t>
            </a:fld>
            <a:r>
              <a:rPr lang="fr-FR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xmlns="" val="1398711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6888" y="53975"/>
            <a:ext cx="1946275" cy="609441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004888" y="53975"/>
            <a:ext cx="5689600" cy="609441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05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/>
              <a:t>-   [BAO radio] Fevrary 2010   Philippe ABBON</a:t>
            </a:r>
          </a:p>
        </p:txBody>
      </p:sp>
      <p:sp>
        <p:nvSpPr>
          <p:cNvPr id="5" name="Rectangle 106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DB824-8199-4F54-A867-F14A71BA9CD3}" type="datetime1">
              <a:rPr lang="fr-FR"/>
              <a:pPr>
                <a:defRPr/>
              </a:pPr>
              <a:t>02/04/2014</a:t>
            </a:fld>
            <a:endParaRPr lang="fr-FR"/>
          </a:p>
        </p:txBody>
      </p:sp>
      <p:sp>
        <p:nvSpPr>
          <p:cNvPr id="6" name="Rectangle 1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ED8D0-CADB-4DC3-8BF8-630AEBFEDECF}" type="slidenum">
              <a:rPr lang="fr-FR"/>
              <a:pPr>
                <a:defRPr/>
              </a:pPr>
              <a:t>‹N°›</a:t>
            </a:fld>
            <a:r>
              <a:rPr lang="fr-FR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xmlns="" val="2879578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004888" y="53975"/>
            <a:ext cx="7788275" cy="609441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105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-   [BAO radio] November 2009   Philippe ABBON</a:t>
            </a:r>
          </a:p>
        </p:txBody>
      </p:sp>
      <p:sp>
        <p:nvSpPr>
          <p:cNvPr id="4" name="Rectangle 1060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C13EF-C931-41C5-95E1-6919B6F2EF49}" type="datetime1">
              <a:rPr lang="fr-FR"/>
              <a:pPr>
                <a:defRPr/>
              </a:pPr>
              <a:t>02/04/2014</a:t>
            </a:fld>
            <a:endParaRPr lang="fr-FR"/>
          </a:p>
        </p:txBody>
      </p:sp>
      <p:sp>
        <p:nvSpPr>
          <p:cNvPr id="5" name="Rectangle 10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2B37A-72AB-4FD0-9D86-35920A4AB1C1}" type="slidenum">
              <a:rPr lang="fr-FR"/>
              <a:pPr>
                <a:defRPr/>
              </a:pPr>
              <a:t>‹N°›</a:t>
            </a:fld>
            <a:r>
              <a:rPr lang="fr-FR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xmlns="" val="2235962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05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/>
              <a:t>-   [BAO radio] Fevrary 2010   Philippe ABBON</a:t>
            </a:r>
          </a:p>
        </p:txBody>
      </p:sp>
      <p:sp>
        <p:nvSpPr>
          <p:cNvPr id="5" name="Rectangle 106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1C966-581A-4361-94FA-C9A0877B99D5}" type="datetime1">
              <a:rPr lang="fr-FR"/>
              <a:pPr>
                <a:defRPr/>
              </a:pPr>
              <a:t>02/04/2014</a:t>
            </a:fld>
            <a:endParaRPr lang="fr-FR"/>
          </a:p>
        </p:txBody>
      </p:sp>
      <p:sp>
        <p:nvSpPr>
          <p:cNvPr id="6" name="Rectangle 1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1485D-A511-4DBC-A4B7-BB51FD61817C}" type="slidenum">
              <a:rPr lang="fr-FR"/>
              <a:pPr>
                <a:defRPr/>
              </a:pPr>
              <a:t>‹N°›</a:t>
            </a:fld>
            <a:r>
              <a:rPr lang="fr-FR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xmlns="" val="67728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105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/>
              <a:t>-   [BAO radio] Fevrary 2010   Philippe ABBON</a:t>
            </a:r>
          </a:p>
        </p:txBody>
      </p:sp>
      <p:sp>
        <p:nvSpPr>
          <p:cNvPr id="5" name="Rectangle 106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37487-9BC8-447D-9503-0867201180BC}" type="datetime1">
              <a:rPr lang="fr-FR"/>
              <a:pPr>
                <a:defRPr/>
              </a:pPr>
              <a:t>02/04/2014</a:t>
            </a:fld>
            <a:endParaRPr lang="fr-FR"/>
          </a:p>
        </p:txBody>
      </p:sp>
      <p:sp>
        <p:nvSpPr>
          <p:cNvPr id="6" name="Rectangle 1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D81D9-5D99-4E20-837E-271E91D06388}" type="slidenum">
              <a:rPr lang="fr-FR"/>
              <a:pPr>
                <a:defRPr/>
              </a:pPr>
              <a:t>‹N°›</a:t>
            </a:fld>
            <a:r>
              <a:rPr lang="fr-FR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xmlns="" val="1915550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04888" y="714375"/>
            <a:ext cx="3817937" cy="5434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75225" y="714375"/>
            <a:ext cx="3817938" cy="5434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05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/>
              <a:t>-   [BAO radio] Fevrary 2010   Philippe ABBON</a:t>
            </a:r>
          </a:p>
        </p:txBody>
      </p:sp>
      <p:sp>
        <p:nvSpPr>
          <p:cNvPr id="6" name="Rectangle 106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9AA02-6D12-4E55-ACC7-16FD0BAD7387}" type="datetime1">
              <a:rPr lang="fr-FR"/>
              <a:pPr>
                <a:defRPr/>
              </a:pPr>
              <a:t>02/04/2014</a:t>
            </a:fld>
            <a:endParaRPr lang="fr-FR"/>
          </a:p>
        </p:txBody>
      </p:sp>
      <p:sp>
        <p:nvSpPr>
          <p:cNvPr id="7" name="Rectangle 1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76C7D-D4B1-49CC-8E83-3D70ACE55BEB}" type="slidenum">
              <a:rPr lang="fr-FR"/>
              <a:pPr>
                <a:defRPr/>
              </a:pPr>
              <a:t>‹N°›</a:t>
            </a:fld>
            <a:r>
              <a:rPr lang="fr-FR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xmlns="" val="3379766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105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/>
              <a:t>-   [BAO radio] Fevrary 2010   Philippe ABBON</a:t>
            </a:r>
          </a:p>
        </p:txBody>
      </p:sp>
      <p:sp>
        <p:nvSpPr>
          <p:cNvPr id="8" name="Rectangle 106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E219A-8A17-40C4-8664-64C011F9E8CC}" type="datetime1">
              <a:rPr lang="fr-FR"/>
              <a:pPr>
                <a:defRPr/>
              </a:pPr>
              <a:t>02/04/2014</a:t>
            </a:fld>
            <a:endParaRPr lang="fr-FR"/>
          </a:p>
        </p:txBody>
      </p:sp>
      <p:sp>
        <p:nvSpPr>
          <p:cNvPr id="9" name="Rectangle 1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A0F6B-3FA2-4233-A62D-51A12F0A0325}" type="slidenum">
              <a:rPr lang="fr-FR"/>
              <a:pPr>
                <a:defRPr/>
              </a:pPr>
              <a:t>‹N°›</a:t>
            </a:fld>
            <a:r>
              <a:rPr lang="fr-FR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xmlns="" val="806215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105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/>
              <a:t>-   [BAO radio] Fevrary 2010   Philippe ABBON</a:t>
            </a:r>
          </a:p>
        </p:txBody>
      </p:sp>
      <p:sp>
        <p:nvSpPr>
          <p:cNvPr id="4" name="Rectangle 106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7BC62-A31A-4A60-9F94-AC316BB7DED4}" type="datetime1">
              <a:rPr lang="fr-FR"/>
              <a:pPr>
                <a:defRPr/>
              </a:pPr>
              <a:t>02/04/2014</a:t>
            </a:fld>
            <a:endParaRPr lang="fr-FR"/>
          </a:p>
        </p:txBody>
      </p:sp>
      <p:sp>
        <p:nvSpPr>
          <p:cNvPr id="5" name="Rectangle 1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212F5-1A1C-471C-9C39-4D71D9FED562}" type="slidenum">
              <a:rPr lang="fr-FR"/>
              <a:pPr>
                <a:defRPr/>
              </a:pPr>
              <a:t>‹N°›</a:t>
            </a:fld>
            <a:r>
              <a:rPr lang="fr-FR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xmlns="" val="2204787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5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/>
              <a:t>-   [BAO radio] Fevrary 2010   Philippe ABBON</a:t>
            </a:r>
          </a:p>
        </p:txBody>
      </p:sp>
      <p:sp>
        <p:nvSpPr>
          <p:cNvPr id="3" name="Rectangle 106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32E28-3ED8-4155-B61C-4A1E22B363EB}" type="datetime1">
              <a:rPr lang="fr-FR"/>
              <a:pPr>
                <a:defRPr/>
              </a:pPr>
              <a:t>02/04/2014</a:t>
            </a:fld>
            <a:endParaRPr lang="fr-FR"/>
          </a:p>
        </p:txBody>
      </p:sp>
      <p:sp>
        <p:nvSpPr>
          <p:cNvPr id="4" name="Rectangle 1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1D675-D24F-4619-9014-44F499462BC1}" type="slidenum">
              <a:rPr lang="fr-FR"/>
              <a:pPr>
                <a:defRPr/>
              </a:pPr>
              <a:t>‹N°›</a:t>
            </a:fld>
            <a:r>
              <a:rPr lang="fr-FR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xmlns="" val="2369764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05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/>
              <a:t>-   [BAO radio] Fevrary 2010   Philippe ABBON</a:t>
            </a:r>
          </a:p>
        </p:txBody>
      </p:sp>
      <p:sp>
        <p:nvSpPr>
          <p:cNvPr id="6" name="Rectangle 106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7AD26-9218-4A91-AC6E-EE6819C617A1}" type="datetime1">
              <a:rPr lang="fr-FR"/>
              <a:pPr>
                <a:defRPr/>
              </a:pPr>
              <a:t>02/04/2014</a:t>
            </a:fld>
            <a:endParaRPr lang="fr-FR"/>
          </a:p>
        </p:txBody>
      </p:sp>
      <p:sp>
        <p:nvSpPr>
          <p:cNvPr id="7" name="Rectangle 1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A72E1-FF23-4D6B-8185-C78D2AC0F5BA}" type="slidenum">
              <a:rPr lang="fr-FR"/>
              <a:pPr>
                <a:defRPr/>
              </a:pPr>
              <a:t>‹N°›</a:t>
            </a:fld>
            <a:r>
              <a:rPr lang="fr-FR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xmlns="" val="291545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05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/>
              <a:t>-   [BAO radio] Fevrary 2010   Philippe ABBON</a:t>
            </a:r>
          </a:p>
        </p:txBody>
      </p:sp>
      <p:sp>
        <p:nvSpPr>
          <p:cNvPr id="6" name="Rectangle 106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F3289-E3CA-429B-9EB7-B8AD648E48A5}" type="datetime1">
              <a:rPr lang="fr-FR"/>
              <a:pPr>
                <a:defRPr/>
              </a:pPr>
              <a:t>02/04/2014</a:t>
            </a:fld>
            <a:endParaRPr lang="fr-FR"/>
          </a:p>
        </p:txBody>
      </p:sp>
      <p:sp>
        <p:nvSpPr>
          <p:cNvPr id="7" name="Rectangle 1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9ECD7-5B27-4C8B-83FB-FD3F7D007F8A}" type="slidenum">
              <a:rPr lang="fr-FR"/>
              <a:pPr>
                <a:defRPr/>
              </a:pPr>
              <a:t>‹N°›</a:t>
            </a:fld>
            <a:r>
              <a:rPr lang="fr-FR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xmlns="" val="1913741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39" descr="barr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213" y="349250"/>
            <a:ext cx="83169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040" descr="barre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213" y="6092825"/>
            <a:ext cx="83518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10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888" y="714375"/>
            <a:ext cx="7788275" cy="543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077" name="Rectangle 1044"/>
          <p:cNvSpPr>
            <a:spLocks noGrp="1" noChangeArrowheads="1"/>
          </p:cNvSpPr>
          <p:nvPr>
            <p:ph type="title"/>
          </p:nvPr>
        </p:nvSpPr>
        <p:spPr bwMode="auto">
          <a:xfrm>
            <a:off x="1004888" y="53975"/>
            <a:ext cx="77771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6178" name="Rectangle 105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39975" y="6494463"/>
            <a:ext cx="63706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5F5F5F"/>
                </a:solidFill>
                <a:latin typeface="Arial" charset="0"/>
              </a:defRPr>
            </a:lvl1pPr>
          </a:lstStyle>
          <a:p>
            <a:r>
              <a:rPr lang="fr-FR"/>
              <a:t>-   [BAO radio] Fevrary 2010   Philippe ABBON</a:t>
            </a:r>
          </a:p>
        </p:txBody>
      </p:sp>
      <p:sp>
        <p:nvSpPr>
          <p:cNvPr id="6179" name="Text Box 1059"/>
          <p:cNvSpPr txBox="1">
            <a:spLocks noChangeArrowheads="1"/>
          </p:cNvSpPr>
          <p:nvPr/>
        </p:nvSpPr>
        <p:spPr bwMode="auto">
          <a:xfrm>
            <a:off x="1403350" y="6494463"/>
            <a:ext cx="836613" cy="214312"/>
          </a:xfrm>
          <a:prstGeom prst="rect">
            <a:avLst/>
          </a:prstGeom>
          <a:noFill/>
          <a:ln w="1270">
            <a:noFill/>
            <a:miter lim="800000"/>
            <a:headEnd/>
            <a:tailEnd/>
          </a:ln>
          <a:effectLst/>
        </p:spPr>
        <p:txBody>
          <a:bodyPr wrap="none" lIns="18000" rIns="90000" anchor="ctr">
            <a:spAutoFit/>
          </a:bodyPr>
          <a:lstStyle/>
          <a:p>
            <a:pPr eaLnBrk="1" hangingPunct="1">
              <a:defRPr/>
            </a:pPr>
            <a:r>
              <a:rPr lang="fr-FR" sz="800">
                <a:solidFill>
                  <a:srgbClr val="5F5F5F"/>
                </a:solidFill>
                <a:latin typeface="Arial" charset="0"/>
              </a:rPr>
              <a:t>CEA DSM IRFU</a:t>
            </a:r>
          </a:p>
        </p:txBody>
      </p:sp>
      <p:sp>
        <p:nvSpPr>
          <p:cNvPr id="6180" name="Rectangle 106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6400" y="6494463"/>
            <a:ext cx="987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3600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fld id="{35E765A1-2AEA-4D69-B817-8F47D7DBF5E4}" type="datetime1">
              <a:rPr lang="fr-FR"/>
              <a:pPr>
                <a:defRPr/>
              </a:pPr>
              <a:t>02/04/2014</a:t>
            </a:fld>
            <a:endParaRPr lang="fr-FR"/>
          </a:p>
        </p:txBody>
      </p:sp>
      <p:sp>
        <p:nvSpPr>
          <p:cNvPr id="6181" name="Rectangle 10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4250" y="6494463"/>
            <a:ext cx="4857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fld id="{CF9222F1-F3B3-4FDF-91F5-3DB84CF4F889}" type="slidenum">
              <a:rPr lang="fr-FR"/>
              <a:pPr>
                <a:defRPr/>
              </a:pPr>
              <a:t>‹N°›</a:t>
            </a:fld>
            <a:r>
              <a:rPr lang="fr-FR"/>
              <a:t>/4</a:t>
            </a:r>
          </a:p>
        </p:txBody>
      </p:sp>
      <p:pic>
        <p:nvPicPr>
          <p:cNvPr id="3082" name="Picture 1062" descr="class-fondblanc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04925"/>
            <a:ext cx="923925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9" r:id="rId2"/>
    <p:sldLayoutId id="2147483698" r:id="rId3"/>
    <p:sldLayoutId id="2147483697" r:id="rId4"/>
    <p:sldLayoutId id="2147483696" r:id="rId5"/>
    <p:sldLayoutId id="2147483695" r:id="rId6"/>
    <p:sldLayoutId id="2147483694" r:id="rId7"/>
    <p:sldLayoutId id="2147483693" r:id="rId8"/>
    <p:sldLayoutId id="2147483692" r:id="rId9"/>
    <p:sldLayoutId id="2147483691" r:id="rId10"/>
    <p:sldLayoutId id="2147483690" r:id="rId11"/>
    <p:sldLayoutId id="214748370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rial" charset="0"/>
        </a:defRPr>
      </a:lvl9pPr>
    </p:titleStyle>
    <p:bodyStyle>
      <a:lvl1pPr marL="342900" indent="-1524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6200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811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>
                <a:latin typeface="+mn-lt"/>
              </a:rPr>
              <a:t>-   [BAO radio]  </a:t>
            </a:r>
            <a:r>
              <a:rPr lang="fr-FR" dirty="0" smtClean="0">
                <a:latin typeface="+mn-lt"/>
              </a:rPr>
              <a:t>Avril 2014, Philippe ABBON, </a:t>
            </a:r>
            <a:endParaRPr lang="fr-FR" dirty="0">
              <a:latin typeface="+mn-lt"/>
            </a:endParaRPr>
          </a:p>
        </p:txBody>
      </p:sp>
      <p:sp>
        <p:nvSpPr>
          <p:cNvPr id="89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33DA3-BACA-4445-8623-ADB11FADE4D7}" type="slidenum">
              <a:rPr lang="fr-FR" smtClean="0"/>
              <a:pPr>
                <a:defRPr/>
              </a:pPr>
              <a:t>1</a:t>
            </a:fld>
            <a:r>
              <a:rPr lang="fr-FR" dirty="0" smtClean="0"/>
              <a:t>/2</a:t>
            </a:r>
            <a:endParaRPr lang="fr-FR" dirty="0" smtClean="0"/>
          </a:p>
        </p:txBody>
      </p:sp>
      <p:sp>
        <p:nvSpPr>
          <p:cNvPr id="6150" name="Rectangle 13"/>
          <p:cNvSpPr>
            <a:spLocks noChangeArrowheads="1"/>
          </p:cNvSpPr>
          <p:nvPr/>
        </p:nvSpPr>
        <p:spPr bwMode="auto">
          <a:xfrm>
            <a:off x="2271681" y="106317"/>
            <a:ext cx="62745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en-US" sz="2000" b="1" dirty="0" err="1">
                <a:solidFill>
                  <a:schemeClr val="accent2"/>
                </a:solidFill>
              </a:rPr>
              <a:t>Analogique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</a:rPr>
              <a:t>PAON4 : </a:t>
            </a:r>
            <a:r>
              <a:rPr lang="en-US" sz="2000" b="1" dirty="0" err="1" smtClean="0">
                <a:solidFill>
                  <a:schemeClr val="accent2"/>
                </a:solidFill>
              </a:rPr>
              <a:t>préparation</a:t>
            </a:r>
            <a:r>
              <a:rPr lang="en-US" sz="2000" b="1" dirty="0" smtClean="0">
                <a:solidFill>
                  <a:schemeClr val="accent2"/>
                </a:solidFill>
              </a:rPr>
              <a:t> installation à </a:t>
            </a:r>
            <a:r>
              <a:rPr lang="en-US" sz="2000" b="1" dirty="0" err="1" smtClean="0">
                <a:solidFill>
                  <a:schemeClr val="accent2"/>
                </a:solidFill>
              </a:rPr>
              <a:t>Nançay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" name="Forme libre 3"/>
          <p:cNvSpPr/>
          <p:nvPr/>
        </p:nvSpPr>
        <p:spPr bwMode="auto">
          <a:xfrm>
            <a:off x="1352551" y="1082415"/>
            <a:ext cx="1023206" cy="357187"/>
          </a:xfrm>
          <a:custGeom>
            <a:avLst/>
            <a:gdLst>
              <a:gd name="connsiteX0" fmla="*/ 0 w 1724025"/>
              <a:gd name="connsiteY0" fmla="*/ 38100 h 714375"/>
              <a:gd name="connsiteX1" fmla="*/ 838200 w 1724025"/>
              <a:gd name="connsiteY1" fmla="*/ 714375 h 714375"/>
              <a:gd name="connsiteX2" fmla="*/ 1676400 w 1724025"/>
              <a:gd name="connsiteY2" fmla="*/ 38100 h 714375"/>
              <a:gd name="connsiteX3" fmla="*/ 1724025 w 1724025"/>
              <a:gd name="connsiteY3" fmla="*/ 0 h 71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4025" h="714375">
                <a:moveTo>
                  <a:pt x="0" y="38100"/>
                </a:moveTo>
                <a:cubicBezTo>
                  <a:pt x="279400" y="376237"/>
                  <a:pt x="558800" y="714375"/>
                  <a:pt x="838200" y="714375"/>
                </a:cubicBezTo>
                <a:cubicBezTo>
                  <a:pt x="1117600" y="714375"/>
                  <a:pt x="1676400" y="38100"/>
                  <a:pt x="1676400" y="38100"/>
                </a:cubicBezTo>
                <a:lnTo>
                  <a:pt x="1724025" y="0"/>
                </a:ln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Forme libre 31"/>
          <p:cNvSpPr/>
          <p:nvPr/>
        </p:nvSpPr>
        <p:spPr bwMode="auto">
          <a:xfrm>
            <a:off x="1403648" y="4079925"/>
            <a:ext cx="1023206" cy="357187"/>
          </a:xfrm>
          <a:custGeom>
            <a:avLst/>
            <a:gdLst>
              <a:gd name="connsiteX0" fmla="*/ 0 w 1724025"/>
              <a:gd name="connsiteY0" fmla="*/ 38100 h 714375"/>
              <a:gd name="connsiteX1" fmla="*/ 838200 w 1724025"/>
              <a:gd name="connsiteY1" fmla="*/ 714375 h 714375"/>
              <a:gd name="connsiteX2" fmla="*/ 1676400 w 1724025"/>
              <a:gd name="connsiteY2" fmla="*/ 38100 h 714375"/>
              <a:gd name="connsiteX3" fmla="*/ 1724025 w 1724025"/>
              <a:gd name="connsiteY3" fmla="*/ 0 h 71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4025" h="714375">
                <a:moveTo>
                  <a:pt x="0" y="38100"/>
                </a:moveTo>
                <a:cubicBezTo>
                  <a:pt x="279400" y="376237"/>
                  <a:pt x="558800" y="714375"/>
                  <a:pt x="838200" y="714375"/>
                </a:cubicBezTo>
                <a:cubicBezTo>
                  <a:pt x="1117600" y="714375"/>
                  <a:pt x="1676400" y="38100"/>
                  <a:pt x="1676400" y="38100"/>
                </a:cubicBezTo>
                <a:lnTo>
                  <a:pt x="1724025" y="0"/>
                </a:ln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Forme libre 34"/>
          <p:cNvSpPr/>
          <p:nvPr/>
        </p:nvSpPr>
        <p:spPr bwMode="auto">
          <a:xfrm>
            <a:off x="3539159" y="2243721"/>
            <a:ext cx="1023206" cy="357187"/>
          </a:xfrm>
          <a:custGeom>
            <a:avLst/>
            <a:gdLst>
              <a:gd name="connsiteX0" fmla="*/ 0 w 1724025"/>
              <a:gd name="connsiteY0" fmla="*/ 38100 h 714375"/>
              <a:gd name="connsiteX1" fmla="*/ 838200 w 1724025"/>
              <a:gd name="connsiteY1" fmla="*/ 714375 h 714375"/>
              <a:gd name="connsiteX2" fmla="*/ 1676400 w 1724025"/>
              <a:gd name="connsiteY2" fmla="*/ 38100 h 714375"/>
              <a:gd name="connsiteX3" fmla="*/ 1724025 w 1724025"/>
              <a:gd name="connsiteY3" fmla="*/ 0 h 71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4025" h="714375">
                <a:moveTo>
                  <a:pt x="0" y="38100"/>
                </a:moveTo>
                <a:cubicBezTo>
                  <a:pt x="279400" y="376237"/>
                  <a:pt x="558800" y="714375"/>
                  <a:pt x="838200" y="714375"/>
                </a:cubicBezTo>
                <a:cubicBezTo>
                  <a:pt x="1117600" y="714375"/>
                  <a:pt x="1676400" y="38100"/>
                  <a:pt x="1676400" y="38100"/>
                </a:cubicBezTo>
                <a:lnTo>
                  <a:pt x="1724025" y="0"/>
                </a:ln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Forme libre 36"/>
          <p:cNvSpPr/>
          <p:nvPr/>
        </p:nvSpPr>
        <p:spPr bwMode="auto">
          <a:xfrm>
            <a:off x="5745038" y="2238958"/>
            <a:ext cx="1023206" cy="357187"/>
          </a:xfrm>
          <a:custGeom>
            <a:avLst/>
            <a:gdLst>
              <a:gd name="connsiteX0" fmla="*/ 0 w 1724025"/>
              <a:gd name="connsiteY0" fmla="*/ 38100 h 714375"/>
              <a:gd name="connsiteX1" fmla="*/ 838200 w 1724025"/>
              <a:gd name="connsiteY1" fmla="*/ 714375 h 714375"/>
              <a:gd name="connsiteX2" fmla="*/ 1676400 w 1724025"/>
              <a:gd name="connsiteY2" fmla="*/ 38100 h 714375"/>
              <a:gd name="connsiteX3" fmla="*/ 1724025 w 1724025"/>
              <a:gd name="connsiteY3" fmla="*/ 0 h 71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4025" h="714375">
                <a:moveTo>
                  <a:pt x="0" y="38100"/>
                </a:moveTo>
                <a:cubicBezTo>
                  <a:pt x="279400" y="376237"/>
                  <a:pt x="558800" y="714375"/>
                  <a:pt x="838200" y="714375"/>
                </a:cubicBezTo>
                <a:cubicBezTo>
                  <a:pt x="1117600" y="714375"/>
                  <a:pt x="1676400" y="38100"/>
                  <a:pt x="1676400" y="38100"/>
                </a:cubicBezTo>
                <a:lnTo>
                  <a:pt x="1724025" y="0"/>
                </a:ln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604579" y="764704"/>
            <a:ext cx="519149" cy="2462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LNA</a:t>
            </a:r>
            <a:endParaRPr lang="fr-FR" dirty="0"/>
          </a:p>
        </p:txBody>
      </p:sp>
      <p:sp>
        <p:nvSpPr>
          <p:cNvPr id="39" name="ZoneTexte 38"/>
          <p:cNvSpPr txBox="1"/>
          <p:nvPr/>
        </p:nvSpPr>
        <p:spPr>
          <a:xfrm>
            <a:off x="1655676" y="3767123"/>
            <a:ext cx="519149" cy="2462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LNA</a:t>
            </a:r>
            <a:endParaRPr lang="fr-FR" dirty="0"/>
          </a:p>
        </p:txBody>
      </p:sp>
      <p:sp>
        <p:nvSpPr>
          <p:cNvPr id="44" name="ZoneTexte 43"/>
          <p:cNvSpPr txBox="1"/>
          <p:nvPr/>
        </p:nvSpPr>
        <p:spPr>
          <a:xfrm>
            <a:off x="3791186" y="1911044"/>
            <a:ext cx="519149" cy="2462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LNA</a:t>
            </a:r>
            <a:endParaRPr lang="fr-FR" dirty="0"/>
          </a:p>
        </p:txBody>
      </p:sp>
      <p:sp>
        <p:nvSpPr>
          <p:cNvPr id="46" name="ZoneTexte 45"/>
          <p:cNvSpPr txBox="1"/>
          <p:nvPr/>
        </p:nvSpPr>
        <p:spPr>
          <a:xfrm>
            <a:off x="5997066" y="1992737"/>
            <a:ext cx="519149" cy="2462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LNA</a:t>
            </a:r>
            <a:endParaRPr lang="fr-FR" dirty="0"/>
          </a:p>
        </p:txBody>
      </p:sp>
      <p:sp>
        <p:nvSpPr>
          <p:cNvPr id="49" name="ZoneTexte 48"/>
          <p:cNvSpPr txBox="1"/>
          <p:nvPr/>
        </p:nvSpPr>
        <p:spPr>
          <a:xfrm>
            <a:off x="3171611" y="3011773"/>
            <a:ext cx="788321" cy="2462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Mixeur</a:t>
            </a:r>
            <a:endParaRPr lang="fr-FR" dirty="0"/>
          </a:p>
        </p:txBody>
      </p:sp>
      <p:sp>
        <p:nvSpPr>
          <p:cNvPr id="9" name="Forme libre 8"/>
          <p:cNvSpPr/>
          <p:nvPr/>
        </p:nvSpPr>
        <p:spPr bwMode="auto">
          <a:xfrm>
            <a:off x="1873890" y="1685823"/>
            <a:ext cx="1401965" cy="1449060"/>
          </a:xfrm>
          <a:custGeom>
            <a:avLst/>
            <a:gdLst>
              <a:gd name="connsiteX0" fmla="*/ 0 w 1114657"/>
              <a:gd name="connsiteY0" fmla="*/ 0 h 1303177"/>
              <a:gd name="connsiteX1" fmla="*/ 352425 w 1114657"/>
              <a:gd name="connsiteY1" fmla="*/ 1009650 h 1303177"/>
              <a:gd name="connsiteX2" fmla="*/ 1047750 w 1114657"/>
              <a:gd name="connsiteY2" fmla="*/ 1266825 h 1303177"/>
              <a:gd name="connsiteX3" fmla="*/ 1047750 w 1114657"/>
              <a:gd name="connsiteY3" fmla="*/ 1295400 h 130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4657" h="1303177">
                <a:moveTo>
                  <a:pt x="0" y="0"/>
                </a:moveTo>
                <a:cubicBezTo>
                  <a:pt x="88900" y="399256"/>
                  <a:pt x="177800" y="798513"/>
                  <a:pt x="352425" y="1009650"/>
                </a:cubicBezTo>
                <a:cubicBezTo>
                  <a:pt x="527050" y="1220787"/>
                  <a:pt x="931863" y="1219200"/>
                  <a:pt x="1047750" y="1266825"/>
                </a:cubicBezTo>
                <a:cubicBezTo>
                  <a:pt x="1163638" y="1314450"/>
                  <a:pt x="1105694" y="1304925"/>
                  <a:pt x="1047750" y="1295400"/>
                </a:cubicBezTo>
              </a:path>
            </a:pathLst>
          </a:cu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Forme libre 11"/>
          <p:cNvSpPr/>
          <p:nvPr/>
        </p:nvSpPr>
        <p:spPr bwMode="auto">
          <a:xfrm>
            <a:off x="1915249" y="3238423"/>
            <a:ext cx="1335638" cy="2000746"/>
          </a:xfrm>
          <a:custGeom>
            <a:avLst/>
            <a:gdLst>
              <a:gd name="connsiteX0" fmla="*/ 2138 w 1335638"/>
              <a:gd name="connsiteY0" fmla="*/ 1022680 h 1674848"/>
              <a:gd name="connsiteX1" fmla="*/ 135488 w 1335638"/>
              <a:gd name="connsiteY1" fmla="*/ 1670380 h 1674848"/>
              <a:gd name="connsiteX2" fmla="*/ 868913 w 1335638"/>
              <a:gd name="connsiteY2" fmla="*/ 1251280 h 1674848"/>
              <a:gd name="connsiteX3" fmla="*/ 1078463 w 1335638"/>
              <a:gd name="connsiteY3" fmla="*/ 194005 h 1674848"/>
              <a:gd name="connsiteX4" fmla="*/ 1335638 w 1335638"/>
              <a:gd name="connsiteY4" fmla="*/ 3505 h 1674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5638" h="1674848">
                <a:moveTo>
                  <a:pt x="2138" y="1022680"/>
                </a:moveTo>
                <a:cubicBezTo>
                  <a:pt x="-3418" y="1327480"/>
                  <a:pt x="-8974" y="1632280"/>
                  <a:pt x="135488" y="1670380"/>
                </a:cubicBezTo>
                <a:cubicBezTo>
                  <a:pt x="279950" y="1708480"/>
                  <a:pt x="711751" y="1497342"/>
                  <a:pt x="868913" y="1251280"/>
                </a:cubicBezTo>
                <a:cubicBezTo>
                  <a:pt x="1026075" y="1005218"/>
                  <a:pt x="1000676" y="401967"/>
                  <a:pt x="1078463" y="194005"/>
                </a:cubicBezTo>
                <a:cubicBezTo>
                  <a:pt x="1156250" y="-13957"/>
                  <a:pt x="1245944" y="-5226"/>
                  <a:pt x="1335638" y="3505"/>
                </a:cubicBezTo>
              </a:path>
            </a:pathLst>
          </a:cu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Forme libre 12"/>
          <p:cNvSpPr/>
          <p:nvPr/>
        </p:nvSpPr>
        <p:spPr bwMode="auto">
          <a:xfrm>
            <a:off x="4028710" y="2458618"/>
            <a:ext cx="949190" cy="644294"/>
          </a:xfrm>
          <a:custGeom>
            <a:avLst/>
            <a:gdLst>
              <a:gd name="connsiteX0" fmla="*/ 171450 w 706859"/>
              <a:gd name="connsiteY0" fmla="*/ 0 h 657225"/>
              <a:gd name="connsiteX1" fmla="*/ 704850 w 706859"/>
              <a:gd name="connsiteY1" fmla="*/ 552450 h 657225"/>
              <a:gd name="connsiteX2" fmla="*/ 0 w 706859"/>
              <a:gd name="connsiteY2" fmla="*/ 657225 h 65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6859" h="657225">
                <a:moveTo>
                  <a:pt x="171450" y="0"/>
                </a:moveTo>
                <a:cubicBezTo>
                  <a:pt x="452437" y="221456"/>
                  <a:pt x="733425" y="442913"/>
                  <a:pt x="704850" y="552450"/>
                </a:cubicBezTo>
                <a:cubicBezTo>
                  <a:pt x="676275" y="661987"/>
                  <a:pt x="117475" y="636588"/>
                  <a:pt x="0" y="657225"/>
                </a:cubicBezTo>
              </a:path>
            </a:pathLst>
          </a:cu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Forme libre 13"/>
          <p:cNvSpPr/>
          <p:nvPr/>
        </p:nvSpPr>
        <p:spPr bwMode="auto">
          <a:xfrm>
            <a:off x="3990975" y="2596144"/>
            <a:ext cx="2445705" cy="661849"/>
          </a:xfrm>
          <a:custGeom>
            <a:avLst/>
            <a:gdLst>
              <a:gd name="connsiteX0" fmla="*/ 2257425 w 2445705"/>
              <a:gd name="connsiteY0" fmla="*/ 0 h 890918"/>
              <a:gd name="connsiteX1" fmla="*/ 2219325 w 2445705"/>
              <a:gd name="connsiteY1" fmla="*/ 781050 h 890918"/>
              <a:gd name="connsiteX2" fmla="*/ 0 w 2445705"/>
              <a:gd name="connsiteY2" fmla="*/ 866775 h 890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5705" h="890918">
                <a:moveTo>
                  <a:pt x="2257425" y="0"/>
                </a:moveTo>
                <a:cubicBezTo>
                  <a:pt x="2426494" y="318293"/>
                  <a:pt x="2595563" y="636587"/>
                  <a:pt x="2219325" y="781050"/>
                </a:cubicBezTo>
                <a:cubicBezTo>
                  <a:pt x="1843087" y="925513"/>
                  <a:pt x="921543" y="896144"/>
                  <a:pt x="0" y="866775"/>
                </a:cubicBezTo>
              </a:path>
            </a:pathLst>
          </a:cu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Forme libre 15"/>
          <p:cNvSpPr/>
          <p:nvPr/>
        </p:nvSpPr>
        <p:spPr bwMode="auto">
          <a:xfrm>
            <a:off x="3407730" y="3242418"/>
            <a:ext cx="3481375" cy="1295630"/>
          </a:xfrm>
          <a:custGeom>
            <a:avLst/>
            <a:gdLst>
              <a:gd name="connsiteX0" fmla="*/ 5076825 w 5076825"/>
              <a:gd name="connsiteY0" fmla="*/ 1238250 h 1295630"/>
              <a:gd name="connsiteX1" fmla="*/ 781050 w 5076825"/>
              <a:gd name="connsiteY1" fmla="*/ 1152525 h 1295630"/>
              <a:gd name="connsiteX2" fmla="*/ 0 w 5076825"/>
              <a:gd name="connsiteY2" fmla="*/ 0 h 1295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76825" h="1295630">
                <a:moveTo>
                  <a:pt x="5076825" y="1238250"/>
                </a:moveTo>
                <a:cubicBezTo>
                  <a:pt x="3352006" y="1298575"/>
                  <a:pt x="1627187" y="1358900"/>
                  <a:pt x="781050" y="1152525"/>
                </a:cubicBezTo>
                <a:cubicBezTo>
                  <a:pt x="-65088" y="946150"/>
                  <a:pt x="107950" y="184150"/>
                  <a:pt x="0" y="0"/>
                </a:cubicBezTo>
              </a:path>
            </a:pathLst>
          </a:custGeom>
          <a:noFill/>
          <a:ln w="762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Connecteur droit 17"/>
          <p:cNvCxnSpPr/>
          <p:nvPr/>
        </p:nvCxnSpPr>
        <p:spPr bwMode="auto">
          <a:xfrm flipV="1">
            <a:off x="1833525" y="1931967"/>
            <a:ext cx="259574" cy="27102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Connecteur droit 53"/>
          <p:cNvCxnSpPr/>
          <p:nvPr/>
        </p:nvCxnSpPr>
        <p:spPr bwMode="auto">
          <a:xfrm flipV="1">
            <a:off x="2777489" y="4013344"/>
            <a:ext cx="259574" cy="27102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Connecteur droit 57"/>
          <p:cNvCxnSpPr/>
          <p:nvPr/>
        </p:nvCxnSpPr>
        <p:spPr bwMode="auto">
          <a:xfrm flipV="1">
            <a:off x="5236443" y="3102912"/>
            <a:ext cx="259574" cy="27102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ZoneTexte 18"/>
          <p:cNvSpPr txBox="1"/>
          <p:nvPr/>
        </p:nvSpPr>
        <p:spPr>
          <a:xfrm>
            <a:off x="2174825" y="1675547"/>
            <a:ext cx="465612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92D050"/>
                </a:solidFill>
              </a:rPr>
              <a:t>2</a:t>
            </a:r>
            <a:endParaRPr lang="fr-FR" sz="1600" dirty="0">
              <a:solidFill>
                <a:srgbClr val="92D050"/>
              </a:solidFill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3037063" y="4069519"/>
            <a:ext cx="465612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92D050"/>
                </a:solidFill>
              </a:rPr>
              <a:t>2</a:t>
            </a:r>
            <a:endParaRPr lang="fr-FR" sz="1600" dirty="0">
              <a:solidFill>
                <a:srgbClr val="92D050"/>
              </a:solidFill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4077530" y="2682327"/>
            <a:ext cx="465612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92D050"/>
                </a:solidFill>
              </a:rPr>
              <a:t>2</a:t>
            </a:r>
            <a:endParaRPr lang="fr-FR" sz="1600" dirty="0">
              <a:solidFill>
                <a:srgbClr val="92D050"/>
              </a:solidFill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5302260" y="2808279"/>
            <a:ext cx="465612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92D050"/>
                </a:solidFill>
              </a:rPr>
              <a:t>2</a:t>
            </a:r>
            <a:endParaRPr lang="fr-FR" sz="1600" dirty="0">
              <a:solidFill>
                <a:srgbClr val="92D050"/>
              </a:solidFill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5366435" y="4074111"/>
            <a:ext cx="465612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002060"/>
                </a:solidFill>
              </a:rPr>
              <a:t>8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2922" y="2881305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" name="Forme libre 68"/>
          <p:cNvSpPr/>
          <p:nvPr/>
        </p:nvSpPr>
        <p:spPr bwMode="auto">
          <a:xfrm flipH="1">
            <a:off x="4937130" y="4305312"/>
            <a:ext cx="152609" cy="413303"/>
          </a:xfrm>
          <a:custGeom>
            <a:avLst/>
            <a:gdLst>
              <a:gd name="connsiteX0" fmla="*/ 5076825 w 5076825"/>
              <a:gd name="connsiteY0" fmla="*/ 1238250 h 1295630"/>
              <a:gd name="connsiteX1" fmla="*/ 781050 w 5076825"/>
              <a:gd name="connsiteY1" fmla="*/ 1152525 h 1295630"/>
              <a:gd name="connsiteX2" fmla="*/ 0 w 5076825"/>
              <a:gd name="connsiteY2" fmla="*/ 0 h 1295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76825" h="1295630">
                <a:moveTo>
                  <a:pt x="5076825" y="1238250"/>
                </a:moveTo>
                <a:cubicBezTo>
                  <a:pt x="3352006" y="1298575"/>
                  <a:pt x="1627187" y="1358900"/>
                  <a:pt x="781050" y="1152525"/>
                </a:cubicBezTo>
                <a:cubicBezTo>
                  <a:pt x="-65088" y="946150"/>
                  <a:pt x="107950" y="184150"/>
                  <a:pt x="0" y="0"/>
                </a:cubicBezTo>
              </a:path>
            </a:pathLst>
          </a:custGeom>
          <a:solidFill>
            <a:schemeClr val="bg1"/>
          </a:solidFill>
          <a:ln w="762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521089" y="1439602"/>
            <a:ext cx="788321" cy="246221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Ampli inter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4189630" y="2428958"/>
            <a:ext cx="788321" cy="246221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Ampli inter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6122054" y="2595513"/>
            <a:ext cx="788321" cy="246221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Ampli inter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1403648" y="4441310"/>
            <a:ext cx="788321" cy="246221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Ampli inter</a:t>
            </a:r>
          </a:p>
        </p:txBody>
      </p:sp>
      <p:sp>
        <p:nvSpPr>
          <p:cNvPr id="3" name="Forme libre 2"/>
          <p:cNvSpPr/>
          <p:nvPr/>
        </p:nvSpPr>
        <p:spPr bwMode="auto">
          <a:xfrm>
            <a:off x="1704975" y="991320"/>
            <a:ext cx="180975" cy="418380"/>
          </a:xfrm>
          <a:custGeom>
            <a:avLst/>
            <a:gdLst>
              <a:gd name="connsiteX0" fmla="*/ 180975 w 180975"/>
              <a:gd name="connsiteY0" fmla="*/ 418380 h 418380"/>
              <a:gd name="connsiteX1" fmla="*/ 28575 w 180975"/>
              <a:gd name="connsiteY1" fmla="*/ 208830 h 418380"/>
              <a:gd name="connsiteX2" fmla="*/ 19050 w 180975"/>
              <a:gd name="connsiteY2" fmla="*/ 18330 h 418380"/>
              <a:gd name="connsiteX3" fmla="*/ 0 w 180975"/>
              <a:gd name="connsiteY3" fmla="*/ 18330 h 418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975" h="418380">
                <a:moveTo>
                  <a:pt x="180975" y="418380"/>
                </a:moveTo>
                <a:cubicBezTo>
                  <a:pt x="118268" y="346942"/>
                  <a:pt x="55562" y="275505"/>
                  <a:pt x="28575" y="208830"/>
                </a:cubicBezTo>
                <a:cubicBezTo>
                  <a:pt x="1587" y="142155"/>
                  <a:pt x="23812" y="50080"/>
                  <a:pt x="19050" y="18330"/>
                </a:cubicBezTo>
                <a:cubicBezTo>
                  <a:pt x="14288" y="-13420"/>
                  <a:pt x="7144" y="2455"/>
                  <a:pt x="0" y="18330"/>
                </a:cubicBezTo>
              </a:path>
            </a:pathLst>
          </a:cu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Forme libre 40"/>
          <p:cNvSpPr/>
          <p:nvPr/>
        </p:nvSpPr>
        <p:spPr bwMode="auto">
          <a:xfrm>
            <a:off x="3982176" y="2163349"/>
            <a:ext cx="180975" cy="418380"/>
          </a:xfrm>
          <a:custGeom>
            <a:avLst/>
            <a:gdLst>
              <a:gd name="connsiteX0" fmla="*/ 180975 w 180975"/>
              <a:gd name="connsiteY0" fmla="*/ 418380 h 418380"/>
              <a:gd name="connsiteX1" fmla="*/ 28575 w 180975"/>
              <a:gd name="connsiteY1" fmla="*/ 208830 h 418380"/>
              <a:gd name="connsiteX2" fmla="*/ 19050 w 180975"/>
              <a:gd name="connsiteY2" fmla="*/ 18330 h 418380"/>
              <a:gd name="connsiteX3" fmla="*/ 0 w 180975"/>
              <a:gd name="connsiteY3" fmla="*/ 18330 h 418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975" h="418380">
                <a:moveTo>
                  <a:pt x="180975" y="418380"/>
                </a:moveTo>
                <a:cubicBezTo>
                  <a:pt x="118268" y="346942"/>
                  <a:pt x="55562" y="275505"/>
                  <a:pt x="28575" y="208830"/>
                </a:cubicBezTo>
                <a:cubicBezTo>
                  <a:pt x="1587" y="142155"/>
                  <a:pt x="23812" y="50080"/>
                  <a:pt x="19050" y="18330"/>
                </a:cubicBezTo>
                <a:cubicBezTo>
                  <a:pt x="14288" y="-13420"/>
                  <a:pt x="7144" y="2455"/>
                  <a:pt x="0" y="18330"/>
                </a:cubicBezTo>
              </a:path>
            </a:pathLst>
          </a:cu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Forme libre 41"/>
          <p:cNvSpPr/>
          <p:nvPr/>
        </p:nvSpPr>
        <p:spPr bwMode="auto">
          <a:xfrm>
            <a:off x="6166153" y="2208361"/>
            <a:ext cx="180975" cy="418380"/>
          </a:xfrm>
          <a:custGeom>
            <a:avLst/>
            <a:gdLst>
              <a:gd name="connsiteX0" fmla="*/ 180975 w 180975"/>
              <a:gd name="connsiteY0" fmla="*/ 418380 h 418380"/>
              <a:gd name="connsiteX1" fmla="*/ 28575 w 180975"/>
              <a:gd name="connsiteY1" fmla="*/ 208830 h 418380"/>
              <a:gd name="connsiteX2" fmla="*/ 19050 w 180975"/>
              <a:gd name="connsiteY2" fmla="*/ 18330 h 418380"/>
              <a:gd name="connsiteX3" fmla="*/ 0 w 180975"/>
              <a:gd name="connsiteY3" fmla="*/ 18330 h 418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975" h="418380">
                <a:moveTo>
                  <a:pt x="180975" y="418380"/>
                </a:moveTo>
                <a:cubicBezTo>
                  <a:pt x="118268" y="346942"/>
                  <a:pt x="55562" y="275505"/>
                  <a:pt x="28575" y="208830"/>
                </a:cubicBezTo>
                <a:cubicBezTo>
                  <a:pt x="1587" y="142155"/>
                  <a:pt x="23812" y="50080"/>
                  <a:pt x="19050" y="18330"/>
                </a:cubicBezTo>
                <a:cubicBezTo>
                  <a:pt x="14288" y="-13420"/>
                  <a:pt x="7144" y="2455"/>
                  <a:pt x="0" y="18330"/>
                </a:cubicBezTo>
              </a:path>
            </a:pathLst>
          </a:cu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Forme libre 42"/>
          <p:cNvSpPr/>
          <p:nvPr/>
        </p:nvSpPr>
        <p:spPr bwMode="auto">
          <a:xfrm>
            <a:off x="1824761" y="3961478"/>
            <a:ext cx="180975" cy="418380"/>
          </a:xfrm>
          <a:custGeom>
            <a:avLst/>
            <a:gdLst>
              <a:gd name="connsiteX0" fmla="*/ 180975 w 180975"/>
              <a:gd name="connsiteY0" fmla="*/ 418380 h 418380"/>
              <a:gd name="connsiteX1" fmla="*/ 28575 w 180975"/>
              <a:gd name="connsiteY1" fmla="*/ 208830 h 418380"/>
              <a:gd name="connsiteX2" fmla="*/ 19050 w 180975"/>
              <a:gd name="connsiteY2" fmla="*/ 18330 h 418380"/>
              <a:gd name="connsiteX3" fmla="*/ 0 w 180975"/>
              <a:gd name="connsiteY3" fmla="*/ 18330 h 418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975" h="418380">
                <a:moveTo>
                  <a:pt x="180975" y="418380"/>
                </a:moveTo>
                <a:cubicBezTo>
                  <a:pt x="118268" y="346942"/>
                  <a:pt x="55562" y="275505"/>
                  <a:pt x="28575" y="208830"/>
                </a:cubicBezTo>
                <a:cubicBezTo>
                  <a:pt x="1587" y="142155"/>
                  <a:pt x="23812" y="50080"/>
                  <a:pt x="19050" y="18330"/>
                </a:cubicBezTo>
                <a:cubicBezTo>
                  <a:pt x="14288" y="-13420"/>
                  <a:pt x="7144" y="2455"/>
                  <a:pt x="0" y="18330"/>
                </a:cubicBezTo>
              </a:path>
            </a:pathLst>
          </a:cu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97012" y="1019142"/>
            <a:ext cx="45295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accent6"/>
                </a:solidFill>
              </a:rPr>
              <a:t>L1</a:t>
            </a:r>
            <a:endParaRPr lang="fr-FR" sz="1200" dirty="0">
              <a:solidFill>
                <a:schemeClr val="accent6"/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2262510" y="2335507"/>
            <a:ext cx="4529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00B050"/>
                </a:solidFill>
              </a:rPr>
              <a:t>L2</a:t>
            </a:r>
            <a:endParaRPr lang="fr-FR" sz="1200" dirty="0">
              <a:solidFill>
                <a:srgbClr val="00B050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4060818" y="4122747"/>
            <a:ext cx="8859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accent6"/>
                </a:solidFill>
              </a:rPr>
              <a:t>L3=50m</a:t>
            </a:r>
            <a:endParaRPr lang="fr-FR" sz="1200" dirty="0">
              <a:solidFill>
                <a:schemeClr val="accent6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910375" y="3812577"/>
            <a:ext cx="2021035" cy="164209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8248175" y="4377856"/>
            <a:ext cx="595528" cy="2462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ADC</a:t>
            </a:r>
            <a:endParaRPr lang="fr-FR" dirty="0"/>
          </a:p>
        </p:txBody>
      </p:sp>
      <p:cxnSp>
        <p:nvCxnSpPr>
          <p:cNvPr id="10" name="Connecteur en angle 9"/>
          <p:cNvCxnSpPr/>
          <p:nvPr/>
        </p:nvCxnSpPr>
        <p:spPr bwMode="auto">
          <a:xfrm>
            <a:off x="6910375" y="4489077"/>
            <a:ext cx="1337800" cy="12700"/>
          </a:xfrm>
          <a:prstGeom prst="bentConnector3">
            <a:avLst/>
          </a:prstGeom>
          <a:solidFill>
            <a:schemeClr val="accent1"/>
          </a:solidFill>
          <a:ln w="635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ZoneTexte 10"/>
          <p:cNvSpPr txBox="1"/>
          <p:nvPr/>
        </p:nvSpPr>
        <p:spPr>
          <a:xfrm>
            <a:off x="7128284" y="3566356"/>
            <a:ext cx="7926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Conteneur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6889105" y="4379858"/>
            <a:ext cx="95163" cy="253767"/>
          </a:xfrm>
          <a:prstGeom prst="rect">
            <a:avLst/>
          </a:prstGeom>
          <a:solidFill>
            <a:srgbClr val="FF99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4060818" y="2187558"/>
            <a:ext cx="45295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accent6"/>
                </a:solidFill>
              </a:rPr>
              <a:t>L1</a:t>
            </a:r>
            <a:endParaRPr lang="fr-FR" sz="1200" dirty="0">
              <a:solidFill>
                <a:schemeClr val="accent6"/>
              </a:solidFill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6251598" y="2260584"/>
            <a:ext cx="45295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accent6"/>
                </a:solidFill>
              </a:rPr>
              <a:t>L1</a:t>
            </a:r>
            <a:endParaRPr lang="fr-FR" sz="1200" dirty="0">
              <a:solidFill>
                <a:schemeClr val="accent6"/>
              </a:solidFill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1906551" y="4013208"/>
            <a:ext cx="45295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accent6"/>
                </a:solidFill>
              </a:rPr>
              <a:t>L1</a:t>
            </a:r>
            <a:endParaRPr lang="fr-FR" sz="1200" dirty="0">
              <a:solidFill>
                <a:schemeClr val="accent6"/>
              </a:solidFill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4973643" y="2662227"/>
            <a:ext cx="4529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00B050"/>
                </a:solidFill>
              </a:rPr>
              <a:t>L2</a:t>
            </a:r>
            <a:endParaRPr lang="fr-FR" sz="1200" dirty="0">
              <a:solidFill>
                <a:srgbClr val="00B050"/>
              </a:solidFill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5557851" y="3319461"/>
            <a:ext cx="4529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00B050"/>
                </a:solidFill>
              </a:rPr>
              <a:t>L2</a:t>
            </a:r>
            <a:endParaRPr lang="fr-FR" sz="1200" dirty="0">
              <a:solidFill>
                <a:srgbClr val="00B050"/>
              </a:solidFill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2709837" y="4853007"/>
            <a:ext cx="4529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00B050"/>
                </a:solidFill>
              </a:rPr>
              <a:t>L2</a:t>
            </a:r>
            <a:endParaRPr lang="fr-FR" sz="1200" dirty="0">
              <a:solidFill>
                <a:srgbClr val="00B050"/>
              </a:solidFill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6872319" y="946116"/>
            <a:ext cx="215426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accent6"/>
                </a:solidFill>
              </a:rPr>
              <a:t>L1= câble RG142 de 9 mètres </a:t>
            </a:r>
            <a:endParaRPr lang="fr-FR" sz="1200" dirty="0">
              <a:solidFill>
                <a:schemeClr val="accent6"/>
              </a:solidFill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6908832" y="1238220"/>
            <a:ext cx="2235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00B050"/>
                </a:solidFill>
              </a:rPr>
              <a:t>L2=  câble RG142 de ??? mètres</a:t>
            </a:r>
            <a:endParaRPr lang="fr-FR" sz="1200" dirty="0">
              <a:solidFill>
                <a:srgbClr val="00B050"/>
              </a:solidFill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6945345" y="1566837"/>
            <a:ext cx="2198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accent6"/>
                </a:solidFill>
              </a:rPr>
              <a:t>L3=câble RG58 de 50 mètres</a:t>
            </a:r>
            <a:endParaRPr lang="fr-FR" sz="1200" dirty="0">
              <a:solidFill>
                <a:schemeClr val="accent6"/>
              </a:solidFill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7127910" y="4122747"/>
            <a:ext cx="8859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accent6"/>
                </a:solidFill>
              </a:rPr>
              <a:t>L4=</a:t>
            </a:r>
            <a:r>
              <a:rPr lang="fr-FR" sz="1200" dirty="0" smtClean="0">
                <a:solidFill>
                  <a:schemeClr val="accent6"/>
                </a:solidFill>
              </a:rPr>
              <a:t>9</a:t>
            </a:r>
            <a:r>
              <a:rPr lang="fr-FR" sz="1200" dirty="0" smtClean="0">
                <a:solidFill>
                  <a:schemeClr val="accent6"/>
                </a:solidFill>
              </a:rPr>
              <a:t>m</a:t>
            </a:r>
            <a:endParaRPr lang="fr-FR" sz="1200" dirty="0">
              <a:solidFill>
                <a:schemeClr val="accent6"/>
              </a:solidFill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6981858" y="1895454"/>
            <a:ext cx="2044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accent6"/>
                </a:solidFill>
              </a:rPr>
              <a:t>L4=câble RG58 de 9</a:t>
            </a:r>
            <a:r>
              <a:rPr lang="fr-FR" sz="1200" dirty="0" smtClean="0">
                <a:solidFill>
                  <a:schemeClr val="accent6"/>
                </a:solidFill>
              </a:rPr>
              <a:t> </a:t>
            </a:r>
            <a:r>
              <a:rPr lang="fr-FR" sz="1200" dirty="0" smtClean="0">
                <a:solidFill>
                  <a:schemeClr val="accent6"/>
                </a:solidFill>
              </a:rPr>
              <a:t>mètres</a:t>
            </a:r>
            <a:endParaRPr lang="fr-FR" sz="12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47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>
                <a:latin typeface="+mn-lt"/>
              </a:rPr>
              <a:t>-   [BAO radio]  </a:t>
            </a:r>
            <a:r>
              <a:rPr lang="fr-FR" dirty="0" smtClean="0">
                <a:latin typeface="+mn-lt"/>
              </a:rPr>
              <a:t>Avril</a:t>
            </a:r>
            <a:r>
              <a:rPr lang="fr-FR" dirty="0" smtClean="0">
                <a:latin typeface="+mn-lt"/>
              </a:rPr>
              <a:t> 2014  </a:t>
            </a:r>
            <a:r>
              <a:rPr lang="fr-FR" dirty="0" smtClean="0">
                <a:latin typeface="+mn-lt"/>
              </a:rPr>
              <a:t>Philippe ABBON, </a:t>
            </a:r>
            <a:endParaRPr lang="fr-FR" dirty="0">
              <a:latin typeface="+mn-lt"/>
            </a:endParaRPr>
          </a:p>
        </p:txBody>
      </p:sp>
      <p:sp>
        <p:nvSpPr>
          <p:cNvPr id="89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33DA3-BACA-4445-8623-ADB11FADE4D7}" type="slidenum">
              <a:rPr lang="fr-FR" smtClean="0"/>
              <a:pPr>
                <a:defRPr/>
              </a:pPr>
              <a:t>2</a:t>
            </a:fld>
            <a:r>
              <a:rPr lang="fr-FR" dirty="0" smtClean="0"/>
              <a:t>/2</a:t>
            </a:r>
            <a:endParaRPr lang="fr-FR" dirty="0" smtClean="0"/>
          </a:p>
        </p:txBody>
      </p:sp>
      <p:sp>
        <p:nvSpPr>
          <p:cNvPr id="74" name="Line 461"/>
          <p:cNvSpPr>
            <a:spLocks noChangeShapeType="1"/>
          </p:cNvSpPr>
          <p:nvPr/>
        </p:nvSpPr>
        <p:spPr bwMode="auto">
          <a:xfrm flipV="1">
            <a:off x="6762780" y="3209922"/>
            <a:ext cx="1606572" cy="1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7" name="Text Box 516"/>
          <p:cNvSpPr txBox="1">
            <a:spLocks noChangeArrowheads="1"/>
          </p:cNvSpPr>
          <p:nvPr/>
        </p:nvSpPr>
        <p:spPr bwMode="auto">
          <a:xfrm>
            <a:off x="8405865" y="3100383"/>
            <a:ext cx="574196" cy="307777"/>
          </a:xfrm>
          <a:prstGeom prst="rect">
            <a:avLst/>
          </a:prstGeom>
          <a:solidFill>
            <a:srgbClr val="FFFFCC"/>
          </a:solidFill>
          <a:ln w="50800">
            <a:solidFill>
              <a:srgbClr val="339966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400" b="1" dirty="0" smtClean="0">
                <a:solidFill>
                  <a:schemeClr val="accent6"/>
                </a:solidFill>
              </a:rPr>
              <a:t>ADC</a:t>
            </a:r>
            <a:endParaRPr lang="fr-FR" sz="1400" b="1" dirty="0">
              <a:solidFill>
                <a:schemeClr val="accent6"/>
              </a:solidFill>
            </a:endParaRPr>
          </a:p>
        </p:txBody>
      </p:sp>
      <p:sp>
        <p:nvSpPr>
          <p:cNvPr id="90" name="Text Box 553"/>
          <p:cNvSpPr txBox="1">
            <a:spLocks noChangeArrowheads="1"/>
          </p:cNvSpPr>
          <p:nvPr/>
        </p:nvSpPr>
        <p:spPr bwMode="auto">
          <a:xfrm>
            <a:off x="4981467" y="3007712"/>
            <a:ext cx="1758279" cy="461665"/>
          </a:xfrm>
          <a:prstGeom prst="rect">
            <a:avLst/>
          </a:prstGeom>
          <a:solidFill>
            <a:srgbClr val="FFFFCC"/>
          </a:solidFill>
          <a:ln w="50800">
            <a:solidFill>
              <a:srgbClr val="339966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solidFill>
                  <a:schemeClr val="accent2"/>
                </a:solidFill>
                <a:latin typeface="Arial" charset="0"/>
              </a:rPr>
              <a:t>RF Prototype Card </a:t>
            </a:r>
            <a:r>
              <a:rPr lang="en-US" b="1">
                <a:solidFill>
                  <a:schemeClr val="accent2"/>
                </a:solidFill>
              </a:rPr>
              <a:t>(Version V1)</a:t>
            </a:r>
            <a:r>
              <a:rPr lang="en-US"/>
              <a:t> </a:t>
            </a:r>
          </a:p>
        </p:txBody>
      </p:sp>
      <p:sp>
        <p:nvSpPr>
          <p:cNvPr id="48" name="Rectangle 13"/>
          <p:cNvSpPr>
            <a:spLocks noChangeArrowheads="1"/>
          </p:cNvSpPr>
          <p:nvPr/>
        </p:nvSpPr>
        <p:spPr bwMode="auto">
          <a:xfrm>
            <a:off x="1212804" y="3429000"/>
            <a:ext cx="3898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1200" b="1" dirty="0" smtClean="0">
                <a:solidFill>
                  <a:schemeClr val="accent2"/>
                </a:solidFill>
              </a:rPr>
              <a:t>9</a:t>
            </a:r>
            <a:r>
              <a:rPr lang="en-US" sz="1200" b="1" dirty="0" smtClean="0">
                <a:solidFill>
                  <a:schemeClr val="accent2"/>
                </a:solidFill>
              </a:rPr>
              <a:t>m</a:t>
            </a:r>
            <a:endParaRPr lang="en-US" sz="1200" b="1" dirty="0" smtClean="0">
              <a:solidFill>
                <a:schemeClr val="accent2"/>
              </a:solidFill>
            </a:endParaRPr>
          </a:p>
        </p:txBody>
      </p:sp>
      <p:sp>
        <p:nvSpPr>
          <p:cNvPr id="52" name="Rectangle 13"/>
          <p:cNvSpPr>
            <a:spLocks noChangeArrowheads="1"/>
          </p:cNvSpPr>
          <p:nvPr/>
        </p:nvSpPr>
        <p:spPr bwMode="auto">
          <a:xfrm>
            <a:off x="5168359" y="3552316"/>
            <a:ext cx="117211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1200" b="1" dirty="0" smtClean="0">
                <a:solidFill>
                  <a:schemeClr val="accent2"/>
                </a:solidFill>
              </a:rPr>
              <a:t>Lo = 1250MHz</a:t>
            </a:r>
            <a:endParaRPr lang="en-US" sz="1200" b="1" dirty="0">
              <a:solidFill>
                <a:schemeClr val="accent2"/>
              </a:solidFill>
            </a:endParaRPr>
          </a:p>
        </p:txBody>
      </p:sp>
      <p:sp>
        <p:nvSpPr>
          <p:cNvPr id="33" name="Line 525"/>
          <p:cNvSpPr>
            <a:spLocks noChangeShapeType="1"/>
          </p:cNvSpPr>
          <p:nvPr/>
        </p:nvSpPr>
        <p:spPr bwMode="auto">
          <a:xfrm>
            <a:off x="2965712" y="3250737"/>
            <a:ext cx="2015755" cy="9364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4" name="Freeform 526"/>
          <p:cNvSpPr>
            <a:spLocks/>
          </p:cNvSpPr>
          <p:nvPr/>
        </p:nvSpPr>
        <p:spPr bwMode="auto">
          <a:xfrm>
            <a:off x="3440097" y="3088813"/>
            <a:ext cx="165100" cy="323850"/>
          </a:xfrm>
          <a:custGeom>
            <a:avLst/>
            <a:gdLst>
              <a:gd name="T0" fmla="*/ 0 w 68"/>
              <a:gd name="T1" fmla="*/ 514111920 h 204"/>
              <a:gd name="T2" fmla="*/ 265269526 w 68"/>
              <a:gd name="T3" fmla="*/ 342741247 h 204"/>
              <a:gd name="T4" fmla="*/ 135583496 w 68"/>
              <a:gd name="T5" fmla="*/ 171370623 h 204"/>
              <a:gd name="T6" fmla="*/ 400853060 w 68"/>
              <a:gd name="T7" fmla="*/ 0 h 204"/>
              <a:gd name="T8" fmla="*/ 0 60000 65536"/>
              <a:gd name="T9" fmla="*/ 0 60000 65536"/>
              <a:gd name="T10" fmla="*/ 0 60000 65536"/>
              <a:gd name="T11" fmla="*/ 0 60000 65536"/>
              <a:gd name="T12" fmla="*/ 0 w 68"/>
              <a:gd name="T13" fmla="*/ 0 h 204"/>
              <a:gd name="T14" fmla="*/ 68 w 68"/>
              <a:gd name="T15" fmla="*/ 204 h 2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" h="204">
                <a:moveTo>
                  <a:pt x="0" y="204"/>
                </a:moveTo>
                <a:cubicBezTo>
                  <a:pt x="20" y="181"/>
                  <a:pt x="41" y="159"/>
                  <a:pt x="45" y="136"/>
                </a:cubicBezTo>
                <a:cubicBezTo>
                  <a:pt x="49" y="113"/>
                  <a:pt x="19" y="91"/>
                  <a:pt x="23" y="68"/>
                </a:cubicBezTo>
                <a:cubicBezTo>
                  <a:pt x="27" y="45"/>
                  <a:pt x="47" y="22"/>
                  <a:pt x="68" y="0"/>
                </a:cubicBezTo>
              </a:path>
            </a:pathLst>
          </a:custGeom>
          <a:noFill/>
          <a:ln w="25400">
            <a:solidFill>
              <a:srgbClr val="99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6" name="Freeform 527"/>
          <p:cNvSpPr>
            <a:spLocks/>
          </p:cNvSpPr>
          <p:nvPr/>
        </p:nvSpPr>
        <p:spPr bwMode="auto">
          <a:xfrm>
            <a:off x="3513123" y="3088813"/>
            <a:ext cx="166687" cy="323850"/>
          </a:xfrm>
          <a:custGeom>
            <a:avLst/>
            <a:gdLst>
              <a:gd name="T0" fmla="*/ 0 w 68"/>
              <a:gd name="T1" fmla="*/ 514111920 h 204"/>
              <a:gd name="T2" fmla="*/ 270395685 w 68"/>
              <a:gd name="T3" fmla="*/ 342741247 h 204"/>
              <a:gd name="T4" fmla="*/ 138200658 w 68"/>
              <a:gd name="T5" fmla="*/ 171370623 h 204"/>
              <a:gd name="T6" fmla="*/ 408596381 w 68"/>
              <a:gd name="T7" fmla="*/ 0 h 204"/>
              <a:gd name="T8" fmla="*/ 0 60000 65536"/>
              <a:gd name="T9" fmla="*/ 0 60000 65536"/>
              <a:gd name="T10" fmla="*/ 0 60000 65536"/>
              <a:gd name="T11" fmla="*/ 0 60000 65536"/>
              <a:gd name="T12" fmla="*/ 0 w 68"/>
              <a:gd name="T13" fmla="*/ 0 h 204"/>
              <a:gd name="T14" fmla="*/ 68 w 68"/>
              <a:gd name="T15" fmla="*/ 204 h 2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" h="204">
                <a:moveTo>
                  <a:pt x="0" y="204"/>
                </a:moveTo>
                <a:cubicBezTo>
                  <a:pt x="20" y="181"/>
                  <a:pt x="41" y="159"/>
                  <a:pt x="45" y="136"/>
                </a:cubicBezTo>
                <a:cubicBezTo>
                  <a:pt x="49" y="113"/>
                  <a:pt x="19" y="91"/>
                  <a:pt x="23" y="68"/>
                </a:cubicBezTo>
                <a:cubicBezTo>
                  <a:pt x="27" y="45"/>
                  <a:pt x="47" y="22"/>
                  <a:pt x="68" y="0"/>
                </a:cubicBezTo>
              </a:path>
            </a:pathLst>
          </a:custGeom>
          <a:noFill/>
          <a:ln w="25400">
            <a:solidFill>
              <a:srgbClr val="99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" name="Text Box 554"/>
          <p:cNvSpPr txBox="1">
            <a:spLocks noChangeArrowheads="1"/>
          </p:cNvSpPr>
          <p:nvPr/>
        </p:nvSpPr>
        <p:spPr bwMode="auto">
          <a:xfrm>
            <a:off x="190440" y="3039737"/>
            <a:ext cx="973809" cy="307777"/>
          </a:xfrm>
          <a:prstGeom prst="rect">
            <a:avLst/>
          </a:prstGeom>
          <a:solidFill>
            <a:srgbClr val="FFFFCC"/>
          </a:solidFill>
          <a:ln w="50800">
            <a:solidFill>
              <a:srgbClr val="339966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LNA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2" name="Line 525"/>
          <p:cNvSpPr>
            <a:spLocks noChangeShapeType="1"/>
          </p:cNvSpPr>
          <p:nvPr/>
        </p:nvSpPr>
        <p:spPr bwMode="auto">
          <a:xfrm>
            <a:off x="1164249" y="3250737"/>
            <a:ext cx="1292439" cy="9363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3" name="Freeform 526"/>
          <p:cNvSpPr>
            <a:spLocks/>
          </p:cNvSpPr>
          <p:nvPr/>
        </p:nvSpPr>
        <p:spPr bwMode="auto">
          <a:xfrm>
            <a:off x="1338656" y="3088627"/>
            <a:ext cx="165100" cy="323850"/>
          </a:xfrm>
          <a:custGeom>
            <a:avLst/>
            <a:gdLst>
              <a:gd name="T0" fmla="*/ 0 w 68"/>
              <a:gd name="T1" fmla="*/ 514111920 h 204"/>
              <a:gd name="T2" fmla="*/ 265269526 w 68"/>
              <a:gd name="T3" fmla="*/ 342741247 h 204"/>
              <a:gd name="T4" fmla="*/ 135583496 w 68"/>
              <a:gd name="T5" fmla="*/ 171370623 h 204"/>
              <a:gd name="T6" fmla="*/ 400853060 w 68"/>
              <a:gd name="T7" fmla="*/ 0 h 204"/>
              <a:gd name="T8" fmla="*/ 0 60000 65536"/>
              <a:gd name="T9" fmla="*/ 0 60000 65536"/>
              <a:gd name="T10" fmla="*/ 0 60000 65536"/>
              <a:gd name="T11" fmla="*/ 0 60000 65536"/>
              <a:gd name="T12" fmla="*/ 0 w 68"/>
              <a:gd name="T13" fmla="*/ 0 h 204"/>
              <a:gd name="T14" fmla="*/ 68 w 68"/>
              <a:gd name="T15" fmla="*/ 204 h 2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" h="204">
                <a:moveTo>
                  <a:pt x="0" y="204"/>
                </a:moveTo>
                <a:cubicBezTo>
                  <a:pt x="20" y="181"/>
                  <a:pt x="41" y="159"/>
                  <a:pt x="45" y="136"/>
                </a:cubicBezTo>
                <a:cubicBezTo>
                  <a:pt x="49" y="113"/>
                  <a:pt x="19" y="91"/>
                  <a:pt x="23" y="68"/>
                </a:cubicBezTo>
                <a:cubicBezTo>
                  <a:pt x="27" y="45"/>
                  <a:pt x="47" y="22"/>
                  <a:pt x="68" y="0"/>
                </a:cubicBezTo>
              </a:path>
            </a:pathLst>
          </a:custGeom>
          <a:noFill/>
          <a:ln w="25400">
            <a:solidFill>
              <a:srgbClr val="99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5" name="Freeform 527"/>
          <p:cNvSpPr>
            <a:spLocks/>
          </p:cNvSpPr>
          <p:nvPr/>
        </p:nvSpPr>
        <p:spPr bwMode="auto">
          <a:xfrm>
            <a:off x="1265061" y="3088813"/>
            <a:ext cx="166687" cy="323850"/>
          </a:xfrm>
          <a:custGeom>
            <a:avLst/>
            <a:gdLst>
              <a:gd name="T0" fmla="*/ 0 w 68"/>
              <a:gd name="T1" fmla="*/ 514111920 h 204"/>
              <a:gd name="T2" fmla="*/ 270395685 w 68"/>
              <a:gd name="T3" fmla="*/ 342741247 h 204"/>
              <a:gd name="T4" fmla="*/ 138200658 w 68"/>
              <a:gd name="T5" fmla="*/ 171370623 h 204"/>
              <a:gd name="T6" fmla="*/ 408596381 w 68"/>
              <a:gd name="T7" fmla="*/ 0 h 204"/>
              <a:gd name="T8" fmla="*/ 0 60000 65536"/>
              <a:gd name="T9" fmla="*/ 0 60000 65536"/>
              <a:gd name="T10" fmla="*/ 0 60000 65536"/>
              <a:gd name="T11" fmla="*/ 0 60000 65536"/>
              <a:gd name="T12" fmla="*/ 0 w 68"/>
              <a:gd name="T13" fmla="*/ 0 h 204"/>
              <a:gd name="T14" fmla="*/ 68 w 68"/>
              <a:gd name="T15" fmla="*/ 204 h 2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" h="204">
                <a:moveTo>
                  <a:pt x="0" y="204"/>
                </a:moveTo>
                <a:cubicBezTo>
                  <a:pt x="20" y="181"/>
                  <a:pt x="41" y="159"/>
                  <a:pt x="45" y="136"/>
                </a:cubicBezTo>
                <a:cubicBezTo>
                  <a:pt x="49" y="113"/>
                  <a:pt x="19" y="91"/>
                  <a:pt x="23" y="68"/>
                </a:cubicBezTo>
                <a:cubicBezTo>
                  <a:pt x="27" y="45"/>
                  <a:pt x="47" y="22"/>
                  <a:pt x="68" y="0"/>
                </a:cubicBezTo>
              </a:path>
            </a:pathLst>
          </a:custGeom>
          <a:noFill/>
          <a:ln w="25400">
            <a:solidFill>
              <a:srgbClr val="99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1030239" y="2662227"/>
            <a:ext cx="85792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Arial" charset="0"/>
              </a:rPr>
              <a:t>RG142 50R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6" name="Rectangle 13"/>
          <p:cNvSpPr>
            <a:spLocks noChangeArrowheads="1"/>
          </p:cNvSpPr>
          <p:nvPr/>
        </p:nvSpPr>
        <p:spPr bwMode="auto">
          <a:xfrm>
            <a:off x="5317468" y="2719481"/>
            <a:ext cx="6735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1200" b="1" dirty="0" err="1" smtClean="0">
                <a:solidFill>
                  <a:schemeClr val="accent2"/>
                </a:solidFill>
              </a:rPr>
              <a:t>Mixeur</a:t>
            </a:r>
            <a:endParaRPr lang="en-US" sz="1200" b="1" dirty="0" smtClean="0">
              <a:solidFill>
                <a:schemeClr val="accent2"/>
              </a:solidFill>
            </a:endParaRPr>
          </a:p>
        </p:txBody>
      </p:sp>
      <p:sp>
        <p:nvSpPr>
          <p:cNvPr id="59" name="Rectangle 13"/>
          <p:cNvSpPr>
            <a:spLocks noChangeArrowheads="1"/>
          </p:cNvSpPr>
          <p:nvPr/>
        </p:nvSpPr>
        <p:spPr bwMode="auto">
          <a:xfrm>
            <a:off x="6762780" y="3502026"/>
            <a:ext cx="4667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1200" b="1" dirty="0" smtClean="0">
                <a:solidFill>
                  <a:schemeClr val="accent2"/>
                </a:solidFill>
              </a:rPr>
              <a:t>50m</a:t>
            </a:r>
            <a:endParaRPr lang="en-US" sz="1200" b="1" dirty="0">
              <a:solidFill>
                <a:schemeClr val="accent2"/>
              </a:solidFill>
            </a:endParaRPr>
          </a:p>
        </p:txBody>
      </p:sp>
      <p:sp>
        <p:nvSpPr>
          <p:cNvPr id="38" name="Text Box 554"/>
          <p:cNvSpPr txBox="1">
            <a:spLocks noChangeArrowheads="1"/>
          </p:cNvSpPr>
          <p:nvPr/>
        </p:nvSpPr>
        <p:spPr bwMode="auto">
          <a:xfrm>
            <a:off x="2456689" y="2905985"/>
            <a:ext cx="874542" cy="646331"/>
          </a:xfrm>
          <a:prstGeom prst="rect">
            <a:avLst/>
          </a:prstGeom>
          <a:solidFill>
            <a:srgbClr val="FFFFCC"/>
          </a:solidFill>
          <a:ln w="50800">
            <a:solidFill>
              <a:srgbClr val="339966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1" dirty="0">
                <a:solidFill>
                  <a:schemeClr val="accent2"/>
                </a:solidFill>
                <a:latin typeface="Arial" charset="0"/>
              </a:rPr>
              <a:t>Amplifier </a:t>
            </a:r>
            <a:r>
              <a:rPr lang="en-US" sz="1200" b="1" dirty="0" smtClean="0">
                <a:solidFill>
                  <a:schemeClr val="accent2"/>
                </a:solidFill>
                <a:latin typeface="Arial" charset="0"/>
              </a:rPr>
              <a:t>Inter</a:t>
            </a:r>
          </a:p>
          <a:p>
            <a:r>
              <a:rPr lang="en-US" sz="1200" b="1" dirty="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sz="1200" b="1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1200" b="1" dirty="0" err="1" smtClean="0">
                <a:solidFill>
                  <a:schemeClr val="accent2"/>
                </a:solidFill>
                <a:latin typeface="Arial" charset="0"/>
              </a:rPr>
              <a:t>ampli</a:t>
            </a:r>
            <a:r>
              <a:rPr lang="en-US" sz="1200" b="1" dirty="0" smtClean="0">
                <a:solidFill>
                  <a:schemeClr val="accent2"/>
                </a:solidFill>
                <a:latin typeface="Arial" charset="0"/>
              </a:rPr>
              <a:t> </a:t>
            </a:r>
            <a:endParaRPr lang="en-US" sz="1200" b="1" dirty="0">
              <a:solidFill>
                <a:schemeClr val="accent2"/>
              </a:solidFill>
            </a:endParaRPr>
          </a:p>
        </p:txBody>
      </p:sp>
      <p:sp>
        <p:nvSpPr>
          <p:cNvPr id="28" name="Text Box 554"/>
          <p:cNvSpPr txBox="1">
            <a:spLocks noChangeArrowheads="1"/>
          </p:cNvSpPr>
          <p:nvPr/>
        </p:nvSpPr>
        <p:spPr bwMode="auto">
          <a:xfrm>
            <a:off x="7164423" y="3100383"/>
            <a:ext cx="624934" cy="307777"/>
          </a:xfrm>
          <a:prstGeom prst="rect">
            <a:avLst/>
          </a:prstGeom>
          <a:solidFill>
            <a:srgbClr val="FFFFCC"/>
          </a:solidFill>
          <a:ln w="50800">
            <a:solidFill>
              <a:srgbClr val="339966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I50R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0" name="Text Box 554"/>
          <p:cNvSpPr txBox="1">
            <a:spLocks noChangeArrowheads="1"/>
          </p:cNvSpPr>
          <p:nvPr/>
        </p:nvSpPr>
        <p:spPr bwMode="auto">
          <a:xfrm>
            <a:off x="1617952" y="2976934"/>
            <a:ext cx="675346" cy="523220"/>
          </a:xfrm>
          <a:prstGeom prst="rect">
            <a:avLst/>
          </a:prstGeom>
          <a:solidFill>
            <a:srgbClr val="FFFFCC"/>
          </a:solidFill>
          <a:ln w="50800">
            <a:solidFill>
              <a:srgbClr val="339966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err="1" smtClean="0">
                <a:solidFill>
                  <a:schemeClr val="accent2"/>
                </a:solidFill>
                <a:latin typeface="Arial" charset="0"/>
              </a:rPr>
              <a:t>Att</a:t>
            </a:r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 6</a:t>
            </a:r>
          </a:p>
          <a:p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DB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1" name="Text Box 554"/>
          <p:cNvSpPr txBox="1">
            <a:spLocks noChangeArrowheads="1"/>
          </p:cNvSpPr>
          <p:nvPr/>
        </p:nvSpPr>
        <p:spPr bwMode="auto">
          <a:xfrm>
            <a:off x="4152245" y="2996376"/>
            <a:ext cx="675346" cy="523220"/>
          </a:xfrm>
          <a:prstGeom prst="rect">
            <a:avLst/>
          </a:prstGeom>
          <a:solidFill>
            <a:srgbClr val="FFFFCC"/>
          </a:solidFill>
          <a:ln w="50800">
            <a:solidFill>
              <a:srgbClr val="339966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err="1" smtClean="0">
                <a:solidFill>
                  <a:schemeClr val="accent2"/>
                </a:solidFill>
                <a:latin typeface="Arial" charset="0"/>
              </a:rPr>
              <a:t>Att</a:t>
            </a:r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 6</a:t>
            </a:r>
          </a:p>
          <a:p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DB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3440097" y="3502026"/>
            <a:ext cx="4667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1200" b="1" dirty="0" smtClean="0">
                <a:solidFill>
                  <a:schemeClr val="accent2"/>
                </a:solidFill>
              </a:rPr>
              <a:t>10m</a:t>
            </a:r>
            <a:endParaRPr lang="en-US" sz="1200" b="1" dirty="0" smtClean="0">
              <a:solidFill>
                <a:schemeClr val="accent2"/>
              </a:solidFill>
            </a:endParaRPr>
          </a:p>
        </p:txBody>
      </p:sp>
      <p:sp>
        <p:nvSpPr>
          <p:cNvPr id="27" name="Freeform 526"/>
          <p:cNvSpPr>
            <a:spLocks/>
          </p:cNvSpPr>
          <p:nvPr/>
        </p:nvSpPr>
        <p:spPr bwMode="auto">
          <a:xfrm>
            <a:off x="6872319" y="3027357"/>
            <a:ext cx="165100" cy="323850"/>
          </a:xfrm>
          <a:custGeom>
            <a:avLst/>
            <a:gdLst>
              <a:gd name="T0" fmla="*/ 0 w 68"/>
              <a:gd name="T1" fmla="*/ 514111920 h 204"/>
              <a:gd name="T2" fmla="*/ 265269526 w 68"/>
              <a:gd name="T3" fmla="*/ 342741247 h 204"/>
              <a:gd name="T4" fmla="*/ 135583496 w 68"/>
              <a:gd name="T5" fmla="*/ 171370623 h 204"/>
              <a:gd name="T6" fmla="*/ 400853060 w 68"/>
              <a:gd name="T7" fmla="*/ 0 h 204"/>
              <a:gd name="T8" fmla="*/ 0 60000 65536"/>
              <a:gd name="T9" fmla="*/ 0 60000 65536"/>
              <a:gd name="T10" fmla="*/ 0 60000 65536"/>
              <a:gd name="T11" fmla="*/ 0 60000 65536"/>
              <a:gd name="T12" fmla="*/ 0 w 68"/>
              <a:gd name="T13" fmla="*/ 0 h 204"/>
              <a:gd name="T14" fmla="*/ 68 w 68"/>
              <a:gd name="T15" fmla="*/ 204 h 2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" h="204">
                <a:moveTo>
                  <a:pt x="0" y="204"/>
                </a:moveTo>
                <a:cubicBezTo>
                  <a:pt x="20" y="181"/>
                  <a:pt x="41" y="159"/>
                  <a:pt x="45" y="136"/>
                </a:cubicBezTo>
                <a:cubicBezTo>
                  <a:pt x="49" y="113"/>
                  <a:pt x="19" y="91"/>
                  <a:pt x="23" y="68"/>
                </a:cubicBezTo>
                <a:cubicBezTo>
                  <a:pt x="27" y="45"/>
                  <a:pt x="47" y="22"/>
                  <a:pt x="68" y="0"/>
                </a:cubicBezTo>
              </a:path>
            </a:pathLst>
          </a:custGeom>
          <a:noFill/>
          <a:ln w="25400">
            <a:solidFill>
              <a:srgbClr val="99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9" name="Freeform 527"/>
          <p:cNvSpPr>
            <a:spLocks/>
          </p:cNvSpPr>
          <p:nvPr/>
        </p:nvSpPr>
        <p:spPr bwMode="auto">
          <a:xfrm>
            <a:off x="6945345" y="3027357"/>
            <a:ext cx="166687" cy="323850"/>
          </a:xfrm>
          <a:custGeom>
            <a:avLst/>
            <a:gdLst>
              <a:gd name="T0" fmla="*/ 0 w 68"/>
              <a:gd name="T1" fmla="*/ 514111920 h 204"/>
              <a:gd name="T2" fmla="*/ 270395685 w 68"/>
              <a:gd name="T3" fmla="*/ 342741247 h 204"/>
              <a:gd name="T4" fmla="*/ 138200658 w 68"/>
              <a:gd name="T5" fmla="*/ 171370623 h 204"/>
              <a:gd name="T6" fmla="*/ 408596381 w 68"/>
              <a:gd name="T7" fmla="*/ 0 h 204"/>
              <a:gd name="T8" fmla="*/ 0 60000 65536"/>
              <a:gd name="T9" fmla="*/ 0 60000 65536"/>
              <a:gd name="T10" fmla="*/ 0 60000 65536"/>
              <a:gd name="T11" fmla="*/ 0 60000 65536"/>
              <a:gd name="T12" fmla="*/ 0 w 68"/>
              <a:gd name="T13" fmla="*/ 0 h 204"/>
              <a:gd name="T14" fmla="*/ 68 w 68"/>
              <a:gd name="T15" fmla="*/ 204 h 2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" h="204">
                <a:moveTo>
                  <a:pt x="0" y="204"/>
                </a:moveTo>
                <a:cubicBezTo>
                  <a:pt x="20" y="181"/>
                  <a:pt x="41" y="159"/>
                  <a:pt x="45" y="136"/>
                </a:cubicBezTo>
                <a:cubicBezTo>
                  <a:pt x="49" y="113"/>
                  <a:pt x="19" y="91"/>
                  <a:pt x="23" y="68"/>
                </a:cubicBezTo>
                <a:cubicBezTo>
                  <a:pt x="27" y="45"/>
                  <a:pt x="47" y="22"/>
                  <a:pt x="68" y="0"/>
                </a:cubicBezTo>
              </a:path>
            </a:pathLst>
          </a:custGeom>
          <a:noFill/>
          <a:ln w="25400">
            <a:solidFill>
              <a:srgbClr val="99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3403584" y="2735253"/>
            <a:ext cx="85792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Arial" charset="0"/>
              </a:rPr>
              <a:t>RG142 50R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762780" y="2735253"/>
            <a:ext cx="78739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Arial" charset="0"/>
              </a:rPr>
              <a:t>RG58 50R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9" name="Freeform 526"/>
          <p:cNvSpPr>
            <a:spLocks/>
          </p:cNvSpPr>
          <p:nvPr/>
        </p:nvSpPr>
        <p:spPr bwMode="auto">
          <a:xfrm>
            <a:off x="7931196" y="3063870"/>
            <a:ext cx="165100" cy="323850"/>
          </a:xfrm>
          <a:custGeom>
            <a:avLst/>
            <a:gdLst>
              <a:gd name="T0" fmla="*/ 0 w 68"/>
              <a:gd name="T1" fmla="*/ 514111920 h 204"/>
              <a:gd name="T2" fmla="*/ 265269526 w 68"/>
              <a:gd name="T3" fmla="*/ 342741247 h 204"/>
              <a:gd name="T4" fmla="*/ 135583496 w 68"/>
              <a:gd name="T5" fmla="*/ 171370623 h 204"/>
              <a:gd name="T6" fmla="*/ 400853060 w 68"/>
              <a:gd name="T7" fmla="*/ 0 h 204"/>
              <a:gd name="T8" fmla="*/ 0 60000 65536"/>
              <a:gd name="T9" fmla="*/ 0 60000 65536"/>
              <a:gd name="T10" fmla="*/ 0 60000 65536"/>
              <a:gd name="T11" fmla="*/ 0 60000 65536"/>
              <a:gd name="T12" fmla="*/ 0 w 68"/>
              <a:gd name="T13" fmla="*/ 0 h 204"/>
              <a:gd name="T14" fmla="*/ 68 w 68"/>
              <a:gd name="T15" fmla="*/ 204 h 2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" h="204">
                <a:moveTo>
                  <a:pt x="0" y="204"/>
                </a:moveTo>
                <a:cubicBezTo>
                  <a:pt x="20" y="181"/>
                  <a:pt x="41" y="159"/>
                  <a:pt x="45" y="136"/>
                </a:cubicBezTo>
                <a:cubicBezTo>
                  <a:pt x="49" y="113"/>
                  <a:pt x="19" y="91"/>
                  <a:pt x="23" y="68"/>
                </a:cubicBezTo>
                <a:cubicBezTo>
                  <a:pt x="27" y="45"/>
                  <a:pt x="47" y="22"/>
                  <a:pt x="68" y="0"/>
                </a:cubicBezTo>
              </a:path>
            </a:pathLst>
          </a:custGeom>
          <a:noFill/>
          <a:ln w="25400">
            <a:solidFill>
              <a:srgbClr val="99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0" name="Freeform 527"/>
          <p:cNvSpPr>
            <a:spLocks/>
          </p:cNvSpPr>
          <p:nvPr/>
        </p:nvSpPr>
        <p:spPr bwMode="auto">
          <a:xfrm>
            <a:off x="8004222" y="3063870"/>
            <a:ext cx="166687" cy="323850"/>
          </a:xfrm>
          <a:custGeom>
            <a:avLst/>
            <a:gdLst>
              <a:gd name="T0" fmla="*/ 0 w 68"/>
              <a:gd name="T1" fmla="*/ 514111920 h 204"/>
              <a:gd name="T2" fmla="*/ 270395685 w 68"/>
              <a:gd name="T3" fmla="*/ 342741247 h 204"/>
              <a:gd name="T4" fmla="*/ 138200658 w 68"/>
              <a:gd name="T5" fmla="*/ 171370623 h 204"/>
              <a:gd name="T6" fmla="*/ 408596381 w 68"/>
              <a:gd name="T7" fmla="*/ 0 h 204"/>
              <a:gd name="T8" fmla="*/ 0 60000 65536"/>
              <a:gd name="T9" fmla="*/ 0 60000 65536"/>
              <a:gd name="T10" fmla="*/ 0 60000 65536"/>
              <a:gd name="T11" fmla="*/ 0 60000 65536"/>
              <a:gd name="T12" fmla="*/ 0 w 68"/>
              <a:gd name="T13" fmla="*/ 0 h 204"/>
              <a:gd name="T14" fmla="*/ 68 w 68"/>
              <a:gd name="T15" fmla="*/ 204 h 2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" h="204">
                <a:moveTo>
                  <a:pt x="0" y="204"/>
                </a:moveTo>
                <a:cubicBezTo>
                  <a:pt x="20" y="181"/>
                  <a:pt x="41" y="159"/>
                  <a:pt x="45" y="136"/>
                </a:cubicBezTo>
                <a:cubicBezTo>
                  <a:pt x="49" y="113"/>
                  <a:pt x="19" y="91"/>
                  <a:pt x="23" y="68"/>
                </a:cubicBezTo>
                <a:cubicBezTo>
                  <a:pt x="27" y="45"/>
                  <a:pt x="47" y="22"/>
                  <a:pt x="68" y="0"/>
                </a:cubicBezTo>
              </a:path>
            </a:pathLst>
          </a:custGeom>
          <a:noFill/>
          <a:ln w="25400">
            <a:solidFill>
              <a:srgbClr val="99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7821657" y="2771766"/>
            <a:ext cx="78739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Arial" charset="0"/>
              </a:rPr>
              <a:t>RG58 50R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6" name="Rectangle 13"/>
          <p:cNvSpPr>
            <a:spLocks noChangeArrowheads="1"/>
          </p:cNvSpPr>
          <p:nvPr/>
        </p:nvSpPr>
        <p:spPr bwMode="auto">
          <a:xfrm>
            <a:off x="7858170" y="3538539"/>
            <a:ext cx="3898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1200" b="1" dirty="0" smtClean="0">
                <a:solidFill>
                  <a:schemeClr val="accent2"/>
                </a:solidFill>
              </a:rPr>
              <a:t>9</a:t>
            </a:r>
            <a:r>
              <a:rPr lang="en-US" sz="1200" b="1" dirty="0" smtClean="0">
                <a:solidFill>
                  <a:schemeClr val="accent2"/>
                </a:solidFill>
              </a:rPr>
              <a:t>m</a:t>
            </a:r>
            <a:endParaRPr lang="en-US" sz="1200" b="1" dirty="0">
              <a:solidFill>
                <a:schemeClr val="accent2"/>
              </a:solidFill>
            </a:endParaRPr>
          </a:p>
        </p:txBody>
      </p:sp>
      <p:sp>
        <p:nvSpPr>
          <p:cNvPr id="47" name="Rectangle 13"/>
          <p:cNvSpPr>
            <a:spLocks noChangeArrowheads="1"/>
          </p:cNvSpPr>
          <p:nvPr/>
        </p:nvSpPr>
        <p:spPr bwMode="auto">
          <a:xfrm>
            <a:off x="1030239" y="4219281"/>
            <a:ext cx="781378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en-US" sz="2000" b="1" dirty="0" err="1" smtClean="0">
                <a:solidFill>
                  <a:schemeClr val="accent2"/>
                </a:solidFill>
              </a:rPr>
              <a:t>Approvisionnement</a:t>
            </a:r>
            <a:r>
              <a:rPr lang="en-US" sz="2000" b="1" dirty="0" smtClean="0">
                <a:solidFill>
                  <a:schemeClr val="accent2"/>
                </a:solidFill>
              </a:rPr>
              <a:t> Materiel :</a:t>
            </a:r>
          </a:p>
          <a:p>
            <a:r>
              <a:rPr lang="en-US" sz="2000" b="1" dirty="0" smtClean="0">
                <a:solidFill>
                  <a:schemeClr val="accent2"/>
                </a:solidFill>
              </a:rPr>
              <a:t>1/ </a:t>
            </a:r>
            <a:r>
              <a:rPr lang="en-US" sz="2000" b="1" dirty="0" err="1" smtClean="0">
                <a:solidFill>
                  <a:schemeClr val="accent2"/>
                </a:solidFill>
              </a:rPr>
              <a:t>Coffret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</a:rPr>
              <a:t>électrique</a:t>
            </a:r>
            <a:r>
              <a:rPr lang="en-US" sz="2000" b="1" dirty="0" smtClean="0">
                <a:solidFill>
                  <a:schemeClr val="accent2"/>
                </a:solidFill>
              </a:rPr>
              <a:t>: - 2 pour </a:t>
            </a:r>
            <a:r>
              <a:rPr lang="en-US" sz="2000" b="1" dirty="0" err="1" smtClean="0">
                <a:solidFill>
                  <a:schemeClr val="accent2"/>
                </a:solidFill>
              </a:rPr>
              <a:t>ampli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</a:rPr>
              <a:t>intermédiaire</a:t>
            </a:r>
            <a:r>
              <a:rPr lang="en-US" sz="2000" b="1" dirty="0" smtClean="0">
                <a:solidFill>
                  <a:schemeClr val="accent2"/>
                </a:solidFill>
              </a:rPr>
              <a:t> et 1 pour le </a:t>
            </a:r>
            <a:r>
              <a:rPr lang="en-US" sz="2000" b="1" dirty="0" err="1" smtClean="0">
                <a:solidFill>
                  <a:schemeClr val="accent2"/>
                </a:solidFill>
              </a:rPr>
              <a:t>mixeur</a:t>
            </a:r>
            <a:endParaRPr lang="en-US" sz="2000" b="1" dirty="0" smtClean="0">
              <a:solidFill>
                <a:schemeClr val="accent2"/>
              </a:solidFill>
            </a:endParaRPr>
          </a:p>
          <a:p>
            <a:r>
              <a:rPr lang="en-US" sz="2000" b="1" dirty="0" smtClean="0">
                <a:solidFill>
                  <a:schemeClr val="accent2"/>
                </a:solidFill>
              </a:rPr>
              <a:t>2/ </a:t>
            </a:r>
            <a:r>
              <a:rPr lang="en-US" sz="2000" b="1" dirty="0" err="1" smtClean="0">
                <a:solidFill>
                  <a:schemeClr val="accent2"/>
                </a:solidFill>
              </a:rPr>
              <a:t>Câble</a:t>
            </a:r>
            <a:r>
              <a:rPr lang="en-US" sz="2000" b="1" dirty="0" smtClean="0">
                <a:solidFill>
                  <a:schemeClr val="accent2"/>
                </a:solidFill>
              </a:rPr>
              <a:t>: - RG142 et RG58</a:t>
            </a:r>
          </a:p>
          <a:p>
            <a:r>
              <a:rPr lang="en-US" sz="2000" b="1" dirty="0" smtClean="0">
                <a:solidFill>
                  <a:schemeClr val="accent2"/>
                </a:solidFill>
              </a:rPr>
              <a:t>3/ </a:t>
            </a:r>
            <a:r>
              <a:rPr lang="en-US" sz="2000" b="1" dirty="0" err="1" smtClean="0">
                <a:solidFill>
                  <a:schemeClr val="accent2"/>
                </a:solidFill>
              </a:rPr>
              <a:t>Atténuateurs</a:t>
            </a:r>
            <a:r>
              <a:rPr lang="en-US" sz="2000" b="1" dirty="0" smtClean="0">
                <a:solidFill>
                  <a:schemeClr val="accent2"/>
                </a:solidFill>
              </a:rPr>
              <a:t> SMA 6DB et I passage de </a:t>
            </a:r>
            <a:r>
              <a:rPr lang="en-US" sz="2000" b="1" dirty="0" err="1" smtClean="0">
                <a:solidFill>
                  <a:schemeClr val="accent2"/>
                </a:solidFill>
              </a:rPr>
              <a:t>panneau</a:t>
            </a:r>
            <a:endParaRPr lang="en-US" sz="2000" b="1" dirty="0" smtClean="0">
              <a:solidFill>
                <a:schemeClr val="accent2"/>
              </a:solidFill>
            </a:endParaRPr>
          </a:p>
          <a:p>
            <a:r>
              <a:rPr lang="en-US" sz="2000" b="1" dirty="0" smtClean="0">
                <a:solidFill>
                  <a:schemeClr val="accent2"/>
                </a:solidFill>
              </a:rPr>
              <a:t>4/ </a:t>
            </a:r>
            <a:r>
              <a:rPr lang="en-US" sz="2000" b="1" dirty="0" err="1" smtClean="0">
                <a:solidFill>
                  <a:schemeClr val="accent2"/>
                </a:solidFill>
              </a:rPr>
              <a:t>Ramener</a:t>
            </a:r>
            <a:r>
              <a:rPr lang="en-US" sz="2000" b="1" dirty="0" smtClean="0">
                <a:solidFill>
                  <a:schemeClr val="accent2"/>
                </a:solidFill>
              </a:rPr>
              <a:t> LNA et </a:t>
            </a:r>
            <a:r>
              <a:rPr lang="en-US" sz="2000" b="1" dirty="0" err="1" smtClean="0">
                <a:solidFill>
                  <a:schemeClr val="accent2"/>
                </a:solidFill>
              </a:rPr>
              <a:t>Mixeur</a:t>
            </a:r>
            <a:r>
              <a:rPr lang="en-US" sz="2000" b="1" dirty="0" smtClean="0">
                <a:solidFill>
                  <a:schemeClr val="accent2"/>
                </a:solidFill>
              </a:rPr>
              <a:t> de </a:t>
            </a:r>
            <a:r>
              <a:rPr lang="en-US" sz="2000" b="1" dirty="0" err="1" smtClean="0">
                <a:solidFill>
                  <a:schemeClr val="accent2"/>
                </a:solidFill>
              </a:rPr>
              <a:t>Nançay</a:t>
            </a:r>
            <a:r>
              <a:rPr lang="en-US" sz="2000" b="1" dirty="0" smtClean="0">
                <a:solidFill>
                  <a:schemeClr val="accent2"/>
                </a:solidFill>
              </a:rPr>
              <a:t> à </a:t>
            </a:r>
            <a:r>
              <a:rPr lang="en-US" sz="2000" b="1" dirty="0" err="1" smtClean="0">
                <a:solidFill>
                  <a:schemeClr val="accent2"/>
                </a:solidFill>
              </a:rPr>
              <a:t>Saclay</a:t>
            </a:r>
            <a:endParaRPr lang="en-US" sz="2000" b="1" dirty="0" smtClean="0">
              <a:solidFill>
                <a:schemeClr val="accent2"/>
              </a:solidFill>
            </a:endParaRPr>
          </a:p>
          <a:p>
            <a:r>
              <a:rPr lang="en-US" sz="2000" b="1" dirty="0" smtClean="0">
                <a:solidFill>
                  <a:schemeClr val="accent2"/>
                </a:solidFill>
              </a:rPr>
              <a:t>5/ </a:t>
            </a:r>
            <a:r>
              <a:rPr lang="en-US" sz="2000" b="1" dirty="0" err="1" smtClean="0">
                <a:solidFill>
                  <a:schemeClr val="accent2"/>
                </a:solidFill>
              </a:rPr>
              <a:t>Câble</a:t>
            </a:r>
            <a:r>
              <a:rPr lang="en-US" sz="2000" b="1" dirty="0" smtClean="0">
                <a:solidFill>
                  <a:schemeClr val="accent2"/>
                </a:solidFill>
              </a:rPr>
              <a:t> 220V, </a:t>
            </a:r>
            <a:r>
              <a:rPr lang="en-US" sz="2000" b="1" dirty="0" err="1" smtClean="0">
                <a:solidFill>
                  <a:schemeClr val="accent2"/>
                </a:solidFill>
              </a:rPr>
              <a:t>Câble</a:t>
            </a:r>
            <a:r>
              <a:rPr lang="en-US" sz="2000" b="1" dirty="0" smtClean="0">
                <a:solidFill>
                  <a:schemeClr val="accent2"/>
                </a:solidFill>
              </a:rPr>
              <a:t> BT et barrette </a:t>
            </a:r>
            <a:r>
              <a:rPr lang="en-US" sz="2000" b="1" dirty="0" err="1" smtClean="0">
                <a:solidFill>
                  <a:schemeClr val="accent2"/>
                </a:solidFill>
              </a:rPr>
              <a:t>secteur</a:t>
            </a: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49" name="Rectangle 13"/>
          <p:cNvSpPr>
            <a:spLocks noChangeArrowheads="1"/>
          </p:cNvSpPr>
          <p:nvPr/>
        </p:nvSpPr>
        <p:spPr bwMode="auto">
          <a:xfrm>
            <a:off x="2271681" y="106317"/>
            <a:ext cx="62745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en-US" sz="2000" b="1" dirty="0" err="1">
                <a:solidFill>
                  <a:schemeClr val="accent2"/>
                </a:solidFill>
              </a:rPr>
              <a:t>Analogique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</a:rPr>
              <a:t>PAON4 : </a:t>
            </a:r>
            <a:r>
              <a:rPr lang="en-US" sz="2000" b="1" dirty="0" err="1" smtClean="0">
                <a:solidFill>
                  <a:schemeClr val="accent2"/>
                </a:solidFill>
              </a:rPr>
              <a:t>préparation</a:t>
            </a:r>
            <a:r>
              <a:rPr lang="en-US" sz="2000" b="1" dirty="0" smtClean="0">
                <a:solidFill>
                  <a:schemeClr val="accent2"/>
                </a:solidFill>
              </a:rPr>
              <a:t> installation à </a:t>
            </a:r>
            <a:r>
              <a:rPr lang="en-US" sz="2000" b="1" dirty="0" err="1" smtClean="0">
                <a:solidFill>
                  <a:schemeClr val="accent2"/>
                </a:solidFill>
              </a:rPr>
              <a:t>Nançay</a:t>
            </a:r>
            <a:endParaRPr lang="en-US" sz="2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78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llon_Dapnia">
  <a:themeElements>
    <a:clrScheme name="Villon_Dapni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illon_Dapni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illon_Dapni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llon_Dapni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llon_Dapni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llon_Dapni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llon_Dapni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llon_Dapni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llon_Dapni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Villon_Dapnia</Template>
  <TotalTime>34103</TotalTime>
  <Words>183</Words>
  <Application>Microsoft Office PowerPoint</Application>
  <PresentationFormat>Affichage à l'écran (4:3)</PresentationFormat>
  <Paragraphs>62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Villon_Dapnia</vt:lpstr>
      <vt:lpstr>Diapositive 1</vt:lpstr>
      <vt:lpstr>Diapositive 2</vt:lpstr>
    </vt:vector>
  </TitlesOfParts>
  <Company>cea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abbon</dc:creator>
  <cp:lastModifiedBy>Philippe</cp:lastModifiedBy>
  <cp:revision>585</cp:revision>
  <cp:lastPrinted>2013-09-06T15:06:27Z</cp:lastPrinted>
  <dcterms:created xsi:type="dcterms:W3CDTF">2006-09-26T13:08:34Z</dcterms:created>
  <dcterms:modified xsi:type="dcterms:W3CDTF">2014-04-02T06:27:03Z</dcterms:modified>
</cp:coreProperties>
</file>