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6" r:id="rId2"/>
    <p:sldId id="258" r:id="rId3"/>
    <p:sldId id="260" r:id="rId4"/>
    <p:sldId id="261" r:id="rId5"/>
    <p:sldId id="262" r:id="rId6"/>
    <p:sldId id="263" r:id="rId7"/>
    <p:sldId id="265" r:id="rId8"/>
    <p:sldId id="332" r:id="rId9"/>
    <p:sldId id="267" r:id="rId10"/>
    <p:sldId id="268" r:id="rId11"/>
    <p:sldId id="269" r:id="rId12"/>
    <p:sldId id="340" r:id="rId13"/>
    <p:sldId id="336" r:id="rId14"/>
    <p:sldId id="337" r:id="rId15"/>
    <p:sldId id="271" r:id="rId16"/>
    <p:sldId id="272" r:id="rId17"/>
    <p:sldId id="274" r:id="rId18"/>
    <p:sldId id="275" r:id="rId19"/>
    <p:sldId id="338" r:id="rId20"/>
    <p:sldId id="278" r:id="rId21"/>
    <p:sldId id="279" r:id="rId22"/>
    <p:sldId id="345" r:id="rId23"/>
    <p:sldId id="281" r:id="rId24"/>
    <p:sldId id="329" r:id="rId25"/>
    <p:sldId id="282" r:id="rId26"/>
    <p:sldId id="328" r:id="rId27"/>
    <p:sldId id="326" r:id="rId28"/>
    <p:sldId id="348" r:id="rId29"/>
    <p:sldId id="347" r:id="rId3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9" autoAdjust="0"/>
    <p:restoredTop sz="99805" autoAdjust="0"/>
  </p:normalViewPr>
  <p:slideViewPr>
    <p:cSldViewPr snapToGrid="0" snapToObjects="1">
      <p:cViewPr>
        <p:scale>
          <a:sx n="90" d="100"/>
          <a:sy n="90" d="100"/>
        </p:scale>
        <p:origin x="-3584" y="-2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49B8-9FF7-C442-94D4-F444448F8E21}" type="datetimeFigureOut">
              <a:rPr lang="fr-FR" smtClean="0"/>
              <a:t>24/11/14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4149-994D-014D-ADAD-09E2731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AA203-79F2-7D40-A821-EA970E218972}" type="datetimeFigureOut">
              <a:rPr lang="fr-FR" smtClean="0"/>
              <a:t>24/11/14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2A919-5A7B-FE43-8842-E02A885AB0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217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5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08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0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81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90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81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94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25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44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4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47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Abiteboul - Journée Open Scientific Data ,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3614-1B92-A046-A07D-EC2D46DC53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75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dam.inria.fr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R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50843"/>
            <a:ext cx="9143999" cy="690884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03921" y="371585"/>
            <a:ext cx="5370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7504" y="1700809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 smtClean="0">
              <a:solidFill>
                <a:schemeClr val="bg1"/>
              </a:solidFill>
              <a:latin typeface="Neo Sans Pro" pitchFamily="34" charset="0"/>
              <a:cs typeface="Neo Sans Std Light"/>
            </a:endParaRPr>
          </a:p>
          <a:p>
            <a:endParaRPr lang="fr-FR" sz="3200" dirty="0" smtClean="0">
              <a:solidFill>
                <a:schemeClr val="bg1"/>
              </a:solidFill>
              <a:latin typeface="Neo Sans Pro" pitchFamily="34" charset="0"/>
              <a:cs typeface="Neo Sans Std Light"/>
            </a:endParaRPr>
          </a:p>
          <a:p>
            <a:pPr algn="ctr"/>
            <a:r>
              <a:rPr lang="fr-FR" sz="2200" b="1" dirty="0">
                <a:solidFill>
                  <a:schemeClr val="bg1"/>
                </a:solidFill>
                <a:latin typeface="Neo Sans Pro" pitchFamily="34" charset="0"/>
              </a:rPr>
              <a:t>Les données du Web : </a:t>
            </a:r>
            <a:r>
              <a:rPr lang="fr-FR" sz="2200" b="1" dirty="0" smtClean="0">
                <a:solidFill>
                  <a:schemeClr val="bg1"/>
                </a:solidFill>
                <a:latin typeface="Neo Sans Pro" pitchFamily="34" charset="0"/>
              </a:rPr>
              <a:t>quand </a:t>
            </a:r>
            <a:r>
              <a:rPr lang="fr-FR" sz="2200" b="1" dirty="0">
                <a:solidFill>
                  <a:schemeClr val="bg1"/>
                </a:solidFill>
                <a:latin typeface="Neo Sans Pro" pitchFamily="34" charset="0"/>
              </a:rPr>
              <a:t>nos vies numériques deviennent des bases des </a:t>
            </a:r>
            <a:r>
              <a:rPr lang="fr-FR" sz="2200" b="1" dirty="0" smtClean="0">
                <a:solidFill>
                  <a:schemeClr val="bg1"/>
                </a:solidFill>
                <a:latin typeface="Neo Sans Pro" pitchFamily="34" charset="0"/>
              </a:rPr>
              <a:t>connaissances</a:t>
            </a:r>
            <a:endParaRPr lang="fr-FR" sz="2200" b="1" dirty="0">
              <a:solidFill>
                <a:schemeClr val="bg1"/>
              </a:solidFill>
              <a:latin typeface="Neo Sans Pro" pitchFamily="34" charset="0"/>
            </a:endParaRPr>
          </a:p>
          <a:p>
            <a:pPr algn="ctr"/>
            <a:endParaRPr lang="fr-FR" sz="2000" b="1" dirty="0" smtClean="0">
              <a:solidFill>
                <a:schemeClr val="bg1"/>
              </a:solidFill>
              <a:latin typeface="Neo Sans Pro" pitchFamily="34" charset="0"/>
            </a:endParaRP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Neo Sans Pro" pitchFamily="34" charset="0"/>
                <a:cs typeface="Neo Sans Std"/>
              </a:rPr>
              <a:t>Serge Abiteboul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Neo Sans Pro" pitchFamily="34" charset="0"/>
                <a:cs typeface="Neo Sans Std"/>
              </a:rPr>
              <a:t>INRIA &amp; ENS Cachan</a:t>
            </a:r>
            <a:endParaRPr lang="fr-FR" sz="2000" dirty="0">
              <a:solidFill>
                <a:schemeClr val="bg1"/>
              </a:solidFill>
              <a:latin typeface="Neo Sans Pro" pitchFamily="34" charset="0"/>
              <a:cs typeface="Neo Sans Std"/>
            </a:endParaRPr>
          </a:p>
        </p:txBody>
      </p:sp>
      <p:pic>
        <p:nvPicPr>
          <p:cNvPr id="9" name="Picture 8" descr="logo_cou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-123394"/>
            <a:ext cx="1853985" cy="185398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7308304" y="4869160"/>
            <a:ext cx="1764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Neo Sans Pro" pitchFamily="34" charset="0"/>
              </a:rPr>
              <a:t>@</a:t>
            </a:r>
            <a:r>
              <a:rPr lang="fr-FR" sz="1600" dirty="0" err="1" smtClean="0">
                <a:solidFill>
                  <a:schemeClr val="bg1"/>
                </a:solidFill>
                <a:latin typeface="Neo Sans Pro" pitchFamily="34" charset="0"/>
              </a:rPr>
              <a:t>sergeabiteboul</a:t>
            </a:r>
            <a:endParaRPr lang="fr-FR" sz="1400" dirty="0" smtClean="0">
              <a:solidFill>
                <a:schemeClr val="bg1"/>
              </a:solidFill>
              <a:latin typeface="Neo Sans Pro" pitchFamily="34" charset="0"/>
              <a:cs typeface="Neo Sans Std"/>
            </a:endParaRPr>
          </a:p>
        </p:txBody>
      </p:sp>
    </p:spTree>
    <p:extLst>
      <p:ext uri="{BB962C8B-B14F-4D97-AF65-F5344CB8AC3E}">
        <p14:creationId xmlns:p14="http://schemas.microsoft.com/office/powerpoint/2010/main" val="410728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Pims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T</a:t>
            </a:r>
            <a:r>
              <a:rPr lang="en-US" dirty="0" smtClean="0"/>
              <a:t>he user</a:t>
            </a:r>
            <a:r>
              <a:rPr lang="en-US" dirty="0"/>
              <a:t> </a:t>
            </a:r>
            <a:r>
              <a:rPr lang="en-US" dirty="0" smtClean="0"/>
              <a:t>selects </a:t>
            </a:r>
            <a:r>
              <a:rPr lang="en-US" dirty="0" smtClean="0">
                <a:solidFill>
                  <a:srgbClr val="FF0000"/>
                </a:solidFill>
              </a:rPr>
              <a:t>a server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user </a:t>
            </a:r>
            <a:r>
              <a:rPr lang="en-US" dirty="0" smtClean="0"/>
              <a:t>owns/pays for a hosted </a:t>
            </a:r>
            <a:r>
              <a:rPr lang="en-US" dirty="0"/>
              <a:t>server</a:t>
            </a:r>
          </a:p>
          <a:p>
            <a:pPr lvl="1"/>
            <a:r>
              <a:rPr lang="en-US" dirty="0"/>
              <a:t>Physically located at the user’s home (e.g., a </a:t>
            </a:r>
            <a:r>
              <a:rPr lang="en-US" dirty="0" err="1"/>
              <a:t>tvbox</a:t>
            </a:r>
            <a:r>
              <a:rPr lang="en-US" dirty="0"/>
              <a:t>) or not</a:t>
            </a:r>
          </a:p>
          <a:p>
            <a:pPr lvl="1"/>
            <a:r>
              <a:rPr lang="en-US" dirty="0"/>
              <a:t>Running on a single machine or </a:t>
            </a:r>
            <a:r>
              <a:rPr lang="en-US" dirty="0" smtClean="0"/>
              <a:t>distributed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the cloud  so </a:t>
            </a:r>
            <a:r>
              <a:rPr lang="en-US" dirty="0" smtClean="0"/>
              <a:t>reachable </a:t>
            </a:r>
            <a:r>
              <a:rPr lang="en-US" dirty="0"/>
              <a:t>from anywhere</a:t>
            </a:r>
          </a:p>
          <a:p>
            <a:r>
              <a:rPr lang="en-US" dirty="0" smtClean="0"/>
              <a:t>The </a:t>
            </a:r>
            <a:r>
              <a:rPr lang="en-US" dirty="0"/>
              <a:t>Pims </a:t>
            </a:r>
            <a:r>
              <a:rPr lang="en-US" dirty="0" smtClean="0"/>
              <a:t>runs </a:t>
            </a:r>
            <a:r>
              <a:rPr lang="en-US" dirty="0" smtClean="0">
                <a:solidFill>
                  <a:srgbClr val="FF0000"/>
                </a:solidFill>
              </a:rPr>
              <a:t>the application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software </a:t>
            </a:r>
          </a:p>
          <a:p>
            <a:pPr lvl="1"/>
            <a:r>
              <a:rPr lang="en-US" dirty="0"/>
              <a:t>The user chooses </a:t>
            </a:r>
            <a:r>
              <a:rPr lang="en-US" dirty="0" smtClean="0"/>
              <a:t>the code </a:t>
            </a:r>
            <a:r>
              <a:rPr lang="en-US" dirty="0"/>
              <a:t>to deploy on the </a:t>
            </a:r>
            <a:r>
              <a:rPr lang="en-US" dirty="0" smtClean="0"/>
              <a:t>server</a:t>
            </a:r>
            <a:endParaRPr lang="en-US" dirty="0"/>
          </a:p>
          <a:p>
            <a:pPr lvl="1"/>
            <a:r>
              <a:rPr lang="en-US" dirty="0"/>
              <a:t>The software is open source, </a:t>
            </a:r>
            <a:r>
              <a:rPr lang="en-US" dirty="0" smtClean="0"/>
              <a:t>a </a:t>
            </a:r>
            <a:r>
              <a:rPr lang="en-US" dirty="0"/>
              <a:t>requirement for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The Pims manages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user's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</a:p>
          <a:p>
            <a:pPr lvl="1"/>
            <a:r>
              <a:rPr lang="en-US" dirty="0" smtClean="0"/>
              <a:t>All the </a:t>
            </a:r>
            <a:r>
              <a:rPr lang="en-US" dirty="0"/>
              <a:t>user’s personal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Possibly replicated from external services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05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Pims: the 2 main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Security</a:t>
            </a:r>
          </a:p>
          <a:p>
            <a:pPr lvl="1"/>
            <a:r>
              <a:rPr lang="en-US" dirty="0"/>
              <a:t>Hard to be riskier than today’s model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Pims is ran by a professional operator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of different users are </a:t>
            </a:r>
            <a:r>
              <a:rPr lang="en-US" dirty="0" smtClean="0"/>
              <a:t>isolated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b="1" dirty="0" smtClean="0">
                <a:solidFill>
                  <a:srgbClr val="3366FF"/>
                </a:solidFill>
              </a:rPr>
              <a:t>System administration</a:t>
            </a:r>
          </a:p>
          <a:p>
            <a:pPr lvl="1"/>
            <a:r>
              <a:rPr lang="en-US" dirty="0"/>
              <a:t>It should require epsilon competence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should be epsilon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2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Pims</a:t>
            </a:r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The Pims are arriving – 3 angles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Society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Technology </a:t>
            </a:r>
            <a:endParaRPr lang="en-US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Industry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advantages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information to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  <a:p>
            <a:endParaRPr lang="en-US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14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is ready to move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Growing resentment </a:t>
            </a:r>
          </a:p>
          <a:p>
            <a:pPr lvl="1"/>
            <a:r>
              <a:rPr lang="en-US" dirty="0" smtClean="0"/>
              <a:t>Against companies: intrusive </a:t>
            </a:r>
            <a:r>
              <a:rPr lang="en-US" dirty="0"/>
              <a:t>marketing, cryptic personalization and business decisions (e.g., on pricing), c</a:t>
            </a:r>
            <a:r>
              <a:rPr lang="en-US" dirty="0" smtClean="0"/>
              <a:t>reepy </a:t>
            </a:r>
            <a:r>
              <a:rPr lang="en-US" dirty="0"/>
              <a:t>"big data" </a:t>
            </a:r>
            <a:r>
              <a:rPr lang="en-US" dirty="0" smtClean="0"/>
              <a:t>inferences</a:t>
            </a:r>
            <a:endParaRPr lang="en-US" dirty="0"/>
          </a:p>
          <a:p>
            <a:pPr lvl="1"/>
            <a:r>
              <a:rPr lang="en-US" dirty="0" smtClean="0"/>
              <a:t>Against governments: </a:t>
            </a:r>
            <a:r>
              <a:rPr lang="en-US" dirty="0"/>
              <a:t>N</a:t>
            </a:r>
            <a:r>
              <a:rPr lang="en-US" dirty="0" smtClean="0"/>
              <a:t>SA and its European counterparts)</a:t>
            </a:r>
          </a:p>
          <a:p>
            <a:pPr lvl="0"/>
            <a:r>
              <a:rPr lang="en-US" dirty="0" smtClean="0"/>
              <a:t>Increasing awareness of the dissymmetry </a:t>
            </a:r>
          </a:p>
          <a:p>
            <a:pPr lvl="1"/>
            <a:r>
              <a:rPr lang="en-US" dirty="0" smtClean="0"/>
              <a:t>between what these systems know about a person, and what the person actually knows</a:t>
            </a:r>
          </a:p>
          <a:p>
            <a:r>
              <a:rPr lang="en-US" dirty="0" smtClean="0"/>
              <a:t>Emerging understanding of the value of personal data for individuals</a:t>
            </a:r>
          </a:p>
          <a:p>
            <a:pPr lvl="1"/>
            <a:r>
              <a:rPr lang="en-US" dirty="0" smtClean="0"/>
              <a:t>Quantified self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8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 is ready to move (2)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Privacy control: regulations in Europe</a:t>
            </a:r>
          </a:p>
          <a:p>
            <a:r>
              <a:rPr lang="en-US" dirty="0" smtClean="0"/>
              <a:t>Information symmetry: Vendor relation management</a:t>
            </a:r>
          </a:p>
          <a:p>
            <a:r>
              <a:rPr lang="en-US" dirty="0" smtClean="0"/>
              <a:t>Many reports/proposals that affirm the ownership of personal data by the person</a:t>
            </a:r>
          </a:p>
          <a:p>
            <a:r>
              <a:rPr lang="en-US" dirty="0" smtClean="0"/>
              <a:t>Personal data disclosure initiatives </a:t>
            </a:r>
          </a:p>
          <a:p>
            <a:pPr lvl="1"/>
            <a:r>
              <a:rPr lang="en-US" dirty="0" smtClean="0"/>
              <a:t>Smart Disclosure (US); </a:t>
            </a:r>
            <a:r>
              <a:rPr lang="en-US" dirty="0" err="1" smtClean="0"/>
              <a:t>MiData</a:t>
            </a:r>
            <a:r>
              <a:rPr lang="en-US" dirty="0" smtClean="0"/>
              <a:t> (UK), </a:t>
            </a:r>
            <a:r>
              <a:rPr lang="en-US" dirty="0" err="1" smtClean="0"/>
              <a:t>MesInfos</a:t>
            </a:r>
            <a:r>
              <a:rPr lang="en-US" dirty="0" smtClean="0"/>
              <a:t> (France)</a:t>
            </a:r>
          </a:p>
          <a:p>
            <a:pPr lvl="1"/>
            <a:r>
              <a:rPr lang="en-US" dirty="0"/>
              <a:t>Several large companies (network operators, banks, retailers, insurers…) agreeing to share with customers the personal data that they have about them</a:t>
            </a:r>
          </a:p>
          <a:p>
            <a:pPr lvl="1"/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71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is gearing up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System </a:t>
            </a:r>
            <a:r>
              <a:rPr lang="en-US" dirty="0"/>
              <a:t>a</a:t>
            </a:r>
            <a:r>
              <a:rPr lang="en-US" dirty="0" smtClean="0"/>
              <a:t>dministration is easier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bstraction </a:t>
            </a:r>
            <a:r>
              <a:rPr lang="en-US" dirty="0"/>
              <a:t>technologies </a:t>
            </a:r>
            <a:r>
              <a:rPr lang="en-US" dirty="0" smtClean="0"/>
              <a:t>for servers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irtualization </a:t>
            </a:r>
            <a:r>
              <a:rPr lang="en-US" dirty="0"/>
              <a:t>and configuration management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dirty="0"/>
              <a:t>Open source technology more and more available </a:t>
            </a:r>
            <a:r>
              <a:rPr lang="en-US" dirty="0" smtClean="0"/>
              <a:t>for services</a:t>
            </a:r>
          </a:p>
          <a:p>
            <a:r>
              <a:rPr lang="en-US" dirty="0" smtClean="0"/>
              <a:t>Price of machines is going down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hosted-low cost server </a:t>
            </a:r>
            <a:r>
              <a:rPr lang="en-US" dirty="0" smtClean="0"/>
              <a:t>is as </a:t>
            </a:r>
            <a:r>
              <a:rPr lang="en-US" dirty="0"/>
              <a:t>cheap as 5€/</a:t>
            </a:r>
            <a:r>
              <a:rPr lang="en-US" dirty="0" smtClean="0"/>
              <a:t>month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aying </a:t>
            </a:r>
            <a:r>
              <a:rPr lang="en-US" dirty="0"/>
              <a:t>is no longer a barrier for a majority of </a:t>
            </a:r>
            <a:r>
              <a:rPr lang="en-US" dirty="0" smtClean="0"/>
              <a:t>people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3366FF"/>
                </a:solidFill>
              </a:rPr>
              <a:t>You may have friends already doing it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39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is gearing </a:t>
            </a:r>
            <a:r>
              <a:rPr lang="en-US" dirty="0" smtClean="0"/>
              <a:t>up (2)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systems &amp; projects</a:t>
            </a:r>
          </a:p>
          <a:p>
            <a:pPr lvl="1"/>
            <a:r>
              <a:rPr lang="en-US" dirty="0" err="1" smtClean="0"/>
              <a:t>Lifestreams</a:t>
            </a:r>
            <a:r>
              <a:rPr lang="en-US" dirty="0"/>
              <a:t>, Stuff-I’ve-Seen, Haystack, </a:t>
            </a:r>
            <a:r>
              <a:rPr lang="en-US" dirty="0" err="1"/>
              <a:t>MyLifeBits</a:t>
            </a:r>
            <a:r>
              <a:rPr lang="en-US" dirty="0"/>
              <a:t>, Connections, </a:t>
            </a:r>
            <a:r>
              <a:rPr lang="en-US" dirty="0" err="1"/>
              <a:t>Seetrieve</a:t>
            </a:r>
            <a:r>
              <a:rPr lang="en-US" dirty="0"/>
              <a:t>, Personal </a:t>
            </a:r>
            <a:r>
              <a:rPr lang="en-US" dirty="0" err="1"/>
              <a:t>Dataspaces</a:t>
            </a:r>
            <a:r>
              <a:rPr lang="en-US" dirty="0"/>
              <a:t>, or </a:t>
            </a:r>
            <a:r>
              <a:rPr lang="en-US" dirty="0" err="1"/>
              <a:t>deskWeb</a:t>
            </a:r>
            <a:r>
              <a:rPr lang="en-US" dirty="0"/>
              <a:t>. </a:t>
            </a:r>
          </a:p>
          <a:p>
            <a:pPr lvl="1" fontAlgn="base"/>
            <a:r>
              <a:rPr lang="en-US" dirty="0" err="1" smtClean="0"/>
              <a:t>YounoHost</a:t>
            </a:r>
            <a:r>
              <a:rPr lang="en-US" dirty="0"/>
              <a:t>, </a:t>
            </a:r>
            <a:r>
              <a:rPr lang="en-US" dirty="0" err="1"/>
              <a:t>Amahi</a:t>
            </a:r>
            <a:r>
              <a:rPr lang="en-US" dirty="0"/>
              <a:t>, </a:t>
            </a:r>
            <a:r>
              <a:rPr lang="en-US" dirty="0" err="1"/>
              <a:t>ArkOS</a:t>
            </a:r>
            <a:r>
              <a:rPr lang="en-US" dirty="0"/>
              <a:t>, </a:t>
            </a:r>
            <a:r>
              <a:rPr lang="en-US" dirty="0" err="1"/>
              <a:t>OwnCloud</a:t>
            </a:r>
            <a:r>
              <a:rPr lang="en-US" dirty="0"/>
              <a:t> or Cozy </a:t>
            </a:r>
            <a:r>
              <a:rPr lang="en-US" dirty="0" smtClean="0"/>
              <a:t>Cloud</a:t>
            </a:r>
          </a:p>
          <a:p>
            <a:r>
              <a:rPr lang="en-US" dirty="0" smtClean="0"/>
              <a:t>Some on particular aspects</a:t>
            </a:r>
          </a:p>
          <a:p>
            <a:pPr lvl="1" fontAlgn="base"/>
            <a:r>
              <a:rPr lang="en-US" dirty="0" err="1" smtClean="0"/>
              <a:t>Mailpile</a:t>
            </a:r>
            <a:r>
              <a:rPr lang="en-US" dirty="0" smtClean="0"/>
              <a:t> for mail</a:t>
            </a:r>
          </a:p>
          <a:p>
            <a:pPr lvl="1" fontAlgn="base"/>
            <a:r>
              <a:rPr lang="en-US" dirty="0" smtClean="0"/>
              <a:t>Lima </a:t>
            </a:r>
            <a:r>
              <a:rPr lang="en-US" dirty="0"/>
              <a:t>for a Dropbox-like service, but at home.</a:t>
            </a:r>
          </a:p>
          <a:p>
            <a:pPr lvl="1" fontAlgn="base"/>
            <a:r>
              <a:rPr lang="en-US" dirty="0"/>
              <a:t>Personal NAS (network-connected storage</a:t>
            </a:r>
            <a:r>
              <a:rPr lang="en-US" dirty="0" smtClean="0"/>
              <a:t>) e.g. </a:t>
            </a:r>
            <a:r>
              <a:rPr lang="en-US" dirty="0" err="1" smtClean="0"/>
              <a:t>Synologie</a:t>
            </a:r>
            <a:endParaRPr lang="en-US" dirty="0"/>
          </a:p>
          <a:p>
            <a:pPr lvl="1" fontAlgn="base"/>
            <a:r>
              <a:rPr lang="en-US" dirty="0"/>
              <a:t>Personal data store SAMI of Samsung..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Many more</a:t>
            </a:r>
            <a:endParaRPr lang="en-US" dirty="0"/>
          </a:p>
          <a:p>
            <a:pPr marL="0" lvl="0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5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is interested</a:t>
            </a:r>
            <a:br>
              <a:rPr lang="en-US" dirty="0" smtClean="0"/>
            </a:br>
            <a:r>
              <a:rPr lang="en-US" dirty="0" smtClean="0"/>
              <a:t> Pre-digital companies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E.g., hotels </a:t>
            </a:r>
            <a:r>
              <a:rPr lang="en-US" dirty="0"/>
              <a:t>or banks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isintermediated </a:t>
            </a:r>
            <a:r>
              <a:rPr lang="en-US" dirty="0"/>
              <a:t>from their customers by pure Internet players such as Google, Amazon, </a:t>
            </a:r>
            <a:r>
              <a:rPr lang="en-US" dirty="0" err="1"/>
              <a:t>Booking.com</a:t>
            </a:r>
            <a:r>
              <a:rPr lang="en-US" dirty="0"/>
              <a:t>, Mint.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Pims, they can </a:t>
            </a:r>
            <a:r>
              <a:rPr lang="en-US" dirty="0" smtClean="0"/>
              <a:t>rebuild direct </a:t>
            </a:r>
            <a:r>
              <a:rPr lang="en-US" dirty="0"/>
              <a:t>interaction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playing field is neutral </a:t>
            </a:r>
            <a:endParaRPr lang="en-US" dirty="0" smtClean="0"/>
          </a:p>
          <a:p>
            <a:pPr lvl="1"/>
            <a:r>
              <a:rPr lang="en-US" dirty="0" smtClean="0"/>
              <a:t>Unlike on the Internet where they have less data</a:t>
            </a:r>
          </a:p>
          <a:p>
            <a:r>
              <a:rPr lang="en-US" dirty="0" smtClean="0"/>
              <a:t>They </a:t>
            </a:r>
            <a:r>
              <a:rPr lang="en-US" dirty="0"/>
              <a:t>can offer new services without compromising </a:t>
            </a:r>
            <a:r>
              <a:rPr lang="en-US" dirty="0" smtClean="0"/>
              <a:t>privacy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833" y="0"/>
            <a:ext cx="1418167" cy="945444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46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is interested</a:t>
            </a:r>
            <a:br>
              <a:rPr lang="en-US" dirty="0" smtClean="0"/>
            </a:br>
            <a:r>
              <a:rPr lang="en-US" dirty="0" smtClean="0"/>
              <a:t> (2) Home appliances companies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boxes deployed at </a:t>
            </a:r>
            <a:r>
              <a:rPr lang="en-US" dirty="0"/>
              <a:t>home or in </a:t>
            </a:r>
            <a:r>
              <a:rPr lang="en-US" dirty="0" smtClean="0"/>
              <a:t>datacenters</a:t>
            </a:r>
          </a:p>
          <a:p>
            <a:pPr lvl="1"/>
            <a:r>
              <a:rPr lang="en-US" dirty="0" smtClean="0"/>
              <a:t>Internet </a:t>
            </a:r>
            <a:r>
              <a:rPr lang="en-US" dirty="0"/>
              <a:t>access provider "</a:t>
            </a:r>
            <a:r>
              <a:rPr lang="en-US" dirty="0" smtClean="0"/>
              <a:t>boxes”, NAS </a:t>
            </a:r>
            <a:r>
              <a:rPr lang="en-US" dirty="0"/>
              <a:t>servers, "smart" meters provided by energy vendors, home automation systems, "digital </a:t>
            </a:r>
            <a:r>
              <a:rPr lang="en-US" dirty="0" smtClean="0"/>
              <a:t>lockers”…</a:t>
            </a:r>
          </a:p>
          <a:p>
            <a:r>
              <a:rPr lang="en-US" dirty="0" smtClean="0"/>
              <a:t>Personal data spaces </a:t>
            </a:r>
            <a:r>
              <a:rPr lang="en-US" dirty="0"/>
              <a:t>dedicated to </a:t>
            </a:r>
            <a:r>
              <a:rPr lang="en-US" dirty="0" smtClean="0"/>
              <a:t>specific usage</a:t>
            </a:r>
          </a:p>
          <a:p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/>
              <a:t>evolve to become more </a:t>
            </a:r>
            <a:r>
              <a:rPr lang="en-US" dirty="0" smtClean="0"/>
              <a:t>generic</a:t>
            </a:r>
          </a:p>
          <a:p>
            <a:r>
              <a:rPr lang="en-US" dirty="0" smtClean="0"/>
              <a:t>Control of private Internet of objects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833" y="0"/>
            <a:ext cx="1418167" cy="945444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99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Industry is interested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(3) Pure Internet players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Amazon: great know-how in providing services</a:t>
            </a:r>
          </a:p>
          <a:p>
            <a:r>
              <a:rPr lang="en-US" dirty="0" err="1" smtClean="0"/>
              <a:t>Facebook,Google</a:t>
            </a:r>
            <a:r>
              <a:rPr lang="en-US" dirty="0" smtClean="0"/>
              <a:t>: cannot afford to be out of a movement in personal data management</a:t>
            </a:r>
          </a:p>
          <a:p>
            <a:endParaRPr lang="en-US" dirty="0"/>
          </a:p>
          <a:p>
            <a:r>
              <a:rPr lang="en-US" dirty="0" smtClean="0"/>
              <a:t>Very far from their business model based on personal advertisement</a:t>
            </a:r>
          </a:p>
          <a:p>
            <a:r>
              <a:rPr lang="en-US" dirty="0" smtClean="0"/>
              <a:t>Moving to this new market would require major changes &amp; </a:t>
            </a:r>
            <a:r>
              <a:rPr lang="en-US" dirty="0" smtClean="0">
                <a:solidFill>
                  <a:srgbClr val="3366FF"/>
                </a:solidFill>
              </a:rPr>
              <a:t>the clarification of the relationship with users </a:t>
            </a:r>
            <a:r>
              <a:rPr lang="en-US" dirty="0" err="1" smtClean="0">
                <a:solidFill>
                  <a:srgbClr val="3366FF"/>
                </a:solidFill>
              </a:rPr>
              <a:t>w.r.t</a:t>
            </a:r>
            <a:r>
              <a:rPr lang="en-US" dirty="0" smtClean="0">
                <a:solidFill>
                  <a:srgbClr val="3366FF"/>
                </a:solidFill>
              </a:rPr>
              <a:t>. data monetization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577" y="-18346"/>
            <a:ext cx="1505422" cy="1006123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02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0756"/>
            <a:ext cx="8229600" cy="57234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The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Pims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Pims are arriving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advantages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information to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ea typeface="ＭＳ ゴシック"/>
                <a:cs typeface="Times New Roman"/>
              </a:rPr>
              <a:t>Managing your digital </a:t>
            </a:r>
            <a:r>
              <a:rPr lang="en-US" sz="2800" dirty="0" smtClean="0">
                <a:ea typeface="ＭＳ ゴシック"/>
                <a:cs typeface="Times New Roman"/>
              </a:rPr>
              <a:t>life with </a:t>
            </a:r>
            <a:r>
              <a:rPr lang="en-US" sz="2800" dirty="0">
                <a:ea typeface="ＭＳ ゴシック"/>
                <a:cs typeface="Times New Roman"/>
              </a:rPr>
              <a:t>a Personal information management </a:t>
            </a:r>
            <a:r>
              <a:rPr lang="en-US" sz="2800" dirty="0" smtClean="0">
                <a:ea typeface="ＭＳ ゴシック"/>
                <a:cs typeface="Times New Roman"/>
              </a:rPr>
              <a:t>system,  </a:t>
            </a:r>
            <a:r>
              <a:rPr lang="en-US" sz="2800" dirty="0" smtClean="0">
                <a:ea typeface="ＭＳ 明朝"/>
                <a:cs typeface="Times New Roman"/>
              </a:rPr>
              <a:t>with Benjamin André &amp; Daniel Kaplan,  </a:t>
            </a:r>
            <a:r>
              <a:rPr lang="en-US" sz="2800" i="1" dirty="0" smtClean="0">
                <a:ea typeface="ＭＳ 明朝"/>
                <a:cs typeface="Times New Roman"/>
              </a:rPr>
              <a:t>to appear in Communications of the ACM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 smtClean="0">
                <a:ea typeface="ＭＳ 明朝"/>
                <a:cs typeface="Times New Roman"/>
              </a:rPr>
              <a:t>ERC Webdam, </a:t>
            </a:r>
            <a:r>
              <a:rPr lang="en-US" sz="2800" dirty="0" smtClean="0">
                <a:ea typeface="ＭＳ 明朝"/>
                <a:cs typeface="Times New Roman"/>
                <a:hlinkClick r:id="rId2"/>
              </a:rPr>
              <a:t>http://webdam.inria.fr</a:t>
            </a:r>
            <a:r>
              <a:rPr lang="en-US" sz="2800" dirty="0" smtClean="0">
                <a:ea typeface="ＭＳ 明朝"/>
                <a:cs typeface="Times New Roman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800" dirty="0">
              <a:ea typeface="ＭＳ 明朝"/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80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– rebalance the Web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User control over their data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has access to what, under what rules, to </a:t>
            </a:r>
            <a:r>
              <a:rPr lang="en-US" dirty="0" smtClean="0"/>
              <a:t>do what </a:t>
            </a:r>
            <a:endParaRPr lang="en-US" dirty="0"/>
          </a:p>
          <a:p>
            <a:r>
              <a:rPr lang="en-US" dirty="0"/>
              <a:t>User empowerment</a:t>
            </a:r>
          </a:p>
          <a:p>
            <a:pPr lvl="1"/>
            <a:r>
              <a:rPr lang="en-US" dirty="0" smtClean="0"/>
              <a:t>They choose freely services &amp; they can leave </a:t>
            </a:r>
            <a:r>
              <a:rPr lang="en-US" dirty="0"/>
              <a:t>a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Participation to </a:t>
            </a:r>
            <a:r>
              <a:rPr lang="en-US" dirty="0"/>
              <a:t>a more </a:t>
            </a:r>
            <a:r>
              <a:rPr lang="en-US" dirty="0" smtClean="0"/>
              <a:t>“neutral” Web</a:t>
            </a:r>
            <a:endParaRPr lang="en-US" dirty="0"/>
          </a:p>
          <a:p>
            <a:pPr lvl="1"/>
            <a:r>
              <a:rPr lang="en-US" dirty="0" smtClean="0"/>
              <a:t>With the "</a:t>
            </a:r>
            <a:r>
              <a:rPr lang="en-US" dirty="0"/>
              <a:t>network effects", </a:t>
            </a:r>
            <a:r>
              <a:rPr lang="en-US" dirty="0" smtClean="0"/>
              <a:t>the main platforms </a:t>
            </a:r>
            <a:r>
              <a:rPr lang="en-US" dirty="0"/>
              <a:t>are accumulating </a:t>
            </a:r>
            <a:r>
              <a:rPr lang="en-US" dirty="0" smtClean="0"/>
              <a:t>data/customers and distorting competition</a:t>
            </a:r>
          </a:p>
          <a:p>
            <a:pPr lvl="1"/>
            <a:r>
              <a:rPr lang="en-US" dirty="0" smtClean="0"/>
              <a:t>The Pims bring </a:t>
            </a:r>
            <a:r>
              <a:rPr lang="en-US" dirty="0"/>
              <a:t>back </a:t>
            </a:r>
            <a:r>
              <a:rPr lang="en-US" dirty="0" smtClean="0"/>
              <a:t>fairness </a:t>
            </a:r>
            <a:r>
              <a:rPr lang="en-US" dirty="0"/>
              <a:t>on the </a:t>
            </a:r>
            <a:r>
              <a:rPr lang="en-US" dirty="0" smtClean="0"/>
              <a:t>Web</a:t>
            </a:r>
            <a:endParaRPr lang="en-US" dirty="0"/>
          </a:p>
          <a:p>
            <a:pPr lvl="1"/>
            <a:r>
              <a:rPr lang="en-US" dirty="0"/>
              <a:t>Good practices are </a:t>
            </a:r>
            <a:r>
              <a:rPr lang="en-US" dirty="0" smtClean="0"/>
              <a:t>encouraged, e.g., interoperability, portability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95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– new functionalities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>
                <a:solidFill>
                  <a:srgbClr val="3366FF"/>
                </a:solidFill>
              </a:rPr>
              <a:t>Semantic global </a:t>
            </a:r>
            <a:r>
              <a:rPr lang="en-US" b="1" dirty="0">
                <a:solidFill>
                  <a:srgbClr val="3366FF"/>
                </a:solidFill>
              </a:rPr>
              <a:t>search </a:t>
            </a:r>
            <a:r>
              <a:rPr lang="en-US" dirty="0" smtClean="0"/>
              <a:t>with (personal) ontology</a:t>
            </a:r>
            <a:endParaRPr lang="en-US" dirty="0"/>
          </a:p>
          <a:p>
            <a:pPr lvl="0"/>
            <a:r>
              <a:rPr lang="en-US" b="1" dirty="0">
                <a:solidFill>
                  <a:srgbClr val="3366FF"/>
                </a:solidFill>
              </a:rPr>
              <a:t>S</a:t>
            </a:r>
            <a:r>
              <a:rPr lang="en-US" b="1" dirty="0" smtClean="0">
                <a:solidFill>
                  <a:srgbClr val="3366FF"/>
                </a:solidFill>
              </a:rPr>
              <a:t>ynchronization/backups </a:t>
            </a:r>
            <a:r>
              <a:rPr lang="en-US" dirty="0" smtClean="0"/>
              <a:t>across  services</a:t>
            </a:r>
          </a:p>
          <a:p>
            <a:pPr lvl="0"/>
            <a:r>
              <a:rPr lang="en-US" b="1" dirty="0">
                <a:solidFill>
                  <a:srgbClr val="3366FF"/>
                </a:solidFill>
              </a:rPr>
              <a:t>A</a:t>
            </a:r>
            <a:r>
              <a:rPr lang="en-US" b="1" dirty="0" smtClean="0">
                <a:solidFill>
                  <a:srgbClr val="3366FF"/>
                </a:solidFill>
              </a:rPr>
              <a:t>ccess </a:t>
            </a:r>
            <a:r>
              <a:rPr lang="en-US" b="1" dirty="0">
                <a:solidFill>
                  <a:srgbClr val="3366FF"/>
                </a:solidFill>
              </a:rPr>
              <a:t>control </a:t>
            </a:r>
            <a:r>
              <a:rPr lang="en-US" dirty="0" smtClean="0"/>
              <a:t>management across  services</a:t>
            </a:r>
          </a:p>
          <a:p>
            <a:pPr lvl="0"/>
            <a:r>
              <a:rPr lang="en-US" b="1" dirty="0">
                <a:solidFill>
                  <a:srgbClr val="3366FF"/>
                </a:solidFill>
              </a:rPr>
              <a:t>T</a:t>
            </a:r>
            <a:r>
              <a:rPr lang="en-US" b="1" dirty="0" smtClean="0">
                <a:solidFill>
                  <a:srgbClr val="3366FF"/>
                </a:solidFill>
              </a:rPr>
              <a:t>ask </a:t>
            </a:r>
            <a:r>
              <a:rPr lang="en-US" b="1" dirty="0">
                <a:solidFill>
                  <a:srgbClr val="3366FF"/>
                </a:solidFill>
              </a:rPr>
              <a:t>sequencing </a:t>
            </a:r>
            <a:r>
              <a:rPr lang="en-US" dirty="0" smtClean="0"/>
              <a:t>across services</a:t>
            </a:r>
            <a:endParaRPr lang="en-US" dirty="0"/>
          </a:p>
          <a:p>
            <a:pPr lvl="0"/>
            <a:r>
              <a:rPr lang="en-US" b="1" dirty="0">
                <a:solidFill>
                  <a:srgbClr val="3366FF"/>
                </a:solidFill>
              </a:rPr>
              <a:t>Exchange of information </a:t>
            </a:r>
            <a:r>
              <a:rPr lang="en-US" dirty="0" smtClean="0"/>
              <a:t>between </a:t>
            </a:r>
            <a:r>
              <a:rPr lang="en-US" dirty="0"/>
              <a:t>“friends” </a:t>
            </a:r>
          </a:p>
          <a:p>
            <a:pPr lvl="0"/>
            <a:r>
              <a:rPr lang="en-US" b="1" dirty="0">
                <a:solidFill>
                  <a:srgbClr val="3366FF"/>
                </a:solidFill>
              </a:rPr>
              <a:t>C</a:t>
            </a:r>
            <a:r>
              <a:rPr lang="en-US" b="1" dirty="0" smtClean="0">
                <a:solidFill>
                  <a:srgbClr val="3366FF"/>
                </a:solidFill>
              </a:rPr>
              <a:t>onnected objects control</a:t>
            </a:r>
            <a:r>
              <a:rPr lang="en-US" dirty="0" smtClean="0"/>
              <a:t>, </a:t>
            </a:r>
            <a:r>
              <a:rPr lang="en-US" dirty="0"/>
              <a:t>a hub for the </a:t>
            </a:r>
            <a:r>
              <a:rPr lang="en-US" dirty="0" err="1" smtClean="0"/>
              <a:t>IoT</a:t>
            </a:r>
            <a:endParaRPr lang="en-US" dirty="0"/>
          </a:p>
          <a:p>
            <a:pPr lvl="0"/>
            <a:r>
              <a:rPr lang="en-US" b="1" dirty="0" smtClean="0">
                <a:solidFill>
                  <a:srgbClr val="3366FF"/>
                </a:solidFill>
              </a:rPr>
              <a:t>Personal </a:t>
            </a:r>
            <a:r>
              <a:rPr lang="en-US" b="1" dirty="0">
                <a:solidFill>
                  <a:srgbClr val="3366FF"/>
                </a:solidFill>
              </a:rPr>
              <a:t>big </a:t>
            </a:r>
            <a:r>
              <a:rPr lang="en-US" b="1" dirty="0" smtClean="0">
                <a:solidFill>
                  <a:srgbClr val="3366FF"/>
                </a:solidFill>
              </a:rPr>
              <a:t>data analysis </a:t>
            </a:r>
            <a:endParaRPr lang="en-US" b="1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31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 lvl="0"/>
            <a:r>
              <a:rPr lang="en-US" sz="4400" b="1" dirty="0" smtClean="0">
                <a:solidFill>
                  <a:prstClr val="white"/>
                </a:solidFill>
                <a:latin typeface="Brush Script MT Italic"/>
                <a:cs typeface="Brush Script MT Italic"/>
              </a:rPr>
              <a:t>This is getting too complicated for humans</a:t>
            </a:r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  <a:p>
            <a:pPr marL="360000" lvl="0"/>
            <a:r>
              <a:rPr lang="en-US" sz="4400" b="1" dirty="0">
                <a:solidFill>
                  <a:prstClr val="white"/>
                </a:solidFill>
                <a:latin typeface="Brush Script MT Italic"/>
                <a:cs typeface="Brush Script MT Italic"/>
              </a:rPr>
              <a:t>We </a:t>
            </a:r>
            <a:r>
              <a:rPr lang="en-US" sz="4400" b="1" dirty="0" smtClean="0">
                <a:solidFill>
                  <a:prstClr val="white"/>
                </a:solidFill>
                <a:latin typeface="Brush Script MT Italic"/>
                <a:cs typeface="Brush Script MT Italic"/>
              </a:rPr>
              <a:t>need the support of machines</a:t>
            </a:r>
          </a:p>
          <a:p>
            <a:pPr marL="360000" lvl="0"/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  <a:p>
            <a:pPr marL="360000" lvl="0"/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  <a:p>
            <a:pPr marL="360000"/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Thesis 2: We </a:t>
            </a:r>
            <a:r>
              <a:rPr lang="en-US" sz="5400" b="1" dirty="0">
                <a:solidFill>
                  <a:srgbClr val="FF0000"/>
                </a:solidFill>
                <a:latin typeface="Brush Script MT Italic"/>
                <a:cs typeface="Brush Script MT Italic"/>
              </a:rPr>
              <a:t>should </a:t>
            </a:r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turn the </a:t>
            </a:r>
            <a:r>
              <a:rPr lang="en-US" sz="5400" b="1" dirty="0">
                <a:solidFill>
                  <a:srgbClr val="FF0000"/>
                </a:solidFill>
                <a:latin typeface="Brush Script MT Italic"/>
                <a:cs typeface="Brush Script MT Italic"/>
              </a:rPr>
              <a:t>Web </a:t>
            </a:r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Brush Script MT Italic"/>
                <a:cs typeface="Brush Script MT Italic"/>
              </a:rPr>
              <a:t>into a distributed knowledge </a:t>
            </a:r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base</a:t>
            </a:r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71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like text but</a:t>
            </a:r>
            <a:br>
              <a:rPr lang="en-US" dirty="0" smtClean="0"/>
            </a:br>
            <a:r>
              <a:rPr lang="en-US" dirty="0" smtClean="0"/>
              <a:t>machines prefer data/knowledge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5369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Integration of information sources</a:t>
            </a:r>
          </a:p>
          <a:p>
            <a:pPr lvl="1"/>
            <a:r>
              <a:rPr lang="en-US" dirty="0" smtClean="0"/>
              <a:t>It is easier to integrate knowledge than information</a:t>
            </a:r>
          </a:p>
          <a:p>
            <a:r>
              <a:rPr lang="en-US" dirty="0" smtClean="0"/>
              <a:t>Collaboration between services</a:t>
            </a:r>
            <a:r>
              <a:rPr lang="en-US" dirty="0"/>
              <a:t> </a:t>
            </a:r>
            <a:r>
              <a:rPr lang="en-US" dirty="0" smtClean="0"/>
              <a:t>&amp; devices</a:t>
            </a:r>
          </a:p>
          <a:p>
            <a:pPr lvl="1"/>
            <a:r>
              <a:rPr lang="en-US" dirty="0"/>
              <a:t>It is </a:t>
            </a:r>
            <a:r>
              <a:rPr lang="en-US" dirty="0" smtClean="0"/>
              <a:t>easier for services </a:t>
            </a:r>
            <a:r>
              <a:rPr lang="en-US" dirty="0"/>
              <a:t>to </a:t>
            </a:r>
            <a:r>
              <a:rPr lang="en-US" dirty="0" smtClean="0"/>
              <a:t>collaborate using knowledge </a:t>
            </a:r>
            <a:r>
              <a:rPr lang="en-US" dirty="0"/>
              <a:t>than </a:t>
            </a:r>
            <a:r>
              <a:rPr lang="en-US" dirty="0" smtClean="0"/>
              <a:t>with information</a:t>
            </a:r>
            <a:endParaRPr lang="en-US" dirty="0"/>
          </a:p>
          <a:p>
            <a:r>
              <a:rPr lang="en-US" dirty="0" smtClean="0"/>
              <a:t>Problem solving based on knowledge inference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2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we find knowledge?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7635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encyclopedia,				e.g., Wikipedia</a:t>
            </a:r>
          </a:p>
          <a:p>
            <a:r>
              <a:rPr lang="en-US" dirty="0" smtClean="0"/>
              <a:t>In recommendations, 		e.g., </a:t>
            </a:r>
            <a:r>
              <a:rPr lang="en-US" dirty="0" err="1" smtClean="0"/>
              <a:t>TripAdvisor</a:t>
            </a:r>
            <a:endParaRPr lang="en-US" dirty="0" smtClean="0"/>
          </a:p>
          <a:p>
            <a:r>
              <a:rPr lang="en-US" dirty="0" smtClean="0"/>
              <a:t>In databases, 					e.g., IMDb</a:t>
            </a:r>
          </a:p>
          <a:p>
            <a:r>
              <a:rPr lang="en-US" dirty="0" smtClean="0"/>
              <a:t>In social networks,			e.g., Facebook</a:t>
            </a:r>
          </a:p>
          <a:p>
            <a:r>
              <a:rPr lang="en-US" dirty="0" smtClean="0"/>
              <a:t>In personal data,				e.g., Calendar, mail</a:t>
            </a:r>
          </a:p>
          <a:p>
            <a:r>
              <a:rPr lang="en-US" dirty="0" smtClean="0"/>
              <a:t>In the crowd,					e.g., Mechanical </a:t>
            </a:r>
            <a:r>
              <a:rPr lang="en-US" dirty="0"/>
              <a:t>T</a:t>
            </a:r>
            <a:r>
              <a:rPr lang="en-US" dirty="0" smtClean="0"/>
              <a:t>urk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3366FF"/>
                </a:solidFill>
              </a:rPr>
              <a:t>But often under the form of text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739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Digression: How is knowledge acquired?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Edited by humans – rarely </a:t>
            </a:r>
          </a:p>
          <a:p>
            <a:r>
              <a:rPr lang="en-US" dirty="0" smtClean="0"/>
              <a:t>Extraction by machines from text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style of </a:t>
            </a:r>
            <a:r>
              <a:rPr lang="en-US" dirty="0" err="1"/>
              <a:t>Yago’s</a:t>
            </a:r>
            <a:r>
              <a:rPr lang="en-US" dirty="0"/>
              <a:t> extraction for </a:t>
            </a:r>
            <a:r>
              <a:rPr lang="en-US" dirty="0" smtClean="0"/>
              <a:t>Wikipedia</a:t>
            </a:r>
          </a:p>
          <a:p>
            <a:r>
              <a:rPr lang="en-US" dirty="0" smtClean="0"/>
              <a:t>By aligning different ontologies</a:t>
            </a:r>
          </a:p>
          <a:p>
            <a:pPr lvl="1"/>
            <a:r>
              <a:rPr lang="en-US" dirty="0" smtClean="0"/>
              <a:t>Alignment between ontologies (Paris system)</a:t>
            </a:r>
          </a:p>
          <a:p>
            <a:r>
              <a:rPr lang="en-US" dirty="0"/>
              <a:t>Production </a:t>
            </a:r>
            <a:r>
              <a:rPr lang="en-US" dirty="0" smtClean="0"/>
              <a:t>by </a:t>
            </a:r>
            <a:r>
              <a:rPr lang="en-US" dirty="0"/>
              <a:t>services</a:t>
            </a:r>
          </a:p>
          <a:p>
            <a:r>
              <a:rPr lang="en-US" dirty="0" smtClean="0"/>
              <a:t>Mining by </a:t>
            </a:r>
            <a:r>
              <a:rPr lang="en-US" dirty="0"/>
              <a:t>data </a:t>
            </a:r>
            <a:r>
              <a:rPr lang="en-US" dirty="0" smtClean="0"/>
              <a:t>analysis/mining</a:t>
            </a:r>
            <a:endParaRPr lang="en-US" dirty="0"/>
          </a:p>
          <a:p>
            <a:r>
              <a:rPr lang="en-US" dirty="0" smtClean="0"/>
              <a:t>Inference of knowledge (inference engines)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Most of the knowledge is produced by machines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thesis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4568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should turn the Web into a distributed knowledge base with machines/systems</a:t>
            </a:r>
          </a:p>
          <a:p>
            <a:pPr lvl="2"/>
            <a:r>
              <a:rPr lang="en-US" sz="3000" dirty="0" smtClean="0"/>
              <a:t>Storing knowledge</a:t>
            </a:r>
          </a:p>
          <a:p>
            <a:pPr lvl="2"/>
            <a:r>
              <a:rPr lang="en-US" sz="3000" dirty="0" smtClean="0"/>
              <a:t>Producing knowledge</a:t>
            </a:r>
          </a:p>
          <a:p>
            <a:pPr lvl="2"/>
            <a:r>
              <a:rPr lang="en-US" sz="3000" dirty="0" smtClean="0"/>
              <a:t>Extracting knowledge</a:t>
            </a:r>
          </a:p>
          <a:p>
            <a:pPr lvl="2"/>
            <a:r>
              <a:rPr lang="en-US" sz="3000" dirty="0" smtClean="0"/>
              <a:t>Reasoning</a:t>
            </a:r>
          </a:p>
          <a:p>
            <a:pPr lvl="2"/>
            <a:r>
              <a:rPr lang="en-US" sz="3000" dirty="0" smtClean="0"/>
              <a:t>Exchanging knowledge</a:t>
            </a:r>
          </a:p>
          <a:p>
            <a:pPr marL="400050" lvl="1" indent="0">
              <a:buNone/>
            </a:pPr>
            <a:r>
              <a:rPr lang="en-US" sz="3500" dirty="0" smtClean="0">
                <a:solidFill>
                  <a:srgbClr val="3366FF"/>
                </a:solidFill>
              </a:rPr>
              <a:t>We need a simple language for distributed knowledge processing  </a:t>
            </a:r>
            <a:r>
              <a:rPr lang="en-US" sz="3500" dirty="0" smtClean="0">
                <a:solidFill>
                  <a:srgbClr val="3366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>
                <a:solidFill>
                  <a:srgbClr val="3366FF"/>
                </a:solidFill>
                <a:sym typeface="Wingdings"/>
              </a:rPr>
              <a:t> </a:t>
            </a:r>
            <a:r>
              <a:rPr lang="en-US" sz="3500" dirty="0" smtClean="0">
                <a:solidFill>
                  <a:srgbClr val="3366FF"/>
                </a:solidFill>
                <a:sym typeface="Wingdings"/>
              </a:rPr>
              <a:t>Work on Webdamlog</a:t>
            </a:r>
            <a:endParaRPr lang="en-US" sz="35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2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Conclusion:</a:t>
            </a:r>
            <a:br>
              <a:rPr lang="en-US" dirty="0" smtClean="0"/>
            </a:br>
            <a:r>
              <a:rPr lang="en-US" dirty="0" smtClean="0"/>
              <a:t>The two thesis of this talk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9041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We should regain </a:t>
            </a:r>
            <a:r>
              <a:rPr lang="en-US" b="1" dirty="0" smtClean="0">
                <a:solidFill>
                  <a:srgbClr val="FF0000"/>
                </a:solidFill>
              </a:rPr>
              <a:t>control </a:t>
            </a:r>
            <a:r>
              <a:rPr lang="en-US" b="1" dirty="0">
                <a:solidFill>
                  <a:srgbClr val="FF0000"/>
                </a:solidFill>
              </a:rPr>
              <a:t>of our information, e.g., with PIMS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>
                <a:solidFill>
                  <a:srgbClr val="FF0000"/>
                </a:solidFill>
              </a:rPr>
              <a:t>should turn the Web  into a distributed knowledge </a:t>
            </a:r>
            <a:r>
              <a:rPr lang="en-US" b="1" dirty="0" smtClean="0">
                <a:solidFill>
                  <a:srgbClr val="FF0000"/>
                </a:solidFill>
              </a:rPr>
              <a:t>base where peers share facts and rules, and collaborate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39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R&amp;D issues to consider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is out there – open world </a:t>
            </a:r>
          </a:p>
          <a:p>
            <a:r>
              <a:rPr lang="en-US" dirty="0" smtClean="0"/>
              <a:t>Data is imprecise, possibly missing, inconsistent</a:t>
            </a:r>
          </a:p>
          <a:p>
            <a:r>
              <a:rPr lang="en-US" dirty="0" smtClean="0"/>
              <a:t>Users want explanations</a:t>
            </a:r>
          </a:p>
          <a:p>
            <a:r>
              <a:rPr lang="en-US" dirty="0" smtClean="0"/>
              <a:t>Privacy should be guaranteed</a:t>
            </a:r>
          </a:p>
          <a:p>
            <a:r>
              <a:rPr lang="en-US" dirty="0" smtClean="0"/>
              <a:t>Too much adapted to you may be boring – serendipity</a:t>
            </a:r>
          </a:p>
          <a:p>
            <a:r>
              <a:rPr lang="en-US" dirty="0" smtClean="0"/>
              <a:t>What to forget - </a:t>
            </a:r>
            <a:r>
              <a:rPr lang="en-US" dirty="0" err="1" smtClean="0"/>
              <a:t>hypermnesia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92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ndR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50843"/>
            <a:ext cx="9143999" cy="690884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03921" y="371585"/>
            <a:ext cx="5370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9" name="Picture 8" descr="logo_cou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-123394"/>
            <a:ext cx="1853985" cy="185398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797778" y="4869160"/>
            <a:ext cx="4275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Neo Sans Pro" pitchFamily="34" charset="0"/>
              </a:rPr>
              <a:t>http://</a:t>
            </a:r>
            <a:r>
              <a:rPr lang="fr-FR" sz="2800" dirty="0" err="1" smtClean="0">
                <a:solidFill>
                  <a:schemeClr val="bg1"/>
                </a:solidFill>
                <a:latin typeface="Neo Sans Pro" pitchFamily="34" charset="0"/>
              </a:rPr>
              <a:t>abiteboul.com</a:t>
            </a:r>
            <a:endParaRPr lang="fr-FR" sz="2800" dirty="0" smtClean="0">
              <a:solidFill>
                <a:schemeClr val="bg1"/>
              </a:solidFill>
              <a:latin typeface="Neo Sans Pro" pitchFamily="34" charset="0"/>
            </a:endParaRPr>
          </a:p>
          <a:p>
            <a:pPr algn="ctr"/>
            <a:r>
              <a:rPr lang="fr-FR" sz="2800" dirty="0" smtClean="0">
                <a:solidFill>
                  <a:schemeClr val="bg1"/>
                </a:solidFill>
                <a:latin typeface="Neo Sans Pro" pitchFamily="34" charset="0"/>
              </a:rPr>
              <a:t>@</a:t>
            </a:r>
            <a:r>
              <a:rPr lang="fr-FR" sz="2800" dirty="0" err="1" smtClean="0">
                <a:solidFill>
                  <a:schemeClr val="bg1"/>
                </a:solidFill>
                <a:latin typeface="Neo Sans Pro" pitchFamily="34" charset="0"/>
              </a:rPr>
              <a:t>sergeabiteboul</a:t>
            </a:r>
            <a:endParaRPr lang="fr-FR" sz="2800" dirty="0" smtClean="0">
              <a:solidFill>
                <a:schemeClr val="bg1"/>
              </a:solidFill>
              <a:latin typeface="Neo Sans Pro" pitchFamily="34" charset="0"/>
            </a:endParaRPr>
          </a:p>
          <a:p>
            <a:pPr algn="ctr"/>
            <a:r>
              <a:rPr lang="fr-FR" sz="2800" dirty="0" err="1">
                <a:solidFill>
                  <a:schemeClr val="bg1"/>
                </a:solidFill>
                <a:latin typeface="Neo Sans Pro" pitchFamily="34" charset="0"/>
                <a:cs typeface="Neo Sans Std"/>
              </a:rPr>
              <a:t>b</a:t>
            </a:r>
            <a:r>
              <a:rPr lang="fr-FR" sz="2800" dirty="0" err="1" smtClean="0">
                <a:solidFill>
                  <a:schemeClr val="bg1"/>
                </a:solidFill>
                <a:latin typeface="Neo Sans Pro" pitchFamily="34" charset="0"/>
                <a:cs typeface="Neo Sans Std"/>
              </a:rPr>
              <a:t>inaire.blog.lemonde.fr</a:t>
            </a:r>
            <a:endParaRPr lang="fr-FR" sz="2400" dirty="0" smtClean="0">
              <a:solidFill>
                <a:schemeClr val="bg1"/>
              </a:solidFill>
              <a:latin typeface="Neo Sans Pro" pitchFamily="34" charset="0"/>
              <a:cs typeface="Neo Sans Std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alphaModFix/>
          </a:blip>
          <a:srcRect/>
          <a:stretch>
            <a:fillRect/>
          </a:stretch>
        </p:blipFill>
        <p:spPr bwMode="auto">
          <a:xfrm>
            <a:off x="6326067" y="909295"/>
            <a:ext cx="2817933" cy="306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r 1"/>
          <p:cNvGrpSpPr/>
          <p:nvPr/>
        </p:nvGrpSpPr>
        <p:grpSpPr>
          <a:xfrm>
            <a:off x="6326067" y="3951944"/>
            <a:ext cx="2817933" cy="648277"/>
            <a:chOff x="3010140" y="3965585"/>
            <a:chExt cx="6915456" cy="1317364"/>
          </a:xfrm>
        </p:grpSpPr>
        <p:pic>
          <p:nvPicPr>
            <p:cNvPr id="11" name="Image 10" descr="logoinria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0140" y="3992564"/>
              <a:ext cx="4298164" cy="129038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Image 13" descr="cachan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8304" y="3965585"/>
              <a:ext cx="2617292" cy="13086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146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explosio</a:t>
            </a:r>
            <a:r>
              <a:rPr lang="en-US" dirty="0"/>
              <a:t>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59646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and metadata we produce</a:t>
            </a:r>
          </a:p>
          <a:p>
            <a:pPr lvl="1"/>
            <a:r>
              <a:rPr lang="en-US" dirty="0" smtClean="0"/>
              <a:t>Pictures, reports, emails</a:t>
            </a:r>
            <a:r>
              <a:rPr lang="en-US" dirty="0"/>
              <a:t>, tweets, annotations, </a:t>
            </a:r>
            <a:r>
              <a:rPr lang="en-US" dirty="0" smtClean="0"/>
              <a:t>recommendation, social network…</a:t>
            </a:r>
          </a:p>
          <a:p>
            <a:r>
              <a:rPr lang="en-US" dirty="0" smtClean="0"/>
              <a:t>Data we like/buy</a:t>
            </a:r>
          </a:p>
          <a:p>
            <a:pPr lvl="1"/>
            <a:r>
              <a:rPr lang="en-US" dirty="0" smtClean="0"/>
              <a:t>Books, music, movies…</a:t>
            </a:r>
          </a:p>
          <a:p>
            <a:r>
              <a:rPr lang="en-US" dirty="0" smtClean="0"/>
              <a:t>Data </a:t>
            </a:r>
            <a:r>
              <a:rPr lang="en-US" dirty="0"/>
              <a:t>various organizations &amp; vendors produce about us</a:t>
            </a:r>
          </a:p>
          <a:p>
            <a:pPr lvl="1"/>
            <a:r>
              <a:rPr lang="en-US" dirty="0"/>
              <a:t>Public administration, </a:t>
            </a:r>
            <a:r>
              <a:rPr lang="en-US" dirty="0" smtClean="0"/>
              <a:t>schools</a:t>
            </a:r>
            <a:r>
              <a:rPr lang="en-US" dirty="0"/>
              <a:t>, insurances, </a:t>
            </a:r>
            <a:r>
              <a:rPr lang="en-US" dirty="0" smtClean="0"/>
              <a:t>banks…</a:t>
            </a:r>
          </a:p>
          <a:p>
            <a:pPr lvl="1"/>
            <a:r>
              <a:rPr lang="en-US" dirty="0" smtClean="0"/>
              <a:t>Amazon</a:t>
            </a:r>
            <a:r>
              <a:rPr lang="en-US" dirty="0"/>
              <a:t>, retailers, </a:t>
            </a:r>
            <a:r>
              <a:rPr lang="en-US" dirty="0" err="1"/>
              <a:t>netflix</a:t>
            </a:r>
            <a:r>
              <a:rPr lang="en-US" dirty="0"/>
              <a:t>, </a:t>
            </a:r>
            <a:r>
              <a:rPr lang="en-US" dirty="0" err="1"/>
              <a:t>applestore</a:t>
            </a:r>
            <a:r>
              <a:rPr lang="en-US" dirty="0"/>
              <a:t>… </a:t>
            </a:r>
          </a:p>
          <a:p>
            <a:r>
              <a:rPr lang="en-US" dirty="0" smtClean="0"/>
              <a:t>Data that sensors capture  with/without our knowledge</a:t>
            </a:r>
          </a:p>
          <a:p>
            <a:pPr lvl="1"/>
            <a:r>
              <a:rPr lang="en-US" dirty="0" smtClean="0"/>
              <a:t>GPS, web navigation, phone, "quantified self" measurements, contactless card readings, surveillance camera pictures…</a:t>
            </a:r>
          </a:p>
          <a:p>
            <a:r>
              <a:rPr lang="en-US" dirty="0"/>
              <a:t>Others data: work, </a:t>
            </a:r>
            <a:r>
              <a:rPr lang="en-US" dirty="0" smtClean="0"/>
              <a:t>social contacts, friends</a:t>
            </a:r>
            <a:r>
              <a:rPr lang="en-US" dirty="0"/>
              <a:t>, family</a:t>
            </a:r>
          </a:p>
          <a:p>
            <a:r>
              <a:rPr lang="en-US" dirty="0" smtClean="0"/>
              <a:t>Security data: </a:t>
            </a:r>
            <a:r>
              <a:rPr lang="en-US" dirty="0"/>
              <a:t>credentials on various </a:t>
            </a:r>
            <a:r>
              <a:rPr lang="en-US" dirty="0" smtClean="0"/>
              <a:t>systems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en-US" dirty="0"/>
              <a:t> </a:t>
            </a:r>
            <a:r>
              <a:rPr lang="en-US" sz="9100" dirty="0" smtClean="0"/>
              <a:t>…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88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dispersion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3366FF"/>
                </a:solidFill>
              </a:rPr>
              <a:t>Computer, systems, clouds, devices (phone, tablet, car…)…</a:t>
            </a:r>
          </a:p>
          <a:p>
            <a:r>
              <a:rPr lang="en-US" sz="2800" dirty="0" smtClean="0"/>
              <a:t>Residential boxes (</a:t>
            </a:r>
            <a:r>
              <a:rPr lang="en-US" sz="2800" dirty="0" err="1" smtClean="0"/>
              <a:t>tvbox</a:t>
            </a:r>
            <a:r>
              <a:rPr lang="en-US" sz="2800" dirty="0" smtClean="0"/>
              <a:t>), NAS, electronic vaults…</a:t>
            </a:r>
          </a:p>
          <a:p>
            <a:r>
              <a:rPr lang="en-US" sz="2800" dirty="0" smtClean="0"/>
              <a:t>Mail, address book, agenda, </a:t>
            </a:r>
            <a:r>
              <a:rPr lang="en-US" sz="2800" dirty="0" err="1" smtClean="0"/>
              <a:t>todo</a:t>
            </a:r>
            <a:r>
              <a:rPr lang="en-US" sz="2800" dirty="0" smtClean="0"/>
              <a:t>-lists</a:t>
            </a:r>
          </a:p>
          <a:p>
            <a:r>
              <a:rPr lang="en-US" sz="2800" dirty="0" smtClean="0"/>
              <a:t>Facebook, LinkedIn, Picasa, YouTube, Tweeter</a:t>
            </a:r>
          </a:p>
          <a:p>
            <a:r>
              <a:rPr lang="en-US" sz="2800" dirty="0" smtClean="0"/>
              <a:t>Amazon (books), iTunes (music), Netflix (movies)</a:t>
            </a:r>
          </a:p>
          <a:p>
            <a:r>
              <a:rPr lang="en-US" sz="2800" dirty="0" smtClean="0"/>
              <a:t>Svn, Google docs, </a:t>
            </a:r>
            <a:r>
              <a:rPr lang="en-US" sz="2800" dirty="0"/>
              <a:t>D</a:t>
            </a:r>
            <a:r>
              <a:rPr lang="en-US" sz="2800" dirty="0" smtClean="0"/>
              <a:t>ropbox</a:t>
            </a:r>
          </a:p>
          <a:p>
            <a:r>
              <a:rPr lang="en-US" sz="2800" dirty="0" smtClean="0"/>
              <a:t>Government &amp; business services</a:t>
            </a:r>
          </a:p>
          <a:p>
            <a:r>
              <a:rPr lang="en-US" sz="2800" dirty="0" smtClean="0"/>
              <a:t>Also machine and systems from</a:t>
            </a:r>
          </a:p>
          <a:p>
            <a:pPr lvl="1"/>
            <a:r>
              <a:rPr lang="en-US" sz="2400" dirty="0" smtClean="0"/>
              <a:t>family</a:t>
            </a:r>
            <a:r>
              <a:rPr lang="en-US" sz="2400" dirty="0"/>
              <a:t>, friends, associations, </a:t>
            </a:r>
            <a:r>
              <a:rPr lang="en-US" sz="2400" dirty="0" smtClean="0"/>
              <a:t>work</a:t>
            </a:r>
          </a:p>
          <a:p>
            <a:r>
              <a:rPr lang="en-US" sz="2800" dirty="0" smtClean="0"/>
              <a:t>Systems even unknown to the user 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hird party cookies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01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heterogeneity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Type: text, relational, HTML, XML, </a:t>
            </a:r>
            <a:r>
              <a:rPr lang="en-US" sz="2800" dirty="0" err="1" smtClean="0"/>
              <a:t>pdf</a:t>
            </a:r>
            <a:r>
              <a:rPr lang="en-US" sz="2800" dirty="0" smtClean="0"/>
              <a:t>…</a:t>
            </a:r>
          </a:p>
          <a:p>
            <a:pPr marL="0" indent="0">
              <a:buNone/>
            </a:pPr>
            <a:r>
              <a:rPr lang="en-US" sz="2800" dirty="0" smtClean="0">
                <a:ea typeface="Gill Sans" charset="0"/>
                <a:cs typeface="Gill Sans" charset="0"/>
              </a:rPr>
              <a:t>Terminology/structure/ontology</a:t>
            </a:r>
          </a:p>
          <a:p>
            <a:pPr marL="0" indent="0">
              <a:buNone/>
            </a:pPr>
            <a:r>
              <a:rPr lang="en-US" sz="2800" dirty="0">
                <a:ea typeface="Gill Sans" charset="0"/>
                <a:cs typeface="Gill Sans" charset="0"/>
              </a:rPr>
              <a:t>S</a:t>
            </a:r>
            <a:r>
              <a:rPr lang="en-US" sz="2800" dirty="0" smtClean="0">
                <a:ea typeface="Gill Sans" charset="0"/>
                <a:cs typeface="Gill Sans" charset="0"/>
              </a:rPr>
              <a:t>ystems: MS, Linux, IOS, Android</a:t>
            </a:r>
          </a:p>
          <a:p>
            <a:pPr marL="0" indent="0">
              <a:buNone/>
            </a:pPr>
            <a:r>
              <a:rPr lang="en-US" sz="2800" dirty="0" smtClean="0">
                <a:ea typeface="Gill Sans" charset="0"/>
                <a:cs typeface="Gill Sans" charset="0"/>
              </a:rPr>
              <a:t>Distribution</a:t>
            </a:r>
          </a:p>
          <a:p>
            <a:pPr marL="0" indent="0">
              <a:buNone/>
            </a:pPr>
            <a:r>
              <a:rPr lang="en-US" sz="2800" dirty="0" smtClean="0">
                <a:ea typeface="Gill Sans" charset="0"/>
                <a:cs typeface="Gill Sans" charset="0"/>
              </a:rPr>
              <a:t>Security protocols</a:t>
            </a:r>
          </a:p>
          <a:p>
            <a:pPr marL="0" indent="0">
              <a:buNone/>
            </a:pPr>
            <a:r>
              <a:rPr lang="en-US" sz="2800" dirty="0" smtClean="0">
                <a:ea typeface="Gill Sans" charset="0"/>
                <a:cs typeface="Gill Sans" charset="0"/>
              </a:rPr>
              <a:t>Quality: incomplete / inconsistent information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98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news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Limited functionalities because of the silos</a:t>
            </a:r>
          </a:p>
          <a:p>
            <a:pPr lvl="1"/>
            <a:r>
              <a:rPr lang="en-US" sz="2400" dirty="0" smtClean="0"/>
              <a:t>Difficult to do global search, synchronization, task sequencing over distinct systems…</a:t>
            </a:r>
          </a:p>
          <a:p>
            <a:r>
              <a:rPr lang="en-US" sz="2800" dirty="0" smtClean="0"/>
              <a:t>Loss of control over the data</a:t>
            </a:r>
          </a:p>
          <a:p>
            <a:pPr lvl="1"/>
            <a:r>
              <a:rPr lang="en-US" sz="2400" dirty="0" smtClean="0"/>
              <a:t>Difficult to control privacy</a:t>
            </a:r>
          </a:p>
          <a:p>
            <a:pPr lvl="1"/>
            <a:r>
              <a:rPr lang="en-US" sz="2400" dirty="0" smtClean="0"/>
              <a:t>Leaks of private information</a:t>
            </a:r>
          </a:p>
          <a:p>
            <a:r>
              <a:rPr lang="en-US" sz="2800" dirty="0" smtClean="0"/>
              <a:t>Loss of freedom</a:t>
            </a:r>
          </a:p>
          <a:p>
            <a:pPr lvl="1"/>
            <a:r>
              <a:rPr lang="en-US" sz="2400" dirty="0" smtClean="0"/>
              <a:t>Vendor lock-in</a:t>
            </a:r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98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244" cy="114300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lternatives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Continue with this increasing mess</a:t>
            </a:r>
          </a:p>
          <a:p>
            <a:pPr marL="914400" lvl="1" indent="-514350"/>
            <a:r>
              <a:rPr lang="en-US" dirty="0"/>
              <a:t>Use a shrink to overcome </a:t>
            </a:r>
            <a:r>
              <a:rPr lang="en-US" dirty="0" smtClean="0"/>
              <a:t>frustration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Regroup all your data on the same platform</a:t>
            </a:r>
          </a:p>
          <a:p>
            <a:pPr marL="914400" lvl="1" indent="-514350"/>
            <a:r>
              <a:rPr lang="en-US" dirty="0" smtClean="0"/>
              <a:t>Google, Apple, Facebook, …, a new comer</a:t>
            </a:r>
          </a:p>
          <a:p>
            <a:pPr marL="914400" lvl="1" indent="-514350"/>
            <a:r>
              <a:rPr lang="en-US" dirty="0" smtClean="0"/>
              <a:t>Use a shrink to overcome resentment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2 years to become a geek</a:t>
            </a:r>
          </a:p>
          <a:p>
            <a:pPr marL="914400" lvl="1" indent="-514350"/>
            <a:r>
              <a:rPr lang="en-US" dirty="0" smtClean="0"/>
              <a:t>Geeks know how to manage their information </a:t>
            </a:r>
          </a:p>
          <a:p>
            <a:pPr marL="914400" lvl="1" indent="-514350"/>
            <a:r>
              <a:rPr lang="en-US" dirty="0"/>
              <a:t>Use a shrink to </a:t>
            </a:r>
            <a:r>
              <a:rPr lang="en-US" dirty="0" smtClean="0"/>
              <a:t>survive the experience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And, of course,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			there is the Pims’ way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8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 lvl="0"/>
            <a:r>
              <a:rPr lang="en-US" sz="4400" b="1" dirty="0" smtClean="0">
                <a:solidFill>
                  <a:prstClr val="white"/>
                </a:solidFill>
                <a:latin typeface="Brush Script MT Italic"/>
                <a:cs typeface="Brush Script MT Italic"/>
              </a:rPr>
              <a:t>Information is </a:t>
            </a:r>
            <a:r>
              <a:rPr lang="en-US" sz="4400" b="1" dirty="0">
                <a:solidFill>
                  <a:prstClr val="white"/>
                </a:solidFill>
                <a:latin typeface="Brush Script MT Italic"/>
                <a:cs typeface="Brush Script MT Italic"/>
              </a:rPr>
              <a:t>a vital asset</a:t>
            </a:r>
          </a:p>
          <a:p>
            <a:pPr marL="360000" lvl="0"/>
            <a:r>
              <a:rPr lang="en-US" sz="4400" b="1" dirty="0">
                <a:solidFill>
                  <a:prstClr val="white"/>
                </a:solidFill>
                <a:latin typeface="Brush Script MT Italic"/>
                <a:cs typeface="Brush Script MT Italic"/>
              </a:rPr>
              <a:t>We have little control over our personal </a:t>
            </a:r>
            <a:r>
              <a:rPr lang="en-US" sz="4400" b="1" dirty="0" smtClean="0">
                <a:solidFill>
                  <a:prstClr val="white"/>
                </a:solidFill>
                <a:latin typeface="Brush Script MT Italic"/>
                <a:cs typeface="Brush Script MT Italic"/>
              </a:rPr>
              <a:t>info</a:t>
            </a:r>
          </a:p>
          <a:p>
            <a:pPr marL="360000" lvl="0"/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  <a:p>
            <a:pPr marL="360000" lvl="0"/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Thesis 1: We </a:t>
            </a:r>
            <a:r>
              <a:rPr lang="en-US" sz="5400" b="1" dirty="0">
                <a:solidFill>
                  <a:srgbClr val="FF0000"/>
                </a:solidFill>
                <a:latin typeface="Brush Script MT Italic"/>
                <a:cs typeface="Brush Script MT Italic"/>
              </a:rPr>
              <a:t>should regain </a:t>
            </a:r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control </a:t>
            </a:r>
            <a:r>
              <a:rPr lang="en-US" sz="5400" b="1" dirty="0">
                <a:solidFill>
                  <a:srgbClr val="FF0000"/>
                </a:solidFill>
                <a:latin typeface="Brush Script MT Italic"/>
                <a:cs typeface="Brush Script MT Italic"/>
              </a:rPr>
              <a:t>of our </a:t>
            </a:r>
            <a:r>
              <a:rPr lang="en-US" sz="5400" b="1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information, e.g., with PIMS</a:t>
            </a:r>
            <a:endParaRPr lang="en-US" sz="4400" b="1" dirty="0" smtClean="0">
              <a:solidFill>
                <a:prstClr val="white"/>
              </a:solidFill>
              <a:latin typeface="Brush Script MT Italic"/>
              <a:cs typeface="Brush Script MT Italic"/>
            </a:endParaRPr>
          </a:p>
          <a:p>
            <a:pPr marL="360000" lvl="0"/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  <a:p>
            <a:pPr marL="360000" lvl="0"/>
            <a:endParaRPr lang="en-US" sz="4400" b="1" dirty="0">
              <a:solidFill>
                <a:prstClr val="white"/>
              </a:solidFill>
              <a:latin typeface="Brush Script MT Italic"/>
              <a:cs typeface="Brush Script MT Italic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93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Pims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 information management system</a:t>
            </a:r>
          </a:p>
          <a:p>
            <a:r>
              <a:rPr lang="en-US" dirty="0" smtClean="0"/>
              <a:t>What is a successful Web service today</a:t>
            </a:r>
          </a:p>
          <a:p>
            <a:pPr lvl="1"/>
            <a:r>
              <a:rPr lang="en-US" dirty="0" smtClean="0"/>
              <a:t>Some great software</a:t>
            </a:r>
          </a:p>
          <a:p>
            <a:pPr lvl="1"/>
            <a:r>
              <a:rPr lang="en-US" dirty="0" smtClean="0"/>
              <a:t>Some machines on which it runs</a:t>
            </a:r>
          </a:p>
          <a:p>
            <a:pPr lvl="1"/>
            <a:r>
              <a:rPr lang="en-US" dirty="0" smtClean="0"/>
              <a:t>And  a business model</a:t>
            </a:r>
          </a:p>
          <a:p>
            <a:pPr marL="514350" indent="-457200"/>
            <a:r>
              <a:rPr lang="en-US" dirty="0" smtClean="0"/>
              <a:t>Separate the first two facets</a:t>
            </a:r>
          </a:p>
          <a:p>
            <a:pPr lvl="1"/>
            <a:r>
              <a:rPr lang="en-US" dirty="0" smtClean="0"/>
              <a:t>Some company provides the software</a:t>
            </a:r>
          </a:p>
          <a:p>
            <a:pPr lvl="1"/>
            <a:r>
              <a:rPr lang="en-US" dirty="0" smtClean="0"/>
              <a:t>It runs on your machine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With a business model</a:t>
            </a:r>
          </a:p>
          <a:p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666" y="5232834"/>
            <a:ext cx="2074333" cy="1625166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Abiteboul - Journée Open Scientific Data , 2014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666" y="14111"/>
            <a:ext cx="2074334" cy="155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3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1715</Words>
  <Application>Microsoft Macintosh PowerPoint</Application>
  <PresentationFormat>Présentation à l'écran (4:3)</PresentationFormat>
  <Paragraphs>262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Présentation PowerPoint</vt:lpstr>
      <vt:lpstr>Data explosion</vt:lpstr>
      <vt:lpstr>Data dispersion</vt:lpstr>
      <vt:lpstr>Data heterogeneity</vt:lpstr>
      <vt:lpstr>Bad news</vt:lpstr>
      <vt:lpstr>Alternatives</vt:lpstr>
      <vt:lpstr>Présentation PowerPoint</vt:lpstr>
      <vt:lpstr>The Pims</vt:lpstr>
      <vt:lpstr>The Pims</vt:lpstr>
      <vt:lpstr>The Pims: the 2 main issues</vt:lpstr>
      <vt:lpstr>Présentation PowerPoint</vt:lpstr>
      <vt:lpstr>Society is ready to move</vt:lpstr>
      <vt:lpstr>Society is ready to move (2)</vt:lpstr>
      <vt:lpstr>Technology is gearing up</vt:lpstr>
      <vt:lpstr>Technology is gearing up (2)</vt:lpstr>
      <vt:lpstr>Industry is interested  Pre-digital companies</vt:lpstr>
      <vt:lpstr>Industry is interested  (2) Home appliances companies</vt:lpstr>
      <vt:lpstr>Industry is interested  (3) Pure Internet players</vt:lpstr>
      <vt:lpstr>Advantages – rebalance the Web </vt:lpstr>
      <vt:lpstr>Advantages – new functionalities</vt:lpstr>
      <vt:lpstr>Présentation PowerPoint</vt:lpstr>
      <vt:lpstr>People like text but machines prefer data/knowledge</vt:lpstr>
      <vt:lpstr>Where can we find knowledge?</vt:lpstr>
      <vt:lpstr>Digression: How is knowledge acquired?</vt:lpstr>
      <vt:lpstr>The thesis</vt:lpstr>
      <vt:lpstr>Conclusion: The two thesis of this talk</vt:lpstr>
      <vt:lpstr>Many R&amp;D issues to consider</vt:lpstr>
      <vt:lpstr>Présentation PowerPoint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Abiteboul</dc:creator>
  <cp:lastModifiedBy>Serge Abiteboul</cp:lastModifiedBy>
  <cp:revision>181</cp:revision>
  <dcterms:created xsi:type="dcterms:W3CDTF">2014-03-10T11:49:37Z</dcterms:created>
  <dcterms:modified xsi:type="dcterms:W3CDTF">2014-11-24T13:57:15Z</dcterms:modified>
</cp:coreProperties>
</file>