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7" r:id="rId2"/>
    <p:sldMasterId id="2147483687" r:id="rId3"/>
    <p:sldMasterId id="2147483699" r:id="rId4"/>
    <p:sldMasterId id="2147483711" r:id="rId5"/>
    <p:sldMasterId id="2147483723" r:id="rId6"/>
    <p:sldMasterId id="2147483735" r:id="rId7"/>
    <p:sldMasterId id="2147483752" r:id="rId8"/>
  </p:sldMasterIdLst>
  <p:notesMasterIdLst>
    <p:notesMasterId r:id="rId45"/>
  </p:notesMasterIdLst>
  <p:handoutMasterIdLst>
    <p:handoutMasterId r:id="rId46"/>
  </p:handoutMasterIdLst>
  <p:sldIdLst>
    <p:sldId id="256" r:id="rId9"/>
    <p:sldId id="258" r:id="rId10"/>
    <p:sldId id="261" r:id="rId11"/>
    <p:sldId id="262" r:id="rId12"/>
    <p:sldId id="263" r:id="rId13"/>
    <p:sldId id="264" r:id="rId14"/>
    <p:sldId id="265" r:id="rId15"/>
    <p:sldId id="266" r:id="rId16"/>
    <p:sldId id="259" r:id="rId17"/>
    <p:sldId id="267" r:id="rId18"/>
    <p:sldId id="268" r:id="rId19"/>
    <p:sldId id="277" r:id="rId20"/>
    <p:sldId id="269" r:id="rId21"/>
    <p:sldId id="271" r:id="rId22"/>
    <p:sldId id="270" r:id="rId23"/>
    <p:sldId id="272" r:id="rId24"/>
    <p:sldId id="273" r:id="rId25"/>
    <p:sldId id="278" r:id="rId26"/>
    <p:sldId id="281" r:id="rId27"/>
    <p:sldId id="279" r:id="rId28"/>
    <p:sldId id="275" r:id="rId29"/>
    <p:sldId id="276" r:id="rId30"/>
    <p:sldId id="282" r:id="rId31"/>
    <p:sldId id="283" r:id="rId32"/>
    <p:sldId id="284" r:id="rId33"/>
    <p:sldId id="285" r:id="rId34"/>
    <p:sldId id="286" r:id="rId35"/>
    <p:sldId id="287" r:id="rId36"/>
    <p:sldId id="294" r:id="rId37"/>
    <p:sldId id="288" r:id="rId38"/>
    <p:sldId id="289" r:id="rId39"/>
    <p:sldId id="292" r:id="rId40"/>
    <p:sldId id="290" r:id="rId41"/>
    <p:sldId id="291" r:id="rId42"/>
    <p:sldId id="293" r:id="rId43"/>
    <p:sldId id="280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-1464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9" Type="http://schemas.openxmlformats.org/officeDocument/2006/relationships/slide" Target="slides/slide1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pbuncic:Desktop:HL-LH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'[HL-LHc.xlsx]Sheet1'!$H$56</c:f>
              <c:strCache>
                <c:ptCount val="1"/>
                <c:pt idx="0">
                  <c:v>LHCb</c:v>
                </c:pt>
              </c:strCache>
            </c:strRef>
          </c:tx>
          <c:invertIfNegative val="0"/>
          <c:cat>
            <c:strRef>
              <c:f>'[HL-LHc.xlsx]Sheet1'!$I$55:$L$55</c:f>
              <c:strCache>
                <c:ptCount val="4"/>
                <c:pt idx="0">
                  <c:v>Run 1</c:v>
                </c:pt>
                <c:pt idx="1">
                  <c:v>Run 2</c:v>
                </c:pt>
                <c:pt idx="2">
                  <c:v>Run 3</c:v>
                </c:pt>
                <c:pt idx="3">
                  <c:v>Run 4</c:v>
                </c:pt>
              </c:strCache>
            </c:strRef>
          </c:cat>
          <c:val>
            <c:numRef>
              <c:f>'[HL-LHc.xlsx]Sheet1'!$I$56:$L$56</c:f>
              <c:numCache>
                <c:formatCode>0.0</c:formatCode>
                <c:ptCount val="4"/>
                <c:pt idx="0">
                  <c:v>1.3</c:v>
                </c:pt>
                <c:pt idx="1">
                  <c:v>2.757575757575757</c:v>
                </c:pt>
                <c:pt idx="2">
                  <c:v>9.191919191919169</c:v>
                </c:pt>
                <c:pt idx="3">
                  <c:v>9.191919191919169</c:v>
                </c:pt>
              </c:numCache>
            </c:numRef>
          </c:val>
        </c:ser>
        <c:ser>
          <c:idx val="1"/>
          <c:order val="1"/>
          <c:tx>
            <c:strRef>
              <c:f>'[HL-LHc.xlsx]Sheet1'!$H$57</c:f>
              <c:strCache>
                <c:ptCount val="1"/>
                <c:pt idx="0">
                  <c:v>ALICE</c:v>
                </c:pt>
              </c:strCache>
            </c:strRef>
          </c:tx>
          <c:invertIfNegative val="0"/>
          <c:cat>
            <c:strRef>
              <c:f>'[HL-LHc.xlsx]Sheet1'!$I$55:$L$55</c:f>
              <c:strCache>
                <c:ptCount val="4"/>
                <c:pt idx="0">
                  <c:v>Run 1</c:v>
                </c:pt>
                <c:pt idx="1">
                  <c:v>Run 2</c:v>
                </c:pt>
                <c:pt idx="2">
                  <c:v>Run 3</c:v>
                </c:pt>
                <c:pt idx="3">
                  <c:v>Run 4</c:v>
                </c:pt>
              </c:strCache>
            </c:strRef>
          </c:cat>
          <c:val>
            <c:numRef>
              <c:f>'[HL-LHc.xlsx]Sheet1'!$I$57:$L$57</c:f>
              <c:numCache>
                <c:formatCode>0.0</c:formatCode>
                <c:ptCount val="4"/>
                <c:pt idx="0">
                  <c:v>3.4725</c:v>
                </c:pt>
                <c:pt idx="1">
                  <c:v>4.63</c:v>
                </c:pt>
                <c:pt idx="2">
                  <c:v>92.60000000000001</c:v>
                </c:pt>
                <c:pt idx="3">
                  <c:v>92.60000000000001</c:v>
                </c:pt>
              </c:numCache>
            </c:numRef>
          </c:val>
        </c:ser>
        <c:ser>
          <c:idx val="2"/>
          <c:order val="2"/>
          <c:tx>
            <c:strRef>
              <c:f>'[HL-LHc.xlsx]Sheet1'!$H$58</c:f>
              <c:strCache>
                <c:ptCount val="1"/>
                <c:pt idx="0">
                  <c:v>ATLAS</c:v>
                </c:pt>
              </c:strCache>
            </c:strRef>
          </c:tx>
          <c:invertIfNegative val="0"/>
          <c:cat>
            <c:strRef>
              <c:f>'[HL-LHc.xlsx]Sheet1'!$I$55:$L$55</c:f>
              <c:strCache>
                <c:ptCount val="4"/>
                <c:pt idx="0">
                  <c:v>Run 1</c:v>
                </c:pt>
                <c:pt idx="1">
                  <c:v>Run 2</c:v>
                </c:pt>
                <c:pt idx="2">
                  <c:v>Run 3</c:v>
                </c:pt>
                <c:pt idx="3">
                  <c:v>Run 4</c:v>
                </c:pt>
              </c:strCache>
            </c:strRef>
          </c:cat>
          <c:val>
            <c:numRef>
              <c:f>'[HL-LHc.xlsx]Sheet1'!$I$58:$L$58</c:f>
              <c:numCache>
                <c:formatCode>0.0</c:formatCode>
                <c:ptCount val="4"/>
                <c:pt idx="0">
                  <c:v>2.4</c:v>
                </c:pt>
                <c:pt idx="1">
                  <c:v>7.070707070707071</c:v>
                </c:pt>
                <c:pt idx="2">
                  <c:v>7.070707070707071</c:v>
                </c:pt>
                <c:pt idx="3">
                  <c:v>101.010101010101</c:v>
                </c:pt>
              </c:numCache>
            </c:numRef>
          </c:val>
        </c:ser>
        <c:ser>
          <c:idx val="3"/>
          <c:order val="3"/>
          <c:tx>
            <c:strRef>
              <c:f>'[HL-LHc.xlsx]Sheet1'!$H$59</c:f>
              <c:strCache>
                <c:ptCount val="1"/>
                <c:pt idx="0">
                  <c:v>CMS</c:v>
                </c:pt>
              </c:strCache>
            </c:strRef>
          </c:tx>
          <c:invertIfNegative val="0"/>
          <c:cat>
            <c:strRef>
              <c:f>'[HL-LHc.xlsx]Sheet1'!$I$55:$L$55</c:f>
              <c:strCache>
                <c:ptCount val="4"/>
                <c:pt idx="0">
                  <c:v>Run 1</c:v>
                </c:pt>
                <c:pt idx="1">
                  <c:v>Run 2</c:v>
                </c:pt>
                <c:pt idx="2">
                  <c:v>Run 3</c:v>
                </c:pt>
                <c:pt idx="3">
                  <c:v>Run 4</c:v>
                </c:pt>
              </c:strCache>
            </c:strRef>
          </c:cat>
          <c:val>
            <c:numRef>
              <c:f>'[HL-LHc.xlsx]Sheet1'!$I$59:$L$59</c:f>
              <c:numCache>
                <c:formatCode>0.0</c:formatCode>
                <c:ptCount val="4"/>
                <c:pt idx="0">
                  <c:v>1.2</c:v>
                </c:pt>
                <c:pt idx="1">
                  <c:v>6.649999999999998</c:v>
                </c:pt>
                <c:pt idx="2">
                  <c:v>6.649999999999998</c:v>
                </c:pt>
                <c:pt idx="3">
                  <c:v>200.0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-2122036728"/>
        <c:axId val="2078650952"/>
      </c:barChart>
      <c:catAx>
        <c:axId val="-2122036728"/>
        <c:scaling>
          <c:orientation val="minMax"/>
        </c:scaling>
        <c:delete val="0"/>
        <c:axPos val="b"/>
        <c:majorTickMark val="none"/>
        <c:minorTickMark val="none"/>
        <c:tickLblPos val="nextTo"/>
        <c:crossAx val="2078650952"/>
        <c:crosses val="autoZero"/>
        <c:auto val="1"/>
        <c:lblAlgn val="ctr"/>
        <c:lblOffset val="100"/>
        <c:noMultiLvlLbl val="0"/>
      </c:catAx>
      <c:valAx>
        <c:axId val="2078650952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crossAx val="-21220367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7F0A6-6F92-044D-BE93-16C91510119E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67A69-0DB3-A343-8DB1-BE8379D83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434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78FC5-B96A-4F3D-A3BD-54C4FBA60561}" type="datetimeFigureOut">
              <a:rPr lang="en-GB" smtClean="0"/>
              <a:t>11/19/14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57907F-4326-4E6D-9AA4-7F3D6881AF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2724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E9868-6789-415C-8CDA-3D8780DD271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583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28624EB-B634-4149-BD6A-CF0D382B70C3}" type="slidenum">
              <a:rPr lang="en-US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2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7907F-4326-4E6D-9AA4-7F3D6881AF91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682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em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emf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.emf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emf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6.emf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36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2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9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269779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November 2014</a:t>
            </a:r>
            <a:endParaRPr lang="en-GB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OSD@Orsay - Jamie.Shiers@cern.ch</a:t>
            </a:r>
            <a:endParaRPr lang="en-GB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7" y="6356352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76CD8-ACC0-47BE-9E81-16CB00155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286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November 2014</a:t>
            </a:r>
            <a:endParaRPr lang="en-GB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OSD@Orsay - Jamie.Shiers@cern.ch</a:t>
            </a:r>
            <a:endParaRPr lang="en-GB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2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76CD8-ACC0-47BE-9E81-16CB00155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259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November 2014</a:t>
            </a:r>
            <a:endParaRPr lang="en-GB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OSD@Orsay - Jamie.Shiers@cern.ch</a:t>
            </a:r>
            <a:endParaRPr lang="en-GB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2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76CD8-ACC0-47BE-9E81-16CB00155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992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8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5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November 2014</a:t>
            </a:r>
            <a:endParaRPr lang="en-GB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OSD@Orsay - Jamie.Shiers@cern.ch</a:t>
            </a:r>
            <a:endParaRPr lang="en-GB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2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76CD8-ACC0-47BE-9E81-16CB00155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97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OSD@Orsay - Jamie.Shiers@cern.ch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6CD8-ACC0-47BE-9E81-16CB00155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089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419872" y="638132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November 2014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652120" y="6356350"/>
            <a:ext cx="2426236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OSD@Orsay - Jamie.Shiers@cern.ch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31800" y="2515819"/>
            <a:ext cx="8265984" cy="1057198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2915816" y="3717032"/>
            <a:ext cx="5760640" cy="7920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6685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66021-BB85-4B5F-A4D7-2950482AD879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631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4290"/>
            <a:ext cx="91440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97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765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86047"/>
            <a:ext cx="7772400" cy="1362075"/>
          </a:xfrm>
        </p:spPr>
        <p:txBody>
          <a:bodyPr anchor="t"/>
          <a:lstStyle>
            <a:lvl1pPr algn="l">
              <a:defRPr sz="44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9644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8" y="2703285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84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404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577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07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9687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7095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0191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3891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November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7F348940-C34B-9840-BF82-CB4C35FC5C6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10996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November 2014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73744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7F348940-C34B-9840-BF82-CB4C35FC5C6A}" type="slidenum">
              <a:rPr lang="en-US" smtClean="0">
                <a:solidFill>
                  <a:prstClr val="black"/>
                </a:solidFill>
                <a:latin typeface="Calibri"/>
              </a:rPr>
              <a:pPr algn="r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84105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November 2014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F348940-C34B-9840-BF82-CB4C35FC5C6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45258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November 2014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F348940-C34B-9840-BF82-CB4C35FC5C6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6721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-60-shado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61" y="1053046"/>
            <a:ext cx="5492679" cy="474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81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November 2014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F348940-C34B-9840-BF82-CB4C35FC5C6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82375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November 2014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F348940-C34B-9840-BF82-CB4C35FC5C6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35059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November 2014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F348940-C34B-9840-BF82-CB4C35FC5C6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06616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November 2014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F348940-C34B-9840-BF82-CB4C35FC5C6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07084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November 2014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F348940-C34B-9840-BF82-CB4C35FC5C6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72045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November 2014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F348940-C34B-9840-BF82-CB4C35FC5C6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62718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November 2014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F348940-C34B-9840-BF82-CB4C35FC5C6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87911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78485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60124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5145726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55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4229100" cy="544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066800"/>
            <a:ext cx="4229100" cy="544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77897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11276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08365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203298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3287812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2491451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57705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76200"/>
            <a:ext cx="2152650" cy="64325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76200"/>
            <a:ext cx="6305550" cy="64325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00492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56752-A037-7F4D-B5A2-9287BE7EAA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57958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56752-A037-7F4D-B5A2-9287BE7EAA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3364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1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70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56752-A037-7F4D-B5A2-9287BE7EAA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67512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56752-A037-7F4D-B5A2-9287BE7EAA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43162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56752-A037-7F4D-B5A2-9287BE7EAA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23387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56752-A037-7F4D-B5A2-9287BE7EAA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27798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56752-A037-7F4D-B5A2-9287BE7EAA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5120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56752-A037-7F4D-B5A2-9287BE7EAA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33281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56752-A037-7F4D-B5A2-9287BE7EAA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55719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56752-A037-7F4D-B5A2-9287BE7EAA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72435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56752-A037-7F4D-B5A2-9287BE7EAA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90425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4AAC-E694-E241-B184-94267FB8A2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5969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444816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November 2014</a:t>
            </a:r>
            <a:endParaRPr lang="en-GB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OSD@Orsay - Jamie.Shiers@cern.ch</a:t>
            </a:r>
            <a:endParaRPr lang="en-GB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2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76CD8-ACC0-47BE-9E81-16CB00155DC2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457199" y="1972062"/>
            <a:ext cx="4236081" cy="471352"/>
          </a:xfrm>
          <a:prstGeom prst="rect">
            <a:avLst/>
          </a:prstGeom>
        </p:spPr>
        <p:txBody>
          <a:bodyPr vert="horz" lIns="45720" tIns="0" rIns="4572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1800" dirty="0" smtClean="0"/>
              <a:t>Click to edit Master title style</a:t>
            </a:r>
            <a:endParaRPr lang="en-US" sz="1800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6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4457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4AAC-E694-E241-B184-94267FB8A2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55846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4AAC-E694-E241-B184-94267FB8A2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03610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4AAC-E694-E241-B184-94267FB8A2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3313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4AAC-E694-E241-B184-94267FB8A2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39048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4AAC-E694-E241-B184-94267FB8A2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36636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4AAC-E694-E241-B184-94267FB8A2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33376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4AAC-E694-E241-B184-94267FB8A2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50822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4AAC-E694-E241-B184-94267FB8A2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79434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4AAC-E694-E241-B184-94267FB8A2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88067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4AAC-E694-E241-B184-94267FB8A2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2071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444816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6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9415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29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8" y="2703285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74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-60-shado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61" y="1053046"/>
            <a:ext cx="5492679" cy="474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57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56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1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2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444816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November 2014</a:t>
            </a:r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t>OSD@Orsay - Jamie.Shiers@cern.ch</a:t>
            </a:r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2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76CD8-ACC0-47BE-9E81-16CB00155DC2}" type="slidenum"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457199" y="1972062"/>
            <a:ext cx="4236081" cy="471352"/>
          </a:xfrm>
          <a:prstGeom prst="rect">
            <a:avLst/>
          </a:prstGeom>
        </p:spPr>
        <p:txBody>
          <a:bodyPr vert="horz" lIns="45720" tIns="0" rIns="4572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>
                <a:solidFill>
                  <a:srgbClr val="0055A0"/>
                </a:solidFill>
                <a:latin typeface="Arial"/>
              </a:rPr>
              <a:t>Click to edit Master title style</a:t>
            </a:r>
            <a:endParaRPr lang="en-US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6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6481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444816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6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0524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November 2014</a:t>
            </a:r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t>OSD@Orsay - Jamie.Shiers@cern.ch</a:t>
            </a:r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2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76CD8-ACC0-47BE-9E81-16CB00155DC2}" type="slidenum"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883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2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November 2014</a:t>
            </a:r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t>OSD@Orsay - Jamie.Shiers@cern.ch</a:t>
            </a:r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2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76CD8-ACC0-47BE-9E81-16CB00155DC2}" type="slidenum"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7108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2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9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269779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November 2014</a:t>
            </a:r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t>OSD@Orsay - Jamie.Shiers@cern.ch</a:t>
            </a:r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7" y="6356352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76CD8-ACC0-47BE-9E81-16CB00155DC2}" type="slidenum"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8547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November 2014</a:t>
            </a:r>
            <a:endParaRPr lang="en-GB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OSD@Orsay - Jamie.Shiers@cern.ch</a:t>
            </a:r>
            <a:endParaRPr lang="en-GB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2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76CD8-ACC0-47BE-9E81-16CB00155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564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November 2014</a:t>
            </a:r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t>OSD@Orsay - Jamie.Shiers@cern.ch</a:t>
            </a:r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2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76CD8-ACC0-47BE-9E81-16CB00155DC2}" type="slidenum"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8480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November 2014</a:t>
            </a:r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t>OSD@Orsay - Jamie.Shiers@cern.ch</a:t>
            </a:r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2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76CD8-ACC0-47BE-9E81-16CB00155DC2}" type="slidenum"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0662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8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5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November 2014</a:t>
            </a:r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t>OSD@Orsay - Jamie.Shiers@cern.ch</a:t>
            </a:r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2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76CD8-ACC0-47BE-9E81-16CB00155DC2}" type="slidenum"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755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November 2014</a:t>
            </a:r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t>OSD@Orsay - Jamie.Shiers@cern.ch</a:t>
            </a:r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6CD8-ACC0-47BE-9E81-16CB00155DC2}" type="slidenum"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72347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419872" y="638132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November 2014</a:t>
            </a:r>
            <a:endParaRPr lang="fr-FR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652120" y="6356350"/>
            <a:ext cx="2426236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t>OSD@Orsay - Jamie.Shiers@cern.ch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31800" y="2515819"/>
            <a:ext cx="8265984" cy="1057198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2915816" y="3717032"/>
            <a:ext cx="5760640" cy="7920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3265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66021-BB85-4B5F-A4D7-2950482AD879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10732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4AAC-E694-E241-B184-94267FB8A2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30373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4AAC-E694-E241-B184-94267FB8A2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9727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4AAC-E694-E241-B184-94267FB8A2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44350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4AAC-E694-E241-B184-94267FB8A2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6939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2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November 2014</a:t>
            </a:r>
            <a:endParaRPr lang="en-GB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OSD@Orsay - Jamie.Shiers@cern.ch</a:t>
            </a:r>
            <a:endParaRPr lang="en-GB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2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76CD8-ACC0-47BE-9E81-16CB00155D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026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4AAC-E694-E241-B184-94267FB8A2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61408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4AAC-E694-E241-B184-94267FB8A2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84415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4AAC-E694-E241-B184-94267FB8A2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89648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4AAC-E694-E241-B184-94267FB8A2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06547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4AAC-E694-E241-B184-94267FB8A2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66144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4AAC-E694-E241-B184-94267FB8A2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71309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4AAC-E694-E241-B184-94267FB8A2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8835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theme" Target="../theme/theme2.xml"/><Relationship Id="rId11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openxmlformats.org/officeDocument/2006/relationships/image" Target="../media/image10.png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13" Type="http://schemas.openxmlformats.org/officeDocument/2006/relationships/image" Target="../media/image11.gif"/><Relationship Id="rId14" Type="http://schemas.openxmlformats.org/officeDocument/2006/relationships/image" Target="../media/image12.jpg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85.xml"/><Relationship Id="rId17" Type="http://schemas.openxmlformats.org/officeDocument/2006/relationships/theme" Target="../theme/theme7.xml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1" y="233494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1" y="1325608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November 2014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OSD@Orsay - Jamie.Shiers@cern.ch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2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76CD8-ACC0-47BE-9E81-16CB00155DC2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Image 7" descr="LOGO-60-CERN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70" y="5986682"/>
            <a:ext cx="2016681" cy="87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9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cs typeface="ヒラギノ角ゴ Pro W3"/>
              </a:rPr>
              <a:t>November 2014</a:t>
            </a:r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cs typeface="ヒラギノ角ゴ Pro W3"/>
              </a:rPr>
              <a:t>OSD@Orsay - Jamie.Shiers@cern.ch</a:t>
            </a:r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A2D3A0-4E00-4F23-9D33-3791B773FDE4}" type="slidenum">
              <a:rPr lang="en-US" smtClean="0">
                <a:solidFill>
                  <a:srgbClr val="000000"/>
                </a:solidFill>
                <a:cs typeface="ヒラギノ角ゴ Pro W3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pic>
        <p:nvPicPr>
          <p:cNvPr id="2055" name="Picture 19" descr="SCI41098_PPT_Templates_bottom_STFC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294313"/>
            <a:ext cx="9144000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549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Calibri"/>
          <a:ea typeface="+mj-ea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230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3582" y="304010"/>
            <a:ext cx="965018" cy="835527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7579764" y="304010"/>
            <a:ext cx="1471350" cy="772290"/>
            <a:chOff x="5667749" y="2593042"/>
            <a:chExt cx="2073772" cy="1036886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5667749" y="2593042"/>
              <a:ext cx="1036886" cy="103688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6704635" y="2593042"/>
              <a:ext cx="1036886" cy="1035161"/>
            </a:xfrm>
            <a:prstGeom prst="rect">
              <a:avLst/>
            </a:prstGeom>
          </p:spPr>
        </p:pic>
      </p:grp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3891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defTabSz="457200"/>
            <a:r>
              <a:rPr lang="en-US" smtClean="0">
                <a:solidFill>
                  <a:prstClr val="black"/>
                </a:solidFill>
                <a:latin typeface="Calibri"/>
              </a:rPr>
              <a:t>November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56241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algn="r"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 foo bar </a:t>
            </a:r>
            <a:fld id="{4436E526-BB75-0947-80B6-DC17E21EAE17}" type="slidenum">
              <a:rPr lang="en-US" smtClean="0">
                <a:solidFill>
                  <a:prstClr val="black"/>
                </a:solidFill>
                <a:latin typeface="Calibri"/>
              </a:rPr>
              <a:pPr algn="r"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150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6200" y="6565900"/>
            <a:ext cx="1991644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900" b="1" dirty="0">
                <a:solidFill>
                  <a:srgbClr val="3333CC">
                    <a:lumMod val="50000"/>
                  </a:srgbClr>
                </a:solidFill>
                <a:latin typeface="Arial" charset="0"/>
                <a:ea typeface="Arial"/>
                <a:cs typeface="Arial"/>
              </a:rPr>
              <a:t>Predrag Buncic, October 3, 2013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6337300" y="6553200"/>
            <a:ext cx="2578100" cy="22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900" b="1" dirty="0">
                <a:solidFill>
                  <a:srgbClr val="3333CC">
                    <a:lumMod val="50000"/>
                  </a:srgbClr>
                </a:solidFill>
                <a:latin typeface="Arial" charset="0"/>
                <a:ea typeface="Arial"/>
                <a:cs typeface="Arial"/>
              </a:rPr>
              <a:t>ECFA  Workshop Aix-Les-</a:t>
            </a:r>
            <a:r>
              <a:rPr lang="en-US" altLang="zh-CN" sz="900" b="1" dirty="0" err="1">
                <a:solidFill>
                  <a:srgbClr val="3333CC">
                    <a:lumMod val="50000"/>
                  </a:srgbClr>
                </a:solidFill>
                <a:latin typeface="Arial" charset="0"/>
                <a:ea typeface="Arial"/>
                <a:cs typeface="Arial"/>
              </a:rPr>
              <a:t>Bains</a:t>
            </a:r>
            <a:r>
              <a:rPr lang="en-US" altLang="zh-CN" sz="900" b="1" dirty="0">
                <a:solidFill>
                  <a:srgbClr val="3333CC">
                    <a:lumMod val="50000"/>
                  </a:srgbClr>
                </a:solidFill>
                <a:latin typeface="Arial" charset="0"/>
                <a:ea typeface="Arial"/>
                <a:cs typeface="Arial"/>
              </a:rPr>
              <a:t> -  </a:t>
            </a:r>
            <a:fld id="{CF0224CA-8626-AF4D-9550-63DDB0F1898C}" type="slidenum">
              <a:rPr lang="en-US" altLang="zh-CN" sz="900" b="1">
                <a:solidFill>
                  <a:srgbClr val="3333CC">
                    <a:lumMod val="50000"/>
                  </a:srgbClr>
                </a:solidFill>
                <a:latin typeface="Arial" charset="0"/>
                <a:ea typeface="Arial"/>
                <a:cs typeface="Arial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900" b="1" dirty="0">
              <a:solidFill>
                <a:srgbClr val="3333CC">
                  <a:lumMod val="50000"/>
                </a:srgbClr>
              </a:solidFill>
              <a:latin typeface="Arial" charset="0"/>
              <a:ea typeface="Arial"/>
              <a:cs typeface="Arial"/>
            </a:endParaRP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152400" y="6565900"/>
            <a:ext cx="8686800" cy="0"/>
          </a:xfrm>
          <a:prstGeom prst="line">
            <a:avLst/>
          </a:prstGeom>
          <a:noFill/>
          <a:ln w="12700">
            <a:solidFill>
              <a:srgbClr val="00009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Arial"/>
              <a:cs typeface="Arial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828800"/>
            <a:ext cx="8610600" cy="475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dirty="0"/>
              <a:t>Click to edit Master text styles</a:t>
            </a:r>
          </a:p>
          <a:p>
            <a:pPr lvl="1"/>
            <a:r>
              <a:rPr lang="en-US" altLang="zh-CN" noProof="0" dirty="0"/>
              <a:t>Second level</a:t>
            </a:r>
          </a:p>
          <a:p>
            <a:pPr lvl="2"/>
            <a:r>
              <a:rPr lang="en-US" altLang="zh-CN" noProof="0" dirty="0"/>
              <a:t>Third level</a:t>
            </a:r>
          </a:p>
          <a:p>
            <a:pPr lvl="3"/>
            <a:r>
              <a:rPr lang="en-US" altLang="zh-CN" noProof="0" dirty="0"/>
              <a:t>Fourth level</a:t>
            </a:r>
          </a:p>
          <a:p>
            <a:pPr lvl="4"/>
            <a:r>
              <a:rPr lang="en-US" altLang="zh-CN" noProof="0" dirty="0" smtClean="0"/>
              <a:t>Fifth level</a:t>
            </a:r>
            <a:endParaRPr lang="en-US" altLang="zh-CN" noProof="0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31392"/>
            <a:ext cx="7315200" cy="9144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dirty="0"/>
              <a:t>Click to edit Master title style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76263" y="64182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b="1">
              <a:solidFill>
                <a:srgbClr val="000000"/>
              </a:solidFill>
              <a:latin typeface="Arial" charset="0"/>
              <a:ea typeface="Arial"/>
              <a:cs typeface="Arial"/>
            </a:endParaRPr>
          </a:p>
        </p:txBody>
      </p:sp>
      <p:pic>
        <p:nvPicPr>
          <p:cNvPr id="4" name="Picture 3" descr="BackTop.gif"/>
          <p:cNvPicPr>
            <a:picLocks noChangeAspect="1"/>
          </p:cNvPicPr>
          <p:nvPr userDrawn="1"/>
        </p:nvPicPr>
        <p:blipFill>
          <a:blip r:embed="rId1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0" y="-30229"/>
            <a:ext cx="9160890" cy="942033"/>
          </a:xfrm>
          <a:prstGeom prst="rect">
            <a:avLst/>
          </a:prstGeom>
        </p:spPr>
      </p:pic>
      <p:pic>
        <p:nvPicPr>
          <p:cNvPr id="6" name="Picture 5" descr="cern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9697"/>
            <a:ext cx="838200" cy="81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5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 xmlns:p14="http://schemas.microsoft.com/office/powerpoint/2010/main"/>
  <p:hf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2">
              <a:lumMod val="50000"/>
            </a:schemeClr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Arial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81D58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81D58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81D58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81D58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81D58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81D58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81D58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81D58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2800" b="1">
          <a:solidFill>
            <a:schemeClr val="accent2">
              <a:lumMod val="50000"/>
            </a:schemeClr>
          </a:solidFill>
          <a:latin typeface="+mn-lt"/>
          <a:ea typeface="Arial"/>
          <a:cs typeface="+mn-cs"/>
        </a:defRPr>
      </a:lvl1pPr>
      <a:lvl2pPr marL="62865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1">
          <a:solidFill>
            <a:schemeClr val="accent2">
              <a:lumMod val="50000"/>
            </a:schemeClr>
          </a:solidFill>
          <a:latin typeface="+mn-lt"/>
          <a:ea typeface="Arial"/>
        </a:defRPr>
      </a:lvl2pPr>
      <a:lvl3pPr marL="97155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>
          <a:solidFill>
            <a:schemeClr val="accent2">
              <a:lumMod val="50000"/>
            </a:schemeClr>
          </a:solidFill>
          <a:latin typeface="+mn-lt"/>
          <a:ea typeface="Arial"/>
        </a:defRPr>
      </a:lvl3pPr>
      <a:lvl4pPr marL="12573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000" b="1">
          <a:solidFill>
            <a:schemeClr val="accent2">
              <a:lumMod val="50000"/>
            </a:schemeClr>
          </a:solidFill>
          <a:latin typeface="+mn-lt"/>
          <a:ea typeface="Arial"/>
        </a:defRPr>
      </a:lvl4pPr>
      <a:lvl5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000">
          <a:solidFill>
            <a:schemeClr val="accent2">
              <a:lumMod val="50000"/>
            </a:schemeClr>
          </a:solidFill>
          <a:latin typeface="+mn-lt"/>
          <a:ea typeface="Arial"/>
        </a:defRPr>
      </a:lvl5pPr>
      <a:lvl6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000">
          <a:solidFill>
            <a:schemeClr val="tx2"/>
          </a:solidFill>
          <a:latin typeface="+mn-lt"/>
          <a:ea typeface="+mn-ea"/>
        </a:defRPr>
      </a:lvl6pPr>
      <a:lvl7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000">
          <a:solidFill>
            <a:schemeClr val="tx2"/>
          </a:solidFill>
          <a:latin typeface="+mn-lt"/>
          <a:ea typeface="+mn-ea"/>
        </a:defRPr>
      </a:lvl7pPr>
      <a:lvl8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000">
          <a:solidFill>
            <a:schemeClr val="tx2"/>
          </a:solidFill>
          <a:latin typeface="+mn-lt"/>
          <a:ea typeface="+mn-ea"/>
        </a:defRPr>
      </a:lvl8pPr>
      <a:lvl9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B956752-A037-7F4D-B5A2-9287BE7EAA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116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8ED4AAC-E694-E241-B184-94267FB8A2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753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1" y="233494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1" y="1325608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November 2014</a:t>
            </a:r>
            <a:endParaRPr lang="en-GB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t>OSD@Orsay - Jamie.Shiers@cern.ch</a:t>
            </a:r>
            <a:endParaRPr lang="en-GB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2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76CD8-ACC0-47BE-9E81-16CB00155DC2}" type="slidenum"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8" name="Image 7" descr="LOGO-60-CERN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70" y="5986682"/>
            <a:ext cx="2016681" cy="87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99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November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8ED4AAC-E694-E241-B184-94267FB8A2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218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emf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www.stfc.ac.uk/2428.aspx" TargetMode="External"/><Relationship Id="rId3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87.xml"/><Relationship Id="rId2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amie.Shiers@cern.ch" TargetMode="External"/><Relationship Id="rId4" Type="http://schemas.openxmlformats.org/officeDocument/2006/relationships/hyperlink" Target="https://indico.cern.ch/category/4458/" TargetMode="Externa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hyperlink" Target="http://arxiv.org/pdf/1205.4667.pdf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image" Target="../media/image4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://science.energy.gov/funding-opportunities/digital-data-management/" TargetMode="External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6777" y="5825963"/>
            <a:ext cx="8642730" cy="840488"/>
            <a:chOff x="417725" y="3125059"/>
            <a:chExt cx="8642730" cy="840488"/>
          </a:xfrm>
          <a:solidFill>
            <a:schemeClr val="bg1"/>
          </a:solidFill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725" y="3125059"/>
              <a:ext cx="1654708" cy="840488"/>
            </a:xfrm>
            <a:prstGeom prst="rect">
              <a:avLst/>
            </a:prstGeom>
            <a:grpFill/>
          </p:spPr>
        </p:pic>
        <p:sp>
          <p:nvSpPr>
            <p:cNvPr id="4" name="TextBox 3"/>
            <p:cNvSpPr txBox="1"/>
            <p:nvPr/>
          </p:nvSpPr>
          <p:spPr>
            <a:xfrm>
              <a:off x="2254977" y="3229429"/>
              <a:ext cx="680547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merican Typewriter"/>
                  <a:cs typeface="American Typewriter"/>
                </a:rPr>
                <a:t>International Collaboration for Data Preservation and </a:t>
              </a:r>
            </a:p>
            <a:p>
              <a:r>
                <a:rPr lang="en-US" sz="2000" dirty="0" smtClean="0">
                  <a:latin typeface="American Typewriter"/>
                  <a:cs typeface="American Typewriter"/>
                </a:rPr>
                <a:t>Long Term Analysis in High Energy Physics</a:t>
              </a:r>
              <a:endParaRPr lang="en-US" sz="2000" dirty="0">
                <a:latin typeface="American Typewriter"/>
                <a:cs typeface="American Typewrit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2325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OSD@Orsay - Jamie.Shiers@cern.ch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6CD8-ACC0-47BE-9E81-16CB00155DC2}" type="slidenum">
              <a:rPr lang="en-GB" smtClean="0"/>
              <a:t>10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00119" cy="3770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463" y="3846635"/>
            <a:ext cx="5861538" cy="30113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62781" y="840152"/>
            <a:ext cx="42903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“Observations” (unrepeatable)</a:t>
            </a:r>
            <a:br>
              <a:rPr lang="en-US" sz="2400" dirty="0" smtClean="0"/>
            </a:br>
            <a:r>
              <a:rPr lang="en-US" sz="2400" dirty="0" smtClean="0"/>
              <a:t> versus “measurements”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“Records” versus “data”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32991" y="4353088"/>
            <a:ext cx="3032239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Choices &amp; decisions: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Some </a:t>
            </a:r>
            <a:r>
              <a:rPr lang="en-US" sz="2400" dirty="0" smtClean="0"/>
              <a:t>(re-)uses </a:t>
            </a:r>
            <a:r>
              <a:rPr lang="en-US" sz="2400" dirty="0" smtClean="0"/>
              <a:t>of </a:t>
            </a:r>
            <a:r>
              <a:rPr lang="en-US" sz="2400" dirty="0" smtClean="0"/>
              <a:t>data are </a:t>
            </a:r>
            <a:r>
              <a:rPr lang="en-US" sz="2400" dirty="0" smtClean="0"/>
              <a:t>unforeseen!</a:t>
            </a:r>
          </a:p>
          <a:p>
            <a:pPr marL="342900" indent="-342900">
              <a:buFontTx/>
              <a:buChar char="-"/>
            </a:pPr>
            <a:endParaRPr lang="en-US" sz="2400" dirty="0" smtClean="0"/>
          </a:p>
          <a:p>
            <a:r>
              <a:rPr lang="en-US" sz="2400" dirty="0"/>
              <a:t>No “one-size fits all</a:t>
            </a:r>
            <a:r>
              <a:rPr lang="en-US" sz="2400" dirty="0" smtClean="0"/>
              <a:t>”</a:t>
            </a: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 smtClean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7112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OSD@Orsay - Jamie.Shiers@cern.ch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DD422B-766D-3E4E-B032-C5C001F9042A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8997" cy="34342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715" y="-27384"/>
            <a:ext cx="4541286" cy="34746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715" y="3447250"/>
            <a:ext cx="4541286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3455772"/>
            <a:ext cx="4615509" cy="34053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946617" y="5999806"/>
            <a:ext cx="3377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Volume: 100PB + ~50PB/year </a:t>
            </a:r>
            <a:br>
              <a:rPr lang="en-US" b="1" dirty="0" smtClean="0">
                <a:solidFill>
                  <a:srgbClr val="000090"/>
                </a:solidFill>
              </a:rPr>
            </a:br>
            <a:r>
              <a:rPr lang="en-US" b="1" dirty="0" smtClean="0">
                <a:solidFill>
                  <a:srgbClr val="000090"/>
                </a:solidFill>
              </a:rPr>
              <a:t>(+500PB/year from 2025)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381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i="1" u="sng" dirty="0">
                <a:solidFill>
                  <a:schemeClr val="accent6">
                    <a:lumMod val="50000"/>
                  </a:schemeClr>
                </a:solidFill>
              </a:rPr>
              <a:t>Identify the value of digital </a:t>
            </a:r>
            <a:r>
              <a:rPr lang="en-US" i="1" u="sng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i="1" u="sng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i="1" u="sng" dirty="0" smtClean="0">
                <a:solidFill>
                  <a:schemeClr val="accent6">
                    <a:lumMod val="50000"/>
                  </a:schemeClr>
                </a:solidFill>
              </a:rPr>
              <a:t>assets </a:t>
            </a:r>
            <a:r>
              <a:rPr lang="en-US" i="1" u="sng" dirty="0">
                <a:solidFill>
                  <a:schemeClr val="accent6">
                    <a:lumMod val="50000"/>
                  </a:schemeClr>
                </a:solidFill>
              </a:rPr>
              <a:t>and make choices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57624"/>
            <a:ext cx="8226854" cy="4667421"/>
          </a:xfrm>
        </p:spPr>
        <p:txBody>
          <a:bodyPr>
            <a:normAutofit fontScale="92500"/>
          </a:bodyPr>
          <a:lstStyle/>
          <a:p>
            <a:r>
              <a:rPr lang="en-US" dirty="0"/>
              <a:t>S</a:t>
            </a:r>
            <a:r>
              <a:rPr lang="en-US" dirty="0" smtClean="0"/>
              <a:t>ignificant </a:t>
            </a:r>
            <a:r>
              <a:rPr lang="en-US" dirty="0" smtClean="0"/>
              <a:t>volumes of HEP data are thrown away “at birth” – i.e. via very strict filters (aka triggers) B4 writing to storage</a:t>
            </a:r>
          </a:p>
          <a:p>
            <a:pPr>
              <a:buFont typeface="Wingdings" charset="2"/>
              <a:buChar char="Ø"/>
            </a:pPr>
            <a:r>
              <a:rPr lang="en-US" b="1" dirty="0" smtClean="0">
                <a:solidFill>
                  <a:srgbClr val="FF0000"/>
                </a:solidFill>
              </a:rPr>
              <a:t>To 1</a:t>
            </a:r>
            <a:r>
              <a:rPr lang="en-US" b="1" baseline="30000" dirty="0" smtClean="0">
                <a:solidFill>
                  <a:srgbClr val="FF0000"/>
                </a:solidFill>
              </a:rPr>
              <a:t>st</a:t>
            </a:r>
            <a:r>
              <a:rPr lang="en-US" b="1" dirty="0" smtClean="0">
                <a:solidFill>
                  <a:srgbClr val="FF0000"/>
                </a:solidFill>
              </a:rPr>
              <a:t> approximation ALL remaining data needs to be kept for a few decades</a:t>
            </a:r>
          </a:p>
          <a:p>
            <a:r>
              <a:rPr lang="en-US" dirty="0" smtClean="0"/>
              <a:t>“Value” can be measured in a number of ways:</a:t>
            </a:r>
          </a:p>
          <a:p>
            <a:pPr lvl="1"/>
            <a:r>
              <a:rPr lang="en-US" dirty="0" smtClean="0"/>
              <a:t>Scientific publications / results;</a:t>
            </a:r>
          </a:p>
          <a:p>
            <a:pPr lvl="1"/>
            <a:r>
              <a:rPr lang="en-US" dirty="0" smtClean="0"/>
              <a:t>Educational / cultural impact;</a:t>
            </a:r>
          </a:p>
          <a:p>
            <a:pPr lvl="1"/>
            <a:r>
              <a:rPr lang="en-US" dirty="0" smtClean="0"/>
              <a:t>“Spin-offs” – e.g. superconductivity, ICT, vacuum technology. 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8830" y="105835"/>
            <a:ext cx="1460500" cy="131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OSD@Orsay - Jamie.Shiers@cern.ch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6CD8-ACC0-47BE-9E81-16CB00155DC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827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auto">
          <a:xfrm>
            <a:off x="6011333" y="2053167"/>
            <a:ext cx="2137834" cy="6985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/>
          <a:lstStyle/>
          <a:p>
            <a:r>
              <a:rPr lang="en-GB" sz="36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ヒラギノ角ゴ Pro W3" charset="0"/>
                <a:cs typeface="Arial" charset="0"/>
              </a:rPr>
              <a:t>Balance sheet – </a:t>
            </a:r>
            <a:r>
              <a:rPr lang="en-GB" sz="3600" dirty="0" err="1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ヒラギノ角ゴ Pro W3" charset="0"/>
                <a:cs typeface="Arial" charset="0"/>
              </a:rPr>
              <a:t>Tevatron@FNAL</a:t>
            </a:r>
            <a:endParaRPr lang="en-GB" sz="3600" dirty="0" smtClean="0">
              <a:solidFill>
                <a:schemeClr val="accent1">
                  <a:lumMod val="50000"/>
                </a:schemeClr>
              </a:solidFill>
              <a:latin typeface="Calibri" charset="0"/>
              <a:ea typeface="ヒラギノ角ゴ Pro W3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68587"/>
            <a:ext cx="7772400" cy="3800488"/>
          </a:xfrm>
        </p:spPr>
        <p:txBody>
          <a:bodyPr/>
          <a:lstStyle/>
          <a:p>
            <a:r>
              <a:rPr lang="en-GB" sz="2400" dirty="0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Arial" charset="0"/>
              </a:rPr>
              <a:t>20 year investment	 in </a:t>
            </a:r>
            <a:r>
              <a:rPr lang="en-GB" sz="2400" dirty="0" err="1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Arial" charset="0"/>
              </a:rPr>
              <a:t>Tevatron</a:t>
            </a:r>
            <a:r>
              <a:rPr lang="en-GB" sz="2400" dirty="0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Arial" charset="0"/>
              </a:rPr>
              <a:t> 		</a:t>
            </a:r>
            <a:r>
              <a:rPr lang="en-GB" sz="2400" b="1" dirty="0">
                <a:solidFill>
                  <a:srgbClr val="FF0000"/>
                </a:solidFill>
                <a:latin typeface="Calibri" charset="0"/>
                <a:ea typeface="ヒラギノ角ゴ Pro W3" charset="0"/>
                <a:cs typeface="Arial" charset="0"/>
              </a:rPr>
              <a:t>~ $</a:t>
            </a:r>
            <a:r>
              <a:rPr lang="en-GB" sz="2400" b="1" dirty="0" smtClean="0">
                <a:solidFill>
                  <a:srgbClr val="FF0000"/>
                </a:solidFill>
                <a:latin typeface="Calibri" charset="0"/>
                <a:ea typeface="ヒラギノ角ゴ Pro W3" charset="0"/>
                <a:cs typeface="Arial" charset="0"/>
              </a:rPr>
              <a:t>4B</a:t>
            </a:r>
          </a:p>
          <a:p>
            <a:r>
              <a:rPr lang="en-GB" sz="2400" dirty="0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Arial" charset="0"/>
              </a:rPr>
              <a:t>Students			$4B</a:t>
            </a:r>
          </a:p>
          <a:p>
            <a:r>
              <a:rPr lang="en-GB" sz="2400" dirty="0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Arial" charset="0"/>
              </a:rPr>
              <a:t>Magnets and MRI		$5-10B		</a:t>
            </a:r>
            <a:r>
              <a:rPr lang="en-GB" sz="2400" b="1" dirty="0">
                <a:solidFill>
                  <a:srgbClr val="000090"/>
                </a:solidFill>
                <a:latin typeface="Calibri" charset="0"/>
                <a:ea typeface="ヒラギノ角ゴ Pro W3" charset="0"/>
                <a:cs typeface="Arial" charset="0"/>
              </a:rPr>
              <a:t>~ </a:t>
            </a:r>
            <a:r>
              <a:rPr lang="en-GB" sz="2400" b="1" dirty="0" smtClean="0">
                <a:solidFill>
                  <a:srgbClr val="000090"/>
                </a:solidFill>
                <a:latin typeface="Calibri" charset="0"/>
                <a:ea typeface="ヒラギノ角ゴ Pro W3" charset="0"/>
                <a:cs typeface="Arial" charset="0"/>
              </a:rPr>
              <a:t>$50B </a:t>
            </a:r>
            <a:r>
              <a:rPr lang="en-GB" sz="2400" b="1" dirty="0">
                <a:solidFill>
                  <a:srgbClr val="000090"/>
                </a:solidFill>
                <a:latin typeface="Calibri" charset="0"/>
                <a:ea typeface="ヒラギノ角ゴ Pro W3" charset="0"/>
                <a:cs typeface="Arial" charset="0"/>
              </a:rPr>
              <a:t>total</a:t>
            </a:r>
            <a:endParaRPr lang="en-GB" sz="2400" b="1" dirty="0" smtClean="0">
              <a:solidFill>
                <a:srgbClr val="000090"/>
              </a:solidFill>
              <a:latin typeface="Calibri" charset="0"/>
              <a:ea typeface="ヒラギノ角ゴ Pro W3" charset="0"/>
              <a:cs typeface="Arial" charset="0"/>
            </a:endParaRPr>
          </a:p>
          <a:p>
            <a:r>
              <a:rPr lang="en-GB" sz="2400" b="1" dirty="0" smtClean="0">
                <a:solidFill>
                  <a:srgbClr val="FF0000"/>
                </a:solidFill>
                <a:latin typeface="Calibri" charset="0"/>
                <a:ea typeface="ヒラギノ角ゴ Pro W3" charset="0"/>
                <a:cs typeface="Arial" charset="0"/>
              </a:rPr>
              <a:t>Computing			$40B     </a:t>
            </a:r>
            <a:r>
              <a:rPr lang="en-GB" sz="2400" dirty="0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Arial" charset="0"/>
              </a:rPr>
              <a:t>	</a:t>
            </a:r>
            <a:endParaRPr lang="en-GB" sz="2400" dirty="0" smtClean="0">
              <a:solidFill>
                <a:srgbClr val="3C8C93"/>
              </a:solidFill>
              <a:latin typeface="Calibri" charset="0"/>
              <a:ea typeface="ヒラギノ角ゴ Pro W3" charset="0"/>
              <a:cs typeface="Arial" charset="0"/>
            </a:endParaRPr>
          </a:p>
          <a:p>
            <a:endParaRPr lang="en-GB" sz="800" dirty="0">
              <a:solidFill>
                <a:srgbClr val="000000"/>
              </a:solidFill>
              <a:latin typeface="Calibri" charset="0"/>
              <a:ea typeface="ヒラギノ角ゴ Pro W3" charset="0"/>
              <a:cs typeface="Arial" charset="0"/>
            </a:endParaRPr>
          </a:p>
          <a:p>
            <a:pPr marL="0" indent="0">
              <a:buNone/>
            </a:pPr>
            <a:r>
              <a:rPr lang="en-GB" sz="2400" b="1" i="1" dirty="0" smtClean="0">
                <a:solidFill>
                  <a:srgbClr val="008000"/>
                </a:solidFill>
                <a:latin typeface="Calibri" charset="0"/>
                <a:ea typeface="ヒラギノ角ゴ Pro W3" charset="0"/>
                <a:cs typeface="Arial" charset="0"/>
              </a:rPr>
              <a:t>Very rough calculation – but confirms our gut feeling that investment in fundamental science pays off </a:t>
            </a:r>
          </a:p>
          <a:p>
            <a:pPr marL="0" indent="0">
              <a:buNone/>
            </a:pPr>
            <a:endParaRPr lang="en-GB" sz="800" dirty="0">
              <a:solidFill>
                <a:srgbClr val="000000"/>
              </a:solidFill>
              <a:latin typeface="Calibri" charset="0"/>
              <a:ea typeface="ヒラギノ角ゴ Pro W3" charset="0"/>
              <a:cs typeface="Arial" charset="0"/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Arial" charset="0"/>
              </a:rPr>
              <a:t>I think there is an opportunity for someone to repeat this exercise more rigorously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3C8C93"/>
                </a:solidFill>
                <a:latin typeface="Calibri" charset="0"/>
                <a:ea typeface="ヒラギノ角ゴ Pro W3" charset="0"/>
                <a:cs typeface="Arial" charset="0"/>
              </a:rPr>
              <a:t>c</a:t>
            </a:r>
            <a:r>
              <a:rPr lang="en-GB" sz="2400" dirty="0" smtClean="0">
                <a:solidFill>
                  <a:srgbClr val="3C8C93"/>
                </a:solidFill>
                <a:latin typeface="Calibri" charset="0"/>
                <a:ea typeface="ヒラギノ角ゴ Pro W3" charset="0"/>
                <a:cs typeface="Arial" charset="0"/>
              </a:rPr>
              <a:t>f. STFC study of SRS Impact</a:t>
            </a:r>
          </a:p>
          <a:p>
            <a:pPr marL="0" indent="0">
              <a:buNone/>
            </a:pPr>
            <a:r>
              <a:rPr lang="en-US" sz="2400" u="sng" dirty="0">
                <a:hlinkClick r:id="rId2"/>
              </a:rPr>
              <a:t>http://www.stfc.ac.uk/2428.aspx</a:t>
            </a:r>
            <a:endParaRPr lang="en-GB" sz="2400" dirty="0" smtClean="0">
              <a:solidFill>
                <a:srgbClr val="3C8C93"/>
              </a:solidFill>
              <a:latin typeface="Calibri" charset="0"/>
              <a:ea typeface="ヒラギノ角ゴ Pro W3" charset="0"/>
              <a:cs typeface="Arial" charset="0"/>
            </a:endParaRPr>
          </a:p>
          <a:p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588674" y="2001034"/>
            <a:ext cx="3514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4000" dirty="0">
                <a:solidFill>
                  <a:srgbClr val="000000"/>
                </a:solidFill>
                <a:latin typeface="Lucida Grande"/>
                <a:ea typeface="ヒラギノ角ゴ Pro W3"/>
              </a:rPr>
              <a:t>}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768" y="1"/>
            <a:ext cx="1361231" cy="169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44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Data: Outlook for HL-LHC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5105400"/>
            <a:ext cx="8686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Geneva" charset="0"/>
              </a:rPr>
              <a:t>Very rough estimate of a new RAW data per year of running using a simple extrapolation of current data volume scaled by the output rates. 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Geneva" charset="0"/>
              </a:rPr>
              <a:t>To be added: derived data (ESD, AOD), simulation, user data…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Geneva" charset="0"/>
              </a:rPr>
              <a:t>At least 0.5 EB / year (x 10 years of data taking)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endParaRPr lang="en-US" sz="2000" b="1" dirty="0">
              <a:solidFill>
                <a:srgbClr val="FF0000"/>
              </a:solidFill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6800" y="2743200"/>
            <a:ext cx="430887" cy="36604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>
                    <a:lumMod val="50000"/>
                  </a:srgbClr>
                </a:solidFill>
                <a:latin typeface="Arial" charset="0"/>
                <a:ea typeface="ＭＳ Ｐゴシック" charset="0"/>
                <a:cs typeface="Geneva" charset="0"/>
              </a:rPr>
              <a:t>PB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7660370"/>
              </p:ext>
            </p:extLst>
          </p:nvPr>
        </p:nvGraphicFramePr>
        <p:xfrm>
          <a:off x="2933408" y="1066800"/>
          <a:ext cx="60960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Down Arrow 2"/>
          <p:cNvSpPr/>
          <p:nvPr/>
        </p:nvSpPr>
        <p:spPr bwMode="auto">
          <a:xfrm>
            <a:off x="4487527" y="3392435"/>
            <a:ext cx="200508" cy="101940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800040"/>
              </a:solidFill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4900" y="2857685"/>
            <a:ext cx="1566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srgbClr val="FF0000"/>
                </a:solidFill>
                <a:latin typeface="Arial"/>
                <a:ea typeface="ＭＳ Ｐゴシック"/>
              </a:rPr>
              <a:t>We are here!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88114"/>
            <a:ext cx="2973462" cy="223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816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-costperiod-breakdow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9040"/>
            <a:ext cx="8077200" cy="47122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7904" y="5677960"/>
            <a:ext cx="2051388" cy="646331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Total cost: ~$59.9M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(~$2M / year)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5868888" cy="838200"/>
          </a:xfrm>
        </p:spPr>
        <p:txBody>
          <a:bodyPr/>
          <a:lstStyle/>
          <a:p>
            <a:r>
              <a:rPr lang="en-US" sz="2800" dirty="0" smtClean="0"/>
              <a:t>Approximation of (HL-)LHC Growth </a:t>
            </a:r>
            <a:endParaRPr lang="en-US" sz="2800" dirty="0"/>
          </a:p>
        </p:txBody>
      </p:sp>
      <p:pic>
        <p:nvPicPr>
          <p:cNvPr id="11" name="Picture 10" descr="b-cost9-21-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382" y="4519079"/>
            <a:ext cx="2677617" cy="2338920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73744"/>
            <a:ext cx="2133600" cy="365125"/>
          </a:xfrm>
        </p:spPr>
        <p:txBody>
          <a:bodyPr/>
          <a:lstStyle/>
          <a:p>
            <a:pPr algn="r"/>
            <a:fld id="{7F348940-C34B-9840-BF82-CB4C35FC5C6A}" type="slidenum">
              <a:rPr lang="en-US" smtClean="0">
                <a:solidFill>
                  <a:prstClr val="black"/>
                </a:solidFill>
                <a:latin typeface="Calibri"/>
              </a:rPr>
              <a:pPr algn="r"/>
              <a:t>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544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</a:t>
            </a:r>
            <a:r>
              <a:rPr lang="en-US" dirty="0" smtClean="0"/>
              <a:t>Technology </a:t>
            </a:r>
            <a:r>
              <a:rPr lang="en-US" dirty="0"/>
              <a:t>evolution</a:t>
            </a:r>
          </a:p>
        </p:txBody>
      </p:sp>
      <p:pic>
        <p:nvPicPr>
          <p:cNvPr id="3" name="Picture 2" descr="capacity-media-tap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20888"/>
            <a:ext cx="4318402" cy="4077072"/>
          </a:xfrm>
          <a:prstGeom prst="rect">
            <a:avLst/>
          </a:prstGeom>
        </p:spPr>
      </p:pic>
      <p:pic>
        <p:nvPicPr>
          <p:cNvPr id="6" name="Picture 5" descr="capacity-dis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20888"/>
            <a:ext cx="4484175" cy="4068404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403648" y="908720"/>
            <a:ext cx="7543800" cy="4953000"/>
          </a:xfrm>
        </p:spPr>
        <p:txBody>
          <a:bodyPr/>
          <a:lstStyle/>
          <a:p>
            <a:r>
              <a:rPr lang="en-US" sz="2400" dirty="0" smtClean="0"/>
              <a:t>Assuming</a:t>
            </a:r>
          </a:p>
          <a:p>
            <a:pPr lvl="1"/>
            <a:r>
              <a:rPr lang="en-US" sz="2000" dirty="0" smtClean="0"/>
              <a:t>+20% yearly disk capacity per constant $</a:t>
            </a:r>
          </a:p>
          <a:p>
            <a:pPr lvl="1"/>
            <a:r>
              <a:rPr lang="en-US" sz="2000" dirty="0" smtClean="0"/>
              <a:t>+30% yearly tape capacity per constant </a:t>
            </a:r>
            <a:r>
              <a:rPr lang="en-US" sz="2000" dirty="0"/>
              <a:t>$ </a:t>
            </a:r>
            <a:r>
              <a:rPr lang="en-US" sz="1600" dirty="0">
                <a:solidFill>
                  <a:prstClr val="black"/>
                </a:solidFill>
              </a:rPr>
              <a:t>(+20%/</a:t>
            </a:r>
            <a:r>
              <a:rPr lang="en-US" sz="1600" dirty="0" err="1">
                <a:solidFill>
                  <a:prstClr val="black"/>
                </a:solidFill>
              </a:rPr>
              <a:t>yr</a:t>
            </a:r>
            <a:r>
              <a:rPr lang="en-US" sz="1600" dirty="0">
                <a:solidFill>
                  <a:prstClr val="black"/>
                </a:solidFill>
              </a:rPr>
              <a:t> I/O increase)</a:t>
            </a:r>
            <a:endParaRPr lang="en-US" sz="2000" dirty="0">
              <a:solidFill>
                <a:prstClr val="black"/>
              </a:solidFill>
            </a:endParaRPr>
          </a:p>
          <a:p>
            <a:pPr lvl="1"/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 rot="5400000">
            <a:off x="255869" y="4720795"/>
            <a:ext cx="1308250" cy="308837"/>
            <a:chOff x="6931450" y="1916832"/>
            <a:chExt cx="1817014" cy="353943"/>
          </a:xfrm>
        </p:grpSpPr>
        <p:sp>
          <p:nvSpPr>
            <p:cNvPr id="11" name="Pentagon 10"/>
            <p:cNvSpPr/>
            <p:nvPr/>
          </p:nvSpPr>
          <p:spPr bwMode="auto">
            <a:xfrm>
              <a:off x="6948264" y="1916832"/>
              <a:ext cx="1800200" cy="330099"/>
            </a:xfrm>
            <a:prstGeom prst="homePlate">
              <a:avLst/>
            </a:prstGeom>
            <a:solidFill>
              <a:srgbClr val="FFF25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0800000">
              <a:off x="6931450" y="1932221"/>
              <a:ext cx="15714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2014: 4TB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 rot="5400000">
            <a:off x="1300748" y="4677403"/>
            <a:ext cx="1365306" cy="338554"/>
            <a:chOff x="6852204" y="1907496"/>
            <a:chExt cx="1896260" cy="388000"/>
          </a:xfrm>
        </p:grpSpPr>
        <p:sp>
          <p:nvSpPr>
            <p:cNvPr id="14" name="Pentagon 13"/>
            <p:cNvSpPr/>
            <p:nvPr/>
          </p:nvSpPr>
          <p:spPr bwMode="auto">
            <a:xfrm>
              <a:off x="6948264" y="1916832"/>
              <a:ext cx="1800200" cy="330099"/>
            </a:xfrm>
            <a:prstGeom prst="homePlate">
              <a:avLst/>
            </a:prstGeom>
            <a:solidFill>
              <a:srgbClr val="FFF25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10800000">
              <a:off x="6852204" y="1907496"/>
              <a:ext cx="1729936" cy="388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2024: 20TB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 rot="5400000">
            <a:off x="2460608" y="3884208"/>
            <a:ext cx="1698134" cy="355671"/>
            <a:chOff x="6652179" y="1916832"/>
            <a:chExt cx="2096285" cy="407616"/>
          </a:xfrm>
        </p:grpSpPr>
        <p:sp>
          <p:nvSpPr>
            <p:cNvPr id="17" name="Pentagon 16"/>
            <p:cNvSpPr/>
            <p:nvPr/>
          </p:nvSpPr>
          <p:spPr bwMode="auto">
            <a:xfrm>
              <a:off x="6948264" y="1916832"/>
              <a:ext cx="1800200" cy="330099"/>
            </a:xfrm>
            <a:prstGeom prst="homePlate">
              <a:avLst/>
            </a:prstGeom>
            <a:solidFill>
              <a:srgbClr val="FFF25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0800000">
              <a:off x="6652179" y="1936447"/>
              <a:ext cx="2009202" cy="388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2034: 106TB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 rot="5400000">
            <a:off x="3666904" y="2530276"/>
            <a:ext cx="1698134" cy="355671"/>
            <a:chOff x="6652179" y="1916832"/>
            <a:chExt cx="2096285" cy="407616"/>
          </a:xfrm>
        </p:grpSpPr>
        <p:sp>
          <p:nvSpPr>
            <p:cNvPr id="20" name="Pentagon 19"/>
            <p:cNvSpPr/>
            <p:nvPr/>
          </p:nvSpPr>
          <p:spPr bwMode="auto">
            <a:xfrm>
              <a:off x="6948264" y="1916832"/>
              <a:ext cx="1800200" cy="330099"/>
            </a:xfrm>
            <a:prstGeom prst="homePlate">
              <a:avLst/>
            </a:prstGeom>
            <a:solidFill>
              <a:srgbClr val="FFF25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0800000">
              <a:off x="6652179" y="1936447"/>
              <a:ext cx="2009202" cy="388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2044: 550TB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 rot="5400000">
            <a:off x="4857666" y="4921961"/>
            <a:ext cx="1308250" cy="338554"/>
            <a:chOff x="6931450" y="1907498"/>
            <a:chExt cx="1817014" cy="388000"/>
          </a:xfrm>
        </p:grpSpPr>
        <p:sp>
          <p:nvSpPr>
            <p:cNvPr id="23" name="Pentagon 22"/>
            <p:cNvSpPr/>
            <p:nvPr/>
          </p:nvSpPr>
          <p:spPr bwMode="auto">
            <a:xfrm>
              <a:off x="6948264" y="1916832"/>
              <a:ext cx="1800200" cy="330099"/>
            </a:xfrm>
            <a:prstGeom prst="homePlate">
              <a:avLst/>
            </a:prstGeom>
            <a:solidFill>
              <a:srgbClr val="FFF25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0800000">
              <a:off x="6931450" y="1907498"/>
              <a:ext cx="1571444" cy="388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2014: 8TB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 rot="5400000">
            <a:off x="5930834" y="4893426"/>
            <a:ext cx="1365306" cy="338554"/>
            <a:chOff x="6852204" y="1907496"/>
            <a:chExt cx="1896260" cy="388000"/>
          </a:xfrm>
        </p:grpSpPr>
        <p:sp>
          <p:nvSpPr>
            <p:cNvPr id="26" name="Pentagon 25"/>
            <p:cNvSpPr/>
            <p:nvPr/>
          </p:nvSpPr>
          <p:spPr bwMode="auto">
            <a:xfrm>
              <a:off x="6948264" y="1916832"/>
              <a:ext cx="1800200" cy="330099"/>
            </a:xfrm>
            <a:prstGeom prst="homePlate">
              <a:avLst/>
            </a:prstGeom>
            <a:solidFill>
              <a:srgbClr val="FFF25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10800000">
              <a:off x="6852204" y="1907496"/>
              <a:ext cx="1729936" cy="388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2024: 85TB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 rot="5400000">
            <a:off x="6853096" y="4460272"/>
            <a:ext cx="1698134" cy="355671"/>
            <a:chOff x="6652179" y="1916832"/>
            <a:chExt cx="2096285" cy="407616"/>
          </a:xfrm>
        </p:grpSpPr>
        <p:sp>
          <p:nvSpPr>
            <p:cNvPr id="29" name="Pentagon 28"/>
            <p:cNvSpPr/>
            <p:nvPr/>
          </p:nvSpPr>
          <p:spPr bwMode="auto">
            <a:xfrm>
              <a:off x="6948264" y="1916832"/>
              <a:ext cx="1800200" cy="330099"/>
            </a:xfrm>
            <a:prstGeom prst="homePlate">
              <a:avLst/>
            </a:prstGeom>
            <a:solidFill>
              <a:srgbClr val="FFF25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10800000">
              <a:off x="6652179" y="1936447"/>
              <a:ext cx="2009202" cy="388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2034: 900TB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 rot="5400000">
            <a:off x="8062138" y="2562544"/>
            <a:ext cx="1698134" cy="355671"/>
            <a:chOff x="6652179" y="1916832"/>
            <a:chExt cx="2096285" cy="407616"/>
          </a:xfrm>
        </p:grpSpPr>
        <p:sp>
          <p:nvSpPr>
            <p:cNvPr id="32" name="Pentagon 31"/>
            <p:cNvSpPr/>
            <p:nvPr/>
          </p:nvSpPr>
          <p:spPr bwMode="auto">
            <a:xfrm>
              <a:off x="6948264" y="1916832"/>
              <a:ext cx="1800200" cy="330099"/>
            </a:xfrm>
            <a:prstGeom prst="homePlate">
              <a:avLst/>
            </a:prstGeom>
            <a:solidFill>
              <a:srgbClr val="FFF25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0800000">
              <a:off x="6652179" y="1936447"/>
              <a:ext cx="2009202" cy="388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2044: 9.5PB(!)</a:t>
              </a:r>
            </a:p>
          </p:txBody>
        </p:sp>
      </p:grpSp>
      <p:sp>
        <p:nvSpPr>
          <p:cNvPr id="3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73744"/>
            <a:ext cx="2133600" cy="365125"/>
          </a:xfrm>
        </p:spPr>
        <p:txBody>
          <a:bodyPr/>
          <a:lstStyle/>
          <a:p>
            <a:pPr algn="r"/>
            <a:fld id="{7F348940-C34B-9840-BF82-CB4C35FC5C6A}" type="slidenum">
              <a:rPr lang="en-US" smtClean="0">
                <a:solidFill>
                  <a:prstClr val="black"/>
                </a:solidFill>
                <a:latin typeface="Calibri"/>
              </a:rPr>
              <a:pPr algn="r"/>
              <a:t>16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764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/>
              <a:t>Long-Term Storage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LEP: ~100TB = O(10) today’s cartridges (~$3K)</a:t>
            </a:r>
          </a:p>
          <a:p>
            <a:endParaRPr lang="en-US" dirty="0"/>
          </a:p>
          <a:p>
            <a:r>
              <a:rPr lang="en-US" dirty="0" smtClean="0"/>
              <a:t>HERA: ~10PB = O(10) “2030” cartridges</a:t>
            </a:r>
          </a:p>
          <a:p>
            <a:endParaRPr lang="en-US" dirty="0"/>
          </a:p>
          <a:p>
            <a:r>
              <a:rPr lang="en-US" dirty="0" smtClean="0"/>
              <a:t>LHC Run 1: ~100PB =O(10) “2040” cartridges</a:t>
            </a:r>
          </a:p>
          <a:p>
            <a:endParaRPr lang="en-US" dirty="0"/>
          </a:p>
          <a:p>
            <a:r>
              <a:rPr lang="en-US" b="1" i="1" dirty="0" smtClean="0">
                <a:solidFill>
                  <a:srgbClr val="FF0000"/>
                </a:solidFill>
              </a:rPr>
              <a:t>LHC total: ~10EB = O(??) ????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942" y="4759012"/>
            <a:ext cx="1931372" cy="136715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412F-C596-CD4E-88ED-DE69D09FE4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56376" y="6335184"/>
            <a:ext cx="4897966" cy="374649"/>
          </a:xfrm>
        </p:spPr>
        <p:txBody>
          <a:bodyPr/>
          <a:lstStyle/>
          <a:p>
            <a:pPr defTabSz="457200"/>
            <a:r>
              <a:rPr lang="en-US" dirty="0" err="1" smtClean="0">
                <a:solidFill>
                  <a:prstClr val="black"/>
                </a:solidFill>
                <a:latin typeface="Calibri"/>
              </a:rPr>
              <a:t>OSD@Orsay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-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Jamie.Shiers@cern.ch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9732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4308" y="274638"/>
            <a:ext cx="6752492" cy="1143000"/>
          </a:xfrm>
        </p:spPr>
        <p:txBody>
          <a:bodyPr/>
          <a:lstStyle/>
          <a:p>
            <a:r>
              <a:rPr lang="en-US" dirty="0" smtClean="0"/>
              <a:t>Data </a:t>
            </a:r>
            <a:r>
              <a:rPr lang="en-US" dirty="0"/>
              <a:t>Preservation </a:t>
            </a:r>
            <a:r>
              <a:rPr lang="en-US" dirty="0" smtClean="0"/>
              <a:t>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ALICE collaboration is committed to develop a long term program for Data Preservation to serve the triple purpose of </a:t>
            </a:r>
            <a:endParaRPr lang="en-US" dirty="0" smtClean="0"/>
          </a:p>
          <a:p>
            <a:pPr marL="1028700" lvl="1" indent="-571500">
              <a:buFont typeface="+mj-lt"/>
              <a:buAutoNum type="romanLcPeriod"/>
            </a:pPr>
            <a:r>
              <a:rPr lang="en-US" dirty="0" smtClean="0"/>
              <a:t>preserving </a:t>
            </a:r>
            <a:r>
              <a:rPr lang="en-US" dirty="0"/>
              <a:t>data, </a:t>
            </a:r>
            <a:r>
              <a:rPr lang="en-US" b="1" dirty="0">
                <a:solidFill>
                  <a:srgbClr val="FF0000"/>
                </a:solidFill>
              </a:rPr>
              <a:t>software</a:t>
            </a:r>
            <a:r>
              <a:rPr lang="en-US" dirty="0"/>
              <a:t> and </a:t>
            </a:r>
            <a:r>
              <a:rPr lang="en-US" b="1" dirty="0">
                <a:solidFill>
                  <a:srgbClr val="660066"/>
                </a:solidFill>
              </a:rPr>
              <a:t>know-how</a:t>
            </a:r>
            <a:r>
              <a:rPr lang="en-US" dirty="0"/>
              <a:t> inside the Collaboration, </a:t>
            </a:r>
            <a:endParaRPr lang="en-US" dirty="0" smtClean="0"/>
          </a:p>
          <a:p>
            <a:pPr marL="1028700" lvl="1" indent="-571500">
              <a:buFont typeface="+mj-lt"/>
              <a:buAutoNum type="romanLcPeriod"/>
            </a:pPr>
            <a:r>
              <a:rPr lang="en-US" b="1" dirty="0" smtClean="0">
                <a:solidFill>
                  <a:srgbClr val="008000"/>
                </a:solidFill>
              </a:rPr>
              <a:t>sharing</a:t>
            </a:r>
            <a:r>
              <a:rPr lang="en-US" dirty="0" smtClean="0"/>
              <a:t> </a:t>
            </a:r>
            <a:r>
              <a:rPr lang="en-US" dirty="0"/>
              <a:t>data and associated software and documentation with the larger scientific community, </a:t>
            </a:r>
            <a:r>
              <a:rPr lang="en-US" dirty="0" smtClean="0"/>
              <a:t>and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b="1" dirty="0" smtClean="0">
                <a:solidFill>
                  <a:srgbClr val="0000FF"/>
                </a:solidFill>
              </a:rPr>
              <a:t>give </a:t>
            </a:r>
            <a:r>
              <a:rPr lang="en-US" b="1" dirty="0">
                <a:solidFill>
                  <a:srgbClr val="0000FF"/>
                </a:solidFill>
              </a:rPr>
              <a:t>access to reduced data sets and associated software and documentation to the general public for educational and outreach activities. 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69" y="0"/>
            <a:ext cx="1612586" cy="156307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4AAC-E694-E241-B184-94267FB8A2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1549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dk1"/>
                </a:solidFill>
              </a:rPr>
              <a:t>Sustainability – Funding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84" y="1619289"/>
            <a:ext cx="6096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894" y="2095578"/>
            <a:ext cx="6096000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417638"/>
            <a:ext cx="5239643" cy="45036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750" y="5043002"/>
            <a:ext cx="8752842" cy="16868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3333" y="1377514"/>
            <a:ext cx="5065254" cy="378715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4AAC-E694-E241-B184-94267FB8A2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8392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8660" y="667027"/>
            <a:ext cx="8496944" cy="3258201"/>
          </a:xfrm>
        </p:spPr>
        <p:txBody>
          <a:bodyPr>
            <a:normAutofit/>
          </a:bodyPr>
          <a:lstStyle/>
          <a:p>
            <a:r>
              <a:rPr lang="en-GB" dirty="0" smtClean="0"/>
              <a:t>Data Preservation (in HEP) and Open Science Data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92642" y="4670149"/>
            <a:ext cx="5840123" cy="1383515"/>
          </a:xfrm>
        </p:spPr>
        <p:txBody>
          <a:bodyPr>
            <a:normAutofit fontScale="85000" lnSpcReduction="10000"/>
          </a:bodyPr>
          <a:lstStyle/>
          <a:p>
            <a:endParaRPr lang="en-US" dirty="0" smtClean="0"/>
          </a:p>
          <a:p>
            <a:endParaRPr lang="en-US" dirty="0" smtClean="0">
              <a:hlinkClick r:id="rId3"/>
            </a:endParaRPr>
          </a:p>
          <a:p>
            <a:pPr algn="ctr"/>
            <a:r>
              <a:rPr lang="en-US" dirty="0" smtClean="0">
                <a:hlinkClick r:id="rId3"/>
              </a:rPr>
              <a:t>Jamie.Shiers</a:t>
            </a:r>
            <a:r>
              <a:rPr lang="en-US" dirty="0" smtClean="0">
                <a:hlinkClick r:id="rId3"/>
              </a:rPr>
              <a:t>@cern.ch</a:t>
            </a:r>
            <a:r>
              <a:rPr lang="en-US" dirty="0" smtClean="0"/>
              <a:t> </a:t>
            </a:r>
            <a:endParaRPr lang="en-US" dirty="0"/>
          </a:p>
          <a:p>
            <a:pPr algn="ctr"/>
            <a:r>
              <a:rPr lang="en-US" dirty="0" smtClean="0"/>
              <a:t>DPHEP Project </a:t>
            </a:r>
            <a:r>
              <a:rPr lang="en-US" dirty="0" smtClean="0"/>
              <a:t>Manager – 25 November 2014</a:t>
            </a:r>
          </a:p>
          <a:p>
            <a:pPr algn="ctr"/>
            <a:r>
              <a:rPr lang="en-US" dirty="0">
                <a:hlinkClick r:id="rId4"/>
              </a:rPr>
              <a:t>https://indico.cern.ch/category/4458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2" name="Isosceles Triangle 1"/>
          <p:cNvSpPr/>
          <p:nvPr/>
        </p:nvSpPr>
        <p:spPr>
          <a:xfrm>
            <a:off x="3038466" y="2266455"/>
            <a:ext cx="2852615" cy="2325075"/>
          </a:xfrm>
          <a:prstGeom prst="triangle">
            <a:avLst/>
          </a:prstGeom>
          <a:noFill/>
          <a:ln w="101600">
            <a:solidFill>
              <a:srgbClr val="FFFF00"/>
            </a:solidFill>
          </a:ln>
          <a:effectLst>
            <a:glow rad="70000">
              <a:schemeClr val="accent1">
                <a:tint val="30000"/>
                <a:shade val="95000"/>
                <a:satMod val="300000"/>
                <a:alpha val="5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790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230" y="274638"/>
            <a:ext cx="7299569" cy="1143000"/>
          </a:xfrm>
        </p:spPr>
        <p:txBody>
          <a:bodyPr/>
          <a:lstStyle/>
          <a:p>
            <a:r>
              <a:rPr lang="en-US" dirty="0" smtClean="0"/>
              <a:t>Data </a:t>
            </a:r>
            <a:r>
              <a:rPr lang="en-US" dirty="0"/>
              <a:t>Preservation </a:t>
            </a:r>
            <a:r>
              <a:rPr lang="en-US" dirty="0" smtClean="0"/>
              <a:t>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ALICE collaboration is committed to develop a long term program for Data Preservation to serve the triple purpose of </a:t>
            </a:r>
            <a:endParaRPr lang="en-US" dirty="0" smtClean="0"/>
          </a:p>
          <a:p>
            <a:pPr marL="1028700" lvl="1" indent="-571500">
              <a:buFont typeface="+mj-lt"/>
              <a:buAutoNum type="romanLcPeriod"/>
            </a:pPr>
            <a:r>
              <a:rPr lang="en-US" dirty="0" smtClean="0"/>
              <a:t>preserving </a:t>
            </a:r>
            <a:r>
              <a:rPr lang="en-US" dirty="0"/>
              <a:t>data, software and know-how inside the Collaboration, </a:t>
            </a:r>
            <a:endParaRPr lang="en-US" dirty="0" smtClean="0"/>
          </a:p>
          <a:p>
            <a:pPr marL="1028700" lvl="1" indent="-571500">
              <a:buFont typeface="+mj-lt"/>
              <a:buAutoNum type="romanLcPeriod"/>
            </a:pPr>
            <a:r>
              <a:rPr lang="en-US" dirty="0" smtClean="0"/>
              <a:t>sharing </a:t>
            </a:r>
            <a:r>
              <a:rPr lang="en-US" dirty="0"/>
              <a:t>data and associated software and documentation with the larger scientific community, </a:t>
            </a:r>
            <a:r>
              <a:rPr lang="en-US" dirty="0" smtClean="0"/>
              <a:t>and</a:t>
            </a:r>
          </a:p>
          <a:p>
            <a:pPr marL="1028700" lvl="1" indent="-571500">
              <a:buFont typeface="+mj-lt"/>
              <a:buAutoNum type="romanLcPeriod"/>
            </a:pPr>
            <a:r>
              <a:rPr lang="en-US" dirty="0" smtClean="0"/>
              <a:t>give </a:t>
            </a:r>
            <a:r>
              <a:rPr lang="en-US" dirty="0"/>
              <a:t>access to reduced data sets and associated software and documentation to the general public for educational and outreach activities. 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16327" y="37649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2967335"/>
            <a:ext cx="8229600" cy="1569660"/>
          </a:xfrm>
          <a:prstGeom prst="rect">
            <a:avLst/>
          </a:prstGeom>
          <a:solidFill>
            <a:schemeClr val="bg1"/>
          </a:solidFill>
          <a:ln w="635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defTabSz="457200"/>
            <a:r>
              <a:rPr lang="en-US" sz="3200" b="1" dirty="0">
                <a:solidFill>
                  <a:prstClr val="black"/>
                </a:solidFill>
                <a:latin typeface="Calibri"/>
              </a:rPr>
              <a:t>The goal is to require the reproducibility of analysis in such virtualized 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environments 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as a prerequisite for publishing results.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607" y="4717850"/>
            <a:ext cx="2733657" cy="1959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82665" cy="2098158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4AAC-E694-E241-B184-94267FB8A2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0667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OSD@Orsay - Jamie.Shiers@cern.ch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6CD8-ACC0-47BE-9E81-16CB00155DC2}" type="slidenum">
              <a:rPr lang="en-GB" smtClean="0"/>
              <a:t>21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4" y="0"/>
            <a:ext cx="7611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37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863059"/>
            <a:ext cx="9144000" cy="88571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/>
              <a:t>2020 Vision for LT DP in HEP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769" y="1600200"/>
            <a:ext cx="8566376" cy="4817033"/>
          </a:xfrm>
        </p:spPr>
        <p:txBody>
          <a:bodyPr>
            <a:normAutofit fontScale="77500" lnSpcReduction="20000"/>
          </a:bodyPr>
          <a:lstStyle/>
          <a:p>
            <a:r>
              <a:rPr lang="en-US" b="1" i="1" u="sng" dirty="0" smtClean="0">
                <a:solidFill>
                  <a:srgbClr val="FF0000"/>
                </a:solidFill>
              </a:rPr>
              <a:t>Long-term – e.g. FCC timescales</a:t>
            </a:r>
            <a:r>
              <a:rPr lang="en-US" i="1" dirty="0" smtClean="0">
                <a:solidFill>
                  <a:srgbClr val="FF0000"/>
                </a:solidFill>
              </a:rPr>
              <a:t>: </a:t>
            </a:r>
            <a:r>
              <a:rPr lang="en-US" b="1" i="1" dirty="0" smtClean="0">
                <a:solidFill>
                  <a:srgbClr val="008000"/>
                </a:solidFill>
              </a:rPr>
              <a:t>disruptive change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By 2020, all </a:t>
            </a:r>
            <a:r>
              <a:rPr lang="en-US" b="1" dirty="0" smtClean="0">
                <a:solidFill>
                  <a:srgbClr val="000090"/>
                </a:solidFill>
              </a:rPr>
              <a:t>archived data</a:t>
            </a:r>
            <a:r>
              <a:rPr lang="en-US" dirty="0" smtClean="0"/>
              <a:t> – e.g. that described in </a:t>
            </a:r>
            <a:r>
              <a:rPr lang="en-US" dirty="0" smtClean="0">
                <a:hlinkClick r:id="rId2"/>
              </a:rPr>
              <a:t>DPHEP Blueprint</a:t>
            </a:r>
            <a:r>
              <a:rPr lang="en-US" dirty="0" smtClean="0"/>
              <a:t>, including LHC data – easily </a:t>
            </a:r>
            <a:r>
              <a:rPr lang="en-US" b="1" dirty="0" smtClean="0">
                <a:solidFill>
                  <a:srgbClr val="660066"/>
                </a:solidFill>
              </a:rPr>
              <a:t>findable</a:t>
            </a:r>
            <a:r>
              <a:rPr lang="en-US" dirty="0" smtClean="0"/>
              <a:t>, fully </a:t>
            </a:r>
            <a:r>
              <a:rPr lang="en-US" b="1" dirty="0" smtClean="0"/>
              <a:t>usable</a:t>
            </a:r>
            <a:r>
              <a:rPr lang="en-US" dirty="0" smtClean="0"/>
              <a:t> by </a:t>
            </a:r>
            <a:r>
              <a:rPr lang="en-US" b="1" dirty="0" smtClean="0"/>
              <a:t>designated communities</a:t>
            </a:r>
            <a:r>
              <a:rPr lang="en-US" dirty="0" smtClean="0"/>
              <a:t> with clear (Open) access policies and possibilities to annotate </a:t>
            </a:r>
            <a:r>
              <a:rPr lang="en-US" dirty="0"/>
              <a:t>further</a:t>
            </a:r>
            <a:endParaRPr lang="en-US" dirty="0" smtClean="0"/>
          </a:p>
          <a:p>
            <a:pPr marL="857250" lvl="2" indent="0">
              <a:buNone/>
            </a:pP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Best practices, tools and services well run-in, fully documented and sustainable; built in common with </a:t>
            </a:r>
            <a:r>
              <a:rPr lang="en-US" b="1" dirty="0" smtClean="0">
                <a:solidFill>
                  <a:srgbClr val="008000"/>
                </a:solidFill>
              </a:rPr>
              <a:t>other disciplines</a:t>
            </a:r>
            <a:r>
              <a:rPr lang="en-US" dirty="0" smtClean="0"/>
              <a:t>, based on standards</a:t>
            </a:r>
          </a:p>
          <a:p>
            <a:pPr lvl="1"/>
            <a:endParaRPr lang="en-US" dirty="0"/>
          </a:p>
          <a:p>
            <a:pPr lvl="1"/>
            <a:r>
              <a:rPr lang="en-US" b="1" dirty="0" smtClean="0">
                <a:solidFill>
                  <a:srgbClr val="660066"/>
                </a:solidFill>
              </a:rPr>
              <a:t>DPHEP portal</a:t>
            </a:r>
            <a:r>
              <a:rPr lang="en-US" dirty="0" smtClean="0"/>
              <a:t>, through which data / tools accessed</a:t>
            </a:r>
          </a:p>
          <a:p>
            <a:pPr lvl="2">
              <a:buFont typeface="Wingdings" charset="2"/>
              <a:buChar char="Ø"/>
            </a:pPr>
            <a:r>
              <a:rPr lang="en-US" b="1" dirty="0" smtClean="0"/>
              <a:t>“HEP </a:t>
            </a:r>
            <a:r>
              <a:rPr lang="en-US" b="1" dirty="0" err="1" smtClean="0"/>
              <a:t>FAIRport</a:t>
            </a:r>
            <a:r>
              <a:rPr lang="en-US" b="1" dirty="0" smtClean="0"/>
              <a:t>”: Findable, Accessible, Interoperable, Re-usable</a:t>
            </a:r>
          </a:p>
          <a:p>
            <a:pPr lvl="1"/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b="1" dirty="0" smtClean="0">
                <a:solidFill>
                  <a:srgbClr val="0000FF"/>
                </a:solidFill>
              </a:rPr>
              <a:t>Agree with Funding Agencies clear targets &amp; metrics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254BD-FA04-094C-B9B7-0195F0BDD38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4318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</a:t>
            </a:r>
            <a:r>
              <a:rPr lang="en-US" dirty="0" smtClean="0"/>
              <a:t>menting the Vision…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Together, we have reached the point where a generic, multi-disciplinary, scalable e-</a:t>
            </a:r>
            <a:r>
              <a:rPr lang="en-US" dirty="0" err="1" smtClean="0"/>
              <a:t>i</a:t>
            </a:r>
            <a:r>
              <a:rPr lang="en-US" dirty="0" smtClean="0"/>
              <a:t>/s for LTDP is achievable – and will hopefully </a:t>
            </a:r>
            <a:r>
              <a:rPr lang="en-US" u="sng" dirty="0" smtClean="0"/>
              <a:t>be funded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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Built on standards, certified via agreed procedures, using the “Cream of DP services</a:t>
            </a:r>
            <a:r>
              <a:rPr lang="en-US" dirty="0" smtClean="0"/>
              <a:t>”, based on EUR100M investment in EU alone!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 parallel, Business Cases and Cost Models are increasingly understood, working closely with Projects, Communities and Funding Agencies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56752-A037-7F4D-B5A2-9287BE7EAA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014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(but not the end…)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Building on more than a decade of R&amp;D and production deployment, together with </a:t>
            </a:r>
            <a:r>
              <a:rPr lang="en-US" b="1" i="1" dirty="0" smtClean="0">
                <a:solidFill>
                  <a:srgbClr val="008000"/>
                </a:solidFill>
              </a:rPr>
              <a:t>de-facto</a:t>
            </a:r>
            <a:r>
              <a:rPr lang="en-US" dirty="0" smtClean="0"/>
              <a:t> and </a:t>
            </a:r>
            <a:r>
              <a:rPr lang="en-US" b="1" i="1" dirty="0" smtClean="0">
                <a:solidFill>
                  <a:srgbClr val="FF0000"/>
                </a:solidFill>
              </a:rPr>
              <a:t>de-jure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standards, a (general purpose) DP infrastructure could be setup</a:t>
            </a:r>
          </a:p>
          <a:p>
            <a:pPr lvl="1"/>
            <a:r>
              <a:rPr lang="en-US" dirty="0" smtClean="0"/>
              <a:t>There are many benefits of such an e-</a:t>
            </a:r>
            <a:r>
              <a:rPr lang="en-US" dirty="0" err="1" smtClean="0"/>
              <a:t>i</a:t>
            </a:r>
            <a:r>
              <a:rPr lang="en-US" dirty="0" smtClean="0"/>
              <a:t>/f – see for example 4C recommendations</a:t>
            </a:r>
          </a:p>
          <a:p>
            <a:pPr>
              <a:buFont typeface="Wingdings" charset="2"/>
              <a:buChar char="Ø"/>
            </a:pPr>
            <a:endParaRPr lang="en-US" b="1" dirty="0" smtClean="0">
              <a:solidFill>
                <a:srgbClr val="FF0000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b="1" dirty="0" smtClean="0">
                <a:solidFill>
                  <a:srgbClr val="FF0000"/>
                </a:solidFill>
              </a:rPr>
              <a:t>Each</a:t>
            </a:r>
            <a:r>
              <a:rPr lang="en-US" dirty="0" smtClean="0"/>
              <a:t> discipline / community must understand </a:t>
            </a:r>
            <a:r>
              <a:rPr lang="en-US" b="1" dirty="0" smtClean="0">
                <a:solidFill>
                  <a:srgbClr val="000090"/>
                </a:solidFill>
              </a:rPr>
              <a:t>what</a:t>
            </a:r>
            <a:r>
              <a:rPr lang="en-US" dirty="0" smtClean="0"/>
              <a:t> data it needs to preserve, for </a:t>
            </a:r>
            <a:r>
              <a:rPr lang="en-US" b="1" dirty="0" smtClean="0">
                <a:solidFill>
                  <a:srgbClr val="000090"/>
                </a:solidFill>
              </a:rPr>
              <a:t>whom</a:t>
            </a:r>
            <a:r>
              <a:rPr lang="en-US" dirty="0" smtClean="0"/>
              <a:t> / what purpose and understand (justify) costs involved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OSD@Orsay - Jamie.Shiers@cern.ch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6CD8-ACC0-47BE-9E81-16CB00155DC2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528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3385" y="233494"/>
            <a:ext cx="6389077" cy="940443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 </a:t>
            </a:r>
            <a:r>
              <a:rPr lang="en-US" dirty="0" smtClean="0"/>
              <a:t>4C Roadmap Messages</a:t>
            </a:r>
            <a:br>
              <a:rPr lang="en-US" dirty="0" smtClean="0"/>
            </a:br>
            <a:r>
              <a:rPr lang="en-US" sz="2200" dirty="0" smtClean="0"/>
              <a:t>A Collaboration to Clarify the Costs of </a:t>
            </a:r>
            <a:r>
              <a:rPr lang="en-US" sz="2200" dirty="0" err="1" smtClean="0"/>
              <a:t>Curation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6049529"/>
              </p:ext>
            </p:extLst>
          </p:nvPr>
        </p:nvGraphicFramePr>
        <p:xfrm>
          <a:off x="0" y="1404820"/>
          <a:ext cx="9144000" cy="54254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144000"/>
              </a:tblGrid>
              <a:tr h="370840">
                <a:tc>
                  <a:txBody>
                    <a:bodyPr/>
                    <a:lstStyle/>
                    <a:p>
                      <a:pPr marL="514350" marR="0" indent="-5143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Identify the </a:t>
                      </a:r>
                      <a:r>
                        <a:rPr lang="en-US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value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 digital assets and make </a:t>
                      </a:r>
                      <a:r>
                        <a:rPr lang="en-US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choices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	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514350" marR="0" indent="-5143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en-US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Demand and choose more </a:t>
                      </a:r>
                      <a:r>
                        <a:rPr lang="en-US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efficient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systems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514350" marR="0" indent="-5143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en-US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Develop </a:t>
                      </a:r>
                      <a:r>
                        <a:rPr lang="en-US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scalable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services and infrastructure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514350" marR="0" indent="-5143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lang="en-US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Design digital </a:t>
                      </a:r>
                      <a:r>
                        <a:rPr lang="en-US" sz="3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curation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as a </a:t>
                      </a:r>
                      <a:r>
                        <a:rPr lang="en-US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sustainable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service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514350" marR="0" indent="-5143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5"/>
                        <a:tabLst/>
                        <a:defRPr/>
                      </a:pPr>
                      <a:r>
                        <a:rPr lang="en-US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Make funding </a:t>
                      </a:r>
                      <a:r>
                        <a:rPr lang="en-US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dependent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on costing digital assets across the whole lifecycle 	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514350" marR="0" indent="-5143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6"/>
                        <a:tabLst/>
                        <a:defRPr/>
                      </a:pPr>
                      <a:r>
                        <a:rPr lang="en-US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 </a:t>
                      </a:r>
                      <a:r>
                        <a:rPr lang="en-US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collaborative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en-US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transparent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to drive down costs 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87" y="274637"/>
            <a:ext cx="1193220" cy="972787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OSD@Orsay - Jamie.Shiers@cern.ch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6CD8-ACC0-47BE-9E81-16CB00155DC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672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Golden Triangle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Funding Agencies;</a:t>
            </a:r>
          </a:p>
          <a:p>
            <a:pPr lvl="1"/>
            <a:r>
              <a:rPr lang="en-US" dirty="0" smtClean="0"/>
              <a:t>Service Providers;</a:t>
            </a:r>
          </a:p>
          <a:p>
            <a:pPr lvl="1"/>
            <a:r>
              <a:rPr lang="en-US" dirty="0" smtClean="0"/>
              <a:t>User Communities.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Agree up-front; meaningful metrics; on-going (live) data management plans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Data Preservation / </a:t>
            </a:r>
            <a:r>
              <a:rPr lang="en-US" dirty="0" err="1" smtClean="0"/>
              <a:t>Curation</a:t>
            </a:r>
            <a:r>
              <a:rPr lang="en-US" dirty="0" smtClean="0"/>
              <a:t> / “Stewardship”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t>OSD@Orsay - Jamie.Shiers@cern.ch</a:t>
            </a:r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6CD8-ACC0-47BE-9E81-16CB00155DC2}" type="slidenum"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26</a:t>
            </a:fld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6069994" y="276757"/>
            <a:ext cx="2852615" cy="2325075"/>
          </a:xfrm>
          <a:prstGeom prst="triangle">
            <a:avLst/>
          </a:prstGeom>
          <a:noFill/>
          <a:ln w="101600">
            <a:solidFill>
              <a:srgbClr val="FFFF00"/>
            </a:solidFill>
          </a:ln>
          <a:effectLst>
            <a:glow rad="70000">
              <a:schemeClr val="accent1">
                <a:tint val="30000"/>
                <a:shade val="95000"/>
                <a:satMod val="300000"/>
                <a:alpha val="5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833" y="5127625"/>
            <a:ext cx="2307167" cy="173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75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033" y="1325608"/>
            <a:ext cx="8432799" cy="466742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With a sustainable, reliable, certified, distributed (for replication) DP infrastructure</a:t>
            </a:r>
          </a:p>
          <a:p>
            <a:endParaRPr lang="en-US" dirty="0"/>
          </a:p>
          <a:p>
            <a:r>
              <a:rPr lang="en-US" dirty="0" smtClean="0"/>
              <a:t>.. Together with services supporting the Use Cases of different domains ...</a:t>
            </a:r>
          </a:p>
          <a:p>
            <a:endParaRPr lang="en-US" dirty="0"/>
          </a:p>
          <a:p>
            <a:r>
              <a:rPr lang="en-US" dirty="0" smtClean="0"/>
              <a:t>We still have not solved all problems</a:t>
            </a:r>
          </a:p>
          <a:p>
            <a:endParaRPr lang="en-US" dirty="0"/>
          </a:p>
          <a:p>
            <a:r>
              <a:rPr lang="en-US" dirty="0" smtClean="0"/>
              <a:t>For this, we need to go beyond </a:t>
            </a:r>
            <a:r>
              <a:rPr lang="en-US" b="1" dirty="0" smtClean="0">
                <a:solidFill>
                  <a:srgbClr val="FF0000"/>
                </a:solidFill>
              </a:rPr>
              <a:t>Open Access</a:t>
            </a:r>
            <a:r>
              <a:rPr lang="en-US" dirty="0" smtClean="0"/>
              <a:t>, beyond </a:t>
            </a:r>
            <a:r>
              <a:rPr lang="en-US" b="1" dirty="0" smtClean="0">
                <a:solidFill>
                  <a:srgbClr val="000090"/>
                </a:solidFill>
              </a:rPr>
              <a:t>Open Data</a:t>
            </a:r>
            <a:r>
              <a:rPr lang="en-US" dirty="0" smtClean="0"/>
              <a:t>, towards “</a:t>
            </a:r>
            <a:r>
              <a:rPr lang="en-US" b="1" dirty="0" smtClean="0">
                <a:solidFill>
                  <a:srgbClr val="008000"/>
                </a:solidFill>
              </a:rPr>
              <a:t>Open Knowledge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t>OSD@Orsay - Jamie.Shiers@cern.ch</a:t>
            </a:r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6CD8-ACC0-47BE-9E81-16CB00155DC2}" type="slidenum"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27</a:t>
            </a:fld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3519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2825" b="2825"/>
          <a:stretch>
            <a:fillRect/>
          </a:stretch>
        </p:blipFill>
        <p:spPr>
          <a:xfrm>
            <a:off x="54503" y="619600"/>
            <a:ext cx="9064262" cy="514251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t>OSD@Orsay - Jamie.Shiers@cern.ch</a:t>
            </a:r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6CD8-ACC0-47BE-9E81-16CB00155DC2}" type="slidenum"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28</a:t>
            </a:fld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5951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2825" b="2825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t>OSD@Orsay - Jamie.Shiers@cern.ch</a:t>
            </a:r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6CD8-ACC0-47BE-9E81-16CB00155DC2}" type="slidenum"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29</a:t>
            </a:fld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835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This talk will review the status and plans of data preservation in </a:t>
            </a:r>
            <a:r>
              <a:rPr lang="en-US" b="1" dirty="0" smtClean="0">
                <a:solidFill>
                  <a:srgbClr val="008000"/>
                </a:solidFill>
              </a:rPr>
              <a:t>High Energy Physics (HEP)</a:t>
            </a:r>
          </a:p>
          <a:p>
            <a:endParaRPr lang="en-US" dirty="0"/>
          </a:p>
          <a:p>
            <a:r>
              <a:rPr lang="en-US" dirty="0" smtClean="0"/>
              <a:t>It will be placed in the context of on-going work in </a:t>
            </a:r>
            <a:r>
              <a:rPr lang="en-US" b="1" dirty="0" smtClean="0">
                <a:solidFill>
                  <a:srgbClr val="800000"/>
                </a:solidFill>
              </a:rPr>
              <a:t>multiple disciplines </a:t>
            </a:r>
            <a:r>
              <a:rPr lang="en-US" dirty="0" smtClean="0"/>
              <a:t>+ </a:t>
            </a:r>
            <a:r>
              <a:rPr lang="en-US" b="1" dirty="0" smtClean="0">
                <a:solidFill>
                  <a:srgbClr val="660066"/>
                </a:solidFill>
              </a:rPr>
              <a:t>EU projects</a:t>
            </a:r>
          </a:p>
          <a:p>
            <a:endParaRPr lang="en-US" dirty="0"/>
          </a:p>
          <a:p>
            <a:r>
              <a:rPr lang="en-US" dirty="0" smtClean="0"/>
              <a:t>I will introduce “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the golden triangle</a:t>
            </a:r>
            <a:r>
              <a:rPr lang="en-US" dirty="0" smtClean="0"/>
              <a:t>” and lead towards the </a:t>
            </a:r>
            <a:r>
              <a:rPr lang="en-US" dirty="0" smtClean="0"/>
              <a:t>conclusion (or next destination?):</a:t>
            </a:r>
            <a:endParaRPr lang="en-US" dirty="0" smtClean="0"/>
          </a:p>
          <a:p>
            <a:endParaRPr lang="en-US" dirty="0"/>
          </a:p>
          <a:p>
            <a:r>
              <a:rPr lang="en-US" b="1" i="1" dirty="0" smtClean="0">
                <a:solidFill>
                  <a:srgbClr val="FF0000"/>
                </a:solidFill>
              </a:rPr>
              <a:t>Beyond Open Data: Open Knowledge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OSD@Orsay - Jamie.Shiers@cern.ch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6CD8-ACC0-47BE-9E81-16CB00155DC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3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t>OSD@Orsay - Jamie.Shiers@cern.ch</a:t>
            </a:r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6CD8-ACC0-47BE-9E81-16CB00155DC2}" type="slidenum"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30</a:t>
            </a:fld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100"/>
            <a:ext cx="9144000" cy="549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1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t>OSD@Orsay - Jamie.Shiers@cern.ch</a:t>
            </a:r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6CD8-ACC0-47BE-9E81-16CB00155DC2}" type="slidenum"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31</a:t>
            </a:fld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100"/>
            <a:ext cx="9144000" cy="549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09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2825" b="2825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t>OSD@Orsay - Jamie.Shiers@cern.ch</a:t>
            </a:r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6CD8-ACC0-47BE-9E81-16CB00155DC2}" type="slidenum"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32</a:t>
            </a:fld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25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t>OSD@Orsay - Jamie.Shiers@cern.ch</a:t>
            </a:r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6CD8-ACC0-47BE-9E81-16CB00155DC2}" type="slidenum"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33</a:t>
            </a:fld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100"/>
            <a:ext cx="9144000" cy="549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09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t>OSD@Orsay - Jamie.Shiers@cern.ch</a:t>
            </a:r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6CD8-ACC0-47BE-9E81-16CB00155DC2}" type="slidenum"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34</a:t>
            </a:fld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100"/>
            <a:ext cx="9144000" cy="549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09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8139" b="8139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t>OSD@Orsay - Jamie.Shiers@cern.ch</a:t>
            </a:r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6CD8-ACC0-47BE-9E81-16CB00155DC2}" type="slidenum"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35</a:t>
            </a:fld>
            <a:endParaRPr lang="en-GB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8346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6777" y="5825963"/>
            <a:ext cx="8642730" cy="840488"/>
            <a:chOff x="417725" y="3125059"/>
            <a:chExt cx="8642730" cy="840488"/>
          </a:xfrm>
          <a:solidFill>
            <a:schemeClr val="bg1"/>
          </a:solidFill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725" y="3125059"/>
              <a:ext cx="1654708" cy="840488"/>
            </a:xfrm>
            <a:prstGeom prst="rect">
              <a:avLst/>
            </a:prstGeom>
            <a:grpFill/>
          </p:spPr>
        </p:pic>
        <p:sp>
          <p:nvSpPr>
            <p:cNvPr id="4" name="TextBox 3"/>
            <p:cNvSpPr txBox="1"/>
            <p:nvPr/>
          </p:nvSpPr>
          <p:spPr>
            <a:xfrm>
              <a:off x="2254977" y="3229429"/>
              <a:ext cx="680547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merican Typewriter"/>
                  <a:cs typeface="American Typewriter"/>
                </a:rPr>
                <a:t>International Collaboration for Data Preservation and </a:t>
              </a:r>
            </a:p>
            <a:p>
              <a:r>
                <a:rPr lang="en-US" sz="2000" dirty="0" smtClean="0">
                  <a:latin typeface="American Typewriter"/>
                  <a:cs typeface="American Typewriter"/>
                </a:rPr>
                <a:t>Long Term Analysis in High Energy Physics</a:t>
              </a:r>
              <a:endParaRPr lang="en-US" sz="2000" dirty="0">
                <a:latin typeface="American Typewriter"/>
                <a:cs typeface="American Typewrit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9471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OSD@Orsay - Jamie.Shiers@cern.ch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6CD8-ACC0-47BE-9E81-16CB00155DC2}" type="slidenum">
              <a:rPr lang="en-GB" smtClean="0"/>
              <a:t>4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32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OSD@Orsay - Jamie.Shiers@cern.ch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6CD8-ACC0-47BE-9E81-16CB00155DC2}" type="slidenum">
              <a:rPr lang="en-GB" smtClean="0"/>
              <a:t>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13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168" y="385411"/>
            <a:ext cx="3765085" cy="739334"/>
          </a:xfrm>
        </p:spPr>
        <p:txBody>
          <a:bodyPr>
            <a:normAutofit/>
          </a:bodyPr>
          <a:lstStyle/>
          <a:p>
            <a:r>
              <a:rPr lang="fr-FR" sz="3600" dirty="0" smtClean="0"/>
              <a:t>IBM 350 RAMAC </a:t>
            </a:r>
            <a:endParaRPr lang="fr-FR" sz="3600" dirty="0"/>
          </a:p>
        </p:txBody>
      </p:sp>
      <p:pic>
        <p:nvPicPr>
          <p:cNvPr id="1026" name="Picture 2" descr="File:IBM 350 RAM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4439"/>
            <a:ext cx="3472685" cy="330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6142" y="5115527"/>
            <a:ext cx="3500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FR" sz="2400" dirty="0" smtClean="0">
                <a:solidFill>
                  <a:prstClr val="black"/>
                </a:solidFill>
                <a:latin typeface="Calibri"/>
              </a:rPr>
              <a:t>1956,  5 </a:t>
            </a:r>
            <a:r>
              <a:rPr lang="fr-FR" sz="2400" dirty="0" err="1" smtClean="0">
                <a:solidFill>
                  <a:prstClr val="black"/>
                </a:solidFill>
                <a:latin typeface="Calibri"/>
              </a:rPr>
              <a:t>Mch</a:t>
            </a:r>
            <a:r>
              <a:rPr lang="fr-FR" sz="2400" dirty="0" smtClean="0">
                <a:solidFill>
                  <a:prstClr val="black"/>
                </a:solidFill>
                <a:latin typeface="Calibri"/>
              </a:rPr>
              <a:t>, 8 </a:t>
            </a:r>
            <a:r>
              <a:rPr lang="fr-FR" sz="2400" dirty="0" err="1" smtClean="0">
                <a:solidFill>
                  <a:prstClr val="black"/>
                </a:solidFill>
                <a:latin typeface="Calibri"/>
              </a:rPr>
              <a:t>Kch</a:t>
            </a:r>
            <a:r>
              <a:rPr lang="fr-FR" sz="2400" dirty="0" smtClean="0">
                <a:solidFill>
                  <a:prstClr val="black"/>
                </a:solidFill>
                <a:latin typeface="Calibri"/>
              </a:rPr>
              <a:t>/s IO</a:t>
            </a:r>
            <a:endParaRPr lang="fr-FR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8" name="Picture 4" descr="File:Pdp-11-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135" y="1344439"/>
            <a:ext cx="2575241" cy="343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07152" y="494606"/>
            <a:ext cx="288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FR" sz="3600" dirty="0" smtClean="0">
                <a:solidFill>
                  <a:prstClr val="black"/>
                </a:solidFill>
                <a:latin typeface="Calibri"/>
              </a:rPr>
              <a:t>PDP </a:t>
            </a:r>
            <a:r>
              <a:rPr lang="fr-FR" sz="3600" dirty="0" err="1" smtClean="0">
                <a:solidFill>
                  <a:prstClr val="black"/>
                </a:solidFill>
                <a:latin typeface="Calibri"/>
              </a:rPr>
              <a:t>DECtape</a:t>
            </a:r>
            <a:endParaRPr lang="fr-FR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07152" y="5115527"/>
            <a:ext cx="3349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2400" dirty="0" smtClean="0">
                <a:solidFill>
                  <a:prstClr val="black"/>
                </a:solidFill>
                <a:latin typeface="Calibri"/>
              </a:rPr>
              <a:t>1970, 144K 18_ bit </a:t>
            </a:r>
            <a:r>
              <a:rPr lang="fr-FR" sz="2400" dirty="0" err="1" smtClean="0">
                <a:solidFill>
                  <a:prstClr val="black"/>
                </a:solidFill>
                <a:latin typeface="Calibri"/>
              </a:rPr>
              <a:t>words</a:t>
            </a:r>
            <a:endParaRPr lang="fr-FR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OSD@Orsay - Jamie.Shiers@cern.ch</a:t>
            </a: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66021-BB85-4B5F-A4D7-2950482AD879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826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Lack</a:t>
            </a:r>
            <a:r>
              <a:rPr lang="fr-FR" dirty="0" smtClean="0"/>
              <a:t> of Storage – </a:t>
            </a:r>
            <a:r>
              <a:rPr lang="fr-FR" dirty="0" err="1" smtClean="0"/>
              <a:t>Lack</a:t>
            </a:r>
            <a:r>
              <a:rPr lang="fr-FR" dirty="0" smtClean="0"/>
              <a:t> of </a:t>
            </a:r>
            <a:r>
              <a:rPr lang="fr-FR" dirty="0" err="1" smtClean="0"/>
              <a:t>Space</a:t>
            </a:r>
            <a:r>
              <a:rPr lang="fr-FR" dirty="0" smtClean="0"/>
              <a:t>!</a:t>
            </a:r>
            <a:endParaRPr lang="fr-FR" dirty="0"/>
          </a:p>
        </p:txBody>
      </p:sp>
      <p:pic>
        <p:nvPicPr>
          <p:cNvPr id="1026" name="Picture 2" descr="C:\Users\shirley\Desktop\www\Track37\img013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06427"/>
            <a:ext cx="7402097" cy="555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OSD@Orsay - Jamie.Shiers@cern.ch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6CD8-ACC0-47BE-9E81-16CB00155DC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925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600" dirty="0">
                <a:hlinkClick r:id="rId2"/>
              </a:rPr>
              <a:t>http://science.energy.gov/funding-opportunities/digital-data-management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357" y="1567640"/>
            <a:ext cx="8399842" cy="4976968"/>
          </a:xfrm>
        </p:spPr>
        <p:txBody>
          <a:bodyPr>
            <a:normAutofit fontScale="62500" lnSpcReduction="20000"/>
          </a:bodyPr>
          <a:lstStyle/>
          <a:p>
            <a:r>
              <a:rPr lang="en-US" b="1" i="1" dirty="0" smtClean="0">
                <a:solidFill>
                  <a:srgbClr val="660066"/>
                </a:solidFill>
              </a:rPr>
              <a:t>“The </a:t>
            </a:r>
            <a:r>
              <a:rPr lang="en-US" b="1" i="1" dirty="0">
                <a:solidFill>
                  <a:srgbClr val="660066"/>
                </a:solidFill>
              </a:rPr>
              <a:t>focus of this statement is sharing </a:t>
            </a:r>
            <a:r>
              <a:rPr lang="en-US" b="1" i="1" dirty="0" smtClean="0">
                <a:solidFill>
                  <a:srgbClr val="660066"/>
                </a:solidFill>
              </a:rPr>
              <a:t>and</a:t>
            </a:r>
            <a:r>
              <a:rPr lang="en-US" b="1" i="1" dirty="0">
                <a:solidFill>
                  <a:srgbClr val="660066"/>
                </a:solidFill>
              </a:rPr>
              <a:t> preservation of digital research </a:t>
            </a:r>
            <a:r>
              <a:rPr lang="en-US" b="1" i="1" dirty="0" smtClean="0">
                <a:solidFill>
                  <a:srgbClr val="660066"/>
                </a:solidFill>
              </a:rPr>
              <a:t>data”</a:t>
            </a:r>
          </a:p>
          <a:p>
            <a:endParaRPr lang="en-US" dirty="0" smtClean="0"/>
          </a:p>
          <a:p>
            <a:r>
              <a:rPr lang="en-US" b="1" dirty="0" smtClean="0"/>
              <a:t>All </a:t>
            </a:r>
            <a:r>
              <a:rPr lang="en-US" b="1" dirty="0"/>
              <a:t>proposals submitted to the Office of Science </a:t>
            </a:r>
            <a:r>
              <a:rPr lang="en-US" b="1" dirty="0" smtClean="0"/>
              <a:t>(after 1 October 2014) for </a:t>
            </a:r>
            <a:r>
              <a:rPr lang="en-US" b="1" dirty="0"/>
              <a:t>research funding must include a Data Management Plan (DMP) that addresses the following requirements: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8000"/>
                </a:solidFill>
              </a:rPr>
              <a:t>DMPs </a:t>
            </a:r>
            <a:r>
              <a:rPr lang="en-US" b="1" dirty="0">
                <a:solidFill>
                  <a:srgbClr val="008000"/>
                </a:solidFill>
              </a:rPr>
              <a:t>should describe whether and how data generated in the course of the proposed research will be </a:t>
            </a:r>
            <a:r>
              <a:rPr lang="en-US" b="1" dirty="0" smtClean="0">
                <a:solidFill>
                  <a:srgbClr val="008000"/>
                </a:solidFill>
              </a:rPr>
              <a:t>shared and</a:t>
            </a:r>
            <a:r>
              <a:rPr lang="en-US" b="1" dirty="0">
                <a:solidFill>
                  <a:srgbClr val="008000"/>
                </a:solidFill>
              </a:rPr>
              <a:t> preserved. </a:t>
            </a:r>
            <a:r>
              <a:rPr lang="en-US" b="1" dirty="0" smtClean="0">
                <a:solidFill>
                  <a:srgbClr val="008000"/>
                </a:solidFill>
              </a:rPr>
              <a:t/>
            </a:r>
            <a:br>
              <a:rPr lang="en-US" b="1" dirty="0" smtClean="0">
                <a:solidFill>
                  <a:srgbClr val="008000"/>
                </a:solidFill>
              </a:rPr>
            </a:br>
            <a:r>
              <a:rPr lang="en-US" b="1" dirty="0" smtClean="0">
                <a:solidFill>
                  <a:srgbClr val="008000"/>
                </a:solidFill>
              </a:rPr>
              <a:t/>
            </a:r>
            <a:br>
              <a:rPr lang="en-US" b="1" dirty="0" smtClean="0">
                <a:solidFill>
                  <a:srgbClr val="008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If </a:t>
            </a:r>
            <a:r>
              <a:rPr lang="en-US" dirty="0">
                <a:solidFill>
                  <a:srgbClr val="FF0000"/>
                </a:solidFill>
              </a:rPr>
              <a:t>the plan is not to share and/or preserve certain data, then the plan must explain the basis of the decision (for example, cost/benefit considerations, other parameters of feasibility, scientific appropriateness, or limitations discussed in #4). 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660066"/>
                </a:solidFill>
              </a:rPr>
              <a:t>At </a:t>
            </a:r>
            <a:r>
              <a:rPr lang="en-US" b="1" dirty="0">
                <a:solidFill>
                  <a:srgbClr val="660066"/>
                </a:solidFill>
              </a:rPr>
              <a:t>a minimum, DMPs must describe how data sharing and preservation will </a:t>
            </a:r>
            <a:r>
              <a:rPr lang="en-US" b="1" dirty="0" smtClean="0">
                <a:solidFill>
                  <a:srgbClr val="660066"/>
                </a:solidFill>
              </a:rPr>
              <a:t>enable validation</a:t>
            </a:r>
            <a:r>
              <a:rPr lang="en-US" b="1" dirty="0">
                <a:solidFill>
                  <a:srgbClr val="660066"/>
                </a:solidFill>
              </a:rPr>
              <a:t> of results, or how results could be validated if data are not shared or preserved.</a:t>
            </a:r>
            <a:endParaRPr lang="en-US" b="1" i="1" dirty="0">
              <a:solidFill>
                <a:srgbClr val="6600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07A688-D6AF-3246-964B-CCAA603861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552" y="6095197"/>
            <a:ext cx="3737248" cy="626278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OSD@Orsay - Jamie.Shiers@cern.ch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492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3385" y="233494"/>
            <a:ext cx="6389077" cy="940443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 </a:t>
            </a:r>
            <a:r>
              <a:rPr lang="en-US" dirty="0" smtClean="0"/>
              <a:t>4C Roadmap Messages</a:t>
            </a:r>
            <a:br>
              <a:rPr lang="en-US" dirty="0" smtClean="0"/>
            </a:br>
            <a:r>
              <a:rPr lang="en-US" sz="2200" dirty="0" smtClean="0"/>
              <a:t>A Collaboration to Clarify the Costs of </a:t>
            </a:r>
            <a:r>
              <a:rPr lang="en-US" sz="2200" dirty="0" err="1" smtClean="0"/>
              <a:t>Curation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2407384"/>
              </p:ext>
            </p:extLst>
          </p:nvPr>
        </p:nvGraphicFramePr>
        <p:xfrm>
          <a:off x="0" y="1404820"/>
          <a:ext cx="9144000" cy="54254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144000"/>
              </a:tblGrid>
              <a:tr h="370840">
                <a:tc>
                  <a:txBody>
                    <a:bodyPr/>
                    <a:lstStyle/>
                    <a:p>
                      <a:pPr marL="514350" marR="0" indent="-5143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Identify the </a:t>
                      </a:r>
                      <a:r>
                        <a:rPr lang="en-US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value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 digital assets and make </a:t>
                      </a:r>
                      <a:r>
                        <a:rPr lang="en-US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choices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	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514350" marR="0" indent="-5143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en-US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Demand and choose more </a:t>
                      </a:r>
                      <a:r>
                        <a:rPr lang="en-US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efficient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systems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514350" marR="0" indent="-5143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en-US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Develop </a:t>
                      </a:r>
                      <a:r>
                        <a:rPr lang="en-US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scalable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services and infrastructure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514350" marR="0" indent="-5143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lang="en-US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Design digital </a:t>
                      </a:r>
                      <a:r>
                        <a:rPr lang="en-US" sz="3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curation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as a </a:t>
                      </a:r>
                      <a:r>
                        <a:rPr lang="en-US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sustainable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service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514350" marR="0" indent="-5143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5"/>
                        <a:tabLst/>
                        <a:defRPr/>
                      </a:pPr>
                      <a:r>
                        <a:rPr lang="en-US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Make funding </a:t>
                      </a:r>
                      <a:r>
                        <a:rPr lang="en-US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dependent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on costing digital assets across the whole lifecycle 	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514350" marR="0" indent="-5143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6"/>
                        <a:tabLst/>
                        <a:defRPr/>
                      </a:pPr>
                      <a:r>
                        <a:rPr lang="en-US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 </a:t>
                      </a:r>
                      <a:r>
                        <a:rPr lang="en-US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collaborative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en-US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transparent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to drive down costs 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87" y="274637"/>
            <a:ext cx="1193220" cy="972787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OSD@Orsay - Jamie.Shiers@cern.ch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B76CD8-ACC0-47BE-9E81-16CB00155DC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970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smith_lhcstart_dis08_apr08_v5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800040"/>
      </a:hlink>
      <a:folHlink>
        <a:srgbClr val="FF0080"/>
      </a:folHlink>
    </a:clrScheme>
    <a:fontScheme name="smith_lhcstart_dis08_apr08_v5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800040"/>
            </a:solidFill>
            <a:effectLst/>
            <a:latin typeface="Arial" charset="0"/>
            <a:ea typeface="ＭＳ Ｐゴシック" charset="0"/>
            <a:cs typeface="Genev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800040"/>
            </a:solidFill>
            <a:effectLst/>
            <a:latin typeface="Arial" charset="0"/>
            <a:ea typeface="ＭＳ Ｐゴシック" charset="0"/>
            <a:cs typeface="Geneva" charset="0"/>
          </a:defRPr>
        </a:defPPr>
      </a:lstStyle>
    </a:lnDef>
  </a:objectDefaults>
  <a:extraClrSchemeLst>
    <a:extraClrScheme>
      <a:clrScheme name="smith_lhcstart_dis08_apr08_v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ith_lhcstart_dis08_apr08_v5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ith_lhcstart_dis08_apr08_v5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ith_lhcstart_dis08_apr08_v5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ith_lhcstart_dis08_apr08_v5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ith_lhcstart_dis08_apr08_v5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ith_lhcstart_dis08_apr08_v5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CERN60ans4-3</Template>
  <TotalTime>4297</TotalTime>
  <Words>1309</Words>
  <Application>Microsoft Macintosh PowerPoint</Application>
  <PresentationFormat>On-screen Show (4:3)</PresentationFormat>
  <Paragraphs>216</Paragraphs>
  <Slides>36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CERNCorporate4-3</vt:lpstr>
      <vt:lpstr>3_Blank Presentation</vt:lpstr>
      <vt:lpstr>2_Office Theme</vt:lpstr>
      <vt:lpstr>smith_lhcstart_dis08_apr08_v5</vt:lpstr>
      <vt:lpstr>Office Theme</vt:lpstr>
      <vt:lpstr>1_Office Theme</vt:lpstr>
      <vt:lpstr>1_CERNCorporate4-3</vt:lpstr>
      <vt:lpstr>3_Office Theme</vt:lpstr>
      <vt:lpstr>PowerPoint Presentation</vt:lpstr>
      <vt:lpstr>Data Preservation (in HEP) and Open Science Data</vt:lpstr>
      <vt:lpstr>Overview</vt:lpstr>
      <vt:lpstr>PowerPoint Presentation</vt:lpstr>
      <vt:lpstr>PowerPoint Presentation</vt:lpstr>
      <vt:lpstr>IBM 350 RAMAC </vt:lpstr>
      <vt:lpstr>Lack of Storage – Lack of Space!</vt:lpstr>
      <vt:lpstr>http://science.energy.gov/funding-opportunities/digital-data-management/ </vt:lpstr>
      <vt:lpstr> 4C Roadmap Messages A Collaboration to Clarify the Costs of Curation</vt:lpstr>
      <vt:lpstr>PowerPoint Presentation</vt:lpstr>
      <vt:lpstr>PowerPoint Presentation</vt:lpstr>
      <vt:lpstr>Identify the value of digital  assets and make choices </vt:lpstr>
      <vt:lpstr>Balance sheet – Tevatron@FNAL</vt:lpstr>
      <vt:lpstr>Data: Outlook for HL-LHC</vt:lpstr>
      <vt:lpstr>Approximation of (HL-)LHC Growth </vt:lpstr>
      <vt:lpstr>Storage Technology evolution</vt:lpstr>
      <vt:lpstr>Long-Term Storage Examples</vt:lpstr>
      <vt:lpstr>Data Preservation plans</vt:lpstr>
      <vt:lpstr>Sustainability – Funding </vt:lpstr>
      <vt:lpstr>Data Preservation plans</vt:lpstr>
      <vt:lpstr>PowerPoint Presentation</vt:lpstr>
      <vt:lpstr>2020 Vision for LT DP in HEP</vt:lpstr>
      <vt:lpstr>Implementing the Vision…</vt:lpstr>
      <vt:lpstr>Summary (but not the end…)</vt:lpstr>
      <vt:lpstr> 4C Roadmap Messages A Collaboration to Clarify the Costs of Curation</vt:lpstr>
      <vt:lpstr>The Golden Triangle</vt:lpstr>
      <vt:lpstr>Outlook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Frederic Hemmer</dc:creator>
  <cp:lastModifiedBy>Jamie Shiers</cp:lastModifiedBy>
  <cp:revision>84</cp:revision>
  <dcterms:created xsi:type="dcterms:W3CDTF">2014-11-09T10:27:12Z</dcterms:created>
  <dcterms:modified xsi:type="dcterms:W3CDTF">2014-11-21T10:35:10Z</dcterms:modified>
</cp:coreProperties>
</file>