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73" r:id="rId4"/>
    <p:sldId id="274" r:id="rId5"/>
    <p:sldId id="262" r:id="rId6"/>
    <p:sldId id="275" r:id="rId7"/>
    <p:sldId id="271" r:id="rId8"/>
    <p:sldId id="266" r:id="rId9"/>
    <p:sldId id="259" r:id="rId10"/>
    <p:sldId id="267" r:id="rId11"/>
    <p:sldId id="268" r:id="rId12"/>
    <p:sldId id="263" r:id="rId13"/>
    <p:sldId id="270" r:id="rId14"/>
    <p:sldId id="264" r:id="rId15"/>
    <p:sldId id="265" r:id="rId16"/>
    <p:sldId id="269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67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3EDE-BD17-4206-943B-1A855B14B219}" type="datetimeFigureOut">
              <a:rPr lang="fr-FR" smtClean="0"/>
              <a:t>02/10/2014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E6F82-207E-45A2-8A77-946142CFE9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997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3EDE-BD17-4206-943B-1A855B14B219}" type="datetimeFigureOut">
              <a:rPr lang="fr-FR" smtClean="0"/>
              <a:t>02/10/2014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E6F82-207E-45A2-8A77-946142CFE9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534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3EDE-BD17-4206-943B-1A855B14B219}" type="datetimeFigureOut">
              <a:rPr lang="fr-FR" smtClean="0"/>
              <a:t>02/10/2014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E6F82-207E-45A2-8A77-946142CFE9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25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3EDE-BD17-4206-943B-1A855B14B219}" type="datetimeFigureOut">
              <a:rPr lang="fr-FR" smtClean="0"/>
              <a:t>02/10/2014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E6F82-207E-45A2-8A77-946142CFE9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560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3EDE-BD17-4206-943B-1A855B14B219}" type="datetimeFigureOut">
              <a:rPr lang="fr-FR" smtClean="0"/>
              <a:t>02/10/2014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E6F82-207E-45A2-8A77-946142CFE9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352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3EDE-BD17-4206-943B-1A855B14B219}" type="datetimeFigureOut">
              <a:rPr lang="fr-FR" smtClean="0"/>
              <a:t>02/10/2014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E6F82-207E-45A2-8A77-946142CFE9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038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3EDE-BD17-4206-943B-1A855B14B219}" type="datetimeFigureOut">
              <a:rPr lang="fr-FR" smtClean="0"/>
              <a:t>02/10/2014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E6F82-207E-45A2-8A77-946142CFE9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244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3EDE-BD17-4206-943B-1A855B14B219}" type="datetimeFigureOut">
              <a:rPr lang="fr-FR" smtClean="0"/>
              <a:t>02/10/2014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E6F82-207E-45A2-8A77-946142CFE9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1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3EDE-BD17-4206-943B-1A855B14B219}" type="datetimeFigureOut">
              <a:rPr lang="fr-FR" smtClean="0"/>
              <a:t>02/10/2014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E6F82-207E-45A2-8A77-946142CFE9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991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3EDE-BD17-4206-943B-1A855B14B219}" type="datetimeFigureOut">
              <a:rPr lang="fr-FR" smtClean="0"/>
              <a:t>02/10/2014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E6F82-207E-45A2-8A77-946142CFE9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944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3EDE-BD17-4206-943B-1A855B14B219}" type="datetimeFigureOut">
              <a:rPr lang="fr-FR" smtClean="0"/>
              <a:t>02/10/2014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E6F82-207E-45A2-8A77-946142CFE9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18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D3EDE-BD17-4206-943B-1A855B14B219}" type="datetimeFigureOut">
              <a:rPr lang="fr-FR" smtClean="0"/>
              <a:t>02/10/2014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E6F82-207E-45A2-8A77-946142CFE9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86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gif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79.png"/><Relationship Id="rId16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jpe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0.emf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emf"/><Relationship Id="rId10" Type="http://schemas.openxmlformats.org/officeDocument/2006/relationships/image" Target="../media/image17.jpeg"/><Relationship Id="rId4" Type="http://schemas.openxmlformats.org/officeDocument/2006/relationships/image" Target="../media/image11.wmf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hyperlink" Target="http://rd51-public.web.cern.ch/rd51-public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0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30.jpeg"/><Relationship Id="rId2" Type="http://schemas.openxmlformats.org/officeDocument/2006/relationships/image" Target="../media/image35.jpeg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Relationship Id="rId14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9753" y="1773238"/>
            <a:ext cx="6768751" cy="13677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2771800" y="1916832"/>
            <a:ext cx="5904656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MPGD, RD51 and Pixel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Readout for the ILC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TPC</a:t>
            </a:r>
            <a:endParaRPr lang="en-US" sz="2400" kern="10" dirty="0" smtClean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377921" y="2299519"/>
            <a:ext cx="256961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algn="ctr">
              <a:defRPr/>
            </a:pPr>
            <a:r>
              <a:rPr lang="en-US" sz="22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Maxim </a:t>
            </a:r>
            <a:r>
              <a:rPr lang="en-US" sz="22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Titov</a:t>
            </a:r>
            <a:endParaRPr lang="en-US" sz="22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457200" indent="-457200" algn="ctr">
              <a:defRPr/>
            </a:pPr>
            <a:r>
              <a:rPr lang="en-US" sz="22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CEA </a:t>
            </a:r>
            <a:r>
              <a:rPr lang="en-US" sz="22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Saclay</a:t>
            </a:r>
            <a:r>
              <a:rPr lang="en-US" sz="2200" dirty="0">
                <a:solidFill>
                  <a:srgbClr val="FF0000"/>
                </a:solidFill>
                <a:latin typeface="Palatino Linotype" panose="02040502050505030304" pitchFamily="18" charset="0"/>
              </a:rPr>
              <a:t>, </a:t>
            </a:r>
            <a:r>
              <a:rPr lang="en-US" sz="22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France</a:t>
            </a:r>
            <a:endParaRPr lang="en-US" sz="22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Picture 5" descr="ingrid on medipix9"/>
          <p:cNvPicPr>
            <a:picLocks noChangeAspect="1" noChangeArrowheads="1"/>
          </p:cNvPicPr>
          <p:nvPr/>
        </p:nvPicPr>
        <p:blipFill>
          <a:blip r:embed="rId2" cstate="print">
            <a:lum bright="16000" contrast="20000"/>
          </a:blip>
          <a:srcRect t="25807"/>
          <a:stretch>
            <a:fillRect/>
          </a:stretch>
        </p:blipFill>
        <p:spPr bwMode="auto">
          <a:xfrm>
            <a:off x="35496" y="44624"/>
            <a:ext cx="2195513" cy="1628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862584" y="1025699"/>
            <a:ext cx="896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Ingrid</a:t>
            </a:r>
            <a:endParaRPr lang="fr-FR" sz="1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8" name="Text Box 29" descr="Green marble"/>
          <p:cNvSpPr txBox="1">
            <a:spLocks noChangeArrowheads="1"/>
          </p:cNvSpPr>
          <p:nvPr/>
        </p:nvSpPr>
        <p:spPr bwMode="auto">
          <a:xfrm>
            <a:off x="2339753" y="3284984"/>
            <a:ext cx="6768751" cy="3139321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sv-S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              </a:t>
            </a:r>
          </a:p>
          <a:p>
            <a:pPr eaLnBrk="0" hangingPunct="0">
              <a:defRPr/>
            </a:pPr>
            <a:r>
              <a:rPr lang="sv-S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sv-S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                 </a:t>
            </a:r>
            <a:r>
              <a:rPr lang="sv-S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Pixel readout of the ILC TPC Project:</a:t>
            </a:r>
          </a:p>
          <a:p>
            <a:pPr marL="342900" indent="-342900" eaLnBrk="0" hangingPunct="0">
              <a:buFont typeface="Wingdings" pitchFamily="2" charset="2"/>
              <a:buChar char="Ø"/>
              <a:defRPr/>
            </a:pPr>
            <a:endParaRPr lang="sv-S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marL="342900" indent="-342900" eaLnBrk="0" hangingPunct="0">
              <a:buFont typeface="Wingdings" pitchFamily="2" charset="2"/>
              <a:buChar char="Ø"/>
              <a:defRPr/>
            </a:pPr>
            <a:r>
              <a:rPr lang="sv-S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University </a:t>
            </a:r>
            <a:r>
              <a:rPr lang="sv-S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of Bonn: Y</a:t>
            </a:r>
            <a:r>
              <a:rPr lang="sv-S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. Bilevych, C. Brezina, K. Desch, </a:t>
            </a:r>
            <a:r>
              <a:rPr lang="sv-S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J.</a:t>
            </a:r>
          </a:p>
          <a:p>
            <a:pPr marL="342900" indent="-342900" eaLnBrk="0" hangingPunct="0">
              <a:defRPr/>
            </a:pPr>
            <a:r>
              <a:rPr lang="sv-S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Kaminski, 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T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. 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Krautscheid, C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. Krieger, M.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Lupberger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endParaRPr lang="en-US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NIKHEF: Jan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Timmermann</a:t>
            </a:r>
            <a:endParaRPr lang="en-US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CEA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Saclay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:  David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Attie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 Xavier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Coppolani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Andrii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Chaus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Paul Colas, Maxim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Titov</a:t>
            </a:r>
            <a:endParaRPr lang="fr-F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marL="342900" indent="-342900" eaLnBrk="0" hangingPunct="0"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LAL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Orsay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(S.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B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arsuk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  <a:p>
            <a:pPr marL="342900" indent="-342900" eaLnBrk="0" hangingPunct="0"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Kyiv University (O.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Bezshyyko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group) – part of the RD51</a:t>
            </a:r>
          </a:p>
          <a:p>
            <a:pPr eaLnBrk="0" hangingPunct="0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    collaboration together with LAL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Orsay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9" name="Picture 6" descr="55FeHigh_10us_340V_2kV_Time_25mm_Animation_slow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1700808"/>
            <a:ext cx="21957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photos 08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5229200"/>
            <a:ext cx="2267744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Level_40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0"/>
            <a:ext cx="2952328" cy="1757432"/>
          </a:xfrm>
          <a:prstGeom prst="rect">
            <a:avLst/>
          </a:prstGeom>
        </p:spPr>
      </p:pic>
      <p:pic>
        <p:nvPicPr>
          <p:cNvPr id="12" name="Picture 14" descr="discharg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501008"/>
            <a:ext cx="2267744" cy="171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D:\@TODOLIST\RUN006_GIF\Octopuce_Animation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4624"/>
            <a:ext cx="3600400" cy="166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288112" y="6546830"/>
            <a:ext cx="68924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latin typeface="Palatino Linotype" pitchFamily="18" charset="0"/>
              </a:rPr>
              <a:t>French-</a:t>
            </a:r>
            <a:r>
              <a:rPr lang="fr-FR" sz="1600" dirty="0" err="1" smtClean="0">
                <a:latin typeface="Palatino Linotype" pitchFamily="18" charset="0"/>
              </a:rPr>
              <a:t>Ukrainian</a:t>
            </a:r>
            <a:r>
              <a:rPr lang="fr-FR" sz="1600" dirty="0" smtClean="0">
                <a:latin typeface="Palatino Linotype" pitchFamily="18" charset="0"/>
              </a:rPr>
              <a:t> Instrumentation Workshop</a:t>
            </a:r>
            <a:r>
              <a:rPr lang="fr-FR" sz="1600" dirty="0" smtClean="0">
                <a:latin typeface="Palatino Linotype" pitchFamily="18" charset="0"/>
              </a:rPr>
              <a:t>, Paris, France, Oct. 1-3, </a:t>
            </a:r>
            <a:r>
              <a:rPr lang="fr-FR" sz="1600" dirty="0" smtClean="0">
                <a:latin typeface="Palatino Linotype" pitchFamily="18" charset="0"/>
              </a:rPr>
              <a:t>2014</a:t>
            </a:r>
            <a:endParaRPr lang="fr-FR" sz="1600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2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9" b="8066"/>
          <a:stretch/>
        </p:blipFill>
        <p:spPr>
          <a:xfrm>
            <a:off x="2468105" y="4441537"/>
            <a:ext cx="4778477" cy="156407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0"/>
            <a:ext cx="8229600" cy="1417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Octoboard</a:t>
            </a:r>
            <a:r>
              <a:rPr lang="en-US" dirty="0" smtClean="0"/>
              <a:t> 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Kyiv University Simulations</a:t>
            </a:r>
            <a:r>
              <a:rPr lang="en-US" sz="2800" dirty="0" smtClean="0"/>
              <a:t> </a:t>
            </a:r>
            <a:r>
              <a:rPr lang="en-US" sz="1800" dirty="0" smtClean="0">
                <a:solidFill>
                  <a:srgbClr val="0070C0"/>
                </a:solidFill>
              </a:rPr>
              <a:t>(autumn 2013 – spring 2014)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uk-UA" sz="2800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23"/>
          <a:stretch/>
        </p:blipFill>
        <p:spPr>
          <a:xfrm>
            <a:off x="140364" y="1490955"/>
            <a:ext cx="3209297" cy="2047723"/>
          </a:xfrm>
          <a:prstGeom prst="rect">
            <a:avLst/>
          </a:prstGeom>
        </p:spPr>
      </p:pic>
      <p:pic>
        <p:nvPicPr>
          <p:cNvPr id="5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r="6330"/>
          <a:stretch/>
        </p:blipFill>
        <p:spPr>
          <a:xfrm>
            <a:off x="5496798" y="1525434"/>
            <a:ext cx="3647202" cy="2708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02538" y="1121623"/>
            <a:ext cx="754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Board</a:t>
            </a:r>
            <a:endParaRPr lang="uk-UA" b="1" dirty="0"/>
          </a:p>
        </p:txBody>
      </p:sp>
      <p:cxnSp>
        <p:nvCxnSpPr>
          <p:cNvPr id="7" name="Прямая со стрелкой 8"/>
          <p:cNvCxnSpPr/>
          <p:nvPr/>
        </p:nvCxnSpPr>
        <p:spPr>
          <a:xfrm>
            <a:off x="8179596" y="1445788"/>
            <a:ext cx="377059" cy="36767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08684" y="1196752"/>
            <a:ext cx="1111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Periphery</a:t>
            </a:r>
            <a:endParaRPr lang="uk-UA" b="1" dirty="0"/>
          </a:p>
        </p:txBody>
      </p:sp>
      <p:cxnSp>
        <p:nvCxnSpPr>
          <p:cNvPr id="9" name="Прямая со стрелкой 11"/>
          <p:cNvCxnSpPr>
            <a:stCxn id="8" idx="2"/>
          </p:cNvCxnSpPr>
          <p:nvPr/>
        </p:nvCxnSpPr>
        <p:spPr>
          <a:xfrm>
            <a:off x="6764542" y="1566084"/>
            <a:ext cx="164222" cy="4947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54239" y="16288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Mesh</a:t>
            </a:r>
            <a:endParaRPr lang="uk-UA" b="1" dirty="0"/>
          </a:p>
        </p:txBody>
      </p:sp>
      <p:cxnSp>
        <p:nvCxnSpPr>
          <p:cNvPr id="11" name="Прямая со стрелкой 16"/>
          <p:cNvCxnSpPr>
            <a:stCxn id="10" idx="2"/>
          </p:cNvCxnSpPr>
          <p:nvPr/>
        </p:nvCxnSpPr>
        <p:spPr>
          <a:xfrm>
            <a:off x="5112671" y="1998132"/>
            <a:ext cx="971497" cy="2787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243586" y="2510438"/>
            <a:ext cx="1227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HV contact</a:t>
            </a:r>
            <a:endParaRPr lang="uk-UA" b="1" dirty="0"/>
          </a:p>
        </p:txBody>
      </p:sp>
      <p:cxnSp>
        <p:nvCxnSpPr>
          <p:cNvPr id="13" name="Прямая со стрелкой 19"/>
          <p:cNvCxnSpPr/>
          <p:nvPr/>
        </p:nvCxnSpPr>
        <p:spPr>
          <a:xfrm>
            <a:off x="4977197" y="2879770"/>
            <a:ext cx="62122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59653" y="3316342"/>
            <a:ext cx="953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Bakelite</a:t>
            </a:r>
            <a:endParaRPr lang="uk-UA" b="1" dirty="0"/>
          </a:p>
        </p:txBody>
      </p:sp>
      <p:cxnSp>
        <p:nvCxnSpPr>
          <p:cNvPr id="15" name="Прямая со стрелкой 25"/>
          <p:cNvCxnSpPr>
            <a:stCxn id="14" idx="3"/>
          </p:cNvCxnSpPr>
          <p:nvPr/>
        </p:nvCxnSpPr>
        <p:spPr>
          <a:xfrm flipV="1">
            <a:off x="5112671" y="3140968"/>
            <a:ext cx="611457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48407" y="4396462"/>
            <a:ext cx="142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Metal on top</a:t>
            </a:r>
            <a:endParaRPr lang="uk-UA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089682" y="5877272"/>
            <a:ext cx="1774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Anode plate PCB</a:t>
            </a:r>
            <a:endParaRPr lang="uk-UA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048069" y="6109606"/>
            <a:ext cx="1715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Chip carrier PCB</a:t>
            </a:r>
            <a:endParaRPr lang="uk-UA" b="1" dirty="0"/>
          </a:p>
        </p:txBody>
      </p:sp>
      <p:cxnSp>
        <p:nvCxnSpPr>
          <p:cNvPr id="19" name="Прямая со стрелкой 33"/>
          <p:cNvCxnSpPr/>
          <p:nvPr/>
        </p:nvCxnSpPr>
        <p:spPr>
          <a:xfrm flipV="1">
            <a:off x="3319253" y="5481228"/>
            <a:ext cx="1316909" cy="61671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35"/>
          <p:cNvCxnSpPr>
            <a:stCxn id="17" idx="1"/>
          </p:cNvCxnSpPr>
          <p:nvPr/>
        </p:nvCxnSpPr>
        <p:spPr>
          <a:xfrm flipH="1" flipV="1">
            <a:off x="6478913" y="5517232"/>
            <a:ext cx="610769" cy="54470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36"/>
          <p:cNvCxnSpPr/>
          <p:nvPr/>
        </p:nvCxnSpPr>
        <p:spPr>
          <a:xfrm flipH="1">
            <a:off x="6478913" y="4582525"/>
            <a:ext cx="122153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трелка вправо 7"/>
          <p:cNvSpPr/>
          <p:nvPr/>
        </p:nvSpPr>
        <p:spPr>
          <a:xfrm>
            <a:off x="2905965" y="2510438"/>
            <a:ext cx="1099821" cy="4458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Стрелка вправо 24"/>
          <p:cNvSpPr/>
          <p:nvPr/>
        </p:nvSpPr>
        <p:spPr>
          <a:xfrm rot="2732936">
            <a:off x="2550107" y="3336127"/>
            <a:ext cx="1099821" cy="4458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91473"/>
            <a:ext cx="2096855" cy="157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D7DA6A43-22BC-4F83-A638-708C127A6657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  <p:sp>
        <p:nvSpPr>
          <p:cNvPr id="26" name="Text Box 45"/>
          <p:cNvSpPr txBox="1">
            <a:spLocks noChangeArrowheads="1"/>
          </p:cNvSpPr>
          <p:nvPr/>
        </p:nvSpPr>
        <p:spPr bwMode="auto">
          <a:xfrm>
            <a:off x="539552" y="6508749"/>
            <a:ext cx="8208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i="1" dirty="0" err="1" smtClean="0">
                <a:solidFill>
                  <a:srgbClr val="0070C0"/>
                </a:solidFill>
              </a:rPr>
              <a:t>O.Bezshyyko</a:t>
            </a:r>
            <a:r>
              <a:rPr lang="en-US" sz="1000" b="1" i="1" dirty="0" smtClean="0">
                <a:solidFill>
                  <a:srgbClr val="0070C0"/>
                </a:solidFill>
              </a:rPr>
              <a:t>, 2-nd </a:t>
            </a:r>
            <a:r>
              <a:rPr lang="en-US" sz="1000" b="1" i="1" dirty="0">
                <a:solidFill>
                  <a:srgbClr val="0070C0"/>
                </a:solidFill>
              </a:rPr>
              <a:t>French-Ukrainian workshop on the instrumentation developments for </a:t>
            </a:r>
            <a:r>
              <a:rPr lang="en-US" sz="1000" b="1" i="1" dirty="0" smtClean="0">
                <a:solidFill>
                  <a:srgbClr val="0070C0"/>
                </a:solidFill>
              </a:rPr>
              <a:t>HEP, October  1-3, </a:t>
            </a:r>
            <a:r>
              <a:rPr lang="en-US" sz="1000" b="1" i="1" dirty="0" err="1" smtClean="0">
                <a:solidFill>
                  <a:srgbClr val="0070C0"/>
                </a:solidFill>
              </a:rPr>
              <a:t>Orsay</a:t>
            </a:r>
            <a:endParaRPr lang="en-US" altLang="ru-RU" sz="10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96" y="62488"/>
            <a:ext cx="2430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See O.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Bezshyyko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presentation on Oct. 1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15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35496" y="44450"/>
            <a:ext cx="9001000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395536" y="116458"/>
            <a:ext cx="8496944" cy="4322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Saclay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“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Octopuce’s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”: Study of Uniformity with X-Rays &amp;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Cosmics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3" descr="Level_1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620688"/>
            <a:ext cx="4320480" cy="28960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1268760"/>
            <a:ext cx="3626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Uniform irradiation with X-Rays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" y="3573017"/>
            <a:ext cx="3384376" cy="19057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5013176"/>
            <a:ext cx="3168353" cy="180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3808" y="4078813"/>
            <a:ext cx="1433662" cy="646331"/>
          </a:xfrm>
          <a:prstGeom prst="rect">
            <a:avLst/>
          </a:prstGeom>
          <a:solidFill>
            <a:srgbClr val="6633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Simulation</a:t>
            </a:r>
          </a:p>
          <a:p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(Kyiv Univ.)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6876" y="2236222"/>
            <a:ext cx="888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DATA: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7664" y="5013176"/>
            <a:ext cx="2603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Electric field configuration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51968" y="4221088"/>
            <a:ext cx="458452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Single electron sensitivity ~ 100 % </a:t>
            </a:r>
            <a:r>
              <a:rPr lang="en-US" dirty="0" smtClean="0">
                <a:latin typeface="Palatino Linotype" panose="02040502050505030304" pitchFamily="18" charset="0"/>
              </a:rPr>
              <a:t>(in the central areas of the chips) </a:t>
            </a:r>
          </a:p>
          <a:p>
            <a:endParaRPr lang="en-US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Palatino Linotype" panose="02040502050505030304" pitchFamily="18" charset="0"/>
              </a:rPr>
              <a:t>Work is ongoing to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better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understand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&amp; improve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field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distortions </a:t>
            </a:r>
            <a:r>
              <a:rPr lang="en-US" dirty="0" smtClean="0">
                <a:latin typeface="Palatino Linotype" panose="02040502050505030304" pitchFamily="18" charset="0"/>
              </a:rPr>
              <a:t>in-between and at the borders of “</a:t>
            </a:r>
            <a:r>
              <a:rPr lang="en-US" dirty="0" err="1" smtClean="0">
                <a:latin typeface="Palatino Linotype" panose="02040502050505030304" pitchFamily="18" charset="0"/>
              </a:rPr>
              <a:t>InGrid’s</a:t>
            </a:r>
            <a:r>
              <a:rPr lang="en-US" dirty="0" smtClean="0">
                <a:latin typeface="Palatino Linotype" panose="02040502050505030304" pitchFamily="18" charset="0"/>
              </a:rPr>
              <a:t> (based on simulation)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96" y="5478815"/>
            <a:ext cx="1287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Palatino Linotype" panose="02040502050505030304" pitchFamily="18" charset="0"/>
              </a:rPr>
              <a:t>RD51-NOTE-</a:t>
            </a:r>
          </a:p>
          <a:p>
            <a:pPr algn="ctr"/>
            <a:r>
              <a:rPr lang="en-US" sz="1400" b="1" dirty="0" smtClean="0">
                <a:latin typeface="Palatino Linotype" panose="02040502050505030304" pitchFamily="18" charset="0"/>
              </a:rPr>
              <a:t>2013-002</a:t>
            </a:r>
            <a:endParaRPr lang="fr-FR" sz="1400" b="1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3768" y="2433554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Octopuce</a:t>
            </a:r>
            <a:r>
              <a:rPr lang="en-US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1</a:t>
            </a:r>
            <a:endParaRPr lang="fr-FR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68" y="620687"/>
            <a:ext cx="4692032" cy="28960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16016" y="764704"/>
            <a:ext cx="1805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Cosmics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DATA: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70320" y="962036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Octopuce</a:t>
            </a:r>
            <a:r>
              <a:rPr lang="en-US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3</a:t>
            </a:r>
            <a:endParaRPr lang="fr-FR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85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101135" y="44450"/>
            <a:ext cx="8935361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323529" y="116632"/>
            <a:ext cx="849694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Future Plans: Pixel Readout of MPGD - Proof-of-Principle of Si-TPC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0" y="620688"/>
            <a:ext cx="5427694" cy="377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04146" y="620688"/>
            <a:ext cx="3432350" cy="224676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Mid-term plan (3 years): </a:t>
            </a:r>
          </a:p>
          <a:p>
            <a:endParaRPr lang="en-US" sz="20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just"/>
            <a:r>
              <a:rPr lang="en-US" sz="2000" dirty="0" smtClean="0">
                <a:latin typeface="Palatino Linotype" panose="02040502050505030304" pitchFamily="18" charset="0"/>
              </a:rPr>
              <a:t>Develop and equip a full</a:t>
            </a:r>
          </a:p>
          <a:p>
            <a:pPr algn="just"/>
            <a:r>
              <a:rPr lang="en-US" sz="2000" dirty="0" smtClean="0">
                <a:latin typeface="Palatino Linotype" panose="02040502050505030304" pitchFamily="18" charset="0"/>
              </a:rPr>
              <a:t>LCTPC module (~100 chips) </a:t>
            </a:r>
          </a:p>
          <a:p>
            <a:pPr algn="just"/>
            <a:r>
              <a:rPr lang="en-US" sz="2000" dirty="0" smtClean="0">
                <a:latin typeface="Palatino Linotype" panose="02040502050505030304" pitchFamily="18" charset="0"/>
              </a:rPr>
              <a:t>with “</a:t>
            </a:r>
            <a:r>
              <a:rPr lang="en-US" sz="2000" dirty="0" err="1" smtClean="0">
                <a:latin typeface="Palatino Linotype" panose="02040502050505030304" pitchFamily="18" charset="0"/>
              </a:rPr>
              <a:t>InGrid”s</a:t>
            </a:r>
            <a:r>
              <a:rPr lang="en-US" sz="2000" dirty="0" smtClean="0">
                <a:latin typeface="Palatino Linotype" panose="02040502050505030304" pitchFamily="18" charset="0"/>
              </a:rPr>
              <a:t>, using </a:t>
            </a:r>
          </a:p>
          <a:p>
            <a:pPr algn="just"/>
            <a:r>
              <a:rPr lang="en-US" sz="2000" dirty="0" smtClean="0">
                <a:latin typeface="Palatino Linotype" panose="02040502050505030304" pitchFamily="18" charset="0"/>
              </a:rPr>
              <a:t>“</a:t>
            </a:r>
            <a:r>
              <a:rPr lang="en-US" sz="2000" dirty="0" err="1" smtClean="0">
                <a:latin typeface="Palatino Linotype" panose="02040502050505030304" pitchFamily="18" charset="0"/>
              </a:rPr>
              <a:t>Octopuce</a:t>
            </a:r>
            <a:r>
              <a:rPr lang="en-US" sz="2000" dirty="0" smtClean="0">
                <a:latin typeface="Palatino Linotype" panose="02040502050505030304" pitchFamily="18" charset="0"/>
              </a:rPr>
              <a:t>” module as</a:t>
            </a:r>
          </a:p>
          <a:p>
            <a:pPr algn="just"/>
            <a:r>
              <a:rPr lang="en-US" sz="2000" dirty="0" smtClean="0">
                <a:latin typeface="Palatino Linotype" panose="02040502050505030304" pitchFamily="18" charset="0"/>
              </a:rPr>
              <a:t>the basic building block</a:t>
            </a:r>
            <a:endParaRPr lang="fr-FR" sz="2000" dirty="0">
              <a:latin typeface="Palatino Linotype" panose="0204050205050503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52120" y="3356992"/>
            <a:ext cx="34323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alatino Linotype" pitchFamily="18" charset="0"/>
              </a:rPr>
              <a:t>Pixel LC-TPC Consortium: </a:t>
            </a:r>
            <a:r>
              <a:rPr lang="en-US" dirty="0" smtClean="0">
                <a:solidFill>
                  <a:srgbClr val="0000CC"/>
                </a:solidFill>
                <a:latin typeface="Palatino Linotype" pitchFamily="18" charset="0"/>
              </a:rPr>
              <a:t>Bonn, </a:t>
            </a:r>
            <a:r>
              <a:rPr lang="en-US" dirty="0" err="1" smtClean="0">
                <a:solidFill>
                  <a:srgbClr val="0000CC"/>
                </a:solidFill>
                <a:latin typeface="Palatino Linotype" pitchFamily="18" charset="0"/>
              </a:rPr>
              <a:t>Saclay</a:t>
            </a:r>
            <a:r>
              <a:rPr lang="en-US" dirty="0">
                <a:solidFill>
                  <a:srgbClr val="0000CC"/>
                </a:solidFill>
                <a:latin typeface="Palatino Linotype" pitchFamily="18" charset="0"/>
              </a:rPr>
              <a:t>, NIKHEF, DESY, LAL, </a:t>
            </a:r>
            <a:r>
              <a:rPr lang="en-US" dirty="0" smtClean="0">
                <a:solidFill>
                  <a:srgbClr val="0000CC"/>
                </a:solidFill>
                <a:latin typeface="Palatino Linotype" pitchFamily="18" charset="0"/>
              </a:rPr>
              <a:t>Kyiv </a:t>
            </a:r>
            <a:r>
              <a:rPr lang="en-US" dirty="0">
                <a:solidFill>
                  <a:srgbClr val="0000CC"/>
                </a:solidFill>
                <a:latin typeface="Palatino Linotype" pitchFamily="18" charset="0"/>
              </a:rPr>
              <a:t>University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135" y="4509120"/>
            <a:ext cx="896448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</a:rPr>
              <a:t>Improved </a:t>
            </a:r>
            <a:r>
              <a:rPr lang="en-US" sz="1600" dirty="0">
                <a:solidFill>
                  <a:srgbClr val="FF0000"/>
                </a:solidFill>
                <a:latin typeface="Palatino Linotype" pitchFamily="18" charset="0"/>
              </a:rPr>
              <a:t>mass production </a:t>
            </a:r>
            <a:r>
              <a:rPr lang="en-US" sz="1600" dirty="0">
                <a:latin typeface="Palatino Linotype" pitchFamily="18" charset="0"/>
              </a:rPr>
              <a:t>of </a:t>
            </a:r>
            <a:r>
              <a:rPr lang="en-US" sz="1600" dirty="0" smtClean="0">
                <a:latin typeface="Palatino Linotype" pitchFamily="18" charset="0"/>
              </a:rPr>
              <a:t>“</a:t>
            </a:r>
            <a:r>
              <a:rPr lang="en-US" sz="1600" dirty="0" err="1" smtClean="0">
                <a:latin typeface="Palatino Linotype" pitchFamily="18" charset="0"/>
              </a:rPr>
              <a:t>InGrid”s</a:t>
            </a:r>
            <a:r>
              <a:rPr lang="en-US" sz="1600" dirty="0" smtClean="0">
                <a:latin typeface="Palatino Linotype" pitchFamily="18" charset="0"/>
              </a:rPr>
              <a:t> </a:t>
            </a:r>
            <a:r>
              <a:rPr lang="fr-FR" sz="1600" dirty="0" smtClean="0">
                <a:latin typeface="Palatino Linotype" pitchFamily="18" charset="0"/>
              </a:rPr>
              <a:t>(</a:t>
            </a:r>
            <a:r>
              <a:rPr lang="fr-FR" sz="1600" dirty="0" err="1" smtClean="0">
                <a:latin typeface="Palatino Linotype" pitchFamily="18" charset="0"/>
              </a:rPr>
              <a:t>less</a:t>
            </a:r>
            <a:r>
              <a:rPr lang="fr-FR" sz="1600" dirty="0" smtClean="0">
                <a:latin typeface="Palatino Linotype" pitchFamily="18" charset="0"/>
              </a:rPr>
              <a:t> </a:t>
            </a:r>
            <a:r>
              <a:rPr lang="fr-FR" sz="1600" dirty="0" err="1" smtClean="0">
                <a:latin typeface="Palatino Linotype" pitchFamily="18" charset="0"/>
              </a:rPr>
              <a:t>dead</a:t>
            </a:r>
            <a:r>
              <a:rPr lang="fr-FR" sz="1600" dirty="0" smtClean="0">
                <a:latin typeface="Palatino Linotype" pitchFamily="18" charset="0"/>
              </a:rPr>
              <a:t> area, </a:t>
            </a:r>
            <a:r>
              <a:rPr lang="fr-FR" sz="1600" dirty="0" err="1" smtClean="0">
                <a:latin typeface="Palatino Linotype" pitchFamily="18" charset="0"/>
              </a:rPr>
              <a:t>higher</a:t>
            </a:r>
            <a:r>
              <a:rPr lang="fr-FR" sz="1600" dirty="0" smtClean="0">
                <a:latin typeface="Palatino Linotype" pitchFamily="18" charset="0"/>
              </a:rPr>
              <a:t> </a:t>
            </a:r>
            <a:r>
              <a:rPr lang="fr-FR" sz="1600" dirty="0" err="1" smtClean="0">
                <a:latin typeface="Palatino Linotype" pitchFamily="18" charset="0"/>
              </a:rPr>
              <a:t>yield</a:t>
            </a:r>
            <a:r>
              <a:rPr lang="fr-FR" sz="1600" dirty="0" smtClean="0">
                <a:latin typeface="Palatino Linotype" pitchFamily="18" charset="0"/>
              </a:rPr>
              <a:t>, protection)</a:t>
            </a:r>
            <a:endParaRPr lang="en-US" sz="1600" dirty="0" smtClean="0">
              <a:latin typeface="Palatino Linotype" pitchFamily="18" charset="0"/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endParaRPr lang="en-US" sz="1600" b="1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sym typeface="Wingdings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err="1" smtClean="0">
                <a:solidFill>
                  <a:srgbClr val="FF0000"/>
                </a:solidFill>
                <a:latin typeface="Palatino Linotype" pitchFamily="18" charset="0"/>
              </a:rPr>
              <a:t>Minimize</a:t>
            </a:r>
            <a:r>
              <a:rPr lang="fr-FR" sz="1600" dirty="0" smtClean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latin typeface="Palatino Linotype" pitchFamily="18" charset="0"/>
              </a:rPr>
              <a:t>field</a:t>
            </a:r>
            <a:r>
              <a:rPr lang="fr-FR" sz="1600" dirty="0" smtClean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latin typeface="Palatino Linotype" pitchFamily="18" charset="0"/>
              </a:rPr>
              <a:t>distortions</a:t>
            </a:r>
            <a:r>
              <a:rPr lang="fr-FR" sz="1600" dirty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fr-FR" sz="1600" dirty="0" smtClean="0">
                <a:latin typeface="Palatino Linotype" pitchFamily="18" charset="0"/>
              </a:rPr>
              <a:t>in the « </a:t>
            </a:r>
            <a:r>
              <a:rPr lang="fr-FR" sz="1600" dirty="0" err="1" smtClean="0">
                <a:latin typeface="Palatino Linotype" pitchFamily="18" charset="0"/>
              </a:rPr>
              <a:t>Octopuce</a:t>
            </a:r>
            <a:r>
              <a:rPr lang="fr-FR" sz="1600" dirty="0" smtClean="0">
                <a:latin typeface="Palatino Linotype" pitchFamily="18" charset="0"/>
              </a:rPr>
              <a:t> » plane; </a:t>
            </a:r>
            <a:r>
              <a:rPr lang="fr-FR" sz="1600" dirty="0" err="1" smtClean="0">
                <a:latin typeface="Palatino Linotype" pitchFamily="18" charset="0"/>
              </a:rPr>
              <a:t>work</a:t>
            </a:r>
            <a:r>
              <a:rPr lang="fr-FR" sz="1600" dirty="0" smtClean="0">
                <a:latin typeface="Palatino Linotype" pitchFamily="18" charset="0"/>
              </a:rPr>
              <a:t> on more </a:t>
            </a:r>
            <a:r>
              <a:rPr lang="fr-FR" sz="1600" dirty="0" err="1" smtClean="0">
                <a:latin typeface="Palatino Linotype" pitchFamily="18" charset="0"/>
              </a:rPr>
              <a:t>realisitic</a:t>
            </a:r>
            <a:r>
              <a:rPr lang="fr-FR" sz="1600" dirty="0" smtClean="0">
                <a:latin typeface="Palatino Linotype" pitchFamily="18" charset="0"/>
              </a:rPr>
              <a:t> </a:t>
            </a:r>
            <a:r>
              <a:rPr lang="fr-FR" sz="1600" dirty="0" err="1" smtClean="0">
                <a:latin typeface="Palatino Linotype" pitchFamily="18" charset="0"/>
              </a:rPr>
              <a:t>cooling</a:t>
            </a:r>
            <a:r>
              <a:rPr lang="fr-FR" sz="1600" dirty="0" smtClean="0">
                <a:latin typeface="Palatino Linotype" pitchFamily="18" charset="0"/>
              </a:rPr>
              <a:t> and power </a:t>
            </a:r>
            <a:r>
              <a:rPr lang="fr-FR" sz="1600" dirty="0" err="1" smtClean="0">
                <a:latin typeface="Palatino Linotype" pitchFamily="18" charset="0"/>
              </a:rPr>
              <a:t>pulsing</a:t>
            </a:r>
            <a:endParaRPr lang="fr-FR" sz="1600" dirty="0" smtClean="0">
              <a:latin typeface="Palatino Linotype" pitchFamily="18" charset="0"/>
            </a:endParaRPr>
          </a:p>
          <a:p>
            <a:endParaRPr lang="en-US" sz="1600" dirty="0" smtClean="0">
              <a:solidFill>
                <a:srgbClr val="3333FF"/>
              </a:solidFill>
              <a:latin typeface="Palatino Linotype" pitchFamily="18" charset="0"/>
              <a:sym typeface="Wingdings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Palatino Linotype" pitchFamily="18" charset="0"/>
                <a:sym typeface="Wingdings" pitchFamily="2" charset="2"/>
              </a:rPr>
              <a:t>Develop simulation </a:t>
            </a: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chain </a:t>
            </a:r>
            <a:r>
              <a:rPr lang="fr-FR" sz="1600" dirty="0" smtClean="0">
                <a:solidFill>
                  <a:srgbClr val="FF0000"/>
                </a:solidFill>
                <a:latin typeface="Palatino Linotype" pitchFamily="18" charset="0"/>
              </a:rPr>
              <a:t>to compare </a:t>
            </a:r>
            <a:r>
              <a:rPr lang="fr-FR" sz="1600" dirty="0" err="1" smtClean="0">
                <a:solidFill>
                  <a:srgbClr val="FF0000"/>
                </a:solidFill>
                <a:latin typeface="Palatino Linotype" pitchFamily="18" charset="0"/>
              </a:rPr>
              <a:t>momentum</a:t>
            </a:r>
            <a:r>
              <a:rPr lang="fr-FR" sz="1600" dirty="0" smtClean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latin typeface="Palatino Linotype" pitchFamily="18" charset="0"/>
              </a:rPr>
              <a:t>resolution</a:t>
            </a:r>
            <a:r>
              <a:rPr lang="fr-FR" sz="1600" dirty="0" smtClean="0">
                <a:solidFill>
                  <a:srgbClr val="FF0000"/>
                </a:solidFill>
                <a:latin typeface="Palatino Linotype" pitchFamily="18" charset="0"/>
              </a:rPr>
              <a:t>, double </a:t>
            </a:r>
            <a:r>
              <a:rPr lang="fr-FR" sz="1600" dirty="0" err="1" smtClean="0">
                <a:solidFill>
                  <a:srgbClr val="FF0000"/>
                </a:solidFill>
                <a:latin typeface="Palatino Linotype" pitchFamily="18" charset="0"/>
              </a:rPr>
              <a:t>track</a:t>
            </a:r>
            <a:r>
              <a:rPr lang="fr-FR" sz="1600" dirty="0" smtClean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latin typeface="Palatino Linotype" pitchFamily="18" charset="0"/>
              </a:rPr>
              <a:t>resolution</a:t>
            </a:r>
            <a:r>
              <a:rPr lang="fr-FR" sz="1600" dirty="0" smtClean="0">
                <a:solidFill>
                  <a:srgbClr val="FF0000"/>
                </a:solidFill>
                <a:latin typeface="Palatino Linotype" pitchFamily="18" charset="0"/>
              </a:rPr>
              <a:t>, </a:t>
            </a:r>
            <a:r>
              <a:rPr lang="fr-FR" sz="1600" dirty="0" err="1" smtClean="0">
                <a:solidFill>
                  <a:srgbClr val="FF0000"/>
                </a:solidFill>
                <a:latin typeface="Palatino Linotype" pitchFamily="18" charset="0"/>
              </a:rPr>
              <a:t>dE</a:t>
            </a:r>
            <a:r>
              <a:rPr lang="fr-FR" sz="1600" dirty="0" smtClean="0">
                <a:solidFill>
                  <a:srgbClr val="FF0000"/>
                </a:solidFill>
                <a:latin typeface="Palatino Linotype" pitchFamily="18" charset="0"/>
              </a:rPr>
              <a:t>/dx and pattern recognition to pad-</a:t>
            </a:r>
            <a:r>
              <a:rPr lang="fr-FR" sz="1600" dirty="0" err="1" smtClean="0">
                <a:solidFill>
                  <a:srgbClr val="FF0000"/>
                </a:solidFill>
                <a:latin typeface="Palatino Linotype" pitchFamily="18" charset="0"/>
              </a:rPr>
              <a:t>based</a:t>
            </a:r>
            <a:r>
              <a:rPr lang="fr-FR" sz="1600" dirty="0" smtClean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latin typeface="Palatino Linotype" pitchFamily="18" charset="0"/>
              </a:rPr>
              <a:t>readout</a:t>
            </a:r>
            <a:r>
              <a:rPr lang="fr-FR" sz="1600" dirty="0" smtClean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fr-FR" sz="1600" dirty="0" smtClean="0">
                <a:latin typeface="Palatino Linotype" pitchFamily="18" charset="0"/>
              </a:rPr>
              <a:t>and to </a:t>
            </a:r>
            <a:r>
              <a:rPr lang="fr-FR" sz="1600" dirty="0" err="1" smtClean="0">
                <a:latin typeface="Palatino Linotype" pitchFamily="18" charset="0"/>
              </a:rPr>
              <a:t>optimize</a:t>
            </a:r>
            <a:r>
              <a:rPr lang="fr-FR" sz="1600" dirty="0" smtClean="0">
                <a:latin typeface="Palatino Linotype" pitchFamily="18" charset="0"/>
              </a:rPr>
              <a:t> the </a:t>
            </a:r>
            <a:r>
              <a:rPr lang="fr-FR" sz="1600" dirty="0" err="1" smtClean="0">
                <a:latin typeface="Palatino Linotype" pitchFamily="18" charset="0"/>
              </a:rPr>
              <a:t>geometry</a:t>
            </a:r>
            <a:endParaRPr lang="fr-FR" sz="1600" dirty="0" smtClean="0">
              <a:latin typeface="Palatino Linotype" pitchFamily="18" charset="0"/>
            </a:endParaRPr>
          </a:p>
          <a:p>
            <a:endParaRPr lang="en-US" sz="1600" dirty="0" smtClean="0">
              <a:solidFill>
                <a:srgbClr val="663300"/>
              </a:solidFill>
              <a:latin typeface="Palatino Linotype" pitchFamily="18" charset="0"/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663300"/>
                </a:solidFill>
                <a:latin typeface="Palatino Linotype" pitchFamily="18" charset="0"/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Experimental </a:t>
            </a:r>
            <a:r>
              <a:rPr lang="en-US" sz="1600" dirty="0" err="1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dE</a:t>
            </a: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/dx study by </a:t>
            </a:r>
            <a:r>
              <a:rPr lang="en-US" sz="1600" dirty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cluster counting </a:t>
            </a:r>
            <a:r>
              <a:rPr lang="en-US" sz="1600" dirty="0" smtClean="0">
                <a:latin typeface="Palatino Linotype" pitchFamily="18" charset="0"/>
                <a:sym typeface="Wingdings" pitchFamily="2" charset="2"/>
              </a:rPr>
              <a:t>using </a:t>
            </a:r>
            <a:r>
              <a:rPr lang="en-US" sz="1600" dirty="0" err="1">
                <a:latin typeface="Palatino Linotype" pitchFamily="18" charset="0"/>
                <a:sym typeface="Wingdings" pitchFamily="2" charset="2"/>
              </a:rPr>
              <a:t>InGrid</a:t>
            </a:r>
            <a:r>
              <a:rPr lang="en-US" sz="1600" dirty="0">
                <a:latin typeface="Palatino Linotype" pitchFamily="18" charset="0"/>
                <a:sym typeface="Wingdings" pitchFamily="2" charset="2"/>
              </a:rPr>
              <a:t> </a:t>
            </a:r>
            <a:r>
              <a:rPr lang="en-US" sz="1600" dirty="0" smtClean="0">
                <a:latin typeface="Palatino Linotype" pitchFamily="18" charset="0"/>
                <a:sym typeface="Wingdings" pitchFamily="2" charset="2"/>
              </a:rPr>
              <a:t>at the LAL/PHIL facility </a:t>
            </a:r>
            <a:endParaRPr lang="en-US" sz="1600" dirty="0">
              <a:latin typeface="Palatino Linotype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7147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-2738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Trajectories in the field. Shielding [cm]</a:t>
            </a:r>
            <a:endParaRPr lang="uk-UA" sz="3600" dirty="0"/>
          </a:p>
        </p:txBody>
      </p:sp>
      <p:pic>
        <p:nvPicPr>
          <p:cNvPr id="3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t="18900" r="19600" b="15123"/>
          <a:stretch/>
        </p:blipFill>
        <p:spPr>
          <a:xfrm>
            <a:off x="-40751" y="4063024"/>
            <a:ext cx="3090492" cy="2288438"/>
          </a:xfrm>
          <a:prstGeom prst="rect">
            <a:avLst/>
          </a:prstGeom>
        </p:spPr>
      </p:pic>
      <p:pic>
        <p:nvPicPr>
          <p:cNvPr id="4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3" t="20306" r="17591" b="14932"/>
          <a:stretch/>
        </p:blipFill>
        <p:spPr>
          <a:xfrm>
            <a:off x="2941216" y="4135032"/>
            <a:ext cx="3185924" cy="2246296"/>
          </a:xfrm>
          <a:prstGeom prst="rect">
            <a:avLst/>
          </a:prstGeom>
        </p:spPr>
      </p:pic>
      <p:pic>
        <p:nvPicPr>
          <p:cNvPr id="5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 t="19134" r="18433" b="15045"/>
          <a:stretch/>
        </p:blipFill>
        <p:spPr>
          <a:xfrm>
            <a:off x="6060656" y="4098327"/>
            <a:ext cx="2975840" cy="2283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1222570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	0Tl			         1TL			4Tl</a:t>
            </a:r>
            <a:endParaRPr lang="uk-UA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19551" r="47779" b="14498"/>
          <a:stretch/>
        </p:blipFill>
        <p:spPr>
          <a:xfrm rot="5400000">
            <a:off x="561977" y="1334222"/>
            <a:ext cx="2055115" cy="30530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0" t="17363" r="47524" b="14779"/>
          <a:stretch/>
        </p:blipFill>
        <p:spPr>
          <a:xfrm rot="5400000">
            <a:off x="3498294" y="1247016"/>
            <a:ext cx="2190381" cy="30673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t="18542" r="46867" b="14005"/>
          <a:stretch/>
        </p:blipFill>
        <p:spPr>
          <a:xfrm rot="5400000">
            <a:off x="6516474" y="1268502"/>
            <a:ext cx="2159723" cy="3024336"/>
          </a:xfrm>
          <a:prstGeom prst="rect">
            <a:avLst/>
          </a:prstGeom>
        </p:spPr>
      </p:pic>
      <p:cxnSp>
        <p:nvCxnSpPr>
          <p:cNvPr id="10" name="Прямая соединительная линия 14"/>
          <p:cNvCxnSpPr/>
          <p:nvPr/>
        </p:nvCxnSpPr>
        <p:spPr>
          <a:xfrm flipV="1">
            <a:off x="2085628" y="1844824"/>
            <a:ext cx="0" cy="466305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5"/>
          <p:cNvCxnSpPr/>
          <p:nvPr/>
        </p:nvCxnSpPr>
        <p:spPr>
          <a:xfrm flipV="1">
            <a:off x="4227200" y="1790285"/>
            <a:ext cx="0" cy="466305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6"/>
          <p:cNvCxnSpPr/>
          <p:nvPr/>
        </p:nvCxnSpPr>
        <p:spPr>
          <a:xfrm flipV="1">
            <a:off x="7251536" y="1700808"/>
            <a:ext cx="0" cy="487907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7"/>
          <p:cNvCxnSpPr/>
          <p:nvPr/>
        </p:nvCxnSpPr>
        <p:spPr>
          <a:xfrm flipV="1">
            <a:off x="1244392" y="1997224"/>
            <a:ext cx="0" cy="466305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8"/>
          <p:cNvCxnSpPr/>
          <p:nvPr/>
        </p:nvCxnSpPr>
        <p:spPr>
          <a:xfrm flipV="1">
            <a:off x="5076056" y="1942685"/>
            <a:ext cx="0" cy="466305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9"/>
          <p:cNvCxnSpPr/>
          <p:nvPr/>
        </p:nvCxnSpPr>
        <p:spPr>
          <a:xfrm flipV="1">
            <a:off x="8069912" y="1853208"/>
            <a:ext cx="0" cy="487907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D7DA6A43-22BC-4F83-A638-708C127A6657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  <p:sp>
        <p:nvSpPr>
          <p:cNvPr id="17" name="Text Box 45"/>
          <p:cNvSpPr txBox="1">
            <a:spLocks noChangeArrowheads="1"/>
          </p:cNvSpPr>
          <p:nvPr/>
        </p:nvSpPr>
        <p:spPr bwMode="auto">
          <a:xfrm>
            <a:off x="489028" y="6579884"/>
            <a:ext cx="82089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i="1" dirty="0" err="1" smtClean="0">
                <a:solidFill>
                  <a:srgbClr val="0070C0"/>
                </a:solidFill>
              </a:rPr>
              <a:t>O.Bezshyyko</a:t>
            </a:r>
            <a:r>
              <a:rPr lang="en-US" sz="1200" b="1" i="1" dirty="0" smtClean="0">
                <a:solidFill>
                  <a:srgbClr val="0070C0"/>
                </a:solidFill>
              </a:rPr>
              <a:t>, 2-nd </a:t>
            </a:r>
            <a:r>
              <a:rPr lang="en-US" sz="1200" b="1" i="1" dirty="0">
                <a:solidFill>
                  <a:srgbClr val="0070C0"/>
                </a:solidFill>
              </a:rPr>
              <a:t>French-Ukrainian workshop on the instrumentation developments for </a:t>
            </a:r>
            <a:r>
              <a:rPr lang="en-US" sz="1200" b="1" i="1" dirty="0" smtClean="0">
                <a:solidFill>
                  <a:srgbClr val="0070C0"/>
                </a:solidFill>
              </a:rPr>
              <a:t>HEP, October  1-3, </a:t>
            </a:r>
            <a:r>
              <a:rPr lang="en-US" sz="1200" b="1" i="1" dirty="0" err="1" smtClean="0">
                <a:solidFill>
                  <a:srgbClr val="0070C0"/>
                </a:solidFill>
              </a:rPr>
              <a:t>Orsay</a:t>
            </a:r>
            <a:endParaRPr lang="en-US" altLang="ru-RU" sz="12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77666" y="553379"/>
            <a:ext cx="2430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See O.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Bezshyyko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presentation on Oct. 1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16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730540" y="44451"/>
            <a:ext cx="7560840" cy="4322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1835696" y="116632"/>
            <a:ext cx="5544616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Pixel Readout for LC TPC: Next Steps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008" y="627067"/>
            <a:ext cx="8964488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</a:rPr>
              <a:t>Short-Term Plans:</a:t>
            </a: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rgbClr val="FF0000"/>
              </a:solidFill>
              <a:latin typeface="Palatino Linotyp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CC00CC"/>
                </a:solidFill>
                <a:latin typeface="Palatino Linotype" pitchFamily="18" charset="0"/>
              </a:rPr>
              <a:t>  </a:t>
            </a:r>
            <a:r>
              <a:rPr lang="fr-FR" dirty="0" err="1" smtClean="0">
                <a:solidFill>
                  <a:srgbClr val="3333FF"/>
                </a:solidFill>
                <a:latin typeface="Palatino Linotype" pitchFamily="18" charset="0"/>
              </a:rPr>
              <a:t>Improve</a:t>
            </a:r>
            <a:r>
              <a:rPr lang="fr-FR" dirty="0" smtClean="0">
                <a:solidFill>
                  <a:srgbClr val="3333FF"/>
                </a:solidFill>
                <a:latin typeface="Palatino Linotype" pitchFamily="18" charset="0"/>
              </a:rPr>
              <a:t> SU8-</a:t>
            </a:r>
            <a:r>
              <a:rPr lang="fr-FR" dirty="0" err="1" smtClean="0">
                <a:solidFill>
                  <a:srgbClr val="3333FF"/>
                </a:solidFill>
                <a:latin typeface="Palatino Linotype" pitchFamily="18" charset="0"/>
              </a:rPr>
              <a:t>based</a:t>
            </a:r>
            <a:r>
              <a:rPr lang="fr-FR" dirty="0" smtClean="0">
                <a:solidFill>
                  <a:srgbClr val="3333FF"/>
                </a:solidFill>
                <a:latin typeface="Palatino Linotype" pitchFamily="18" charset="0"/>
              </a:rPr>
              <a:t> « </a:t>
            </a:r>
            <a:r>
              <a:rPr lang="fr-FR" dirty="0" err="1" smtClean="0">
                <a:solidFill>
                  <a:srgbClr val="3333FF"/>
                </a:solidFill>
                <a:latin typeface="Palatino Linotype" pitchFamily="18" charset="0"/>
              </a:rPr>
              <a:t>InGrid</a:t>
            </a:r>
            <a:r>
              <a:rPr lang="fr-FR" dirty="0" smtClean="0">
                <a:solidFill>
                  <a:srgbClr val="3333FF"/>
                </a:solidFill>
                <a:latin typeface="Palatino Linotype" pitchFamily="18" charset="0"/>
              </a:rPr>
              <a:t> « structure (</a:t>
            </a:r>
            <a:r>
              <a:rPr lang="fr-FR" dirty="0" err="1" smtClean="0">
                <a:solidFill>
                  <a:srgbClr val="3333FF"/>
                </a:solidFill>
                <a:latin typeface="Palatino Linotype" pitchFamily="18" charset="0"/>
              </a:rPr>
              <a:t>less</a:t>
            </a:r>
            <a:r>
              <a:rPr lang="fr-FR" dirty="0" smtClean="0">
                <a:solidFill>
                  <a:srgbClr val="3333FF"/>
                </a:solidFill>
                <a:latin typeface="Palatino Linotype" pitchFamily="18" charset="0"/>
              </a:rPr>
              <a:t> </a:t>
            </a:r>
            <a:r>
              <a:rPr lang="fr-FR" dirty="0" err="1" smtClean="0">
                <a:solidFill>
                  <a:srgbClr val="3333FF"/>
                </a:solidFill>
                <a:latin typeface="Palatino Linotype" pitchFamily="18" charset="0"/>
              </a:rPr>
              <a:t>dead</a:t>
            </a:r>
            <a:r>
              <a:rPr lang="fr-FR" dirty="0" smtClean="0">
                <a:solidFill>
                  <a:srgbClr val="3333FF"/>
                </a:solidFill>
                <a:latin typeface="Palatino Linotype" pitchFamily="18" charset="0"/>
              </a:rPr>
              <a:t> area, </a:t>
            </a:r>
            <a:r>
              <a:rPr lang="fr-FR" dirty="0" err="1" smtClean="0">
                <a:solidFill>
                  <a:srgbClr val="3333FF"/>
                </a:solidFill>
                <a:latin typeface="Palatino Linotype" pitchFamily="18" charset="0"/>
              </a:rPr>
              <a:t>higher</a:t>
            </a:r>
            <a:r>
              <a:rPr lang="fr-FR" dirty="0" smtClean="0">
                <a:solidFill>
                  <a:srgbClr val="3333FF"/>
                </a:solidFill>
                <a:latin typeface="Palatino Linotype" pitchFamily="18" charset="0"/>
              </a:rPr>
              <a:t> </a:t>
            </a:r>
            <a:r>
              <a:rPr lang="fr-FR" dirty="0" err="1" smtClean="0">
                <a:solidFill>
                  <a:srgbClr val="3333FF"/>
                </a:solidFill>
                <a:latin typeface="Palatino Linotype" pitchFamily="18" charset="0"/>
              </a:rPr>
              <a:t>yield</a:t>
            </a:r>
            <a:r>
              <a:rPr lang="fr-FR" dirty="0" smtClean="0">
                <a:solidFill>
                  <a:srgbClr val="3333FF"/>
                </a:solidFill>
                <a:latin typeface="Palatino Linotype" pitchFamily="18" charset="0"/>
              </a:rPr>
              <a:t>, protection)</a:t>
            </a:r>
            <a:endParaRPr lang="en-US" dirty="0" smtClean="0">
              <a:solidFill>
                <a:srgbClr val="3333FF"/>
              </a:solidFill>
              <a:latin typeface="Palatino Linotype" pitchFamily="18" charset="0"/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rgbClr val="3333FF"/>
              </a:solidFill>
              <a:latin typeface="Palatino Linotype" pitchFamily="18" charset="0"/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>
                <a:solidFill>
                  <a:srgbClr val="3333FF"/>
                </a:solidFill>
                <a:latin typeface="Palatino Linotype" pitchFamily="18" charset="0"/>
                <a:sym typeface="Wingdings" pitchFamily="2" charset="2"/>
              </a:rPr>
              <a:t> </a:t>
            </a:r>
            <a:r>
              <a:rPr lang="fr-FR" dirty="0" err="1">
                <a:solidFill>
                  <a:srgbClr val="3333FF"/>
                </a:solidFill>
                <a:latin typeface="Palatino Linotype" pitchFamily="18" charset="0"/>
                <a:sym typeface="Wingdings" pitchFamily="2" charset="2"/>
              </a:rPr>
              <a:t>B</a:t>
            </a:r>
            <a:r>
              <a:rPr lang="fr-FR" dirty="0" err="1" smtClean="0">
                <a:solidFill>
                  <a:srgbClr val="3333FF"/>
                </a:solidFill>
                <a:latin typeface="Palatino Linotype" pitchFamily="18" charset="0"/>
              </a:rPr>
              <a:t>etter</a:t>
            </a:r>
            <a:r>
              <a:rPr lang="fr-FR" dirty="0" smtClean="0">
                <a:solidFill>
                  <a:srgbClr val="3333FF"/>
                </a:solidFill>
                <a:latin typeface="Palatino Linotype" pitchFamily="18" charset="0"/>
              </a:rPr>
              <a:t> </a:t>
            </a:r>
            <a:r>
              <a:rPr lang="fr-FR" dirty="0" err="1" smtClean="0">
                <a:solidFill>
                  <a:srgbClr val="3333FF"/>
                </a:solidFill>
                <a:latin typeface="Palatino Linotype" pitchFamily="18" charset="0"/>
              </a:rPr>
              <a:t>understand</a:t>
            </a:r>
            <a:r>
              <a:rPr lang="fr-FR" dirty="0" smtClean="0">
                <a:solidFill>
                  <a:srgbClr val="3333FF"/>
                </a:solidFill>
                <a:latin typeface="Palatino Linotype" pitchFamily="18" charset="0"/>
              </a:rPr>
              <a:t> and </a:t>
            </a:r>
            <a:r>
              <a:rPr lang="fr-FR" dirty="0" err="1" smtClean="0">
                <a:solidFill>
                  <a:srgbClr val="3333FF"/>
                </a:solidFill>
                <a:latin typeface="Palatino Linotype" pitchFamily="18" charset="0"/>
              </a:rPr>
              <a:t>improve</a:t>
            </a:r>
            <a:r>
              <a:rPr lang="fr-FR" dirty="0" smtClean="0">
                <a:solidFill>
                  <a:srgbClr val="3333FF"/>
                </a:solidFill>
                <a:latin typeface="Palatino Linotype" pitchFamily="18" charset="0"/>
              </a:rPr>
              <a:t> </a:t>
            </a:r>
            <a:r>
              <a:rPr lang="fr-FR" dirty="0" err="1" smtClean="0">
                <a:solidFill>
                  <a:srgbClr val="3333FF"/>
                </a:solidFill>
                <a:latin typeface="Palatino Linotype" pitchFamily="18" charset="0"/>
              </a:rPr>
              <a:t>field</a:t>
            </a:r>
            <a:r>
              <a:rPr lang="fr-FR" dirty="0" smtClean="0">
                <a:solidFill>
                  <a:srgbClr val="3333FF"/>
                </a:solidFill>
                <a:latin typeface="Palatino Linotype" pitchFamily="18" charset="0"/>
              </a:rPr>
              <a:t> </a:t>
            </a:r>
            <a:r>
              <a:rPr lang="fr-FR" dirty="0" err="1" smtClean="0">
                <a:solidFill>
                  <a:srgbClr val="3333FF"/>
                </a:solidFill>
                <a:latin typeface="Palatino Linotype" pitchFamily="18" charset="0"/>
              </a:rPr>
              <a:t>distortion</a:t>
            </a:r>
            <a:r>
              <a:rPr lang="fr-FR" dirty="0" smtClean="0">
                <a:solidFill>
                  <a:srgbClr val="3333FF"/>
                </a:solidFill>
                <a:latin typeface="Palatino Linotype" pitchFamily="18" charset="0"/>
              </a:rPr>
              <a:t> issues </a:t>
            </a:r>
            <a:r>
              <a:rPr lang="fr-FR" dirty="0" err="1" smtClean="0">
                <a:solidFill>
                  <a:srgbClr val="3333FF"/>
                </a:solidFill>
                <a:latin typeface="Palatino Linotype" pitchFamily="18" charset="0"/>
              </a:rPr>
              <a:t>at</a:t>
            </a:r>
            <a:r>
              <a:rPr lang="fr-FR" dirty="0" smtClean="0">
                <a:solidFill>
                  <a:srgbClr val="3333FF"/>
                </a:solidFill>
                <a:latin typeface="Palatino Linotype" pitchFamily="18" charset="0"/>
              </a:rPr>
              <a:t> the « </a:t>
            </a:r>
            <a:r>
              <a:rPr lang="fr-FR" dirty="0" err="1" smtClean="0">
                <a:solidFill>
                  <a:srgbClr val="3333FF"/>
                </a:solidFill>
                <a:latin typeface="Palatino Linotype" pitchFamily="18" charset="0"/>
              </a:rPr>
              <a:t>InGrid</a:t>
            </a:r>
            <a:r>
              <a:rPr lang="fr-FR" dirty="0" smtClean="0">
                <a:solidFill>
                  <a:srgbClr val="3333FF"/>
                </a:solidFill>
                <a:latin typeface="Palatino Linotype" pitchFamily="18" charset="0"/>
              </a:rPr>
              <a:t> » plane</a:t>
            </a:r>
          </a:p>
          <a:p>
            <a:r>
              <a:rPr lang="en-US" dirty="0">
                <a:solidFill>
                  <a:srgbClr val="3333FF"/>
                </a:solidFill>
                <a:latin typeface="Palatino Linotype" pitchFamily="18" charset="0"/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3333FF"/>
                </a:solidFill>
                <a:latin typeface="Palatino Linotype" pitchFamily="18" charset="0"/>
                <a:sym typeface="Wingdings" pitchFamily="2" charset="2"/>
              </a:rPr>
              <a:t>(in between chips and at the borders of the </a:t>
            </a:r>
            <a:r>
              <a:rPr lang="en-US" dirty="0" err="1" smtClean="0">
                <a:solidFill>
                  <a:srgbClr val="3333FF"/>
                </a:solidFill>
                <a:latin typeface="Palatino Linotype" pitchFamily="18" charset="0"/>
                <a:sym typeface="Wingdings" pitchFamily="2" charset="2"/>
              </a:rPr>
              <a:t>Octopuce</a:t>
            </a:r>
            <a:r>
              <a:rPr lang="en-US" dirty="0" smtClean="0">
                <a:solidFill>
                  <a:srgbClr val="3333FF"/>
                </a:solidFill>
                <a:latin typeface="Palatino Linotype" pitchFamily="18" charset="0"/>
                <a:sym typeface="Wingdings" pitchFamily="2" charset="2"/>
              </a:rPr>
              <a:t>);</a:t>
            </a:r>
          </a:p>
          <a:p>
            <a:endParaRPr lang="en-US" dirty="0">
              <a:solidFill>
                <a:srgbClr val="3333FF"/>
              </a:solidFill>
              <a:latin typeface="Palatino Linotype" pitchFamily="18" charset="0"/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3333FF"/>
                </a:solidFill>
                <a:latin typeface="Palatino Linotype" pitchFamily="18" charset="0"/>
                <a:sym typeface="Wingdings" pitchFamily="2" charset="2"/>
              </a:rPr>
              <a:t> Develop simulation chain </a:t>
            </a:r>
            <a:r>
              <a:rPr lang="fr-FR" dirty="0" smtClean="0">
                <a:solidFill>
                  <a:srgbClr val="3333FF"/>
                </a:solidFill>
                <a:latin typeface="Palatino Linotype" pitchFamily="18" charset="0"/>
              </a:rPr>
              <a:t>to </a:t>
            </a:r>
            <a:r>
              <a:rPr lang="fr-FR" u="sng" dirty="0" smtClean="0">
                <a:solidFill>
                  <a:srgbClr val="FF0000"/>
                </a:solidFill>
                <a:latin typeface="Palatino Linotype" pitchFamily="18" charset="0"/>
              </a:rPr>
              <a:t>compare </a:t>
            </a:r>
            <a:r>
              <a:rPr lang="fr-FR" u="sng" dirty="0" err="1" smtClean="0">
                <a:solidFill>
                  <a:srgbClr val="FF0000"/>
                </a:solidFill>
                <a:latin typeface="Palatino Linotype" pitchFamily="18" charset="0"/>
              </a:rPr>
              <a:t>momentum</a:t>
            </a:r>
            <a:r>
              <a:rPr lang="fr-FR" u="sng" dirty="0" smtClean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fr-FR" u="sng" dirty="0" err="1" smtClean="0">
                <a:solidFill>
                  <a:srgbClr val="FF0000"/>
                </a:solidFill>
                <a:latin typeface="Palatino Linotype" pitchFamily="18" charset="0"/>
              </a:rPr>
              <a:t>resolution</a:t>
            </a:r>
            <a:r>
              <a:rPr lang="fr-FR" u="sng" dirty="0" smtClean="0">
                <a:solidFill>
                  <a:srgbClr val="FF0000"/>
                </a:solidFill>
                <a:latin typeface="Palatino Linotype" pitchFamily="18" charset="0"/>
              </a:rPr>
              <a:t>, double </a:t>
            </a:r>
            <a:r>
              <a:rPr lang="fr-FR" u="sng" dirty="0" err="1" smtClean="0">
                <a:solidFill>
                  <a:srgbClr val="FF0000"/>
                </a:solidFill>
                <a:latin typeface="Palatino Linotype" pitchFamily="18" charset="0"/>
              </a:rPr>
              <a:t>track</a:t>
            </a:r>
            <a:r>
              <a:rPr lang="fr-FR" u="sng" dirty="0" smtClean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fr-FR" u="sng" dirty="0" err="1" smtClean="0">
                <a:solidFill>
                  <a:srgbClr val="FF0000"/>
                </a:solidFill>
                <a:latin typeface="Palatino Linotype" pitchFamily="18" charset="0"/>
              </a:rPr>
              <a:t>resolution</a:t>
            </a:r>
            <a:r>
              <a:rPr lang="fr-FR" u="sng" dirty="0" smtClean="0">
                <a:solidFill>
                  <a:srgbClr val="FF0000"/>
                </a:solidFill>
                <a:latin typeface="Palatino Linotype" pitchFamily="18" charset="0"/>
              </a:rPr>
              <a:t>, </a:t>
            </a:r>
            <a:r>
              <a:rPr lang="fr-FR" u="sng" dirty="0" err="1" smtClean="0">
                <a:solidFill>
                  <a:srgbClr val="FF0000"/>
                </a:solidFill>
                <a:latin typeface="Palatino Linotype" pitchFamily="18" charset="0"/>
              </a:rPr>
              <a:t>dE</a:t>
            </a:r>
            <a:r>
              <a:rPr lang="fr-FR" u="sng" dirty="0" smtClean="0">
                <a:solidFill>
                  <a:srgbClr val="FF0000"/>
                </a:solidFill>
                <a:latin typeface="Palatino Linotype" pitchFamily="18" charset="0"/>
              </a:rPr>
              <a:t>/</a:t>
            </a:r>
            <a:r>
              <a:rPr lang="fr-FR" u="sng" dirty="0" err="1" smtClean="0">
                <a:solidFill>
                  <a:srgbClr val="FF0000"/>
                </a:solidFill>
                <a:latin typeface="Palatino Linotype" pitchFamily="18" charset="0"/>
              </a:rPr>
              <a:t>dx</a:t>
            </a:r>
            <a:r>
              <a:rPr lang="fr-FR" u="sng" dirty="0" smtClean="0">
                <a:solidFill>
                  <a:srgbClr val="FF0000"/>
                </a:solidFill>
                <a:latin typeface="Palatino Linotype" pitchFamily="18" charset="0"/>
              </a:rPr>
              <a:t> and pattern recognition to pad-</a:t>
            </a:r>
            <a:r>
              <a:rPr lang="fr-FR" u="sng" dirty="0" err="1" smtClean="0">
                <a:solidFill>
                  <a:srgbClr val="FF0000"/>
                </a:solidFill>
                <a:latin typeface="Palatino Linotype" pitchFamily="18" charset="0"/>
              </a:rPr>
              <a:t>based</a:t>
            </a:r>
            <a:r>
              <a:rPr lang="fr-FR" u="sng" dirty="0" smtClean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fr-FR" u="sng" dirty="0" err="1" smtClean="0">
                <a:solidFill>
                  <a:srgbClr val="FF0000"/>
                </a:solidFill>
                <a:latin typeface="Palatino Linotype" pitchFamily="18" charset="0"/>
              </a:rPr>
              <a:t>readout</a:t>
            </a:r>
            <a:r>
              <a:rPr lang="fr-FR" u="sng" dirty="0" smtClean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fr-FR" dirty="0" smtClean="0">
                <a:solidFill>
                  <a:srgbClr val="3333FF"/>
                </a:solidFill>
                <a:latin typeface="Palatino Linotype" pitchFamily="18" charset="0"/>
              </a:rPr>
              <a:t>and to </a:t>
            </a:r>
            <a:r>
              <a:rPr lang="fr-FR" dirty="0" err="1" smtClean="0">
                <a:solidFill>
                  <a:srgbClr val="3333FF"/>
                </a:solidFill>
                <a:latin typeface="Palatino Linotype" pitchFamily="18" charset="0"/>
              </a:rPr>
              <a:t>optimize</a:t>
            </a:r>
            <a:r>
              <a:rPr lang="fr-FR" dirty="0" smtClean="0">
                <a:solidFill>
                  <a:srgbClr val="3333FF"/>
                </a:solidFill>
                <a:latin typeface="Palatino Linotype" pitchFamily="18" charset="0"/>
              </a:rPr>
              <a:t> the </a:t>
            </a:r>
            <a:r>
              <a:rPr lang="fr-FR" dirty="0" err="1" smtClean="0">
                <a:solidFill>
                  <a:srgbClr val="3333FF"/>
                </a:solidFill>
                <a:latin typeface="Palatino Linotype" pitchFamily="18" charset="0"/>
              </a:rPr>
              <a:t>geometry</a:t>
            </a:r>
            <a:r>
              <a:rPr lang="fr-FR" dirty="0" smtClean="0">
                <a:solidFill>
                  <a:srgbClr val="3333FF"/>
                </a:solidFill>
                <a:latin typeface="Palatino Linotype" pitchFamily="18" charset="0"/>
              </a:rPr>
              <a:t> (</a:t>
            </a:r>
            <a:r>
              <a:rPr lang="fr-FR" dirty="0" err="1" smtClean="0">
                <a:solidFill>
                  <a:srgbClr val="3333FF"/>
                </a:solidFill>
                <a:latin typeface="Palatino Linotype" pitchFamily="18" charset="0"/>
              </a:rPr>
              <a:t>e.g</a:t>
            </a:r>
            <a:r>
              <a:rPr lang="fr-FR" dirty="0" smtClean="0">
                <a:solidFill>
                  <a:srgbClr val="3333FF"/>
                </a:solidFill>
                <a:latin typeface="Palatino Linotype" pitchFamily="18" charset="0"/>
              </a:rPr>
              <a:t>. </a:t>
            </a:r>
            <a:r>
              <a:rPr lang="fr-FR" dirty="0" err="1" smtClean="0">
                <a:solidFill>
                  <a:srgbClr val="3333FF"/>
                </a:solidFill>
                <a:latin typeface="Palatino Linotype" pitchFamily="18" charset="0"/>
              </a:rPr>
              <a:t>minimize</a:t>
            </a:r>
            <a:r>
              <a:rPr lang="fr-FR" dirty="0" smtClean="0">
                <a:solidFill>
                  <a:srgbClr val="3333FF"/>
                </a:solidFill>
                <a:latin typeface="Palatino Linotype" pitchFamily="18" charset="0"/>
              </a:rPr>
              <a:t> the </a:t>
            </a:r>
            <a:r>
              <a:rPr lang="fr-FR" dirty="0" err="1" smtClean="0">
                <a:solidFill>
                  <a:srgbClr val="3333FF"/>
                </a:solidFill>
                <a:latin typeface="Palatino Linotype" pitchFamily="18" charset="0"/>
              </a:rPr>
              <a:t>needed</a:t>
            </a:r>
            <a:r>
              <a:rPr lang="fr-FR" dirty="0" smtClean="0">
                <a:solidFill>
                  <a:srgbClr val="3333FF"/>
                </a:solidFill>
                <a:latin typeface="Palatino Linotype" pitchFamily="18" charset="0"/>
              </a:rPr>
              <a:t> chip </a:t>
            </a:r>
            <a:r>
              <a:rPr lang="fr-FR" dirty="0" err="1" smtClean="0">
                <a:solidFill>
                  <a:srgbClr val="3333FF"/>
                </a:solidFill>
                <a:latin typeface="Palatino Linotype" pitchFamily="18" charset="0"/>
              </a:rPr>
              <a:t>coverage</a:t>
            </a:r>
            <a:r>
              <a:rPr lang="fr-FR" dirty="0" smtClean="0">
                <a:solidFill>
                  <a:srgbClr val="3333FF"/>
                </a:solidFill>
                <a:latin typeface="Palatino Linotype" pitchFamily="18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rgbClr val="CC00CC"/>
              </a:solidFill>
              <a:latin typeface="Palatino Linotype" pitchFamily="18" charset="0"/>
              <a:sym typeface="Wingdings" pitchFamily="2" charset="2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Long-Term Plans:</a:t>
            </a: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rgbClr val="663300"/>
              </a:solidFill>
              <a:latin typeface="Palatino Linotype" pitchFamily="18" charset="0"/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663300"/>
                </a:solidFill>
                <a:latin typeface="Palatino Linotype" pitchFamily="18" charset="0"/>
                <a:sym typeface="Wingdings" pitchFamily="2" charset="2"/>
              </a:rPr>
              <a:t> Improved chip functionality  Timepix3  transfer </a:t>
            </a:r>
            <a:r>
              <a:rPr lang="en-US" dirty="0" err="1" smtClean="0">
                <a:solidFill>
                  <a:srgbClr val="663300"/>
                </a:solidFill>
                <a:latin typeface="Palatino Linotype" pitchFamily="18" charset="0"/>
                <a:sym typeface="Wingdings" pitchFamily="2" charset="2"/>
              </a:rPr>
              <a:t>InGrid</a:t>
            </a:r>
            <a:r>
              <a:rPr lang="en-US" dirty="0" smtClean="0">
                <a:solidFill>
                  <a:srgbClr val="663300"/>
                </a:solidFill>
                <a:latin typeface="Palatino Linotype" pitchFamily="18" charset="0"/>
                <a:sym typeface="Wingdings" pitchFamily="2" charset="2"/>
              </a:rPr>
              <a:t> process to Timepix3</a:t>
            </a:r>
          </a:p>
          <a:p>
            <a:endParaRPr lang="en-US" dirty="0">
              <a:solidFill>
                <a:srgbClr val="663300"/>
              </a:solidFill>
              <a:latin typeface="Palatino Linotype" pitchFamily="18" charset="0"/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663300"/>
                </a:solidFill>
                <a:latin typeface="Palatino Linotype" pitchFamily="18" charset="0"/>
                <a:sym typeface="Wingdings" pitchFamily="2" charset="2"/>
              </a:rPr>
              <a:t> Adapted readout system  high-speed SRS readout for </a:t>
            </a:r>
            <a:r>
              <a:rPr lang="en-US" dirty="0" err="1" smtClean="0">
                <a:solidFill>
                  <a:srgbClr val="663300"/>
                </a:solidFill>
                <a:latin typeface="Palatino Linotype" pitchFamily="18" charset="0"/>
                <a:sym typeface="Wingdings" pitchFamily="2" charset="2"/>
              </a:rPr>
              <a:t>Timepix</a:t>
            </a:r>
            <a:r>
              <a:rPr lang="en-US" dirty="0" smtClean="0">
                <a:solidFill>
                  <a:srgbClr val="663300"/>
                </a:solidFill>
                <a:latin typeface="Palatino Linotype" pitchFamily="18" charset="0"/>
                <a:sym typeface="Wingdings" pitchFamily="2" charset="2"/>
              </a:rPr>
              <a:t>(3)(8 &amp;100 chips);</a:t>
            </a: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rgbClr val="663300"/>
              </a:solidFill>
              <a:latin typeface="Palatino Linotype" pitchFamily="18" charset="0"/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663300"/>
                </a:solidFill>
                <a:latin typeface="Palatino Linotype" pitchFamily="18" charset="0"/>
                <a:sym typeface="Wingdings" pitchFamily="2" charset="2"/>
              </a:rPr>
              <a:t> Improved mass production of </a:t>
            </a:r>
            <a:r>
              <a:rPr lang="en-US" dirty="0" err="1" smtClean="0">
                <a:solidFill>
                  <a:srgbClr val="663300"/>
                </a:solidFill>
                <a:latin typeface="Palatino Linotype" pitchFamily="18" charset="0"/>
                <a:sym typeface="Wingdings" pitchFamily="2" charset="2"/>
              </a:rPr>
              <a:t>InGrids</a:t>
            </a:r>
            <a:r>
              <a:rPr lang="en-US" dirty="0" smtClean="0">
                <a:solidFill>
                  <a:srgbClr val="663300"/>
                </a:solidFill>
                <a:latin typeface="Palatino Linotype" pitchFamily="18" charset="0"/>
                <a:sym typeface="Wingdings" pitchFamily="2" charset="2"/>
              </a:rPr>
              <a:t>  in collaboration with IZM, Berlin</a:t>
            </a: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rgbClr val="663300"/>
              </a:solidFill>
              <a:latin typeface="Palatino Linotype" pitchFamily="18" charset="0"/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663300"/>
                </a:solidFill>
                <a:latin typeface="Palatino Linotype" pitchFamily="18" charset="0"/>
                <a:sym typeface="Wingdings" pitchFamily="2" charset="2"/>
              </a:rPr>
              <a:t> Work on more realistic cooling and power pulsing;</a:t>
            </a: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rgbClr val="663300"/>
              </a:solidFill>
              <a:latin typeface="Palatino Linotype" pitchFamily="18" charset="0"/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663300"/>
                </a:solidFill>
                <a:latin typeface="Palatino Linotype" pitchFamily="18" charset="0"/>
                <a:sym typeface="Wingdings" pitchFamily="2" charset="2"/>
              </a:rPr>
              <a:t> </a:t>
            </a:r>
            <a:r>
              <a:rPr lang="fr-FR" dirty="0" err="1" smtClean="0">
                <a:solidFill>
                  <a:srgbClr val="663300"/>
                </a:solidFill>
                <a:latin typeface="Palatino Linotype" pitchFamily="18" charset="0"/>
                <a:sym typeface="Wingdings" pitchFamily="2" charset="2"/>
              </a:rPr>
              <a:t>D</a:t>
            </a:r>
            <a:r>
              <a:rPr lang="fr-FR" dirty="0" err="1" smtClean="0">
                <a:solidFill>
                  <a:srgbClr val="663300"/>
                </a:solidFill>
                <a:latin typeface="Palatino Linotype" pitchFamily="18" charset="0"/>
              </a:rPr>
              <a:t>evelop</a:t>
            </a:r>
            <a:r>
              <a:rPr lang="fr-FR" dirty="0" smtClean="0">
                <a:solidFill>
                  <a:srgbClr val="663300"/>
                </a:solidFill>
                <a:latin typeface="Palatino Linotype" pitchFamily="18" charset="0"/>
              </a:rPr>
              <a:t> a </a:t>
            </a:r>
            <a:r>
              <a:rPr lang="fr-FR" dirty="0" err="1" smtClean="0">
                <a:solidFill>
                  <a:srgbClr val="663300"/>
                </a:solidFill>
                <a:latin typeface="Palatino Linotype" pitchFamily="18" charset="0"/>
              </a:rPr>
              <a:t>backside</a:t>
            </a:r>
            <a:r>
              <a:rPr lang="fr-FR" dirty="0" smtClean="0">
                <a:solidFill>
                  <a:srgbClr val="663300"/>
                </a:solidFill>
                <a:latin typeface="Palatino Linotype" pitchFamily="18" charset="0"/>
              </a:rPr>
              <a:t> </a:t>
            </a:r>
            <a:r>
              <a:rPr lang="fr-FR" dirty="0" err="1" smtClean="0">
                <a:solidFill>
                  <a:srgbClr val="663300"/>
                </a:solidFill>
                <a:latin typeface="Palatino Linotype" pitchFamily="18" charset="0"/>
              </a:rPr>
              <a:t>connection</a:t>
            </a:r>
            <a:r>
              <a:rPr lang="fr-FR" dirty="0" smtClean="0">
                <a:solidFill>
                  <a:srgbClr val="663300"/>
                </a:solidFill>
                <a:latin typeface="Palatino Linotype" pitchFamily="18" charset="0"/>
              </a:rPr>
              <a:t> </a:t>
            </a:r>
            <a:r>
              <a:rPr lang="fr-FR" dirty="0" err="1" smtClean="0">
                <a:solidFill>
                  <a:srgbClr val="663300"/>
                </a:solidFill>
                <a:latin typeface="Palatino Linotype" pitchFamily="18" charset="0"/>
              </a:rPr>
              <a:t>technology</a:t>
            </a:r>
            <a:r>
              <a:rPr lang="fr-FR" dirty="0" smtClean="0">
                <a:solidFill>
                  <a:srgbClr val="663300"/>
                </a:solidFill>
                <a:latin typeface="Palatino Linotype" pitchFamily="18" charset="0"/>
              </a:rPr>
              <a:t> </a:t>
            </a:r>
            <a:r>
              <a:rPr lang="fr-FR" dirty="0" err="1" smtClean="0">
                <a:solidFill>
                  <a:srgbClr val="663300"/>
                </a:solidFill>
                <a:latin typeface="Palatino Linotype" pitchFamily="18" charset="0"/>
              </a:rPr>
              <a:t>both</a:t>
            </a:r>
            <a:r>
              <a:rPr lang="fr-FR" dirty="0" smtClean="0">
                <a:solidFill>
                  <a:srgbClr val="663300"/>
                </a:solidFill>
                <a:latin typeface="Palatino Linotype" pitchFamily="18" charset="0"/>
              </a:rPr>
              <a:t> for LV/data and for the HV;</a:t>
            </a:r>
            <a:endParaRPr lang="en-US" dirty="0" smtClean="0">
              <a:solidFill>
                <a:srgbClr val="663300"/>
              </a:solidFill>
              <a:latin typeface="Palatino Linotype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664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1115616" y="44451"/>
            <a:ext cx="6624736" cy="4322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1403648" y="116632"/>
            <a:ext cx="6120680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Irfu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– LAL – Kyiv Cooperation: Present and Future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548680"/>
            <a:ext cx="8828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Kyiv University made a major contributions towards optimization of geometry of large-area</a:t>
            </a:r>
          </a:p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“</a:t>
            </a:r>
            <a:r>
              <a:rPr lang="en-US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InGrid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” Detectors (Garfield ++ simulations) within the ILCTPC-Pixel Collaboration:</a:t>
            </a:r>
            <a:endParaRPr lang="fr-FR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Rectangle 37"/>
          <p:cNvSpPr>
            <a:spLocks noChangeArrowheads="1"/>
          </p:cNvSpPr>
          <p:nvPr/>
        </p:nvSpPr>
        <p:spPr bwMode="auto">
          <a:xfrm>
            <a:off x="2038276" y="2513583"/>
            <a:ext cx="3295650" cy="987425"/>
          </a:xfrm>
          <a:prstGeom prst="rect">
            <a:avLst/>
          </a:prstGeom>
          <a:solidFill>
            <a:srgbClr val="FFC000">
              <a:alpha val="1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ru-RU" sz="1000"/>
              <a:t>Effect of geometry deviations</a:t>
            </a:r>
            <a:endParaRPr lang="ru-RU" altLang="ru-RU" sz="1000"/>
          </a:p>
        </p:txBody>
      </p:sp>
      <p:sp>
        <p:nvSpPr>
          <p:cNvPr id="6" name="Rectangle 31"/>
          <p:cNvSpPr>
            <a:spLocks noChangeArrowheads="1"/>
          </p:cNvSpPr>
          <p:nvPr/>
        </p:nvSpPr>
        <p:spPr bwMode="auto">
          <a:xfrm>
            <a:off x="5508551" y="1273745"/>
            <a:ext cx="3168650" cy="2227263"/>
          </a:xfrm>
          <a:prstGeom prst="rect">
            <a:avLst/>
          </a:prstGeom>
          <a:solidFill>
            <a:srgbClr val="FFC000">
              <a:alpha val="1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ru-RU" sz="1100"/>
              <a:t>Effect of gaps</a:t>
            </a:r>
          </a:p>
          <a:p>
            <a:pPr eaLnBrk="1" hangingPunct="1"/>
            <a:r>
              <a:rPr lang="en-US" altLang="ru-RU" sz="1100"/>
              <a:t>between chips</a:t>
            </a:r>
            <a:endParaRPr lang="ru-RU" altLang="ru-RU" sz="110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76" y="1869058"/>
            <a:ext cx="8255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8" b="8066"/>
          <a:stretch>
            <a:fillRect/>
          </a:stretch>
        </p:blipFill>
        <p:spPr bwMode="auto">
          <a:xfrm>
            <a:off x="782563" y="1435670"/>
            <a:ext cx="11938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751" y="1351533"/>
            <a:ext cx="1406525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01" y="1356295"/>
            <a:ext cx="10668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638" y="1394395"/>
            <a:ext cx="15525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Объект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13" y="1873820"/>
            <a:ext cx="13525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13" y="2683445"/>
            <a:ext cx="138271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Объект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13" y="1864295"/>
            <a:ext cx="134302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13" y="2672333"/>
            <a:ext cx="1343025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138" y="2799333"/>
            <a:ext cx="7985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88" y="2740595"/>
            <a:ext cx="668338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563" y="2735833"/>
            <a:ext cx="8509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6" r="8997"/>
          <a:stretch>
            <a:fillRect/>
          </a:stretch>
        </p:blipFill>
        <p:spPr bwMode="auto">
          <a:xfrm>
            <a:off x="755576" y="2799333"/>
            <a:ext cx="11049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Down Arrow 7"/>
          <p:cNvSpPr>
            <a:spLocks noChangeArrowheads="1"/>
          </p:cNvSpPr>
          <p:nvPr/>
        </p:nvSpPr>
        <p:spPr bwMode="auto">
          <a:xfrm>
            <a:off x="1308026" y="2475483"/>
            <a:ext cx="142875" cy="265112"/>
          </a:xfrm>
          <a:prstGeom prst="downArrow">
            <a:avLst>
              <a:gd name="adj1" fmla="val 50000"/>
              <a:gd name="adj2" fmla="val 50246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" name="TextBox 20"/>
          <p:cNvSpPr txBox="1"/>
          <p:nvPr/>
        </p:nvSpPr>
        <p:spPr>
          <a:xfrm>
            <a:off x="261688" y="4221088"/>
            <a:ext cx="33201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99"/>
                </a:solidFill>
                <a:latin typeface="Palatino Linotype" panose="02040502050505030304" pitchFamily="18" charset="0"/>
              </a:rPr>
              <a:t>LAL/Kyiv U/IRFU/CERN </a:t>
            </a:r>
          </a:p>
          <a:p>
            <a:r>
              <a:rPr lang="en-US" dirty="0" smtClean="0">
                <a:solidFill>
                  <a:srgbClr val="000099"/>
                </a:solidFill>
                <a:latin typeface="Palatino Linotype" panose="02040502050505030304" pitchFamily="18" charset="0"/>
              </a:rPr>
              <a:t>     Cooperation on LEETECH </a:t>
            </a:r>
          </a:p>
          <a:p>
            <a:r>
              <a:rPr lang="en-US" dirty="0" smtClean="0">
                <a:solidFill>
                  <a:srgbClr val="000099"/>
                </a:solidFill>
                <a:latin typeface="Palatino Linotype" panose="02040502050505030304" pitchFamily="18" charset="0"/>
              </a:rPr>
              <a:t>     Platform / PHIL @ LAL:</a:t>
            </a:r>
          </a:p>
          <a:p>
            <a:r>
              <a:rPr lang="en-US" dirty="0" smtClean="0">
                <a:solidFill>
                  <a:srgbClr val="000099"/>
                </a:solidFill>
                <a:latin typeface="Palatino Linotype" panose="02040502050505030304" pitchFamily="18" charset="0"/>
              </a:rPr>
              <a:t>    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Magnet (CERN) + Collimators</a:t>
            </a: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(Kyiv University)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3" name="Picture 11" descr="INR_Bur_Fed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806" y="3717032"/>
            <a:ext cx="2284413" cy="2047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sb\LEETECH\Meetings\leetech_20140603\20140522_131217_resized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046" y="3769737"/>
            <a:ext cx="2666410" cy="199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36961" y="6021288"/>
            <a:ext cx="8527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Ultimate goal is to develop experimental setup with “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InGrid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” Detectors @ Kyiv </a:t>
            </a:r>
          </a:p>
          <a:p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university (</a:t>
            </a:r>
            <a:r>
              <a:rPr lang="en-US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optimization of detector characteristics and educational setup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088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75480" y="6170486"/>
            <a:ext cx="2133600" cy="476250"/>
          </a:xfrm>
        </p:spPr>
        <p:txBody>
          <a:bodyPr/>
          <a:lstStyle/>
          <a:p>
            <a:pPr>
              <a:defRPr/>
            </a:pPr>
            <a:fld id="{D7DA6A43-22BC-4F83-A638-708C127A6657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  <p:sp>
        <p:nvSpPr>
          <p:cNvPr id="4" name="Text Box 45"/>
          <p:cNvSpPr txBox="1">
            <a:spLocks noChangeArrowheads="1"/>
          </p:cNvSpPr>
          <p:nvPr/>
        </p:nvSpPr>
        <p:spPr bwMode="auto">
          <a:xfrm>
            <a:off x="511308" y="6562304"/>
            <a:ext cx="8208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i="1" dirty="0" err="1" smtClean="0">
                <a:solidFill>
                  <a:srgbClr val="0070C0"/>
                </a:solidFill>
              </a:rPr>
              <a:t>O.Bezshyyko</a:t>
            </a:r>
            <a:r>
              <a:rPr lang="en-US" sz="1000" b="1" i="1" dirty="0" smtClean="0">
                <a:solidFill>
                  <a:srgbClr val="0070C0"/>
                </a:solidFill>
              </a:rPr>
              <a:t>, 2-nd </a:t>
            </a:r>
            <a:r>
              <a:rPr lang="en-US" sz="1000" b="1" i="1" dirty="0">
                <a:solidFill>
                  <a:srgbClr val="0070C0"/>
                </a:solidFill>
              </a:rPr>
              <a:t>French-Ukrainian workshop on the instrumentation developments for </a:t>
            </a:r>
            <a:r>
              <a:rPr lang="en-US" sz="1000" b="1" i="1" dirty="0" smtClean="0">
                <a:solidFill>
                  <a:srgbClr val="0070C0"/>
                </a:solidFill>
              </a:rPr>
              <a:t>HEP, October  1-3, </a:t>
            </a:r>
            <a:r>
              <a:rPr lang="en-US" sz="1000" b="1" i="1" dirty="0" err="1" smtClean="0">
                <a:solidFill>
                  <a:srgbClr val="0070C0"/>
                </a:solidFill>
              </a:rPr>
              <a:t>Orsay</a:t>
            </a:r>
            <a:endParaRPr lang="en-US" altLang="ru-RU" sz="10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1872" y="1338037"/>
            <a:ext cx="74888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1. </a:t>
            </a:r>
            <a:r>
              <a:rPr lang="en-US" b="1" dirty="0"/>
              <a:t>S</a:t>
            </a:r>
            <a:r>
              <a:rPr lang="en-US" b="1" dirty="0" smtClean="0"/>
              <a:t>imulation of geometry for 100 </a:t>
            </a:r>
            <a:r>
              <a:rPr lang="en-US" b="1" dirty="0"/>
              <a:t>chip </a:t>
            </a:r>
            <a:r>
              <a:rPr lang="en-US" b="1" dirty="0" smtClean="0"/>
              <a:t>module (96=12</a:t>
            </a:r>
            <a:r>
              <a:rPr lang="uk-UA" b="1" dirty="0" smtClean="0"/>
              <a:t>х8</a:t>
            </a:r>
            <a:r>
              <a:rPr lang="en-US" b="1" dirty="0" smtClean="0"/>
              <a:t>)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2. Development of test platform for </a:t>
            </a:r>
            <a:r>
              <a:rPr lang="en-US" b="1" dirty="0" err="1" smtClean="0"/>
              <a:t>Micromegas</a:t>
            </a:r>
            <a:r>
              <a:rPr lang="en-US" b="1" dirty="0" smtClean="0"/>
              <a:t> detector at the          	Nuclear Physics Department Kyiv University (in Ukraine)</a:t>
            </a:r>
            <a:endParaRPr lang="ru-RU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67" y="1800229"/>
            <a:ext cx="188595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862" y="1868270"/>
            <a:ext cx="1745458" cy="124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99740" y="3492473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C000"/>
                </a:solidFill>
              </a:rPr>
              <a:t>?</a:t>
            </a:r>
            <a:endParaRPr lang="ru-RU" sz="4000" dirty="0">
              <a:solidFill>
                <a:srgbClr val="FFC000"/>
              </a:solidFill>
            </a:endParaRPr>
          </a:p>
        </p:txBody>
      </p:sp>
      <p:pic>
        <p:nvPicPr>
          <p:cNvPr id="9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52" y="1885732"/>
            <a:ext cx="1256359" cy="12072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82112" y="4770507"/>
            <a:ext cx="2074490" cy="1212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238121" y="5072903"/>
            <a:ext cx="176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Detector setup</a:t>
            </a:r>
            <a:endParaRPr lang="ru-RU" dirty="0"/>
          </a:p>
        </p:txBody>
      </p:sp>
      <p:sp>
        <p:nvSpPr>
          <p:cNvPr id="12" name="Rectangle 11"/>
          <p:cNvSpPr/>
          <p:nvPr/>
        </p:nvSpPr>
        <p:spPr>
          <a:xfrm>
            <a:off x="909332" y="5043594"/>
            <a:ext cx="1628305" cy="7684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2857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1216" y="5083600"/>
            <a:ext cx="178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Gas supply system</a:t>
            </a:r>
            <a:endParaRPr lang="ru-RU" dirty="0"/>
          </a:p>
        </p:txBody>
      </p:sp>
      <p:sp>
        <p:nvSpPr>
          <p:cNvPr id="14" name="Rectangle 13"/>
          <p:cNvSpPr/>
          <p:nvPr/>
        </p:nvSpPr>
        <p:spPr>
          <a:xfrm>
            <a:off x="906518" y="4257779"/>
            <a:ext cx="1631120" cy="701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09332" y="4401175"/>
            <a:ext cx="1628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Power supply</a:t>
            </a:r>
            <a:endParaRPr lang="ru-RU" dirty="0"/>
          </a:p>
        </p:txBody>
      </p:sp>
      <p:sp>
        <p:nvSpPr>
          <p:cNvPr id="16" name="Rectangle 15"/>
          <p:cNvSpPr/>
          <p:nvPr/>
        </p:nvSpPr>
        <p:spPr>
          <a:xfrm>
            <a:off x="5571397" y="5284874"/>
            <a:ext cx="1659013" cy="615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669042" y="5442679"/>
            <a:ext cx="146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DAQ - ADC</a:t>
            </a:r>
            <a:endParaRPr lang="ru-RU" dirty="0"/>
          </a:p>
        </p:txBody>
      </p:sp>
      <p:sp>
        <p:nvSpPr>
          <p:cNvPr id="18" name="Rectangle 17"/>
          <p:cNvSpPr/>
          <p:nvPr/>
        </p:nvSpPr>
        <p:spPr>
          <a:xfrm>
            <a:off x="7646509" y="4401175"/>
            <a:ext cx="972566" cy="1520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921872" y="5952065"/>
            <a:ext cx="1615765" cy="615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/>
          <p:cNvSpPr/>
          <p:nvPr/>
        </p:nvSpPr>
        <p:spPr>
          <a:xfrm>
            <a:off x="1018599" y="6076098"/>
            <a:ext cx="1434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Gas </a:t>
            </a:r>
            <a:r>
              <a:rPr lang="en-US" dirty="0" smtClean="0"/>
              <a:t>storage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7725375" y="4886852"/>
            <a:ext cx="81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</a:t>
            </a:r>
            <a:endParaRPr lang="ru-RU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1641952" y="5817519"/>
            <a:ext cx="0" cy="13454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537637" y="5508713"/>
            <a:ext cx="54447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16" idx="1"/>
          </p:cNvCxnSpPr>
          <p:nvPr/>
        </p:nvCxnSpPr>
        <p:spPr>
          <a:xfrm>
            <a:off x="5156602" y="5592654"/>
            <a:ext cx="414795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234750" y="5606123"/>
            <a:ext cx="414795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537638" y="4866429"/>
            <a:ext cx="544474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5" idx="3"/>
          </p:cNvCxnSpPr>
          <p:nvPr/>
        </p:nvCxnSpPr>
        <p:spPr>
          <a:xfrm flipH="1">
            <a:off x="2537637" y="4568714"/>
            <a:ext cx="5111909" cy="1712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250464" y="4585841"/>
            <a:ext cx="0" cy="67034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514432" y="5191663"/>
            <a:ext cx="351656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866088" y="4577277"/>
            <a:ext cx="0" cy="61438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1057"/>
          <p:cNvSpPr>
            <a:spLocks noChangeArrowheads="1"/>
          </p:cNvSpPr>
          <p:nvPr/>
        </p:nvSpPr>
        <p:spPr bwMode="auto">
          <a:xfrm>
            <a:off x="1115616" y="44451"/>
            <a:ext cx="6624736" cy="4322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32" name="WordArt 1058"/>
          <p:cNvSpPr>
            <a:spLocks noChangeArrowheads="1" noChangeShapeType="1" noTextEdit="1"/>
          </p:cNvSpPr>
          <p:nvPr/>
        </p:nvSpPr>
        <p:spPr bwMode="auto">
          <a:xfrm>
            <a:off x="1403648" y="116632"/>
            <a:ext cx="6120680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Kyiv University in the Pixel Consortium: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Present and Future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16230" y="827604"/>
            <a:ext cx="4296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See O.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Bezshyyko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presentation on Oct. 1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09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99319" y="699230"/>
            <a:ext cx="2744681" cy="2578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07504" y="44624"/>
            <a:ext cx="8928992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7504" y="692696"/>
            <a:ext cx="4953279" cy="25853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Micromegas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GEM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Thick-GEM,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Hole-Type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and RETGEM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MPDG with CMOS pixel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ASICs (“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InGrid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”)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Micro-Pixel Chamber (</a:t>
            </a:r>
            <a:r>
              <a:rPr lang="en-US" dirty="0" err="1" smtClean="0">
                <a:solidFill>
                  <a:srgbClr val="FF0000"/>
                </a:solidFill>
                <a:latin typeface="Symbol" panose="05050102010706020507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PIC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)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16" descr="bottom2 copy"/>
          <p:cNvPicPr>
            <a:picLocks noChangeAspect="1" noChangeArrowheads="1"/>
          </p:cNvPicPr>
          <p:nvPr/>
        </p:nvPicPr>
        <p:blipFill>
          <a:blip r:embed="rId2" cstate="print"/>
          <a:srcRect l="-932" t="18729" r="8897" b="18729"/>
          <a:stretch>
            <a:fillRect/>
          </a:stretch>
        </p:blipFill>
        <p:spPr bwMode="auto">
          <a:xfrm>
            <a:off x="5486400" y="5545261"/>
            <a:ext cx="1600200" cy="1226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399" y="5563771"/>
            <a:ext cx="1833563" cy="124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438698" y="5257034"/>
            <a:ext cx="1270094" cy="176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4305" y="3789040"/>
            <a:ext cx="1577975" cy="1656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elmic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1024" y="5566747"/>
            <a:ext cx="1577975" cy="124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detectorScheme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3807549"/>
            <a:ext cx="183356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804770" y="3730749"/>
            <a:ext cx="1624230" cy="1836792"/>
            <a:chOff x="2880" y="1772"/>
            <a:chExt cx="528" cy="688"/>
          </a:xfrm>
        </p:grpSpPr>
        <p:pic>
          <p:nvPicPr>
            <p:cNvPr id="12" name="Picture 11" descr="charge_transfer_avalanch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80" y="1813"/>
              <a:ext cx="528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2928" y="2352"/>
              <a:ext cx="376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000" b="1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Electrons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3047" y="1772"/>
              <a:ext cx="220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Ions</a:t>
              </a: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3047" y="2181"/>
              <a:ext cx="234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FFFFFF"/>
                  </a:solidFill>
                  <a:cs typeface="Arial" charset="0"/>
                </a:rPr>
                <a:t>60 %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2936" y="2068"/>
              <a:ext cx="233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cs typeface="Arial" charset="0"/>
                </a:rPr>
                <a:t>40 %</a:t>
              </a:r>
            </a:p>
          </p:txBody>
        </p:sp>
      </p:grp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76" y="3820666"/>
            <a:ext cx="1695812" cy="162515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18" name="Picture 43" descr="vuilleumierbi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0208" y="5573266"/>
            <a:ext cx="1653480" cy="124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179512" y="3356992"/>
            <a:ext cx="1446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Micromegas</a:t>
            </a:r>
            <a:endParaRPr lang="en-US" dirty="0">
              <a:solidFill>
                <a:srgbClr val="0000CC"/>
              </a:solidFill>
              <a:latin typeface="Palatino Linotype" panose="02040502050505030304" pitchFamily="18" charset="0"/>
              <a:cs typeface="Arial" charset="0"/>
            </a:endParaRPr>
          </a:p>
        </p:txBody>
      </p:sp>
      <p:sp>
        <p:nvSpPr>
          <p:cNvPr id="20" name="Text Box 46"/>
          <p:cNvSpPr txBox="1">
            <a:spLocks noChangeArrowheads="1"/>
          </p:cNvSpPr>
          <p:nvPr/>
        </p:nvSpPr>
        <p:spPr bwMode="auto">
          <a:xfrm>
            <a:off x="2267755" y="3356992"/>
            <a:ext cx="7200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GEM</a:t>
            </a:r>
          </a:p>
        </p:txBody>
      </p:sp>
      <p:sp>
        <p:nvSpPr>
          <p:cNvPr id="21" name="Text Box 47"/>
          <p:cNvSpPr txBox="1">
            <a:spLocks noChangeArrowheads="1"/>
          </p:cNvSpPr>
          <p:nvPr/>
        </p:nvSpPr>
        <p:spPr bwMode="auto">
          <a:xfrm>
            <a:off x="3989024" y="3356992"/>
            <a:ext cx="10534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THGEM</a:t>
            </a:r>
          </a:p>
        </p:txBody>
      </p:sp>
      <p:sp>
        <p:nvSpPr>
          <p:cNvPr id="22" name="Text Box 48"/>
          <p:cNvSpPr txBox="1">
            <a:spLocks noChangeArrowheads="1"/>
          </p:cNvSpPr>
          <p:nvPr/>
        </p:nvSpPr>
        <p:spPr bwMode="auto">
          <a:xfrm>
            <a:off x="5796136" y="3347700"/>
            <a:ext cx="856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MHSP</a:t>
            </a:r>
          </a:p>
        </p:txBody>
      </p:sp>
      <p:sp>
        <p:nvSpPr>
          <p:cNvPr id="23" name="Text Box 49"/>
          <p:cNvSpPr txBox="1">
            <a:spLocks noChangeArrowheads="1"/>
          </p:cNvSpPr>
          <p:nvPr/>
        </p:nvSpPr>
        <p:spPr bwMode="auto">
          <a:xfrm>
            <a:off x="7643284" y="5502051"/>
            <a:ext cx="87395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InGrid</a:t>
            </a:r>
            <a:endParaRPr lang="en-US" dirty="0">
              <a:solidFill>
                <a:srgbClr val="0000CC"/>
              </a:solidFill>
              <a:latin typeface="Palatino Linotype" panose="02040502050505030304" pitchFamily="18" charset="0"/>
              <a:cs typeface="Arial" charset="0"/>
            </a:endParaRPr>
          </a:p>
        </p:txBody>
      </p:sp>
      <p:sp>
        <p:nvSpPr>
          <p:cNvPr id="24" name="WordArt 34"/>
          <p:cNvSpPr>
            <a:spLocks noChangeArrowheads="1" noChangeShapeType="1" noTextEdit="1"/>
          </p:cNvSpPr>
          <p:nvPr/>
        </p:nvSpPr>
        <p:spPr bwMode="auto">
          <a:xfrm>
            <a:off x="323528" y="189384"/>
            <a:ext cx="8568952" cy="3426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Micro-Pattern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Gaseous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Detector Technologies for Future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Physics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Projects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25" name="Picture 3" descr="uPICstrc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93680" y="3789040"/>
            <a:ext cx="1773166" cy="1656184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</p:spPr>
      </p:pic>
      <p:sp>
        <p:nvSpPr>
          <p:cNvPr id="26" name="Text Box 46"/>
          <p:cNvSpPr txBox="1">
            <a:spLocks noChangeArrowheads="1"/>
          </p:cNvSpPr>
          <p:nvPr/>
        </p:nvSpPr>
        <p:spPr bwMode="auto">
          <a:xfrm>
            <a:off x="7724130" y="3361417"/>
            <a:ext cx="699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CC"/>
                </a:solidFill>
                <a:latin typeface="Symbol" panose="05050102010706020507" pitchFamily="18" charset="2"/>
                <a:cs typeface="Arial" charset="0"/>
              </a:rPr>
              <a:t>m</a:t>
            </a:r>
            <a:r>
              <a:rPr lang="en-US" dirty="0" err="1" smtClean="0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PIC</a:t>
            </a:r>
            <a:endParaRPr lang="en-US" dirty="0">
              <a:solidFill>
                <a:srgbClr val="0000CC"/>
              </a:solidFill>
              <a:latin typeface="Palatino Linotype" panose="02040502050505030304" pitchFamily="18" charset="0"/>
              <a:cs typeface="Arial" charset="0"/>
            </a:endParaRPr>
          </a:p>
        </p:txBody>
      </p:sp>
      <p:pic>
        <p:nvPicPr>
          <p:cNvPr id="27" name="Picture 8" descr="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24531" y="699230"/>
            <a:ext cx="1235131" cy="12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99319" y="1067353"/>
            <a:ext cx="2704310" cy="221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7061147" y="692696"/>
            <a:ext cx="156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Rate Capability: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MWPC vs MSGC</a:t>
            </a:r>
            <a:endParaRPr lang="en-US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506" y="1988623"/>
            <a:ext cx="1277156" cy="128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03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521772"/>
              </p:ext>
            </p:extLst>
          </p:nvPr>
        </p:nvGraphicFramePr>
        <p:xfrm>
          <a:off x="6012160" y="2831744"/>
          <a:ext cx="3131840" cy="2139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HOTO-PAINT" r:id="rId3" imgW="7225397" imgH="5447619" progId="">
                  <p:embed/>
                </p:oleObj>
              </mc:Choice>
              <mc:Fallback>
                <p:oleObj name="PHOTO-PAINT" r:id="rId3" imgW="7225397" imgH="54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2831744"/>
                        <a:ext cx="3131840" cy="21390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692697"/>
            <a:ext cx="3096344" cy="208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6066" y="692697"/>
            <a:ext cx="2763898" cy="427809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High Rate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Capability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CC0066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High Gain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CC0066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High Space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Resolution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CC0066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Good Time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Resolution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Good Energy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Resolution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CC0066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Excellent Radiation </a:t>
            </a:r>
          </a:p>
          <a:p>
            <a:pPr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      Hardness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CC0066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Ion Backflow Reduction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Photon Feedback </a:t>
            </a:r>
            <a:endParaRPr lang="en-US" sz="1600" dirty="0" smtClean="0">
              <a:solidFill>
                <a:srgbClr val="0000CC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       Reduction</a:t>
            </a: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  <a:cs typeface="Arial" pitchFamily="34" charset="0"/>
            </a:endParaRPr>
          </a:p>
        </p:txBody>
      </p:sp>
      <p:pic>
        <p:nvPicPr>
          <p:cNvPr id="5" name="Picture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692696"/>
            <a:ext cx="3131840" cy="20877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" name="Picture 26" descr="45154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9" y="2831744"/>
            <a:ext cx="3096344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2"/>
          <p:cNvSpPr txBox="1">
            <a:spLocks noChangeArrowheads="1"/>
          </p:cNvSpPr>
          <p:nvPr/>
        </p:nvSpPr>
        <p:spPr bwMode="auto">
          <a:xfrm>
            <a:off x="6365900" y="1268290"/>
            <a:ext cx="15184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663300"/>
                </a:solidFill>
                <a:cs typeface="Arial" charset="0"/>
              </a:rPr>
              <a:t>Micromegas</a:t>
            </a:r>
            <a:endParaRPr lang="en-US" sz="1400" dirty="0">
              <a:solidFill>
                <a:srgbClr val="663300"/>
              </a:solidFill>
              <a:cs typeface="Arial" charset="0"/>
            </a:endParaRP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3563888" y="2996482"/>
            <a:ext cx="5405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663300"/>
                </a:solidFill>
                <a:cs typeface="Arial" charset="0"/>
              </a:rPr>
              <a:t>GEM</a:t>
            </a:r>
          </a:p>
        </p:txBody>
      </p:sp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7307487" y="3356522"/>
            <a:ext cx="10809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663300"/>
                </a:solidFill>
                <a:cs typeface="Arial" charset="0"/>
              </a:rPr>
              <a:t>Micromegas</a:t>
            </a:r>
            <a:endParaRPr lang="en-US" sz="1400" dirty="0" smtClean="0">
              <a:solidFill>
                <a:srgbClr val="663300"/>
              </a:solidFill>
              <a:cs typeface="Arial" charset="0"/>
            </a:endParaRPr>
          </a:p>
        </p:txBody>
      </p:sp>
      <p:sp>
        <p:nvSpPr>
          <p:cNvPr id="10" name="Rectangle 117"/>
          <p:cNvSpPr>
            <a:spLocks noChangeArrowheads="1"/>
          </p:cNvSpPr>
          <p:nvPr/>
        </p:nvSpPr>
        <p:spPr bwMode="auto">
          <a:xfrm>
            <a:off x="4002309" y="899428"/>
            <a:ext cx="16498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en-US" b="1" dirty="0" smtClean="0">
                <a:solidFill>
                  <a:srgbClr val="CC0000"/>
                </a:solidFill>
                <a:latin typeface="Palatino Linotype" panose="02040502050505030304" pitchFamily="18" charset="0"/>
              </a:rPr>
              <a:t>2x10</a:t>
            </a:r>
            <a:r>
              <a:rPr lang="en-US" b="1" baseline="30000" dirty="0" smtClean="0">
                <a:solidFill>
                  <a:srgbClr val="CC0000"/>
                </a:solidFill>
                <a:latin typeface="Palatino Linotype" panose="02040502050505030304" pitchFamily="18" charset="0"/>
              </a:rPr>
              <a:t>6</a:t>
            </a:r>
            <a:r>
              <a:rPr lang="en-US" b="1" dirty="0" smtClean="0">
                <a:solidFill>
                  <a:srgbClr val="CC0000"/>
                </a:solidFill>
                <a:latin typeface="Palatino Linotype" panose="02040502050505030304" pitchFamily="18" charset="0"/>
              </a:rPr>
              <a:t> Hz/mm</a:t>
            </a:r>
            <a:r>
              <a:rPr lang="en-US" b="1" baseline="30000" dirty="0" smtClean="0">
                <a:solidFill>
                  <a:srgbClr val="CC0000"/>
                </a:solidFill>
                <a:latin typeface="Palatino Linotype" panose="02040502050505030304" pitchFamily="18" charset="0"/>
              </a:rPr>
              <a:t>2</a:t>
            </a:r>
            <a:endParaRPr lang="en-US" b="1" baseline="30000" dirty="0">
              <a:solidFill>
                <a:srgbClr val="CC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3275856" y="764234"/>
            <a:ext cx="5405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663300"/>
                </a:solidFill>
                <a:cs typeface="Arial" charset="0"/>
              </a:rPr>
              <a:t>GEM</a:t>
            </a:r>
          </a:p>
        </p:txBody>
      </p:sp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3748088" y="1123381"/>
            <a:ext cx="531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cs typeface="Arial" charset="0"/>
              </a:rPr>
              <a:t>GEM</a:t>
            </a: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683567" y="44425"/>
            <a:ext cx="7632849" cy="576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WordArt 24"/>
          <p:cNvSpPr>
            <a:spLocks noChangeArrowheads="1" noChangeShapeType="1" noTextEdit="1"/>
          </p:cNvSpPr>
          <p:nvPr/>
        </p:nvSpPr>
        <p:spPr bwMode="auto">
          <a:xfrm>
            <a:off x="926926" y="188640"/>
            <a:ext cx="70294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Why Micro-Pattern Gaseous 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Detectors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are so attractive …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5" name="Rectangle 117"/>
          <p:cNvSpPr>
            <a:spLocks noChangeArrowheads="1"/>
          </p:cNvSpPr>
          <p:nvPr/>
        </p:nvSpPr>
        <p:spPr bwMode="auto">
          <a:xfrm>
            <a:off x="3995936" y="3428530"/>
            <a:ext cx="1664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en-US" b="1" dirty="0" smtClean="0">
                <a:solidFill>
                  <a:srgbClr val="CC0000"/>
                </a:solidFill>
                <a:latin typeface="Symbol" pitchFamily="18" charset="2"/>
              </a:rPr>
              <a:t>s</a:t>
            </a:r>
            <a:r>
              <a:rPr lang="en-US" b="1" baseline="-25000" dirty="0" smtClean="0">
                <a:solidFill>
                  <a:srgbClr val="CC0000"/>
                </a:solidFill>
                <a:latin typeface="Helvetica" charset="0"/>
              </a:rPr>
              <a:t> time</a:t>
            </a:r>
            <a:r>
              <a:rPr lang="en-US" b="1" dirty="0" smtClean="0">
                <a:solidFill>
                  <a:srgbClr val="CC0000"/>
                </a:solidFill>
                <a:latin typeface="Helvetica" charset="0"/>
              </a:rPr>
              <a:t> ~ few ns</a:t>
            </a:r>
            <a:endParaRPr lang="en-US" b="1" baseline="30000" dirty="0">
              <a:solidFill>
                <a:srgbClr val="CC0000"/>
              </a:solidFill>
              <a:latin typeface="Helvetica" charset="0"/>
            </a:endParaRPr>
          </a:p>
        </p:txBody>
      </p:sp>
      <p:sp>
        <p:nvSpPr>
          <p:cNvPr id="16" name="Rectangle 117"/>
          <p:cNvSpPr>
            <a:spLocks noChangeArrowheads="1"/>
          </p:cNvSpPr>
          <p:nvPr/>
        </p:nvSpPr>
        <p:spPr bwMode="auto">
          <a:xfrm>
            <a:off x="6444208" y="1556792"/>
            <a:ext cx="21307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en-US" b="1" dirty="0" err="1" smtClean="0">
                <a:solidFill>
                  <a:srgbClr val="CC0000"/>
                </a:solidFill>
                <a:latin typeface="Symbol" pitchFamily="18" charset="2"/>
              </a:rPr>
              <a:t>s</a:t>
            </a:r>
            <a:r>
              <a:rPr lang="en-US" b="1" baseline="-25000" dirty="0" err="1" smtClean="0">
                <a:solidFill>
                  <a:srgbClr val="CC0000"/>
                </a:solidFill>
                <a:latin typeface="Helvetica" charset="0"/>
              </a:rPr>
              <a:t>space</a:t>
            </a:r>
            <a:r>
              <a:rPr lang="en-US" b="1" dirty="0" smtClean="0">
                <a:solidFill>
                  <a:srgbClr val="CC0000"/>
                </a:solidFill>
                <a:latin typeface="Helvetica" charset="0"/>
              </a:rPr>
              <a:t> </a:t>
            </a:r>
            <a:r>
              <a:rPr lang="en-US" b="1" dirty="0">
                <a:solidFill>
                  <a:srgbClr val="CC0000"/>
                </a:solidFill>
                <a:latin typeface="Helvetica" charset="0"/>
              </a:rPr>
              <a:t>~ </a:t>
            </a:r>
            <a:r>
              <a:rPr lang="en-US" b="1" dirty="0" smtClean="0">
                <a:solidFill>
                  <a:srgbClr val="CC0000"/>
                </a:solidFill>
                <a:latin typeface="Helvetica" charset="0"/>
              </a:rPr>
              <a:t> 15-40 </a:t>
            </a:r>
            <a:r>
              <a:rPr lang="en-US" b="1" dirty="0" smtClean="0">
                <a:solidFill>
                  <a:srgbClr val="CC0000"/>
                </a:solidFill>
                <a:latin typeface="Symbol" pitchFamily="18" charset="2"/>
              </a:rPr>
              <a:t>m</a:t>
            </a:r>
            <a:r>
              <a:rPr lang="en-US" b="1" dirty="0" smtClean="0">
                <a:solidFill>
                  <a:srgbClr val="CC0000"/>
                </a:solidFill>
                <a:latin typeface="Helvetica" charset="0"/>
              </a:rPr>
              <a:t>m</a:t>
            </a:r>
            <a:r>
              <a:rPr lang="en-US" b="1" dirty="0" smtClean="0">
                <a:solidFill>
                  <a:srgbClr val="CC0000"/>
                </a:solidFill>
              </a:rPr>
              <a:t> </a:t>
            </a:r>
            <a:endParaRPr lang="en-US" b="1" baseline="30000" dirty="0">
              <a:solidFill>
                <a:srgbClr val="CC0000"/>
              </a:solidFill>
              <a:latin typeface="Helvetic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970" y="4941168"/>
            <a:ext cx="4232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Palatino Linotype" panose="02040502050505030304" pitchFamily="18" charset="0"/>
              </a:rPr>
              <a:t>One of the recent reviews describing 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t</a:t>
            </a:r>
            <a:r>
              <a:rPr lang="en-US" dirty="0" smtClean="0">
                <a:latin typeface="Palatino Linotype" panose="02040502050505030304" pitchFamily="18" charset="0"/>
              </a:rPr>
              <a:t>he progress of the RD51 collaboration:</a:t>
            </a:r>
            <a:endParaRPr lang="fr-FR" dirty="0">
              <a:latin typeface="Palatino Linotype" panose="02040502050505030304" pitchFamily="18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13176"/>
            <a:ext cx="4550892" cy="184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0" y="5589240"/>
            <a:ext cx="2878286" cy="75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17" y="6194251"/>
            <a:ext cx="22764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9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mph" presetSubtype="2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to="1.5" calcmode="lin" valueType="num">
                                      <p:cBhvr override="childStyl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mph" presetSubtype="2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to="1.5" calcmode="lin" valueType="num">
                                      <p:cBhvr override="childStyle"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mph" presetSubtype="2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to="1.5" calcmode="lin" valueType="num">
                                      <p:cBhvr override="childStyle">
                                        <p:cTn id="1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5" grpId="0"/>
      <p:bldP spid="15" grpId="1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692696"/>
            <a:ext cx="8999984" cy="453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正方形/長方形 4"/>
          <p:cNvSpPr/>
          <p:nvPr/>
        </p:nvSpPr>
        <p:spPr>
          <a:xfrm>
            <a:off x="403206" y="3045400"/>
            <a:ext cx="8021729" cy="78581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4" name="直線コネクタ 8"/>
          <p:cNvCxnSpPr/>
          <p:nvPr/>
        </p:nvCxnSpPr>
        <p:spPr>
          <a:xfrm rot="5400000" flipH="1" flipV="1">
            <a:off x="357035" y="3438309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10"/>
          <p:cNvCxnSpPr/>
          <p:nvPr/>
        </p:nvCxnSpPr>
        <p:spPr>
          <a:xfrm rot="5400000" flipH="1" flipV="1">
            <a:off x="606274" y="2259582"/>
            <a:ext cx="928694" cy="64294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11"/>
          <p:cNvSpPr txBox="1"/>
          <p:nvPr/>
        </p:nvSpPr>
        <p:spPr>
          <a:xfrm rot="18396619">
            <a:off x="460499" y="234739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1988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7" name="テキスト ボックス 14"/>
          <p:cNvSpPr txBox="1"/>
          <p:nvPr/>
        </p:nvSpPr>
        <p:spPr>
          <a:xfrm>
            <a:off x="0" y="1797285"/>
            <a:ext cx="230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MSGC (ILL, A. </a:t>
            </a:r>
            <a:r>
              <a:rPr lang="en-US" altLang="ja-JP" dirty="0" err="1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Oed</a:t>
            </a:r>
            <a:r>
              <a:rPr lang="en-US" altLang="ja-JP" dirty="0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)</a:t>
            </a:r>
            <a:endParaRPr lang="ja-JP" altLang="en-US" dirty="0">
              <a:solidFill>
                <a:srgbClr val="CC00CC"/>
              </a:solidFill>
              <a:latin typeface="Palatino Linotype" panose="02040502050505030304" pitchFamily="18" charset="0"/>
              <a:ea typeface="ＭＳ Ｐゴシック" pitchFamily="50" charset="-128"/>
            </a:endParaRPr>
          </a:p>
        </p:txBody>
      </p:sp>
      <p:cxnSp>
        <p:nvCxnSpPr>
          <p:cNvPr id="8" name="直線コネクタ 15"/>
          <p:cNvCxnSpPr/>
          <p:nvPr/>
        </p:nvCxnSpPr>
        <p:spPr>
          <a:xfrm rot="5400000" flipH="1" flipV="1">
            <a:off x="3154364" y="3438309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16"/>
          <p:cNvCxnSpPr/>
          <p:nvPr/>
        </p:nvCxnSpPr>
        <p:spPr>
          <a:xfrm rot="5400000" flipH="1" flipV="1">
            <a:off x="3367884" y="2152425"/>
            <a:ext cx="1071570" cy="71438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17"/>
          <p:cNvSpPr txBox="1"/>
          <p:nvPr/>
        </p:nvSpPr>
        <p:spPr>
          <a:xfrm>
            <a:off x="4320480" y="1941301"/>
            <a:ext cx="2436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GEM (CERN, F. </a:t>
            </a:r>
            <a:r>
              <a:rPr lang="en-US" altLang="ja-JP" dirty="0" err="1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Sauli</a:t>
            </a:r>
            <a:r>
              <a:rPr lang="en-US" altLang="ja-JP" dirty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)</a:t>
            </a:r>
            <a:endParaRPr lang="ja-JP" altLang="en-US" dirty="0">
              <a:solidFill>
                <a:srgbClr val="CC00CC"/>
              </a:solidFill>
              <a:latin typeface="Palatino Linotype" panose="02040502050505030304" pitchFamily="18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11" name="テキスト ボックス 18"/>
          <p:cNvSpPr txBox="1"/>
          <p:nvPr/>
        </p:nvSpPr>
        <p:spPr>
          <a:xfrm rot="18396619">
            <a:off x="3259697" y="227538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1996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12" name="テキスト ボックス 19"/>
          <p:cNvSpPr txBox="1"/>
          <p:nvPr/>
        </p:nvSpPr>
        <p:spPr>
          <a:xfrm>
            <a:off x="2448272" y="1581261"/>
            <a:ext cx="4493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err="1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MicroMEGAS</a:t>
            </a:r>
            <a:r>
              <a:rPr lang="en-US" altLang="ja-JP" dirty="0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 </a:t>
            </a:r>
            <a:r>
              <a:rPr lang="en-US" altLang="ja-JP" dirty="0" smtClean="0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(</a:t>
            </a:r>
            <a:r>
              <a:rPr lang="en-US" altLang="ja-JP" dirty="0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CEA </a:t>
            </a:r>
            <a:r>
              <a:rPr lang="en-US" altLang="ja-JP" dirty="0" err="1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Saclay</a:t>
            </a:r>
            <a:r>
              <a:rPr lang="en-US" altLang="ja-JP" dirty="0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, Y. </a:t>
            </a:r>
            <a:r>
              <a:rPr lang="en-US" altLang="ja-JP" dirty="0" err="1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Giomataris</a:t>
            </a:r>
            <a:r>
              <a:rPr lang="en-US" altLang="ja-JP" dirty="0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)</a:t>
            </a:r>
            <a:endParaRPr lang="ja-JP" altLang="en-US" dirty="0">
              <a:solidFill>
                <a:srgbClr val="CC00CC"/>
              </a:solidFill>
              <a:latin typeface="Palatino Linotype" panose="02040502050505030304" pitchFamily="18" charset="0"/>
              <a:ea typeface="ＭＳ Ｐゴシック" pitchFamily="50" charset="-128"/>
            </a:endParaRPr>
          </a:p>
        </p:txBody>
      </p:sp>
      <p:cxnSp>
        <p:nvCxnSpPr>
          <p:cNvPr id="13" name="直線コネクタ 20"/>
          <p:cNvCxnSpPr/>
          <p:nvPr/>
        </p:nvCxnSpPr>
        <p:spPr>
          <a:xfrm rot="5400000" flipH="1" flipV="1">
            <a:off x="3511554" y="3438309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21"/>
          <p:cNvCxnSpPr/>
          <p:nvPr/>
        </p:nvCxnSpPr>
        <p:spPr>
          <a:xfrm rot="5400000" flipH="1" flipV="1">
            <a:off x="3796512" y="2366739"/>
            <a:ext cx="785818" cy="5715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31"/>
          <p:cNvSpPr txBox="1"/>
          <p:nvPr/>
        </p:nvSpPr>
        <p:spPr>
          <a:xfrm rot="18396619">
            <a:off x="3646832" y="234739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1997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16" name="直線コネクタ 40"/>
          <p:cNvCxnSpPr/>
          <p:nvPr/>
        </p:nvCxnSpPr>
        <p:spPr>
          <a:xfrm rot="5400000" flipH="1" flipV="1">
            <a:off x="4654562" y="3437515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41"/>
          <p:cNvCxnSpPr/>
          <p:nvPr/>
        </p:nvCxnSpPr>
        <p:spPr>
          <a:xfrm rot="16200000" flipV="1">
            <a:off x="4905389" y="3975682"/>
            <a:ext cx="857256" cy="56832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44"/>
          <p:cNvSpPr txBox="1"/>
          <p:nvPr/>
        </p:nvSpPr>
        <p:spPr>
          <a:xfrm rot="3469957">
            <a:off x="4702687" y="404013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2000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19" name="テキスト ボックス 45"/>
          <p:cNvSpPr txBox="1"/>
          <p:nvPr/>
        </p:nvSpPr>
        <p:spPr>
          <a:xfrm>
            <a:off x="5617836" y="4545598"/>
            <a:ext cx="3122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CC00CC"/>
                </a:solidFill>
                <a:latin typeface="Symbol" panose="05050102010706020507" pitchFamily="18" charset="2"/>
                <a:ea typeface="ＭＳ Ｐゴシック" pitchFamily="50" charset="-128"/>
              </a:rPr>
              <a:t>m</a:t>
            </a:r>
            <a:r>
              <a:rPr lang="en-US" altLang="ja-JP" dirty="0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-PIC (A. Ochi, T. </a:t>
            </a:r>
            <a:r>
              <a:rPr lang="en-US" altLang="ja-JP" dirty="0" err="1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Tanimori</a:t>
            </a:r>
            <a:r>
              <a:rPr lang="en-US" altLang="ja-JP" dirty="0">
                <a:solidFill>
                  <a:srgbClr val="CC00CC"/>
                </a:solidFill>
                <a:latin typeface="Palatino Linotype" panose="02040502050505030304" pitchFamily="18" charset="0"/>
                <a:ea typeface="ＭＳ Ｐゴシック" pitchFamily="50" charset="-128"/>
              </a:rPr>
              <a:t>)</a:t>
            </a:r>
            <a:endParaRPr lang="ja-JP" altLang="en-US" dirty="0">
              <a:solidFill>
                <a:srgbClr val="CC00CC"/>
              </a:solidFill>
              <a:latin typeface="Palatino Linotype" panose="02040502050505030304" pitchFamily="18" charset="0"/>
              <a:ea typeface="ＭＳ Ｐゴシック" pitchFamily="50" charset="-128"/>
            </a:endParaRPr>
          </a:p>
        </p:txBody>
      </p:sp>
      <p:cxnSp>
        <p:nvCxnSpPr>
          <p:cNvPr id="20" name="直線コネクタ 47"/>
          <p:cNvCxnSpPr/>
          <p:nvPr/>
        </p:nvCxnSpPr>
        <p:spPr>
          <a:xfrm rot="16200000" flipV="1">
            <a:off x="3369472" y="4011401"/>
            <a:ext cx="1071570" cy="7112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52"/>
          <p:cNvSpPr txBox="1"/>
          <p:nvPr/>
        </p:nvSpPr>
        <p:spPr>
          <a:xfrm>
            <a:off x="3778896" y="4890646"/>
            <a:ext cx="4416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Capillary plate (Yamagata U., H. Sakurai)</a:t>
            </a:r>
            <a:endParaRPr lang="ja-JP" altLang="en-US" dirty="0">
              <a:solidFill>
                <a:srgbClr val="CC00CC"/>
              </a:solidFill>
              <a:latin typeface="Palatino Linotype" panose="02040502050505030304" pitchFamily="18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22" name="テキスト ボックス 55"/>
          <p:cNvSpPr txBox="1"/>
          <p:nvPr/>
        </p:nvSpPr>
        <p:spPr>
          <a:xfrm rot="3469957">
            <a:off x="3243598" y="404013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1996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23" name="直線コネクタ 56"/>
          <p:cNvCxnSpPr/>
          <p:nvPr/>
        </p:nvCxnSpPr>
        <p:spPr>
          <a:xfrm rot="5400000" flipH="1" flipV="1">
            <a:off x="6511950" y="3437515"/>
            <a:ext cx="785818" cy="158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59"/>
          <p:cNvCxnSpPr/>
          <p:nvPr/>
        </p:nvCxnSpPr>
        <p:spPr>
          <a:xfrm rot="16200000" flipV="1">
            <a:off x="6762779" y="3975684"/>
            <a:ext cx="714378" cy="42545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61"/>
          <p:cNvSpPr txBox="1"/>
          <p:nvPr/>
        </p:nvSpPr>
        <p:spPr>
          <a:xfrm rot="3469957">
            <a:off x="6560075" y="403878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2005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26" name="直線コネクタ 62"/>
          <p:cNvCxnSpPr/>
          <p:nvPr/>
        </p:nvCxnSpPr>
        <p:spPr>
          <a:xfrm rot="5400000" flipH="1" flipV="1">
            <a:off x="7815209" y="3437515"/>
            <a:ext cx="785818" cy="158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65"/>
          <p:cNvCxnSpPr/>
          <p:nvPr/>
        </p:nvCxnSpPr>
        <p:spPr>
          <a:xfrm rot="5400000" flipH="1" flipV="1">
            <a:off x="8070026" y="2402458"/>
            <a:ext cx="785818" cy="50006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68"/>
          <p:cNvSpPr txBox="1"/>
          <p:nvPr/>
        </p:nvSpPr>
        <p:spPr>
          <a:xfrm rot="18396619">
            <a:off x="7823296" y="241940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2008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29" name="テキスト ボックス 71"/>
          <p:cNvSpPr txBox="1"/>
          <p:nvPr/>
        </p:nvSpPr>
        <p:spPr>
          <a:xfrm>
            <a:off x="7147837" y="1653269"/>
            <a:ext cx="1888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RD51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collaboration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30" name="テキスト ボックス 74"/>
          <p:cNvSpPr txBox="1"/>
          <p:nvPr/>
        </p:nvSpPr>
        <p:spPr>
          <a:xfrm>
            <a:off x="7200800" y="4029533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err="1" smtClean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InGrid</a:t>
            </a:r>
            <a:endParaRPr lang="ja-JP" altLang="en-US" dirty="0">
              <a:solidFill>
                <a:srgbClr val="CC00CC"/>
              </a:solidFill>
              <a:latin typeface="Palatino Linotype" panose="02040502050505030304" pitchFamily="18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31" name="直線コネクタ 75"/>
          <p:cNvCxnSpPr/>
          <p:nvPr/>
        </p:nvCxnSpPr>
        <p:spPr>
          <a:xfrm rot="5400000" flipH="1" flipV="1">
            <a:off x="1654166" y="3437515"/>
            <a:ext cx="785818" cy="1588"/>
          </a:xfrm>
          <a:prstGeom prst="line">
            <a:avLst/>
          </a:prstGeom>
          <a:ln w="190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76"/>
          <p:cNvCxnSpPr/>
          <p:nvPr/>
        </p:nvCxnSpPr>
        <p:spPr>
          <a:xfrm rot="5400000" flipH="1" flipV="1">
            <a:off x="1956090" y="2466391"/>
            <a:ext cx="669201" cy="488819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77"/>
          <p:cNvSpPr txBox="1"/>
          <p:nvPr/>
        </p:nvSpPr>
        <p:spPr>
          <a:xfrm>
            <a:off x="2486156" y="2116706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RD28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34" name="テキスト ボックス 79"/>
          <p:cNvSpPr txBox="1"/>
          <p:nvPr/>
        </p:nvSpPr>
        <p:spPr>
          <a:xfrm rot="18396619">
            <a:off x="1759499" y="246504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1992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35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8303071" y="4597355"/>
            <a:ext cx="609600" cy="457200"/>
          </a:xfrm>
        </p:spPr>
        <p:txBody>
          <a:bodyPr/>
          <a:lstStyle/>
          <a:p>
            <a:pPr>
              <a:defRPr/>
            </a:pPr>
            <a:fld id="{3A887DF5-26BB-4D52-97D0-BDE4B11523AA}" type="slidenum">
              <a:rPr lang="ja-JP" altLang="en-US" smtClean="0">
                <a:solidFill>
                  <a:srgbClr val="FEFAC9"/>
                </a:solidFill>
              </a:rPr>
              <a:pPr>
                <a:defRPr/>
              </a:pPr>
              <a:t>4</a:t>
            </a:fld>
            <a:endParaRPr lang="ja-JP" altLang="en-US">
              <a:solidFill>
                <a:srgbClr val="FEFAC9"/>
              </a:solidFill>
            </a:endParaRPr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0" y="44624"/>
            <a:ext cx="9144000" cy="5752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37" name="WordArt 5"/>
          <p:cNvSpPr>
            <a:spLocks noChangeArrowheads="1" noChangeShapeType="1" noTextEdit="1"/>
          </p:cNvSpPr>
          <p:nvPr/>
        </p:nvSpPr>
        <p:spPr bwMode="auto">
          <a:xfrm>
            <a:off x="185445" y="188640"/>
            <a:ext cx="8707035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Historical Roadmap of the MPGD Technologies and RD51 Collaboration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cxnSp>
        <p:nvCxnSpPr>
          <p:cNvPr id="38" name="直線コネクタ 40"/>
          <p:cNvCxnSpPr/>
          <p:nvPr/>
        </p:nvCxnSpPr>
        <p:spPr>
          <a:xfrm rot="5400000" flipH="1" flipV="1">
            <a:off x="5582961" y="3413536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1"/>
          <p:cNvSpPr txBox="1"/>
          <p:nvPr/>
        </p:nvSpPr>
        <p:spPr>
          <a:xfrm rot="18396619">
            <a:off x="5557226" y="2440711"/>
            <a:ext cx="8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2003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40" name="直線コネクタ 10"/>
          <p:cNvCxnSpPr/>
          <p:nvPr/>
        </p:nvCxnSpPr>
        <p:spPr>
          <a:xfrm flipV="1">
            <a:off x="5976664" y="2301341"/>
            <a:ext cx="432048" cy="71267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187561" y="2445357"/>
            <a:ext cx="1843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LEM (</a:t>
            </a:r>
            <a:r>
              <a:rPr lang="en-US" sz="1600" dirty="0" err="1" smtClean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Periale</a:t>
            </a:r>
            <a:r>
              <a:rPr lang="en-US" sz="1600" dirty="0" smtClean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algn="ctr"/>
            <a:r>
              <a:rPr lang="en-US" sz="1600" dirty="0" smtClean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THGEM(</a:t>
            </a:r>
            <a:r>
              <a:rPr lang="en-US" sz="1600" dirty="0" err="1" smtClean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Chechik</a:t>
            </a:r>
            <a:r>
              <a:rPr lang="en-US" sz="1600" dirty="0" smtClean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)</a:t>
            </a:r>
            <a:endParaRPr lang="fr-FR" sz="1600" dirty="0">
              <a:solidFill>
                <a:srgbClr val="CC00CC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2" name="Picture 32" descr="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56" y="763022"/>
            <a:ext cx="5095743" cy="631291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35497" y="5301208"/>
            <a:ext cx="90010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Palatino Linotype" panose="02040502050505030304" pitchFamily="18" charset="0"/>
              </a:rPr>
              <a:t>Many of the Micro-Pattern Gaseous Detector </a:t>
            </a:r>
            <a:r>
              <a:rPr lang="en-US" dirty="0">
                <a:latin typeface="Palatino Linotype" panose="02040502050505030304" pitchFamily="18" charset="0"/>
              </a:rPr>
              <a:t>T</a:t>
            </a:r>
            <a:r>
              <a:rPr lang="en-US" dirty="0" smtClean="0">
                <a:latin typeface="Palatino Linotype" panose="02040502050505030304" pitchFamily="18" charset="0"/>
              </a:rPr>
              <a:t>echnologies were introduced before </a:t>
            </a:r>
          </a:p>
          <a:p>
            <a:r>
              <a:rPr lang="en-US" dirty="0" smtClean="0">
                <a:latin typeface="Palatino Linotype" panose="02040502050505030304" pitchFamily="18" charset="0"/>
              </a:rPr>
              <a:t>     the RD51 Collaboration was founded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With more techniques becoming available (or affordable), new detection concepts </a:t>
            </a:r>
          </a:p>
          <a:p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are being introduced and the existing ones are substantially improved</a:t>
            </a:r>
          </a:p>
        </p:txBody>
      </p:sp>
    </p:spTree>
    <p:extLst>
      <p:ext uri="{BB962C8B-B14F-4D97-AF65-F5344CB8AC3E}">
        <p14:creationId xmlns:p14="http://schemas.microsoft.com/office/powerpoint/2010/main" val="163362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3754" y="3907124"/>
            <a:ext cx="4896974" cy="2906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283538" y="1268761"/>
            <a:ext cx="4896974" cy="252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3528" y="87288"/>
            <a:ext cx="756084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395536" y="188640"/>
            <a:ext cx="741682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RD51 – Development of Micro-Pattern Gaseous Detector Technologies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6" name="Picture 5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5980"/>
            <a:ext cx="1008112" cy="6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496" y="3861048"/>
            <a:ext cx="4176464" cy="29546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654" indent="-342654" algn="ctr">
              <a:defRPr/>
            </a:pPr>
            <a:r>
              <a:rPr lang="en-US" sz="2000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World-wide</a:t>
            </a:r>
            <a:r>
              <a:rPr lang="en-US" sz="2000" dirty="0" smtClean="0">
                <a:solidFill>
                  <a:srgbClr val="663300"/>
                </a:solidFill>
                <a:latin typeface="Palatino Linotype" pitchFamily="18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Collaboration</a:t>
            </a:r>
            <a:r>
              <a:rPr lang="en-US" sz="2000" dirty="0" smtClean="0">
                <a:solidFill>
                  <a:srgbClr val="663300"/>
                </a:solidFill>
                <a:latin typeface="Palatino Linotype" pitchFamily="18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</a:rPr>
              <a:t>for the </a:t>
            </a:r>
          </a:p>
          <a:p>
            <a:pPr marL="342654" indent="-342654" algn="ctr">
              <a:defRPr/>
            </a:pPr>
            <a:r>
              <a:rPr lang="en-US" sz="2000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</a:rPr>
              <a:t>MPGD Developments  </a:t>
            </a:r>
            <a:r>
              <a:rPr lang="en-US" sz="2000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  <a:sym typeface="Wingdings" pitchFamily="2" charset="2"/>
              </a:rPr>
              <a:t></a:t>
            </a:r>
          </a:p>
          <a:p>
            <a:pPr marL="342654" indent="-342654" algn="ctr">
              <a:defRPr/>
            </a:pPr>
            <a:r>
              <a:rPr lang="en-US" sz="2000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RD51 (91 institute, &gt; 500 people):</a:t>
            </a:r>
          </a:p>
          <a:p>
            <a:pPr marL="342654" indent="-342654">
              <a:defRPr/>
            </a:pPr>
            <a:endParaRPr lang="en-US" dirty="0" smtClean="0">
              <a:solidFill>
                <a:srgbClr val="663300"/>
              </a:solidFill>
              <a:latin typeface="Palatino Linotype" pitchFamily="18" charset="0"/>
              <a:cs typeface="Arial" pitchFamily="34" charset="0"/>
            </a:endParaRPr>
          </a:p>
          <a:p>
            <a:pPr marL="342654" indent="-342654"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</a:rPr>
              <a:t>Large Scale R&amp;D program to </a:t>
            </a:r>
            <a:r>
              <a:rPr lang="en-US" b="1" i="1" u="sng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advance MPGD Technologies </a:t>
            </a:r>
            <a:endParaRPr lang="en-US" b="1" i="1" dirty="0" smtClean="0">
              <a:solidFill>
                <a:srgbClr val="FF0000"/>
              </a:solidFill>
              <a:latin typeface="Palatino Linotype" pitchFamily="18" charset="0"/>
              <a:cs typeface="Arial" pitchFamily="34" charset="0"/>
            </a:endParaRPr>
          </a:p>
          <a:p>
            <a:pPr marL="342654" indent="-342654" algn="ctr">
              <a:buFont typeface="Wingdings" pitchFamily="2" charset="2"/>
              <a:buChar char="v"/>
              <a:defRPr/>
            </a:pPr>
            <a:endParaRPr lang="en-US" dirty="0" smtClean="0">
              <a:solidFill>
                <a:srgbClr val="0000CC"/>
              </a:solidFill>
              <a:latin typeface="Palatino Linotype" pitchFamily="18" charset="0"/>
              <a:cs typeface="Arial" pitchFamily="34" charset="0"/>
            </a:endParaRPr>
          </a:p>
          <a:p>
            <a:pPr marL="342654" indent="-342654"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</a:rPr>
              <a:t>Access to </a:t>
            </a:r>
            <a:r>
              <a:rPr lang="en-US" b="1" i="1" u="sng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the MPGD “know- how</a:t>
            </a:r>
            <a:r>
              <a:rPr lang="en-US" b="1" i="1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”</a:t>
            </a:r>
          </a:p>
          <a:p>
            <a:pPr marL="342654" indent="-342654">
              <a:buFont typeface="Wingdings" pitchFamily="2" charset="2"/>
              <a:buChar char="v"/>
              <a:defRPr/>
            </a:pPr>
            <a:endParaRPr lang="en-US" dirty="0" smtClean="0">
              <a:solidFill>
                <a:srgbClr val="0000CC"/>
              </a:solidFill>
              <a:latin typeface="Palatino Linotype" pitchFamily="18" charset="0"/>
              <a:cs typeface="Arial" pitchFamily="34" charset="0"/>
            </a:endParaRPr>
          </a:p>
          <a:p>
            <a:pPr marL="342654" indent="-342654"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</a:rPr>
              <a:t>Foster </a:t>
            </a:r>
            <a:r>
              <a:rPr lang="en-US" b="1" i="1" u="sng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Industrial Production</a:t>
            </a:r>
          </a:p>
        </p:txBody>
      </p:sp>
      <p:pic>
        <p:nvPicPr>
          <p:cNvPr id="8" name="図 11" descr="rd51 world ma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7" y="1268760"/>
            <a:ext cx="4139953" cy="252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6512" y="62242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654" indent="-342654" algn="ctr">
              <a:defRPr/>
            </a:pP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main objective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is 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to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advance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MPGD technological development </a:t>
            </a:r>
            <a:r>
              <a:rPr lang="en-GB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and </a:t>
            </a:r>
            <a:r>
              <a:rPr lang="en-GB" dirty="0">
                <a:solidFill>
                  <a:srgbClr val="663300"/>
                </a:solidFill>
                <a:latin typeface="Palatino Linotype" panose="02040502050505030304" pitchFamily="18" charset="0"/>
              </a:rPr>
              <a:t>associated </a:t>
            </a:r>
            <a:r>
              <a:rPr lang="en-GB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electronic-readout </a:t>
            </a:r>
            <a:r>
              <a:rPr lang="en-GB" dirty="0">
                <a:solidFill>
                  <a:srgbClr val="663300"/>
                </a:solidFill>
                <a:latin typeface="Palatino Linotype" panose="02040502050505030304" pitchFamily="18" charset="0"/>
              </a:rPr>
              <a:t>systems, for applications in basic and applied research</a:t>
            </a:r>
            <a:r>
              <a:rPr lang="en-GB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”</a:t>
            </a:r>
            <a:endParaRPr lang="en-GB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/>
          </a:blip>
          <a:srcRect l="12500" t="16304" b="3657"/>
          <a:stretch>
            <a:fillRect/>
          </a:stretch>
        </p:blipFill>
        <p:spPr bwMode="auto">
          <a:xfrm>
            <a:off x="6732241" y="1853534"/>
            <a:ext cx="2448271" cy="1922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 l="12500" t="16304" b="3657"/>
          <a:stretch>
            <a:fillRect/>
          </a:stretch>
        </p:blipFill>
        <p:spPr bwMode="auto">
          <a:xfrm>
            <a:off x="4283538" y="1853534"/>
            <a:ext cx="2376694" cy="1863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4499994" y="18128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Palatino Linotype" panose="02040502050505030304" pitchFamily="18" charset="0"/>
              </a:rPr>
              <a:t>1998</a:t>
            </a:r>
            <a:endParaRPr lang="fr-FR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82679" y="181288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Palatino Linotype" panose="02040502050505030304" pitchFamily="18" charset="0"/>
              </a:rPr>
              <a:t>2014</a:t>
            </a:r>
            <a:endParaRPr lang="fr-FR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7984" y="3879046"/>
            <a:ext cx="4604146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</a:rPr>
              <a:t>Advances in photolithography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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Large Area MPGDs (~ m</a:t>
            </a:r>
            <a:r>
              <a:rPr lang="en-US" baseline="30000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 unit size)</a:t>
            </a:r>
            <a:endParaRPr lang="en-US" dirty="0" smtClean="0">
              <a:solidFill>
                <a:srgbClr val="FF0000"/>
              </a:solidFill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44957" y="4509120"/>
            <a:ext cx="369273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07504" y="3429000"/>
            <a:ext cx="4050789" cy="338554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US" sz="1600" u="sng" dirty="0" smtClean="0">
                <a:latin typeface="Palatino Linotype" panose="02040502050505030304" pitchFamily="18" charset="0"/>
                <a:hlinkClick r:id="rId7"/>
              </a:rPr>
              <a:t>http://rd51-public.web.cern.ch/rd51-public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80894" y="1268760"/>
            <a:ext cx="4527610" cy="584775"/>
          </a:xfrm>
          <a:prstGeom prst="rect">
            <a:avLst/>
          </a:prstGeom>
          <a:solidFill>
            <a:srgbClr val="FFFFCC">
              <a:alpha val="71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A </a:t>
            </a:r>
            <a:r>
              <a:rPr lang="en-US" sz="1600" u="sng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fundamental boost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is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offered </a:t>
            </a:r>
            <a:r>
              <a:rPr lang="en-US" sz="1600" u="sng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by </a:t>
            </a:r>
            <a:r>
              <a:rPr lang="en-US" sz="1600" u="sng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RD51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: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from 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isolate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MPGD developers to a world-wide net </a:t>
            </a:r>
          </a:p>
        </p:txBody>
      </p:sp>
    </p:spTree>
    <p:extLst>
      <p:ext uri="{BB962C8B-B14F-4D97-AF65-F5344CB8AC3E}">
        <p14:creationId xmlns:p14="http://schemas.microsoft.com/office/powerpoint/2010/main" val="278518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ndico.cern.ch/conferenceDisplay.py/getPic?picId=3&amp;confId=1106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6098" y="5982379"/>
            <a:ext cx="1315475" cy="851190"/>
          </a:xfrm>
          <a:prstGeom prst="rect">
            <a:avLst/>
          </a:prstGeom>
          <a:noFill/>
        </p:spPr>
      </p:pic>
      <p:pic>
        <p:nvPicPr>
          <p:cNvPr id="3" name="Picture 2" descr="D:\Paul\RD51\WG1\LargeDetectors\meetingJan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2710" y="5574523"/>
            <a:ext cx="1139370" cy="89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flipH="1">
            <a:off x="2231740" y="3464917"/>
            <a:ext cx="1921160" cy="18002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599892" y="2744837"/>
            <a:ext cx="1944216" cy="792088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4098905" y="2905780"/>
            <a:ext cx="97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FF0000"/>
                </a:solidFill>
              </a:rPr>
              <a:t>RD51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656605"/>
            <a:ext cx="21962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Large </a:t>
            </a:r>
            <a:r>
              <a:rPr lang="en-GB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A</a:t>
            </a:r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rea Detectors</a:t>
            </a:r>
          </a:p>
          <a:p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Assembly Optimization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88224" y="674112"/>
            <a:ext cx="2077813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RD51 Common Projects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Generic R&amp;D, QA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Long Term Stability</a:t>
            </a:r>
            <a:endParaRPr lang="fr-FR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54547" y="2769770"/>
            <a:ext cx="164594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Software Tools and 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Simulations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2943154"/>
            <a:ext cx="1602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MPGD Electronics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1515" y="5301208"/>
            <a:ext cx="1594981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CERN MPGD 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Workshop,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Quality Control</a:t>
            </a:r>
          </a:p>
          <a:p>
            <a:pPr algn="ctr"/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a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nd Industrialization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180" y="5982379"/>
            <a:ext cx="216955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RD51 Common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Test Beam and Lab Facilities</a:t>
            </a:r>
          </a:p>
        </p:txBody>
      </p:sp>
      <p:cxnSp>
        <p:nvCxnSpPr>
          <p:cNvPr id="13" name="Straight Arrow Connector 12"/>
          <p:cNvCxnSpPr>
            <a:stCxn id="5" idx="2"/>
          </p:cNvCxnSpPr>
          <p:nvPr/>
        </p:nvCxnSpPr>
        <p:spPr>
          <a:xfrm flipH="1">
            <a:off x="1539280" y="3140881"/>
            <a:ext cx="2060612" cy="4438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59732" y="2704767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WG5: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544108" y="3176885"/>
            <a:ext cx="1935832" cy="838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92180" y="3280831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WG4: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004555" y="1520701"/>
            <a:ext cx="1522679" cy="129178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1"/>
          </p:cNvCxnSpPr>
          <p:nvPr/>
        </p:nvCxnSpPr>
        <p:spPr>
          <a:xfrm flipH="1" flipV="1">
            <a:off x="2511388" y="1736725"/>
            <a:ext cx="1373228" cy="1124111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63788" y="1952749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WG1: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4" cstate="print"/>
          <a:srcRect l="7745" r="7745"/>
          <a:stretch>
            <a:fillRect/>
          </a:stretch>
        </p:blipFill>
        <p:spPr bwMode="auto">
          <a:xfrm>
            <a:off x="2324357" y="649387"/>
            <a:ext cx="973257" cy="99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5522350" y="1772816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WG2: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184068" y="3464917"/>
            <a:ext cx="2160240" cy="18002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19772" y="4401021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WG7: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76156" y="4329013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WG6: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25" name="Picture 24" descr="DSC004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3516" y="4794494"/>
            <a:ext cx="1183614" cy="887710"/>
          </a:xfrm>
          <a:prstGeom prst="rect">
            <a:avLst/>
          </a:prstGeom>
        </p:spPr>
      </p:pic>
      <p:pic>
        <p:nvPicPr>
          <p:cNvPr id="26" name="Picture 25" descr="oneshotimage-1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0" y="4854625"/>
            <a:ext cx="1267667" cy="1037182"/>
          </a:xfrm>
          <a:prstGeom prst="rect">
            <a:avLst/>
          </a:prstGeom>
        </p:spPr>
      </p:pic>
      <p:pic>
        <p:nvPicPr>
          <p:cNvPr id="27" name="Picture 26" descr="IMG_0004-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253" y="4901159"/>
            <a:ext cx="1428337" cy="990648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940" y="3971476"/>
            <a:ext cx="1566837" cy="121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152" y="2204864"/>
            <a:ext cx="999194" cy="886489"/>
          </a:xfrm>
          <a:prstGeom prst="rect">
            <a:avLst/>
          </a:prstGeom>
        </p:spPr>
      </p:pic>
      <p:pic>
        <p:nvPicPr>
          <p:cNvPr id="30" name="Picture 3" descr="C:\Hans\R&amp;D\RD51\WG52\Production files SRS\Trigger Pickup box\trigger-box on mm-mesh-characteristic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" y="3728068"/>
            <a:ext cx="1297632" cy="9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725117" y="4778568"/>
            <a:ext cx="2201244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Conferences /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Academia-Industry 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 Matching Events</a:t>
            </a:r>
            <a:endParaRPr lang="en-US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606" y="1275558"/>
            <a:ext cx="1806555" cy="1354382"/>
          </a:xfrm>
          <a:prstGeom prst="rect">
            <a:avLst/>
          </a:prstGeom>
        </p:spPr>
      </p:pic>
      <p:pic>
        <p:nvPicPr>
          <p:cNvPr id="33" name="Picture 32" descr="DSCN254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6200000">
            <a:off x="3250842" y="838106"/>
            <a:ext cx="1526297" cy="114472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42185" y="1462252"/>
            <a:ext cx="784746" cy="9567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154" y="1412776"/>
            <a:ext cx="1038230" cy="1038230"/>
          </a:xfrm>
          <a:prstGeom prst="rect">
            <a:avLst/>
          </a:prstGeom>
        </p:spPr>
      </p:pic>
      <p:pic>
        <p:nvPicPr>
          <p:cNvPr id="36" name="Picture 35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97" y="3318093"/>
            <a:ext cx="1545919" cy="101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2" descr="D:\Freiburg\Octopuce\P101002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26" y="620688"/>
            <a:ext cx="1322566" cy="92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1074954" y="44624"/>
            <a:ext cx="6593727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9" name="WordArt 3"/>
          <p:cNvSpPr>
            <a:spLocks noChangeArrowheads="1" noChangeShapeType="1" noTextEdit="1"/>
          </p:cNvSpPr>
          <p:nvPr/>
        </p:nvSpPr>
        <p:spPr bwMode="auto">
          <a:xfrm>
            <a:off x="2051720" y="133772"/>
            <a:ext cx="4601389" cy="2708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Future RD51 Collaboration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Activities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0" name="Picture 39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4"/>
            <a:ext cx="1008112" cy="6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Arrow Connector 40"/>
          <p:cNvCxnSpPr/>
          <p:nvPr/>
        </p:nvCxnSpPr>
        <p:spPr>
          <a:xfrm>
            <a:off x="4572000" y="3558707"/>
            <a:ext cx="0" cy="123578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13915" y="4037002"/>
            <a:ext cx="18647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WG3/NEW WG: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93" y="5579924"/>
            <a:ext cx="1635496" cy="92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4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203085" y="44450"/>
            <a:ext cx="8678979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485776" y="116632"/>
            <a:ext cx="8210550" cy="4039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Pixel Readout for Time Projection Chamber at the ILC or CLIC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2" y="683404"/>
            <a:ext cx="3860526" cy="252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55415" y="692696"/>
            <a:ext cx="5053089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Palatino Linotype" panose="02040502050505030304" pitchFamily="18" charset="0"/>
              </a:rPr>
              <a:t>MPGDs are foreseen as TPC readout for ILC</a:t>
            </a:r>
          </a:p>
          <a:p>
            <a:r>
              <a:rPr lang="en-US" dirty="0" smtClean="0">
                <a:latin typeface="Palatino Linotype" panose="02040502050505030304" pitchFamily="18" charset="0"/>
              </a:rPr>
              <a:t>or CLIC (size of </a:t>
            </a:r>
            <a:r>
              <a:rPr lang="en-US" dirty="0" err="1" smtClean="0">
                <a:latin typeface="Palatino Linotype" panose="02040502050505030304" pitchFamily="18" charset="0"/>
              </a:rPr>
              <a:t>endcaps</a:t>
            </a:r>
            <a:r>
              <a:rPr lang="en-US" dirty="0" smtClean="0">
                <a:latin typeface="Palatino Linotype" panose="02040502050505030304" pitchFamily="18" charset="0"/>
              </a:rPr>
              <a:t> of ~ 10 m</a:t>
            </a:r>
            <a:r>
              <a:rPr lang="en-US" baseline="30000" dirty="0" smtClean="0">
                <a:latin typeface="Palatino Linotype" panose="02040502050505030304" pitchFamily="18" charset="0"/>
              </a:rPr>
              <a:t>2</a:t>
            </a:r>
            <a:r>
              <a:rPr lang="en-US" dirty="0" smtClean="0">
                <a:latin typeface="Palatino Linotype" panose="02040502050505030304" pitchFamily="18" charset="0"/>
              </a:rPr>
              <a:t>):</a:t>
            </a:r>
          </a:p>
          <a:p>
            <a:endParaRPr lang="en-US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Standard pads (1x 6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mm</a:t>
            </a:r>
            <a:r>
              <a:rPr lang="en-US" baseline="30000" dirty="0">
                <a:solidFill>
                  <a:srgbClr val="FF0000"/>
                </a:solidFill>
                <a:latin typeface="Palatino Linotype" panose="02040502050505030304" pitchFamily="18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): </a:t>
            </a:r>
            <a:r>
              <a:rPr lang="en-US" dirty="0">
                <a:latin typeface="Palatino Linotype" panose="02040502050505030304" pitchFamily="18" charset="0"/>
              </a:rPr>
              <a:t>8 rows of </a:t>
            </a:r>
            <a:r>
              <a:rPr lang="en-US" dirty="0" smtClean="0">
                <a:latin typeface="Palatino Linotype" panose="02040502050505030304" pitchFamily="18" charset="0"/>
              </a:rPr>
              <a:t>detector </a:t>
            </a:r>
          </a:p>
          <a:p>
            <a:r>
              <a:rPr lang="en-US" dirty="0">
                <a:latin typeface="Palatino Linotype" panose="02040502050505030304" pitchFamily="18" charset="0"/>
              </a:rPr>
              <a:t>m</a:t>
            </a:r>
            <a:r>
              <a:rPr lang="en-US" dirty="0" smtClean="0">
                <a:latin typeface="Palatino Linotype" panose="02040502050505030304" pitchFamily="18" charset="0"/>
              </a:rPr>
              <a:t>odules (17×23 cm2); 240 </a:t>
            </a:r>
            <a:r>
              <a:rPr lang="en-US" dirty="0">
                <a:latin typeface="Palatino Linotype" panose="02040502050505030304" pitchFamily="18" charset="0"/>
              </a:rPr>
              <a:t>modules per </a:t>
            </a:r>
            <a:r>
              <a:rPr lang="en-US" dirty="0" err="1" smtClean="0">
                <a:latin typeface="Palatino Linotype" panose="02040502050505030304" pitchFamily="18" charset="0"/>
              </a:rPr>
              <a:t>endcap</a:t>
            </a:r>
            <a:endParaRPr lang="en-US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Pixel (55x 55</a:t>
            </a:r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</a:t>
            </a:r>
            <a:r>
              <a:rPr lang="en-US" baseline="30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): </a:t>
            </a:r>
            <a:r>
              <a:rPr lang="it-IT" dirty="0">
                <a:latin typeface="Palatino Linotype" panose="02040502050505030304" pitchFamily="18" charset="0"/>
              </a:rPr>
              <a:t>~100-120 chips per module</a:t>
            </a:r>
          </a:p>
          <a:p>
            <a:r>
              <a:rPr lang="it-IT" dirty="0">
                <a:latin typeface="Palatino Linotype" panose="02040502050505030304" pitchFamily="18" charset="0"/>
              </a:rPr>
              <a:t>→ 25000-30000 per endcap</a:t>
            </a:r>
            <a:endParaRPr lang="fr-FR" dirty="0">
              <a:latin typeface="Palatino Linotype" panose="0204050205050503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7944" y="2843058"/>
            <a:ext cx="5040560" cy="397031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fr-FR" dirty="0">
                <a:solidFill>
                  <a:srgbClr val="FF0000"/>
                </a:solidFill>
                <a:latin typeface="Palatino Linotype" panose="02040502050505030304" pitchFamily="18" charset="0"/>
              </a:rPr>
              <a:t>Potential </a:t>
            </a:r>
            <a:r>
              <a:rPr lang="en-US" alt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advantages of pixel TPC (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55x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55</a:t>
            </a:r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</a:t>
            </a:r>
            <a:r>
              <a:rPr lang="en-US" baseline="30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):</a:t>
            </a:r>
            <a:endParaRPr lang="en-US" altLang="fr-FR" dirty="0">
              <a:solidFill>
                <a:srgbClr val="0000CC"/>
              </a:solidFill>
              <a:latin typeface="Palatino Linotype" panose="02040502050505030304" pitchFamily="18" charset="0"/>
              <a:sym typeface="Symbol" pitchFamily="18" charset="2"/>
            </a:endParaRPr>
          </a:p>
          <a:p>
            <a:pPr>
              <a:spcBef>
                <a:spcPct val="0"/>
              </a:spcBef>
            </a:pPr>
            <a:r>
              <a:rPr lang="en-US" altLang="fr-FR" dirty="0">
                <a:solidFill>
                  <a:srgbClr val="0000CC"/>
                </a:solidFill>
                <a:latin typeface="Palatino Linotype" panose="02040502050505030304" pitchFamily="18" charset="0"/>
                <a:sym typeface="Wingdings 3" pitchFamily="18" charset="2"/>
              </a:rPr>
              <a:t>  </a:t>
            </a:r>
            <a:r>
              <a:rPr lang="en-US" altLang="fr-FR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altLang="fr-FR" dirty="0" smtClean="0">
                <a:solidFill>
                  <a:srgbClr val="0000CC"/>
                </a:solidFill>
                <a:latin typeface="Palatino Linotype" panose="02040502050505030304" pitchFamily="18" charset="0"/>
                <a:sym typeface="Symbol" pitchFamily="18" charset="2"/>
              </a:rPr>
              <a:t>very good point + momentum </a:t>
            </a:r>
            <a:r>
              <a:rPr lang="en-US" altLang="fr-FR" dirty="0">
                <a:solidFill>
                  <a:srgbClr val="0000CC"/>
                </a:solidFill>
                <a:latin typeface="Palatino Linotype" panose="02040502050505030304" pitchFamily="18" charset="0"/>
                <a:sym typeface="Symbol" pitchFamily="18" charset="2"/>
              </a:rPr>
              <a:t>resolution</a:t>
            </a:r>
          </a:p>
          <a:p>
            <a:pPr>
              <a:spcBef>
                <a:spcPct val="0"/>
              </a:spcBef>
            </a:pPr>
            <a:r>
              <a:rPr lang="en-US" altLang="fr-FR" dirty="0">
                <a:solidFill>
                  <a:srgbClr val="0000CC"/>
                </a:solidFill>
                <a:latin typeface="Palatino Linotype" panose="02040502050505030304" pitchFamily="18" charset="0"/>
                <a:sym typeface="Symbol" pitchFamily="18" charset="2"/>
              </a:rPr>
              <a:t>  </a:t>
            </a:r>
            <a:r>
              <a:rPr lang="en-US" altLang="fr-FR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altLang="fr-FR" dirty="0" err="1" smtClean="0">
                <a:solidFill>
                  <a:srgbClr val="0000CC"/>
                </a:solidFill>
                <a:latin typeface="Palatino Linotype" panose="02040502050505030304" pitchFamily="18" charset="0"/>
                <a:sym typeface="Wingdings 3" pitchFamily="18" charset="2"/>
              </a:rPr>
              <a:t>dE</a:t>
            </a:r>
            <a:r>
              <a:rPr lang="en-US" altLang="fr-FR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 3" pitchFamily="18" charset="2"/>
              </a:rPr>
              <a:t>/dx </a:t>
            </a:r>
            <a:r>
              <a:rPr lang="en-US" altLang="fr-FR" dirty="0">
                <a:solidFill>
                  <a:srgbClr val="0000CC"/>
                </a:solidFill>
                <a:latin typeface="Palatino Linotype" panose="02040502050505030304" pitchFamily="18" charset="0"/>
                <a:sym typeface="Wingdings 3" pitchFamily="18" charset="2"/>
              </a:rPr>
              <a:t>via cluster counting</a:t>
            </a:r>
          </a:p>
          <a:p>
            <a:pPr>
              <a:spcBef>
                <a:spcPct val="0"/>
              </a:spcBef>
            </a:pPr>
            <a:r>
              <a:rPr lang="en-US" altLang="fr-FR" dirty="0">
                <a:solidFill>
                  <a:srgbClr val="0000CC"/>
                </a:solidFill>
                <a:latin typeface="Palatino Linotype" panose="02040502050505030304" pitchFamily="18" charset="0"/>
                <a:sym typeface="Wingdings 3" pitchFamily="18" charset="2"/>
              </a:rPr>
              <a:t>  </a:t>
            </a:r>
            <a:r>
              <a:rPr lang="en-US" altLang="fr-FR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altLang="fr-FR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 3" pitchFamily="18" charset="2"/>
              </a:rPr>
              <a:t>frontend </a:t>
            </a:r>
            <a:r>
              <a:rPr lang="en-US" altLang="fr-FR" dirty="0">
                <a:solidFill>
                  <a:srgbClr val="0000CC"/>
                </a:solidFill>
                <a:latin typeface="Palatino Linotype" panose="02040502050505030304" pitchFamily="18" charset="0"/>
                <a:sym typeface="Wingdings 3" pitchFamily="18" charset="2"/>
              </a:rPr>
              <a:t>electronics automatically integrated (‘active endplate’)</a:t>
            </a:r>
          </a:p>
          <a:p>
            <a:pPr>
              <a:spcBef>
                <a:spcPct val="0"/>
              </a:spcBef>
            </a:pPr>
            <a:endParaRPr lang="en-US" altLang="fr-FR" dirty="0">
              <a:latin typeface="Palatino Linotype" panose="02040502050505030304" pitchFamily="18" charset="0"/>
              <a:sym typeface="Wingdings 3" pitchFamily="18" charset="2"/>
            </a:endParaRPr>
          </a:p>
          <a:p>
            <a:pPr>
              <a:spcBef>
                <a:spcPct val="0"/>
              </a:spcBef>
            </a:pPr>
            <a:r>
              <a:rPr lang="en-US" altLang="fr-FR" dirty="0">
                <a:solidFill>
                  <a:srgbClr val="FF0000"/>
                </a:solidFill>
                <a:latin typeface="Palatino Linotype" panose="02040502050505030304" pitchFamily="18" charset="0"/>
                <a:sym typeface="Wingdings 3" pitchFamily="18" charset="2"/>
              </a:rPr>
              <a:t>Potential </a:t>
            </a:r>
            <a:r>
              <a:rPr lang="en-US" altLang="fr-FR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 3" pitchFamily="18" charset="2"/>
              </a:rPr>
              <a:t>concerns:</a:t>
            </a:r>
            <a:endParaRPr lang="en-US" altLang="fr-FR" dirty="0">
              <a:solidFill>
                <a:srgbClr val="FF0000"/>
              </a:solidFill>
              <a:latin typeface="Palatino Linotype" panose="02040502050505030304" pitchFamily="18" charset="0"/>
              <a:sym typeface="Wingdings 3" pitchFamily="18" charset="2"/>
            </a:endParaRPr>
          </a:p>
          <a:p>
            <a:pPr>
              <a:spcBef>
                <a:spcPct val="0"/>
              </a:spcBef>
            </a:pPr>
            <a:r>
              <a:rPr lang="en-US" altLang="fr-FR" dirty="0">
                <a:latin typeface="Palatino Linotype" panose="02040502050505030304" pitchFamily="18" charset="0"/>
                <a:sym typeface="Wingdings 3" pitchFamily="18" charset="2"/>
              </a:rPr>
              <a:t>   </a:t>
            </a:r>
            <a:r>
              <a:rPr lang="en-US" altLang="fr-FR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altLang="fr-FR" dirty="0" smtClean="0">
                <a:latin typeface="Palatino Linotype" panose="02040502050505030304" pitchFamily="18" charset="0"/>
                <a:sym typeface="Wingdings 3" pitchFamily="18" charset="2"/>
              </a:rPr>
              <a:t>diffusion </a:t>
            </a:r>
            <a:r>
              <a:rPr lang="en-US" altLang="fr-FR" dirty="0">
                <a:latin typeface="Palatino Linotype" panose="02040502050505030304" pitchFamily="18" charset="0"/>
                <a:sym typeface="Wingdings 3" pitchFamily="18" charset="2"/>
              </a:rPr>
              <a:t>will limit resolution (gas</a:t>
            </a:r>
            <a:r>
              <a:rPr lang="en-US" altLang="fr-FR" dirty="0" smtClean="0">
                <a:latin typeface="Palatino Linotype" panose="02040502050505030304" pitchFamily="18" charset="0"/>
                <a:sym typeface="Wingdings 3" pitchFamily="18" charset="2"/>
              </a:rPr>
              <a:t>!):  </a:t>
            </a:r>
          </a:p>
          <a:p>
            <a:pPr>
              <a:spcBef>
                <a:spcPct val="0"/>
              </a:spcBef>
            </a:pPr>
            <a:r>
              <a:rPr lang="en-US" altLang="fr-FR" dirty="0">
                <a:latin typeface="Palatino Linotype" panose="02040502050505030304" pitchFamily="18" charset="0"/>
                <a:sym typeface="Wingdings 3" pitchFamily="18" charset="2"/>
              </a:rPr>
              <a:t> </a:t>
            </a:r>
            <a:r>
              <a:rPr lang="en-US" altLang="fr-FR" dirty="0" smtClean="0">
                <a:latin typeface="Palatino Linotype" panose="02040502050505030304" pitchFamily="18" charset="0"/>
                <a:sym typeface="Wingdings 3" pitchFamily="18" charset="2"/>
              </a:rPr>
              <a:t>       how </a:t>
            </a:r>
            <a:r>
              <a:rPr lang="en-US" altLang="fr-FR" dirty="0">
                <a:latin typeface="Palatino Linotype" panose="02040502050505030304" pitchFamily="18" charset="0"/>
                <a:sym typeface="Wingdings 3" pitchFamily="18" charset="2"/>
              </a:rPr>
              <a:t>small is necessary?</a:t>
            </a:r>
          </a:p>
          <a:p>
            <a:pPr>
              <a:spcBef>
                <a:spcPct val="0"/>
              </a:spcBef>
            </a:pPr>
            <a:r>
              <a:rPr lang="en-US" altLang="fr-FR" dirty="0">
                <a:latin typeface="Palatino Linotype" panose="02040502050505030304" pitchFamily="18" charset="0"/>
                <a:sym typeface="Wingdings 3" pitchFamily="18" charset="2"/>
              </a:rPr>
              <a:t>    </a:t>
            </a:r>
            <a:r>
              <a:rPr lang="en-US" altLang="fr-FR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altLang="fr-FR" dirty="0" smtClean="0">
                <a:latin typeface="Palatino Linotype" panose="02040502050505030304" pitchFamily="18" charset="0"/>
                <a:sym typeface="Wingdings 3" pitchFamily="18" charset="2"/>
              </a:rPr>
              <a:t>cost ?</a:t>
            </a:r>
            <a:endParaRPr lang="en-US" altLang="fr-FR" dirty="0">
              <a:latin typeface="Palatino Linotype" panose="02040502050505030304" pitchFamily="18" charset="0"/>
              <a:sym typeface="Wingdings 3" pitchFamily="18" charset="2"/>
            </a:endParaRPr>
          </a:p>
          <a:p>
            <a:pPr>
              <a:spcBef>
                <a:spcPct val="0"/>
              </a:spcBef>
            </a:pPr>
            <a:r>
              <a:rPr lang="en-US" altLang="fr-FR" dirty="0">
                <a:latin typeface="Palatino Linotype" panose="02040502050505030304" pitchFamily="18" charset="0"/>
                <a:sym typeface="Wingdings 3" pitchFamily="18" charset="2"/>
              </a:rPr>
              <a:t>    </a:t>
            </a:r>
            <a:r>
              <a:rPr lang="en-US" altLang="fr-FR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en-US" altLang="fr-FR" dirty="0" smtClean="0">
                <a:latin typeface="Palatino Linotype" panose="02040502050505030304" pitchFamily="18" charset="0"/>
                <a:sym typeface="Wingdings 3" pitchFamily="18" charset="2"/>
              </a:rPr>
              <a:t>stable </a:t>
            </a:r>
            <a:r>
              <a:rPr lang="en-US" altLang="fr-FR" dirty="0">
                <a:latin typeface="Palatino Linotype" panose="02040502050505030304" pitchFamily="18" charset="0"/>
                <a:sym typeface="Wingdings 3" pitchFamily="18" charset="2"/>
              </a:rPr>
              <a:t>operation </a:t>
            </a:r>
            <a:r>
              <a:rPr lang="en-US" altLang="fr-FR" dirty="0" smtClean="0">
                <a:latin typeface="Palatino Linotype" panose="02040502050505030304" pitchFamily="18" charset="0"/>
                <a:sym typeface="Wingdings 3" pitchFamily="18" charset="2"/>
              </a:rPr>
              <a:t>possible  ? </a:t>
            </a:r>
            <a:endParaRPr lang="en-US" altLang="fr-FR" dirty="0">
              <a:latin typeface="Palatino Linotype" panose="02040502050505030304" pitchFamily="18" charset="0"/>
              <a:sym typeface="Wingdings 3" pitchFamily="18" charset="2"/>
            </a:endParaRPr>
          </a:p>
          <a:p>
            <a:pPr>
              <a:spcBef>
                <a:spcPct val="0"/>
              </a:spcBef>
            </a:pPr>
            <a:endParaRPr lang="en-US" altLang="fr-FR" dirty="0">
              <a:latin typeface="Palatino Linotype" panose="02040502050505030304" pitchFamily="18" charset="0"/>
              <a:sym typeface="Wingdings 3" pitchFamily="18" charset="2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 3" pitchFamily="18" charset="2"/>
              </a:rPr>
              <a:t>Demonstrate </a:t>
            </a:r>
            <a:r>
              <a:rPr lang="en-US" altLang="fr-FR" dirty="0">
                <a:solidFill>
                  <a:srgbClr val="FF0000"/>
                </a:solidFill>
                <a:latin typeface="Palatino Linotype" panose="02040502050505030304" pitchFamily="18" charset="0"/>
                <a:sym typeface="Wingdings 3" pitchFamily="18" charset="2"/>
              </a:rPr>
              <a:t>operability </a:t>
            </a:r>
            <a:r>
              <a:rPr lang="en-US" altLang="fr-FR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 3" pitchFamily="18" charset="2"/>
              </a:rPr>
              <a:t>of the concept;</a:t>
            </a:r>
          </a:p>
          <a:p>
            <a:pPr>
              <a:spcBef>
                <a:spcPct val="0"/>
              </a:spcBef>
            </a:pPr>
            <a:r>
              <a:rPr lang="en-US" altLang="fr-FR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 3" pitchFamily="18" charset="2"/>
              </a:rPr>
              <a:t>Measure </a:t>
            </a:r>
            <a:r>
              <a:rPr lang="en-US" altLang="fr-FR" dirty="0">
                <a:solidFill>
                  <a:srgbClr val="FF0000"/>
                </a:solidFill>
                <a:latin typeface="Palatino Linotype" panose="02040502050505030304" pitchFamily="18" charset="0"/>
                <a:sym typeface="Wingdings 3" pitchFamily="18" charset="2"/>
              </a:rPr>
              <a:t>&amp; understand (details of) </a:t>
            </a:r>
            <a:r>
              <a:rPr lang="en-US" altLang="fr-FR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 3" pitchFamily="18" charset="2"/>
              </a:rPr>
              <a:t>charge cloud</a:t>
            </a:r>
            <a:endParaRPr lang="en-US" altLang="fr-FR" dirty="0">
              <a:solidFill>
                <a:srgbClr val="FF0000"/>
              </a:solidFill>
              <a:latin typeface="Palatino Linotype" panose="02040502050505030304" pitchFamily="18" charset="0"/>
              <a:sym typeface="Wingdings 3" pitchFamily="18" charset="2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1" y="3284984"/>
            <a:ext cx="2669538" cy="21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920" y="4802311"/>
            <a:ext cx="2514008" cy="2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12827" y="3501008"/>
            <a:ext cx="1911101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Backgrounds in </a:t>
            </a:r>
          </a:p>
          <a:p>
            <a:pPr algn="ctr"/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CLIC TPC requires</a:t>
            </a:r>
          </a:p>
          <a:p>
            <a:pPr algn="ctr"/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v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ery small pixels </a:t>
            </a:r>
          </a:p>
          <a:p>
            <a:pPr algn="ctr"/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(&lt; 1x1 mm</a:t>
            </a:r>
            <a:r>
              <a:rPr lang="en-US" sz="1600" baseline="30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3600" y="5661248"/>
            <a:ext cx="1571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CLIC TPC</a:t>
            </a:r>
          </a:p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Simulation</a:t>
            </a:r>
          </a:p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(M. </a:t>
            </a:r>
            <a:r>
              <a:rPr lang="en-US" sz="1600" dirty="0" err="1" smtClean="0">
                <a:latin typeface="Palatino Linotype" panose="02040502050505030304" pitchFamily="18" charset="0"/>
              </a:rPr>
              <a:t>Killenberg</a:t>
            </a:r>
            <a:r>
              <a:rPr lang="en-US" sz="1600" dirty="0" smtClean="0">
                <a:latin typeface="Palatino Linotype" panose="02040502050505030304" pitchFamily="18" charset="0"/>
              </a:rPr>
              <a:t>)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90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3102059"/>
            <a:ext cx="47071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Each pixel can be set to:</a:t>
            </a:r>
          </a:p>
          <a:p>
            <a:r>
              <a:rPr 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● TOT ≈ </a:t>
            </a:r>
            <a:r>
              <a:rPr lang="fr-FR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integrated</a:t>
            </a:r>
            <a:r>
              <a:rPr 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charge</a:t>
            </a:r>
          </a:p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● TIME  = Time between hit and shutter end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Picture 3" descr="ingrid on medipix9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5508104" y="4058686"/>
            <a:ext cx="3527946" cy="275469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5988974" y="4149080"/>
            <a:ext cx="275949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GB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“</a:t>
            </a:r>
            <a:r>
              <a:rPr lang="en-GB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InGrid</a:t>
            </a:r>
            <a:r>
              <a:rPr lang="en-GB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” Concept:</a:t>
            </a:r>
            <a:endParaRPr lang="en-GB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3" descr="SiO2_etching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509120"/>
            <a:ext cx="170004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4" descr="picture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077072"/>
            <a:ext cx="3648405" cy="273630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681544" y="5661248"/>
            <a:ext cx="272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 Layer (few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m)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419872" y="4581128"/>
            <a:ext cx="0" cy="1008112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91880" y="4921423"/>
            <a:ext cx="132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50  - 80 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</a:t>
            </a:r>
            <a:endParaRPr lang="fr-F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510777"/>
            <a:ext cx="3995935" cy="249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524328" y="1711841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(e.g. Si3N4)</a:t>
            </a:r>
            <a:endParaRPr lang="fr-FR" sz="1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4328" y="2431921"/>
            <a:ext cx="1069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(e.g. SU8)</a:t>
            </a:r>
            <a:endParaRPr lang="fr-FR" sz="1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496" y="1340768"/>
            <a:ext cx="25922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Palatino Linotype" panose="02040502050505030304" pitchFamily="18" charset="0"/>
              </a:rPr>
              <a:t>Bump bond pads for Si-pixel Detectors - </a:t>
            </a:r>
            <a:r>
              <a:rPr lang="en-US" sz="1600" dirty="0" err="1" smtClean="0">
                <a:latin typeface="Palatino Linotype" panose="02040502050505030304" pitchFamily="18" charset="0"/>
              </a:rPr>
              <a:t>Timepix</a:t>
            </a:r>
            <a:r>
              <a:rPr lang="en-US" sz="1600" dirty="0" smtClean="0">
                <a:latin typeface="Palatino Linotype" panose="02040502050505030304" pitchFamily="18" charset="0"/>
              </a:rPr>
              <a:t> or Medipix2 (256 × 256 pixels of size 55 × 55 μm2) </a:t>
            </a:r>
            <a:r>
              <a:rPr lang="fr-FR" sz="1600" dirty="0" smtClean="0">
                <a:latin typeface="Palatino Linotype" panose="02040502050505030304" pitchFamily="18" charset="0"/>
              </a:rPr>
              <a:t>serve as charge collection pads.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570166"/>
            <a:ext cx="8117863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3D Gaseous Pixel Detector </a:t>
            </a:r>
            <a:r>
              <a:rPr lang="en-US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2D </a:t>
            </a:r>
            <a:r>
              <a:rPr lang="en-US" sz="1600" dirty="0" smtClean="0">
                <a:solidFill>
                  <a:srgbClr val="CC00CC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(CMOS pixel chip readout) </a:t>
            </a:r>
            <a:r>
              <a:rPr lang="en-US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x 1D </a:t>
            </a:r>
            <a:r>
              <a:rPr lang="en-US" sz="1600" dirty="0" smtClean="0">
                <a:solidFill>
                  <a:srgbClr val="CC00CC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(drift time)</a:t>
            </a:r>
            <a:endParaRPr lang="fr-FR" sz="1600" dirty="0">
              <a:solidFill>
                <a:srgbClr val="CC00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Rectangle 1057"/>
          <p:cNvSpPr>
            <a:spLocks noChangeArrowheads="1"/>
          </p:cNvSpPr>
          <p:nvPr/>
        </p:nvSpPr>
        <p:spPr bwMode="auto">
          <a:xfrm>
            <a:off x="0" y="44450"/>
            <a:ext cx="9144000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WordArt 1058"/>
          <p:cNvSpPr>
            <a:spLocks noChangeArrowheads="1" noChangeShapeType="1" noTextEdit="1"/>
          </p:cNvSpPr>
          <p:nvPr/>
        </p:nvSpPr>
        <p:spPr bwMode="auto">
          <a:xfrm>
            <a:off x="216024" y="116632"/>
            <a:ext cx="8748464" cy="404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Integrated Electronics: Pixel 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Readout of Micro-Pattern Gas Detectors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971821" y="961564"/>
            <a:ext cx="3833101" cy="523220"/>
          </a:xfrm>
          <a:prstGeom prst="rect">
            <a:avLst/>
          </a:prstGeom>
          <a:solidFill>
            <a:schemeClr val="bg1"/>
          </a:solidFill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Through POST-PROCESSING </a:t>
            </a:r>
            <a:r>
              <a:rPr lang="en-US" sz="1400" u="sng" dirty="0" smtClean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INTEGRATE</a:t>
            </a:r>
          </a:p>
          <a:p>
            <a:pPr algn="ctr"/>
            <a:r>
              <a:rPr lang="en-US" sz="1400" u="sng" dirty="0" smtClean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MICROMEGAS</a:t>
            </a:r>
            <a:r>
              <a:rPr lang="en-US" sz="1400" dirty="0" smtClean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directly </a:t>
            </a:r>
            <a:r>
              <a:rPr lang="en-US" sz="1400" u="sng" dirty="0" smtClean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on top of CMOS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chip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699792" y="1268760"/>
            <a:ext cx="1935436" cy="2160240"/>
            <a:chOff x="5048250" y="3987800"/>
            <a:chExt cx="2827338" cy="2616200"/>
          </a:xfrm>
        </p:grpSpPr>
        <p:pic>
          <p:nvPicPr>
            <p:cNvPr id="19" name="Picture 4" descr="DSC00757"/>
            <p:cNvPicPr>
              <a:picLocks noChangeAspect="1" noChangeArrowheads="1"/>
            </p:cNvPicPr>
            <p:nvPr/>
          </p:nvPicPr>
          <p:blipFill>
            <a:blip r:embed="rId6" cstate="print"/>
            <a:srcRect l="26813" t="34938" r="46219" b="30438"/>
            <a:stretch>
              <a:fillRect/>
            </a:stretch>
          </p:blipFill>
          <p:spPr bwMode="auto">
            <a:xfrm>
              <a:off x="5048250" y="3987800"/>
              <a:ext cx="2827338" cy="261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 descr="DSCN114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59363" y="5808663"/>
              <a:ext cx="1090612" cy="784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6216650" y="5332413"/>
              <a:ext cx="182563" cy="115887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H="1">
              <a:off x="5856288" y="5454650"/>
              <a:ext cx="365125" cy="29051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207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21" y="4581128"/>
            <a:ext cx="3289900" cy="2212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" name="Rectangle 1057"/>
          <p:cNvSpPr>
            <a:spLocks noChangeArrowheads="1"/>
          </p:cNvSpPr>
          <p:nvPr/>
        </p:nvSpPr>
        <p:spPr bwMode="auto">
          <a:xfrm>
            <a:off x="35496" y="44450"/>
            <a:ext cx="9001000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1058"/>
          <p:cNvSpPr>
            <a:spLocks noChangeArrowheads="1" noChangeShapeType="1" noTextEdit="1"/>
          </p:cNvSpPr>
          <p:nvPr/>
        </p:nvSpPr>
        <p:spPr bwMode="auto">
          <a:xfrm>
            <a:off x="251520" y="116458"/>
            <a:ext cx="8496944" cy="4322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Going to Larger Areas: “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Octopuce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” Modules based on the  2 x 4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Timepix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ASICs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pic>
        <p:nvPicPr>
          <p:cNvPr id="5" name="Picture 2" descr="D:\Freiburg\Octopuce\P101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76977"/>
            <a:ext cx="4536504" cy="289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63645" y="112474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aclay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0274" y="676977"/>
            <a:ext cx="4320480" cy="2896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99578" y="2789480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Bonn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96" y="3645024"/>
            <a:ext cx="8975258" cy="8771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700" dirty="0" smtClean="0">
                <a:latin typeface="Palatino Linotype" panose="02040502050505030304" pitchFamily="18" charset="0"/>
              </a:rPr>
              <a:t>2010:  </a:t>
            </a:r>
            <a:r>
              <a:rPr lang="en-US" sz="1700" dirty="0" err="1" smtClean="0">
                <a:solidFill>
                  <a:srgbClr val="FF0000"/>
                </a:solidFill>
                <a:latin typeface="Palatino Linotype" pitchFamily="18" charset="0"/>
              </a:rPr>
              <a:t>Saclay</a:t>
            </a:r>
            <a:r>
              <a:rPr lang="en-US" sz="1700" dirty="0" smtClean="0">
                <a:solidFill>
                  <a:srgbClr val="FF0000"/>
                </a:solidFill>
                <a:latin typeface="Palatino Linotype" pitchFamily="18" charset="0"/>
              </a:rPr>
              <a:t> / NIKHEF “</a:t>
            </a:r>
            <a:r>
              <a:rPr lang="en-US" sz="1700" dirty="0" err="1" smtClean="0">
                <a:solidFill>
                  <a:srgbClr val="FF0000"/>
                </a:solidFill>
                <a:latin typeface="Palatino Linotype" pitchFamily="18" charset="0"/>
              </a:rPr>
              <a:t>Octopuce</a:t>
            </a:r>
            <a:r>
              <a:rPr lang="en-US" sz="1700" dirty="0" smtClean="0">
                <a:solidFill>
                  <a:srgbClr val="FF0000"/>
                </a:solidFill>
                <a:latin typeface="Palatino Linotype" pitchFamily="18" charset="0"/>
              </a:rPr>
              <a:t>” </a:t>
            </a:r>
            <a:r>
              <a:rPr lang="en-US" sz="1700" dirty="0">
                <a:latin typeface="Palatino Linotype" pitchFamily="18" charset="0"/>
              </a:rPr>
              <a:t>(</a:t>
            </a:r>
            <a:r>
              <a:rPr lang="en-US" sz="1700" dirty="0" err="1" smtClean="0">
                <a:latin typeface="Palatino Linotype" pitchFamily="18" charset="0"/>
              </a:rPr>
              <a:t>InGrid</a:t>
            </a:r>
            <a:r>
              <a:rPr lang="en-US" sz="1700" dirty="0" smtClean="0">
                <a:latin typeface="Palatino Linotype" pitchFamily="18" charset="0"/>
              </a:rPr>
              <a:t>)</a:t>
            </a:r>
            <a:r>
              <a:rPr lang="en-US" sz="1700" dirty="0">
                <a:latin typeface="Palatino Linotype" pitchFamily="18" charset="0"/>
                <a:sym typeface="Wingdings" pitchFamily="2" charset="2"/>
              </a:rPr>
              <a:t>:</a:t>
            </a:r>
            <a:r>
              <a:rPr lang="en-US" sz="1700" dirty="0" smtClean="0">
                <a:latin typeface="Palatino Linotype" pitchFamily="18" charset="0"/>
                <a:sym typeface="Wingdings" pitchFamily="2" charset="2"/>
              </a:rPr>
              <a:t> studies with X-Rays and at DESY e- beam</a:t>
            </a:r>
            <a:endParaRPr lang="en-US" sz="17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700" dirty="0" smtClean="0">
                <a:latin typeface="Palatino Linotype" panose="02040502050505030304" pitchFamily="18" charset="0"/>
              </a:rPr>
              <a:t>2012-2013 : </a:t>
            </a:r>
            <a:r>
              <a:rPr lang="en-US" sz="17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2 </a:t>
            </a:r>
            <a:r>
              <a:rPr lang="en-US" sz="17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Saclay</a:t>
            </a:r>
            <a:r>
              <a:rPr lang="en-US" sz="17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/ NIKHEF “</a:t>
            </a:r>
            <a:r>
              <a:rPr lang="en-US" sz="1700" dirty="0" err="1" smtClean="0">
                <a:solidFill>
                  <a:srgbClr val="FF0000"/>
                </a:solidFill>
                <a:latin typeface="Palatino Linotype" pitchFamily="18" charset="0"/>
              </a:rPr>
              <a:t>Octopuce</a:t>
            </a:r>
            <a:r>
              <a:rPr lang="en-US" sz="1700" dirty="0" smtClean="0">
                <a:solidFill>
                  <a:srgbClr val="FF0000"/>
                </a:solidFill>
                <a:latin typeface="Palatino Linotype" pitchFamily="18" charset="0"/>
              </a:rPr>
              <a:t>”(</a:t>
            </a:r>
            <a:r>
              <a:rPr lang="en-US" sz="1700" dirty="0" err="1" smtClean="0">
                <a:latin typeface="Palatino Linotype" pitchFamily="18" charset="0"/>
              </a:rPr>
              <a:t>InGrid</a:t>
            </a:r>
            <a:r>
              <a:rPr lang="en-US" sz="1700" dirty="0" smtClean="0">
                <a:latin typeface="Palatino Linotype" pitchFamily="18" charset="0"/>
              </a:rPr>
              <a:t>): 1  - </a:t>
            </a:r>
            <a:r>
              <a:rPr lang="en-US" sz="1700" dirty="0" smtClean="0">
                <a:latin typeface="Palatino Linotype" pitchFamily="18" charset="0"/>
                <a:sym typeface="Wingdings" pitchFamily="2" charset="2"/>
              </a:rPr>
              <a:t>some issues with readout; 2 - OK</a:t>
            </a:r>
            <a:endParaRPr lang="en-US" sz="1700" dirty="0">
              <a:latin typeface="Palatino Linotype" pitchFamily="18" charset="0"/>
              <a:sym typeface="Wingdings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700" dirty="0" smtClean="0">
                <a:latin typeface="Palatino Linotype" pitchFamily="18" charset="0"/>
                <a:sym typeface="Wingdings" pitchFamily="2" charset="2"/>
              </a:rPr>
              <a:t>2013: </a:t>
            </a:r>
            <a:r>
              <a:rPr lang="en-US" sz="1700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2 Bonn “</a:t>
            </a:r>
            <a:r>
              <a:rPr lang="en-US" sz="1700" dirty="0" err="1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Octoboards</a:t>
            </a:r>
            <a:r>
              <a:rPr lang="en-US" sz="1700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” (</a:t>
            </a:r>
            <a:r>
              <a:rPr lang="en-US" sz="1700" dirty="0" err="1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InGrid</a:t>
            </a:r>
            <a:r>
              <a:rPr lang="en-US" sz="1700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 &amp; 3-GEM):</a:t>
            </a:r>
            <a:r>
              <a:rPr lang="en-US" sz="1700" dirty="0" smtClean="0">
                <a:latin typeface="Palatino Linotype" pitchFamily="18" charset="0"/>
                <a:sym typeface="Wingdings" pitchFamily="2" charset="2"/>
              </a:rPr>
              <a:t> studies with RD51 SRS at DESY e- beam  </a:t>
            </a:r>
            <a:endParaRPr lang="en-US" sz="1700" dirty="0" smtClean="0">
              <a:latin typeface="Palatino Linotype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5536" y="5075311"/>
            <a:ext cx="2592288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26746" y="5075311"/>
            <a:ext cx="1529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Palatino Linotype" pitchFamily="18" charset="0"/>
              </a:rPr>
              <a:t>4 </a:t>
            </a:r>
            <a:r>
              <a:rPr lang="en-US" sz="1400" dirty="0" err="1" smtClean="0">
                <a:latin typeface="Palatino Linotype" pitchFamily="18" charset="0"/>
              </a:rPr>
              <a:t>Timepix</a:t>
            </a:r>
            <a:r>
              <a:rPr lang="en-US" sz="1400" dirty="0" smtClean="0">
                <a:latin typeface="Palatino Linotype" pitchFamily="18" charset="0"/>
              </a:rPr>
              <a:t> ASICs</a:t>
            </a:r>
            <a:endParaRPr lang="fr-FR" sz="1400" dirty="0">
              <a:latin typeface="Palatino Linotyp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04353" y="1362341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InGrid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23763" y="1403484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3 GEM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504" y="2793731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“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Octopuce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”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/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InGrid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4104" y="6093296"/>
            <a:ext cx="1476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Palatino Linotype" pitchFamily="18" charset="0"/>
              </a:rPr>
              <a:t>Bonn/ </a:t>
            </a:r>
            <a:r>
              <a:rPr lang="en-US" sz="1600" dirty="0" err="1" smtClean="0">
                <a:latin typeface="Palatino Linotype" pitchFamily="18" charset="0"/>
              </a:rPr>
              <a:t>InGrid</a:t>
            </a:r>
            <a:endParaRPr lang="fr-FR" sz="1600" dirty="0">
              <a:latin typeface="Palatino Linotyp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4862" y="4679265"/>
            <a:ext cx="214193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Image from</a:t>
            </a:r>
          </a:p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Bonn/“</a:t>
            </a:r>
            <a:r>
              <a:rPr lang="en-US" sz="1600" dirty="0" err="1" smtClean="0">
                <a:latin typeface="Palatino Linotype" panose="02040502050505030304" pitchFamily="18" charset="0"/>
              </a:rPr>
              <a:t>Octoboard</a:t>
            </a:r>
            <a:r>
              <a:rPr lang="en-US" sz="1600" dirty="0" smtClean="0">
                <a:latin typeface="Palatino Linotype" panose="02040502050505030304" pitchFamily="18" charset="0"/>
              </a:rPr>
              <a:t>” </a:t>
            </a:r>
          </a:p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(5 </a:t>
            </a:r>
            <a:r>
              <a:rPr lang="en-US" sz="1600" dirty="0" err="1" smtClean="0">
                <a:latin typeface="Palatino Linotype" panose="02040502050505030304" pitchFamily="18" charset="0"/>
              </a:rPr>
              <a:t>GeV</a:t>
            </a:r>
            <a:r>
              <a:rPr lang="en-US" sz="1600" dirty="0" smtClean="0">
                <a:latin typeface="Palatino Linotype" panose="02040502050505030304" pitchFamily="18" charset="0"/>
              </a:rPr>
              <a:t> e-):</a:t>
            </a:r>
          </a:p>
          <a:p>
            <a:pPr algn="ctr"/>
            <a:endParaRPr lang="en-US" sz="1600" dirty="0">
              <a:latin typeface="Palatino Linotype" panose="02040502050505030304" pitchFamily="18" charset="0"/>
            </a:endParaRPr>
          </a:p>
          <a:p>
            <a:pPr algn="ctr"/>
            <a:r>
              <a:rPr lang="en-US" sz="1600" dirty="0" err="1" smtClean="0">
                <a:latin typeface="Palatino Linotype" panose="02040502050505030304" pitchFamily="18" charset="0"/>
              </a:rPr>
              <a:t>InGrid</a:t>
            </a:r>
            <a:r>
              <a:rPr lang="en-US" sz="1600" dirty="0" smtClean="0">
                <a:latin typeface="Palatino Linotype" panose="02040502050505030304" pitchFamily="18" charset="0"/>
              </a:rPr>
              <a:t>: each electron </a:t>
            </a:r>
          </a:p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avalanche</a:t>
            </a:r>
          </a:p>
          <a:p>
            <a:pPr algn="ctr"/>
            <a:r>
              <a:rPr lang="en-US" sz="1600" dirty="0">
                <a:latin typeface="Palatino Linotype" panose="02040502050505030304" pitchFamily="18" charset="0"/>
              </a:rPr>
              <a:t>c</a:t>
            </a:r>
            <a:r>
              <a:rPr lang="en-US" sz="1600" dirty="0" smtClean="0">
                <a:latin typeface="Palatino Linotype" panose="02040502050505030304" pitchFamily="18" charset="0"/>
              </a:rPr>
              <a:t>orresponds to </a:t>
            </a:r>
          </a:p>
          <a:p>
            <a:pPr algn="ctr"/>
            <a:r>
              <a:rPr lang="en-US" sz="1600" dirty="0">
                <a:latin typeface="Palatino Linotype" panose="02040502050505030304" pitchFamily="18" charset="0"/>
              </a:rPr>
              <a:t>s</a:t>
            </a:r>
            <a:r>
              <a:rPr lang="en-US" sz="1600" dirty="0" smtClean="0">
                <a:latin typeface="Palatino Linotype" panose="02040502050505030304" pitchFamily="18" charset="0"/>
              </a:rPr>
              <a:t>ingle pixel hit</a:t>
            </a:r>
            <a:endParaRPr lang="en-US" dirty="0" smtClean="0"/>
          </a:p>
        </p:txBody>
      </p:sp>
      <p:pic>
        <p:nvPicPr>
          <p:cNvPr id="17" name="Picture 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797" y="4603422"/>
            <a:ext cx="3374957" cy="218978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 Box 153"/>
          <p:cNvSpPr txBox="1">
            <a:spLocks noChangeArrowheads="1"/>
          </p:cNvSpPr>
          <p:nvPr/>
        </p:nvSpPr>
        <p:spPr bwMode="auto">
          <a:xfrm>
            <a:off x="6012160" y="4509120"/>
            <a:ext cx="28889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fr-F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Single point resolution </a:t>
            </a:r>
            <a:r>
              <a:rPr lang="en-US" altLang="fr-FR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vs</a:t>
            </a:r>
            <a:r>
              <a:rPr lang="en-US" altLang="fr-FR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en-US" altLang="fr-FR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drift distance (</a:t>
            </a:r>
            <a:r>
              <a:rPr lang="en-US" altLang="fr-FR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Octopuce</a:t>
            </a:r>
            <a:r>
              <a:rPr lang="en-US" altLang="fr-FR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 / </a:t>
            </a:r>
            <a:r>
              <a:rPr lang="en-US" altLang="fr-FR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InGrid</a:t>
            </a:r>
            <a:r>
              <a:rPr lang="en-US" altLang="fr-FR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)</a:t>
            </a:r>
            <a:r>
              <a:rPr lang="en-US" altLang="fr-FR" sz="14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:</a:t>
            </a:r>
            <a:endParaRPr lang="en-US" altLang="fr-FR" sz="1400" dirty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88224" y="5898758"/>
            <a:ext cx="1476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Palatino Linotype" pitchFamily="18" charset="0"/>
              </a:rPr>
              <a:t>Bonn/ </a:t>
            </a:r>
            <a:r>
              <a:rPr lang="en-US" sz="1600" dirty="0" err="1" smtClean="0">
                <a:latin typeface="Palatino Linotype" pitchFamily="18" charset="0"/>
              </a:rPr>
              <a:t>InGrid</a:t>
            </a:r>
            <a:endParaRPr lang="fr-FR" sz="1600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72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1331</Words>
  <Application>Microsoft Office PowerPoint</Application>
  <PresentationFormat>On-screen Show (4:3)</PresentationFormat>
  <Paragraphs>311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PHOTO-PAINT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TITOV Maksym</dc:creator>
  <cp:lastModifiedBy>TITOV Maksym</cp:lastModifiedBy>
  <cp:revision>27</cp:revision>
  <dcterms:created xsi:type="dcterms:W3CDTF">2014-07-20T22:04:03Z</dcterms:created>
  <dcterms:modified xsi:type="dcterms:W3CDTF">2014-10-02T12:31:06Z</dcterms:modified>
</cp:coreProperties>
</file>