
<file path=[Content_Types].xml><?xml version="1.0" encoding="utf-8"?>
<Types xmlns="http://schemas.openxmlformats.org/package/2006/content-types">
  <Default Extension="png" ContentType="image/png"/>
  <Default Extension="sv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8" r:id="rId3"/>
    <p:sldId id="257" r:id="rId4"/>
    <p:sldId id="289" r:id="rId5"/>
    <p:sldId id="260" r:id="rId6"/>
    <p:sldId id="262" r:id="rId7"/>
    <p:sldId id="264" r:id="rId8"/>
    <p:sldId id="265" r:id="rId9"/>
    <p:sldId id="267" r:id="rId10"/>
    <p:sldId id="268" r:id="rId11"/>
    <p:sldId id="272" r:id="rId12"/>
    <p:sldId id="273" r:id="rId13"/>
    <p:sldId id="290" r:id="rId14"/>
    <p:sldId id="291" r:id="rId15"/>
    <p:sldId id="300" r:id="rId16"/>
    <p:sldId id="292" r:id="rId17"/>
    <p:sldId id="293" r:id="rId18"/>
    <p:sldId id="294" r:id="rId19"/>
    <p:sldId id="295" r:id="rId20"/>
    <p:sldId id="296" r:id="rId21"/>
    <p:sldId id="297" r:id="rId22"/>
    <p:sldId id="299" r:id="rId23"/>
    <p:sldId id="298" r:id="rId24"/>
    <p:sldId id="301" r:id="rId25"/>
    <p:sldId id="302" r:id="rId26"/>
    <p:sldId id="303" r:id="rId27"/>
    <p:sldId id="304" r:id="rId28"/>
    <p:sldId id="306" r:id="rId29"/>
    <p:sldId id="307" r:id="rId30"/>
    <p:sldId id="305" r:id="rId31"/>
  </p:sldIdLst>
  <p:sldSz cx="10080625" cy="7559675"/>
  <p:notesSz cx="7772400" cy="100584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71" autoAdjust="0"/>
  </p:normalViewPr>
  <p:slideViewPr>
    <p:cSldViewPr>
      <p:cViewPr>
        <p:scale>
          <a:sx n="66" d="100"/>
          <a:sy n="66" d="100"/>
        </p:scale>
        <p:origin x="-1296" y="-7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11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3438" cy="50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398963" y="0"/>
            <a:ext cx="3373437" cy="50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555163"/>
            <a:ext cx="3373438" cy="503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398963" y="9555163"/>
            <a:ext cx="3373437" cy="503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88E399-07A1-46C4-B984-5200C48627E7}" type="slidenum">
              <a:rPr lang="en-US"/>
              <a:pPr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87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77875" y="4776788"/>
            <a:ext cx="6216650" cy="45259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en-US" noProof="0" smtClean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3438" cy="50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398963" y="0"/>
            <a:ext cx="3373437" cy="50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555163"/>
            <a:ext cx="3373438" cy="503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398963" y="9555163"/>
            <a:ext cx="3373437" cy="503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B2AC7D2B-6A0D-4C87-B23F-2C43CC5ABA1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99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0"/>
      </a:spcBef>
      <a:spcAft>
        <a:spcPct val="0"/>
      </a:spcAft>
      <a:defRPr lang="en-US" sz="2000" kern="1200">
        <a:solidFill>
          <a:srgbClr val="000000"/>
        </a:solidFill>
        <a:latin typeface="Arial" pitchFamily="1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5843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77875" y="4776788"/>
            <a:ext cx="62166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52227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53251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7107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6867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77875" y="4776788"/>
            <a:ext cx="62166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6867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77875" y="4776788"/>
            <a:ext cx="62166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8915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77875" y="4776788"/>
            <a:ext cx="62166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9939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77875" y="4776788"/>
            <a:ext cx="62166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1987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77875" y="4776788"/>
            <a:ext cx="62166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4035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77875" y="4776788"/>
            <a:ext cx="62166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5059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77875" y="4776788"/>
            <a:ext cx="62166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7107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1CA71-E620-4110-B031-7EAB650ADA5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70345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C3F6B-E46D-49BF-9A91-64D18D666BC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82175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03080-C62B-41C2-984E-BEE9EB57FAD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47138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0AC95-5E43-4D0A-A0D3-E39CB9CC2D5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86095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lang="ru-RU" sz="4000" b="1" cap="all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6F10E-4CF0-42D7-97B1-CE46C9C35D1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8164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5E4A7-FE7B-4D5F-80EF-113E6DC9DC6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445141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AE73D-7FCA-4D57-8F88-8905E5C1C31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406704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BBDD6-FCF4-4B57-86D0-63D745D2390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21717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CF1BF-DB1D-4150-86E8-234BA17BC8B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68916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lang="ru-RU" sz="2000" b="1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BC7D-D776-47F3-ABF4-3E7F90D0860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27574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lang="ru-RU" sz="2000" b="1"/>
            </a:lvl1pPr>
          </a:lstStyle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 lang="uk-UA"/>
            </a:lvl1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1667C-92AA-47A7-84CF-FB286C104B7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50416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25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en-US" altLang="ru-RU" smtClean="0"/>
          </a:p>
        </p:txBody>
      </p:sp>
      <p:sp>
        <p:nvSpPr>
          <p:cNvPr id="1027" name="Текст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6300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83B50DE7-8E84-4867-80A9-03FF31EF877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lang="en-US" sz="4400" kern="1200">
          <a:solidFill>
            <a:srgbClr val="000000"/>
          </a:solidFill>
          <a:latin typeface="Arial" pitchFamily="18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</a:defRPr>
      </a:lvl9pPr>
    </p:titleStyle>
    <p:bodyStyle>
      <a:lvl1pPr marL="431800" indent="-32385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32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1pPr>
      <a:lvl2pPr marL="863600" lvl="1" indent="-323850" algn="l" rtl="0" eaLnBrk="0" fontAlgn="base" hangingPunct="0">
        <a:spcBef>
          <a:spcPct val="0"/>
        </a:spcBef>
        <a:spcAft>
          <a:spcPts val="1138"/>
        </a:spcAft>
        <a:buSzPct val="45000"/>
        <a:buFont typeface="StarSymbol"/>
        <a:buChar char="●"/>
        <a:defRPr lang="ru-RU" sz="28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2pPr>
      <a:lvl3pPr marL="1295400" lvl="2" indent="-287338" algn="l" rtl="0" eaLnBrk="0" fontAlgn="base" hangingPunct="0">
        <a:spcBef>
          <a:spcPct val="0"/>
        </a:spcBef>
        <a:spcAft>
          <a:spcPts val="850"/>
        </a:spcAft>
        <a:buSzPct val="75000"/>
        <a:buFont typeface="StarSymbol"/>
        <a:buChar char="–"/>
        <a:defRPr lang="ru-RU" sz="24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3pPr>
      <a:lvl4pPr marL="1727200" lvl="3" indent="-215900" algn="l" rtl="0" eaLnBrk="0" fontAlgn="base" hangingPunct="0">
        <a:spcBef>
          <a:spcPct val="0"/>
        </a:spcBef>
        <a:spcAft>
          <a:spcPts val="563"/>
        </a:spcAft>
        <a:buSzPct val="45000"/>
        <a:buFont typeface="StarSymbol"/>
        <a:buChar char="●"/>
        <a:defRPr lang="ru-RU" sz="20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4pPr>
      <a:lvl5pPr marL="2159000" lvl="4" indent="-215900" algn="l" rtl="0" eaLnBrk="0" fontAlgn="base" hangingPunct="0">
        <a:spcBef>
          <a:spcPct val="0"/>
        </a:spcBef>
        <a:spcAft>
          <a:spcPts val="288"/>
        </a:spcAft>
        <a:buSzPct val="75000"/>
        <a:buFont typeface="StarSymbol"/>
        <a:buChar char="–"/>
        <a:defRPr lang="ru-RU" sz="20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5pPr>
      <a:lvl6pPr marL="26162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ru-RU" sz="20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6pPr>
      <a:lvl7pPr marL="30734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ru-RU" sz="20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7pPr>
      <a:lvl8pPr marL="35306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ru-RU" sz="20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8pPr>
      <a:lvl9pPr marL="39878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ru-RU" sz="2000" kern="1200">
          <a:solidFill>
            <a:srgbClr val="000000"/>
          </a:solidFill>
          <a:latin typeface="Arial" pitchFamily="18"/>
          <a:ea typeface="DejaVu Sans" pitchFamily="2"/>
          <a:cs typeface="Lohit Hindi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2000" y="959502"/>
            <a:ext cx="5616624" cy="2214339"/>
          </a:xfrm>
          <a:prstGeom prst="rect">
            <a:avLst/>
          </a:prstGeom>
          <a:noFill/>
          <a:ln>
            <a:noFill/>
          </a:ln>
        </p:spPr>
        <p:txBody>
          <a:bodyPr wrap="square" lIns="90004" tIns="44997" rIns="90004" bIns="44997" anchorCtr="1" compatLnSpc="0">
            <a:spAutoFit/>
          </a:bodyPr>
          <a:lstStyle/>
          <a:p>
            <a:pPr algn="ctr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LEETECH </a:t>
            </a:r>
            <a:endParaRPr lang="en-US" sz="4000" b="1" kern="0" dirty="0" smtClean="0">
              <a:solidFill>
                <a:srgbClr val="7030A0"/>
              </a:solidFill>
              <a:latin typeface="Arial" pitchFamily="18"/>
              <a:ea typeface="DejaVu Sans" pitchFamily="2"/>
              <a:cs typeface="Lohit Hindi" pitchFamily="2"/>
            </a:endParaRPr>
          </a:p>
          <a:p>
            <a:pPr algn="ctr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e</a:t>
            </a:r>
            <a:r>
              <a:rPr lang="en-US" sz="4000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xperimental platform</a:t>
            </a:r>
            <a:endParaRPr lang="en-US" sz="4000" b="1" kern="0" dirty="0">
              <a:solidFill>
                <a:srgbClr val="7030A0"/>
              </a:solidFill>
              <a:latin typeface="Arial" pitchFamily="18"/>
              <a:ea typeface="DejaVu Sans" pitchFamily="2"/>
              <a:cs typeface="Lohit Hindi" pitchFamily="2"/>
            </a:endParaRP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kern="0" dirty="0">
              <a:solidFill>
                <a:srgbClr val="0000FF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4201" y="3851845"/>
            <a:ext cx="2492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Oleg </a:t>
            </a:r>
            <a:r>
              <a:rPr lang="en-US" sz="2800" b="1" dirty="0" err="1" smtClean="0"/>
              <a:t>Bezshyyko</a:t>
            </a:r>
            <a:endParaRPr lang="ru-RU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5029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68338"/>
            <a:ext cx="49958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52578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3886200"/>
            <a:ext cx="4768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1600200"/>
            <a:ext cx="2743200" cy="601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First collimator 0.2cm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Second collimator 0.6cm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4884738"/>
            <a:ext cx="2743200" cy="60166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First collimator 1cm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Second collimator 1cm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2743200" cy="601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First collimator 0.4cm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Second collimator 1.2cm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1600200"/>
            <a:ext cx="2743200" cy="601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First collimator 1cm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Second collimator 1.6cm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1880" y="238125"/>
            <a:ext cx="7390582" cy="4302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Simulations in GEANT4 (I stage), t</a:t>
            </a:r>
            <a:r>
              <a:rPr lang="en-US" sz="2400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ypical </a:t>
            </a: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spectra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114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4343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9912" y="228600"/>
            <a:ext cx="7488831" cy="4302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Simulations in GEANT4 (I stage), </a:t>
            </a:r>
            <a:r>
              <a:rPr lang="en-US" sz="2400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time </a:t>
            </a: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resolution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2024063"/>
            <a:ext cx="2057400" cy="490537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Collimators 0.8x1cm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Sigma 78ps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2024063"/>
            <a:ext cx="2057400" cy="490537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Collimators 0.4x0.8cm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Sigma 48ps</a:t>
            </a:r>
          </a:p>
        </p:txBody>
      </p:sp>
      <p:pic>
        <p:nvPicPr>
          <p:cNvPr id="18439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4995863"/>
            <a:ext cx="1828800" cy="490537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Collimators 1x1.4cm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Sigma 96ps</a:t>
            </a:r>
          </a:p>
        </p:txBody>
      </p:sp>
      <p:pic>
        <p:nvPicPr>
          <p:cNvPr id="18441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411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00800" y="4538663"/>
            <a:ext cx="2057400" cy="69056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Real Settings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Collimators 1x1.4cm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Sigma 110ps</a:t>
            </a:r>
          </a:p>
        </p:txBody>
      </p:sp>
      <p:sp>
        <p:nvSpPr>
          <p:cNvPr id="11" name="Прямая соединительная линия 10"/>
          <p:cNvSpPr/>
          <p:nvPr/>
        </p:nvSpPr>
        <p:spPr>
          <a:xfrm>
            <a:off x="5715000" y="5486400"/>
            <a:ext cx="685800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lIns="90004" tIns="44997" rIns="90004" bIns="44997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5140325"/>
            <a:ext cx="1143000" cy="34607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Gamma</a:t>
            </a:r>
          </a:p>
        </p:txBody>
      </p:sp>
      <p:sp>
        <p:nvSpPr>
          <p:cNvPr id="13" name="Прямая соединительная линия 12"/>
          <p:cNvSpPr/>
          <p:nvPr/>
        </p:nvSpPr>
        <p:spPr>
          <a:xfrm flipH="1">
            <a:off x="4800600" y="5486400"/>
            <a:ext cx="9144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lIns="90004" tIns="44997" rIns="90004" bIns="44997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0775" y="2041525"/>
            <a:ext cx="7794625" cy="4816475"/>
          </a:xfrm>
        </p:spPr>
      </p:pic>
      <p:sp>
        <p:nvSpPr>
          <p:cNvPr id="3" name="TextBox 2"/>
          <p:cNvSpPr txBox="1"/>
          <p:nvPr/>
        </p:nvSpPr>
        <p:spPr>
          <a:xfrm>
            <a:off x="1600200" y="914400"/>
            <a:ext cx="6858000" cy="10271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This picture shows all tracks which hit the detector and with momentum less than 0.9 MeV and more than 1.1 MeV (image only for background particles).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0088" y="2057400"/>
            <a:ext cx="519112" cy="77152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kern="0">
                <a:solidFill>
                  <a:srgbClr val="FFFFFF"/>
                </a:solidFill>
                <a:latin typeface="Arial" pitchFamily="18"/>
                <a:ea typeface="DejaVu Sans" pitchFamily="2"/>
                <a:cs typeface="Lohit Hindi" pitchFamily="2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975" y="4716463"/>
            <a:ext cx="519113" cy="77152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kern="0" dirty="0">
                <a:solidFill>
                  <a:srgbClr val="FFFFFF"/>
                </a:solidFill>
                <a:latin typeface="Arial" pitchFamily="18"/>
                <a:ea typeface="DejaVu Sans" pitchFamily="2"/>
                <a:cs typeface="Lohit Hindi" pitchFamily="2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2743200"/>
            <a:ext cx="457200" cy="77152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kern="0" dirty="0">
                <a:solidFill>
                  <a:srgbClr val="FFFFFF"/>
                </a:solidFill>
                <a:latin typeface="Arial" pitchFamily="18"/>
                <a:ea typeface="DejaVu Sans" pitchFamily="2"/>
                <a:cs typeface="Lohit Hindi" pitchFamily="2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4963" y="228600"/>
            <a:ext cx="4668837" cy="4302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Source of the noise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4156075"/>
            <a:ext cx="457200" cy="77152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kern="0" dirty="0">
                <a:solidFill>
                  <a:srgbClr val="FFFFFF"/>
                </a:solidFill>
                <a:latin typeface="Arial" pitchFamily="18"/>
                <a:ea typeface="DejaVu Sans" pitchFamily="2"/>
                <a:cs typeface="Lohit Hindi" pitchFamily="2"/>
              </a:rPr>
              <a:t>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5148" y="26988"/>
            <a:ext cx="7619504" cy="43021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Simulations in </a:t>
            </a:r>
            <a:r>
              <a:rPr lang="en-US" sz="2400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GEANT4 (II stage), geometry</a:t>
            </a:r>
            <a:endParaRPr lang="en-US" sz="2400" b="1" kern="0" dirty="0">
              <a:solidFill>
                <a:srgbClr val="7030A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23" y="827509"/>
            <a:ext cx="8581777" cy="53717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419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51880" y="238125"/>
            <a:ext cx="7390582" cy="4302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Simulations in GEANT4 (</a:t>
            </a:r>
            <a:r>
              <a:rPr lang="en-US" sz="2400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II </a:t>
            </a: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stage), t</a:t>
            </a:r>
            <a:r>
              <a:rPr lang="en-US" sz="2400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ypical </a:t>
            </a: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spectra</a:t>
            </a:r>
          </a:p>
        </p:txBody>
      </p:sp>
      <p:pic>
        <p:nvPicPr>
          <p:cNvPr id="11" name="Объект 3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/>
          <a:stretch/>
        </p:blipFill>
        <p:spPr>
          <a:xfrm>
            <a:off x="24432" y="899517"/>
            <a:ext cx="8712968" cy="48755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062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51880" y="238125"/>
            <a:ext cx="7390582" cy="1165448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+mj-lt"/>
                <a:ea typeface="DejaVu Sans" pitchFamily="2"/>
                <a:cs typeface="Lohit Hindi" pitchFamily="2"/>
              </a:rPr>
              <a:t>Simulations in GEANT4 (</a:t>
            </a:r>
            <a:r>
              <a:rPr lang="en-US" sz="2400" b="1" kern="0" dirty="0" smtClean="0">
                <a:solidFill>
                  <a:srgbClr val="7030A0"/>
                </a:solidFill>
                <a:latin typeface="+mj-lt"/>
                <a:ea typeface="DejaVu Sans" pitchFamily="2"/>
                <a:cs typeface="Lohit Hindi" pitchFamily="2"/>
              </a:rPr>
              <a:t>II </a:t>
            </a:r>
            <a:r>
              <a:rPr lang="en-US" sz="2400" b="1" kern="0" dirty="0">
                <a:solidFill>
                  <a:srgbClr val="7030A0"/>
                </a:solidFill>
                <a:latin typeface="+mj-lt"/>
                <a:ea typeface="DejaVu Sans" pitchFamily="2"/>
                <a:cs typeface="Lohit Hindi" pitchFamily="2"/>
              </a:rPr>
              <a:t>stage</a:t>
            </a:r>
            <a:r>
              <a:rPr lang="en-US" sz="2400" b="1" kern="0" dirty="0" smtClean="0">
                <a:solidFill>
                  <a:srgbClr val="7030A0"/>
                </a:solidFill>
                <a:latin typeface="+mj-lt"/>
                <a:ea typeface="DejaVu Sans" pitchFamily="2"/>
                <a:cs typeface="Lohit Hindi" pitchFamily="2"/>
              </a:rPr>
              <a:t>),</a:t>
            </a:r>
          </a:p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7030A0"/>
                </a:solidFill>
                <a:latin typeface="+mj-lt"/>
              </a:rPr>
              <a:t>Quasi-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monoergetic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positron source</a:t>
            </a:r>
            <a:endParaRPr lang="en-US" sz="2400" b="1" kern="0" dirty="0">
              <a:solidFill>
                <a:srgbClr val="7030A0"/>
              </a:solidFill>
              <a:latin typeface="+mj-lt"/>
              <a:ea typeface="DejaVu Sans" pitchFamily="2"/>
              <a:cs typeface="Lohit Hindi" pitchFamily="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0" y="3119941"/>
            <a:ext cx="4639841" cy="331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67" y="3491805"/>
            <a:ext cx="3956768" cy="281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247" y="6431884"/>
            <a:ext cx="3598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Resulting spectrum at the detector.</a:t>
            </a:r>
          </a:p>
          <a:p>
            <a:r>
              <a:rPr lang="en-US" dirty="0"/>
              <a:t>1.5 mm </a:t>
            </a:r>
            <a:r>
              <a:rPr lang="en-US" dirty="0" smtClean="0"/>
              <a:t>lead cup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5675106" y="6433110"/>
            <a:ext cx="369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Resulting spectrum at the detector</a:t>
            </a:r>
          </a:p>
          <a:p>
            <a:r>
              <a:rPr lang="en-US" dirty="0"/>
              <a:t>(only positrons). 1.5 mm cup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497674" y="1907629"/>
            <a:ext cx="9307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General </a:t>
            </a:r>
            <a:r>
              <a:rPr lang="en-US" b="1" dirty="0"/>
              <a:t>Particle Source </a:t>
            </a:r>
            <a:r>
              <a:rPr lang="en-US" dirty="0"/>
              <a:t>technique</a:t>
            </a:r>
            <a:r>
              <a:rPr lang="en-US" b="1" dirty="0"/>
              <a:t> </a:t>
            </a:r>
            <a:r>
              <a:rPr lang="en-US" dirty="0"/>
              <a:t>had been used to create </a:t>
            </a:r>
            <a:r>
              <a:rPr lang="en-US" dirty="0" smtClean="0"/>
              <a:t>distributions (in GEANT4 )  - to </a:t>
            </a:r>
            <a:r>
              <a:rPr lang="en-US" dirty="0"/>
              <a:t>simulate </a:t>
            </a:r>
            <a:r>
              <a:rPr lang="en-US" b="1" dirty="0"/>
              <a:t>10 billion </a:t>
            </a:r>
            <a:r>
              <a:rPr lang="en-US" dirty="0"/>
              <a:t>of electron events, we need to run only </a:t>
            </a:r>
            <a:r>
              <a:rPr lang="en-US" b="1" dirty="0"/>
              <a:t>1.42 million </a:t>
            </a:r>
            <a:r>
              <a:rPr lang="en-US" dirty="0"/>
              <a:t>of positrons (for </a:t>
            </a:r>
            <a:r>
              <a:rPr lang="en-US" b="1" dirty="0"/>
              <a:t>1.5 mm cup</a:t>
            </a:r>
            <a:r>
              <a:rPr lang="en-US" dirty="0"/>
              <a:t>).</a:t>
            </a:r>
            <a:endParaRPr lang="ru-RU" dirty="0"/>
          </a:p>
          <a:p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516403" y="1403573"/>
            <a:ext cx="659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nly </a:t>
            </a:r>
            <a:r>
              <a:rPr lang="en-US" b="1" dirty="0"/>
              <a:t>one </a:t>
            </a:r>
            <a:r>
              <a:rPr lang="en-US" dirty="0"/>
              <a:t>positron per </a:t>
            </a:r>
            <a:r>
              <a:rPr lang="en-US" b="1" dirty="0"/>
              <a:t>7000 </a:t>
            </a:r>
            <a:r>
              <a:rPr lang="en-US" dirty="0"/>
              <a:t>of electrons (for 1.5 </a:t>
            </a:r>
            <a:r>
              <a:rPr lang="en-US" dirty="0" smtClean="0"/>
              <a:t>mm lead </a:t>
            </a:r>
            <a:r>
              <a:rPr lang="en-US" dirty="0"/>
              <a:t>cup) 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551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808" y="0"/>
            <a:ext cx="9072563" cy="12599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800" dirty="0" smtClean="0"/>
              <a:t>Engineering design of the system (</a:t>
            </a:r>
            <a:r>
              <a:rPr lang="en-US" sz="3800" kern="0" dirty="0">
                <a:ea typeface="DejaVu Sans" pitchFamily="2"/>
                <a:cs typeface="Lohit Hindi" pitchFamily="2"/>
              </a:rPr>
              <a:t>mechanical part </a:t>
            </a:r>
            <a:r>
              <a:rPr lang="en-US" sz="3800" dirty="0" smtClean="0"/>
              <a:t>)</a:t>
            </a:r>
            <a:endParaRPr lang="ru-RU" sz="3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12063"/>
          <a:stretch/>
        </p:blipFill>
        <p:spPr>
          <a:xfrm>
            <a:off x="0" y="1680460"/>
            <a:ext cx="5684302" cy="3495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6" t="11663" r="28625" b="8041"/>
          <a:stretch/>
        </p:blipFill>
        <p:spPr>
          <a:xfrm>
            <a:off x="5690790" y="3923853"/>
            <a:ext cx="4304266" cy="34347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30658" r="53950" b="24638"/>
          <a:stretch/>
        </p:blipFill>
        <p:spPr>
          <a:xfrm>
            <a:off x="1727944" y="4637233"/>
            <a:ext cx="3519955" cy="2383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27457" r="51804" b="17331"/>
          <a:stretch/>
        </p:blipFill>
        <p:spPr>
          <a:xfrm>
            <a:off x="6574179" y="1372160"/>
            <a:ext cx="3506447" cy="2944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r="5601" b="11669"/>
          <a:stretch/>
        </p:blipFill>
        <p:spPr>
          <a:xfrm>
            <a:off x="502284" y="4427909"/>
            <a:ext cx="3308728" cy="257980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5816" y="107430"/>
            <a:ext cx="9072563" cy="129614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Manufacturing of vacuum </a:t>
            </a:r>
            <a:r>
              <a:rPr lang="en-US" sz="3600" dirty="0"/>
              <a:t>chamber </a:t>
            </a:r>
            <a:r>
              <a:rPr lang="en-US" sz="3600" dirty="0" smtClean="0"/>
              <a:t>and 3 boxes </a:t>
            </a:r>
            <a:r>
              <a:rPr lang="en-US" sz="3600" dirty="0"/>
              <a:t>for </a:t>
            </a:r>
            <a:r>
              <a:rPr lang="en-US" sz="3600" dirty="0" smtClean="0"/>
              <a:t>collimators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9873" b="16191"/>
          <a:stretch/>
        </p:blipFill>
        <p:spPr>
          <a:xfrm>
            <a:off x="4752280" y="4076024"/>
            <a:ext cx="4644043" cy="29738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2801" r="19841" b="21693"/>
          <a:stretch/>
        </p:blipFill>
        <p:spPr>
          <a:xfrm>
            <a:off x="6480472" y="1676452"/>
            <a:ext cx="3443775" cy="2334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9912" y="140357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6225" r="12752" b="13298"/>
          <a:stretch/>
        </p:blipFill>
        <p:spPr>
          <a:xfrm>
            <a:off x="232168" y="1403573"/>
            <a:ext cx="3578844" cy="2278265"/>
          </a:xfrm>
          <a:prstGeom prst="rect">
            <a:avLst/>
          </a:prstGeom>
        </p:spPr>
      </p:pic>
      <p:pic>
        <p:nvPicPr>
          <p:cNvPr id="9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29147"/>
          <a:stretch/>
        </p:blipFill>
        <p:spPr>
          <a:xfrm>
            <a:off x="4176216" y="1636868"/>
            <a:ext cx="1742449" cy="24137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435" y="0"/>
            <a:ext cx="9072563" cy="12599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Collimator systems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9" t="11216" b="15724"/>
          <a:stretch/>
        </p:blipFill>
        <p:spPr>
          <a:xfrm>
            <a:off x="5318715" y="2663359"/>
            <a:ext cx="4643393" cy="439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10021" r="4662"/>
          <a:stretch/>
        </p:blipFill>
        <p:spPr>
          <a:xfrm>
            <a:off x="118516" y="1636700"/>
            <a:ext cx="5056314" cy="48473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5318716" y="1187549"/>
            <a:ext cx="4763875" cy="139444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800" dirty="0"/>
              <a:t>Three similar collimator systems </a:t>
            </a:r>
            <a:r>
              <a:rPr lang="en-US" sz="2800" dirty="0" smtClean="0"/>
              <a:t>with </a:t>
            </a:r>
            <a:r>
              <a:rPr lang="en-US" sz="2800" dirty="0" err="1" smtClean="0"/>
              <a:t>piezomotors</a:t>
            </a:r>
            <a:r>
              <a:rPr lang="en-US" sz="2800" dirty="0" smtClean="0"/>
              <a:t> were </a:t>
            </a:r>
            <a:r>
              <a:rPr lang="en-US" sz="2800" dirty="0"/>
              <a:t>produced and verified</a:t>
            </a:r>
            <a:endParaRPr lang="ru-RU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72560" y="7073788"/>
            <a:ext cx="2349500" cy="522288"/>
          </a:xfrm>
        </p:spPr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2114" y="1264135"/>
            <a:ext cx="3269736" cy="2622781"/>
          </a:xfrm>
          <a:prstGeom prst="rect">
            <a:avLst/>
          </a:prstGeom>
        </p:spPr>
      </p:pic>
      <p:sp>
        <p:nvSpPr>
          <p:cNvPr id="22" name="Стрелка вверх 21"/>
          <p:cNvSpPr/>
          <p:nvPr/>
        </p:nvSpPr>
        <p:spPr>
          <a:xfrm>
            <a:off x="6735106" y="3819206"/>
            <a:ext cx="376815" cy="11512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901" y="34294"/>
            <a:ext cx="9446675" cy="1080509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US" dirty="0" smtClean="0"/>
              <a:t>Control electronics for collimator </a:t>
            </a:r>
            <a:r>
              <a:rPr lang="en-US" dirty="0" smtClean="0"/>
              <a:t>system</a:t>
            </a:r>
            <a:br>
              <a:rPr lang="en-US" dirty="0" smtClean="0"/>
            </a:br>
            <a:r>
              <a:rPr lang="en-US" sz="2000" b="1" dirty="0"/>
              <a:t>Active participation of students</a:t>
            </a:r>
            <a:r>
              <a:rPr lang="en-US" sz="2000" dirty="0"/>
              <a:t>: </a:t>
            </a:r>
            <a:r>
              <a:rPr lang="en-US" sz="2000" dirty="0" smtClean="0"/>
              <a:t>V</a:t>
            </a:r>
            <a:r>
              <a:rPr lang="en-US" sz="2000" dirty="0"/>
              <a:t>. </a:t>
            </a:r>
            <a:r>
              <a:rPr lang="en-US" sz="2000" dirty="0" err="1"/>
              <a:t>Krylov</a:t>
            </a:r>
            <a:r>
              <a:rPr lang="en-US" sz="2000" dirty="0"/>
              <a:t>, </a:t>
            </a:r>
            <a:r>
              <a:rPr lang="en-US" sz="2000" dirty="0" smtClean="0"/>
              <a:t>T. </a:t>
            </a:r>
            <a:r>
              <a:rPr lang="en-US" sz="2000" dirty="0" err="1" smtClean="0"/>
              <a:t>Patlatiuk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3" b="31293"/>
          <a:stretch/>
        </p:blipFill>
        <p:spPr>
          <a:xfrm>
            <a:off x="1626809" y="1435600"/>
            <a:ext cx="1761573" cy="605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501"/>
            <a:ext cx="2420646" cy="2420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668" y="2934980"/>
            <a:ext cx="2053416" cy="64460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3500" b="1" i="1" dirty="0"/>
              <a:t>Computer</a:t>
            </a:r>
            <a:endParaRPr lang="ru-RU" sz="35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342444" y="1275700"/>
            <a:ext cx="2777967" cy="64460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3500" b="1" i="1" dirty="0"/>
              <a:t>Master Board</a:t>
            </a:r>
            <a:endParaRPr lang="ru-RU" sz="35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3" t="16875" r="38412" b="25715"/>
          <a:stretch/>
        </p:blipFill>
        <p:spPr>
          <a:xfrm>
            <a:off x="8430580" y="4650114"/>
            <a:ext cx="1690297" cy="26014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3" t="16875" r="38412" b="25715"/>
          <a:stretch/>
        </p:blipFill>
        <p:spPr>
          <a:xfrm>
            <a:off x="6078365" y="4742125"/>
            <a:ext cx="1690297" cy="2601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3" t="16875" r="38412" b="25715"/>
          <a:stretch/>
        </p:blipFill>
        <p:spPr>
          <a:xfrm>
            <a:off x="3711979" y="4677420"/>
            <a:ext cx="1690297" cy="26014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72470" y="4259571"/>
            <a:ext cx="2940974" cy="64460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3500" b="1" i="1" dirty="0"/>
              <a:t>3 Slave Boards</a:t>
            </a:r>
            <a:endParaRPr lang="ru-RU" sz="3500" b="1" i="1" dirty="0"/>
          </a:p>
        </p:txBody>
      </p:sp>
      <p:sp>
        <p:nvSpPr>
          <p:cNvPr id="15" name="Стрелка углом 14"/>
          <p:cNvSpPr/>
          <p:nvPr/>
        </p:nvSpPr>
        <p:spPr>
          <a:xfrm rot="5400000">
            <a:off x="7256803" y="2525477"/>
            <a:ext cx="2620039" cy="2269951"/>
          </a:xfrm>
          <a:prstGeom prst="bentArrow">
            <a:avLst>
              <a:gd name="adj1" fmla="val 10969"/>
              <a:gd name="adj2" fmla="val 14683"/>
              <a:gd name="adj3" fmla="val 25000"/>
              <a:gd name="adj4" fmla="val 44575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8746" y="2986083"/>
            <a:ext cx="1450730" cy="91602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b="1" i="1" dirty="0"/>
              <a:t>CAN bus </a:t>
            </a:r>
          </a:p>
          <a:p>
            <a:pPr algn="ctr"/>
            <a:r>
              <a:rPr lang="en-US" sz="2600" b="1" i="1" dirty="0"/>
              <a:t>interface</a:t>
            </a:r>
            <a:endParaRPr lang="ru-RU" sz="2600" b="1" i="1" dirty="0"/>
          </a:p>
        </p:txBody>
      </p:sp>
      <p:sp>
        <p:nvSpPr>
          <p:cNvPr id="17" name="Стрелка вниз 16"/>
          <p:cNvSpPr/>
          <p:nvPr/>
        </p:nvSpPr>
        <p:spPr>
          <a:xfrm rot="5400000">
            <a:off x="7843068" y="5912008"/>
            <a:ext cx="456689" cy="718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710093" y="5632779"/>
            <a:ext cx="829170" cy="474973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en-US" sz="2400" b="1" i="1" dirty="0"/>
              <a:t>CAN </a:t>
            </a:r>
            <a:endParaRPr lang="ru-RU" sz="2400" dirty="0"/>
          </a:p>
        </p:txBody>
      </p:sp>
      <p:sp>
        <p:nvSpPr>
          <p:cNvPr id="19" name="Стрелка вниз 18"/>
          <p:cNvSpPr/>
          <p:nvPr/>
        </p:nvSpPr>
        <p:spPr>
          <a:xfrm rot="5400000">
            <a:off x="5490852" y="5976928"/>
            <a:ext cx="456689" cy="718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357878" y="5697698"/>
            <a:ext cx="829170" cy="474973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en-US" sz="2400" b="1" i="1" dirty="0"/>
              <a:t>CAN </a:t>
            </a:r>
            <a:endParaRPr lang="ru-RU" sz="24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33091" b="33818"/>
          <a:stretch/>
        </p:blipFill>
        <p:spPr>
          <a:xfrm flipH="1">
            <a:off x="2699008" y="1932818"/>
            <a:ext cx="1547467" cy="6563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53868" y="1604053"/>
            <a:ext cx="1408246" cy="50890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 b="1" i="1" dirty="0"/>
              <a:t>Ethernet</a:t>
            </a:r>
            <a:endParaRPr lang="ru-RU" sz="2600" b="1" i="1" dirty="0"/>
          </a:p>
        </p:txBody>
      </p:sp>
      <p:sp>
        <p:nvSpPr>
          <p:cNvPr id="7" name="Стрелка вверх 6"/>
          <p:cNvSpPr/>
          <p:nvPr/>
        </p:nvSpPr>
        <p:spPr>
          <a:xfrm>
            <a:off x="4058067" y="3819204"/>
            <a:ext cx="376815" cy="11512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/>
          <p:cNvSpPr/>
          <p:nvPr/>
        </p:nvSpPr>
        <p:spPr>
          <a:xfrm>
            <a:off x="9585294" y="3798232"/>
            <a:ext cx="376815" cy="11512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310329" y="3859214"/>
            <a:ext cx="1523821" cy="50890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 b="1" i="1" dirty="0"/>
              <a:t>Feedback</a:t>
            </a:r>
            <a:endParaRPr lang="ru-RU" sz="26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28" name="Rectangle 27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6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8338" y="474663"/>
            <a:ext cx="1231900" cy="4302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Outline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8900" y="1382713"/>
            <a:ext cx="8001892" cy="5277444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marL="457200" indent="-457200" fontAlgn="auto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LEETECH facility at PHIL </a:t>
            </a:r>
          </a:p>
          <a:p>
            <a:pPr marL="457200" indent="-457200" fontAlgn="auto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latin typeface="Arial" pitchFamily="18"/>
                <a:ea typeface="DejaVu Sans" pitchFamily="2"/>
                <a:cs typeface="Lohit Hindi" pitchFamily="2"/>
              </a:rPr>
              <a:t>Goals and </a:t>
            </a:r>
            <a:r>
              <a:rPr lang="en-US" sz="2400" kern="0" dirty="0" smtClean="0">
                <a:latin typeface="Arial" pitchFamily="18"/>
                <a:ea typeface="DejaVu Sans" pitchFamily="2"/>
                <a:cs typeface="Lohit Hindi" pitchFamily="2"/>
              </a:rPr>
              <a:t>applications</a:t>
            </a:r>
            <a:endParaRPr lang="en-US" sz="2400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  <a:p>
            <a:pPr marL="457200" indent="-457200" fontAlgn="auto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Simulations in 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GEANT4 </a:t>
            </a:r>
            <a:r>
              <a:rPr lang="en-US" sz="2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(I stage, II stage)</a:t>
            </a:r>
          </a:p>
          <a:p>
            <a:pPr marL="457200" indent="-457200" fontAlgn="auto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Design and production (in Kyiv University, TSNUK) of vacuum chamber and collimator system (mechanical part and electronics) </a:t>
            </a:r>
          </a:p>
          <a:p>
            <a:pPr marL="457200" indent="-457200" fontAlgn="auto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Design 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and production </a:t>
            </a:r>
            <a:r>
              <a:rPr lang="en-US" sz="2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of Dipole Magnet (in CERN)</a:t>
            </a:r>
          </a:p>
          <a:p>
            <a:pPr marL="457200" indent="-457200" fontAlgn="auto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Status</a:t>
            </a:r>
          </a:p>
          <a:p>
            <a:pPr marL="457200" indent="-457200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buFontTx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  <a:p>
            <a:pPr marL="457200" indent="-457200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  <a:p>
            <a:pPr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02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128565"/>
            <a:ext cx="9072563" cy="125994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Feedback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8" y="1081071"/>
            <a:ext cx="2800174" cy="2281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9191" y="1629031"/>
            <a:ext cx="5066072" cy="132314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marL="377979" indent="-377979">
              <a:buFont typeface="Arial" pitchFamily="34" charset="0"/>
              <a:buChar char="•"/>
            </a:pPr>
            <a:r>
              <a:rPr lang="en-US" sz="2600" dirty="0"/>
              <a:t>Hall effect position sensor</a:t>
            </a:r>
            <a:endParaRPr lang="uk-UA" sz="2600" dirty="0"/>
          </a:p>
          <a:p>
            <a:pPr marL="377979" indent="-377979">
              <a:buFont typeface="Arial" pitchFamily="34" charset="0"/>
              <a:buChar char="•"/>
            </a:pPr>
            <a:r>
              <a:rPr lang="en-US" sz="2600" dirty="0"/>
              <a:t>A specific magnet strip needs to be placed above the chip</a:t>
            </a:r>
            <a:endParaRPr lang="uk-UA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3611404" y="3462336"/>
            <a:ext cx="2266045" cy="50890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 b="1" i="1" dirty="0"/>
              <a:t>Characteristics</a:t>
            </a:r>
            <a:endParaRPr lang="ru-RU" sz="2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74202" y="4048046"/>
            <a:ext cx="8573453" cy="159455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marL="314982" indent="-314982">
              <a:buFont typeface="Wingdings" pitchFamily="2" charset="2"/>
              <a:buChar char="q"/>
            </a:pPr>
            <a:r>
              <a:rPr lang="en-US" sz="2400" dirty="0"/>
              <a:t>Coordinate value is stored in 12-bit register</a:t>
            </a:r>
            <a:endParaRPr lang="uk-UA" sz="2400" dirty="0"/>
          </a:p>
          <a:p>
            <a:pPr marL="314982" indent="-314982">
              <a:buFont typeface="Wingdings" pitchFamily="2" charset="2"/>
              <a:buChar char="q"/>
            </a:pPr>
            <a:r>
              <a:rPr lang="en-US" sz="2400" dirty="0"/>
              <a:t>This register value becomes to zero every </a:t>
            </a:r>
            <a:r>
              <a:rPr lang="uk-UA" sz="2400" b="1" dirty="0"/>
              <a:t>2</a:t>
            </a:r>
            <a:r>
              <a:rPr lang="en-US" sz="2400" b="1" dirty="0"/>
              <a:t>mm</a:t>
            </a:r>
            <a:r>
              <a:rPr lang="uk-UA" sz="2400" dirty="0"/>
              <a:t>. </a:t>
            </a:r>
          </a:p>
          <a:p>
            <a:pPr marL="314982" indent="-314982">
              <a:buFont typeface="Wingdings" pitchFamily="2" charset="2"/>
              <a:buChar char="q"/>
            </a:pPr>
            <a:r>
              <a:rPr lang="en-US" sz="2400" dirty="0"/>
              <a:t>Resolution</a:t>
            </a:r>
            <a:r>
              <a:rPr lang="uk-UA" sz="2400" dirty="0"/>
              <a:t>: 2</a:t>
            </a:r>
            <a:r>
              <a:rPr lang="en-US" sz="2400" dirty="0"/>
              <a:t>mm</a:t>
            </a:r>
            <a:r>
              <a:rPr lang="uk-UA" sz="2400" dirty="0"/>
              <a:t>/</a:t>
            </a:r>
            <a:r>
              <a:rPr lang="ru-RU" sz="2400" dirty="0"/>
              <a:t>2</a:t>
            </a:r>
            <a:r>
              <a:rPr lang="ru-RU" sz="2400" baseline="30000" dirty="0"/>
              <a:t>12 </a:t>
            </a:r>
            <a:r>
              <a:rPr lang="ru-RU" sz="2400" dirty="0"/>
              <a:t>= </a:t>
            </a:r>
            <a:r>
              <a:rPr lang="ru-RU" sz="2400" b="1" dirty="0"/>
              <a:t>0,488 </a:t>
            </a:r>
            <a:r>
              <a:rPr lang="en-US" sz="2400" b="1" dirty="0"/>
              <a:t>um</a:t>
            </a:r>
            <a:endParaRPr lang="ru-RU" sz="2400" b="1" dirty="0"/>
          </a:p>
          <a:p>
            <a:pPr marL="314982" indent="-314982">
              <a:buFont typeface="Wingdings" pitchFamily="2" charset="2"/>
              <a:buChar char="q"/>
            </a:pPr>
            <a:r>
              <a:rPr lang="en-US" sz="2400" dirty="0"/>
              <a:t>Access interface</a:t>
            </a:r>
            <a:r>
              <a:rPr lang="uk-UA" sz="2400" dirty="0"/>
              <a:t>:</a:t>
            </a:r>
            <a:r>
              <a:rPr lang="uk-UA" sz="2400" b="1" dirty="0"/>
              <a:t> </a:t>
            </a:r>
            <a:r>
              <a:rPr lang="en-US" sz="2400" b="1" dirty="0"/>
              <a:t>I</a:t>
            </a:r>
            <a:r>
              <a:rPr lang="en-US" sz="2400" b="1" baseline="30000" dirty="0"/>
              <a:t>2</a:t>
            </a:r>
            <a:r>
              <a:rPr lang="en-US" sz="2400" b="1" dirty="0"/>
              <a:t>C</a:t>
            </a:r>
            <a:endParaRPr lang="uk-UA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080625" cy="1259946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  <a:buNone/>
            </a:pPr>
            <a:r>
              <a:rPr lang="en-US" sz="4900" dirty="0">
                <a:latin typeface="+mj-lt"/>
              </a:rPr>
              <a:t>Test assembly</a:t>
            </a:r>
            <a:endParaRPr lang="ru-RU" sz="49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33" y="1239822"/>
            <a:ext cx="6846574" cy="5134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4"/>
          <a:stretch/>
        </p:blipFill>
        <p:spPr>
          <a:xfrm>
            <a:off x="143768" y="3325618"/>
            <a:ext cx="5913536" cy="36407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88708" y="548801"/>
            <a:ext cx="10169333" cy="6556193"/>
            <a:chOff x="-36512" y="2240868"/>
            <a:chExt cx="6192688" cy="461713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40868"/>
              <a:ext cx="6156176" cy="46171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73423" y="5934435"/>
              <a:ext cx="1256162" cy="346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Master board</a:t>
              </a:r>
              <a:endParaRPr lang="ru-RU" sz="26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6512" y="3750131"/>
              <a:ext cx="610764" cy="628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Slave</a:t>
              </a:r>
            </a:p>
            <a:p>
              <a:r>
                <a:rPr lang="en-US" sz="2600" b="1" dirty="0"/>
                <a:t>board</a:t>
              </a:r>
              <a:endParaRPr lang="ru-RU" sz="2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9504" y="2708920"/>
              <a:ext cx="1919053" cy="346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Test collimator motor</a:t>
              </a:r>
              <a:endParaRPr lang="ru-RU" sz="2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9178" y="3185293"/>
              <a:ext cx="1402352" cy="346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Auxiliary board</a:t>
              </a:r>
              <a:endParaRPr lang="ru-RU" sz="26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4797152"/>
              <a:ext cx="961674" cy="628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HDMI</a:t>
              </a:r>
            </a:p>
            <a:p>
              <a:r>
                <a:rPr lang="en-US" sz="2600" b="1" dirty="0"/>
                <a:t>connector</a:t>
              </a:r>
              <a:endParaRPr lang="ru-RU" sz="2600" b="1" dirty="0"/>
            </a:p>
          </p:txBody>
        </p:sp>
        <p:sp>
          <p:nvSpPr>
            <p:cNvPr id="11" name="Стрелка вправо 10"/>
            <p:cNvSpPr/>
            <p:nvPr/>
          </p:nvSpPr>
          <p:spPr>
            <a:xfrm rot="19611874">
              <a:off x="474043" y="4316652"/>
              <a:ext cx="913491" cy="389518"/>
            </a:xfrm>
            <a:prstGeom prst="rightArrow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080625" cy="611485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  <a:buNone/>
            </a:pPr>
            <a:r>
              <a:rPr lang="en-US" sz="4900" dirty="0">
                <a:latin typeface="+mj-lt"/>
              </a:rPr>
              <a:t>Test assembly</a:t>
            </a:r>
            <a:endParaRPr lang="ru-RU" sz="49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t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9453"/>
            <a:ext cx="10106564" cy="75791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6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6351" y="718045"/>
            <a:ext cx="50387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produced </a:t>
            </a:r>
            <a:r>
              <a:rPr lang="en-US" b="1" dirty="0"/>
              <a:t>at CERN, and delivered to LAL 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3895714" y="133270"/>
            <a:ext cx="2773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Dipole magnet </a:t>
            </a:r>
            <a:endParaRPr lang="ru-RU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75" y="102755"/>
            <a:ext cx="3259011" cy="224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3" y="1225958"/>
            <a:ext cx="7126759" cy="534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5714" y="133270"/>
            <a:ext cx="2773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Dipole magnet 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418386"/>
            <a:ext cx="8898492" cy="504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40426" y="133270"/>
            <a:ext cx="1241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Status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76881" y="899517"/>
            <a:ext cx="9315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Magnet, vacuum chamber and three collimator subsystems are produced and </a:t>
            </a:r>
            <a:r>
              <a:rPr lang="en-US" sz="2400" dirty="0"/>
              <a:t>delivered to </a:t>
            </a:r>
            <a:r>
              <a:rPr lang="en-US" sz="2400" dirty="0" smtClean="0"/>
              <a:t>LAL. </a:t>
            </a:r>
            <a:r>
              <a:rPr lang="en-US" sz="2400" dirty="0"/>
              <a:t>E</a:t>
            </a:r>
            <a:r>
              <a:rPr lang="en-US" sz="2400" dirty="0" smtClean="0"/>
              <a:t>lectronic, mechanical, vacuum tests of  these components are performed and now tests  of  all LEETECH system are starting at the PHIL facility</a:t>
            </a:r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95" y="2576748"/>
            <a:ext cx="2706812" cy="20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61" y="2272508"/>
            <a:ext cx="3074402" cy="2305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093" y="4715032"/>
            <a:ext cx="3362433" cy="2521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0" y="4989010"/>
            <a:ext cx="2997127" cy="224784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3270"/>
            <a:ext cx="9936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Vacuum chamber and collimators were produced in Kyiv University (TSNUK, Ukraine), delivered to LAL and have tested </a:t>
            </a:r>
            <a:r>
              <a:rPr lang="en-US" sz="2800" dirty="0"/>
              <a:t>h</a:t>
            </a:r>
            <a:r>
              <a:rPr lang="en-US" sz="2800" dirty="0" smtClean="0"/>
              <a:t>ere</a:t>
            </a:r>
            <a:endParaRPr lang="ru-R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67" y="1071710"/>
            <a:ext cx="4002983" cy="300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1087377"/>
            <a:ext cx="3733643" cy="2800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8" y="4277710"/>
            <a:ext cx="3774903" cy="28311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43" y="4213268"/>
            <a:ext cx="4002983" cy="300223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3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3270"/>
            <a:ext cx="9936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Vacuum chamber and collimators were produced in Kyiv University (TSNUK, Ukraine), delivered to LAL and have tested </a:t>
            </a:r>
            <a:r>
              <a:rPr lang="en-US" sz="2800" dirty="0"/>
              <a:t>h</a:t>
            </a:r>
            <a:r>
              <a:rPr lang="en-US" sz="2800" dirty="0" smtClean="0"/>
              <a:t>ere</a:t>
            </a:r>
            <a:endParaRPr lang="ru-RU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1147122"/>
            <a:ext cx="2112235" cy="1584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043" y="1230637"/>
            <a:ext cx="4730813" cy="3548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61" y="1062507"/>
            <a:ext cx="2400267" cy="18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" y="3186112"/>
            <a:ext cx="2423815" cy="1817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64" y="4971498"/>
            <a:ext cx="2786492" cy="20898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96" y="4860828"/>
            <a:ext cx="3081608" cy="2311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" y="5156566"/>
            <a:ext cx="2786369" cy="2089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96" y="3209661"/>
            <a:ext cx="1859818" cy="139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79437"/>
            <a:ext cx="4608512" cy="3456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41" y="222138"/>
            <a:ext cx="3960440" cy="2970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91" y="3623169"/>
            <a:ext cx="4250531" cy="3187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" y="3980719"/>
            <a:ext cx="4140460" cy="31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2120" y="1541259"/>
            <a:ext cx="8136904" cy="1428483"/>
          </a:xfrm>
          <a:prstGeom prst="rect">
            <a:avLst/>
          </a:prstGeom>
          <a:noFill/>
          <a:ln>
            <a:noFill/>
          </a:ln>
        </p:spPr>
        <p:txBody>
          <a:bodyPr wrap="square"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PHIL - </a:t>
            </a:r>
            <a:r>
              <a:rPr lang="en-US" sz="4400" b="1" dirty="0" err="1" smtClean="0">
                <a:solidFill>
                  <a:srgbClr val="FF0000"/>
                </a:solidFill>
              </a:rPr>
              <a:t>PH</a:t>
            </a:r>
            <a:r>
              <a:rPr lang="en-US" sz="4400" b="1" dirty="0" err="1" smtClean="0"/>
              <a:t>oto-</a:t>
            </a:r>
            <a:r>
              <a:rPr lang="en-US" sz="4400" b="1" dirty="0" err="1" smtClean="0">
                <a:solidFill>
                  <a:srgbClr val="FF0000"/>
                </a:solidFill>
              </a:rPr>
              <a:t>I</a:t>
            </a:r>
            <a:r>
              <a:rPr lang="en-US" sz="4400" b="1" dirty="0" err="1" smtClean="0"/>
              <a:t>njecteur</a:t>
            </a:r>
            <a:r>
              <a:rPr lang="en-US" sz="4400" b="1" dirty="0" smtClean="0"/>
              <a:t> </a:t>
            </a:r>
            <a:r>
              <a:rPr lang="en-US" sz="4400" b="1" dirty="0"/>
              <a:t>au </a:t>
            </a:r>
            <a:r>
              <a:rPr lang="en-US" sz="4400" b="1" dirty="0">
                <a:solidFill>
                  <a:srgbClr val="FF0000"/>
                </a:solidFill>
              </a:rPr>
              <a:t>L</a:t>
            </a:r>
            <a:r>
              <a:rPr lang="en-US" sz="4400" b="1" dirty="0"/>
              <a:t>AL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endParaRPr lang="en-US" sz="4400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569" y="4753202"/>
            <a:ext cx="9577064" cy="1099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LEETECH – </a:t>
            </a:r>
            <a:r>
              <a:rPr lang="en-US" sz="3200" kern="0" dirty="0" smtClean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L</a:t>
            </a:r>
            <a:r>
              <a:rPr lang="en-US" sz="32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ow </a:t>
            </a:r>
            <a:r>
              <a:rPr lang="en-US" sz="3200" kern="0" dirty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E</a:t>
            </a:r>
            <a:r>
              <a:rPr lang="en-US" sz="3200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nergy </a:t>
            </a:r>
            <a:r>
              <a:rPr lang="en-US" sz="3200" kern="0" dirty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E</a:t>
            </a:r>
            <a:r>
              <a:rPr lang="en-US" sz="3200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lectron </a:t>
            </a:r>
            <a:r>
              <a:rPr lang="en-US" sz="3200" kern="0" dirty="0" smtClean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Tech</a:t>
            </a:r>
            <a:r>
              <a:rPr lang="en-US" sz="32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nology </a:t>
            </a:r>
            <a:r>
              <a:rPr lang="en-US" sz="4000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– </a:t>
            </a:r>
          </a:p>
          <a:p>
            <a:pPr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facility at the PHIL to obtain quasi monochromatic electrons 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of variable </a:t>
            </a: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low energy </a:t>
            </a:r>
            <a:endParaRPr lang="en-US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09" y="352424"/>
            <a:ext cx="2712293" cy="111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Logo l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5" y="186125"/>
            <a:ext cx="2304256" cy="13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69" y="2255500"/>
            <a:ext cx="6253582" cy="267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3849" y="5899036"/>
            <a:ext cx="897855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en-US" altLang="ru-RU" sz="2000" b="1" dirty="0">
                <a:latin typeface="Arial" pitchFamily="34" charset="0"/>
                <a:ea typeface="DejaVu Sans" charset="0"/>
                <a:cs typeface="DejaVu Sans" charset="0"/>
              </a:rPr>
              <a:t>Collaboration with: </a:t>
            </a:r>
            <a:r>
              <a:rPr lang="en-US" altLang="ru-RU" b="1" dirty="0">
                <a:solidFill>
                  <a:srgbClr val="00B050"/>
                </a:solidFill>
                <a:latin typeface="Arial" pitchFamily="34" charset="0"/>
                <a:ea typeface="DejaVu Sans" charset="0"/>
                <a:cs typeface="DejaVu Sans" charset="0"/>
              </a:rPr>
              <a:t>LAL 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(PHIL, general management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and many other…); </a:t>
            </a:r>
            <a:r>
              <a:rPr lang="en-US" altLang="ru-RU" b="1" dirty="0">
                <a:solidFill>
                  <a:srgbClr val="00B050"/>
                </a:solidFill>
                <a:latin typeface="Arial" pitchFamily="34" charset="0"/>
                <a:ea typeface="DejaVu Sans" charset="0"/>
                <a:cs typeface="DejaVu Sans" charset="0"/>
              </a:rPr>
              <a:t>CERN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 (dipole magnet), </a:t>
            </a:r>
            <a:r>
              <a:rPr lang="en-US" altLang="ru-RU" b="1" dirty="0">
                <a:solidFill>
                  <a:srgbClr val="00B050"/>
                </a:solidFill>
                <a:latin typeface="Arial" pitchFamily="34" charset="0"/>
                <a:ea typeface="DejaVu Sans" charset="0"/>
                <a:cs typeface="DejaVu Sans" charset="0"/>
              </a:rPr>
              <a:t>Kiev U </a:t>
            </a:r>
            <a:r>
              <a:rPr lang="en-US" altLang="ru-RU" b="1" dirty="0" smtClean="0">
                <a:solidFill>
                  <a:srgbClr val="00B050"/>
                </a:solidFill>
                <a:latin typeface="Arial" pitchFamily="34" charset="0"/>
                <a:ea typeface="DejaVu Sans" charset="0"/>
                <a:cs typeface="DejaVu Sans" charset="0"/>
              </a:rPr>
              <a:t>- TSNUK 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(collimators, vacuum chamber, simulation), </a:t>
            </a:r>
            <a:r>
              <a:rPr lang="en-US" altLang="ru-RU" b="1" dirty="0">
                <a:solidFill>
                  <a:srgbClr val="00B050"/>
                </a:solidFill>
                <a:latin typeface="Arial" pitchFamily="34" charset="0"/>
                <a:ea typeface="DejaVu Sans" charset="0"/>
                <a:cs typeface="DejaVu Sans" charset="0"/>
              </a:rPr>
              <a:t>IRFU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 (gas system, setup calibration)</a:t>
            </a:r>
            <a:endParaRPr lang="en-US" altLang="ru-RU" i="1" dirty="0">
              <a:solidFill>
                <a:srgbClr val="000000"/>
              </a:solidFill>
              <a:latin typeface="Arial" pitchFamily="34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784" y="133270"/>
            <a:ext cx="9433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/>
              <a:t>Conclusions</a:t>
            </a:r>
            <a:endParaRPr lang="ru-RU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414744" y="1115541"/>
            <a:ext cx="9289032" cy="539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000000"/>
                </a:solidFill>
                <a:ea typeface="DejaVu Sans" pitchFamily="2"/>
                <a:cs typeface="Lohit Hindi" pitchFamily="2"/>
              </a:rPr>
              <a:t>Tasks for LEETECH facility at PHIL and its general design were considered</a:t>
            </a:r>
          </a:p>
          <a:p>
            <a:pPr marL="457200" indent="-4572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000000"/>
                </a:solidFill>
                <a:ea typeface="DejaVu Sans" pitchFamily="2"/>
                <a:cs typeface="Lohit Hindi" pitchFamily="2"/>
              </a:rPr>
              <a:t>Simulation of LEETECH facility in GEANT4 was performed</a:t>
            </a:r>
          </a:p>
          <a:p>
            <a:pPr marL="457200" indent="-4572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000000"/>
                </a:solidFill>
                <a:ea typeface="DejaVu Sans" pitchFamily="2"/>
                <a:cs typeface="Lohit Hindi" pitchFamily="2"/>
              </a:rPr>
              <a:t>Design and production (in </a:t>
            </a:r>
            <a:r>
              <a:rPr lang="en-US" sz="2800" kern="0" dirty="0" smtClean="0">
                <a:solidFill>
                  <a:srgbClr val="000000"/>
                </a:solidFill>
                <a:ea typeface="DejaVu Sans" pitchFamily="2"/>
                <a:cs typeface="Lohit Hindi" pitchFamily="2"/>
              </a:rPr>
              <a:t>Kyiv University) </a:t>
            </a:r>
            <a:r>
              <a:rPr lang="en-US" sz="2800" kern="0" dirty="0">
                <a:solidFill>
                  <a:srgbClr val="000000"/>
                </a:solidFill>
                <a:ea typeface="DejaVu Sans" pitchFamily="2"/>
                <a:cs typeface="Lohit Hindi" pitchFamily="2"/>
              </a:rPr>
              <a:t>of vacuum chamber and collimator system (mechanical part and electronics) was carried out</a:t>
            </a:r>
          </a:p>
          <a:p>
            <a:pPr marL="457200" indent="-4572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000000"/>
                </a:solidFill>
                <a:ea typeface="DejaVu Sans" pitchFamily="2"/>
                <a:cs typeface="Lohit Hindi" pitchFamily="2"/>
              </a:rPr>
              <a:t>Design and production of Dipole Magnet (in CERN) was carried out</a:t>
            </a:r>
          </a:p>
          <a:p>
            <a:pPr marL="457200" indent="-4572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000000"/>
                </a:solidFill>
                <a:ea typeface="DejaVu Sans" pitchFamily="2"/>
                <a:cs typeface="Lohit Hindi" pitchFamily="2"/>
              </a:rPr>
              <a:t>All LEETECH components were delivered in LAL and tested here</a:t>
            </a:r>
          </a:p>
          <a:p>
            <a:pPr marL="457200" indent="-457200" fontAlgn="auto">
              <a:spcBef>
                <a:spcPts val="22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000000"/>
                </a:solidFill>
                <a:ea typeface="DejaVu Sans" pitchFamily="2"/>
                <a:cs typeface="Lohit Hindi" pitchFamily="2"/>
              </a:rPr>
              <a:t>Testing of whole system and studies at the PHIL </a:t>
            </a:r>
            <a:r>
              <a:rPr lang="en-US" sz="2800" kern="0" dirty="0" smtClean="0">
                <a:solidFill>
                  <a:srgbClr val="000000"/>
                </a:solidFill>
                <a:ea typeface="DejaVu Sans" pitchFamily="2"/>
                <a:cs typeface="Lohit Hindi" pitchFamily="2"/>
              </a:rPr>
              <a:t>in the schedule</a:t>
            </a:r>
            <a:endParaRPr lang="en-US" sz="2800" kern="0" dirty="0">
              <a:solidFill>
                <a:srgbClr val="000000"/>
              </a:solidFill>
              <a:ea typeface="DejaVu Sans" pitchFamily="2"/>
              <a:cs typeface="Lohit Hindi" pitchFamily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0AC95-5E43-4D0A-A0D3-E39CB9CC2D5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9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3788" y="85725"/>
            <a:ext cx="3681412" cy="4302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Goals and applications</a:t>
            </a:r>
          </a:p>
        </p:txBody>
      </p:sp>
      <p:pic>
        <p:nvPicPr>
          <p:cNvPr id="512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59" y="1597025"/>
            <a:ext cx="7530704" cy="365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8650288" y="2736850"/>
            <a:ext cx="422275" cy="5000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CCCC"/>
          </a:solidFill>
          <a:ln w="38157">
            <a:solidFill>
              <a:srgbClr val="FF0000"/>
            </a:solidFill>
            <a:custDash>
              <a:ds d="400031" sp="400031"/>
            </a:custDash>
            <a:round/>
          </a:ln>
        </p:spPr>
        <p:txBody>
          <a:bodyPr wrap="none" lIns="90004" tIns="46798" rIns="90004" bIns="46798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7829550" y="3124200"/>
            <a:ext cx="865188" cy="730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38157">
            <a:solidFill>
              <a:srgbClr val="FF0000"/>
            </a:solidFill>
            <a:prstDash val="solid"/>
            <a:round/>
          </a:ln>
        </p:spPr>
        <p:txBody>
          <a:bodyPr wrap="none" lIns="90004" tIns="46798" rIns="90004" bIns="46798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7705725" y="2600325"/>
            <a:ext cx="1125538" cy="4032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60844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extension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7113" y="1171407"/>
            <a:ext cx="712787" cy="34607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PHIL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813" y="457200"/>
            <a:ext cx="9766300" cy="88724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Using of electrons 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provided by PHIL with </a:t>
            </a: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momentum 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5-8 MeV/c and (10</a:t>
            </a:r>
            <a:r>
              <a:rPr lang="en-US" kern="0" baseline="3300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8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now)  </a:t>
            </a: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10</a:t>
            </a:r>
            <a:r>
              <a:rPr lang="en-US" kern="0" baseline="3300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9</a:t>
            </a:r>
            <a:r>
              <a:rPr lang="en-US" kern="0" baseline="330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particles per </a:t>
            </a: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bunch, 5 bunches per second</a:t>
            </a:r>
            <a:endParaRPr lang="en-US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Timing: laser pulse with 7 </a:t>
            </a:r>
            <a:r>
              <a:rPr lang="en-US" kern="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ps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FWHM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813" y="5320570"/>
            <a:ext cx="7427912" cy="356330"/>
          </a:xfrm>
          <a:prstGeom prst="rect">
            <a:avLst/>
          </a:prstGeom>
          <a:noFill/>
          <a:ln>
            <a:noFill/>
          </a:ln>
        </p:spPr>
        <p:txBody>
          <a:bodyPr wrap="square"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Goal: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obtain samples of </a:t>
            </a: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“quasi-monochromatic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” </a:t>
            </a: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electrons:</a:t>
            </a:r>
            <a:endParaRPr lang="en-US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2025" y="5717445"/>
            <a:ext cx="8602663" cy="163052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with adjustable energy between </a:t>
            </a:r>
            <a:r>
              <a:rPr lang="en-US" kern="0" dirty="0" smtClean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1 MeV (is desirable a few </a:t>
            </a:r>
            <a:r>
              <a:rPr lang="en-US" kern="0" dirty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100 </a:t>
            </a:r>
            <a:r>
              <a:rPr lang="en-US" kern="0" dirty="0" err="1" smtClean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keV</a:t>
            </a:r>
            <a:r>
              <a:rPr lang="en-US" kern="0" dirty="0" smtClean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) </a:t>
            </a:r>
            <a:r>
              <a:rPr lang="en-US" kern="0" dirty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and 5 MeV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333333"/>
                </a:solidFill>
                <a:latin typeface="Arial" pitchFamily="34"/>
                <a:ea typeface="DejaVu Sans" pitchFamily="2"/>
                <a:cs typeface="DejaVu Sans" pitchFamily="2"/>
              </a:rPr>
              <a:t>energy spread of better than 10 %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333333"/>
                </a:solidFill>
                <a:latin typeface="Arial" pitchFamily="34"/>
                <a:ea typeface="DejaVu Sans" pitchFamily="2"/>
                <a:cs typeface="DejaVu Sans" pitchFamily="2"/>
              </a:rPr>
              <a:t>with adjustable intensity down to 10</a:t>
            </a:r>
            <a:r>
              <a:rPr lang="en-US" kern="0" baseline="33000" dirty="0">
                <a:solidFill>
                  <a:srgbClr val="333333"/>
                </a:solidFill>
                <a:latin typeface="Arial" pitchFamily="34"/>
                <a:ea typeface="DejaVu Sans" pitchFamily="2"/>
                <a:cs typeface="DejaVu Sans" pitchFamily="2"/>
              </a:rPr>
              <a:t>4</a:t>
            </a:r>
            <a:r>
              <a:rPr lang="en-US" kern="0" dirty="0">
                <a:solidFill>
                  <a:srgbClr val="333333"/>
                </a:solidFill>
                <a:latin typeface="Arial" pitchFamily="34"/>
                <a:ea typeface="DejaVu Sans" pitchFamily="2"/>
                <a:cs typeface="DejaVu Sans" pitchFamily="2"/>
              </a:rPr>
              <a:t> and less electrons per </a:t>
            </a:r>
            <a:r>
              <a:rPr lang="en-US" kern="0" dirty="0" smtClean="0">
                <a:solidFill>
                  <a:srgbClr val="333333"/>
                </a:solidFill>
                <a:latin typeface="Arial" pitchFamily="34"/>
                <a:ea typeface="DejaVu Sans" pitchFamily="2"/>
                <a:cs typeface="DejaVu Sans" pitchFamily="2"/>
              </a:rPr>
              <a:t>sample (ideal case is 1 electron on bunch) 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smtClean="0">
                <a:solidFill>
                  <a:srgbClr val="333333"/>
                </a:solidFill>
                <a:latin typeface="Arial" pitchFamily="34"/>
                <a:ea typeface="DejaVu Sans" pitchFamily="2"/>
                <a:cs typeface="DejaVu Sans" pitchFamily="2"/>
              </a:rPr>
              <a:t>Specific advantage – good time resolution (&lt;300 </a:t>
            </a:r>
            <a:r>
              <a:rPr lang="en-US" kern="0" dirty="0" err="1" smtClean="0">
                <a:solidFill>
                  <a:srgbClr val="333333"/>
                </a:solidFill>
                <a:latin typeface="Arial" pitchFamily="34"/>
                <a:ea typeface="DejaVu Sans" pitchFamily="2"/>
                <a:cs typeface="DejaVu Sans" pitchFamily="2"/>
              </a:rPr>
              <a:t>ps</a:t>
            </a:r>
            <a:r>
              <a:rPr lang="en-US" kern="0" dirty="0" smtClean="0">
                <a:solidFill>
                  <a:srgbClr val="333333"/>
                </a:solidFill>
                <a:latin typeface="Arial" pitchFamily="34"/>
                <a:ea typeface="DejaVu Sans" pitchFamily="2"/>
                <a:cs typeface="DejaVu Sans" pitchFamily="2"/>
              </a:rPr>
              <a:t>)</a:t>
            </a:r>
            <a:endParaRPr lang="en-US" kern="0" dirty="0">
              <a:solidFill>
                <a:srgbClr val="333333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>
            <a:off x="577850" y="5887308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5" name="Прямая соединительная линия 14"/>
          <p:cNvSpPr/>
          <p:nvPr/>
        </p:nvSpPr>
        <p:spPr>
          <a:xfrm>
            <a:off x="577850" y="6211158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>
            <a:off x="577850" y="6500083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7" name="Прямая соединительная линия 15"/>
          <p:cNvSpPr/>
          <p:nvPr/>
        </p:nvSpPr>
        <p:spPr>
          <a:xfrm>
            <a:off x="577850" y="7164213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775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3788" y="85725"/>
            <a:ext cx="3681412" cy="4302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Goals and applications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79400" y="722313"/>
            <a:ext cx="9737725" cy="599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4997" rIns="90004" bIns="4499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/>
            <a:r>
              <a:rPr lang="en-US" altLang="ru-RU" b="1" u="sng" dirty="0">
                <a:solidFill>
                  <a:srgbClr val="0000FF"/>
                </a:solidFill>
                <a:latin typeface="Arial" pitchFamily="34" charset="0"/>
                <a:ea typeface="DejaVu Sans"/>
                <a:cs typeface="Lohit Hindi"/>
              </a:rPr>
              <a:t>Test bench:</a:t>
            </a:r>
          </a:p>
          <a:p>
            <a:pPr eaLnBrk="1"/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Gaseous detectors tests, e.g. routine </a:t>
            </a:r>
            <a:r>
              <a:rPr lang="en-US" altLang="ru-RU" b="1" dirty="0" err="1">
                <a:solidFill>
                  <a:srgbClr val="333333"/>
                </a:solidFill>
                <a:latin typeface="Arial" pitchFamily="34" charset="0"/>
                <a:ea typeface="DejaVu Sans"/>
                <a:cs typeface="Lohit Hindi"/>
              </a:rPr>
              <a:t>Micromegas</a:t>
            </a:r>
            <a:r>
              <a:rPr lang="en-US" altLang="ru-RU" b="1" dirty="0">
                <a:solidFill>
                  <a:srgbClr val="333333"/>
                </a:solidFill>
                <a:latin typeface="Arial" pitchFamily="34" charset="0"/>
                <a:ea typeface="DejaVu Sans"/>
                <a:cs typeface="Lohit Hindi"/>
              </a:rPr>
              <a:t>/</a:t>
            </a:r>
            <a:r>
              <a:rPr lang="en-US" altLang="ru-RU" b="1" dirty="0" err="1">
                <a:solidFill>
                  <a:srgbClr val="333333"/>
                </a:solidFill>
                <a:latin typeface="Arial" pitchFamily="34" charset="0"/>
                <a:ea typeface="DejaVu Sans"/>
                <a:cs typeface="Lohit Hindi"/>
              </a:rPr>
              <a:t>InGrid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performance tests</a:t>
            </a:r>
          </a:p>
          <a:p>
            <a:pPr eaLnBrk="1"/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to optimize the protection layer.</a:t>
            </a:r>
          </a:p>
          <a:p>
            <a:pPr eaLnBrk="1"/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         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Generic R &amp; D</a:t>
            </a:r>
          </a:p>
          <a:p>
            <a:pPr eaLnBrk="1"/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         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Applications: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LCTPC 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with </a:t>
            </a:r>
            <a:r>
              <a:rPr lang="en-US" altLang="ru-RU" dirty="0" err="1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Micromegas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/</a:t>
            </a:r>
            <a:r>
              <a:rPr lang="en-US" altLang="ru-RU" dirty="0" err="1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InGrid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option, 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CAST</a:t>
            </a:r>
          </a:p>
          <a:p>
            <a:pPr eaLnBrk="1"/>
            <a:endParaRPr lang="en-US" altLang="ru-RU" dirty="0">
              <a:solidFill>
                <a:srgbClr val="000000"/>
              </a:solidFill>
              <a:latin typeface="Arial" pitchFamily="34" charset="0"/>
              <a:ea typeface="DejaVu Sans"/>
              <a:cs typeface="Lohit Hindi"/>
            </a:endParaRPr>
          </a:p>
          <a:p>
            <a:pPr eaLnBrk="1"/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 Studies of the crystal properties and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prototypes 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for 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UA9 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project</a:t>
            </a:r>
          </a:p>
          <a:p>
            <a:pPr eaLnBrk="1"/>
            <a:endParaRPr lang="en-US" altLang="ru-RU" dirty="0">
              <a:solidFill>
                <a:srgbClr val="000000"/>
              </a:solidFill>
              <a:latin typeface="Arial" pitchFamily="34" charset="0"/>
              <a:ea typeface="DejaVu Sans"/>
              <a:cs typeface="Lohit Hindi"/>
            </a:endParaRPr>
          </a:p>
          <a:p>
            <a:pPr eaLnBrk="1"/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 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FTOF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: time-of-flight particle identification detector based on DIRC technique</a:t>
            </a:r>
          </a:p>
          <a:p>
            <a:pPr eaLnBrk="1"/>
            <a:endParaRPr lang="en-US" altLang="ru-RU" dirty="0">
              <a:solidFill>
                <a:srgbClr val="000000"/>
              </a:solidFill>
              <a:latin typeface="Arial" pitchFamily="34" charset="0"/>
              <a:ea typeface="DejaVu Sans"/>
              <a:cs typeface="Lohit Hindi"/>
            </a:endParaRPr>
          </a:p>
          <a:p>
            <a:pPr eaLnBrk="1"/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 Measurements of scintillators for </a:t>
            </a:r>
            <a:r>
              <a:rPr lang="fr-FR" altLang="ru-RU" b="1" dirty="0" err="1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SuperNEMO</a:t>
            </a:r>
            <a:r>
              <a:rPr lang="fr-FR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</a:t>
            </a:r>
            <a:r>
              <a:rPr lang="fr-FR" altLang="ru-RU" dirty="0" err="1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experiment</a:t>
            </a:r>
            <a:endParaRPr lang="fr-FR" altLang="ru-RU" dirty="0">
              <a:solidFill>
                <a:srgbClr val="000000"/>
              </a:solidFill>
              <a:latin typeface="Arial" pitchFamily="34" charset="0"/>
              <a:ea typeface="DejaVu Sans"/>
              <a:cs typeface="Lohit Hindi"/>
            </a:endParaRPr>
          </a:p>
          <a:p>
            <a:pPr eaLnBrk="1"/>
            <a:endParaRPr lang="en-US" altLang="ru-RU" dirty="0">
              <a:solidFill>
                <a:srgbClr val="000000"/>
              </a:solidFill>
              <a:latin typeface="Arial" pitchFamily="34" charset="0"/>
              <a:ea typeface="DejaVu Sans"/>
              <a:cs typeface="Lohit Hindi"/>
            </a:endParaRPr>
          </a:p>
          <a:p>
            <a:pPr eaLnBrk="1"/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 Tests of 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diamond sensors 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(profile monitor, tracking, …)</a:t>
            </a:r>
          </a:p>
          <a:p>
            <a:pPr eaLnBrk="1"/>
            <a:endParaRPr lang="en-US" altLang="ru-RU" dirty="0">
              <a:solidFill>
                <a:srgbClr val="000000"/>
              </a:solidFill>
              <a:latin typeface="Arial" pitchFamily="34" charset="0"/>
              <a:ea typeface="DejaVu Sans"/>
              <a:cs typeface="Lohit Hindi"/>
            </a:endParaRPr>
          </a:p>
          <a:p>
            <a:pPr eaLnBrk="1">
              <a:lnSpc>
                <a:spcPct val="150000"/>
              </a:lnSpc>
            </a:pPr>
            <a:r>
              <a:rPr lang="en-US" altLang="ru-RU" b="1" u="sng" dirty="0">
                <a:solidFill>
                  <a:srgbClr val="0000FF"/>
                </a:solidFill>
                <a:latin typeface="Arial" pitchFamily="34" charset="0"/>
                <a:ea typeface="DejaVu Sans"/>
                <a:cs typeface="Lohit Hindi"/>
              </a:rPr>
              <a:t>Physics measurements:</a:t>
            </a:r>
          </a:p>
          <a:p>
            <a:pPr eaLnBrk="1">
              <a:lnSpc>
                <a:spcPct val="150000"/>
              </a:lnSpc>
            </a:pP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                        E.g. non-relativistic electron energy losses with </a:t>
            </a:r>
            <a:r>
              <a:rPr lang="en-US" altLang="ru-RU" dirty="0" err="1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Micromegas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/TIMEPIX</a:t>
            </a:r>
          </a:p>
          <a:p>
            <a:pPr eaLnBrk="1">
              <a:lnSpc>
                <a:spcPct val="150000"/>
              </a:lnSpc>
            </a:pPr>
            <a:endParaRPr lang="en-US" altLang="ru-RU" dirty="0">
              <a:solidFill>
                <a:srgbClr val="000000"/>
              </a:solidFill>
              <a:latin typeface="Arial" pitchFamily="34" charset="0"/>
              <a:ea typeface="DejaVu Sans"/>
              <a:cs typeface="Lohit Hindi"/>
            </a:endParaRPr>
          </a:p>
          <a:p>
            <a:pPr eaLnBrk="1">
              <a:lnSpc>
                <a:spcPct val="150000"/>
              </a:lnSpc>
            </a:pPr>
            <a:r>
              <a:rPr lang="en-US" altLang="ru-RU" b="1" u="sng" dirty="0">
                <a:solidFill>
                  <a:srgbClr val="0000FF"/>
                </a:solidFill>
                <a:latin typeface="Arial" pitchFamily="34" charset="0"/>
                <a:ea typeface="DejaVu Sans"/>
                <a:cs typeface="Lohit Hindi"/>
              </a:rPr>
              <a:t>Students hands-on:</a:t>
            </a:r>
          </a:p>
          <a:p>
            <a:pPr eaLnBrk="1">
              <a:lnSpc>
                <a:spcPct val="150000"/>
              </a:lnSpc>
            </a:pPr>
            <a:r>
              <a:rPr lang="en-US" altLang="ru-RU" dirty="0">
                <a:solidFill>
                  <a:srgbClr val="0000FF"/>
                </a:solidFill>
                <a:latin typeface="Arial" pitchFamily="34" charset="0"/>
                <a:ea typeface="DejaVu Sans"/>
                <a:cs typeface="Lohit Hindi"/>
              </a:rPr>
              <a:t>                        </a:t>
            </a:r>
            <a:r>
              <a:rPr lang="en-US" altLang="ru-RU" dirty="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rPr>
              <a:t>All above + track reconstruction, gaseous detector edge effects</a:t>
            </a:r>
          </a:p>
        </p:txBody>
      </p:sp>
      <p:sp>
        <p:nvSpPr>
          <p:cNvPr id="5" name="Прямая соединительная линия 4"/>
          <p:cNvSpPr/>
          <p:nvPr/>
        </p:nvSpPr>
        <p:spPr>
          <a:xfrm>
            <a:off x="1298575" y="1168400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6" name="Прямая соединительная линия 5"/>
          <p:cNvSpPr/>
          <p:nvPr/>
        </p:nvSpPr>
        <p:spPr>
          <a:xfrm>
            <a:off x="1298575" y="2555875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7" name="Прямая соединительная линия 6"/>
          <p:cNvSpPr/>
          <p:nvPr/>
        </p:nvSpPr>
        <p:spPr>
          <a:xfrm>
            <a:off x="1298575" y="3059113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8" name="Прямая соединительная линия 7"/>
          <p:cNvSpPr/>
          <p:nvPr/>
        </p:nvSpPr>
        <p:spPr>
          <a:xfrm>
            <a:off x="1298575" y="3595688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9" name="Прямая соединительная линия 8"/>
          <p:cNvSpPr/>
          <p:nvPr/>
        </p:nvSpPr>
        <p:spPr>
          <a:xfrm>
            <a:off x="1300163" y="4211638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0" name="Прямая соединительная линия 9"/>
          <p:cNvSpPr/>
          <p:nvPr/>
        </p:nvSpPr>
        <p:spPr>
          <a:xfrm>
            <a:off x="1298575" y="5219700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1" name="Прямая соединительная линия 10"/>
          <p:cNvSpPr/>
          <p:nvPr/>
        </p:nvSpPr>
        <p:spPr>
          <a:xfrm>
            <a:off x="1300163" y="6138863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3" y="378650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6" y="3733800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5851" y="1270586"/>
            <a:ext cx="3028950" cy="347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Use </a:t>
            </a: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of electrons 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from PHIL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656" y="1619792"/>
            <a:ext cx="2967037" cy="65405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Reduce energy/intensity using Al plug</a:t>
            </a:r>
          </a:p>
        </p:txBody>
      </p:sp>
      <p:sp>
        <p:nvSpPr>
          <p:cNvPr id="8" name="Прямая соединительная линия 7"/>
          <p:cNvSpPr/>
          <p:nvPr/>
        </p:nvSpPr>
        <p:spPr>
          <a:xfrm>
            <a:off x="221676" y="1444417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912168" y="1515017"/>
            <a:ext cx="2514600" cy="914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358506" y="1297530"/>
            <a:ext cx="209550" cy="12906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4700"/>
          </a:solidFill>
          <a:ln w="36722">
            <a:solidFill>
              <a:srgbClr val="000000"/>
            </a:solidFill>
            <a:prstDash val="solid"/>
          </a:ln>
        </p:spPr>
        <p:txBody>
          <a:bodyPr lIns="107999" tIns="63002" rIns="107999" bIns="63002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801043" y="1337217"/>
            <a:ext cx="287338" cy="12128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3" name="Прямая соединительная линия 12"/>
          <p:cNvSpPr/>
          <p:nvPr/>
        </p:nvSpPr>
        <p:spPr>
          <a:xfrm>
            <a:off x="7536181" y="1967455"/>
            <a:ext cx="4222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>
            <a:off x="7356793" y="2075405"/>
            <a:ext cx="42068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5" name="Прямая соединительная линия 14"/>
          <p:cNvSpPr/>
          <p:nvPr/>
        </p:nvSpPr>
        <p:spPr>
          <a:xfrm>
            <a:off x="7212331" y="1859505"/>
            <a:ext cx="4222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7768" y="1645192"/>
            <a:ext cx="1028700" cy="60325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Beam vacuum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13993" y="1984917"/>
            <a:ext cx="457200" cy="34607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e</a:t>
            </a:r>
            <a:r>
              <a:rPr lang="en-US" b="1" kern="0" baseline="3300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30993" y="342900"/>
            <a:ext cx="969963" cy="34766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B84700"/>
                </a:solidFill>
                <a:latin typeface="Arial" pitchFamily="18"/>
                <a:ea typeface="DejaVu Sans" pitchFamily="2"/>
                <a:cs typeface="Lohit Hindi" pitchFamily="2"/>
              </a:rPr>
              <a:t>Al Plug</a:t>
            </a:r>
          </a:p>
        </p:txBody>
      </p:sp>
      <p:sp>
        <p:nvSpPr>
          <p:cNvPr id="19" name="Прямая соединительная линия 18"/>
          <p:cNvSpPr/>
          <p:nvPr/>
        </p:nvSpPr>
        <p:spPr>
          <a:xfrm>
            <a:off x="7640956" y="1143542"/>
            <a:ext cx="858837" cy="3063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000000"/>
            </a:solidFill>
            <a:prstDash val="solid"/>
            <a:tailEnd type="arrow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0" name="Прямая соединительная линия 19"/>
          <p:cNvSpPr/>
          <p:nvPr/>
        </p:nvSpPr>
        <p:spPr>
          <a:xfrm flipV="1">
            <a:off x="8541068" y="1476917"/>
            <a:ext cx="193675" cy="457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1" name="Прямая соединительная линия 20"/>
          <p:cNvSpPr/>
          <p:nvPr/>
        </p:nvSpPr>
        <p:spPr>
          <a:xfrm flipV="1">
            <a:off x="8541068" y="1705517"/>
            <a:ext cx="650875" cy="22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2" name="Прямая соединительная линия 21"/>
          <p:cNvSpPr/>
          <p:nvPr/>
        </p:nvSpPr>
        <p:spPr>
          <a:xfrm>
            <a:off x="8541068" y="1934117"/>
            <a:ext cx="650875" cy="22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3" name="Прямая соединительная линия 22"/>
          <p:cNvSpPr/>
          <p:nvPr/>
        </p:nvSpPr>
        <p:spPr>
          <a:xfrm>
            <a:off x="8541068" y="1934117"/>
            <a:ext cx="400050" cy="41433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4" name="Прямая соединительная линия 23"/>
          <p:cNvSpPr/>
          <p:nvPr/>
        </p:nvSpPr>
        <p:spPr>
          <a:xfrm flipV="1">
            <a:off x="8541068" y="1495967"/>
            <a:ext cx="438150" cy="4381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5" name="Прямая соединительная линия 24"/>
          <p:cNvSpPr/>
          <p:nvPr/>
        </p:nvSpPr>
        <p:spPr>
          <a:xfrm>
            <a:off x="8541068" y="1934117"/>
            <a:ext cx="193675" cy="457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6" name="Прямая соединительная линия 25"/>
          <p:cNvSpPr/>
          <p:nvPr/>
        </p:nvSpPr>
        <p:spPr>
          <a:xfrm>
            <a:off x="8541068" y="1934117"/>
            <a:ext cx="6508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7" name="Прямая соединительная линия 26"/>
          <p:cNvSpPr/>
          <p:nvPr/>
        </p:nvSpPr>
        <p:spPr>
          <a:xfrm flipH="1">
            <a:off x="2321243" y="3295650"/>
            <a:ext cx="901700" cy="10842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8" name="Прямая соединительная линия 27"/>
          <p:cNvSpPr/>
          <p:nvPr/>
        </p:nvSpPr>
        <p:spPr>
          <a:xfrm>
            <a:off x="2699068" y="3295650"/>
            <a:ext cx="20574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386" y="2704464"/>
            <a:ext cx="2298700" cy="62071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Initial flight direction of electrons</a:t>
            </a:r>
          </a:p>
        </p:txBody>
      </p:sp>
      <p:sp>
        <p:nvSpPr>
          <p:cNvPr id="30" name="Прямая соединительная линия 29"/>
          <p:cNvSpPr/>
          <p:nvPr/>
        </p:nvSpPr>
        <p:spPr>
          <a:xfrm flipH="1">
            <a:off x="778193" y="3309937"/>
            <a:ext cx="755650" cy="21383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1" name="Прямая соединительная линия 30"/>
          <p:cNvSpPr/>
          <p:nvPr/>
        </p:nvSpPr>
        <p:spPr>
          <a:xfrm>
            <a:off x="70168" y="3309937"/>
            <a:ext cx="20574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26987" y="2395809"/>
            <a:ext cx="2473325" cy="88741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Capture the electrons with the angle from the plateau</a:t>
            </a:r>
          </a:p>
        </p:txBody>
      </p:sp>
      <p:sp>
        <p:nvSpPr>
          <p:cNvPr id="33" name="Прямая соединительная линия 32"/>
          <p:cNvSpPr/>
          <p:nvPr/>
        </p:nvSpPr>
        <p:spPr>
          <a:xfrm flipH="1">
            <a:off x="6747193" y="3538537"/>
            <a:ext cx="819150" cy="14382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4" name="Прямая соединительная линия 33"/>
          <p:cNvSpPr/>
          <p:nvPr/>
        </p:nvSpPr>
        <p:spPr>
          <a:xfrm>
            <a:off x="5051743" y="3538537"/>
            <a:ext cx="45720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55959" y="2628899"/>
            <a:ext cx="5003800" cy="93662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000000"/>
                </a:solidFill>
              </a:rPr>
              <a:t>Different plug thickness favours different energy samples, so that it is advantageous to produce several plugs of different thickness</a:t>
            </a:r>
            <a:endParaRPr lang="en-US" kern="0" dirty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38" name="Rectangle 37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1301" y="49252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GEANT4 Simulations</a:t>
            </a:r>
          </a:p>
          <a:p>
            <a:r>
              <a:rPr lang="en-US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endParaRPr lang="ru-RU" dirty="0"/>
          </a:p>
        </p:txBody>
      </p:sp>
      <p:sp>
        <p:nvSpPr>
          <p:cNvPr id="37" name="Прямая соединительная линия 7"/>
          <p:cNvSpPr/>
          <p:nvPr/>
        </p:nvSpPr>
        <p:spPr>
          <a:xfrm>
            <a:off x="203518" y="1819817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102" y="730497"/>
            <a:ext cx="196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L.Burmistrov</a:t>
            </a:r>
            <a:r>
              <a:rPr lang="en-US" dirty="0" smtClean="0"/>
              <a:t> (LAL)   </a:t>
            </a:r>
            <a:endParaRPr lang="ru-RU" dirty="0"/>
          </a:p>
        </p:txBody>
      </p:sp>
      <p:sp>
        <p:nvSpPr>
          <p:cNvPr id="36" name="Right Arrow 35"/>
          <p:cNvSpPr/>
          <p:nvPr/>
        </p:nvSpPr>
        <p:spPr>
          <a:xfrm>
            <a:off x="2194243" y="866543"/>
            <a:ext cx="57785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952080" y="731600"/>
            <a:ext cx="682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Active participation of students</a:t>
            </a:r>
            <a:r>
              <a:rPr lang="en-US" dirty="0" smtClean="0"/>
              <a:t>: </a:t>
            </a:r>
            <a:r>
              <a:rPr lang="en-US" dirty="0" err="1" smtClean="0"/>
              <a:t>O.Fedorchuk</a:t>
            </a:r>
            <a:r>
              <a:rPr lang="en-US" dirty="0" smtClean="0"/>
              <a:t>, V. </a:t>
            </a:r>
            <a:r>
              <a:rPr lang="en-US" dirty="0" err="1" smtClean="0"/>
              <a:t>Krylov</a:t>
            </a:r>
            <a:r>
              <a:rPr lang="en-US" dirty="0" smtClean="0"/>
              <a:t>, M. </a:t>
            </a:r>
            <a:r>
              <a:rPr lang="en-US" dirty="0" err="1" smtClean="0"/>
              <a:t>Haranko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888" y="752475"/>
            <a:ext cx="2668587" cy="347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Use electrons from PHIL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938" y="1250950"/>
            <a:ext cx="2967037" cy="65405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Reduce energy/intensity using Al plug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938" y="2041525"/>
            <a:ext cx="2684462" cy="960438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Select </a:t>
            </a:r>
            <a:r>
              <a:rPr lang="en-US" kern="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optimal </a:t>
            </a: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direction for electrons passing the plug with collimator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013" y="3138488"/>
            <a:ext cx="3706812" cy="960437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Select required energy by </a:t>
            </a:r>
            <a:r>
              <a:rPr lang="en-US" b="1" kern="0" dirty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half-turn of electron in the magnetic field</a:t>
            </a:r>
          </a:p>
        </p:txBody>
      </p:sp>
      <p:sp>
        <p:nvSpPr>
          <p:cNvPr id="8" name="Прямая соединительная линия 7"/>
          <p:cNvSpPr/>
          <p:nvPr/>
        </p:nvSpPr>
        <p:spPr>
          <a:xfrm>
            <a:off x="114300" y="920750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9" name="Прямая соединительная линия 8"/>
          <p:cNvSpPr/>
          <p:nvPr/>
        </p:nvSpPr>
        <p:spPr>
          <a:xfrm>
            <a:off x="114300" y="1389063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0" name="Прямая соединительная линия 9"/>
          <p:cNvSpPr/>
          <p:nvPr/>
        </p:nvSpPr>
        <p:spPr>
          <a:xfrm>
            <a:off x="115888" y="2181225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1" name="Прямая соединительная линия 10"/>
          <p:cNvSpPr/>
          <p:nvPr/>
        </p:nvSpPr>
        <p:spPr>
          <a:xfrm>
            <a:off x="115888" y="3297238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2" name="Полилиния 11"/>
          <p:cNvSpPr/>
          <p:nvPr/>
        </p:nvSpPr>
        <p:spPr>
          <a:xfrm rot="1800004">
            <a:off x="6110288" y="2260600"/>
            <a:ext cx="2971800" cy="36417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73078">
            <a:solidFill>
              <a:srgbClr val="008000"/>
            </a:solidFill>
            <a:prstDash val="solid"/>
          </a:ln>
        </p:spPr>
        <p:txBody>
          <a:bodyPr lIns="126004" tIns="80997" rIns="126004" bIns="80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3349625" y="1409700"/>
            <a:ext cx="2514600" cy="914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795963" y="1192213"/>
            <a:ext cx="209550" cy="12906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4700"/>
          </a:solidFill>
          <a:ln w="36722">
            <a:solidFill>
              <a:srgbClr val="000000"/>
            </a:solidFill>
            <a:prstDash val="solid"/>
          </a:ln>
        </p:spPr>
        <p:txBody>
          <a:bodyPr lIns="107999" tIns="63002" rIns="107999" bIns="63002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3238500" y="1231900"/>
            <a:ext cx="287338" cy="12128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>
            <a:off x="4973638" y="1862138"/>
            <a:ext cx="4222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7" name="Прямая соединительная линия 16"/>
          <p:cNvSpPr/>
          <p:nvPr/>
        </p:nvSpPr>
        <p:spPr>
          <a:xfrm>
            <a:off x="4794250" y="1970088"/>
            <a:ext cx="42068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8" name="Прямая соединительная линия 17"/>
          <p:cNvSpPr/>
          <p:nvPr/>
        </p:nvSpPr>
        <p:spPr>
          <a:xfrm>
            <a:off x="4649788" y="1754188"/>
            <a:ext cx="4222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5225" y="1539875"/>
            <a:ext cx="1028700" cy="60325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Beam vacuum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51450" y="1879600"/>
            <a:ext cx="457200" cy="34607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e</a:t>
            </a:r>
            <a:r>
              <a:rPr lang="en-US" b="1" kern="0" baseline="3300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08450" y="690563"/>
            <a:ext cx="969963" cy="34766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B84700"/>
                </a:solidFill>
                <a:latin typeface="Arial" pitchFamily="18"/>
                <a:ea typeface="DejaVu Sans" pitchFamily="2"/>
                <a:cs typeface="Lohit Hindi" pitchFamily="2"/>
              </a:rPr>
              <a:t>Al Plug</a:t>
            </a:r>
          </a:p>
        </p:txBody>
      </p:sp>
      <p:sp>
        <p:nvSpPr>
          <p:cNvPr id="22" name="Прямая соединительная линия 21"/>
          <p:cNvSpPr/>
          <p:nvPr/>
        </p:nvSpPr>
        <p:spPr>
          <a:xfrm>
            <a:off x="5078413" y="1038225"/>
            <a:ext cx="858837" cy="3063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000000"/>
            </a:solidFill>
            <a:prstDash val="solid"/>
            <a:tailEnd type="arrow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3" name="Полилиния 22"/>
          <p:cNvSpPr/>
          <p:nvPr/>
        </p:nvSpPr>
        <p:spPr>
          <a:xfrm rot="1800004">
            <a:off x="6757988" y="1593850"/>
            <a:ext cx="214312" cy="6667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47FF"/>
          </a:solidFill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4" name="Полилиния 23"/>
          <p:cNvSpPr/>
          <p:nvPr/>
        </p:nvSpPr>
        <p:spPr>
          <a:xfrm rot="1800004">
            <a:off x="6326188" y="2343150"/>
            <a:ext cx="214312" cy="6667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47FF"/>
          </a:solidFill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5" name="Полилиния 24"/>
          <p:cNvSpPr/>
          <p:nvPr/>
        </p:nvSpPr>
        <p:spPr>
          <a:xfrm rot="7200017">
            <a:off x="5222081" y="2228057"/>
            <a:ext cx="2181225" cy="2262188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6" name="Прямая соединительная линия 25"/>
          <p:cNvSpPr/>
          <p:nvPr/>
        </p:nvSpPr>
        <p:spPr>
          <a:xfrm flipH="1" flipV="1">
            <a:off x="5291138" y="4008438"/>
            <a:ext cx="525462" cy="3032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7" name="Прямая соединительная линия 26"/>
          <p:cNvSpPr/>
          <p:nvPr/>
        </p:nvSpPr>
        <p:spPr>
          <a:xfrm flipH="1" flipV="1">
            <a:off x="6005513" y="1857375"/>
            <a:ext cx="939800" cy="6080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400" y="5715000"/>
            <a:ext cx="5257800" cy="88265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>
                <a:solidFill>
                  <a:srgbClr val="339933"/>
                </a:solidFill>
                <a:latin typeface="Arial" pitchFamily="18"/>
                <a:ea typeface="DejaVu Sans" pitchFamily="2"/>
                <a:cs typeface="Lohit Hindi" pitchFamily="2"/>
              </a:rPr>
              <a:t>Magnet with adjustable field In range 100(50?)-2000 gauss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00800" y="5029200"/>
            <a:ext cx="2286000" cy="34607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Vacuum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61113" y="666750"/>
            <a:ext cx="1438275" cy="347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262699"/>
                </a:solidFill>
                <a:latin typeface="Arial" pitchFamily="18"/>
                <a:ea typeface="DejaVu Sans" pitchFamily="2"/>
                <a:cs typeface="Lohit Hindi" pitchFamily="2"/>
              </a:rPr>
              <a:t>Collimator1</a:t>
            </a:r>
          </a:p>
        </p:txBody>
      </p:sp>
      <p:sp>
        <p:nvSpPr>
          <p:cNvPr id="31" name="Прямая соединительная линия 30"/>
          <p:cNvSpPr/>
          <p:nvPr/>
        </p:nvSpPr>
        <p:spPr>
          <a:xfrm flipH="1" flipV="1">
            <a:off x="6937375" y="977900"/>
            <a:ext cx="7938" cy="8096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000000"/>
            </a:solidFill>
            <a:prstDash val="solid"/>
            <a:tailEnd type="arrow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2" name="Полилиния 31"/>
          <p:cNvSpPr/>
          <p:nvPr/>
        </p:nvSpPr>
        <p:spPr>
          <a:xfrm rot="7200017">
            <a:off x="5140326" y="2274887"/>
            <a:ext cx="2470150" cy="2574925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3" name="Полилиния 32"/>
          <p:cNvSpPr/>
          <p:nvPr/>
        </p:nvSpPr>
        <p:spPr>
          <a:xfrm rot="7200017">
            <a:off x="5240337" y="2217738"/>
            <a:ext cx="2043113" cy="2065338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4" name="Полилиния 33"/>
          <p:cNvSpPr/>
          <p:nvPr/>
        </p:nvSpPr>
        <p:spPr>
          <a:xfrm rot="7200017">
            <a:off x="5338762" y="2160588"/>
            <a:ext cx="1846263" cy="1951038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5" name="Полилиния 34"/>
          <p:cNvSpPr/>
          <p:nvPr/>
        </p:nvSpPr>
        <p:spPr>
          <a:xfrm rot="7200017">
            <a:off x="5438775" y="2103438"/>
            <a:ext cx="1646237" cy="1836738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6" name="Полилиния 35"/>
          <p:cNvSpPr/>
          <p:nvPr/>
        </p:nvSpPr>
        <p:spPr>
          <a:xfrm rot="7200017">
            <a:off x="5622131" y="1997869"/>
            <a:ext cx="1335088" cy="1720850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7" name="Полилиния 36"/>
          <p:cNvSpPr/>
          <p:nvPr/>
        </p:nvSpPr>
        <p:spPr>
          <a:xfrm rot="7200017">
            <a:off x="5149850" y="2270126"/>
            <a:ext cx="2636837" cy="2887662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8" name="Полилиния 37"/>
          <p:cNvSpPr/>
          <p:nvPr/>
        </p:nvSpPr>
        <p:spPr>
          <a:xfrm rot="7200017">
            <a:off x="5149850" y="2270126"/>
            <a:ext cx="2636837" cy="2887662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9" name="Прямая соединительная линия 38"/>
          <p:cNvSpPr/>
          <p:nvPr/>
        </p:nvSpPr>
        <p:spPr>
          <a:xfrm flipH="1" flipV="1">
            <a:off x="5057775" y="4392613"/>
            <a:ext cx="827088" cy="47783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0" name="Прямая соединительная линия 39"/>
          <p:cNvSpPr/>
          <p:nvPr/>
        </p:nvSpPr>
        <p:spPr>
          <a:xfrm flipH="1" flipV="1">
            <a:off x="5132388" y="4221163"/>
            <a:ext cx="719137" cy="4302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1" name="Прямая соединительная линия 40"/>
          <p:cNvSpPr/>
          <p:nvPr/>
        </p:nvSpPr>
        <p:spPr>
          <a:xfrm flipH="1" flipV="1">
            <a:off x="5356225" y="3890963"/>
            <a:ext cx="460375" cy="2651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2" name="Прямая соединительная линия 41"/>
          <p:cNvSpPr/>
          <p:nvPr/>
        </p:nvSpPr>
        <p:spPr>
          <a:xfrm flipH="1" flipV="1">
            <a:off x="5475288" y="3714750"/>
            <a:ext cx="461962" cy="2667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3" name="Прямая соединительная линия 42"/>
          <p:cNvSpPr/>
          <p:nvPr/>
        </p:nvSpPr>
        <p:spPr>
          <a:xfrm flipH="1" flipV="1">
            <a:off x="5568950" y="3544888"/>
            <a:ext cx="460375" cy="2651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4" name="Прямая соединительная линия 43"/>
          <p:cNvSpPr/>
          <p:nvPr/>
        </p:nvSpPr>
        <p:spPr>
          <a:xfrm flipH="1" flipV="1">
            <a:off x="5697538" y="3278188"/>
            <a:ext cx="461962" cy="2667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72400" y="3170238"/>
            <a:ext cx="1828800" cy="48736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>
                <a:solidFill>
                  <a:srgbClr val="339933"/>
                </a:solidFill>
                <a:latin typeface="Arial" pitchFamily="18"/>
                <a:ea typeface="DejaVu Sans" pitchFamily="2"/>
                <a:cs typeface="Lohit Hindi" pitchFamily="2"/>
              </a:rPr>
              <a:t>Magnet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48" name="Rectangle 47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888" y="752475"/>
            <a:ext cx="2668587" cy="347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Use electrons from PHIL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938" y="1250950"/>
            <a:ext cx="2967037" cy="65405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Reduce energy/intensity using Al plug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938" y="2041525"/>
            <a:ext cx="2684462" cy="960438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Select unique direction for electrons passing the plug with collimator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013" y="3138488"/>
            <a:ext cx="3706812" cy="126841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Select required energy by </a:t>
            </a:r>
            <a:r>
              <a:rPr lang="en-US" b="1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half-turn of electron in the magnetic field </a:t>
            </a: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(position of collimator 2 or field value)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600" y="4645025"/>
            <a:ext cx="4114800" cy="960438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Adjust intensity/energy spread using collimator 2, positioned in front of tested detector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025" y="6575425"/>
            <a:ext cx="9523413" cy="6524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Electron counting</a:t>
            </a: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at low fluxes: Micromegas to calibrate detector settings (magnetic field and collimator positions) or count electrons on individual bunch basis</a:t>
            </a:r>
          </a:p>
        </p:txBody>
      </p:sp>
      <p:sp>
        <p:nvSpPr>
          <p:cNvPr id="11" name="Прямая соединительная линия 10"/>
          <p:cNvSpPr/>
          <p:nvPr/>
        </p:nvSpPr>
        <p:spPr>
          <a:xfrm>
            <a:off x="114300" y="920750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2" name="Прямая соединительная линия 11"/>
          <p:cNvSpPr/>
          <p:nvPr/>
        </p:nvSpPr>
        <p:spPr>
          <a:xfrm>
            <a:off x="114300" y="1389063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3" name="Прямая соединительная линия 12"/>
          <p:cNvSpPr/>
          <p:nvPr/>
        </p:nvSpPr>
        <p:spPr>
          <a:xfrm>
            <a:off x="115888" y="2181225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>
            <a:off x="115888" y="3297238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5" name="Прямая соединительная линия 14"/>
          <p:cNvSpPr/>
          <p:nvPr/>
        </p:nvSpPr>
        <p:spPr>
          <a:xfrm>
            <a:off x="115888" y="4810125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7" name="Прямая соединительная линия 16"/>
          <p:cNvSpPr/>
          <p:nvPr/>
        </p:nvSpPr>
        <p:spPr>
          <a:xfrm>
            <a:off x="131763" y="6892925"/>
            <a:ext cx="3841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00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8" name="Полилиния 17"/>
          <p:cNvSpPr/>
          <p:nvPr/>
        </p:nvSpPr>
        <p:spPr>
          <a:xfrm rot="1800004">
            <a:off x="6110288" y="2260600"/>
            <a:ext cx="2971800" cy="36417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73078">
            <a:solidFill>
              <a:srgbClr val="008000"/>
            </a:solidFill>
            <a:prstDash val="solid"/>
          </a:ln>
        </p:spPr>
        <p:txBody>
          <a:bodyPr lIns="126004" tIns="80997" rIns="126004" bIns="80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349625" y="1409700"/>
            <a:ext cx="2514600" cy="914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795963" y="1192213"/>
            <a:ext cx="209550" cy="12906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4700"/>
          </a:solidFill>
          <a:ln w="36722">
            <a:solidFill>
              <a:srgbClr val="000000"/>
            </a:solidFill>
            <a:prstDash val="solid"/>
          </a:ln>
        </p:spPr>
        <p:txBody>
          <a:bodyPr lIns="107999" tIns="63002" rIns="107999" bIns="63002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3238500" y="1231900"/>
            <a:ext cx="287338" cy="12128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2" name="Прямая соединительная линия 21"/>
          <p:cNvSpPr/>
          <p:nvPr/>
        </p:nvSpPr>
        <p:spPr>
          <a:xfrm>
            <a:off x="4973638" y="1862138"/>
            <a:ext cx="4222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3" name="Прямая соединительная линия 22"/>
          <p:cNvSpPr/>
          <p:nvPr/>
        </p:nvSpPr>
        <p:spPr>
          <a:xfrm>
            <a:off x="4794250" y="1970088"/>
            <a:ext cx="42068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4" name="Прямая соединительная линия 23"/>
          <p:cNvSpPr/>
          <p:nvPr/>
        </p:nvSpPr>
        <p:spPr>
          <a:xfrm>
            <a:off x="4649788" y="1754188"/>
            <a:ext cx="422275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>
            <a:solidFill>
              <a:srgbClr val="FF0000"/>
            </a:solidFill>
            <a:prstDash val="solid"/>
            <a:tailEnd type="arrow"/>
          </a:ln>
        </p:spPr>
        <p:txBody>
          <a:bodyPr lIns="99002" tIns="54004" rIns="99002" bIns="54004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05225" y="1539875"/>
            <a:ext cx="1028700" cy="60325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Beam vacuum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51450" y="1879600"/>
            <a:ext cx="457200" cy="34607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e</a:t>
            </a:r>
            <a:r>
              <a:rPr lang="en-US" b="1" kern="0" baseline="33000">
                <a:solidFill>
                  <a:srgbClr val="333333"/>
                </a:solidFill>
                <a:latin typeface="Arial" pitchFamily="18"/>
                <a:ea typeface="DejaVu Sans" pitchFamily="2"/>
                <a:cs typeface="Lohit Hindi" pitchFamily="2"/>
              </a:rPr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08450" y="690563"/>
            <a:ext cx="969963" cy="34766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B84700"/>
                </a:solidFill>
                <a:latin typeface="Arial" pitchFamily="18"/>
                <a:ea typeface="DejaVu Sans" pitchFamily="2"/>
                <a:cs typeface="Lohit Hindi" pitchFamily="2"/>
              </a:rPr>
              <a:t>Al Plug</a:t>
            </a:r>
          </a:p>
        </p:txBody>
      </p:sp>
      <p:sp>
        <p:nvSpPr>
          <p:cNvPr id="28" name="Прямая соединительная линия 27"/>
          <p:cNvSpPr/>
          <p:nvPr/>
        </p:nvSpPr>
        <p:spPr>
          <a:xfrm>
            <a:off x="5078413" y="1038225"/>
            <a:ext cx="858837" cy="3063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000000"/>
            </a:solidFill>
            <a:prstDash val="solid"/>
            <a:tailEnd type="arrow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29" name="Полилиния 28"/>
          <p:cNvSpPr/>
          <p:nvPr/>
        </p:nvSpPr>
        <p:spPr>
          <a:xfrm rot="1800004">
            <a:off x="6757988" y="1593850"/>
            <a:ext cx="214312" cy="6667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47FF"/>
          </a:solidFill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0" name="Полилиния 29"/>
          <p:cNvSpPr/>
          <p:nvPr/>
        </p:nvSpPr>
        <p:spPr>
          <a:xfrm rot="1800004">
            <a:off x="6326188" y="2343150"/>
            <a:ext cx="214312" cy="6667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47FF"/>
          </a:solidFill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1" name="Полилиния 30"/>
          <p:cNvSpPr/>
          <p:nvPr/>
        </p:nvSpPr>
        <p:spPr>
          <a:xfrm rot="1800004">
            <a:off x="5678488" y="3465513"/>
            <a:ext cx="214312" cy="6667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47FF"/>
          </a:solidFill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2" name="Полилиния 31"/>
          <p:cNvSpPr/>
          <p:nvPr/>
        </p:nvSpPr>
        <p:spPr>
          <a:xfrm rot="1800004">
            <a:off x="5265738" y="4183063"/>
            <a:ext cx="212725" cy="6667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47FF"/>
          </a:solidFill>
          <a:ln w="54717">
            <a:solidFill>
              <a:srgbClr val="000000"/>
            </a:solidFill>
            <a:prstDash val="solid"/>
          </a:ln>
        </p:spPr>
        <p:txBody>
          <a:bodyPr lIns="116997" tIns="71999" rIns="116997" bIns="71999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3" name="Полилиния 32"/>
          <p:cNvSpPr/>
          <p:nvPr/>
        </p:nvSpPr>
        <p:spPr>
          <a:xfrm rot="7200017">
            <a:off x="5226844" y="2224882"/>
            <a:ext cx="2181225" cy="2274887"/>
          </a:xfrm>
          <a:custGeom>
            <a:avLst>
              <a:gd name="f0" fmla="val 16380000"/>
              <a:gd name="f1" fmla="val 10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min 0 21600"/>
              <a:gd name="f12" fmla="max 0 21600"/>
              <a:gd name="f13" fmla="val 10800"/>
              <a:gd name="f14" fmla="val 21599999"/>
              <a:gd name="f15" fmla="*/ f10 1 2"/>
              <a:gd name="f16" fmla="*/ f6 1 21600"/>
              <a:gd name="f17" fmla="*/ f7 1 21600"/>
              <a:gd name="f18" fmla="val f8"/>
              <a:gd name="f19" fmla="val f9"/>
              <a:gd name="f20" fmla="*/ f10 1 180"/>
              <a:gd name="f21" fmla="+- f12 0 f11"/>
              <a:gd name="f22" fmla="pin 0 f1 10800"/>
              <a:gd name="f23" fmla="pin 0 f0 21599999"/>
              <a:gd name="f24" fmla="+- f19 0 f18"/>
              <a:gd name="f25" fmla="val f22"/>
              <a:gd name="f26" fmla="*/ f21 1 2"/>
              <a:gd name="f27" fmla="+- 0 0 f23"/>
              <a:gd name="f28" fmla="*/ f22 f22 1"/>
              <a:gd name="f29" fmla="*/ f24 1 21600"/>
              <a:gd name="f30" fmla="+- 10800 0 f25"/>
              <a:gd name="f31" fmla="+- 10800 f25 0"/>
              <a:gd name="f32" fmla="+- f11 f26 0"/>
              <a:gd name="f33" fmla="*/ f26 f26 1"/>
              <a:gd name="f34" fmla="+- f27 f4 0"/>
              <a:gd name="f35" fmla="min f30 f31"/>
              <a:gd name="f36" fmla="max f30 f31"/>
              <a:gd name="f37" fmla="*/ f18 1 f29"/>
              <a:gd name="f38" fmla="*/ f19 1 f29"/>
              <a:gd name="f39" fmla="*/ f34 f5 1"/>
              <a:gd name="f40" fmla="+- f36 0 f35"/>
              <a:gd name="f41" fmla="*/ f39 1 f3"/>
              <a:gd name="f42" fmla="*/ f37 f16 1"/>
              <a:gd name="f43" fmla="*/ f38 f16 1"/>
              <a:gd name="f44" fmla="*/ f38 f17 1"/>
              <a:gd name="f45" fmla="*/ f37 f17 1"/>
              <a:gd name="f46" fmla="*/ f40 1 2"/>
              <a:gd name="f47" fmla="+- 0 0 f41"/>
              <a:gd name="f48" fmla="+- f35 f46 0"/>
              <a:gd name="f49" fmla="*/ f46 f46 1"/>
              <a:gd name="f50" fmla="val f47"/>
              <a:gd name="f51" fmla="+- 0 0 f50"/>
              <a:gd name="f52" fmla="*/ f50 f10 1"/>
              <a:gd name="f53" fmla="*/ f51 f3 1"/>
              <a:gd name="f54" fmla="*/ f52 1 f5"/>
              <a:gd name="f55" fmla="*/ f53 1 f5"/>
              <a:gd name="f56" fmla="+- 0 0 f54"/>
              <a:gd name="f57" fmla="+- f55 0 f4"/>
              <a:gd name="f58" fmla="+- f56 f10 0"/>
              <a:gd name="f59" fmla="+- 0 0 f57"/>
              <a:gd name="f60" fmla="+- f58 f15 0"/>
              <a:gd name="f61" fmla="val f59"/>
              <a:gd name="f62" fmla="+- 0 0 f60"/>
              <a:gd name="f63" fmla="+- 0 0 f61"/>
              <a:gd name="f64" fmla="*/ f62 f3 1"/>
              <a:gd name="f65" fmla="+- f63 f4 0"/>
              <a:gd name="f66" fmla="*/ f64 1 f10"/>
              <a:gd name="f67" fmla="*/ f65 f5 1"/>
              <a:gd name="f68" fmla="+- f66 0 f4"/>
              <a:gd name="f69" fmla="*/ f67 1 f3"/>
              <a:gd name="f70" fmla="cos 1 f68"/>
              <a:gd name="f71" fmla="sin 1 f68"/>
              <a:gd name="f72" fmla="+- 0 0 f69"/>
              <a:gd name="f73" fmla="+- 0 0 f70"/>
              <a:gd name="f74" fmla="+- 0 0 f71"/>
              <a:gd name="f75" fmla="*/ f72 f20 1"/>
              <a:gd name="f76" fmla="*/ f22 f73 1"/>
              <a:gd name="f77" fmla="*/ f22 f74 1"/>
              <a:gd name="f78" fmla="+- 0 0 f75"/>
              <a:gd name="f79" fmla="*/ f76 f76 1"/>
              <a:gd name="f80" fmla="*/ f77 f77 1"/>
              <a:gd name="f81" fmla="*/ f78 f3 1"/>
              <a:gd name="f82" fmla="+- f79 f80 0"/>
              <a:gd name="f83" fmla="*/ f81 1 f10"/>
              <a:gd name="f84" fmla="sqrt f82"/>
              <a:gd name="f85" fmla="+- f83 0 f4"/>
              <a:gd name="f86" fmla="*/ f28 1 f84"/>
              <a:gd name="f87" fmla="+- f85 f4 0"/>
              <a:gd name="f88" fmla="*/ f73 f86 1"/>
              <a:gd name="f89" fmla="*/ f74 f86 1"/>
              <a:gd name="f90" fmla="*/ f87 f10 1"/>
              <a:gd name="f91" fmla="+- 10800 0 f88"/>
              <a:gd name="f92" fmla="+- 10800 0 f89"/>
              <a:gd name="f93" fmla="*/ f90 1 f3"/>
              <a:gd name="f94" fmla="*/ f91 f16 1"/>
              <a:gd name="f95" fmla="*/ f92 f17 1"/>
              <a:gd name="f96" fmla="+- 0 0 f93"/>
              <a:gd name="f97" fmla="+- 0 0 f96"/>
              <a:gd name="f98" fmla="*/ f97 f3 1"/>
              <a:gd name="f99" fmla="*/ f98 1 f10"/>
              <a:gd name="f100" fmla="+- f99 0 f4"/>
              <a:gd name="f101" fmla="sin 1 f100"/>
              <a:gd name="f102" fmla="cos 1 f100"/>
              <a:gd name="f103" fmla="+- 0 0 f101"/>
              <a:gd name="f104" fmla="+- 0 0 f102"/>
              <a:gd name="f105" fmla="+- 0 0 f103"/>
              <a:gd name="f106" fmla="+- 0 0 f104"/>
              <a:gd name="f107" fmla="val f105"/>
              <a:gd name="f108" fmla="val f106"/>
              <a:gd name="f109" fmla="+- 0 0 f107"/>
              <a:gd name="f110" fmla="+- 0 0 f108"/>
              <a:gd name="f111" fmla="*/ 10800 f109 1"/>
              <a:gd name="f112" fmla="*/ 10800 f110 1"/>
              <a:gd name="f113" fmla="+- f111 10800 0"/>
              <a:gd name="f114" fmla="+- f112 10800 0"/>
              <a:gd name="f115" fmla="+- 21600 0 f113"/>
              <a:gd name="f116" fmla="+- f114 0 f32"/>
              <a:gd name="f117" fmla="+- f113 0 f32"/>
              <a:gd name="f118" fmla="+- f113 0 f48"/>
              <a:gd name="f119" fmla="+- f114 0 f48"/>
              <a:gd name="f120" fmla="+- f115 0 f32"/>
              <a:gd name="f121" fmla="+- 0 0 f117"/>
              <a:gd name="f122" fmla="+- 0 0 f116"/>
              <a:gd name="f123" fmla="+- f115 0 f48"/>
              <a:gd name="f124" fmla="+- 0 0 f118"/>
              <a:gd name="f125" fmla="+- 0 0 f119"/>
              <a:gd name="f126" fmla="+- 0 0 f121"/>
              <a:gd name="f127" fmla="+- 0 0 f122"/>
              <a:gd name="f128" fmla="+- 0 0 f124"/>
              <a:gd name="f129" fmla="+- 0 0 f125"/>
              <a:gd name="f130" fmla="+- 0 0 f120"/>
              <a:gd name="f131" fmla="+- 0 0 f123"/>
              <a:gd name="f132" fmla="at2 f126 f127"/>
              <a:gd name="f133" fmla="at2 f128 f129"/>
              <a:gd name="f134" fmla="+- 0 0 f130"/>
              <a:gd name="f135" fmla="+- 0 0 f131"/>
              <a:gd name="f136" fmla="+- f132 f4 0"/>
              <a:gd name="f137" fmla="+- f133 f4 0"/>
              <a:gd name="f138" fmla="at2 f134 f127"/>
              <a:gd name="f139" fmla="at2 f135 f129"/>
              <a:gd name="f140" fmla="*/ f136 f10 1"/>
              <a:gd name="f141" fmla="*/ f137 f10 1"/>
              <a:gd name="f142" fmla="+- f138 f4 0"/>
              <a:gd name="f143" fmla="+- f139 f4 0"/>
              <a:gd name="f144" fmla="*/ f140 1 f3"/>
              <a:gd name="f145" fmla="*/ f141 1 f3"/>
              <a:gd name="f146" fmla="*/ f142 f10 1"/>
              <a:gd name="f147" fmla="*/ f143 f10 1"/>
              <a:gd name="f148" fmla="+- 0 0 f144"/>
              <a:gd name="f149" fmla="+- 0 0 f145"/>
              <a:gd name="f150" fmla="*/ f146 1 f3"/>
              <a:gd name="f151" fmla="*/ f147 1 f3"/>
              <a:gd name="f152" fmla="val f148"/>
              <a:gd name="f153" fmla="val f149"/>
              <a:gd name="f154" fmla="+- 0 0 f150"/>
              <a:gd name="f155" fmla="+- 0 0 f151"/>
              <a:gd name="f156" fmla="+- 0 0 f152"/>
              <a:gd name="f157" fmla="+- 0 0 f153"/>
              <a:gd name="f158" fmla="val f154"/>
              <a:gd name="f159" fmla="val f155"/>
              <a:gd name="f160" fmla="*/ f156 f3 1"/>
              <a:gd name="f161" fmla="*/ f157 f3 1"/>
              <a:gd name="f162" fmla="+- 0 0 f158"/>
              <a:gd name="f163" fmla="+- 0 0 f159"/>
              <a:gd name="f164" fmla="*/ f160 1 f10"/>
              <a:gd name="f165" fmla="*/ f161 1 f10"/>
              <a:gd name="f166" fmla="*/ f162 f3 1"/>
              <a:gd name="f167" fmla="*/ f163 f3 1"/>
              <a:gd name="f168" fmla="+- f164 0 f4"/>
              <a:gd name="f169" fmla="+- f165 0 f4"/>
              <a:gd name="f170" fmla="*/ f166 1 f10"/>
              <a:gd name="f171" fmla="*/ f167 1 f10"/>
              <a:gd name="f172" fmla="+- f170 0 f4"/>
              <a:gd name="f173" fmla="+- f171 0 f4"/>
              <a:gd name="f174" fmla="+- f169 f4 0"/>
              <a:gd name="f175" fmla="*/ f174 f10 1"/>
              <a:gd name="f176" fmla="+- f172 f4 0"/>
              <a:gd name="f177" fmla="+- f168 0 f172"/>
              <a:gd name="f178" fmla="+- f173 0 f169"/>
              <a:gd name="f179" fmla="*/ f175 1 f3"/>
              <a:gd name="f180" fmla="*/ f176 f10 1"/>
              <a:gd name="f181" fmla="+- f177 0 f2"/>
              <a:gd name="f182" fmla="+- f178 f2 0"/>
              <a:gd name="f183" fmla="+- 0 0 f179"/>
              <a:gd name="f184" fmla="*/ f180 1 f3"/>
              <a:gd name="f185" fmla="?: f177 f181 f177"/>
              <a:gd name="f186" fmla="?: f178 f178 f182"/>
              <a:gd name="f187" fmla="+- 0 0 f183"/>
              <a:gd name="f188" fmla="+- 0 0 f184"/>
              <a:gd name="f189" fmla="*/ f187 f3 1"/>
              <a:gd name="f190" fmla="+- 0 0 f188"/>
              <a:gd name="f191" fmla="*/ f189 1 f10"/>
              <a:gd name="f192" fmla="*/ f190 f3 1"/>
              <a:gd name="f193" fmla="+- f191 0 f4"/>
              <a:gd name="f194" fmla="*/ f192 1 f10"/>
              <a:gd name="f195" fmla="cos 1 f193"/>
              <a:gd name="f196" fmla="sin 1 f193"/>
              <a:gd name="f197" fmla="+- f194 0 f4"/>
              <a:gd name="f198" fmla="+- 0 0 f195"/>
              <a:gd name="f199" fmla="+- 0 0 f196"/>
              <a:gd name="f200" fmla="cos 1 f197"/>
              <a:gd name="f201" fmla="sin 1 f197"/>
              <a:gd name="f202" fmla="+- 0 0 f198"/>
              <a:gd name="f203" fmla="+- 0 0 f199"/>
              <a:gd name="f204" fmla="+- 0 0 f200"/>
              <a:gd name="f205" fmla="+- 0 0 f201"/>
              <a:gd name="f206" fmla="val f202"/>
              <a:gd name="f207" fmla="val f203"/>
              <a:gd name="f208" fmla="+- 0 0 f204"/>
              <a:gd name="f209" fmla="+- 0 0 f205"/>
              <a:gd name="f210" fmla="val f208"/>
              <a:gd name="f211" fmla="val f209"/>
              <a:gd name="f212" fmla="+- 0 0 f206"/>
              <a:gd name="f213" fmla="+- 0 0 f207"/>
              <a:gd name="f214" fmla="+- 0 0 f210"/>
              <a:gd name="f215" fmla="+- 0 0 f211"/>
              <a:gd name="f216" fmla="*/ f46 f212 1"/>
              <a:gd name="f217" fmla="*/ f46 f213 1"/>
              <a:gd name="f218" fmla="*/ f26 f214 1"/>
              <a:gd name="f219" fmla="*/ f26 f215 1"/>
              <a:gd name="f220" fmla="*/ f216 f216 1"/>
              <a:gd name="f221" fmla="*/ f217 f217 1"/>
              <a:gd name="f222" fmla="*/ f218 f218 1"/>
              <a:gd name="f223" fmla="*/ f219 f219 1"/>
              <a:gd name="f224" fmla="+- f220 f221 0"/>
              <a:gd name="f225" fmla="+- f222 f223 0"/>
              <a:gd name="f226" fmla="sqrt f224"/>
              <a:gd name="f227" fmla="sqrt f225"/>
              <a:gd name="f228" fmla="*/ f49 1 f226"/>
              <a:gd name="f229" fmla="*/ f33 1 f227"/>
              <a:gd name="f230" fmla="*/ f212 f228 1"/>
              <a:gd name="f231" fmla="*/ f213 f228 1"/>
              <a:gd name="f232" fmla="*/ f214 f229 1"/>
              <a:gd name="f233" fmla="*/ f215 f229 1"/>
              <a:gd name="f234" fmla="+- f48 0 f230"/>
              <a:gd name="f235" fmla="+- f48 0 f231"/>
              <a:gd name="f236" fmla="+- f32 0 f232"/>
              <a:gd name="f237" fmla="+- f32 0 f233"/>
            </a:gdLst>
            <a:ahLst>
              <a:ahPolar gdRefR="f1" minR="f8" maxR="f13" gdRefAng="f0" minAng="f8" maxAng="f14">
                <a:pos x="f94" y="f95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21600" h="21600">
                <a:moveTo>
                  <a:pt x="f236" y="f237"/>
                </a:moveTo>
                <a:arcTo wR="f26" hR="f26" stAng="f172" swAng="f185"/>
                <a:lnTo>
                  <a:pt x="f234" y="f235"/>
                </a:lnTo>
                <a:arcTo wR="f46" hR="f46" stAng="f169" swAng="f186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lIns="90004" tIns="44997" rIns="90004" bIns="44997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4" name="Прямая соединительная линия 33"/>
          <p:cNvSpPr/>
          <p:nvPr/>
        </p:nvSpPr>
        <p:spPr>
          <a:xfrm flipH="1" flipV="1">
            <a:off x="5291138" y="4008438"/>
            <a:ext cx="525462" cy="3032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5" name="Прямая соединительная линия 34"/>
          <p:cNvSpPr/>
          <p:nvPr/>
        </p:nvSpPr>
        <p:spPr>
          <a:xfrm flipH="1" flipV="1">
            <a:off x="6005513" y="1857375"/>
            <a:ext cx="939800" cy="6080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FF0000"/>
            </a:solidFill>
            <a:prstDash val="solid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64425" y="3094038"/>
            <a:ext cx="1987550" cy="60166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339933"/>
                </a:solidFill>
                <a:latin typeface="Arial" pitchFamily="18"/>
                <a:ea typeface="DejaVu Sans" pitchFamily="2"/>
                <a:cs typeface="Lohit Hindi" pitchFamily="2"/>
              </a:rPr>
              <a:t>Magnet with adjustable field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1425" y="4949825"/>
            <a:ext cx="2286000" cy="346075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Vacuum</a:t>
            </a:r>
          </a:p>
        </p:txBody>
      </p:sp>
      <p:sp>
        <p:nvSpPr>
          <p:cNvPr id="38" name="Полилиния 37"/>
          <p:cNvSpPr/>
          <p:nvPr/>
        </p:nvSpPr>
        <p:spPr>
          <a:xfrm rot="1800004">
            <a:off x="4606925" y="3449638"/>
            <a:ext cx="685800" cy="6858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6B2394"/>
          </a:solidFill>
          <a:ln>
            <a:noFill/>
            <a:prstDash val="solid"/>
          </a:ln>
        </p:spPr>
        <p:txBody>
          <a:bodyPr lIns="107999" tIns="63002" rIns="107999" bIns="63002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408863" y="1081088"/>
            <a:ext cx="2516187" cy="60325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Detector to be tested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(Micromegas, …)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61113" y="666750"/>
            <a:ext cx="1438275" cy="347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262699"/>
                </a:solidFill>
                <a:latin typeface="Arial" pitchFamily="18"/>
                <a:ea typeface="DejaVu Sans" pitchFamily="2"/>
                <a:cs typeface="Lohit Hindi" pitchFamily="2"/>
              </a:rPr>
              <a:t>Collimator1</a:t>
            </a:r>
          </a:p>
        </p:txBody>
      </p:sp>
      <p:sp>
        <p:nvSpPr>
          <p:cNvPr id="41" name="Прямая соединительная линия 40"/>
          <p:cNvSpPr/>
          <p:nvPr/>
        </p:nvSpPr>
        <p:spPr>
          <a:xfrm flipH="1" flipV="1">
            <a:off x="6937375" y="977900"/>
            <a:ext cx="7938" cy="8096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000000"/>
            </a:solidFill>
            <a:prstDash val="solid"/>
            <a:tailEnd type="arrow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24363" y="2482850"/>
            <a:ext cx="1438275" cy="347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262699"/>
                </a:solidFill>
                <a:latin typeface="Arial" pitchFamily="18"/>
                <a:ea typeface="DejaVu Sans" pitchFamily="2"/>
                <a:cs typeface="Lohit Hindi" pitchFamily="2"/>
              </a:rPr>
              <a:t>Collimator2</a:t>
            </a:r>
          </a:p>
        </p:txBody>
      </p:sp>
      <p:sp>
        <p:nvSpPr>
          <p:cNvPr id="43" name="Прямая соединительная линия 42"/>
          <p:cNvSpPr/>
          <p:nvPr/>
        </p:nvSpPr>
        <p:spPr>
          <a:xfrm>
            <a:off x="5400675" y="2830513"/>
            <a:ext cx="406400" cy="7969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000000"/>
            </a:solidFill>
            <a:prstDash val="solid"/>
            <a:tailEnd type="arrow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4" name="Прямая соединительная линия 43"/>
          <p:cNvSpPr/>
          <p:nvPr/>
        </p:nvSpPr>
        <p:spPr>
          <a:xfrm flipH="1">
            <a:off x="5075238" y="1684338"/>
            <a:ext cx="3289300" cy="18510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>
            <a:solidFill>
              <a:srgbClr val="000000"/>
            </a:solidFill>
            <a:prstDash val="solid"/>
            <a:tailEnd type="arrow"/>
          </a:ln>
        </p:spPr>
        <p:txBody>
          <a:bodyPr lIns="107999" tIns="63002" rIns="107999" bIns="63002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7" name="Rectangle 46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5148" y="26988"/>
            <a:ext cx="7619504" cy="43021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anchorCtr="1" compatLnSpc="0"/>
          <a:lstStyle/>
          <a:p>
            <a:pPr algn="ctr" fontAlgn="auto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Simulations in </a:t>
            </a:r>
            <a:r>
              <a:rPr lang="en-US" sz="2400" b="1" kern="0" dirty="0" smtClean="0">
                <a:solidFill>
                  <a:srgbClr val="7030A0"/>
                </a:solidFill>
                <a:latin typeface="Arial" pitchFamily="18"/>
                <a:ea typeface="DejaVu Sans" pitchFamily="2"/>
                <a:cs typeface="Lohit Hindi" pitchFamily="2"/>
              </a:rPr>
              <a:t>GEANT4 (I stage), geometry</a:t>
            </a:r>
            <a:endParaRPr lang="en-US" sz="2400" b="1" kern="0" dirty="0">
              <a:solidFill>
                <a:srgbClr val="7030A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pic>
        <p:nvPicPr>
          <p:cNvPr id="1331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12270"/>
            <a:ext cx="800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CF1BF-DB1D-4150-86E8-234BA17BC8B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43768" y="7215505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 err="1">
                <a:solidFill>
                  <a:srgbClr val="0070C0"/>
                </a:solidFill>
              </a:rPr>
              <a:t>O.Bezshyyko</a:t>
            </a:r>
            <a:r>
              <a:rPr lang="en-US" sz="1400" b="1" i="1" dirty="0">
                <a:solidFill>
                  <a:srgbClr val="0070C0"/>
                </a:solidFill>
              </a:rPr>
              <a:t>, 2-nd French-Ukrainian workshop on the instrumentation developments for HEP, October  1-3, </a:t>
            </a:r>
            <a:r>
              <a:rPr lang="en-US" sz="1400" b="1" i="1" dirty="0" err="1">
                <a:solidFill>
                  <a:srgbClr val="0070C0"/>
                </a:solidFill>
              </a:rPr>
              <a:t>Orsay</a:t>
            </a:r>
            <a:endParaRPr lang="en-US" altLang="ru-RU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4179</TotalTime>
  <Words>1526</Words>
  <Application>Microsoft Office PowerPoint</Application>
  <PresentationFormat>Custom</PresentationFormat>
  <Paragraphs>225</Paragraphs>
  <Slides>30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design of the system (mechanical part )</vt:lpstr>
      <vt:lpstr>Manufacturing of vacuum chamber and 3 boxes for collimators</vt:lpstr>
      <vt:lpstr>Collimator systems</vt:lpstr>
      <vt:lpstr>Control electronics for collimator system Active participation of students: V. Krylov, T. Patlatiuk</vt:lpstr>
      <vt:lpstr>Feedback</vt:lpstr>
      <vt:lpstr>Test assembly</vt:lpstr>
      <vt:lpstr>Test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leonid</dc:creator>
  <cp:lastModifiedBy>user</cp:lastModifiedBy>
  <cp:revision>501</cp:revision>
  <dcterms:created xsi:type="dcterms:W3CDTF">2012-02-09T15:51:13Z</dcterms:created>
  <dcterms:modified xsi:type="dcterms:W3CDTF">2014-10-03T08:49:11Z</dcterms:modified>
</cp:coreProperties>
</file>