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56" r:id="rId7"/>
    <p:sldId id="263" r:id="rId8"/>
    <p:sldId id="261" r:id="rId9"/>
    <p:sldId id="262" r:id="rId10"/>
    <p:sldId id="264" r:id="rId11"/>
    <p:sldId id="266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3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6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2877-AB87-EE48-B85A-9F4FB3D4577D}" type="datetimeFigureOut">
              <a:rPr lang="fr-FR" smtClean="0"/>
              <a:t>01/10/14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E984-957B-3D4D-9FE6-DC4EC74F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g"/><Relationship Id="rId5" Type="http://schemas.openxmlformats.org/officeDocument/2006/relationships/image" Target="../media/image32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7397" y="2354044"/>
            <a:ext cx="7345539" cy="1470025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3200" dirty="0" smtClean="0"/>
              <a:t>Diamond Detector Development and Tests</a:t>
            </a:r>
            <a:endParaRPr 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1428" y="4005064"/>
            <a:ext cx="6881142" cy="1008112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V. </a:t>
            </a:r>
            <a:r>
              <a:rPr lang="fr-FR" sz="2000" dirty="0" err="1" smtClean="0"/>
              <a:t>Kubytskyi</a:t>
            </a:r>
            <a:r>
              <a:rPr lang="fr-FR" sz="2000" dirty="0" smtClean="0"/>
              <a:t>, S</a:t>
            </a:r>
            <a:r>
              <a:rPr lang="fr-FR" sz="2000" dirty="0"/>
              <a:t>. Liu, P. </a:t>
            </a:r>
            <a:r>
              <a:rPr lang="fr-FR" sz="2000" dirty="0" err="1"/>
              <a:t>Bambade</a:t>
            </a:r>
            <a:r>
              <a:rPr lang="fr-FR" sz="2000" dirty="0"/>
              <a:t>, F. </a:t>
            </a:r>
            <a:r>
              <a:rPr lang="fr-FR" sz="2000" dirty="0" err="1"/>
              <a:t>Bogard</a:t>
            </a:r>
            <a:r>
              <a:rPr lang="fr-FR" sz="2000" dirty="0"/>
              <a:t>, J. </a:t>
            </a:r>
            <a:r>
              <a:rPr lang="fr-FR" sz="2000" dirty="0" err="1"/>
              <a:t>Cayla</a:t>
            </a:r>
            <a:r>
              <a:rPr lang="fr-FR" sz="2000" dirty="0"/>
              <a:t>, N. </a:t>
            </a:r>
            <a:r>
              <a:rPr lang="fr-FR" sz="2000" dirty="0" err="1"/>
              <a:t>Fuster</a:t>
            </a:r>
            <a:r>
              <a:rPr lang="fr-FR" sz="2000" dirty="0"/>
              <a:t> Martinez, I. </a:t>
            </a:r>
            <a:r>
              <a:rPr lang="fr-FR" sz="2000" dirty="0" err="1" smtClean="0"/>
              <a:t>Khvastunov</a:t>
            </a:r>
            <a:r>
              <a:rPr lang="fr-FR" sz="2000" dirty="0" smtClean="0"/>
              <a:t>, </a:t>
            </a:r>
            <a:r>
              <a:rPr lang="fr-FR" sz="2000" dirty="0"/>
              <a:t>H. </a:t>
            </a:r>
            <a:r>
              <a:rPr lang="fr-FR" sz="2000" dirty="0" err="1"/>
              <a:t>Monard</a:t>
            </a:r>
            <a:r>
              <a:rPr lang="fr-FR" sz="2000" dirty="0"/>
              <a:t>, C. Sylvia, T. </a:t>
            </a:r>
            <a:r>
              <a:rPr lang="fr-FR" sz="2000" dirty="0" err="1"/>
              <a:t>Tauchi</a:t>
            </a:r>
            <a:r>
              <a:rPr lang="fr-FR" sz="2000" dirty="0"/>
              <a:t>, </a:t>
            </a:r>
            <a:endParaRPr lang="fr-FR" sz="2000" dirty="0" smtClean="0"/>
          </a:p>
          <a:p>
            <a:r>
              <a:rPr lang="fr-FR" sz="2000" dirty="0" smtClean="0"/>
              <a:t>N</a:t>
            </a:r>
            <a:r>
              <a:rPr lang="fr-FR" sz="2000" dirty="0"/>
              <a:t>. </a:t>
            </a:r>
            <a:r>
              <a:rPr lang="fr-FR" sz="2000" dirty="0" err="1"/>
              <a:t>Terunuma</a:t>
            </a:r>
            <a:r>
              <a:rPr lang="fr-FR" sz="2000" dirty="0"/>
              <a:t>, T. </a:t>
            </a:r>
            <a:r>
              <a:rPr lang="fr-FR" sz="2000" dirty="0" err="1"/>
              <a:t>Vinatier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French-Ukrainian workshop, 1 October, 2014</a:t>
            </a:r>
          </a:p>
          <a:p>
            <a:pPr algn="ctr"/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Picture 5" descr="http://phil.lal.in2p3.fr/plugins/kitcnrs/images/l-coul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9054"/>
            <a:ext cx="2223443" cy="1284925"/>
          </a:xfrm>
          <a:prstGeom prst="rect">
            <a:avLst/>
          </a:prstGeom>
          <a:noFill/>
        </p:spPr>
      </p:pic>
      <p:pic>
        <p:nvPicPr>
          <p:cNvPr id="26626" name="Picture 2" descr="http://www-atf.kek.jp/atf/icon-lib/atflogo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9054"/>
            <a:ext cx="2016224" cy="1159330"/>
          </a:xfrm>
          <a:prstGeom prst="rect">
            <a:avLst/>
          </a:prstGeom>
          <a:noFill/>
        </p:spPr>
      </p:pic>
      <p:pic>
        <p:nvPicPr>
          <p:cNvPr id="8" name="Picture 2" descr="http://phil.lal.in2p3.fr/plugins/kitcnrs/images/logo_PH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6056"/>
            <a:ext cx="2797673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965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873649"/>
              </p:ext>
            </p:extLst>
          </p:nvPr>
        </p:nvGraphicFramePr>
        <p:xfrm>
          <a:off x="1263291" y="1987092"/>
          <a:ext cx="15367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…quation" r:id="rId3" imgW="1028700" imgH="1155700" progId="Equation.3">
                  <p:embed/>
                </p:oleObj>
              </mc:Choice>
              <mc:Fallback>
                <p:oleObj name="…quation" r:id="rId3" imgW="10287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291" y="1987092"/>
                        <a:ext cx="1536700" cy="172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02842"/>
              </p:ext>
            </p:extLst>
          </p:nvPr>
        </p:nvGraphicFramePr>
        <p:xfrm>
          <a:off x="5097764" y="1831257"/>
          <a:ext cx="2029982" cy="188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…quation" r:id="rId5" imgW="1562100" imgH="1447800" progId="Equation.3">
                  <p:embed/>
                </p:oleObj>
              </mc:Choice>
              <mc:Fallback>
                <p:oleObj name="…quation" r:id="rId5" imgW="1562100" imgH="144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7764" y="1831257"/>
                        <a:ext cx="2029982" cy="188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799991" y="1461925"/>
            <a:ext cx="252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Drift-diffusion equations.</a:t>
            </a:r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96536"/>
            <a:ext cx="8229600" cy="1143000"/>
          </a:xfrm>
        </p:spPr>
        <p:txBody>
          <a:bodyPr/>
          <a:lstStyle/>
          <a:p>
            <a:r>
              <a:rPr lang="en-US" dirty="0" smtClean="0"/>
              <a:t>Modeling of charge collection in 1D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99462" y="4108692"/>
            <a:ext cx="536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Poisson equation in this case can be solved analytically:</a:t>
            </a:r>
            <a:endParaRPr lang="en-US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4436"/>
              </p:ext>
            </p:extLst>
          </p:nvPr>
        </p:nvGraphicFramePr>
        <p:xfrm>
          <a:off x="711595" y="4806963"/>
          <a:ext cx="48212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…quation" r:id="rId7" imgW="3708400" imgH="520700" progId="Equation.3">
                  <p:embed/>
                </p:oleObj>
              </mc:Choice>
              <mc:Fallback>
                <p:oleObj name="…quation" r:id="rId7" imgW="37084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595" y="4806963"/>
                        <a:ext cx="48212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90819" y="2540101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711595" y="6098433"/>
            <a:ext cx="729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solution of drift-diffusion eqns. -&gt; time evolution of charge densities inside the diamond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403001" y="3251039"/>
            <a:ext cx="237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Generation, recombination terms can be added here</a:t>
            </a:r>
            <a:endParaRPr lang="en-US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2799991" y="2540101"/>
            <a:ext cx="1571961" cy="1040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2799991" y="3131333"/>
            <a:ext cx="1392948" cy="448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7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mall_ch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97" y="870011"/>
            <a:ext cx="3349972" cy="2512479"/>
          </a:xfrm>
          <a:prstGeom prst="rect">
            <a:avLst/>
          </a:prstGeom>
        </p:spPr>
      </p:pic>
      <p:pic>
        <p:nvPicPr>
          <p:cNvPr id="6" name="Image 5" descr="small_charge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89" y="787485"/>
            <a:ext cx="2991438" cy="26169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45733" y="339410"/>
            <a:ext cx="57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Charge collection 1 MIP( created~18000e-h pairs)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4986" y="3514537"/>
            <a:ext cx="2517953" cy="3175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vers la droite 11"/>
          <p:cNvSpPr/>
          <p:nvPr/>
        </p:nvSpPr>
        <p:spPr>
          <a:xfrm>
            <a:off x="1795410" y="4313793"/>
            <a:ext cx="2320895" cy="8321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a gauche 13"/>
          <p:cNvSpPr/>
          <p:nvPr/>
        </p:nvSpPr>
        <p:spPr>
          <a:xfrm>
            <a:off x="1674986" y="4795537"/>
            <a:ext cx="2441319" cy="821154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2939" y="3514537"/>
            <a:ext cx="76633" cy="3175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98353" y="3514537"/>
            <a:ext cx="76633" cy="3175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4346205" y="6253177"/>
            <a:ext cx="13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Voltage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354448" y="455178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2547085" y="5024318"/>
            <a:ext cx="68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959489" y="3507403"/>
            <a:ext cx="372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charge as a function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arge_charge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25" y="645973"/>
            <a:ext cx="3591177" cy="2693383"/>
          </a:xfrm>
          <a:prstGeom prst="rect">
            <a:avLst/>
          </a:prstGeom>
        </p:spPr>
      </p:pic>
      <p:pic>
        <p:nvPicPr>
          <p:cNvPr id="6" name="Image 5" descr="large_charge0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21" y="3700369"/>
            <a:ext cx="3271632" cy="28620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48077" y="6488668"/>
            <a:ext cx="372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Collected charge as a function of time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842170" y="1755077"/>
            <a:ext cx="132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Nmip</a:t>
            </a:r>
            <a:r>
              <a:rPr lang="en-US" dirty="0" smtClean="0"/>
              <a:t> ~10^5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820766" y="2218817"/>
            <a:ext cx="220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for beam halo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3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mall_ch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34" y="-131385"/>
            <a:ext cx="2923015" cy="2192261"/>
          </a:xfrm>
          <a:prstGeom prst="rect">
            <a:avLst/>
          </a:prstGeom>
        </p:spPr>
      </p:pic>
      <p:pic>
        <p:nvPicPr>
          <p:cNvPr id="5" name="Image 4" descr="large_charg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6" y="-131385"/>
            <a:ext cx="4861024" cy="3645768"/>
          </a:xfrm>
          <a:prstGeom prst="rect">
            <a:avLst/>
          </a:prstGeom>
        </p:spPr>
      </p:pic>
      <p:pic>
        <p:nvPicPr>
          <p:cNvPr id="6" name="Image 5" descr="large_charge1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58" y="3257529"/>
            <a:ext cx="4553658" cy="3917983"/>
          </a:xfrm>
          <a:prstGeom prst="rect">
            <a:avLst/>
          </a:prstGeom>
        </p:spPr>
      </p:pic>
      <p:pic>
        <p:nvPicPr>
          <p:cNvPr id="7" name="Picture 3" descr="C:\Users\$atf2\Desktop\move\CH1_CH4_m400V_69mm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26" y="3722563"/>
            <a:ext cx="5193684" cy="30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101831" y="23827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Nmip</a:t>
            </a:r>
            <a:r>
              <a:rPr lang="en-US" dirty="0" smtClean="0"/>
              <a:t> ~10^8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612715" y="3853947"/>
            <a:ext cx="4094410" cy="1587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864158" y="3853947"/>
            <a:ext cx="842967" cy="2364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13010" y="3537897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similar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525073" y="53613"/>
            <a:ext cx="86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Nmip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299657" y="37296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 tests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7037295" y="5664762"/>
            <a:ext cx="2204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Peak when charge densities</a:t>
            </a:r>
          </a:p>
          <a:p>
            <a:r>
              <a:rPr lang="en-US" sz="1400" dirty="0" smtClean="0"/>
              <a:t> are separated in space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49143" y="2860919"/>
            <a:ext cx="342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Slowing down due to space charge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need:</a:t>
            </a:r>
          </a:p>
          <a:p>
            <a:pPr marL="0" indent="0">
              <a:buNone/>
            </a:pPr>
            <a:r>
              <a:rPr lang="en-US" dirty="0" smtClean="0"/>
              <a:t>-Fast, low noise charge amplifier (in case of Belle2 application 4 ns);</a:t>
            </a:r>
          </a:p>
          <a:p>
            <a:pPr marL="0" indent="0">
              <a:buNone/>
            </a:pPr>
            <a:r>
              <a:rPr lang="en-US" dirty="0" smtClean="0"/>
              <a:t>-understand ways of optimization of the detector; modeling</a:t>
            </a:r>
          </a:p>
          <a:p>
            <a:pPr marL="0" indent="0">
              <a:buNone/>
            </a:pPr>
            <a:r>
              <a:rPr lang="en-US" dirty="0" smtClean="0"/>
              <a:t>-characterize </a:t>
            </a:r>
            <a:r>
              <a:rPr lang="en-US" dirty="0" err="1" smtClean="0"/>
              <a:t>multistrip</a:t>
            </a:r>
            <a:r>
              <a:rPr lang="en-US" dirty="0" smtClean="0"/>
              <a:t> diamond </a:t>
            </a:r>
            <a:r>
              <a:rPr lang="en-US" smtClean="0"/>
              <a:t>detector in UHV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0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Mastering the diamond detectors: physics, instrumentation, electronics</a:t>
            </a:r>
          </a:p>
          <a:p>
            <a:r>
              <a:rPr lang="en-US" dirty="0" smtClean="0"/>
              <a:t>Development of application oriented diamond detectors</a:t>
            </a:r>
          </a:p>
          <a:p>
            <a:r>
              <a:rPr lang="en-US" dirty="0" smtClean="0"/>
              <a:t>Using this devices at accelerator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Diamond as particle detector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Tests with diamond detector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Modeling of signal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Diamond as particle detector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0" r="9813" b="54652"/>
          <a:stretch/>
        </p:blipFill>
        <p:spPr bwMode="auto">
          <a:xfrm>
            <a:off x="641525" y="2610001"/>
            <a:ext cx="3073638" cy="179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liu\Desktop\13-03-14 Photos pour Shan\image_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5573"/>
          <a:stretch/>
        </p:blipFill>
        <p:spPr bwMode="auto">
          <a:xfrm rot="16200000">
            <a:off x="6457384" y="2717710"/>
            <a:ext cx="1565795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liu\Desktop\PHIL\13-03-14 Photos pour Shan\civide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26308" r="20594" b="13927"/>
          <a:stretch/>
        </p:blipFill>
        <p:spPr bwMode="auto">
          <a:xfrm>
            <a:off x="4404689" y="2748282"/>
            <a:ext cx="1770522" cy="15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7193" y="4767443"/>
            <a:ext cx="821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Depending on the applications in addition: fast low noise electronics charge amplifier, </a:t>
            </a:r>
          </a:p>
          <a:p>
            <a:r>
              <a:rPr lang="en-US" dirty="0" smtClean="0"/>
              <a:t>current amplifier, attenuators, power supply, oscilloscope etc.   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17193" y="5770178"/>
            <a:ext cx="809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SPICE simulation for optimal parameters of the electrical circuit for given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8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CVD diamond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97216" y="6356350"/>
            <a:ext cx="2133600" cy="365125"/>
          </a:xfrm>
        </p:spPr>
        <p:txBody>
          <a:bodyPr/>
          <a:lstStyle/>
          <a:p>
            <a:fld id="{C6494092-B3B7-40F5-BAB8-AFCCE4C63B9D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矩形 11"/>
          <p:cNvSpPr/>
          <p:nvPr/>
        </p:nvSpPr>
        <p:spPr>
          <a:xfrm>
            <a:off x="4680520" y="1951672"/>
            <a:ext cx="4499992" cy="20313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</a:t>
            </a:r>
            <a:r>
              <a:rPr lang="en-US" altLang="zh-CN" b="1" i="1" dirty="0" smtClean="0">
                <a:sym typeface="Symbol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Large band-gap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low leakage current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breakdown field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mobility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fast charge collection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Large thermal conductivity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binding energy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Radiation hardness</a:t>
            </a:r>
          </a:p>
          <a:p>
            <a:pPr>
              <a:buSzPct val="70000"/>
              <a:buFont typeface="Wingdings" pitchFamily="2" charset="2"/>
              <a:buChar char="l"/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Fast pulse 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 several ns</a:t>
            </a:r>
          </a:p>
          <a:p>
            <a:pPr>
              <a:buSzPct val="70000"/>
              <a:buFont typeface="Wingdings" pitchFamily="2" charset="2"/>
              <a:buChar char="l"/>
            </a:pP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 High dynamic range</a:t>
            </a:r>
            <a:endParaRPr lang="zh-CN" altLang="en-US" b="1" i="1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6" name="圆角矩形 12"/>
          <p:cNvSpPr/>
          <p:nvPr/>
        </p:nvSpPr>
        <p:spPr>
          <a:xfrm>
            <a:off x="4752528" y="1628799"/>
            <a:ext cx="4211960" cy="24455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6"/>
          <p:cNvSpPr/>
          <p:nvPr/>
        </p:nvSpPr>
        <p:spPr>
          <a:xfrm>
            <a:off x="6012160" y="1619508"/>
            <a:ext cx="14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40539"/>
              </p:ext>
            </p:extLst>
          </p:nvPr>
        </p:nvGraphicFramePr>
        <p:xfrm>
          <a:off x="35496" y="1364336"/>
          <a:ext cx="4680520" cy="36461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59813"/>
                <a:gridCol w="901699"/>
                <a:gridCol w="719008"/>
              </a:tblGrid>
              <a:tr h="354336">
                <a:tc gridSpan="3">
                  <a:txBody>
                    <a:bodyPr/>
                    <a:lstStyle/>
                    <a:p>
                      <a:r>
                        <a:rPr lang="en-US" altLang="zh-CN" sz="1400" dirty="0" smtClean="0"/>
                        <a:t>Property                                                     Diamond    Silicon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7608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Density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(g m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Band gap 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Resistivity  (</a:t>
                      </a:r>
                      <a:r>
                        <a:rPr lang="el-GR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cm)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Breakdown  voltage (V cm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 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Electron mobility (cm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V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Hole mobility (cm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V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Saturation velocity 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en-US" altLang="zh-CN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Dielectric constant 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Neutron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  transmutation cross-section(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mb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Energy per e-h pair 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Atomic number</a:t>
                      </a:r>
                    </a:p>
                    <a:p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Av.min.ionizing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signal per 100 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(e)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&gt;10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1900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2300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141 (e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96(hole)</a:t>
                      </a:r>
                      <a:endParaRPr lang="en-US" altLang="zh-CN" sz="1400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  <a:p>
                      <a:endParaRPr lang="en-US" altLang="zh-CN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2.32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11.7</a:t>
                      </a:r>
                    </a:p>
                    <a:p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861376" y="425622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Charge generated by 1 MIP for 500 µm diamond (with 100% CCE):  2.88 </a:t>
            </a:r>
            <a:r>
              <a:rPr lang="en-US" dirty="0" err="1" smtClean="0">
                <a:solidFill>
                  <a:srgbClr val="7030A0"/>
                </a:solidFill>
              </a:rPr>
              <a:t>fC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34107" y="163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Calibration: Tests with well known </a:t>
            </a:r>
          </a:p>
          <a:p>
            <a:r>
              <a:rPr lang="en-US" dirty="0" smtClean="0"/>
              <a:t>Radioactive Sources</a:t>
            </a:r>
            <a:endParaRPr lang="fr-FR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434107" y="1425152"/>
            <a:ext cx="2645853" cy="1673440"/>
            <a:chOff x="6367165" y="1397600"/>
            <a:chExt cx="2645853" cy="1673440"/>
          </a:xfrm>
        </p:grpSpPr>
        <p:pic>
          <p:nvPicPr>
            <p:cNvPr id="21" name="Picture 2" descr="C:\Users\sliu\Downloads\image(1)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2" t="56351" r="29632" b="19637"/>
            <a:stretch/>
          </p:blipFill>
          <p:spPr bwMode="auto">
            <a:xfrm>
              <a:off x="6588224" y="1397600"/>
              <a:ext cx="2016072" cy="103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6367165" y="2763263"/>
              <a:ext cx="2645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aseline="30000" dirty="0" smtClean="0"/>
                <a:t>241</a:t>
              </a:r>
              <a:r>
                <a:rPr lang="en-US" sz="1400" dirty="0" smtClean="0"/>
                <a:t>Am alpha source: E</a:t>
              </a:r>
              <a:r>
                <a:rPr lang="el-GR" sz="1400" dirty="0" smtClean="0"/>
                <a:t>α</a:t>
              </a:r>
              <a:r>
                <a:rPr lang="en-US" sz="1400" dirty="0" smtClean="0"/>
                <a:t> = 5.4 MeV</a:t>
              </a:r>
              <a:endParaRPr lang="fr-FR" sz="1400" dirty="0"/>
            </a:p>
          </p:txBody>
        </p:sp>
      </p:grpSp>
      <p:pic>
        <p:nvPicPr>
          <p:cNvPr id="40" name="Image 39" descr="alpha_particles_charge_collection_ti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42" y="3795139"/>
            <a:ext cx="4942402" cy="2730410"/>
          </a:xfrm>
          <a:prstGeom prst="rect">
            <a:avLst/>
          </a:prstGeom>
        </p:spPr>
      </p:pic>
      <p:pic>
        <p:nvPicPr>
          <p:cNvPr id="41" name="Image 40" descr="alpha_particles_mean_1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9" y="3795139"/>
            <a:ext cx="3617714" cy="2891251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20743" y="3221244"/>
            <a:ext cx="701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to obtain diamond characteristics by Transient Current Technique.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3280766" y="2131668"/>
            <a:ext cx="193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current amplifier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5364334" y="2606149"/>
            <a:ext cx="315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Signal: Shockley-</a:t>
            </a:r>
            <a:r>
              <a:rPr lang="en-US" dirty="0" err="1" smtClean="0"/>
              <a:t>Ramo</a:t>
            </a:r>
            <a:r>
              <a:rPr lang="en-US" dirty="0" smtClean="0"/>
              <a:t>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7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60475" y="420004"/>
            <a:ext cx="2424138" cy="1847728"/>
            <a:chOff x="3721525" y="1313860"/>
            <a:chExt cx="2424138" cy="1847728"/>
          </a:xfrm>
        </p:grpSpPr>
        <p:grpSp>
          <p:nvGrpSpPr>
            <p:cNvPr id="5" name="Groupe 23"/>
            <p:cNvGrpSpPr/>
            <p:nvPr/>
          </p:nvGrpSpPr>
          <p:grpSpPr>
            <a:xfrm>
              <a:off x="3721525" y="2567727"/>
              <a:ext cx="2424138" cy="593861"/>
              <a:chOff x="4565872" y="1178955"/>
              <a:chExt cx="3034632" cy="747749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5872" y="1178955"/>
                <a:ext cx="3034632" cy="593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6482084" y="1609055"/>
                <a:ext cx="930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</a:rPr>
                  <a:t>2.27 MeV</a:t>
                </a:r>
                <a:endParaRPr lang="fr-F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5153125" y="1618927"/>
                <a:ext cx="9300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</a:rPr>
                  <a:t>0.55 MeV</a:t>
                </a:r>
                <a:endParaRPr lang="fr-FR" sz="1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9" t="17210" r="44228" b="25426"/>
            <a:stretch/>
          </p:blipFill>
          <p:spPr bwMode="auto">
            <a:xfrm>
              <a:off x="4414910" y="1313860"/>
              <a:ext cx="1218862" cy="120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/>
          <p:cNvSpPr txBox="1"/>
          <p:nvPr/>
        </p:nvSpPr>
        <p:spPr>
          <a:xfrm>
            <a:off x="2040697" y="758039"/>
            <a:ext cx="267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+charge amplifier(4mV/</a:t>
            </a:r>
            <a:r>
              <a:rPr lang="en-US" dirty="0" err="1" smtClean="0"/>
              <a:t>fC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Image 10" descr="beta_run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75" y="64570"/>
            <a:ext cx="4169142" cy="321860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237571" y="3353555"/>
            <a:ext cx="37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Geant4 </a:t>
            </a:r>
            <a:r>
              <a:rPr lang="fr-FR" b="1" dirty="0" err="1" smtClean="0"/>
              <a:t>diamond</a:t>
            </a:r>
            <a:r>
              <a:rPr lang="fr-FR" b="1" dirty="0" smtClean="0"/>
              <a:t> simulation.</a:t>
            </a:r>
            <a:endParaRPr lang="fr-FR" b="1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60476" y="3722887"/>
            <a:ext cx="3560462" cy="2936558"/>
            <a:chOff x="0" y="2745670"/>
            <a:chExt cx="4477535" cy="3692931"/>
          </a:xfrm>
        </p:grpSpPr>
        <p:pic>
          <p:nvPicPr>
            <p:cNvPr id="14" name="Image 13" descr="spectrum_1_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5670"/>
              <a:ext cx="4477535" cy="3692931"/>
            </a:xfrm>
            <a:prstGeom prst="rect">
              <a:avLst/>
            </a:prstGeom>
          </p:spPr>
        </p:pic>
        <p:pic>
          <p:nvPicPr>
            <p:cNvPr id="15" name="Image 14" descr="spectrum_generated_measure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952" y="3480455"/>
              <a:ext cx="1517583" cy="1289520"/>
            </a:xfrm>
            <a:prstGeom prst="rect">
              <a:avLst/>
            </a:prstGeom>
          </p:spPr>
        </p:pic>
      </p:grpSp>
      <p:grpSp>
        <p:nvGrpSpPr>
          <p:cNvPr id="16" name="Grouper 15"/>
          <p:cNvGrpSpPr/>
          <p:nvPr/>
        </p:nvGrpSpPr>
        <p:grpSpPr>
          <a:xfrm>
            <a:off x="4720675" y="3769702"/>
            <a:ext cx="3799709" cy="2982168"/>
            <a:chOff x="177031" y="3883172"/>
            <a:chExt cx="3669533" cy="2880000"/>
          </a:xfrm>
        </p:grpSpPr>
        <p:pic>
          <p:nvPicPr>
            <p:cNvPr id="17" name="Image 16" descr="hist2D_Sr90_spectru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31" y="3883172"/>
              <a:ext cx="3669533" cy="288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19713" y="4065954"/>
              <a:ext cx="1708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Sr90 </a:t>
              </a:r>
              <a:r>
                <a:rPr lang="fr-FR" dirty="0" err="1" smtClean="0"/>
                <a:t>spectrum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1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PHIL beam monitor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456943"/>
            <a:ext cx="4657629" cy="35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In Vacuum Diamond Detector</a:t>
            </a: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3061" r="11513" b="58322"/>
          <a:stretch/>
        </p:blipFill>
        <p:spPr bwMode="auto">
          <a:xfrm>
            <a:off x="6107074" y="1111074"/>
            <a:ext cx="2462729" cy="246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r 11"/>
          <p:cNvGrpSpPr/>
          <p:nvPr/>
        </p:nvGrpSpPr>
        <p:grpSpPr>
          <a:xfrm>
            <a:off x="528304" y="1826633"/>
            <a:ext cx="5278178" cy="1656184"/>
            <a:chOff x="452710" y="3651057"/>
            <a:chExt cx="5278178" cy="1656184"/>
          </a:xfrm>
        </p:grpSpPr>
        <p:pic>
          <p:nvPicPr>
            <p:cNvPr id="6" name="Picture 2" descr="D:\sliu_desktop\sliu\PHIL\V14_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270" r="118" b="31972"/>
            <a:stretch/>
          </p:blipFill>
          <p:spPr bwMode="auto">
            <a:xfrm>
              <a:off x="452710" y="3651057"/>
              <a:ext cx="527817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192825" y="4958234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CH1</a:t>
              </a:r>
              <a:endParaRPr lang="fr-FR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43064" y="495695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CH3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932094" y="4954821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HV</a:t>
              </a:r>
              <a:endParaRPr lang="fr-FR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067944" y="4925105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CH4</a:t>
              </a:r>
              <a:endParaRPr lang="fr-FR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482712" y="4928533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r>
                <a:rPr lang="en-US" dirty="0"/>
                <a:t>CH2</a:t>
              </a:r>
              <a:endParaRPr lang="fr-FR" dirty="0"/>
            </a:p>
          </p:txBody>
        </p:sp>
      </p:grpSp>
      <p:pic>
        <p:nvPicPr>
          <p:cNvPr id="13" name="Picture 4" descr="C:\Users\sliu\Desktop\13-03-14 Photos pour Shan\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5" y="3755407"/>
            <a:ext cx="3110348" cy="23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liu\Desktop\sliu\CIVIDEC\image_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6144"/>
          <a:stretch/>
        </p:blipFill>
        <p:spPr bwMode="auto">
          <a:xfrm>
            <a:off x="5114829" y="3755407"/>
            <a:ext cx="3077101" cy="22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386" y="6373613"/>
            <a:ext cx="645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setup will be used at ATF2 for investigation of beam halo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6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7949" y="140376"/>
            <a:ext cx="134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 Facility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" y="694375"/>
            <a:ext cx="4463812" cy="21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r 7"/>
          <p:cNvGrpSpPr/>
          <p:nvPr/>
        </p:nvGrpSpPr>
        <p:grpSpPr>
          <a:xfrm>
            <a:off x="4636808" y="327309"/>
            <a:ext cx="3600400" cy="2776159"/>
            <a:chOff x="5652120" y="2453040"/>
            <a:chExt cx="3600400" cy="2776159"/>
          </a:xfrm>
        </p:grpSpPr>
        <p:sp>
          <p:nvSpPr>
            <p:cNvPr id="6" name="圆角矩形 18"/>
            <p:cNvSpPr/>
            <p:nvPr/>
          </p:nvSpPr>
          <p:spPr>
            <a:xfrm>
              <a:off x="5698728" y="2453040"/>
              <a:ext cx="3445272" cy="27761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5"/>
            <p:cNvSpPr/>
            <p:nvPr/>
          </p:nvSpPr>
          <p:spPr>
            <a:xfrm>
              <a:off x="5652120" y="2676252"/>
              <a:ext cx="3600400" cy="219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u="sng" dirty="0"/>
                <a:t>PHIL Electron Beam </a:t>
              </a:r>
              <a:r>
                <a:rPr lang="en-US" altLang="zh-CN" b="1" u="sng" dirty="0" smtClean="0"/>
                <a:t>Parameters</a:t>
              </a:r>
            </a:p>
            <a:p>
              <a:endParaRPr lang="zh-CN" altLang="zh-CN" sz="1050" dirty="0"/>
            </a:p>
            <a:p>
              <a:pPr lvl="0">
                <a:buFont typeface="Wingdings" pitchFamily="2" charset="2"/>
                <a:buChar char="ü"/>
              </a:pPr>
              <a:r>
                <a:rPr lang="en-US" altLang="zh-CN" dirty="0"/>
                <a:t>Charge: 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1pC-500 </a:t>
              </a:r>
              <a:r>
                <a:rPr lang="en-US" altLang="zh-CN" dirty="0" err="1">
                  <a:solidFill>
                    <a:srgbClr val="FF0000"/>
                  </a:solidFill>
                </a:rPr>
                <a:t>pC</a:t>
              </a:r>
              <a:r>
                <a:rPr lang="en-US" altLang="zh-CN" dirty="0">
                  <a:solidFill>
                    <a:srgbClr val="FF0000"/>
                  </a:solidFill>
                </a:rPr>
                <a:t>/bunch </a:t>
              </a:r>
              <a:r>
                <a:rPr lang="en-US" altLang="zh-CN" dirty="0"/>
                <a:t>(1 bunch per RF pulse) ;</a:t>
              </a:r>
              <a:endParaRPr lang="zh-CN" altLang="zh-CN" dirty="0"/>
            </a:p>
            <a:p>
              <a:pPr lvl="0">
                <a:buFont typeface="Wingdings" pitchFamily="2" charset="2"/>
                <a:buChar char="ü"/>
              </a:pPr>
              <a:r>
                <a:rPr lang="en-US" altLang="zh-CN" dirty="0"/>
                <a:t>Duration of Charge: 7 </a:t>
              </a:r>
              <a:r>
                <a:rPr lang="en-US" altLang="zh-CN" dirty="0" err="1"/>
                <a:t>ps</a:t>
              </a:r>
              <a:r>
                <a:rPr lang="en-US" altLang="zh-CN" dirty="0"/>
                <a:t> FWHM;</a:t>
              </a:r>
              <a:endParaRPr lang="zh-CN" altLang="zh-CN" dirty="0"/>
            </a:p>
            <a:p>
              <a:pPr lvl="0">
                <a:buFont typeface="Wingdings" pitchFamily="2" charset="2"/>
                <a:buChar char="ü"/>
              </a:pPr>
              <a:r>
                <a:rPr lang="en-US" altLang="zh-CN" dirty="0"/>
                <a:t>Charge </a:t>
              </a:r>
              <a:r>
                <a:rPr lang="en-US" altLang="zh-CN" dirty="0" err="1"/>
                <a:t>Stablility</a:t>
              </a:r>
              <a:r>
                <a:rPr lang="en-US" altLang="zh-CN" dirty="0"/>
                <a:t>: &lt; 2%;</a:t>
              </a:r>
              <a:endParaRPr lang="zh-CN" altLang="zh-CN" dirty="0"/>
            </a:p>
            <a:p>
              <a:pPr lvl="0">
                <a:buFont typeface="Wingdings" pitchFamily="2" charset="2"/>
                <a:buChar char="ü"/>
              </a:pPr>
              <a:r>
                <a:rPr lang="en-US" altLang="zh-CN" dirty="0" smtClean="0"/>
                <a:t>Beam </a:t>
              </a:r>
              <a:r>
                <a:rPr lang="en-US" altLang="zh-CN" dirty="0"/>
                <a:t>Energy: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3 to 5MeV</a:t>
              </a:r>
              <a:r>
                <a:rPr lang="en-US" altLang="zh-CN" dirty="0" smtClean="0"/>
                <a:t>;</a:t>
              </a:r>
              <a:endParaRPr lang="zh-CN" altLang="zh-CN" dirty="0"/>
            </a:p>
            <a:p>
              <a:pPr lvl="0">
                <a:buFont typeface="Wingdings" pitchFamily="2" charset="2"/>
                <a:buChar char="ü"/>
              </a:pPr>
              <a:r>
                <a:rPr lang="en-US" altLang="zh-CN" dirty="0"/>
                <a:t>Minimum Dispersion: &lt; 1</a:t>
              </a:r>
              <a:r>
                <a:rPr lang="en-US" altLang="zh-CN" dirty="0" smtClean="0"/>
                <a:t>%;</a:t>
              </a:r>
              <a:endParaRPr lang="zh-CN" altLang="zh-CN" dirty="0"/>
            </a:p>
          </p:txBody>
        </p:sp>
      </p:grpSp>
      <p:pic>
        <p:nvPicPr>
          <p:cNvPr id="9" name="Image 8" descr="4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82044"/>
            <a:ext cx="4313362" cy="3375956"/>
          </a:xfrm>
          <a:prstGeom prst="rect">
            <a:avLst/>
          </a:prstGeom>
        </p:spPr>
      </p:pic>
      <p:pic>
        <p:nvPicPr>
          <p:cNvPr id="10" name="Image 9" descr="44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3232"/>
          <a:stretch/>
        </p:blipFill>
        <p:spPr>
          <a:xfrm>
            <a:off x="4893587" y="3482044"/>
            <a:ext cx="3973815" cy="33759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3167" y="3153229"/>
            <a:ext cx="542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of incident charge slow down charge collection 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601593" y="3755407"/>
            <a:ext cx="314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on collected charge 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961551" y="5679031"/>
            <a:ext cx="290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characteristic times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4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621</Words>
  <Application>Microsoft Macintosh PowerPoint</Application>
  <PresentationFormat>Présentation à l'écran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…quation</vt:lpstr>
      <vt:lpstr>Diamond Detector Development and Tests</vt:lpstr>
      <vt:lpstr>Our Goals</vt:lpstr>
      <vt:lpstr>Outline</vt:lpstr>
      <vt:lpstr>Diamond as particle detector</vt:lpstr>
      <vt:lpstr>Physical properties of CVD diamond</vt:lpstr>
      <vt:lpstr>Présentation PowerPoint</vt:lpstr>
      <vt:lpstr>Présentation PowerPoint</vt:lpstr>
      <vt:lpstr>Applications: PHIL beam monitor</vt:lpstr>
      <vt:lpstr>Présentation PowerPoint</vt:lpstr>
      <vt:lpstr>Modeling of charge collection in 1D</vt:lpstr>
      <vt:lpstr>Présentation PowerPoint</vt:lpstr>
      <vt:lpstr>Présentation PowerPoint</vt:lpstr>
      <vt:lpstr>Présentation PowerPoint</vt:lpstr>
      <vt:lpstr>Future plans</vt:lpstr>
    </vt:vector>
  </TitlesOfParts>
  <Company>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Detector Development and Tests</dc:title>
  <dc:creator>Slava Kub</dc:creator>
  <cp:lastModifiedBy>Slava Kub</cp:lastModifiedBy>
  <cp:revision>51</cp:revision>
  <dcterms:created xsi:type="dcterms:W3CDTF">2014-09-29T21:00:19Z</dcterms:created>
  <dcterms:modified xsi:type="dcterms:W3CDTF">2014-10-01T11:54:47Z</dcterms:modified>
</cp:coreProperties>
</file>