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69" r:id="rId2"/>
    <p:sldId id="270" r:id="rId3"/>
    <p:sldId id="271" r:id="rId4"/>
    <p:sldId id="303" r:id="rId5"/>
    <p:sldId id="274" r:id="rId6"/>
    <p:sldId id="278" r:id="rId7"/>
    <p:sldId id="277" r:id="rId8"/>
    <p:sldId id="275" r:id="rId9"/>
    <p:sldId id="304" r:id="rId10"/>
    <p:sldId id="285" r:id="rId11"/>
    <p:sldId id="276" r:id="rId12"/>
    <p:sldId id="305" r:id="rId13"/>
    <p:sldId id="279" r:id="rId14"/>
    <p:sldId id="280" r:id="rId15"/>
    <p:sldId id="281" r:id="rId16"/>
    <p:sldId id="282" r:id="rId17"/>
    <p:sldId id="284" r:id="rId18"/>
    <p:sldId id="283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6" r:id="rId37"/>
    <p:sldId id="272" r:id="rId38"/>
    <p:sldId id="273" r:id="rId39"/>
  </p:sldIdLst>
  <p:sldSz cx="9144000" cy="6858000" type="screen4x3"/>
  <p:notesSz cx="9926638" cy="67818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B5FF97"/>
    <a:srgbClr val="B0F98B"/>
    <a:srgbClr val="BFFF85"/>
    <a:srgbClr val="089C44"/>
    <a:srgbClr val="0ABE53"/>
    <a:srgbClr val="003399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67" autoAdjust="0"/>
    <p:restoredTop sz="98520" autoAdjust="0"/>
  </p:normalViewPr>
  <p:slideViewPr>
    <p:cSldViewPr>
      <p:cViewPr>
        <p:scale>
          <a:sx n="69" d="100"/>
          <a:sy n="69" d="100"/>
        </p:scale>
        <p:origin x="-129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925" y="0"/>
            <a:ext cx="43021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395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40488"/>
            <a:ext cx="43021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395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925" y="6440488"/>
            <a:ext cx="43021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1348C77-21AC-4F74-8575-FE42325EADA8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865767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925" y="0"/>
            <a:ext cx="43021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7075" y="508000"/>
            <a:ext cx="3390900" cy="2543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3221038"/>
            <a:ext cx="7942262" cy="305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40488"/>
            <a:ext cx="43021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925" y="6440488"/>
            <a:ext cx="43021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78F420D-60A9-463E-9C44-E6F04031A8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932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0C29E4C-DF22-418C-AF73-BEB318287B70}" type="slidenum">
              <a:rPr lang="ru-RU" altLang="ru-RU"/>
              <a:pPr eaLnBrk="1" hangingPunct="1"/>
              <a:t>1</a:t>
            </a:fld>
            <a:endParaRPr lang="ru-RU" altLang="ru-RU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0250" y="508000"/>
            <a:ext cx="3389313" cy="2541588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2388" y="3222625"/>
            <a:ext cx="7281862" cy="3051175"/>
          </a:xfrm>
          <a:noFill/>
        </p:spPr>
        <p:txBody>
          <a:bodyPr/>
          <a:lstStyle/>
          <a:p>
            <a:pPr eaLnBrk="1" hangingPunct="1"/>
            <a:endParaRPr lang="uk-UA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0C29E4C-DF22-418C-AF73-BEB318287B70}" type="slidenum">
              <a:rPr lang="ru-RU" altLang="ru-RU"/>
              <a:pPr eaLnBrk="1" hangingPunct="1"/>
              <a:t>37</a:t>
            </a:fld>
            <a:endParaRPr lang="ru-RU" altLang="ru-RU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0250" y="508000"/>
            <a:ext cx="3389313" cy="2541588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2388" y="3222625"/>
            <a:ext cx="7281862" cy="3051175"/>
          </a:xfrm>
          <a:noFill/>
        </p:spPr>
        <p:txBody>
          <a:bodyPr/>
          <a:lstStyle/>
          <a:p>
            <a:pPr eaLnBrk="1" hangingPunct="1"/>
            <a:endParaRPr lang="uk-UA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0C29E4C-DF22-418C-AF73-BEB318287B70}" type="slidenum">
              <a:rPr lang="ru-RU" altLang="ru-RU"/>
              <a:pPr eaLnBrk="1" hangingPunct="1"/>
              <a:t>38</a:t>
            </a:fld>
            <a:endParaRPr lang="ru-RU" altLang="ru-RU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0250" y="508000"/>
            <a:ext cx="3389313" cy="2541588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2388" y="3222625"/>
            <a:ext cx="7281862" cy="3051175"/>
          </a:xfrm>
          <a:noFill/>
        </p:spPr>
        <p:txBody>
          <a:bodyPr/>
          <a:lstStyle/>
          <a:p>
            <a:pPr eaLnBrk="1" hangingPunct="1"/>
            <a:endParaRPr lang="uk-UA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0C29E4C-DF22-418C-AF73-BEB318287B70}" type="slidenum">
              <a:rPr lang="ru-RU" altLang="ru-RU"/>
              <a:pPr eaLnBrk="1" hangingPunct="1"/>
              <a:t>2</a:t>
            </a:fld>
            <a:endParaRPr lang="ru-RU" altLang="ru-RU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0250" y="508000"/>
            <a:ext cx="3389313" cy="2541588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2388" y="3222625"/>
            <a:ext cx="7281862" cy="3051175"/>
          </a:xfrm>
          <a:noFill/>
        </p:spPr>
        <p:txBody>
          <a:bodyPr/>
          <a:lstStyle/>
          <a:p>
            <a:pPr eaLnBrk="1" hangingPunct="1"/>
            <a:endParaRPr lang="uk-UA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0C29E4C-DF22-418C-AF73-BEB318287B70}" type="slidenum">
              <a:rPr lang="ru-RU" altLang="ru-RU"/>
              <a:pPr eaLnBrk="1" hangingPunct="1"/>
              <a:t>3</a:t>
            </a:fld>
            <a:endParaRPr lang="ru-RU" altLang="ru-RU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0250" y="508000"/>
            <a:ext cx="3389313" cy="2541588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2388" y="3222625"/>
            <a:ext cx="7281862" cy="3051175"/>
          </a:xfrm>
          <a:noFill/>
        </p:spPr>
        <p:txBody>
          <a:bodyPr/>
          <a:lstStyle/>
          <a:p>
            <a:pPr eaLnBrk="1" hangingPunct="1"/>
            <a:endParaRPr lang="uk-UA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0C29E4C-DF22-418C-AF73-BEB318287B70}" type="slidenum">
              <a:rPr lang="ru-RU" altLang="ru-RU"/>
              <a:pPr eaLnBrk="1" hangingPunct="1"/>
              <a:t>4</a:t>
            </a:fld>
            <a:endParaRPr lang="ru-RU" altLang="ru-RU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0250" y="508000"/>
            <a:ext cx="3389313" cy="2541588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2388" y="3222625"/>
            <a:ext cx="7281862" cy="3051175"/>
          </a:xfrm>
          <a:noFill/>
        </p:spPr>
        <p:txBody>
          <a:bodyPr/>
          <a:lstStyle/>
          <a:p>
            <a:pPr eaLnBrk="1" hangingPunct="1"/>
            <a:endParaRPr lang="uk-UA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0C29E4C-DF22-418C-AF73-BEB318287B70}" type="slidenum">
              <a:rPr lang="ru-RU" altLang="ru-RU"/>
              <a:pPr eaLnBrk="1" hangingPunct="1"/>
              <a:t>5</a:t>
            </a:fld>
            <a:endParaRPr lang="ru-RU" altLang="ru-RU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0250" y="508000"/>
            <a:ext cx="3389313" cy="2541588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2388" y="3222625"/>
            <a:ext cx="7281862" cy="3051175"/>
          </a:xfrm>
          <a:noFill/>
        </p:spPr>
        <p:txBody>
          <a:bodyPr/>
          <a:lstStyle/>
          <a:p>
            <a:pPr eaLnBrk="1" hangingPunct="1"/>
            <a:endParaRPr lang="uk-UA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0C29E4C-DF22-418C-AF73-BEB318287B70}" type="slidenum">
              <a:rPr lang="ru-RU" altLang="ru-RU"/>
              <a:pPr eaLnBrk="1" hangingPunct="1"/>
              <a:t>8</a:t>
            </a:fld>
            <a:endParaRPr lang="ru-RU" altLang="ru-RU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0250" y="508000"/>
            <a:ext cx="3389313" cy="2541588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2388" y="3222625"/>
            <a:ext cx="7281862" cy="3051175"/>
          </a:xfrm>
          <a:noFill/>
        </p:spPr>
        <p:txBody>
          <a:bodyPr/>
          <a:lstStyle/>
          <a:p>
            <a:pPr eaLnBrk="1" hangingPunct="1"/>
            <a:endParaRPr lang="uk-UA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0C29E4C-DF22-418C-AF73-BEB318287B70}" type="slidenum">
              <a:rPr lang="ru-RU" altLang="ru-RU"/>
              <a:pPr eaLnBrk="1" hangingPunct="1"/>
              <a:t>9</a:t>
            </a:fld>
            <a:endParaRPr lang="ru-RU" altLang="ru-RU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0250" y="508000"/>
            <a:ext cx="3389313" cy="2541588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2388" y="3222625"/>
            <a:ext cx="7281862" cy="3051175"/>
          </a:xfrm>
          <a:noFill/>
        </p:spPr>
        <p:txBody>
          <a:bodyPr/>
          <a:lstStyle/>
          <a:p>
            <a:pPr eaLnBrk="1" hangingPunct="1"/>
            <a:endParaRPr lang="uk-UA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0C29E4C-DF22-418C-AF73-BEB318287B70}" type="slidenum">
              <a:rPr lang="ru-RU" altLang="ru-RU"/>
              <a:pPr eaLnBrk="1" hangingPunct="1"/>
              <a:t>11</a:t>
            </a:fld>
            <a:endParaRPr lang="ru-RU" altLang="ru-RU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0250" y="508000"/>
            <a:ext cx="3389313" cy="2541588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2388" y="3222625"/>
            <a:ext cx="7281862" cy="3051175"/>
          </a:xfrm>
          <a:noFill/>
        </p:spPr>
        <p:txBody>
          <a:bodyPr/>
          <a:lstStyle/>
          <a:p>
            <a:pPr eaLnBrk="1" hangingPunct="1"/>
            <a:endParaRPr lang="uk-UA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31CA3-5775-4B1A-8771-D587D7901DF4}" type="slidenum">
              <a:rPr lang="uk-UA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9480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16BAC-6E37-43A8-8FA0-65569C7461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5544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BC6CF-01FF-4F6F-8C76-B283940660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8659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1D8AD-E5C4-4CA3-AA6B-645FC63E0B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1996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49B4F-64EA-4258-971C-5AF3732F94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853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A6A43-22BC-4F83-A638-708C127A66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4640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B40DB-2361-4F14-9EEA-BEEA589B28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0376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8D530-51D6-49E8-96C3-B6676FAADB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2300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C4B31-89EE-449D-BE7D-5E6A457A57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6529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07427-0B13-46AE-BAD0-2CEBA66560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8121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639B9-2DAB-4FDE-9B39-C5007FBA40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713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A4F36-9EED-4CA8-A69F-49D3E375FB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4322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5D7C4-4DFE-4D77-BFB0-1187865C60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8795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chemeClr val="accent5"/>
            </a:gs>
            <a:gs pos="98000">
              <a:schemeClr val="accent3"/>
            </a:gs>
            <a:gs pos="100000">
              <a:srgbClr val="DAEDE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BD3F055-D8EA-4342-AA96-C3AA53795F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s://agenda.linearcollider.org/conferenceDisplay.py?confId=634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2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77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7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7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4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17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69" name="Text Box 45"/>
          <p:cNvSpPr txBox="1">
            <a:spLocks noChangeArrowheads="1"/>
          </p:cNvSpPr>
          <p:nvPr/>
        </p:nvSpPr>
        <p:spPr bwMode="auto">
          <a:xfrm>
            <a:off x="0" y="6508750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i="1" dirty="0" err="1" smtClean="0">
                <a:solidFill>
                  <a:srgbClr val="0070C0"/>
                </a:solidFill>
              </a:rPr>
              <a:t>O.Bezshyyko</a:t>
            </a:r>
            <a:r>
              <a:rPr lang="en-US" sz="1200" b="1" i="1" dirty="0" smtClean="0">
                <a:solidFill>
                  <a:srgbClr val="0070C0"/>
                </a:solidFill>
              </a:rPr>
              <a:t>, 2-nd </a:t>
            </a:r>
            <a:r>
              <a:rPr lang="en-US" sz="1200" b="1" i="1" dirty="0">
                <a:solidFill>
                  <a:srgbClr val="0070C0"/>
                </a:solidFill>
              </a:rPr>
              <a:t>French-Ukrainian workshop on the instrumentation developments for </a:t>
            </a:r>
            <a:r>
              <a:rPr lang="en-US" sz="1200" b="1" i="1" dirty="0" smtClean="0">
                <a:solidFill>
                  <a:srgbClr val="0070C0"/>
                </a:solidFill>
              </a:rPr>
              <a:t>HEP, </a:t>
            </a:r>
            <a:r>
              <a:rPr lang="en-US" sz="1200" b="1" i="1" dirty="0" smtClean="0">
                <a:solidFill>
                  <a:srgbClr val="0070C0"/>
                </a:solidFill>
              </a:rPr>
              <a:t>October  1-3, </a:t>
            </a:r>
            <a:r>
              <a:rPr lang="en-US" sz="1200" b="1" i="1" dirty="0" err="1" smtClean="0">
                <a:solidFill>
                  <a:srgbClr val="0070C0"/>
                </a:solidFill>
              </a:rPr>
              <a:t>Orsay</a:t>
            </a:r>
            <a:endParaRPr lang="en-US" altLang="ru-RU" sz="1200" b="1" i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6712" name="Rectangle 88"/>
          <p:cNvSpPr>
            <a:spLocks noChangeArrowheads="1"/>
          </p:cNvSpPr>
          <p:nvPr/>
        </p:nvSpPr>
        <p:spPr bwMode="auto">
          <a:xfrm>
            <a:off x="391208" y="502557"/>
            <a:ext cx="8353425" cy="648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40000"/>
              </a:lnSpc>
              <a:defRPr/>
            </a:pPr>
            <a:r>
              <a:rPr lang="en-US" altLang="zh-CN" sz="18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宋体" pitchFamily="2" charset="-122"/>
              </a:rPr>
              <a:t>Taras</a:t>
            </a:r>
            <a:r>
              <a:rPr lang="en-US" altLang="zh-CN" sz="18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宋体" pitchFamily="2" charset="-122"/>
              </a:rPr>
              <a:t> Shevchenko National University of Kyiv</a:t>
            </a:r>
            <a:r>
              <a:rPr lang="en-US" altLang="zh-CN" sz="20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宋体" pitchFamily="2" charset="-122"/>
              </a:rPr>
              <a:t/>
            </a:r>
            <a:br>
              <a:rPr lang="en-US" altLang="zh-CN" sz="20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宋体" pitchFamily="2" charset="-122"/>
              </a:rPr>
            </a:br>
            <a:r>
              <a:rPr lang="en-US" altLang="zh-CN" sz="20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宋体" pitchFamily="2" charset="-122"/>
              </a:rPr>
              <a:t/>
            </a:r>
            <a:br>
              <a:rPr lang="en-US" altLang="zh-CN" sz="20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宋体" pitchFamily="2" charset="-122"/>
              </a:rPr>
            </a:br>
            <a:endParaRPr lang="ru-RU" altLang="ru-RU" b="1" i="1" u="sng" dirty="0" smtClean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7953" y="1340768"/>
            <a:ext cx="8108094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2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Micromegas</a:t>
            </a:r>
            <a:r>
              <a:rPr lang="en-US" sz="5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simulations for ILCTPC</a:t>
            </a:r>
            <a:endParaRPr lang="ru-RU" sz="5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3848" y="3794671"/>
            <a:ext cx="29787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Oleg </a:t>
            </a:r>
            <a:r>
              <a:rPr lang="en-US" alt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Bezshyyko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613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132138" y="1125538"/>
            <a:ext cx="2808287" cy="5222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Garfield++</a:t>
            </a:r>
          </a:p>
        </p:txBody>
      </p:sp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144463" y="2484438"/>
            <a:ext cx="8712200" cy="2032000"/>
          </a:xfrm>
          <a:prstGeom prst="rect">
            <a:avLst/>
          </a:prstGeom>
          <a:solidFill>
            <a:srgbClr val="FFFF00">
              <a:alpha val="1803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ru-RU" i="1" dirty="0">
                <a:solidFill>
                  <a:srgbClr val="0070C0"/>
                </a:solidFill>
              </a:rPr>
              <a:t>EM simulation software</a:t>
            </a:r>
            <a:endParaRPr lang="en-US" altLang="ru-RU" dirty="0"/>
          </a:p>
          <a:p>
            <a:pPr algn="ctr"/>
            <a:endParaRPr lang="en-US" altLang="ru-RU" dirty="0"/>
          </a:p>
          <a:p>
            <a:pPr algn="ctr"/>
            <a:endParaRPr lang="en-US" altLang="ru-RU" dirty="0"/>
          </a:p>
          <a:p>
            <a:pPr algn="ctr"/>
            <a:endParaRPr lang="en-US" altLang="ru-RU" dirty="0"/>
          </a:p>
          <a:p>
            <a:pPr algn="ctr"/>
            <a:endParaRPr lang="en-US" altLang="ru-RU" dirty="0"/>
          </a:p>
          <a:p>
            <a:pPr algn="ctr"/>
            <a:endParaRPr lang="en-US" altLang="ru-RU" dirty="0"/>
          </a:p>
          <a:p>
            <a:pPr algn="ctr"/>
            <a:endParaRPr lang="uk-UA" altLang="ru-RU" i="1" dirty="0">
              <a:solidFill>
                <a:srgbClr val="0070C0"/>
              </a:solidFill>
            </a:endParaRPr>
          </a:p>
        </p:txBody>
      </p:sp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276225" y="2822575"/>
            <a:ext cx="2855913" cy="523875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ru-RU" dirty="0">
                <a:solidFill>
                  <a:schemeClr val="tx1"/>
                </a:solidFill>
              </a:rPr>
              <a:t>COMSOL </a:t>
            </a:r>
            <a:r>
              <a:rPr lang="en-US" altLang="ru-RU" dirty="0" err="1">
                <a:solidFill>
                  <a:schemeClr val="tx1"/>
                </a:solidFill>
              </a:rPr>
              <a:t>Multiphysics</a:t>
            </a:r>
            <a:endParaRPr lang="en-US" altLang="ru-RU" dirty="0">
              <a:solidFill>
                <a:schemeClr val="tx1"/>
              </a:solidFill>
            </a:endParaRPr>
          </a:p>
          <a:p>
            <a:pPr algn="ctr"/>
            <a:r>
              <a:rPr lang="en-US" altLang="ru-RU" sz="1000" dirty="0">
                <a:solidFill>
                  <a:srgbClr val="C00000"/>
                </a:solidFill>
              </a:rPr>
              <a:t>http://www.comsol.com/comsol-multiphysics</a:t>
            </a:r>
            <a:endParaRPr lang="uk-UA" altLang="ru-RU" sz="1000" dirty="0">
              <a:solidFill>
                <a:srgbClr val="C00000"/>
              </a:solidFill>
            </a:endParaRPr>
          </a:p>
        </p:txBody>
      </p:sp>
      <p:sp>
        <p:nvSpPr>
          <p:cNvPr id="13318" name="TextBox 13"/>
          <p:cNvSpPr txBox="1">
            <a:spLocks noChangeArrowheads="1"/>
          </p:cNvSpPr>
          <p:nvPr/>
        </p:nvSpPr>
        <p:spPr bwMode="auto">
          <a:xfrm>
            <a:off x="7235825" y="2822575"/>
            <a:ext cx="1462088" cy="522288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ru-RU" dirty="0" smtClean="0">
                <a:solidFill>
                  <a:schemeClr val="tx1"/>
                </a:solidFill>
              </a:rPr>
              <a:t>ANSYS</a:t>
            </a:r>
          </a:p>
          <a:p>
            <a:pPr algn="ctr"/>
            <a:r>
              <a:rPr lang="en-US" altLang="ru-RU" sz="1000" dirty="0">
                <a:solidFill>
                  <a:srgbClr val="C00000"/>
                </a:solidFill>
              </a:rPr>
              <a:t>http://</a:t>
            </a:r>
            <a:r>
              <a:rPr lang="en-US" altLang="ru-RU" sz="1000" dirty="0" smtClean="0">
                <a:solidFill>
                  <a:srgbClr val="C00000"/>
                </a:solidFill>
              </a:rPr>
              <a:t>www.ansys.com</a:t>
            </a:r>
            <a:endParaRPr lang="uk-UA" altLang="ru-RU" sz="1000" dirty="0">
              <a:solidFill>
                <a:srgbClr val="C00000"/>
              </a:solidFill>
            </a:endParaRPr>
          </a:p>
        </p:txBody>
      </p:sp>
      <p:sp>
        <p:nvSpPr>
          <p:cNvPr id="13319" name="TextBox 13"/>
          <p:cNvSpPr txBox="1">
            <a:spLocks noChangeArrowheads="1"/>
          </p:cNvSpPr>
          <p:nvPr/>
        </p:nvSpPr>
        <p:spPr bwMode="auto">
          <a:xfrm>
            <a:off x="3914775" y="3752850"/>
            <a:ext cx="2320925" cy="523875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ru-RU" dirty="0" err="1">
                <a:solidFill>
                  <a:schemeClr val="tx1"/>
                </a:solidFill>
              </a:rPr>
              <a:t>Elmer+Gmsh</a:t>
            </a:r>
            <a:endParaRPr lang="en-US" altLang="ru-RU" dirty="0">
              <a:solidFill>
                <a:schemeClr val="tx1"/>
              </a:solidFill>
            </a:endParaRPr>
          </a:p>
          <a:p>
            <a:pPr algn="ctr"/>
            <a:r>
              <a:rPr lang="en-US" altLang="ru-RU" sz="1000" dirty="0">
                <a:solidFill>
                  <a:srgbClr val="C00000"/>
                </a:solidFill>
              </a:rPr>
              <a:t>http://</a:t>
            </a:r>
            <a:r>
              <a:rPr lang="en-US" altLang="ru-RU" sz="1000" dirty="0" smtClean="0">
                <a:solidFill>
                  <a:srgbClr val="C00000"/>
                </a:solidFill>
              </a:rPr>
              <a:t>www.csc.fi/english/pages/elmer</a:t>
            </a:r>
            <a:endParaRPr lang="uk-UA" altLang="ru-RU" sz="1000" dirty="0">
              <a:solidFill>
                <a:srgbClr val="C00000"/>
              </a:solidFill>
            </a:endParaRPr>
          </a:p>
        </p:txBody>
      </p:sp>
      <p:cxnSp>
        <p:nvCxnSpPr>
          <p:cNvPr id="13320" name="Straight Arrow Connector 2"/>
          <p:cNvCxnSpPr>
            <a:cxnSpLocks noChangeShapeType="1"/>
          </p:cNvCxnSpPr>
          <p:nvPr/>
        </p:nvCxnSpPr>
        <p:spPr bwMode="auto">
          <a:xfrm flipV="1">
            <a:off x="1703388" y="1647825"/>
            <a:ext cx="2005012" cy="1133475"/>
          </a:xfrm>
          <a:prstGeom prst="straightConnector1">
            <a:avLst/>
          </a:prstGeom>
          <a:noFill/>
          <a:ln w="25400" algn="ctr">
            <a:solidFill>
              <a:srgbClr val="00B0F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21" name="Straight Arrow Connector 13"/>
          <p:cNvCxnSpPr>
            <a:cxnSpLocks noChangeShapeType="1"/>
            <a:endCxn id="17" idx="2"/>
          </p:cNvCxnSpPr>
          <p:nvPr/>
        </p:nvCxnSpPr>
        <p:spPr bwMode="auto">
          <a:xfrm flipH="1" flipV="1">
            <a:off x="4537075" y="1647825"/>
            <a:ext cx="395288" cy="1133475"/>
          </a:xfrm>
          <a:prstGeom prst="straightConnector1">
            <a:avLst/>
          </a:prstGeom>
          <a:noFill/>
          <a:ln w="25400" algn="ctr">
            <a:solidFill>
              <a:srgbClr val="00B0F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22" name="Straight Arrow Connector 17"/>
          <p:cNvCxnSpPr>
            <a:cxnSpLocks noChangeShapeType="1"/>
          </p:cNvCxnSpPr>
          <p:nvPr/>
        </p:nvCxnSpPr>
        <p:spPr bwMode="auto">
          <a:xfrm flipH="1" flipV="1">
            <a:off x="5580063" y="1647825"/>
            <a:ext cx="2087562" cy="1133475"/>
          </a:xfrm>
          <a:prstGeom prst="straightConnector1">
            <a:avLst/>
          </a:prstGeom>
          <a:noFill/>
          <a:ln w="25400" algn="ctr">
            <a:solidFill>
              <a:srgbClr val="00B0F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23" name="Straight Arrow Connector 19"/>
          <p:cNvCxnSpPr>
            <a:cxnSpLocks noChangeShapeType="1"/>
          </p:cNvCxnSpPr>
          <p:nvPr/>
        </p:nvCxnSpPr>
        <p:spPr bwMode="auto">
          <a:xfrm flipH="1" flipV="1">
            <a:off x="4067175" y="1647825"/>
            <a:ext cx="468313" cy="2105025"/>
          </a:xfrm>
          <a:prstGeom prst="straightConnector1">
            <a:avLst/>
          </a:prstGeom>
          <a:noFill/>
          <a:ln w="25400" algn="ctr">
            <a:solidFill>
              <a:srgbClr val="00B0F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24" name="TextBox 12"/>
          <p:cNvSpPr txBox="1">
            <a:spLocks noChangeArrowheads="1"/>
          </p:cNvSpPr>
          <p:nvPr/>
        </p:nvSpPr>
        <p:spPr bwMode="auto">
          <a:xfrm>
            <a:off x="4020545" y="2820988"/>
            <a:ext cx="2322110" cy="523220"/>
          </a:xfrm>
          <a:prstGeom prst="rect">
            <a:avLst/>
          </a:prstGeom>
          <a:solidFill>
            <a:srgbClr val="FFFF00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ru-RU" dirty="0">
                <a:solidFill>
                  <a:schemeClr val="tx1"/>
                </a:solidFill>
              </a:rPr>
              <a:t>CST STUDIO SUITE</a:t>
            </a:r>
          </a:p>
          <a:p>
            <a:pPr algn="ctr"/>
            <a:r>
              <a:rPr lang="en-US" altLang="ru-RU" sz="1000" dirty="0">
                <a:solidFill>
                  <a:srgbClr val="C00000"/>
                </a:solidFill>
              </a:rPr>
              <a:t>https://www.cst.com/Products/CSTS2</a:t>
            </a:r>
            <a:endParaRPr lang="uk-UA" altLang="ru-RU" sz="1000" dirty="0">
              <a:solidFill>
                <a:srgbClr val="C00000"/>
              </a:solidFill>
            </a:endParaRPr>
          </a:p>
        </p:txBody>
      </p:sp>
      <p:pic>
        <p:nvPicPr>
          <p:cNvPr id="13325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062" y="4454427"/>
            <a:ext cx="366395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639B9-2DAB-4FDE-9B39-C5007FBA40C9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  <p:sp>
        <p:nvSpPr>
          <p:cNvPr id="16" name="Text Box 45"/>
          <p:cNvSpPr txBox="1">
            <a:spLocks noChangeArrowheads="1"/>
          </p:cNvSpPr>
          <p:nvPr/>
        </p:nvSpPr>
        <p:spPr bwMode="auto">
          <a:xfrm>
            <a:off x="539552" y="6508749"/>
            <a:ext cx="820891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 b="1" i="1" dirty="0" err="1" smtClean="0">
                <a:solidFill>
                  <a:srgbClr val="0070C0"/>
                </a:solidFill>
              </a:rPr>
              <a:t>O.Bezshyyko</a:t>
            </a:r>
            <a:r>
              <a:rPr lang="en-US" sz="1000" b="1" i="1" dirty="0" smtClean="0">
                <a:solidFill>
                  <a:srgbClr val="0070C0"/>
                </a:solidFill>
              </a:rPr>
              <a:t>, 2-nd </a:t>
            </a:r>
            <a:r>
              <a:rPr lang="en-US" sz="1000" b="1" i="1" dirty="0">
                <a:solidFill>
                  <a:srgbClr val="0070C0"/>
                </a:solidFill>
              </a:rPr>
              <a:t>French-Ukrainian workshop on the instrumentation developments for </a:t>
            </a:r>
            <a:r>
              <a:rPr lang="en-US" sz="1000" b="1" i="1" dirty="0" smtClean="0">
                <a:solidFill>
                  <a:srgbClr val="0070C0"/>
                </a:solidFill>
              </a:rPr>
              <a:t>HEP, </a:t>
            </a:r>
            <a:r>
              <a:rPr lang="en-US" sz="1000" b="1" i="1" dirty="0" smtClean="0">
                <a:solidFill>
                  <a:srgbClr val="0070C0"/>
                </a:solidFill>
              </a:rPr>
              <a:t>October  1-3, </a:t>
            </a:r>
            <a:r>
              <a:rPr lang="en-US" sz="1000" b="1" i="1" dirty="0" err="1" smtClean="0">
                <a:solidFill>
                  <a:srgbClr val="0070C0"/>
                </a:solidFill>
              </a:rPr>
              <a:t>Orsay</a:t>
            </a:r>
            <a:endParaRPr lang="en-US" altLang="ru-RU" sz="1000" b="1" i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69" name="Text Box 45"/>
          <p:cNvSpPr txBox="1">
            <a:spLocks noChangeArrowheads="1"/>
          </p:cNvSpPr>
          <p:nvPr/>
        </p:nvSpPr>
        <p:spPr bwMode="auto">
          <a:xfrm>
            <a:off x="539552" y="6508749"/>
            <a:ext cx="820891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 b="1" i="1" dirty="0" err="1" smtClean="0">
                <a:solidFill>
                  <a:srgbClr val="0070C0"/>
                </a:solidFill>
              </a:rPr>
              <a:t>O.Bezshyyko</a:t>
            </a:r>
            <a:r>
              <a:rPr lang="en-US" sz="1000" b="1" i="1" dirty="0" smtClean="0">
                <a:solidFill>
                  <a:srgbClr val="0070C0"/>
                </a:solidFill>
              </a:rPr>
              <a:t>, 2-nd </a:t>
            </a:r>
            <a:r>
              <a:rPr lang="en-US" sz="1000" b="1" i="1" dirty="0">
                <a:solidFill>
                  <a:srgbClr val="0070C0"/>
                </a:solidFill>
              </a:rPr>
              <a:t>French-Ukrainian workshop on the instrumentation developments for </a:t>
            </a:r>
            <a:r>
              <a:rPr lang="en-US" sz="1000" b="1" i="1" dirty="0" smtClean="0">
                <a:solidFill>
                  <a:srgbClr val="0070C0"/>
                </a:solidFill>
              </a:rPr>
              <a:t>HEP, </a:t>
            </a:r>
            <a:r>
              <a:rPr lang="en-US" sz="1000" b="1" i="1" dirty="0" smtClean="0">
                <a:solidFill>
                  <a:srgbClr val="0070C0"/>
                </a:solidFill>
              </a:rPr>
              <a:t>October  1-3, </a:t>
            </a:r>
            <a:r>
              <a:rPr lang="en-US" sz="1000" b="1" i="1" dirty="0" err="1" smtClean="0">
                <a:solidFill>
                  <a:srgbClr val="0070C0"/>
                </a:solidFill>
              </a:rPr>
              <a:t>Orsay</a:t>
            </a:r>
            <a:endParaRPr lang="en-US" altLang="ru-RU" sz="1000" b="1" i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684213" y="90488"/>
            <a:ext cx="77724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200" b="1" i="1" kern="12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  <a:cs typeface="Myriad Hebrew" pitchFamily="50" charset="-79"/>
              </a:rPr>
              <a:t>Micro TPC </a:t>
            </a:r>
            <a:r>
              <a:rPr lang="en-US" sz="3200" b="1" i="1" dirty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  <a:cs typeface="Myriad Hebrew" pitchFamily="50" charset="-79"/>
              </a:rPr>
              <a:t>IRFU (simulations</a:t>
            </a:r>
            <a:r>
              <a:rPr lang="en-US" sz="3200" b="1" i="1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  <a:cs typeface="Myriad Hebrew" pitchFamily="50" charset="-79"/>
              </a:rPr>
              <a:t>)</a:t>
            </a:r>
            <a:endParaRPr lang="en-US" sz="3200" b="1" i="1" kern="1200" dirty="0" smtClean="0">
              <a:solidFill>
                <a:srgbClr val="002060"/>
              </a:solidFill>
              <a:latin typeface="Adobe Gothic Std B" pitchFamily="34" charset="-128"/>
              <a:ea typeface="Adobe Gothic Std B" pitchFamily="34" charset="-128"/>
              <a:cs typeface="Myriad Hebrew" pitchFamily="50" charset="-79"/>
            </a:endParaRPr>
          </a:p>
          <a:p>
            <a:pPr>
              <a:buFont typeface="Times New Roman" pitchFamily="16" charset="0"/>
              <a:buNone/>
              <a:defRPr/>
            </a:pPr>
            <a:r>
              <a:rPr lang="en-US" sz="1800" b="1" i="1" kern="12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  <a:cs typeface="Myriad Hebrew" pitchFamily="50" charset="-79"/>
              </a:rPr>
              <a:t>(</a:t>
            </a:r>
            <a:r>
              <a:rPr lang="en-US" sz="1800" b="1" i="1" kern="1200" dirty="0" err="1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  <a:cs typeface="Myriad Hebrew" pitchFamily="50" charset="-79"/>
              </a:rPr>
              <a:t>december</a:t>
            </a:r>
            <a:r>
              <a:rPr lang="en-US" sz="1800" b="1" i="1" kern="12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  <a:cs typeface="Myriad Hebrew" pitchFamily="50" charset="-79"/>
              </a:rPr>
              <a:t> 2012 – summer  2013) </a:t>
            </a:r>
            <a:endParaRPr lang="en-IN" sz="1800" b="1" i="1" kern="1200" dirty="0">
              <a:solidFill>
                <a:srgbClr val="002060"/>
              </a:solidFill>
              <a:latin typeface="Adobe Gothic Std B" pitchFamily="34" charset="-128"/>
              <a:ea typeface="Adobe Gothic Std B" pitchFamily="34" charset="-128"/>
              <a:cs typeface="Myriad Hebrew" pitchFamily="50" charset="-79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954088"/>
            <a:ext cx="38258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 descr="D:\TimepixISO_c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04875"/>
            <a:ext cx="3462338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8" r="56639"/>
          <a:stretch>
            <a:fillRect/>
          </a:stretch>
        </p:blipFill>
        <p:spPr bwMode="auto">
          <a:xfrm>
            <a:off x="5295407" y="4326618"/>
            <a:ext cx="1800225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 descr="C:\Oleg\Kafedra\PARIS\Stazhuvannya2012\WORK\MICROMEGAS\CAGE_input\Coupe-Ensemble boiteMedepixDériv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76713"/>
            <a:ext cx="4022998" cy="2111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A6A43-22BC-4F83-A638-708C127A6657}" type="slidenum">
              <a:rPr lang="ru-RU" altLang="ru-RU" smtClean="0"/>
              <a:pPr>
                <a:defRPr/>
              </a:pPr>
              <a:t>11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4508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Integral_frame_with_noise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164013"/>
            <a:ext cx="3311525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1057"/>
          <p:cNvSpPr>
            <a:spLocks noChangeArrowheads="1"/>
          </p:cNvSpPr>
          <p:nvPr/>
        </p:nvSpPr>
        <p:spPr bwMode="auto">
          <a:xfrm>
            <a:off x="684213" y="44450"/>
            <a:ext cx="7920037" cy="504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ru-RU"/>
          </a:p>
        </p:txBody>
      </p:sp>
      <p:sp>
        <p:nvSpPr>
          <p:cNvPr id="10244" name="WordArt 1058"/>
          <p:cNvSpPr>
            <a:spLocks noChangeArrowheads="1" noChangeShapeType="1" noTextEdit="1"/>
          </p:cNvSpPr>
          <p:nvPr/>
        </p:nvSpPr>
        <p:spPr bwMode="auto">
          <a:xfrm>
            <a:off x="1116013" y="115888"/>
            <a:ext cx="7127875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4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Studies of new IZM-3 InGrids in the Saclay micro-TPC</a:t>
            </a:r>
            <a:endParaRPr lang="ru-RU" sz="24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71438" y="611188"/>
            <a:ext cx="9037637" cy="5857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2011: Major Step Forward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 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InGrid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Production on a wafer level</a:t>
            </a:r>
          </a:p>
          <a:p>
            <a:pPr algn="ctr">
              <a:defRPr/>
            </a:pPr>
            <a:r>
              <a:rPr lang="en-US" sz="16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2013</a:t>
            </a:r>
            <a:r>
              <a:rPr lang="de-DE" sz="16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: 3rd IZM </a:t>
            </a:r>
            <a:r>
              <a:rPr lang="de-DE" sz="160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production</a:t>
            </a:r>
            <a:r>
              <a:rPr lang="de-DE" sz="16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</a:t>
            </a:r>
            <a:r>
              <a:rPr lang="de-DE" sz="160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run</a:t>
            </a:r>
            <a:r>
              <a:rPr lang="de-DE" sz="16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</a:t>
            </a:r>
            <a:r>
              <a:rPr lang="de-DE" sz="160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to</a:t>
            </a:r>
            <a:r>
              <a:rPr lang="de-DE" sz="16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post-</a:t>
            </a:r>
            <a:r>
              <a:rPr lang="de-DE" sz="160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process</a:t>
            </a:r>
            <a:r>
              <a:rPr lang="de-DE" sz="16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</a:t>
            </a:r>
            <a:r>
              <a:rPr lang="de-DE" sz="160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Timepix</a:t>
            </a:r>
            <a:r>
              <a:rPr lang="de-DE" sz="16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</a:t>
            </a:r>
            <a:r>
              <a:rPr lang="de-DE" sz="160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chips</a:t>
            </a:r>
            <a:r>
              <a:rPr lang="de-DE" sz="16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on a </a:t>
            </a:r>
            <a:r>
              <a:rPr lang="de-DE" sz="160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wafer</a:t>
            </a:r>
            <a:r>
              <a:rPr lang="de-DE" sz="16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</a:t>
            </a:r>
            <a:r>
              <a:rPr lang="de-DE" sz="160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level</a:t>
            </a:r>
            <a:endParaRPr lang="en-US" sz="16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  <a:sym typeface="Wingdings" pitchFamily="2" charset="2"/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1" b="-15570"/>
          <a:stretch>
            <a:fillRect/>
          </a:stretch>
        </p:blipFill>
        <p:spPr bwMode="auto">
          <a:xfrm>
            <a:off x="107950" y="1268413"/>
            <a:ext cx="4176713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47" name="Picture 8" descr="Integral_frame_without_noise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64013"/>
            <a:ext cx="2527325" cy="212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356100" y="1268413"/>
            <a:ext cx="4648200" cy="13239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Received 6 IZM-3 </a:t>
            </a:r>
            <a:r>
              <a:rPr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InGrids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in </a:t>
            </a:r>
            <a:r>
              <a:rPr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Saclay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(earlier studies </a:t>
            </a:r>
          </a:p>
          <a:p>
            <a:pPr>
              <a:defRPr/>
            </a:pP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with IZM-3 </a:t>
            </a:r>
            <a:r>
              <a:rPr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InGrids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have been performed in Bonn, </a:t>
            </a:r>
          </a:p>
          <a:p>
            <a:pPr>
              <a:defRPr/>
            </a:pP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NIKHEF)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3800" y="3463925"/>
            <a:ext cx="350996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One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InGrid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is tested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 </a:t>
            </a:r>
          </a:p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in general, good behavior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29038" y="4365625"/>
            <a:ext cx="210185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Guard ring problem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in micro-TPC</a:t>
            </a:r>
            <a:endParaRPr lang="fr-FR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2987675" y="4581525"/>
            <a:ext cx="1008063" cy="142875"/>
          </a:xfrm>
          <a:prstGeom prst="straightConnector1">
            <a:avLst/>
          </a:prstGeom>
          <a:ln w="38100">
            <a:solidFill>
              <a:srgbClr val="66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741738" y="5157788"/>
            <a:ext cx="2020887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Some noise and/or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discharges</a:t>
            </a:r>
            <a:endParaRPr lang="fr-FR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3276600" y="5373688"/>
            <a:ext cx="863600" cy="142875"/>
          </a:xfrm>
          <a:prstGeom prst="straightConnector1">
            <a:avLst/>
          </a:prstGeom>
          <a:ln w="38100">
            <a:solidFill>
              <a:srgbClr val="66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08413" y="6092825"/>
            <a:ext cx="1714500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Some local grid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issues</a:t>
            </a:r>
            <a:endParaRPr lang="fr-FR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1835150" y="5876925"/>
            <a:ext cx="2160588" cy="504825"/>
          </a:xfrm>
          <a:prstGeom prst="straightConnector1">
            <a:avLst/>
          </a:prstGeom>
          <a:ln w="38100">
            <a:solidFill>
              <a:srgbClr val="66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254500" y="2592388"/>
            <a:ext cx="47498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From A. </a:t>
            </a:r>
            <a:r>
              <a:rPr lang="en-US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Chaus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, D. </a:t>
            </a:r>
            <a:r>
              <a:rPr lang="en-US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Attie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, P. Colas, M. </a:t>
            </a:r>
            <a:r>
              <a:rPr lang="en-US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Titov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presentation</a:t>
            </a:r>
            <a:endParaRPr lang="uk-UA" dirty="0">
              <a:solidFill>
                <a:srgbClr val="00B050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80200" y="6288449"/>
            <a:ext cx="2133600" cy="476250"/>
          </a:xfrm>
        </p:spPr>
        <p:txBody>
          <a:bodyPr/>
          <a:lstStyle/>
          <a:p>
            <a:pPr>
              <a:defRPr/>
            </a:pPr>
            <a:fld id="{D7DA6A43-22BC-4F83-A638-708C127A6657}" type="slidenum">
              <a:rPr lang="ru-RU" altLang="ru-RU" smtClean="0"/>
              <a:pPr>
                <a:defRPr/>
              </a:pPr>
              <a:t>12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560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3438" y="692150"/>
            <a:ext cx="41052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4"/>
                </a:solidFill>
                <a:latin typeface="Arial" charset="0"/>
                <a:cs typeface="Arial" charset="0"/>
              </a:rPr>
              <a:t>Upper electrode – </a:t>
            </a:r>
            <a:r>
              <a:rPr lang="en-US" dirty="0" err="1">
                <a:solidFill>
                  <a:schemeClr val="accent4"/>
                </a:solidFill>
                <a:latin typeface="Arial" charset="0"/>
                <a:cs typeface="Arial" charset="0"/>
              </a:rPr>
              <a:t>Uupe</a:t>
            </a:r>
            <a:r>
              <a:rPr lang="en-US" dirty="0">
                <a:solidFill>
                  <a:schemeClr val="accent4"/>
                </a:solidFill>
                <a:latin typeface="Arial" charset="0"/>
                <a:cs typeface="Arial" charset="0"/>
              </a:rPr>
              <a:t>=-2800V</a:t>
            </a:r>
            <a:endParaRPr lang="uk-UA" dirty="0">
              <a:solidFill>
                <a:schemeClr val="accent4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29150" y="1073150"/>
            <a:ext cx="410368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4"/>
                </a:solidFill>
                <a:latin typeface="Arial" charset="0"/>
                <a:cs typeface="Arial" charset="0"/>
              </a:rPr>
              <a:t>First strip – </a:t>
            </a:r>
            <a:r>
              <a:rPr lang="en-US" dirty="0" err="1">
                <a:solidFill>
                  <a:schemeClr val="accent4"/>
                </a:solidFill>
                <a:latin typeface="Arial" charset="0"/>
                <a:cs typeface="Arial" charset="0"/>
              </a:rPr>
              <a:t>Ufs</a:t>
            </a:r>
            <a:r>
              <a:rPr lang="en-US" dirty="0">
                <a:solidFill>
                  <a:schemeClr val="accent4"/>
                </a:solidFill>
                <a:latin typeface="Arial" charset="0"/>
                <a:cs typeface="Arial" charset="0"/>
              </a:rPr>
              <a:t>=-800V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40263" y="1555750"/>
            <a:ext cx="41052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4"/>
                </a:solidFill>
                <a:latin typeface="Arial" charset="0"/>
                <a:cs typeface="Arial" charset="0"/>
              </a:rPr>
              <a:t>Mesh – Um=-350V</a:t>
            </a:r>
            <a:endParaRPr lang="uk-UA" dirty="0">
              <a:solidFill>
                <a:schemeClr val="accent4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43875" y="97066"/>
            <a:ext cx="3352200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b="1" i="1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  <a:cs typeface="Myriad Hebrew" pitchFamily="50" charset="-79"/>
              </a:rPr>
              <a:t>Micro </a:t>
            </a:r>
            <a:r>
              <a:rPr lang="en-US" b="1" i="1" dirty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  <a:cs typeface="Myriad Hebrew" pitchFamily="50" charset="-79"/>
              </a:rPr>
              <a:t>TPC - IRFU</a:t>
            </a:r>
            <a:r>
              <a:rPr lang="en-US" b="1" i="1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  <a:cs typeface="Myriad Hebrew" pitchFamily="50" charset="-79"/>
              </a:rPr>
              <a:t> (simulations)</a:t>
            </a:r>
          </a:p>
          <a:p>
            <a:pPr algn="ctr">
              <a:defRPr/>
            </a:pPr>
            <a:r>
              <a:rPr lang="en-US" sz="1200" b="1" i="1" dirty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  <a:cs typeface="Myriad Hebrew" pitchFamily="50" charset="-79"/>
              </a:rPr>
              <a:t>(</a:t>
            </a:r>
            <a:r>
              <a:rPr lang="en-US" sz="1200" b="1" i="1" dirty="0" err="1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  <a:cs typeface="Myriad Hebrew" pitchFamily="50" charset="-79"/>
              </a:rPr>
              <a:t>december</a:t>
            </a:r>
            <a:r>
              <a:rPr lang="en-US" sz="1200" b="1" i="1" dirty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  <a:cs typeface="Myriad Hebrew" pitchFamily="50" charset="-79"/>
              </a:rPr>
              <a:t> 2012 -  summer </a:t>
            </a:r>
            <a:r>
              <a:rPr lang="en-US" sz="1200" b="1" i="1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  <a:cs typeface="Myriad Hebrew" pitchFamily="50" charset="-79"/>
              </a:rPr>
              <a:t>2013</a:t>
            </a:r>
            <a:r>
              <a:rPr lang="en-US" sz="1200" b="1" i="1" dirty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  <a:cs typeface="Myriad Hebrew" pitchFamily="50" charset="-79"/>
              </a:rPr>
              <a:t>) </a:t>
            </a:r>
            <a:endParaRPr lang="en-IN" sz="1200" b="1" i="1" dirty="0">
              <a:solidFill>
                <a:srgbClr val="002060"/>
              </a:solidFill>
              <a:latin typeface="Adobe Gothic Std B" pitchFamily="34" charset="-128"/>
              <a:ea typeface="Adobe Gothic Std B" pitchFamily="34" charset="-128"/>
              <a:cs typeface="Myriad Hebrew" pitchFamily="50" charset="-79"/>
            </a:endParaRPr>
          </a:p>
        </p:txBody>
      </p:sp>
      <p:pic>
        <p:nvPicPr>
          <p:cNvPr id="1843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4" t="17888" r="15097" b="7370"/>
          <a:stretch>
            <a:fillRect/>
          </a:stretch>
        </p:blipFill>
        <p:spPr bwMode="auto">
          <a:xfrm>
            <a:off x="114266" y="692150"/>
            <a:ext cx="439896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5" b="-1678"/>
          <a:stretch>
            <a:fillRect/>
          </a:stretch>
        </p:blipFill>
        <p:spPr bwMode="auto">
          <a:xfrm>
            <a:off x="168275" y="3429000"/>
            <a:ext cx="4187825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401263"/>
            <a:ext cx="4323567" cy="290535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643438" y="1925638"/>
            <a:ext cx="41052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Guard ring </a:t>
            </a:r>
            <a:r>
              <a:rPr lang="en-US" dirty="0">
                <a:solidFill>
                  <a:schemeClr val="accent4"/>
                </a:solidFill>
                <a:latin typeface="Arial" charset="0"/>
                <a:cs typeface="Arial" charset="0"/>
              </a:rPr>
              <a:t>– Us=-350V</a:t>
            </a:r>
            <a:endParaRPr lang="uk-UA" dirty="0">
              <a:solidFill>
                <a:schemeClr val="accent4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 Box 45"/>
          <p:cNvSpPr txBox="1">
            <a:spLocks noChangeArrowheads="1"/>
          </p:cNvSpPr>
          <p:nvPr/>
        </p:nvSpPr>
        <p:spPr bwMode="auto">
          <a:xfrm>
            <a:off x="539552" y="6508749"/>
            <a:ext cx="820891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 b="1" i="1" dirty="0" err="1" smtClean="0">
                <a:solidFill>
                  <a:srgbClr val="0070C0"/>
                </a:solidFill>
              </a:rPr>
              <a:t>O.Bezshyyko</a:t>
            </a:r>
            <a:r>
              <a:rPr lang="en-US" sz="1000" b="1" i="1" dirty="0" smtClean="0">
                <a:solidFill>
                  <a:srgbClr val="0070C0"/>
                </a:solidFill>
              </a:rPr>
              <a:t>, 2-nd </a:t>
            </a:r>
            <a:r>
              <a:rPr lang="en-US" sz="1000" b="1" i="1" dirty="0">
                <a:solidFill>
                  <a:srgbClr val="0070C0"/>
                </a:solidFill>
              </a:rPr>
              <a:t>French-Ukrainian workshop on the instrumentation developments for </a:t>
            </a:r>
            <a:r>
              <a:rPr lang="en-US" sz="1000" b="1" i="1" dirty="0" smtClean="0">
                <a:solidFill>
                  <a:srgbClr val="0070C0"/>
                </a:solidFill>
              </a:rPr>
              <a:t>HEP, </a:t>
            </a:r>
            <a:r>
              <a:rPr lang="en-US" sz="1000" b="1" i="1" dirty="0" smtClean="0">
                <a:solidFill>
                  <a:srgbClr val="0070C0"/>
                </a:solidFill>
              </a:rPr>
              <a:t>October  1-3, </a:t>
            </a:r>
            <a:r>
              <a:rPr lang="en-US" sz="1000" b="1" i="1" dirty="0" err="1" smtClean="0">
                <a:solidFill>
                  <a:srgbClr val="0070C0"/>
                </a:solidFill>
              </a:rPr>
              <a:t>Orsay</a:t>
            </a:r>
            <a:endParaRPr lang="en-US" altLang="ru-RU" sz="1000" b="1" i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33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57725" y="484188"/>
            <a:ext cx="41052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4"/>
                </a:solidFill>
                <a:latin typeface="Arial" charset="0"/>
                <a:cs typeface="Arial" charset="0"/>
              </a:rPr>
              <a:t>Upper electrode – </a:t>
            </a:r>
            <a:r>
              <a:rPr lang="en-US" dirty="0" err="1">
                <a:solidFill>
                  <a:schemeClr val="accent4"/>
                </a:solidFill>
                <a:latin typeface="Arial" charset="0"/>
                <a:cs typeface="Arial" charset="0"/>
              </a:rPr>
              <a:t>Uupe</a:t>
            </a:r>
            <a:r>
              <a:rPr lang="en-US" dirty="0">
                <a:solidFill>
                  <a:schemeClr val="accent4"/>
                </a:solidFill>
                <a:latin typeface="Arial" charset="0"/>
                <a:cs typeface="Arial" charset="0"/>
              </a:rPr>
              <a:t>=-2800V</a:t>
            </a:r>
            <a:endParaRPr lang="uk-UA" dirty="0">
              <a:solidFill>
                <a:schemeClr val="accent4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84713" y="820738"/>
            <a:ext cx="410368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4"/>
                </a:solidFill>
                <a:latin typeface="Arial" charset="0"/>
                <a:cs typeface="Arial" charset="0"/>
              </a:rPr>
              <a:t>Mesh – Um=-350V</a:t>
            </a:r>
            <a:endParaRPr lang="uk-UA" dirty="0">
              <a:solidFill>
                <a:schemeClr val="accent4"/>
              </a:solidFill>
              <a:latin typeface="Arial" charset="0"/>
              <a:cs typeface="Arial" charset="0"/>
            </a:endParaRPr>
          </a:p>
        </p:txBody>
      </p:sp>
      <p:sp>
        <p:nvSpPr>
          <p:cNvPr id="21508" name="TextBox 28"/>
          <p:cNvSpPr txBox="1">
            <a:spLocks noChangeArrowheads="1"/>
          </p:cNvSpPr>
          <p:nvPr/>
        </p:nvSpPr>
        <p:spPr bwMode="auto">
          <a:xfrm>
            <a:off x="3279692" y="-10775"/>
            <a:ext cx="27286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en-US" b="1" i="1" dirty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  <a:cs typeface="Myriad Hebrew" pitchFamily="50" charset="-79"/>
              </a:rPr>
              <a:t>Micro TPC  (simulations</a:t>
            </a:r>
            <a:r>
              <a:rPr lang="en-US" b="1" i="1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  <a:cs typeface="Myriad Hebrew" pitchFamily="50" charset="-79"/>
              </a:rPr>
              <a:t>)</a:t>
            </a:r>
          </a:p>
          <a:p>
            <a:pPr>
              <a:defRPr/>
            </a:pPr>
            <a:r>
              <a:rPr lang="en-US" sz="1200" b="1" i="1" dirty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  <a:cs typeface="Myriad Hebrew" pitchFamily="50" charset="-79"/>
              </a:rPr>
              <a:t>(</a:t>
            </a:r>
            <a:r>
              <a:rPr lang="en-US" sz="1200" b="1" i="1" dirty="0" err="1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  <a:cs typeface="Myriad Hebrew" pitchFamily="50" charset="-79"/>
              </a:rPr>
              <a:t>december</a:t>
            </a:r>
            <a:r>
              <a:rPr lang="en-US" sz="1200" b="1" i="1" dirty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  <a:cs typeface="Myriad Hebrew" pitchFamily="50" charset="-79"/>
              </a:rPr>
              <a:t> 2012 -  summer 2013</a:t>
            </a:r>
            <a:r>
              <a:rPr lang="en-US" b="1" i="1" dirty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  <a:cs typeface="Myriad Hebrew" pitchFamily="50" charset="-79"/>
              </a:rPr>
              <a:t>)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83125" y="1189038"/>
            <a:ext cx="41052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Guard ring </a:t>
            </a:r>
            <a:r>
              <a:rPr lang="en-US" dirty="0">
                <a:solidFill>
                  <a:schemeClr val="accent4"/>
                </a:solidFill>
                <a:latin typeface="Arial" charset="0"/>
                <a:cs typeface="Arial" charset="0"/>
              </a:rPr>
              <a:t>– Us=-350V</a:t>
            </a:r>
            <a:endParaRPr lang="uk-UA" dirty="0">
              <a:solidFill>
                <a:schemeClr val="accent4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3288" y="3562350"/>
            <a:ext cx="2487612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4"/>
                </a:solidFill>
                <a:latin typeface="Arial" charset="0"/>
                <a:cs typeface="Arial" charset="0"/>
              </a:rPr>
              <a:t>First strip – </a:t>
            </a:r>
            <a:r>
              <a:rPr lang="en-US" dirty="0" err="1">
                <a:solidFill>
                  <a:schemeClr val="accent4"/>
                </a:solidFill>
                <a:latin typeface="Arial" charset="0"/>
                <a:cs typeface="Arial" charset="0"/>
              </a:rPr>
              <a:t>Ufs</a:t>
            </a:r>
            <a:r>
              <a:rPr lang="en-US" dirty="0">
                <a:solidFill>
                  <a:schemeClr val="accent4"/>
                </a:solidFill>
                <a:latin typeface="Arial" charset="0"/>
                <a:cs typeface="Arial" charset="0"/>
              </a:rPr>
              <a:t>=-800V</a:t>
            </a:r>
          </a:p>
        </p:txBody>
      </p:sp>
      <p:pic>
        <p:nvPicPr>
          <p:cNvPr id="2151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877888"/>
            <a:ext cx="4414837" cy="296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25" y="1557338"/>
            <a:ext cx="44069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967163"/>
            <a:ext cx="3967162" cy="2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4510088"/>
            <a:ext cx="4017963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231900" y="484188"/>
            <a:ext cx="2487613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4"/>
                </a:solidFill>
                <a:latin typeface="Arial" charset="0"/>
                <a:cs typeface="Arial" charset="0"/>
              </a:rPr>
              <a:t>First strip – </a:t>
            </a:r>
            <a:r>
              <a:rPr lang="en-US" dirty="0" err="1">
                <a:solidFill>
                  <a:schemeClr val="accent4"/>
                </a:solidFill>
                <a:latin typeface="Arial" charset="0"/>
                <a:cs typeface="Arial" charset="0"/>
              </a:rPr>
              <a:t>Ufs</a:t>
            </a:r>
            <a:r>
              <a:rPr lang="en-US" dirty="0">
                <a:solidFill>
                  <a:schemeClr val="accent4"/>
                </a:solidFill>
                <a:latin typeface="Arial" charset="0"/>
                <a:cs typeface="Arial" charset="0"/>
              </a:rPr>
              <a:t>=-800V</a:t>
            </a:r>
          </a:p>
        </p:txBody>
      </p:sp>
      <p:sp>
        <p:nvSpPr>
          <p:cNvPr id="14" name="Text Box 45"/>
          <p:cNvSpPr txBox="1">
            <a:spLocks noChangeArrowheads="1"/>
          </p:cNvSpPr>
          <p:nvPr/>
        </p:nvSpPr>
        <p:spPr bwMode="auto">
          <a:xfrm>
            <a:off x="539552" y="6508749"/>
            <a:ext cx="820891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 b="1" i="1" dirty="0" err="1" smtClean="0">
                <a:solidFill>
                  <a:srgbClr val="0070C0"/>
                </a:solidFill>
              </a:rPr>
              <a:t>O.Bezshyyko</a:t>
            </a:r>
            <a:r>
              <a:rPr lang="en-US" sz="1000" b="1" i="1" dirty="0" smtClean="0">
                <a:solidFill>
                  <a:srgbClr val="0070C0"/>
                </a:solidFill>
              </a:rPr>
              <a:t>, 2-nd </a:t>
            </a:r>
            <a:r>
              <a:rPr lang="en-US" sz="1000" b="1" i="1" dirty="0">
                <a:solidFill>
                  <a:srgbClr val="0070C0"/>
                </a:solidFill>
              </a:rPr>
              <a:t>French-Ukrainian workshop on the instrumentation developments for </a:t>
            </a:r>
            <a:r>
              <a:rPr lang="en-US" sz="1000" b="1" i="1" dirty="0" smtClean="0">
                <a:solidFill>
                  <a:srgbClr val="0070C0"/>
                </a:solidFill>
              </a:rPr>
              <a:t>HEP, </a:t>
            </a:r>
            <a:r>
              <a:rPr lang="en-US" sz="1000" b="1" i="1" dirty="0" smtClean="0">
                <a:solidFill>
                  <a:srgbClr val="0070C0"/>
                </a:solidFill>
              </a:rPr>
              <a:t>October  1-3, </a:t>
            </a:r>
            <a:r>
              <a:rPr lang="en-US" sz="1000" b="1" i="1" dirty="0" err="1" smtClean="0">
                <a:solidFill>
                  <a:srgbClr val="0070C0"/>
                </a:solidFill>
              </a:rPr>
              <a:t>Orsay</a:t>
            </a:r>
            <a:endParaRPr lang="en-US" altLang="ru-RU" sz="1000" b="1" i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96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4365625"/>
            <a:ext cx="63785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55726"/>
            <a:ext cx="4079875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19350" y="44450"/>
            <a:ext cx="396775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b="1" i="1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  <a:cs typeface="Myriad Hebrew" pitchFamily="50" charset="-79"/>
              </a:rPr>
              <a:t>Micro TPC - IRFU  </a:t>
            </a:r>
            <a:r>
              <a:rPr lang="en-US" b="1" i="1" dirty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  <a:cs typeface="Myriad Hebrew" pitchFamily="50" charset="-79"/>
              </a:rPr>
              <a:t>(simulations</a:t>
            </a:r>
            <a:r>
              <a:rPr lang="en-US" b="1" i="1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  <a:cs typeface="Myriad Hebrew" pitchFamily="50" charset="-79"/>
              </a:rPr>
              <a:t>)</a:t>
            </a:r>
          </a:p>
          <a:p>
            <a:pPr algn="ctr">
              <a:defRPr/>
            </a:pPr>
            <a:r>
              <a:rPr lang="en-US" sz="1200" b="1" i="1" dirty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  <a:cs typeface="Myriad Hebrew" pitchFamily="50" charset="-79"/>
              </a:rPr>
              <a:t>(</a:t>
            </a:r>
            <a:r>
              <a:rPr lang="en-US" sz="1200" b="1" i="1" dirty="0" err="1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  <a:cs typeface="Myriad Hebrew" pitchFamily="50" charset="-79"/>
              </a:rPr>
              <a:t>december</a:t>
            </a:r>
            <a:r>
              <a:rPr lang="en-US" sz="1200" b="1" i="1" dirty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  <a:cs typeface="Myriad Hebrew" pitchFamily="50" charset="-79"/>
              </a:rPr>
              <a:t> 2012 -  summer </a:t>
            </a:r>
            <a:r>
              <a:rPr lang="en-US" sz="1200" b="1" i="1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  <a:cs typeface="Myriad Hebrew" pitchFamily="50" charset="-79"/>
              </a:rPr>
              <a:t>2013</a:t>
            </a:r>
            <a:r>
              <a:rPr lang="en-US" sz="1200" b="1" i="1" dirty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  <a:cs typeface="Myriad Hebrew" pitchFamily="50" charset="-79"/>
              </a:rPr>
              <a:t>) </a:t>
            </a:r>
            <a:endParaRPr lang="en-US" sz="1200" b="1" i="1" dirty="0" smtClean="0">
              <a:solidFill>
                <a:srgbClr val="002060"/>
              </a:solidFill>
              <a:latin typeface="Adobe Gothic Std B" pitchFamily="34" charset="-128"/>
              <a:ea typeface="Adobe Gothic Std B" pitchFamily="34" charset="-128"/>
              <a:cs typeface="Myriad Hebrew" pitchFamily="50" charset="-79"/>
            </a:endParaRPr>
          </a:p>
          <a:p>
            <a:pPr>
              <a:defRPr/>
            </a:pPr>
            <a:endParaRPr lang="en-IN" b="1" i="1" dirty="0">
              <a:solidFill>
                <a:srgbClr val="002060"/>
              </a:solidFill>
              <a:latin typeface="Adobe Gothic Std B" pitchFamily="34" charset="-128"/>
              <a:ea typeface="Adobe Gothic Std B" pitchFamily="34" charset="-128"/>
              <a:cs typeface="Myriad Hebrew" pitchFamily="50" charset="-79"/>
            </a:endParaRPr>
          </a:p>
          <a:p>
            <a:pPr>
              <a:defRPr/>
            </a:pPr>
            <a:r>
              <a:rPr lang="en-US" dirty="0" smtClean="0">
                <a:solidFill>
                  <a:schemeClr val="accent4"/>
                </a:solidFill>
                <a:latin typeface="Arial" charset="0"/>
                <a:cs typeface="Arial" charset="0"/>
              </a:rPr>
              <a:t>(</a:t>
            </a:r>
            <a:r>
              <a:rPr lang="en-US" dirty="0">
                <a:solidFill>
                  <a:schemeClr val="accent4"/>
                </a:solidFill>
                <a:latin typeface="Arial" charset="0"/>
                <a:cs typeface="Arial" charset="0"/>
              </a:rPr>
              <a:t>optimal Us for better field uniformity)</a:t>
            </a:r>
            <a:endParaRPr lang="uk-UA" dirty="0">
              <a:solidFill>
                <a:schemeClr val="accent4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64075" y="1239044"/>
            <a:ext cx="41052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4"/>
                </a:solidFill>
                <a:latin typeface="Arial" charset="0"/>
                <a:cs typeface="Arial" charset="0"/>
              </a:rPr>
              <a:t>Upper electrode – </a:t>
            </a:r>
            <a:r>
              <a:rPr lang="en-US" dirty="0" err="1">
                <a:solidFill>
                  <a:schemeClr val="accent4"/>
                </a:solidFill>
                <a:latin typeface="Arial" charset="0"/>
                <a:cs typeface="Arial" charset="0"/>
              </a:rPr>
              <a:t>Uupe</a:t>
            </a:r>
            <a:r>
              <a:rPr lang="en-US" dirty="0">
                <a:solidFill>
                  <a:schemeClr val="accent4"/>
                </a:solidFill>
                <a:latin typeface="Arial" charset="0"/>
                <a:cs typeface="Arial" charset="0"/>
              </a:rPr>
              <a:t>=-2800V</a:t>
            </a:r>
            <a:endParaRPr lang="uk-UA" dirty="0">
              <a:solidFill>
                <a:schemeClr val="accent4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9788" y="1618457"/>
            <a:ext cx="410368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4"/>
                </a:solidFill>
                <a:latin typeface="Arial" charset="0"/>
                <a:cs typeface="Arial" charset="0"/>
              </a:rPr>
              <a:t>First strip – </a:t>
            </a:r>
            <a:r>
              <a:rPr lang="en-US" dirty="0" err="1">
                <a:solidFill>
                  <a:schemeClr val="accent4"/>
                </a:solidFill>
                <a:latin typeface="Arial" charset="0"/>
                <a:cs typeface="Arial" charset="0"/>
              </a:rPr>
              <a:t>Ufs</a:t>
            </a:r>
            <a:r>
              <a:rPr lang="en-US" dirty="0">
                <a:solidFill>
                  <a:schemeClr val="accent4"/>
                </a:solidFill>
                <a:latin typeface="Arial" charset="0"/>
                <a:cs typeface="Arial" charset="0"/>
              </a:rPr>
              <a:t>=-800V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64075" y="2080419"/>
            <a:ext cx="41052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4"/>
                </a:solidFill>
                <a:latin typeface="Arial" charset="0"/>
                <a:cs typeface="Arial" charset="0"/>
              </a:rPr>
              <a:t>Mesh – Um=-350V</a:t>
            </a:r>
            <a:endParaRPr lang="uk-UA" dirty="0">
              <a:solidFill>
                <a:schemeClr val="accent4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64075" y="2677319"/>
            <a:ext cx="262731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Guard ring</a:t>
            </a:r>
            <a:r>
              <a:rPr lang="en-US" b="1" dirty="0">
                <a:solidFill>
                  <a:schemeClr val="accent2"/>
                </a:solidFill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schemeClr val="accent4"/>
                </a:solidFill>
                <a:latin typeface="Arial" charset="0"/>
                <a:cs typeface="Arial" charset="0"/>
              </a:rPr>
              <a:t> – Us=-430V</a:t>
            </a:r>
            <a:endParaRPr lang="uk-UA" dirty="0">
              <a:solidFill>
                <a:schemeClr val="accent4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87900" y="3469482"/>
            <a:ext cx="2325688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4"/>
                </a:solidFill>
                <a:latin typeface="Arial" charset="0"/>
                <a:cs typeface="Arial" charset="0"/>
              </a:rPr>
              <a:t>better field uniformity</a:t>
            </a:r>
            <a:endParaRPr lang="uk-UA" dirty="0">
              <a:latin typeface="Arial" charset="0"/>
              <a:cs typeface="Arial" charset="0"/>
            </a:endParaRPr>
          </a:p>
        </p:txBody>
      </p:sp>
      <p:cxnSp>
        <p:nvCxnSpPr>
          <p:cNvPr id="23562" name="Straight Arrow Connector 5"/>
          <p:cNvCxnSpPr>
            <a:cxnSpLocks noChangeShapeType="1"/>
          </p:cNvCxnSpPr>
          <p:nvPr/>
        </p:nvCxnSpPr>
        <p:spPr bwMode="auto">
          <a:xfrm flipH="1">
            <a:off x="3276601" y="3839369"/>
            <a:ext cx="1655439" cy="1631156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 Box 45"/>
          <p:cNvSpPr txBox="1">
            <a:spLocks noChangeArrowheads="1"/>
          </p:cNvSpPr>
          <p:nvPr/>
        </p:nvSpPr>
        <p:spPr bwMode="auto">
          <a:xfrm>
            <a:off x="539552" y="6508749"/>
            <a:ext cx="82089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i="1" dirty="0" err="1" smtClean="0">
                <a:solidFill>
                  <a:srgbClr val="0070C0"/>
                </a:solidFill>
              </a:rPr>
              <a:t>O.Bezshyyko</a:t>
            </a:r>
            <a:r>
              <a:rPr lang="en-US" sz="1200" b="1" i="1" dirty="0" smtClean="0">
                <a:solidFill>
                  <a:srgbClr val="0070C0"/>
                </a:solidFill>
              </a:rPr>
              <a:t>, 2-nd </a:t>
            </a:r>
            <a:r>
              <a:rPr lang="en-US" sz="1200" b="1" i="1" dirty="0">
                <a:solidFill>
                  <a:srgbClr val="0070C0"/>
                </a:solidFill>
              </a:rPr>
              <a:t>French-Ukrainian workshop on the instrumentation developments for </a:t>
            </a:r>
            <a:r>
              <a:rPr lang="en-US" sz="1200" b="1" i="1" dirty="0" smtClean="0">
                <a:solidFill>
                  <a:srgbClr val="0070C0"/>
                </a:solidFill>
              </a:rPr>
              <a:t>HEP, </a:t>
            </a:r>
            <a:r>
              <a:rPr lang="en-US" sz="1200" b="1" i="1" dirty="0" smtClean="0">
                <a:solidFill>
                  <a:srgbClr val="0070C0"/>
                </a:solidFill>
              </a:rPr>
              <a:t>October  1-3, </a:t>
            </a:r>
            <a:r>
              <a:rPr lang="en-US" sz="1200" b="1" i="1" dirty="0" err="1" smtClean="0">
                <a:solidFill>
                  <a:srgbClr val="0070C0"/>
                </a:solidFill>
              </a:rPr>
              <a:t>Orsay</a:t>
            </a:r>
            <a:endParaRPr lang="en-US" altLang="ru-RU" sz="1200" b="1" i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44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6382" y="130175"/>
            <a:ext cx="432522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dirty="0">
                <a:solidFill>
                  <a:schemeClr val="accent4"/>
                </a:solidFill>
                <a:latin typeface="Arial" charset="0"/>
                <a:cs typeface="Arial" charset="0"/>
              </a:rPr>
              <a:t>	</a:t>
            </a:r>
            <a:r>
              <a:rPr lang="en-US" b="1" i="1" dirty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  <a:cs typeface="Myriad Hebrew" pitchFamily="50" charset="-79"/>
              </a:rPr>
              <a:t>Micro TPC - IRFU  (simulations)</a:t>
            </a:r>
          </a:p>
          <a:p>
            <a:pPr algn="ctr">
              <a:defRPr/>
            </a:pPr>
            <a:r>
              <a:rPr lang="en-US" sz="1200" b="1" i="1" dirty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  <a:cs typeface="Myriad Hebrew" pitchFamily="50" charset="-79"/>
              </a:rPr>
              <a:t>(</a:t>
            </a:r>
            <a:r>
              <a:rPr lang="en-US" sz="1200" b="1" i="1" dirty="0" err="1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  <a:cs typeface="Myriad Hebrew" pitchFamily="50" charset="-79"/>
              </a:rPr>
              <a:t>december</a:t>
            </a:r>
            <a:r>
              <a:rPr lang="en-US" sz="1200" b="1" i="1" dirty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  <a:cs typeface="Myriad Hebrew" pitchFamily="50" charset="-79"/>
              </a:rPr>
              <a:t> 2012 -  summer </a:t>
            </a:r>
            <a:r>
              <a:rPr lang="en-US" sz="1200" b="1" i="1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  <a:cs typeface="Myriad Hebrew" pitchFamily="50" charset="-79"/>
              </a:rPr>
              <a:t>2013</a:t>
            </a:r>
            <a:r>
              <a:rPr lang="en-US" sz="1200" b="1" i="1" dirty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  <a:cs typeface="Myriad Hebrew" pitchFamily="50" charset="-79"/>
              </a:rPr>
              <a:t>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64075" y="1054100"/>
            <a:ext cx="41052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4"/>
                </a:solidFill>
                <a:latin typeface="Arial" charset="0"/>
                <a:cs typeface="Arial" charset="0"/>
              </a:rPr>
              <a:t>Upper electrode – </a:t>
            </a:r>
            <a:r>
              <a:rPr lang="en-US" dirty="0" err="1">
                <a:solidFill>
                  <a:schemeClr val="accent4"/>
                </a:solidFill>
                <a:latin typeface="Arial" charset="0"/>
                <a:cs typeface="Arial" charset="0"/>
              </a:rPr>
              <a:t>Uupe</a:t>
            </a:r>
            <a:r>
              <a:rPr lang="en-US" dirty="0">
                <a:solidFill>
                  <a:schemeClr val="accent4"/>
                </a:solidFill>
                <a:latin typeface="Arial" charset="0"/>
                <a:cs typeface="Arial" charset="0"/>
              </a:rPr>
              <a:t>=-2800V</a:t>
            </a:r>
            <a:endParaRPr lang="uk-UA" dirty="0">
              <a:solidFill>
                <a:schemeClr val="accent4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9788" y="1433513"/>
            <a:ext cx="410368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4"/>
                </a:solidFill>
                <a:latin typeface="Arial" charset="0"/>
                <a:cs typeface="Arial" charset="0"/>
              </a:rPr>
              <a:t>First strip – </a:t>
            </a:r>
            <a:r>
              <a:rPr lang="en-US" dirty="0" err="1">
                <a:solidFill>
                  <a:schemeClr val="accent4"/>
                </a:solidFill>
                <a:latin typeface="Arial" charset="0"/>
                <a:cs typeface="Arial" charset="0"/>
              </a:rPr>
              <a:t>Ufs</a:t>
            </a:r>
            <a:r>
              <a:rPr lang="en-US" dirty="0">
                <a:solidFill>
                  <a:schemeClr val="accent4"/>
                </a:solidFill>
                <a:latin typeface="Arial" charset="0"/>
                <a:cs typeface="Arial" charset="0"/>
              </a:rPr>
              <a:t>=-800V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64075" y="1895475"/>
            <a:ext cx="41052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4"/>
                </a:solidFill>
                <a:latin typeface="Arial" charset="0"/>
                <a:cs typeface="Arial" charset="0"/>
              </a:rPr>
              <a:t>Mesh – Um=-350V</a:t>
            </a:r>
            <a:endParaRPr lang="uk-UA" dirty="0">
              <a:solidFill>
                <a:schemeClr val="accent4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64075" y="2492375"/>
            <a:ext cx="262731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Guard ring  </a:t>
            </a:r>
            <a:r>
              <a:rPr lang="en-US" dirty="0">
                <a:solidFill>
                  <a:schemeClr val="accent4"/>
                </a:solidFill>
                <a:latin typeface="Arial" charset="0"/>
                <a:cs typeface="Arial" charset="0"/>
              </a:rPr>
              <a:t>– Us=-430V</a:t>
            </a:r>
            <a:endParaRPr lang="uk-UA" dirty="0">
              <a:solidFill>
                <a:schemeClr val="accent4"/>
              </a:solidFill>
              <a:latin typeface="Arial" charset="0"/>
              <a:cs typeface="Arial" charset="0"/>
            </a:endParaRPr>
          </a:p>
        </p:txBody>
      </p:sp>
      <p:sp>
        <p:nvSpPr>
          <p:cNvPr id="26631" name="Rectangle 3"/>
          <p:cNvSpPr>
            <a:spLocks noChangeArrowheads="1"/>
          </p:cNvSpPr>
          <p:nvPr/>
        </p:nvSpPr>
        <p:spPr bwMode="auto">
          <a:xfrm>
            <a:off x="4787900" y="3357563"/>
            <a:ext cx="41052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ru-RU" b="1" u="sng">
                <a:solidFill>
                  <a:srgbClr val="FF0000"/>
                </a:solidFill>
              </a:rPr>
              <a:t>Conclusion:</a:t>
            </a:r>
          </a:p>
          <a:p>
            <a:r>
              <a:rPr lang="en-US" altLang="ru-RU" b="1">
                <a:solidFill>
                  <a:srgbClr val="FF0000"/>
                </a:solidFill>
              </a:rPr>
              <a:t>Very good result but question about constructive restrictions</a:t>
            </a:r>
            <a:endParaRPr lang="uk-UA" altLang="ru-RU" b="1">
              <a:solidFill>
                <a:srgbClr val="FF0000"/>
              </a:solidFill>
            </a:endParaRPr>
          </a:p>
        </p:txBody>
      </p:sp>
      <p:pic>
        <p:nvPicPr>
          <p:cNvPr id="26632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1423988"/>
            <a:ext cx="4157662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Rectangle 14"/>
          <p:cNvSpPr>
            <a:spLocks noChangeArrowheads="1"/>
          </p:cNvSpPr>
          <p:nvPr/>
        </p:nvSpPr>
        <p:spPr bwMode="auto">
          <a:xfrm>
            <a:off x="157163" y="5241925"/>
            <a:ext cx="4702175" cy="142875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uk-UA" altLang="ru-RU"/>
          </a:p>
        </p:txBody>
      </p:sp>
      <p:sp>
        <p:nvSpPr>
          <p:cNvPr id="26634" name="Rectangle 15"/>
          <p:cNvSpPr>
            <a:spLocks noChangeArrowheads="1"/>
          </p:cNvSpPr>
          <p:nvPr/>
        </p:nvSpPr>
        <p:spPr bwMode="auto">
          <a:xfrm>
            <a:off x="1763713" y="5097463"/>
            <a:ext cx="1295400" cy="142875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uk-UA" altLang="ru-RU"/>
          </a:p>
        </p:txBody>
      </p:sp>
      <p:sp>
        <p:nvSpPr>
          <p:cNvPr id="26635" name="Rectangle 16"/>
          <p:cNvSpPr>
            <a:spLocks noChangeArrowheads="1"/>
          </p:cNvSpPr>
          <p:nvPr/>
        </p:nvSpPr>
        <p:spPr bwMode="auto">
          <a:xfrm>
            <a:off x="157163" y="5106988"/>
            <a:ext cx="531812" cy="120650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uk-UA" altLang="ru-RU"/>
          </a:p>
        </p:txBody>
      </p:sp>
      <p:sp>
        <p:nvSpPr>
          <p:cNvPr id="26636" name="Rectangle 18"/>
          <p:cNvSpPr>
            <a:spLocks noChangeArrowheads="1"/>
          </p:cNvSpPr>
          <p:nvPr/>
        </p:nvSpPr>
        <p:spPr bwMode="auto">
          <a:xfrm>
            <a:off x="4060825" y="5081588"/>
            <a:ext cx="798513" cy="146050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uk-UA" altLang="ru-RU"/>
          </a:p>
        </p:txBody>
      </p:sp>
      <p:sp>
        <p:nvSpPr>
          <p:cNvPr id="26637" name="Rectangle 20"/>
          <p:cNvSpPr>
            <a:spLocks noChangeArrowheads="1"/>
          </p:cNvSpPr>
          <p:nvPr/>
        </p:nvSpPr>
        <p:spPr bwMode="auto">
          <a:xfrm>
            <a:off x="1692275" y="5024438"/>
            <a:ext cx="1439863" cy="46037"/>
          </a:xfrm>
          <a:prstGeom prst="rect">
            <a:avLst/>
          </a:prstGeom>
          <a:solidFill>
            <a:srgbClr val="80C73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uk-UA" altLang="ru-RU"/>
          </a:p>
        </p:txBody>
      </p:sp>
      <p:sp>
        <p:nvSpPr>
          <p:cNvPr id="26638" name="Rectangle 21"/>
          <p:cNvSpPr>
            <a:spLocks noChangeArrowheads="1"/>
          </p:cNvSpPr>
          <p:nvPr/>
        </p:nvSpPr>
        <p:spPr bwMode="auto">
          <a:xfrm>
            <a:off x="317500" y="4592638"/>
            <a:ext cx="1301750" cy="46037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uk-UA" altLang="ru-RU"/>
          </a:p>
        </p:txBody>
      </p:sp>
      <p:sp>
        <p:nvSpPr>
          <p:cNvPr id="26639" name="Rectangle 22"/>
          <p:cNvSpPr>
            <a:spLocks noChangeArrowheads="1"/>
          </p:cNvSpPr>
          <p:nvPr/>
        </p:nvSpPr>
        <p:spPr bwMode="auto">
          <a:xfrm>
            <a:off x="3132138" y="4592638"/>
            <a:ext cx="1468437" cy="46037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uk-UA" altLang="ru-RU"/>
          </a:p>
        </p:txBody>
      </p:sp>
      <p:cxnSp>
        <p:nvCxnSpPr>
          <p:cNvPr id="26640" name="Straight Arrow Connector 25"/>
          <p:cNvCxnSpPr>
            <a:cxnSpLocks noChangeShapeType="1"/>
            <a:endCxn id="26637" idx="1"/>
          </p:cNvCxnSpPr>
          <p:nvPr/>
        </p:nvCxnSpPr>
        <p:spPr bwMode="auto">
          <a:xfrm flipH="1">
            <a:off x="1692275" y="4371975"/>
            <a:ext cx="431800" cy="6762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41" name="TextBox 30"/>
          <p:cNvSpPr txBox="1">
            <a:spLocks noChangeArrowheads="1"/>
          </p:cNvSpPr>
          <p:nvPr/>
        </p:nvSpPr>
        <p:spPr bwMode="auto">
          <a:xfrm>
            <a:off x="2043113" y="4094163"/>
            <a:ext cx="5699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ru-RU" sz="1200">
                <a:solidFill>
                  <a:schemeClr val="tx1"/>
                </a:solidFill>
              </a:rPr>
              <a:t>1 mm</a:t>
            </a:r>
            <a:endParaRPr lang="uk-UA" altLang="ru-RU" sz="1200">
              <a:solidFill>
                <a:schemeClr val="tx1"/>
              </a:solidFill>
            </a:endParaRPr>
          </a:p>
        </p:txBody>
      </p:sp>
      <p:cxnSp>
        <p:nvCxnSpPr>
          <p:cNvPr id="26642" name="Straight Arrow Connector 32"/>
          <p:cNvCxnSpPr>
            <a:cxnSpLocks noChangeShapeType="1"/>
            <a:endCxn id="26637" idx="3"/>
          </p:cNvCxnSpPr>
          <p:nvPr/>
        </p:nvCxnSpPr>
        <p:spPr bwMode="auto">
          <a:xfrm>
            <a:off x="2555875" y="4371975"/>
            <a:ext cx="576263" cy="6762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6643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7" t="18597" r="20111" b="4877"/>
          <a:stretch>
            <a:fillRect/>
          </a:stretch>
        </p:blipFill>
        <p:spPr bwMode="auto">
          <a:xfrm>
            <a:off x="5165725" y="4371975"/>
            <a:ext cx="358775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644" name="Straight Arrow Connector 36"/>
          <p:cNvCxnSpPr>
            <a:cxnSpLocks noChangeShapeType="1"/>
          </p:cNvCxnSpPr>
          <p:nvPr/>
        </p:nvCxnSpPr>
        <p:spPr bwMode="auto">
          <a:xfrm>
            <a:off x="1981200" y="6242050"/>
            <a:ext cx="57626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oval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45" name="TextBox 37"/>
          <p:cNvSpPr txBox="1">
            <a:spLocks noChangeArrowheads="1"/>
          </p:cNvSpPr>
          <p:nvPr/>
        </p:nvSpPr>
        <p:spPr bwMode="auto">
          <a:xfrm>
            <a:off x="1787525" y="5805488"/>
            <a:ext cx="1081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ru-RU">
                <a:solidFill>
                  <a:schemeClr val="tx1"/>
                </a:solidFill>
              </a:rPr>
              <a:t>X axis</a:t>
            </a:r>
            <a:endParaRPr lang="uk-UA" altLang="ru-RU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1111" y="79249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accent4"/>
                </a:solidFill>
                <a:cs typeface="Arial" charset="0"/>
              </a:rPr>
              <a:t>(</a:t>
            </a:r>
            <a:r>
              <a:rPr lang="en-US" sz="1400" dirty="0">
                <a:solidFill>
                  <a:srgbClr val="7030A0"/>
                </a:solidFill>
                <a:cs typeface="Arial" charset="0"/>
              </a:rPr>
              <a:t>addition of  mesh “wings” (edges 1 mm)  -</a:t>
            </a:r>
          </a:p>
          <a:p>
            <a:pPr>
              <a:defRPr/>
            </a:pPr>
            <a:r>
              <a:rPr lang="en-US" sz="1400" dirty="0">
                <a:solidFill>
                  <a:srgbClr val="7030A0"/>
                </a:solidFill>
                <a:cs typeface="Arial" charset="0"/>
              </a:rPr>
              <a:t> attempt to obtain uniform field near mesh edges</a:t>
            </a:r>
            <a:r>
              <a:rPr lang="en-US" sz="1400" dirty="0">
                <a:solidFill>
                  <a:schemeClr val="accent4"/>
                </a:solidFill>
                <a:cs typeface="Arial" charset="0"/>
              </a:rPr>
              <a:t>)</a:t>
            </a:r>
            <a:endParaRPr lang="uk-UA" sz="1400" dirty="0">
              <a:solidFill>
                <a:schemeClr val="accent4"/>
              </a:solidFill>
              <a:cs typeface="Arial" charset="0"/>
            </a:endParaRPr>
          </a:p>
        </p:txBody>
      </p:sp>
      <p:sp>
        <p:nvSpPr>
          <p:cNvPr id="25" name="Text Box 45"/>
          <p:cNvSpPr txBox="1">
            <a:spLocks noChangeArrowheads="1"/>
          </p:cNvSpPr>
          <p:nvPr/>
        </p:nvSpPr>
        <p:spPr bwMode="auto">
          <a:xfrm>
            <a:off x="539552" y="6508749"/>
            <a:ext cx="82089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i="1" dirty="0" err="1" smtClean="0">
                <a:solidFill>
                  <a:srgbClr val="0070C0"/>
                </a:solidFill>
              </a:rPr>
              <a:t>O.Bezshyyko</a:t>
            </a:r>
            <a:r>
              <a:rPr lang="en-US" sz="1200" b="1" i="1" dirty="0" smtClean="0">
                <a:solidFill>
                  <a:srgbClr val="0070C0"/>
                </a:solidFill>
              </a:rPr>
              <a:t>, 2-nd </a:t>
            </a:r>
            <a:r>
              <a:rPr lang="en-US" sz="1200" b="1" i="1" dirty="0">
                <a:solidFill>
                  <a:srgbClr val="0070C0"/>
                </a:solidFill>
              </a:rPr>
              <a:t>French-Ukrainian workshop on the instrumentation developments for </a:t>
            </a:r>
            <a:r>
              <a:rPr lang="en-US" sz="1200" b="1" i="1" dirty="0" smtClean="0">
                <a:solidFill>
                  <a:srgbClr val="0070C0"/>
                </a:solidFill>
              </a:rPr>
              <a:t>HEP, </a:t>
            </a:r>
            <a:r>
              <a:rPr lang="en-US" sz="1200" b="1" i="1" dirty="0" smtClean="0">
                <a:solidFill>
                  <a:srgbClr val="0070C0"/>
                </a:solidFill>
              </a:rPr>
              <a:t>October  1-3, </a:t>
            </a:r>
            <a:r>
              <a:rPr lang="en-US" sz="1200" b="1" i="1" dirty="0" err="1" smtClean="0">
                <a:solidFill>
                  <a:srgbClr val="0070C0"/>
                </a:solidFill>
              </a:rPr>
              <a:t>Orsay</a:t>
            </a:r>
            <a:endParaRPr lang="en-US" altLang="ru-RU" sz="1200" b="1" i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98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99" b="8066"/>
          <a:stretch/>
        </p:blipFill>
        <p:spPr>
          <a:xfrm>
            <a:off x="2468105" y="4441537"/>
            <a:ext cx="4778477" cy="15640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dirty="0" err="1" smtClean="0"/>
              <a:t>Octoboard</a:t>
            </a:r>
            <a:r>
              <a:rPr lang="en-US" dirty="0" smtClean="0"/>
              <a:t> - </a:t>
            </a:r>
            <a:r>
              <a:rPr lang="en-US" sz="2800" dirty="0" smtClean="0"/>
              <a:t>University of Bonn</a:t>
            </a:r>
            <a:br>
              <a:rPr lang="en-US" sz="2800" dirty="0" smtClean="0"/>
            </a:br>
            <a:r>
              <a:rPr lang="en-US" sz="2800" dirty="0" smtClean="0">
                <a:solidFill>
                  <a:srgbClr val="0070C0"/>
                </a:solidFill>
              </a:rPr>
              <a:t>Simulations</a:t>
            </a:r>
            <a:r>
              <a:rPr lang="en-US" sz="2800" dirty="0" smtClean="0"/>
              <a:t> </a:t>
            </a:r>
            <a:r>
              <a:rPr lang="en-US" sz="1800" dirty="0" smtClean="0">
                <a:solidFill>
                  <a:srgbClr val="0070C0"/>
                </a:solidFill>
              </a:rPr>
              <a:t>(autumn 2013 – spring 2014)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uk-UA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23"/>
          <a:stretch/>
        </p:blipFill>
        <p:spPr>
          <a:xfrm>
            <a:off x="140364" y="1490955"/>
            <a:ext cx="3209297" cy="204772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5" r="6330"/>
          <a:stretch/>
        </p:blipFill>
        <p:spPr>
          <a:xfrm>
            <a:off x="5496798" y="1525434"/>
            <a:ext cx="3647202" cy="27086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02538" y="1121623"/>
            <a:ext cx="754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Board</a:t>
            </a:r>
            <a:endParaRPr lang="uk-UA" b="1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8179596" y="1445788"/>
            <a:ext cx="377059" cy="36767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208684" y="1196752"/>
            <a:ext cx="1111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Periphery</a:t>
            </a:r>
            <a:endParaRPr lang="uk-UA" b="1" dirty="0"/>
          </a:p>
        </p:txBody>
      </p:sp>
      <p:cxnSp>
        <p:nvCxnSpPr>
          <p:cNvPr id="12" name="Прямая со стрелкой 11"/>
          <p:cNvCxnSpPr>
            <a:stCxn id="10" idx="2"/>
          </p:cNvCxnSpPr>
          <p:nvPr/>
        </p:nvCxnSpPr>
        <p:spPr>
          <a:xfrm>
            <a:off x="6764542" y="1566084"/>
            <a:ext cx="164222" cy="4947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54239" y="1628800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Mesh</a:t>
            </a:r>
            <a:endParaRPr lang="uk-UA" b="1" dirty="0"/>
          </a:p>
        </p:txBody>
      </p:sp>
      <p:cxnSp>
        <p:nvCxnSpPr>
          <p:cNvPr id="17" name="Прямая со стрелкой 16"/>
          <p:cNvCxnSpPr>
            <a:stCxn id="15" idx="2"/>
          </p:cNvCxnSpPr>
          <p:nvPr/>
        </p:nvCxnSpPr>
        <p:spPr>
          <a:xfrm>
            <a:off x="5112671" y="1998132"/>
            <a:ext cx="971497" cy="2787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243586" y="2510438"/>
            <a:ext cx="1227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HV contact</a:t>
            </a:r>
            <a:endParaRPr lang="uk-UA" b="1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4977197" y="2879770"/>
            <a:ext cx="62122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159653" y="3316342"/>
            <a:ext cx="953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Bakelite</a:t>
            </a:r>
            <a:endParaRPr lang="uk-UA" b="1" dirty="0"/>
          </a:p>
        </p:txBody>
      </p:sp>
      <p:cxnSp>
        <p:nvCxnSpPr>
          <p:cNvPr id="26" name="Прямая со стрелкой 25"/>
          <p:cNvCxnSpPr>
            <a:stCxn id="24" idx="3"/>
          </p:cNvCxnSpPr>
          <p:nvPr/>
        </p:nvCxnSpPr>
        <p:spPr>
          <a:xfrm flipV="1">
            <a:off x="5112671" y="3140968"/>
            <a:ext cx="611457" cy="3600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648407" y="4396462"/>
            <a:ext cx="142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Metal on top</a:t>
            </a:r>
            <a:endParaRPr lang="uk-UA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089682" y="5877272"/>
            <a:ext cx="1774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Anode plate PCB</a:t>
            </a:r>
            <a:endParaRPr lang="uk-UA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048069" y="6109606"/>
            <a:ext cx="1715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Chip carrier PCB</a:t>
            </a:r>
            <a:endParaRPr lang="uk-UA" b="1" dirty="0"/>
          </a:p>
        </p:txBody>
      </p:sp>
      <p:cxnSp>
        <p:nvCxnSpPr>
          <p:cNvPr id="34" name="Прямая со стрелкой 33"/>
          <p:cNvCxnSpPr/>
          <p:nvPr/>
        </p:nvCxnSpPr>
        <p:spPr>
          <a:xfrm flipV="1">
            <a:off x="3319253" y="5481228"/>
            <a:ext cx="1316909" cy="6167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31" idx="1"/>
          </p:cNvCxnSpPr>
          <p:nvPr/>
        </p:nvCxnSpPr>
        <p:spPr>
          <a:xfrm flipH="1" flipV="1">
            <a:off x="6478913" y="5517232"/>
            <a:ext cx="610769" cy="54470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6478913" y="4582525"/>
            <a:ext cx="122153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трелка вправо 7"/>
          <p:cNvSpPr/>
          <p:nvPr/>
        </p:nvSpPr>
        <p:spPr>
          <a:xfrm>
            <a:off x="2905965" y="2510438"/>
            <a:ext cx="1099821" cy="4458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Стрелка вправо 24"/>
          <p:cNvSpPr/>
          <p:nvPr/>
        </p:nvSpPr>
        <p:spPr>
          <a:xfrm rot="2732936">
            <a:off x="2550107" y="3336127"/>
            <a:ext cx="1099821" cy="4458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91473"/>
            <a:ext cx="2096855" cy="1572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A6A43-22BC-4F83-A638-708C127A6657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  <p:sp>
        <p:nvSpPr>
          <p:cNvPr id="29" name="Text Box 45"/>
          <p:cNvSpPr txBox="1">
            <a:spLocks noChangeArrowheads="1"/>
          </p:cNvSpPr>
          <p:nvPr/>
        </p:nvSpPr>
        <p:spPr bwMode="auto">
          <a:xfrm>
            <a:off x="539552" y="6508749"/>
            <a:ext cx="820891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 b="1" i="1" dirty="0" err="1" smtClean="0">
                <a:solidFill>
                  <a:srgbClr val="0070C0"/>
                </a:solidFill>
              </a:rPr>
              <a:t>O.Bezshyyko</a:t>
            </a:r>
            <a:r>
              <a:rPr lang="en-US" sz="1000" b="1" i="1" dirty="0" smtClean="0">
                <a:solidFill>
                  <a:srgbClr val="0070C0"/>
                </a:solidFill>
              </a:rPr>
              <a:t>, 2-nd </a:t>
            </a:r>
            <a:r>
              <a:rPr lang="en-US" sz="1000" b="1" i="1" dirty="0">
                <a:solidFill>
                  <a:srgbClr val="0070C0"/>
                </a:solidFill>
              </a:rPr>
              <a:t>French-Ukrainian workshop on the instrumentation developments for </a:t>
            </a:r>
            <a:r>
              <a:rPr lang="en-US" sz="1000" b="1" i="1" dirty="0" smtClean="0">
                <a:solidFill>
                  <a:srgbClr val="0070C0"/>
                </a:solidFill>
              </a:rPr>
              <a:t>HEP, </a:t>
            </a:r>
            <a:r>
              <a:rPr lang="en-US" sz="1000" b="1" i="1" dirty="0" smtClean="0">
                <a:solidFill>
                  <a:srgbClr val="0070C0"/>
                </a:solidFill>
              </a:rPr>
              <a:t>October  1-3, </a:t>
            </a:r>
            <a:r>
              <a:rPr lang="en-US" sz="1000" b="1" i="1" dirty="0" err="1" smtClean="0">
                <a:solidFill>
                  <a:srgbClr val="0070C0"/>
                </a:solidFill>
              </a:rPr>
              <a:t>Orsay</a:t>
            </a:r>
            <a:endParaRPr lang="en-US" altLang="ru-RU" sz="1000" b="1" i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20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323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	</a:t>
            </a:r>
            <a:r>
              <a:rPr lang="en-US" sz="4000" dirty="0" smtClean="0"/>
              <a:t>Field cage in CST</a:t>
            </a:r>
            <a:endParaRPr lang="uk-UA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83" y="1054853"/>
            <a:ext cx="3240905" cy="2448272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1" y="793929"/>
            <a:ext cx="2861762" cy="2750013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014" y="3861048"/>
            <a:ext cx="4380985" cy="2565350"/>
          </a:xfrm>
          <a:prstGeom prst="rect">
            <a:avLst/>
          </a:prstGeom>
        </p:spPr>
      </p:pic>
      <p:pic>
        <p:nvPicPr>
          <p:cNvPr id="10" name="Объект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85580"/>
            <a:ext cx="3995415" cy="2573842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>
            <a:off x="3878968" y="2121229"/>
            <a:ext cx="176809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092280" y="3503125"/>
            <a:ext cx="0" cy="64595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3563888" y="5445224"/>
            <a:ext cx="2448273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012160" y="5517232"/>
            <a:ext cx="0" cy="72008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012160" y="5517232"/>
            <a:ext cx="1368152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380312" y="5517232"/>
            <a:ext cx="0" cy="72008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012160" y="6237312"/>
            <a:ext cx="1368152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51520" y="3964414"/>
            <a:ext cx="3111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field </a:t>
            </a:r>
            <a:r>
              <a:rPr lang="en-US" b="1" dirty="0"/>
              <a:t>near the </a:t>
            </a:r>
            <a:r>
              <a:rPr lang="en-US" b="1" dirty="0" err="1"/>
              <a:t>octoboard</a:t>
            </a:r>
            <a:r>
              <a:rPr lang="en-US" b="1" dirty="0"/>
              <a:t> </a:t>
            </a:r>
            <a:r>
              <a:rPr lang="en-US" b="1" dirty="0" smtClean="0"/>
              <a:t>is</a:t>
            </a:r>
          </a:p>
          <a:p>
            <a:r>
              <a:rPr lang="en-US" b="1" dirty="0" smtClean="0"/>
              <a:t>sufficiently uniform</a:t>
            </a:r>
            <a:endParaRPr lang="uk-UA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779912" y="164272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CST simulations</a:t>
            </a:r>
            <a:endParaRPr lang="uk-UA" b="1" dirty="0"/>
          </a:p>
        </p:txBody>
      </p:sp>
      <p:sp>
        <p:nvSpPr>
          <p:cNvPr id="18" name="Text Box 45"/>
          <p:cNvSpPr txBox="1">
            <a:spLocks noChangeArrowheads="1"/>
          </p:cNvSpPr>
          <p:nvPr/>
        </p:nvSpPr>
        <p:spPr bwMode="auto">
          <a:xfrm>
            <a:off x="539552" y="6508749"/>
            <a:ext cx="820891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 b="1" i="1" dirty="0" err="1" smtClean="0">
                <a:solidFill>
                  <a:srgbClr val="0070C0"/>
                </a:solidFill>
              </a:rPr>
              <a:t>O.Bezshyyko</a:t>
            </a:r>
            <a:r>
              <a:rPr lang="en-US" sz="1000" b="1" i="1" dirty="0" smtClean="0">
                <a:solidFill>
                  <a:srgbClr val="0070C0"/>
                </a:solidFill>
              </a:rPr>
              <a:t>, 2-nd </a:t>
            </a:r>
            <a:r>
              <a:rPr lang="en-US" sz="1000" b="1" i="1" dirty="0">
                <a:solidFill>
                  <a:srgbClr val="0070C0"/>
                </a:solidFill>
              </a:rPr>
              <a:t>French-Ukrainian workshop on the instrumentation developments for </a:t>
            </a:r>
            <a:r>
              <a:rPr lang="en-US" sz="1000" b="1" i="1" dirty="0" smtClean="0">
                <a:solidFill>
                  <a:srgbClr val="0070C0"/>
                </a:solidFill>
              </a:rPr>
              <a:t>HEP, </a:t>
            </a:r>
            <a:r>
              <a:rPr lang="en-US" sz="1000" b="1" i="1" dirty="0" smtClean="0">
                <a:solidFill>
                  <a:srgbClr val="0070C0"/>
                </a:solidFill>
              </a:rPr>
              <a:t>October  1-3, </a:t>
            </a:r>
            <a:r>
              <a:rPr lang="en-US" sz="1000" b="1" i="1" dirty="0" err="1" smtClean="0">
                <a:solidFill>
                  <a:srgbClr val="0070C0"/>
                </a:solidFill>
              </a:rPr>
              <a:t>Orsay</a:t>
            </a:r>
            <a:endParaRPr lang="en-US" altLang="ru-RU" sz="1000" b="1" i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29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08" b="8609"/>
          <a:stretch/>
        </p:blipFill>
        <p:spPr>
          <a:xfrm>
            <a:off x="2784196" y="4068097"/>
            <a:ext cx="5698067" cy="2789903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6" y="1115829"/>
            <a:ext cx="4959747" cy="2710212"/>
          </a:xfrm>
        </p:spPr>
      </p:pic>
      <p:sp>
        <p:nvSpPr>
          <p:cNvPr id="33" name="Стрелка вправо 32"/>
          <p:cNvSpPr/>
          <p:nvPr/>
        </p:nvSpPr>
        <p:spPr>
          <a:xfrm rot="3362693">
            <a:off x="3939286" y="3697446"/>
            <a:ext cx="890698" cy="4454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Chip geometry</a:t>
            </a:r>
            <a:endParaRPr lang="uk-UA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043828" y="6372353"/>
            <a:ext cx="0" cy="3600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467764" y="5868297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331860" y="6084321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827804" y="5290509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4691900" y="5292233"/>
            <a:ext cx="0" cy="792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4691900" y="5290509"/>
            <a:ext cx="3672408" cy="172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827804" y="4068097"/>
            <a:ext cx="0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2784196" y="5868297"/>
            <a:ext cx="1043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740636" y="4855450"/>
            <a:ext cx="606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Dike</a:t>
            </a:r>
            <a:endParaRPr lang="uk-UA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972246" y="4855450"/>
            <a:ext cx="1111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Periphery</a:t>
            </a:r>
            <a:endParaRPr lang="uk-UA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085516" y="6367707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Dice</a:t>
            </a:r>
            <a:endParaRPr lang="uk-UA" b="1" dirty="0"/>
          </a:p>
        </p:txBody>
      </p:sp>
      <p:sp>
        <p:nvSpPr>
          <p:cNvPr id="35" name="Блок-схема: узел 34"/>
          <p:cNvSpPr/>
          <p:nvPr/>
        </p:nvSpPr>
        <p:spPr>
          <a:xfrm>
            <a:off x="3778734" y="5822399"/>
            <a:ext cx="96125" cy="8090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2411761" y="5040116"/>
            <a:ext cx="1366973" cy="7822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-16245" y="4532284"/>
            <a:ext cx="27880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Outermost hole of mesh</a:t>
            </a:r>
          </a:p>
          <a:p>
            <a:r>
              <a:rPr lang="en-US" b="1" dirty="0" smtClean="0"/>
              <a:t>that serve as reference </a:t>
            </a:r>
          </a:p>
          <a:p>
            <a:r>
              <a:rPr lang="en-US" b="1" dirty="0"/>
              <a:t>p</a:t>
            </a:r>
            <a:r>
              <a:rPr lang="en-US" b="1" dirty="0" smtClean="0"/>
              <a:t>oint for positioning of </a:t>
            </a:r>
          </a:p>
          <a:p>
            <a:r>
              <a:rPr lang="en-US" b="1" dirty="0" smtClean="0"/>
              <a:t>the chips towards to each other.</a:t>
            </a:r>
            <a:endParaRPr lang="uk-UA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588224" y="2250460"/>
            <a:ext cx="2293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Periphery is extension</a:t>
            </a:r>
          </a:p>
          <a:p>
            <a:r>
              <a:rPr lang="en-US" b="1" dirty="0"/>
              <a:t> </a:t>
            </a:r>
            <a:r>
              <a:rPr lang="en-US" b="1" dirty="0" smtClean="0"/>
              <a:t>of chip without mesh</a:t>
            </a:r>
            <a:endParaRPr lang="uk-UA" b="1" dirty="0"/>
          </a:p>
        </p:txBody>
      </p:sp>
      <p:cxnSp>
        <p:nvCxnSpPr>
          <p:cNvPr id="42" name="Прямая со стрелкой 41"/>
          <p:cNvCxnSpPr>
            <a:stCxn id="40" idx="1"/>
          </p:cNvCxnSpPr>
          <p:nvPr/>
        </p:nvCxnSpPr>
        <p:spPr>
          <a:xfrm flipH="1" flipV="1">
            <a:off x="4283968" y="2492896"/>
            <a:ext cx="2304256" cy="807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96538" y="2388959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Mesh</a:t>
            </a:r>
            <a:endParaRPr lang="uk-UA" b="1" dirty="0"/>
          </a:p>
        </p:txBody>
      </p:sp>
      <p:cxnSp>
        <p:nvCxnSpPr>
          <p:cNvPr id="46" name="Прямая со стрелкой 45"/>
          <p:cNvCxnSpPr/>
          <p:nvPr/>
        </p:nvCxnSpPr>
        <p:spPr>
          <a:xfrm flipV="1">
            <a:off x="1613401" y="2250460"/>
            <a:ext cx="726351" cy="3231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1613401" y="2573626"/>
            <a:ext cx="1590447" cy="20397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6084168" y="2852936"/>
            <a:ext cx="656456" cy="16793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Рамка 25"/>
          <p:cNvSpPr/>
          <p:nvPr/>
        </p:nvSpPr>
        <p:spPr>
          <a:xfrm>
            <a:off x="2699792" y="2636913"/>
            <a:ext cx="1584176" cy="105569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A6A43-22BC-4F83-A638-708C127A6657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  <p:sp>
        <p:nvSpPr>
          <p:cNvPr id="36" name="Text Box 45"/>
          <p:cNvSpPr txBox="1">
            <a:spLocks noChangeArrowheads="1"/>
          </p:cNvSpPr>
          <p:nvPr/>
        </p:nvSpPr>
        <p:spPr bwMode="auto">
          <a:xfrm>
            <a:off x="539552" y="6508749"/>
            <a:ext cx="820891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 b="1" i="1" dirty="0" err="1" smtClean="0">
                <a:solidFill>
                  <a:srgbClr val="0070C0"/>
                </a:solidFill>
              </a:rPr>
              <a:t>O.Bezshyyko</a:t>
            </a:r>
            <a:r>
              <a:rPr lang="en-US" sz="1000" b="1" i="1" dirty="0" smtClean="0">
                <a:solidFill>
                  <a:srgbClr val="0070C0"/>
                </a:solidFill>
              </a:rPr>
              <a:t>, 2-nd </a:t>
            </a:r>
            <a:r>
              <a:rPr lang="en-US" sz="1000" b="1" i="1" dirty="0">
                <a:solidFill>
                  <a:srgbClr val="0070C0"/>
                </a:solidFill>
              </a:rPr>
              <a:t>French-Ukrainian workshop on the instrumentation developments for </a:t>
            </a:r>
            <a:r>
              <a:rPr lang="en-US" sz="1000" b="1" i="1" dirty="0" smtClean="0">
                <a:solidFill>
                  <a:srgbClr val="0070C0"/>
                </a:solidFill>
              </a:rPr>
              <a:t>HEP, </a:t>
            </a:r>
            <a:r>
              <a:rPr lang="en-US" sz="1000" b="1" i="1" dirty="0" smtClean="0">
                <a:solidFill>
                  <a:srgbClr val="0070C0"/>
                </a:solidFill>
              </a:rPr>
              <a:t>October  1-3, </a:t>
            </a:r>
            <a:r>
              <a:rPr lang="en-US" sz="1000" b="1" i="1" dirty="0" err="1" smtClean="0">
                <a:solidFill>
                  <a:srgbClr val="0070C0"/>
                </a:solidFill>
              </a:rPr>
              <a:t>Orsay</a:t>
            </a:r>
            <a:endParaRPr lang="en-US" altLang="ru-RU" sz="1000" b="1" i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69" name="Text Box 45"/>
          <p:cNvSpPr txBox="1">
            <a:spLocks noChangeArrowheads="1"/>
          </p:cNvSpPr>
          <p:nvPr/>
        </p:nvSpPr>
        <p:spPr bwMode="auto">
          <a:xfrm>
            <a:off x="0" y="6508750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i="1" dirty="0" err="1" smtClean="0">
                <a:solidFill>
                  <a:srgbClr val="0070C0"/>
                </a:solidFill>
              </a:rPr>
              <a:t>O.Bezshyyko</a:t>
            </a:r>
            <a:r>
              <a:rPr lang="en-US" sz="1200" b="1" i="1" dirty="0" smtClean="0">
                <a:solidFill>
                  <a:srgbClr val="0070C0"/>
                </a:solidFill>
              </a:rPr>
              <a:t>, 2-nd </a:t>
            </a:r>
            <a:r>
              <a:rPr lang="en-US" sz="1200" b="1" i="1" dirty="0">
                <a:solidFill>
                  <a:srgbClr val="0070C0"/>
                </a:solidFill>
              </a:rPr>
              <a:t>French-Ukrainian workshop on the instrumentation developments for </a:t>
            </a:r>
            <a:r>
              <a:rPr lang="en-US" sz="1200" b="1" i="1" dirty="0" smtClean="0">
                <a:solidFill>
                  <a:srgbClr val="0070C0"/>
                </a:solidFill>
              </a:rPr>
              <a:t>HEP, </a:t>
            </a:r>
            <a:r>
              <a:rPr lang="en-US" sz="1200" b="1" i="1" dirty="0" smtClean="0">
                <a:solidFill>
                  <a:srgbClr val="0070C0"/>
                </a:solidFill>
              </a:rPr>
              <a:t>October  1-3, </a:t>
            </a:r>
            <a:r>
              <a:rPr lang="en-US" sz="1200" b="1" i="1" dirty="0" err="1" smtClean="0">
                <a:solidFill>
                  <a:srgbClr val="0070C0"/>
                </a:solidFill>
              </a:rPr>
              <a:t>Orsay</a:t>
            </a:r>
            <a:endParaRPr lang="en-US" altLang="ru-RU" sz="1200" b="1" i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8191" y="1052736"/>
            <a:ext cx="6545382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defRPr/>
            </a:pP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CEA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Saclay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Irfu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/SPP, 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France</a:t>
            </a:r>
          </a:p>
          <a:p>
            <a:pPr marL="457200" indent="-457200" algn="ctr">
              <a:defRPr/>
            </a:pP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457200" indent="-457200" algn="ctr">
              <a:defRPr/>
            </a:pP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LAL,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Orsay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France</a:t>
            </a:r>
          </a:p>
          <a:p>
            <a:pPr marL="457200" indent="-457200" algn="ctr">
              <a:defRPr/>
            </a:pP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457200" indent="-457200" algn="ctr">
              <a:defRPr/>
            </a:pP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University of Bonn, 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Germany</a:t>
            </a:r>
          </a:p>
          <a:p>
            <a:pPr marL="457200" indent="-457200" algn="ctr">
              <a:defRPr/>
            </a:pP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endParaRPr lang="en-US" sz="3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457200" indent="-457200" algn="ctr">
              <a:defRPr/>
            </a:pPr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Nikhef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Netherlands</a:t>
            </a:r>
          </a:p>
          <a:p>
            <a:pPr marL="457200" indent="-457200" algn="ctr">
              <a:defRPr/>
            </a:pPr>
            <a:endParaRPr lang="en-US" sz="3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457200" indent="-457200" algn="ctr">
              <a:defRPr/>
            </a:pP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DESY, Germany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404664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cooperation with:</a:t>
            </a:r>
            <a:endParaRPr lang="ru-R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A6A43-22BC-4F83-A638-708C127A6657}" type="slidenum">
              <a:rPr lang="ru-RU" altLang="ru-RU" smtClean="0"/>
              <a:pPr>
                <a:defRPr/>
              </a:pPr>
              <a:t>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3637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Distortion of voltage and electron </a:t>
            </a:r>
            <a:r>
              <a:rPr lang="en-US" dirty="0"/>
              <a:t>path</a:t>
            </a:r>
            <a:br>
              <a:rPr lang="en-US" dirty="0"/>
            </a:br>
            <a:r>
              <a:rPr lang="en-US" sz="1800" dirty="0"/>
              <a:t>(using "A Garﬁeld++ interface for CST TM“, </a:t>
            </a:r>
            <a:r>
              <a:rPr lang="en-US" sz="1800" dirty="0" err="1"/>
              <a:t>K.Zenker</a:t>
            </a:r>
            <a:r>
              <a:rPr lang="en-US" sz="1800" dirty="0"/>
              <a:t>, LC Notes. LC-TOOL-2013-022, 8p.(http://www-ﬂc.desy.de/lcnotes/))</a:t>
            </a:r>
            <a:endParaRPr lang="uk-UA" sz="1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29640"/>
            <a:ext cx="4788024" cy="272046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37532"/>
            <a:ext cx="4788023" cy="27204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8104" y="2103494"/>
            <a:ext cx="30500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Voltage distribution</a:t>
            </a:r>
          </a:p>
          <a:p>
            <a:r>
              <a:rPr lang="en-US" sz="2800" dirty="0" smtClean="0"/>
              <a:t>near the gap</a:t>
            </a:r>
            <a:endParaRPr lang="uk-UA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508104" y="4725144"/>
            <a:ext cx="3635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Gap </a:t>
            </a:r>
            <a:r>
              <a:rPr lang="en-US" sz="2800" dirty="0" smtClean="0"/>
              <a:t>absorbs electrons</a:t>
            </a:r>
            <a:endParaRPr lang="en-US" sz="28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A6A43-22BC-4F83-A638-708C127A6657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  <p:sp>
        <p:nvSpPr>
          <p:cNvPr id="11" name="Text Box 45"/>
          <p:cNvSpPr txBox="1">
            <a:spLocks noChangeArrowheads="1"/>
          </p:cNvSpPr>
          <p:nvPr/>
        </p:nvSpPr>
        <p:spPr bwMode="auto">
          <a:xfrm>
            <a:off x="539552" y="6508749"/>
            <a:ext cx="820891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 b="1" i="1" dirty="0" err="1" smtClean="0">
                <a:solidFill>
                  <a:srgbClr val="0070C0"/>
                </a:solidFill>
              </a:rPr>
              <a:t>O.Bezshyyko</a:t>
            </a:r>
            <a:r>
              <a:rPr lang="en-US" sz="1000" b="1" i="1" dirty="0" smtClean="0">
                <a:solidFill>
                  <a:srgbClr val="0070C0"/>
                </a:solidFill>
              </a:rPr>
              <a:t>, 2-nd </a:t>
            </a:r>
            <a:r>
              <a:rPr lang="en-US" sz="1000" b="1" i="1" dirty="0">
                <a:solidFill>
                  <a:srgbClr val="0070C0"/>
                </a:solidFill>
              </a:rPr>
              <a:t>French-Ukrainian workshop on the instrumentation developments for </a:t>
            </a:r>
            <a:r>
              <a:rPr lang="en-US" sz="1000" b="1" i="1" dirty="0" smtClean="0">
                <a:solidFill>
                  <a:srgbClr val="0070C0"/>
                </a:solidFill>
              </a:rPr>
              <a:t>HEP, </a:t>
            </a:r>
            <a:r>
              <a:rPr lang="en-US" sz="1000" b="1" i="1" dirty="0" smtClean="0">
                <a:solidFill>
                  <a:srgbClr val="0070C0"/>
                </a:solidFill>
              </a:rPr>
              <a:t>October  1-3, </a:t>
            </a:r>
            <a:r>
              <a:rPr lang="en-US" sz="1000" b="1" i="1" dirty="0" err="1" smtClean="0">
                <a:solidFill>
                  <a:srgbClr val="0070C0"/>
                </a:solidFill>
              </a:rPr>
              <a:t>Orsay</a:t>
            </a:r>
            <a:endParaRPr lang="en-US" altLang="ru-RU" sz="1000" b="1" i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94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513240" y="2103494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Voltage distribution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72726" y="3573016"/>
            <a:ext cx="26059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Tracks of </a:t>
            </a:r>
            <a:r>
              <a:rPr lang="en-US" sz="2800" dirty="0" smtClean="0"/>
              <a:t>drifting</a:t>
            </a:r>
          </a:p>
          <a:p>
            <a:r>
              <a:rPr lang="en-US" sz="2800" dirty="0" smtClean="0"/>
              <a:t> electrons</a:t>
            </a:r>
            <a:endParaRPr lang="uk-UA" sz="2800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0943" y="274638"/>
            <a:ext cx="913305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Distortion of voltage and electron path</a:t>
            </a:r>
            <a:endParaRPr lang="uk-UA" dirty="0"/>
          </a:p>
        </p:txBody>
      </p:sp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35" y="1124745"/>
            <a:ext cx="5086091" cy="2889825"/>
          </a:xfr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32964"/>
            <a:ext cx="5148063" cy="29250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4" t="58479" r="19906" b="5793"/>
          <a:stretch/>
        </p:blipFill>
        <p:spPr>
          <a:xfrm>
            <a:off x="5171456" y="4437113"/>
            <a:ext cx="3995936" cy="2038582"/>
          </a:xfrm>
          <a:prstGeom prst="rect">
            <a:avLst/>
          </a:prstGeom>
        </p:spPr>
      </p:pic>
      <p:sp>
        <p:nvSpPr>
          <p:cNvPr id="13" name="Text Box 45"/>
          <p:cNvSpPr txBox="1">
            <a:spLocks noChangeArrowheads="1"/>
          </p:cNvSpPr>
          <p:nvPr/>
        </p:nvSpPr>
        <p:spPr bwMode="auto">
          <a:xfrm>
            <a:off x="539552" y="6508749"/>
            <a:ext cx="820891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 b="1" i="1" dirty="0" err="1" smtClean="0">
                <a:solidFill>
                  <a:srgbClr val="0070C0"/>
                </a:solidFill>
              </a:rPr>
              <a:t>O.Bezshyyko</a:t>
            </a:r>
            <a:r>
              <a:rPr lang="en-US" sz="1000" b="1" i="1" dirty="0" smtClean="0">
                <a:solidFill>
                  <a:srgbClr val="0070C0"/>
                </a:solidFill>
              </a:rPr>
              <a:t>, 2-nd </a:t>
            </a:r>
            <a:r>
              <a:rPr lang="en-US" sz="1000" b="1" i="1" dirty="0">
                <a:solidFill>
                  <a:srgbClr val="0070C0"/>
                </a:solidFill>
              </a:rPr>
              <a:t>French-Ukrainian workshop on the instrumentation developments for </a:t>
            </a:r>
            <a:r>
              <a:rPr lang="en-US" sz="1000" b="1" i="1" dirty="0" smtClean="0">
                <a:solidFill>
                  <a:srgbClr val="0070C0"/>
                </a:solidFill>
              </a:rPr>
              <a:t>HEP, </a:t>
            </a:r>
            <a:r>
              <a:rPr lang="en-US" sz="1000" b="1" i="1" dirty="0" smtClean="0">
                <a:solidFill>
                  <a:srgbClr val="0070C0"/>
                </a:solidFill>
              </a:rPr>
              <a:t>October  1-3, </a:t>
            </a:r>
            <a:r>
              <a:rPr lang="en-US" sz="1000" b="1" i="1" dirty="0" err="1" smtClean="0">
                <a:solidFill>
                  <a:srgbClr val="0070C0"/>
                </a:solidFill>
              </a:rPr>
              <a:t>Orsay</a:t>
            </a:r>
            <a:endParaRPr lang="en-US" altLang="ru-RU" sz="1000" b="1" i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35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6" r="8996"/>
          <a:stretch/>
        </p:blipFill>
        <p:spPr>
          <a:xfrm>
            <a:off x="4211958" y="1266914"/>
            <a:ext cx="4608729" cy="26286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Sensitive </a:t>
            </a:r>
            <a:r>
              <a:rPr lang="en-US" dirty="0" smtClean="0"/>
              <a:t>area</a:t>
            </a:r>
            <a:endParaRPr lang="uk-UA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5" r="6330"/>
          <a:stretch/>
        </p:blipFill>
        <p:spPr>
          <a:xfrm>
            <a:off x="267048" y="1470340"/>
            <a:ext cx="3647202" cy="270867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72788" y="1066529"/>
            <a:ext cx="754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Board</a:t>
            </a:r>
            <a:endParaRPr lang="uk-UA" b="1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949846" y="1390694"/>
            <a:ext cx="377059" cy="36767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78934" y="1141658"/>
            <a:ext cx="1111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Periphery</a:t>
            </a:r>
            <a:endParaRPr lang="uk-UA" b="1" dirty="0"/>
          </a:p>
        </p:txBody>
      </p:sp>
      <p:cxnSp>
        <p:nvCxnSpPr>
          <p:cNvPr id="19" name="Прямая со стрелкой 18"/>
          <p:cNvCxnSpPr>
            <a:stCxn id="18" idx="2"/>
          </p:cNvCxnSpPr>
          <p:nvPr/>
        </p:nvCxnSpPr>
        <p:spPr>
          <a:xfrm>
            <a:off x="1534792" y="1510990"/>
            <a:ext cx="164222" cy="4947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8669" y="1622505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Mesh</a:t>
            </a:r>
            <a:endParaRPr lang="uk-UA" b="1" dirty="0"/>
          </a:p>
        </p:txBody>
      </p:sp>
      <p:cxnSp>
        <p:nvCxnSpPr>
          <p:cNvPr id="21" name="Прямая со стрелкой 20"/>
          <p:cNvCxnSpPr>
            <a:stCxn id="20" idx="2"/>
          </p:cNvCxnSpPr>
          <p:nvPr/>
        </p:nvCxnSpPr>
        <p:spPr>
          <a:xfrm>
            <a:off x="727101" y="1991837"/>
            <a:ext cx="62958" cy="35704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-44748" y="2086012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HV</a:t>
            </a:r>
            <a:endParaRPr lang="uk-UA" b="1" dirty="0"/>
          </a:p>
        </p:txBody>
      </p:sp>
      <p:cxnSp>
        <p:nvCxnSpPr>
          <p:cNvPr id="23" name="Прямая со стрелкой 22"/>
          <p:cNvCxnSpPr>
            <a:stCxn id="22" idx="2"/>
          </p:cNvCxnSpPr>
          <p:nvPr/>
        </p:nvCxnSpPr>
        <p:spPr>
          <a:xfrm>
            <a:off x="188649" y="2455344"/>
            <a:ext cx="233397" cy="3693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24006" y="3521043"/>
            <a:ext cx="953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Bakelite</a:t>
            </a:r>
            <a:endParaRPr lang="uk-UA" b="1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 flipH="1" flipV="1">
            <a:off x="524906" y="3088995"/>
            <a:ext cx="72007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94486"/>
            <a:ext cx="4414594" cy="250829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928674" y="3797330"/>
            <a:ext cx="1916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Dead area</a:t>
            </a:r>
            <a:endParaRPr lang="uk-UA" sz="3200" b="1" dirty="0">
              <a:solidFill>
                <a:srgbClr val="C00000"/>
              </a:solidFill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flipV="1">
            <a:off x="7240439" y="3305019"/>
            <a:ext cx="427905" cy="5853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 flipV="1">
            <a:off x="5940152" y="3305019"/>
            <a:ext cx="369368" cy="49231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A6A43-22BC-4F83-A638-708C127A6657}" type="slidenum">
              <a:rPr lang="ru-RU" altLang="ru-RU" smtClean="0"/>
              <a:pPr>
                <a:defRPr/>
              </a:pPr>
              <a:t>22</a:t>
            </a:fld>
            <a:endParaRPr lang="ru-RU" altLang="ru-RU"/>
          </a:p>
        </p:txBody>
      </p:sp>
      <p:sp>
        <p:nvSpPr>
          <p:cNvPr id="26" name="Text Box 45"/>
          <p:cNvSpPr txBox="1">
            <a:spLocks noChangeArrowheads="1"/>
          </p:cNvSpPr>
          <p:nvPr/>
        </p:nvSpPr>
        <p:spPr bwMode="auto">
          <a:xfrm>
            <a:off x="539552" y="6508749"/>
            <a:ext cx="82089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i="1" dirty="0" err="1" smtClean="0">
                <a:solidFill>
                  <a:srgbClr val="0070C0"/>
                </a:solidFill>
              </a:rPr>
              <a:t>O.Bezshyyko</a:t>
            </a:r>
            <a:r>
              <a:rPr lang="en-US" sz="1200" b="1" i="1" dirty="0" smtClean="0">
                <a:solidFill>
                  <a:srgbClr val="0070C0"/>
                </a:solidFill>
              </a:rPr>
              <a:t>, 2-nd </a:t>
            </a:r>
            <a:r>
              <a:rPr lang="en-US" sz="1200" b="1" i="1" dirty="0">
                <a:solidFill>
                  <a:srgbClr val="0070C0"/>
                </a:solidFill>
              </a:rPr>
              <a:t>French-Ukrainian workshop on the instrumentation developments for </a:t>
            </a:r>
            <a:r>
              <a:rPr lang="en-US" sz="1200" b="1" i="1" dirty="0" smtClean="0">
                <a:solidFill>
                  <a:srgbClr val="0070C0"/>
                </a:solidFill>
              </a:rPr>
              <a:t>HEP, </a:t>
            </a:r>
            <a:r>
              <a:rPr lang="en-US" sz="1200" b="1" i="1" dirty="0" smtClean="0">
                <a:solidFill>
                  <a:srgbClr val="0070C0"/>
                </a:solidFill>
              </a:rPr>
              <a:t>October  1-3, </a:t>
            </a:r>
            <a:r>
              <a:rPr lang="en-US" sz="1200" b="1" i="1" dirty="0" err="1" smtClean="0">
                <a:solidFill>
                  <a:srgbClr val="0070C0"/>
                </a:solidFill>
              </a:rPr>
              <a:t>Orsay</a:t>
            </a:r>
            <a:endParaRPr lang="en-US" altLang="ru-RU" sz="1200" b="1" i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46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246" y="2182431"/>
            <a:ext cx="4424026" cy="3069201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9" y="2179346"/>
            <a:ext cx="4403078" cy="303002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Shifting of chips in the simulation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340768"/>
            <a:ext cx="9211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Chips </a:t>
            </a:r>
            <a:r>
              <a:rPr lang="en-US" sz="2800" dirty="0"/>
              <a:t>are slightly tilted </a:t>
            </a:r>
            <a:r>
              <a:rPr lang="en-US" sz="2800" dirty="0" smtClean="0"/>
              <a:t>and shifted </a:t>
            </a:r>
            <a:r>
              <a:rPr lang="en-US" sz="2800" dirty="0"/>
              <a:t>towards each </a:t>
            </a:r>
            <a:r>
              <a:rPr lang="en-US" sz="2800" dirty="0" smtClean="0"/>
              <a:t>other.</a:t>
            </a:r>
            <a:endParaRPr lang="uk-UA" sz="28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5940152" y="2600908"/>
            <a:ext cx="576064" cy="24122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2101403" y="3856489"/>
            <a:ext cx="792088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2245419" y="3208417"/>
            <a:ext cx="2232248" cy="5040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029395" y="3856489"/>
            <a:ext cx="72008" cy="216024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293614" y="3475658"/>
            <a:ext cx="72008" cy="216024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 flipV="1">
            <a:off x="6372200" y="2600908"/>
            <a:ext cx="144016" cy="3600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02318" y="5388243"/>
            <a:ext cx="3547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Example of vertical shifting</a:t>
            </a:r>
            <a:endParaRPr lang="uk-UA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4906130" y="5388243"/>
            <a:ext cx="3886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Example of horizontal shifting</a:t>
            </a:r>
            <a:endParaRPr lang="uk-UA" sz="2400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6804248" y="2365588"/>
            <a:ext cx="576064" cy="22875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6866292" y="4437112"/>
            <a:ext cx="297996" cy="72008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107449" y="2672497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 shifting</a:t>
            </a:r>
            <a:endParaRPr lang="uk-UA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2365622" y="3041364"/>
            <a:ext cx="406178" cy="46799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257875" y="3598726"/>
            <a:ext cx="757415" cy="208316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897755">
            <a:off x="6444208" y="3369619"/>
            <a:ext cx="52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gap</a:t>
            </a:r>
            <a:endParaRPr lang="uk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A6A43-22BC-4F83-A638-708C127A6657}" type="slidenum">
              <a:rPr lang="ru-RU" altLang="ru-RU" smtClean="0"/>
              <a:pPr>
                <a:defRPr/>
              </a:pPr>
              <a:t>23</a:t>
            </a:fld>
            <a:endParaRPr lang="ru-RU" altLang="ru-RU"/>
          </a:p>
        </p:txBody>
      </p:sp>
      <p:sp>
        <p:nvSpPr>
          <p:cNvPr id="23" name="Text Box 45"/>
          <p:cNvSpPr txBox="1">
            <a:spLocks noChangeArrowheads="1"/>
          </p:cNvSpPr>
          <p:nvPr/>
        </p:nvSpPr>
        <p:spPr bwMode="auto">
          <a:xfrm>
            <a:off x="539552" y="6508749"/>
            <a:ext cx="820891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 b="1" i="1" dirty="0" err="1" smtClean="0">
                <a:solidFill>
                  <a:srgbClr val="0070C0"/>
                </a:solidFill>
              </a:rPr>
              <a:t>O.Bezshyyko</a:t>
            </a:r>
            <a:r>
              <a:rPr lang="en-US" sz="1000" b="1" i="1" dirty="0" smtClean="0">
                <a:solidFill>
                  <a:srgbClr val="0070C0"/>
                </a:solidFill>
              </a:rPr>
              <a:t>, 2-nd </a:t>
            </a:r>
            <a:r>
              <a:rPr lang="en-US" sz="1000" b="1" i="1" dirty="0">
                <a:solidFill>
                  <a:srgbClr val="0070C0"/>
                </a:solidFill>
              </a:rPr>
              <a:t>French-Ukrainian workshop on the instrumentation developments for </a:t>
            </a:r>
            <a:r>
              <a:rPr lang="en-US" sz="1000" b="1" i="1" dirty="0" smtClean="0">
                <a:solidFill>
                  <a:srgbClr val="0070C0"/>
                </a:solidFill>
              </a:rPr>
              <a:t>HEP, </a:t>
            </a:r>
            <a:r>
              <a:rPr lang="en-US" sz="1000" b="1" i="1" dirty="0" smtClean="0">
                <a:solidFill>
                  <a:srgbClr val="0070C0"/>
                </a:solidFill>
              </a:rPr>
              <a:t>October  1-3, </a:t>
            </a:r>
            <a:r>
              <a:rPr lang="en-US" sz="1000" b="1" i="1" dirty="0" err="1" smtClean="0">
                <a:solidFill>
                  <a:srgbClr val="0070C0"/>
                </a:solidFill>
              </a:rPr>
              <a:t>Orsay</a:t>
            </a:r>
            <a:endParaRPr lang="en-US" altLang="ru-RU" sz="1000" b="1" i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69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Distorted field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16" y="1268759"/>
            <a:ext cx="4437799" cy="24149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95" y="3960115"/>
            <a:ext cx="4714518" cy="27784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652" y="1104318"/>
            <a:ext cx="4074089" cy="42450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504" y="1412776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CST</a:t>
            </a:r>
            <a:endParaRPr lang="uk-UA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452320" y="2301568"/>
            <a:ext cx="1186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Garfield++</a:t>
            </a:r>
            <a:endParaRPr lang="uk-UA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69755" y="4151997"/>
            <a:ext cx="1186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Garfield++</a:t>
            </a:r>
            <a:endParaRPr lang="uk-U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048190" y="4075053"/>
            <a:ext cx="1399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Top chip</a:t>
            </a:r>
            <a:endParaRPr lang="uk-UA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6623" y="5805263"/>
            <a:ext cx="1971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Bottom chip</a:t>
            </a:r>
            <a:endParaRPr lang="uk-UA" sz="2800" dirty="0">
              <a:solidFill>
                <a:schemeClr val="bg1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78720" y="5275435"/>
            <a:ext cx="41302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945547" y="1597442"/>
            <a:ext cx="0" cy="334372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-26268" y="2642733"/>
            <a:ext cx="1421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Top chip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95736" y="3140968"/>
            <a:ext cx="2010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Bottom chip</a:t>
            </a:r>
            <a:endParaRPr lang="uk-UA" sz="28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76256" y="4424536"/>
            <a:ext cx="2010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Bottom chip</a:t>
            </a:r>
            <a:endParaRPr lang="uk-UA" sz="28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84512" y="3890387"/>
            <a:ext cx="1399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Top chip</a:t>
            </a:r>
            <a:endParaRPr lang="uk-UA" sz="2800" dirty="0">
              <a:solidFill>
                <a:schemeClr val="bg1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453051" y="4834031"/>
            <a:ext cx="3888432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62822" y="4526386"/>
            <a:ext cx="2268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Increasing of chips z shifting</a:t>
            </a:r>
            <a:endParaRPr lang="uk-UA" sz="1400" b="1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A6A43-22BC-4F83-A638-708C127A6657}" type="slidenum">
              <a:rPr lang="ru-RU" altLang="ru-RU" smtClean="0"/>
              <a:pPr>
                <a:defRPr/>
              </a:pPr>
              <a:t>24</a:t>
            </a:fld>
            <a:endParaRPr lang="ru-RU" altLang="ru-RU"/>
          </a:p>
        </p:txBody>
      </p:sp>
      <p:sp>
        <p:nvSpPr>
          <p:cNvPr id="24" name="Text Box 45"/>
          <p:cNvSpPr txBox="1">
            <a:spLocks noChangeArrowheads="1"/>
          </p:cNvSpPr>
          <p:nvPr/>
        </p:nvSpPr>
        <p:spPr bwMode="auto">
          <a:xfrm>
            <a:off x="539552" y="6508749"/>
            <a:ext cx="820891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 b="1" i="1" dirty="0" err="1" smtClean="0">
                <a:solidFill>
                  <a:srgbClr val="0070C0"/>
                </a:solidFill>
              </a:rPr>
              <a:t>O.Bezshyyko</a:t>
            </a:r>
            <a:r>
              <a:rPr lang="en-US" sz="1000" b="1" i="1" dirty="0" smtClean="0">
                <a:solidFill>
                  <a:srgbClr val="0070C0"/>
                </a:solidFill>
              </a:rPr>
              <a:t>, 2-nd </a:t>
            </a:r>
            <a:r>
              <a:rPr lang="en-US" sz="1000" b="1" i="1" dirty="0">
                <a:solidFill>
                  <a:srgbClr val="0070C0"/>
                </a:solidFill>
              </a:rPr>
              <a:t>French-Ukrainian workshop on the instrumentation developments for </a:t>
            </a:r>
            <a:r>
              <a:rPr lang="en-US" sz="1000" b="1" i="1" dirty="0" smtClean="0">
                <a:solidFill>
                  <a:srgbClr val="0070C0"/>
                </a:solidFill>
              </a:rPr>
              <a:t>HEP, </a:t>
            </a:r>
            <a:r>
              <a:rPr lang="en-US" sz="1000" b="1" i="1" dirty="0" smtClean="0">
                <a:solidFill>
                  <a:srgbClr val="0070C0"/>
                </a:solidFill>
              </a:rPr>
              <a:t>October  1-3, </a:t>
            </a:r>
            <a:r>
              <a:rPr lang="en-US" sz="1000" b="1" i="1" dirty="0" err="1" smtClean="0">
                <a:solidFill>
                  <a:srgbClr val="0070C0"/>
                </a:solidFill>
              </a:rPr>
              <a:t>Orsay</a:t>
            </a:r>
            <a:endParaRPr lang="en-US" altLang="ru-RU" sz="1000" b="1" i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98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 стрелкой 7"/>
          <p:cNvCxnSpPr/>
          <p:nvPr/>
        </p:nvCxnSpPr>
        <p:spPr>
          <a:xfrm>
            <a:off x="520034" y="5983114"/>
            <a:ext cx="5832648" cy="7539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981944" y="5992216"/>
            <a:ext cx="0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950496" y="5990653"/>
            <a:ext cx="0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489283" y="5983113"/>
            <a:ext cx="0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638128" y="5983113"/>
            <a:ext cx="0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774032" y="5978274"/>
            <a:ext cx="0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294312" y="5983113"/>
            <a:ext cx="0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146576" y="5983113"/>
            <a:ext cx="0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76797" y="6272976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 cm</a:t>
            </a:r>
            <a:endParaRPr lang="uk-UA" dirty="0"/>
          </a:p>
        </p:txBody>
      </p:sp>
      <p:sp>
        <p:nvSpPr>
          <p:cNvPr id="25" name="TextBox 24"/>
          <p:cNvSpPr txBox="1"/>
          <p:nvPr/>
        </p:nvSpPr>
        <p:spPr>
          <a:xfrm>
            <a:off x="5632139" y="6305264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cm</a:t>
            </a:r>
            <a:endParaRPr lang="uk-UA" dirty="0"/>
          </a:p>
        </p:txBody>
      </p:sp>
      <p:sp>
        <p:nvSpPr>
          <p:cNvPr id="26" name="TextBox 25"/>
          <p:cNvSpPr txBox="1"/>
          <p:nvPr/>
        </p:nvSpPr>
        <p:spPr>
          <a:xfrm>
            <a:off x="3112417" y="6280248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 cm</a:t>
            </a:r>
            <a:endParaRPr lang="uk-UA" dirty="0"/>
          </a:p>
        </p:txBody>
      </p:sp>
      <p:sp>
        <p:nvSpPr>
          <p:cNvPr id="27" name="TextBox 26"/>
          <p:cNvSpPr txBox="1"/>
          <p:nvPr/>
        </p:nvSpPr>
        <p:spPr>
          <a:xfrm>
            <a:off x="1368311" y="6280248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  <a:r>
              <a:rPr lang="en-US" dirty="0" smtClean="0"/>
              <a:t>.5 cm</a:t>
            </a:r>
            <a:endParaRPr lang="uk-UA" dirty="0"/>
          </a:p>
        </p:txBody>
      </p:sp>
      <p:sp>
        <p:nvSpPr>
          <p:cNvPr id="28" name="TextBox 27"/>
          <p:cNvSpPr txBox="1"/>
          <p:nvPr/>
        </p:nvSpPr>
        <p:spPr>
          <a:xfrm>
            <a:off x="2319771" y="6272976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cm</a:t>
            </a:r>
            <a:endParaRPr lang="uk-UA" dirty="0"/>
          </a:p>
        </p:txBody>
      </p:sp>
      <p:sp>
        <p:nvSpPr>
          <p:cNvPr id="29" name="TextBox 28"/>
          <p:cNvSpPr txBox="1"/>
          <p:nvPr/>
        </p:nvSpPr>
        <p:spPr>
          <a:xfrm>
            <a:off x="3975955" y="6280248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cm</a:t>
            </a:r>
            <a:endParaRPr lang="uk-UA" dirty="0"/>
          </a:p>
        </p:txBody>
      </p:sp>
      <p:sp>
        <p:nvSpPr>
          <p:cNvPr id="30" name="TextBox 29"/>
          <p:cNvSpPr txBox="1"/>
          <p:nvPr/>
        </p:nvSpPr>
        <p:spPr>
          <a:xfrm>
            <a:off x="4740855" y="6280248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2.5 cm</a:t>
            </a:r>
            <a:endParaRPr lang="uk-UA" dirty="0"/>
          </a:p>
        </p:txBody>
      </p:sp>
      <p:sp>
        <p:nvSpPr>
          <p:cNvPr id="31" name="TextBox 30"/>
          <p:cNvSpPr txBox="1"/>
          <p:nvPr/>
        </p:nvSpPr>
        <p:spPr>
          <a:xfrm>
            <a:off x="6352682" y="6141135"/>
            <a:ext cx="1799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X coordinate</a:t>
            </a:r>
            <a:endParaRPr lang="uk-UA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40" y="-28600"/>
            <a:ext cx="6172864" cy="57618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84" y="1493191"/>
            <a:ext cx="2730235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600" b="1" dirty="0"/>
              <a:t>Maximum Z shifting </a:t>
            </a:r>
            <a:r>
              <a:rPr lang="en-US" sz="1600" b="1" dirty="0" smtClean="0"/>
              <a:t>in</a:t>
            </a:r>
          </a:p>
          <a:p>
            <a:pPr algn="just"/>
            <a:r>
              <a:rPr lang="en-US" sz="1600" b="1" dirty="0" smtClean="0"/>
              <a:t> </a:t>
            </a:r>
            <a:r>
              <a:rPr lang="en-US" sz="1600" b="1" dirty="0"/>
              <a:t>real </a:t>
            </a:r>
            <a:r>
              <a:rPr lang="en-US" sz="1600" b="1" dirty="0" err="1"/>
              <a:t>octoboard</a:t>
            </a:r>
            <a:r>
              <a:rPr lang="en-US" sz="1600" b="1" dirty="0"/>
              <a:t> </a:t>
            </a:r>
            <a:r>
              <a:rPr lang="en-US" sz="1600" b="1" dirty="0" smtClean="0"/>
              <a:t>- not </a:t>
            </a:r>
            <a:r>
              <a:rPr lang="en-US" sz="1600" b="1" dirty="0" smtClean="0"/>
              <a:t>more</a:t>
            </a:r>
          </a:p>
          <a:p>
            <a:pPr algn="just"/>
            <a:r>
              <a:rPr lang="en-US" sz="1600" b="1" dirty="0" smtClean="0"/>
              <a:t> </a:t>
            </a:r>
            <a:r>
              <a:rPr lang="en-US" sz="1600" b="1" dirty="0"/>
              <a:t>than 188 um. </a:t>
            </a:r>
            <a:r>
              <a:rPr lang="en-US" sz="1600" b="1" dirty="0" smtClean="0"/>
              <a:t>This</a:t>
            </a:r>
            <a:endParaRPr lang="en-US" sz="1600" b="1" dirty="0" smtClean="0"/>
          </a:p>
          <a:p>
            <a:pPr algn="just"/>
            <a:r>
              <a:rPr lang="en-US" sz="1600" b="1" dirty="0" smtClean="0"/>
              <a:t> </a:t>
            </a:r>
            <a:r>
              <a:rPr lang="en-US" sz="1600" b="1" dirty="0" smtClean="0"/>
              <a:t>responds </a:t>
            </a:r>
            <a:r>
              <a:rPr lang="en-US" sz="1600" b="1" dirty="0"/>
              <a:t>to 300 </a:t>
            </a:r>
            <a:r>
              <a:rPr lang="en-US" sz="1600" b="1" dirty="0" smtClean="0"/>
              <a:t>um</a:t>
            </a:r>
          </a:p>
          <a:p>
            <a:pPr algn="just"/>
            <a:r>
              <a:rPr lang="en-US" sz="1600" b="1" dirty="0" smtClean="0"/>
              <a:t> </a:t>
            </a:r>
            <a:r>
              <a:rPr lang="en-US" sz="1600" b="1" dirty="0"/>
              <a:t>increasing of </a:t>
            </a:r>
            <a:r>
              <a:rPr lang="en-US" sz="1600" b="1" dirty="0" smtClean="0"/>
              <a:t>dead</a:t>
            </a:r>
          </a:p>
          <a:p>
            <a:pPr algn="just"/>
            <a:r>
              <a:rPr lang="en-US" sz="1600" b="1" dirty="0" smtClean="0"/>
              <a:t> </a:t>
            </a:r>
            <a:r>
              <a:rPr lang="en-US" sz="1600" b="1" dirty="0"/>
              <a:t>distance comparing </a:t>
            </a:r>
            <a:endParaRPr lang="en-US" sz="1600" b="1" dirty="0" smtClean="0"/>
          </a:p>
          <a:p>
            <a:pPr algn="just"/>
            <a:r>
              <a:rPr lang="en-US" sz="1600" b="1" dirty="0" smtClean="0"/>
              <a:t> to </a:t>
            </a:r>
            <a:r>
              <a:rPr lang="en-US" sz="1600" b="1" dirty="0"/>
              <a:t>not shifted chips. </a:t>
            </a:r>
          </a:p>
          <a:p>
            <a:pPr algn="just"/>
            <a:endParaRPr lang="uk-UA" b="1" dirty="0"/>
          </a:p>
          <a:p>
            <a:pPr algn="just"/>
            <a:endParaRPr lang="uk-UA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A6A43-22BC-4F83-A638-708C127A6657}" type="slidenum">
              <a:rPr lang="ru-RU" altLang="ru-RU" smtClean="0"/>
              <a:pPr>
                <a:defRPr/>
              </a:pPr>
              <a:t>25</a:t>
            </a:fld>
            <a:endParaRPr lang="ru-RU" altLang="ru-RU"/>
          </a:p>
        </p:txBody>
      </p:sp>
      <p:sp>
        <p:nvSpPr>
          <p:cNvPr id="32" name="Text Box 45"/>
          <p:cNvSpPr txBox="1">
            <a:spLocks noChangeArrowheads="1"/>
          </p:cNvSpPr>
          <p:nvPr/>
        </p:nvSpPr>
        <p:spPr bwMode="auto">
          <a:xfrm>
            <a:off x="539552" y="6508749"/>
            <a:ext cx="82089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i="1" dirty="0" err="1" smtClean="0">
                <a:solidFill>
                  <a:srgbClr val="0070C0"/>
                </a:solidFill>
              </a:rPr>
              <a:t>O.Bezshyyko</a:t>
            </a:r>
            <a:r>
              <a:rPr lang="en-US" sz="1200" b="1" i="1" dirty="0" smtClean="0">
                <a:solidFill>
                  <a:srgbClr val="0070C0"/>
                </a:solidFill>
              </a:rPr>
              <a:t>, 2-nd </a:t>
            </a:r>
            <a:r>
              <a:rPr lang="en-US" sz="1200" b="1" i="1" dirty="0">
                <a:solidFill>
                  <a:srgbClr val="0070C0"/>
                </a:solidFill>
              </a:rPr>
              <a:t>French-Ukrainian workshop on the instrumentation developments for </a:t>
            </a:r>
            <a:r>
              <a:rPr lang="en-US" sz="1200" b="1" i="1" dirty="0" smtClean="0">
                <a:solidFill>
                  <a:srgbClr val="0070C0"/>
                </a:solidFill>
              </a:rPr>
              <a:t>HEP, </a:t>
            </a:r>
            <a:r>
              <a:rPr lang="en-US" sz="1200" b="1" i="1" dirty="0" smtClean="0">
                <a:solidFill>
                  <a:srgbClr val="0070C0"/>
                </a:solidFill>
              </a:rPr>
              <a:t>October  1-3, </a:t>
            </a:r>
            <a:r>
              <a:rPr lang="en-US" sz="1200" b="1" i="1" dirty="0" err="1" smtClean="0">
                <a:solidFill>
                  <a:srgbClr val="0070C0"/>
                </a:solidFill>
              </a:rPr>
              <a:t>Orsay</a:t>
            </a:r>
            <a:endParaRPr lang="en-US" altLang="ru-RU" sz="1200" b="1" i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65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Combining of several volumes</a:t>
            </a:r>
            <a:endParaRPr lang="uk-UA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3"/>
            <a:ext cx="3621316" cy="2664296"/>
          </a:xfr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714" y="1085226"/>
            <a:ext cx="3338718" cy="280831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714" y="3973820"/>
            <a:ext cx="3297895" cy="2524140"/>
          </a:xfrm>
          <a:prstGeom prst="rect">
            <a:avLst/>
          </a:prstGeom>
        </p:spPr>
      </p:pic>
      <p:cxnSp>
        <p:nvCxnSpPr>
          <p:cNvPr id="20" name="Прямая со стрелкой 19"/>
          <p:cNvCxnSpPr/>
          <p:nvPr/>
        </p:nvCxnSpPr>
        <p:spPr>
          <a:xfrm>
            <a:off x="3995936" y="3284984"/>
            <a:ext cx="108012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995936" y="3284984"/>
            <a:ext cx="1232520" cy="115212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629135" y="2348880"/>
            <a:ext cx="18293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Two ways of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meshing</a:t>
            </a:r>
            <a:endParaRPr lang="uk-UA" sz="24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110" y="4653135"/>
            <a:ext cx="52929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want to combine two ways of meshing to </a:t>
            </a:r>
          </a:p>
          <a:p>
            <a:r>
              <a:rPr lang="en-US" dirty="0" smtClean="0"/>
              <a:t>increase level </a:t>
            </a:r>
            <a:r>
              <a:rPr lang="en-US" dirty="0"/>
              <a:t>of </a:t>
            </a:r>
            <a:r>
              <a:rPr lang="en-US" dirty="0" err="1"/>
              <a:t>detalization</a:t>
            </a:r>
            <a:r>
              <a:rPr lang="en-US" dirty="0"/>
              <a:t> </a:t>
            </a:r>
            <a:r>
              <a:rPr lang="en-US" dirty="0" smtClean="0"/>
              <a:t>using </a:t>
            </a:r>
            <a:r>
              <a:rPr lang="en-US" dirty="0" smtClean="0"/>
              <a:t>the experience</a:t>
            </a:r>
            <a:endParaRPr lang="en-US" dirty="0" smtClean="0"/>
          </a:p>
          <a:p>
            <a:r>
              <a:rPr lang="en-US" dirty="0" smtClean="0"/>
              <a:t>obtained by our young student </a:t>
            </a:r>
            <a:r>
              <a:rPr lang="en-US" dirty="0" err="1" smtClean="0"/>
              <a:t>Yurii</a:t>
            </a:r>
            <a:r>
              <a:rPr lang="en-US" dirty="0" smtClean="0"/>
              <a:t> </a:t>
            </a:r>
            <a:r>
              <a:rPr lang="en-US" dirty="0" err="1" smtClean="0"/>
              <a:t>Pyadyk</a:t>
            </a:r>
            <a:r>
              <a:rPr lang="en-US" dirty="0" smtClean="0"/>
              <a:t> (</a:t>
            </a:r>
            <a:r>
              <a:rPr lang="en-US" dirty="0" smtClean="0"/>
              <a:t>under supervising </a:t>
            </a:r>
            <a:r>
              <a:rPr lang="en-US" dirty="0"/>
              <a:t>of Klaus </a:t>
            </a:r>
            <a:r>
              <a:rPr lang="en-US" dirty="0" err="1"/>
              <a:t>Zenker</a:t>
            </a:r>
            <a:r>
              <a:rPr lang="en-US" dirty="0"/>
              <a:t>, Ralf </a:t>
            </a:r>
            <a:r>
              <a:rPr lang="en-US" dirty="0" err="1" smtClean="0"/>
              <a:t>Diener</a:t>
            </a:r>
            <a:r>
              <a:rPr lang="en-US" dirty="0" smtClean="0"/>
              <a:t>)</a:t>
            </a:r>
          </a:p>
          <a:p>
            <a:r>
              <a:rPr lang="en-US" dirty="0" smtClean="0"/>
              <a:t>during </a:t>
            </a:r>
            <a:r>
              <a:rPr lang="en-US" dirty="0"/>
              <a:t>summer </a:t>
            </a:r>
            <a:r>
              <a:rPr lang="en-US" dirty="0" smtClean="0"/>
              <a:t>practice 2013 in DESY.</a:t>
            </a:r>
            <a:endParaRPr lang="uk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A6A43-22BC-4F83-A638-708C127A6657}" type="slidenum">
              <a:rPr lang="ru-RU" altLang="ru-RU" smtClean="0"/>
              <a:pPr>
                <a:defRPr/>
              </a:pPr>
              <a:t>26</a:t>
            </a:fld>
            <a:endParaRPr lang="ru-RU" altLang="ru-RU"/>
          </a:p>
        </p:txBody>
      </p:sp>
      <p:sp>
        <p:nvSpPr>
          <p:cNvPr id="14" name="Text Box 45"/>
          <p:cNvSpPr txBox="1">
            <a:spLocks noChangeArrowheads="1"/>
          </p:cNvSpPr>
          <p:nvPr/>
        </p:nvSpPr>
        <p:spPr bwMode="auto">
          <a:xfrm>
            <a:off x="539552" y="6508749"/>
            <a:ext cx="820891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 b="1" i="1" dirty="0" err="1" smtClean="0">
                <a:solidFill>
                  <a:srgbClr val="0070C0"/>
                </a:solidFill>
              </a:rPr>
              <a:t>O.Bezshyyko</a:t>
            </a:r>
            <a:r>
              <a:rPr lang="en-US" sz="1000" b="1" i="1" dirty="0" smtClean="0">
                <a:solidFill>
                  <a:srgbClr val="0070C0"/>
                </a:solidFill>
              </a:rPr>
              <a:t>, 2-nd </a:t>
            </a:r>
            <a:r>
              <a:rPr lang="en-US" sz="1000" b="1" i="1" dirty="0">
                <a:solidFill>
                  <a:srgbClr val="0070C0"/>
                </a:solidFill>
              </a:rPr>
              <a:t>French-Ukrainian workshop on the instrumentation developments for </a:t>
            </a:r>
            <a:r>
              <a:rPr lang="en-US" sz="1000" b="1" i="1" dirty="0" smtClean="0">
                <a:solidFill>
                  <a:srgbClr val="0070C0"/>
                </a:solidFill>
              </a:rPr>
              <a:t>HEP, </a:t>
            </a:r>
            <a:r>
              <a:rPr lang="en-US" sz="1000" b="1" i="1" dirty="0" smtClean="0">
                <a:solidFill>
                  <a:srgbClr val="0070C0"/>
                </a:solidFill>
              </a:rPr>
              <a:t>October  1-3, </a:t>
            </a:r>
            <a:r>
              <a:rPr lang="en-US" sz="1000" b="1" i="1" dirty="0" err="1" smtClean="0">
                <a:solidFill>
                  <a:srgbClr val="0070C0"/>
                </a:solidFill>
              </a:rPr>
              <a:t>Orsay</a:t>
            </a:r>
            <a:endParaRPr lang="en-US" altLang="ru-RU" sz="1000" b="1" i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28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"SLIT STRIP“ SHIELDING</a:t>
            </a:r>
            <a:endParaRPr lang="uk-UA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1835696" y="206084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Report at LCTPC-pixel meeting (13 March 2014)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43608" y="2555612"/>
            <a:ext cx="7047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https://agenda.linearcollider.org/conferenceDisplay.py?confId=6340</a:t>
            </a:r>
            <a:endParaRPr lang="ru-RU" dirty="0"/>
          </a:p>
        </p:txBody>
      </p:sp>
      <p:pic>
        <p:nvPicPr>
          <p:cNvPr id="22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45024"/>
            <a:ext cx="4788023" cy="2720468"/>
          </a:xfrm>
          <a:prstGeom prst="rect">
            <a:avLst/>
          </a:prstGeom>
        </p:spPr>
      </p:pic>
      <p:pic>
        <p:nvPicPr>
          <p:cNvPr id="2051" name="Picture 3" descr="https://encrypted-tbn1.gstatic.com/images?q=tbn:ANd9GcQD4jOMVcZqbFF68VqdCSQ6IdOIitqTb0p6FspZkQ0_UnXU3Z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287" y="3911393"/>
            <a:ext cx="1985020" cy="123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2987824" y="4653136"/>
            <a:ext cx="2808312" cy="936104"/>
          </a:xfrm>
          <a:prstGeom prst="straightConnector1">
            <a:avLst/>
          </a:prstGeom>
          <a:ln w="28575">
            <a:solidFill>
              <a:srgbClr val="B5FF9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652120" y="4014431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?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A6A43-22BC-4F83-A638-708C127A6657}" type="slidenum">
              <a:rPr lang="ru-RU" altLang="ru-RU" smtClean="0"/>
              <a:pPr>
                <a:defRPr/>
              </a:pPr>
              <a:t>27</a:t>
            </a:fld>
            <a:endParaRPr lang="ru-RU" altLang="ru-RU"/>
          </a:p>
        </p:txBody>
      </p:sp>
      <p:sp>
        <p:nvSpPr>
          <p:cNvPr id="26" name="Text Box 45"/>
          <p:cNvSpPr txBox="1">
            <a:spLocks noChangeArrowheads="1"/>
          </p:cNvSpPr>
          <p:nvPr/>
        </p:nvSpPr>
        <p:spPr bwMode="auto">
          <a:xfrm>
            <a:off x="539552" y="6508749"/>
            <a:ext cx="820891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 b="1" i="1" dirty="0" err="1" smtClean="0">
                <a:solidFill>
                  <a:srgbClr val="0070C0"/>
                </a:solidFill>
              </a:rPr>
              <a:t>O.Bezshyyko</a:t>
            </a:r>
            <a:r>
              <a:rPr lang="en-US" sz="1000" b="1" i="1" dirty="0" smtClean="0">
                <a:solidFill>
                  <a:srgbClr val="0070C0"/>
                </a:solidFill>
              </a:rPr>
              <a:t>, 2-nd </a:t>
            </a:r>
            <a:r>
              <a:rPr lang="en-US" sz="1000" b="1" i="1" dirty="0">
                <a:solidFill>
                  <a:srgbClr val="0070C0"/>
                </a:solidFill>
              </a:rPr>
              <a:t>French-Ukrainian workshop on the instrumentation developments for </a:t>
            </a:r>
            <a:r>
              <a:rPr lang="en-US" sz="1000" b="1" i="1" dirty="0" smtClean="0">
                <a:solidFill>
                  <a:srgbClr val="0070C0"/>
                </a:solidFill>
              </a:rPr>
              <a:t>HEP, </a:t>
            </a:r>
            <a:r>
              <a:rPr lang="en-US" sz="1000" b="1" i="1" dirty="0" smtClean="0">
                <a:solidFill>
                  <a:srgbClr val="0070C0"/>
                </a:solidFill>
              </a:rPr>
              <a:t>October  1-3, </a:t>
            </a:r>
            <a:r>
              <a:rPr lang="en-US" sz="1000" b="1" i="1" dirty="0" err="1" smtClean="0">
                <a:solidFill>
                  <a:srgbClr val="0070C0"/>
                </a:solidFill>
              </a:rPr>
              <a:t>Orsay</a:t>
            </a:r>
            <a:endParaRPr lang="en-US" altLang="ru-RU" sz="1000" b="1" i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94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47" y="1690701"/>
            <a:ext cx="4499992" cy="3188566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055" y="2381583"/>
            <a:ext cx="4018999" cy="3094870"/>
          </a:xfrm>
          <a:prstGeom prst="rect">
            <a:avLst/>
          </a:prstGeom>
        </p:spPr>
      </p:pic>
      <p:cxnSp>
        <p:nvCxnSpPr>
          <p:cNvPr id="25" name="Прямая со стрелкой 24"/>
          <p:cNvCxnSpPr/>
          <p:nvPr/>
        </p:nvCxnSpPr>
        <p:spPr>
          <a:xfrm>
            <a:off x="2771800" y="2304305"/>
            <a:ext cx="0" cy="8221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1907704" y="2304305"/>
            <a:ext cx="0" cy="7920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07504" y="2304305"/>
            <a:ext cx="41044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51520" y="1541983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Box with increased precision</a:t>
            </a:r>
            <a:endParaRPr lang="uk-UA" sz="2400" b="1" dirty="0"/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6876256" y="1772816"/>
            <a:ext cx="0" cy="132357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508104" y="1383159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“slit strip“ shielding</a:t>
            </a:r>
            <a:endParaRPr lang="uk-UA" sz="2400" b="1" dirty="0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5508104" y="1772816"/>
            <a:ext cx="23042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3419872" y="1772816"/>
            <a:ext cx="2232248" cy="15121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A6A43-22BC-4F83-A638-708C127A6657}" type="slidenum">
              <a:rPr lang="ru-RU" altLang="ru-RU" smtClean="0"/>
              <a:pPr>
                <a:defRPr/>
              </a:pPr>
              <a:t>28</a:t>
            </a:fld>
            <a:endParaRPr lang="ru-RU" altLang="ru-RU"/>
          </a:p>
        </p:txBody>
      </p:sp>
      <p:sp>
        <p:nvSpPr>
          <p:cNvPr id="16" name="Text Box 45"/>
          <p:cNvSpPr txBox="1">
            <a:spLocks noChangeArrowheads="1"/>
          </p:cNvSpPr>
          <p:nvPr/>
        </p:nvSpPr>
        <p:spPr bwMode="auto">
          <a:xfrm>
            <a:off x="539552" y="6508749"/>
            <a:ext cx="820891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 b="1" i="1" dirty="0" err="1" smtClean="0">
                <a:solidFill>
                  <a:srgbClr val="0070C0"/>
                </a:solidFill>
              </a:rPr>
              <a:t>O.Bezshyyko</a:t>
            </a:r>
            <a:r>
              <a:rPr lang="en-US" sz="1000" b="1" i="1" dirty="0" smtClean="0">
                <a:solidFill>
                  <a:srgbClr val="0070C0"/>
                </a:solidFill>
              </a:rPr>
              <a:t>, 2-nd </a:t>
            </a:r>
            <a:r>
              <a:rPr lang="en-US" sz="1000" b="1" i="1" dirty="0">
                <a:solidFill>
                  <a:srgbClr val="0070C0"/>
                </a:solidFill>
              </a:rPr>
              <a:t>French-Ukrainian workshop on the instrumentation developments for </a:t>
            </a:r>
            <a:r>
              <a:rPr lang="en-US" sz="1000" b="1" i="1" dirty="0" smtClean="0">
                <a:solidFill>
                  <a:srgbClr val="0070C0"/>
                </a:solidFill>
              </a:rPr>
              <a:t>HEP, </a:t>
            </a:r>
            <a:r>
              <a:rPr lang="en-US" sz="1000" b="1" i="1" dirty="0" smtClean="0">
                <a:solidFill>
                  <a:srgbClr val="0070C0"/>
                </a:solidFill>
              </a:rPr>
              <a:t>October  1-3, </a:t>
            </a:r>
            <a:r>
              <a:rPr lang="en-US" sz="1000" b="1" i="1" dirty="0" err="1" smtClean="0">
                <a:solidFill>
                  <a:srgbClr val="0070C0"/>
                </a:solidFill>
              </a:rPr>
              <a:t>Orsay</a:t>
            </a:r>
            <a:endParaRPr lang="en-US" altLang="ru-RU" sz="1000" b="1" i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25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position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29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" b="14462"/>
          <a:stretch/>
        </p:blipFill>
        <p:spPr>
          <a:xfrm>
            <a:off x="228766" y="1461988"/>
            <a:ext cx="8720429" cy="5135364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5364088" y="5445224"/>
            <a:ext cx="670320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034408" y="5445224"/>
            <a:ext cx="1417912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00192" y="507589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300 um</a:t>
            </a:r>
            <a:endParaRPr lang="uk-UA" b="1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355976" y="5445224"/>
            <a:ext cx="1008112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88768" y="5147900"/>
            <a:ext cx="975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300 um</a:t>
            </a:r>
            <a:endParaRPr lang="uk-UA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64088" y="507589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200 um</a:t>
            </a:r>
            <a:endParaRPr lang="uk-UA" b="1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4824028" y="4930160"/>
            <a:ext cx="2628292" cy="203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12160" y="4581128"/>
            <a:ext cx="1112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650 um</a:t>
            </a:r>
            <a:endParaRPr lang="uk-UA" b="1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3059832" y="3284984"/>
            <a:ext cx="3593454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211960" y="2915652"/>
            <a:ext cx="1750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1100 um</a:t>
            </a:r>
            <a:endParaRPr lang="uk-UA" b="1" dirty="0"/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4824028" y="4221088"/>
            <a:ext cx="182925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902298" y="3851756"/>
            <a:ext cx="1750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  <a:r>
              <a:rPr lang="en-US" b="1" dirty="0" smtClean="0"/>
              <a:t>50 um</a:t>
            </a:r>
            <a:endParaRPr lang="uk-UA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653286" y="3869888"/>
            <a:ext cx="975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  <a:r>
              <a:rPr lang="en-US" b="1" dirty="0" smtClean="0"/>
              <a:t>00 um</a:t>
            </a:r>
            <a:endParaRPr lang="uk-UA" b="1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6653286" y="4221088"/>
            <a:ext cx="799034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7452320" y="3573016"/>
            <a:ext cx="0" cy="24482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396880" y="5445224"/>
            <a:ext cx="975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Dice</a:t>
            </a:r>
            <a:endParaRPr lang="uk-UA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6372200" y="5439846"/>
            <a:ext cx="975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Dike</a:t>
            </a:r>
            <a:endParaRPr lang="uk-UA" b="1" dirty="0"/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4824028" y="2132856"/>
            <a:ext cx="0" cy="46805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 rot="5400000">
            <a:off x="6992233" y="4656412"/>
            <a:ext cx="1318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First holes</a:t>
            </a:r>
            <a:endParaRPr lang="uk-UA" b="1" dirty="0"/>
          </a:p>
        </p:txBody>
      </p:sp>
      <p:cxnSp>
        <p:nvCxnSpPr>
          <p:cNvPr id="50" name="Прямая со стрелкой 49"/>
          <p:cNvCxnSpPr/>
          <p:nvPr/>
        </p:nvCxnSpPr>
        <p:spPr>
          <a:xfrm>
            <a:off x="3085232" y="4653136"/>
            <a:ext cx="0" cy="884446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059832" y="4930160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300 um</a:t>
            </a:r>
            <a:endParaRPr lang="uk-UA" b="1" dirty="0"/>
          </a:p>
        </p:txBody>
      </p:sp>
      <p:sp>
        <p:nvSpPr>
          <p:cNvPr id="28" name="Text Box 45"/>
          <p:cNvSpPr txBox="1">
            <a:spLocks noChangeArrowheads="1"/>
          </p:cNvSpPr>
          <p:nvPr/>
        </p:nvSpPr>
        <p:spPr bwMode="auto">
          <a:xfrm>
            <a:off x="539552" y="6508749"/>
            <a:ext cx="820891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 b="1" i="1" dirty="0" err="1" smtClean="0">
                <a:solidFill>
                  <a:srgbClr val="0070C0"/>
                </a:solidFill>
              </a:rPr>
              <a:t>O.Bezshyyko</a:t>
            </a:r>
            <a:r>
              <a:rPr lang="en-US" sz="1000" b="1" i="1" dirty="0" smtClean="0">
                <a:solidFill>
                  <a:srgbClr val="0070C0"/>
                </a:solidFill>
              </a:rPr>
              <a:t>, 2-nd </a:t>
            </a:r>
            <a:r>
              <a:rPr lang="en-US" sz="1000" b="1" i="1" dirty="0">
                <a:solidFill>
                  <a:srgbClr val="0070C0"/>
                </a:solidFill>
              </a:rPr>
              <a:t>French-Ukrainian workshop on the instrumentation developments for </a:t>
            </a:r>
            <a:r>
              <a:rPr lang="en-US" sz="1000" b="1" i="1" dirty="0" smtClean="0">
                <a:solidFill>
                  <a:srgbClr val="0070C0"/>
                </a:solidFill>
              </a:rPr>
              <a:t>HEP, </a:t>
            </a:r>
            <a:r>
              <a:rPr lang="en-US" sz="1000" b="1" i="1" dirty="0" smtClean="0">
                <a:solidFill>
                  <a:srgbClr val="0070C0"/>
                </a:solidFill>
              </a:rPr>
              <a:t>October  1-3, </a:t>
            </a:r>
            <a:r>
              <a:rPr lang="en-US" sz="1000" b="1" i="1" dirty="0" err="1" smtClean="0">
                <a:solidFill>
                  <a:srgbClr val="0070C0"/>
                </a:solidFill>
              </a:rPr>
              <a:t>Orsay</a:t>
            </a:r>
            <a:endParaRPr lang="en-US" altLang="ru-RU" sz="1000" b="1" i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72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69" name="Text Box 45"/>
          <p:cNvSpPr txBox="1">
            <a:spLocks noChangeArrowheads="1"/>
          </p:cNvSpPr>
          <p:nvPr/>
        </p:nvSpPr>
        <p:spPr bwMode="auto">
          <a:xfrm>
            <a:off x="539552" y="6508749"/>
            <a:ext cx="820891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 b="1" i="1" dirty="0" err="1" smtClean="0">
                <a:solidFill>
                  <a:srgbClr val="0070C0"/>
                </a:solidFill>
              </a:rPr>
              <a:t>O.Bezshyyko</a:t>
            </a:r>
            <a:r>
              <a:rPr lang="en-US" sz="1000" b="1" i="1" dirty="0" smtClean="0">
                <a:solidFill>
                  <a:srgbClr val="0070C0"/>
                </a:solidFill>
              </a:rPr>
              <a:t>, 2-nd </a:t>
            </a:r>
            <a:r>
              <a:rPr lang="en-US" sz="1000" b="1" i="1" dirty="0">
                <a:solidFill>
                  <a:srgbClr val="0070C0"/>
                </a:solidFill>
              </a:rPr>
              <a:t>French-Ukrainian workshop on the instrumentation developments for </a:t>
            </a:r>
            <a:r>
              <a:rPr lang="en-US" sz="1000" b="1" i="1" dirty="0" smtClean="0">
                <a:solidFill>
                  <a:srgbClr val="0070C0"/>
                </a:solidFill>
              </a:rPr>
              <a:t>HEP, </a:t>
            </a:r>
            <a:r>
              <a:rPr lang="en-US" sz="1000" b="1" i="1" dirty="0" smtClean="0">
                <a:solidFill>
                  <a:srgbClr val="0070C0"/>
                </a:solidFill>
              </a:rPr>
              <a:t>October  1-3, </a:t>
            </a:r>
            <a:r>
              <a:rPr lang="en-US" sz="1000" b="1" i="1" dirty="0" err="1" smtClean="0">
                <a:solidFill>
                  <a:srgbClr val="0070C0"/>
                </a:solidFill>
              </a:rPr>
              <a:t>Orsay</a:t>
            </a:r>
            <a:endParaRPr lang="en-US" altLang="ru-RU" sz="1000" b="1" i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053" name="Rectangle 1"/>
          <p:cNvSpPr>
            <a:spLocks noChangeArrowheads="1"/>
          </p:cNvSpPr>
          <p:nvPr/>
        </p:nvSpPr>
        <p:spPr bwMode="auto">
          <a:xfrm>
            <a:off x="248058" y="4476681"/>
            <a:ext cx="842493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2400" dirty="0" smtClean="0">
                <a:solidFill>
                  <a:srgbClr val="006600"/>
                </a:solidFill>
                <a:latin typeface="Times New Roman" pitchFamily="18" charset="0"/>
              </a:rPr>
              <a:t>Simulation direction -  </a:t>
            </a:r>
            <a:r>
              <a:rPr lang="en-US" altLang="ru-RU" sz="2400" dirty="0" err="1" smtClean="0">
                <a:solidFill>
                  <a:srgbClr val="006600"/>
                </a:solidFill>
                <a:latin typeface="Times New Roman" pitchFamily="18" charset="0"/>
              </a:rPr>
              <a:t>O.Bezshyyko</a:t>
            </a:r>
            <a:r>
              <a:rPr lang="en-US" altLang="ru-RU" sz="2400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ru-RU" sz="2400" dirty="0">
                <a:solidFill>
                  <a:srgbClr val="006600"/>
                </a:solidFill>
                <a:latin typeface="Times New Roman" pitchFamily="18" charset="0"/>
              </a:rPr>
              <a:t>and O. </a:t>
            </a:r>
            <a:r>
              <a:rPr lang="en-US" altLang="ru-RU" sz="2400" dirty="0" err="1" smtClean="0">
                <a:solidFill>
                  <a:srgbClr val="006600"/>
                </a:solidFill>
                <a:latin typeface="Times New Roman" pitchFamily="18" charset="0"/>
              </a:rPr>
              <a:t>Fedorchuk</a:t>
            </a:r>
            <a:endParaRPr lang="en-US" altLang="ru-RU" sz="2400" dirty="0" smtClean="0">
              <a:solidFill>
                <a:srgbClr val="006600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ru-RU" sz="2400" dirty="0" smtClean="0">
                <a:solidFill>
                  <a:srgbClr val="006600"/>
                </a:solidFill>
                <a:latin typeface="Times New Roman" pitchFamily="18" charset="0"/>
              </a:rPr>
              <a:t>Test platform - </a:t>
            </a:r>
            <a:r>
              <a:rPr lang="en-US" altLang="ru-RU" sz="2400" dirty="0" err="1" smtClean="0">
                <a:solidFill>
                  <a:srgbClr val="006600"/>
                </a:solidFill>
                <a:latin typeface="Times New Roman" pitchFamily="18" charset="0"/>
              </a:rPr>
              <a:t>O.Bezshyyko</a:t>
            </a:r>
            <a:r>
              <a:rPr lang="en-US" altLang="ru-RU" sz="2400" dirty="0" smtClean="0">
                <a:solidFill>
                  <a:srgbClr val="006600"/>
                </a:solidFill>
                <a:latin typeface="Times New Roman" pitchFamily="18" charset="0"/>
              </a:rPr>
              <a:t>, </a:t>
            </a:r>
            <a:r>
              <a:rPr lang="en-US" altLang="ru-RU" sz="2400" dirty="0" err="1" smtClean="0">
                <a:solidFill>
                  <a:srgbClr val="006600"/>
                </a:solidFill>
                <a:latin typeface="Times New Roman" pitchFamily="18" charset="0"/>
              </a:rPr>
              <a:t>V.Krylov</a:t>
            </a:r>
            <a:r>
              <a:rPr lang="en-US" altLang="ru-RU" sz="2400" dirty="0" smtClean="0">
                <a:solidFill>
                  <a:srgbClr val="006600"/>
                </a:solidFill>
                <a:latin typeface="Times New Roman" pitchFamily="18" charset="0"/>
              </a:rPr>
              <a:t>, </a:t>
            </a:r>
            <a:r>
              <a:rPr lang="en-US" altLang="ru-RU" sz="2400" dirty="0" err="1" smtClean="0">
                <a:solidFill>
                  <a:srgbClr val="006600"/>
                </a:solidFill>
                <a:latin typeface="Times New Roman" pitchFamily="18" charset="0"/>
              </a:rPr>
              <a:t>L.Golinka-Bezshyyko</a:t>
            </a:r>
            <a:r>
              <a:rPr lang="en-US" altLang="ru-RU" sz="2400" dirty="0" smtClean="0">
                <a:solidFill>
                  <a:srgbClr val="006600"/>
                </a:solidFill>
                <a:latin typeface="Times New Roman" pitchFamily="18" charset="0"/>
              </a:rPr>
              <a:t>, </a:t>
            </a:r>
            <a:r>
              <a:rPr lang="en-US" altLang="ru-RU" sz="2400" dirty="0" err="1" smtClean="0">
                <a:solidFill>
                  <a:srgbClr val="006600"/>
                </a:solidFill>
                <a:latin typeface="Times New Roman" pitchFamily="18" charset="0"/>
              </a:rPr>
              <a:t>D.Sukhonos</a:t>
            </a:r>
            <a:r>
              <a:rPr lang="en-US" altLang="ru-RU" sz="2400" dirty="0" smtClean="0">
                <a:solidFill>
                  <a:srgbClr val="006600"/>
                </a:solidFill>
                <a:latin typeface="Times New Roman" pitchFamily="18" charset="0"/>
              </a:rPr>
              <a:t>…, other students :)</a:t>
            </a:r>
            <a:endParaRPr lang="ru-RU" altLang="ru-RU" sz="2400" dirty="0"/>
          </a:p>
        </p:txBody>
      </p:sp>
      <p:sp>
        <p:nvSpPr>
          <p:cNvPr id="4" name="Rectangle 3"/>
          <p:cNvSpPr/>
          <p:nvPr/>
        </p:nvSpPr>
        <p:spPr>
          <a:xfrm>
            <a:off x="398998" y="2348880"/>
            <a:ext cx="8273996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Taras</a:t>
            </a:r>
            <a:r>
              <a:rPr lang="en-US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Shevchenko National University of Kyiv</a:t>
            </a:r>
          </a:p>
          <a:p>
            <a:pPr algn="ctr"/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Nuclear Physics Department</a:t>
            </a:r>
          </a:p>
          <a:p>
            <a:pPr algn="ctr"/>
            <a:r>
              <a:rPr lang="en-US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(Head </a:t>
            </a:r>
            <a:r>
              <a:rPr lang="en-US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of Department – </a:t>
            </a:r>
            <a:r>
              <a:rPr lang="en-US" sz="28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I.Kadenko</a:t>
            </a:r>
            <a:r>
              <a:rPr lang="en-US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)</a:t>
            </a:r>
          </a:p>
        </p:txBody>
      </p:sp>
      <p:pic>
        <p:nvPicPr>
          <p:cNvPr id="8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277" y="97293"/>
            <a:ext cx="1723666" cy="1723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5" y="63374"/>
            <a:ext cx="2856661" cy="142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811"/>
            <a:ext cx="2462856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A6A43-22BC-4F83-A638-708C127A6657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705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Fields</a:t>
            </a:r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36238" y="1583855"/>
            <a:ext cx="4768271" cy="45762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00268" y="1583855"/>
            <a:ext cx="4768273" cy="4576262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372200" y="4005064"/>
            <a:ext cx="7200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A6A43-22BC-4F83-A638-708C127A6657}" type="slidenum">
              <a:rPr lang="ru-RU" altLang="ru-RU" smtClean="0"/>
              <a:pPr>
                <a:defRPr/>
              </a:pPr>
              <a:t>30</a:t>
            </a:fld>
            <a:endParaRPr lang="ru-RU" altLang="ru-RU"/>
          </a:p>
        </p:txBody>
      </p:sp>
      <p:sp>
        <p:nvSpPr>
          <p:cNvPr id="12" name="Text Box 45"/>
          <p:cNvSpPr txBox="1">
            <a:spLocks noChangeArrowheads="1"/>
          </p:cNvSpPr>
          <p:nvPr/>
        </p:nvSpPr>
        <p:spPr bwMode="auto">
          <a:xfrm>
            <a:off x="539552" y="6508749"/>
            <a:ext cx="820891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 b="1" i="1" dirty="0" err="1" smtClean="0">
                <a:solidFill>
                  <a:srgbClr val="0070C0"/>
                </a:solidFill>
              </a:rPr>
              <a:t>O.Bezshyyko</a:t>
            </a:r>
            <a:r>
              <a:rPr lang="en-US" sz="1000" b="1" i="1" dirty="0" smtClean="0">
                <a:solidFill>
                  <a:srgbClr val="0070C0"/>
                </a:solidFill>
              </a:rPr>
              <a:t>, 2-nd </a:t>
            </a:r>
            <a:r>
              <a:rPr lang="en-US" sz="1000" b="1" i="1" dirty="0">
                <a:solidFill>
                  <a:srgbClr val="0070C0"/>
                </a:solidFill>
              </a:rPr>
              <a:t>French-Ukrainian workshop on the instrumentation developments for </a:t>
            </a:r>
            <a:r>
              <a:rPr lang="en-US" sz="1000" b="1" i="1" dirty="0" smtClean="0">
                <a:solidFill>
                  <a:srgbClr val="0070C0"/>
                </a:solidFill>
              </a:rPr>
              <a:t>HEP, </a:t>
            </a:r>
            <a:r>
              <a:rPr lang="en-US" sz="1000" b="1" i="1" dirty="0" smtClean="0">
                <a:solidFill>
                  <a:srgbClr val="0070C0"/>
                </a:solidFill>
              </a:rPr>
              <a:t>October  1-3, </a:t>
            </a:r>
            <a:r>
              <a:rPr lang="en-US" sz="1000" b="1" i="1" dirty="0" err="1" smtClean="0">
                <a:solidFill>
                  <a:srgbClr val="0070C0"/>
                </a:solidFill>
              </a:rPr>
              <a:t>Orsay</a:t>
            </a:r>
            <a:endParaRPr lang="en-US" altLang="ru-RU" sz="1000" b="1" i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48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/>
          <a:lstStyle/>
          <a:p>
            <a:r>
              <a:rPr lang="en-US" dirty="0" smtClean="0"/>
              <a:t>Without shielding, B = 4 </a:t>
            </a:r>
            <a:r>
              <a:rPr lang="en-US" dirty="0" smtClean="0"/>
              <a:t>T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79301"/>
            <a:ext cx="6085488" cy="452596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2" t="19214" r="18889" b="14411"/>
          <a:stretch/>
        </p:blipFill>
        <p:spPr>
          <a:xfrm>
            <a:off x="5987054" y="1412776"/>
            <a:ext cx="3156946" cy="22622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8" t="18277" r="43614" b="14768"/>
          <a:stretch/>
        </p:blipFill>
        <p:spPr>
          <a:xfrm rot="5400000">
            <a:off x="6646952" y="3298264"/>
            <a:ext cx="1934263" cy="3059832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1691680" y="3501008"/>
            <a:ext cx="3240360" cy="151216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555776" y="4257092"/>
            <a:ext cx="1296144" cy="46805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092280" y="4809389"/>
            <a:ext cx="216024" cy="41981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56020" y="4452789"/>
            <a:ext cx="1112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Wings</a:t>
            </a:r>
            <a:endParaRPr lang="uk-UA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A6A43-22BC-4F83-A638-708C127A6657}" type="slidenum">
              <a:rPr lang="ru-RU" altLang="ru-RU" smtClean="0"/>
              <a:pPr>
                <a:defRPr/>
              </a:pPr>
              <a:t>31</a:t>
            </a:fld>
            <a:endParaRPr lang="ru-RU" altLang="ru-RU"/>
          </a:p>
        </p:txBody>
      </p:sp>
      <p:sp>
        <p:nvSpPr>
          <p:cNvPr id="13" name="Text Box 45"/>
          <p:cNvSpPr txBox="1">
            <a:spLocks noChangeArrowheads="1"/>
          </p:cNvSpPr>
          <p:nvPr/>
        </p:nvSpPr>
        <p:spPr bwMode="auto">
          <a:xfrm>
            <a:off x="533318" y="6508749"/>
            <a:ext cx="820891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 b="1" i="1" dirty="0" err="1" smtClean="0">
                <a:solidFill>
                  <a:srgbClr val="0070C0"/>
                </a:solidFill>
              </a:rPr>
              <a:t>O.Bezshyyko</a:t>
            </a:r>
            <a:r>
              <a:rPr lang="en-US" sz="1000" b="1" i="1" dirty="0" smtClean="0">
                <a:solidFill>
                  <a:srgbClr val="0070C0"/>
                </a:solidFill>
              </a:rPr>
              <a:t>, 2-nd </a:t>
            </a:r>
            <a:r>
              <a:rPr lang="en-US" sz="1000" b="1" i="1" dirty="0">
                <a:solidFill>
                  <a:srgbClr val="0070C0"/>
                </a:solidFill>
              </a:rPr>
              <a:t>French-Ukrainian workshop on the instrumentation developments for </a:t>
            </a:r>
            <a:r>
              <a:rPr lang="en-US" sz="1000" b="1" i="1" dirty="0" smtClean="0">
                <a:solidFill>
                  <a:srgbClr val="0070C0"/>
                </a:solidFill>
              </a:rPr>
              <a:t>HEP, </a:t>
            </a:r>
            <a:r>
              <a:rPr lang="en-US" sz="1000" b="1" i="1" dirty="0" smtClean="0">
                <a:solidFill>
                  <a:srgbClr val="0070C0"/>
                </a:solidFill>
              </a:rPr>
              <a:t>October  1-3, </a:t>
            </a:r>
            <a:r>
              <a:rPr lang="en-US" sz="1000" b="1" i="1" dirty="0" err="1" smtClean="0">
                <a:solidFill>
                  <a:srgbClr val="0070C0"/>
                </a:solidFill>
              </a:rPr>
              <a:t>Orsay</a:t>
            </a:r>
            <a:endParaRPr lang="en-US" altLang="ru-RU" sz="1000" b="1" i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05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6193"/>
            <a:ext cx="8229600" cy="1143000"/>
          </a:xfrm>
        </p:spPr>
        <p:txBody>
          <a:bodyPr/>
          <a:lstStyle/>
          <a:p>
            <a:r>
              <a:rPr lang="en-US" sz="3600" dirty="0" smtClean="0"/>
              <a:t>Trajectories </a:t>
            </a:r>
            <a:r>
              <a:rPr lang="en-US" sz="3600" dirty="0" smtClean="0"/>
              <a:t>in </a:t>
            </a:r>
            <a:r>
              <a:rPr lang="en-US" sz="3600" dirty="0" smtClean="0"/>
              <a:t>the field </a:t>
            </a:r>
            <a:r>
              <a:rPr lang="en-US" sz="3600" dirty="0" smtClean="0"/>
              <a:t>[cm</a:t>
            </a:r>
            <a:r>
              <a:rPr lang="en-US" sz="3600" dirty="0" smtClean="0"/>
              <a:t>]</a:t>
            </a:r>
            <a:endParaRPr lang="uk-UA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8" t="18840" r="19233" b="12211"/>
          <a:stretch/>
        </p:blipFill>
        <p:spPr>
          <a:xfrm>
            <a:off x="1" y="1784816"/>
            <a:ext cx="3178010" cy="23642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6" t="19214" r="18412" b="14198"/>
          <a:stretch/>
        </p:blipFill>
        <p:spPr>
          <a:xfrm>
            <a:off x="3059832" y="1821597"/>
            <a:ext cx="3240360" cy="22977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2" t="19214" r="18889" b="14411"/>
          <a:stretch/>
        </p:blipFill>
        <p:spPr>
          <a:xfrm>
            <a:off x="6022799" y="1886844"/>
            <a:ext cx="3156946" cy="22622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8" t="18900" r="19600" b="15123"/>
          <a:stretch/>
        </p:blipFill>
        <p:spPr>
          <a:xfrm>
            <a:off x="63020" y="4149080"/>
            <a:ext cx="3090492" cy="228843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3" t="20306" r="17591" b="14932"/>
          <a:stretch/>
        </p:blipFill>
        <p:spPr>
          <a:xfrm>
            <a:off x="3114268" y="4221088"/>
            <a:ext cx="3185924" cy="22462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7" t="19134" r="18433" b="15045"/>
          <a:stretch/>
        </p:blipFill>
        <p:spPr>
          <a:xfrm>
            <a:off x="6060656" y="4149080"/>
            <a:ext cx="3119856" cy="228300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3528" y="1340768"/>
            <a:ext cx="882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	0T			         1T			4T</a:t>
            </a:r>
            <a:endParaRPr lang="uk-UA" sz="2400" b="1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4397504" y="1821597"/>
            <a:ext cx="0" cy="466305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331640" y="1772816"/>
            <a:ext cx="0" cy="466305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7315924" y="1790285"/>
            <a:ext cx="0" cy="466305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2186211" y="1844824"/>
            <a:ext cx="0" cy="466305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5250552" y="1844824"/>
            <a:ext cx="0" cy="466305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8172400" y="1772816"/>
            <a:ext cx="0" cy="466305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A6A43-22BC-4F83-A638-708C127A6657}" type="slidenum">
              <a:rPr lang="ru-RU" altLang="ru-RU" smtClean="0"/>
              <a:pPr>
                <a:defRPr/>
              </a:pPr>
              <a:t>32</a:t>
            </a:fld>
            <a:endParaRPr lang="ru-RU" altLang="ru-RU"/>
          </a:p>
        </p:txBody>
      </p:sp>
      <p:sp>
        <p:nvSpPr>
          <p:cNvPr id="21" name="Text Box 45"/>
          <p:cNvSpPr txBox="1">
            <a:spLocks noChangeArrowheads="1"/>
          </p:cNvSpPr>
          <p:nvPr/>
        </p:nvSpPr>
        <p:spPr bwMode="auto">
          <a:xfrm>
            <a:off x="539552" y="6508749"/>
            <a:ext cx="820891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 b="1" i="1" dirty="0" err="1" smtClean="0">
                <a:solidFill>
                  <a:srgbClr val="0070C0"/>
                </a:solidFill>
              </a:rPr>
              <a:t>O.Bezshyyko</a:t>
            </a:r>
            <a:r>
              <a:rPr lang="en-US" sz="1000" b="1" i="1" dirty="0" smtClean="0">
                <a:solidFill>
                  <a:srgbClr val="0070C0"/>
                </a:solidFill>
              </a:rPr>
              <a:t>, 2-nd </a:t>
            </a:r>
            <a:r>
              <a:rPr lang="en-US" sz="1000" b="1" i="1" dirty="0">
                <a:solidFill>
                  <a:srgbClr val="0070C0"/>
                </a:solidFill>
              </a:rPr>
              <a:t>French-Ukrainian workshop on the instrumentation developments for </a:t>
            </a:r>
            <a:r>
              <a:rPr lang="en-US" sz="1000" b="1" i="1" dirty="0" smtClean="0">
                <a:solidFill>
                  <a:srgbClr val="0070C0"/>
                </a:solidFill>
              </a:rPr>
              <a:t>HEP, </a:t>
            </a:r>
            <a:r>
              <a:rPr lang="en-US" sz="1000" b="1" i="1" dirty="0" smtClean="0">
                <a:solidFill>
                  <a:srgbClr val="0070C0"/>
                </a:solidFill>
              </a:rPr>
              <a:t>October  1-3, </a:t>
            </a:r>
            <a:r>
              <a:rPr lang="en-US" sz="1000" b="1" i="1" dirty="0" err="1" smtClean="0">
                <a:solidFill>
                  <a:srgbClr val="0070C0"/>
                </a:solidFill>
              </a:rPr>
              <a:t>Orsay</a:t>
            </a:r>
            <a:endParaRPr lang="en-US" altLang="ru-RU" sz="1000" b="1" i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06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9443"/>
            <a:ext cx="8229600" cy="1143000"/>
          </a:xfrm>
        </p:spPr>
        <p:txBody>
          <a:bodyPr/>
          <a:lstStyle/>
          <a:p>
            <a:r>
              <a:rPr lang="en-US" sz="3600" dirty="0" smtClean="0"/>
              <a:t>Trajectories in the field. Without shielding </a:t>
            </a:r>
            <a:r>
              <a:rPr lang="en-US" sz="3600" dirty="0"/>
              <a:t>[cm]</a:t>
            </a:r>
            <a:endParaRPr lang="uk-UA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8" t="18840" r="19233" b="12211"/>
          <a:stretch/>
        </p:blipFill>
        <p:spPr>
          <a:xfrm>
            <a:off x="97846" y="3789040"/>
            <a:ext cx="3178010" cy="23642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6" t="19214" r="18412" b="14198"/>
          <a:stretch/>
        </p:blipFill>
        <p:spPr>
          <a:xfrm>
            <a:off x="3059832" y="3825821"/>
            <a:ext cx="3240360" cy="22977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2" t="19214" r="18889" b="14411"/>
          <a:stretch/>
        </p:blipFill>
        <p:spPr>
          <a:xfrm>
            <a:off x="6022799" y="3878368"/>
            <a:ext cx="3156946" cy="226223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3528" y="1340768"/>
            <a:ext cx="882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	0Tl			         1TL			4Tl</a:t>
            </a:r>
            <a:endParaRPr lang="uk-UA" sz="24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 t="19294" r="47614" b="13985"/>
          <a:stretch/>
        </p:blipFill>
        <p:spPr>
          <a:xfrm rot="5400000">
            <a:off x="828700" y="1212014"/>
            <a:ext cx="1776760" cy="302433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4" t="18715" r="46057" b="14483"/>
          <a:stretch/>
        </p:blipFill>
        <p:spPr>
          <a:xfrm rot="5400000">
            <a:off x="3785539" y="1195317"/>
            <a:ext cx="1839746" cy="309634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8" t="18277" r="43614" b="14768"/>
          <a:stretch/>
        </p:blipFill>
        <p:spPr>
          <a:xfrm rot="5400000">
            <a:off x="6688128" y="1272024"/>
            <a:ext cx="1934263" cy="3048969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 flipV="1">
            <a:off x="2290604" y="1790285"/>
            <a:ext cx="0" cy="466305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5261600" y="1790285"/>
            <a:ext cx="0" cy="466305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8180020" y="1916832"/>
            <a:ext cx="0" cy="466305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1426508" y="1772816"/>
            <a:ext cx="0" cy="466305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4386456" y="1790285"/>
            <a:ext cx="0" cy="466305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7315924" y="2069232"/>
            <a:ext cx="0" cy="466305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A6A43-22BC-4F83-A638-708C127A6657}" type="slidenum">
              <a:rPr lang="ru-RU" altLang="ru-RU" smtClean="0"/>
              <a:pPr>
                <a:defRPr/>
              </a:pPr>
              <a:t>33</a:t>
            </a:fld>
            <a:endParaRPr lang="ru-RU" altLang="ru-RU"/>
          </a:p>
        </p:txBody>
      </p:sp>
      <p:sp>
        <p:nvSpPr>
          <p:cNvPr id="19" name="Text Box 45"/>
          <p:cNvSpPr txBox="1">
            <a:spLocks noChangeArrowheads="1"/>
          </p:cNvSpPr>
          <p:nvPr/>
        </p:nvSpPr>
        <p:spPr bwMode="auto">
          <a:xfrm>
            <a:off x="524634" y="6508749"/>
            <a:ext cx="820891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 b="1" i="1" dirty="0" err="1" smtClean="0">
                <a:solidFill>
                  <a:srgbClr val="0070C0"/>
                </a:solidFill>
              </a:rPr>
              <a:t>O.Bezshyyko</a:t>
            </a:r>
            <a:r>
              <a:rPr lang="en-US" sz="1000" b="1" i="1" dirty="0" smtClean="0">
                <a:solidFill>
                  <a:srgbClr val="0070C0"/>
                </a:solidFill>
              </a:rPr>
              <a:t>, 2-nd </a:t>
            </a:r>
            <a:r>
              <a:rPr lang="en-US" sz="1000" b="1" i="1" dirty="0">
                <a:solidFill>
                  <a:srgbClr val="0070C0"/>
                </a:solidFill>
              </a:rPr>
              <a:t>French-Ukrainian workshop on the instrumentation developments for </a:t>
            </a:r>
            <a:r>
              <a:rPr lang="en-US" sz="1000" b="1" i="1" dirty="0" smtClean="0">
                <a:solidFill>
                  <a:srgbClr val="0070C0"/>
                </a:solidFill>
              </a:rPr>
              <a:t>HEP, </a:t>
            </a:r>
            <a:r>
              <a:rPr lang="en-US" sz="1000" b="1" i="1" dirty="0" smtClean="0">
                <a:solidFill>
                  <a:srgbClr val="0070C0"/>
                </a:solidFill>
              </a:rPr>
              <a:t>October  1-3, </a:t>
            </a:r>
            <a:r>
              <a:rPr lang="en-US" sz="1000" b="1" i="1" dirty="0" err="1" smtClean="0">
                <a:solidFill>
                  <a:srgbClr val="0070C0"/>
                </a:solidFill>
              </a:rPr>
              <a:t>Orsay</a:t>
            </a:r>
            <a:endParaRPr lang="en-US" altLang="ru-RU" sz="1000" b="1" i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89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Trajectories in the field. Shielding [cm]</a:t>
            </a:r>
            <a:endParaRPr lang="uk-UA" sz="36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8" t="18900" r="19600" b="15123"/>
          <a:stretch/>
        </p:blipFill>
        <p:spPr>
          <a:xfrm>
            <a:off x="-40751" y="4063024"/>
            <a:ext cx="3090492" cy="228843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3" t="20306" r="17591" b="14932"/>
          <a:stretch/>
        </p:blipFill>
        <p:spPr>
          <a:xfrm>
            <a:off x="2941216" y="4135032"/>
            <a:ext cx="3185924" cy="22462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7" t="19134" r="18433" b="15045"/>
          <a:stretch/>
        </p:blipFill>
        <p:spPr>
          <a:xfrm>
            <a:off x="6060656" y="4098327"/>
            <a:ext cx="2975840" cy="228300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3528" y="1222570"/>
            <a:ext cx="882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	0Tl			         1TL			4Tl</a:t>
            </a:r>
            <a:endParaRPr lang="uk-UA" sz="2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1" t="19551" r="47779" b="14498"/>
          <a:stretch/>
        </p:blipFill>
        <p:spPr>
          <a:xfrm rot="5400000">
            <a:off x="561977" y="1334222"/>
            <a:ext cx="2055115" cy="30530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0" t="17363" r="47524" b="14779"/>
          <a:stretch/>
        </p:blipFill>
        <p:spPr>
          <a:xfrm rot="5400000">
            <a:off x="3498294" y="1247016"/>
            <a:ext cx="2190381" cy="30673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2" t="18542" r="46867" b="14005"/>
          <a:stretch/>
        </p:blipFill>
        <p:spPr>
          <a:xfrm rot="5400000">
            <a:off x="6516474" y="1268502"/>
            <a:ext cx="2159723" cy="3024336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 flipV="1">
            <a:off x="2085628" y="1844824"/>
            <a:ext cx="0" cy="466305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4227200" y="1790285"/>
            <a:ext cx="0" cy="466305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7251536" y="1700808"/>
            <a:ext cx="0" cy="4879076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1244392" y="1997224"/>
            <a:ext cx="0" cy="466305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5076056" y="1942685"/>
            <a:ext cx="0" cy="466305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8069912" y="1853208"/>
            <a:ext cx="0" cy="4879076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A6A43-22BC-4F83-A638-708C127A6657}" type="slidenum">
              <a:rPr lang="ru-RU" altLang="ru-RU" smtClean="0"/>
              <a:pPr>
                <a:defRPr/>
              </a:pPr>
              <a:t>34</a:t>
            </a:fld>
            <a:endParaRPr lang="ru-RU" altLang="ru-RU"/>
          </a:p>
        </p:txBody>
      </p:sp>
      <p:sp>
        <p:nvSpPr>
          <p:cNvPr id="21" name="Text Box 45"/>
          <p:cNvSpPr txBox="1">
            <a:spLocks noChangeArrowheads="1"/>
          </p:cNvSpPr>
          <p:nvPr/>
        </p:nvSpPr>
        <p:spPr bwMode="auto">
          <a:xfrm>
            <a:off x="489028" y="6579884"/>
            <a:ext cx="82089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i="1" dirty="0" err="1" smtClean="0">
                <a:solidFill>
                  <a:srgbClr val="0070C0"/>
                </a:solidFill>
              </a:rPr>
              <a:t>O.Bezshyyko</a:t>
            </a:r>
            <a:r>
              <a:rPr lang="en-US" sz="1200" b="1" i="1" dirty="0" smtClean="0">
                <a:solidFill>
                  <a:srgbClr val="0070C0"/>
                </a:solidFill>
              </a:rPr>
              <a:t>, 2-nd </a:t>
            </a:r>
            <a:r>
              <a:rPr lang="en-US" sz="1200" b="1" i="1" dirty="0">
                <a:solidFill>
                  <a:srgbClr val="0070C0"/>
                </a:solidFill>
              </a:rPr>
              <a:t>French-Ukrainian workshop on the instrumentation developments for </a:t>
            </a:r>
            <a:r>
              <a:rPr lang="en-US" sz="1200" b="1" i="1" dirty="0" smtClean="0">
                <a:solidFill>
                  <a:srgbClr val="0070C0"/>
                </a:solidFill>
              </a:rPr>
              <a:t>HEP, </a:t>
            </a:r>
            <a:r>
              <a:rPr lang="en-US" sz="1200" b="1" i="1" dirty="0" smtClean="0">
                <a:solidFill>
                  <a:srgbClr val="0070C0"/>
                </a:solidFill>
              </a:rPr>
              <a:t>October  1-3, </a:t>
            </a:r>
            <a:r>
              <a:rPr lang="en-US" sz="1200" b="1" i="1" dirty="0" err="1" smtClean="0">
                <a:solidFill>
                  <a:srgbClr val="0070C0"/>
                </a:solidFill>
              </a:rPr>
              <a:t>Orsay</a:t>
            </a:r>
            <a:endParaRPr lang="en-US" altLang="ru-RU" sz="1200" b="1" i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64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80" y="199899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Plans</a:t>
            </a:r>
            <a:endParaRPr lang="uk-UA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75480" y="6170486"/>
            <a:ext cx="2133600" cy="476250"/>
          </a:xfrm>
        </p:spPr>
        <p:txBody>
          <a:bodyPr/>
          <a:lstStyle/>
          <a:p>
            <a:pPr>
              <a:defRPr/>
            </a:pPr>
            <a:fld id="{D7DA6A43-22BC-4F83-A638-708C127A6657}" type="slidenum">
              <a:rPr lang="ru-RU" altLang="ru-RU" smtClean="0"/>
              <a:pPr>
                <a:defRPr/>
              </a:pPr>
              <a:t>35</a:t>
            </a:fld>
            <a:endParaRPr lang="ru-RU" altLang="ru-RU"/>
          </a:p>
        </p:txBody>
      </p:sp>
      <p:sp>
        <p:nvSpPr>
          <p:cNvPr id="21" name="Text Box 45"/>
          <p:cNvSpPr txBox="1">
            <a:spLocks noChangeArrowheads="1"/>
          </p:cNvSpPr>
          <p:nvPr/>
        </p:nvSpPr>
        <p:spPr bwMode="auto">
          <a:xfrm>
            <a:off x="511308" y="6562304"/>
            <a:ext cx="820891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 b="1" i="1" dirty="0" err="1" smtClean="0">
                <a:solidFill>
                  <a:srgbClr val="0070C0"/>
                </a:solidFill>
              </a:rPr>
              <a:t>O.Bezshyyko</a:t>
            </a:r>
            <a:r>
              <a:rPr lang="en-US" sz="1000" b="1" i="1" dirty="0" smtClean="0">
                <a:solidFill>
                  <a:srgbClr val="0070C0"/>
                </a:solidFill>
              </a:rPr>
              <a:t>, 2-nd </a:t>
            </a:r>
            <a:r>
              <a:rPr lang="en-US" sz="1000" b="1" i="1" dirty="0">
                <a:solidFill>
                  <a:srgbClr val="0070C0"/>
                </a:solidFill>
              </a:rPr>
              <a:t>French-Ukrainian workshop on the instrumentation developments for </a:t>
            </a:r>
            <a:r>
              <a:rPr lang="en-US" sz="1000" b="1" i="1" dirty="0" smtClean="0">
                <a:solidFill>
                  <a:srgbClr val="0070C0"/>
                </a:solidFill>
              </a:rPr>
              <a:t>HEP, </a:t>
            </a:r>
            <a:r>
              <a:rPr lang="en-US" sz="1000" b="1" i="1" dirty="0" smtClean="0">
                <a:solidFill>
                  <a:srgbClr val="0070C0"/>
                </a:solidFill>
              </a:rPr>
              <a:t>October  1-3, </a:t>
            </a:r>
            <a:r>
              <a:rPr lang="en-US" sz="1000" b="1" i="1" dirty="0" err="1" smtClean="0">
                <a:solidFill>
                  <a:srgbClr val="0070C0"/>
                </a:solidFill>
              </a:rPr>
              <a:t>Orsay</a:t>
            </a:r>
            <a:endParaRPr lang="en-US" altLang="ru-RU" sz="1000" b="1" i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1872" y="1338037"/>
            <a:ext cx="74888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1. </a:t>
            </a:r>
            <a:r>
              <a:rPr lang="en-US" b="1" dirty="0"/>
              <a:t>S</a:t>
            </a:r>
            <a:r>
              <a:rPr lang="en-US" b="1" dirty="0" smtClean="0"/>
              <a:t>imulation of geometry for 100 </a:t>
            </a:r>
            <a:r>
              <a:rPr lang="en-US" b="1" dirty="0"/>
              <a:t>chip </a:t>
            </a:r>
            <a:r>
              <a:rPr lang="en-US" b="1" dirty="0" smtClean="0"/>
              <a:t>module (96=12</a:t>
            </a:r>
            <a:r>
              <a:rPr lang="uk-UA" b="1" dirty="0" smtClean="0"/>
              <a:t>х8</a:t>
            </a:r>
            <a:r>
              <a:rPr lang="en-US" b="1" dirty="0" smtClean="0"/>
              <a:t>)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2. Development of test platform for </a:t>
            </a:r>
            <a:r>
              <a:rPr lang="en-US" b="1" dirty="0" err="1" smtClean="0"/>
              <a:t>Micromegas</a:t>
            </a:r>
            <a:r>
              <a:rPr lang="en-US" b="1" dirty="0" smtClean="0"/>
              <a:t> detector at the          	Nuclear Physics Department Kyiv University (in Ukraine)</a:t>
            </a:r>
            <a:endParaRPr lang="ru-RU" b="1" dirty="0"/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67" y="1800229"/>
            <a:ext cx="188595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862" y="1868270"/>
            <a:ext cx="1745458" cy="124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99740" y="3492473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C000"/>
                </a:solidFill>
              </a:rPr>
              <a:t>?</a:t>
            </a:r>
            <a:endParaRPr lang="ru-RU" sz="4000" dirty="0">
              <a:solidFill>
                <a:srgbClr val="FFC000"/>
              </a:solidFill>
            </a:endParaRPr>
          </a:p>
        </p:txBody>
      </p:sp>
      <p:pic>
        <p:nvPicPr>
          <p:cNvPr id="24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52" y="1885732"/>
            <a:ext cx="1256359" cy="120729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082112" y="4770507"/>
            <a:ext cx="2074490" cy="1212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3238121" y="5072903"/>
            <a:ext cx="1762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Detector setup</a:t>
            </a:r>
            <a:endParaRPr lang="ru-RU" dirty="0"/>
          </a:p>
        </p:txBody>
      </p:sp>
      <p:sp>
        <p:nvSpPr>
          <p:cNvPr id="26" name="Rectangle 25"/>
          <p:cNvSpPr/>
          <p:nvPr/>
        </p:nvSpPr>
        <p:spPr>
          <a:xfrm>
            <a:off x="909332" y="5043594"/>
            <a:ext cx="1628305" cy="768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85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81216" y="5083600"/>
            <a:ext cx="178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Gas supply system</a:t>
            </a:r>
            <a:endParaRPr lang="ru-RU" dirty="0"/>
          </a:p>
        </p:txBody>
      </p:sp>
      <p:sp>
        <p:nvSpPr>
          <p:cNvPr id="28" name="Rectangle 27"/>
          <p:cNvSpPr/>
          <p:nvPr/>
        </p:nvSpPr>
        <p:spPr>
          <a:xfrm>
            <a:off x="906518" y="4257779"/>
            <a:ext cx="1631120" cy="7017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909332" y="4401175"/>
            <a:ext cx="1628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Power supply</a:t>
            </a:r>
            <a:endParaRPr lang="ru-RU" dirty="0"/>
          </a:p>
        </p:txBody>
      </p:sp>
      <p:sp>
        <p:nvSpPr>
          <p:cNvPr id="30" name="Rectangle 29"/>
          <p:cNvSpPr/>
          <p:nvPr/>
        </p:nvSpPr>
        <p:spPr>
          <a:xfrm>
            <a:off x="5571397" y="5284874"/>
            <a:ext cx="1659013" cy="6155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5669042" y="5442679"/>
            <a:ext cx="1463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DAQ - ADC</a:t>
            </a:r>
            <a:endParaRPr lang="ru-RU" dirty="0"/>
          </a:p>
        </p:txBody>
      </p:sp>
      <p:sp>
        <p:nvSpPr>
          <p:cNvPr id="32" name="Rectangle 31"/>
          <p:cNvSpPr/>
          <p:nvPr/>
        </p:nvSpPr>
        <p:spPr>
          <a:xfrm>
            <a:off x="7646509" y="4401175"/>
            <a:ext cx="972566" cy="1520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921872" y="5952065"/>
            <a:ext cx="1615765" cy="6155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Rectangle 33"/>
          <p:cNvSpPr/>
          <p:nvPr/>
        </p:nvSpPr>
        <p:spPr>
          <a:xfrm>
            <a:off x="1018599" y="6076098"/>
            <a:ext cx="1434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Gas </a:t>
            </a:r>
            <a:r>
              <a:rPr lang="en-US" dirty="0" smtClean="0"/>
              <a:t>storage</a:t>
            </a:r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7725375" y="4886852"/>
            <a:ext cx="814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PC</a:t>
            </a:r>
            <a:endParaRPr lang="ru-RU" dirty="0"/>
          </a:p>
        </p:txBody>
      </p:sp>
      <p:cxnSp>
        <p:nvCxnSpPr>
          <p:cNvPr id="65" name="Straight Connector 64"/>
          <p:cNvCxnSpPr/>
          <p:nvPr/>
        </p:nvCxnSpPr>
        <p:spPr>
          <a:xfrm>
            <a:off x="1641952" y="5817519"/>
            <a:ext cx="0" cy="1345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2537637" y="5508713"/>
            <a:ext cx="5444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endCxn id="30" idx="1"/>
          </p:cNvCxnSpPr>
          <p:nvPr/>
        </p:nvCxnSpPr>
        <p:spPr>
          <a:xfrm>
            <a:off x="5156602" y="5592654"/>
            <a:ext cx="414795" cy="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7234750" y="5606123"/>
            <a:ext cx="414795" cy="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2537638" y="4866429"/>
            <a:ext cx="544474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endCxn id="29" idx="3"/>
          </p:cNvCxnSpPr>
          <p:nvPr/>
        </p:nvCxnSpPr>
        <p:spPr>
          <a:xfrm flipH="1">
            <a:off x="2537637" y="4568714"/>
            <a:ext cx="5111909" cy="17127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6250464" y="4585841"/>
            <a:ext cx="0" cy="67034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2514432" y="5191663"/>
            <a:ext cx="351656" cy="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2866088" y="4577277"/>
            <a:ext cx="0" cy="61438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15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75480" y="6170486"/>
            <a:ext cx="2133600" cy="476250"/>
          </a:xfrm>
        </p:spPr>
        <p:txBody>
          <a:bodyPr/>
          <a:lstStyle/>
          <a:p>
            <a:pPr>
              <a:defRPr/>
            </a:pPr>
            <a:fld id="{D7DA6A43-22BC-4F83-A638-708C127A6657}" type="slidenum">
              <a:rPr lang="ru-RU" altLang="ru-RU" smtClean="0"/>
              <a:pPr>
                <a:defRPr/>
              </a:pPr>
              <a:t>36</a:t>
            </a:fld>
            <a:endParaRPr lang="ru-RU" altLang="ru-RU"/>
          </a:p>
        </p:txBody>
      </p:sp>
      <p:sp>
        <p:nvSpPr>
          <p:cNvPr id="21" name="Text Box 45"/>
          <p:cNvSpPr txBox="1">
            <a:spLocks noChangeArrowheads="1"/>
          </p:cNvSpPr>
          <p:nvPr/>
        </p:nvSpPr>
        <p:spPr bwMode="auto">
          <a:xfrm>
            <a:off x="511308" y="6562304"/>
            <a:ext cx="820891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 b="1" i="1" dirty="0" err="1" smtClean="0">
                <a:solidFill>
                  <a:srgbClr val="0070C0"/>
                </a:solidFill>
              </a:rPr>
              <a:t>O.Bezshyyko</a:t>
            </a:r>
            <a:r>
              <a:rPr lang="en-US" sz="1000" b="1" i="1" dirty="0" smtClean="0">
                <a:solidFill>
                  <a:srgbClr val="0070C0"/>
                </a:solidFill>
              </a:rPr>
              <a:t>, 2-nd </a:t>
            </a:r>
            <a:r>
              <a:rPr lang="en-US" sz="1000" b="1" i="1" dirty="0">
                <a:solidFill>
                  <a:srgbClr val="0070C0"/>
                </a:solidFill>
              </a:rPr>
              <a:t>French-Ukrainian workshop on the instrumentation developments for </a:t>
            </a:r>
            <a:r>
              <a:rPr lang="en-US" sz="1000" b="1" i="1" dirty="0" smtClean="0">
                <a:solidFill>
                  <a:srgbClr val="0070C0"/>
                </a:solidFill>
              </a:rPr>
              <a:t>HEP, </a:t>
            </a:r>
            <a:r>
              <a:rPr lang="en-US" sz="1000" b="1" i="1" dirty="0" smtClean="0">
                <a:solidFill>
                  <a:srgbClr val="0070C0"/>
                </a:solidFill>
              </a:rPr>
              <a:t>October  1-3, </a:t>
            </a:r>
            <a:r>
              <a:rPr lang="en-US" sz="1000" b="1" i="1" dirty="0" err="1" smtClean="0">
                <a:solidFill>
                  <a:srgbClr val="0070C0"/>
                </a:solidFill>
              </a:rPr>
              <a:t>Orsay</a:t>
            </a:r>
            <a:endParaRPr lang="en-US" altLang="ru-RU" sz="1000" b="1" i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79712" y="0"/>
            <a:ext cx="4752528" cy="1143000"/>
          </a:xfrm>
        </p:spPr>
        <p:txBody>
          <a:bodyPr/>
          <a:lstStyle/>
          <a:p>
            <a:r>
              <a:rPr lang="en-US" i="1" dirty="0" smtClean="0"/>
              <a:t>Conclusions</a:t>
            </a:r>
            <a:endParaRPr lang="ru-RU" i="1" dirty="0"/>
          </a:p>
        </p:txBody>
      </p:sp>
      <p:sp>
        <p:nvSpPr>
          <p:cNvPr id="7" name="Rectangle 6"/>
          <p:cNvSpPr/>
          <p:nvPr/>
        </p:nvSpPr>
        <p:spPr>
          <a:xfrm>
            <a:off x="295284" y="1196752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400" b="1" i="1" dirty="0" smtClean="0">
                <a:latin typeface="Adobe Devanagari" pitchFamily="18" charset="0"/>
                <a:cs typeface="Adobe Devanagari" pitchFamily="18" charset="0"/>
              </a:rPr>
              <a:t>Simulations of </a:t>
            </a:r>
            <a:r>
              <a:rPr lang="en-US" sz="2400" b="1" i="1" dirty="0" err="1" smtClean="0">
                <a:latin typeface="Adobe Devanagari" pitchFamily="18" charset="0"/>
                <a:cs typeface="Adobe Devanagari" pitchFamily="18" charset="0"/>
              </a:rPr>
              <a:t>Octoboard</a:t>
            </a:r>
            <a:r>
              <a:rPr lang="en-US" sz="2400" b="1" i="1" dirty="0" smtClean="0">
                <a:latin typeface="Adobe Devanagari" pitchFamily="18" charset="0"/>
                <a:cs typeface="Adobe Devanagari" pitchFamily="18" charset="0"/>
              </a:rPr>
              <a:t> module were performed (electric fields </a:t>
            </a:r>
            <a:r>
              <a:rPr lang="en-US" sz="2400" b="1" i="1" dirty="0">
                <a:latin typeface="Adobe Devanagari" pitchFamily="18" charset="0"/>
                <a:cs typeface="Adobe Devanagari" pitchFamily="18" charset="0"/>
              </a:rPr>
              <a:t>and trajectories of drifting </a:t>
            </a:r>
            <a:r>
              <a:rPr lang="en-US" sz="2400" b="1" i="1" dirty="0" smtClean="0">
                <a:latin typeface="Adobe Devanagari" pitchFamily="18" charset="0"/>
                <a:cs typeface="Adobe Devanagari" pitchFamily="18" charset="0"/>
              </a:rPr>
              <a:t>electrons</a:t>
            </a:r>
            <a:r>
              <a:rPr lang="en-US" sz="2400" b="1" i="1" dirty="0">
                <a:latin typeface="Adobe Devanagari" pitchFamily="18" charset="0"/>
                <a:cs typeface="Adobe Devanagari" pitchFamily="18" charset="0"/>
              </a:rPr>
              <a:t>) </a:t>
            </a:r>
            <a:endParaRPr lang="en-US" sz="2400" b="1" i="1" dirty="0" smtClean="0">
              <a:latin typeface="Adobe Devanagari" pitchFamily="18" charset="0"/>
              <a:cs typeface="Adobe Devanagari" pitchFamily="18" charset="0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400" b="1" i="1" smtClean="0">
                <a:latin typeface="Adobe Devanagari" pitchFamily="18" charset="0"/>
                <a:cs typeface="Adobe Devanagari" pitchFamily="18" charset="0"/>
              </a:rPr>
              <a:t>Dependencies </a:t>
            </a:r>
            <a:r>
              <a:rPr lang="en-US" sz="2400" b="1" i="1" dirty="0">
                <a:latin typeface="Adobe Devanagari" pitchFamily="18" charset="0"/>
                <a:cs typeface="Adobe Devanagari" pitchFamily="18" charset="0"/>
              </a:rPr>
              <a:t>of geometry </a:t>
            </a:r>
            <a:r>
              <a:rPr lang="en-US" sz="2400" b="1" i="1" dirty="0" smtClean="0">
                <a:latin typeface="Adobe Devanagari" pitchFamily="18" charset="0"/>
                <a:cs typeface="Adobe Devanagari" pitchFamily="18" charset="0"/>
              </a:rPr>
              <a:t>inaccuracies were studied</a:t>
            </a:r>
          </a:p>
          <a:p>
            <a:pPr marL="342900" indent="-342900">
              <a:lnSpc>
                <a:spcPct val="200000"/>
              </a:lnSpc>
              <a:buFontTx/>
              <a:buAutoNum type="arabicPeriod"/>
            </a:pPr>
            <a:r>
              <a:rPr lang="en-US" sz="2400" b="1" i="1" dirty="0" smtClean="0">
                <a:latin typeface="Adobe Devanagari" pitchFamily="18" charset="0"/>
                <a:cs typeface="Adobe Devanagari" pitchFamily="18" charset="0"/>
              </a:rPr>
              <a:t>Essential influence of thin slits (gaps) between chips is shown</a:t>
            </a:r>
          </a:p>
          <a:p>
            <a:pPr marL="342900" indent="-342900">
              <a:lnSpc>
                <a:spcPct val="200000"/>
              </a:lnSpc>
              <a:buFontTx/>
              <a:buAutoNum type="arabicPeriod"/>
            </a:pPr>
            <a:r>
              <a:rPr lang="en-US" sz="2400" b="1" i="1" dirty="0" smtClean="0">
                <a:latin typeface="Adobe Devanagari" pitchFamily="18" charset="0"/>
                <a:cs typeface="Adobe Devanagari" pitchFamily="18" charset="0"/>
              </a:rPr>
              <a:t>Simple method to mitigate this harmful influence is proposed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400" b="1" i="1" dirty="0" smtClean="0">
                <a:latin typeface="Adobe Devanagari" pitchFamily="18" charset="0"/>
                <a:cs typeface="Adobe Devanagari" pitchFamily="18" charset="0"/>
              </a:rPr>
              <a:t>Future plans are con</a:t>
            </a:r>
            <a:r>
              <a:rPr lang="en-US" sz="2400" b="1" i="1" dirty="0">
                <a:latin typeface="Adobe Devanagari" pitchFamily="18" charset="0"/>
                <a:cs typeface="Adobe Devanagari" pitchFamily="18" charset="0"/>
              </a:rPr>
              <a:t>sidered</a:t>
            </a:r>
            <a:endParaRPr lang="ru-RU" sz="2400" b="1" i="1" dirty="0">
              <a:cs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56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69" name="Text Box 45"/>
          <p:cNvSpPr txBox="1">
            <a:spLocks noChangeArrowheads="1"/>
          </p:cNvSpPr>
          <p:nvPr/>
        </p:nvSpPr>
        <p:spPr bwMode="auto">
          <a:xfrm>
            <a:off x="539552" y="6508749"/>
            <a:ext cx="82089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i="1" dirty="0" err="1" smtClean="0">
                <a:solidFill>
                  <a:srgbClr val="0070C0"/>
                </a:solidFill>
              </a:rPr>
              <a:t>O.B</a:t>
            </a:r>
            <a:r>
              <a:rPr lang="en-US" sz="1000" b="1" i="1" dirty="0" err="1" smtClean="0">
                <a:solidFill>
                  <a:srgbClr val="0070C0"/>
                </a:solidFill>
              </a:rPr>
              <a:t>ezshyyko</a:t>
            </a:r>
            <a:r>
              <a:rPr lang="en-US" sz="1000" b="1" i="1" dirty="0" smtClean="0">
                <a:solidFill>
                  <a:srgbClr val="0070C0"/>
                </a:solidFill>
              </a:rPr>
              <a:t>, 2-nd </a:t>
            </a:r>
            <a:r>
              <a:rPr lang="en-US" sz="1000" b="1" i="1" dirty="0">
                <a:solidFill>
                  <a:srgbClr val="0070C0"/>
                </a:solidFill>
              </a:rPr>
              <a:t>French-Ukrainian workshop on the instrumentation developments for </a:t>
            </a:r>
            <a:r>
              <a:rPr lang="en-US" sz="1000" b="1" i="1" dirty="0" smtClean="0">
                <a:solidFill>
                  <a:srgbClr val="0070C0"/>
                </a:solidFill>
              </a:rPr>
              <a:t>HEP, </a:t>
            </a:r>
            <a:r>
              <a:rPr lang="en-US" sz="1000" b="1" i="1" dirty="0" smtClean="0">
                <a:solidFill>
                  <a:srgbClr val="0070C0"/>
                </a:solidFill>
              </a:rPr>
              <a:t>October  1-3, </a:t>
            </a:r>
            <a:r>
              <a:rPr lang="en-US" sz="1000" b="1" i="1" dirty="0" err="1" smtClean="0">
                <a:solidFill>
                  <a:srgbClr val="0070C0"/>
                </a:solidFill>
              </a:rPr>
              <a:t>Orsay</a:t>
            </a:r>
            <a:endParaRPr lang="en-US" altLang="ru-RU" sz="1000" b="1" i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8132" name="Picture 4" descr="Giving thanks 24/7 is receiving 24/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888" y="836712"/>
            <a:ext cx="5557292" cy="555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hank you for your attention !!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1" y="50499"/>
            <a:ext cx="295275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encrypted-tbn1.gstatic.com/images?q=tbn:ANd9GcQSgYZh51OQWpiUyfMtA5DYp59rpIU1FHzUjYghwEOHIAt9LlMUx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45773"/>
            <a:ext cx="28194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A6A43-22BC-4F83-A638-708C127A6657}" type="slidenum">
              <a:rPr lang="ru-RU" altLang="ru-RU" smtClean="0"/>
              <a:pPr>
                <a:defRPr/>
              </a:pPr>
              <a:t>37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066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69" name="Text Box 45"/>
          <p:cNvSpPr txBox="1">
            <a:spLocks noChangeArrowheads="1"/>
          </p:cNvSpPr>
          <p:nvPr/>
        </p:nvSpPr>
        <p:spPr bwMode="auto">
          <a:xfrm>
            <a:off x="539552" y="6508749"/>
            <a:ext cx="820891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 b="1" i="1" dirty="0" err="1" smtClean="0">
                <a:solidFill>
                  <a:srgbClr val="0070C0"/>
                </a:solidFill>
              </a:rPr>
              <a:t>O.Bezshyyko</a:t>
            </a:r>
            <a:r>
              <a:rPr lang="en-US" sz="1000" b="1" i="1" dirty="0" smtClean="0">
                <a:solidFill>
                  <a:srgbClr val="0070C0"/>
                </a:solidFill>
              </a:rPr>
              <a:t>, 2-nd </a:t>
            </a:r>
            <a:r>
              <a:rPr lang="en-US" sz="1000" b="1" i="1" dirty="0">
                <a:solidFill>
                  <a:srgbClr val="0070C0"/>
                </a:solidFill>
              </a:rPr>
              <a:t>French-Ukrainian workshop on the instrumentation developments for </a:t>
            </a:r>
            <a:r>
              <a:rPr lang="en-US" sz="1000" b="1" i="1" dirty="0" smtClean="0">
                <a:solidFill>
                  <a:srgbClr val="0070C0"/>
                </a:solidFill>
              </a:rPr>
              <a:t>HEP, </a:t>
            </a:r>
            <a:r>
              <a:rPr lang="en-US" sz="1000" b="1" i="1" dirty="0" smtClean="0">
                <a:solidFill>
                  <a:srgbClr val="0070C0"/>
                </a:solidFill>
              </a:rPr>
              <a:t>October  1-3, </a:t>
            </a:r>
            <a:r>
              <a:rPr lang="en-US" sz="1000" b="1" i="1" dirty="0" err="1" smtClean="0">
                <a:solidFill>
                  <a:srgbClr val="0070C0"/>
                </a:solidFill>
              </a:rPr>
              <a:t>Orsay</a:t>
            </a:r>
            <a:endParaRPr lang="en-US" altLang="ru-RU" sz="1000" b="1" i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8130" name="Picture 2" descr="http://www.ecoyouthblog.toyota.com.my/SMK_Nyalas/image.axd?picture=2014%2f9%2fspecial-thank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216" y="908720"/>
            <a:ext cx="530358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22158" y="3909346"/>
            <a:ext cx="571182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 Maxim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Titov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nd Sergey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Barsuk</a:t>
            </a:r>
            <a:endParaRPr lang="en-US" sz="4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or the strong support 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8132" name="Picture 4" descr="Giving thanks 24/7 is receiving 24/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93" y="2564904"/>
            <a:ext cx="1836204" cy="18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A6A43-22BC-4F83-A638-708C127A6657}" type="slidenum">
              <a:rPr lang="ru-RU" altLang="ru-RU" smtClean="0"/>
              <a:pPr>
                <a:defRPr/>
              </a:pPr>
              <a:t>38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434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69" name="Text Box 45"/>
          <p:cNvSpPr txBox="1">
            <a:spLocks noChangeArrowheads="1"/>
          </p:cNvSpPr>
          <p:nvPr/>
        </p:nvSpPr>
        <p:spPr bwMode="auto">
          <a:xfrm>
            <a:off x="539552" y="6508749"/>
            <a:ext cx="820891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 b="1" i="1" dirty="0" err="1" smtClean="0">
                <a:solidFill>
                  <a:srgbClr val="0070C0"/>
                </a:solidFill>
              </a:rPr>
              <a:t>O.Bezshyyko</a:t>
            </a:r>
            <a:r>
              <a:rPr lang="en-US" sz="1000" b="1" i="1" dirty="0" smtClean="0">
                <a:solidFill>
                  <a:srgbClr val="0070C0"/>
                </a:solidFill>
              </a:rPr>
              <a:t>, 2-nd </a:t>
            </a:r>
            <a:r>
              <a:rPr lang="en-US" sz="1000" b="1" i="1" dirty="0">
                <a:solidFill>
                  <a:srgbClr val="0070C0"/>
                </a:solidFill>
              </a:rPr>
              <a:t>French-Ukrainian workshop on the instrumentation developments for </a:t>
            </a:r>
            <a:r>
              <a:rPr lang="en-US" sz="1000" b="1" i="1" dirty="0" smtClean="0">
                <a:solidFill>
                  <a:srgbClr val="0070C0"/>
                </a:solidFill>
              </a:rPr>
              <a:t>HEP, </a:t>
            </a:r>
            <a:r>
              <a:rPr lang="en-US" sz="1000" b="1" i="1" dirty="0" smtClean="0">
                <a:solidFill>
                  <a:srgbClr val="0070C0"/>
                </a:solidFill>
              </a:rPr>
              <a:t>October  1-3, </a:t>
            </a:r>
            <a:r>
              <a:rPr lang="en-US" sz="1000" b="1" i="1" dirty="0" err="1" smtClean="0">
                <a:solidFill>
                  <a:srgbClr val="0070C0"/>
                </a:solidFill>
              </a:rPr>
              <a:t>Orsay</a:t>
            </a:r>
            <a:endParaRPr lang="en-US" altLang="ru-RU" sz="1000" b="1" i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A6A43-22BC-4F83-A638-708C127A6657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  <p:sp>
        <p:nvSpPr>
          <p:cNvPr id="3" name="TextBox 2"/>
          <p:cNvSpPr txBox="1"/>
          <p:nvPr/>
        </p:nvSpPr>
        <p:spPr>
          <a:xfrm>
            <a:off x="3167844" y="332656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Outlines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538784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3000" dirty="0" smtClean="0"/>
              <a:t> Tasks of LCTPC collaboration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3000" dirty="0" smtClean="0"/>
              <a:t> Previous experience of </a:t>
            </a:r>
            <a:r>
              <a:rPr lang="en-US" sz="3000" dirty="0" err="1" smtClean="0"/>
              <a:t>Micromegas</a:t>
            </a:r>
            <a:r>
              <a:rPr lang="en-US" sz="3000" dirty="0" smtClean="0"/>
              <a:t> simulation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3000" dirty="0" smtClean="0"/>
              <a:t> Simulation of </a:t>
            </a:r>
            <a:r>
              <a:rPr lang="en-US" sz="3000" dirty="0" err="1" smtClean="0"/>
              <a:t>Octoboard</a:t>
            </a:r>
            <a:r>
              <a:rPr lang="en-US" sz="3000" dirty="0" smtClean="0"/>
              <a:t> geometries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3000" dirty="0" smtClean="0"/>
              <a:t> Plans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57256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69" name="Text Box 45"/>
          <p:cNvSpPr txBox="1">
            <a:spLocks noChangeArrowheads="1"/>
          </p:cNvSpPr>
          <p:nvPr/>
        </p:nvSpPr>
        <p:spPr bwMode="auto">
          <a:xfrm>
            <a:off x="553331" y="6536184"/>
            <a:ext cx="820891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 b="1" i="1" dirty="0" err="1" smtClean="0">
                <a:solidFill>
                  <a:srgbClr val="0070C0"/>
                </a:solidFill>
              </a:rPr>
              <a:t>O.Bezshyyko</a:t>
            </a:r>
            <a:r>
              <a:rPr lang="en-US" sz="1000" b="1" i="1" dirty="0" smtClean="0">
                <a:solidFill>
                  <a:srgbClr val="0070C0"/>
                </a:solidFill>
              </a:rPr>
              <a:t>, 2-nd </a:t>
            </a:r>
            <a:r>
              <a:rPr lang="en-US" sz="1000" b="1" i="1" dirty="0">
                <a:solidFill>
                  <a:srgbClr val="0070C0"/>
                </a:solidFill>
              </a:rPr>
              <a:t>French-Ukrainian workshop on the instrumentation developments for </a:t>
            </a:r>
            <a:r>
              <a:rPr lang="en-US" sz="1000" b="1" i="1" dirty="0" smtClean="0">
                <a:solidFill>
                  <a:srgbClr val="0070C0"/>
                </a:solidFill>
              </a:rPr>
              <a:t>HEP, </a:t>
            </a:r>
            <a:r>
              <a:rPr lang="en-US" sz="1000" b="1" i="1" dirty="0" smtClean="0">
                <a:solidFill>
                  <a:srgbClr val="0070C0"/>
                </a:solidFill>
              </a:rPr>
              <a:t>October  1-3, </a:t>
            </a:r>
            <a:r>
              <a:rPr lang="en-US" sz="1000" b="1" i="1" dirty="0" err="1" smtClean="0">
                <a:solidFill>
                  <a:srgbClr val="0070C0"/>
                </a:solidFill>
              </a:rPr>
              <a:t>Orsay</a:t>
            </a:r>
            <a:endParaRPr lang="en-US" altLang="ru-RU" sz="1000" b="1" i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5964" y="1196752"/>
            <a:ext cx="87542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The LCTPC collaboration </a:t>
            </a:r>
            <a:r>
              <a:rPr lang="en-US" b="1" dirty="0" smtClean="0"/>
              <a:t> </a:t>
            </a:r>
            <a:r>
              <a:rPr lang="en-US" b="1" dirty="0"/>
              <a:t>formed to join the international efforts to develop a high-performance Time Projection Chamber (TPC) for </a:t>
            </a:r>
            <a:r>
              <a:rPr lang="en-US" b="1" dirty="0" smtClean="0"/>
              <a:t>future Linear Collider</a:t>
            </a:r>
            <a:endParaRPr lang="ru-RU" dirty="0"/>
          </a:p>
        </p:txBody>
      </p:sp>
      <p:pic>
        <p:nvPicPr>
          <p:cNvPr id="70658" name="Picture 2" descr="A Time Projection Chamber for a future Linear Colli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58" y="143039"/>
            <a:ext cx="85725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29827" y="2164214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TPC    R&amp;D</a:t>
            </a:r>
            <a:endParaRPr lang="ru-RU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332775" y="2351314"/>
            <a:ext cx="3705168" cy="562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255474" y="2172274"/>
            <a:ext cx="2480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ILC direction (Japan)</a:t>
            </a:r>
            <a:endParaRPr lang="ru-RU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898030" y="2356940"/>
            <a:ext cx="731110" cy="51897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703998" y="2691244"/>
            <a:ext cx="3685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CLIC direction (possible option)</a:t>
            </a:r>
            <a:endParaRPr lang="ru-RU" dirty="0"/>
          </a:p>
        </p:txBody>
      </p:sp>
      <p:sp>
        <p:nvSpPr>
          <p:cNvPr id="17" name="Rectangle 16"/>
          <p:cNvSpPr/>
          <p:nvPr/>
        </p:nvSpPr>
        <p:spPr>
          <a:xfrm>
            <a:off x="911638" y="3060576"/>
            <a:ext cx="2698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1. Small Prototypes - SP</a:t>
            </a:r>
            <a:endParaRPr lang="ru-RU" dirty="0"/>
          </a:p>
        </p:txBody>
      </p:sp>
      <p:sp>
        <p:nvSpPr>
          <p:cNvPr id="19" name="Rectangle 18"/>
          <p:cNvSpPr/>
          <p:nvPr/>
        </p:nvSpPr>
        <p:spPr>
          <a:xfrm>
            <a:off x="947563" y="3573827"/>
            <a:ext cx="27366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2. Large Prototypes – LP</a:t>
            </a:r>
          </a:p>
          <a:p>
            <a:endParaRPr lang="en-US" dirty="0"/>
          </a:p>
          <a:p>
            <a:r>
              <a:rPr lang="en-US" dirty="0" smtClean="0"/>
              <a:t>3. </a:t>
            </a:r>
            <a:r>
              <a:rPr lang="en-US" dirty="0"/>
              <a:t>Design</a:t>
            </a:r>
            <a:endParaRPr lang="ru-RU" dirty="0"/>
          </a:p>
        </p:txBody>
      </p:sp>
      <p:sp>
        <p:nvSpPr>
          <p:cNvPr id="20" name="Rectangle 19"/>
          <p:cNvSpPr/>
          <p:nvPr/>
        </p:nvSpPr>
        <p:spPr>
          <a:xfrm>
            <a:off x="2483768" y="198760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22" name="Rectangle 21"/>
          <p:cNvSpPr/>
          <p:nvPr/>
        </p:nvSpPr>
        <p:spPr>
          <a:xfrm>
            <a:off x="3397980" y="197954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23" name="Rectangle 22"/>
          <p:cNvSpPr/>
          <p:nvPr/>
        </p:nvSpPr>
        <p:spPr>
          <a:xfrm>
            <a:off x="4316234" y="197954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</a:t>
            </a:r>
            <a:endParaRPr lang="ru-RU" dirty="0"/>
          </a:p>
        </p:txBody>
      </p:sp>
      <p:pic>
        <p:nvPicPr>
          <p:cNvPr id="70660" name="Picture 4" descr="DSC01876_s_c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365" y="3082503"/>
            <a:ext cx="2514158" cy="241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6410254" y="5528299"/>
            <a:ext cx="19261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http://irfu.cea.fr/ILC-TPC/</a:t>
            </a:r>
            <a:endParaRPr lang="ru-RU" sz="1000" dirty="0"/>
          </a:p>
        </p:txBody>
      </p:sp>
      <p:pic>
        <p:nvPicPr>
          <p:cNvPr id="70662" name="Picture 6" descr="IMG_0049_resiz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717" y="3437556"/>
            <a:ext cx="991158" cy="74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Arrow Connector 25"/>
          <p:cNvCxnSpPr/>
          <p:nvPr/>
        </p:nvCxnSpPr>
        <p:spPr>
          <a:xfrm flipH="1" flipV="1">
            <a:off x="3710886" y="3933056"/>
            <a:ext cx="2103308" cy="711296"/>
          </a:xfrm>
          <a:prstGeom prst="straightConnector1">
            <a:avLst/>
          </a:prstGeom>
          <a:ln w="95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17" idx="3"/>
          </p:cNvCxnSpPr>
          <p:nvPr/>
        </p:nvCxnSpPr>
        <p:spPr>
          <a:xfrm flipH="1" flipV="1">
            <a:off x="3609813" y="3245242"/>
            <a:ext cx="943298" cy="327774"/>
          </a:xfrm>
          <a:prstGeom prst="straightConnector1">
            <a:avLst/>
          </a:prstGeom>
          <a:ln w="95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66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283" y="4617198"/>
            <a:ext cx="1974323" cy="170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" name="Straight Arrow Connector 39"/>
          <p:cNvCxnSpPr/>
          <p:nvPr/>
        </p:nvCxnSpPr>
        <p:spPr>
          <a:xfrm flipH="1" flipV="1">
            <a:off x="2987826" y="3933058"/>
            <a:ext cx="1197533" cy="564099"/>
          </a:xfrm>
          <a:prstGeom prst="straightConnector1">
            <a:avLst/>
          </a:prstGeom>
          <a:ln w="95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61" name="Rectangle 26660"/>
          <p:cNvSpPr/>
          <p:nvPr/>
        </p:nvSpPr>
        <p:spPr>
          <a:xfrm>
            <a:off x="1390193" y="6416416"/>
            <a:ext cx="432848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 smtClean="0"/>
              <a:t>http://indico.ific.uv.es/indico/getFile.py/access?contribId=521&amp;sessionId=29&amp;resId=0&amp;materialId=slides&amp;confId=2025</a:t>
            </a:r>
            <a:endParaRPr lang="ru-RU" sz="600" dirty="0"/>
          </a:p>
        </p:txBody>
      </p:sp>
      <p:sp>
        <p:nvSpPr>
          <p:cNvPr id="26663" name="Rectangle 26662"/>
          <p:cNvSpPr/>
          <p:nvPr/>
        </p:nvSpPr>
        <p:spPr>
          <a:xfrm>
            <a:off x="993455" y="6313017"/>
            <a:ext cx="371545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 smtClean="0"/>
              <a:t>https://agenda.linearcollider.org/getFile.py/access?contribId=4&amp;resId=0&amp;materialId=slides&amp;confId=6380</a:t>
            </a:r>
            <a:endParaRPr lang="ru-RU" sz="600" dirty="0"/>
          </a:p>
        </p:txBody>
      </p:sp>
      <p:pic>
        <p:nvPicPr>
          <p:cNvPr id="70665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59" y="4654783"/>
            <a:ext cx="2400371" cy="163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A6A43-22BC-4F83-A638-708C127A6657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673" y="5748133"/>
            <a:ext cx="2063958" cy="77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35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2"/>
          <p:cNvSpPr>
            <a:spLocks noChangeArrowheads="1"/>
          </p:cNvSpPr>
          <p:nvPr/>
        </p:nvSpPr>
        <p:spPr bwMode="auto">
          <a:xfrm>
            <a:off x="914400" y="1066800"/>
            <a:ext cx="2895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 altLang="ru-RU"/>
          </a:p>
        </p:txBody>
      </p:sp>
      <p:sp>
        <p:nvSpPr>
          <p:cNvPr id="5123" name="Oval 3"/>
          <p:cNvSpPr>
            <a:spLocks noChangeArrowheads="1"/>
          </p:cNvSpPr>
          <p:nvPr/>
        </p:nvSpPr>
        <p:spPr bwMode="auto">
          <a:xfrm>
            <a:off x="914400" y="4267200"/>
            <a:ext cx="2895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 altLang="ru-RU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914400" y="13716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3810000" y="13716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 flipV="1">
            <a:off x="1676400" y="4419600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 flipV="1">
            <a:off x="1828800" y="4419600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 flipV="1">
            <a:off x="1981200" y="4419600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V="1">
            <a:off x="2133600" y="4419600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V="1">
            <a:off x="2286000" y="4419600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V="1">
            <a:off x="2438400" y="4419600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V="1">
            <a:off x="2590800" y="4419600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746125" y="322263"/>
            <a:ext cx="6956425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000" b="1">
                <a:solidFill>
                  <a:schemeClr val="tx1"/>
                </a:solidFill>
                <a:latin typeface="Comic Sans MS" pitchFamily="66" charset="0"/>
              </a:rPr>
              <a:t>Time Projection Chamber (TPC): 2D/3D Drift Chamber</a:t>
            </a:r>
          </a:p>
          <a:p>
            <a:r>
              <a:rPr lang="en-US" altLang="ru-RU" b="1" i="1">
                <a:solidFill>
                  <a:srgbClr val="FF0000"/>
                </a:solidFill>
                <a:latin typeface="Comic Sans MS" pitchFamily="66" charset="0"/>
              </a:rPr>
              <a:t>The Ultimate Wire (drift) Chamber</a:t>
            </a:r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2286000" y="1371600"/>
            <a:ext cx="0" cy="2438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2346325" y="3241675"/>
            <a:ext cx="1533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>
                <a:solidFill>
                  <a:schemeClr val="tx1"/>
                </a:solidFill>
                <a:latin typeface="Comic Sans MS" pitchFamily="66" charset="0"/>
              </a:rPr>
              <a:t>E-field</a:t>
            </a:r>
          </a:p>
          <a:p>
            <a:r>
              <a:rPr lang="en-US" altLang="ru-RU">
                <a:solidFill>
                  <a:schemeClr val="tx1"/>
                </a:solidFill>
                <a:latin typeface="Comic Sans MS" pitchFamily="66" charset="0"/>
              </a:rPr>
              <a:t>(and B-field)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1524000" y="5410200"/>
            <a:ext cx="16033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>
                <a:solidFill>
                  <a:schemeClr val="tx1"/>
                </a:solidFill>
                <a:latin typeface="Comic Sans MS" pitchFamily="66" charset="0"/>
              </a:rPr>
              <a:t>Wire Plane</a:t>
            </a:r>
          </a:p>
          <a:p>
            <a:r>
              <a:rPr lang="en-US" altLang="ru-RU">
                <a:solidFill>
                  <a:schemeClr val="tx1"/>
                </a:solidFill>
                <a:latin typeface="Comic Sans MS" pitchFamily="66" charset="0"/>
              </a:rPr>
              <a:t>+</a:t>
            </a:r>
          </a:p>
          <a:p>
            <a:r>
              <a:rPr lang="en-US" altLang="ru-RU">
                <a:solidFill>
                  <a:schemeClr val="tx1"/>
                </a:solidFill>
                <a:latin typeface="Comic Sans MS" pitchFamily="66" charset="0"/>
              </a:rPr>
              <a:t>Readout Pads</a:t>
            </a:r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 flipV="1">
            <a:off x="2133600" y="4648200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8" name="Freeform 18"/>
          <p:cNvSpPr>
            <a:spLocks/>
          </p:cNvSpPr>
          <p:nvPr/>
        </p:nvSpPr>
        <p:spPr bwMode="auto">
          <a:xfrm rot="4549383" flipV="1">
            <a:off x="2154238" y="244475"/>
            <a:ext cx="673100" cy="4016375"/>
          </a:xfrm>
          <a:custGeom>
            <a:avLst/>
            <a:gdLst>
              <a:gd name="T0" fmla="*/ 2147483647 w 160"/>
              <a:gd name="T1" fmla="*/ 0 h 2160"/>
              <a:gd name="T2" fmla="*/ 2147483647 w 160"/>
              <a:gd name="T3" fmla="*/ 2147483647 h 2160"/>
              <a:gd name="T4" fmla="*/ 2147483647 w 160"/>
              <a:gd name="T5" fmla="*/ 2147483647 h 21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0" h="2160">
                <a:moveTo>
                  <a:pt x="160" y="0"/>
                </a:moveTo>
                <a:cubicBezTo>
                  <a:pt x="96" y="300"/>
                  <a:pt x="32" y="600"/>
                  <a:pt x="16" y="960"/>
                </a:cubicBezTo>
                <a:cubicBezTo>
                  <a:pt x="0" y="1320"/>
                  <a:pt x="56" y="1960"/>
                  <a:pt x="64" y="2160"/>
                </a:cubicBezTo>
              </a:path>
            </a:pathLst>
          </a:cu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4038600" y="1219200"/>
            <a:ext cx="1065213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>
                <a:solidFill>
                  <a:schemeClr val="tx1"/>
                </a:solidFill>
                <a:latin typeface="Comic Sans MS" pitchFamily="66" charset="0"/>
              </a:rPr>
              <a:t>track of</a:t>
            </a:r>
          </a:p>
          <a:p>
            <a:r>
              <a:rPr lang="en-US" altLang="ru-RU">
                <a:solidFill>
                  <a:schemeClr val="tx1"/>
                </a:solidFill>
                <a:latin typeface="Comic Sans MS" pitchFamily="66" charset="0"/>
              </a:rPr>
              <a:t>charged</a:t>
            </a:r>
          </a:p>
          <a:p>
            <a:r>
              <a:rPr lang="en-US" altLang="ru-RU">
                <a:solidFill>
                  <a:schemeClr val="tx1"/>
                </a:solidFill>
                <a:latin typeface="Comic Sans MS" pitchFamily="66" charset="0"/>
              </a:rPr>
              <a:t>particle</a:t>
            </a:r>
          </a:p>
        </p:txBody>
      </p:sp>
      <p:sp>
        <p:nvSpPr>
          <p:cNvPr id="5140" name="Freeform 20"/>
          <p:cNvSpPr>
            <a:spLocks/>
          </p:cNvSpPr>
          <p:nvPr/>
        </p:nvSpPr>
        <p:spPr bwMode="auto">
          <a:xfrm rot="4549383">
            <a:off x="2374106" y="3539332"/>
            <a:ext cx="119063" cy="2000250"/>
          </a:xfrm>
          <a:custGeom>
            <a:avLst/>
            <a:gdLst>
              <a:gd name="T0" fmla="*/ 2147483647 w 160"/>
              <a:gd name="T1" fmla="*/ 0 h 2160"/>
              <a:gd name="T2" fmla="*/ 2147483647 w 160"/>
              <a:gd name="T3" fmla="*/ 2147483647 h 2160"/>
              <a:gd name="T4" fmla="*/ 2147483647 w 160"/>
              <a:gd name="T5" fmla="*/ 2147483647 h 21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0" h="2160">
                <a:moveTo>
                  <a:pt x="160" y="0"/>
                </a:moveTo>
                <a:cubicBezTo>
                  <a:pt x="96" y="300"/>
                  <a:pt x="32" y="600"/>
                  <a:pt x="16" y="960"/>
                </a:cubicBezTo>
                <a:cubicBezTo>
                  <a:pt x="0" y="1320"/>
                  <a:pt x="56" y="1960"/>
                  <a:pt x="64" y="2160"/>
                </a:cubicBezTo>
              </a:path>
            </a:pathLst>
          </a:cu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41" name="Line 21"/>
          <p:cNvSpPr>
            <a:spLocks noChangeShapeType="1"/>
          </p:cNvSpPr>
          <p:nvPr/>
        </p:nvSpPr>
        <p:spPr bwMode="auto">
          <a:xfrm flipV="1">
            <a:off x="1447800" y="24384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42" name="Line 22"/>
          <p:cNvSpPr>
            <a:spLocks noChangeShapeType="1"/>
          </p:cNvSpPr>
          <p:nvPr/>
        </p:nvSpPr>
        <p:spPr bwMode="auto">
          <a:xfrm flipV="1">
            <a:off x="3352800" y="182880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143" name="Group 23"/>
          <p:cNvGrpSpPr>
            <a:grpSpLocks/>
          </p:cNvGrpSpPr>
          <p:nvPr/>
        </p:nvGrpSpPr>
        <p:grpSpPr bwMode="auto">
          <a:xfrm>
            <a:off x="6400800" y="685800"/>
            <a:ext cx="1828800" cy="4267200"/>
            <a:chOff x="3648" y="1392"/>
            <a:chExt cx="1152" cy="2688"/>
          </a:xfrm>
        </p:grpSpPr>
        <p:sp>
          <p:nvSpPr>
            <p:cNvPr id="5157" name="Rectangle 24"/>
            <p:cNvSpPr>
              <a:spLocks noChangeArrowheads="1"/>
            </p:cNvSpPr>
            <p:nvPr/>
          </p:nvSpPr>
          <p:spPr bwMode="auto">
            <a:xfrm>
              <a:off x="3648" y="1824"/>
              <a:ext cx="144" cy="432"/>
            </a:xfrm>
            <a:prstGeom prst="rect">
              <a:avLst/>
            </a:prstGeom>
            <a:solidFill>
              <a:srgbClr val="1B3E4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 altLang="ru-RU"/>
            </a:p>
          </p:txBody>
        </p:sp>
        <p:sp>
          <p:nvSpPr>
            <p:cNvPr id="5158" name="Rectangle 25"/>
            <p:cNvSpPr>
              <a:spLocks noChangeArrowheads="1"/>
            </p:cNvSpPr>
            <p:nvPr/>
          </p:nvSpPr>
          <p:spPr bwMode="auto">
            <a:xfrm>
              <a:off x="3792" y="1824"/>
              <a:ext cx="144" cy="432"/>
            </a:xfrm>
            <a:prstGeom prst="rect">
              <a:avLst/>
            </a:prstGeom>
            <a:solidFill>
              <a:srgbClr val="1B3E4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 altLang="ru-RU"/>
            </a:p>
          </p:txBody>
        </p:sp>
        <p:sp>
          <p:nvSpPr>
            <p:cNvPr id="5159" name="Rectangle 26"/>
            <p:cNvSpPr>
              <a:spLocks noChangeArrowheads="1"/>
            </p:cNvSpPr>
            <p:nvPr/>
          </p:nvSpPr>
          <p:spPr bwMode="auto">
            <a:xfrm>
              <a:off x="3936" y="1824"/>
              <a:ext cx="144" cy="432"/>
            </a:xfrm>
            <a:prstGeom prst="rect">
              <a:avLst/>
            </a:prstGeom>
            <a:solidFill>
              <a:srgbClr val="1B3E4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 altLang="ru-RU"/>
            </a:p>
          </p:txBody>
        </p:sp>
        <p:sp>
          <p:nvSpPr>
            <p:cNvPr id="5160" name="Rectangle 27"/>
            <p:cNvSpPr>
              <a:spLocks noChangeArrowheads="1"/>
            </p:cNvSpPr>
            <p:nvPr/>
          </p:nvSpPr>
          <p:spPr bwMode="auto">
            <a:xfrm>
              <a:off x="4080" y="1824"/>
              <a:ext cx="144" cy="432"/>
            </a:xfrm>
            <a:prstGeom prst="rect">
              <a:avLst/>
            </a:prstGeom>
            <a:solidFill>
              <a:srgbClr val="25555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 altLang="ru-RU"/>
            </a:p>
          </p:txBody>
        </p:sp>
        <p:sp>
          <p:nvSpPr>
            <p:cNvPr id="5161" name="Rectangle 28"/>
            <p:cNvSpPr>
              <a:spLocks noChangeArrowheads="1"/>
            </p:cNvSpPr>
            <p:nvPr/>
          </p:nvSpPr>
          <p:spPr bwMode="auto">
            <a:xfrm>
              <a:off x="4224" y="1824"/>
              <a:ext cx="144" cy="432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 altLang="ru-RU"/>
            </a:p>
          </p:txBody>
        </p:sp>
        <p:sp>
          <p:nvSpPr>
            <p:cNvPr id="5162" name="Rectangle 29"/>
            <p:cNvSpPr>
              <a:spLocks noChangeArrowheads="1"/>
            </p:cNvSpPr>
            <p:nvPr/>
          </p:nvSpPr>
          <p:spPr bwMode="auto">
            <a:xfrm>
              <a:off x="4368" y="1824"/>
              <a:ext cx="144" cy="432"/>
            </a:xfrm>
            <a:prstGeom prst="rect">
              <a:avLst/>
            </a:prstGeom>
            <a:solidFill>
              <a:srgbClr val="4299A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 altLang="ru-RU"/>
            </a:p>
          </p:txBody>
        </p:sp>
        <p:sp>
          <p:nvSpPr>
            <p:cNvPr id="5163" name="Rectangle 30"/>
            <p:cNvSpPr>
              <a:spLocks noChangeArrowheads="1"/>
            </p:cNvSpPr>
            <p:nvPr/>
          </p:nvSpPr>
          <p:spPr bwMode="auto">
            <a:xfrm>
              <a:off x="4656" y="1824"/>
              <a:ext cx="144" cy="432"/>
            </a:xfrm>
            <a:prstGeom prst="rect">
              <a:avLst/>
            </a:prstGeom>
            <a:solidFill>
              <a:srgbClr val="1B3E4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 altLang="ru-RU"/>
            </a:p>
          </p:txBody>
        </p:sp>
        <p:sp>
          <p:nvSpPr>
            <p:cNvPr id="5164" name="Rectangle 31"/>
            <p:cNvSpPr>
              <a:spLocks noChangeArrowheads="1"/>
            </p:cNvSpPr>
            <p:nvPr/>
          </p:nvSpPr>
          <p:spPr bwMode="auto">
            <a:xfrm>
              <a:off x="4512" y="1824"/>
              <a:ext cx="144" cy="432"/>
            </a:xfrm>
            <a:prstGeom prst="rect">
              <a:avLst/>
            </a:prstGeom>
            <a:solidFill>
              <a:srgbClr val="1B3E4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 altLang="ru-RU"/>
            </a:p>
          </p:txBody>
        </p:sp>
        <p:sp>
          <p:nvSpPr>
            <p:cNvPr id="5165" name="Rectangle 32"/>
            <p:cNvSpPr>
              <a:spLocks noChangeArrowheads="1"/>
            </p:cNvSpPr>
            <p:nvPr/>
          </p:nvSpPr>
          <p:spPr bwMode="auto">
            <a:xfrm>
              <a:off x="3648" y="2688"/>
              <a:ext cx="144" cy="432"/>
            </a:xfrm>
            <a:prstGeom prst="rect">
              <a:avLst/>
            </a:prstGeom>
            <a:solidFill>
              <a:srgbClr val="1B3E4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 altLang="ru-RU"/>
            </a:p>
          </p:txBody>
        </p:sp>
        <p:sp>
          <p:nvSpPr>
            <p:cNvPr id="5166" name="Rectangle 33"/>
            <p:cNvSpPr>
              <a:spLocks noChangeArrowheads="1"/>
            </p:cNvSpPr>
            <p:nvPr/>
          </p:nvSpPr>
          <p:spPr bwMode="auto">
            <a:xfrm>
              <a:off x="3792" y="2688"/>
              <a:ext cx="144" cy="432"/>
            </a:xfrm>
            <a:prstGeom prst="rect">
              <a:avLst/>
            </a:prstGeom>
            <a:solidFill>
              <a:srgbClr val="1B3E4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 altLang="ru-RU"/>
            </a:p>
          </p:txBody>
        </p:sp>
        <p:sp>
          <p:nvSpPr>
            <p:cNvPr id="5167" name="Rectangle 34"/>
            <p:cNvSpPr>
              <a:spLocks noChangeArrowheads="1"/>
            </p:cNvSpPr>
            <p:nvPr/>
          </p:nvSpPr>
          <p:spPr bwMode="auto">
            <a:xfrm>
              <a:off x="3936" y="2688"/>
              <a:ext cx="144" cy="432"/>
            </a:xfrm>
            <a:prstGeom prst="rect">
              <a:avLst/>
            </a:prstGeom>
            <a:solidFill>
              <a:srgbClr val="306D7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 altLang="ru-RU"/>
            </a:p>
          </p:txBody>
        </p:sp>
        <p:sp>
          <p:nvSpPr>
            <p:cNvPr id="5168" name="Rectangle 35"/>
            <p:cNvSpPr>
              <a:spLocks noChangeArrowheads="1"/>
            </p:cNvSpPr>
            <p:nvPr/>
          </p:nvSpPr>
          <p:spPr bwMode="auto">
            <a:xfrm>
              <a:off x="4080" y="2688"/>
              <a:ext cx="144" cy="432"/>
            </a:xfrm>
            <a:prstGeom prst="rect">
              <a:avLst/>
            </a:prstGeom>
            <a:solidFill>
              <a:srgbClr val="449BA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 altLang="ru-RU"/>
            </a:p>
          </p:txBody>
        </p:sp>
        <p:sp>
          <p:nvSpPr>
            <p:cNvPr id="5169" name="Rectangle 36"/>
            <p:cNvSpPr>
              <a:spLocks noChangeArrowheads="1"/>
            </p:cNvSpPr>
            <p:nvPr/>
          </p:nvSpPr>
          <p:spPr bwMode="auto">
            <a:xfrm>
              <a:off x="4224" y="2688"/>
              <a:ext cx="144" cy="432"/>
            </a:xfrm>
            <a:prstGeom prst="rect">
              <a:avLst/>
            </a:prstGeom>
            <a:solidFill>
              <a:srgbClr val="1B3E4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 altLang="ru-RU"/>
            </a:p>
          </p:txBody>
        </p:sp>
        <p:sp>
          <p:nvSpPr>
            <p:cNvPr id="5170" name="Rectangle 37"/>
            <p:cNvSpPr>
              <a:spLocks noChangeArrowheads="1"/>
            </p:cNvSpPr>
            <p:nvPr/>
          </p:nvSpPr>
          <p:spPr bwMode="auto">
            <a:xfrm>
              <a:off x="4368" y="2688"/>
              <a:ext cx="144" cy="432"/>
            </a:xfrm>
            <a:prstGeom prst="rect">
              <a:avLst/>
            </a:prstGeom>
            <a:solidFill>
              <a:srgbClr val="1B3E4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 altLang="ru-RU"/>
            </a:p>
          </p:txBody>
        </p:sp>
        <p:sp>
          <p:nvSpPr>
            <p:cNvPr id="5171" name="Rectangle 38"/>
            <p:cNvSpPr>
              <a:spLocks noChangeArrowheads="1"/>
            </p:cNvSpPr>
            <p:nvPr/>
          </p:nvSpPr>
          <p:spPr bwMode="auto">
            <a:xfrm>
              <a:off x="4656" y="2688"/>
              <a:ext cx="144" cy="432"/>
            </a:xfrm>
            <a:prstGeom prst="rect">
              <a:avLst/>
            </a:prstGeom>
            <a:solidFill>
              <a:srgbClr val="1B3E4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 altLang="ru-RU"/>
            </a:p>
          </p:txBody>
        </p:sp>
        <p:sp>
          <p:nvSpPr>
            <p:cNvPr id="5172" name="Rectangle 39"/>
            <p:cNvSpPr>
              <a:spLocks noChangeArrowheads="1"/>
            </p:cNvSpPr>
            <p:nvPr/>
          </p:nvSpPr>
          <p:spPr bwMode="auto">
            <a:xfrm>
              <a:off x="4512" y="2688"/>
              <a:ext cx="144" cy="432"/>
            </a:xfrm>
            <a:prstGeom prst="rect">
              <a:avLst/>
            </a:prstGeom>
            <a:solidFill>
              <a:srgbClr val="1B3E4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 altLang="ru-RU"/>
            </a:p>
          </p:txBody>
        </p:sp>
        <p:sp>
          <p:nvSpPr>
            <p:cNvPr id="5173" name="Rectangle 40"/>
            <p:cNvSpPr>
              <a:spLocks noChangeArrowheads="1"/>
            </p:cNvSpPr>
            <p:nvPr/>
          </p:nvSpPr>
          <p:spPr bwMode="auto">
            <a:xfrm>
              <a:off x="3648" y="3120"/>
              <a:ext cx="144" cy="432"/>
            </a:xfrm>
            <a:prstGeom prst="rect">
              <a:avLst/>
            </a:prstGeom>
            <a:solidFill>
              <a:srgbClr val="1B3E4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 altLang="ru-RU"/>
            </a:p>
          </p:txBody>
        </p:sp>
        <p:sp>
          <p:nvSpPr>
            <p:cNvPr id="5174" name="Rectangle 41"/>
            <p:cNvSpPr>
              <a:spLocks noChangeArrowheads="1"/>
            </p:cNvSpPr>
            <p:nvPr/>
          </p:nvSpPr>
          <p:spPr bwMode="auto">
            <a:xfrm>
              <a:off x="3792" y="3120"/>
              <a:ext cx="144" cy="432"/>
            </a:xfrm>
            <a:prstGeom prst="rect">
              <a:avLst/>
            </a:prstGeom>
            <a:solidFill>
              <a:srgbClr val="3A848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 altLang="ru-RU"/>
            </a:p>
          </p:txBody>
        </p:sp>
        <p:sp>
          <p:nvSpPr>
            <p:cNvPr id="5175" name="Rectangle 42"/>
            <p:cNvSpPr>
              <a:spLocks noChangeArrowheads="1"/>
            </p:cNvSpPr>
            <p:nvPr/>
          </p:nvSpPr>
          <p:spPr bwMode="auto">
            <a:xfrm>
              <a:off x="3936" y="3120"/>
              <a:ext cx="144" cy="432"/>
            </a:xfrm>
            <a:prstGeom prst="rect">
              <a:avLst/>
            </a:prstGeom>
            <a:solidFill>
              <a:srgbClr val="9ED2D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 altLang="ru-RU"/>
            </a:p>
          </p:txBody>
        </p:sp>
        <p:sp>
          <p:nvSpPr>
            <p:cNvPr id="5176" name="Rectangle 43"/>
            <p:cNvSpPr>
              <a:spLocks noChangeArrowheads="1"/>
            </p:cNvSpPr>
            <p:nvPr/>
          </p:nvSpPr>
          <p:spPr bwMode="auto">
            <a:xfrm>
              <a:off x="4080" y="3120"/>
              <a:ext cx="144" cy="432"/>
            </a:xfrm>
            <a:prstGeom prst="rect">
              <a:avLst/>
            </a:prstGeom>
            <a:solidFill>
              <a:srgbClr val="306F7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 altLang="ru-RU"/>
            </a:p>
          </p:txBody>
        </p:sp>
        <p:sp>
          <p:nvSpPr>
            <p:cNvPr id="5177" name="Rectangle 44"/>
            <p:cNvSpPr>
              <a:spLocks noChangeArrowheads="1"/>
            </p:cNvSpPr>
            <p:nvPr/>
          </p:nvSpPr>
          <p:spPr bwMode="auto">
            <a:xfrm>
              <a:off x="4224" y="3120"/>
              <a:ext cx="144" cy="432"/>
            </a:xfrm>
            <a:prstGeom prst="rect">
              <a:avLst/>
            </a:prstGeom>
            <a:solidFill>
              <a:srgbClr val="1B3E4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 altLang="ru-RU"/>
            </a:p>
          </p:txBody>
        </p:sp>
        <p:sp>
          <p:nvSpPr>
            <p:cNvPr id="5178" name="Rectangle 45"/>
            <p:cNvSpPr>
              <a:spLocks noChangeArrowheads="1"/>
            </p:cNvSpPr>
            <p:nvPr/>
          </p:nvSpPr>
          <p:spPr bwMode="auto">
            <a:xfrm>
              <a:off x="4368" y="3120"/>
              <a:ext cx="144" cy="432"/>
            </a:xfrm>
            <a:prstGeom prst="rect">
              <a:avLst/>
            </a:prstGeom>
            <a:solidFill>
              <a:srgbClr val="1B3E4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 altLang="ru-RU"/>
            </a:p>
          </p:txBody>
        </p:sp>
        <p:sp>
          <p:nvSpPr>
            <p:cNvPr id="5179" name="Rectangle 46"/>
            <p:cNvSpPr>
              <a:spLocks noChangeArrowheads="1"/>
            </p:cNvSpPr>
            <p:nvPr/>
          </p:nvSpPr>
          <p:spPr bwMode="auto">
            <a:xfrm>
              <a:off x="4656" y="3120"/>
              <a:ext cx="144" cy="432"/>
            </a:xfrm>
            <a:prstGeom prst="rect">
              <a:avLst/>
            </a:prstGeom>
            <a:solidFill>
              <a:srgbClr val="1B3E4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 altLang="ru-RU"/>
            </a:p>
          </p:txBody>
        </p:sp>
        <p:sp>
          <p:nvSpPr>
            <p:cNvPr id="5180" name="Rectangle 47"/>
            <p:cNvSpPr>
              <a:spLocks noChangeArrowheads="1"/>
            </p:cNvSpPr>
            <p:nvPr/>
          </p:nvSpPr>
          <p:spPr bwMode="auto">
            <a:xfrm>
              <a:off x="4512" y="3120"/>
              <a:ext cx="144" cy="432"/>
            </a:xfrm>
            <a:prstGeom prst="rect">
              <a:avLst/>
            </a:prstGeom>
            <a:solidFill>
              <a:srgbClr val="1B3E4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 altLang="ru-RU"/>
            </a:p>
          </p:txBody>
        </p:sp>
        <p:sp>
          <p:nvSpPr>
            <p:cNvPr id="5181" name="Rectangle 48"/>
            <p:cNvSpPr>
              <a:spLocks noChangeArrowheads="1"/>
            </p:cNvSpPr>
            <p:nvPr/>
          </p:nvSpPr>
          <p:spPr bwMode="auto">
            <a:xfrm>
              <a:off x="3648" y="2256"/>
              <a:ext cx="144" cy="432"/>
            </a:xfrm>
            <a:prstGeom prst="rect">
              <a:avLst/>
            </a:prstGeom>
            <a:solidFill>
              <a:srgbClr val="1B3E4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 altLang="ru-RU"/>
            </a:p>
          </p:txBody>
        </p:sp>
        <p:sp>
          <p:nvSpPr>
            <p:cNvPr id="5182" name="Rectangle 49"/>
            <p:cNvSpPr>
              <a:spLocks noChangeArrowheads="1"/>
            </p:cNvSpPr>
            <p:nvPr/>
          </p:nvSpPr>
          <p:spPr bwMode="auto">
            <a:xfrm>
              <a:off x="3792" y="2256"/>
              <a:ext cx="144" cy="432"/>
            </a:xfrm>
            <a:prstGeom prst="rect">
              <a:avLst/>
            </a:prstGeom>
            <a:solidFill>
              <a:srgbClr val="1B3E4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 altLang="ru-RU"/>
            </a:p>
          </p:txBody>
        </p:sp>
        <p:sp>
          <p:nvSpPr>
            <p:cNvPr id="5183" name="Rectangle 50"/>
            <p:cNvSpPr>
              <a:spLocks noChangeArrowheads="1"/>
            </p:cNvSpPr>
            <p:nvPr/>
          </p:nvSpPr>
          <p:spPr bwMode="auto">
            <a:xfrm>
              <a:off x="3936" y="2256"/>
              <a:ext cx="144" cy="432"/>
            </a:xfrm>
            <a:prstGeom prst="rect">
              <a:avLst/>
            </a:prstGeom>
            <a:solidFill>
              <a:srgbClr val="1B3E4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 altLang="ru-RU"/>
            </a:p>
          </p:txBody>
        </p:sp>
        <p:sp>
          <p:nvSpPr>
            <p:cNvPr id="5184" name="Rectangle 51"/>
            <p:cNvSpPr>
              <a:spLocks noChangeArrowheads="1"/>
            </p:cNvSpPr>
            <p:nvPr/>
          </p:nvSpPr>
          <p:spPr bwMode="auto">
            <a:xfrm>
              <a:off x="4080" y="2256"/>
              <a:ext cx="144" cy="432"/>
            </a:xfrm>
            <a:prstGeom prst="rect">
              <a:avLst/>
            </a:prstGeom>
            <a:solidFill>
              <a:srgbClr val="3E8E9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 altLang="ru-RU"/>
            </a:p>
          </p:txBody>
        </p:sp>
        <p:sp>
          <p:nvSpPr>
            <p:cNvPr id="5185" name="Rectangle 52"/>
            <p:cNvSpPr>
              <a:spLocks noChangeArrowheads="1"/>
            </p:cNvSpPr>
            <p:nvPr/>
          </p:nvSpPr>
          <p:spPr bwMode="auto">
            <a:xfrm>
              <a:off x="4224" y="2256"/>
              <a:ext cx="144" cy="432"/>
            </a:xfrm>
            <a:prstGeom prst="rect">
              <a:avLst/>
            </a:prstGeom>
            <a:solidFill>
              <a:srgbClr val="306D7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 altLang="ru-RU"/>
            </a:p>
          </p:txBody>
        </p:sp>
        <p:sp>
          <p:nvSpPr>
            <p:cNvPr id="5186" name="Rectangle 53"/>
            <p:cNvSpPr>
              <a:spLocks noChangeArrowheads="1"/>
            </p:cNvSpPr>
            <p:nvPr/>
          </p:nvSpPr>
          <p:spPr bwMode="auto">
            <a:xfrm>
              <a:off x="4368" y="2256"/>
              <a:ext cx="144" cy="432"/>
            </a:xfrm>
            <a:prstGeom prst="rect">
              <a:avLst/>
            </a:prstGeom>
            <a:solidFill>
              <a:srgbClr val="1B3E4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 altLang="ru-RU"/>
            </a:p>
          </p:txBody>
        </p:sp>
        <p:sp>
          <p:nvSpPr>
            <p:cNvPr id="5187" name="Rectangle 54"/>
            <p:cNvSpPr>
              <a:spLocks noChangeArrowheads="1"/>
            </p:cNvSpPr>
            <p:nvPr/>
          </p:nvSpPr>
          <p:spPr bwMode="auto">
            <a:xfrm>
              <a:off x="4656" y="2256"/>
              <a:ext cx="144" cy="432"/>
            </a:xfrm>
            <a:prstGeom prst="rect">
              <a:avLst/>
            </a:prstGeom>
            <a:solidFill>
              <a:srgbClr val="1B3E4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 altLang="ru-RU"/>
            </a:p>
          </p:txBody>
        </p:sp>
        <p:sp>
          <p:nvSpPr>
            <p:cNvPr id="5188" name="Rectangle 55"/>
            <p:cNvSpPr>
              <a:spLocks noChangeArrowheads="1"/>
            </p:cNvSpPr>
            <p:nvPr/>
          </p:nvSpPr>
          <p:spPr bwMode="auto">
            <a:xfrm>
              <a:off x="4512" y="2256"/>
              <a:ext cx="144" cy="432"/>
            </a:xfrm>
            <a:prstGeom prst="rect">
              <a:avLst/>
            </a:prstGeom>
            <a:solidFill>
              <a:srgbClr val="1B3E4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 altLang="ru-RU"/>
            </a:p>
          </p:txBody>
        </p:sp>
        <p:sp>
          <p:nvSpPr>
            <p:cNvPr id="5189" name="Line 56"/>
            <p:cNvSpPr>
              <a:spLocks noChangeShapeType="1"/>
            </p:cNvSpPr>
            <p:nvPr/>
          </p:nvSpPr>
          <p:spPr bwMode="auto">
            <a:xfrm flipH="1">
              <a:off x="3792" y="1392"/>
              <a:ext cx="720" cy="2688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44" name="Line 57"/>
          <p:cNvSpPr>
            <a:spLocks noChangeShapeType="1"/>
          </p:cNvSpPr>
          <p:nvPr/>
        </p:nvSpPr>
        <p:spPr bwMode="auto">
          <a:xfrm>
            <a:off x="5029200" y="53340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45" name="Line 58"/>
          <p:cNvSpPr>
            <a:spLocks noChangeShapeType="1"/>
          </p:cNvSpPr>
          <p:nvPr/>
        </p:nvSpPr>
        <p:spPr bwMode="auto">
          <a:xfrm>
            <a:off x="5105400" y="6248400"/>
            <a:ext cx="3657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46" name="Oval 59"/>
          <p:cNvSpPr>
            <a:spLocks noChangeArrowheads="1"/>
          </p:cNvSpPr>
          <p:nvPr/>
        </p:nvSpPr>
        <p:spPr bwMode="auto">
          <a:xfrm>
            <a:off x="6951663" y="5380038"/>
            <a:ext cx="76200" cy="76200"/>
          </a:xfrm>
          <a:prstGeom prst="ellipse">
            <a:avLst/>
          </a:prstGeom>
          <a:solidFill>
            <a:srgbClr val="A6F8B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 altLang="ru-RU"/>
          </a:p>
        </p:txBody>
      </p:sp>
      <p:sp>
        <p:nvSpPr>
          <p:cNvPr id="5147" name="Line 60"/>
          <p:cNvSpPr>
            <a:spLocks noChangeShapeType="1"/>
          </p:cNvSpPr>
          <p:nvPr/>
        </p:nvSpPr>
        <p:spPr bwMode="auto">
          <a:xfrm flipV="1">
            <a:off x="6934200" y="5562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48" name="Line 61"/>
          <p:cNvSpPr>
            <a:spLocks noChangeShapeType="1"/>
          </p:cNvSpPr>
          <p:nvPr/>
        </p:nvSpPr>
        <p:spPr bwMode="auto">
          <a:xfrm flipV="1">
            <a:off x="7362825" y="591502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49" name="Line 62"/>
          <p:cNvSpPr>
            <a:spLocks noChangeShapeType="1"/>
          </p:cNvSpPr>
          <p:nvPr/>
        </p:nvSpPr>
        <p:spPr bwMode="auto">
          <a:xfrm flipV="1">
            <a:off x="6523038" y="59769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50" name="Line 63"/>
          <p:cNvSpPr>
            <a:spLocks noChangeShapeType="1"/>
          </p:cNvSpPr>
          <p:nvPr/>
        </p:nvSpPr>
        <p:spPr bwMode="auto">
          <a:xfrm flipV="1">
            <a:off x="7772400" y="6172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51" name="Line 64"/>
          <p:cNvSpPr>
            <a:spLocks noChangeShapeType="1"/>
          </p:cNvSpPr>
          <p:nvPr/>
        </p:nvSpPr>
        <p:spPr bwMode="auto">
          <a:xfrm>
            <a:off x="7010400" y="4800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52" name="Text Box 65"/>
          <p:cNvSpPr txBox="1">
            <a:spLocks noChangeArrowheads="1"/>
          </p:cNvSpPr>
          <p:nvPr/>
        </p:nvSpPr>
        <p:spPr bwMode="auto">
          <a:xfrm>
            <a:off x="5013325" y="4918075"/>
            <a:ext cx="1335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>
                <a:solidFill>
                  <a:schemeClr val="tx1"/>
                </a:solidFill>
                <a:latin typeface="Comic Sans MS" pitchFamily="66" charset="0"/>
              </a:rPr>
              <a:t>Wire plane</a:t>
            </a:r>
          </a:p>
        </p:txBody>
      </p:sp>
      <p:sp>
        <p:nvSpPr>
          <p:cNvPr id="5153" name="Text Box 66"/>
          <p:cNvSpPr txBox="1">
            <a:spLocks noChangeArrowheads="1"/>
          </p:cNvSpPr>
          <p:nvPr/>
        </p:nvSpPr>
        <p:spPr bwMode="auto">
          <a:xfrm>
            <a:off x="4784725" y="5908675"/>
            <a:ext cx="1169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>
                <a:solidFill>
                  <a:schemeClr val="tx1"/>
                </a:solidFill>
                <a:latin typeface="Comic Sans MS" pitchFamily="66" charset="0"/>
              </a:rPr>
              <a:t>Pad plane</a:t>
            </a:r>
          </a:p>
        </p:txBody>
      </p:sp>
      <p:sp>
        <p:nvSpPr>
          <p:cNvPr id="5154" name="Line 67"/>
          <p:cNvSpPr>
            <a:spLocks noChangeShapeType="1"/>
          </p:cNvSpPr>
          <p:nvPr/>
        </p:nvSpPr>
        <p:spPr bwMode="auto">
          <a:xfrm>
            <a:off x="5638800" y="31242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55" name="Line 68"/>
          <p:cNvSpPr>
            <a:spLocks noChangeShapeType="1"/>
          </p:cNvSpPr>
          <p:nvPr/>
        </p:nvSpPr>
        <p:spPr bwMode="auto">
          <a:xfrm>
            <a:off x="5562600" y="23622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56" name="Text Box 9"/>
          <p:cNvSpPr txBox="1">
            <a:spLocks noChangeArrowheads="1"/>
          </p:cNvSpPr>
          <p:nvPr/>
        </p:nvSpPr>
        <p:spPr bwMode="auto">
          <a:xfrm>
            <a:off x="300038" y="6432550"/>
            <a:ext cx="8439150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1400">
                <a:solidFill>
                  <a:schemeClr val="tx1"/>
                </a:solidFill>
                <a:latin typeface="Comic Sans MS" pitchFamily="66" charset="0"/>
              </a:rPr>
              <a:t>From </a:t>
            </a:r>
            <a:r>
              <a:rPr lang="en-US" altLang="ru-RU" sz="1400">
                <a:solidFill>
                  <a:srgbClr val="FFC000"/>
                </a:solidFill>
                <a:latin typeface="Comic Sans MS" pitchFamily="66" charset="0"/>
              </a:rPr>
              <a:t>Harry van der Graaf, NIKHEF, Amsterdam, TIME Workshop, Zürich, Oct 6, 2005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639B9-2DAB-4FDE-9B39-C5007FBA40C9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790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5788025" cy="917575"/>
          </a:xfr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ru-RU" sz="2700" smtClean="0">
                <a:latin typeface="Comic Sans MS" pitchFamily="66" charset="0"/>
              </a:rPr>
              <a:t>Micro Patterned Gaseous Detectors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33400" y="1295400"/>
            <a:ext cx="43434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ru-RU">
                <a:solidFill>
                  <a:schemeClr val="tx1"/>
                </a:solidFill>
                <a:latin typeface="Comic Sans MS" pitchFamily="66" charset="0"/>
              </a:rPr>
              <a:t> High field created by Gas Gain Grids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ru-RU">
                <a:solidFill>
                  <a:schemeClr val="tx1"/>
                </a:solidFill>
                <a:latin typeface="Comic Sans MS" pitchFamily="66" charset="0"/>
              </a:rPr>
              <a:t> Most popular: GEM &amp; Micromegas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371600"/>
            <a:ext cx="193357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285" name="Picture 5" descr="micromegas_princip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4419600" cy="3222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71600"/>
            <a:ext cx="1778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33800"/>
            <a:ext cx="291465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 Box 9"/>
          <p:cNvSpPr txBox="1">
            <a:spLocks noChangeArrowheads="1"/>
          </p:cNvSpPr>
          <p:nvPr/>
        </p:nvSpPr>
        <p:spPr bwMode="auto">
          <a:xfrm>
            <a:off x="381000" y="6124575"/>
            <a:ext cx="8439150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1400">
                <a:solidFill>
                  <a:schemeClr val="tx1"/>
                </a:solidFill>
                <a:latin typeface="Comic Sans MS" pitchFamily="66" charset="0"/>
              </a:rPr>
              <a:t>From </a:t>
            </a:r>
            <a:r>
              <a:rPr lang="en-US" altLang="ru-RU" sz="1400">
                <a:solidFill>
                  <a:srgbClr val="FFC000"/>
                </a:solidFill>
                <a:latin typeface="Comic Sans MS" pitchFamily="66" charset="0"/>
              </a:rPr>
              <a:t>Harry van der Graaf, NIKHEF, Amsterdam, TIME Workshop, Zürich, Oct 6, 2005</a:t>
            </a:r>
          </a:p>
        </p:txBody>
      </p:sp>
      <p:sp>
        <p:nvSpPr>
          <p:cNvPr id="4105" name="Text Box 11"/>
          <p:cNvSpPr txBox="1">
            <a:spLocks noChangeArrowheads="1"/>
          </p:cNvSpPr>
          <p:nvPr/>
        </p:nvSpPr>
        <p:spPr bwMode="auto">
          <a:xfrm>
            <a:off x="6553200" y="1219200"/>
            <a:ext cx="7620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1600">
                <a:solidFill>
                  <a:schemeClr val="tx1"/>
                </a:solidFill>
              </a:rPr>
              <a:t>GEM</a:t>
            </a:r>
          </a:p>
        </p:txBody>
      </p:sp>
      <p:sp>
        <p:nvSpPr>
          <p:cNvPr id="4106" name="Text Box 12"/>
          <p:cNvSpPr txBox="1">
            <a:spLocks noChangeArrowheads="1"/>
          </p:cNvSpPr>
          <p:nvPr/>
        </p:nvSpPr>
        <p:spPr bwMode="auto">
          <a:xfrm>
            <a:off x="4724400" y="3505200"/>
            <a:ext cx="13716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1600">
                <a:solidFill>
                  <a:schemeClr val="tx1"/>
                </a:solidFill>
              </a:rPr>
              <a:t>Micromegas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A6A43-22BC-4F83-A638-708C127A6657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06370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69" name="Text Box 45"/>
          <p:cNvSpPr txBox="1">
            <a:spLocks noChangeArrowheads="1"/>
          </p:cNvSpPr>
          <p:nvPr/>
        </p:nvSpPr>
        <p:spPr bwMode="auto">
          <a:xfrm>
            <a:off x="539552" y="6508749"/>
            <a:ext cx="820891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 b="1" i="1" dirty="0" err="1" smtClean="0">
                <a:solidFill>
                  <a:srgbClr val="0070C0"/>
                </a:solidFill>
              </a:rPr>
              <a:t>O.Bezshyyko</a:t>
            </a:r>
            <a:r>
              <a:rPr lang="en-US" sz="1000" b="1" i="1" dirty="0" smtClean="0">
                <a:solidFill>
                  <a:srgbClr val="0070C0"/>
                </a:solidFill>
              </a:rPr>
              <a:t>, 2-nd </a:t>
            </a:r>
            <a:r>
              <a:rPr lang="en-US" sz="1000" b="1" i="1" dirty="0">
                <a:solidFill>
                  <a:srgbClr val="0070C0"/>
                </a:solidFill>
              </a:rPr>
              <a:t>French-Ukrainian workshop on the instrumentation developments for </a:t>
            </a:r>
            <a:r>
              <a:rPr lang="en-US" sz="1000" b="1" i="1" dirty="0" smtClean="0">
                <a:solidFill>
                  <a:srgbClr val="0070C0"/>
                </a:solidFill>
              </a:rPr>
              <a:t>HEP, </a:t>
            </a:r>
            <a:r>
              <a:rPr lang="en-US" sz="1000" b="1" i="1" dirty="0" smtClean="0">
                <a:solidFill>
                  <a:srgbClr val="0070C0"/>
                </a:solidFill>
              </a:rPr>
              <a:t>October  1-3, </a:t>
            </a:r>
            <a:r>
              <a:rPr lang="en-US" sz="1000" b="1" i="1" dirty="0" err="1" smtClean="0">
                <a:solidFill>
                  <a:srgbClr val="0070C0"/>
                </a:solidFill>
              </a:rPr>
              <a:t>Orsay</a:t>
            </a:r>
            <a:endParaRPr lang="en-US" altLang="ru-RU" sz="1000" b="1" i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5964" y="1196752"/>
            <a:ext cx="875429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Options for a MPGD </a:t>
            </a:r>
            <a:r>
              <a:rPr lang="en-US" dirty="0" smtClean="0"/>
              <a:t>TPC (</a:t>
            </a:r>
            <a:r>
              <a:rPr lang="en-US" sz="1000" dirty="0"/>
              <a:t>Astrid </a:t>
            </a:r>
            <a:r>
              <a:rPr lang="en-US" sz="1000" dirty="0" err="1"/>
              <a:t>M¨unnich</a:t>
            </a:r>
            <a:r>
              <a:rPr lang="en-US" sz="1000" dirty="0"/>
              <a:t> (DESY</a:t>
            </a:r>
            <a:r>
              <a:rPr lang="en-US" sz="1000" dirty="0" smtClean="0"/>
              <a:t>), Large </a:t>
            </a:r>
            <a:r>
              <a:rPr lang="en-US" sz="1000" dirty="0"/>
              <a:t>Prototype TPC for the </a:t>
            </a:r>
            <a:r>
              <a:rPr lang="en-US" sz="1000" dirty="0" smtClean="0"/>
              <a:t>ILC, 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1. Multilayer </a:t>
            </a:r>
            <a:r>
              <a:rPr lang="en-US" dirty="0"/>
              <a:t>GEM with the pads to readout the signal charges spread on the</a:t>
            </a:r>
          </a:p>
          <a:p>
            <a:r>
              <a:rPr lang="en-US" dirty="0"/>
              <a:t>pad plane by the diffusion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2. </a:t>
            </a:r>
            <a:r>
              <a:rPr lang="en-US" dirty="0" err="1" smtClean="0"/>
              <a:t>Micromegas</a:t>
            </a:r>
            <a:r>
              <a:rPr lang="en-US" dirty="0" smtClean="0"/>
              <a:t> </a:t>
            </a:r>
            <a:r>
              <a:rPr lang="en-US" dirty="0"/>
              <a:t>with pads and resistive-anode to spread the very narrow</a:t>
            </a:r>
          </a:p>
          <a:p>
            <a:r>
              <a:rPr lang="en-US" dirty="0"/>
              <a:t>charge on the pad plane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342900" indent="-342900">
              <a:buAutoNum type="arabicPeriod" startAt="3"/>
            </a:pPr>
            <a:r>
              <a:rPr lang="en-US" dirty="0" smtClean="0"/>
              <a:t>Multilayer </a:t>
            </a:r>
            <a:r>
              <a:rPr lang="en-US" dirty="0"/>
              <a:t>GEM with pixel readout. </a:t>
            </a:r>
            <a:endParaRPr lang="en-US" dirty="0" smtClean="0"/>
          </a:p>
          <a:p>
            <a:pPr marL="342900" indent="-342900">
              <a:buAutoNum type="arabicPeriod" startAt="3"/>
            </a:pPr>
            <a:endParaRPr lang="en-US" dirty="0"/>
          </a:p>
          <a:p>
            <a:pPr marL="342900" indent="-342900">
              <a:buAutoNum type="arabicPeriod" startAt="3"/>
            </a:pPr>
            <a:r>
              <a:rPr lang="en-US" b="1" dirty="0" err="1">
                <a:solidFill>
                  <a:srgbClr val="FF0000"/>
                </a:solidFill>
              </a:rPr>
              <a:t>Micromegas</a:t>
            </a:r>
            <a:r>
              <a:rPr lang="en-US" b="1" dirty="0">
                <a:solidFill>
                  <a:srgbClr val="FF0000"/>
                </a:solidFill>
              </a:rPr>
              <a:t> mesh with pixel readout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70658" name="Picture 2" descr="A Time Projection Chamber for a future Linear Colli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58" y="143039"/>
            <a:ext cx="85725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ingrid on medipix9"/>
          <p:cNvPicPr>
            <a:picLocks noChangeAspect="1" noChangeArrowheads="1"/>
          </p:cNvPicPr>
          <p:nvPr/>
        </p:nvPicPr>
        <p:blipFill>
          <a:blip r:embed="rId4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29" y="4349234"/>
            <a:ext cx="1845166" cy="144075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237129" y="4409035"/>
            <a:ext cx="1828575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GB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“</a:t>
            </a:r>
            <a:r>
              <a:rPr lang="en-GB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InGrid</a:t>
            </a:r>
            <a:r>
              <a:rPr lang="en-GB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” Concept:</a:t>
            </a:r>
          </a:p>
        </p:txBody>
      </p:sp>
      <p:grpSp>
        <p:nvGrpSpPr>
          <p:cNvPr id="8" name="Group 50"/>
          <p:cNvGrpSpPr>
            <a:grpSpLocks/>
          </p:cNvGrpSpPr>
          <p:nvPr/>
        </p:nvGrpSpPr>
        <p:grpSpPr bwMode="auto">
          <a:xfrm>
            <a:off x="2677713" y="4289158"/>
            <a:ext cx="2838029" cy="2182202"/>
            <a:chOff x="32" y="-65"/>
            <a:chExt cx="5828" cy="4125"/>
          </a:xfrm>
        </p:grpSpPr>
        <p:pic>
          <p:nvPicPr>
            <p:cNvPr id="9" name="Picture 5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" y="784"/>
              <a:ext cx="5245" cy="3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Group 52"/>
            <p:cNvGrpSpPr>
              <a:grpSpLocks/>
            </p:cNvGrpSpPr>
            <p:nvPr/>
          </p:nvGrpSpPr>
          <p:grpSpPr bwMode="auto">
            <a:xfrm>
              <a:off x="655" y="-65"/>
              <a:ext cx="5205" cy="1363"/>
              <a:chOff x="494" y="327"/>
              <a:chExt cx="5205" cy="1363"/>
            </a:xfrm>
          </p:grpSpPr>
          <p:sp>
            <p:nvSpPr>
              <p:cNvPr id="12" name="Line 53"/>
              <p:cNvSpPr>
                <a:spLocks noChangeShapeType="1"/>
              </p:cNvSpPr>
              <p:nvPr/>
            </p:nvSpPr>
            <p:spPr bwMode="auto">
              <a:xfrm flipH="1">
                <a:off x="495" y="331"/>
                <a:ext cx="1152" cy="13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Line 54"/>
              <p:cNvSpPr>
                <a:spLocks noChangeShapeType="1"/>
              </p:cNvSpPr>
              <p:nvPr/>
            </p:nvSpPr>
            <p:spPr bwMode="auto">
              <a:xfrm flipH="1">
                <a:off x="4545" y="348"/>
                <a:ext cx="1154" cy="1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Line 55"/>
              <p:cNvSpPr>
                <a:spLocks noChangeShapeType="1"/>
              </p:cNvSpPr>
              <p:nvPr/>
            </p:nvSpPr>
            <p:spPr bwMode="auto">
              <a:xfrm flipH="1" flipV="1">
                <a:off x="1644" y="327"/>
                <a:ext cx="4051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Line 56"/>
              <p:cNvSpPr>
                <a:spLocks noChangeShapeType="1"/>
              </p:cNvSpPr>
              <p:nvPr/>
            </p:nvSpPr>
            <p:spPr bwMode="auto">
              <a:xfrm flipH="1" flipV="1">
                <a:off x="494" y="1661"/>
                <a:ext cx="4061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" name="Line 57"/>
            <p:cNvSpPr>
              <a:spLocks noChangeShapeType="1"/>
            </p:cNvSpPr>
            <p:nvPr/>
          </p:nvSpPr>
          <p:spPr bwMode="auto">
            <a:xfrm flipH="1" flipV="1">
              <a:off x="831" y="615"/>
              <a:ext cx="406" cy="24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" name="Text Box 58"/>
          <p:cNvSpPr txBox="1">
            <a:spLocks noChangeArrowheads="1"/>
          </p:cNvSpPr>
          <p:nvPr/>
        </p:nvSpPr>
        <p:spPr bwMode="auto">
          <a:xfrm>
            <a:off x="3188290" y="6225139"/>
            <a:ext cx="97599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1000" b="0" dirty="0"/>
              <a:t>CMOS chip</a:t>
            </a:r>
          </a:p>
        </p:txBody>
      </p:sp>
      <p:sp>
        <p:nvSpPr>
          <p:cNvPr id="3" name="Rectangle 2"/>
          <p:cNvSpPr/>
          <p:nvPr/>
        </p:nvSpPr>
        <p:spPr>
          <a:xfrm>
            <a:off x="2157583" y="5389108"/>
            <a:ext cx="42672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1000" dirty="0"/>
              <a:t>Grid</a:t>
            </a:r>
            <a:endParaRPr lang="en-US" altLang="ru-RU" sz="10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516361" y="5529884"/>
            <a:ext cx="322704" cy="105445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732672" y="5772753"/>
            <a:ext cx="9450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1000" dirty="0"/>
              <a:t>Supporting pillar</a:t>
            </a:r>
            <a:endParaRPr lang="en-US" altLang="ru-RU" sz="10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584303" y="5972808"/>
            <a:ext cx="581349" cy="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727871" y="6201766"/>
            <a:ext cx="7088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1000" dirty="0"/>
              <a:t>Pixel pad</a:t>
            </a:r>
            <a:endParaRPr lang="en-US" altLang="ru-RU" sz="1000" dirty="0"/>
          </a:p>
        </p:txBody>
      </p:sp>
      <p:cxnSp>
        <p:nvCxnSpPr>
          <p:cNvPr id="25" name="Straight Arrow Connector 24"/>
          <p:cNvCxnSpPr>
            <a:stCxn id="20" idx="3"/>
          </p:cNvCxnSpPr>
          <p:nvPr/>
        </p:nvCxnSpPr>
        <p:spPr>
          <a:xfrm flipV="1">
            <a:off x="2436719" y="6172863"/>
            <a:ext cx="544373" cy="152014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520" y="4906331"/>
            <a:ext cx="1912800" cy="143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A6A43-22BC-4F83-A638-708C127A6657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670" y="3120580"/>
            <a:ext cx="328930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678" y="4906331"/>
            <a:ext cx="1363056" cy="93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Arrow Connector 32"/>
          <p:cNvCxnSpPr/>
          <p:nvPr/>
        </p:nvCxnSpPr>
        <p:spPr>
          <a:xfrm>
            <a:off x="7460003" y="5512218"/>
            <a:ext cx="290675" cy="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2" idx="0"/>
          </p:cNvCxnSpPr>
          <p:nvPr/>
        </p:nvCxnSpPr>
        <p:spPr>
          <a:xfrm flipV="1">
            <a:off x="8432206" y="4349234"/>
            <a:ext cx="100234" cy="557097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35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69" name="Text Box 45"/>
          <p:cNvSpPr txBox="1">
            <a:spLocks noChangeArrowheads="1"/>
          </p:cNvSpPr>
          <p:nvPr/>
        </p:nvSpPr>
        <p:spPr bwMode="auto">
          <a:xfrm>
            <a:off x="539552" y="6592728"/>
            <a:ext cx="820891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 b="1" i="1" dirty="0" err="1" smtClean="0">
                <a:solidFill>
                  <a:srgbClr val="0070C0"/>
                </a:solidFill>
              </a:rPr>
              <a:t>O.Bezshyyko</a:t>
            </a:r>
            <a:r>
              <a:rPr lang="en-US" sz="1000" b="1" i="1" dirty="0" smtClean="0">
                <a:solidFill>
                  <a:srgbClr val="0070C0"/>
                </a:solidFill>
              </a:rPr>
              <a:t>, 2-nd </a:t>
            </a:r>
            <a:r>
              <a:rPr lang="en-US" sz="1000" b="1" i="1" dirty="0">
                <a:solidFill>
                  <a:srgbClr val="0070C0"/>
                </a:solidFill>
              </a:rPr>
              <a:t>French-Ukrainian workshop on the instrumentation developments for </a:t>
            </a:r>
            <a:r>
              <a:rPr lang="en-US" sz="1000" b="1" i="1" dirty="0" smtClean="0">
                <a:solidFill>
                  <a:srgbClr val="0070C0"/>
                </a:solidFill>
              </a:rPr>
              <a:t>HEP, </a:t>
            </a:r>
            <a:r>
              <a:rPr lang="en-US" sz="1000" b="1" i="1" dirty="0" smtClean="0">
                <a:solidFill>
                  <a:srgbClr val="0070C0"/>
                </a:solidFill>
              </a:rPr>
              <a:t>October  1-3, </a:t>
            </a:r>
            <a:r>
              <a:rPr lang="en-US" sz="1000" b="1" i="1" dirty="0" err="1" smtClean="0">
                <a:solidFill>
                  <a:srgbClr val="0070C0"/>
                </a:solidFill>
              </a:rPr>
              <a:t>Orsay</a:t>
            </a:r>
            <a:endParaRPr lang="en-US" altLang="ru-RU" sz="1000" b="1" i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0658" name="Picture 2" descr="A Time Projection Chamber for a future Linear Colli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58" y="143039"/>
            <a:ext cx="85725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A6A43-22BC-4F83-A638-708C127A6657}" type="slidenum">
              <a:rPr lang="ru-RU" altLang="ru-RU" smtClean="0"/>
              <a:pPr>
                <a:defRPr/>
              </a:pPr>
              <a:t>9</a:t>
            </a:fld>
            <a:endParaRPr lang="ru-RU" altLang="ru-RU" dirty="0"/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678" y="4906331"/>
            <a:ext cx="1363056" cy="93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Arrow Connector 32"/>
          <p:cNvCxnSpPr/>
          <p:nvPr/>
        </p:nvCxnSpPr>
        <p:spPr>
          <a:xfrm>
            <a:off x="7460003" y="5512218"/>
            <a:ext cx="290675" cy="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2" idx="0"/>
          </p:cNvCxnSpPr>
          <p:nvPr/>
        </p:nvCxnSpPr>
        <p:spPr>
          <a:xfrm flipV="1">
            <a:off x="8432206" y="4349234"/>
            <a:ext cx="100234" cy="557097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3186361" cy="208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478" y="2924944"/>
            <a:ext cx="2393530" cy="170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878" y="4221088"/>
            <a:ext cx="2836251" cy="21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519" y="1084271"/>
            <a:ext cx="2466717" cy="192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63888" y="1444134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Setup at DESY</a:t>
            </a:r>
            <a:endParaRPr lang="ru-RU" dirty="0"/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20" y="4077072"/>
            <a:ext cx="2775981" cy="208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250478" y="6346506"/>
            <a:ext cx="35012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Michael Lupberger DPG Mainz 2014</a:t>
            </a:r>
            <a:endParaRPr lang="ru-RU" sz="1600" dirty="0"/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384" y="4956348"/>
            <a:ext cx="1184690" cy="88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398" y="3106222"/>
            <a:ext cx="328930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66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4829</TotalTime>
  <Words>1674</Words>
  <Application>Microsoft Office PowerPoint</Application>
  <PresentationFormat>On-screen Show (4:3)</PresentationFormat>
  <Paragraphs>350</Paragraphs>
  <Slides>38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Оформление по умолчанию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Micro Patterned Gaseous Detectors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Octoboard - University of Bonn Simulations (autumn 2013 – spring 2014) </vt:lpstr>
      <vt:lpstr> Field cage in CST</vt:lpstr>
      <vt:lpstr>Chip geometry</vt:lpstr>
      <vt:lpstr>Distortion of voltage and electron path (using "A Garﬁeld++ interface for CST TM“, K.Zenker, LC Notes. LC-TOOL-2013-022, 8p.(http://www-ﬂc.desy.de/lcnotes/))</vt:lpstr>
      <vt:lpstr>Distortion of voltage and electron path</vt:lpstr>
      <vt:lpstr>Sensitive area</vt:lpstr>
      <vt:lpstr>Shifting of chips in the simulation</vt:lpstr>
      <vt:lpstr>Distorted field</vt:lpstr>
      <vt:lpstr>PowerPoint Presentation</vt:lpstr>
      <vt:lpstr>Combining of several volumes</vt:lpstr>
      <vt:lpstr>"SLIT STRIP“ SHIELDING</vt:lpstr>
      <vt:lpstr>Geometry</vt:lpstr>
      <vt:lpstr>Relative position</vt:lpstr>
      <vt:lpstr>Fields</vt:lpstr>
      <vt:lpstr>Without shielding, B = 4 T</vt:lpstr>
      <vt:lpstr>Trajectories in the field [cm]</vt:lpstr>
      <vt:lpstr>Trajectories in the field. Without shielding [cm]</vt:lpstr>
      <vt:lpstr>Trajectories in the field. Shielding [cm]</vt:lpstr>
      <vt:lpstr>Plans</vt:lpstr>
      <vt:lpstr>Conclusions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user</cp:lastModifiedBy>
  <cp:revision>470</cp:revision>
  <dcterms:created xsi:type="dcterms:W3CDTF">2009-05-21T12:36:23Z</dcterms:created>
  <dcterms:modified xsi:type="dcterms:W3CDTF">2014-10-01T14:15:15Z</dcterms:modified>
</cp:coreProperties>
</file>