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handoutMasterIdLst>
    <p:handoutMasterId r:id="rId18"/>
  </p:handoutMasterIdLst>
  <p:sldIdLst>
    <p:sldId id="256" r:id="rId3"/>
    <p:sldId id="267" r:id="rId4"/>
    <p:sldId id="277" r:id="rId5"/>
    <p:sldId id="279" r:id="rId6"/>
    <p:sldId id="280" r:id="rId7"/>
    <p:sldId id="273" r:id="rId8"/>
    <p:sldId id="281" r:id="rId9"/>
    <p:sldId id="283" r:id="rId10"/>
    <p:sldId id="284" r:id="rId11"/>
    <p:sldId id="285" r:id="rId12"/>
    <p:sldId id="286" r:id="rId13"/>
    <p:sldId id="287" r:id="rId14"/>
    <p:sldId id="288" r:id="rId15"/>
    <p:sldId id="289" r:id="rId16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DC"/>
    <a:srgbClr val="FFFF00"/>
    <a:srgbClr val="CCFFFF"/>
    <a:srgbClr val="66FFFF"/>
    <a:srgbClr val="FF0000"/>
    <a:srgbClr val="FF33CC"/>
    <a:srgbClr val="33CC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60" autoAdjust="0"/>
  </p:normalViewPr>
  <p:slideViewPr>
    <p:cSldViewPr>
      <p:cViewPr varScale="1">
        <p:scale>
          <a:sx n="84" d="100"/>
          <a:sy n="84" d="100"/>
        </p:scale>
        <p:origin x="144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1020" y="-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>
            <a:lvl1pPr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00" y="0"/>
            <a:ext cx="4300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>
            <a:lvl1pPr algn="r"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05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b" anchorCtr="0" compatLnSpc="1">
            <a:prstTxWarp prst="textNoShape">
              <a:avLst/>
            </a:prstTxWarp>
          </a:bodyPr>
          <a:lstStyle>
            <a:lvl1pPr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00" y="6456363"/>
            <a:ext cx="43005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2D2EC90-8FCF-42CF-80B9-94FB644343C2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000942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>
            <a:lvl1pPr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100" y="0"/>
            <a:ext cx="4300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>
            <a:lvl1pPr algn="r"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394075" cy="2546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28975"/>
            <a:ext cx="727868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05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b" anchorCtr="0" compatLnSpc="1">
            <a:prstTxWarp prst="textNoShape">
              <a:avLst/>
            </a:prstTxWarp>
          </a:bodyPr>
          <a:lstStyle>
            <a:lvl1pPr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100" y="6456363"/>
            <a:ext cx="43005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4D44A6D-DCE1-49C4-B6DD-A615BA1DFC40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765344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D20568-61B0-4643-A49A-1807700C1198}" type="slidenum">
              <a:rPr lang="en-GB" altLang="fr-FR" smtClean="0"/>
              <a:pPr>
                <a:spcBef>
                  <a:spcPct val="0"/>
                </a:spcBef>
              </a:pPr>
              <a:t>1</a:t>
            </a:fld>
            <a:endParaRPr lang="en-GB" altLang="fr-FR" smtClean="0"/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24551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A414CAB-3994-4B40-9894-C520A8B96024}" type="slidenum">
              <a:rPr lang="en-GB" altLang="fr-FR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n-GB" altLang="fr-FR" sz="1200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1547395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19E04E9-A9D8-40AF-A14C-094E4FE687CA}" type="slidenum">
              <a:rPr lang="en-GB" altLang="fr-FR" sz="1200" b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en-GB" altLang="fr-FR" sz="1200" b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/>
            <a:fld id="{31C00F55-66FB-4126-AC1E-557D58972F5C}" type="slidenum">
              <a:rPr lang="en-GB" altLang="fr-FR" sz="1200"/>
              <a:pPr algn="r"/>
              <a:t>11</a:t>
            </a:fld>
            <a:endParaRPr lang="en-GB" altLang="fr-FR" sz="1200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9299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CDC2DF0-1285-4554-8212-39E5768377E4}" type="slidenum">
              <a:rPr lang="en-GB" altLang="fr-FR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GB" altLang="fr-FR" sz="1200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/>
            <a:fld id="{E21C1ECC-BF2B-4B89-85A9-50A430EA112D}" type="slidenum">
              <a:rPr lang="en-GB" altLang="fr-FR" sz="1200" b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r"/>
              <a:t>13</a:t>
            </a:fld>
            <a:endParaRPr lang="en-GB" altLang="fr-FR" sz="1200" b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093839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1189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526477-DF31-4348-A276-DF9CA930898E}" type="slidenum">
              <a:rPr lang="en-GB" altLang="fr-FR" smtClean="0"/>
              <a:pPr>
                <a:spcBef>
                  <a:spcPct val="0"/>
                </a:spcBef>
              </a:pPr>
              <a:t>2</a:t>
            </a:fld>
            <a:endParaRPr lang="en-GB" altLang="fr-FR" smtClean="0"/>
          </a:p>
        </p:txBody>
      </p:sp>
      <p:sp>
        <p:nvSpPr>
          <p:cNvPr id="194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45001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18AC533-D01D-46D9-A812-00C284DC48A7}" type="slidenum">
              <a:rPr lang="en-GB" altLang="fr-FR" sz="1200" b="0" smtClean="0">
                <a:latin typeface="Times New Roman" panose="02020603050405020304" pitchFamily="18" charset="0"/>
              </a:rPr>
              <a:pPr/>
              <a:t>3</a:t>
            </a:fld>
            <a:endParaRPr lang="en-GB" altLang="fr-FR" sz="1200" b="0" smtClean="0">
              <a:latin typeface="Times New Roman" panose="02020603050405020304" pitchFamily="18" charset="0"/>
            </a:endParaRPr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/>
            <a:fld id="{6E08ABB9-A98B-4998-8EAE-8C4283DA6399}" type="slidenum">
              <a:rPr lang="en-GB" altLang="fr-FR" sz="1200"/>
              <a:pPr algn="r"/>
              <a:t>3</a:t>
            </a:fld>
            <a:endParaRPr lang="en-GB" altLang="fr-FR" sz="1200"/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28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/>
            <a:fld id="{D705E113-AD47-4CBE-9AD0-944896507642}" type="slidenum">
              <a:rPr lang="en-GB" altLang="fr-FR" sz="1200"/>
              <a:pPr algn="r"/>
              <a:t>4</a:t>
            </a:fld>
            <a:endParaRPr lang="en-GB" altLang="fr-FR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27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/>
            <a:fld id="{3443E345-A343-4F4C-A155-0B0F99603E08}" type="slidenum">
              <a:rPr lang="en-GB" altLang="fr-FR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r"/>
              <a:t>5</a:t>
            </a:fld>
            <a:endParaRPr lang="en-GB" altLang="fr-FR" sz="12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/>
            <a:fld id="{C9990564-4BD5-4CCF-A4DC-EC2B49F1C137}" type="slidenum">
              <a:rPr lang="en-GB" altLang="fr-FR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r" eaLnBrk="1" hangingPunct="1"/>
              <a:t>5</a:t>
            </a:fld>
            <a:endParaRPr lang="en-GB" altLang="fr-FR" sz="12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2321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89B8BBA-E51F-4215-8023-C3DDEA6A5DF7}" type="slidenum">
              <a:rPr lang="fr-FR" altLang="fr-FR" sz="1200" b="0" smtClean="0">
                <a:latin typeface="Times New Roman" panose="02020603050405020304" pitchFamily="18" charset="0"/>
              </a:rPr>
              <a:pPr/>
              <a:t>6</a:t>
            </a:fld>
            <a:endParaRPr lang="fr-FR" altLang="fr-FR" sz="1200" b="0" smtClean="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2765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200" b="0" smtClean="0">
                <a:latin typeface="Times New Roman" panose="02020603050405020304" pitchFamily="18" charset="0"/>
              </a:rPr>
              <a:t>28/11/11 Journée  projets </a:t>
            </a:r>
          </a:p>
        </p:txBody>
      </p:sp>
    </p:spTree>
    <p:extLst>
      <p:ext uri="{BB962C8B-B14F-4D97-AF65-F5344CB8AC3E}">
        <p14:creationId xmlns:p14="http://schemas.microsoft.com/office/powerpoint/2010/main" val="410111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C389173-95D2-442D-AA67-FD30D5802BE9}" type="slidenum">
              <a:rPr lang="fr-FR" altLang="fr-FR" sz="1200" b="0" smtClean="0">
                <a:latin typeface="Times New Roman" panose="02020603050405020304" pitchFamily="18" charset="0"/>
              </a:rPr>
              <a:pPr/>
              <a:t>7</a:t>
            </a:fld>
            <a:endParaRPr lang="fr-FR" altLang="fr-FR" sz="1200" b="0" smtClean="0"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2970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200" b="0" smtClean="0">
                <a:latin typeface="Times New Roman" panose="02020603050405020304" pitchFamily="18" charset="0"/>
              </a:rPr>
              <a:t>28/11/11 Journée  projets </a:t>
            </a:r>
          </a:p>
        </p:txBody>
      </p:sp>
    </p:spTree>
    <p:extLst>
      <p:ext uri="{BB962C8B-B14F-4D97-AF65-F5344CB8AC3E}">
        <p14:creationId xmlns:p14="http://schemas.microsoft.com/office/powerpoint/2010/main" val="280458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DF199EA-2E09-4501-8F12-402D32585E87}" type="slidenum">
              <a:rPr lang="fr-FR" altLang="fr-FR" sz="1200" b="0" smtClean="0">
                <a:latin typeface="Times New Roman" panose="02020603050405020304" pitchFamily="18" charset="0"/>
              </a:rPr>
              <a:pPr/>
              <a:t>8</a:t>
            </a:fld>
            <a:endParaRPr lang="fr-FR" altLang="fr-FR" sz="1200" b="0" smtClean="0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3174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200" b="0" smtClean="0">
                <a:latin typeface="Times New Roman" panose="02020603050405020304" pitchFamily="18" charset="0"/>
              </a:rPr>
              <a:t>28/11/11 Journée  projets </a:t>
            </a:r>
          </a:p>
        </p:txBody>
      </p:sp>
    </p:spTree>
    <p:extLst>
      <p:ext uri="{BB962C8B-B14F-4D97-AF65-F5344CB8AC3E}">
        <p14:creationId xmlns:p14="http://schemas.microsoft.com/office/powerpoint/2010/main" val="16385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71F3B6C-B101-4167-97DD-43917D1D4FA1}" type="slidenum">
              <a:rPr lang="fr-FR" altLang="fr-FR" sz="1200" b="0" smtClean="0">
                <a:latin typeface="Times New Roman" panose="02020603050405020304" pitchFamily="18" charset="0"/>
              </a:rPr>
              <a:pPr/>
              <a:t>9</a:t>
            </a:fld>
            <a:endParaRPr lang="fr-FR" altLang="fr-FR" sz="1200" b="0" smtClean="0"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3379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0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200" b="0" smtClean="0">
                <a:latin typeface="Times New Roman" panose="02020603050405020304" pitchFamily="18" charset="0"/>
              </a:rPr>
              <a:t>28/11/11 Journée  projets </a:t>
            </a:r>
          </a:p>
        </p:txBody>
      </p:sp>
    </p:spTree>
    <p:extLst>
      <p:ext uri="{BB962C8B-B14F-4D97-AF65-F5344CB8AC3E}">
        <p14:creationId xmlns:p14="http://schemas.microsoft.com/office/powerpoint/2010/main" val="317144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5A486-0DC1-4247-B09A-A0F0E55AB0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322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BA45-C9B7-4C12-BC93-2D392A0B133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127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0AF10-DFD0-430F-A193-D39F888D4B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0467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defRPr/>
            </a:pPr>
            <a:endParaRPr kumimoji="1" lang="fr-FR" altLang="fr-FR" sz="2400" b="0" smtClean="0">
              <a:solidFill>
                <a:srgbClr val="000000"/>
              </a:solidFill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endParaRPr lang="fr-FR" altLang="fr-FR" sz="2400" b="0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L'AIN et le CERN - 9 nov. 2011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E5F495D-FEB3-4DB2-B06C-A134DBFE90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49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2ED15810-60B8-4916-8306-C00B57BA0F0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4ECC7481-9F9D-4D15-B4AE-202EE5CACCB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0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ADCECC5-703E-45E5-921E-2052601A96D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51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E814900-642A-4E09-88B7-35896B9396D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07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8B981E0-D34A-4646-BAED-51533BEB4ED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15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90407BC-AD03-4BD4-8366-53968D143C2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13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6C2A2EF-C9DB-4F2D-ABAE-45C1DB3B619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5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F2851-BB6F-430F-8A77-2FF90F98CE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2983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0C2354D-44C2-4694-9260-8FC75F9E654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04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EED2A62-9197-45E5-A031-1547701B0E8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5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B4203BE-609C-4742-9977-E7E7D85938B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59AF8-BB75-44D6-B468-DD543E57F8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510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F99AA-CF2B-4838-BC8D-B45AF52A06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605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38C07-434B-48D6-BFDD-538462D31D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118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CB50A-E513-4BF4-B96F-E6359B00DC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160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C40C1-AD82-46D9-9269-6E97E0AC39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686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C370B-8977-4D68-A349-03E1A38B51C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640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8B58-23BA-44E7-804A-BFF5C7F1243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0292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GB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GB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501209-A8D9-48E6-A041-628A606D8F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2051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/>
              <a:t>L'AIN et le CERN - 9 nov.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5CC24AE-0417-4FE0-905A-8849366D48A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pic>
        <p:nvPicPr>
          <p:cNvPr id="2054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117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5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defRPr/>
            </a:pPr>
            <a:endParaRPr kumimoji="1" lang="fr-FR" altLang="fr-FR" sz="2400" b="0" smtClean="0">
              <a:solidFill>
                <a:srgbClr val="000000"/>
              </a:solidFill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 b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058" name="Picture 9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389688"/>
            <a:ext cx="387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serin@lal.in2p3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26988"/>
            <a:ext cx="9161463" cy="68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-17463" y="6176963"/>
            <a:ext cx="916146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L. Serin LAL /Orsay   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serin@lal.in2p3.fr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   26/01/15 </a:t>
            </a:r>
          </a:p>
          <a:p>
            <a:pPr eaLnBrk="1" hangingPunct="1"/>
            <a:endParaRPr lang="fr-FR" alt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-26988"/>
            <a:ext cx="23050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7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Rectangle 8"/>
          <p:cNvSpPr>
            <a:spLocks noChangeArrowheads="1"/>
          </p:cNvSpPr>
          <p:nvPr/>
        </p:nvSpPr>
        <p:spPr bwMode="auto">
          <a:xfrm>
            <a:off x="5457825" y="5514975"/>
            <a:ext cx="2466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GB" sz="18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LHC </a:t>
            </a:r>
            <a:r>
              <a:rPr lang="en-GB" sz="1800" dirty="0" err="1">
                <a:solidFill>
                  <a:srgbClr val="FFFFFF"/>
                </a:solidFill>
                <a:latin typeface="Arial" charset="0"/>
                <a:ea typeface="ＭＳ Ｐゴシック" charset="-128"/>
              </a:rPr>
              <a:t>anneau</a:t>
            </a:r>
            <a:r>
              <a:rPr lang="en-GB" sz="18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 principal: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sz="16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27 km </a:t>
            </a:r>
            <a:r>
              <a:rPr lang="en-GB" sz="1600" dirty="0" err="1">
                <a:solidFill>
                  <a:srgbClr val="FFFFFF"/>
                </a:solidFill>
                <a:latin typeface="Arial" charset="0"/>
                <a:ea typeface="ＭＳ Ｐゴシック" charset="-128"/>
              </a:rPr>
              <a:t>circonf</a:t>
            </a:r>
            <a:r>
              <a:rPr lang="fr-FR" sz="1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é</a:t>
            </a:r>
            <a:r>
              <a:rPr lang="en-GB" sz="1600" dirty="0" err="1">
                <a:solidFill>
                  <a:srgbClr val="FFFFFF"/>
                </a:solidFill>
                <a:latin typeface="Arial" charset="0"/>
                <a:ea typeface="ＭＳ Ｐゴシック" charset="-128"/>
              </a:rPr>
              <a:t>rence</a:t>
            </a:r>
            <a:endParaRPr lang="en-GB" sz="20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34820" name="Straight Arrow Connector 4"/>
          <p:cNvCxnSpPr>
            <a:cxnSpLocks noChangeShapeType="1"/>
          </p:cNvCxnSpPr>
          <p:nvPr/>
        </p:nvCxnSpPr>
        <p:spPr bwMode="auto">
          <a:xfrm>
            <a:off x="7308850" y="981075"/>
            <a:ext cx="142875" cy="19431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1187450" y="187325"/>
            <a:ext cx="7815263" cy="762000"/>
          </a:xfrm>
        </p:spPr>
        <p:txBody>
          <a:bodyPr/>
          <a:lstStyle/>
          <a:p>
            <a:pPr algn="r"/>
            <a:r>
              <a:rPr lang="en-GB" altLang="fr-FR" smtClean="0">
                <a:solidFill>
                  <a:srgbClr val="FFFF00"/>
                </a:solidFill>
              </a:rPr>
              <a:t>Les machines</a:t>
            </a:r>
          </a:p>
        </p:txBody>
      </p:sp>
      <p:cxnSp>
        <p:nvCxnSpPr>
          <p:cNvPr id="34822" name="Straight Arrow Connector 13"/>
          <p:cNvCxnSpPr>
            <a:cxnSpLocks noChangeShapeType="1"/>
          </p:cNvCxnSpPr>
          <p:nvPr/>
        </p:nvCxnSpPr>
        <p:spPr bwMode="auto">
          <a:xfrm flipH="1">
            <a:off x="6300788" y="981075"/>
            <a:ext cx="1008062" cy="423862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3" name="Straight Arrow Connector 15"/>
          <p:cNvCxnSpPr>
            <a:cxnSpLocks noChangeShapeType="1"/>
          </p:cNvCxnSpPr>
          <p:nvPr/>
        </p:nvCxnSpPr>
        <p:spPr bwMode="auto">
          <a:xfrm flipH="1">
            <a:off x="6588125" y="981075"/>
            <a:ext cx="728663" cy="230346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0"/>
            <a:ext cx="49784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76200"/>
            <a:ext cx="9036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GB" b="0" kern="0" dirty="0">
                <a:solidFill>
                  <a:srgbClr val="FCF933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nouvelle ère pour la science fondamentale</a:t>
            </a:r>
            <a:endParaRPr lang="en-GB" b="0" kern="0" dirty="0">
              <a:solidFill>
                <a:schemeClr val="hlink"/>
              </a:solidFill>
              <a:effectLst>
                <a:outerShdw blurRad="50800" dist="38100" dir="2700000">
                  <a:srgbClr val="000000"/>
                </a:outerShdw>
              </a:effectLst>
              <a:latin typeface="Arial" panose="020B0604020202020204" pitchFamily="34" charset="0"/>
              <a:ea typeface="ＭＳ Ｐゴシック" pitchFamily="-111" charset="-128"/>
              <a:cs typeface="Arial" panose="020B0604020202020204" pitchFamily="34" charset="0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3581400"/>
            <a:ext cx="91440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Exploration de nouveaux territoires de l’énergie</a:t>
            </a:r>
          </a:p>
          <a:p>
            <a:pPr algn="ctr">
              <a:lnSpc>
                <a:spcPct val="90000"/>
              </a:lnSpc>
              <a:defRPr/>
            </a:pPr>
            <a:r>
              <a:rPr lang="fr-FR" dirty="0">
                <a:solidFill>
                  <a:srgbClr val="FCF933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dans les collisions</a:t>
            </a:r>
            <a:r>
              <a:rPr lang="en-GB" dirty="0">
                <a:solidFill>
                  <a:srgbClr val="FCF933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 p-p and </a:t>
            </a:r>
            <a:r>
              <a:rPr lang="en-GB" dirty="0" err="1">
                <a:solidFill>
                  <a:srgbClr val="FCF933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Pb-Pb</a:t>
            </a:r>
            <a:endParaRPr lang="en-GB" dirty="0">
              <a:solidFill>
                <a:srgbClr val="FCF933"/>
              </a:solidFill>
              <a:effectLst>
                <a:outerShdw blurRad="50800" dist="38100" dir="2700000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36869" name="Picture 42" descr="0510028_03-A4-at-144-dp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648200"/>
            <a:ext cx="2947987" cy="1935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973388" y="4648200"/>
            <a:ext cx="23272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800" dirty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LHC ring: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1800" dirty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27 km circumference</a:t>
            </a:r>
            <a:endParaRPr lang="en-GB" sz="1800" dirty="0"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1676400"/>
            <a:ext cx="2667000" cy="2438400"/>
            <a:chOff x="288" y="1072"/>
            <a:chExt cx="1680" cy="1536"/>
          </a:xfrm>
        </p:grpSpPr>
        <p:sp>
          <p:nvSpPr>
            <p:cNvPr id="36893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894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895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7035800" y="3733800"/>
            <a:ext cx="1955800" cy="1830388"/>
            <a:chOff x="304" y="2344"/>
            <a:chExt cx="1232" cy="1153"/>
          </a:xfrm>
        </p:grpSpPr>
        <p:sp>
          <p:nvSpPr>
            <p:cNvPr id="36888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36889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890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36881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6884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6885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886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36882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6477000" y="762000"/>
            <a:ext cx="2667000" cy="2286000"/>
            <a:chOff x="3408" y="2112"/>
            <a:chExt cx="1680" cy="1440"/>
          </a:xfrm>
        </p:grpSpPr>
        <p:grpSp>
          <p:nvGrpSpPr>
            <p:cNvPr id="36875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6877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6878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879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</a:rPr>
                <a:t>ATLAS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3492500" y="3213100"/>
            <a:ext cx="2339975" cy="1698625"/>
          </a:xfrm>
          <a:prstGeom prst="roundRect">
            <a:avLst/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915" name="Title 1"/>
          <p:cNvSpPr>
            <a:spLocks noGrp="1"/>
          </p:cNvSpPr>
          <p:nvPr>
            <p:ph type="title" idx="4294967295"/>
          </p:nvPr>
        </p:nvSpPr>
        <p:spPr>
          <a:xfrm>
            <a:off x="1163638" y="128588"/>
            <a:ext cx="7116762" cy="558800"/>
          </a:xfrm>
        </p:spPr>
        <p:txBody>
          <a:bodyPr/>
          <a:lstStyle/>
          <a:p>
            <a:pPr algn="ctr"/>
            <a:r>
              <a:rPr lang="fr-FR" altLang="fr-FR" sz="2800" b="1" smtClean="0"/>
              <a:t>Le programme non-LHC au CERN </a:t>
            </a:r>
            <a:endParaRPr lang="en-GB" altLang="fr-FR" sz="2800" b="1" smtClean="0"/>
          </a:p>
        </p:txBody>
      </p:sp>
      <p:sp>
        <p:nvSpPr>
          <p:cNvPr id="4" name="Rounded Rectangle 3"/>
          <p:cNvSpPr/>
          <p:nvPr/>
        </p:nvSpPr>
        <p:spPr>
          <a:xfrm>
            <a:off x="3492500" y="1484313"/>
            <a:ext cx="2217738" cy="1554162"/>
          </a:xfrm>
          <a:prstGeom prst="roundRect">
            <a:avLst/>
          </a:prstGeom>
          <a:solidFill>
            <a:srgbClr val="CCFFCC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ounded Rectangle 4"/>
          <p:cNvSpPr/>
          <p:nvPr/>
        </p:nvSpPr>
        <p:spPr>
          <a:xfrm>
            <a:off x="5867400" y="5084763"/>
            <a:ext cx="3187700" cy="1692275"/>
          </a:xfrm>
          <a:prstGeom prst="roundRect">
            <a:avLst/>
          </a:prstGeom>
          <a:solidFill>
            <a:srgbClr val="76BD7B"/>
          </a:solidFill>
          <a:ln>
            <a:solidFill>
              <a:srgbClr val="F9F9F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EAEAE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8" name="TextBox 7"/>
          <p:cNvSpPr txBox="1">
            <a:spLocks noChangeArrowheads="1"/>
          </p:cNvSpPr>
          <p:nvPr/>
        </p:nvSpPr>
        <p:spPr bwMode="auto">
          <a:xfrm>
            <a:off x="3635375" y="1447800"/>
            <a:ext cx="20748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 u="sng">
                <a:latin typeface="Arial" panose="020B0604020202020204" pitchFamily="34" charset="0"/>
                <a:cs typeface="Arial" panose="020B0604020202020204" pitchFamily="34" charset="0"/>
              </a:rPr>
              <a:t>Physique des Saveurs</a:t>
            </a:r>
          </a:p>
          <a:p>
            <a:r>
              <a:rPr lang="fr-FR" altLang="fr-FR" sz="1600" i="1">
                <a:latin typeface="Arial" panose="020B0604020202020204" pitchFamily="34" charset="0"/>
                <a:cs typeface="Arial" panose="020B0604020202020204" pitchFamily="34" charset="0"/>
              </a:rPr>
              <a:t>Désintégrations rares (K) </a:t>
            </a:r>
          </a:p>
          <a:p>
            <a:r>
              <a:rPr lang="fr-FR" altLang="fr-FR" sz="1600" i="1">
                <a:latin typeface="Arial" panose="020B0604020202020204" pitchFamily="34" charset="0"/>
                <a:cs typeface="Arial" panose="020B0604020202020204" pitchFamily="34" charset="0"/>
              </a:rPr>
              <a:t>NA62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84888" y="1484313"/>
            <a:ext cx="2792412" cy="1584325"/>
          </a:xfrm>
          <a:prstGeom prst="roundRect">
            <a:avLst/>
          </a:prstGeom>
          <a:solidFill>
            <a:srgbClr val="FFC3DF">
              <a:alpha val="82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ounded Rectangle 11"/>
          <p:cNvSpPr/>
          <p:nvPr/>
        </p:nvSpPr>
        <p:spPr>
          <a:xfrm>
            <a:off x="395288" y="3213100"/>
            <a:ext cx="2616200" cy="18161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ounded Rectangle 12"/>
          <p:cNvSpPr/>
          <p:nvPr/>
        </p:nvSpPr>
        <p:spPr>
          <a:xfrm>
            <a:off x="6084888" y="3243263"/>
            <a:ext cx="2879725" cy="1698625"/>
          </a:xfrm>
          <a:prstGeom prst="roundRect">
            <a:avLst/>
          </a:prstGeom>
          <a:solidFill>
            <a:srgbClr val="F6FFB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ounded Rectangle 13"/>
          <p:cNvSpPr/>
          <p:nvPr/>
        </p:nvSpPr>
        <p:spPr>
          <a:xfrm>
            <a:off x="179388" y="1484313"/>
            <a:ext cx="3097212" cy="1554162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923" name="TextBox 6"/>
          <p:cNvSpPr txBox="1">
            <a:spLocks noChangeArrowheads="1"/>
          </p:cNvSpPr>
          <p:nvPr/>
        </p:nvSpPr>
        <p:spPr bwMode="auto">
          <a:xfrm>
            <a:off x="179388" y="1484313"/>
            <a:ext cx="30972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 u="sng">
                <a:latin typeface="Arial" panose="020B0604020202020204" pitchFamily="34" charset="0"/>
                <a:cs typeface="Arial" panose="020B0604020202020204" pitchFamily="34" charset="0"/>
              </a:rPr>
              <a:t>Matière hadronique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Déconfinement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Structure des hadrons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COMPASS 2: CEA/IRFU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NA61 CNRS/IN2P3: LPNHE </a:t>
            </a:r>
            <a:r>
              <a:rPr lang="fr-FR" altLang="fr-FR" sz="1400" i="1"/>
              <a:t>Paris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9388" y="5084763"/>
            <a:ext cx="3160712" cy="1649412"/>
          </a:xfrm>
          <a:prstGeom prst="roundRect">
            <a:avLst/>
          </a:prstGeom>
          <a:solidFill>
            <a:srgbClr val="76BD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EAEAE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25" name="TextBox 5"/>
          <p:cNvSpPr txBox="1">
            <a:spLocks noChangeArrowheads="1"/>
          </p:cNvSpPr>
          <p:nvPr/>
        </p:nvSpPr>
        <p:spPr bwMode="auto">
          <a:xfrm>
            <a:off x="6227763" y="32385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 u="sng">
                <a:latin typeface="Arial" panose="020B0604020202020204" pitchFamily="34" charset="0"/>
                <a:cs typeface="Arial" panose="020B0604020202020204" pitchFamily="34" charset="0"/>
              </a:rPr>
              <a:t>Non- Accélérateur</a:t>
            </a:r>
          </a:p>
          <a:p>
            <a:r>
              <a:rPr lang="fr-FR" altLang="fr-FR" sz="1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Axions</a:t>
            </a:r>
          </a:p>
          <a:p>
            <a:r>
              <a:rPr lang="fr-FR" altLang="fr-FR" sz="1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  </a:t>
            </a:r>
            <a:r>
              <a:rPr lang="fr-FR" altLang="fr-FR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CEA/IRFU</a:t>
            </a:r>
          </a:p>
          <a:p>
            <a:r>
              <a:rPr lang="fr-FR" altLang="fr-FR" sz="1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OSQAR </a:t>
            </a:r>
          </a:p>
          <a:p>
            <a:r>
              <a:rPr lang="fr-FR" altLang="fr-FR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CNRS/IN2P3  LPC Grenoble</a:t>
            </a:r>
          </a:p>
          <a:p>
            <a:r>
              <a:rPr lang="fr-FR" altLang="fr-FR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LPCMI + IPNG Grenoble</a:t>
            </a:r>
          </a:p>
          <a:p>
            <a:endParaRPr lang="en-GB" altLang="fr-FR"/>
          </a:p>
        </p:txBody>
      </p:sp>
      <p:sp>
        <p:nvSpPr>
          <p:cNvPr id="38926" name="TextBox 8"/>
          <p:cNvSpPr txBox="1">
            <a:spLocks noChangeArrowheads="1"/>
          </p:cNvSpPr>
          <p:nvPr/>
        </p:nvSpPr>
        <p:spPr bwMode="auto">
          <a:xfrm>
            <a:off x="3487738" y="3213100"/>
            <a:ext cx="21288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 u="sng">
                <a:latin typeface="Arial" panose="020B0604020202020204" pitchFamily="34" charset="0"/>
                <a:cs typeface="Arial" panose="020B0604020202020204" pitchFamily="34" charset="0"/>
              </a:rPr>
              <a:t>AD -ELENA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Spectroscopie 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Anti-Hydrogene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Gravitation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CNRS/IN2P3: IPN Lyon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CEA/IRFU</a:t>
            </a:r>
          </a:p>
        </p:txBody>
      </p:sp>
      <p:sp>
        <p:nvSpPr>
          <p:cNvPr id="38927" name="TextBox 5"/>
          <p:cNvSpPr txBox="1">
            <a:spLocks noChangeArrowheads="1"/>
          </p:cNvSpPr>
          <p:nvPr/>
        </p:nvSpPr>
        <p:spPr bwMode="auto">
          <a:xfrm>
            <a:off x="250825" y="5121275"/>
            <a:ext cx="258127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fr-FR" sz="1800" u="sng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r-FR" sz="1800" u="sng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n-ToF</a:t>
            </a:r>
          </a:p>
          <a:p>
            <a:r>
              <a:rPr lang="en-US" altLang="fr-FR" sz="1400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Sections efficaces,</a:t>
            </a:r>
          </a:p>
          <a:p>
            <a:r>
              <a:rPr lang="en-US" altLang="fr-FR" sz="1400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fission, neutron-neutron int</a:t>
            </a:r>
            <a:r>
              <a:rPr lang="en-US" altLang="fr-FR" sz="1800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fr-FR" sz="1400" i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fr-FR" altLang="fr-FR" sz="1400" i="1"/>
              <a:t>CEA/IRFU</a:t>
            </a:r>
          </a:p>
          <a:p>
            <a:r>
              <a:rPr lang="fr-FR" altLang="fr-FR" sz="1400" i="1"/>
              <a:t>CNRS/IN2P3: IPNO Orsay</a:t>
            </a:r>
          </a:p>
          <a:p>
            <a:endParaRPr lang="en-US" altLang="fr-FR" sz="1800" i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928" name="TextBox 6"/>
          <p:cNvSpPr txBox="1">
            <a:spLocks noChangeArrowheads="1"/>
          </p:cNvSpPr>
          <p:nvPr/>
        </p:nvSpPr>
        <p:spPr bwMode="auto">
          <a:xfrm>
            <a:off x="6156325" y="5103813"/>
            <a:ext cx="22002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fr-FR" sz="1800" u="sng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ISOLDE</a:t>
            </a:r>
          </a:p>
          <a:p>
            <a:r>
              <a:rPr lang="en-US" altLang="fr-FR" sz="1400" i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isotopes He to Ra</a:t>
            </a:r>
          </a:p>
          <a:p>
            <a:r>
              <a:rPr lang="en-US" altLang="fr-FR" sz="1400" i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10</a:t>
            </a:r>
            <a:r>
              <a:rPr lang="en-US" altLang="fr-FR" sz="1400" i="1" baseline="30000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-6</a:t>
            </a:r>
            <a:r>
              <a:rPr lang="en-US" altLang="fr-FR" sz="1400" i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eV – 3MeV/u</a:t>
            </a:r>
          </a:p>
          <a:p>
            <a:r>
              <a:rPr lang="en-US" altLang="fr-FR" sz="1400" i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shell evolution, shapes,</a:t>
            </a:r>
          </a:p>
          <a:p>
            <a:r>
              <a:rPr lang="fr-FR" altLang="fr-FR" sz="1400" i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Noyaux exotiques</a:t>
            </a:r>
            <a:r>
              <a:rPr lang="en-US" altLang="fr-FR" sz="1400" i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…</a:t>
            </a:r>
          </a:p>
          <a:p>
            <a:r>
              <a:rPr lang="en-US" altLang="fr-FR" sz="1400" i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CNRS/IN2P3</a:t>
            </a:r>
          </a:p>
        </p:txBody>
      </p:sp>
      <p:sp>
        <p:nvSpPr>
          <p:cNvPr id="38929" name="TextBox 9"/>
          <p:cNvSpPr txBox="1">
            <a:spLocks noChangeArrowheads="1"/>
          </p:cNvSpPr>
          <p:nvPr/>
        </p:nvSpPr>
        <p:spPr bwMode="auto">
          <a:xfrm>
            <a:off x="6443663" y="1484313"/>
            <a:ext cx="207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 u="sng">
                <a:latin typeface="Arial" panose="020B0604020202020204" pitchFamily="34" charset="0"/>
                <a:cs typeface="Arial" panose="020B0604020202020204" pitchFamily="34" charset="0"/>
              </a:rPr>
              <a:t>Multidisciplinaire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Climat: CLOUD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Médecine : PET </a:t>
            </a:r>
          </a:p>
        </p:txBody>
      </p:sp>
      <p:sp>
        <p:nvSpPr>
          <p:cNvPr id="38930" name="TextBox 61"/>
          <p:cNvSpPr txBox="1">
            <a:spLocks noChangeArrowheads="1"/>
          </p:cNvSpPr>
          <p:nvPr/>
        </p:nvSpPr>
        <p:spPr bwMode="auto">
          <a:xfrm>
            <a:off x="395288" y="3213100"/>
            <a:ext cx="208915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fr-FR" altLang="fr-FR" sz="1800" u="sng">
                <a:latin typeface="Arial" panose="020B0604020202020204" pitchFamily="34" charset="0"/>
                <a:cs typeface="Arial" panose="020B0604020202020204" pitchFamily="34" charset="0"/>
              </a:rPr>
              <a:t>CNGS Neutrino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CNRS/IN2P3 LAPP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CNRS/IN2P3 IPNL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CNRS/IN2P3 IPHC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ICARUS</a:t>
            </a:r>
          </a:p>
          <a:p>
            <a:r>
              <a:rPr lang="fr-FR" altLang="fr-FR" sz="1400" i="1">
                <a:latin typeface="Arial" panose="020B0604020202020204" pitchFamily="34" charset="0"/>
                <a:cs typeface="Arial" panose="020B0604020202020204" pitchFamily="34" charset="0"/>
              </a:rPr>
              <a:t>Infra détecteur « long baseline »</a:t>
            </a:r>
          </a:p>
        </p:txBody>
      </p:sp>
      <p:pic>
        <p:nvPicPr>
          <p:cNvPr id="71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76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7391400" cy="82391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CF933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+mj-ea"/>
                <a:cs typeface="+mj-cs"/>
              </a:rPr>
              <a:t>CERN: Physique des </a:t>
            </a:r>
            <a:r>
              <a:rPr lang="en-GB" sz="3200" dirty="0" err="1" smtClean="0">
                <a:solidFill>
                  <a:srgbClr val="FCF933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+mj-ea"/>
                <a:cs typeface="+mj-cs"/>
              </a:rPr>
              <a:t>particules</a:t>
            </a:r>
            <a:r>
              <a:rPr lang="en-GB" sz="3200" dirty="0" smtClean="0">
                <a:solidFill>
                  <a:srgbClr val="FCF933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+mj-ea"/>
                <a:cs typeface="+mj-cs"/>
              </a:rPr>
              <a:t> et Innovation</a:t>
            </a:r>
            <a:endParaRPr lang="en-GB" sz="3200" dirty="0">
              <a:effectLst>
                <a:outerShdw blurRad="50800" dist="38100" dir="2700000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0"/>
            <a:ext cx="8458200" cy="91440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FF00"/>
              </a:buClr>
              <a:buFont typeface="Wingdings" charset="2"/>
              <a:buChar char="q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Interface 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entre science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fondamentale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et d</a:t>
            </a:r>
            <a:r>
              <a:rPr lang="fr-FR" sz="24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é</a:t>
            </a:r>
            <a:r>
              <a:rPr lang="en-US" sz="2400" dirty="0" err="1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veloppements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technologiques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de pointe</a:t>
            </a:r>
          </a:p>
        </p:txBody>
      </p:sp>
      <p:pic>
        <p:nvPicPr>
          <p:cNvPr id="7" name="Picture 6" descr="Screen shot 2011-04-17 at 17.36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13" y="2416175"/>
            <a:ext cx="5208587" cy="936625"/>
          </a:xfrm>
          <a:prstGeom prst="rect">
            <a:avLst/>
          </a:prstGeom>
          <a:effectLst>
            <a:outerShdw blurRad="38100" dist="38100" dir="2700000">
              <a:srgbClr val="000000"/>
            </a:outerShdw>
          </a:effectLst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3849688"/>
            <a:ext cx="8686800" cy="2627312"/>
            <a:chOff x="457200" y="3849469"/>
            <a:chExt cx="8686800" cy="2627531"/>
          </a:xfrm>
        </p:grpSpPr>
        <p:sp>
          <p:nvSpPr>
            <p:cNvPr id="14" name="Rectangle 1028"/>
            <p:cNvSpPr txBox="1">
              <a:spLocks noChangeArrowheads="1"/>
            </p:cNvSpPr>
            <p:nvPr/>
          </p:nvSpPr>
          <p:spPr bwMode="auto">
            <a:xfrm>
              <a:off x="457200" y="3849469"/>
              <a:ext cx="8686800" cy="76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spcAft>
                  <a:spcPts val="1200"/>
                </a:spcAft>
                <a:buClr>
                  <a:srgbClr val="FFFF00"/>
                </a:buClr>
                <a:buSzPct val="75000"/>
                <a:buFont typeface="Wingdings" charset="2"/>
                <a:buChar char="q"/>
                <a:defRPr/>
              </a:pPr>
              <a:r>
                <a:rPr lang="en-US" sz="2400" b="0" kern="0" dirty="0">
                  <a:solidFill>
                    <a:srgbClr val="FFFF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Helvetica"/>
                  <a:ea typeface="ＭＳ Ｐゴシック" charset="-128"/>
                  <a:cs typeface="ＭＳ Ｐゴシック" charset="-128"/>
                </a:rPr>
                <a:t>CERN Technologies et Innovation</a:t>
              </a:r>
              <a:endParaRPr lang="en-US" sz="2400" b="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5" name="Picture 2" descr="Capture-003924we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2325" y="4382913"/>
              <a:ext cx="2138363" cy="1468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7600" y="4382913"/>
              <a:ext cx="2463800" cy="1447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3708400" y="5780030"/>
              <a:ext cx="2438400" cy="646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D</a:t>
              </a:r>
              <a:r>
                <a:rPr lang="fr-FR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é</a:t>
              </a:r>
              <a:r>
                <a:rPr lang="en-US" sz="1800" b="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tecteurs</a:t>
              </a:r>
              <a:r>
                <a:rPr lang="en-US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 de </a:t>
              </a:r>
              <a:r>
                <a:rPr lang="en-US" sz="1800" b="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particules</a:t>
              </a:r>
              <a:endParaRPr lang="en-US" sz="1800" b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000" y="5830834"/>
              <a:ext cx="2438400" cy="646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Acc</a:t>
              </a:r>
              <a:r>
                <a:rPr lang="fr-FR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é</a:t>
              </a:r>
              <a:r>
                <a:rPr lang="en-US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l</a:t>
              </a:r>
              <a:r>
                <a:rPr lang="fr-FR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é</a:t>
              </a:r>
              <a:r>
                <a:rPr lang="en-US" sz="1800" b="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rateurs</a:t>
              </a:r>
              <a:r>
                <a:rPr lang="en-US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 de </a:t>
              </a:r>
              <a:r>
                <a:rPr lang="en-US" sz="1800" b="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particules</a:t>
              </a:r>
              <a:endParaRPr lang="en-US" sz="1800" b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</a:endParaRPr>
            </a:p>
          </p:txBody>
        </p:sp>
        <p:pic>
          <p:nvPicPr>
            <p:cNvPr id="21" name="Picture 1033" descr="Grid_globe_V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8000" y="4395615"/>
              <a:ext cx="1717675" cy="1447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6705600" y="5830834"/>
              <a:ext cx="1981200" cy="646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Calculs</a:t>
              </a:r>
              <a:r>
                <a:rPr lang="en-US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 en r</a:t>
              </a:r>
              <a:r>
                <a:rPr lang="fr-FR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é</a:t>
              </a:r>
              <a:r>
                <a:rPr lang="en-US" sz="1800" b="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seau</a:t>
              </a:r>
              <a:r>
                <a:rPr lang="en-US" sz="1800" b="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2" charset="0"/>
                  <a:ea typeface="ＭＳ Ｐゴシック" pitchFamily="-112" charset="-128"/>
                </a:rPr>
                <a:t> - Grille</a:t>
              </a:r>
            </a:p>
          </p:txBody>
        </p:sp>
        <p:sp>
          <p:nvSpPr>
            <p:cNvPr id="24" name="Left-Right Arrow 23"/>
            <p:cNvSpPr/>
            <p:nvPr/>
          </p:nvSpPr>
          <p:spPr bwMode="auto">
            <a:xfrm>
              <a:off x="6172200" y="4916358"/>
              <a:ext cx="658813" cy="395320"/>
            </a:xfrm>
            <a:prstGeom prst="leftRightArrow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 b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Left-Right Arrow 24"/>
            <p:cNvSpPr/>
            <p:nvPr/>
          </p:nvSpPr>
          <p:spPr bwMode="auto">
            <a:xfrm>
              <a:off x="2998788" y="4916358"/>
              <a:ext cx="658812" cy="395320"/>
            </a:xfrm>
            <a:prstGeom prst="leftRightArrow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 b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9942" name="Group 18"/>
          <p:cNvGrpSpPr>
            <a:grpSpLocks/>
          </p:cNvGrpSpPr>
          <p:nvPr/>
        </p:nvGrpSpPr>
        <p:grpSpPr bwMode="auto">
          <a:xfrm>
            <a:off x="274638" y="260350"/>
            <a:ext cx="1584325" cy="1219200"/>
            <a:chOff x="-1" y="0"/>
            <a:chExt cx="1585213" cy="1219200"/>
          </a:xfrm>
        </p:grpSpPr>
        <p:sp>
          <p:nvSpPr>
            <p:cNvPr id="39943" name="Rectangle 22"/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2"/>
                  </a:solidFill>
                  <a:latin typeface="Helvetica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2400" b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9944" name="Picture 25" descr="Picture 3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6"/>
          <p:cNvGrpSpPr>
            <a:grpSpLocks/>
          </p:cNvGrpSpPr>
          <p:nvPr/>
        </p:nvGrpSpPr>
        <p:grpSpPr bwMode="auto">
          <a:xfrm>
            <a:off x="228600" y="1752600"/>
            <a:ext cx="4305300" cy="1604963"/>
            <a:chOff x="228600" y="1600200"/>
            <a:chExt cx="4191000" cy="1371600"/>
          </a:xfrm>
        </p:grpSpPr>
        <p:cxnSp>
          <p:nvCxnSpPr>
            <p:cNvPr id="42003" name="Straight Connector 42"/>
            <p:cNvCxnSpPr>
              <a:cxnSpLocks noChangeShapeType="1"/>
            </p:cNvCxnSpPr>
            <p:nvPr/>
          </p:nvCxnSpPr>
          <p:spPr bwMode="auto">
            <a:xfrm rot="16200000" flipH="1">
              <a:off x="2800350" y="1352550"/>
              <a:ext cx="685800" cy="25527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2" name="TextBox 28"/>
            <p:cNvSpPr txBox="1">
              <a:spLocks noChangeArrowheads="1"/>
            </p:cNvSpPr>
            <p:nvPr/>
          </p:nvSpPr>
          <p:spPr bwMode="auto">
            <a:xfrm>
              <a:off x="228600" y="1600200"/>
              <a:ext cx="4055009" cy="769236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 err="1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Scientifiques</a:t>
              </a: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 au CERN</a:t>
              </a:r>
            </a:p>
            <a:p>
              <a:pPr eaLnBrk="1" hangingPunct="1">
                <a:defRPr/>
              </a:pPr>
              <a:r>
                <a:rPr lang="en-US" sz="1600" dirty="0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Academic Training Programme</a:t>
              </a:r>
            </a:p>
          </p:txBody>
        </p:sp>
      </p:grpSp>
      <p:grpSp>
        <p:nvGrpSpPr>
          <p:cNvPr id="41987" name="Group 25"/>
          <p:cNvGrpSpPr>
            <a:grpSpLocks/>
          </p:cNvGrpSpPr>
          <p:nvPr/>
        </p:nvGrpSpPr>
        <p:grpSpPr bwMode="auto">
          <a:xfrm>
            <a:off x="2627313" y="969963"/>
            <a:ext cx="6035675" cy="4191000"/>
            <a:chOff x="2610650" y="980728"/>
            <a:chExt cx="5447581" cy="4191204"/>
          </a:xfrm>
        </p:grpSpPr>
        <p:cxnSp>
          <p:nvCxnSpPr>
            <p:cNvPr id="42001" name="Straight Connector 48"/>
            <p:cNvCxnSpPr>
              <a:cxnSpLocks noChangeShapeType="1"/>
            </p:cNvCxnSpPr>
            <p:nvPr/>
          </p:nvCxnSpPr>
          <p:spPr bwMode="auto">
            <a:xfrm rot="10800000" flipV="1">
              <a:off x="2610650" y="3800332"/>
              <a:ext cx="1752600" cy="13716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3" name="TextBox 29"/>
            <p:cNvSpPr txBox="1">
              <a:spLocks noChangeArrowheads="1"/>
            </p:cNvSpPr>
            <p:nvPr/>
          </p:nvSpPr>
          <p:spPr bwMode="auto">
            <a:xfrm>
              <a:off x="4580777" y="980728"/>
              <a:ext cx="3477454" cy="150819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 err="1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Jeunes</a:t>
              </a: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 </a:t>
              </a:r>
              <a:r>
                <a:rPr lang="en-US" dirty="0" err="1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Chercheurs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endParaRPr>
            </a:p>
            <a:p>
              <a:pPr eaLnBrk="1" hangingPunct="1">
                <a:defRPr/>
              </a:pPr>
              <a:r>
                <a:rPr lang="en-US" sz="1600" dirty="0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CERN School of High Energy Physics</a:t>
              </a:r>
            </a:p>
            <a:p>
              <a:pPr eaLnBrk="1" hangingPunct="1">
                <a:defRPr/>
              </a:pPr>
              <a:r>
                <a:rPr lang="en-US" sz="1600" dirty="0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(Europe, </a:t>
              </a:r>
              <a:r>
                <a:rPr lang="en-US" sz="1600" dirty="0" err="1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Asie</a:t>
              </a:r>
              <a:r>
                <a:rPr lang="en-US" sz="1600" dirty="0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 et </a:t>
              </a:r>
              <a:r>
                <a:rPr lang="en-US" sz="1600" dirty="0" err="1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Amérique</a:t>
              </a:r>
              <a:r>
                <a:rPr lang="en-US" sz="1600" dirty="0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 du </a:t>
              </a:r>
              <a:r>
                <a:rPr lang="en-US" sz="1600" dirty="0" err="1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Sud</a:t>
              </a:r>
              <a:r>
                <a:rPr lang="en-US" sz="1600" dirty="0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) </a:t>
              </a:r>
            </a:p>
            <a:p>
              <a:pPr eaLnBrk="1" hangingPunct="1">
                <a:defRPr/>
              </a:pPr>
              <a:r>
                <a:rPr lang="en-US" sz="1600" dirty="0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CERN School of  Computing</a:t>
              </a:r>
            </a:p>
            <a:p>
              <a:pPr eaLnBrk="1" hangingPunct="1">
                <a:defRPr/>
              </a:pPr>
              <a:r>
                <a:rPr lang="en-US" sz="1600" dirty="0">
                  <a:solidFill>
                    <a:srgbClr val="F3F3F3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CERN Accelerator School</a:t>
              </a:r>
            </a:p>
          </p:txBody>
        </p:sp>
      </p:grpSp>
      <p:grpSp>
        <p:nvGrpSpPr>
          <p:cNvPr id="41988" name="Group 22"/>
          <p:cNvGrpSpPr>
            <a:grpSpLocks/>
          </p:cNvGrpSpPr>
          <p:nvPr/>
        </p:nvGrpSpPr>
        <p:grpSpPr bwMode="auto">
          <a:xfrm>
            <a:off x="76200" y="3460750"/>
            <a:ext cx="6008688" cy="2830513"/>
            <a:chOff x="76200" y="3460967"/>
            <a:chExt cx="6007968" cy="2830117"/>
          </a:xfrm>
        </p:grpSpPr>
        <p:cxnSp>
          <p:nvCxnSpPr>
            <p:cNvPr id="41998" name="Straight Connector 53"/>
            <p:cNvCxnSpPr>
              <a:cxnSpLocks noChangeShapeType="1"/>
            </p:cNvCxnSpPr>
            <p:nvPr/>
          </p:nvCxnSpPr>
          <p:spPr bwMode="auto">
            <a:xfrm flipH="1" flipV="1">
              <a:off x="2771800" y="5486402"/>
              <a:ext cx="3312368" cy="31886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4" name="TextBox 30"/>
            <p:cNvSpPr txBox="1">
              <a:spLocks noChangeArrowheads="1"/>
            </p:cNvSpPr>
            <p:nvPr/>
          </p:nvSpPr>
          <p:spPr bwMode="auto">
            <a:xfrm>
              <a:off x="76200" y="5029198"/>
              <a:ext cx="3363510" cy="1261886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 err="1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Etudiants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endParaRPr>
            </a:p>
            <a:p>
              <a:pPr eaLnBrk="1" hangingPunct="1">
                <a:defRPr/>
              </a:pPr>
              <a:r>
                <a:rPr lang="en-US" sz="1600" dirty="0" err="1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Programme</a:t>
              </a:r>
              <a:r>
                <a:rPr lang="en-US" sz="16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 des </a:t>
              </a:r>
              <a:r>
                <a:rPr lang="fr-FR" sz="16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é</a:t>
              </a:r>
              <a:r>
                <a:rPr lang="en-US" sz="1600" dirty="0" err="1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tudiants</a:t>
              </a:r>
              <a:r>
                <a:rPr lang="en-US" sz="16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 </a:t>
              </a:r>
            </a:p>
            <a:p>
              <a:pPr eaLnBrk="1" hangingPunct="1"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d’</a:t>
              </a:r>
              <a:r>
                <a:rPr lang="fr-FR" sz="16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 é</a:t>
              </a:r>
              <a:r>
                <a:rPr lang="en-US" sz="16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t</a:t>
              </a:r>
              <a:r>
                <a:rPr lang="fr-FR" sz="16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é (cours + stage rémunéré)</a:t>
              </a:r>
            </a:p>
            <a:p>
              <a:pPr eaLnBrk="1" hangingPunct="1">
                <a:defRPr/>
              </a:pPr>
              <a:r>
                <a:rPr lang="fr-FR" sz="16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M1, école d’ingénieurs </a:t>
              </a:r>
              <a:endParaRPr lang="en-US" sz="16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31" name="Picture 30" descr="Screen shot 2010-08-28 at 15.40.3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3460967"/>
              <a:ext cx="2765094" cy="1492041"/>
            </a:xfrm>
            <a:prstGeom prst="rect">
              <a:avLst/>
            </a:prstGeom>
            <a:effectLst>
              <a:outerShdw blurRad="50800" dist="38100" dir="2700000">
                <a:srgbClr val="000000"/>
              </a:outerShdw>
            </a:effectLst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4800600"/>
            <a:ext cx="2290762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6095" name="TextBox 31"/>
          <p:cNvSpPr txBox="1">
            <a:spLocks noChangeArrowheads="1"/>
          </p:cNvSpPr>
          <p:nvPr/>
        </p:nvSpPr>
        <p:spPr bwMode="auto">
          <a:xfrm>
            <a:off x="5724525" y="5013325"/>
            <a:ext cx="3429000" cy="95408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CERN Teacher Schools</a:t>
            </a:r>
          </a:p>
          <a:p>
            <a:pPr eaLnBrk="1" hangingPunct="1">
              <a:defRPr/>
            </a:pPr>
            <a:r>
              <a:rPr lang="en-US" sz="1600" dirty="0" err="1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Programmes</a:t>
            </a:r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US" sz="1600" dirty="0" err="1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nationaux</a:t>
            </a:r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et </a:t>
            </a:r>
            <a:r>
              <a:rPr lang="en-US" sz="1600" dirty="0" err="1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internationaux</a:t>
            </a:r>
            <a:endParaRPr lang="en-US" sz="1600" dirty="0">
              <a:solidFill>
                <a:srgbClr val="F3F3F3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41991" name="Picture 18" descr="cern_logo_1.png"/>
          <p:cNvPicPr>
            <a:picLocks noChangeAspect="1"/>
          </p:cNvPicPr>
          <p:nvPr/>
        </p:nvPicPr>
        <p:blipFill>
          <a:blip r:embed="rId5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Box 4"/>
          <p:cNvSpPr txBox="1">
            <a:spLocks noChangeArrowheads="1"/>
          </p:cNvSpPr>
          <p:nvPr/>
        </p:nvSpPr>
        <p:spPr bwMode="auto">
          <a:xfrm>
            <a:off x="1117600" y="185738"/>
            <a:ext cx="715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Activités de formation</a:t>
            </a:r>
          </a:p>
        </p:txBody>
      </p:sp>
      <p:pic>
        <p:nvPicPr>
          <p:cNvPr id="41993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2638425"/>
            <a:ext cx="17018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94" name="Straight Connector 42"/>
          <p:cNvCxnSpPr>
            <a:cxnSpLocks noChangeShapeType="1"/>
          </p:cNvCxnSpPr>
          <p:nvPr/>
        </p:nvCxnSpPr>
        <p:spPr bwMode="auto">
          <a:xfrm flipV="1">
            <a:off x="5292725" y="2205038"/>
            <a:ext cx="1727200" cy="11112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995" name="Picture 18" descr="cern_logo_1.png"/>
          <p:cNvPicPr>
            <a:picLocks noChangeAspect="1"/>
          </p:cNvPicPr>
          <p:nvPr/>
        </p:nvPicPr>
        <p:blipFill>
          <a:blip r:embed="rId5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186113"/>
            <a:ext cx="6858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96" name="Straight Connector 42"/>
          <p:cNvCxnSpPr>
            <a:cxnSpLocks noChangeShapeType="1"/>
          </p:cNvCxnSpPr>
          <p:nvPr/>
        </p:nvCxnSpPr>
        <p:spPr bwMode="auto">
          <a:xfrm flipH="1" flipV="1">
            <a:off x="5014913" y="3789363"/>
            <a:ext cx="1357312" cy="12239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7" name="ZoneTexte 12"/>
          <p:cNvSpPr txBox="1">
            <a:spLocks noChangeArrowheads="1"/>
          </p:cNvSpPr>
          <p:nvPr/>
        </p:nvSpPr>
        <p:spPr bwMode="auto">
          <a:xfrm>
            <a:off x="496888" y="6403975"/>
            <a:ext cx="8532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Visiteurs : 30000 en 2013, ~100000 en 2014 (60 ans) </a:t>
            </a:r>
            <a:r>
              <a:rPr lang="fr-FR" altLang="fr-FR" sz="1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Sommaire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8436" name="Text Box 11"/>
          <p:cNvSpPr txBox="1">
            <a:spLocks noChangeArrowheads="1"/>
          </p:cNvSpPr>
          <p:nvPr/>
        </p:nvSpPr>
        <p:spPr bwMode="auto">
          <a:xfrm>
            <a:off x="107950" y="1362075"/>
            <a:ext cx="8713788" cy="3478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1- Rôle et organisation du CERN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2- Quelques moments clefs du CERN de1954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3- Le complexe accélérateur et le programme scientifique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    du CERN en 2015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4- Action innovation et formations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8"/>
          <p:cNvSpPr txBox="1">
            <a:spLocks noGrp="1" noChangeArrowheads="1"/>
          </p:cNvSpPr>
          <p:nvPr/>
        </p:nvSpPr>
        <p:spPr bwMode="auto">
          <a:xfrm>
            <a:off x="2438400" y="6400800"/>
            <a:ext cx="464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0967A4"/>
                </a:solidFill>
                <a:latin typeface="Helvetica" panose="020B0604020202020204" pitchFamily="34" charset="0"/>
              </a:rPr>
              <a:t> France et CERN / Mai 2009</a:t>
            </a:r>
          </a:p>
        </p:txBody>
      </p:sp>
      <p:sp>
        <p:nvSpPr>
          <p:cNvPr id="20483" name="Rectangle 104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531938"/>
            <a:ext cx="10668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sp>
        <p:nvSpPr>
          <p:cNvPr id="14" name="Footer Placeholder 1"/>
          <p:cNvSpPr txBox="1">
            <a:spLocks noGrp="1"/>
          </p:cNvSpPr>
          <p:nvPr/>
        </p:nvSpPr>
        <p:spPr bwMode="auto">
          <a:xfrm>
            <a:off x="2438400" y="6400800"/>
            <a:ext cx="4648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en-US" sz="1200">
                <a:solidFill>
                  <a:srgbClr val="0967A4"/>
                </a:solidFill>
                <a:latin typeface="Helvetica" pitchFamily="-112" charset="0"/>
              </a:rPr>
              <a:t> </a:t>
            </a:r>
            <a:r>
              <a:rPr lang="fr-FR" sz="1200">
                <a:solidFill>
                  <a:schemeClr val="hlink"/>
                </a:solidFill>
                <a:latin typeface="Helvetica" pitchFamily="-112" charset="0"/>
              </a:rPr>
              <a:t>l'Université de Genève 450 ans</a:t>
            </a:r>
            <a:r>
              <a:rPr lang="fr-FR" sz="23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200">
                <a:solidFill>
                  <a:srgbClr val="0967A4"/>
                </a:solidFill>
                <a:latin typeface="Helvetica" pitchFamily="-112" charset="0"/>
              </a:rPr>
              <a:t>/ 1 avril 2009</a:t>
            </a:r>
          </a:p>
        </p:txBody>
      </p:sp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81000"/>
            <a:ext cx="6705600" cy="685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fr-FR" dirty="0">
                <a:solidFill>
                  <a:srgbClr val="FCF933"/>
                </a:solidFill>
                <a:ea typeface="ＭＳ Ｐゴシック" pitchFamily="-112" charset="-128"/>
                <a:cs typeface="ＭＳ Ｐゴシック" pitchFamily="-112" charset="-128"/>
              </a:rPr>
              <a:t>Les </a:t>
            </a:r>
            <a:r>
              <a:rPr lang="fr-FR" dirty="0">
                <a:solidFill>
                  <a:srgbClr val="FCF933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missions</a:t>
            </a:r>
            <a:r>
              <a:rPr lang="fr-FR" dirty="0">
                <a:solidFill>
                  <a:srgbClr val="FCF933"/>
                </a:solidFill>
                <a:ea typeface="ＭＳ Ｐゴシック" pitchFamily="-112" charset="-128"/>
                <a:cs typeface="ＭＳ Ｐゴシック" pitchFamily="-112" charset="-128"/>
              </a:rPr>
              <a:t> du CERN</a:t>
            </a:r>
            <a:endParaRPr lang="en-GB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1313" y="1066800"/>
            <a:ext cx="110648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1700" y="2852738"/>
            <a:ext cx="14478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28575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1700" y="4273550"/>
            <a:ext cx="14478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3" name="Picture 1039" descr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5443538"/>
            <a:ext cx="2057400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99350" y="4267200"/>
            <a:ext cx="15684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6553200" cy="51816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Repousser</a:t>
            </a:r>
            <a:r>
              <a:rPr lang="fr-FR" sz="2400" dirty="0">
                <a:solidFill>
                  <a:srgbClr val="FCF933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les frontières des connaissances</a:t>
            </a:r>
          </a:p>
          <a:p>
            <a:pPr eaLnBrk="1" hangingPunct="1">
              <a:buFont typeface="Wingdings" pitchFamily="-112" charset="2"/>
              <a:buNone/>
              <a:defRPr/>
            </a:pPr>
            <a:r>
              <a:rPr lang="fr-F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	</a:t>
            </a:r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Les secrets du </a:t>
            </a:r>
            <a:r>
              <a:rPr lang="fr-FR" sz="16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Big</a:t>
            </a:r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Bang …à quoi ressemblait la matière dans les tout premiers instants de l’existence de l’Univers ?</a:t>
            </a:r>
          </a:p>
          <a:p>
            <a:pPr eaLnBrk="1" hangingPunct="1">
              <a:buFont typeface="Wingdings" pitchFamily="-112" charset="2"/>
              <a:buNone/>
              <a:defRPr/>
            </a:pPr>
            <a:endParaRPr lang="fr-FR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4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Développer</a:t>
            </a:r>
            <a:r>
              <a:rPr lang="fr-FR" sz="2400" dirty="0">
                <a:solidFill>
                  <a:srgbClr val="FCF933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de nouvelles technologies</a:t>
            </a:r>
          </a:p>
          <a:p>
            <a:pPr eaLnBrk="1" hangingPunct="1">
              <a:buFont typeface="Wingdings" pitchFamily="-112" charset="2"/>
              <a:buNone/>
              <a:defRPr/>
            </a:pPr>
            <a:r>
              <a:rPr lang="fr-F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	</a:t>
            </a:r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Technologies de l’information : le Web et la Grille</a:t>
            </a:r>
          </a:p>
          <a:p>
            <a:pPr eaLnBrk="1" hangingPunct="1">
              <a:buFont typeface="Wingdings" pitchFamily="-112" charset="2"/>
              <a:buNone/>
              <a:defRPr/>
            </a:pPr>
            <a:r>
              <a:rPr lang="fr-FR" sz="16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	Médecine – diagnostic et thérapie</a:t>
            </a:r>
            <a:endParaRPr lang="fr-FR" sz="24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4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Former</a:t>
            </a:r>
            <a:r>
              <a:rPr lang="fr-FR" sz="2400" dirty="0">
                <a:solidFill>
                  <a:srgbClr val="FCF933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les scientifiques et les </a:t>
            </a:r>
            <a:br>
              <a:rPr lang="fr-FR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</a:br>
            <a:r>
              <a:rPr lang="fr-FR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ingénieurs de demain</a:t>
            </a:r>
          </a:p>
          <a:p>
            <a:pPr eaLnBrk="1" hangingPunct="1">
              <a:defRPr/>
            </a:pPr>
            <a:endParaRPr lang="fr-FR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24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Rassembler</a:t>
            </a:r>
            <a:r>
              <a:rPr lang="fr-FR" sz="2400" dirty="0">
                <a:solidFill>
                  <a:srgbClr val="FCF933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des personnes de </a:t>
            </a:r>
            <a:br>
              <a:rPr lang="fr-FR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</a:br>
            <a:r>
              <a:rPr lang="fr-FR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différentes nations et cultures</a:t>
            </a:r>
            <a:endParaRPr lang="fr-FR" sz="20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0" y="0"/>
            <a:ext cx="1585913" cy="1219200"/>
            <a:chOff x="-1" y="0"/>
            <a:chExt cx="1585213" cy="1219200"/>
          </a:xfrm>
        </p:grpSpPr>
        <p:sp>
          <p:nvSpPr>
            <p:cNvPr id="20498" name="Rectangle 22"/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 sz="2400" b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20499" name="Picture 21" descr="Picture 3.pn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>
            <a:grpSpLocks noChangeAspect="1"/>
          </p:cNvGrpSpPr>
          <p:nvPr/>
        </p:nvGrpSpPr>
        <p:grpSpPr bwMode="auto">
          <a:xfrm>
            <a:off x="2632075" y="1676400"/>
            <a:ext cx="3692525" cy="2840038"/>
            <a:chOff x="-1" y="0"/>
            <a:chExt cx="1585213" cy="1219200"/>
          </a:xfrm>
        </p:grpSpPr>
        <p:sp>
          <p:nvSpPr>
            <p:cNvPr id="20496" name="Rectangle 30"/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 sz="2400" b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20497" name="Picture 31" descr="Picture 3.pn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8"/>
          <p:cNvSpPr txBox="1">
            <a:spLocks noGrp="1" noChangeArrowheads="1"/>
          </p:cNvSpPr>
          <p:nvPr/>
        </p:nvSpPr>
        <p:spPr bwMode="auto">
          <a:xfrm>
            <a:off x="2438400" y="6400800"/>
            <a:ext cx="464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0967A4"/>
                </a:solidFill>
                <a:latin typeface="Helvetica" panose="020B0604020202020204" pitchFamily="34" charset="0"/>
              </a:rPr>
              <a:t> France et CERN / Mai 2009</a:t>
            </a:r>
          </a:p>
        </p:txBody>
      </p:sp>
      <p:sp>
        <p:nvSpPr>
          <p:cNvPr id="22531" name="Slide Number Placeholder 1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/>
            <a:fld id="{4E10D9C7-2F2A-4C0F-9C09-900430007E8B}" type="slidenum">
              <a:rPr lang="en-US" altLang="fr-FR" sz="1200">
                <a:solidFill>
                  <a:srgbClr val="898989"/>
                </a:solidFill>
              </a:rPr>
              <a:pPr algn="r" eaLnBrk="1" hangingPunct="1"/>
              <a:t>4</a:t>
            </a:fld>
            <a:endParaRPr lang="en-US" altLang="fr-FR" sz="1200">
              <a:solidFill>
                <a:srgbClr val="898989"/>
              </a:solidFill>
            </a:endParaRPr>
          </a:p>
        </p:txBody>
      </p:sp>
      <p:pic>
        <p:nvPicPr>
          <p:cNvPr id="22532" name="Picture 2" descr="fla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-100013"/>
            <a:ext cx="8001000" cy="173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fr-FR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CERN: fondé en 1954; 12 états membres</a:t>
            </a:r>
          </a:p>
          <a:p>
            <a:pPr algn="ctr" eaLnBrk="1" hangingPunct="1">
              <a:defRPr/>
            </a:pPr>
            <a:r>
              <a:rPr lang="fr-FR" sz="32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Sciences pour la Paix »</a:t>
            </a:r>
          </a:p>
          <a:p>
            <a:pPr algn="ctr" eaLnBrk="1" hangingPunct="1">
              <a:defRPr/>
            </a:pPr>
            <a:r>
              <a:rPr lang="fr-FR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2014: </a:t>
            </a:r>
            <a:r>
              <a:rPr lang="fr-FR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 états membres</a:t>
            </a:r>
            <a:endParaRPr lang="fr-FR" sz="3200" dirty="0">
              <a:solidFill>
                <a:schemeClr val="tx2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4925" y="1557338"/>
            <a:ext cx="4608513" cy="1957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~2300 membres titulaires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~980 autres personnels pay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Arial" pitchFamily="-112" charset="0"/>
                <a:cs typeface="Arial" panose="020B0604020202020204" pitchFamily="34" charset="0"/>
              </a:rPr>
              <a:t>és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~10000 utilisateurs</a:t>
            </a:r>
          </a:p>
          <a:p>
            <a:pPr marL="171450" indent="-171450" eaLnBrk="1" hangingPunct="1"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Budget (2014) ~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1100MCHF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Contribution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 PIB pays (FR ~15%)</a:t>
            </a:r>
          </a:p>
          <a:p>
            <a:pPr marL="171450" indent="-171450" eaLnBrk="1" hangingPunct="1"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avec coefficient de retour ~3  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82588" y="3551238"/>
            <a:ext cx="8653462" cy="3190875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147638" indent="-147638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Etats Membres:</a:t>
            </a:r>
            <a:r>
              <a:rPr lang="fr-FR" sz="2000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Allemagne,</a:t>
            </a:r>
            <a:r>
              <a:rPr lang="fr-FR" sz="1800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Autriche, Belgique, Bulgarie, Danemark, Espagne,</a:t>
            </a:r>
            <a:r>
              <a:rPr lang="fr-FR" sz="1800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Finlande, France, Grèce, Hongrie, Italie, Israël, Norvège,</a:t>
            </a:r>
            <a:r>
              <a:rPr lang="fr-FR" sz="1800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Pays Bas, Pologne, Portugal, République Tchèque,</a:t>
            </a:r>
            <a:r>
              <a:rPr lang="fr-FR" sz="1800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Royaume Uni</a:t>
            </a:r>
            <a:r>
              <a:rPr lang="fr-FR" sz="18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Slovaquie, Suède, Suisse. </a:t>
            </a:r>
          </a:p>
          <a:p>
            <a:pPr marL="147638" indent="-147638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Candidat </a:t>
            </a: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Arial" pitchFamily="-112" charset="0"/>
                <a:cs typeface="Arial" panose="020B0604020202020204" pitchFamily="34" charset="0"/>
              </a:rPr>
              <a:t>à</a:t>
            </a: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l’ accession au statut d‘Etat Membre:</a:t>
            </a:r>
            <a:r>
              <a:rPr lang="fr-FR" sz="20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Roumanie</a:t>
            </a:r>
          </a:p>
          <a:p>
            <a:pPr marL="147638" indent="-147638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Membre associé: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Serbie</a:t>
            </a:r>
          </a:p>
          <a:p>
            <a:pPr marL="147638" indent="-147638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cours de négociation: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Chypre, Slovénie</a:t>
            </a:r>
          </a:p>
          <a:p>
            <a:pPr marL="147638" indent="-147638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Observateurs au Conseil:</a:t>
            </a:r>
            <a:r>
              <a:rPr lang="fr-FR" sz="2000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Inde, Japon, Fédération de Russie,</a:t>
            </a:r>
          </a:p>
          <a:p>
            <a:pPr marL="147638" indent="-147638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Etats-Unis, la Turquie, Commission Européenne et  Unesco</a:t>
            </a: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47638" indent="-147638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Accord de cooperation avec plus de  40 </a:t>
            </a:r>
            <a:r>
              <a:rPr lang="en-GB" sz="180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pays  (&gt;113 </a:t>
            </a:r>
            <a:r>
              <a:rPr lang="fr-FR" sz="18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nationalités a</a:t>
            </a: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 CERN) </a:t>
            </a:r>
          </a:p>
        </p:txBody>
      </p:sp>
      <p:pic>
        <p:nvPicPr>
          <p:cNvPr id="5632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257175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932363" y="1557338"/>
            <a:ext cx="4248150" cy="1584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Conseil du CERN : 1 politique + scientifique / état membre 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Budget + grandes orientations 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directeur général élu 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Heuer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Gianotti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en 2016)  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World_users_by_Inst_2012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7614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82502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32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Distribution par pays: un projet “global”</a:t>
            </a:r>
          </a:p>
        </p:txBody>
      </p:sp>
      <p:pic>
        <p:nvPicPr>
          <p:cNvPr id="24580" name="Picture 7" descr="cern_logo_1.png"/>
          <p:cNvPicPr>
            <a:picLocks noChangeAspect="1"/>
          </p:cNvPicPr>
          <p:nvPr/>
        </p:nvPicPr>
        <p:blipFill>
          <a:blip r:embed="rId4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600"/>
            <a:ext cx="685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cern_logo_1.png"/>
          <p:cNvPicPr>
            <a:picLocks noChangeAspect="1"/>
          </p:cNvPicPr>
          <p:nvPr/>
        </p:nvPicPr>
        <p:blipFill>
          <a:blip r:embed="rId4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92075"/>
            <a:ext cx="685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4394200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GB" altLang="fr-FR"/>
          </a:p>
        </p:txBody>
      </p:sp>
      <p:sp>
        <p:nvSpPr>
          <p:cNvPr id="7" name="TextBox 6"/>
          <p:cNvSpPr txBox="1"/>
          <p:nvPr/>
        </p:nvSpPr>
        <p:spPr>
          <a:xfrm>
            <a:off x="1547813" y="3716338"/>
            <a:ext cx="3875087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fr-FR" sz="1200" dirty="0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fr-FR" sz="1200" dirty="0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sym typeface="Wingdings"/>
              </a:rPr>
              <a:t>  </a:t>
            </a:r>
            <a:r>
              <a:rPr lang="fr-FR" sz="1200" dirty="0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+1025 membres du personnel; 50 boursiers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940425" y="508476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25413"/>
            <a:ext cx="9074150" cy="927100"/>
          </a:xfrm>
        </p:spPr>
        <p:txBody>
          <a:bodyPr anchor="t"/>
          <a:lstStyle/>
          <a:p>
            <a:pPr eaLnBrk="1" hangingPunct="1"/>
            <a:r>
              <a:rPr lang="fr-FR" altLang="fr-FR" sz="3200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Moments clefs du CERN : mise en place de l’infrastructure </a:t>
            </a:r>
            <a:r>
              <a:rPr lang="fr-FR" altLang="fr-FR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/>
            </a:r>
            <a:br>
              <a:rPr lang="fr-FR" altLang="fr-FR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</a:br>
            <a:endParaRPr lang="fr-FR" altLang="fr-FR" sz="3200" b="1" smtClean="0">
              <a:solidFill>
                <a:srgbClr val="3B349C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6948488" y="5229225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7451725" y="5373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8" name="Rectangle 17"/>
          <p:cNvSpPr/>
          <p:nvPr/>
        </p:nvSpPr>
        <p:spPr>
          <a:xfrm>
            <a:off x="7235825" y="47244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6631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196975"/>
            <a:ext cx="90614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55563" y="1052513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364163" y="1052513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634" name="ZoneTexte 2"/>
          <p:cNvSpPr txBox="1">
            <a:spLocks noChangeArrowheads="1"/>
          </p:cNvSpPr>
          <p:nvPr/>
        </p:nvSpPr>
        <p:spPr bwMode="auto">
          <a:xfrm>
            <a:off x="10260013" y="2636838"/>
            <a:ext cx="185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GB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-36513" y="5300663"/>
            <a:ext cx="3159126" cy="739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majeur de la France :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R. Schumann, F.de Rose, R. Dautry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Broglie, Perrin, Auger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19475" y="5300663"/>
            <a:ext cx="1995488" cy="739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Début du PS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(Proton Synchrotron)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25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/ 628 m 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08625" y="5300663"/>
            <a:ext cx="1517650" cy="954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Charpak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Chambre à fils  </a:t>
            </a:r>
          </a:p>
          <a:p>
            <a:pPr>
              <a:defRPr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Nobel 1992  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164388" y="5283200"/>
            <a:ext cx="1455737" cy="954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ISR : premier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collisionneur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hadrons au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monde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940425" y="508476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413"/>
            <a:ext cx="9144000" cy="927100"/>
          </a:xfrm>
        </p:spPr>
        <p:txBody>
          <a:bodyPr anchor="t"/>
          <a:lstStyle/>
          <a:p>
            <a:pPr eaLnBrk="1" hangingPunct="1"/>
            <a:r>
              <a:rPr lang="fr-FR" altLang="fr-FR" sz="3200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Moments clefs du CERN : premières découvertes…   </a:t>
            </a:r>
            <a:r>
              <a:rPr lang="fr-FR" altLang="fr-FR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/>
            </a:r>
            <a:br>
              <a:rPr lang="fr-FR" altLang="fr-FR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</a:br>
            <a:endParaRPr lang="fr-FR" altLang="fr-FR" sz="3200" b="1" smtClean="0">
              <a:solidFill>
                <a:srgbClr val="3B349C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6948488" y="5229225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7451725" y="5373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8" name="Rectangle 17"/>
          <p:cNvSpPr/>
          <p:nvPr/>
        </p:nvSpPr>
        <p:spPr>
          <a:xfrm>
            <a:off x="7235825" y="47244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679" name="ZoneTexte 2"/>
          <p:cNvSpPr txBox="1">
            <a:spLocks noChangeArrowheads="1"/>
          </p:cNvSpPr>
          <p:nvPr/>
        </p:nvSpPr>
        <p:spPr bwMode="auto">
          <a:xfrm>
            <a:off x="10260013" y="2636838"/>
            <a:ext cx="185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GB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34925" y="5497513"/>
            <a:ext cx="1873250" cy="307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Courants neutres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979613" y="5445125"/>
            <a:ext cx="1793875" cy="954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Début du SPS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Super Proton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450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(7 km)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08625" y="5427663"/>
            <a:ext cx="1574800" cy="1168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Démarrage du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LEP et mesures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précises  du Z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puis W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1989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2000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164388" y="5426075"/>
            <a:ext cx="1636712" cy="738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Premier serveur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Web au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monde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Berners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-Lee) </a:t>
            </a:r>
          </a:p>
        </p:txBody>
      </p:sp>
      <p:pic>
        <p:nvPicPr>
          <p:cNvPr id="2868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125538"/>
            <a:ext cx="8893175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55563" y="1052513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492500" y="1052513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3851275" y="5445125"/>
            <a:ext cx="1477963" cy="954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Découverte du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 et Z  </a:t>
            </a:r>
          </a:p>
          <a:p>
            <a:pPr>
              <a:defRPr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defRPr/>
            </a:pP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Nobel 1984 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" name="Ellipse 20"/>
          <p:cNvSpPr/>
          <p:nvPr/>
        </p:nvSpPr>
        <p:spPr>
          <a:xfrm>
            <a:off x="5168900" y="981075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940425" y="508476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413"/>
            <a:ext cx="9144000" cy="927100"/>
          </a:xfrm>
        </p:spPr>
        <p:txBody>
          <a:bodyPr anchor="t"/>
          <a:lstStyle/>
          <a:p>
            <a:pPr eaLnBrk="1" hangingPunct="1"/>
            <a:r>
              <a:rPr lang="fr-FR" altLang="fr-FR" sz="3200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Moments clefs du CERN : des résultats majeurs    </a:t>
            </a:r>
            <a:r>
              <a:rPr lang="fr-FR" altLang="fr-FR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/>
            </a:r>
            <a:br>
              <a:rPr lang="fr-FR" altLang="fr-FR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</a:br>
            <a:endParaRPr lang="fr-FR" altLang="fr-FR" sz="3200" b="1" smtClean="0">
              <a:solidFill>
                <a:srgbClr val="3B349C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6948488" y="5229225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7451725" y="5373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8" name="Rectangle 17"/>
          <p:cNvSpPr/>
          <p:nvPr/>
        </p:nvSpPr>
        <p:spPr>
          <a:xfrm>
            <a:off x="7235825" y="47244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727" name="ZoneTexte 2"/>
          <p:cNvSpPr txBox="1">
            <a:spLocks noChangeArrowheads="1"/>
          </p:cNvSpPr>
          <p:nvPr/>
        </p:nvSpPr>
        <p:spPr bwMode="auto">
          <a:xfrm>
            <a:off x="10260013" y="2636838"/>
            <a:ext cx="185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GB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34925" y="5138738"/>
            <a:ext cx="1944688" cy="9540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Première observation de la violation de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CP (directe)    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73275" y="5211763"/>
            <a:ext cx="1674813" cy="738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Premiers atomes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D’anti-Hydrogène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(LEAR)  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435600" y="5211763"/>
            <a:ext cx="1670050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Plusieurs milliers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d’anti-Hydrogène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851275" y="5211763"/>
            <a:ext cx="1266825" cy="954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Début de la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du LHC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27 km </a:t>
            </a:r>
          </a:p>
        </p:txBody>
      </p:sp>
      <p:pic>
        <p:nvPicPr>
          <p:cNvPr id="30732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8896350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107950" y="930275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513138" y="908050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313363" y="908050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784350" y="908050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940425" y="508476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413"/>
            <a:ext cx="9144000" cy="927100"/>
          </a:xfrm>
        </p:spPr>
        <p:txBody>
          <a:bodyPr anchor="t"/>
          <a:lstStyle/>
          <a:p>
            <a:pPr eaLnBrk="1" hangingPunct="1"/>
            <a:r>
              <a:rPr lang="fr-FR" altLang="fr-FR" sz="3200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Moments clefs du CERN : LHC et Higgs     </a:t>
            </a:r>
            <a:r>
              <a:rPr lang="fr-FR" altLang="fr-FR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/>
            </a:r>
            <a:br>
              <a:rPr lang="fr-FR" altLang="fr-FR" b="1" smtClean="0">
                <a:solidFill>
                  <a:srgbClr val="3B349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</a:br>
            <a:endParaRPr lang="fr-FR" altLang="fr-FR" sz="3200" b="1" smtClean="0">
              <a:solidFill>
                <a:srgbClr val="3B349C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6948488" y="5229225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7451725" y="5373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8" name="Rectangle 17"/>
          <p:cNvSpPr/>
          <p:nvPr/>
        </p:nvSpPr>
        <p:spPr>
          <a:xfrm>
            <a:off x="7235825" y="47244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775" name="ZoneTexte 2"/>
          <p:cNvSpPr txBox="1">
            <a:spLocks noChangeArrowheads="1"/>
          </p:cNvSpPr>
          <p:nvPr/>
        </p:nvSpPr>
        <p:spPr bwMode="auto">
          <a:xfrm>
            <a:off x="10260013" y="2636838"/>
            <a:ext cx="185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GB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34925" y="5570538"/>
            <a:ext cx="1851025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Premier démarrage du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LHC 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Incident…..   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908175" y="5589588"/>
            <a:ext cx="1865313" cy="954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Redémarrage du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LHC. Premières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collisions à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450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08625" y="5589588"/>
            <a:ext cx="1455738" cy="9540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Confirmation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découverte du </a:t>
            </a:r>
          </a:p>
          <a:p>
            <a:pPr>
              <a:defRPr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Higgs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Prix Nobel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779838" y="5641975"/>
            <a:ext cx="1668462" cy="52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Premiers indices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Higgs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2780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89360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107950" y="1001713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855788" y="930275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584575" y="930275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338763" y="981075"/>
            <a:ext cx="1203325" cy="914400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7164388" y="5589588"/>
            <a:ext cx="1892300" cy="7381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2015 :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Fonctionnement du </a:t>
            </a:r>
          </a:p>
          <a:p>
            <a:pPr>
              <a:defRPr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LHC à 13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10987</TotalTime>
  <Words>755</Words>
  <Application>Microsoft Office PowerPoint</Application>
  <PresentationFormat>Affichage à l'écran (4:3)</PresentationFormat>
  <Paragraphs>206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6" baseType="lpstr">
      <vt:lpstr>Comic Sans MS</vt:lpstr>
      <vt:lpstr>Arial</vt:lpstr>
      <vt:lpstr>Calibri Light</vt:lpstr>
      <vt:lpstr>Calibri</vt:lpstr>
      <vt:lpstr>Times New Roman</vt:lpstr>
      <vt:lpstr>Helvetica</vt:lpstr>
      <vt:lpstr>ＭＳ Ｐゴシック</vt:lpstr>
      <vt:lpstr>Wingdings</vt:lpstr>
      <vt:lpstr>Symbol</vt:lpstr>
      <vt:lpstr>Arial Narrow</vt:lpstr>
      <vt:lpstr>Thème Office</vt:lpstr>
      <vt:lpstr>1_Bold Stripes</vt:lpstr>
      <vt:lpstr>Présentation PowerPoint</vt:lpstr>
      <vt:lpstr>Sommaire </vt:lpstr>
      <vt:lpstr>Les missions du CERN</vt:lpstr>
      <vt:lpstr>Présentation PowerPoint</vt:lpstr>
      <vt:lpstr>Présentation PowerPoint</vt:lpstr>
      <vt:lpstr>Moments clefs du CERN : mise en place de l’infrastructure  </vt:lpstr>
      <vt:lpstr>Moments clefs du CERN : premières découvertes…    </vt:lpstr>
      <vt:lpstr>Moments clefs du CERN : des résultats majeurs     </vt:lpstr>
      <vt:lpstr>Moments clefs du CERN : LHC et Higgs      </vt:lpstr>
      <vt:lpstr>Les machines</vt:lpstr>
      <vt:lpstr>Présentation PowerPoint</vt:lpstr>
      <vt:lpstr>Le programme non-LHC au CERN </vt:lpstr>
      <vt:lpstr>CERN: Physique des particules et Innovation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Laurent Serin</dc:creator>
  <cp:lastModifiedBy>Laurent Serin</cp:lastModifiedBy>
  <cp:revision>483</cp:revision>
  <dcterms:created xsi:type="dcterms:W3CDTF">1601-01-01T00:00:00Z</dcterms:created>
  <dcterms:modified xsi:type="dcterms:W3CDTF">2015-01-25T16:46:53Z</dcterms:modified>
</cp:coreProperties>
</file>