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0" r:id="rId4"/>
    <p:sldId id="258" r:id="rId5"/>
    <p:sldId id="259" r:id="rId6"/>
    <p:sldId id="261" r:id="rId7"/>
    <p:sldId id="262" r:id="rId8"/>
    <p:sldId id="263" r:id="rId9"/>
    <p:sldId id="264" r:id="rId10"/>
    <p:sldId id="273" r:id="rId11"/>
    <p:sldId id="265" r:id="rId12"/>
    <p:sldId id="266" r:id="rId13"/>
    <p:sldId id="271" r:id="rId14"/>
    <p:sldId id="267" r:id="rId15"/>
    <p:sldId id="268" r:id="rId16"/>
    <p:sldId id="269" r:id="rId17"/>
    <p:sldId id="270" r:id="rId18"/>
    <p:sldId id="272" r:id="rId1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9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8820947-B161-4A9A-A793-4CEBC428A823}" type="datetimeFigureOut">
              <a:rPr lang="fr-FR" smtClean="0"/>
              <a:pPr/>
              <a:t>28/10/2014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3C4CD50-9227-4E3E-B76B-22CE6FF8200A}" type="slidenum">
              <a:rPr lang="fr-FR" smtClean="0"/>
              <a:pPr/>
              <a:t>‹N°›</a:t>
            </a:fld>
            <a:endParaRPr lang="fr-FR"/>
          </a:p>
        </p:txBody>
      </p:sp>
    </p:spTree>
    <p:extLst>
      <p:ext uri="{BB962C8B-B14F-4D97-AF65-F5344CB8AC3E}">
        <p14:creationId xmlns="" xmlns:p14="http://schemas.microsoft.com/office/powerpoint/2010/main" val="146584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2A8C35D-A2F2-458C-A7F7-271ECFB9F619}" type="datetime1">
              <a:rPr lang="fr-FR" smtClean="0"/>
              <a:pPr/>
              <a:t>28/10/2014</a:t>
            </a:fld>
            <a:endParaRPr lang="fr-FR"/>
          </a:p>
        </p:txBody>
      </p:sp>
      <p:sp>
        <p:nvSpPr>
          <p:cNvPr id="5" name="Espace réservé du pied de page 4"/>
          <p:cNvSpPr>
            <a:spLocks noGrp="1"/>
          </p:cNvSpPr>
          <p:nvPr>
            <p:ph type="ftr" sz="quarter" idx="11"/>
          </p:nvPr>
        </p:nvSpPr>
        <p:spPr/>
        <p:txBody>
          <a:bodyPr/>
          <a:lstStyle/>
          <a:p>
            <a:r>
              <a:rPr lang="fr-FR" smtClean="0"/>
              <a:t>R.Chehab/Channeling2014</a:t>
            </a:r>
            <a:endParaRPr lang="fr-FR"/>
          </a:p>
        </p:txBody>
      </p:sp>
      <p:sp>
        <p:nvSpPr>
          <p:cNvPr id="6" name="Espace réservé du numéro de diapositive 5"/>
          <p:cNvSpPr>
            <a:spLocks noGrp="1"/>
          </p:cNvSpPr>
          <p:nvPr>
            <p:ph type="sldNum" sz="quarter" idx="12"/>
          </p:nvPr>
        </p:nvSpPr>
        <p:spPr/>
        <p:txBody>
          <a:bodyPr/>
          <a:lstStyle/>
          <a:p>
            <a:fld id="{2B3915A2-7EA8-4CAD-9EAF-1E396EAE535A}" type="slidenum">
              <a:rPr lang="fr-FR" smtClean="0"/>
              <a:pPr/>
              <a:t>‹N°›</a:t>
            </a:fld>
            <a:endParaRPr lang="fr-FR"/>
          </a:p>
        </p:txBody>
      </p:sp>
    </p:spTree>
    <p:extLst>
      <p:ext uri="{BB962C8B-B14F-4D97-AF65-F5344CB8AC3E}">
        <p14:creationId xmlns="" xmlns:p14="http://schemas.microsoft.com/office/powerpoint/2010/main" val="36661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1D7FAB3-D8D2-4E75-935D-9E93DCFD4ACB}" type="datetime1">
              <a:rPr lang="fr-FR" smtClean="0"/>
              <a:pPr/>
              <a:t>28/10/2014</a:t>
            </a:fld>
            <a:endParaRPr lang="fr-FR"/>
          </a:p>
        </p:txBody>
      </p:sp>
      <p:sp>
        <p:nvSpPr>
          <p:cNvPr id="5" name="Espace réservé du pied de page 4"/>
          <p:cNvSpPr>
            <a:spLocks noGrp="1"/>
          </p:cNvSpPr>
          <p:nvPr>
            <p:ph type="ftr" sz="quarter" idx="11"/>
          </p:nvPr>
        </p:nvSpPr>
        <p:spPr/>
        <p:txBody>
          <a:bodyPr/>
          <a:lstStyle/>
          <a:p>
            <a:r>
              <a:rPr lang="fr-FR" smtClean="0"/>
              <a:t>R.Chehab/Channeling2014</a:t>
            </a:r>
            <a:endParaRPr lang="fr-FR"/>
          </a:p>
        </p:txBody>
      </p:sp>
      <p:sp>
        <p:nvSpPr>
          <p:cNvPr id="6" name="Espace réservé du numéro de diapositive 5"/>
          <p:cNvSpPr>
            <a:spLocks noGrp="1"/>
          </p:cNvSpPr>
          <p:nvPr>
            <p:ph type="sldNum" sz="quarter" idx="12"/>
          </p:nvPr>
        </p:nvSpPr>
        <p:spPr/>
        <p:txBody>
          <a:bodyPr/>
          <a:lstStyle/>
          <a:p>
            <a:fld id="{2B3915A2-7EA8-4CAD-9EAF-1E396EAE535A}" type="slidenum">
              <a:rPr lang="fr-FR" smtClean="0"/>
              <a:pPr/>
              <a:t>‹N°›</a:t>
            </a:fld>
            <a:endParaRPr lang="fr-FR"/>
          </a:p>
        </p:txBody>
      </p:sp>
    </p:spTree>
    <p:extLst>
      <p:ext uri="{BB962C8B-B14F-4D97-AF65-F5344CB8AC3E}">
        <p14:creationId xmlns="" xmlns:p14="http://schemas.microsoft.com/office/powerpoint/2010/main" val="365208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F8821D6-F3CD-44A9-A628-01691F7674B6}" type="datetime1">
              <a:rPr lang="fr-FR" smtClean="0"/>
              <a:pPr/>
              <a:t>28/10/2014</a:t>
            </a:fld>
            <a:endParaRPr lang="fr-FR"/>
          </a:p>
        </p:txBody>
      </p:sp>
      <p:sp>
        <p:nvSpPr>
          <p:cNvPr id="5" name="Espace réservé du pied de page 4"/>
          <p:cNvSpPr>
            <a:spLocks noGrp="1"/>
          </p:cNvSpPr>
          <p:nvPr>
            <p:ph type="ftr" sz="quarter" idx="11"/>
          </p:nvPr>
        </p:nvSpPr>
        <p:spPr/>
        <p:txBody>
          <a:bodyPr/>
          <a:lstStyle/>
          <a:p>
            <a:r>
              <a:rPr lang="fr-FR" smtClean="0"/>
              <a:t>R.Chehab/Channeling2014</a:t>
            </a:r>
            <a:endParaRPr lang="fr-FR"/>
          </a:p>
        </p:txBody>
      </p:sp>
      <p:sp>
        <p:nvSpPr>
          <p:cNvPr id="6" name="Espace réservé du numéro de diapositive 5"/>
          <p:cNvSpPr>
            <a:spLocks noGrp="1"/>
          </p:cNvSpPr>
          <p:nvPr>
            <p:ph type="sldNum" sz="quarter" idx="12"/>
          </p:nvPr>
        </p:nvSpPr>
        <p:spPr/>
        <p:txBody>
          <a:bodyPr/>
          <a:lstStyle/>
          <a:p>
            <a:fld id="{2B3915A2-7EA8-4CAD-9EAF-1E396EAE535A}" type="slidenum">
              <a:rPr lang="fr-FR" smtClean="0"/>
              <a:pPr/>
              <a:t>‹N°›</a:t>
            </a:fld>
            <a:endParaRPr lang="fr-FR"/>
          </a:p>
        </p:txBody>
      </p:sp>
    </p:spTree>
    <p:extLst>
      <p:ext uri="{BB962C8B-B14F-4D97-AF65-F5344CB8AC3E}">
        <p14:creationId xmlns="" xmlns:p14="http://schemas.microsoft.com/office/powerpoint/2010/main" val="40412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F3B67BD-E865-4074-8137-3B3934E7D641}" type="datetime1">
              <a:rPr lang="fr-FR" smtClean="0"/>
              <a:pPr/>
              <a:t>28/10/2014</a:t>
            </a:fld>
            <a:endParaRPr lang="fr-FR"/>
          </a:p>
        </p:txBody>
      </p:sp>
      <p:sp>
        <p:nvSpPr>
          <p:cNvPr id="5" name="Espace réservé du pied de page 4"/>
          <p:cNvSpPr>
            <a:spLocks noGrp="1"/>
          </p:cNvSpPr>
          <p:nvPr>
            <p:ph type="ftr" sz="quarter" idx="11"/>
          </p:nvPr>
        </p:nvSpPr>
        <p:spPr/>
        <p:txBody>
          <a:bodyPr/>
          <a:lstStyle/>
          <a:p>
            <a:r>
              <a:rPr lang="fr-FR" smtClean="0"/>
              <a:t>R.Chehab/Channeling2014</a:t>
            </a:r>
            <a:endParaRPr lang="fr-FR"/>
          </a:p>
        </p:txBody>
      </p:sp>
      <p:sp>
        <p:nvSpPr>
          <p:cNvPr id="6" name="Espace réservé du numéro de diapositive 5"/>
          <p:cNvSpPr>
            <a:spLocks noGrp="1"/>
          </p:cNvSpPr>
          <p:nvPr>
            <p:ph type="sldNum" sz="quarter" idx="12"/>
          </p:nvPr>
        </p:nvSpPr>
        <p:spPr/>
        <p:txBody>
          <a:bodyPr/>
          <a:lstStyle/>
          <a:p>
            <a:fld id="{2B3915A2-7EA8-4CAD-9EAF-1E396EAE535A}" type="slidenum">
              <a:rPr lang="fr-FR" smtClean="0"/>
              <a:pPr/>
              <a:t>‹N°›</a:t>
            </a:fld>
            <a:endParaRPr lang="fr-FR"/>
          </a:p>
        </p:txBody>
      </p:sp>
    </p:spTree>
    <p:extLst>
      <p:ext uri="{BB962C8B-B14F-4D97-AF65-F5344CB8AC3E}">
        <p14:creationId xmlns="" xmlns:p14="http://schemas.microsoft.com/office/powerpoint/2010/main" val="104292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17B85F4-EC01-4713-B826-411FC43E82C7}" type="datetime1">
              <a:rPr lang="fr-FR" smtClean="0"/>
              <a:pPr/>
              <a:t>28/10/2014</a:t>
            </a:fld>
            <a:endParaRPr lang="fr-FR"/>
          </a:p>
        </p:txBody>
      </p:sp>
      <p:sp>
        <p:nvSpPr>
          <p:cNvPr id="5" name="Espace réservé du pied de page 4"/>
          <p:cNvSpPr>
            <a:spLocks noGrp="1"/>
          </p:cNvSpPr>
          <p:nvPr>
            <p:ph type="ftr" sz="quarter" idx="11"/>
          </p:nvPr>
        </p:nvSpPr>
        <p:spPr/>
        <p:txBody>
          <a:bodyPr/>
          <a:lstStyle/>
          <a:p>
            <a:r>
              <a:rPr lang="fr-FR" smtClean="0"/>
              <a:t>R.Chehab/Channeling2014</a:t>
            </a:r>
            <a:endParaRPr lang="fr-FR"/>
          </a:p>
        </p:txBody>
      </p:sp>
      <p:sp>
        <p:nvSpPr>
          <p:cNvPr id="6" name="Espace réservé du numéro de diapositive 5"/>
          <p:cNvSpPr>
            <a:spLocks noGrp="1"/>
          </p:cNvSpPr>
          <p:nvPr>
            <p:ph type="sldNum" sz="quarter" idx="12"/>
          </p:nvPr>
        </p:nvSpPr>
        <p:spPr/>
        <p:txBody>
          <a:bodyPr/>
          <a:lstStyle/>
          <a:p>
            <a:fld id="{2B3915A2-7EA8-4CAD-9EAF-1E396EAE535A}" type="slidenum">
              <a:rPr lang="fr-FR" smtClean="0"/>
              <a:pPr/>
              <a:t>‹N°›</a:t>
            </a:fld>
            <a:endParaRPr lang="fr-FR"/>
          </a:p>
        </p:txBody>
      </p:sp>
    </p:spTree>
    <p:extLst>
      <p:ext uri="{BB962C8B-B14F-4D97-AF65-F5344CB8AC3E}">
        <p14:creationId xmlns="" xmlns:p14="http://schemas.microsoft.com/office/powerpoint/2010/main" val="188018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E208077-07CB-4EC9-B37B-3DB818F704AF}" type="datetime1">
              <a:rPr lang="fr-FR" smtClean="0"/>
              <a:pPr/>
              <a:t>28/10/2014</a:t>
            </a:fld>
            <a:endParaRPr lang="fr-FR"/>
          </a:p>
        </p:txBody>
      </p:sp>
      <p:sp>
        <p:nvSpPr>
          <p:cNvPr id="6" name="Espace réservé du pied de page 5"/>
          <p:cNvSpPr>
            <a:spLocks noGrp="1"/>
          </p:cNvSpPr>
          <p:nvPr>
            <p:ph type="ftr" sz="quarter" idx="11"/>
          </p:nvPr>
        </p:nvSpPr>
        <p:spPr/>
        <p:txBody>
          <a:bodyPr/>
          <a:lstStyle/>
          <a:p>
            <a:r>
              <a:rPr lang="fr-FR" smtClean="0"/>
              <a:t>R.Chehab/Channeling2014</a:t>
            </a:r>
            <a:endParaRPr lang="fr-FR"/>
          </a:p>
        </p:txBody>
      </p:sp>
      <p:sp>
        <p:nvSpPr>
          <p:cNvPr id="7" name="Espace réservé du numéro de diapositive 6"/>
          <p:cNvSpPr>
            <a:spLocks noGrp="1"/>
          </p:cNvSpPr>
          <p:nvPr>
            <p:ph type="sldNum" sz="quarter" idx="12"/>
          </p:nvPr>
        </p:nvSpPr>
        <p:spPr/>
        <p:txBody>
          <a:bodyPr/>
          <a:lstStyle/>
          <a:p>
            <a:fld id="{2B3915A2-7EA8-4CAD-9EAF-1E396EAE535A}" type="slidenum">
              <a:rPr lang="fr-FR" smtClean="0"/>
              <a:pPr/>
              <a:t>‹N°›</a:t>
            </a:fld>
            <a:endParaRPr lang="fr-FR"/>
          </a:p>
        </p:txBody>
      </p:sp>
    </p:spTree>
    <p:extLst>
      <p:ext uri="{BB962C8B-B14F-4D97-AF65-F5344CB8AC3E}">
        <p14:creationId xmlns="" xmlns:p14="http://schemas.microsoft.com/office/powerpoint/2010/main" val="256469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1EFC25D-9020-4A29-A256-1A4A3CC3C6EA}" type="datetime1">
              <a:rPr lang="fr-FR" smtClean="0"/>
              <a:pPr/>
              <a:t>28/10/2014</a:t>
            </a:fld>
            <a:endParaRPr lang="fr-FR"/>
          </a:p>
        </p:txBody>
      </p:sp>
      <p:sp>
        <p:nvSpPr>
          <p:cNvPr id="8" name="Espace réservé du pied de page 7"/>
          <p:cNvSpPr>
            <a:spLocks noGrp="1"/>
          </p:cNvSpPr>
          <p:nvPr>
            <p:ph type="ftr" sz="quarter" idx="11"/>
          </p:nvPr>
        </p:nvSpPr>
        <p:spPr/>
        <p:txBody>
          <a:bodyPr/>
          <a:lstStyle/>
          <a:p>
            <a:r>
              <a:rPr lang="fr-FR" smtClean="0"/>
              <a:t>R.Chehab/Channeling2014</a:t>
            </a:r>
            <a:endParaRPr lang="fr-FR"/>
          </a:p>
        </p:txBody>
      </p:sp>
      <p:sp>
        <p:nvSpPr>
          <p:cNvPr id="9" name="Espace réservé du numéro de diapositive 8"/>
          <p:cNvSpPr>
            <a:spLocks noGrp="1"/>
          </p:cNvSpPr>
          <p:nvPr>
            <p:ph type="sldNum" sz="quarter" idx="12"/>
          </p:nvPr>
        </p:nvSpPr>
        <p:spPr/>
        <p:txBody>
          <a:bodyPr/>
          <a:lstStyle/>
          <a:p>
            <a:fld id="{2B3915A2-7EA8-4CAD-9EAF-1E396EAE535A}" type="slidenum">
              <a:rPr lang="fr-FR" smtClean="0"/>
              <a:pPr/>
              <a:t>‹N°›</a:t>
            </a:fld>
            <a:endParaRPr lang="fr-FR"/>
          </a:p>
        </p:txBody>
      </p:sp>
    </p:spTree>
    <p:extLst>
      <p:ext uri="{BB962C8B-B14F-4D97-AF65-F5344CB8AC3E}">
        <p14:creationId xmlns="" xmlns:p14="http://schemas.microsoft.com/office/powerpoint/2010/main" val="20946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A70368F-F313-473E-AE66-5B1297757AD7}" type="datetime1">
              <a:rPr lang="fr-FR" smtClean="0"/>
              <a:pPr/>
              <a:t>28/10/2014</a:t>
            </a:fld>
            <a:endParaRPr lang="fr-FR"/>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‹N°›</a:t>
            </a:fld>
            <a:endParaRPr lang="fr-FR"/>
          </a:p>
        </p:txBody>
      </p:sp>
    </p:spTree>
    <p:extLst>
      <p:ext uri="{BB962C8B-B14F-4D97-AF65-F5344CB8AC3E}">
        <p14:creationId xmlns="" xmlns:p14="http://schemas.microsoft.com/office/powerpoint/2010/main" val="147229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421B38-2715-48E2-A59A-D9B0CD2D8C1F}" type="datetime1">
              <a:rPr lang="fr-FR" smtClean="0"/>
              <a:pPr/>
              <a:t>28/10/2014</a:t>
            </a:fld>
            <a:endParaRPr lang="fr-FR"/>
          </a:p>
        </p:txBody>
      </p:sp>
      <p:sp>
        <p:nvSpPr>
          <p:cNvPr id="3" name="Espace réservé du pied de page 2"/>
          <p:cNvSpPr>
            <a:spLocks noGrp="1"/>
          </p:cNvSpPr>
          <p:nvPr>
            <p:ph type="ftr" sz="quarter" idx="11"/>
          </p:nvPr>
        </p:nvSpPr>
        <p:spPr/>
        <p:txBody>
          <a:bodyPr/>
          <a:lstStyle/>
          <a:p>
            <a:r>
              <a:rPr lang="fr-FR" smtClean="0"/>
              <a:t>R.Chehab/Channeling2014</a:t>
            </a:r>
            <a:endParaRPr lang="fr-FR"/>
          </a:p>
        </p:txBody>
      </p:sp>
      <p:sp>
        <p:nvSpPr>
          <p:cNvPr id="4" name="Espace réservé du numéro de diapositive 3"/>
          <p:cNvSpPr>
            <a:spLocks noGrp="1"/>
          </p:cNvSpPr>
          <p:nvPr>
            <p:ph type="sldNum" sz="quarter" idx="12"/>
          </p:nvPr>
        </p:nvSpPr>
        <p:spPr/>
        <p:txBody>
          <a:bodyPr/>
          <a:lstStyle/>
          <a:p>
            <a:fld id="{2B3915A2-7EA8-4CAD-9EAF-1E396EAE535A}" type="slidenum">
              <a:rPr lang="fr-FR" smtClean="0"/>
              <a:pPr/>
              <a:t>‹N°›</a:t>
            </a:fld>
            <a:endParaRPr lang="fr-FR"/>
          </a:p>
        </p:txBody>
      </p:sp>
    </p:spTree>
    <p:extLst>
      <p:ext uri="{BB962C8B-B14F-4D97-AF65-F5344CB8AC3E}">
        <p14:creationId xmlns="" xmlns:p14="http://schemas.microsoft.com/office/powerpoint/2010/main" val="380528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13C901C-8680-44A3-8F21-9A403C3E245E}" type="datetime1">
              <a:rPr lang="fr-FR" smtClean="0"/>
              <a:pPr/>
              <a:t>28/10/2014</a:t>
            </a:fld>
            <a:endParaRPr lang="fr-FR"/>
          </a:p>
        </p:txBody>
      </p:sp>
      <p:sp>
        <p:nvSpPr>
          <p:cNvPr id="6" name="Espace réservé du pied de page 5"/>
          <p:cNvSpPr>
            <a:spLocks noGrp="1"/>
          </p:cNvSpPr>
          <p:nvPr>
            <p:ph type="ftr" sz="quarter" idx="11"/>
          </p:nvPr>
        </p:nvSpPr>
        <p:spPr/>
        <p:txBody>
          <a:bodyPr/>
          <a:lstStyle/>
          <a:p>
            <a:r>
              <a:rPr lang="fr-FR" smtClean="0"/>
              <a:t>R.Chehab/Channeling2014</a:t>
            </a:r>
            <a:endParaRPr lang="fr-FR"/>
          </a:p>
        </p:txBody>
      </p:sp>
      <p:sp>
        <p:nvSpPr>
          <p:cNvPr id="7" name="Espace réservé du numéro de diapositive 6"/>
          <p:cNvSpPr>
            <a:spLocks noGrp="1"/>
          </p:cNvSpPr>
          <p:nvPr>
            <p:ph type="sldNum" sz="quarter" idx="12"/>
          </p:nvPr>
        </p:nvSpPr>
        <p:spPr/>
        <p:txBody>
          <a:bodyPr/>
          <a:lstStyle/>
          <a:p>
            <a:fld id="{2B3915A2-7EA8-4CAD-9EAF-1E396EAE535A}" type="slidenum">
              <a:rPr lang="fr-FR" smtClean="0"/>
              <a:pPr/>
              <a:t>‹N°›</a:t>
            </a:fld>
            <a:endParaRPr lang="fr-FR"/>
          </a:p>
        </p:txBody>
      </p:sp>
    </p:spTree>
    <p:extLst>
      <p:ext uri="{BB962C8B-B14F-4D97-AF65-F5344CB8AC3E}">
        <p14:creationId xmlns="" xmlns:p14="http://schemas.microsoft.com/office/powerpoint/2010/main" val="339575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A6F7B65-3A02-4413-900C-BF931F95831E}" type="datetime1">
              <a:rPr lang="fr-FR" smtClean="0"/>
              <a:pPr/>
              <a:t>28/10/2014</a:t>
            </a:fld>
            <a:endParaRPr lang="fr-FR"/>
          </a:p>
        </p:txBody>
      </p:sp>
      <p:sp>
        <p:nvSpPr>
          <p:cNvPr id="6" name="Espace réservé du pied de page 5"/>
          <p:cNvSpPr>
            <a:spLocks noGrp="1"/>
          </p:cNvSpPr>
          <p:nvPr>
            <p:ph type="ftr" sz="quarter" idx="11"/>
          </p:nvPr>
        </p:nvSpPr>
        <p:spPr/>
        <p:txBody>
          <a:bodyPr/>
          <a:lstStyle/>
          <a:p>
            <a:r>
              <a:rPr lang="fr-FR" smtClean="0"/>
              <a:t>R.Chehab/Channeling2014</a:t>
            </a:r>
            <a:endParaRPr lang="fr-FR"/>
          </a:p>
        </p:txBody>
      </p:sp>
      <p:sp>
        <p:nvSpPr>
          <p:cNvPr id="7" name="Espace réservé du numéro de diapositive 6"/>
          <p:cNvSpPr>
            <a:spLocks noGrp="1"/>
          </p:cNvSpPr>
          <p:nvPr>
            <p:ph type="sldNum" sz="quarter" idx="12"/>
          </p:nvPr>
        </p:nvSpPr>
        <p:spPr/>
        <p:txBody>
          <a:bodyPr/>
          <a:lstStyle/>
          <a:p>
            <a:fld id="{2B3915A2-7EA8-4CAD-9EAF-1E396EAE535A}" type="slidenum">
              <a:rPr lang="fr-FR" smtClean="0"/>
              <a:pPr/>
              <a:t>‹N°›</a:t>
            </a:fld>
            <a:endParaRPr lang="fr-FR"/>
          </a:p>
        </p:txBody>
      </p:sp>
    </p:spTree>
    <p:extLst>
      <p:ext uri="{BB962C8B-B14F-4D97-AF65-F5344CB8AC3E}">
        <p14:creationId xmlns="" xmlns:p14="http://schemas.microsoft.com/office/powerpoint/2010/main" val="276525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0C9A8-FEFE-4710-9E67-7F1EF1C85F9F}" type="datetime1">
              <a:rPr lang="fr-FR" smtClean="0"/>
              <a:pPr/>
              <a:t>28/10/2014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R.Chehab/Channeling2014</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915A2-7EA8-4CAD-9EAF-1E396EAE535A}" type="slidenum">
              <a:rPr lang="fr-FR" smtClean="0"/>
              <a:pPr/>
              <a:t>‹N°›</a:t>
            </a:fld>
            <a:endParaRPr lang="fr-FR"/>
          </a:p>
        </p:txBody>
      </p:sp>
    </p:spTree>
    <p:extLst>
      <p:ext uri="{BB962C8B-B14F-4D97-AF65-F5344CB8AC3E}">
        <p14:creationId xmlns="" xmlns:p14="http://schemas.microsoft.com/office/powerpoint/2010/main" val="248518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br>
              <a:rPr lang="en-US" sz="2800" b="1" dirty="0" smtClean="0"/>
            </a:br>
            <a:r>
              <a:rPr lang="en-US" sz="2800" b="1" dirty="0" smtClean="0"/>
              <a:t>COMPTE-RENDU</a:t>
            </a:r>
            <a:endParaRPr lang="fr-FR" sz="2800" b="1" dirty="0"/>
          </a:p>
        </p:txBody>
      </p:sp>
      <p:sp>
        <p:nvSpPr>
          <p:cNvPr id="3" name="Sous-titre 2"/>
          <p:cNvSpPr>
            <a:spLocks noGrp="1"/>
          </p:cNvSpPr>
          <p:nvPr>
            <p:ph type="subTitle" idx="1"/>
          </p:nvPr>
        </p:nvSpPr>
        <p:spPr/>
        <p:txBody>
          <a:bodyPr>
            <a:normAutofit/>
          </a:bodyPr>
          <a:lstStyle/>
          <a:p>
            <a:r>
              <a:rPr lang="en-US" sz="2400" b="1" dirty="0" smtClean="0"/>
              <a:t>R.CHEHAB</a:t>
            </a:r>
            <a:endParaRPr lang="fr-FR" sz="2400" b="1" dirty="0"/>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1</a:t>
            </a:fld>
            <a:endParaRPr lang="fr-FR"/>
          </a:p>
        </p:txBody>
      </p:sp>
    </p:spTree>
    <p:extLst>
      <p:ext uri="{BB962C8B-B14F-4D97-AF65-F5344CB8AC3E}">
        <p14:creationId xmlns="" xmlns:p14="http://schemas.microsoft.com/office/powerpoint/2010/main" val="62203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10</a:t>
            </a:fld>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3635896" y="3284984"/>
            <a:ext cx="5040560" cy="302433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95536" y="1916832"/>
            <a:ext cx="8424936" cy="1368151"/>
          </a:xfrm>
          <a:prstGeom prst="rect">
            <a:avLst/>
          </a:prstGeom>
          <a:noFill/>
          <a:ln w="9525">
            <a:noFill/>
            <a:miter lim="800000"/>
            <a:headEnd/>
            <a:tailEnd/>
          </a:ln>
        </p:spPr>
      </p:pic>
      <p:sp>
        <p:nvSpPr>
          <p:cNvPr id="8" name="ZoneTexte 7"/>
          <p:cNvSpPr txBox="1"/>
          <p:nvPr/>
        </p:nvSpPr>
        <p:spPr>
          <a:xfrm>
            <a:off x="611560" y="1556792"/>
            <a:ext cx="4536504" cy="338554"/>
          </a:xfrm>
          <a:prstGeom prst="rect">
            <a:avLst/>
          </a:prstGeom>
          <a:noFill/>
        </p:spPr>
        <p:txBody>
          <a:bodyPr wrap="square" rtlCol="0">
            <a:spAutoFit/>
          </a:bodyPr>
          <a:lstStyle/>
          <a:p>
            <a:r>
              <a:rPr lang="en-US" sz="1600" b="1" dirty="0" smtClean="0">
                <a:solidFill>
                  <a:srgbClr val="C00000"/>
                </a:solidFill>
              </a:rPr>
              <a:t>Crystalline </a:t>
            </a:r>
            <a:r>
              <a:rPr lang="en-US" sz="1600" b="1" dirty="0" err="1" smtClean="0">
                <a:solidFill>
                  <a:srgbClr val="C00000"/>
                </a:solidFill>
              </a:rPr>
              <a:t>undulators</a:t>
            </a:r>
            <a:r>
              <a:rPr lang="en-US" sz="1600" b="1" dirty="0" smtClean="0">
                <a:solidFill>
                  <a:srgbClr val="C00000"/>
                </a:solidFill>
              </a:rPr>
              <a:t> (</a:t>
            </a:r>
            <a:r>
              <a:rPr lang="en-US" sz="1600" b="1" dirty="0" err="1" smtClean="0">
                <a:solidFill>
                  <a:srgbClr val="C00000"/>
                </a:solidFill>
              </a:rPr>
              <a:t>U.Uggerhoj</a:t>
            </a:r>
            <a:r>
              <a:rPr lang="en-US" sz="1600" b="1" dirty="0" smtClean="0">
                <a:solidFill>
                  <a:srgbClr val="C00000"/>
                </a:solidFill>
              </a:rPr>
              <a:t>)</a:t>
            </a:r>
            <a:endParaRPr lang="fr-FR" sz="1600" b="1" dirty="0">
              <a:solidFill>
                <a:srgbClr val="C00000"/>
              </a:solidFill>
            </a:endParaRPr>
          </a:p>
        </p:txBody>
      </p:sp>
      <p:sp>
        <p:nvSpPr>
          <p:cNvPr id="9" name="ZoneTexte 8"/>
          <p:cNvSpPr txBox="1"/>
          <p:nvPr/>
        </p:nvSpPr>
        <p:spPr>
          <a:xfrm>
            <a:off x="323528" y="3429000"/>
            <a:ext cx="3240360" cy="1569660"/>
          </a:xfrm>
          <a:prstGeom prst="rect">
            <a:avLst/>
          </a:prstGeom>
          <a:noFill/>
        </p:spPr>
        <p:txBody>
          <a:bodyPr wrap="square" rtlCol="0">
            <a:spAutoFit/>
          </a:bodyPr>
          <a:lstStyle/>
          <a:p>
            <a:r>
              <a:rPr lang="en-US" sz="1600" b="1" dirty="0" smtClean="0">
                <a:solidFill>
                  <a:srgbClr val="002060"/>
                </a:solidFill>
              </a:rPr>
              <a:t>The enhancement represents  the ratio of the total radiation spectrum to the Bethe-</a:t>
            </a:r>
            <a:r>
              <a:rPr lang="en-US" sz="1600" b="1" dirty="0" err="1" smtClean="0">
                <a:solidFill>
                  <a:srgbClr val="002060"/>
                </a:solidFill>
              </a:rPr>
              <a:t>Heitler</a:t>
            </a:r>
            <a:r>
              <a:rPr lang="en-US" sz="1600" b="1" dirty="0" smtClean="0">
                <a:solidFill>
                  <a:srgbClr val="002060"/>
                </a:solidFill>
              </a:rPr>
              <a:t> spectrum. The left peaks </a:t>
            </a:r>
            <a:r>
              <a:rPr lang="en-US" sz="1600" b="1" dirty="0" smtClean="0">
                <a:solidFill>
                  <a:srgbClr val="002060"/>
                </a:solidFill>
                <a:sym typeface="Wingdings" pitchFamily="2" charset="2"/>
              </a:rPr>
              <a:t> </a:t>
            </a:r>
            <a:r>
              <a:rPr lang="en-US" sz="1600" b="1" dirty="0" smtClean="0">
                <a:solidFill>
                  <a:srgbClr val="FF0000"/>
                </a:solidFill>
                <a:sym typeface="Wingdings" pitchFamily="2" charset="2"/>
              </a:rPr>
              <a:t>channeling, </a:t>
            </a:r>
            <a:r>
              <a:rPr lang="en-US" sz="1600" b="1" dirty="0" smtClean="0">
                <a:solidFill>
                  <a:srgbClr val="002060"/>
                </a:solidFill>
                <a:sym typeface="Wingdings" pitchFamily="2" charset="2"/>
              </a:rPr>
              <a:t>whereas the right peaks </a:t>
            </a:r>
            <a:r>
              <a:rPr lang="en-US" sz="1600" b="1" dirty="0" err="1" smtClean="0">
                <a:solidFill>
                  <a:srgbClr val="00B050"/>
                </a:solidFill>
                <a:sym typeface="Wingdings" pitchFamily="2" charset="2"/>
              </a:rPr>
              <a:t>undulator</a:t>
            </a:r>
            <a:r>
              <a:rPr lang="en-US" sz="1600" b="1" dirty="0" smtClean="0">
                <a:solidFill>
                  <a:srgbClr val="00B050"/>
                </a:solidFill>
                <a:sym typeface="Wingdings" pitchFamily="2" charset="2"/>
              </a:rPr>
              <a:t> motion</a:t>
            </a:r>
          </a:p>
          <a:p>
            <a:r>
              <a:rPr lang="en-US" sz="1600" b="1" dirty="0" smtClean="0">
                <a:solidFill>
                  <a:srgbClr val="7030A0"/>
                </a:solidFill>
                <a:sym typeface="Wingdings" pitchFamily="2" charset="2"/>
              </a:rPr>
              <a:t>Recall: </a:t>
            </a:r>
            <a:r>
              <a:rPr lang="el-GR" sz="1600" b="1" dirty="0" smtClean="0">
                <a:solidFill>
                  <a:srgbClr val="7030A0"/>
                </a:solidFill>
                <a:sym typeface="Wingdings" pitchFamily="2" charset="2"/>
              </a:rPr>
              <a:t>λ</a:t>
            </a:r>
            <a:r>
              <a:rPr lang="en-US" sz="1600" b="1" baseline="-25000" dirty="0" smtClean="0">
                <a:solidFill>
                  <a:srgbClr val="7030A0"/>
                </a:solidFill>
                <a:sym typeface="Wingdings" pitchFamily="2" charset="2"/>
              </a:rPr>
              <a:t>u</a:t>
            </a:r>
            <a:r>
              <a:rPr lang="en-US" sz="1600" b="1" dirty="0" smtClean="0">
                <a:solidFill>
                  <a:srgbClr val="7030A0"/>
                </a:solidFill>
                <a:sym typeface="Wingdings" pitchFamily="2" charset="2"/>
              </a:rPr>
              <a:t> &lt; </a:t>
            </a:r>
            <a:r>
              <a:rPr lang="el-GR" sz="1600" b="1" dirty="0" smtClean="0">
                <a:solidFill>
                  <a:srgbClr val="7030A0"/>
                </a:solidFill>
                <a:sym typeface="Wingdings" pitchFamily="2" charset="2"/>
              </a:rPr>
              <a:t>λ</a:t>
            </a:r>
            <a:r>
              <a:rPr lang="en-US" sz="1600" b="1" baseline="-25000" dirty="0" err="1" smtClean="0">
                <a:solidFill>
                  <a:srgbClr val="7030A0"/>
                </a:solidFill>
                <a:sym typeface="Wingdings" pitchFamily="2" charset="2"/>
              </a:rPr>
              <a:t>ch</a:t>
            </a:r>
            <a:r>
              <a:rPr lang="en-US" sz="1600" b="1" dirty="0" smtClean="0">
                <a:solidFill>
                  <a:srgbClr val="7030A0"/>
                </a:solidFill>
                <a:sym typeface="Wingdings" pitchFamily="2" charset="2"/>
              </a:rPr>
              <a:t>  (</a:t>
            </a:r>
            <a:r>
              <a:rPr lang="en-US" sz="1600" b="1" dirty="0" smtClean="0">
                <a:solidFill>
                  <a:srgbClr val="002060"/>
                </a:solidFill>
                <a:sym typeface="Wingdings" pitchFamily="2" charset="2"/>
              </a:rPr>
              <a:t>here)</a:t>
            </a:r>
            <a:endParaRPr lang="fr-FR" sz="1600" b="1" dirty="0">
              <a:solidFill>
                <a:srgbClr val="7030A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11</a:t>
            </a:fld>
            <a:endParaRPr lang="fr-FR"/>
          </a:p>
        </p:txBody>
      </p:sp>
      <p:pic>
        <p:nvPicPr>
          <p:cNvPr id="6" name="Espace réservé du contenu 5"/>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283968" y="2420888"/>
            <a:ext cx="4464496" cy="3705275"/>
          </a:xfrm>
          <a:prstGeom prst="rect">
            <a:avLst/>
          </a:prstGeom>
          <a:noFill/>
          <a:ln>
            <a:noFill/>
          </a:ln>
        </p:spPr>
      </p:pic>
      <p:sp>
        <p:nvSpPr>
          <p:cNvPr id="7" name="ZoneTexte 6"/>
          <p:cNvSpPr txBox="1"/>
          <p:nvPr/>
        </p:nvSpPr>
        <p:spPr>
          <a:xfrm>
            <a:off x="395536" y="1772816"/>
            <a:ext cx="4032448" cy="1384995"/>
          </a:xfrm>
          <a:prstGeom prst="rect">
            <a:avLst/>
          </a:prstGeom>
          <a:noFill/>
        </p:spPr>
        <p:txBody>
          <a:bodyPr wrap="square" rtlCol="0">
            <a:spAutoFit/>
          </a:bodyPr>
          <a:lstStyle/>
          <a:p>
            <a:r>
              <a:rPr lang="en-US" sz="1400" b="1" dirty="0" smtClean="0">
                <a:solidFill>
                  <a:srgbClr val="C00000"/>
                </a:solidFill>
              </a:rPr>
              <a:t>2-2-BENT CRYSTALS: </a:t>
            </a:r>
            <a:r>
              <a:rPr lang="en-US" sz="1400" b="1" dirty="0" smtClean="0">
                <a:solidFill>
                  <a:srgbClr val="002060"/>
                </a:solidFill>
              </a:rPr>
              <a:t>bending of the atomic planes. The particles –proton, for example- are </a:t>
            </a:r>
            <a:r>
              <a:rPr lang="en-US" sz="1400" b="1" dirty="0" smtClean="0">
                <a:solidFill>
                  <a:srgbClr val="FF0000"/>
                </a:solidFill>
              </a:rPr>
              <a:t>channeled</a:t>
            </a:r>
            <a:r>
              <a:rPr lang="en-US" sz="1400" b="1" dirty="0" smtClean="0">
                <a:solidFill>
                  <a:srgbClr val="002060"/>
                </a:solidFill>
              </a:rPr>
              <a:t> in the bent planes. Bending is obtained by mechanical  means.</a:t>
            </a:r>
            <a:r>
              <a:rPr lang="en-US" sz="1400" b="1" dirty="0" smtClean="0">
                <a:solidFill>
                  <a:srgbClr val="C00000"/>
                </a:solidFill>
              </a:rPr>
              <a:t>  </a:t>
            </a:r>
            <a:r>
              <a:rPr lang="en-US" sz="1400" b="1" dirty="0" smtClean="0">
                <a:solidFill>
                  <a:srgbClr val="002060"/>
                </a:solidFill>
              </a:rPr>
              <a:t>Another way to deflect the particles is the </a:t>
            </a:r>
            <a:r>
              <a:rPr lang="en-US" sz="1400" b="1" dirty="0" smtClean="0">
                <a:solidFill>
                  <a:srgbClr val="00B050"/>
                </a:solidFill>
              </a:rPr>
              <a:t>volume reflection </a:t>
            </a:r>
            <a:r>
              <a:rPr lang="en-US" sz="1400" b="1" dirty="0" smtClean="0">
                <a:solidFill>
                  <a:srgbClr val="002060"/>
                </a:solidFill>
              </a:rPr>
              <a:t>: particles are reflected by the atomic planes. </a:t>
            </a:r>
            <a:endParaRPr lang="fr-FR" sz="1400" b="1" dirty="0">
              <a:solidFill>
                <a:srgbClr val="002060"/>
              </a:solidFill>
            </a:endParaRPr>
          </a:p>
        </p:txBody>
      </p:sp>
      <p:pic>
        <p:nvPicPr>
          <p:cNvPr id="1026" name="Picture 2"/>
          <p:cNvPicPr>
            <a:picLocks noChangeAspect="1" noChangeArrowheads="1"/>
          </p:cNvPicPr>
          <p:nvPr/>
        </p:nvPicPr>
        <p:blipFill>
          <a:blip r:embed="rId3" cstate="print"/>
          <a:srcRect/>
          <a:stretch>
            <a:fillRect/>
          </a:stretch>
        </p:blipFill>
        <p:spPr bwMode="auto">
          <a:xfrm>
            <a:off x="611561" y="3140968"/>
            <a:ext cx="3312368" cy="1368152"/>
          </a:xfrm>
          <a:prstGeom prst="rect">
            <a:avLst/>
          </a:prstGeom>
          <a:noFill/>
          <a:ln w="9525">
            <a:noFill/>
            <a:miter lim="800000"/>
            <a:headEnd/>
            <a:tailEnd/>
          </a:ln>
        </p:spPr>
      </p:pic>
      <p:sp>
        <p:nvSpPr>
          <p:cNvPr id="10" name="ZoneTexte 9"/>
          <p:cNvSpPr txBox="1"/>
          <p:nvPr/>
        </p:nvSpPr>
        <p:spPr>
          <a:xfrm>
            <a:off x="827584" y="4653136"/>
            <a:ext cx="3600400" cy="1815882"/>
          </a:xfrm>
          <a:prstGeom prst="rect">
            <a:avLst/>
          </a:prstGeom>
          <a:noFill/>
        </p:spPr>
        <p:txBody>
          <a:bodyPr wrap="square" rtlCol="0">
            <a:spAutoFit/>
          </a:bodyPr>
          <a:lstStyle/>
          <a:p>
            <a:r>
              <a:rPr lang="en-US" sz="1400" b="1" dirty="0" smtClean="0">
                <a:solidFill>
                  <a:srgbClr val="C00000"/>
                </a:solidFill>
              </a:rPr>
              <a:t>PARTICLE COLLIMATION: </a:t>
            </a:r>
            <a:r>
              <a:rPr lang="en-US" sz="1400" b="1" dirty="0" smtClean="0">
                <a:solidFill>
                  <a:srgbClr val="002060"/>
                </a:solidFill>
              </a:rPr>
              <a:t>in order to sweep off the beam halo, crystals are much more efficient that classical magnets due to the strong fields. Experiments were undertaken successfully at FNAL, </a:t>
            </a:r>
            <a:r>
              <a:rPr lang="en-US" sz="1400" b="1" dirty="0" err="1" smtClean="0">
                <a:solidFill>
                  <a:srgbClr val="002060"/>
                </a:solidFill>
              </a:rPr>
              <a:t>Protvino</a:t>
            </a:r>
            <a:r>
              <a:rPr lang="en-US" sz="1400" b="1" dirty="0" smtClean="0">
                <a:solidFill>
                  <a:srgbClr val="002060"/>
                </a:solidFill>
              </a:rPr>
              <a:t>, CERN with Si crystals. Application to LHC is considered. An experiment: UA9 ( on which LAL collaborates) is under way since 2009. </a:t>
            </a:r>
            <a:endParaRPr lang="fr-FR" sz="1400" b="1"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12</a:t>
            </a:fld>
            <a:endParaRPr lang="fr-FR"/>
          </a:p>
        </p:txBody>
      </p:sp>
      <p:pic>
        <p:nvPicPr>
          <p:cNvPr id="1027" name="Picture 3"/>
          <p:cNvPicPr>
            <a:picLocks noGrp="1" noChangeAspect="1" noChangeArrowheads="1"/>
          </p:cNvPicPr>
          <p:nvPr>
            <p:ph idx="1"/>
          </p:nvPr>
        </p:nvPicPr>
        <p:blipFill>
          <a:blip r:embed="rId2" cstate="print"/>
          <a:srcRect/>
          <a:stretch>
            <a:fillRect/>
          </a:stretch>
        </p:blipFill>
        <p:spPr bwMode="auto">
          <a:xfrm>
            <a:off x="457200" y="2204865"/>
            <a:ext cx="8528702" cy="3096344"/>
          </a:xfrm>
          <a:prstGeom prst="rect">
            <a:avLst/>
          </a:prstGeom>
          <a:noFill/>
          <a:ln w="9525">
            <a:noFill/>
            <a:miter lim="800000"/>
            <a:headEnd/>
            <a:tailEnd/>
          </a:ln>
        </p:spPr>
      </p:pic>
      <p:sp>
        <p:nvSpPr>
          <p:cNvPr id="9" name="ZoneTexte 8"/>
          <p:cNvSpPr txBox="1"/>
          <p:nvPr/>
        </p:nvSpPr>
        <p:spPr>
          <a:xfrm>
            <a:off x="539552" y="1628800"/>
            <a:ext cx="8280920" cy="369332"/>
          </a:xfrm>
          <a:prstGeom prst="rect">
            <a:avLst/>
          </a:prstGeom>
          <a:noFill/>
        </p:spPr>
        <p:txBody>
          <a:bodyPr wrap="square" rtlCol="0">
            <a:spAutoFit/>
          </a:bodyPr>
          <a:lstStyle/>
          <a:p>
            <a:r>
              <a:rPr lang="en-US" b="1" dirty="0" smtClean="0">
                <a:solidFill>
                  <a:srgbClr val="C00000"/>
                </a:solidFill>
              </a:rPr>
              <a:t>BENT CRYSTALS: </a:t>
            </a:r>
            <a:r>
              <a:rPr lang="en-US" b="1" dirty="0" smtClean="0">
                <a:solidFill>
                  <a:srgbClr val="002060"/>
                </a:solidFill>
              </a:rPr>
              <a:t>APPLICATION TO BEAM COLLIMATION </a:t>
            </a:r>
            <a:r>
              <a:rPr lang="en-US" b="1" dirty="0" smtClean="0">
                <a:solidFill>
                  <a:srgbClr val="002060"/>
                </a:solidFill>
                <a:sym typeface="Wingdings" pitchFamily="2" charset="2"/>
              </a:rPr>
              <a:t> TEST @ CERN UA9</a:t>
            </a:r>
            <a:endParaRPr lang="fr-FR" b="1" dirty="0">
              <a:solidFill>
                <a:srgbClr val="C00000"/>
              </a:solidFill>
            </a:endParaRPr>
          </a:p>
        </p:txBody>
      </p:sp>
      <p:sp>
        <p:nvSpPr>
          <p:cNvPr id="7" name="ZoneTexte 6"/>
          <p:cNvSpPr txBox="1"/>
          <p:nvPr/>
        </p:nvSpPr>
        <p:spPr>
          <a:xfrm>
            <a:off x="755576" y="5373216"/>
            <a:ext cx="8064896" cy="584775"/>
          </a:xfrm>
          <a:prstGeom prst="rect">
            <a:avLst/>
          </a:prstGeom>
          <a:noFill/>
        </p:spPr>
        <p:txBody>
          <a:bodyPr wrap="square" rtlCol="0">
            <a:spAutoFit/>
          </a:bodyPr>
          <a:lstStyle/>
          <a:p>
            <a:r>
              <a:rPr lang="en-US" sz="1600" b="1" dirty="0" smtClean="0">
                <a:solidFill>
                  <a:srgbClr val="002060"/>
                </a:solidFill>
              </a:rPr>
              <a:t>To sweep off the halo particles surrounding the beam core and which produce losses in the accelerator , a multi-stage collimation system is considered.</a:t>
            </a:r>
            <a:endParaRPr lang="fr-FR" sz="1600" b="1"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13</a:t>
            </a:fld>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4067944" y="2132857"/>
            <a:ext cx="4680520" cy="3168352"/>
          </a:xfrm>
          <a:prstGeom prst="rect">
            <a:avLst/>
          </a:prstGeom>
          <a:noFill/>
          <a:ln w="9525">
            <a:noFill/>
            <a:miter lim="800000"/>
            <a:headEnd/>
            <a:tailEnd/>
          </a:ln>
        </p:spPr>
      </p:pic>
      <p:sp>
        <p:nvSpPr>
          <p:cNvPr id="7" name="ZoneTexte 6"/>
          <p:cNvSpPr txBox="1"/>
          <p:nvPr/>
        </p:nvSpPr>
        <p:spPr>
          <a:xfrm>
            <a:off x="5508104" y="5589240"/>
            <a:ext cx="2232248" cy="307777"/>
          </a:xfrm>
          <a:prstGeom prst="rect">
            <a:avLst/>
          </a:prstGeom>
          <a:noFill/>
        </p:spPr>
        <p:txBody>
          <a:bodyPr wrap="square" rtlCol="0">
            <a:spAutoFit/>
          </a:bodyPr>
          <a:lstStyle/>
          <a:p>
            <a:r>
              <a:rPr lang="en-US" sz="1400" b="1" dirty="0" smtClean="0">
                <a:solidFill>
                  <a:srgbClr val="C00000"/>
                </a:solidFill>
              </a:rPr>
              <a:t>             Channeling</a:t>
            </a:r>
            <a:endParaRPr lang="fr-FR" sz="1400" b="1" dirty="0">
              <a:solidFill>
                <a:srgbClr val="C00000"/>
              </a:solidFill>
            </a:endParaRPr>
          </a:p>
        </p:txBody>
      </p:sp>
      <p:cxnSp>
        <p:nvCxnSpPr>
          <p:cNvPr id="9" name="Connecteur droit 8"/>
          <p:cNvCxnSpPr/>
          <p:nvPr/>
        </p:nvCxnSpPr>
        <p:spPr>
          <a:xfrm>
            <a:off x="5148064" y="4653136"/>
            <a:ext cx="1224136"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a:stCxn id="7" idx="0"/>
          </p:cNvCxnSpPr>
          <p:nvPr/>
        </p:nvCxnSpPr>
        <p:spPr>
          <a:xfrm flipV="1">
            <a:off x="6624228" y="4653136"/>
            <a:ext cx="90010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292080" y="5949280"/>
            <a:ext cx="2592288" cy="307777"/>
          </a:xfrm>
          <a:prstGeom prst="rect">
            <a:avLst/>
          </a:prstGeom>
          <a:noFill/>
        </p:spPr>
        <p:txBody>
          <a:bodyPr wrap="square" rtlCol="0">
            <a:spAutoFit/>
          </a:bodyPr>
          <a:lstStyle/>
          <a:p>
            <a:r>
              <a:rPr lang="en-US" sz="1400" b="1" dirty="0" smtClean="0">
                <a:solidFill>
                  <a:srgbClr val="7030A0"/>
                </a:solidFill>
              </a:rPr>
              <a:t>Volume reflection </a:t>
            </a:r>
            <a:endParaRPr lang="fr-FR" sz="1400" b="1" dirty="0">
              <a:solidFill>
                <a:srgbClr val="7030A0"/>
              </a:solidFill>
            </a:endParaRPr>
          </a:p>
        </p:txBody>
      </p:sp>
      <p:cxnSp>
        <p:nvCxnSpPr>
          <p:cNvPr id="16" name="Connecteur droit 15"/>
          <p:cNvCxnSpPr/>
          <p:nvPr/>
        </p:nvCxnSpPr>
        <p:spPr>
          <a:xfrm flipH="1" flipV="1">
            <a:off x="4572000" y="4005064"/>
            <a:ext cx="1080120" cy="2088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V="1">
            <a:off x="6156176" y="3933056"/>
            <a:ext cx="864096" cy="2088232"/>
          </a:xfrm>
          <a:prstGeom prst="line">
            <a:avLst/>
          </a:prstGeom>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95536" y="2276872"/>
            <a:ext cx="3456384" cy="2800767"/>
          </a:xfrm>
          <a:prstGeom prst="rect">
            <a:avLst/>
          </a:prstGeom>
          <a:noFill/>
        </p:spPr>
        <p:txBody>
          <a:bodyPr wrap="square" rtlCol="0">
            <a:spAutoFit/>
          </a:bodyPr>
          <a:lstStyle/>
          <a:p>
            <a:r>
              <a:rPr lang="en-US" sz="1600" b="1" dirty="0" smtClean="0">
                <a:solidFill>
                  <a:srgbClr val="002060"/>
                </a:solidFill>
              </a:rPr>
              <a:t>Use of crystals as primary collimators  allows a significant reduction of the beam losses detected in the BLM (Beam Loss Monitor)</a:t>
            </a:r>
          </a:p>
          <a:p>
            <a:r>
              <a:rPr lang="en-US" sz="1600" b="1" dirty="0" smtClean="0">
                <a:solidFill>
                  <a:srgbClr val="002060"/>
                </a:solidFill>
              </a:rPr>
              <a:t>On the figure, the measured and simulated beam losses. The “0” angle corresponds to alignment to the crystal plane.</a:t>
            </a:r>
          </a:p>
          <a:p>
            <a:r>
              <a:rPr lang="en-US" sz="1600" b="1" dirty="0" smtClean="0">
                <a:solidFill>
                  <a:srgbClr val="002060"/>
                </a:solidFill>
              </a:rPr>
              <a:t>The critical angle @ 270 </a:t>
            </a:r>
            <a:r>
              <a:rPr lang="en-US" sz="1600" b="1" dirty="0" err="1" smtClean="0">
                <a:solidFill>
                  <a:srgbClr val="002060"/>
                </a:solidFill>
              </a:rPr>
              <a:t>GeV</a:t>
            </a:r>
            <a:r>
              <a:rPr lang="en-US" sz="1600" b="1" dirty="0" smtClean="0">
                <a:solidFill>
                  <a:srgbClr val="002060"/>
                </a:solidFill>
              </a:rPr>
              <a:t> is 12.2 </a:t>
            </a:r>
            <a:r>
              <a:rPr lang="el-GR" sz="1600" b="1" dirty="0" smtClean="0">
                <a:solidFill>
                  <a:srgbClr val="002060"/>
                </a:solidFill>
                <a:latin typeface="Times New Roman" pitchFamily="18" charset="0"/>
                <a:cs typeface="Times New Roman" pitchFamily="18" charset="0"/>
              </a:rPr>
              <a:t>μ</a:t>
            </a:r>
            <a:r>
              <a:rPr lang="en-US" sz="1600" b="1" dirty="0" err="1" smtClean="0">
                <a:solidFill>
                  <a:srgbClr val="002060"/>
                </a:solidFill>
                <a:latin typeface="Times New Roman" pitchFamily="18" charset="0"/>
                <a:cs typeface="Times New Roman" pitchFamily="18" charset="0"/>
              </a:rPr>
              <a:t>rad</a:t>
            </a:r>
            <a:endParaRPr lang="en-US" sz="1600" b="1" dirty="0" smtClean="0">
              <a:solidFill>
                <a:srgbClr val="002060"/>
              </a:solidFill>
              <a:latin typeface="Times New Roman" pitchFamily="18" charset="0"/>
              <a:cs typeface="Times New Roman" pitchFamily="18" charset="0"/>
            </a:endParaRPr>
          </a:p>
          <a:p>
            <a:endParaRPr lang="fr-FR" sz="1600" b="1" dirty="0">
              <a:solidFill>
                <a:srgbClr val="002060"/>
              </a:solidFill>
              <a:latin typeface="Times New Roman" pitchFamily="18" charset="0"/>
              <a:cs typeface="Times New Roman" pitchFamily="18" charset="0"/>
            </a:endParaRPr>
          </a:p>
        </p:txBody>
      </p:sp>
      <p:sp>
        <p:nvSpPr>
          <p:cNvPr id="15" name="ZoneTexte 14"/>
          <p:cNvSpPr txBox="1"/>
          <p:nvPr/>
        </p:nvSpPr>
        <p:spPr>
          <a:xfrm>
            <a:off x="755576" y="1628800"/>
            <a:ext cx="2304256" cy="369332"/>
          </a:xfrm>
          <a:prstGeom prst="rect">
            <a:avLst/>
          </a:prstGeom>
          <a:noFill/>
        </p:spPr>
        <p:txBody>
          <a:bodyPr wrap="square" rtlCol="0">
            <a:spAutoFit/>
          </a:bodyPr>
          <a:lstStyle/>
          <a:p>
            <a:r>
              <a:rPr lang="en-US" b="1" dirty="0" smtClean="0">
                <a:solidFill>
                  <a:srgbClr val="C00000"/>
                </a:solidFill>
              </a:rPr>
              <a:t>Bent crystals</a:t>
            </a:r>
            <a:endParaRPr lang="fr-FR" b="1"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14</a:t>
            </a:fld>
            <a:endParaRPr lang="fr-FR"/>
          </a:p>
        </p:txBody>
      </p:sp>
      <p:pic>
        <p:nvPicPr>
          <p:cNvPr id="6" name="Image 5"/>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932040" y="1844824"/>
            <a:ext cx="3744416" cy="3317726"/>
          </a:xfrm>
          <a:prstGeom prst="rect">
            <a:avLst/>
          </a:prstGeom>
          <a:noFill/>
          <a:ln>
            <a:noFill/>
          </a:ln>
        </p:spPr>
      </p:pic>
      <p:sp>
        <p:nvSpPr>
          <p:cNvPr id="10" name="Espace réservé du contenu 9"/>
          <p:cNvSpPr>
            <a:spLocks noGrp="1"/>
          </p:cNvSpPr>
          <p:nvPr>
            <p:ph idx="1"/>
          </p:nvPr>
        </p:nvSpPr>
        <p:spPr/>
        <p:txBody>
          <a:bodyPr>
            <a:normAutofit/>
          </a:bodyPr>
          <a:lstStyle/>
          <a:p>
            <a:r>
              <a:rPr lang="en-US" sz="1800" b="1" dirty="0" smtClean="0">
                <a:solidFill>
                  <a:srgbClr val="C00000"/>
                </a:solidFill>
              </a:rPr>
              <a:t>2-3 PXR </a:t>
            </a:r>
            <a:r>
              <a:rPr lang="en-US" sz="1600" b="1" dirty="0" smtClean="0">
                <a:solidFill>
                  <a:srgbClr val="002060"/>
                </a:solidFill>
              </a:rPr>
              <a:t>Parametric X RAY can be understood </a:t>
            </a:r>
          </a:p>
          <a:p>
            <a:r>
              <a:rPr lang="en-US" sz="1600" b="1" dirty="0" smtClean="0">
                <a:solidFill>
                  <a:srgbClr val="002060"/>
                </a:solidFill>
              </a:rPr>
              <a:t>as the diffraction of the photon cloud </a:t>
            </a:r>
          </a:p>
          <a:p>
            <a:r>
              <a:rPr lang="en-US" sz="1600" b="1" dirty="0" smtClean="0">
                <a:solidFill>
                  <a:srgbClr val="002060"/>
                </a:solidFill>
              </a:rPr>
              <a:t>(FWW approx.) representing the Coulomb field</a:t>
            </a:r>
          </a:p>
          <a:p>
            <a:r>
              <a:rPr lang="en-US" sz="1600" b="1" dirty="0" smtClean="0">
                <a:solidFill>
                  <a:srgbClr val="002060"/>
                </a:solidFill>
              </a:rPr>
              <a:t> of the particle  on the crystal planes. It can be</a:t>
            </a:r>
          </a:p>
          <a:p>
            <a:r>
              <a:rPr lang="en-US" sz="1600" b="1" dirty="0" smtClean="0">
                <a:solidFill>
                  <a:srgbClr val="002060"/>
                </a:solidFill>
              </a:rPr>
              <a:t> used for beam diagnostics as shown in Mainz </a:t>
            </a:r>
          </a:p>
          <a:p>
            <a:r>
              <a:rPr lang="en-US" sz="1600" b="1" dirty="0" smtClean="0">
                <a:solidFill>
                  <a:srgbClr val="002060"/>
                </a:solidFill>
              </a:rPr>
              <a:t>(</a:t>
            </a:r>
            <a:r>
              <a:rPr lang="en-US" sz="1600" b="1" dirty="0" err="1" smtClean="0">
                <a:solidFill>
                  <a:srgbClr val="002060"/>
                </a:solidFill>
              </a:rPr>
              <a:t>G.Kube</a:t>
            </a:r>
            <a:r>
              <a:rPr lang="en-US" sz="1600" b="1" dirty="0" smtClean="0">
                <a:solidFill>
                  <a:srgbClr val="002060"/>
                </a:solidFill>
              </a:rPr>
              <a:t> et al.)</a:t>
            </a:r>
          </a:p>
          <a:p>
            <a:endParaRPr lang="en-US" sz="1600" b="1" dirty="0" smtClean="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t>CHANNELING 2014</a:t>
            </a:r>
            <a:endParaRPr lang="fr-FR" sz="2800" dirty="0"/>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15</a:t>
            </a:fld>
            <a:endParaRPr lang="fr-FR"/>
          </a:p>
        </p:txBody>
      </p:sp>
      <p:pic>
        <p:nvPicPr>
          <p:cNvPr id="2050" name="Picture 2"/>
          <p:cNvPicPr>
            <a:picLocks noGrp="1" noChangeAspect="1" noChangeArrowheads="1"/>
          </p:cNvPicPr>
          <p:nvPr>
            <p:ph idx="1"/>
          </p:nvPr>
        </p:nvPicPr>
        <p:blipFill>
          <a:blip r:embed="rId2" cstate="print"/>
          <a:srcRect/>
          <a:stretch>
            <a:fillRect/>
          </a:stretch>
        </p:blipFill>
        <p:spPr bwMode="auto">
          <a:xfrm>
            <a:off x="3923928" y="2177256"/>
            <a:ext cx="4896544" cy="3371850"/>
          </a:xfrm>
          <a:prstGeom prst="rect">
            <a:avLst/>
          </a:prstGeom>
          <a:noFill/>
          <a:ln w="9525">
            <a:noFill/>
            <a:miter lim="800000"/>
            <a:headEnd/>
            <a:tailEnd/>
          </a:ln>
        </p:spPr>
      </p:pic>
      <p:sp>
        <p:nvSpPr>
          <p:cNvPr id="7" name="ZoneTexte 6"/>
          <p:cNvSpPr txBox="1"/>
          <p:nvPr/>
        </p:nvSpPr>
        <p:spPr>
          <a:xfrm>
            <a:off x="899592" y="1556792"/>
            <a:ext cx="6768752" cy="400110"/>
          </a:xfrm>
          <a:prstGeom prst="rect">
            <a:avLst/>
          </a:prstGeom>
          <a:noFill/>
        </p:spPr>
        <p:txBody>
          <a:bodyPr wrap="square" rtlCol="0">
            <a:spAutoFit/>
          </a:bodyPr>
          <a:lstStyle/>
          <a:p>
            <a:r>
              <a:rPr lang="en-US" sz="2000" b="1" dirty="0" smtClean="0">
                <a:solidFill>
                  <a:srgbClr val="FF0000"/>
                </a:solidFill>
              </a:rPr>
              <a:t>PXR: angular distribution of the beam is depending on its size</a:t>
            </a:r>
            <a:endParaRPr lang="fr-FR" sz="2000" b="1" dirty="0">
              <a:solidFill>
                <a:srgbClr val="FF0000"/>
              </a:solidFill>
            </a:endParaRPr>
          </a:p>
        </p:txBody>
      </p:sp>
      <p:sp>
        <p:nvSpPr>
          <p:cNvPr id="8" name="ZoneTexte 7"/>
          <p:cNvSpPr txBox="1"/>
          <p:nvPr/>
        </p:nvSpPr>
        <p:spPr>
          <a:xfrm>
            <a:off x="539552" y="2276872"/>
            <a:ext cx="3240360" cy="1569660"/>
          </a:xfrm>
          <a:prstGeom prst="rect">
            <a:avLst/>
          </a:prstGeom>
          <a:noFill/>
        </p:spPr>
        <p:txBody>
          <a:bodyPr wrap="square" rtlCol="0">
            <a:spAutoFit/>
          </a:bodyPr>
          <a:lstStyle/>
          <a:p>
            <a:r>
              <a:rPr lang="en-US" sz="1600" b="1" dirty="0" err="1" smtClean="0">
                <a:solidFill>
                  <a:srgbClr val="002060"/>
                </a:solidFill>
              </a:rPr>
              <a:t>A.Schagin</a:t>
            </a:r>
            <a:r>
              <a:rPr lang="en-US" sz="1600" b="1" dirty="0" smtClean="0">
                <a:solidFill>
                  <a:srgbClr val="002060"/>
                </a:solidFill>
              </a:rPr>
              <a:t> (KIPT &amp; Belgorod) </a:t>
            </a:r>
            <a:r>
              <a:rPr lang="en-US" sz="1600" b="1" dirty="0" err="1" smtClean="0">
                <a:solidFill>
                  <a:srgbClr val="002060"/>
                </a:solidFill>
              </a:rPr>
              <a:t>proprosed</a:t>
            </a:r>
            <a:r>
              <a:rPr lang="en-US" sz="1600" b="1" dirty="0" smtClean="0">
                <a:solidFill>
                  <a:srgbClr val="002060"/>
                </a:solidFill>
              </a:rPr>
              <a:t> the use of PXR to control the beam characteristics  (angular distribution) for bent crystals as for crystals used for other purposes (ex: e+ targets) </a:t>
            </a:r>
            <a:r>
              <a:rPr lang="en-US" sz="1600" b="1" dirty="0" smtClean="0">
                <a:solidFill>
                  <a:srgbClr val="002060"/>
                </a:solidFill>
                <a:sym typeface="Wingdings" pitchFamily="2" charset="2"/>
              </a:rPr>
              <a:t> this conference</a:t>
            </a:r>
            <a:endParaRPr lang="fr-FR" sz="1600" b="1" dirty="0">
              <a:solidFill>
                <a:srgbClr val="002060"/>
              </a:solidFill>
            </a:endParaRPr>
          </a:p>
        </p:txBody>
      </p:sp>
      <p:sp>
        <p:nvSpPr>
          <p:cNvPr id="9" name="ZoneTexte 8"/>
          <p:cNvSpPr txBox="1"/>
          <p:nvPr/>
        </p:nvSpPr>
        <p:spPr>
          <a:xfrm>
            <a:off x="4499992" y="5805264"/>
            <a:ext cx="2736304" cy="338554"/>
          </a:xfrm>
          <a:prstGeom prst="rect">
            <a:avLst/>
          </a:prstGeom>
          <a:noFill/>
        </p:spPr>
        <p:txBody>
          <a:bodyPr wrap="square" rtlCol="0">
            <a:spAutoFit/>
          </a:bodyPr>
          <a:lstStyle/>
          <a:p>
            <a:r>
              <a:rPr lang="en-US" sz="1600" b="1" dirty="0" err="1" smtClean="0">
                <a:solidFill>
                  <a:srgbClr val="7030A0"/>
                </a:solidFill>
              </a:rPr>
              <a:t>G.Kube</a:t>
            </a:r>
            <a:r>
              <a:rPr lang="en-US" sz="1600" b="1" dirty="0" smtClean="0">
                <a:solidFill>
                  <a:srgbClr val="7030A0"/>
                </a:solidFill>
              </a:rPr>
              <a:t> et al. (Mainz)</a:t>
            </a:r>
            <a:endParaRPr lang="fr-FR" sz="1600" b="1" dirty="0">
              <a:solidFill>
                <a:srgbClr val="7030A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dirty="0" smtClean="0"/>
              <a:t>CHANNELING 2014</a:t>
            </a:r>
            <a:endParaRPr lang="fr-FR" sz="2800" dirty="0"/>
          </a:p>
        </p:txBody>
      </p:sp>
      <p:sp>
        <p:nvSpPr>
          <p:cNvPr id="3" name="Espace réservé du contenu 2"/>
          <p:cNvSpPr>
            <a:spLocks noGrp="1"/>
          </p:cNvSpPr>
          <p:nvPr>
            <p:ph idx="1"/>
          </p:nvPr>
        </p:nvSpPr>
        <p:spPr>
          <a:xfrm>
            <a:off x="457200" y="1600200"/>
            <a:ext cx="8229600" cy="4853136"/>
          </a:xfrm>
        </p:spPr>
        <p:txBody>
          <a:bodyPr>
            <a:normAutofit/>
          </a:bodyPr>
          <a:lstStyle/>
          <a:p>
            <a:r>
              <a:rPr lang="en-US" sz="2000" b="1" dirty="0" smtClean="0">
                <a:solidFill>
                  <a:srgbClr val="C00000"/>
                </a:solidFill>
              </a:rPr>
              <a:t>2-4 CAPILLARY OPTICS </a:t>
            </a:r>
            <a:r>
              <a:rPr lang="en-US" sz="2000" b="1" dirty="0" smtClean="0">
                <a:solidFill>
                  <a:srgbClr val="002060"/>
                </a:solidFill>
              </a:rPr>
              <a:t>(X RAYS)</a:t>
            </a:r>
            <a:endParaRPr lang="en-US" sz="2000" b="1" dirty="0" smtClean="0">
              <a:solidFill>
                <a:srgbClr val="C00000"/>
              </a:solidFill>
            </a:endParaRPr>
          </a:p>
          <a:p>
            <a:r>
              <a:rPr lang="en-US" sz="1600" b="1" dirty="0" smtClean="0">
                <a:solidFill>
                  <a:srgbClr val="00B050"/>
                </a:solidFill>
              </a:rPr>
              <a:t>This technique was, first (?), proposed by</a:t>
            </a:r>
          </a:p>
          <a:p>
            <a:r>
              <a:rPr lang="en-US" sz="1600" b="1" dirty="0" err="1" smtClean="0">
                <a:solidFill>
                  <a:srgbClr val="00B050"/>
                </a:solidFill>
              </a:rPr>
              <a:t>M.Kumakhov</a:t>
            </a:r>
            <a:r>
              <a:rPr lang="en-US" sz="1600" b="1" dirty="0" smtClean="0">
                <a:solidFill>
                  <a:srgbClr val="00B050"/>
                </a:solidFill>
              </a:rPr>
              <a:t>, who described for the first </a:t>
            </a:r>
          </a:p>
          <a:p>
            <a:r>
              <a:rPr lang="en-US" sz="1600" b="1" dirty="0" smtClean="0">
                <a:solidFill>
                  <a:srgbClr val="00B050"/>
                </a:solidFill>
              </a:rPr>
              <a:t>time the </a:t>
            </a:r>
            <a:r>
              <a:rPr lang="en-US" sz="1600" b="1" dirty="0" smtClean="0">
                <a:solidFill>
                  <a:srgbClr val="7030A0"/>
                </a:solidFill>
              </a:rPr>
              <a:t>channeling radiation.</a:t>
            </a:r>
            <a:r>
              <a:rPr lang="en-US" sz="1600" b="1" dirty="0" smtClean="0">
                <a:solidFill>
                  <a:srgbClr val="00B050"/>
                </a:solidFill>
              </a:rPr>
              <a:t> </a:t>
            </a:r>
          </a:p>
          <a:p>
            <a:endParaRPr lang="en-US" sz="1600" b="1" dirty="0" smtClean="0">
              <a:solidFill>
                <a:srgbClr val="002060"/>
              </a:solidFill>
            </a:endParaRPr>
          </a:p>
          <a:p>
            <a:r>
              <a:rPr lang="en-US" sz="1800" b="1" dirty="0" smtClean="0">
                <a:solidFill>
                  <a:srgbClr val="002060"/>
                </a:solidFill>
              </a:rPr>
              <a:t>Transport of X rays in capillary tub</a:t>
            </a:r>
            <a:r>
              <a:rPr lang="en-US" sz="1600" b="1" dirty="0" smtClean="0">
                <a:solidFill>
                  <a:srgbClr val="002060"/>
                </a:solidFill>
              </a:rPr>
              <a:t>e </a:t>
            </a:r>
            <a:r>
              <a:rPr lang="en-US" sz="1600" b="1" dirty="0" smtClean="0">
                <a:solidFill>
                  <a:srgbClr val="002060"/>
                </a:solidFill>
                <a:sym typeface="Wingdings" pitchFamily="2" charset="2"/>
              </a:rPr>
              <a:t></a:t>
            </a:r>
          </a:p>
          <a:p>
            <a:r>
              <a:rPr lang="en-US" sz="1600" b="1" dirty="0" smtClean="0">
                <a:solidFill>
                  <a:srgbClr val="7030A0"/>
                </a:solidFill>
                <a:sym typeface="Wingdings" pitchFamily="2" charset="2"/>
              </a:rPr>
              <a:t>Reflection and bending  at less than the </a:t>
            </a:r>
          </a:p>
          <a:p>
            <a:r>
              <a:rPr lang="en-US" sz="1600" b="1" dirty="0" smtClean="0">
                <a:solidFill>
                  <a:srgbClr val="7030A0"/>
                </a:solidFill>
                <a:sym typeface="Wingdings" pitchFamily="2" charset="2"/>
              </a:rPr>
              <a:t>critical angle </a:t>
            </a:r>
            <a:r>
              <a:rPr lang="en-US" sz="1600" b="1" dirty="0" err="1" smtClean="0">
                <a:solidFill>
                  <a:srgbClr val="7030A0"/>
                </a:solidFill>
                <a:sym typeface="Wingdings" pitchFamily="2" charset="2"/>
              </a:rPr>
              <a:t>w.r.t</a:t>
            </a:r>
            <a:r>
              <a:rPr lang="en-US" sz="1600" b="1" dirty="0" smtClean="0">
                <a:solidFill>
                  <a:srgbClr val="7030A0"/>
                </a:solidFill>
                <a:sym typeface="Wingdings" pitchFamily="2" charset="2"/>
              </a:rPr>
              <a:t>. tangent to the glass </a:t>
            </a:r>
          </a:p>
          <a:p>
            <a:r>
              <a:rPr lang="en-US" sz="1600" b="1" dirty="0" smtClean="0">
                <a:solidFill>
                  <a:srgbClr val="7030A0"/>
                </a:solidFill>
                <a:sym typeface="Wingdings" pitchFamily="2" charset="2"/>
              </a:rPr>
              <a:t>tube.</a:t>
            </a:r>
          </a:p>
          <a:p>
            <a:endParaRPr lang="en-US" sz="1600" b="1" dirty="0" smtClean="0">
              <a:solidFill>
                <a:srgbClr val="002060"/>
              </a:solidFill>
              <a:sym typeface="Wingdings" pitchFamily="2" charset="2"/>
            </a:endParaRPr>
          </a:p>
          <a:p>
            <a:endParaRPr lang="en-US" sz="1600" b="1" dirty="0" smtClean="0">
              <a:solidFill>
                <a:srgbClr val="002060"/>
              </a:solidFill>
              <a:sym typeface="Wingdings" pitchFamily="2" charset="2"/>
            </a:endParaRPr>
          </a:p>
          <a:p>
            <a:pPr>
              <a:buNone/>
            </a:pPr>
            <a:r>
              <a:rPr lang="en-US" sz="1600" b="1" dirty="0" smtClean="0">
                <a:solidFill>
                  <a:srgbClr val="002060"/>
                </a:solidFill>
                <a:sym typeface="Wingdings" pitchFamily="2" charset="2"/>
              </a:rPr>
              <a:t>* </a:t>
            </a:r>
            <a:r>
              <a:rPr lang="en-US" sz="1800" b="1" dirty="0" err="1" smtClean="0">
                <a:solidFill>
                  <a:srgbClr val="002060"/>
                </a:solidFill>
                <a:sym typeface="Wingdings" pitchFamily="2" charset="2"/>
              </a:rPr>
              <a:t>Polycapillary</a:t>
            </a:r>
            <a:r>
              <a:rPr lang="en-US" sz="1800" b="1" dirty="0" smtClean="0">
                <a:solidFill>
                  <a:srgbClr val="002060"/>
                </a:solidFill>
                <a:sym typeface="Wingdings" pitchFamily="2" charset="2"/>
              </a:rPr>
              <a:t> tubes</a:t>
            </a:r>
            <a:r>
              <a:rPr lang="en-US" sz="1600" b="1" dirty="0" smtClean="0">
                <a:solidFill>
                  <a:srgbClr val="002060"/>
                </a:solidFill>
                <a:sym typeface="Wingdings" pitchFamily="2" charset="2"/>
              </a:rPr>
              <a:t> </a:t>
            </a:r>
            <a:endParaRPr lang="fr-FR" sz="1600" b="1" dirty="0">
              <a:solidFill>
                <a:srgbClr val="002060"/>
              </a:solidFill>
            </a:endParaRPr>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16</a:t>
            </a:fld>
            <a:endParaRPr lang="fr-FR"/>
          </a:p>
        </p:txBody>
      </p:sp>
      <p:pic>
        <p:nvPicPr>
          <p:cNvPr id="6" name="Image 5"/>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499992" y="1916833"/>
            <a:ext cx="4464496" cy="2232248"/>
          </a:xfrm>
          <a:prstGeom prst="rect">
            <a:avLst/>
          </a:prstGeom>
          <a:noFill/>
          <a:ln>
            <a:noFill/>
          </a:ln>
        </p:spPr>
      </p:pic>
      <p:pic>
        <p:nvPicPr>
          <p:cNvPr id="7" name="Image 6"/>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508104" y="4149080"/>
            <a:ext cx="2880320" cy="21602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sp>
        <p:nvSpPr>
          <p:cNvPr id="3" name="Espace réservé du contenu 2"/>
          <p:cNvSpPr>
            <a:spLocks noGrp="1"/>
          </p:cNvSpPr>
          <p:nvPr>
            <p:ph idx="1"/>
          </p:nvPr>
        </p:nvSpPr>
        <p:spPr/>
        <p:txBody>
          <a:bodyPr>
            <a:normAutofit/>
          </a:bodyPr>
          <a:lstStyle/>
          <a:p>
            <a:r>
              <a:rPr lang="en-US" sz="2000" b="1" dirty="0" smtClean="0">
                <a:solidFill>
                  <a:srgbClr val="FF0000"/>
                </a:solidFill>
              </a:rPr>
              <a:t>POLYCAPILLARY TUBES: APPLICATIONS</a:t>
            </a:r>
          </a:p>
          <a:p>
            <a:r>
              <a:rPr lang="en-US" sz="1600" b="1" dirty="0" smtClean="0">
                <a:solidFill>
                  <a:srgbClr val="002060"/>
                </a:solidFill>
              </a:rPr>
              <a:t>Transport and focusing of X rays: small spots of </a:t>
            </a:r>
          </a:p>
          <a:p>
            <a:r>
              <a:rPr lang="en-US" sz="1600" b="1" dirty="0" smtClean="0">
                <a:solidFill>
                  <a:srgbClr val="002060"/>
                </a:solidFill>
              </a:rPr>
              <a:t>several 100 nm to some nm are feasible. Very useful</a:t>
            </a:r>
          </a:p>
          <a:p>
            <a:r>
              <a:rPr lang="en-US" sz="1600" b="1" dirty="0" smtClean="0">
                <a:solidFill>
                  <a:srgbClr val="002060"/>
                </a:solidFill>
              </a:rPr>
              <a:t>to have a good resolution , for example, when </a:t>
            </a:r>
          </a:p>
          <a:p>
            <a:r>
              <a:rPr lang="en-US" sz="1600" b="1" dirty="0" smtClean="0">
                <a:solidFill>
                  <a:srgbClr val="002060"/>
                </a:solidFill>
              </a:rPr>
              <a:t>studying the morphology of a sample. </a:t>
            </a:r>
          </a:p>
          <a:p>
            <a:r>
              <a:rPr lang="en-US" sz="1600" b="1" dirty="0" smtClean="0">
                <a:solidFill>
                  <a:srgbClr val="002060"/>
                </a:solidFill>
              </a:rPr>
              <a:t>As an example of application</a:t>
            </a:r>
            <a:r>
              <a:rPr lang="en-US" sz="1600" b="1" dirty="0" smtClean="0">
                <a:solidFill>
                  <a:srgbClr val="002060"/>
                </a:solidFill>
                <a:sym typeface="Wingdings" pitchFamily="2" charset="2"/>
              </a:rPr>
              <a:t> the detection</a:t>
            </a:r>
          </a:p>
          <a:p>
            <a:r>
              <a:rPr lang="en-US" sz="1600" b="1" dirty="0" smtClean="0">
                <a:solidFill>
                  <a:srgbClr val="002060"/>
                </a:solidFill>
                <a:sym typeface="Wingdings" pitchFamily="2" charset="2"/>
              </a:rPr>
              <a:t>of the soft X rays from TOKAMAK at </a:t>
            </a:r>
            <a:r>
              <a:rPr lang="en-US" sz="1600" b="1" dirty="0" err="1" smtClean="0">
                <a:solidFill>
                  <a:srgbClr val="002060"/>
                </a:solidFill>
                <a:sym typeface="Wingdings" pitchFamily="2" charset="2"/>
              </a:rPr>
              <a:t>Cadarache</a:t>
            </a:r>
            <a:r>
              <a:rPr lang="en-US" sz="1600" b="1" dirty="0" smtClean="0">
                <a:solidFill>
                  <a:srgbClr val="002060"/>
                </a:solidFill>
                <a:sym typeface="Wingdings" pitchFamily="2" charset="2"/>
              </a:rPr>
              <a:t>.</a:t>
            </a:r>
          </a:p>
          <a:p>
            <a:r>
              <a:rPr lang="en-US" sz="1600" b="1" dirty="0" smtClean="0">
                <a:solidFill>
                  <a:srgbClr val="002060"/>
                </a:solidFill>
                <a:sym typeface="Wingdings" pitchFamily="2" charset="2"/>
              </a:rPr>
              <a:t>A report (</a:t>
            </a:r>
            <a:r>
              <a:rPr lang="en-US" sz="1600" b="1" dirty="0" err="1" smtClean="0">
                <a:solidFill>
                  <a:srgbClr val="002060"/>
                </a:solidFill>
                <a:sym typeface="Wingdings" pitchFamily="2" charset="2"/>
              </a:rPr>
              <a:t>D.Mazon</a:t>
            </a:r>
            <a:r>
              <a:rPr lang="en-US" sz="1600" b="1" dirty="0" smtClean="0">
                <a:solidFill>
                  <a:srgbClr val="002060"/>
                </a:solidFill>
                <a:sym typeface="Wingdings" pitchFamily="2" charset="2"/>
              </a:rPr>
              <a:t>/CEA) at the conference on </a:t>
            </a:r>
          </a:p>
          <a:p>
            <a:r>
              <a:rPr lang="en-US" sz="1600" b="1" dirty="0" smtClean="0">
                <a:solidFill>
                  <a:srgbClr val="002060"/>
                </a:solidFill>
                <a:sym typeface="Wingdings" pitchFamily="2" charset="2"/>
              </a:rPr>
              <a:t>the use of </a:t>
            </a:r>
            <a:r>
              <a:rPr lang="en-US" sz="1600" b="1" dirty="0" err="1" smtClean="0">
                <a:solidFill>
                  <a:srgbClr val="002060"/>
                </a:solidFill>
                <a:sym typeface="Wingdings" pitchFamily="2" charset="2"/>
              </a:rPr>
              <a:t>polycapillaries</a:t>
            </a:r>
            <a:r>
              <a:rPr lang="en-US" sz="1600" b="1" dirty="0" smtClean="0">
                <a:solidFill>
                  <a:srgbClr val="002060"/>
                </a:solidFill>
                <a:sym typeface="Wingdings" pitchFamily="2" charset="2"/>
              </a:rPr>
              <a:t> to detect soft X rays </a:t>
            </a:r>
          </a:p>
          <a:p>
            <a:r>
              <a:rPr lang="en-US" sz="1600" b="1" dirty="0" smtClean="0">
                <a:solidFill>
                  <a:srgbClr val="002060"/>
                </a:solidFill>
                <a:sym typeface="Wingdings" pitchFamily="2" charset="2"/>
              </a:rPr>
              <a:t>(1 </a:t>
            </a:r>
            <a:r>
              <a:rPr lang="en-US" sz="1600" b="1" dirty="0" err="1" smtClean="0">
                <a:solidFill>
                  <a:srgbClr val="002060"/>
                </a:solidFill>
                <a:sym typeface="Wingdings" pitchFamily="2" charset="2"/>
              </a:rPr>
              <a:t>keV</a:t>
            </a:r>
            <a:r>
              <a:rPr lang="en-US" sz="1600" b="1" dirty="0" smtClean="0">
                <a:solidFill>
                  <a:srgbClr val="002060"/>
                </a:solidFill>
                <a:sym typeface="Wingdings" pitchFamily="2" charset="2"/>
              </a:rPr>
              <a:t> to 10 </a:t>
            </a:r>
            <a:r>
              <a:rPr lang="en-US" sz="1600" b="1" dirty="0" err="1" smtClean="0">
                <a:solidFill>
                  <a:srgbClr val="002060"/>
                </a:solidFill>
                <a:sym typeface="Wingdings" pitchFamily="2" charset="2"/>
              </a:rPr>
              <a:t>keV</a:t>
            </a:r>
            <a:r>
              <a:rPr lang="en-US" sz="1600" b="1" dirty="0" smtClean="0">
                <a:solidFill>
                  <a:srgbClr val="002060"/>
                </a:solidFill>
                <a:sym typeface="Wingdings" pitchFamily="2" charset="2"/>
              </a:rPr>
              <a:t>) with a transmission efficiency </a:t>
            </a:r>
          </a:p>
          <a:p>
            <a:r>
              <a:rPr lang="en-US" sz="1600" b="1" dirty="0" smtClean="0">
                <a:solidFill>
                  <a:srgbClr val="002060"/>
                </a:solidFill>
                <a:sym typeface="Wingdings" pitchFamily="2" charset="2"/>
              </a:rPr>
              <a:t>about 30 %. (tests at CELIA/Bordeaux) </a:t>
            </a:r>
          </a:p>
          <a:p>
            <a:r>
              <a:rPr lang="en-US" sz="1600" b="1" dirty="0" smtClean="0">
                <a:solidFill>
                  <a:srgbClr val="002060"/>
                </a:solidFill>
                <a:sym typeface="Wingdings" pitchFamily="2" charset="2"/>
              </a:rPr>
              <a:t>This kind of information is useful for </a:t>
            </a:r>
          </a:p>
          <a:p>
            <a:r>
              <a:rPr lang="en-US" sz="1600" b="1" dirty="0" smtClean="0">
                <a:solidFill>
                  <a:srgbClr val="002060"/>
                </a:solidFill>
                <a:sym typeface="Wingdings" pitchFamily="2" charset="2"/>
              </a:rPr>
              <a:t>controlling the plasma stability in </a:t>
            </a:r>
            <a:r>
              <a:rPr lang="en-US" sz="1600" b="1" dirty="0" err="1" smtClean="0">
                <a:solidFill>
                  <a:srgbClr val="002060"/>
                </a:solidFill>
                <a:sym typeface="Wingdings" pitchFamily="2" charset="2"/>
              </a:rPr>
              <a:t>Tokamak</a:t>
            </a:r>
            <a:endParaRPr lang="en-US" sz="1600" b="1" dirty="0" smtClean="0">
              <a:solidFill>
                <a:srgbClr val="002060"/>
              </a:solidFill>
              <a:sym typeface="Wingdings" pitchFamily="2" charset="2"/>
            </a:endParaRPr>
          </a:p>
          <a:p>
            <a:r>
              <a:rPr lang="en-US" sz="1600" b="1" dirty="0" smtClean="0">
                <a:solidFill>
                  <a:srgbClr val="002060"/>
                </a:solidFill>
                <a:sym typeface="Wingdings" pitchFamily="2" charset="2"/>
              </a:rPr>
              <a:t>at ITER.</a:t>
            </a:r>
            <a:endParaRPr lang="en-US" sz="1600" b="1" dirty="0" smtClean="0">
              <a:solidFill>
                <a:srgbClr val="002060"/>
              </a:solidFill>
            </a:endParaRPr>
          </a:p>
          <a:p>
            <a:endParaRPr lang="fr-FR" sz="2000" b="1" dirty="0">
              <a:solidFill>
                <a:srgbClr val="FF0000"/>
              </a:solidFill>
            </a:endParaRPr>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17</a:t>
            </a:fld>
            <a:endParaRPr lang="fr-FR"/>
          </a:p>
        </p:txBody>
      </p:sp>
      <p:pic>
        <p:nvPicPr>
          <p:cNvPr id="6" name="Image 5"/>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364089" y="1916832"/>
            <a:ext cx="3456384" cy="29523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18</a:t>
            </a:fld>
            <a:endParaRPr lang="fr-FR"/>
          </a:p>
        </p:txBody>
      </p:sp>
      <p:sp>
        <p:nvSpPr>
          <p:cNvPr id="6" name="ZoneTexte 5"/>
          <p:cNvSpPr txBox="1"/>
          <p:nvPr/>
        </p:nvSpPr>
        <p:spPr>
          <a:xfrm>
            <a:off x="395536" y="1628800"/>
            <a:ext cx="8136904" cy="2862322"/>
          </a:xfrm>
          <a:prstGeom prst="rect">
            <a:avLst/>
          </a:prstGeom>
          <a:noFill/>
        </p:spPr>
        <p:txBody>
          <a:bodyPr wrap="square" rtlCol="0">
            <a:spAutoFit/>
          </a:bodyPr>
          <a:lstStyle/>
          <a:p>
            <a:r>
              <a:rPr lang="en-US" b="1" dirty="0" smtClean="0">
                <a:solidFill>
                  <a:srgbClr val="C00000"/>
                </a:solidFill>
              </a:rPr>
              <a:t>SUMMARY &amp; CONCLUSIONS</a:t>
            </a:r>
          </a:p>
          <a:p>
            <a:r>
              <a:rPr lang="en-US" b="1" dirty="0" smtClean="0">
                <a:solidFill>
                  <a:srgbClr val="002060"/>
                </a:solidFill>
              </a:rPr>
              <a:t>The CHANNELING workshop, held every 2 years, in Italy and organized by LNF-INFN </a:t>
            </a:r>
          </a:p>
          <a:p>
            <a:r>
              <a:rPr lang="en-US" b="1" dirty="0" smtClean="0">
                <a:solidFill>
                  <a:srgbClr val="002060"/>
                </a:solidFill>
              </a:rPr>
              <a:t>has about hundred participants: the main topics concern channeling and radiations in crystals Other applications, like </a:t>
            </a:r>
            <a:r>
              <a:rPr lang="en-US" b="1" dirty="0" err="1" smtClean="0">
                <a:solidFill>
                  <a:srgbClr val="002060"/>
                </a:solidFill>
              </a:rPr>
              <a:t>polycapillaries</a:t>
            </a:r>
            <a:r>
              <a:rPr lang="en-US" b="1" dirty="0" smtClean="0">
                <a:solidFill>
                  <a:srgbClr val="002060"/>
                </a:solidFill>
              </a:rPr>
              <a:t>, took some importance since the beginning. An oral contribution on e+ sources using channeling has been given. </a:t>
            </a:r>
          </a:p>
          <a:p>
            <a:r>
              <a:rPr lang="en-US" b="1" dirty="0" smtClean="0">
                <a:solidFill>
                  <a:srgbClr val="002060"/>
                </a:solidFill>
              </a:rPr>
              <a:t>This talk has shown  few  topics. The oral contributions of the workshop are available on the workshop site:  </a:t>
            </a:r>
            <a:r>
              <a:rPr lang="en-US" b="1" dirty="0" smtClean="0">
                <a:solidFill>
                  <a:srgbClr val="00B050"/>
                </a:solidFill>
              </a:rPr>
              <a:t>www.lnf.infn.it/conference/channeling2014/  </a:t>
            </a:r>
            <a:r>
              <a:rPr lang="en-US" b="1" dirty="0" smtClean="0">
                <a:solidFill>
                  <a:srgbClr val="002060"/>
                </a:solidFill>
              </a:rPr>
              <a:t>from October 27.</a:t>
            </a:r>
          </a:p>
          <a:p>
            <a:endParaRPr lang="en-US" b="1" dirty="0" smtClean="0">
              <a:solidFill>
                <a:srgbClr val="00B050"/>
              </a:solidFill>
            </a:endParaRPr>
          </a:p>
          <a:p>
            <a:r>
              <a:rPr lang="en-US" b="1" dirty="0" smtClean="0">
                <a:solidFill>
                  <a:srgbClr val="00B050"/>
                </a:solidFill>
              </a:rPr>
              <a:t> </a:t>
            </a:r>
            <a:endParaRPr lang="fr-FR" b="1" dirty="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1600200"/>
            <a:ext cx="3672408" cy="452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3" y="1628800"/>
            <a:ext cx="4104456" cy="44624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Espace réservé du pied de page 4"/>
          <p:cNvSpPr>
            <a:spLocks noGrp="1"/>
          </p:cNvSpPr>
          <p:nvPr>
            <p:ph type="ftr" sz="quarter" idx="11"/>
          </p:nvPr>
        </p:nvSpPr>
        <p:spPr/>
        <p:txBody>
          <a:bodyPr/>
          <a:lstStyle/>
          <a:p>
            <a:r>
              <a:rPr lang="fr-FR" smtClean="0"/>
              <a:t>R.Chehab/Channeling2014</a:t>
            </a:r>
            <a:endParaRPr lang="fr-FR"/>
          </a:p>
        </p:txBody>
      </p:sp>
      <p:sp>
        <p:nvSpPr>
          <p:cNvPr id="6" name="Espace réservé du numéro de diapositive 5"/>
          <p:cNvSpPr>
            <a:spLocks noGrp="1"/>
          </p:cNvSpPr>
          <p:nvPr>
            <p:ph type="sldNum" sz="quarter" idx="12"/>
          </p:nvPr>
        </p:nvSpPr>
        <p:spPr/>
        <p:txBody>
          <a:bodyPr/>
          <a:lstStyle/>
          <a:p>
            <a:fld id="{2B3915A2-7EA8-4CAD-9EAF-1E396EAE535A}" type="slidenum">
              <a:rPr lang="fr-FR" smtClean="0"/>
              <a:pPr/>
              <a:t>2</a:t>
            </a:fld>
            <a:endParaRPr lang="fr-FR"/>
          </a:p>
        </p:txBody>
      </p:sp>
    </p:spTree>
    <p:extLst>
      <p:ext uri="{BB962C8B-B14F-4D97-AF65-F5344CB8AC3E}">
        <p14:creationId xmlns="" xmlns:p14="http://schemas.microsoft.com/office/powerpoint/2010/main" val="299331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sp>
        <p:nvSpPr>
          <p:cNvPr id="3" name="Espace réservé du contenu 2"/>
          <p:cNvSpPr>
            <a:spLocks noGrp="1"/>
          </p:cNvSpPr>
          <p:nvPr>
            <p:ph idx="1"/>
          </p:nvPr>
        </p:nvSpPr>
        <p:spPr/>
        <p:txBody>
          <a:bodyPr>
            <a:normAutofit/>
          </a:bodyPr>
          <a:lstStyle/>
          <a:p>
            <a:r>
              <a:rPr lang="en-US" sz="2000" b="1" dirty="0" smtClean="0">
                <a:solidFill>
                  <a:srgbClr val="C00000"/>
                </a:solidFill>
              </a:rPr>
              <a:t>PLAN</a:t>
            </a:r>
          </a:p>
          <a:p>
            <a:r>
              <a:rPr lang="en-US" sz="2000" b="1" dirty="0" smtClean="0">
                <a:solidFill>
                  <a:srgbClr val="C00000"/>
                </a:solidFill>
              </a:rPr>
              <a:t>*1)  </a:t>
            </a:r>
            <a:r>
              <a:rPr lang="en-US" sz="2000" b="1" dirty="0" smtClean="0">
                <a:solidFill>
                  <a:srgbClr val="002060"/>
                </a:solidFill>
              </a:rPr>
              <a:t>Presentation  of the  hybrid source of  positrons with granular</a:t>
            </a:r>
          </a:p>
          <a:p>
            <a:r>
              <a:rPr lang="en-US" sz="2000" b="1" dirty="0">
                <a:solidFill>
                  <a:srgbClr val="002060"/>
                </a:solidFill>
              </a:rPr>
              <a:t> </a:t>
            </a:r>
            <a:r>
              <a:rPr lang="en-US" sz="2000" b="1" dirty="0" smtClean="0">
                <a:solidFill>
                  <a:srgbClr val="002060"/>
                </a:solidFill>
              </a:rPr>
              <a:t>       converter</a:t>
            </a:r>
          </a:p>
          <a:p>
            <a:r>
              <a:rPr lang="en-US" sz="2000" b="1" dirty="0">
                <a:solidFill>
                  <a:srgbClr val="002060"/>
                </a:solidFill>
              </a:rPr>
              <a:t> </a:t>
            </a:r>
            <a:r>
              <a:rPr lang="en-US" sz="2000" b="1" dirty="0" smtClean="0">
                <a:solidFill>
                  <a:srgbClr val="002060"/>
                </a:solidFill>
              </a:rPr>
              <a:t>      </a:t>
            </a:r>
            <a:endParaRPr lang="en-US" sz="2000" b="1" dirty="0" smtClean="0">
              <a:solidFill>
                <a:srgbClr val="C00000"/>
              </a:solidFill>
            </a:endParaRPr>
          </a:p>
          <a:p>
            <a:r>
              <a:rPr lang="en-US" sz="2000" b="1" dirty="0" smtClean="0">
                <a:solidFill>
                  <a:srgbClr val="C00000"/>
                </a:solidFill>
              </a:rPr>
              <a:t>*</a:t>
            </a:r>
            <a:r>
              <a:rPr lang="en-US" sz="2000" b="1" dirty="0" smtClean="0">
                <a:solidFill>
                  <a:srgbClr val="002060"/>
                </a:solidFill>
              </a:rPr>
              <a:t>2)  Some topics presented at the  workshop</a:t>
            </a:r>
          </a:p>
          <a:p>
            <a:r>
              <a:rPr lang="en-US" sz="2000" b="1" dirty="0">
                <a:solidFill>
                  <a:srgbClr val="002060"/>
                </a:solidFill>
              </a:rPr>
              <a:t> </a:t>
            </a:r>
            <a:r>
              <a:rPr lang="en-US" sz="2000" b="1" dirty="0" smtClean="0">
                <a:solidFill>
                  <a:srgbClr val="002060"/>
                </a:solidFill>
              </a:rPr>
              <a:t>        * </a:t>
            </a:r>
            <a:r>
              <a:rPr lang="en-US" sz="2000" b="1" dirty="0" smtClean="0">
                <a:solidFill>
                  <a:srgbClr val="7030A0"/>
                </a:solidFill>
              </a:rPr>
              <a:t>Crystal </a:t>
            </a:r>
            <a:r>
              <a:rPr lang="en-US" sz="2000" b="1" dirty="0" err="1" smtClean="0">
                <a:solidFill>
                  <a:srgbClr val="7030A0"/>
                </a:solidFill>
              </a:rPr>
              <a:t>undulator</a:t>
            </a:r>
            <a:endParaRPr lang="en-US" sz="2000" b="1" dirty="0" smtClean="0">
              <a:solidFill>
                <a:srgbClr val="7030A0"/>
              </a:solidFill>
            </a:endParaRPr>
          </a:p>
          <a:p>
            <a:r>
              <a:rPr lang="en-US" sz="2000" b="1" dirty="0">
                <a:solidFill>
                  <a:srgbClr val="7030A0"/>
                </a:solidFill>
              </a:rPr>
              <a:t> </a:t>
            </a:r>
            <a:r>
              <a:rPr lang="en-US" sz="2000" b="1" dirty="0" smtClean="0">
                <a:solidFill>
                  <a:srgbClr val="7030A0"/>
                </a:solidFill>
              </a:rPr>
              <a:t>       *  Bent crystals for beam collimation</a:t>
            </a:r>
          </a:p>
          <a:p>
            <a:r>
              <a:rPr lang="en-US" sz="2000" b="1" dirty="0">
                <a:solidFill>
                  <a:srgbClr val="7030A0"/>
                </a:solidFill>
              </a:rPr>
              <a:t> </a:t>
            </a:r>
            <a:r>
              <a:rPr lang="en-US" sz="2000" b="1" dirty="0" smtClean="0">
                <a:solidFill>
                  <a:srgbClr val="7030A0"/>
                </a:solidFill>
              </a:rPr>
              <a:t>       * Parametric X ray radiation (PXR)</a:t>
            </a:r>
          </a:p>
          <a:p>
            <a:r>
              <a:rPr lang="en-US" sz="2000" b="1" dirty="0">
                <a:solidFill>
                  <a:srgbClr val="7030A0"/>
                </a:solidFill>
              </a:rPr>
              <a:t> </a:t>
            </a:r>
            <a:r>
              <a:rPr lang="en-US" sz="2000" b="1" dirty="0" smtClean="0">
                <a:solidFill>
                  <a:srgbClr val="7030A0"/>
                </a:solidFill>
              </a:rPr>
              <a:t>       * Capillary optics</a:t>
            </a:r>
            <a:endParaRPr lang="fr-FR" sz="2000" b="1" dirty="0">
              <a:solidFill>
                <a:srgbClr val="002060"/>
              </a:solidFill>
            </a:endParaRPr>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3</a:t>
            </a:fld>
            <a:endParaRPr lang="fr-FR"/>
          </a:p>
        </p:txBody>
      </p:sp>
    </p:spTree>
    <p:extLst>
      <p:ext uri="{BB962C8B-B14F-4D97-AF65-F5344CB8AC3E}">
        <p14:creationId xmlns="" xmlns:p14="http://schemas.microsoft.com/office/powerpoint/2010/main" val="187938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pic>
        <p:nvPicPr>
          <p:cNvPr id="307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1988840"/>
            <a:ext cx="7128792" cy="3672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4</a:t>
            </a:fld>
            <a:endParaRPr lang="fr-FR"/>
          </a:p>
        </p:txBody>
      </p:sp>
    </p:spTree>
    <p:extLst>
      <p:ext uri="{BB962C8B-B14F-4D97-AF65-F5344CB8AC3E}">
        <p14:creationId xmlns="" xmlns:p14="http://schemas.microsoft.com/office/powerpoint/2010/main" val="185211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2780928"/>
            <a:ext cx="6048672" cy="33123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ZoneTexte 4"/>
          <p:cNvSpPr txBox="1"/>
          <p:nvPr/>
        </p:nvSpPr>
        <p:spPr>
          <a:xfrm>
            <a:off x="539552" y="1844824"/>
            <a:ext cx="8064896" cy="830997"/>
          </a:xfrm>
          <a:prstGeom prst="rect">
            <a:avLst/>
          </a:prstGeom>
          <a:noFill/>
        </p:spPr>
        <p:txBody>
          <a:bodyPr wrap="square" rtlCol="0">
            <a:spAutoFit/>
          </a:bodyPr>
          <a:lstStyle/>
          <a:p>
            <a:r>
              <a:rPr lang="en-US" sz="1600" b="1" dirty="0" smtClean="0">
                <a:solidFill>
                  <a:srgbClr val="002060"/>
                </a:solidFill>
              </a:rPr>
              <a:t>The hybrid positron source is based on a crystal-radiator  providing a large number of photons and an amorphous converter at some distance; in between a sweeping magnet to take off charged particles. The granular converters have been built at LAL by </a:t>
            </a:r>
            <a:r>
              <a:rPr lang="en-US" sz="1600" b="1" dirty="0" err="1" smtClean="0">
                <a:solidFill>
                  <a:srgbClr val="00B050"/>
                </a:solidFill>
              </a:rPr>
              <a:t>Filip</a:t>
            </a:r>
            <a:r>
              <a:rPr lang="en-US" sz="1600" b="1" dirty="0" smtClean="0">
                <a:solidFill>
                  <a:srgbClr val="00B050"/>
                </a:solidFill>
              </a:rPr>
              <a:t> RUDNYCKY</a:t>
            </a:r>
            <a:endParaRPr lang="fr-FR" sz="1600" b="1" dirty="0">
              <a:solidFill>
                <a:srgbClr val="002060"/>
              </a:solidFill>
            </a:endParaRPr>
          </a:p>
        </p:txBody>
      </p:sp>
      <p:sp>
        <p:nvSpPr>
          <p:cNvPr id="6" name="Espace réservé du pied de page 5"/>
          <p:cNvSpPr>
            <a:spLocks noGrp="1"/>
          </p:cNvSpPr>
          <p:nvPr>
            <p:ph type="ftr" sz="quarter" idx="11"/>
          </p:nvPr>
        </p:nvSpPr>
        <p:spPr/>
        <p:txBody>
          <a:bodyPr/>
          <a:lstStyle/>
          <a:p>
            <a:r>
              <a:rPr lang="fr-FR" smtClean="0"/>
              <a:t>R.Chehab/Channeling2014</a:t>
            </a:r>
            <a:endParaRPr lang="fr-FR"/>
          </a:p>
        </p:txBody>
      </p:sp>
      <p:sp>
        <p:nvSpPr>
          <p:cNvPr id="7" name="Espace réservé du numéro de diapositive 6"/>
          <p:cNvSpPr>
            <a:spLocks noGrp="1"/>
          </p:cNvSpPr>
          <p:nvPr>
            <p:ph type="sldNum" sz="quarter" idx="12"/>
          </p:nvPr>
        </p:nvSpPr>
        <p:spPr/>
        <p:txBody>
          <a:bodyPr/>
          <a:lstStyle/>
          <a:p>
            <a:fld id="{2B3915A2-7EA8-4CAD-9EAF-1E396EAE535A}" type="slidenum">
              <a:rPr lang="fr-FR" smtClean="0"/>
              <a:pPr/>
              <a:t>5</a:t>
            </a:fld>
            <a:endParaRPr lang="fr-FR"/>
          </a:p>
        </p:txBody>
      </p:sp>
      <p:pic>
        <p:nvPicPr>
          <p:cNvPr id="1026" name="Picture 2"/>
          <p:cNvPicPr>
            <a:picLocks noChangeAspect="1" noChangeArrowheads="1"/>
          </p:cNvPicPr>
          <p:nvPr/>
        </p:nvPicPr>
        <p:blipFill>
          <a:blip r:embed="rId3" cstate="print"/>
          <a:srcRect/>
          <a:stretch>
            <a:fillRect/>
          </a:stretch>
        </p:blipFill>
        <p:spPr bwMode="auto">
          <a:xfrm>
            <a:off x="6732240" y="3284984"/>
            <a:ext cx="2088232" cy="1944216"/>
          </a:xfrm>
          <a:prstGeom prst="rect">
            <a:avLst/>
          </a:prstGeom>
          <a:noFill/>
          <a:ln w="9525">
            <a:noFill/>
            <a:miter lim="800000"/>
            <a:headEnd/>
            <a:tailEnd/>
          </a:ln>
        </p:spPr>
      </p:pic>
      <p:sp>
        <p:nvSpPr>
          <p:cNvPr id="8" name="ZoneTexte 7"/>
          <p:cNvSpPr txBox="1"/>
          <p:nvPr/>
        </p:nvSpPr>
        <p:spPr>
          <a:xfrm>
            <a:off x="6660232" y="5373216"/>
            <a:ext cx="2304256" cy="307777"/>
          </a:xfrm>
          <a:prstGeom prst="rect">
            <a:avLst/>
          </a:prstGeom>
          <a:noFill/>
        </p:spPr>
        <p:txBody>
          <a:bodyPr wrap="square" rtlCol="0">
            <a:spAutoFit/>
          </a:bodyPr>
          <a:lstStyle/>
          <a:p>
            <a:r>
              <a:rPr lang="en-US" sz="1400" b="1" dirty="0" smtClean="0">
                <a:solidFill>
                  <a:srgbClr val="7030A0"/>
                </a:solidFill>
              </a:rPr>
              <a:t>Exit face with central sphere</a:t>
            </a:r>
            <a:endParaRPr lang="fr-FR" sz="1400" b="1" dirty="0">
              <a:solidFill>
                <a:srgbClr val="7030A0"/>
              </a:solidFill>
            </a:endParaRPr>
          </a:p>
        </p:txBody>
      </p:sp>
    </p:spTree>
    <p:extLst>
      <p:ext uri="{BB962C8B-B14F-4D97-AF65-F5344CB8AC3E}">
        <p14:creationId xmlns="" xmlns:p14="http://schemas.microsoft.com/office/powerpoint/2010/main" val="2035044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6</a:t>
            </a:fld>
            <a:endParaRPr lang="fr-FR"/>
          </a:p>
        </p:txBody>
      </p:sp>
      <p:sp>
        <p:nvSpPr>
          <p:cNvPr id="6" name="Espace réservé du contenu 5"/>
          <p:cNvSpPr>
            <a:spLocks noGrp="1"/>
          </p:cNvSpPr>
          <p:nvPr>
            <p:ph idx="1"/>
          </p:nvPr>
        </p:nvSpPr>
        <p:spPr/>
        <p:txBody>
          <a:bodyPr>
            <a:normAutofit/>
          </a:bodyPr>
          <a:lstStyle/>
          <a:p>
            <a:r>
              <a:rPr lang="en-US" sz="1800" b="1" dirty="0" smtClean="0">
                <a:solidFill>
                  <a:srgbClr val="002060"/>
                </a:solidFill>
              </a:rPr>
              <a:t>POSITRON YIELD IN CENTRAL SPHERE AND INTEGRATED OVER LAYERS</a:t>
            </a:r>
            <a:endParaRPr lang="fr-FR" sz="1800" b="1" dirty="0">
              <a:solidFill>
                <a:srgbClr val="002060"/>
              </a:solidFill>
            </a:endParaRPr>
          </a:p>
        </p:txBody>
      </p:sp>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2204864"/>
            <a:ext cx="7128791" cy="37444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4741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7</a:t>
            </a:fld>
            <a:endParaRPr lang="fr-FR"/>
          </a:p>
        </p:txBody>
      </p:sp>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2348880"/>
            <a:ext cx="7488832" cy="3672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ZoneTexte 5"/>
          <p:cNvSpPr txBox="1"/>
          <p:nvPr/>
        </p:nvSpPr>
        <p:spPr>
          <a:xfrm>
            <a:off x="755576" y="1556792"/>
            <a:ext cx="7848872" cy="338554"/>
          </a:xfrm>
          <a:prstGeom prst="rect">
            <a:avLst/>
          </a:prstGeom>
          <a:noFill/>
        </p:spPr>
        <p:txBody>
          <a:bodyPr wrap="square" rtlCol="0">
            <a:spAutoFit/>
          </a:bodyPr>
          <a:lstStyle/>
          <a:p>
            <a:r>
              <a:rPr lang="en-US" sz="1600" b="1" dirty="0" smtClean="0">
                <a:solidFill>
                  <a:srgbClr val="002060"/>
                </a:solidFill>
              </a:rPr>
              <a:t>DEPOSITED ENERGY IN CENTRAL SPHERE AND INTEGRATED OVER THE LAYERS</a:t>
            </a:r>
            <a:endParaRPr lang="fr-FR" sz="1600" b="1" dirty="0">
              <a:solidFill>
                <a:srgbClr val="002060"/>
              </a:solidFill>
            </a:endParaRPr>
          </a:p>
        </p:txBody>
      </p:sp>
    </p:spTree>
    <p:extLst>
      <p:ext uri="{BB962C8B-B14F-4D97-AF65-F5344CB8AC3E}">
        <p14:creationId xmlns="" xmlns:p14="http://schemas.microsoft.com/office/powerpoint/2010/main" val="3423877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sp>
        <p:nvSpPr>
          <p:cNvPr id="4" name="Espace réservé du pied de page 3"/>
          <p:cNvSpPr>
            <a:spLocks noGrp="1"/>
          </p:cNvSpPr>
          <p:nvPr>
            <p:ph type="ftr" sz="quarter" idx="11"/>
          </p:nvPr>
        </p:nvSpPr>
        <p:spPr/>
        <p:txBody>
          <a:bodyPr/>
          <a:lstStyle/>
          <a:p>
            <a:r>
              <a:rPr lang="fr-FR" smtClean="0"/>
              <a:t>R.Chehab/Channeling2014</a:t>
            </a:r>
            <a:endParaRPr lang="fr-FR"/>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8</a:t>
            </a:fld>
            <a:endParaRPr lang="fr-FR"/>
          </a:p>
        </p:txBody>
      </p:sp>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1916832"/>
            <a:ext cx="3744416" cy="3672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ZoneTexte 5"/>
          <p:cNvSpPr txBox="1"/>
          <p:nvPr/>
        </p:nvSpPr>
        <p:spPr>
          <a:xfrm>
            <a:off x="539552" y="1844824"/>
            <a:ext cx="4464496" cy="2062103"/>
          </a:xfrm>
          <a:prstGeom prst="rect">
            <a:avLst/>
          </a:prstGeom>
          <a:noFill/>
        </p:spPr>
        <p:txBody>
          <a:bodyPr wrap="square" rtlCol="0">
            <a:spAutoFit/>
          </a:bodyPr>
          <a:lstStyle/>
          <a:p>
            <a:r>
              <a:rPr lang="en-US" sz="1600" b="1" dirty="0" smtClean="0">
                <a:solidFill>
                  <a:srgbClr val="002060"/>
                </a:solidFill>
              </a:rPr>
              <a:t>4 granular converters have been built at LAL (</a:t>
            </a:r>
            <a:r>
              <a:rPr lang="en-US" sz="1600" b="1" dirty="0" err="1" smtClean="0">
                <a:solidFill>
                  <a:srgbClr val="002060"/>
                </a:solidFill>
              </a:rPr>
              <a:t>P.Rudnycky</a:t>
            </a:r>
            <a:r>
              <a:rPr lang="en-US" sz="1600" b="1" dirty="0" smtClean="0">
                <a:solidFill>
                  <a:srgbClr val="002060"/>
                </a:solidFill>
              </a:rPr>
              <a:t>) with 2, 4, 6 and 8 layers of W spheres. The sphere radius is 1.1 mm. Entrance and exit windows are Al grids with 1.8 mm diameter holes to allow the positioning (glue) of thermocouples. These converters are already at KEK and will be tested in the beginning of next year. Temperature rise as yield will be measured. </a:t>
            </a:r>
            <a:endParaRPr lang="fr-FR" sz="1600" b="1" dirty="0">
              <a:solidFill>
                <a:srgbClr val="002060"/>
              </a:solidFill>
            </a:endParaRPr>
          </a:p>
        </p:txBody>
      </p:sp>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4153148"/>
            <a:ext cx="3888432" cy="17241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ZoneTexte 7"/>
          <p:cNvSpPr txBox="1"/>
          <p:nvPr/>
        </p:nvSpPr>
        <p:spPr>
          <a:xfrm>
            <a:off x="5076056" y="5733256"/>
            <a:ext cx="3744416" cy="307777"/>
          </a:xfrm>
          <a:prstGeom prst="rect">
            <a:avLst/>
          </a:prstGeom>
          <a:noFill/>
        </p:spPr>
        <p:txBody>
          <a:bodyPr wrap="square" rtlCol="0">
            <a:spAutoFit/>
          </a:bodyPr>
          <a:lstStyle/>
          <a:p>
            <a:r>
              <a:rPr lang="en-US" sz="1400" b="1" dirty="0" smtClean="0">
                <a:solidFill>
                  <a:srgbClr val="7030A0"/>
                </a:solidFill>
              </a:rPr>
              <a:t>Granular converters built at LAL (</a:t>
            </a:r>
            <a:r>
              <a:rPr lang="en-US" sz="1400" b="1" dirty="0" err="1" smtClean="0">
                <a:solidFill>
                  <a:srgbClr val="7030A0"/>
                </a:solidFill>
              </a:rPr>
              <a:t>F.Rudnycky</a:t>
            </a:r>
            <a:r>
              <a:rPr lang="en-US" sz="1400" b="1" dirty="0" smtClean="0">
                <a:solidFill>
                  <a:srgbClr val="7030A0"/>
                </a:solidFill>
              </a:rPr>
              <a:t>)</a:t>
            </a:r>
            <a:endParaRPr lang="fr-FR" sz="1400" b="1" dirty="0">
              <a:solidFill>
                <a:srgbClr val="7030A0"/>
              </a:solidFill>
            </a:endParaRPr>
          </a:p>
        </p:txBody>
      </p:sp>
    </p:spTree>
    <p:extLst>
      <p:ext uri="{BB962C8B-B14F-4D97-AF65-F5344CB8AC3E}">
        <p14:creationId xmlns="" xmlns:p14="http://schemas.microsoft.com/office/powerpoint/2010/main" val="128479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US" sz="2800" b="1" dirty="0" smtClean="0"/>
              <a:t>CHANNELING 2014</a:t>
            </a:r>
            <a:endParaRPr lang="fr-FR" sz="2800" b="1" dirty="0"/>
          </a:p>
        </p:txBody>
      </p:sp>
      <p:sp>
        <p:nvSpPr>
          <p:cNvPr id="4" name="Espace réservé du pied de page 3"/>
          <p:cNvSpPr>
            <a:spLocks noGrp="1"/>
          </p:cNvSpPr>
          <p:nvPr>
            <p:ph type="ftr" sz="quarter" idx="11"/>
          </p:nvPr>
        </p:nvSpPr>
        <p:spPr/>
        <p:txBody>
          <a:bodyPr/>
          <a:lstStyle/>
          <a:p>
            <a:r>
              <a:rPr lang="fr-FR" dirty="0" err="1" smtClean="0"/>
              <a:t>R.Chehab</a:t>
            </a:r>
            <a:r>
              <a:rPr lang="fr-FR" dirty="0" smtClean="0"/>
              <a:t>/Channeling2014</a:t>
            </a:r>
            <a:endParaRPr lang="fr-FR" dirty="0"/>
          </a:p>
        </p:txBody>
      </p:sp>
      <p:sp>
        <p:nvSpPr>
          <p:cNvPr id="5" name="Espace réservé du numéro de diapositive 4"/>
          <p:cNvSpPr>
            <a:spLocks noGrp="1"/>
          </p:cNvSpPr>
          <p:nvPr>
            <p:ph type="sldNum" sz="quarter" idx="12"/>
          </p:nvPr>
        </p:nvSpPr>
        <p:spPr/>
        <p:txBody>
          <a:bodyPr/>
          <a:lstStyle/>
          <a:p>
            <a:fld id="{2B3915A2-7EA8-4CAD-9EAF-1E396EAE535A}" type="slidenum">
              <a:rPr lang="fr-FR" smtClean="0"/>
              <a:pPr/>
              <a:t>9</a:t>
            </a:fld>
            <a:endParaRPr lang="fr-FR"/>
          </a:p>
        </p:txBody>
      </p:sp>
      <p:pic>
        <p:nvPicPr>
          <p:cNvPr id="6" name="Espace réservé du contenu 5"/>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57200" y="2708920"/>
            <a:ext cx="3610744" cy="2304256"/>
          </a:xfrm>
          <a:prstGeom prst="rect">
            <a:avLst/>
          </a:prstGeom>
          <a:noFill/>
          <a:ln>
            <a:noFill/>
          </a:ln>
        </p:spPr>
      </p:pic>
      <p:pic>
        <p:nvPicPr>
          <p:cNvPr id="7" name="Image 6"/>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788024" y="2996952"/>
            <a:ext cx="3960440" cy="1993577"/>
          </a:xfrm>
          <a:prstGeom prst="rect">
            <a:avLst/>
          </a:prstGeom>
          <a:noFill/>
          <a:ln>
            <a:noFill/>
          </a:ln>
        </p:spPr>
      </p:pic>
      <p:sp>
        <p:nvSpPr>
          <p:cNvPr id="8" name="ZoneTexte 7"/>
          <p:cNvSpPr txBox="1"/>
          <p:nvPr/>
        </p:nvSpPr>
        <p:spPr>
          <a:xfrm>
            <a:off x="971600" y="1772816"/>
            <a:ext cx="7632848" cy="1015663"/>
          </a:xfrm>
          <a:prstGeom prst="rect">
            <a:avLst/>
          </a:prstGeom>
          <a:noFill/>
        </p:spPr>
        <p:txBody>
          <a:bodyPr wrap="square" rtlCol="0">
            <a:spAutoFit/>
          </a:bodyPr>
          <a:lstStyle/>
          <a:p>
            <a:r>
              <a:rPr lang="en-US" b="1" dirty="0" smtClean="0">
                <a:solidFill>
                  <a:srgbClr val="C00000"/>
                </a:solidFill>
              </a:rPr>
              <a:t>2-1 CRYSTAL UNDULATOR; </a:t>
            </a:r>
            <a:r>
              <a:rPr lang="en-US" sz="1400" b="1" dirty="0" smtClean="0">
                <a:solidFill>
                  <a:srgbClr val="002060"/>
                </a:solidFill>
              </a:rPr>
              <a:t>realized by a modulation of the crystal planes: such modulation is obtained by ultrasound techniques, periodic surface strains,..On the left figure we show a crystal with </a:t>
            </a:r>
            <a:r>
              <a:rPr lang="en-US" sz="1400" b="1" dirty="0" smtClean="0">
                <a:solidFill>
                  <a:srgbClr val="FF0000"/>
                </a:solidFill>
              </a:rPr>
              <a:t>micro-scratches. </a:t>
            </a:r>
            <a:r>
              <a:rPr lang="en-US" sz="1400" b="1" dirty="0" smtClean="0">
                <a:solidFill>
                  <a:srgbClr val="002060"/>
                </a:solidFill>
              </a:rPr>
              <a:t>The technique was tested  successfully with a 70 </a:t>
            </a:r>
            <a:r>
              <a:rPr lang="en-US" sz="1400" b="1" dirty="0" err="1" smtClean="0">
                <a:solidFill>
                  <a:srgbClr val="002060"/>
                </a:solidFill>
              </a:rPr>
              <a:t>GeV</a:t>
            </a:r>
            <a:r>
              <a:rPr lang="en-US" sz="1400" b="1" dirty="0" smtClean="0">
                <a:solidFill>
                  <a:srgbClr val="002060"/>
                </a:solidFill>
              </a:rPr>
              <a:t> p beam at </a:t>
            </a:r>
            <a:r>
              <a:rPr lang="en-US" sz="1400" b="1" dirty="0" err="1" smtClean="0">
                <a:solidFill>
                  <a:srgbClr val="002060"/>
                </a:solidFill>
              </a:rPr>
              <a:t>Protvino</a:t>
            </a:r>
            <a:r>
              <a:rPr lang="en-US" sz="1400" b="1" dirty="0" smtClean="0">
                <a:solidFill>
                  <a:srgbClr val="002060"/>
                </a:solidFill>
              </a:rPr>
              <a:t>. The crystal  has 10 periods and 5 mm thickness; amplitude of the sinusoid is 100  </a:t>
            </a:r>
            <a:r>
              <a:rPr lang="en-US" sz="1400" b="1" dirty="0" smtClean="0">
                <a:solidFill>
                  <a:srgbClr val="002060"/>
                </a:solidFill>
                <a:latin typeface="Century Gothic"/>
              </a:rPr>
              <a:t>Å. </a:t>
            </a:r>
            <a:endParaRPr lang="fr-FR" b="1" dirty="0">
              <a:solidFill>
                <a:srgbClr val="C00000"/>
              </a:solidFill>
            </a:endParaRPr>
          </a:p>
        </p:txBody>
      </p:sp>
      <p:sp>
        <p:nvSpPr>
          <p:cNvPr id="11" name="ZoneTexte 10"/>
          <p:cNvSpPr txBox="1"/>
          <p:nvPr/>
        </p:nvSpPr>
        <p:spPr>
          <a:xfrm>
            <a:off x="4499992" y="5013176"/>
            <a:ext cx="4104456" cy="461665"/>
          </a:xfrm>
          <a:prstGeom prst="rect">
            <a:avLst/>
          </a:prstGeom>
          <a:noFill/>
        </p:spPr>
        <p:txBody>
          <a:bodyPr wrap="square" rtlCol="0">
            <a:spAutoFit/>
          </a:bodyPr>
          <a:lstStyle/>
          <a:p>
            <a:r>
              <a:rPr lang="en-US" sz="1200" b="1" dirty="0" smtClean="0">
                <a:solidFill>
                  <a:srgbClr val="002060"/>
                </a:solidFill>
              </a:rPr>
              <a:t>We show on the figure on the right the periods of modulation and channeling in the case of a positron beam</a:t>
            </a:r>
            <a:r>
              <a:rPr lang="en-US" sz="1200" b="1" dirty="0" smtClean="0">
                <a:solidFill>
                  <a:srgbClr val="00B050"/>
                </a:solidFill>
              </a:rPr>
              <a:t>. Typical case</a:t>
            </a:r>
            <a:endParaRPr lang="fr-FR" sz="1200" dirty="0">
              <a:solidFill>
                <a:srgbClr val="00B050"/>
              </a:solidFill>
            </a:endParaRPr>
          </a:p>
        </p:txBody>
      </p:sp>
      <p:sp>
        <p:nvSpPr>
          <p:cNvPr id="10" name="ZoneTexte 9"/>
          <p:cNvSpPr txBox="1"/>
          <p:nvPr/>
        </p:nvSpPr>
        <p:spPr>
          <a:xfrm>
            <a:off x="755576" y="1484784"/>
            <a:ext cx="5256584" cy="369332"/>
          </a:xfrm>
          <a:prstGeom prst="rect">
            <a:avLst/>
          </a:prstGeom>
          <a:noFill/>
        </p:spPr>
        <p:txBody>
          <a:bodyPr wrap="square" rtlCol="0">
            <a:spAutoFit/>
          </a:bodyPr>
          <a:lstStyle/>
          <a:p>
            <a:r>
              <a:rPr lang="en-US" b="1" dirty="0" smtClean="0">
                <a:solidFill>
                  <a:srgbClr val="7030A0"/>
                </a:solidFill>
              </a:rPr>
              <a:t>2-OTHER TOPICS</a:t>
            </a:r>
            <a:endParaRPr lang="fr-FR" b="1" dirty="0">
              <a:solidFill>
                <a:srgbClr val="7030A0"/>
              </a:solidFill>
            </a:endParaRPr>
          </a:p>
        </p:txBody>
      </p:sp>
      <p:sp>
        <p:nvSpPr>
          <p:cNvPr id="12" name="ZoneTexte 11"/>
          <p:cNvSpPr txBox="1"/>
          <p:nvPr/>
        </p:nvSpPr>
        <p:spPr>
          <a:xfrm>
            <a:off x="827584" y="4941168"/>
            <a:ext cx="3240360" cy="830997"/>
          </a:xfrm>
          <a:prstGeom prst="rect">
            <a:avLst/>
          </a:prstGeom>
          <a:noFill/>
        </p:spPr>
        <p:txBody>
          <a:bodyPr wrap="square" rtlCol="0">
            <a:spAutoFit/>
          </a:bodyPr>
          <a:lstStyle/>
          <a:p>
            <a:r>
              <a:rPr lang="en-US" sz="1600" b="1" dirty="0" smtClean="0">
                <a:solidFill>
                  <a:srgbClr val="002060"/>
                </a:solidFill>
              </a:rPr>
              <a:t>There is another method to bend the crystal planes: growing strained crystal layers: </a:t>
            </a:r>
            <a:r>
              <a:rPr lang="en-US" sz="1600" b="1" dirty="0" err="1" smtClean="0">
                <a:solidFill>
                  <a:srgbClr val="002060"/>
                </a:solidFill>
              </a:rPr>
              <a:t>Si_Ge</a:t>
            </a:r>
            <a:r>
              <a:rPr lang="en-US" sz="1600" b="1" dirty="0" smtClean="0">
                <a:solidFill>
                  <a:srgbClr val="002060"/>
                </a:solidFill>
              </a:rPr>
              <a:t>…(next page) </a:t>
            </a:r>
            <a:endParaRPr lang="fr-FR" sz="1600" b="1" dirty="0">
              <a:solidFill>
                <a:srgbClr val="002060"/>
              </a:solidFill>
            </a:endParaRPr>
          </a:p>
        </p:txBody>
      </p:sp>
      <p:sp>
        <p:nvSpPr>
          <p:cNvPr id="13" name="ZoneTexte 12"/>
          <p:cNvSpPr txBox="1"/>
          <p:nvPr/>
        </p:nvSpPr>
        <p:spPr>
          <a:xfrm>
            <a:off x="4788024" y="5517232"/>
            <a:ext cx="3456384" cy="307777"/>
          </a:xfrm>
          <a:prstGeom prst="rect">
            <a:avLst/>
          </a:prstGeom>
          <a:noFill/>
        </p:spPr>
        <p:txBody>
          <a:bodyPr wrap="square" rtlCol="0">
            <a:spAutoFit/>
          </a:bodyPr>
          <a:lstStyle/>
          <a:p>
            <a:r>
              <a:rPr lang="en-US" sz="1400" b="1" dirty="0" smtClean="0"/>
              <a:t>Here, </a:t>
            </a:r>
            <a:r>
              <a:rPr lang="el-GR" sz="1400" b="1" dirty="0" smtClean="0"/>
              <a:t>λ</a:t>
            </a:r>
            <a:r>
              <a:rPr lang="en-US" sz="1400" b="1" baseline="-25000" dirty="0" smtClean="0"/>
              <a:t>u</a:t>
            </a:r>
            <a:r>
              <a:rPr lang="en-US" sz="1400" b="1" dirty="0" smtClean="0"/>
              <a:t> &gt; </a:t>
            </a:r>
            <a:r>
              <a:rPr lang="el-GR" sz="1400" b="1" dirty="0" smtClean="0"/>
              <a:t>λ</a:t>
            </a:r>
            <a:r>
              <a:rPr lang="en-US" sz="1400" b="1" dirty="0" smtClean="0"/>
              <a:t> (channeling) </a:t>
            </a:r>
            <a:endParaRPr lang="fr-FR" sz="1400" b="1" dirty="0"/>
          </a:p>
        </p:txBody>
      </p:sp>
    </p:spTree>
    <p:extLst>
      <p:ext uri="{BB962C8B-B14F-4D97-AF65-F5344CB8AC3E}">
        <p14:creationId xmlns="" xmlns:p14="http://schemas.microsoft.com/office/powerpoint/2010/main" val="3224571961"/>
      </p:ext>
    </p:extLst>
  </p:cSld>
  <p:clrMapOvr>
    <a:masterClrMapping/>
  </p:clrMapOvr>
</p:sld>
</file>

<file path=ppt/theme/theme1.xml><?xml version="1.0" encoding="utf-8"?>
<a:theme xmlns:a="http://schemas.openxmlformats.org/drawingml/2006/main" name="Thème Offic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1564</TotalTime>
  <Words>1016</Words>
  <Application>Microsoft Office PowerPoint</Application>
  <PresentationFormat>Affichage à l'écran (4:3)</PresentationFormat>
  <Paragraphs>129</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CHANNELING 2014 COMPTE-RENDU</vt:lpstr>
      <vt:lpstr>CHANNELING 2014</vt:lpstr>
      <vt:lpstr>CHANNELING 2014</vt:lpstr>
      <vt:lpstr>CHANNELING 2014</vt:lpstr>
      <vt:lpstr>CHANNELING 2014</vt:lpstr>
      <vt:lpstr>CHANNELING 2014</vt:lpstr>
      <vt:lpstr>CHANNELING 2014</vt:lpstr>
      <vt:lpstr>CHANNELING 2014</vt:lpstr>
      <vt:lpstr>CHANNELING 2014</vt:lpstr>
      <vt:lpstr>CHANNELING 2014</vt:lpstr>
      <vt:lpstr>CHANNELING 2014</vt:lpstr>
      <vt:lpstr>CHANNELING 2014</vt:lpstr>
      <vt:lpstr>CHANNELING 2014</vt:lpstr>
      <vt:lpstr>CHANNELING 2014</vt:lpstr>
      <vt:lpstr>CHANNELING 2014</vt:lpstr>
      <vt:lpstr>CHANNELING 2014</vt:lpstr>
      <vt:lpstr>CHANNELING 2014</vt:lpstr>
      <vt:lpstr>CHANNELING 2014</vt:lpstr>
    </vt:vector>
  </TitlesOfParts>
  <Company>CNRS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CHANNELING 2014 COMPTE-RENDU</dc:title>
  <dc:creator>chehab</dc:creator>
  <cp:lastModifiedBy>chehab</cp:lastModifiedBy>
  <cp:revision>98</cp:revision>
  <dcterms:created xsi:type="dcterms:W3CDTF">2014-10-17T09:05:05Z</dcterms:created>
  <dcterms:modified xsi:type="dcterms:W3CDTF">2014-10-28T12:23:40Z</dcterms:modified>
</cp:coreProperties>
</file>