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0" r:id="rId2"/>
    <p:sldId id="280" r:id="rId3"/>
    <p:sldId id="279" r:id="rId4"/>
    <p:sldId id="282" r:id="rId5"/>
    <p:sldId id="281" r:id="rId6"/>
  </p:sldIdLst>
  <p:sldSz cx="8997950" cy="6838950"/>
  <p:notesSz cx="6858000" cy="9144000"/>
  <p:defaultTextStyle>
    <a:defPPr>
      <a:defRPr lang="fr-FR"/>
    </a:defPPr>
    <a:lvl1pPr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14AED"/>
    <a:srgbClr val="260086"/>
    <a:srgbClr val="0060A8"/>
    <a:srgbClr val="57C7FF"/>
    <a:srgbClr val="FF6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98" autoAdjust="0"/>
    <p:restoredTop sz="96547" autoAdjust="0"/>
  </p:normalViewPr>
  <p:slideViewPr>
    <p:cSldViewPr>
      <p:cViewPr>
        <p:scale>
          <a:sx n="125" d="100"/>
          <a:sy n="125" d="100"/>
        </p:scale>
        <p:origin x="-642" y="294"/>
      </p:cViewPr>
      <p:guideLst>
        <p:guide orient="horz" pos="2154"/>
        <p:guide pos="28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505200" y="0"/>
            <a:ext cx="2971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fld id="{3CB5BB2C-7BD7-4282-A50A-569D26FE554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785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fr-FR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85800"/>
            <a:ext cx="45116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fr-F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C7012790-0744-48E4-8CC9-25E3637BCFF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480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068488-0BF6-4917-A5F0-A37FCE800B20}" type="slidenum">
              <a:rPr lang="fr-FR"/>
              <a:pPr/>
              <a:t>1</a:t>
            </a:fld>
            <a:endParaRPr lang="fr-FR" dirty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4688" y="2124075"/>
            <a:ext cx="7648575" cy="14668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49375" y="3875088"/>
            <a:ext cx="6299200" cy="174783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274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-1" y="6424613"/>
            <a:ext cx="7739336" cy="414337"/>
          </a:xfrm>
        </p:spPr>
        <p:txBody>
          <a:bodyPr/>
          <a:lstStyle>
            <a:lvl1pPr>
              <a:defRPr/>
            </a:lvl1pPr>
          </a:lstStyle>
          <a:p>
            <a:fld id="{AB27E755-16BD-42C5-ACAD-5987C313B3D1}" type="slidenum">
              <a:rPr lang="fr-FR" smtClean="0"/>
              <a:pPr/>
              <a:t>‹N°›</a:t>
            </a:fld>
            <a:r>
              <a:rPr lang="fr-FR" dirty="0" smtClean="0"/>
              <a:t> - ORSAY – 13 mai 2014 - GT SPU Traitement de données spatiales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4628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1200" y="4394200"/>
            <a:ext cx="7648575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1200" y="2898775"/>
            <a:ext cx="7648575" cy="14954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29435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5288" y="1116013"/>
            <a:ext cx="4098925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116013"/>
            <a:ext cx="4100512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465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9263" y="274638"/>
            <a:ext cx="8099425" cy="113982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9263" y="1530350"/>
            <a:ext cx="3976687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9263" y="2168525"/>
            <a:ext cx="3976687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0413" y="1530350"/>
            <a:ext cx="39782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0413" y="2168525"/>
            <a:ext cx="39782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785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028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801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Bandeau Haut 150dp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9538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Bandeau bas 150dp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7313"/>
            <a:ext cx="8999538" cy="40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2962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16013"/>
            <a:ext cx="8351837" cy="518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-1" y="6424613"/>
            <a:ext cx="7379296" cy="41433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AB27E755-16BD-42C5-ACAD-5987C313B3D1}" type="slidenum">
              <a:rPr lang="fr-FR" smtClean="0"/>
              <a:pPr/>
              <a:t>‹N°›</a:t>
            </a:fld>
            <a:r>
              <a:rPr lang="fr-FR" dirty="0" smtClean="0"/>
              <a:t> - ORSAY – 13 mai 2014 - GT SPU Traitement de données spatiales </a:t>
            </a:r>
            <a:endParaRPr lang="fr-FR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04875" rtl="0" fontAlgn="base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904875" rtl="0" fontAlgn="base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34" charset="-128"/>
        </a:defRPr>
      </a:lvl2pPr>
      <a:lvl3pPr algn="l" defTabSz="904875" rtl="0" fontAlgn="base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34" charset="-128"/>
        </a:defRPr>
      </a:lvl3pPr>
      <a:lvl4pPr algn="l" defTabSz="904875" rtl="0" fontAlgn="base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34" charset="-128"/>
        </a:defRPr>
      </a:lvl4pPr>
      <a:lvl5pPr algn="l" defTabSz="904875" rtl="0" fontAlgn="base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34" charset="-128"/>
        </a:defRPr>
      </a:lvl5pPr>
      <a:lvl6pPr marL="457200" algn="l" defTabSz="904875" rtl="0" fontAlgn="base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34" charset="-128"/>
        </a:defRPr>
      </a:lvl6pPr>
      <a:lvl7pPr marL="914400" algn="l" defTabSz="904875" rtl="0" fontAlgn="base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34" charset="-128"/>
        </a:defRPr>
      </a:lvl7pPr>
      <a:lvl8pPr marL="1371600" algn="l" defTabSz="904875" rtl="0" fontAlgn="base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34" charset="-128"/>
        </a:defRPr>
      </a:lvl8pPr>
      <a:lvl9pPr marL="1828800" algn="l" defTabSz="904875" rtl="0" fontAlgn="base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34" charset="-128"/>
        </a:defRPr>
      </a:lvl9pPr>
    </p:titleStyle>
    <p:bodyStyle>
      <a:lvl1pPr marL="179388" indent="-179388" algn="l" defTabSz="904875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38163" indent="-179388" algn="l" defTabSz="904875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2pPr>
      <a:lvl3pPr marL="898525" indent="-180975" algn="l" defTabSz="904875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257300" indent="-179388" algn="l" defTabSz="904875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4pPr>
      <a:lvl5pPr marL="1616075" indent="-179388" algn="l" defTabSz="904875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</a:defRPr>
      </a:lvl5pPr>
      <a:lvl6pPr marL="2073275" indent="-179388" algn="l" defTabSz="904875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</a:defRPr>
      </a:lvl6pPr>
      <a:lvl7pPr marL="2530475" indent="-179388" algn="l" defTabSz="904875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</a:defRPr>
      </a:lvl7pPr>
      <a:lvl8pPr marL="2987675" indent="-179388" algn="l" defTabSz="904875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</a:defRPr>
      </a:lvl8pPr>
      <a:lvl9pPr marL="3444875" indent="-179388" algn="l" defTabSz="904875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0" y="6424613"/>
            <a:ext cx="685800" cy="414337"/>
          </a:xfrm>
        </p:spPr>
        <p:txBody>
          <a:bodyPr/>
          <a:lstStyle/>
          <a:p>
            <a:fld id="{FC631635-2E49-4114-AFF2-B23A4AE7A2EC}" type="slidenum">
              <a:rPr lang="fr-FR"/>
              <a:pPr/>
              <a:t>1</a:t>
            </a:fld>
            <a:endParaRPr lang="fr-FR" dirty="0"/>
          </a:p>
        </p:txBody>
      </p:sp>
      <p:pic>
        <p:nvPicPr>
          <p:cNvPr id="35847" name="Picture 7" descr="Fond DEUX 150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9538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394519" y="2374900"/>
            <a:ext cx="8064895" cy="1143000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fr-FR" sz="3600" b="0" dirty="0" smtClean="0"/>
              <a:t>CENTRE DE MISSION SCIENTIFIQUE</a:t>
            </a:r>
            <a:br>
              <a:rPr lang="fr-FR" sz="3600" b="0" dirty="0" smtClean="0"/>
            </a:br>
            <a:r>
              <a:rPr lang="fr-FR" sz="3600" b="0" dirty="0" smtClean="0"/>
              <a:t>MICROSCOPE (CMSM)</a:t>
            </a:r>
            <a:br>
              <a:rPr lang="fr-FR" sz="3600" b="0" dirty="0" smtClean="0"/>
            </a:br>
            <a:r>
              <a:rPr lang="fr-FR" sz="3600" b="0" dirty="0"/>
              <a:t/>
            </a:r>
            <a:br>
              <a:rPr lang="fr-FR" sz="3600" b="0" dirty="0"/>
            </a:br>
            <a:r>
              <a:rPr lang="fr-FR" sz="3600" b="0" dirty="0" smtClean="0"/>
              <a:t>du Département Mesures Physiques</a:t>
            </a:r>
            <a:endParaRPr lang="en-US" sz="3600" b="0" dirty="0"/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466527" y="3887788"/>
            <a:ext cx="7704855" cy="1507146"/>
          </a:xfrm>
          <a:noFill/>
          <a:ln/>
        </p:spPr>
        <p:txBody>
          <a:bodyPr wrap="square" lIns="0" tIns="45245" rIns="0" bIns="45245">
            <a:spAutoFit/>
          </a:bodyPr>
          <a:lstStyle/>
          <a:p>
            <a:pPr>
              <a:spcBef>
                <a:spcPct val="0"/>
              </a:spcBef>
            </a:pPr>
            <a:endParaRPr lang="fr-FR" sz="2400" b="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fr-FR" sz="2400" b="0" dirty="0" smtClean="0">
                <a:solidFill>
                  <a:schemeClr val="bg1"/>
                </a:solidFill>
              </a:rPr>
              <a:t>Manuel Rodrigues</a:t>
            </a:r>
          </a:p>
          <a:p>
            <a:pPr>
              <a:spcBef>
                <a:spcPct val="0"/>
              </a:spcBef>
            </a:pPr>
            <a:endParaRPr lang="fr-FR" sz="2400" b="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fr-FR" sz="1800" b="0" dirty="0" smtClean="0">
                <a:solidFill>
                  <a:schemeClr val="bg1"/>
                </a:solidFill>
              </a:rPr>
              <a:t>13 mai 2014 </a:t>
            </a:r>
            <a:r>
              <a:rPr lang="fr-FR" sz="1800" b="0" dirty="0">
                <a:solidFill>
                  <a:schemeClr val="bg1"/>
                </a:solidFill>
              </a:rPr>
              <a:t>- </a:t>
            </a:r>
            <a:r>
              <a:rPr lang="fr-FR" sz="1800" b="0" dirty="0" smtClean="0">
                <a:solidFill>
                  <a:schemeClr val="bg1"/>
                </a:solidFill>
              </a:rPr>
              <a:t>Réunion </a:t>
            </a:r>
            <a:r>
              <a:rPr lang="fr-FR" sz="1800" b="0" dirty="0">
                <a:solidFill>
                  <a:schemeClr val="bg1"/>
                </a:solidFill>
              </a:rPr>
              <a:t>GT SPU Traitement de </a:t>
            </a:r>
            <a:r>
              <a:rPr lang="fr-FR" sz="1800" b="0" dirty="0" smtClean="0">
                <a:solidFill>
                  <a:schemeClr val="bg1"/>
                </a:solidFill>
              </a:rPr>
              <a:t>données </a:t>
            </a:r>
            <a:r>
              <a:rPr lang="fr-FR" sz="1800" b="0" dirty="0">
                <a:solidFill>
                  <a:schemeClr val="bg1"/>
                </a:solidFill>
              </a:rPr>
              <a:t>spatiales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ONERA : Organisation </a:t>
            </a:r>
            <a:r>
              <a:rPr lang="fr-FR" b="0" dirty="0"/>
              <a:t>scientifique et technique</a:t>
            </a:r>
            <a:endParaRPr lang="fr-FR" dirty="0"/>
          </a:p>
        </p:txBody>
      </p:sp>
      <p:sp>
        <p:nvSpPr>
          <p:cNvPr id="74756" name="Rectangle 1028"/>
          <p:cNvSpPr>
            <a:spLocks noChangeArrowheads="1"/>
          </p:cNvSpPr>
          <p:nvPr/>
        </p:nvSpPr>
        <p:spPr bwMode="auto">
          <a:xfrm>
            <a:off x="381000" y="1263650"/>
            <a:ext cx="8229600" cy="4451350"/>
          </a:xfrm>
          <a:prstGeom prst="rect">
            <a:avLst/>
          </a:prstGeom>
          <a:solidFill>
            <a:srgbClr val="0049B0">
              <a:alpha val="1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4757" name="Rectangle 1029"/>
          <p:cNvSpPr>
            <a:spLocks noChangeArrowheads="1"/>
          </p:cNvSpPr>
          <p:nvPr/>
        </p:nvSpPr>
        <p:spPr bwMode="auto">
          <a:xfrm>
            <a:off x="2514600" y="1263650"/>
            <a:ext cx="4221163" cy="4451350"/>
          </a:xfrm>
          <a:prstGeom prst="rect">
            <a:avLst/>
          </a:prstGeom>
          <a:solidFill>
            <a:srgbClr val="0049B0">
              <a:alpha val="1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4758" name="Text Box 1030"/>
          <p:cNvSpPr txBox="1">
            <a:spLocks noChangeArrowheads="1"/>
          </p:cNvSpPr>
          <p:nvPr/>
        </p:nvSpPr>
        <p:spPr bwMode="auto">
          <a:xfrm>
            <a:off x="533400" y="6019800"/>
            <a:ext cx="3810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r>
              <a:rPr lang="fr-FR" sz="800">
                <a:solidFill>
                  <a:schemeClr val="tx1"/>
                </a:solidFill>
                <a:latin typeface="Arial" charset="0"/>
              </a:rPr>
              <a:t>﻿* Unité mixte ONERA-CNRS          ** Département à vocation transversale</a:t>
            </a:r>
          </a:p>
        </p:txBody>
      </p:sp>
      <p:sp>
        <p:nvSpPr>
          <p:cNvPr id="74759" name="Rectangle 1031"/>
          <p:cNvSpPr>
            <a:spLocks noChangeArrowheads="1"/>
          </p:cNvSpPr>
          <p:nvPr/>
        </p:nvSpPr>
        <p:spPr bwMode="auto">
          <a:xfrm>
            <a:off x="568325" y="1624013"/>
            <a:ext cx="6061075" cy="931862"/>
          </a:xfrm>
          <a:prstGeom prst="rect">
            <a:avLst/>
          </a:prstGeom>
          <a:solidFill>
            <a:schemeClr val="bg1"/>
          </a:solidFill>
          <a:ln w="9525">
            <a:solidFill>
              <a:srgbClr val="0049B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74760" name="Text Box 1032"/>
          <p:cNvSpPr txBox="1">
            <a:spLocks noChangeArrowheads="1"/>
          </p:cNvSpPr>
          <p:nvPr/>
        </p:nvSpPr>
        <p:spPr bwMode="auto">
          <a:xfrm>
            <a:off x="609600" y="1822450"/>
            <a:ext cx="1905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9B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FR" sz="1000" b="1">
                <a:solidFill>
                  <a:srgbClr val="0049B0"/>
                </a:solidFill>
              </a:rPr>
              <a:t>MÉCANIQUE DES FLUIDES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</a:pPr>
            <a:r>
              <a:rPr lang="fr-FR" sz="1000" b="1">
                <a:solidFill>
                  <a:srgbClr val="0049B0"/>
                </a:solidFill>
              </a:rPr>
              <a:t>ET ÉNERGÉTIQUE</a:t>
            </a:r>
            <a:endParaRPr lang="fr-FR" sz="1000">
              <a:solidFill>
                <a:schemeClr val="tx1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sz="1000">
                <a:solidFill>
                  <a:schemeClr val="tx1"/>
                </a:solidFill>
              </a:rPr>
              <a:t>Alain Merlen</a:t>
            </a:r>
          </a:p>
        </p:txBody>
      </p:sp>
      <p:sp>
        <p:nvSpPr>
          <p:cNvPr id="74761" name="Text Box 1033"/>
          <p:cNvSpPr txBox="1">
            <a:spLocks noChangeArrowheads="1"/>
          </p:cNvSpPr>
          <p:nvPr/>
        </p:nvSpPr>
        <p:spPr bwMode="auto">
          <a:xfrm>
            <a:off x="2514600" y="1580826"/>
            <a:ext cx="4038600" cy="99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9B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fr-FR" sz="800" dirty="0">
                <a:solidFill>
                  <a:schemeClr val="tx1"/>
                </a:solidFill>
              </a:rPr>
              <a:t>﻿</a:t>
            </a:r>
            <a:r>
              <a:rPr lang="fr-FR" sz="800" b="1" dirty="0">
                <a:solidFill>
                  <a:schemeClr val="tx1"/>
                </a:solidFill>
              </a:rPr>
              <a:t>&gt; Aérodynamique appliquée</a:t>
            </a:r>
            <a:r>
              <a:rPr lang="fr-FR" sz="800" dirty="0">
                <a:solidFill>
                  <a:schemeClr val="tx1"/>
                </a:solidFill>
              </a:rPr>
              <a:t> </a:t>
            </a:r>
            <a:r>
              <a:rPr lang="fr-FR" sz="800" b="1" dirty="0">
                <a:solidFill>
                  <a:schemeClr val="tx1"/>
                </a:solidFill>
              </a:rPr>
              <a:t>(DAAP) </a:t>
            </a:r>
            <a:r>
              <a:rPr lang="fr-FR" sz="800" dirty="0">
                <a:solidFill>
                  <a:schemeClr val="tx1"/>
                </a:solidFill>
              </a:rPr>
              <a:t>Patrick Champigny</a:t>
            </a:r>
          </a:p>
          <a:p>
            <a:pPr>
              <a:lnSpc>
                <a:spcPct val="110000"/>
              </a:lnSpc>
            </a:pPr>
            <a:r>
              <a:rPr lang="fr-FR" sz="800" b="1" dirty="0">
                <a:solidFill>
                  <a:schemeClr val="tx1"/>
                </a:solidFill>
              </a:rPr>
              <a:t>&gt; Aérodynamique fondamentale et expérimentale</a:t>
            </a:r>
            <a:r>
              <a:rPr lang="fr-FR" sz="800" dirty="0">
                <a:solidFill>
                  <a:schemeClr val="tx1"/>
                </a:solidFill>
              </a:rPr>
              <a:t> </a:t>
            </a:r>
            <a:r>
              <a:rPr lang="fr-FR" sz="800" b="1" dirty="0">
                <a:solidFill>
                  <a:schemeClr val="tx1"/>
                </a:solidFill>
              </a:rPr>
              <a:t>(DAFE)</a:t>
            </a:r>
            <a:r>
              <a:rPr lang="fr-FR" sz="800" dirty="0">
                <a:solidFill>
                  <a:schemeClr val="tx1"/>
                </a:solidFill>
              </a:rPr>
              <a:t> Laurent </a:t>
            </a:r>
            <a:r>
              <a:rPr lang="fr-FR" sz="800" dirty="0" err="1">
                <a:solidFill>
                  <a:schemeClr val="tx1"/>
                </a:solidFill>
              </a:rPr>
              <a:t>Jacquin</a:t>
            </a:r>
            <a:endParaRPr lang="fr-FR" sz="8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fr-FR" sz="800" b="1" dirty="0">
                <a:solidFill>
                  <a:schemeClr val="tx1"/>
                </a:solidFill>
              </a:rPr>
              <a:t>&gt; Énergétique fondamentale et appliquée</a:t>
            </a:r>
            <a:r>
              <a:rPr lang="fr-FR" sz="800" dirty="0">
                <a:solidFill>
                  <a:schemeClr val="tx1"/>
                </a:solidFill>
              </a:rPr>
              <a:t> </a:t>
            </a:r>
            <a:r>
              <a:rPr lang="fr-FR" sz="800" b="1" dirty="0">
                <a:solidFill>
                  <a:schemeClr val="tx1"/>
                </a:solidFill>
              </a:rPr>
              <a:t>(DEFA)</a:t>
            </a:r>
            <a:r>
              <a:rPr lang="fr-FR" sz="800" dirty="0">
                <a:solidFill>
                  <a:schemeClr val="tx1"/>
                </a:solidFill>
              </a:rPr>
              <a:t> Mohammed </a:t>
            </a:r>
            <a:r>
              <a:rPr lang="fr-FR" sz="800" dirty="0" err="1">
                <a:solidFill>
                  <a:schemeClr val="tx1"/>
                </a:solidFill>
              </a:rPr>
              <a:t>Habiballah</a:t>
            </a:r>
            <a:endParaRPr lang="fr-FR" sz="8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fr-FR" sz="800" b="1" dirty="0">
                <a:solidFill>
                  <a:schemeClr val="tx1"/>
                </a:solidFill>
              </a:rPr>
              <a:t>&gt; Modèles pour l’aérodynamique et l’énergétique (DMAE)</a:t>
            </a:r>
            <a:r>
              <a:rPr lang="fr-FR" sz="800" dirty="0">
                <a:solidFill>
                  <a:schemeClr val="tx1"/>
                </a:solidFill>
              </a:rPr>
              <a:t> Pierre </a:t>
            </a:r>
            <a:r>
              <a:rPr lang="fr-FR" sz="800" dirty="0" err="1">
                <a:solidFill>
                  <a:schemeClr val="tx1"/>
                </a:solidFill>
              </a:rPr>
              <a:t>Millan</a:t>
            </a:r>
            <a:r>
              <a:rPr lang="fr-FR" sz="800" dirty="0">
                <a:solidFill>
                  <a:schemeClr val="tx1"/>
                </a:solidFill>
              </a:rPr>
              <a:t>        </a:t>
            </a:r>
          </a:p>
          <a:p>
            <a:pPr>
              <a:lnSpc>
                <a:spcPct val="110000"/>
              </a:lnSpc>
            </a:pPr>
            <a:r>
              <a:rPr lang="fr-FR" sz="800" b="1" dirty="0">
                <a:solidFill>
                  <a:schemeClr val="tx1"/>
                </a:solidFill>
              </a:rPr>
              <a:t>&gt; Simulation numérique des écoulements et </a:t>
            </a:r>
            <a:r>
              <a:rPr lang="fr-FR" sz="800" b="1" dirty="0" err="1">
                <a:solidFill>
                  <a:schemeClr val="tx1"/>
                </a:solidFill>
              </a:rPr>
              <a:t>aéroacoustique</a:t>
            </a:r>
            <a:r>
              <a:rPr lang="fr-FR" sz="800" dirty="0">
                <a:solidFill>
                  <a:schemeClr val="tx1"/>
                </a:solidFill>
              </a:rPr>
              <a:t> </a:t>
            </a:r>
            <a:r>
              <a:rPr lang="fr-FR" sz="800" b="1" dirty="0">
                <a:solidFill>
                  <a:schemeClr val="tx1"/>
                </a:solidFill>
              </a:rPr>
              <a:t>(DSNA)</a:t>
            </a:r>
            <a:r>
              <a:rPr lang="fr-FR" sz="800" dirty="0">
                <a:solidFill>
                  <a:schemeClr val="tx1"/>
                </a:solidFill>
              </a:rPr>
              <a:t> Jean-Marie Le </a:t>
            </a:r>
            <a:r>
              <a:rPr lang="fr-FR" sz="800" dirty="0" err="1">
                <a:solidFill>
                  <a:schemeClr val="tx1"/>
                </a:solidFill>
              </a:rPr>
              <a:t>Gouez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74762" name="Line 1034"/>
          <p:cNvSpPr>
            <a:spLocks noChangeShapeType="1"/>
          </p:cNvSpPr>
          <p:nvPr/>
        </p:nvSpPr>
        <p:spPr bwMode="auto">
          <a:xfrm>
            <a:off x="568325" y="2540000"/>
            <a:ext cx="6061075" cy="0"/>
          </a:xfrm>
          <a:prstGeom prst="line">
            <a:avLst/>
          </a:prstGeom>
          <a:noFill/>
          <a:ln w="28575">
            <a:solidFill>
              <a:srgbClr val="0049B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4763" name="Rectangle 1035"/>
          <p:cNvSpPr>
            <a:spLocks noChangeArrowheads="1"/>
          </p:cNvSpPr>
          <p:nvPr/>
        </p:nvSpPr>
        <p:spPr bwMode="auto">
          <a:xfrm>
            <a:off x="568325" y="2686050"/>
            <a:ext cx="6061075" cy="850900"/>
          </a:xfrm>
          <a:prstGeom prst="rect">
            <a:avLst/>
          </a:prstGeom>
          <a:solidFill>
            <a:schemeClr val="bg1"/>
          </a:solidFill>
          <a:ln w="9525">
            <a:solidFill>
              <a:srgbClr val="0092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74764" name="Line 1036"/>
          <p:cNvSpPr>
            <a:spLocks noChangeShapeType="1"/>
          </p:cNvSpPr>
          <p:nvPr/>
        </p:nvSpPr>
        <p:spPr bwMode="auto">
          <a:xfrm>
            <a:off x="563563" y="3529013"/>
            <a:ext cx="6065837" cy="7937"/>
          </a:xfrm>
          <a:prstGeom prst="line">
            <a:avLst/>
          </a:prstGeom>
          <a:noFill/>
          <a:ln w="28575">
            <a:solidFill>
              <a:srgbClr val="0092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4765" name="Text Box 1037"/>
          <p:cNvSpPr txBox="1">
            <a:spLocks noChangeArrowheads="1"/>
          </p:cNvSpPr>
          <p:nvPr/>
        </p:nvSpPr>
        <p:spPr bwMode="auto">
          <a:xfrm>
            <a:off x="609600" y="2943225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2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FR" sz="1000" b="1">
                <a:solidFill>
                  <a:srgbClr val="0092FF"/>
                </a:solidFill>
              </a:rPr>
              <a:t>PHYSIQUE</a:t>
            </a:r>
            <a:endParaRPr lang="fr-FR" sz="1000" b="1">
              <a:solidFill>
                <a:schemeClr val="tx1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sz="1000">
                <a:solidFill>
                  <a:schemeClr val="tx1"/>
                </a:solidFill>
              </a:rPr>
              <a:t>Pierre Touboul</a:t>
            </a:r>
          </a:p>
        </p:txBody>
      </p:sp>
      <p:sp>
        <p:nvSpPr>
          <p:cNvPr id="74766" name="Text Box 1038"/>
          <p:cNvSpPr txBox="1">
            <a:spLocks noChangeArrowheads="1"/>
          </p:cNvSpPr>
          <p:nvPr/>
        </p:nvSpPr>
        <p:spPr bwMode="auto">
          <a:xfrm>
            <a:off x="2514600" y="2749550"/>
            <a:ext cx="3810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fr-FR" sz="800" b="1" dirty="0">
                <a:solidFill>
                  <a:schemeClr val="tx1"/>
                </a:solidFill>
              </a:rPr>
              <a:t>﻿&gt; Optique théorique et appliquée (DOTA)</a:t>
            </a:r>
            <a:r>
              <a:rPr lang="fr-FR" sz="800" dirty="0">
                <a:solidFill>
                  <a:schemeClr val="tx1"/>
                </a:solidFill>
              </a:rPr>
              <a:t> Franck Lefèvre</a:t>
            </a:r>
          </a:p>
          <a:p>
            <a:pPr>
              <a:lnSpc>
                <a:spcPct val="110000"/>
              </a:lnSpc>
            </a:pPr>
            <a:r>
              <a:rPr lang="fr-FR" sz="800" b="1" dirty="0">
                <a:solidFill>
                  <a:schemeClr val="tx1"/>
                </a:solidFill>
              </a:rPr>
              <a:t>&gt; Électromagnétisme et radar (DEMR)</a:t>
            </a:r>
            <a:r>
              <a:rPr lang="fr-FR" sz="800" dirty="0">
                <a:solidFill>
                  <a:schemeClr val="tx1"/>
                </a:solidFill>
              </a:rPr>
              <a:t> Jean-Marc </a:t>
            </a:r>
            <a:r>
              <a:rPr lang="fr-FR" sz="800" dirty="0" err="1">
                <a:solidFill>
                  <a:schemeClr val="tx1"/>
                </a:solidFill>
              </a:rPr>
              <a:t>Boutry</a:t>
            </a:r>
            <a:endParaRPr lang="fr-FR" sz="8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fr-FR" sz="800" b="1" dirty="0">
                <a:solidFill>
                  <a:schemeClr val="tx1"/>
                </a:solidFill>
              </a:rPr>
              <a:t>&gt; Mesures physiques (DMPH)</a:t>
            </a:r>
            <a:r>
              <a:rPr lang="fr-FR" sz="800" dirty="0">
                <a:solidFill>
                  <a:schemeClr val="tx1"/>
                </a:solidFill>
              </a:rPr>
              <a:t> Michel Lefebvre</a:t>
            </a:r>
          </a:p>
          <a:p>
            <a:pPr>
              <a:lnSpc>
                <a:spcPct val="110000"/>
              </a:lnSpc>
            </a:pPr>
            <a:r>
              <a:rPr lang="fr-FR" sz="800" b="1" dirty="0">
                <a:solidFill>
                  <a:schemeClr val="tx1"/>
                </a:solidFill>
              </a:rPr>
              <a:t>&gt; Environnement spatial (DESP)</a:t>
            </a:r>
            <a:r>
              <a:rPr lang="fr-FR" sz="800" dirty="0">
                <a:solidFill>
                  <a:schemeClr val="tx1"/>
                </a:solidFill>
              </a:rPr>
              <a:t> Jean-François Roussel</a:t>
            </a:r>
          </a:p>
        </p:txBody>
      </p:sp>
      <p:sp>
        <p:nvSpPr>
          <p:cNvPr id="74767" name="Rectangle 1039"/>
          <p:cNvSpPr>
            <a:spLocks noChangeArrowheads="1"/>
          </p:cNvSpPr>
          <p:nvPr/>
        </p:nvSpPr>
        <p:spPr bwMode="auto">
          <a:xfrm>
            <a:off x="568325" y="3667125"/>
            <a:ext cx="6061075" cy="850900"/>
          </a:xfrm>
          <a:prstGeom prst="rect">
            <a:avLst/>
          </a:prstGeom>
          <a:solidFill>
            <a:schemeClr val="bg1"/>
          </a:solidFill>
          <a:ln w="9525">
            <a:solidFill>
              <a:srgbClr val="FF89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74768" name="Line 1040"/>
          <p:cNvSpPr>
            <a:spLocks noChangeShapeType="1"/>
          </p:cNvSpPr>
          <p:nvPr/>
        </p:nvSpPr>
        <p:spPr bwMode="auto">
          <a:xfrm flipV="1">
            <a:off x="568325" y="4511675"/>
            <a:ext cx="6061075" cy="6350"/>
          </a:xfrm>
          <a:prstGeom prst="line">
            <a:avLst/>
          </a:prstGeom>
          <a:noFill/>
          <a:ln w="28575">
            <a:solidFill>
              <a:srgbClr val="FF8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4769" name="Text Box 1041"/>
          <p:cNvSpPr txBox="1">
            <a:spLocks noChangeArrowheads="1"/>
          </p:cNvSpPr>
          <p:nvPr/>
        </p:nvSpPr>
        <p:spPr bwMode="auto">
          <a:xfrm>
            <a:off x="609600" y="3819525"/>
            <a:ext cx="19050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FR" sz="1000" b="1">
                <a:solidFill>
                  <a:srgbClr val="FF8900"/>
                </a:solidFill>
              </a:rPr>
              <a:t>MATÉRIAUX</a:t>
            </a:r>
            <a:br>
              <a:rPr lang="fr-FR" sz="1000" b="1">
                <a:solidFill>
                  <a:srgbClr val="FF8900"/>
                </a:solidFill>
              </a:rPr>
            </a:br>
            <a:r>
              <a:rPr lang="fr-FR" sz="1000" b="1">
                <a:solidFill>
                  <a:srgbClr val="FF8900"/>
                </a:solidFill>
              </a:rPr>
              <a:t>ET STRUCTURES</a:t>
            </a:r>
            <a:endParaRPr lang="fr-FR" sz="1000" b="1">
              <a:solidFill>
                <a:schemeClr val="tx1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fr-FR" sz="1000">
                <a:solidFill>
                  <a:schemeClr val="tx1"/>
                </a:solidFill>
              </a:rPr>
              <a:t>Daniel Abbé</a:t>
            </a:r>
          </a:p>
        </p:txBody>
      </p:sp>
      <p:sp>
        <p:nvSpPr>
          <p:cNvPr id="74770" name="Text Box 1042"/>
          <p:cNvSpPr txBox="1">
            <a:spLocks noChangeArrowheads="1"/>
          </p:cNvSpPr>
          <p:nvPr/>
        </p:nvSpPr>
        <p:spPr bwMode="auto">
          <a:xfrm>
            <a:off x="2514600" y="3741738"/>
            <a:ext cx="38100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fr-FR" sz="800" b="1" dirty="0">
                <a:solidFill>
                  <a:schemeClr val="tx1"/>
                </a:solidFill>
              </a:rPr>
              <a:t>﻿&gt; Aéroélasticité et dynamique des structures (DADS)</a:t>
            </a:r>
            <a:r>
              <a:rPr lang="fr-FR" sz="800" dirty="0">
                <a:solidFill>
                  <a:schemeClr val="tx1"/>
                </a:solidFill>
              </a:rPr>
              <a:t> Jean-Pierre </a:t>
            </a:r>
            <a:r>
              <a:rPr lang="fr-FR" sz="800" dirty="0" err="1">
                <a:solidFill>
                  <a:schemeClr val="tx1"/>
                </a:solidFill>
              </a:rPr>
              <a:t>Grisval</a:t>
            </a:r>
            <a:endParaRPr lang="fr-FR" sz="8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fr-FR" sz="800" b="1" dirty="0">
                <a:solidFill>
                  <a:schemeClr val="tx1"/>
                </a:solidFill>
              </a:rPr>
              <a:t>&gt; Matériaux et structures composites (DMSC)</a:t>
            </a:r>
            <a:r>
              <a:rPr lang="fr-FR" sz="800" dirty="0">
                <a:solidFill>
                  <a:schemeClr val="tx1"/>
                </a:solidFill>
              </a:rPr>
              <a:t> Jean-François Maire</a:t>
            </a:r>
            <a:endParaRPr lang="fr-FR" sz="800" b="1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fr-FR" sz="800" b="1" dirty="0">
                <a:solidFill>
                  <a:schemeClr val="tx1"/>
                </a:solidFill>
              </a:rPr>
              <a:t>&gt; Matériaux et structures métalliques (DMSM)</a:t>
            </a:r>
            <a:r>
              <a:rPr lang="fr-FR" sz="800" dirty="0">
                <a:solidFill>
                  <a:schemeClr val="tx1"/>
                </a:solidFill>
              </a:rPr>
              <a:t> </a:t>
            </a:r>
            <a:r>
              <a:rPr lang="fr-FR" sz="800" dirty="0" err="1">
                <a:solidFill>
                  <a:schemeClr val="tx1"/>
                </a:solidFill>
              </a:rPr>
              <a:t>Shigehisa</a:t>
            </a:r>
            <a:r>
              <a:rPr lang="fr-FR" sz="800" dirty="0">
                <a:solidFill>
                  <a:schemeClr val="tx1"/>
                </a:solidFill>
              </a:rPr>
              <a:t> </a:t>
            </a:r>
            <a:r>
              <a:rPr lang="fr-FR" sz="800" dirty="0" err="1">
                <a:solidFill>
                  <a:schemeClr val="tx1"/>
                </a:solidFill>
              </a:rPr>
              <a:t>Naka</a:t>
            </a:r>
            <a:endParaRPr lang="fr-FR" sz="8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fr-FR" sz="800" b="1" dirty="0">
                <a:solidFill>
                  <a:schemeClr val="tx1"/>
                </a:solidFill>
              </a:rPr>
              <a:t>&gt; Laboratoire d’étude des microstructures* (LEM)</a:t>
            </a:r>
            <a:r>
              <a:rPr lang="fr-FR" sz="800" dirty="0">
                <a:solidFill>
                  <a:schemeClr val="tx1"/>
                </a:solidFill>
              </a:rPr>
              <a:t> Alphonse </a:t>
            </a:r>
            <a:r>
              <a:rPr lang="fr-FR" sz="800" dirty="0" err="1">
                <a:solidFill>
                  <a:schemeClr val="tx1"/>
                </a:solidFill>
              </a:rPr>
              <a:t>Finel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74771" name="Text Box 1043"/>
          <p:cNvSpPr txBox="1">
            <a:spLocks noChangeArrowheads="1"/>
          </p:cNvSpPr>
          <p:nvPr/>
        </p:nvSpPr>
        <p:spPr bwMode="auto">
          <a:xfrm>
            <a:off x="568325" y="1325360"/>
            <a:ext cx="19462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9B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FR" sz="1000" b="1">
                <a:solidFill>
                  <a:schemeClr val="bg2"/>
                </a:solidFill>
              </a:rPr>
              <a:t>4 BRANCHES SCIENTIFIQUES</a:t>
            </a:r>
            <a:endParaRPr lang="fr-FR" sz="1000">
              <a:solidFill>
                <a:schemeClr val="tx1"/>
              </a:solidFill>
            </a:endParaRPr>
          </a:p>
        </p:txBody>
      </p:sp>
      <p:sp>
        <p:nvSpPr>
          <p:cNvPr id="74772" name="Text Box 1044"/>
          <p:cNvSpPr txBox="1">
            <a:spLocks noChangeArrowheads="1"/>
          </p:cNvSpPr>
          <p:nvPr/>
        </p:nvSpPr>
        <p:spPr bwMode="auto">
          <a:xfrm>
            <a:off x="2514600" y="1385888"/>
            <a:ext cx="40386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9B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FR" sz="1000" b="1">
                <a:solidFill>
                  <a:schemeClr val="bg2"/>
                </a:solidFill>
              </a:rPr>
              <a:t>DÉPARTEMENTS SCIENTIFIQUES</a:t>
            </a:r>
            <a:endParaRPr lang="fr-FR" sz="1000">
              <a:solidFill>
                <a:schemeClr val="tx1"/>
              </a:solidFill>
            </a:endParaRPr>
          </a:p>
        </p:txBody>
      </p:sp>
      <p:sp>
        <p:nvSpPr>
          <p:cNvPr id="74773" name="Rectangle 1045"/>
          <p:cNvSpPr>
            <a:spLocks noChangeArrowheads="1"/>
          </p:cNvSpPr>
          <p:nvPr/>
        </p:nvSpPr>
        <p:spPr bwMode="auto">
          <a:xfrm>
            <a:off x="563563" y="4648200"/>
            <a:ext cx="6065837" cy="838200"/>
          </a:xfrm>
          <a:prstGeom prst="rect">
            <a:avLst/>
          </a:prstGeom>
          <a:solidFill>
            <a:schemeClr val="bg1"/>
          </a:solidFill>
          <a:ln w="9525">
            <a:solidFill>
              <a:srgbClr val="007C35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74774" name="Text Box 1046"/>
          <p:cNvSpPr txBox="1">
            <a:spLocks noChangeArrowheads="1"/>
          </p:cNvSpPr>
          <p:nvPr/>
        </p:nvSpPr>
        <p:spPr bwMode="auto">
          <a:xfrm>
            <a:off x="609600" y="4748213"/>
            <a:ext cx="19050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FR" sz="1000" b="1">
                <a:solidFill>
                  <a:srgbClr val="007C35"/>
                </a:solidFill>
              </a:rPr>
              <a:t>TRAITEMENT</a:t>
            </a:r>
            <a:br>
              <a:rPr lang="fr-FR" sz="1000" b="1">
                <a:solidFill>
                  <a:srgbClr val="007C35"/>
                </a:solidFill>
              </a:rPr>
            </a:br>
            <a:r>
              <a:rPr lang="fr-FR" sz="1000" b="1">
                <a:solidFill>
                  <a:srgbClr val="007C35"/>
                </a:solidFill>
              </a:rPr>
              <a:t>DE L’INFORMATION</a:t>
            </a:r>
            <a:br>
              <a:rPr lang="fr-FR" sz="1000" b="1">
                <a:solidFill>
                  <a:srgbClr val="007C35"/>
                </a:solidFill>
              </a:rPr>
            </a:br>
            <a:r>
              <a:rPr lang="fr-FR" sz="1000" b="1">
                <a:solidFill>
                  <a:srgbClr val="007C35"/>
                </a:solidFill>
              </a:rPr>
              <a:t>ET SYSTÈMES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FR" sz="1000">
                <a:solidFill>
                  <a:schemeClr val="tx1"/>
                </a:solidFill>
              </a:rPr>
              <a:t>Claude Barrouil</a:t>
            </a:r>
          </a:p>
        </p:txBody>
      </p:sp>
      <p:sp>
        <p:nvSpPr>
          <p:cNvPr id="74775" name="Text Box 1047"/>
          <p:cNvSpPr txBox="1">
            <a:spLocks noChangeArrowheads="1"/>
          </p:cNvSpPr>
          <p:nvPr/>
        </p:nvSpPr>
        <p:spPr bwMode="auto">
          <a:xfrm>
            <a:off x="2514600" y="4641380"/>
            <a:ext cx="3786188" cy="83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fr-FR" sz="800" b="1" dirty="0">
                <a:solidFill>
                  <a:schemeClr val="tx1"/>
                </a:solidFill>
              </a:rPr>
              <a:t>﻿&gt; Prospective aérospatiale** (DPRA)</a:t>
            </a:r>
            <a:r>
              <a:rPr lang="fr-FR" sz="800" dirty="0">
                <a:solidFill>
                  <a:schemeClr val="tx1"/>
                </a:solidFill>
              </a:rPr>
              <a:t> Antoine </a:t>
            </a:r>
            <a:r>
              <a:rPr lang="fr-FR" sz="800" dirty="0" err="1">
                <a:solidFill>
                  <a:schemeClr val="tx1"/>
                </a:solidFill>
              </a:rPr>
              <a:t>Guigon</a:t>
            </a:r>
            <a:endParaRPr lang="fr-FR" sz="8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fr-FR" sz="800" b="1" dirty="0">
                <a:solidFill>
                  <a:schemeClr val="tx1"/>
                </a:solidFill>
              </a:rPr>
              <a:t>&gt; Conception et évaluation des performances des systèmes</a:t>
            </a:r>
            <a:r>
              <a:rPr lang="fr-FR" sz="800" b="1" dirty="0">
                <a:solidFill>
                  <a:srgbClr val="007C35"/>
                </a:solidFill>
              </a:rPr>
              <a:t> </a:t>
            </a:r>
            <a:r>
              <a:rPr lang="fr-FR" sz="800" b="1" dirty="0">
                <a:solidFill>
                  <a:schemeClr val="tx1"/>
                </a:solidFill>
              </a:rPr>
              <a:t>(DCPS)</a:t>
            </a:r>
            <a:r>
              <a:rPr lang="fr-FR" sz="800" dirty="0">
                <a:solidFill>
                  <a:schemeClr val="tx1"/>
                </a:solidFill>
              </a:rPr>
              <a:t> Thérèse </a:t>
            </a:r>
            <a:r>
              <a:rPr lang="fr-FR" sz="800" dirty="0" err="1">
                <a:solidFill>
                  <a:schemeClr val="tx1"/>
                </a:solidFill>
              </a:rPr>
              <a:t>Donath</a:t>
            </a:r>
            <a:r>
              <a:rPr lang="fr-FR" sz="800" b="1" dirty="0">
                <a:solidFill>
                  <a:srgbClr val="007C35"/>
                </a:solidFill>
              </a:rPr>
              <a:t> </a:t>
            </a:r>
            <a:endParaRPr lang="fr-FR" sz="800" b="1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fr-FR" sz="800" b="1" dirty="0">
                <a:solidFill>
                  <a:schemeClr val="tx1"/>
                </a:solidFill>
              </a:rPr>
              <a:t>&gt; Traitement de l’information et modélisation (DTIM)</a:t>
            </a:r>
            <a:r>
              <a:rPr lang="fr-FR" sz="800" dirty="0">
                <a:solidFill>
                  <a:schemeClr val="tx1"/>
                </a:solidFill>
              </a:rPr>
              <a:t> Bernard </a:t>
            </a:r>
            <a:r>
              <a:rPr lang="fr-FR" sz="800" dirty="0" err="1">
                <a:solidFill>
                  <a:schemeClr val="tx1"/>
                </a:solidFill>
              </a:rPr>
              <a:t>Lecussan</a:t>
            </a:r>
            <a:endParaRPr lang="fr-FR" sz="8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fr-FR" sz="800" b="1" dirty="0">
                <a:solidFill>
                  <a:schemeClr val="tx1"/>
                </a:solidFill>
              </a:rPr>
              <a:t>&gt; Commande des systèmes et dynamique du vol (DCSD)</a:t>
            </a:r>
            <a:r>
              <a:rPr lang="fr-FR" sz="800" dirty="0">
                <a:solidFill>
                  <a:schemeClr val="tx1"/>
                </a:solidFill>
              </a:rPr>
              <a:t> Patrick </a:t>
            </a:r>
            <a:r>
              <a:rPr lang="fr-FR" sz="800" dirty="0" err="1">
                <a:solidFill>
                  <a:schemeClr val="tx1"/>
                </a:solidFill>
              </a:rPr>
              <a:t>Fabiani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74776" name="Line 1048"/>
          <p:cNvSpPr>
            <a:spLocks noChangeShapeType="1"/>
          </p:cNvSpPr>
          <p:nvPr/>
        </p:nvSpPr>
        <p:spPr bwMode="auto">
          <a:xfrm>
            <a:off x="563563" y="5486400"/>
            <a:ext cx="6065837" cy="0"/>
          </a:xfrm>
          <a:prstGeom prst="line">
            <a:avLst/>
          </a:prstGeom>
          <a:noFill/>
          <a:ln w="28575">
            <a:solidFill>
              <a:srgbClr val="007C3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Ellipse 2"/>
          <p:cNvSpPr/>
          <p:nvPr/>
        </p:nvSpPr>
        <p:spPr bwMode="auto">
          <a:xfrm>
            <a:off x="2266727" y="3059435"/>
            <a:ext cx="3600400" cy="227013"/>
          </a:xfrm>
          <a:prstGeom prst="ellipse">
            <a:avLst/>
          </a:prstGeom>
          <a:noFill/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2438399" y="4786702"/>
            <a:ext cx="3788767" cy="280598"/>
          </a:xfrm>
          <a:prstGeom prst="ellipse">
            <a:avLst/>
          </a:prstGeom>
          <a:noFill/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3" name="Ellipse 32"/>
          <p:cNvSpPr/>
          <p:nvPr/>
        </p:nvSpPr>
        <p:spPr bwMode="auto">
          <a:xfrm>
            <a:off x="4859015" y="5947945"/>
            <a:ext cx="1008112" cy="280598"/>
          </a:xfrm>
          <a:prstGeom prst="ellipse">
            <a:avLst/>
          </a:prstGeom>
          <a:noFill/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4" name="Text Box 1030"/>
          <p:cNvSpPr txBox="1">
            <a:spLocks noChangeArrowheads="1"/>
          </p:cNvSpPr>
          <p:nvPr/>
        </p:nvSpPr>
        <p:spPr bwMode="auto">
          <a:xfrm>
            <a:off x="6011143" y="5882640"/>
            <a:ext cx="2599457" cy="36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r>
              <a:rPr lang="fr-FR" sz="800" b="1" dirty="0">
                <a:solidFill>
                  <a:schemeClr val="accent2">
                    <a:lumMod val="75000"/>
                  </a:schemeClr>
                </a:solidFill>
              </a:rPr>
              <a:t>﻿</a:t>
            </a:r>
            <a:r>
              <a:rPr lang="fr-FR" sz="800" b="1" dirty="0" smtClean="0">
                <a:solidFill>
                  <a:schemeClr val="accent2">
                    <a:lumMod val="75000"/>
                  </a:schemeClr>
                </a:solidFill>
              </a:rPr>
              <a:t>Implication dans le CMSM : Fédération des métiers</a:t>
            </a:r>
          </a:p>
          <a:p>
            <a:r>
              <a:rPr lang="fr-FR" sz="800" b="1" dirty="0" smtClean="0">
                <a:solidFill>
                  <a:schemeClr val="accent2">
                    <a:lumMod val="75000"/>
                  </a:schemeClr>
                </a:solidFill>
              </a:rPr>
              <a:t>PHYSIQUE INSTRUMENTALE + GENIE LOGICIEL</a:t>
            </a:r>
            <a:endParaRPr lang="fr-FR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-1" y="6424613"/>
            <a:ext cx="7379296" cy="41433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AB27E755-16BD-42C5-ACAD-5987C313B3D1}" type="slidenum">
              <a:rPr lang="fr-FR" smtClean="0"/>
              <a:pPr/>
              <a:t>2</a:t>
            </a:fld>
            <a:r>
              <a:rPr lang="fr-FR" dirty="0" smtClean="0"/>
              <a:t> - ORSAY – 13 mai 2014 - GT SPU Traitement de données spatiales </a:t>
            </a:r>
            <a:endParaRPr lang="fr-FR" dirty="0" smtClean="0"/>
          </a:p>
        </p:txBody>
      </p:sp>
      <p:sp>
        <p:nvSpPr>
          <p:cNvPr id="74777" name="Rectangle 1049"/>
          <p:cNvSpPr>
            <a:spLocks noChangeArrowheads="1"/>
          </p:cNvSpPr>
          <p:nvPr/>
        </p:nvSpPr>
        <p:spPr bwMode="auto">
          <a:xfrm>
            <a:off x="6858000" y="1600200"/>
            <a:ext cx="1630363" cy="3886200"/>
          </a:xfrm>
          <a:prstGeom prst="rect">
            <a:avLst/>
          </a:prstGeom>
          <a:solidFill>
            <a:schemeClr val="bg1"/>
          </a:solidFill>
          <a:ln w="9525">
            <a:solidFill>
              <a:srgbClr val="BC01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4778" name="Line 1050"/>
          <p:cNvSpPr>
            <a:spLocks noChangeShapeType="1"/>
          </p:cNvSpPr>
          <p:nvPr/>
        </p:nvSpPr>
        <p:spPr bwMode="auto">
          <a:xfrm>
            <a:off x="6858000" y="5486400"/>
            <a:ext cx="1625600" cy="0"/>
          </a:xfrm>
          <a:prstGeom prst="line">
            <a:avLst/>
          </a:prstGeom>
          <a:noFill/>
          <a:ln w="28575">
            <a:solidFill>
              <a:srgbClr val="BE1B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4779" name="Text Box 1051"/>
          <p:cNvSpPr txBox="1">
            <a:spLocks noChangeArrowheads="1"/>
          </p:cNvSpPr>
          <p:nvPr/>
        </p:nvSpPr>
        <p:spPr bwMode="auto">
          <a:xfrm>
            <a:off x="6858000" y="2411363"/>
            <a:ext cx="1606550" cy="272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fr-FR" sz="800" b="1" dirty="0" smtClean="0">
                <a:solidFill>
                  <a:schemeClr val="tx1"/>
                </a:solidFill>
              </a:rPr>
              <a:t>Patric Wagner</a:t>
            </a:r>
          </a:p>
          <a:p>
            <a:pPr algn="ctr"/>
            <a:endParaRPr lang="fr-FR" sz="800" b="1" dirty="0"/>
          </a:p>
          <a:p>
            <a:pPr algn="ctr"/>
            <a:endParaRPr lang="fr-FR" sz="800" b="1" dirty="0" smtClean="0">
              <a:solidFill>
                <a:schemeClr val="tx1"/>
              </a:solidFill>
            </a:endParaRPr>
          </a:p>
          <a:p>
            <a:pPr algn="ctr"/>
            <a:endParaRPr lang="fr-FR" sz="8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800" b="1" dirty="0">
                <a:solidFill>
                  <a:schemeClr val="tx1"/>
                </a:solidFill>
              </a:rPr>
              <a:t>﻿Souffleries de Modane-Avrieux</a:t>
            </a:r>
          </a:p>
          <a:p>
            <a:pPr algn="ctr"/>
            <a:r>
              <a:rPr lang="fr-FR" sz="800" dirty="0">
                <a:solidFill>
                  <a:schemeClr val="tx1"/>
                </a:solidFill>
              </a:rPr>
              <a:t>Marianne </a:t>
            </a:r>
            <a:r>
              <a:rPr lang="fr-FR" sz="800" dirty="0" err="1">
                <a:solidFill>
                  <a:schemeClr val="tx1"/>
                </a:solidFill>
              </a:rPr>
              <a:t>Lyonnet</a:t>
            </a:r>
            <a:endParaRPr lang="fr-FR" sz="800" dirty="0">
              <a:solidFill>
                <a:schemeClr val="tx1"/>
              </a:solidFill>
            </a:endParaRPr>
          </a:p>
          <a:p>
            <a:pPr algn="ctr"/>
            <a:endParaRPr lang="fr-FR" sz="800" b="1" dirty="0">
              <a:solidFill>
                <a:schemeClr val="tx1"/>
              </a:solidFill>
            </a:endParaRPr>
          </a:p>
          <a:p>
            <a:pPr algn="ctr"/>
            <a:endParaRPr lang="fr-FR" sz="800" b="1" dirty="0">
              <a:solidFill>
                <a:schemeClr val="tx1"/>
              </a:solidFill>
            </a:endParaRPr>
          </a:p>
          <a:p>
            <a:pPr algn="ctr"/>
            <a:r>
              <a:rPr lang="fr-FR" sz="800" b="1" dirty="0">
                <a:solidFill>
                  <a:schemeClr val="tx1"/>
                </a:solidFill>
              </a:rPr>
              <a:t>Souffleries du Fauga-</a:t>
            </a:r>
            <a:r>
              <a:rPr lang="fr-FR" sz="800" b="1" dirty="0" err="1">
                <a:solidFill>
                  <a:schemeClr val="tx1"/>
                </a:solidFill>
              </a:rPr>
              <a:t>Mauzac</a:t>
            </a:r>
            <a:endParaRPr lang="fr-FR" sz="800" b="1" dirty="0">
              <a:solidFill>
                <a:schemeClr val="tx1"/>
              </a:solidFill>
            </a:endParaRPr>
          </a:p>
          <a:p>
            <a:pPr algn="ctr"/>
            <a:r>
              <a:rPr lang="fr-FR" sz="800" dirty="0">
                <a:solidFill>
                  <a:schemeClr val="tx1"/>
                </a:solidFill>
              </a:rPr>
              <a:t>Jean-Claude Traineau</a:t>
            </a:r>
          </a:p>
          <a:p>
            <a:pPr algn="ctr"/>
            <a:endParaRPr lang="fr-FR" sz="800" b="1" dirty="0">
              <a:solidFill>
                <a:schemeClr val="tx1"/>
              </a:solidFill>
            </a:endParaRPr>
          </a:p>
          <a:p>
            <a:pPr algn="ctr"/>
            <a:endParaRPr lang="fr-FR" sz="800" b="1" dirty="0">
              <a:solidFill>
                <a:schemeClr val="tx1"/>
              </a:solidFill>
            </a:endParaRPr>
          </a:p>
          <a:p>
            <a:pPr algn="ctr"/>
            <a:r>
              <a:rPr lang="fr-FR" sz="800" b="1" dirty="0">
                <a:solidFill>
                  <a:schemeClr val="tx1"/>
                </a:solidFill>
              </a:rPr>
              <a:t>Réseau Ingénierie et Maquettes</a:t>
            </a:r>
          </a:p>
          <a:p>
            <a:pPr algn="ctr"/>
            <a:r>
              <a:rPr lang="fr-FR" sz="800" dirty="0">
                <a:solidFill>
                  <a:schemeClr val="tx1"/>
                </a:solidFill>
              </a:rPr>
              <a:t>Florence </a:t>
            </a:r>
            <a:r>
              <a:rPr lang="fr-FR" sz="800" dirty="0" err="1">
                <a:solidFill>
                  <a:schemeClr val="tx1"/>
                </a:solidFill>
              </a:rPr>
              <a:t>Roudolff</a:t>
            </a:r>
            <a:endParaRPr lang="fr-FR" sz="800" dirty="0">
              <a:solidFill>
                <a:schemeClr val="tx1"/>
              </a:solidFill>
            </a:endParaRPr>
          </a:p>
          <a:p>
            <a:pPr algn="ctr"/>
            <a:endParaRPr lang="fr-FR" sz="800" b="1" dirty="0">
              <a:solidFill>
                <a:schemeClr val="tx1"/>
              </a:solidFill>
            </a:endParaRPr>
          </a:p>
          <a:p>
            <a:pPr algn="ctr"/>
            <a:endParaRPr lang="fr-FR" sz="800" b="1" dirty="0">
              <a:solidFill>
                <a:schemeClr val="tx1"/>
              </a:solidFill>
            </a:endParaRPr>
          </a:p>
          <a:p>
            <a:pPr algn="ctr"/>
            <a:r>
              <a:rPr lang="fr-FR" sz="800" b="1" dirty="0">
                <a:solidFill>
                  <a:schemeClr val="tx1"/>
                </a:solidFill>
              </a:rPr>
              <a:t>Produits et Services Logiciels</a:t>
            </a:r>
          </a:p>
          <a:p>
            <a:pPr algn="ctr"/>
            <a:r>
              <a:rPr lang="fr-FR" sz="800" dirty="0">
                <a:solidFill>
                  <a:schemeClr val="tx1"/>
                </a:solidFill>
              </a:rPr>
              <a:t>Thierry </a:t>
            </a:r>
            <a:r>
              <a:rPr lang="fr-FR" sz="800" dirty="0" err="1">
                <a:solidFill>
                  <a:schemeClr val="tx1"/>
                </a:solidFill>
              </a:rPr>
              <a:t>Quiguer</a:t>
            </a:r>
            <a:endParaRPr lang="fr-FR" sz="800" dirty="0">
              <a:solidFill>
                <a:schemeClr val="tx1"/>
              </a:solidFill>
            </a:endParaRPr>
          </a:p>
        </p:txBody>
      </p:sp>
      <p:sp>
        <p:nvSpPr>
          <p:cNvPr id="74780" name="Text Box 1052"/>
          <p:cNvSpPr txBox="1">
            <a:spLocks noChangeArrowheads="1"/>
          </p:cNvSpPr>
          <p:nvPr/>
        </p:nvSpPr>
        <p:spPr bwMode="auto">
          <a:xfrm>
            <a:off x="6858000" y="1905000"/>
            <a:ext cx="160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fr-FR" sz="900" b="1" dirty="0">
                <a:solidFill>
                  <a:srgbClr val="BC0103"/>
                </a:solidFill>
              </a:rPr>
              <a:t>GRANDS MOYENS TECHNIQUES (GMT)</a:t>
            </a:r>
            <a:endParaRPr lang="fr-FR" sz="900" dirty="0">
              <a:solidFill>
                <a:srgbClr val="BC01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MICROSCOPE : Test du principe d’équivalence dans l’espace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ONERA + OCA (GEOAZUR) : </a:t>
            </a:r>
            <a:r>
              <a:rPr lang="fr-FR" b="0" dirty="0" smtClean="0"/>
              <a:t>Responsable scientifique de la mission</a:t>
            </a:r>
          </a:p>
          <a:p>
            <a:r>
              <a:rPr lang="fr-FR" dirty="0" smtClean="0"/>
              <a:t>ONERA : </a:t>
            </a:r>
            <a:r>
              <a:rPr lang="fr-FR" b="0" dirty="0" smtClean="0"/>
              <a:t>Responsable instrument + centre de mission scientifique</a:t>
            </a:r>
          </a:p>
          <a:p>
            <a:r>
              <a:rPr lang="fr-FR" dirty="0" smtClean="0"/>
              <a:t>CNES: </a:t>
            </a:r>
            <a:r>
              <a:rPr lang="fr-FR" b="0" dirty="0" smtClean="0"/>
              <a:t>définition mission + responsable satellite + lanceur + segment sol</a:t>
            </a:r>
          </a:p>
          <a:p>
            <a:r>
              <a:rPr lang="fr-FR" dirty="0" smtClean="0"/>
              <a:t>ESA : </a:t>
            </a:r>
            <a:r>
              <a:rPr lang="fr-FR" b="0" dirty="0" smtClean="0"/>
              <a:t>système de propulsion (idem GAIA)</a:t>
            </a:r>
          </a:p>
          <a:p>
            <a:endParaRPr lang="fr-FR" dirty="0"/>
          </a:p>
          <a:p>
            <a:r>
              <a:rPr lang="fr-FR" dirty="0" smtClean="0"/>
              <a:t>Objectif : </a:t>
            </a:r>
            <a:r>
              <a:rPr lang="fr-FR" b="0" dirty="0" smtClean="0"/>
              <a:t>test du PE à 10</a:t>
            </a:r>
            <a:r>
              <a:rPr lang="fr-FR" b="0" baseline="30000" dirty="0" smtClean="0"/>
              <a:t>-15</a:t>
            </a:r>
            <a:r>
              <a:rPr lang="fr-FR" b="0" dirty="0" smtClean="0"/>
              <a:t> </a:t>
            </a:r>
            <a:r>
              <a:rPr lang="fr-FR" b="0" dirty="0" smtClean="0">
                <a:sym typeface="Wingdings" panose="05000000000000000000" pitchFamily="2" charset="2"/>
              </a:rPr>
              <a:t> mesure d’accélération à quelques       10</a:t>
            </a:r>
            <a:r>
              <a:rPr lang="fr-FR" b="0" baseline="30000" dirty="0" smtClean="0">
                <a:sym typeface="Wingdings" panose="05000000000000000000" pitchFamily="2" charset="2"/>
              </a:rPr>
              <a:t>-15</a:t>
            </a:r>
            <a:r>
              <a:rPr lang="fr-FR" b="0" dirty="0" smtClean="0">
                <a:sym typeface="Wingdings" panose="05000000000000000000" pitchFamily="2" charset="2"/>
              </a:rPr>
              <a:t> m/s² @ fréquence orbitale (1.8 10</a:t>
            </a:r>
            <a:r>
              <a:rPr lang="fr-FR" b="0" baseline="30000" dirty="0" smtClean="0">
                <a:sym typeface="Wingdings" panose="05000000000000000000" pitchFamily="2" charset="2"/>
              </a:rPr>
              <a:t>-4</a:t>
            </a:r>
            <a:r>
              <a:rPr lang="fr-FR" b="0" dirty="0" smtClean="0">
                <a:sym typeface="Wingdings" panose="05000000000000000000" pitchFamily="2" charset="2"/>
              </a:rPr>
              <a:t> Hz)</a:t>
            </a:r>
          </a:p>
          <a:p>
            <a:endParaRPr lang="fr-FR" b="0" dirty="0" smtClean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Planning :</a:t>
            </a:r>
            <a:r>
              <a:rPr lang="fr-FR" b="0" dirty="0" smtClean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fr-FR" b="0" dirty="0" smtClean="0">
                <a:sym typeface="Wingdings" panose="05000000000000000000" pitchFamily="2" charset="2"/>
              </a:rPr>
              <a:t>Lancement Février 2016</a:t>
            </a:r>
          </a:p>
          <a:p>
            <a:pPr lvl="1"/>
            <a:r>
              <a:rPr lang="fr-FR" b="0" dirty="0" smtClean="0">
                <a:sym typeface="Wingdings" panose="05000000000000000000" pitchFamily="2" charset="2"/>
              </a:rPr>
              <a:t>Mission 2016/2018</a:t>
            </a:r>
          </a:p>
          <a:p>
            <a:pPr lvl="1"/>
            <a:r>
              <a:rPr lang="fr-FR" b="0" dirty="0" smtClean="0">
                <a:sym typeface="Wingdings" panose="05000000000000000000" pitchFamily="2" charset="2"/>
              </a:rPr>
              <a:t>Exploitation 2016/2019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Mise à disposition des données de vol : 2019/2024</a:t>
            </a:r>
            <a:endParaRPr lang="fr-FR" b="0" dirty="0" smtClean="0">
              <a:sym typeface="Wingdings" panose="05000000000000000000" pitchFamily="2" charset="2"/>
            </a:endParaRPr>
          </a:p>
          <a:p>
            <a:endParaRPr lang="fr-FR" b="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b="0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-1" y="6424613"/>
            <a:ext cx="7379296" cy="41433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AB27E755-16BD-42C5-ACAD-5987C313B3D1}" type="slidenum">
              <a:rPr lang="fr-FR" smtClean="0"/>
              <a:pPr/>
              <a:t>3</a:t>
            </a:fld>
            <a:r>
              <a:rPr lang="fr-FR" dirty="0" smtClean="0"/>
              <a:t> - ORSAY – 13 mai 2014 - GT SPU Traitement de données spatiales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77129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61925"/>
            <a:ext cx="7305675" cy="723900"/>
          </a:xfrm>
        </p:spPr>
        <p:txBody>
          <a:bodyPr/>
          <a:lstStyle/>
          <a:p>
            <a:r>
              <a:rPr lang="en-US" altLang="en-US" sz="2000" dirty="0" smtClean="0"/>
              <a:t>Ground Segment Operational &amp; scientific organization</a:t>
            </a:r>
          </a:p>
        </p:txBody>
      </p:sp>
      <p:pic>
        <p:nvPicPr>
          <p:cNvPr id="1064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275" y="1419225"/>
            <a:ext cx="6829425" cy="4540250"/>
          </a:xfrm>
          <a:solidFill>
            <a:srgbClr val="CCECFF"/>
          </a:solidFill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298450" y="944563"/>
            <a:ext cx="833438" cy="31432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400"/>
              <a:t>3 levels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7262813" y="4325938"/>
            <a:ext cx="173513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en-US" sz="900" b="0" dirty="0"/>
              <a:t>  permanent activity for data processing</a:t>
            </a:r>
          </a:p>
          <a:p>
            <a:pPr>
              <a:buFontTx/>
              <a:buChar char="•"/>
            </a:pPr>
            <a:r>
              <a:rPr lang="en-US" altLang="en-US" sz="900" b="0" dirty="0"/>
              <a:t>monthly meetings</a:t>
            </a:r>
          </a:p>
          <a:p>
            <a:pPr>
              <a:buFontTx/>
              <a:buChar char="•"/>
            </a:pPr>
            <a:r>
              <a:rPr lang="en-US" altLang="en-US" sz="900" b="0" dirty="0"/>
              <a:t>weekly potential request for mission scenario &amp; operation</a:t>
            </a:r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7212013" y="5270500"/>
            <a:ext cx="1785937" cy="774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en-US" sz="900" b="0"/>
              <a:t> biannual meetings or quarterly  for data processing organization and validation</a:t>
            </a:r>
          </a:p>
          <a:p>
            <a:pPr>
              <a:buFontTx/>
              <a:buChar char="•"/>
            </a:pPr>
            <a:r>
              <a:rPr lang="en-US" altLang="en-US" sz="900" b="0"/>
              <a:t> monthly potential requests for mission scenario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402631" y="2287037"/>
            <a:ext cx="1337226" cy="2539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1050" dirty="0" smtClean="0"/>
              <a:t>CNES TOULOUSE</a:t>
            </a:r>
            <a:endParaRPr lang="fr-FR" sz="1050" dirty="0"/>
          </a:p>
        </p:txBody>
      </p:sp>
      <p:sp>
        <p:nvSpPr>
          <p:cNvPr id="9" name="ZoneTexte 8"/>
          <p:cNvSpPr txBox="1"/>
          <p:nvPr/>
        </p:nvSpPr>
        <p:spPr>
          <a:xfrm>
            <a:off x="3922911" y="2287037"/>
            <a:ext cx="663964" cy="2539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1050" dirty="0" smtClean="0"/>
              <a:t>ONERA</a:t>
            </a:r>
            <a:endParaRPr lang="fr-FR" sz="1050" dirty="0"/>
          </a:p>
        </p:txBody>
      </p:sp>
      <p:sp>
        <p:nvSpPr>
          <p:cNvPr id="10" name="ZoneTexte 9"/>
          <p:cNvSpPr txBox="1"/>
          <p:nvPr/>
        </p:nvSpPr>
        <p:spPr>
          <a:xfrm>
            <a:off x="3274839" y="6045200"/>
            <a:ext cx="2143536" cy="2539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1050" dirty="0" smtClean="0"/>
              <a:t>COMMUNAUTE SCIENTIFIQUE</a:t>
            </a:r>
            <a:endParaRPr lang="fr-FR" sz="1050" dirty="0"/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-1" y="6424613"/>
            <a:ext cx="7379296" cy="41433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AB27E755-16BD-42C5-ACAD-5987C313B3D1}" type="slidenum">
              <a:rPr lang="fr-FR" smtClean="0"/>
              <a:pPr/>
              <a:t>4</a:t>
            </a:fld>
            <a:r>
              <a:rPr lang="fr-FR" dirty="0" smtClean="0"/>
              <a:t> - ORSAY – 13 mai 2014 - GT SPU Traitement de données spatiales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5702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6418" y="0"/>
            <a:ext cx="8296275" cy="893763"/>
          </a:xfrm>
        </p:spPr>
        <p:txBody>
          <a:bodyPr/>
          <a:lstStyle/>
          <a:p>
            <a:r>
              <a:rPr lang="fr-FR" dirty="0" smtClean="0"/>
              <a:t>Centre de mission scientifique de MICROSCOPE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495" y="1116013"/>
            <a:ext cx="5112567" cy="5183187"/>
          </a:xfrm>
        </p:spPr>
        <p:txBody>
          <a:bodyPr/>
          <a:lstStyle/>
          <a:p>
            <a:pPr marL="0" indent="0">
              <a:buNone/>
            </a:pPr>
            <a:r>
              <a:rPr lang="fr-FR" sz="1600" dirty="0" smtClean="0"/>
              <a:t>Localisé à ONERA PALAISEAU</a:t>
            </a:r>
          </a:p>
          <a:p>
            <a:r>
              <a:rPr lang="fr-FR" sz="1600" dirty="0" smtClean="0"/>
              <a:t>Pole opérationnel:</a:t>
            </a:r>
          </a:p>
          <a:p>
            <a:pPr lvl="1"/>
            <a:r>
              <a:rPr lang="fr-FR" sz="1400" dirty="0" smtClean="0"/>
              <a:t>Développement en cours avec ONERA/DCPS</a:t>
            </a:r>
          </a:p>
          <a:p>
            <a:pPr lvl="1"/>
            <a:r>
              <a:rPr lang="fr-FR" sz="1400" dirty="0" smtClean="0"/>
              <a:t>1</a:t>
            </a:r>
            <a:r>
              <a:rPr lang="fr-FR" sz="1400" baseline="30000" dirty="0" smtClean="0"/>
              <a:t>er</a:t>
            </a:r>
            <a:r>
              <a:rPr lang="fr-FR" sz="1400" dirty="0" smtClean="0"/>
              <a:t> essais avec CNES : sept 2014</a:t>
            </a:r>
          </a:p>
          <a:p>
            <a:pPr lvl="1"/>
            <a:r>
              <a:rPr lang="fr-FR" sz="1400" dirty="0" smtClean="0"/>
              <a:t>Version finale : janvier 2015</a:t>
            </a:r>
          </a:p>
          <a:p>
            <a:r>
              <a:rPr lang="fr-FR" sz="1600" dirty="0" smtClean="0"/>
              <a:t>Pole scientifique:</a:t>
            </a:r>
          </a:p>
          <a:p>
            <a:pPr lvl="1"/>
            <a:r>
              <a:rPr lang="fr-FR" sz="1400" dirty="0" smtClean="0"/>
              <a:t>Génie logiciel: idem pole opérationnel</a:t>
            </a:r>
          </a:p>
          <a:p>
            <a:pPr lvl="1"/>
            <a:r>
              <a:rPr lang="fr-FR" sz="1400" dirty="0" smtClean="0"/>
              <a:t>1</a:t>
            </a:r>
            <a:r>
              <a:rPr lang="fr-FR" sz="1400" baseline="30000" dirty="0" smtClean="0"/>
              <a:t>er</a:t>
            </a:r>
            <a:r>
              <a:rPr lang="fr-FR" sz="1400" dirty="0" smtClean="0"/>
              <a:t> essais : janvier 2015</a:t>
            </a:r>
          </a:p>
          <a:p>
            <a:pPr lvl="1"/>
            <a:r>
              <a:rPr lang="fr-FR" sz="1400" dirty="0" smtClean="0"/>
              <a:t>Version finale septembre 2015 </a:t>
            </a:r>
          </a:p>
          <a:p>
            <a:pPr lvl="1"/>
            <a:r>
              <a:rPr lang="fr-FR" sz="1400" dirty="0" err="1" smtClean="0"/>
              <a:t>Algorithmie</a:t>
            </a:r>
            <a:r>
              <a:rPr lang="fr-FR" sz="1400" dirty="0" smtClean="0"/>
              <a:t> et codage : en collaboration avec l’OCA</a:t>
            </a:r>
          </a:p>
          <a:p>
            <a:pPr lvl="1"/>
            <a:r>
              <a:rPr lang="fr-FR" sz="1400" dirty="0" smtClean="0"/>
              <a:t>Recherche: </a:t>
            </a:r>
            <a:r>
              <a:rPr lang="fr-FR" sz="1400" b="1" dirty="0" smtClean="0">
                <a:solidFill>
                  <a:srgbClr val="FF0000"/>
                </a:solidFill>
              </a:rPr>
              <a:t>optimisation des précisions de traitement et correction des défauts</a:t>
            </a:r>
          </a:p>
          <a:p>
            <a:pPr lvl="2"/>
            <a:r>
              <a:rPr lang="fr-FR" sz="1200" dirty="0" smtClean="0"/>
              <a:t>Thèses: impact des trous de mesures, perturbations harmoniques, régularité des données, étalonnage,  …</a:t>
            </a:r>
          </a:p>
          <a:p>
            <a:pPr lvl="2"/>
            <a:r>
              <a:rPr lang="fr-FR" sz="1200" dirty="0" smtClean="0"/>
              <a:t>Participation au </a:t>
            </a:r>
            <a:r>
              <a:rPr lang="fr-FR" sz="1200" dirty="0" err="1" smtClean="0"/>
              <a:t>Labex</a:t>
            </a:r>
            <a:r>
              <a:rPr lang="fr-FR" sz="1200" dirty="0" smtClean="0"/>
              <a:t> </a:t>
            </a:r>
            <a:r>
              <a:rPr lang="fr-FR" sz="1200" dirty="0" err="1" smtClean="0"/>
              <a:t>UnivEarths</a:t>
            </a:r>
            <a:r>
              <a:rPr lang="fr-FR" sz="1200" dirty="0" smtClean="0"/>
              <a:t> : Remplissage de trous de données spatiales =&gt; application MICROSCOPE et autres missions spatiales….</a:t>
            </a:r>
          </a:p>
          <a:p>
            <a:pPr lvl="2"/>
            <a:r>
              <a:rPr lang="fr-FR" sz="1200" dirty="0" smtClean="0"/>
              <a:t>Correction des mesures : trous, étalonnage, FFT, traitement de données à gros volume…</a:t>
            </a:r>
          </a:p>
          <a:p>
            <a:pPr lvl="1"/>
            <a:endParaRPr lang="fr-FR" sz="1400" dirty="0"/>
          </a:p>
          <a:p>
            <a:pPr lvl="1"/>
            <a:r>
              <a:rPr lang="fr-FR" sz="1400" dirty="0" smtClean="0"/>
              <a:t>Appel d’offre </a:t>
            </a:r>
            <a:r>
              <a:rPr lang="fr-FR" sz="1400" dirty="0"/>
              <a:t>CNES fin 2014 de participation au traitement de </a:t>
            </a:r>
            <a:r>
              <a:rPr lang="fr-FR" sz="1400" dirty="0" smtClean="0"/>
              <a:t>données.</a:t>
            </a:r>
            <a:endParaRPr lang="fr-FR" sz="1200" dirty="0"/>
          </a:p>
        </p:txBody>
      </p:sp>
      <p:pic>
        <p:nvPicPr>
          <p:cNvPr id="5" name="Picture 5" descr="ONERA_Palaiseau_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2" t="6348" b="24443"/>
          <a:stretch/>
        </p:blipFill>
        <p:spPr bwMode="auto">
          <a:xfrm>
            <a:off x="4859015" y="1115219"/>
            <a:ext cx="3763678" cy="198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Onera\Mscope\Projet\Centre de Mission\Doc-travail\2014\InterfaceVisuCM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063" y="3203451"/>
            <a:ext cx="3449885" cy="19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927" y="5580553"/>
            <a:ext cx="4788572" cy="30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-1" y="6424613"/>
            <a:ext cx="7379296" cy="41433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AB27E755-16BD-42C5-ACAD-5987C313B3D1}" type="slidenum">
              <a:rPr lang="fr-FR" smtClean="0"/>
              <a:pPr/>
              <a:t>5</a:t>
            </a:fld>
            <a:r>
              <a:rPr lang="fr-FR" dirty="0" smtClean="0"/>
              <a:t> - ORSAY – 13 mai 2014 - GT SPU Traitement de données spatiales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97088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-presentation-VF">
  <a:themeElements>
    <a:clrScheme name="Modele-presentation-V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-presentation-VF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Modele-presentation-V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presentation-V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presentation-V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presentation-V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presentation-V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presentation-V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presentation-V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presentation-V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presentation-V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presentation-V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presentation-V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-presentation-V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Modele-presentation-VF</Template>
  <TotalTime>1672</TotalTime>
  <Words>376</Words>
  <Application>Microsoft Office PowerPoint</Application>
  <PresentationFormat>Personnalisé</PresentationFormat>
  <Paragraphs>102</Paragraphs>
  <Slides>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Modele-presentation-VF</vt:lpstr>
      <vt:lpstr>CENTRE DE MISSION SCIENTIFIQUE MICROSCOPE (CMSM)  du Département Mesures Physiques</vt:lpstr>
      <vt:lpstr>ONERA : Organisation scientifique et technique</vt:lpstr>
      <vt:lpstr>MICROSCOPE : Test du principe d’équivalence dans l’espace</vt:lpstr>
      <vt:lpstr>Ground Segment Operational &amp; scientific organization</vt:lpstr>
      <vt:lpstr>Centre de mission scientifique de MICROSCOPE</vt:lpstr>
    </vt:vector>
  </TitlesOfParts>
  <Manager>M. Rodrigues</Manager>
  <Company>Onera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Steering Committee</dc:title>
  <dc:creator>M. Rodrigues</dc:creator>
  <cp:keywords>MICROSCOPE</cp:keywords>
  <cp:lastModifiedBy>Manuel Rodrigues</cp:lastModifiedBy>
  <cp:revision>145</cp:revision>
  <dcterms:created xsi:type="dcterms:W3CDTF">2011-05-17T09:21:23Z</dcterms:created>
  <dcterms:modified xsi:type="dcterms:W3CDTF">2014-05-12T14:36:02Z</dcterms:modified>
</cp:coreProperties>
</file>