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63" r:id="rId3"/>
    <p:sldId id="256" r:id="rId4"/>
    <p:sldId id="260" r:id="rId5"/>
    <p:sldId id="259" r:id="rId6"/>
    <p:sldId id="266" r:id="rId7"/>
    <p:sldId id="265" r:id="rId8"/>
    <p:sldId id="271" r:id="rId9"/>
    <p:sldId id="274" r:id="rId10"/>
    <p:sldId id="275" r:id="rId11"/>
    <p:sldId id="276" r:id="rId12"/>
    <p:sldId id="277" r:id="rId13"/>
    <p:sldId id="272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75" autoAdjust="0"/>
    <p:restoredTop sz="94575" autoAdjust="0"/>
  </p:normalViewPr>
  <p:slideViewPr>
    <p:cSldViewPr>
      <p:cViewPr>
        <p:scale>
          <a:sx n="100" d="100"/>
          <a:sy n="100" d="100"/>
        </p:scale>
        <p:origin x="-184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4D47E-CA86-4768-8251-FDFA1265F9C2}" type="datetimeFigureOut">
              <a:rPr lang="fr-FR" smtClean="0"/>
              <a:t>21/01/2015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BE29E-4411-42BF-A762-7AD5E9874E6C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kern="0" dirty="0" smtClean="0">
                <a:solidFill>
                  <a:srgbClr val="FF6600"/>
                </a:solidFill>
              </a:rPr>
              <a:t>Pol. Deep Inelastic Scattering </a:t>
            </a:r>
          </a:p>
          <a:p>
            <a:pPr>
              <a:defRPr/>
            </a:pPr>
            <a:r>
              <a:rPr lang="fr-FR" b="1" kern="0" dirty="0" smtClean="0">
                <a:solidFill>
                  <a:srgbClr val="FF6600"/>
                </a:solidFill>
                <a:sym typeface="Wingdings" panose="05000000000000000000" pitchFamily="2" charset="2"/>
              </a:rPr>
              <a:t> s</a:t>
            </a:r>
            <a:r>
              <a:rPr lang="fr-FR" b="1" kern="0" dirty="0" smtClean="0">
                <a:solidFill>
                  <a:srgbClr val="FF6600"/>
                </a:solidFill>
              </a:rPr>
              <a:t>pin structure </a:t>
            </a:r>
            <a:r>
              <a:rPr lang="fr-FR" b="1" kern="0" dirty="0" err="1" smtClean="0">
                <a:solidFill>
                  <a:srgbClr val="FF6600"/>
                </a:solidFill>
              </a:rPr>
              <a:t>functions</a:t>
            </a:r>
            <a:r>
              <a:rPr lang="fr-FR" b="1" kern="0" dirty="0" smtClean="0">
                <a:solidFill>
                  <a:srgbClr val="FF6600"/>
                </a:solidFill>
              </a:rPr>
              <a:t> g</a:t>
            </a:r>
            <a:r>
              <a:rPr lang="fr-FR" b="1" kern="0" baseline="-25000" dirty="0" smtClean="0">
                <a:solidFill>
                  <a:srgbClr val="FF6600"/>
                </a:solidFill>
              </a:rPr>
              <a:t>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solidFill>
                  <a:srgbClr val="3333FF"/>
                </a:solidFill>
                <a:sym typeface="Wingdings" pitchFamily="2" charset="2"/>
              </a:rPr>
              <a:t> g</a:t>
            </a:r>
            <a:r>
              <a:rPr lang="fr-FR" kern="0" baseline="-25000" dirty="0" smtClean="0">
                <a:solidFill>
                  <a:srgbClr val="3333FF"/>
                </a:solidFill>
                <a:sym typeface="Wingdings" pitchFamily="2" charset="2"/>
              </a:rPr>
              <a:t>1</a:t>
            </a:r>
            <a:r>
              <a:rPr lang="fr-FR" kern="0" dirty="0" smtClean="0">
                <a:solidFill>
                  <a:srgbClr val="3333FF"/>
                </a:solidFill>
                <a:sym typeface="Wingdings" pitchFamily="2" charset="2"/>
              </a:rPr>
              <a:t> as input to global QCD </a:t>
            </a:r>
            <a:r>
              <a:rPr lang="fr-FR" kern="0" dirty="0" err="1" smtClean="0">
                <a:solidFill>
                  <a:srgbClr val="3333FF"/>
                </a:solidFill>
                <a:sym typeface="Wingdings" pitchFamily="2" charset="2"/>
              </a:rPr>
              <a:t>fits</a:t>
            </a:r>
            <a:r>
              <a:rPr lang="fr-FR" kern="0" dirty="0" smtClean="0">
                <a:solidFill>
                  <a:srgbClr val="3333FF"/>
                </a:solidFill>
                <a:sym typeface="Wingdings" pitchFamily="2" charset="2"/>
              </a:rPr>
              <a:t> for extraction of </a:t>
            </a:r>
            <a:r>
              <a:rPr lang="fr-FR" b="1" kern="0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DS</a:t>
            </a:r>
            <a:r>
              <a:rPr lang="fr-FR" b="1" kern="0" dirty="0" smtClean="0">
                <a:solidFill>
                  <a:srgbClr val="3333FF"/>
                </a:solidFill>
                <a:sym typeface="Wingdings" pitchFamily="2" charset="2"/>
              </a:rPr>
              <a:t>(x)</a:t>
            </a:r>
            <a:r>
              <a:rPr lang="fr-FR" kern="0" dirty="0" smtClean="0">
                <a:solidFill>
                  <a:srgbClr val="3333FF"/>
                </a:solidFill>
                <a:sym typeface="Wingdings" pitchFamily="2" charset="2"/>
              </a:rPr>
              <a:t> and </a:t>
            </a:r>
            <a:r>
              <a:rPr lang="fr-FR" b="1" kern="0" dirty="0" smtClean="0">
                <a:solidFill>
                  <a:srgbClr val="FF6600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fr-FR" b="1" kern="0" dirty="0" smtClean="0">
                <a:solidFill>
                  <a:srgbClr val="FF6600"/>
                </a:solidFill>
                <a:sym typeface="Wingdings" pitchFamily="2" charset="2"/>
              </a:rPr>
              <a:t>G(x)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solidFill>
                  <a:srgbClr val="FF0000"/>
                </a:solidFill>
                <a:sym typeface="Wingdings" pitchFamily="2" charset="2"/>
              </a:rPr>
              <a:t>Data </a:t>
            </a:r>
            <a:r>
              <a:rPr lang="fr-FR" kern="0" dirty="0" err="1" smtClean="0">
                <a:solidFill>
                  <a:srgbClr val="FF0000"/>
                </a:solidFill>
                <a:sym typeface="Wingdings" pitchFamily="2" charset="2"/>
              </a:rPr>
              <a:t>from</a:t>
            </a:r>
            <a:r>
              <a:rPr lang="fr-FR" kern="0" dirty="0" smtClean="0">
                <a:solidFill>
                  <a:srgbClr val="FF0000"/>
                </a:solidFill>
                <a:sym typeface="Wingdings" pitchFamily="2" charset="2"/>
              </a:rPr>
              <a:t> COMPASS :  </a:t>
            </a:r>
            <a:r>
              <a:rPr lang="fr-FR" kern="0" dirty="0" err="1" smtClean="0">
                <a:solidFill>
                  <a:srgbClr val="FF0000"/>
                </a:solidFill>
                <a:sym typeface="Wingdings" pitchFamily="2" charset="2"/>
              </a:rPr>
              <a:t>low</a:t>
            </a:r>
            <a:r>
              <a:rPr lang="fr-FR" kern="0" dirty="0" smtClean="0">
                <a:solidFill>
                  <a:srgbClr val="FF0000"/>
                </a:solidFill>
                <a:sym typeface="Wingdings" pitchFamily="2" charset="2"/>
              </a:rPr>
              <a:t> x and high Q</a:t>
            </a:r>
            <a:r>
              <a:rPr lang="fr-FR" kern="0" baseline="30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31603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Pointer le</a:t>
            </a:r>
            <a:r>
              <a:rPr lang="en-US" baseline="0" dirty="0" smtClean="0"/>
              <a:t> fait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IPN, CSNSM, </a:t>
            </a:r>
            <a:r>
              <a:rPr lang="en-US" baseline="0" dirty="0" err="1" smtClean="0"/>
              <a:t>SPhN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impliquées</a:t>
            </a:r>
            <a:r>
              <a:rPr lang="en-US" baseline="0" dirty="0" smtClean="0"/>
              <a:t> (pour </a:t>
            </a:r>
            <a:r>
              <a:rPr lang="en-US" baseline="0" dirty="0" err="1" smtClean="0"/>
              <a:t>certains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fortement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impliquées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plupart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projets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intrumentations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européan</a:t>
            </a:r>
            <a:r>
              <a:rPr lang="en-US" baseline="0" dirty="0" smtClean="0"/>
              <a:t>) pour la physique </a:t>
            </a:r>
            <a:r>
              <a:rPr lang="en-US" baseline="0" dirty="0" err="1" smtClean="0"/>
              <a:t>nucléaire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BE29E-4411-42BF-A762-7AD5E9874E6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D058-3921-4112-8B97-BE75466253A7}" type="datetimeFigureOut">
              <a:rPr lang="fr-FR" smtClean="0"/>
              <a:pPr/>
              <a:t>21/01/2015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CC7B-5701-41FD-BBCC-7ED0A1D6BA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8065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D058-3921-4112-8B97-BE75466253A7}" type="datetimeFigureOut">
              <a:rPr lang="fr-FR" smtClean="0"/>
              <a:pPr/>
              <a:t>21/01/2015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CC7B-5701-41FD-BBCC-7ED0A1D6BA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54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D058-3921-4112-8B97-BE75466253A7}" type="datetimeFigureOut">
              <a:rPr lang="fr-FR" smtClean="0"/>
              <a:pPr/>
              <a:t>21/01/2015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CC7B-5701-41FD-BBCC-7ED0A1D6BA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24713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4" descr="POWERPOINTfond_suite (2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5" descr="logoip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7165" y="-71437"/>
            <a:ext cx="217741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pied de page 14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 lIns="91439" tIns="45719" rIns="91439" bIns="45719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500">
              <a:solidFill>
                <a:srgbClr val="000000"/>
              </a:solidFill>
              <a:latin typeface="Helvetica"/>
              <a:sym typeface="Helvetica" charset="0"/>
            </a:endParaRPr>
          </a:p>
        </p:txBody>
      </p:sp>
      <p:cxnSp>
        <p:nvCxnSpPr>
          <p:cNvPr id="15" name="Connecteur droit 16"/>
          <p:cNvCxnSpPr/>
          <p:nvPr userDrawn="1"/>
        </p:nvCxnSpPr>
        <p:spPr>
          <a:xfrm>
            <a:off x="2500313" y="785813"/>
            <a:ext cx="6643688" cy="1429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u numéro de diapositive 4"/>
          <p:cNvSpPr txBox="1">
            <a:spLocks/>
          </p:cNvSpPr>
          <p:nvPr userDrawn="1"/>
        </p:nvSpPr>
        <p:spPr>
          <a:xfrm>
            <a:off x="8572500" y="6500813"/>
            <a:ext cx="571500" cy="285750"/>
          </a:xfrm>
          <a:prstGeom prst="rect">
            <a:avLst/>
          </a:prstGeom>
        </p:spPr>
        <p:txBody>
          <a:bodyPr lIns="91439" tIns="45719" rIns="91439" bIns="45719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8335918-8114-4CED-A50C-7066B3E759A7}" type="slidenum">
              <a:rPr lang="fr-FR" sz="1200" smtClean="0">
                <a:sym typeface="Helvetica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200" dirty="0">
              <a:sym typeface="Helvetica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3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</p:spPr>
        <p:txBody>
          <a:bodyPr rtlCol="0"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pPr lvl="0"/>
            <a:r>
              <a:rPr lang="fr-FR" noProof="0" smtClean="0">
                <a:sym typeface="Helvetica" charset="0"/>
              </a:rPr>
              <a:t>Cliquez sur l'icône pour ajouter une image</a:t>
            </a:r>
            <a:endParaRPr lang="fr-FR" noProof="0" dirty="0">
              <a:sym typeface="Helvetica" charset="0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357423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2357422" y="1071546"/>
            <a:ext cx="3571900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2357422" y="2714620"/>
            <a:ext cx="3571900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2357422" y="4429126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0"/>
          </p:nvPr>
        </p:nvSpPr>
        <p:spPr>
          <a:xfrm>
            <a:off x="7286625" y="491490"/>
            <a:ext cx="1714500" cy="365760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000" b="0" i="1" baseline="0">
                <a:solidFill>
                  <a:srgbClr val="C3004A"/>
                </a:solidFill>
                <a:latin typeface="Arial Bold"/>
                <a:sym typeface="Helvetica" charset="0"/>
              </a:defRPr>
            </a:lvl1pPr>
          </a:lstStyle>
          <a:p>
            <a:pPr algn="ctr">
              <a:defRPr/>
            </a:pPr>
            <a:fld id="{F6321A66-795D-4A7C-B270-70610AE529E8}" type="datetime2">
              <a:rPr lang="fr-FR"/>
              <a:pPr algn="ctr">
                <a:defRPr/>
              </a:pPr>
              <a:t>mercredi 21 janvier 2015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731446146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D058-3921-4112-8B97-BE75466253A7}" type="datetimeFigureOut">
              <a:rPr lang="fr-FR" smtClean="0"/>
              <a:pPr/>
              <a:t>21/01/2015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CC7B-5701-41FD-BBCC-7ED0A1D6BA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8748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D058-3921-4112-8B97-BE75466253A7}" type="datetimeFigureOut">
              <a:rPr lang="fr-FR" smtClean="0"/>
              <a:pPr/>
              <a:t>21/01/2015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CC7B-5701-41FD-BBCC-7ED0A1D6BA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0481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D058-3921-4112-8B97-BE75466253A7}" type="datetimeFigureOut">
              <a:rPr lang="fr-FR" smtClean="0"/>
              <a:pPr/>
              <a:t>21/01/2015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CC7B-5701-41FD-BBCC-7ED0A1D6BA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6489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D058-3921-4112-8B97-BE75466253A7}" type="datetimeFigureOut">
              <a:rPr lang="fr-FR" smtClean="0"/>
              <a:pPr/>
              <a:t>21/01/2015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CC7B-5701-41FD-BBCC-7ED0A1D6BA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0662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D058-3921-4112-8B97-BE75466253A7}" type="datetimeFigureOut">
              <a:rPr lang="fr-FR" smtClean="0"/>
              <a:pPr/>
              <a:t>21/01/2015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CC7B-5701-41FD-BBCC-7ED0A1D6BA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3132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D058-3921-4112-8B97-BE75466253A7}" type="datetimeFigureOut">
              <a:rPr lang="fr-FR" smtClean="0"/>
              <a:pPr/>
              <a:t>21/01/2015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CC7B-5701-41FD-BBCC-7ED0A1D6BA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1832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D058-3921-4112-8B97-BE75466253A7}" type="datetimeFigureOut">
              <a:rPr lang="fr-FR" smtClean="0"/>
              <a:pPr/>
              <a:t>21/01/2015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CC7B-5701-41FD-BBCC-7ED0A1D6BA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2865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D058-3921-4112-8B97-BE75466253A7}" type="datetimeFigureOut">
              <a:rPr lang="fr-FR" smtClean="0"/>
              <a:pPr/>
              <a:t>21/01/2015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CC7B-5701-41FD-BBCC-7ED0A1D6BA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138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BD058-3921-4112-8B97-BE75466253A7}" type="datetimeFigureOut">
              <a:rPr lang="fr-FR" smtClean="0"/>
              <a:pPr/>
              <a:t>21/01/2015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FCC7B-5701-41FD-BBCC-7ED0A1D6BA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3336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7" Type="http://schemas.openxmlformats.org/officeDocument/2006/relationships/image" Target="../media/image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wmf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24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6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5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.jpe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rfulogoversio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3054" y="5682990"/>
            <a:ext cx="1500198" cy="674968"/>
          </a:xfrm>
          <a:prstGeom prst="rect">
            <a:avLst/>
          </a:prstGeom>
        </p:spPr>
      </p:pic>
      <p:pic>
        <p:nvPicPr>
          <p:cNvPr id="5" name="Image 4" descr="CSNSM_COUL.gif"/>
          <p:cNvPicPr>
            <a:picLocks noChangeAspect="1"/>
          </p:cNvPicPr>
          <p:nvPr/>
        </p:nvPicPr>
        <p:blipFill>
          <a:blip r:embed="rId3"/>
          <a:srcRect l="10726" t="9036" r="7244" b="5120"/>
          <a:stretch>
            <a:fillRect/>
          </a:stretch>
        </p:blipFill>
        <p:spPr>
          <a:xfrm>
            <a:off x="3457566" y="5679297"/>
            <a:ext cx="928694" cy="678661"/>
          </a:xfrm>
          <a:prstGeom prst="rect">
            <a:avLst/>
          </a:prstGeom>
        </p:spPr>
      </p:pic>
      <p:pic>
        <p:nvPicPr>
          <p:cNvPr id="6" name="Image 5" descr="index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012" y="5686976"/>
            <a:ext cx="1143008" cy="670981"/>
          </a:xfrm>
          <a:prstGeom prst="rect">
            <a:avLst/>
          </a:prstGeom>
        </p:spPr>
      </p:pic>
      <p:pic>
        <p:nvPicPr>
          <p:cNvPr id="7" name="Image 6" descr="LLR_Logo_roug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772" y="5668133"/>
            <a:ext cx="1357290" cy="6183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7633" y="1714488"/>
            <a:ext cx="84296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Physique Hadronique </a:t>
            </a:r>
          </a:p>
          <a:p>
            <a:pPr algn="ctr"/>
            <a:r>
              <a:rPr lang="fr-FR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et </a:t>
            </a:r>
          </a:p>
          <a:p>
            <a:pPr algn="ctr"/>
            <a:r>
              <a:rPr lang="fr-FR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Nucleaire</a:t>
            </a:r>
            <a:endParaRPr lang="fr-FR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285728"/>
            <a:ext cx="84296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Physique des 2 Deux infinis</a:t>
            </a:r>
            <a:endParaRPr lang="fr-FR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185971" y="4500570"/>
            <a:ext cx="475136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F. </a:t>
            </a: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Fleuret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(LLR), I. Matea (IPN), F. </a:t>
            </a: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Sabatie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(</a:t>
            </a: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SPhN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)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carteMondeInstal_06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40" b="15640"/>
          <a:stretch>
            <a:fillRect/>
          </a:stretch>
        </p:blipFill>
        <p:spPr>
          <a:xfrm>
            <a:off x="-155033" y="1837494"/>
            <a:ext cx="9436051" cy="4551298"/>
          </a:xfrm>
        </p:spPr>
      </p:pic>
      <p:sp>
        <p:nvSpPr>
          <p:cNvPr id="6" name="ZoneTexte 5"/>
          <p:cNvSpPr txBox="1"/>
          <p:nvPr/>
        </p:nvSpPr>
        <p:spPr>
          <a:xfrm>
            <a:off x="1506734" y="1837494"/>
            <a:ext cx="607859" cy="584775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dirty="0" smtClean="0">
                <a:solidFill>
                  <a:srgbClr val="FF6600"/>
                </a:solidFill>
                <a:latin typeface="Century Gothic"/>
              </a:rPr>
              <a:t>MSU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dirty="0" smtClean="0">
                <a:solidFill>
                  <a:srgbClr val="FF6600"/>
                </a:solidFill>
                <a:latin typeface="Century Gothic"/>
              </a:rPr>
              <a:t>FRIB</a:t>
            </a:r>
            <a:endParaRPr lang="fr-FR" sz="1600" b="1" dirty="0">
              <a:solidFill>
                <a:srgbClr val="FF6600"/>
              </a:solidFill>
              <a:latin typeface="Century Gothic"/>
            </a:endParaRPr>
          </a:p>
        </p:txBody>
      </p:sp>
      <p:cxnSp>
        <p:nvCxnSpPr>
          <p:cNvPr id="9" name="Connecteur droit avec flèche 8"/>
          <p:cNvCxnSpPr>
            <a:stCxn id="36" idx="2"/>
          </p:cNvCxnSpPr>
          <p:nvPr/>
        </p:nvCxnSpPr>
        <p:spPr>
          <a:xfrm rot="16200000" flipH="1">
            <a:off x="3591549" y="2519990"/>
            <a:ext cx="823924" cy="4225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6" idx="2"/>
          </p:cNvCxnSpPr>
          <p:nvPr/>
        </p:nvCxnSpPr>
        <p:spPr>
          <a:xfrm rot="16200000" flipH="1">
            <a:off x="1522168" y="2710765"/>
            <a:ext cx="934007" cy="35701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896717" y="4113563"/>
            <a:ext cx="1140056" cy="584775"/>
          </a:xfrm>
          <a:prstGeom prst="rect">
            <a:avLst/>
          </a:prstGeom>
          <a:solidFill>
            <a:srgbClr val="FFFFFF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dirty="0" smtClean="0">
                <a:solidFill>
                  <a:srgbClr val="FF6600"/>
                </a:solidFill>
                <a:latin typeface="Century Gothic"/>
              </a:rPr>
              <a:t>INFN-LNL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dirty="0">
                <a:solidFill>
                  <a:srgbClr val="FF6600"/>
                </a:solidFill>
                <a:latin typeface="Century Gothic"/>
              </a:rPr>
              <a:t>	</a:t>
            </a:r>
            <a:r>
              <a:rPr lang="fr-FR" sz="1600" b="1" dirty="0" smtClean="0">
                <a:solidFill>
                  <a:srgbClr val="FF6600"/>
                </a:solidFill>
                <a:latin typeface="Century Gothic"/>
              </a:rPr>
              <a:t> -LNS</a:t>
            </a:r>
            <a:endParaRPr lang="fr-FR" sz="1600" b="1" dirty="0">
              <a:solidFill>
                <a:srgbClr val="FF6600"/>
              </a:solidFill>
              <a:latin typeface="Century Gothic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4360678" y="3356276"/>
            <a:ext cx="169855" cy="75728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895818" y="2986943"/>
            <a:ext cx="2248182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srgbClr val="FF0000"/>
                </a:solidFill>
                <a:latin typeface="Century Gothic"/>
              </a:rPr>
              <a:t>RIKEN-RIPS-</a:t>
            </a:r>
            <a:r>
              <a:rPr lang="fr-FR" b="1" dirty="0" err="1" smtClean="0">
                <a:solidFill>
                  <a:srgbClr val="FF0000"/>
                </a:solidFill>
                <a:latin typeface="Century Gothic"/>
              </a:rPr>
              <a:t>BigRIPS</a:t>
            </a:r>
            <a:endParaRPr lang="fr-FR" b="1" dirty="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237780" y="3755530"/>
            <a:ext cx="1471878" cy="338554"/>
          </a:xfrm>
          <a:prstGeom prst="rect">
            <a:avLst/>
          </a:prstGeom>
          <a:solidFill>
            <a:srgbClr val="FFFFFF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dirty="0" smtClean="0">
                <a:solidFill>
                  <a:srgbClr val="FF6600"/>
                </a:solidFill>
                <a:latin typeface="Century Gothic"/>
              </a:rPr>
              <a:t>RNCP-Osaka</a:t>
            </a:r>
            <a:endParaRPr lang="fr-FR" sz="1600" b="1" dirty="0">
              <a:solidFill>
                <a:srgbClr val="FF6600"/>
              </a:solidFill>
              <a:latin typeface="Century Gothic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778374" y="2954677"/>
            <a:ext cx="864339" cy="338554"/>
          </a:xfrm>
          <a:prstGeom prst="rect">
            <a:avLst/>
          </a:prstGeom>
          <a:solidFill>
            <a:srgbClr val="FFFFFF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dirty="0" smtClean="0">
                <a:solidFill>
                  <a:srgbClr val="FF6600"/>
                </a:solidFill>
                <a:latin typeface="Century Gothic"/>
              </a:rPr>
              <a:t>ISOLDE</a:t>
            </a:r>
            <a:endParaRPr lang="fr-FR" sz="1600" b="1" dirty="0">
              <a:solidFill>
                <a:srgbClr val="FF6600"/>
              </a:solidFill>
              <a:latin typeface="Century Gothic"/>
            </a:endParaRPr>
          </a:p>
        </p:txBody>
      </p:sp>
      <p:cxnSp>
        <p:nvCxnSpPr>
          <p:cNvPr id="22" name="Connecteur droit avec flèche 21"/>
          <p:cNvCxnSpPr>
            <a:stCxn id="21" idx="1"/>
          </p:cNvCxnSpPr>
          <p:nvPr/>
        </p:nvCxnSpPr>
        <p:spPr>
          <a:xfrm rot="10800000" flipV="1">
            <a:off x="4513078" y="3123953"/>
            <a:ext cx="265296" cy="1538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6560348" y="3641092"/>
            <a:ext cx="169855" cy="75728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915391" y="4575228"/>
            <a:ext cx="1274708" cy="584775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dirty="0" smtClean="0">
                <a:solidFill>
                  <a:srgbClr val="008000"/>
                </a:solidFill>
                <a:latin typeface="Century Gothic"/>
              </a:rPr>
              <a:t>Lanzhou</a:t>
            </a:r>
            <a:endParaRPr lang="fr-FR" sz="1600" b="1" dirty="0">
              <a:solidFill>
                <a:srgbClr val="008000"/>
              </a:solidFill>
              <a:latin typeface="Century Gothic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dirty="0" smtClean="0">
                <a:solidFill>
                  <a:srgbClr val="008000"/>
                </a:solidFill>
                <a:latin typeface="Century Gothic"/>
              </a:rPr>
              <a:t>RIBL</a:t>
            </a:r>
            <a:r>
              <a:rPr lang="fr-FR" sz="1600" b="1" dirty="0" smtClean="0">
                <a:solidFill>
                  <a:srgbClr val="008000"/>
                </a:solidFill>
                <a:latin typeface="Century Gothic"/>
              </a:rPr>
              <a:t>, RIBLL2</a:t>
            </a:r>
            <a:endParaRPr lang="fr-FR" sz="1600" b="1" dirty="0">
              <a:solidFill>
                <a:srgbClr val="008000"/>
              </a:solidFill>
              <a:latin typeface="Century Gothic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797949" y="5036893"/>
            <a:ext cx="1045479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dirty="0" smtClean="0">
                <a:solidFill>
                  <a:srgbClr val="008000"/>
                </a:solidFill>
                <a:latin typeface="Century Gothic"/>
              </a:rPr>
              <a:t>Sao Polo</a:t>
            </a:r>
            <a:endParaRPr lang="fr-FR" sz="1600" b="1" dirty="0">
              <a:solidFill>
                <a:srgbClr val="008000"/>
              </a:solidFill>
              <a:latin typeface="Century Gothic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271887" y="2682201"/>
            <a:ext cx="579005" cy="338554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dirty="0" smtClean="0">
                <a:solidFill>
                  <a:srgbClr val="008000"/>
                </a:solidFill>
                <a:latin typeface="Century Gothic"/>
              </a:rPr>
              <a:t>ANL</a:t>
            </a:r>
            <a:endParaRPr lang="fr-FR" sz="1600" b="1" dirty="0">
              <a:solidFill>
                <a:srgbClr val="008000"/>
              </a:solidFill>
              <a:latin typeface="Century Gothic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166928" y="2659759"/>
            <a:ext cx="1417376" cy="338554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dirty="0" smtClean="0">
                <a:solidFill>
                  <a:srgbClr val="008000"/>
                </a:solidFill>
                <a:latin typeface="Century Gothic"/>
              </a:rPr>
              <a:t>Notre-Dame</a:t>
            </a:r>
            <a:endParaRPr lang="fr-FR" sz="1600" b="1" dirty="0">
              <a:solidFill>
                <a:srgbClr val="008000"/>
              </a:solidFill>
              <a:latin typeface="Century Gothic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1568773" y="3017200"/>
            <a:ext cx="598155" cy="49000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2167678" y="3005901"/>
            <a:ext cx="482349" cy="74962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H="1">
            <a:off x="4456210" y="2516493"/>
            <a:ext cx="641754" cy="50836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5135878" y="2142248"/>
            <a:ext cx="1035861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dirty="0" smtClean="0">
                <a:solidFill>
                  <a:srgbClr val="008000"/>
                </a:solidFill>
                <a:latin typeface="Century Gothic"/>
              </a:rPr>
              <a:t>GSI-FAIR</a:t>
            </a:r>
            <a:endParaRPr lang="fr-FR" sz="1600" b="1" dirty="0">
              <a:solidFill>
                <a:srgbClr val="008000"/>
              </a:solidFill>
              <a:latin typeface="Century Gothic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969601" y="1529269"/>
            <a:ext cx="1165704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dirty="0" smtClean="0">
                <a:solidFill>
                  <a:srgbClr val="008000"/>
                </a:solidFill>
                <a:latin typeface="Century Gothic"/>
              </a:rPr>
              <a:t>Jyväskylä</a:t>
            </a:r>
            <a:endParaRPr lang="fr-FR" sz="1600" b="1" dirty="0">
              <a:solidFill>
                <a:srgbClr val="008000"/>
              </a:solidFill>
              <a:latin typeface="Century Gothic"/>
            </a:endParaRPr>
          </a:p>
        </p:txBody>
      </p:sp>
      <p:cxnSp>
        <p:nvCxnSpPr>
          <p:cNvPr id="43" name="Connecteur droit avec flèche 42"/>
          <p:cNvCxnSpPr/>
          <p:nvPr/>
        </p:nvCxnSpPr>
        <p:spPr>
          <a:xfrm flipH="1">
            <a:off x="4852789" y="1819953"/>
            <a:ext cx="303299" cy="7393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5724270" y="2541100"/>
            <a:ext cx="848309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dirty="0" err="1" smtClean="0">
                <a:solidFill>
                  <a:srgbClr val="008000"/>
                </a:solidFill>
                <a:latin typeface="Century Gothic"/>
              </a:rPr>
              <a:t>Dubna</a:t>
            </a:r>
            <a:endParaRPr lang="fr-FR" sz="1600" b="1" dirty="0">
              <a:solidFill>
                <a:srgbClr val="008000"/>
              </a:solidFill>
              <a:latin typeface="Century Gothic"/>
            </a:endParaRPr>
          </a:p>
        </p:txBody>
      </p:sp>
      <p:cxnSp>
        <p:nvCxnSpPr>
          <p:cNvPr id="50" name="Connecteur droit avec flèche 49"/>
          <p:cNvCxnSpPr>
            <a:stCxn id="48" idx="1"/>
          </p:cNvCxnSpPr>
          <p:nvPr/>
        </p:nvCxnSpPr>
        <p:spPr>
          <a:xfrm rot="10800000" flipV="1">
            <a:off x="5118176" y="2710377"/>
            <a:ext cx="606094" cy="9538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http://ipnweb.in2p3.fr/~intranet/logos/alto/alto_L6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429000"/>
            <a:ext cx="1564828" cy="391207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236494" y="642918"/>
            <a:ext cx="666451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In-house and in major facilities in the world</a:t>
            </a:r>
            <a:endParaRPr lang="en-US" sz="2800" b="1" dirty="0"/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857224" y="447242"/>
            <a:ext cx="8215371" cy="17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9"/>
          <p:cNvSpPr txBox="1">
            <a:spLocks noChangeArrowheads="1"/>
          </p:cNvSpPr>
          <p:nvPr/>
        </p:nvSpPr>
        <p:spPr bwMode="auto">
          <a:xfrm>
            <a:off x="4087169" y="-24"/>
            <a:ext cx="5128301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5" rIns="91427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Structure et Dynamique </a:t>
            </a:r>
            <a:r>
              <a:rPr lang="fr-FR" altLang="fr-FR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Nucleaire</a:t>
            </a:r>
            <a:endParaRPr lang="fr-FR" altLang="fr-F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6" name="Image 35" descr="ganil_spiral2_we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226" y="1857364"/>
            <a:ext cx="2085973" cy="4619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38" name="Connecteur droit avec flèche 37"/>
          <p:cNvCxnSpPr>
            <a:stCxn id="31" idx="0"/>
          </p:cNvCxnSpPr>
          <p:nvPr/>
        </p:nvCxnSpPr>
        <p:spPr>
          <a:xfrm rot="5400000" flipH="1" flipV="1">
            <a:off x="3641604" y="2855794"/>
            <a:ext cx="285752" cy="8606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500250" y="42242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" name="Image 50" descr="irfulogoversion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6183056"/>
            <a:ext cx="1500198" cy="674968"/>
          </a:xfrm>
          <a:prstGeom prst="rect">
            <a:avLst/>
          </a:prstGeom>
        </p:spPr>
      </p:pic>
      <p:pic>
        <p:nvPicPr>
          <p:cNvPr id="52" name="Image 51" descr="CSNSM_COUL.gif"/>
          <p:cNvPicPr>
            <a:picLocks noChangeAspect="1"/>
          </p:cNvPicPr>
          <p:nvPr/>
        </p:nvPicPr>
        <p:blipFill>
          <a:blip r:embed="rId6"/>
          <a:srcRect l="10726" t="9036" r="7244" b="5120"/>
          <a:stretch>
            <a:fillRect/>
          </a:stretch>
        </p:blipFill>
        <p:spPr>
          <a:xfrm>
            <a:off x="-32" y="5254362"/>
            <a:ext cx="928694" cy="678661"/>
          </a:xfrm>
          <a:prstGeom prst="rect">
            <a:avLst/>
          </a:prstGeom>
        </p:spPr>
      </p:pic>
      <p:pic>
        <p:nvPicPr>
          <p:cNvPr id="53" name="Image 52" descr="index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" y="4468544"/>
            <a:ext cx="1143008" cy="67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44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2829"/>
            <a:ext cx="9134507" cy="684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-24"/>
            <a:ext cx="91515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61381"/>
            <a:ext cx="4643469" cy="141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48" y="948534"/>
            <a:ext cx="3571870" cy="240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4833357" y="500042"/>
            <a:ext cx="4239237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EIC : Electron-Ion Collider (</a:t>
            </a:r>
            <a:r>
              <a:rPr lang="en-US" sz="2000" dirty="0" err="1" smtClean="0"/>
              <a:t>Jlab</a:t>
            </a:r>
            <a:r>
              <a:rPr lang="en-US" sz="2000" dirty="0" smtClean="0"/>
              <a:t> </a:t>
            </a:r>
            <a:r>
              <a:rPr lang="en-US" sz="2000" dirty="0" err="1" smtClean="0"/>
              <a:t>ou</a:t>
            </a:r>
            <a:r>
              <a:rPr lang="en-US" sz="2000" dirty="0" smtClean="0"/>
              <a:t> BNL)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47618" y="1142984"/>
            <a:ext cx="4395819" cy="5259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5581" y="3138510"/>
            <a:ext cx="5159361" cy="40011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/>
              <a:t>JLab</a:t>
            </a:r>
            <a:r>
              <a:rPr lang="en-US" sz="2000" dirty="0" smtClean="0"/>
              <a:t> </a:t>
            </a:r>
            <a:r>
              <a:rPr lang="en-US" sz="2000" dirty="0"/>
              <a:t>12-GeV </a:t>
            </a:r>
            <a:r>
              <a:rPr lang="en-US" sz="2000" dirty="0" smtClean="0"/>
              <a:t>upgrade: central neutron detector</a:t>
            </a:r>
            <a:endParaRPr lang="en-US" sz="2000" dirty="0"/>
          </a:p>
        </p:txBody>
      </p:sp>
      <p:pic>
        <p:nvPicPr>
          <p:cNvPr id="11" name="Image 14" descr="CND_beau.jpg"/>
          <p:cNvPicPr>
            <a:picLocks noChangeAspect="1"/>
          </p:cNvPicPr>
          <p:nvPr/>
        </p:nvPicPr>
        <p:blipFill>
          <a:blip r:embed="rId4" cstate="print"/>
          <a:srcRect r="15800"/>
          <a:stretch>
            <a:fillRect/>
          </a:stretch>
        </p:blipFill>
        <p:spPr bwMode="auto">
          <a:xfrm>
            <a:off x="1928794" y="3924328"/>
            <a:ext cx="2571768" cy="229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638576"/>
            <a:ext cx="2145266" cy="211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2216_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566" y="4000504"/>
            <a:ext cx="3959714" cy="2682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 13" descr="2216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9454" y="3911930"/>
            <a:ext cx="1928826" cy="44576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5" name="Rectangle 76"/>
          <p:cNvSpPr>
            <a:spLocks noChangeArrowheads="1"/>
          </p:cNvSpPr>
          <p:nvPr/>
        </p:nvSpPr>
        <p:spPr bwMode="auto">
          <a:xfrm>
            <a:off x="-71470" y="-71462"/>
            <a:ext cx="6446893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Projets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FUTUREs (2020 – 2025)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24" y="4572008"/>
            <a:ext cx="8072462" cy="1643074"/>
          </a:xfrm>
          <a:prstGeom prst="rect">
            <a:avLst/>
          </a:prstGeom>
          <a:blipFill dpi="0" rotWithShape="1">
            <a:blip r:embed="rId2">
              <a:alphaModFix amt="47000"/>
            </a:blip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QGP</a:t>
            </a:r>
          </a:p>
          <a:p>
            <a:pPr algn="just"/>
            <a:endParaRPr lang="en-US" sz="800" dirty="0" smtClean="0">
              <a:solidFill>
                <a:schemeClr val="bg1"/>
              </a:solidFill>
            </a:endParaRPr>
          </a:p>
          <a:p>
            <a:pPr marL="342900" indent="-342900" algn="just">
              <a:buFontTx/>
              <a:buAutoNum type="arabicPeriod"/>
            </a:pPr>
            <a:r>
              <a:rPr lang="en-US" sz="1600" dirty="0" err="1" smtClean="0">
                <a:solidFill>
                  <a:schemeClr val="bg1"/>
                </a:solidFill>
              </a:rPr>
              <a:t>Quels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sont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ses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propriétés</a:t>
            </a:r>
            <a:r>
              <a:rPr lang="en-US" sz="1600" dirty="0" smtClean="0">
                <a:solidFill>
                  <a:schemeClr val="bg1"/>
                </a:solidFill>
              </a:rPr>
              <a:t> ?</a:t>
            </a:r>
          </a:p>
          <a:p>
            <a:pPr marL="342900" indent="-342900" algn="just"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Comment </a:t>
            </a:r>
            <a:r>
              <a:rPr lang="en-US" sz="1600" dirty="0" err="1" smtClean="0">
                <a:solidFill>
                  <a:schemeClr val="bg1"/>
                </a:solidFill>
              </a:rPr>
              <a:t>varient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ses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propriétés</a:t>
            </a:r>
            <a:r>
              <a:rPr lang="en-US" sz="1600" dirty="0" smtClean="0">
                <a:solidFill>
                  <a:schemeClr val="bg1"/>
                </a:solidFill>
              </a:rPr>
              <a:t> en </a:t>
            </a:r>
            <a:r>
              <a:rPr lang="en-US" sz="1600" dirty="0" err="1" smtClean="0">
                <a:solidFill>
                  <a:schemeClr val="bg1"/>
                </a:solidFill>
              </a:rPr>
              <a:t>fonction</a:t>
            </a:r>
            <a:r>
              <a:rPr lang="en-US" sz="1600" dirty="0" smtClean="0">
                <a:solidFill>
                  <a:schemeClr val="bg1"/>
                </a:solidFill>
              </a:rPr>
              <a:t> de la </a:t>
            </a:r>
            <a:r>
              <a:rPr lang="en-US" sz="1600" dirty="0" err="1" smtClean="0">
                <a:solidFill>
                  <a:schemeClr val="bg1"/>
                </a:solidFill>
              </a:rPr>
              <a:t>température</a:t>
            </a:r>
            <a:r>
              <a:rPr lang="en-US" sz="1600" dirty="0" smtClean="0">
                <a:solidFill>
                  <a:schemeClr val="bg1"/>
                </a:solidFill>
              </a:rPr>
              <a:t> et de la </a:t>
            </a:r>
            <a:r>
              <a:rPr lang="en-US" sz="1600" dirty="0" err="1" smtClean="0">
                <a:solidFill>
                  <a:schemeClr val="bg1"/>
                </a:solidFill>
              </a:rPr>
              <a:t>densité</a:t>
            </a:r>
            <a:r>
              <a:rPr lang="en-US" sz="1600" dirty="0" smtClean="0">
                <a:solidFill>
                  <a:schemeClr val="bg1"/>
                </a:solidFill>
              </a:rPr>
              <a:t> ?</a:t>
            </a:r>
          </a:p>
          <a:p>
            <a:pPr marL="342900" indent="-342900" algn="just"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Comment </a:t>
            </a:r>
            <a:r>
              <a:rPr lang="en-US" sz="1600" dirty="0" err="1" smtClean="0">
                <a:solidFill>
                  <a:schemeClr val="bg1"/>
                </a:solidFill>
              </a:rPr>
              <a:t>ses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propriétés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influencent</a:t>
            </a:r>
            <a:r>
              <a:rPr lang="en-US" sz="1600" dirty="0" smtClean="0">
                <a:solidFill>
                  <a:schemeClr val="bg1"/>
                </a:solidFill>
              </a:rPr>
              <a:t> les </a:t>
            </a:r>
            <a:r>
              <a:rPr lang="en-US" sz="1600" dirty="0" err="1" smtClean="0">
                <a:solidFill>
                  <a:schemeClr val="bg1"/>
                </a:solidFill>
              </a:rPr>
              <a:t>propriétés</a:t>
            </a:r>
            <a:r>
              <a:rPr lang="en-US" sz="1600" dirty="0" smtClean="0">
                <a:solidFill>
                  <a:schemeClr val="bg1"/>
                </a:solidFill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</a:rPr>
              <a:t>l’Univers</a:t>
            </a:r>
            <a:r>
              <a:rPr lang="en-US" sz="1600" dirty="0" smtClean="0">
                <a:solidFill>
                  <a:schemeClr val="bg1"/>
                </a:solidFill>
              </a:rPr>
              <a:t> Primordial </a:t>
            </a:r>
            <a:r>
              <a:rPr lang="en-US" sz="1600" dirty="0" smtClean="0">
                <a:solidFill>
                  <a:schemeClr val="bg1"/>
                </a:solidFill>
              </a:rPr>
              <a:t>?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500042"/>
            <a:ext cx="8072462" cy="1643074"/>
          </a:xfrm>
          <a:prstGeom prst="rect">
            <a:avLst/>
          </a:prstGeom>
          <a:blipFill dpi="0" rotWithShape="1">
            <a:blip r:embed="rId3">
              <a:alphaModFix amt="76000"/>
              <a:lum bright="-29000"/>
            </a:blip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Structure du </a:t>
            </a:r>
            <a:r>
              <a:rPr lang="en-US" sz="2000" b="1" dirty="0" err="1" smtClean="0">
                <a:solidFill>
                  <a:schemeClr val="bg1"/>
                </a:solidFill>
              </a:rPr>
              <a:t>nucléon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/>
            <a:endParaRPr lang="en-US" sz="800" dirty="0" smtClean="0">
              <a:solidFill>
                <a:schemeClr val="bg1"/>
              </a:solidFill>
            </a:endParaRPr>
          </a:p>
          <a:p>
            <a:pPr marL="342900" indent="-342900" algn="just"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Comment </a:t>
            </a:r>
            <a:r>
              <a:rPr lang="en-US" sz="1600" dirty="0" err="1" smtClean="0">
                <a:solidFill>
                  <a:schemeClr val="bg1"/>
                </a:solidFill>
              </a:rPr>
              <a:t>l’interaction</a:t>
            </a:r>
            <a:r>
              <a:rPr lang="en-US" sz="1600" dirty="0" smtClean="0">
                <a:solidFill>
                  <a:schemeClr val="bg1"/>
                </a:solidFill>
              </a:rPr>
              <a:t> forte confine les quarks et le gluons </a:t>
            </a:r>
            <a:r>
              <a:rPr lang="en-US" sz="1600" dirty="0" err="1" smtClean="0">
                <a:solidFill>
                  <a:schemeClr val="bg1"/>
                </a:solidFill>
              </a:rPr>
              <a:t>dans</a:t>
            </a:r>
            <a:r>
              <a:rPr lang="en-US" sz="1600" dirty="0" smtClean="0">
                <a:solidFill>
                  <a:schemeClr val="bg1"/>
                </a:solidFill>
              </a:rPr>
              <a:t> les hadrons?</a:t>
            </a:r>
          </a:p>
          <a:p>
            <a:pPr marL="342900" indent="-342900" algn="just"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Comment la structure interne des hadrons </a:t>
            </a:r>
            <a:r>
              <a:rPr lang="en-US" sz="1600" dirty="0" err="1" smtClean="0">
                <a:solidFill>
                  <a:schemeClr val="bg1"/>
                </a:solidFill>
              </a:rPr>
              <a:t>peut-être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décrite</a:t>
            </a:r>
            <a:r>
              <a:rPr lang="en-US" sz="1600" dirty="0" smtClean="0">
                <a:solidFill>
                  <a:schemeClr val="bg1"/>
                </a:solidFill>
              </a:rPr>
              <a:t> en </a:t>
            </a:r>
            <a:r>
              <a:rPr lang="en-US" sz="1600" dirty="0" err="1" smtClean="0">
                <a:solidFill>
                  <a:schemeClr val="bg1"/>
                </a:solidFill>
              </a:rPr>
              <a:t>fonction</a:t>
            </a:r>
            <a:r>
              <a:rPr lang="en-US" sz="1600" dirty="0" smtClean="0">
                <a:solidFill>
                  <a:schemeClr val="bg1"/>
                </a:solidFill>
              </a:rPr>
              <a:t> des </a:t>
            </a:r>
            <a:r>
              <a:rPr lang="en-US" sz="1600" dirty="0" err="1" smtClean="0">
                <a:solidFill>
                  <a:schemeClr val="bg1"/>
                </a:solidFill>
              </a:rPr>
              <a:t>degrés</a:t>
            </a:r>
            <a:r>
              <a:rPr lang="en-US" sz="1600" dirty="0" smtClean="0">
                <a:solidFill>
                  <a:schemeClr val="bg1"/>
                </a:solidFill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</a:rPr>
              <a:t>libertés</a:t>
            </a:r>
            <a:r>
              <a:rPr lang="en-US" sz="1600" dirty="0" smtClean="0">
                <a:solidFill>
                  <a:schemeClr val="bg1"/>
                </a:solidFill>
              </a:rPr>
              <a:t> des quarks et gluons ?</a:t>
            </a:r>
          </a:p>
          <a:p>
            <a:pPr marL="342900" indent="-342900" algn="just">
              <a:buAutoNum type="arabicPeriod"/>
            </a:pPr>
            <a:r>
              <a:rPr lang="en-US" sz="1600" dirty="0" err="1" smtClean="0">
                <a:solidFill>
                  <a:schemeClr val="bg1"/>
                </a:solidFill>
              </a:rPr>
              <a:t>Quel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est</a:t>
            </a:r>
            <a:r>
              <a:rPr lang="en-US" sz="1600" dirty="0" smtClean="0">
                <a:solidFill>
                  <a:schemeClr val="bg1"/>
                </a:solidFill>
              </a:rPr>
              <a:t> le </a:t>
            </a:r>
            <a:r>
              <a:rPr lang="en-US" sz="1600" dirty="0" err="1" smtClean="0">
                <a:solidFill>
                  <a:schemeClr val="bg1"/>
                </a:solidFill>
              </a:rPr>
              <a:t>rôle</a:t>
            </a:r>
            <a:r>
              <a:rPr lang="en-US" sz="1600" dirty="0" smtClean="0">
                <a:solidFill>
                  <a:schemeClr val="bg1"/>
                </a:solidFill>
              </a:rPr>
              <a:t> des quarks et des gluons </a:t>
            </a:r>
            <a:r>
              <a:rPr lang="en-US" sz="1600" dirty="0" err="1" smtClean="0">
                <a:solidFill>
                  <a:schemeClr val="bg1"/>
                </a:solidFill>
              </a:rPr>
              <a:t>dans</a:t>
            </a:r>
            <a:r>
              <a:rPr lang="en-US" sz="1600" dirty="0" smtClean="0">
                <a:solidFill>
                  <a:schemeClr val="bg1"/>
                </a:solidFill>
              </a:rPr>
              <a:t> les </a:t>
            </a:r>
            <a:r>
              <a:rPr lang="en-US" sz="1600" dirty="0" err="1" smtClean="0">
                <a:solidFill>
                  <a:schemeClr val="bg1"/>
                </a:solidFill>
              </a:rPr>
              <a:t>noyaux</a:t>
            </a:r>
            <a:r>
              <a:rPr lang="en-US" sz="1600" dirty="0" smtClean="0">
                <a:solidFill>
                  <a:schemeClr val="bg1"/>
                </a:solidFill>
              </a:rPr>
              <a:t> ?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44" y="2500306"/>
            <a:ext cx="8072462" cy="1643074"/>
          </a:xfrm>
          <a:prstGeom prst="rect">
            <a:avLst/>
          </a:prstGeom>
          <a:blipFill dpi="0" rotWithShape="1">
            <a:blip r:embed="rId4">
              <a:alphaModFix amt="76000"/>
              <a:lum bright="-50000"/>
            </a:blip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Structure et </a:t>
            </a:r>
            <a:r>
              <a:rPr lang="en-US" sz="2000" b="1" dirty="0" err="1" smtClean="0">
                <a:solidFill>
                  <a:schemeClr val="bg1"/>
                </a:solidFill>
              </a:rPr>
              <a:t>Dynamique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Nucléaire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/>
            <a:endParaRPr lang="en-US" sz="800" dirty="0" smtClean="0">
              <a:solidFill>
                <a:schemeClr val="bg1"/>
              </a:solidFill>
            </a:endParaRPr>
          </a:p>
          <a:p>
            <a:pPr marL="342900" indent="-342900" algn="just"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Comment </a:t>
            </a:r>
            <a:r>
              <a:rPr lang="en-US" sz="1600" dirty="0" err="1" smtClean="0">
                <a:solidFill>
                  <a:schemeClr val="bg1"/>
                </a:solidFill>
              </a:rPr>
              <a:t>décrire</a:t>
            </a:r>
            <a:r>
              <a:rPr lang="en-US" sz="1600" dirty="0" smtClean="0">
                <a:solidFill>
                  <a:schemeClr val="bg1"/>
                </a:solidFill>
              </a:rPr>
              <a:t> le </a:t>
            </a:r>
            <a:r>
              <a:rPr lang="en-US" sz="1600" dirty="0" err="1" smtClean="0">
                <a:solidFill>
                  <a:schemeClr val="bg1"/>
                </a:solidFill>
              </a:rPr>
              <a:t>noyau</a:t>
            </a:r>
            <a:r>
              <a:rPr lang="en-US" sz="1600" dirty="0" smtClean="0">
                <a:solidFill>
                  <a:schemeClr val="bg1"/>
                </a:solidFill>
              </a:rPr>
              <a:t> à </a:t>
            </a:r>
            <a:r>
              <a:rPr lang="en-US" sz="1600" dirty="0" err="1" smtClean="0">
                <a:solidFill>
                  <a:schemeClr val="bg1"/>
                </a:solidFill>
              </a:rPr>
              <a:t>partir</a:t>
            </a:r>
            <a:r>
              <a:rPr lang="en-US" sz="1600" dirty="0" smtClean="0">
                <a:solidFill>
                  <a:schemeClr val="bg1"/>
                </a:solidFill>
              </a:rPr>
              <a:t> des interactions </a:t>
            </a:r>
            <a:r>
              <a:rPr lang="en-US" sz="1600" dirty="0" err="1" smtClean="0">
                <a:solidFill>
                  <a:schemeClr val="bg1"/>
                </a:solidFill>
              </a:rPr>
              <a:t>fondamentales</a:t>
            </a:r>
            <a:r>
              <a:rPr lang="en-US" sz="1600" dirty="0" smtClean="0">
                <a:solidFill>
                  <a:schemeClr val="bg1"/>
                </a:solidFill>
              </a:rPr>
              <a:t> entre </a:t>
            </a:r>
            <a:r>
              <a:rPr lang="en-US" sz="1600" dirty="0" err="1" smtClean="0">
                <a:solidFill>
                  <a:schemeClr val="bg1"/>
                </a:solidFill>
              </a:rPr>
              <a:t>s</a:t>
            </a:r>
            <a:r>
              <a:rPr lang="en-US" sz="1600" dirty="0" err="1" smtClean="0">
                <a:solidFill>
                  <a:schemeClr val="bg1"/>
                </a:solidFill>
              </a:rPr>
              <a:t>es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constituants</a:t>
            </a:r>
            <a:r>
              <a:rPr lang="en-US" sz="1600" dirty="0" smtClean="0">
                <a:solidFill>
                  <a:schemeClr val="bg1"/>
                </a:solidFill>
              </a:rPr>
              <a:t> ?</a:t>
            </a:r>
          </a:p>
          <a:p>
            <a:pPr marL="342900" indent="-342900" algn="just"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Comment </a:t>
            </a:r>
            <a:r>
              <a:rPr lang="en-US" sz="1600" dirty="0" err="1" smtClean="0">
                <a:solidFill>
                  <a:schemeClr val="bg1"/>
                </a:solidFill>
              </a:rPr>
              <a:t>prédire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l’évolution</a:t>
            </a:r>
            <a:r>
              <a:rPr lang="en-US" sz="1600" dirty="0" smtClean="0">
                <a:solidFill>
                  <a:schemeClr val="bg1"/>
                </a:solidFill>
              </a:rPr>
              <a:t> des </a:t>
            </a:r>
            <a:r>
              <a:rPr lang="en-US" sz="1600" dirty="0" err="1" smtClean="0">
                <a:solidFill>
                  <a:schemeClr val="bg1"/>
                </a:solidFill>
              </a:rPr>
              <a:t>propriétés</a:t>
            </a:r>
            <a:r>
              <a:rPr lang="en-US" sz="1600" dirty="0" smtClean="0">
                <a:solidFill>
                  <a:schemeClr val="bg1"/>
                </a:solidFill>
              </a:rPr>
              <a:t> collectives </a:t>
            </a:r>
            <a:r>
              <a:rPr lang="en-US" sz="1600" dirty="0" err="1" smtClean="0">
                <a:solidFill>
                  <a:schemeClr val="bg1"/>
                </a:solidFill>
              </a:rPr>
              <a:t>ou</a:t>
            </a:r>
            <a:r>
              <a:rPr lang="en-US" sz="1600" dirty="0" smtClean="0">
                <a:solidFill>
                  <a:schemeClr val="bg1"/>
                </a:solidFill>
              </a:rPr>
              <a:t> single-particle en </a:t>
            </a:r>
            <a:r>
              <a:rPr lang="en-US" sz="1600" dirty="0" err="1" smtClean="0">
                <a:solidFill>
                  <a:schemeClr val="bg1"/>
                </a:solidFill>
              </a:rPr>
              <a:t>fonction</a:t>
            </a:r>
            <a:r>
              <a:rPr lang="en-US" sz="1600" dirty="0" smtClean="0">
                <a:solidFill>
                  <a:schemeClr val="bg1"/>
                </a:solidFill>
              </a:rPr>
              <a:t> de la masse, du (</a:t>
            </a:r>
            <a:r>
              <a:rPr lang="en-US" sz="1600" dirty="0" err="1" smtClean="0">
                <a:solidFill>
                  <a:schemeClr val="bg1"/>
                </a:solidFill>
              </a:rPr>
              <a:t>iso</a:t>
            </a:r>
            <a:r>
              <a:rPr lang="en-US" sz="1600" dirty="0" smtClean="0">
                <a:solidFill>
                  <a:schemeClr val="bg1"/>
                </a:solidFill>
              </a:rPr>
              <a:t>)spin et </a:t>
            </a:r>
            <a:r>
              <a:rPr lang="en-US" sz="1600" dirty="0" err="1" smtClean="0">
                <a:solidFill>
                  <a:schemeClr val="bg1"/>
                </a:solidFill>
              </a:rPr>
              <a:t>température</a:t>
            </a:r>
            <a:r>
              <a:rPr lang="en-US" sz="1600" dirty="0" smtClean="0">
                <a:solidFill>
                  <a:schemeClr val="bg1"/>
                </a:solidFill>
              </a:rPr>
              <a:t> ?</a:t>
            </a:r>
          </a:p>
          <a:p>
            <a:pPr marL="342900" indent="-342900" algn="just"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Comment des </a:t>
            </a:r>
            <a:r>
              <a:rPr lang="en-US" sz="1600" dirty="0" err="1" smtClean="0">
                <a:solidFill>
                  <a:schemeClr val="bg1"/>
                </a:solidFill>
              </a:rPr>
              <a:t>propriétés</a:t>
            </a:r>
            <a:r>
              <a:rPr lang="en-US" sz="1600" dirty="0" smtClean="0">
                <a:solidFill>
                  <a:schemeClr val="bg1"/>
                </a:solidFill>
              </a:rPr>
              <a:t> simples et </a:t>
            </a:r>
            <a:r>
              <a:rPr lang="en-US" sz="1600" dirty="0" err="1" smtClean="0">
                <a:solidFill>
                  <a:schemeClr val="bg1"/>
                </a:solidFill>
              </a:rPr>
              <a:t>réguliaires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apparaissent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dans</a:t>
            </a:r>
            <a:r>
              <a:rPr lang="en-US" sz="1600" dirty="0" smtClean="0">
                <a:solidFill>
                  <a:schemeClr val="bg1"/>
                </a:solidFill>
              </a:rPr>
              <a:t> la structure des </a:t>
            </a:r>
            <a:r>
              <a:rPr lang="en-US" sz="1600" dirty="0" err="1" smtClean="0">
                <a:solidFill>
                  <a:schemeClr val="bg1"/>
                </a:solidFill>
              </a:rPr>
              <a:t>noyaux</a:t>
            </a:r>
            <a:r>
              <a:rPr lang="en-US" sz="1600" dirty="0" smtClean="0">
                <a:solidFill>
                  <a:schemeClr val="bg1"/>
                </a:solidFill>
              </a:rPr>
              <a:t> complexes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9" name="Content Placeholder 9" descr="RaaVsYZeeZmumu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35" b="-2086"/>
          <a:stretch/>
        </p:blipFill>
        <p:spPr>
          <a:xfrm>
            <a:off x="5065679" y="4505605"/>
            <a:ext cx="2818689" cy="2307771"/>
          </a:xfrm>
          <a:prstGeom prst="rect">
            <a:avLst/>
          </a:prstGeom>
        </p:spPr>
      </p:pic>
      <p:pic>
        <p:nvPicPr>
          <p:cNvPr id="9" name="Content Placeholder 5" descr="eventDisplay_151076_1328520_200GeV-70GeV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0325" b="-10325"/>
          <a:stretch>
            <a:fillRect/>
          </a:stretch>
        </p:blipFill>
        <p:spPr>
          <a:xfrm>
            <a:off x="6012160" y="2785684"/>
            <a:ext cx="2985032" cy="197159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t="-3882" b="-3882"/>
          <a:stretch>
            <a:fillRect/>
          </a:stretch>
        </p:blipFill>
        <p:spPr bwMode="auto">
          <a:xfrm>
            <a:off x="2940205" y="116632"/>
            <a:ext cx="2943580" cy="1944216"/>
          </a:xfrm>
          <a:prstGeom prst="rect">
            <a:avLst/>
          </a:prstGeom>
          <a:noFill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55565"/>
            <a:ext cx="2952328" cy="841322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Ions lourds 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CMS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5496" y="1504464"/>
            <a:ext cx="5770984" cy="5164896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Laboratoire :  LLR</a:t>
            </a:r>
          </a:p>
          <a:p>
            <a:pPr lvl="1"/>
            <a:r>
              <a:rPr lang="fr-FR" dirty="0" smtClean="0"/>
              <a:t>ERC </a:t>
            </a:r>
            <a:r>
              <a:rPr lang="fr-FR" dirty="0" err="1" smtClean="0"/>
              <a:t>consolidating</a:t>
            </a:r>
            <a:r>
              <a:rPr lang="fr-FR" dirty="0" smtClean="0"/>
              <a:t> </a:t>
            </a:r>
            <a:r>
              <a:rPr lang="fr-FR" dirty="0" err="1" smtClean="0"/>
              <a:t>grant</a:t>
            </a:r>
            <a:r>
              <a:rPr lang="fr-FR" dirty="0" smtClean="0"/>
              <a:t> (2010-2015)</a:t>
            </a:r>
          </a:p>
          <a:p>
            <a:endParaRPr lang="fr-FR" sz="1500" dirty="0" smtClean="0"/>
          </a:p>
          <a:p>
            <a:r>
              <a:rPr lang="fr-FR" dirty="0" smtClean="0"/>
              <a:t>Sujets d’étude : collisions </a:t>
            </a:r>
            <a:r>
              <a:rPr lang="fr-FR" dirty="0" err="1" smtClean="0"/>
              <a:t>p+p</a:t>
            </a:r>
            <a:r>
              <a:rPr lang="fr-FR" dirty="0" smtClean="0"/>
              <a:t>, </a:t>
            </a:r>
            <a:r>
              <a:rPr lang="fr-FR" dirty="0" err="1" smtClean="0"/>
              <a:t>p+Pb</a:t>
            </a:r>
            <a:r>
              <a:rPr lang="fr-FR" dirty="0" smtClean="0"/>
              <a:t>, </a:t>
            </a:r>
            <a:r>
              <a:rPr lang="fr-FR" dirty="0" err="1" smtClean="0"/>
              <a:t>Pb+Pb</a:t>
            </a:r>
            <a:endParaRPr lang="fr-FR" dirty="0" smtClean="0"/>
          </a:p>
          <a:p>
            <a:pPr lvl="1"/>
            <a:r>
              <a:rPr lang="fr-FR" dirty="0" smtClean="0"/>
              <a:t>Étude de la production des </a:t>
            </a:r>
            <a:r>
              <a:rPr lang="fr-FR" b="1" dirty="0" smtClean="0"/>
              <a:t>quarkonia</a:t>
            </a:r>
            <a:r>
              <a:rPr lang="fr-FR" dirty="0" smtClean="0"/>
              <a:t> :                                       </a:t>
            </a:r>
            <a:r>
              <a:rPr lang="fr-FR" b="1" dirty="0" smtClean="0"/>
              <a:t>suppression séquentielle, </a:t>
            </a:r>
            <a:r>
              <a:rPr lang="fr-FR" b="1" dirty="0" err="1" smtClean="0"/>
              <a:t>quenching</a:t>
            </a:r>
            <a:r>
              <a:rPr lang="fr-FR" b="1" dirty="0" smtClean="0"/>
              <a:t> du quark b</a:t>
            </a:r>
          </a:p>
          <a:p>
            <a:pPr lvl="2"/>
            <a:r>
              <a:rPr lang="fr-FR" dirty="0" err="1" smtClean="0"/>
              <a:t>Charmonia</a:t>
            </a:r>
            <a:r>
              <a:rPr lang="fr-FR" dirty="0" smtClean="0"/>
              <a:t> : J/</a:t>
            </a:r>
            <a:r>
              <a:rPr lang="fr-FR" dirty="0" smtClean="0">
                <a:latin typeface="Symbol" panose="05050102010706020507" pitchFamily="18" charset="2"/>
              </a:rPr>
              <a:t>Y</a:t>
            </a:r>
            <a:r>
              <a:rPr lang="fr-FR" dirty="0" smtClean="0"/>
              <a:t>, </a:t>
            </a:r>
            <a:r>
              <a:rPr lang="fr-FR" dirty="0" smtClean="0">
                <a:latin typeface="Symbol" panose="05050102010706020507" pitchFamily="18" charset="2"/>
              </a:rPr>
              <a:t>Y</a:t>
            </a:r>
            <a:r>
              <a:rPr lang="fr-FR" dirty="0" smtClean="0"/>
              <a:t>’ et J/</a:t>
            </a:r>
            <a:r>
              <a:rPr lang="fr-FR" dirty="0" smtClean="0">
                <a:latin typeface="Symbol" panose="05050102010706020507" pitchFamily="18" charset="2"/>
              </a:rPr>
              <a:t>Y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 B</a:t>
            </a:r>
            <a:endParaRPr lang="fr-FR" dirty="0" smtClean="0"/>
          </a:p>
          <a:p>
            <a:pPr lvl="2"/>
            <a:r>
              <a:rPr lang="fr-FR" dirty="0" err="1" smtClean="0"/>
              <a:t>Bottomonia</a:t>
            </a:r>
            <a:r>
              <a:rPr lang="fr-FR" dirty="0" smtClean="0"/>
              <a:t> : </a:t>
            </a:r>
            <a:r>
              <a:rPr lang="fr-FR" dirty="0" smtClean="0">
                <a:latin typeface="Symbol" panose="05050102010706020507" pitchFamily="18" charset="2"/>
              </a:rPr>
              <a:t>U</a:t>
            </a:r>
            <a:r>
              <a:rPr lang="fr-FR" dirty="0" smtClean="0"/>
              <a:t>, </a:t>
            </a:r>
            <a:r>
              <a:rPr lang="fr-FR" dirty="0" smtClean="0">
                <a:latin typeface="Symbol" panose="05050102010706020507" pitchFamily="18" charset="2"/>
              </a:rPr>
              <a:t>U</a:t>
            </a:r>
            <a:r>
              <a:rPr lang="fr-FR" dirty="0" smtClean="0"/>
              <a:t>’, </a:t>
            </a:r>
            <a:r>
              <a:rPr lang="fr-FR" dirty="0" smtClean="0">
                <a:latin typeface="Symbol" panose="05050102010706020507" pitchFamily="18" charset="2"/>
              </a:rPr>
              <a:t>U</a:t>
            </a:r>
            <a:r>
              <a:rPr lang="fr-FR" dirty="0" smtClean="0"/>
              <a:t>’’</a:t>
            </a:r>
          </a:p>
          <a:p>
            <a:pPr lvl="1"/>
            <a:r>
              <a:rPr lang="fr-FR" dirty="0" smtClean="0"/>
              <a:t>Étude du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b="1" dirty="0" smtClean="0">
                <a:sym typeface="Wingdings" panose="05000000000000000000" pitchFamily="2" charset="2"/>
              </a:rPr>
              <a:t>jet </a:t>
            </a:r>
            <a:r>
              <a:rPr lang="fr-FR" b="1" dirty="0" err="1" smtClean="0">
                <a:sym typeface="Wingdings" panose="05000000000000000000" pitchFamily="2" charset="2"/>
              </a:rPr>
              <a:t>quenching</a:t>
            </a:r>
            <a:r>
              <a:rPr lang="fr-FR" b="1" dirty="0" smtClean="0">
                <a:sym typeface="Wingdings" panose="05000000000000000000" pitchFamily="2" charset="2"/>
              </a:rPr>
              <a:t> (jet de b en particulier)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Étude de la production des </a:t>
            </a:r>
            <a:r>
              <a:rPr lang="fr-FR" b="1" dirty="0" smtClean="0">
                <a:sym typeface="Wingdings" panose="05000000000000000000" pitchFamily="2" charset="2"/>
              </a:rPr>
              <a:t>bosons électrofaibles </a:t>
            </a:r>
            <a:r>
              <a:rPr lang="fr-FR" dirty="0" smtClean="0">
                <a:sym typeface="Wingdings" panose="05000000000000000000" pitchFamily="2" charset="2"/>
              </a:rPr>
              <a:t>: </a:t>
            </a:r>
            <a:r>
              <a:rPr lang="fr-FR" b="1" dirty="0" smtClean="0">
                <a:sym typeface="Wingdings" panose="05000000000000000000" pitchFamily="2" charset="2"/>
              </a:rPr>
              <a:t>chandelle standard </a:t>
            </a:r>
            <a:r>
              <a:rPr lang="fr-FR" dirty="0" smtClean="0">
                <a:sym typeface="Wingdings" panose="05000000000000000000" pitchFamily="2" charset="2"/>
              </a:rPr>
              <a:t>pour l’étude des processus durs</a:t>
            </a:r>
          </a:p>
          <a:p>
            <a:endParaRPr lang="fr-FR" sz="1500" dirty="0" smtClean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Responsabilités principales : </a:t>
            </a:r>
          </a:p>
          <a:p>
            <a:pPr lvl="1"/>
            <a:r>
              <a:rPr lang="fr-FR" b="1" dirty="0" smtClean="0">
                <a:sym typeface="Wingdings" panose="05000000000000000000" pitchFamily="2" charset="2"/>
              </a:rPr>
              <a:t>Deux </a:t>
            </a:r>
            <a:r>
              <a:rPr lang="fr-FR" b="1" dirty="0" err="1" smtClean="0">
                <a:sym typeface="Wingdings" panose="05000000000000000000" pitchFamily="2" charset="2"/>
              </a:rPr>
              <a:t>conveners</a:t>
            </a:r>
            <a:r>
              <a:rPr lang="fr-FR" b="1" dirty="0" smtClean="0">
                <a:sym typeface="Wingdings" panose="05000000000000000000" pitchFamily="2" charset="2"/>
              </a:rPr>
              <a:t> Heavy-Ion </a:t>
            </a:r>
            <a:endParaRPr lang="fr-FR" dirty="0">
              <a:sym typeface="Wingdings" panose="05000000000000000000" pitchFamily="2" charset="2"/>
            </a:endParaRP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dilepton</a:t>
            </a:r>
            <a:r>
              <a:rPr lang="fr-FR" dirty="0" smtClean="0">
                <a:sym typeface="Wingdings" panose="05000000000000000000" pitchFamily="2" charset="2"/>
              </a:rPr>
              <a:t> et high-P</a:t>
            </a:r>
            <a:r>
              <a:rPr lang="fr-FR" baseline="-25000" dirty="0" smtClean="0">
                <a:sym typeface="Wingdings" panose="05000000000000000000" pitchFamily="2" charset="2"/>
              </a:rPr>
              <a:t>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sub-convener</a:t>
            </a:r>
            <a:endParaRPr lang="fr-FR" dirty="0" smtClean="0">
              <a:sym typeface="Wingdings" panose="05000000000000000000" pitchFamily="2" charset="2"/>
            </a:endParaRPr>
          </a:p>
          <a:p>
            <a:endParaRPr lang="fr-FR" sz="1500" dirty="0" smtClean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Futur : programme de physique jusqu’en 2020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Upgrade triggers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Raffiner et différentier les mesures existantes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Nouveautés : </a:t>
            </a:r>
            <a:r>
              <a:rPr lang="fr-FR" dirty="0" err="1" smtClean="0">
                <a:sym typeface="Wingdings" panose="05000000000000000000" pitchFamily="2" charset="2"/>
              </a:rPr>
              <a:t>Z+jet</a:t>
            </a:r>
            <a:r>
              <a:rPr lang="fr-FR" dirty="0" smtClean="0">
                <a:sym typeface="Wingdings" panose="05000000000000000000" pitchFamily="2" charset="2"/>
              </a:rPr>
              <a:t>, top, … </a:t>
            </a: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9784" y="260648"/>
            <a:ext cx="283470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30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Laboratoires\P2I\2015\2014-Jun-15-RAACent_ALICE_PHENIX_forw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632"/>
            <a:ext cx="2881439" cy="208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5496" y="1628800"/>
            <a:ext cx="5919507" cy="5256584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Laboratoires :  IPNO, </a:t>
            </a:r>
            <a:r>
              <a:rPr lang="fr-FR" dirty="0" err="1" smtClean="0"/>
              <a:t>SPhN</a:t>
            </a:r>
            <a:endParaRPr lang="fr-FR" dirty="0" smtClean="0"/>
          </a:p>
          <a:p>
            <a:pPr marL="0" indent="0">
              <a:buNone/>
            </a:pPr>
            <a:endParaRPr lang="fr-FR" sz="1500" dirty="0"/>
          </a:p>
          <a:p>
            <a:r>
              <a:rPr lang="fr-FR" dirty="0" smtClean="0"/>
              <a:t>Sujets d’étude : collisions </a:t>
            </a:r>
            <a:r>
              <a:rPr lang="fr-FR" dirty="0" err="1" smtClean="0"/>
              <a:t>p+p</a:t>
            </a:r>
            <a:r>
              <a:rPr lang="fr-FR" dirty="0" smtClean="0"/>
              <a:t>, </a:t>
            </a:r>
            <a:r>
              <a:rPr lang="fr-FR" dirty="0" err="1" smtClean="0"/>
              <a:t>p+Pb</a:t>
            </a:r>
            <a:r>
              <a:rPr lang="fr-FR" dirty="0" smtClean="0"/>
              <a:t>, </a:t>
            </a:r>
            <a:r>
              <a:rPr lang="fr-FR" dirty="0" err="1" smtClean="0"/>
              <a:t>Pb+Pb</a:t>
            </a:r>
            <a:endParaRPr lang="fr-FR" dirty="0" smtClean="0"/>
          </a:p>
          <a:p>
            <a:pPr lvl="1"/>
            <a:r>
              <a:rPr lang="fr-FR" dirty="0" smtClean="0"/>
              <a:t>Étude de la production des </a:t>
            </a:r>
            <a:r>
              <a:rPr lang="fr-FR" b="1" dirty="0" smtClean="0"/>
              <a:t>saveurs lourdes</a:t>
            </a:r>
            <a:r>
              <a:rPr lang="fr-FR" dirty="0" smtClean="0"/>
              <a:t> :                                       </a:t>
            </a:r>
            <a:r>
              <a:rPr lang="fr-FR" b="1" dirty="0" smtClean="0"/>
              <a:t>suppression séquentielle et recombinaison, </a:t>
            </a:r>
            <a:r>
              <a:rPr lang="fr-FR" b="1" dirty="0" err="1" smtClean="0"/>
              <a:t>quenching</a:t>
            </a:r>
            <a:r>
              <a:rPr lang="fr-FR" b="1" dirty="0" smtClean="0"/>
              <a:t> du quark c</a:t>
            </a:r>
          </a:p>
          <a:p>
            <a:pPr lvl="2"/>
            <a:r>
              <a:rPr lang="fr-FR" dirty="0" err="1" smtClean="0"/>
              <a:t>Charmonia</a:t>
            </a:r>
            <a:r>
              <a:rPr lang="fr-FR" dirty="0" smtClean="0"/>
              <a:t> : J/</a:t>
            </a:r>
            <a:r>
              <a:rPr lang="fr-FR" dirty="0" smtClean="0">
                <a:latin typeface="Symbol" panose="05050102010706020507" pitchFamily="18" charset="2"/>
              </a:rPr>
              <a:t>Y</a:t>
            </a:r>
            <a:r>
              <a:rPr lang="fr-FR" dirty="0" smtClean="0"/>
              <a:t>, </a:t>
            </a:r>
            <a:r>
              <a:rPr lang="fr-FR" dirty="0" smtClean="0">
                <a:latin typeface="Symbol" panose="05050102010706020507" pitchFamily="18" charset="2"/>
              </a:rPr>
              <a:t>Y</a:t>
            </a:r>
            <a:r>
              <a:rPr lang="fr-FR" dirty="0" smtClean="0"/>
              <a:t>’ </a:t>
            </a:r>
          </a:p>
          <a:p>
            <a:pPr lvl="2"/>
            <a:r>
              <a:rPr lang="fr-FR" dirty="0" smtClean="0"/>
              <a:t>Open </a:t>
            </a:r>
            <a:r>
              <a:rPr lang="fr-FR" dirty="0" err="1" smtClean="0"/>
              <a:t>charm</a:t>
            </a:r>
            <a:r>
              <a:rPr lang="fr-FR" dirty="0" smtClean="0"/>
              <a:t> : mésons D (quark c)</a:t>
            </a:r>
          </a:p>
          <a:p>
            <a:pPr lvl="2"/>
            <a:r>
              <a:rPr lang="fr-FR" dirty="0" err="1" smtClean="0"/>
              <a:t>Bottomonia</a:t>
            </a:r>
            <a:r>
              <a:rPr lang="fr-FR" dirty="0" smtClean="0"/>
              <a:t> : </a:t>
            </a:r>
            <a:r>
              <a:rPr lang="fr-FR" dirty="0" smtClean="0">
                <a:latin typeface="Symbol" panose="05050102010706020507" pitchFamily="18" charset="2"/>
              </a:rPr>
              <a:t>U</a:t>
            </a:r>
            <a:endParaRPr lang="fr-FR" dirty="0"/>
          </a:p>
          <a:p>
            <a:pPr lvl="1"/>
            <a:r>
              <a:rPr lang="fr-FR" dirty="0" smtClean="0"/>
              <a:t>Complémentarité ALICE-CMS </a:t>
            </a:r>
          </a:p>
          <a:p>
            <a:pPr lvl="2"/>
            <a:r>
              <a:rPr lang="fr-FR" dirty="0" smtClean="0"/>
              <a:t>de la couverture en impulsion transverse et rapidité.</a:t>
            </a:r>
          </a:p>
          <a:p>
            <a:pPr lvl="2"/>
            <a:r>
              <a:rPr lang="fr-FR" dirty="0" smtClean="0"/>
              <a:t>Open </a:t>
            </a:r>
            <a:r>
              <a:rPr lang="fr-FR" dirty="0" err="1" smtClean="0"/>
              <a:t>charm</a:t>
            </a:r>
            <a:r>
              <a:rPr lang="fr-FR" dirty="0" smtClean="0"/>
              <a:t> .vs. open beauty </a:t>
            </a:r>
          </a:p>
          <a:p>
            <a:endParaRPr lang="fr-FR" sz="1500" dirty="0" smtClean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Responsabilités principales : </a:t>
            </a:r>
          </a:p>
          <a:p>
            <a:pPr lvl="1"/>
            <a:r>
              <a:rPr lang="fr-FR" dirty="0" smtClean="0"/>
              <a:t>Coordination</a:t>
            </a:r>
            <a:r>
              <a:rPr lang="fr-FR" dirty="0"/>
              <a:t>  </a:t>
            </a:r>
            <a:r>
              <a:rPr lang="fr-FR" dirty="0" smtClean="0"/>
              <a:t>des groupes «</a:t>
            </a:r>
            <a:r>
              <a:rPr lang="fr-FR" dirty="0" err="1" smtClean="0"/>
              <a:t>dileptons</a:t>
            </a:r>
            <a:r>
              <a:rPr lang="fr-FR" dirty="0" smtClean="0"/>
              <a:t> </a:t>
            </a:r>
            <a:r>
              <a:rPr lang="fr-FR" dirty="0"/>
              <a:t>and </a:t>
            </a:r>
            <a:r>
              <a:rPr lang="fr-FR" dirty="0" smtClean="0"/>
              <a:t>quarkonia»                  et </a:t>
            </a:r>
            <a:r>
              <a:rPr lang="fr-FR" dirty="0"/>
              <a:t>« </a:t>
            </a:r>
            <a:r>
              <a:rPr lang="fr-FR" dirty="0" err="1"/>
              <a:t>heavy</a:t>
            </a:r>
            <a:r>
              <a:rPr lang="fr-FR" dirty="0"/>
              <a:t> </a:t>
            </a:r>
            <a:r>
              <a:rPr lang="fr-FR" dirty="0" err="1"/>
              <a:t>flavors</a:t>
            </a:r>
            <a:r>
              <a:rPr lang="fr-FR" dirty="0"/>
              <a:t> </a:t>
            </a:r>
            <a:r>
              <a:rPr lang="fr-FR" dirty="0" smtClean="0"/>
              <a:t>»</a:t>
            </a:r>
          </a:p>
          <a:p>
            <a:pPr lvl="1"/>
            <a:r>
              <a:rPr lang="fr-FR" dirty="0" smtClean="0"/>
              <a:t>Coordination </a:t>
            </a:r>
            <a:r>
              <a:rPr lang="fr-FR" dirty="0"/>
              <a:t>du groupe d'analyse « </a:t>
            </a:r>
            <a:r>
              <a:rPr lang="fr-FR" dirty="0" err="1"/>
              <a:t>Jpsi</a:t>
            </a:r>
            <a:r>
              <a:rPr lang="fr-FR" dirty="0"/>
              <a:t> </a:t>
            </a: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err="1" smtClean="0"/>
              <a:t>mu+mu</a:t>
            </a:r>
            <a:r>
              <a:rPr lang="fr-FR" dirty="0" smtClean="0"/>
              <a:t>-</a:t>
            </a:r>
            <a:r>
              <a:rPr lang="fr-FR" dirty="0"/>
              <a:t> </a:t>
            </a:r>
            <a:r>
              <a:rPr lang="fr-FR" dirty="0" smtClean="0"/>
              <a:t>» </a:t>
            </a:r>
          </a:p>
          <a:p>
            <a:pPr lvl="1"/>
            <a:r>
              <a:rPr lang="fr-FR" dirty="0" smtClean="0"/>
              <a:t>Muon </a:t>
            </a:r>
            <a:r>
              <a:rPr lang="fr-FR" dirty="0" err="1"/>
              <a:t>tracking</a:t>
            </a:r>
            <a:r>
              <a:rPr lang="fr-FR" dirty="0"/>
              <a:t> </a:t>
            </a:r>
            <a:r>
              <a:rPr lang="fr-FR" dirty="0" err="1"/>
              <a:t>run</a:t>
            </a:r>
            <a:r>
              <a:rPr lang="fr-FR" dirty="0"/>
              <a:t> coordination </a:t>
            </a:r>
            <a:endParaRPr lang="fr-FR" dirty="0" smtClean="0"/>
          </a:p>
          <a:p>
            <a:pPr lvl="1"/>
            <a:r>
              <a:rPr lang="fr-FR" dirty="0" smtClean="0"/>
              <a:t>Muon </a:t>
            </a:r>
            <a:r>
              <a:rPr lang="fr-FR" dirty="0" err="1"/>
              <a:t>spectrometer</a:t>
            </a:r>
            <a:r>
              <a:rPr lang="fr-FR" dirty="0"/>
              <a:t> </a:t>
            </a:r>
            <a:r>
              <a:rPr lang="fr-FR" dirty="0" err="1"/>
              <a:t>project</a:t>
            </a:r>
            <a:r>
              <a:rPr lang="fr-FR" dirty="0"/>
              <a:t> leader </a:t>
            </a:r>
            <a:endParaRPr lang="fr-FR" dirty="0" smtClean="0"/>
          </a:p>
          <a:p>
            <a:pPr lvl="1"/>
            <a:r>
              <a:rPr lang="fr-FR" dirty="0" smtClean="0"/>
              <a:t>Muon </a:t>
            </a:r>
            <a:r>
              <a:rPr lang="fr-FR" dirty="0" err="1"/>
              <a:t>tracking</a:t>
            </a:r>
            <a:r>
              <a:rPr lang="fr-FR" dirty="0"/>
              <a:t> upgrade </a:t>
            </a:r>
            <a:r>
              <a:rPr lang="fr-FR" dirty="0" err="1"/>
              <a:t>coordinator</a:t>
            </a:r>
            <a:r>
              <a:rPr lang="fr-FR" dirty="0"/>
              <a:t> </a:t>
            </a:r>
            <a:endParaRPr lang="fr-FR" dirty="0" smtClean="0"/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9866" y="4810860"/>
            <a:ext cx="3026630" cy="204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re 3"/>
          <p:cNvSpPr txBox="1">
            <a:spLocks/>
          </p:cNvSpPr>
          <p:nvPr/>
        </p:nvSpPr>
        <p:spPr>
          <a:xfrm>
            <a:off x="179512" y="155565"/>
            <a:ext cx="2952328" cy="841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 smtClean="0"/>
              <a:t>Ions lourds </a:t>
            </a:r>
            <a:br>
              <a:rPr lang="fr-FR" sz="4000" dirty="0" smtClean="0"/>
            </a:br>
            <a:r>
              <a:rPr lang="fr-FR" sz="4000" dirty="0" smtClean="0"/>
              <a:t>ALICE</a:t>
            </a:r>
            <a:endParaRPr lang="fr-FR" sz="4000" dirty="0"/>
          </a:p>
        </p:txBody>
      </p:sp>
      <p:sp>
        <p:nvSpPr>
          <p:cNvPr id="6" name="AutoShape 2" descr="imap://fleuret@.in2p3.fr:993/fetch%3EUID%3E.INBOX%3E46424?part=1.2&amp;type=image/png&amp;filename=2014-Jun-15-RAACent_ALICE_PHENIX_forwar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 descr="Z:\Laboratoires\P2I\2015\2014-May-09-RAADwithModels_cmpv5_7mode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04864"/>
            <a:ext cx="3240360" cy="248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7613" y="160338"/>
            <a:ext cx="2818883" cy="204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832447" y="302459"/>
            <a:ext cx="11320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PRL 111 (2013) 162301</a:t>
            </a:r>
            <a:endParaRPr lang="fr-FR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1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7" t="9154" r="10828" b="7626"/>
          <a:stretch>
            <a:fillRect/>
          </a:stretch>
        </p:blipFill>
        <p:spPr bwMode="auto">
          <a:xfrm>
            <a:off x="4683361" y="332656"/>
            <a:ext cx="435313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1967" t="9154" r="10828" b="76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183"/>
          <p:cNvGrpSpPr>
            <a:grpSpLocks noChangeAspect="1"/>
          </p:cNvGrpSpPr>
          <p:nvPr/>
        </p:nvGrpSpPr>
        <p:grpSpPr>
          <a:xfrm>
            <a:off x="4606436" y="4077072"/>
            <a:ext cx="4393158" cy="2232248"/>
            <a:chOff x="1566311" y="611301"/>
            <a:chExt cx="11277600" cy="5730364"/>
          </a:xfrm>
        </p:grpSpPr>
        <p:pic>
          <p:nvPicPr>
            <p:cNvPr id="10" name="Muon_spectrometer.pdf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1566311" y="611301"/>
              <a:ext cx="11277600" cy="57303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1" name="Group 182"/>
            <p:cNvGrpSpPr/>
            <p:nvPr/>
          </p:nvGrpSpPr>
          <p:grpSpPr>
            <a:xfrm>
              <a:off x="1612537" y="950269"/>
              <a:ext cx="2857499" cy="2829945"/>
              <a:chOff x="1561737" y="604705"/>
              <a:chExt cx="2857499" cy="2829943"/>
            </a:xfrm>
          </p:grpSpPr>
          <p:grpSp>
            <p:nvGrpSpPr>
              <p:cNvPr id="12" name="Group 177"/>
              <p:cNvGrpSpPr/>
              <p:nvPr/>
            </p:nvGrpSpPr>
            <p:grpSpPr>
              <a:xfrm>
                <a:off x="1561737" y="604705"/>
                <a:ext cx="2857499" cy="1384300"/>
                <a:chOff x="1561737" y="604705"/>
                <a:chExt cx="2857499" cy="1384300"/>
              </a:xfrm>
            </p:grpSpPr>
            <p:grpSp>
              <p:nvGrpSpPr>
                <p:cNvPr id="17" name="Group 175"/>
                <p:cNvGrpSpPr/>
                <p:nvPr/>
              </p:nvGrpSpPr>
              <p:grpSpPr>
                <a:xfrm>
                  <a:off x="1699439" y="834127"/>
                  <a:ext cx="2605091" cy="917682"/>
                  <a:chOff x="1635941" y="663381"/>
                  <a:chExt cx="2605089" cy="917680"/>
                </a:xfrm>
              </p:grpSpPr>
              <p:pic>
                <p:nvPicPr>
                  <p:cNvPr id="19" name="mft_cylindre_withMFT_02.tiff"/>
                  <p:cNvPicPr/>
                  <p:nvPr/>
                </p:nvPicPr>
                <p:blipFill>
                  <a:blip r:embed="rId4">
                    <a:extLst/>
                  </a:blip>
                  <a:stretch>
                    <a:fillRect/>
                  </a:stretch>
                </p:blipFill>
                <p:spPr>
                  <a:xfrm rot="10800000">
                    <a:off x="1635941" y="674199"/>
                    <a:ext cx="2605089" cy="90686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grpSp>
                <p:nvGrpSpPr>
                  <p:cNvPr id="20" name="Group 174"/>
                  <p:cNvGrpSpPr/>
                  <p:nvPr/>
                </p:nvGrpSpPr>
                <p:grpSpPr>
                  <a:xfrm>
                    <a:off x="3131742" y="663381"/>
                    <a:ext cx="801435" cy="910868"/>
                    <a:chOff x="1623930" y="593917"/>
                    <a:chExt cx="801434" cy="910866"/>
                  </a:xfrm>
                </p:grpSpPr>
                <p:sp>
                  <p:nvSpPr>
                    <p:cNvPr id="21" name="Shape 169"/>
                    <p:cNvSpPr/>
                    <p:nvPr/>
                  </p:nvSpPr>
                  <p:spPr>
                    <a:xfrm flipH="1">
                      <a:off x="1623930" y="822050"/>
                      <a:ext cx="2" cy="447990"/>
                    </a:xfrm>
                    <a:prstGeom prst="line">
                      <a:avLst/>
                    </a:prstGeom>
                    <a:noFill/>
                    <a:ln w="28575" cap="flat" cmpd="sng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defTabSz="321457">
                        <a:defRPr sz="12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p:txBody>
                </p:sp>
                <p:sp>
                  <p:nvSpPr>
                    <p:cNvPr id="22" name="Shape 170"/>
                    <p:cNvSpPr/>
                    <p:nvPr/>
                  </p:nvSpPr>
                  <p:spPr>
                    <a:xfrm>
                      <a:off x="1872706" y="764988"/>
                      <a:ext cx="2" cy="574239"/>
                    </a:xfrm>
                    <a:prstGeom prst="line">
                      <a:avLst/>
                    </a:prstGeom>
                    <a:noFill/>
                    <a:ln w="28575" cap="flat" cmpd="sng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defTabSz="321457">
                        <a:defRPr sz="12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p:txBody>
                </p:sp>
                <p:sp>
                  <p:nvSpPr>
                    <p:cNvPr id="23" name="Shape 171"/>
                    <p:cNvSpPr/>
                    <p:nvPr/>
                  </p:nvSpPr>
                  <p:spPr>
                    <a:xfrm flipH="1">
                      <a:off x="2116633" y="652075"/>
                      <a:ext cx="526" cy="795366"/>
                    </a:xfrm>
                    <a:prstGeom prst="line">
                      <a:avLst/>
                    </a:prstGeom>
                    <a:noFill/>
                    <a:ln w="28575" cap="flat" cmpd="sng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defTabSz="321457">
                        <a:defRPr sz="12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p:txBody>
                </p:sp>
                <p:sp>
                  <p:nvSpPr>
                    <p:cNvPr id="24" name="Shape 172"/>
                    <p:cNvSpPr/>
                    <p:nvPr/>
                  </p:nvSpPr>
                  <p:spPr>
                    <a:xfrm flipH="1">
                      <a:off x="2299468" y="615725"/>
                      <a:ext cx="3" cy="860299"/>
                    </a:xfrm>
                    <a:prstGeom prst="line">
                      <a:avLst/>
                    </a:prstGeom>
                    <a:noFill/>
                    <a:ln w="28575" cap="flat" cmpd="sng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defTabSz="321457">
                        <a:defRPr sz="12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p:txBody>
                </p:sp>
                <p:sp>
                  <p:nvSpPr>
                    <p:cNvPr id="25" name="Shape 173"/>
                    <p:cNvSpPr/>
                    <p:nvPr/>
                  </p:nvSpPr>
                  <p:spPr>
                    <a:xfrm>
                      <a:off x="2424920" y="593917"/>
                      <a:ext cx="444" cy="910866"/>
                    </a:xfrm>
                    <a:prstGeom prst="line">
                      <a:avLst/>
                    </a:prstGeom>
                    <a:noFill/>
                    <a:ln w="28575" cap="flat" cmpd="sng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defTabSz="321457">
                        <a:defRPr sz="12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p:txBody>
                </p:sp>
              </p:grpSp>
            </p:grpSp>
            <p:sp>
              <p:nvSpPr>
                <p:cNvPr id="18" name="Shape 176"/>
                <p:cNvSpPr/>
                <p:nvPr/>
              </p:nvSpPr>
              <p:spPr>
                <a:xfrm>
                  <a:off x="1561737" y="604705"/>
                  <a:ext cx="2857499" cy="1384300"/>
                </a:xfrm>
                <a:prstGeom prst="wedgeEllipseCallout">
                  <a:avLst>
                    <a:gd name="adj1" fmla="val 23726"/>
                    <a:gd name="adj2" fmla="val 146175"/>
                  </a:avLst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600"/>
                  </a:pPr>
                  <a:endParaRPr/>
                </a:p>
              </p:txBody>
            </p:sp>
          </p:grpSp>
          <p:sp>
            <p:nvSpPr>
              <p:cNvPr id="14" name="Shape 178"/>
              <p:cNvSpPr>
                <a:spLocks noChangeAspect="1"/>
              </p:cNvSpPr>
              <p:nvPr/>
            </p:nvSpPr>
            <p:spPr>
              <a:xfrm rot="16200000">
                <a:off x="3533416" y="3199312"/>
                <a:ext cx="126581" cy="344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600"/>
                </a:pPr>
                <a:endParaRPr/>
              </a:p>
            </p:txBody>
          </p:sp>
        </p:grpSp>
      </p:grp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7504" y="1124745"/>
            <a:ext cx="4639094" cy="5733256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UPGRADES : run3, après 2019</a:t>
            </a:r>
          </a:p>
          <a:p>
            <a:pPr lvl="1"/>
            <a:r>
              <a:rPr lang="fr-FR" dirty="0" smtClean="0"/>
              <a:t>Augmentation d’un facteur ~100 de la luminosité intégrée</a:t>
            </a:r>
          </a:p>
          <a:p>
            <a:pPr marL="0" indent="0">
              <a:buNone/>
            </a:pPr>
            <a:endParaRPr lang="fr-FR" sz="1500" dirty="0" smtClean="0"/>
          </a:p>
          <a:p>
            <a:r>
              <a:rPr lang="fr-FR" dirty="0" smtClean="0"/>
              <a:t>Upgrade du spectromètre à muons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Upgrade de l’électronique front-end et du </a:t>
            </a:r>
            <a:r>
              <a:rPr lang="fr-FR" dirty="0" err="1" smtClean="0">
                <a:sym typeface="Wingdings" panose="05000000000000000000" pitchFamily="2" charset="2"/>
              </a:rPr>
              <a:t>readout</a:t>
            </a:r>
            <a:r>
              <a:rPr lang="fr-FR" dirty="0" smtClean="0">
                <a:sym typeface="Wingdings" panose="05000000000000000000" pitchFamily="2" charset="2"/>
              </a:rPr>
              <a:t> (trigger/</a:t>
            </a:r>
            <a:r>
              <a:rPr lang="fr-FR" dirty="0" err="1" smtClean="0">
                <a:sym typeface="Wingdings" panose="05000000000000000000" pitchFamily="2" charset="2"/>
              </a:rPr>
              <a:t>tracking</a:t>
            </a:r>
            <a:r>
              <a:rPr lang="fr-FR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Responsabilités : </a:t>
            </a:r>
          </a:p>
          <a:p>
            <a:pPr lvl="2"/>
            <a:r>
              <a:rPr lang="fr-FR" dirty="0" smtClean="0">
                <a:sym typeface="Wingdings" panose="05000000000000000000" pitchFamily="2" charset="2"/>
              </a:rPr>
              <a:t>remplacement de l’électronique front-end du Muon </a:t>
            </a:r>
            <a:r>
              <a:rPr lang="fr-FR" dirty="0" err="1" smtClean="0">
                <a:sym typeface="Wingdings" panose="05000000000000000000" pitchFamily="2" charset="2"/>
              </a:rPr>
              <a:t>tracker</a:t>
            </a:r>
            <a:endParaRPr lang="fr-FR" dirty="0" smtClean="0">
              <a:sym typeface="Wingdings" panose="05000000000000000000" pitchFamily="2" charset="2"/>
            </a:endParaRPr>
          </a:p>
          <a:p>
            <a:pPr lvl="2"/>
            <a:r>
              <a:rPr lang="fr-FR" dirty="0" smtClean="0">
                <a:sym typeface="Wingdings" panose="05000000000000000000" pitchFamily="2" charset="2"/>
              </a:rPr>
              <a:t>Design et construction des cartes concentratrices</a:t>
            </a:r>
          </a:p>
          <a:p>
            <a:endParaRPr lang="fr-FR" sz="1500" dirty="0" smtClean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Ajout du Muon </a:t>
            </a:r>
            <a:r>
              <a:rPr lang="fr-FR" dirty="0" err="1" smtClean="0">
                <a:sym typeface="Wingdings" panose="05000000000000000000" pitchFamily="2" charset="2"/>
              </a:rPr>
              <a:t>Forward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Tracker</a:t>
            </a:r>
            <a:endParaRPr lang="fr-FR" dirty="0" smtClean="0">
              <a:sym typeface="Wingdings" panose="05000000000000000000" pitchFamily="2" charset="2"/>
            </a:endParaRP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5 plans de capteurs CMOS                              (pixel size = 25x25 </a:t>
            </a:r>
            <a:r>
              <a:rPr lang="fr-FR" dirty="0" smtClean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fr-FR" dirty="0" smtClean="0">
                <a:sym typeface="Wingdings" panose="05000000000000000000" pitchFamily="2" charset="2"/>
              </a:rPr>
              <a:t>m²)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Élargit le spectre de physique</a:t>
            </a:r>
          </a:p>
          <a:p>
            <a:pPr lvl="2"/>
            <a:r>
              <a:rPr lang="fr-FR" dirty="0" smtClean="0">
                <a:sym typeface="Wingdings" panose="05000000000000000000" pitchFamily="2" charset="2"/>
              </a:rPr>
              <a:t>Identification des vertex secondaires</a:t>
            </a:r>
          </a:p>
          <a:p>
            <a:pPr lvl="2"/>
            <a:r>
              <a:rPr lang="fr-FR" dirty="0" smtClean="0">
                <a:sym typeface="Wingdings" panose="05000000000000000000" pitchFamily="2" charset="2"/>
              </a:rPr>
              <a:t>Amélioration de la détection des quarkonia</a:t>
            </a:r>
          </a:p>
          <a:p>
            <a:pPr lvl="2"/>
            <a:r>
              <a:rPr lang="fr-FR" dirty="0" smtClean="0">
                <a:sym typeface="Wingdings" panose="05000000000000000000" pitchFamily="2" charset="2"/>
              </a:rPr>
              <a:t>Accès à la beauté ouverte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Responsabilités :</a:t>
            </a:r>
          </a:p>
          <a:p>
            <a:pPr lvl="2"/>
            <a:r>
              <a:rPr lang="fr-FR" dirty="0" smtClean="0">
                <a:sym typeface="Wingdings" panose="05000000000000000000" pitchFamily="2" charset="2"/>
              </a:rPr>
              <a:t>R&amp;D sur les capteurs CMOS</a:t>
            </a:r>
          </a:p>
          <a:p>
            <a:pPr lvl="2"/>
            <a:r>
              <a:rPr lang="fr-FR" b="1" dirty="0" smtClean="0">
                <a:sym typeface="Wingdings" panose="05000000000000000000" pitchFamily="2" charset="2"/>
              </a:rPr>
              <a:t>Coordination technique</a:t>
            </a:r>
          </a:p>
        </p:txBody>
      </p:sp>
      <p:sp>
        <p:nvSpPr>
          <p:cNvPr id="27" name="Titre 3"/>
          <p:cNvSpPr txBox="1">
            <a:spLocks/>
          </p:cNvSpPr>
          <p:nvPr/>
        </p:nvSpPr>
        <p:spPr>
          <a:xfrm>
            <a:off x="179512" y="155565"/>
            <a:ext cx="4852068" cy="841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 smtClean="0"/>
              <a:t>Ions lourds </a:t>
            </a:r>
            <a:br>
              <a:rPr lang="fr-FR" sz="4000" dirty="0" smtClean="0"/>
            </a:br>
            <a:r>
              <a:rPr lang="fr-FR" sz="4000" dirty="0" smtClean="0"/>
              <a:t>ALICE - UPGRADES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xmlns="" val="25263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72"/>
          <p:cNvSpPr txBox="1">
            <a:spLocks noChangeArrowheads="1"/>
          </p:cNvSpPr>
          <p:nvPr/>
        </p:nvSpPr>
        <p:spPr bwMode="auto">
          <a:xfrm>
            <a:off x="431800" y="1970088"/>
            <a:ext cx="4737100" cy="1077912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1600" dirty="0">
                <a:solidFill>
                  <a:schemeClr val="tx2"/>
                </a:solidFill>
              </a:rPr>
              <a:t>GPDs can be accessed via </a:t>
            </a:r>
            <a:r>
              <a:rPr lang="en-US" sz="1600" b="1" dirty="0">
                <a:solidFill>
                  <a:schemeClr val="tx2"/>
                </a:solidFill>
              </a:rPr>
              <a:t>exclusive </a:t>
            </a:r>
            <a:r>
              <a:rPr lang="en-US" sz="1600" b="1" dirty="0" err="1">
                <a:solidFill>
                  <a:schemeClr val="tx2"/>
                </a:solidFill>
              </a:rPr>
              <a:t>electroproduction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(final state known) </a:t>
            </a:r>
          </a:p>
          <a:p>
            <a:pPr algn="ctr">
              <a:buClr>
                <a:schemeClr val="tx1"/>
              </a:buClr>
            </a:pPr>
            <a:r>
              <a:rPr lang="en-US" sz="1600" dirty="0">
                <a:solidFill>
                  <a:schemeClr val="tx2"/>
                </a:solidFill>
              </a:rPr>
              <a:t>at high transferred momentum (Q</a:t>
            </a:r>
            <a:r>
              <a:rPr lang="en-US" sz="1600" baseline="30000" dirty="0">
                <a:solidFill>
                  <a:schemeClr val="tx2"/>
                </a:solidFill>
              </a:rPr>
              <a:t>2</a:t>
            </a:r>
            <a:r>
              <a:rPr lang="en-US" sz="1600" dirty="0">
                <a:solidFill>
                  <a:schemeClr val="tx2"/>
                </a:solidFill>
              </a:rPr>
              <a:t>)</a:t>
            </a:r>
          </a:p>
          <a:p>
            <a:pPr algn="ctr">
              <a:buClr>
                <a:schemeClr val="tx1"/>
              </a:buClr>
            </a:pPr>
            <a:r>
              <a:rPr lang="en-US" sz="1600" b="1" dirty="0">
                <a:solidFill>
                  <a:srgbClr val="FF0000"/>
                </a:solidFill>
              </a:rPr>
              <a:t>→</a:t>
            </a:r>
            <a:r>
              <a:rPr lang="en-US" sz="1600" b="1" baseline="30000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virtual-photon scattering </a:t>
            </a:r>
            <a:r>
              <a:rPr lang="en-US" sz="1600" b="1" i="1" dirty="0">
                <a:solidFill>
                  <a:srgbClr val="FF0000"/>
                </a:solidFill>
              </a:rPr>
              <a:t>at the quark level</a:t>
            </a:r>
          </a:p>
        </p:txBody>
      </p:sp>
      <p:sp>
        <p:nvSpPr>
          <p:cNvPr id="1029" name="Rectangle 76"/>
          <p:cNvSpPr>
            <a:spLocks noChangeArrowheads="1"/>
          </p:cNvSpPr>
          <p:nvPr/>
        </p:nvSpPr>
        <p:spPr bwMode="auto">
          <a:xfrm>
            <a:off x="142844" y="103188"/>
            <a:ext cx="3561937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Jlab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– CLAS DVCS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30" name="Text Box 78"/>
          <p:cNvSpPr txBox="1">
            <a:spLocks noChangeArrowheads="1"/>
          </p:cNvSpPr>
          <p:nvPr/>
        </p:nvSpPr>
        <p:spPr bwMode="auto">
          <a:xfrm>
            <a:off x="0" y="663575"/>
            <a:ext cx="5638800" cy="12001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000" b="1" dirty="0">
                <a:solidFill>
                  <a:srgbClr val="FF0000"/>
                </a:solidFill>
              </a:rPr>
              <a:t>Generalized Parton Distributions (GPDs)</a:t>
            </a:r>
            <a:r>
              <a:rPr lang="en-US" b="1" dirty="0">
                <a:solidFill>
                  <a:schemeClr val="tx2"/>
                </a:solidFill>
              </a:rPr>
              <a:t>:</a:t>
            </a:r>
          </a:p>
          <a:p>
            <a:pPr algn="ctr"/>
            <a:r>
              <a:rPr lang="en-US" dirty="0"/>
              <a:t>Correlations between position, momentum and spin of </a:t>
            </a:r>
            <a:r>
              <a:rPr lang="en-US" dirty="0" err="1"/>
              <a:t>partons</a:t>
            </a:r>
            <a:r>
              <a:rPr lang="en-US" dirty="0"/>
              <a:t> in the nucleon, </a:t>
            </a:r>
            <a:r>
              <a:rPr lang="en-US" b="1" dirty="0"/>
              <a:t>quarks’ angular momentum</a:t>
            </a:r>
            <a:r>
              <a:rPr lang="en-US" dirty="0"/>
              <a:t>, nucleon tomography,… </a:t>
            </a:r>
          </a:p>
        </p:txBody>
      </p:sp>
      <p:sp>
        <p:nvSpPr>
          <p:cNvPr id="1031" name="ZoneTexte 133"/>
          <p:cNvSpPr txBox="1">
            <a:spLocks noChangeArrowheads="1"/>
          </p:cNvSpPr>
          <p:nvPr/>
        </p:nvSpPr>
        <p:spPr bwMode="auto">
          <a:xfrm>
            <a:off x="-39682" y="5876944"/>
            <a:ext cx="5397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DVCS</a:t>
            </a:r>
            <a:r>
              <a:rPr lang="en-US" sz="1600"/>
              <a:t> (Deeply Virtual Compton Scattering)</a:t>
            </a:r>
            <a:r>
              <a:rPr lang="en-US" sz="1600" b="1"/>
              <a:t> eN→eN</a:t>
            </a:r>
            <a:r>
              <a:rPr lang="en-US" sz="1600" b="1">
                <a:latin typeface="Symbol" pitchFamily="18" charset="2"/>
              </a:rPr>
              <a:t>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829300" y="923925"/>
            <a:ext cx="2865438" cy="1946275"/>
            <a:chOff x="3115" y="720"/>
            <a:chExt cx="2340" cy="1116"/>
          </a:xfrm>
        </p:grpSpPr>
        <p:sp>
          <p:nvSpPr>
            <p:cNvPr id="1122" name="Oval 4"/>
            <p:cNvSpPr>
              <a:spLocks noChangeArrowheads="1"/>
            </p:cNvSpPr>
            <p:nvPr/>
          </p:nvSpPr>
          <p:spPr bwMode="auto">
            <a:xfrm>
              <a:off x="3648" y="864"/>
              <a:ext cx="1280" cy="972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" name="Oval 5"/>
            <p:cNvSpPr>
              <a:spLocks noChangeArrowheads="1"/>
            </p:cNvSpPr>
            <p:nvPr/>
          </p:nvSpPr>
          <p:spPr bwMode="auto">
            <a:xfrm rot="1980000">
              <a:off x="3884" y="986"/>
              <a:ext cx="229" cy="15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4" name="Line 6"/>
            <p:cNvSpPr>
              <a:spLocks noChangeShapeType="1"/>
            </p:cNvSpPr>
            <p:nvPr/>
          </p:nvSpPr>
          <p:spPr bwMode="auto">
            <a:xfrm flipV="1">
              <a:off x="4288" y="900"/>
              <a:ext cx="0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" name="Line 7"/>
            <p:cNvSpPr>
              <a:spLocks noChangeShapeType="1"/>
            </p:cNvSpPr>
            <p:nvPr/>
          </p:nvSpPr>
          <p:spPr bwMode="auto">
            <a:xfrm flipV="1">
              <a:off x="4288" y="720"/>
              <a:ext cx="0" cy="1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" name="Line 8"/>
            <p:cNvSpPr>
              <a:spLocks noChangeShapeType="1"/>
            </p:cNvSpPr>
            <p:nvPr/>
          </p:nvSpPr>
          <p:spPr bwMode="auto">
            <a:xfrm flipH="1">
              <a:off x="3479" y="1057"/>
              <a:ext cx="448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6" name="Object 50"/>
            <p:cNvGraphicFramePr>
              <a:graphicFrameLocks/>
            </p:cNvGraphicFramePr>
            <p:nvPr/>
          </p:nvGraphicFramePr>
          <p:xfrm>
            <a:off x="3115" y="1029"/>
            <a:ext cx="405" cy="151"/>
          </p:xfrm>
          <a:graphic>
            <a:graphicData uri="http://schemas.openxmlformats.org/presentationml/2006/ole">
              <p:oleObj spid="_x0000_s2050" name="Equation" r:id="rId3" imgW="203040" imgH="164880" progId="Equation.3">
                <p:embed/>
              </p:oleObj>
            </a:graphicData>
          </a:graphic>
        </p:graphicFrame>
        <p:sp>
          <p:nvSpPr>
            <p:cNvPr id="1127" name="Line 11"/>
            <p:cNvSpPr>
              <a:spLocks noChangeShapeType="1"/>
            </p:cNvSpPr>
            <p:nvPr/>
          </p:nvSpPr>
          <p:spPr bwMode="auto">
            <a:xfrm flipV="1">
              <a:off x="4904" y="1089"/>
              <a:ext cx="448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" name="Line 12"/>
            <p:cNvSpPr>
              <a:spLocks noChangeShapeType="1"/>
            </p:cNvSpPr>
            <p:nvPr/>
          </p:nvSpPr>
          <p:spPr bwMode="auto">
            <a:xfrm flipV="1">
              <a:off x="3776" y="1196"/>
              <a:ext cx="1123" cy="2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" name="Line 13"/>
            <p:cNvSpPr>
              <a:spLocks noChangeShapeType="1"/>
            </p:cNvSpPr>
            <p:nvPr/>
          </p:nvSpPr>
          <p:spPr bwMode="auto">
            <a:xfrm>
              <a:off x="4836" y="1505"/>
              <a:ext cx="547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" name="Line 14"/>
            <p:cNvSpPr>
              <a:spLocks noChangeShapeType="1"/>
            </p:cNvSpPr>
            <p:nvPr/>
          </p:nvSpPr>
          <p:spPr bwMode="auto">
            <a:xfrm flipH="1">
              <a:off x="3212" y="1484"/>
              <a:ext cx="527" cy="1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" name="Rectangle 15"/>
            <p:cNvSpPr>
              <a:spLocks noChangeArrowheads="1"/>
            </p:cNvSpPr>
            <p:nvPr/>
          </p:nvSpPr>
          <p:spPr bwMode="auto">
            <a:xfrm>
              <a:off x="5209" y="1461"/>
              <a:ext cx="2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Times" pitchFamily="18" charset="0"/>
                </a:rPr>
                <a:t>x</a:t>
              </a:r>
            </a:p>
          </p:txBody>
        </p:sp>
        <p:sp>
          <p:nvSpPr>
            <p:cNvPr id="1132" name="Rectangle 16"/>
            <p:cNvSpPr>
              <a:spLocks noChangeArrowheads="1"/>
            </p:cNvSpPr>
            <p:nvPr/>
          </p:nvSpPr>
          <p:spPr bwMode="auto">
            <a:xfrm>
              <a:off x="3173" y="1316"/>
              <a:ext cx="2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Times" pitchFamily="18" charset="0"/>
                </a:rPr>
                <a:t>z</a:t>
              </a:r>
            </a:p>
          </p:txBody>
        </p:sp>
        <p:sp>
          <p:nvSpPr>
            <p:cNvPr id="1133" name="Line 17"/>
            <p:cNvSpPr>
              <a:spLocks noChangeShapeType="1"/>
            </p:cNvSpPr>
            <p:nvPr/>
          </p:nvSpPr>
          <p:spPr bwMode="auto">
            <a:xfrm>
              <a:off x="4291" y="1347"/>
              <a:ext cx="512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" name="Line 18"/>
            <p:cNvSpPr>
              <a:spLocks noChangeShapeType="1"/>
            </p:cNvSpPr>
            <p:nvPr/>
          </p:nvSpPr>
          <p:spPr bwMode="auto">
            <a:xfrm flipH="1" flipV="1">
              <a:off x="4033" y="1096"/>
              <a:ext cx="256" cy="2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7" name="Object 51"/>
            <p:cNvGraphicFramePr>
              <a:graphicFrameLocks/>
            </p:cNvGraphicFramePr>
            <p:nvPr/>
          </p:nvGraphicFramePr>
          <p:xfrm>
            <a:off x="3905" y="1197"/>
            <a:ext cx="303" cy="177"/>
          </p:xfrm>
          <a:graphic>
            <a:graphicData uri="http://schemas.openxmlformats.org/presentationml/2006/ole">
              <p:oleObj spid="_x0000_s2051" name="Equation" r:id="rId4" imgW="177480" imgH="203040" progId="Equation.2">
                <p:embed/>
              </p:oleObj>
            </a:graphicData>
          </a:graphic>
        </p:graphicFrame>
        <p:sp>
          <p:nvSpPr>
            <p:cNvPr id="66" name="Oval 20"/>
            <p:cNvSpPr>
              <a:spLocks noChangeArrowheads="1"/>
            </p:cNvSpPr>
            <p:nvPr/>
          </p:nvSpPr>
          <p:spPr bwMode="auto">
            <a:xfrm>
              <a:off x="4229" y="1463"/>
              <a:ext cx="128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Oval 21"/>
            <p:cNvSpPr>
              <a:spLocks noChangeArrowheads="1"/>
            </p:cNvSpPr>
            <p:nvPr/>
          </p:nvSpPr>
          <p:spPr bwMode="auto">
            <a:xfrm>
              <a:off x="3718" y="1355"/>
              <a:ext cx="127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7" name="Oval 22"/>
            <p:cNvSpPr>
              <a:spLocks noChangeArrowheads="1"/>
            </p:cNvSpPr>
            <p:nvPr/>
          </p:nvSpPr>
          <p:spPr bwMode="auto">
            <a:xfrm>
              <a:off x="4293" y="1679"/>
              <a:ext cx="128" cy="72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B22400"/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" name="Oval 23"/>
            <p:cNvSpPr>
              <a:spLocks noChangeArrowheads="1"/>
            </p:cNvSpPr>
            <p:nvPr/>
          </p:nvSpPr>
          <p:spPr bwMode="auto">
            <a:xfrm>
              <a:off x="4421" y="1067"/>
              <a:ext cx="128" cy="72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B22400"/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" name="Oval 24"/>
            <p:cNvSpPr>
              <a:spLocks noChangeArrowheads="1"/>
            </p:cNvSpPr>
            <p:nvPr/>
          </p:nvSpPr>
          <p:spPr bwMode="auto">
            <a:xfrm>
              <a:off x="3845" y="1535"/>
              <a:ext cx="128" cy="72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5200"/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" name="Oval 25"/>
            <p:cNvSpPr>
              <a:spLocks noChangeArrowheads="1"/>
            </p:cNvSpPr>
            <p:nvPr/>
          </p:nvSpPr>
          <p:spPr bwMode="auto">
            <a:xfrm>
              <a:off x="4603" y="1293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5200"/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3" name="ZoneTexte 130"/>
          <p:cNvSpPr txBox="1">
            <a:spLocks noChangeArrowheads="1"/>
          </p:cNvSpPr>
          <p:nvPr/>
        </p:nvSpPr>
        <p:spPr bwMode="auto">
          <a:xfrm>
            <a:off x="5397500" y="3289300"/>
            <a:ext cx="3860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b="1" dirty="0"/>
              <a:t>Small</a:t>
            </a:r>
            <a:r>
              <a:rPr lang="en-US" dirty="0"/>
              <a:t> cross sections (~</a:t>
            </a:r>
            <a:r>
              <a:rPr lang="en-US" dirty="0" err="1"/>
              <a:t>pb</a:t>
            </a:r>
            <a:r>
              <a:rPr lang="en-US" dirty="0"/>
              <a:t>)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b="1" dirty="0"/>
              <a:t>Multi-particle</a:t>
            </a:r>
            <a:r>
              <a:rPr lang="en-US" dirty="0"/>
              <a:t> final state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b="1" dirty="0"/>
              <a:t>4 </a:t>
            </a:r>
            <a:r>
              <a:rPr lang="en-US" b="1" dirty="0" err="1"/>
              <a:t>GPDs</a:t>
            </a:r>
            <a:r>
              <a:rPr lang="en-US" dirty="0"/>
              <a:t> for each quark flavor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b="1" dirty="0"/>
              <a:t>Several observables </a:t>
            </a:r>
            <a:r>
              <a:rPr lang="en-US" dirty="0"/>
              <a:t>needed</a:t>
            </a:r>
          </a:p>
          <a:p>
            <a:pPr>
              <a:buFont typeface="Arial" charset="0"/>
              <a:buChar char="•"/>
            </a:pPr>
            <a:r>
              <a:rPr lang="en-US" dirty="0"/>
              <a:t> Each </a:t>
            </a:r>
            <a:r>
              <a:rPr lang="en-US" dirty="0" err="1"/>
              <a:t>GPD</a:t>
            </a:r>
            <a:r>
              <a:rPr lang="en-US" dirty="0"/>
              <a:t> depends on </a:t>
            </a:r>
            <a:r>
              <a:rPr lang="en-US" b="1" dirty="0"/>
              <a:t>3 variables</a:t>
            </a:r>
          </a:p>
          <a:p>
            <a:endParaRPr lang="en-US" dirty="0"/>
          </a:p>
          <a:p>
            <a:pPr>
              <a:buFontTx/>
              <a:buBlip>
                <a:blip r:embed="rId5"/>
              </a:buBlip>
            </a:pPr>
            <a:r>
              <a:rPr lang="en-US" dirty="0"/>
              <a:t>High-intensity electron beam</a:t>
            </a:r>
            <a:endParaRPr lang="en-US" b="1" dirty="0"/>
          </a:p>
          <a:p>
            <a:pPr>
              <a:buFontTx/>
              <a:buBlip>
                <a:blip r:embed="rId5"/>
              </a:buBlip>
            </a:pPr>
            <a:r>
              <a:rPr lang="en-US" b="1" dirty="0"/>
              <a:t>Large-acceptance </a:t>
            </a:r>
            <a:r>
              <a:rPr lang="en-US" dirty="0"/>
              <a:t>detectors and/or </a:t>
            </a:r>
            <a:r>
              <a:rPr lang="en-US" b="1" dirty="0"/>
              <a:t>high-resolution </a:t>
            </a:r>
            <a:r>
              <a:rPr lang="en-US" dirty="0"/>
              <a:t>detectors working at </a:t>
            </a:r>
            <a:r>
              <a:rPr lang="en-US" b="1" dirty="0"/>
              <a:t>high luminosity </a:t>
            </a:r>
          </a:p>
          <a:p>
            <a:pPr>
              <a:buFontTx/>
              <a:buBlip>
                <a:blip r:embed="rId5"/>
              </a:buBlip>
            </a:pPr>
            <a:r>
              <a:rPr lang="en-US" b="1" dirty="0"/>
              <a:t> Polarized </a:t>
            </a:r>
            <a:r>
              <a:rPr lang="en-US" dirty="0"/>
              <a:t>beam and targets</a:t>
            </a:r>
          </a:p>
        </p:txBody>
      </p:sp>
      <p:grpSp>
        <p:nvGrpSpPr>
          <p:cNvPr id="14" name="Groupe 116"/>
          <p:cNvGrpSpPr>
            <a:grpSpLocks/>
          </p:cNvGrpSpPr>
          <p:nvPr/>
        </p:nvGrpSpPr>
        <p:grpSpPr bwMode="auto">
          <a:xfrm>
            <a:off x="373068" y="3536969"/>
            <a:ext cx="4414838" cy="2305050"/>
            <a:chOff x="336550" y="3073400"/>
            <a:chExt cx="4414838" cy="2305050"/>
          </a:xfrm>
        </p:grpSpPr>
        <p:grpSp>
          <p:nvGrpSpPr>
            <p:cNvPr id="15" name="Group 41"/>
            <p:cNvGrpSpPr>
              <a:grpSpLocks noChangeAspect="1"/>
            </p:cNvGrpSpPr>
            <p:nvPr/>
          </p:nvGrpSpPr>
          <p:grpSpPr bwMode="auto">
            <a:xfrm rot="-2865258">
              <a:off x="1645444" y="3590132"/>
              <a:ext cx="128587" cy="546100"/>
              <a:chOff x="1324" y="1002"/>
              <a:chExt cx="146" cy="462"/>
            </a:xfrm>
          </p:grpSpPr>
          <p:sp>
            <p:nvSpPr>
              <p:cNvPr id="1073" name="Freeform 42"/>
              <p:cNvSpPr>
                <a:spLocks noChangeAspect="1"/>
              </p:cNvSpPr>
              <p:nvPr/>
            </p:nvSpPr>
            <p:spPr bwMode="auto">
              <a:xfrm>
                <a:off x="1326" y="1002"/>
                <a:ext cx="143" cy="75"/>
              </a:xfrm>
              <a:custGeom>
                <a:avLst/>
                <a:gdLst>
                  <a:gd name="T0" fmla="*/ 0 w 143"/>
                  <a:gd name="T1" fmla="*/ 0 h 75"/>
                  <a:gd name="T2" fmla="*/ 0 w 143"/>
                  <a:gd name="T3" fmla="*/ 4 h 75"/>
                  <a:gd name="T4" fmla="*/ 4 w 143"/>
                  <a:gd name="T5" fmla="*/ 7 h 75"/>
                  <a:gd name="T6" fmla="*/ 8 w 143"/>
                  <a:gd name="T7" fmla="*/ 9 h 75"/>
                  <a:gd name="T8" fmla="*/ 12 w 143"/>
                  <a:gd name="T9" fmla="*/ 11 h 75"/>
                  <a:gd name="T10" fmla="*/ 129 w 143"/>
                  <a:gd name="T11" fmla="*/ 58 h 75"/>
                  <a:gd name="T12" fmla="*/ 135 w 143"/>
                  <a:gd name="T13" fmla="*/ 60 h 75"/>
                  <a:gd name="T14" fmla="*/ 139 w 143"/>
                  <a:gd name="T15" fmla="*/ 63 h 75"/>
                  <a:gd name="T16" fmla="*/ 142 w 143"/>
                  <a:gd name="T17" fmla="*/ 65 h 75"/>
                  <a:gd name="T18" fmla="*/ 141 w 143"/>
                  <a:gd name="T19" fmla="*/ 69 h 75"/>
                  <a:gd name="T20" fmla="*/ 141 w 143"/>
                  <a:gd name="T21" fmla="*/ 71 h 75"/>
                  <a:gd name="T22" fmla="*/ 138 w 143"/>
                  <a:gd name="T23" fmla="*/ 74 h 75"/>
                  <a:gd name="T24" fmla="*/ 11 w 143"/>
                  <a:gd name="T25" fmla="*/ 60 h 75"/>
                  <a:gd name="T26" fmla="*/ 10 w 143"/>
                  <a:gd name="T27" fmla="*/ 61 h 75"/>
                  <a:gd name="T28" fmla="*/ 4 w 143"/>
                  <a:gd name="T29" fmla="*/ 59 h 75"/>
                  <a:gd name="T30" fmla="*/ 4 w 143"/>
                  <a:gd name="T31" fmla="*/ 60 h 75"/>
                  <a:gd name="T32" fmla="*/ 2 w 143"/>
                  <a:gd name="T33" fmla="*/ 62 h 75"/>
                  <a:gd name="T34" fmla="*/ 0 w 143"/>
                  <a:gd name="T35" fmla="*/ 65 h 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3"/>
                  <a:gd name="T55" fmla="*/ 0 h 75"/>
                  <a:gd name="T56" fmla="*/ 143 w 143"/>
                  <a:gd name="T57" fmla="*/ 75 h 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3" h="75">
                    <a:moveTo>
                      <a:pt x="0" y="0"/>
                    </a:moveTo>
                    <a:lnTo>
                      <a:pt x="0" y="4"/>
                    </a:lnTo>
                    <a:lnTo>
                      <a:pt x="4" y="7"/>
                    </a:lnTo>
                    <a:lnTo>
                      <a:pt x="8" y="9"/>
                    </a:lnTo>
                    <a:lnTo>
                      <a:pt x="12" y="11"/>
                    </a:lnTo>
                    <a:lnTo>
                      <a:pt x="129" y="58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1" y="69"/>
                    </a:lnTo>
                    <a:lnTo>
                      <a:pt x="141" y="71"/>
                    </a:lnTo>
                    <a:lnTo>
                      <a:pt x="138" y="74"/>
                    </a:lnTo>
                    <a:lnTo>
                      <a:pt x="11" y="60"/>
                    </a:lnTo>
                    <a:lnTo>
                      <a:pt x="10" y="61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2" y="62"/>
                    </a:lnTo>
                    <a:lnTo>
                      <a:pt x="0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Freeform 43"/>
              <p:cNvSpPr>
                <a:spLocks noChangeAspect="1"/>
              </p:cNvSpPr>
              <p:nvPr/>
            </p:nvSpPr>
            <p:spPr bwMode="auto">
              <a:xfrm>
                <a:off x="1324" y="1069"/>
                <a:ext cx="143" cy="72"/>
              </a:xfrm>
              <a:custGeom>
                <a:avLst/>
                <a:gdLst>
                  <a:gd name="T0" fmla="*/ 0 w 143"/>
                  <a:gd name="T1" fmla="*/ 0 h 72"/>
                  <a:gd name="T2" fmla="*/ 1 w 143"/>
                  <a:gd name="T3" fmla="*/ 2 h 72"/>
                  <a:gd name="T4" fmla="*/ 4 w 143"/>
                  <a:gd name="T5" fmla="*/ 4 h 72"/>
                  <a:gd name="T6" fmla="*/ 6 w 143"/>
                  <a:gd name="T7" fmla="*/ 6 h 72"/>
                  <a:gd name="T8" fmla="*/ 10 w 143"/>
                  <a:gd name="T9" fmla="*/ 7 h 72"/>
                  <a:gd name="T10" fmla="*/ 133 w 143"/>
                  <a:gd name="T11" fmla="*/ 57 h 72"/>
                  <a:gd name="T12" fmla="*/ 137 w 143"/>
                  <a:gd name="T13" fmla="*/ 61 h 72"/>
                  <a:gd name="T14" fmla="*/ 140 w 143"/>
                  <a:gd name="T15" fmla="*/ 61 h 72"/>
                  <a:gd name="T16" fmla="*/ 141 w 143"/>
                  <a:gd name="T17" fmla="*/ 65 h 72"/>
                  <a:gd name="T18" fmla="*/ 141 w 143"/>
                  <a:gd name="T19" fmla="*/ 66 h 72"/>
                  <a:gd name="T20" fmla="*/ 142 w 143"/>
                  <a:gd name="T21" fmla="*/ 71 h 72"/>
                  <a:gd name="T22" fmla="*/ 137 w 143"/>
                  <a:gd name="T23" fmla="*/ 71 h 72"/>
                  <a:gd name="T24" fmla="*/ 12 w 143"/>
                  <a:gd name="T25" fmla="*/ 59 h 72"/>
                  <a:gd name="T26" fmla="*/ 7 w 143"/>
                  <a:gd name="T27" fmla="*/ 59 h 72"/>
                  <a:gd name="T28" fmla="*/ 6 w 143"/>
                  <a:gd name="T29" fmla="*/ 59 h 72"/>
                  <a:gd name="T30" fmla="*/ 4 w 143"/>
                  <a:gd name="T31" fmla="*/ 59 h 72"/>
                  <a:gd name="T32" fmla="*/ 1 w 143"/>
                  <a:gd name="T33" fmla="*/ 59 h 72"/>
                  <a:gd name="T34" fmla="*/ 0 w 143"/>
                  <a:gd name="T35" fmla="*/ 61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3"/>
                  <a:gd name="T55" fmla="*/ 0 h 72"/>
                  <a:gd name="T56" fmla="*/ 143 w 14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3" h="72">
                    <a:moveTo>
                      <a:pt x="0" y="0"/>
                    </a:moveTo>
                    <a:lnTo>
                      <a:pt x="1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0" y="7"/>
                    </a:lnTo>
                    <a:lnTo>
                      <a:pt x="133" y="57"/>
                    </a:lnTo>
                    <a:lnTo>
                      <a:pt x="137" y="61"/>
                    </a:lnTo>
                    <a:lnTo>
                      <a:pt x="140" y="61"/>
                    </a:lnTo>
                    <a:lnTo>
                      <a:pt x="141" y="65"/>
                    </a:lnTo>
                    <a:lnTo>
                      <a:pt x="141" y="66"/>
                    </a:lnTo>
                    <a:lnTo>
                      <a:pt x="142" y="71"/>
                    </a:lnTo>
                    <a:lnTo>
                      <a:pt x="137" y="71"/>
                    </a:lnTo>
                    <a:lnTo>
                      <a:pt x="12" y="59"/>
                    </a:lnTo>
                    <a:lnTo>
                      <a:pt x="7" y="59"/>
                    </a:lnTo>
                    <a:lnTo>
                      <a:pt x="6" y="59"/>
                    </a:lnTo>
                    <a:lnTo>
                      <a:pt x="4" y="59"/>
                    </a:lnTo>
                    <a:lnTo>
                      <a:pt x="1" y="59"/>
                    </a:lnTo>
                    <a:lnTo>
                      <a:pt x="0" y="61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Freeform 44"/>
              <p:cNvSpPr>
                <a:spLocks noChangeAspect="1"/>
              </p:cNvSpPr>
              <p:nvPr/>
            </p:nvSpPr>
            <p:spPr bwMode="auto">
              <a:xfrm>
                <a:off x="1326" y="1131"/>
                <a:ext cx="144" cy="76"/>
              </a:xfrm>
              <a:custGeom>
                <a:avLst/>
                <a:gdLst>
                  <a:gd name="T0" fmla="*/ 0 w 144"/>
                  <a:gd name="T1" fmla="*/ 0 h 76"/>
                  <a:gd name="T2" fmla="*/ 0 w 144"/>
                  <a:gd name="T3" fmla="*/ 3 h 76"/>
                  <a:gd name="T4" fmla="*/ 2 w 144"/>
                  <a:gd name="T5" fmla="*/ 7 h 76"/>
                  <a:gd name="T6" fmla="*/ 7 w 144"/>
                  <a:gd name="T7" fmla="*/ 9 h 76"/>
                  <a:gd name="T8" fmla="*/ 10 w 144"/>
                  <a:gd name="T9" fmla="*/ 11 h 76"/>
                  <a:gd name="T10" fmla="*/ 133 w 144"/>
                  <a:gd name="T11" fmla="*/ 59 h 76"/>
                  <a:gd name="T12" fmla="*/ 136 w 144"/>
                  <a:gd name="T13" fmla="*/ 63 h 76"/>
                  <a:gd name="T14" fmla="*/ 139 w 144"/>
                  <a:gd name="T15" fmla="*/ 65 h 76"/>
                  <a:gd name="T16" fmla="*/ 143 w 144"/>
                  <a:gd name="T17" fmla="*/ 67 h 76"/>
                  <a:gd name="T18" fmla="*/ 143 w 144"/>
                  <a:gd name="T19" fmla="*/ 71 h 76"/>
                  <a:gd name="T20" fmla="*/ 141 w 144"/>
                  <a:gd name="T21" fmla="*/ 74 h 76"/>
                  <a:gd name="T22" fmla="*/ 138 w 144"/>
                  <a:gd name="T23" fmla="*/ 75 h 76"/>
                  <a:gd name="T24" fmla="*/ 9 w 144"/>
                  <a:gd name="T25" fmla="*/ 63 h 76"/>
                  <a:gd name="T26" fmla="*/ 6 w 144"/>
                  <a:gd name="T27" fmla="*/ 62 h 76"/>
                  <a:gd name="T28" fmla="*/ 6 w 144"/>
                  <a:gd name="T29" fmla="*/ 63 h 76"/>
                  <a:gd name="T30" fmla="*/ 3 w 144"/>
                  <a:gd name="T31" fmla="*/ 62 h 76"/>
                  <a:gd name="T32" fmla="*/ 0 w 144"/>
                  <a:gd name="T33" fmla="*/ 64 h 76"/>
                  <a:gd name="T34" fmla="*/ 0 w 144"/>
                  <a:gd name="T35" fmla="*/ 66 h 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4"/>
                  <a:gd name="T55" fmla="*/ 0 h 76"/>
                  <a:gd name="T56" fmla="*/ 144 w 144"/>
                  <a:gd name="T57" fmla="*/ 76 h 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4" h="76">
                    <a:moveTo>
                      <a:pt x="0" y="0"/>
                    </a:moveTo>
                    <a:lnTo>
                      <a:pt x="0" y="3"/>
                    </a:lnTo>
                    <a:lnTo>
                      <a:pt x="2" y="7"/>
                    </a:lnTo>
                    <a:lnTo>
                      <a:pt x="7" y="9"/>
                    </a:lnTo>
                    <a:lnTo>
                      <a:pt x="10" y="11"/>
                    </a:lnTo>
                    <a:lnTo>
                      <a:pt x="133" y="59"/>
                    </a:lnTo>
                    <a:lnTo>
                      <a:pt x="136" y="63"/>
                    </a:lnTo>
                    <a:lnTo>
                      <a:pt x="139" y="65"/>
                    </a:lnTo>
                    <a:lnTo>
                      <a:pt x="143" y="67"/>
                    </a:lnTo>
                    <a:lnTo>
                      <a:pt x="143" y="71"/>
                    </a:lnTo>
                    <a:lnTo>
                      <a:pt x="141" y="74"/>
                    </a:lnTo>
                    <a:lnTo>
                      <a:pt x="138" y="75"/>
                    </a:lnTo>
                    <a:lnTo>
                      <a:pt x="9" y="63"/>
                    </a:lnTo>
                    <a:lnTo>
                      <a:pt x="6" y="62"/>
                    </a:lnTo>
                    <a:lnTo>
                      <a:pt x="6" y="63"/>
                    </a:lnTo>
                    <a:lnTo>
                      <a:pt x="3" y="62"/>
                    </a:lnTo>
                    <a:lnTo>
                      <a:pt x="0" y="64"/>
                    </a:lnTo>
                    <a:lnTo>
                      <a:pt x="0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Freeform 45"/>
              <p:cNvSpPr>
                <a:spLocks noChangeAspect="1"/>
              </p:cNvSpPr>
              <p:nvPr/>
            </p:nvSpPr>
            <p:spPr bwMode="auto">
              <a:xfrm>
                <a:off x="1325" y="1202"/>
                <a:ext cx="144" cy="70"/>
              </a:xfrm>
              <a:custGeom>
                <a:avLst/>
                <a:gdLst>
                  <a:gd name="T0" fmla="*/ 0 w 144"/>
                  <a:gd name="T1" fmla="*/ 0 h 70"/>
                  <a:gd name="T2" fmla="*/ 0 w 144"/>
                  <a:gd name="T3" fmla="*/ 0 h 70"/>
                  <a:gd name="T4" fmla="*/ 4 w 144"/>
                  <a:gd name="T5" fmla="*/ 4 h 70"/>
                  <a:gd name="T6" fmla="*/ 6 w 144"/>
                  <a:gd name="T7" fmla="*/ 6 h 70"/>
                  <a:gd name="T8" fmla="*/ 11 w 144"/>
                  <a:gd name="T9" fmla="*/ 7 h 70"/>
                  <a:gd name="T10" fmla="*/ 131 w 144"/>
                  <a:gd name="T11" fmla="*/ 54 h 70"/>
                  <a:gd name="T12" fmla="*/ 136 w 144"/>
                  <a:gd name="T13" fmla="*/ 58 h 70"/>
                  <a:gd name="T14" fmla="*/ 139 w 144"/>
                  <a:gd name="T15" fmla="*/ 59 h 70"/>
                  <a:gd name="T16" fmla="*/ 143 w 144"/>
                  <a:gd name="T17" fmla="*/ 63 h 70"/>
                  <a:gd name="T18" fmla="*/ 143 w 144"/>
                  <a:gd name="T19" fmla="*/ 66 h 70"/>
                  <a:gd name="T20" fmla="*/ 140 w 144"/>
                  <a:gd name="T21" fmla="*/ 69 h 70"/>
                  <a:gd name="T22" fmla="*/ 138 w 144"/>
                  <a:gd name="T23" fmla="*/ 69 h 70"/>
                  <a:gd name="T24" fmla="*/ 11 w 144"/>
                  <a:gd name="T25" fmla="*/ 57 h 70"/>
                  <a:gd name="T26" fmla="*/ 7 w 144"/>
                  <a:gd name="T27" fmla="*/ 58 h 70"/>
                  <a:gd name="T28" fmla="*/ 4 w 144"/>
                  <a:gd name="T29" fmla="*/ 57 h 70"/>
                  <a:gd name="T30" fmla="*/ 1 w 144"/>
                  <a:gd name="T31" fmla="*/ 57 h 70"/>
                  <a:gd name="T32" fmla="*/ 1 w 144"/>
                  <a:gd name="T33" fmla="*/ 59 h 70"/>
                  <a:gd name="T34" fmla="*/ 0 w 144"/>
                  <a:gd name="T35" fmla="*/ 62 h 7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4"/>
                  <a:gd name="T55" fmla="*/ 0 h 70"/>
                  <a:gd name="T56" fmla="*/ 144 w 144"/>
                  <a:gd name="T57" fmla="*/ 70 h 7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4" h="70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31" y="54"/>
                    </a:lnTo>
                    <a:lnTo>
                      <a:pt x="136" y="58"/>
                    </a:lnTo>
                    <a:lnTo>
                      <a:pt x="139" y="59"/>
                    </a:lnTo>
                    <a:lnTo>
                      <a:pt x="143" y="63"/>
                    </a:lnTo>
                    <a:lnTo>
                      <a:pt x="143" y="66"/>
                    </a:lnTo>
                    <a:lnTo>
                      <a:pt x="140" y="69"/>
                    </a:lnTo>
                    <a:lnTo>
                      <a:pt x="138" y="69"/>
                    </a:lnTo>
                    <a:lnTo>
                      <a:pt x="11" y="57"/>
                    </a:lnTo>
                    <a:lnTo>
                      <a:pt x="7" y="58"/>
                    </a:lnTo>
                    <a:lnTo>
                      <a:pt x="4" y="57"/>
                    </a:lnTo>
                    <a:lnTo>
                      <a:pt x="1" y="57"/>
                    </a:lnTo>
                    <a:lnTo>
                      <a:pt x="1" y="59"/>
                    </a:lnTo>
                    <a:lnTo>
                      <a:pt x="0" y="62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Freeform 46"/>
              <p:cNvSpPr>
                <a:spLocks noChangeAspect="1"/>
              </p:cNvSpPr>
              <p:nvPr/>
            </p:nvSpPr>
            <p:spPr bwMode="auto">
              <a:xfrm>
                <a:off x="1327" y="1260"/>
                <a:ext cx="142" cy="76"/>
              </a:xfrm>
              <a:custGeom>
                <a:avLst/>
                <a:gdLst>
                  <a:gd name="T0" fmla="*/ 0 w 142"/>
                  <a:gd name="T1" fmla="*/ 0 h 76"/>
                  <a:gd name="T2" fmla="*/ 0 w 142"/>
                  <a:gd name="T3" fmla="*/ 4 h 76"/>
                  <a:gd name="T4" fmla="*/ 3 w 142"/>
                  <a:gd name="T5" fmla="*/ 7 h 76"/>
                  <a:gd name="T6" fmla="*/ 6 w 142"/>
                  <a:gd name="T7" fmla="*/ 8 h 76"/>
                  <a:gd name="T8" fmla="*/ 11 w 142"/>
                  <a:gd name="T9" fmla="*/ 11 h 76"/>
                  <a:gd name="T10" fmla="*/ 132 w 142"/>
                  <a:gd name="T11" fmla="*/ 61 h 76"/>
                  <a:gd name="T12" fmla="*/ 137 w 142"/>
                  <a:gd name="T13" fmla="*/ 64 h 76"/>
                  <a:gd name="T14" fmla="*/ 137 w 142"/>
                  <a:gd name="T15" fmla="*/ 65 h 76"/>
                  <a:gd name="T16" fmla="*/ 140 w 142"/>
                  <a:gd name="T17" fmla="*/ 68 h 76"/>
                  <a:gd name="T18" fmla="*/ 141 w 142"/>
                  <a:gd name="T19" fmla="*/ 71 h 76"/>
                  <a:gd name="T20" fmla="*/ 139 w 142"/>
                  <a:gd name="T21" fmla="*/ 74 h 76"/>
                  <a:gd name="T22" fmla="*/ 136 w 142"/>
                  <a:gd name="T23" fmla="*/ 75 h 76"/>
                  <a:gd name="T24" fmla="*/ 11 w 142"/>
                  <a:gd name="T25" fmla="*/ 62 h 76"/>
                  <a:gd name="T26" fmla="*/ 8 w 142"/>
                  <a:gd name="T27" fmla="*/ 62 h 76"/>
                  <a:gd name="T28" fmla="*/ 6 w 142"/>
                  <a:gd name="T29" fmla="*/ 62 h 76"/>
                  <a:gd name="T30" fmla="*/ 4 w 142"/>
                  <a:gd name="T31" fmla="*/ 62 h 76"/>
                  <a:gd name="T32" fmla="*/ 2 w 142"/>
                  <a:gd name="T33" fmla="*/ 63 h 76"/>
                  <a:gd name="T34" fmla="*/ 2 w 142"/>
                  <a:gd name="T35" fmla="*/ 66 h 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2"/>
                  <a:gd name="T55" fmla="*/ 0 h 76"/>
                  <a:gd name="T56" fmla="*/ 142 w 142"/>
                  <a:gd name="T57" fmla="*/ 76 h 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2" h="76">
                    <a:moveTo>
                      <a:pt x="0" y="0"/>
                    </a:moveTo>
                    <a:lnTo>
                      <a:pt x="0" y="4"/>
                    </a:lnTo>
                    <a:lnTo>
                      <a:pt x="3" y="7"/>
                    </a:lnTo>
                    <a:lnTo>
                      <a:pt x="6" y="8"/>
                    </a:lnTo>
                    <a:lnTo>
                      <a:pt x="11" y="11"/>
                    </a:lnTo>
                    <a:lnTo>
                      <a:pt x="132" y="61"/>
                    </a:lnTo>
                    <a:lnTo>
                      <a:pt x="137" y="64"/>
                    </a:lnTo>
                    <a:lnTo>
                      <a:pt x="137" y="65"/>
                    </a:lnTo>
                    <a:lnTo>
                      <a:pt x="140" y="68"/>
                    </a:lnTo>
                    <a:lnTo>
                      <a:pt x="141" y="71"/>
                    </a:lnTo>
                    <a:lnTo>
                      <a:pt x="139" y="74"/>
                    </a:lnTo>
                    <a:lnTo>
                      <a:pt x="136" y="75"/>
                    </a:lnTo>
                    <a:lnTo>
                      <a:pt x="11" y="62"/>
                    </a:lnTo>
                    <a:lnTo>
                      <a:pt x="8" y="62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2" y="63"/>
                    </a:lnTo>
                    <a:lnTo>
                      <a:pt x="2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47"/>
              <p:cNvSpPr>
                <a:spLocks noChangeAspect="1"/>
              </p:cNvSpPr>
              <p:nvPr/>
            </p:nvSpPr>
            <p:spPr bwMode="auto">
              <a:xfrm>
                <a:off x="1326" y="1328"/>
                <a:ext cx="142" cy="74"/>
              </a:xfrm>
              <a:custGeom>
                <a:avLst/>
                <a:gdLst>
                  <a:gd name="T0" fmla="*/ 0 w 142"/>
                  <a:gd name="T1" fmla="*/ 0 h 74"/>
                  <a:gd name="T2" fmla="*/ 2 w 142"/>
                  <a:gd name="T3" fmla="*/ 2 h 74"/>
                  <a:gd name="T4" fmla="*/ 4 w 142"/>
                  <a:gd name="T5" fmla="*/ 4 h 74"/>
                  <a:gd name="T6" fmla="*/ 4 w 142"/>
                  <a:gd name="T7" fmla="*/ 5 h 74"/>
                  <a:gd name="T8" fmla="*/ 10 w 142"/>
                  <a:gd name="T9" fmla="*/ 8 h 74"/>
                  <a:gd name="T10" fmla="*/ 129 w 142"/>
                  <a:gd name="T11" fmla="*/ 57 h 74"/>
                  <a:gd name="T12" fmla="*/ 136 w 142"/>
                  <a:gd name="T13" fmla="*/ 59 h 74"/>
                  <a:gd name="T14" fmla="*/ 138 w 142"/>
                  <a:gd name="T15" fmla="*/ 62 h 74"/>
                  <a:gd name="T16" fmla="*/ 139 w 142"/>
                  <a:gd name="T17" fmla="*/ 66 h 74"/>
                  <a:gd name="T18" fmla="*/ 141 w 142"/>
                  <a:gd name="T19" fmla="*/ 68 h 74"/>
                  <a:gd name="T20" fmla="*/ 140 w 142"/>
                  <a:gd name="T21" fmla="*/ 70 h 74"/>
                  <a:gd name="T22" fmla="*/ 136 w 142"/>
                  <a:gd name="T23" fmla="*/ 73 h 74"/>
                  <a:gd name="T24" fmla="*/ 12 w 142"/>
                  <a:gd name="T25" fmla="*/ 59 h 74"/>
                  <a:gd name="T26" fmla="*/ 8 w 142"/>
                  <a:gd name="T27" fmla="*/ 59 h 74"/>
                  <a:gd name="T28" fmla="*/ 4 w 142"/>
                  <a:gd name="T29" fmla="*/ 59 h 74"/>
                  <a:gd name="T30" fmla="*/ 3 w 142"/>
                  <a:gd name="T31" fmla="*/ 59 h 74"/>
                  <a:gd name="T32" fmla="*/ 3 w 142"/>
                  <a:gd name="T33" fmla="*/ 61 h 74"/>
                  <a:gd name="T34" fmla="*/ 2 w 142"/>
                  <a:gd name="T35" fmla="*/ 64 h 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2"/>
                  <a:gd name="T55" fmla="*/ 0 h 74"/>
                  <a:gd name="T56" fmla="*/ 142 w 142"/>
                  <a:gd name="T57" fmla="*/ 74 h 7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2" h="74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10" y="8"/>
                    </a:lnTo>
                    <a:lnTo>
                      <a:pt x="129" y="57"/>
                    </a:lnTo>
                    <a:lnTo>
                      <a:pt x="136" y="59"/>
                    </a:lnTo>
                    <a:lnTo>
                      <a:pt x="138" y="62"/>
                    </a:lnTo>
                    <a:lnTo>
                      <a:pt x="139" y="66"/>
                    </a:lnTo>
                    <a:lnTo>
                      <a:pt x="141" y="68"/>
                    </a:lnTo>
                    <a:lnTo>
                      <a:pt x="140" y="70"/>
                    </a:lnTo>
                    <a:lnTo>
                      <a:pt x="136" y="73"/>
                    </a:lnTo>
                    <a:lnTo>
                      <a:pt x="12" y="59"/>
                    </a:lnTo>
                    <a:lnTo>
                      <a:pt x="8" y="59"/>
                    </a:lnTo>
                    <a:lnTo>
                      <a:pt x="4" y="59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2" y="64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48"/>
              <p:cNvSpPr>
                <a:spLocks noChangeAspect="1"/>
              </p:cNvSpPr>
              <p:nvPr/>
            </p:nvSpPr>
            <p:spPr bwMode="auto">
              <a:xfrm>
                <a:off x="1326" y="1391"/>
                <a:ext cx="142" cy="73"/>
              </a:xfrm>
              <a:custGeom>
                <a:avLst/>
                <a:gdLst>
                  <a:gd name="T0" fmla="*/ 0 w 142"/>
                  <a:gd name="T1" fmla="*/ 0 h 73"/>
                  <a:gd name="T2" fmla="*/ 0 w 142"/>
                  <a:gd name="T3" fmla="*/ 3 h 73"/>
                  <a:gd name="T4" fmla="*/ 1 w 142"/>
                  <a:gd name="T5" fmla="*/ 7 h 73"/>
                  <a:gd name="T6" fmla="*/ 5 w 142"/>
                  <a:gd name="T7" fmla="*/ 9 h 73"/>
                  <a:gd name="T8" fmla="*/ 11 w 142"/>
                  <a:gd name="T9" fmla="*/ 10 h 73"/>
                  <a:gd name="T10" fmla="*/ 129 w 142"/>
                  <a:gd name="T11" fmla="*/ 59 h 73"/>
                  <a:gd name="T12" fmla="*/ 137 w 142"/>
                  <a:gd name="T13" fmla="*/ 61 h 73"/>
                  <a:gd name="T14" fmla="*/ 138 w 142"/>
                  <a:gd name="T15" fmla="*/ 63 h 73"/>
                  <a:gd name="T16" fmla="*/ 141 w 142"/>
                  <a:gd name="T17" fmla="*/ 67 h 73"/>
                  <a:gd name="T18" fmla="*/ 141 w 142"/>
                  <a:gd name="T19" fmla="*/ 69 h 73"/>
                  <a:gd name="T20" fmla="*/ 140 w 142"/>
                  <a:gd name="T21" fmla="*/ 72 h 73"/>
                  <a:gd name="T22" fmla="*/ 135 w 142"/>
                  <a:gd name="T23" fmla="*/ 72 h 73"/>
                  <a:gd name="T24" fmla="*/ 73 w 142"/>
                  <a:gd name="T25" fmla="*/ 65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2"/>
                  <a:gd name="T40" fmla="*/ 0 h 73"/>
                  <a:gd name="T41" fmla="*/ 142 w 142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2" h="73">
                    <a:moveTo>
                      <a:pt x="0" y="0"/>
                    </a:moveTo>
                    <a:lnTo>
                      <a:pt x="0" y="3"/>
                    </a:lnTo>
                    <a:lnTo>
                      <a:pt x="1" y="7"/>
                    </a:lnTo>
                    <a:lnTo>
                      <a:pt x="5" y="9"/>
                    </a:lnTo>
                    <a:lnTo>
                      <a:pt x="11" y="10"/>
                    </a:lnTo>
                    <a:lnTo>
                      <a:pt x="129" y="59"/>
                    </a:lnTo>
                    <a:lnTo>
                      <a:pt x="137" y="61"/>
                    </a:lnTo>
                    <a:lnTo>
                      <a:pt x="138" y="63"/>
                    </a:lnTo>
                    <a:lnTo>
                      <a:pt x="141" y="67"/>
                    </a:lnTo>
                    <a:lnTo>
                      <a:pt x="141" y="69"/>
                    </a:lnTo>
                    <a:lnTo>
                      <a:pt x="140" y="72"/>
                    </a:lnTo>
                    <a:lnTo>
                      <a:pt x="135" y="72"/>
                    </a:lnTo>
                    <a:lnTo>
                      <a:pt x="73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8" name="Line 49"/>
            <p:cNvSpPr>
              <a:spLocks noChangeShapeType="1"/>
            </p:cNvSpPr>
            <p:nvPr/>
          </p:nvSpPr>
          <p:spPr bwMode="auto">
            <a:xfrm flipV="1">
              <a:off x="1638300" y="4052888"/>
              <a:ext cx="322263" cy="684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Line 50"/>
            <p:cNvSpPr>
              <a:spLocks noChangeShapeType="1"/>
            </p:cNvSpPr>
            <p:nvPr/>
          </p:nvSpPr>
          <p:spPr bwMode="auto">
            <a:xfrm rot="18742695" flipV="1">
              <a:off x="2944813" y="4046538"/>
              <a:ext cx="303212" cy="61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Line 51"/>
            <p:cNvSpPr>
              <a:spLocks noChangeShapeType="1"/>
            </p:cNvSpPr>
            <p:nvPr/>
          </p:nvSpPr>
          <p:spPr bwMode="auto">
            <a:xfrm rot="12777622" flipV="1">
              <a:off x="3706813" y="4875213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52"/>
            <p:cNvSpPr>
              <a:spLocks/>
            </p:cNvSpPr>
            <p:nvPr/>
          </p:nvSpPr>
          <p:spPr bwMode="auto">
            <a:xfrm>
              <a:off x="593725" y="3402013"/>
              <a:ext cx="1439863" cy="441325"/>
            </a:xfrm>
            <a:custGeom>
              <a:avLst/>
              <a:gdLst>
                <a:gd name="T0" fmla="*/ 0 w 672"/>
                <a:gd name="T1" fmla="*/ 2147483647 h 144"/>
                <a:gd name="T2" fmla="*/ 2147483647 w 672"/>
                <a:gd name="T3" fmla="*/ 2147483647 h 144"/>
                <a:gd name="T4" fmla="*/ 2147483647 w 672"/>
                <a:gd name="T5" fmla="*/ 0 h 144"/>
                <a:gd name="T6" fmla="*/ 0 60000 65536"/>
                <a:gd name="T7" fmla="*/ 0 60000 65536"/>
                <a:gd name="T8" fmla="*/ 0 60000 65536"/>
                <a:gd name="T9" fmla="*/ 0 w 672"/>
                <a:gd name="T10" fmla="*/ 0 h 144"/>
                <a:gd name="T11" fmla="*/ 672 w 67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144">
                  <a:moveTo>
                    <a:pt x="0" y="144"/>
                  </a:moveTo>
                  <a:lnTo>
                    <a:pt x="432" y="96"/>
                  </a:lnTo>
                  <a:lnTo>
                    <a:pt x="67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Line 54"/>
            <p:cNvSpPr>
              <a:spLocks noChangeShapeType="1"/>
            </p:cNvSpPr>
            <p:nvPr/>
          </p:nvSpPr>
          <p:spPr bwMode="auto">
            <a:xfrm flipV="1">
              <a:off x="665163" y="4927600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Line 55"/>
            <p:cNvSpPr>
              <a:spLocks noChangeShapeType="1"/>
            </p:cNvSpPr>
            <p:nvPr/>
          </p:nvSpPr>
          <p:spPr bwMode="auto">
            <a:xfrm rot="12777622" flipV="1">
              <a:off x="3690938" y="4841875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56"/>
            <p:cNvGrpSpPr>
              <a:grpSpLocks/>
            </p:cNvGrpSpPr>
            <p:nvPr/>
          </p:nvGrpSpPr>
          <p:grpSpPr bwMode="auto">
            <a:xfrm>
              <a:off x="563563" y="3402013"/>
              <a:ext cx="4187825" cy="1814512"/>
              <a:chOff x="243" y="799"/>
              <a:chExt cx="2638" cy="1143"/>
            </a:xfrm>
          </p:grpSpPr>
          <p:sp>
            <p:nvSpPr>
              <p:cNvPr id="1050" name="Line 59"/>
              <p:cNvSpPr>
                <a:spLocks noChangeShapeType="1"/>
              </p:cNvSpPr>
              <p:nvPr/>
            </p:nvSpPr>
            <p:spPr bwMode="auto">
              <a:xfrm flipV="1">
                <a:off x="1123" y="1207"/>
                <a:ext cx="623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0"/>
              <p:cNvGrpSpPr>
                <a:grpSpLocks/>
              </p:cNvGrpSpPr>
              <p:nvPr/>
            </p:nvGrpSpPr>
            <p:grpSpPr bwMode="auto">
              <a:xfrm>
                <a:off x="243" y="856"/>
                <a:ext cx="2410" cy="1086"/>
                <a:chOff x="100" y="798"/>
                <a:chExt cx="2410" cy="1086"/>
              </a:xfrm>
            </p:grpSpPr>
            <p:sp>
              <p:nvSpPr>
                <p:cNvPr id="106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476" y="1026"/>
                  <a:ext cx="3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b="1"/>
                    <a:t>(Q</a:t>
                  </a:r>
                  <a:r>
                    <a:rPr lang="en-US" sz="1600" b="1" baseline="30000"/>
                    <a:t>2</a:t>
                  </a:r>
                  <a:r>
                    <a:rPr lang="en-US" sz="1600" b="1"/>
                    <a:t>)</a:t>
                  </a:r>
                </a:p>
              </p:txBody>
            </p:sp>
            <p:sp>
              <p:nvSpPr>
                <p:cNvPr id="106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00" y="798"/>
                  <a:ext cx="18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e</a:t>
                  </a:r>
                </a:p>
              </p:txBody>
            </p:sp>
            <p:sp>
              <p:nvSpPr>
                <p:cNvPr id="106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295" y="981"/>
                  <a:ext cx="264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>
                      <a:latin typeface="Symbol" pitchFamily="18" charset="2"/>
                    </a:rPr>
                    <a:t>g</a:t>
                  </a:r>
                  <a:r>
                    <a:rPr lang="en-US" sz="2000" b="1"/>
                    <a:t>*</a:t>
                  </a:r>
                </a:p>
              </p:txBody>
            </p:sp>
            <p:grpSp>
              <p:nvGrpSpPr>
                <p:cNvPr id="18" name="Group 64"/>
                <p:cNvGrpSpPr>
                  <a:grpSpLocks/>
                </p:cNvGrpSpPr>
                <p:nvPr/>
              </p:nvGrpSpPr>
              <p:grpSpPr bwMode="auto">
                <a:xfrm>
                  <a:off x="159" y="1500"/>
                  <a:ext cx="2351" cy="384"/>
                  <a:chOff x="159" y="1500"/>
                  <a:chExt cx="2351" cy="384"/>
                </a:xfrm>
              </p:grpSpPr>
              <p:sp>
                <p:nvSpPr>
                  <p:cNvPr id="1065" name="Line 67"/>
                  <p:cNvSpPr>
                    <a:spLocks noChangeShapeType="1"/>
                  </p:cNvSpPr>
                  <p:nvPr/>
                </p:nvSpPr>
                <p:spPr bwMode="auto">
                  <a:xfrm rot="12777622" flipV="1">
                    <a:off x="2078" y="1692"/>
                    <a:ext cx="432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9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159" y="1500"/>
                    <a:ext cx="1935" cy="384"/>
                    <a:chOff x="241" y="746"/>
                    <a:chExt cx="1935" cy="384"/>
                  </a:xfrm>
                </p:grpSpPr>
                <p:grpSp>
                  <p:nvGrpSpPr>
                    <p:cNvPr id="20" name="Group 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1" y="746"/>
                      <a:ext cx="1935" cy="384"/>
                      <a:chOff x="241" y="746"/>
                      <a:chExt cx="1935" cy="384"/>
                    </a:xfrm>
                  </p:grpSpPr>
                  <p:grpSp>
                    <p:nvGrpSpPr>
                      <p:cNvPr id="21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40" y="746"/>
                        <a:ext cx="1536" cy="384"/>
                        <a:chOff x="640" y="746"/>
                        <a:chExt cx="1536" cy="384"/>
                      </a:xfrm>
                    </p:grpSpPr>
                    <p:sp>
                      <p:nvSpPr>
                        <p:cNvPr id="1071" name="Oval 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2" y="746"/>
                          <a:ext cx="1492" cy="384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0000"/>
                            </a:gs>
                            <a:gs pos="100000">
                              <a:srgbClr val="760000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72" name="Text Box 7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40" y="822"/>
                          <a:ext cx="1536" cy="23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spAutoFit/>
                        </a:bodyPr>
                        <a:lstStyle/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b="1">
                              <a:solidFill>
                                <a:schemeClr val="bg1"/>
                              </a:solidFill>
                              <a:cs typeface="Times New Roman" pitchFamily="18" charset="0"/>
                            </a:rPr>
                            <a:t>GPDs (H,H,E,E)</a:t>
                          </a:r>
                        </a:p>
                      </p:txBody>
                    </p:sp>
                  </p:grpSp>
                  <p:sp>
                    <p:nvSpPr>
                      <p:cNvPr id="1070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1" y="968"/>
                        <a:ext cx="432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068" name="Line 7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4" y="986"/>
                      <a:ext cx="432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2" name="Group 79"/>
              <p:cNvGrpSpPr>
                <a:grpSpLocks noChangeAspect="1"/>
              </p:cNvGrpSpPr>
              <p:nvPr/>
            </p:nvGrpSpPr>
            <p:grpSpPr bwMode="auto">
              <a:xfrm rot="2775006">
                <a:off x="1832" y="895"/>
                <a:ext cx="81" cy="344"/>
                <a:chOff x="1324" y="1002"/>
                <a:chExt cx="146" cy="462"/>
              </a:xfrm>
            </p:grpSpPr>
            <p:sp>
              <p:nvSpPr>
                <p:cNvPr id="1054" name="Freeform 80"/>
                <p:cNvSpPr>
                  <a:spLocks noChangeAspect="1"/>
                </p:cNvSpPr>
                <p:nvPr/>
              </p:nvSpPr>
              <p:spPr bwMode="auto">
                <a:xfrm>
                  <a:off x="1326" y="1002"/>
                  <a:ext cx="143" cy="75"/>
                </a:xfrm>
                <a:custGeom>
                  <a:avLst/>
                  <a:gdLst>
                    <a:gd name="T0" fmla="*/ 0 w 143"/>
                    <a:gd name="T1" fmla="*/ 0 h 75"/>
                    <a:gd name="T2" fmla="*/ 0 w 143"/>
                    <a:gd name="T3" fmla="*/ 4 h 75"/>
                    <a:gd name="T4" fmla="*/ 4 w 143"/>
                    <a:gd name="T5" fmla="*/ 7 h 75"/>
                    <a:gd name="T6" fmla="*/ 8 w 143"/>
                    <a:gd name="T7" fmla="*/ 9 h 75"/>
                    <a:gd name="T8" fmla="*/ 12 w 143"/>
                    <a:gd name="T9" fmla="*/ 11 h 75"/>
                    <a:gd name="T10" fmla="*/ 129 w 143"/>
                    <a:gd name="T11" fmla="*/ 58 h 75"/>
                    <a:gd name="T12" fmla="*/ 135 w 143"/>
                    <a:gd name="T13" fmla="*/ 60 h 75"/>
                    <a:gd name="T14" fmla="*/ 139 w 143"/>
                    <a:gd name="T15" fmla="*/ 63 h 75"/>
                    <a:gd name="T16" fmla="*/ 142 w 143"/>
                    <a:gd name="T17" fmla="*/ 65 h 75"/>
                    <a:gd name="T18" fmla="*/ 141 w 143"/>
                    <a:gd name="T19" fmla="*/ 69 h 75"/>
                    <a:gd name="T20" fmla="*/ 141 w 143"/>
                    <a:gd name="T21" fmla="*/ 71 h 75"/>
                    <a:gd name="T22" fmla="*/ 138 w 143"/>
                    <a:gd name="T23" fmla="*/ 74 h 75"/>
                    <a:gd name="T24" fmla="*/ 11 w 143"/>
                    <a:gd name="T25" fmla="*/ 60 h 75"/>
                    <a:gd name="T26" fmla="*/ 10 w 143"/>
                    <a:gd name="T27" fmla="*/ 61 h 75"/>
                    <a:gd name="T28" fmla="*/ 4 w 143"/>
                    <a:gd name="T29" fmla="*/ 59 h 75"/>
                    <a:gd name="T30" fmla="*/ 4 w 143"/>
                    <a:gd name="T31" fmla="*/ 60 h 75"/>
                    <a:gd name="T32" fmla="*/ 2 w 143"/>
                    <a:gd name="T33" fmla="*/ 62 h 75"/>
                    <a:gd name="T34" fmla="*/ 0 w 143"/>
                    <a:gd name="T35" fmla="*/ 65 h 7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3"/>
                    <a:gd name="T55" fmla="*/ 0 h 75"/>
                    <a:gd name="T56" fmla="*/ 143 w 143"/>
                    <a:gd name="T57" fmla="*/ 75 h 7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3" h="75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4" y="7"/>
                      </a:lnTo>
                      <a:lnTo>
                        <a:pt x="8" y="9"/>
                      </a:lnTo>
                      <a:lnTo>
                        <a:pt x="12" y="11"/>
                      </a:lnTo>
                      <a:lnTo>
                        <a:pt x="129" y="58"/>
                      </a:lnTo>
                      <a:lnTo>
                        <a:pt x="135" y="60"/>
                      </a:lnTo>
                      <a:lnTo>
                        <a:pt x="139" y="63"/>
                      </a:lnTo>
                      <a:lnTo>
                        <a:pt x="142" y="65"/>
                      </a:lnTo>
                      <a:lnTo>
                        <a:pt x="141" y="69"/>
                      </a:lnTo>
                      <a:lnTo>
                        <a:pt x="141" y="71"/>
                      </a:lnTo>
                      <a:lnTo>
                        <a:pt x="138" y="74"/>
                      </a:lnTo>
                      <a:lnTo>
                        <a:pt x="11" y="60"/>
                      </a:lnTo>
                      <a:lnTo>
                        <a:pt x="10" y="61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2" y="62"/>
                      </a:lnTo>
                      <a:lnTo>
                        <a:pt x="0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" name="Freeform 81"/>
                <p:cNvSpPr>
                  <a:spLocks noChangeAspect="1"/>
                </p:cNvSpPr>
                <p:nvPr/>
              </p:nvSpPr>
              <p:spPr bwMode="auto">
                <a:xfrm>
                  <a:off x="1324" y="1069"/>
                  <a:ext cx="143" cy="72"/>
                </a:xfrm>
                <a:custGeom>
                  <a:avLst/>
                  <a:gdLst>
                    <a:gd name="T0" fmla="*/ 0 w 143"/>
                    <a:gd name="T1" fmla="*/ 0 h 72"/>
                    <a:gd name="T2" fmla="*/ 1 w 143"/>
                    <a:gd name="T3" fmla="*/ 2 h 72"/>
                    <a:gd name="T4" fmla="*/ 4 w 143"/>
                    <a:gd name="T5" fmla="*/ 4 h 72"/>
                    <a:gd name="T6" fmla="*/ 6 w 143"/>
                    <a:gd name="T7" fmla="*/ 6 h 72"/>
                    <a:gd name="T8" fmla="*/ 10 w 143"/>
                    <a:gd name="T9" fmla="*/ 7 h 72"/>
                    <a:gd name="T10" fmla="*/ 133 w 143"/>
                    <a:gd name="T11" fmla="*/ 57 h 72"/>
                    <a:gd name="T12" fmla="*/ 137 w 143"/>
                    <a:gd name="T13" fmla="*/ 61 h 72"/>
                    <a:gd name="T14" fmla="*/ 140 w 143"/>
                    <a:gd name="T15" fmla="*/ 61 h 72"/>
                    <a:gd name="T16" fmla="*/ 141 w 143"/>
                    <a:gd name="T17" fmla="*/ 65 h 72"/>
                    <a:gd name="T18" fmla="*/ 141 w 143"/>
                    <a:gd name="T19" fmla="*/ 66 h 72"/>
                    <a:gd name="T20" fmla="*/ 142 w 143"/>
                    <a:gd name="T21" fmla="*/ 71 h 72"/>
                    <a:gd name="T22" fmla="*/ 137 w 143"/>
                    <a:gd name="T23" fmla="*/ 71 h 72"/>
                    <a:gd name="T24" fmla="*/ 12 w 143"/>
                    <a:gd name="T25" fmla="*/ 59 h 72"/>
                    <a:gd name="T26" fmla="*/ 7 w 143"/>
                    <a:gd name="T27" fmla="*/ 59 h 72"/>
                    <a:gd name="T28" fmla="*/ 6 w 143"/>
                    <a:gd name="T29" fmla="*/ 59 h 72"/>
                    <a:gd name="T30" fmla="*/ 4 w 143"/>
                    <a:gd name="T31" fmla="*/ 59 h 72"/>
                    <a:gd name="T32" fmla="*/ 1 w 143"/>
                    <a:gd name="T33" fmla="*/ 59 h 72"/>
                    <a:gd name="T34" fmla="*/ 0 w 143"/>
                    <a:gd name="T35" fmla="*/ 61 h 7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3"/>
                    <a:gd name="T55" fmla="*/ 0 h 72"/>
                    <a:gd name="T56" fmla="*/ 143 w 143"/>
                    <a:gd name="T57" fmla="*/ 72 h 7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3" h="7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0" y="7"/>
                      </a:lnTo>
                      <a:lnTo>
                        <a:pt x="133" y="57"/>
                      </a:lnTo>
                      <a:lnTo>
                        <a:pt x="137" y="61"/>
                      </a:lnTo>
                      <a:lnTo>
                        <a:pt x="140" y="61"/>
                      </a:lnTo>
                      <a:lnTo>
                        <a:pt x="141" y="65"/>
                      </a:lnTo>
                      <a:lnTo>
                        <a:pt x="141" y="66"/>
                      </a:lnTo>
                      <a:lnTo>
                        <a:pt x="142" y="71"/>
                      </a:lnTo>
                      <a:lnTo>
                        <a:pt x="137" y="71"/>
                      </a:lnTo>
                      <a:lnTo>
                        <a:pt x="12" y="59"/>
                      </a:lnTo>
                      <a:lnTo>
                        <a:pt x="7" y="59"/>
                      </a:lnTo>
                      <a:lnTo>
                        <a:pt x="6" y="59"/>
                      </a:lnTo>
                      <a:lnTo>
                        <a:pt x="4" y="59"/>
                      </a:lnTo>
                      <a:lnTo>
                        <a:pt x="1" y="59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" name="Freeform 82"/>
                <p:cNvSpPr>
                  <a:spLocks noChangeAspect="1"/>
                </p:cNvSpPr>
                <p:nvPr/>
              </p:nvSpPr>
              <p:spPr bwMode="auto">
                <a:xfrm>
                  <a:off x="1326" y="1131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0 w 144"/>
                    <a:gd name="T3" fmla="*/ 3 h 76"/>
                    <a:gd name="T4" fmla="*/ 2 w 144"/>
                    <a:gd name="T5" fmla="*/ 7 h 76"/>
                    <a:gd name="T6" fmla="*/ 7 w 144"/>
                    <a:gd name="T7" fmla="*/ 9 h 76"/>
                    <a:gd name="T8" fmla="*/ 10 w 144"/>
                    <a:gd name="T9" fmla="*/ 11 h 76"/>
                    <a:gd name="T10" fmla="*/ 133 w 144"/>
                    <a:gd name="T11" fmla="*/ 59 h 76"/>
                    <a:gd name="T12" fmla="*/ 136 w 144"/>
                    <a:gd name="T13" fmla="*/ 63 h 76"/>
                    <a:gd name="T14" fmla="*/ 139 w 144"/>
                    <a:gd name="T15" fmla="*/ 65 h 76"/>
                    <a:gd name="T16" fmla="*/ 143 w 144"/>
                    <a:gd name="T17" fmla="*/ 67 h 76"/>
                    <a:gd name="T18" fmla="*/ 143 w 144"/>
                    <a:gd name="T19" fmla="*/ 71 h 76"/>
                    <a:gd name="T20" fmla="*/ 141 w 144"/>
                    <a:gd name="T21" fmla="*/ 74 h 76"/>
                    <a:gd name="T22" fmla="*/ 138 w 144"/>
                    <a:gd name="T23" fmla="*/ 75 h 76"/>
                    <a:gd name="T24" fmla="*/ 9 w 144"/>
                    <a:gd name="T25" fmla="*/ 63 h 76"/>
                    <a:gd name="T26" fmla="*/ 6 w 144"/>
                    <a:gd name="T27" fmla="*/ 62 h 76"/>
                    <a:gd name="T28" fmla="*/ 6 w 144"/>
                    <a:gd name="T29" fmla="*/ 63 h 76"/>
                    <a:gd name="T30" fmla="*/ 3 w 144"/>
                    <a:gd name="T31" fmla="*/ 62 h 76"/>
                    <a:gd name="T32" fmla="*/ 0 w 144"/>
                    <a:gd name="T33" fmla="*/ 64 h 76"/>
                    <a:gd name="T34" fmla="*/ 0 w 144"/>
                    <a:gd name="T35" fmla="*/ 66 h 7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4"/>
                    <a:gd name="T55" fmla="*/ 0 h 76"/>
                    <a:gd name="T56" fmla="*/ 144 w 144"/>
                    <a:gd name="T57" fmla="*/ 76 h 7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4" h="7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2" y="7"/>
                      </a:lnTo>
                      <a:lnTo>
                        <a:pt x="7" y="9"/>
                      </a:lnTo>
                      <a:lnTo>
                        <a:pt x="10" y="11"/>
                      </a:lnTo>
                      <a:lnTo>
                        <a:pt x="133" y="59"/>
                      </a:lnTo>
                      <a:lnTo>
                        <a:pt x="136" y="63"/>
                      </a:lnTo>
                      <a:lnTo>
                        <a:pt x="139" y="65"/>
                      </a:lnTo>
                      <a:lnTo>
                        <a:pt x="143" y="67"/>
                      </a:lnTo>
                      <a:lnTo>
                        <a:pt x="143" y="71"/>
                      </a:lnTo>
                      <a:lnTo>
                        <a:pt x="141" y="74"/>
                      </a:lnTo>
                      <a:lnTo>
                        <a:pt x="138" y="75"/>
                      </a:lnTo>
                      <a:lnTo>
                        <a:pt x="9" y="63"/>
                      </a:lnTo>
                      <a:lnTo>
                        <a:pt x="6" y="62"/>
                      </a:lnTo>
                      <a:lnTo>
                        <a:pt x="6" y="63"/>
                      </a:lnTo>
                      <a:lnTo>
                        <a:pt x="3" y="62"/>
                      </a:lnTo>
                      <a:lnTo>
                        <a:pt x="0" y="64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" name="Freeform 83"/>
                <p:cNvSpPr>
                  <a:spLocks noChangeAspect="1"/>
                </p:cNvSpPr>
                <p:nvPr/>
              </p:nvSpPr>
              <p:spPr bwMode="auto">
                <a:xfrm>
                  <a:off x="1325" y="1202"/>
                  <a:ext cx="144" cy="70"/>
                </a:xfrm>
                <a:custGeom>
                  <a:avLst/>
                  <a:gdLst>
                    <a:gd name="T0" fmla="*/ 0 w 144"/>
                    <a:gd name="T1" fmla="*/ 0 h 70"/>
                    <a:gd name="T2" fmla="*/ 0 w 144"/>
                    <a:gd name="T3" fmla="*/ 0 h 70"/>
                    <a:gd name="T4" fmla="*/ 4 w 144"/>
                    <a:gd name="T5" fmla="*/ 4 h 70"/>
                    <a:gd name="T6" fmla="*/ 6 w 144"/>
                    <a:gd name="T7" fmla="*/ 6 h 70"/>
                    <a:gd name="T8" fmla="*/ 11 w 144"/>
                    <a:gd name="T9" fmla="*/ 7 h 70"/>
                    <a:gd name="T10" fmla="*/ 131 w 144"/>
                    <a:gd name="T11" fmla="*/ 54 h 70"/>
                    <a:gd name="T12" fmla="*/ 136 w 144"/>
                    <a:gd name="T13" fmla="*/ 58 h 70"/>
                    <a:gd name="T14" fmla="*/ 139 w 144"/>
                    <a:gd name="T15" fmla="*/ 59 h 70"/>
                    <a:gd name="T16" fmla="*/ 143 w 144"/>
                    <a:gd name="T17" fmla="*/ 63 h 70"/>
                    <a:gd name="T18" fmla="*/ 143 w 144"/>
                    <a:gd name="T19" fmla="*/ 66 h 70"/>
                    <a:gd name="T20" fmla="*/ 140 w 144"/>
                    <a:gd name="T21" fmla="*/ 69 h 70"/>
                    <a:gd name="T22" fmla="*/ 138 w 144"/>
                    <a:gd name="T23" fmla="*/ 69 h 70"/>
                    <a:gd name="T24" fmla="*/ 11 w 144"/>
                    <a:gd name="T25" fmla="*/ 57 h 70"/>
                    <a:gd name="T26" fmla="*/ 7 w 144"/>
                    <a:gd name="T27" fmla="*/ 58 h 70"/>
                    <a:gd name="T28" fmla="*/ 4 w 144"/>
                    <a:gd name="T29" fmla="*/ 57 h 70"/>
                    <a:gd name="T30" fmla="*/ 1 w 144"/>
                    <a:gd name="T31" fmla="*/ 57 h 70"/>
                    <a:gd name="T32" fmla="*/ 1 w 144"/>
                    <a:gd name="T33" fmla="*/ 59 h 70"/>
                    <a:gd name="T34" fmla="*/ 0 w 144"/>
                    <a:gd name="T35" fmla="*/ 62 h 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4"/>
                    <a:gd name="T55" fmla="*/ 0 h 70"/>
                    <a:gd name="T56" fmla="*/ 144 w 144"/>
                    <a:gd name="T57" fmla="*/ 70 h 7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4" h="7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1" y="7"/>
                      </a:lnTo>
                      <a:lnTo>
                        <a:pt x="131" y="54"/>
                      </a:lnTo>
                      <a:lnTo>
                        <a:pt x="136" y="58"/>
                      </a:lnTo>
                      <a:lnTo>
                        <a:pt x="139" y="59"/>
                      </a:lnTo>
                      <a:lnTo>
                        <a:pt x="143" y="63"/>
                      </a:lnTo>
                      <a:lnTo>
                        <a:pt x="143" y="66"/>
                      </a:lnTo>
                      <a:lnTo>
                        <a:pt x="140" y="69"/>
                      </a:lnTo>
                      <a:lnTo>
                        <a:pt x="138" y="69"/>
                      </a:lnTo>
                      <a:lnTo>
                        <a:pt x="11" y="57"/>
                      </a:lnTo>
                      <a:lnTo>
                        <a:pt x="7" y="58"/>
                      </a:lnTo>
                      <a:lnTo>
                        <a:pt x="4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" name="Freeform 84"/>
                <p:cNvSpPr>
                  <a:spLocks noChangeAspect="1"/>
                </p:cNvSpPr>
                <p:nvPr/>
              </p:nvSpPr>
              <p:spPr bwMode="auto">
                <a:xfrm>
                  <a:off x="1327" y="1260"/>
                  <a:ext cx="142" cy="76"/>
                </a:xfrm>
                <a:custGeom>
                  <a:avLst/>
                  <a:gdLst>
                    <a:gd name="T0" fmla="*/ 0 w 142"/>
                    <a:gd name="T1" fmla="*/ 0 h 76"/>
                    <a:gd name="T2" fmla="*/ 0 w 142"/>
                    <a:gd name="T3" fmla="*/ 4 h 76"/>
                    <a:gd name="T4" fmla="*/ 3 w 142"/>
                    <a:gd name="T5" fmla="*/ 7 h 76"/>
                    <a:gd name="T6" fmla="*/ 6 w 142"/>
                    <a:gd name="T7" fmla="*/ 8 h 76"/>
                    <a:gd name="T8" fmla="*/ 11 w 142"/>
                    <a:gd name="T9" fmla="*/ 11 h 76"/>
                    <a:gd name="T10" fmla="*/ 132 w 142"/>
                    <a:gd name="T11" fmla="*/ 61 h 76"/>
                    <a:gd name="T12" fmla="*/ 137 w 142"/>
                    <a:gd name="T13" fmla="*/ 64 h 76"/>
                    <a:gd name="T14" fmla="*/ 137 w 142"/>
                    <a:gd name="T15" fmla="*/ 65 h 76"/>
                    <a:gd name="T16" fmla="*/ 140 w 142"/>
                    <a:gd name="T17" fmla="*/ 68 h 76"/>
                    <a:gd name="T18" fmla="*/ 141 w 142"/>
                    <a:gd name="T19" fmla="*/ 71 h 76"/>
                    <a:gd name="T20" fmla="*/ 139 w 142"/>
                    <a:gd name="T21" fmla="*/ 74 h 76"/>
                    <a:gd name="T22" fmla="*/ 136 w 142"/>
                    <a:gd name="T23" fmla="*/ 75 h 76"/>
                    <a:gd name="T24" fmla="*/ 11 w 142"/>
                    <a:gd name="T25" fmla="*/ 62 h 76"/>
                    <a:gd name="T26" fmla="*/ 8 w 142"/>
                    <a:gd name="T27" fmla="*/ 62 h 76"/>
                    <a:gd name="T28" fmla="*/ 6 w 142"/>
                    <a:gd name="T29" fmla="*/ 62 h 76"/>
                    <a:gd name="T30" fmla="*/ 4 w 142"/>
                    <a:gd name="T31" fmla="*/ 62 h 76"/>
                    <a:gd name="T32" fmla="*/ 2 w 142"/>
                    <a:gd name="T33" fmla="*/ 63 h 76"/>
                    <a:gd name="T34" fmla="*/ 2 w 142"/>
                    <a:gd name="T35" fmla="*/ 66 h 7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2"/>
                    <a:gd name="T55" fmla="*/ 0 h 76"/>
                    <a:gd name="T56" fmla="*/ 142 w 142"/>
                    <a:gd name="T57" fmla="*/ 76 h 7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2" h="76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3" y="7"/>
                      </a:lnTo>
                      <a:lnTo>
                        <a:pt x="6" y="8"/>
                      </a:lnTo>
                      <a:lnTo>
                        <a:pt x="11" y="11"/>
                      </a:lnTo>
                      <a:lnTo>
                        <a:pt x="132" y="61"/>
                      </a:lnTo>
                      <a:lnTo>
                        <a:pt x="137" y="64"/>
                      </a:lnTo>
                      <a:lnTo>
                        <a:pt x="137" y="65"/>
                      </a:lnTo>
                      <a:lnTo>
                        <a:pt x="140" y="68"/>
                      </a:lnTo>
                      <a:lnTo>
                        <a:pt x="141" y="71"/>
                      </a:lnTo>
                      <a:lnTo>
                        <a:pt x="139" y="74"/>
                      </a:lnTo>
                      <a:lnTo>
                        <a:pt x="136" y="75"/>
                      </a:lnTo>
                      <a:lnTo>
                        <a:pt x="11" y="62"/>
                      </a:lnTo>
                      <a:lnTo>
                        <a:pt x="8" y="62"/>
                      </a:lnTo>
                      <a:lnTo>
                        <a:pt x="6" y="62"/>
                      </a:lnTo>
                      <a:lnTo>
                        <a:pt x="4" y="62"/>
                      </a:lnTo>
                      <a:lnTo>
                        <a:pt x="2" y="63"/>
                      </a:lnTo>
                      <a:lnTo>
                        <a:pt x="2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" name="Freeform 85"/>
                <p:cNvSpPr>
                  <a:spLocks noChangeAspect="1"/>
                </p:cNvSpPr>
                <p:nvPr/>
              </p:nvSpPr>
              <p:spPr bwMode="auto">
                <a:xfrm>
                  <a:off x="1326" y="1328"/>
                  <a:ext cx="142" cy="74"/>
                </a:xfrm>
                <a:custGeom>
                  <a:avLst/>
                  <a:gdLst>
                    <a:gd name="T0" fmla="*/ 0 w 142"/>
                    <a:gd name="T1" fmla="*/ 0 h 74"/>
                    <a:gd name="T2" fmla="*/ 2 w 142"/>
                    <a:gd name="T3" fmla="*/ 2 h 74"/>
                    <a:gd name="T4" fmla="*/ 4 w 142"/>
                    <a:gd name="T5" fmla="*/ 4 h 74"/>
                    <a:gd name="T6" fmla="*/ 4 w 142"/>
                    <a:gd name="T7" fmla="*/ 5 h 74"/>
                    <a:gd name="T8" fmla="*/ 10 w 142"/>
                    <a:gd name="T9" fmla="*/ 8 h 74"/>
                    <a:gd name="T10" fmla="*/ 129 w 142"/>
                    <a:gd name="T11" fmla="*/ 57 h 74"/>
                    <a:gd name="T12" fmla="*/ 136 w 142"/>
                    <a:gd name="T13" fmla="*/ 59 h 74"/>
                    <a:gd name="T14" fmla="*/ 138 w 142"/>
                    <a:gd name="T15" fmla="*/ 62 h 74"/>
                    <a:gd name="T16" fmla="*/ 139 w 142"/>
                    <a:gd name="T17" fmla="*/ 66 h 74"/>
                    <a:gd name="T18" fmla="*/ 141 w 142"/>
                    <a:gd name="T19" fmla="*/ 68 h 74"/>
                    <a:gd name="T20" fmla="*/ 140 w 142"/>
                    <a:gd name="T21" fmla="*/ 70 h 74"/>
                    <a:gd name="T22" fmla="*/ 136 w 142"/>
                    <a:gd name="T23" fmla="*/ 73 h 74"/>
                    <a:gd name="T24" fmla="*/ 12 w 142"/>
                    <a:gd name="T25" fmla="*/ 59 h 74"/>
                    <a:gd name="T26" fmla="*/ 8 w 142"/>
                    <a:gd name="T27" fmla="*/ 59 h 74"/>
                    <a:gd name="T28" fmla="*/ 4 w 142"/>
                    <a:gd name="T29" fmla="*/ 59 h 74"/>
                    <a:gd name="T30" fmla="*/ 3 w 142"/>
                    <a:gd name="T31" fmla="*/ 59 h 74"/>
                    <a:gd name="T32" fmla="*/ 3 w 142"/>
                    <a:gd name="T33" fmla="*/ 61 h 74"/>
                    <a:gd name="T34" fmla="*/ 2 w 142"/>
                    <a:gd name="T35" fmla="*/ 64 h 7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2"/>
                    <a:gd name="T55" fmla="*/ 0 h 74"/>
                    <a:gd name="T56" fmla="*/ 142 w 142"/>
                    <a:gd name="T57" fmla="*/ 74 h 7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2" h="7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10" y="8"/>
                      </a:lnTo>
                      <a:lnTo>
                        <a:pt x="129" y="57"/>
                      </a:lnTo>
                      <a:lnTo>
                        <a:pt x="136" y="59"/>
                      </a:lnTo>
                      <a:lnTo>
                        <a:pt x="138" y="62"/>
                      </a:lnTo>
                      <a:lnTo>
                        <a:pt x="139" y="66"/>
                      </a:lnTo>
                      <a:lnTo>
                        <a:pt x="141" y="68"/>
                      </a:lnTo>
                      <a:lnTo>
                        <a:pt x="140" y="70"/>
                      </a:lnTo>
                      <a:lnTo>
                        <a:pt x="136" y="73"/>
                      </a:lnTo>
                      <a:lnTo>
                        <a:pt x="12" y="59"/>
                      </a:lnTo>
                      <a:lnTo>
                        <a:pt x="8" y="59"/>
                      </a:lnTo>
                      <a:lnTo>
                        <a:pt x="4" y="59"/>
                      </a:lnTo>
                      <a:lnTo>
                        <a:pt x="3" y="59"/>
                      </a:lnTo>
                      <a:lnTo>
                        <a:pt x="3" y="61"/>
                      </a:lnTo>
                      <a:lnTo>
                        <a:pt x="2" y="64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" name="Freeform 86"/>
                <p:cNvSpPr>
                  <a:spLocks noChangeAspect="1"/>
                </p:cNvSpPr>
                <p:nvPr/>
              </p:nvSpPr>
              <p:spPr bwMode="auto">
                <a:xfrm>
                  <a:off x="1326" y="1391"/>
                  <a:ext cx="142" cy="73"/>
                </a:xfrm>
                <a:custGeom>
                  <a:avLst/>
                  <a:gdLst>
                    <a:gd name="T0" fmla="*/ 0 w 142"/>
                    <a:gd name="T1" fmla="*/ 0 h 73"/>
                    <a:gd name="T2" fmla="*/ 0 w 142"/>
                    <a:gd name="T3" fmla="*/ 3 h 73"/>
                    <a:gd name="T4" fmla="*/ 1 w 142"/>
                    <a:gd name="T5" fmla="*/ 7 h 73"/>
                    <a:gd name="T6" fmla="*/ 5 w 142"/>
                    <a:gd name="T7" fmla="*/ 9 h 73"/>
                    <a:gd name="T8" fmla="*/ 11 w 142"/>
                    <a:gd name="T9" fmla="*/ 10 h 73"/>
                    <a:gd name="T10" fmla="*/ 129 w 142"/>
                    <a:gd name="T11" fmla="*/ 59 h 73"/>
                    <a:gd name="T12" fmla="*/ 137 w 142"/>
                    <a:gd name="T13" fmla="*/ 61 h 73"/>
                    <a:gd name="T14" fmla="*/ 138 w 142"/>
                    <a:gd name="T15" fmla="*/ 63 h 73"/>
                    <a:gd name="T16" fmla="*/ 141 w 142"/>
                    <a:gd name="T17" fmla="*/ 67 h 73"/>
                    <a:gd name="T18" fmla="*/ 141 w 142"/>
                    <a:gd name="T19" fmla="*/ 69 h 73"/>
                    <a:gd name="T20" fmla="*/ 140 w 142"/>
                    <a:gd name="T21" fmla="*/ 72 h 73"/>
                    <a:gd name="T22" fmla="*/ 135 w 142"/>
                    <a:gd name="T23" fmla="*/ 72 h 73"/>
                    <a:gd name="T24" fmla="*/ 73 w 142"/>
                    <a:gd name="T25" fmla="*/ 65 h 7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2"/>
                    <a:gd name="T40" fmla="*/ 0 h 73"/>
                    <a:gd name="T41" fmla="*/ 142 w 142"/>
                    <a:gd name="T42" fmla="*/ 73 h 7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2" h="7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5" y="9"/>
                      </a:lnTo>
                      <a:lnTo>
                        <a:pt x="11" y="10"/>
                      </a:lnTo>
                      <a:lnTo>
                        <a:pt x="129" y="59"/>
                      </a:lnTo>
                      <a:lnTo>
                        <a:pt x="137" y="61"/>
                      </a:lnTo>
                      <a:lnTo>
                        <a:pt x="138" y="63"/>
                      </a:lnTo>
                      <a:lnTo>
                        <a:pt x="141" y="67"/>
                      </a:lnTo>
                      <a:lnTo>
                        <a:pt x="141" y="69"/>
                      </a:lnTo>
                      <a:lnTo>
                        <a:pt x="140" y="72"/>
                      </a:lnTo>
                      <a:lnTo>
                        <a:pt x="135" y="72"/>
                      </a:lnTo>
                      <a:lnTo>
                        <a:pt x="73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53" name="Text Box 87"/>
              <p:cNvSpPr txBox="1">
                <a:spLocks noChangeArrowheads="1"/>
              </p:cNvSpPr>
              <p:nvPr/>
            </p:nvSpPr>
            <p:spPr bwMode="auto">
              <a:xfrm>
                <a:off x="2018" y="799"/>
                <a:ext cx="86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Symbol" pitchFamily="18" charset="2"/>
                  </a:rPr>
                  <a:t>g </a:t>
                </a:r>
                <a:r>
                  <a:rPr lang="en-US" sz="2000">
                    <a:latin typeface="Symbol" pitchFamily="18" charset="2"/>
                  </a:rPr>
                  <a:t>(</a:t>
                </a:r>
                <a:r>
                  <a:rPr lang="en-US">
                    <a:cs typeface="Times New Roman" pitchFamily="18" charset="0"/>
                  </a:rPr>
                  <a:t>or meson)</a:t>
                </a:r>
              </a:p>
            </p:txBody>
          </p:sp>
        </p:grpSp>
        <p:sp>
          <p:nvSpPr>
            <p:cNvPr id="1045" name="Text Box 88"/>
            <p:cNvSpPr txBox="1">
              <a:spLocks noChangeArrowheads="1"/>
            </p:cNvSpPr>
            <p:nvPr/>
          </p:nvSpPr>
          <p:spPr bwMode="auto">
            <a:xfrm>
              <a:off x="336550" y="5008563"/>
              <a:ext cx="35083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N</a:t>
              </a:r>
            </a:p>
          </p:txBody>
        </p:sp>
        <p:sp>
          <p:nvSpPr>
            <p:cNvPr id="1046" name="Text Box 89"/>
            <p:cNvSpPr txBox="1">
              <a:spLocks noChangeArrowheads="1"/>
            </p:cNvSpPr>
            <p:nvPr/>
          </p:nvSpPr>
          <p:spPr bwMode="auto">
            <a:xfrm>
              <a:off x="4318000" y="4986338"/>
              <a:ext cx="428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N’</a:t>
              </a:r>
            </a:p>
          </p:txBody>
        </p:sp>
        <p:sp>
          <p:nvSpPr>
            <p:cNvPr id="1047" name="Text Box 62"/>
            <p:cNvSpPr txBox="1">
              <a:spLocks noChangeArrowheads="1"/>
            </p:cNvSpPr>
            <p:nvPr/>
          </p:nvSpPr>
          <p:spPr bwMode="auto">
            <a:xfrm>
              <a:off x="1770063" y="3073400"/>
              <a:ext cx="3841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e’</a:t>
              </a:r>
            </a:p>
          </p:txBody>
        </p:sp>
        <p:sp>
          <p:nvSpPr>
            <p:cNvPr id="1048" name="ZoneTexte 71"/>
            <p:cNvSpPr txBox="1">
              <a:spLocks noChangeArrowheads="1"/>
            </p:cNvSpPr>
            <p:nvPr/>
          </p:nvSpPr>
          <p:spPr bwMode="auto">
            <a:xfrm>
              <a:off x="2578100" y="4572000"/>
              <a:ext cx="3095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~</a:t>
              </a:r>
            </a:p>
          </p:txBody>
        </p:sp>
        <p:sp>
          <p:nvSpPr>
            <p:cNvPr id="1049" name="ZoneTexte 71"/>
            <p:cNvSpPr txBox="1">
              <a:spLocks noChangeArrowheads="1"/>
            </p:cNvSpPr>
            <p:nvPr/>
          </p:nvSpPr>
          <p:spPr bwMode="auto">
            <a:xfrm>
              <a:off x="3022600" y="4572000"/>
              <a:ext cx="3095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~</a:t>
              </a:r>
            </a:p>
          </p:txBody>
        </p:sp>
      </p:grpSp>
      <p:pic>
        <p:nvPicPr>
          <p:cNvPr id="117" name="Image 116" descr="irfulogoversion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71414"/>
            <a:ext cx="1500198" cy="674968"/>
          </a:xfrm>
          <a:prstGeom prst="rect">
            <a:avLst/>
          </a:prstGeom>
        </p:spPr>
      </p:pic>
      <p:pic>
        <p:nvPicPr>
          <p:cNvPr id="118" name="Image 117" descr="index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8148" y="75400"/>
            <a:ext cx="1143008" cy="6709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684" b="526"/>
          <a:stretch/>
        </p:blipFill>
        <p:spPr>
          <a:xfrm>
            <a:off x="6126241" y="1501056"/>
            <a:ext cx="2946353" cy="3152080"/>
          </a:xfrm>
          <a:prstGeom prst="rect">
            <a:avLst/>
          </a:prstGeom>
        </p:spPr>
      </p:pic>
      <p:pic>
        <p:nvPicPr>
          <p:cNvPr id="1026" name="Picture 2" descr="http://wwwcompass.cern.ch/Pictures/CompassSetup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4531" y="4867285"/>
            <a:ext cx="3929377" cy="19646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025304" y="6261098"/>
            <a:ext cx="1118696" cy="365125"/>
          </a:xfrm>
        </p:spPr>
        <p:txBody>
          <a:bodyPr/>
          <a:lstStyle/>
          <a:p>
            <a:fld id="{1EB7F70B-AD93-4B3F-A0CD-27F334465A1F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971600" y="347463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COMPASS experiment at CERN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6524" y="986036"/>
            <a:ext cx="90431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QCD studies : </a:t>
            </a:r>
            <a:r>
              <a:rPr lang="en-US" b="1" dirty="0"/>
              <a:t>N</a:t>
            </a:r>
            <a:r>
              <a:rPr lang="en-US" b="1" dirty="0" smtClean="0"/>
              <a:t>ucleon spin     &amp;    3D tomography of the nucleon</a:t>
            </a:r>
          </a:p>
          <a:p>
            <a:r>
              <a:rPr lang="en-US" dirty="0"/>
              <a:t>u</a:t>
            </a:r>
            <a:r>
              <a:rPr lang="en-US" dirty="0" smtClean="0"/>
              <a:t>sing multi purpose setup: various high energy beams 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,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, p…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rgbClr val="C00000"/>
                </a:solidFill>
              </a:rPr>
              <a:t>Main responsibilities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</a:rPr>
              <a:t> Spokesperson </a:t>
            </a:r>
            <a:r>
              <a:rPr lang="en-US" dirty="0" smtClean="0">
                <a:solidFill>
                  <a:srgbClr val="C00000"/>
                </a:solidFill>
              </a:rPr>
              <a:t>of the collaboration (220 physicists, 12 countries)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Analysis coordinator </a:t>
            </a:r>
            <a:endParaRPr lang="en-US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Micromegas</a:t>
            </a:r>
            <a:r>
              <a:rPr lang="en-US" dirty="0">
                <a:solidFill>
                  <a:srgbClr val="C00000"/>
                </a:solidFill>
              </a:rPr>
              <a:t>,</a:t>
            </a:r>
            <a:r>
              <a:rPr lang="en-US" dirty="0" smtClean="0">
                <a:solidFill>
                  <a:srgbClr val="C00000"/>
                </a:solidFill>
              </a:rPr>
              <a:t> large drift chambers.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</a:rPr>
              <a:t> recoil </a:t>
            </a:r>
            <a:r>
              <a:rPr lang="en-US" dirty="0" smtClean="0">
                <a:solidFill>
                  <a:srgbClr val="C00000"/>
                </a:solidFill>
              </a:rPr>
              <a:t>proton detector…</a:t>
            </a:r>
            <a:endParaRPr lang="en-US" dirty="0"/>
          </a:p>
          <a:p>
            <a:endParaRPr lang="en-US" dirty="0"/>
          </a:p>
          <a:p>
            <a:r>
              <a:rPr lang="en-US" b="1" u="sng" dirty="0" smtClean="0"/>
              <a:t>Nucleon Spin</a:t>
            </a:r>
            <a:r>
              <a:rPr lang="en-US" b="1" dirty="0" smtClean="0"/>
              <a:t>: quark and gluon spin contribution</a:t>
            </a:r>
          </a:p>
          <a:p>
            <a:r>
              <a:rPr lang="en-US" dirty="0" smtClean="0"/>
              <a:t>Spin structure functions : extensive measurements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Future: 2015-2018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u="sng" dirty="0" smtClean="0"/>
              <a:t>Nucleon 3D imaging </a:t>
            </a:r>
            <a:r>
              <a:rPr lang="en-US" b="1" dirty="0" smtClean="0"/>
              <a:t>:</a:t>
            </a:r>
            <a:endParaRPr lang="en-US" b="1" dirty="0" smtClean="0">
              <a:sym typeface="Wingdings" panose="05000000000000000000" pitchFamily="2" charset="2"/>
            </a:endParaRPr>
          </a:p>
          <a:p>
            <a:pPr fontAlgn="base">
              <a:spcAft>
                <a:spcPct val="0"/>
              </a:spcAft>
            </a:pPr>
            <a:r>
              <a:rPr lang="en-US" b="1" dirty="0" smtClean="0"/>
              <a:t>-  </a:t>
            </a:r>
            <a:r>
              <a:rPr lang="en-US" b="1" kern="0" dirty="0" smtClean="0"/>
              <a:t>Transverse </a:t>
            </a:r>
            <a:r>
              <a:rPr lang="en-US" b="1" kern="0" dirty="0"/>
              <a:t>Momentum Dependent </a:t>
            </a:r>
            <a:endParaRPr lang="en-US" b="1" kern="0" dirty="0" smtClean="0"/>
          </a:p>
          <a:p>
            <a:pPr fontAlgn="base">
              <a:spcAft>
                <a:spcPct val="0"/>
              </a:spcAft>
            </a:pPr>
            <a:r>
              <a:rPr lang="en-US" b="1" kern="0" dirty="0" smtClean="0"/>
              <a:t>distributions </a:t>
            </a:r>
            <a:r>
              <a:rPr lang="en-US" b="1" kern="0" dirty="0" smtClean="0">
                <a:solidFill>
                  <a:srgbClr val="000000"/>
                </a:solidFill>
              </a:rPr>
              <a:t>via </a:t>
            </a:r>
            <a:r>
              <a:rPr lang="en-US" b="1" kern="0" dirty="0">
                <a:solidFill>
                  <a:srgbClr val="000000"/>
                </a:solidFill>
              </a:rPr>
              <a:t>spin dependent </a:t>
            </a:r>
            <a:r>
              <a:rPr lang="en-US" b="1" kern="0" dirty="0" err="1" smtClean="0">
                <a:solidFill>
                  <a:srgbClr val="000000"/>
                </a:solidFill>
              </a:rPr>
              <a:t>Drell</a:t>
            </a:r>
            <a:r>
              <a:rPr lang="en-US" b="1" kern="0" dirty="0" smtClean="0">
                <a:solidFill>
                  <a:srgbClr val="000000"/>
                </a:solidFill>
              </a:rPr>
              <a:t>-Yan : </a:t>
            </a:r>
          </a:p>
          <a:p>
            <a:pPr fontAlgn="base"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</a:rPr>
              <a:t>first world measurement. </a:t>
            </a:r>
            <a:r>
              <a:rPr lang="en-US" kern="0" dirty="0" smtClean="0">
                <a:solidFill>
                  <a:srgbClr val="000000"/>
                </a:solidFill>
              </a:rPr>
              <a:t>Test of universality </a:t>
            </a:r>
          </a:p>
          <a:p>
            <a:pPr fontAlgn="base">
              <a:spcAft>
                <a:spcPct val="0"/>
              </a:spcAft>
            </a:pPr>
            <a:r>
              <a:rPr lang="en-US" kern="0" dirty="0" smtClean="0">
                <a:solidFill>
                  <a:srgbClr val="000000"/>
                </a:solidFill>
              </a:rPr>
              <a:t>of distributions</a:t>
            </a:r>
          </a:p>
          <a:p>
            <a:pPr marL="285750" indent="-285750" fontAlgn="base">
              <a:spcAft>
                <a:spcPct val="0"/>
              </a:spcAft>
              <a:buFontTx/>
              <a:buChar char="-"/>
            </a:pPr>
            <a:r>
              <a:rPr lang="en-US" b="1" dirty="0" smtClean="0">
                <a:sym typeface="Wingdings" panose="05000000000000000000" pitchFamily="2" charset="2"/>
              </a:rPr>
              <a:t>Exclusive reactions </a:t>
            </a:r>
            <a:r>
              <a:rPr lang="en-US" dirty="0" smtClean="0">
                <a:sym typeface="Wingdings" panose="05000000000000000000" pitchFamily="2" charset="2"/>
              </a:rPr>
              <a:t>Deep Virtual Compton Scattering</a:t>
            </a:r>
          </a:p>
          <a:p>
            <a:pPr fontAlgn="base">
              <a:spcAft>
                <a:spcPct val="0"/>
              </a:spcAft>
            </a:pPr>
            <a:r>
              <a:rPr lang="en-US" dirty="0" smtClean="0">
                <a:sym typeface="Wingdings" panose="05000000000000000000" pitchFamily="2" charset="2"/>
              </a:rPr>
              <a:t> transverse size of the nucleon +  GPDs</a:t>
            </a:r>
          </a:p>
          <a:p>
            <a:pPr fontAlgn="base">
              <a:spcAft>
                <a:spcPct val="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Saclay P.I.</a:t>
            </a:r>
          </a:p>
          <a:p>
            <a:pPr fontAlgn="base">
              <a:spcAft>
                <a:spcPct val="0"/>
              </a:spcAft>
            </a:pP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695336" y="5805264"/>
            <a:ext cx="3384376" cy="1093937"/>
          </a:xfrm>
          <a:prstGeom prst="straightConnector1">
            <a:avLst/>
          </a:prstGeom>
          <a:ln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0341357">
            <a:off x="7432192" y="6304365"/>
            <a:ext cx="647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50m</a:t>
            </a:r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0" y="-25"/>
            <a:ext cx="9139230" cy="96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022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641346" y="2214554"/>
            <a:ext cx="3359150" cy="0"/>
          </a:xfrm>
          <a:prstGeom prst="line">
            <a:avLst/>
          </a:prstGeom>
          <a:noFill/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pic>
        <p:nvPicPr>
          <p:cNvPr id="13" name="Image 3" descr="panda_full_label2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908050"/>
            <a:ext cx="3313113" cy="1968500"/>
          </a:xfrm>
          <a:prstGeom prst="rect">
            <a:avLst/>
          </a:prstGeom>
          <a:noFill/>
          <a:ln w="5715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084888" y="333375"/>
            <a:ext cx="1727200" cy="5334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PANDA</a:t>
            </a:r>
          </a:p>
        </p:txBody>
      </p:sp>
      <p:pic>
        <p:nvPicPr>
          <p:cNvPr id="16" name="Picture 21" descr="ico_d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518047"/>
            <a:ext cx="1577975" cy="1982787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</p:spPr>
      </p:pic>
      <p:grpSp>
        <p:nvGrpSpPr>
          <p:cNvPr id="2" name="Groupe 14"/>
          <p:cNvGrpSpPr>
            <a:grpSpLocks/>
          </p:cNvGrpSpPr>
          <p:nvPr/>
        </p:nvGrpSpPr>
        <p:grpSpPr bwMode="auto">
          <a:xfrm>
            <a:off x="5994398" y="4559322"/>
            <a:ext cx="2627313" cy="1944687"/>
            <a:chOff x="4355976" y="2270745"/>
            <a:chExt cx="4032448" cy="3390503"/>
          </a:xfrm>
        </p:grpSpPr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5976" y="2270745"/>
              <a:ext cx="4032448" cy="3390503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</p:spPr>
        </p:pic>
        <p:sp>
          <p:nvSpPr>
            <p:cNvPr id="19" name="ZoneTexte 8"/>
            <p:cNvSpPr txBox="1">
              <a:spLocks noChangeArrowheads="1"/>
            </p:cNvSpPr>
            <p:nvPr/>
          </p:nvSpPr>
          <p:spPr bwMode="auto">
            <a:xfrm>
              <a:off x="5579111" y="2627786"/>
              <a:ext cx="1610543" cy="597835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002060"/>
                  </a:solidFill>
                  <a:latin typeface="Calibri" pitchFamily="34" charset="0"/>
                  <a:cs typeface="Arial" charset="0"/>
                </a:rPr>
                <a:t>E=3.5 GeV</a:t>
              </a:r>
              <a:endParaRPr lang="fr-FR" sz="1400" b="1">
                <a:solidFill>
                  <a:srgbClr val="002060"/>
                </a:solidFill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20" name="Image 38" descr="ge_gm_newBABAR_without_theory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7856" y="917575"/>
            <a:ext cx="2051050" cy="1962150"/>
          </a:xfrm>
          <a:prstGeom prst="rect">
            <a:avLst/>
          </a:prstGeom>
          <a:solidFill>
            <a:srgbClr val="FFCC00"/>
          </a:solidFill>
          <a:ln w="57150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071" y="2647942"/>
            <a:ext cx="349408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07971" y="4519604"/>
            <a:ext cx="1223963" cy="5334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FAIR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64650" y="4087531"/>
            <a:ext cx="1079947" cy="461665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cs typeface="Arial" charset="0"/>
              </a:rPr>
              <a:t>GSI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359398" y="3981472"/>
            <a:ext cx="1727200" cy="533400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HADES</a:t>
            </a:r>
          </a:p>
        </p:txBody>
      </p:sp>
    </p:spTree>
    <p:extLst>
      <p:ext uri="{BB962C8B-B14F-4D97-AF65-F5344CB8AC3E}">
        <p14:creationId xmlns:p14="http://schemas.microsoft.com/office/powerpoint/2010/main" xmlns="" val="347606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14" descr="she_se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565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278334" y="1000108"/>
            <a:ext cx="1722822" cy="1835130"/>
          </a:xfrm>
          <a:prstGeom prst="rect">
            <a:avLst/>
          </a:prstGeom>
          <a:noFill/>
        </p:spPr>
      </p:pic>
      <p:pic>
        <p:nvPicPr>
          <p:cNvPr id="20" name="Picture 4" descr="Tab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22" b="26683"/>
          <a:stretch>
            <a:fillRect/>
          </a:stretch>
        </p:blipFill>
        <p:spPr bwMode="auto">
          <a:xfrm>
            <a:off x="247288" y="1913111"/>
            <a:ext cx="8083310" cy="411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500250" y="3271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654734" y="425651"/>
            <a:ext cx="2548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 smtClean="0">
                <a:solidFill>
                  <a:srgbClr val="002060"/>
                </a:solidFill>
                <a:latin typeface="Calibri"/>
              </a:rPr>
              <a:t>The quest for extremes</a:t>
            </a:r>
            <a:endParaRPr lang="en-US" sz="2000" i="1" dirty="0">
              <a:solidFill>
                <a:srgbClr val="002060"/>
              </a:solidFill>
              <a:latin typeface="Calibri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857224" y="447242"/>
            <a:ext cx="8215371" cy="17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er 48"/>
          <p:cNvGrpSpPr/>
          <p:nvPr/>
        </p:nvGrpSpPr>
        <p:grpSpPr>
          <a:xfrm>
            <a:off x="1984596" y="2690732"/>
            <a:ext cx="6854606" cy="2245296"/>
            <a:chOff x="1984596" y="2690732"/>
            <a:chExt cx="6854606" cy="2245296"/>
          </a:xfrm>
        </p:grpSpPr>
        <p:sp>
          <p:nvSpPr>
            <p:cNvPr id="21" name="Arc 20"/>
            <p:cNvSpPr/>
            <p:nvPr/>
          </p:nvSpPr>
          <p:spPr>
            <a:xfrm rot="20609058">
              <a:off x="1984596" y="3571544"/>
              <a:ext cx="6816389" cy="1364484"/>
            </a:xfrm>
            <a:prstGeom prst="arc">
              <a:avLst>
                <a:gd name="adj1" fmla="val 12159364"/>
                <a:gd name="adj2" fmla="val 21231055"/>
              </a:avLst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6" name="Forme libre 25"/>
            <p:cNvSpPr/>
            <p:nvPr/>
          </p:nvSpPr>
          <p:spPr>
            <a:xfrm rot="9727433" flipH="1">
              <a:off x="7124559" y="2690732"/>
              <a:ext cx="1714643" cy="1014143"/>
            </a:xfrm>
            <a:custGeom>
              <a:avLst/>
              <a:gdLst>
                <a:gd name="connsiteX0" fmla="*/ 0 w 1512168"/>
                <a:gd name="connsiteY0" fmla="*/ 234026 h 936104"/>
                <a:gd name="connsiteX1" fmla="*/ 1044116 w 1512168"/>
                <a:gd name="connsiteY1" fmla="*/ 234026 h 936104"/>
                <a:gd name="connsiteX2" fmla="*/ 1044116 w 1512168"/>
                <a:gd name="connsiteY2" fmla="*/ 0 h 936104"/>
                <a:gd name="connsiteX3" fmla="*/ 1512168 w 1512168"/>
                <a:gd name="connsiteY3" fmla="*/ 468052 h 936104"/>
                <a:gd name="connsiteX4" fmla="*/ 1044116 w 1512168"/>
                <a:gd name="connsiteY4" fmla="*/ 936104 h 936104"/>
                <a:gd name="connsiteX5" fmla="*/ 1044116 w 1512168"/>
                <a:gd name="connsiteY5" fmla="*/ 702078 h 936104"/>
                <a:gd name="connsiteX6" fmla="*/ 0 w 1512168"/>
                <a:gd name="connsiteY6" fmla="*/ 702078 h 936104"/>
                <a:gd name="connsiteX7" fmla="*/ 0 w 1512168"/>
                <a:gd name="connsiteY7" fmla="*/ 234026 h 936104"/>
                <a:gd name="connsiteX0" fmla="*/ 0 w 1512168"/>
                <a:gd name="connsiteY0" fmla="*/ 234026 h 936104"/>
                <a:gd name="connsiteX1" fmla="*/ 1044116 w 1512168"/>
                <a:gd name="connsiteY1" fmla="*/ 234026 h 936104"/>
                <a:gd name="connsiteX2" fmla="*/ 1044116 w 1512168"/>
                <a:gd name="connsiteY2" fmla="*/ 0 h 936104"/>
                <a:gd name="connsiteX3" fmla="*/ 1512168 w 1512168"/>
                <a:gd name="connsiteY3" fmla="*/ 468052 h 936104"/>
                <a:gd name="connsiteX4" fmla="*/ 1044116 w 1512168"/>
                <a:gd name="connsiteY4" fmla="*/ 936104 h 936104"/>
                <a:gd name="connsiteX5" fmla="*/ 1044116 w 1512168"/>
                <a:gd name="connsiteY5" fmla="*/ 702078 h 936104"/>
                <a:gd name="connsiteX6" fmla="*/ 0 w 1512168"/>
                <a:gd name="connsiteY6" fmla="*/ 702078 h 936104"/>
                <a:gd name="connsiteX7" fmla="*/ 0 w 1512168"/>
                <a:gd name="connsiteY7" fmla="*/ 234026 h 936104"/>
                <a:gd name="connsiteX0" fmla="*/ 0 w 1512168"/>
                <a:gd name="connsiteY0" fmla="*/ 234026 h 936104"/>
                <a:gd name="connsiteX1" fmla="*/ 1044116 w 1512168"/>
                <a:gd name="connsiteY1" fmla="*/ 234026 h 936104"/>
                <a:gd name="connsiteX2" fmla="*/ 1044116 w 1512168"/>
                <a:gd name="connsiteY2" fmla="*/ 0 h 936104"/>
                <a:gd name="connsiteX3" fmla="*/ 1512168 w 1512168"/>
                <a:gd name="connsiteY3" fmla="*/ 468052 h 936104"/>
                <a:gd name="connsiteX4" fmla="*/ 1044116 w 1512168"/>
                <a:gd name="connsiteY4" fmla="*/ 936104 h 936104"/>
                <a:gd name="connsiteX5" fmla="*/ 1044116 w 1512168"/>
                <a:gd name="connsiteY5" fmla="*/ 702078 h 936104"/>
                <a:gd name="connsiteX6" fmla="*/ 0 w 1512168"/>
                <a:gd name="connsiteY6" fmla="*/ 602686 h 936104"/>
                <a:gd name="connsiteX7" fmla="*/ 0 w 1512168"/>
                <a:gd name="connsiteY7" fmla="*/ 234026 h 936104"/>
                <a:gd name="connsiteX0" fmla="*/ 0 w 1512168"/>
                <a:gd name="connsiteY0" fmla="*/ 422666 h 936104"/>
                <a:gd name="connsiteX1" fmla="*/ 1044116 w 1512168"/>
                <a:gd name="connsiteY1" fmla="*/ 234026 h 936104"/>
                <a:gd name="connsiteX2" fmla="*/ 1044116 w 1512168"/>
                <a:gd name="connsiteY2" fmla="*/ 0 h 936104"/>
                <a:gd name="connsiteX3" fmla="*/ 1512168 w 1512168"/>
                <a:gd name="connsiteY3" fmla="*/ 468052 h 936104"/>
                <a:gd name="connsiteX4" fmla="*/ 1044116 w 1512168"/>
                <a:gd name="connsiteY4" fmla="*/ 936104 h 936104"/>
                <a:gd name="connsiteX5" fmla="*/ 1044116 w 1512168"/>
                <a:gd name="connsiteY5" fmla="*/ 702078 h 936104"/>
                <a:gd name="connsiteX6" fmla="*/ 0 w 1512168"/>
                <a:gd name="connsiteY6" fmla="*/ 602686 h 936104"/>
                <a:gd name="connsiteX7" fmla="*/ 0 w 1512168"/>
                <a:gd name="connsiteY7" fmla="*/ 422666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2168" h="936104">
                  <a:moveTo>
                    <a:pt x="0" y="422666"/>
                  </a:moveTo>
                  <a:lnTo>
                    <a:pt x="1044116" y="234026"/>
                  </a:lnTo>
                  <a:lnTo>
                    <a:pt x="1044116" y="0"/>
                  </a:lnTo>
                  <a:lnTo>
                    <a:pt x="1512168" y="468052"/>
                  </a:lnTo>
                  <a:lnTo>
                    <a:pt x="1044116" y="936104"/>
                  </a:lnTo>
                  <a:lnTo>
                    <a:pt x="1044116" y="702078"/>
                  </a:lnTo>
                  <a:lnTo>
                    <a:pt x="0" y="602686"/>
                  </a:lnTo>
                  <a:lnTo>
                    <a:pt x="0" y="422666"/>
                  </a:lnTo>
                  <a:close/>
                </a:path>
              </a:pathLst>
            </a:custGeom>
            <a:solidFill>
              <a:srgbClr val="FFFF00"/>
            </a:solidFill>
            <a:scene3d>
              <a:camera prst="perspectiveContrastingLeftFacing" fov="3900000">
                <a:rot lat="951103" lon="3237089" rev="21497384"/>
              </a:camera>
              <a:lightRig rig="threePt" dir="t"/>
            </a:scene3d>
            <a:sp3d>
              <a:bevelT w="1270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1" name="ZoneTexte 32"/>
            <p:cNvSpPr txBox="1">
              <a:spLocks noChangeArrowheads="1"/>
            </p:cNvSpPr>
            <p:nvPr/>
          </p:nvSpPr>
          <p:spPr bwMode="auto">
            <a:xfrm rot="20777313">
              <a:off x="4593018" y="2977131"/>
              <a:ext cx="3265984" cy="30777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extremes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in mass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number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" name="Grouper 49"/>
          <p:cNvGrpSpPr/>
          <p:nvPr/>
        </p:nvGrpSpPr>
        <p:grpSpPr>
          <a:xfrm>
            <a:off x="857224" y="3357562"/>
            <a:ext cx="6929486" cy="1214446"/>
            <a:chOff x="857224" y="3357562"/>
            <a:chExt cx="6929486" cy="1214446"/>
          </a:xfrm>
        </p:grpSpPr>
        <p:sp>
          <p:nvSpPr>
            <p:cNvPr id="12" name="ZoneTexte 32"/>
            <p:cNvSpPr txBox="1">
              <a:spLocks noChangeArrowheads="1"/>
            </p:cNvSpPr>
            <p:nvPr/>
          </p:nvSpPr>
          <p:spPr bwMode="auto">
            <a:xfrm>
              <a:off x="5449910" y="4233454"/>
              <a:ext cx="2336800" cy="33855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600" b="1" dirty="0" smtClean="0">
                  <a:solidFill>
                    <a:prstClr val="black"/>
                  </a:solidFill>
                  <a:latin typeface="Calibri"/>
                </a:rPr>
                <a:t>Large neutron </a:t>
              </a:r>
              <a:r>
                <a:rPr lang="fr-FR" sz="1600" b="1" dirty="0" err="1" smtClean="0">
                  <a:solidFill>
                    <a:prstClr val="black"/>
                  </a:solidFill>
                  <a:latin typeface="Calibri"/>
                </a:rPr>
                <a:t>excess</a:t>
              </a:r>
              <a:endParaRPr lang="fr-FR" sz="16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ZoneTexte 32"/>
            <p:cNvSpPr txBox="1">
              <a:spLocks noChangeArrowheads="1"/>
            </p:cNvSpPr>
            <p:nvPr/>
          </p:nvSpPr>
          <p:spPr bwMode="auto">
            <a:xfrm>
              <a:off x="857224" y="3357562"/>
              <a:ext cx="2444328" cy="33855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600" b="1" dirty="0" smtClean="0">
                  <a:solidFill>
                    <a:prstClr val="black"/>
                  </a:solidFill>
                  <a:latin typeface="Calibri"/>
                </a:rPr>
                <a:t>Large proton </a:t>
              </a:r>
              <a:r>
                <a:rPr lang="fr-FR" sz="1600" b="1" dirty="0" err="1" smtClean="0">
                  <a:solidFill>
                    <a:prstClr val="black"/>
                  </a:solidFill>
                  <a:latin typeface="Calibri"/>
                </a:rPr>
                <a:t>excess</a:t>
              </a:r>
              <a:endParaRPr lang="fr-FR" sz="16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er 52"/>
          <p:cNvGrpSpPr/>
          <p:nvPr/>
        </p:nvGrpSpPr>
        <p:grpSpPr>
          <a:xfrm>
            <a:off x="2523393" y="235808"/>
            <a:ext cx="1309727" cy="2864066"/>
            <a:chOff x="2523393" y="235808"/>
            <a:chExt cx="1309727" cy="286406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71675" y="865034"/>
              <a:ext cx="1061445" cy="2234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ZoneTexte 32"/>
            <p:cNvSpPr txBox="1">
              <a:spLocks noChangeArrowheads="1"/>
            </p:cNvSpPr>
            <p:nvPr/>
          </p:nvSpPr>
          <p:spPr bwMode="auto">
            <a:xfrm rot="16200000">
              <a:off x="1673179" y="1086022"/>
              <a:ext cx="2038982" cy="33855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600" b="1" dirty="0" err="1" smtClean="0">
                  <a:solidFill>
                    <a:prstClr val="black"/>
                  </a:solidFill>
                  <a:latin typeface="Calibri"/>
                </a:rPr>
                <a:t>shape</a:t>
              </a:r>
              <a:endParaRPr lang="fr-FR" sz="16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 rot="20745158">
            <a:off x="5003799" y="33909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  <a:latin typeface="Calibri"/>
              </a:rPr>
              <a:t>Noyaux stables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ZoneTexte 16"/>
          <p:cNvSpPr txBox="1"/>
          <p:nvPr/>
        </p:nvSpPr>
        <p:spPr>
          <a:xfrm rot="20664634">
            <a:off x="5948508" y="3530601"/>
            <a:ext cx="138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dirty="0" err="1" smtClean="0">
                <a:solidFill>
                  <a:srgbClr val="000000"/>
                </a:solidFill>
                <a:latin typeface="Calibri"/>
              </a:rPr>
              <a:t>Exotic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Calibri"/>
              </a:rPr>
              <a:t>Nuclei</a:t>
            </a:r>
            <a:endParaRPr lang="fr-FR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" name="Grouper 53"/>
          <p:cNvGrpSpPr/>
          <p:nvPr/>
        </p:nvGrpSpPr>
        <p:grpSpPr>
          <a:xfrm>
            <a:off x="4301393" y="667608"/>
            <a:ext cx="1430544" cy="2179828"/>
            <a:chOff x="4301393" y="667608"/>
            <a:chExt cx="1430544" cy="2179828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89437" y="1811870"/>
              <a:ext cx="1142500" cy="1035566"/>
            </a:xfrm>
            <a:prstGeom prst="rect">
              <a:avLst/>
            </a:prstGeom>
          </p:spPr>
        </p:pic>
        <p:sp>
          <p:nvSpPr>
            <p:cNvPr id="33" name="ZoneTexte 32"/>
            <p:cNvSpPr txBox="1">
              <a:spLocks noChangeArrowheads="1"/>
            </p:cNvSpPr>
            <p:nvPr/>
          </p:nvSpPr>
          <p:spPr bwMode="auto">
            <a:xfrm rot="16200000">
              <a:off x="3451179" y="1517822"/>
              <a:ext cx="2038982" cy="33855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600" b="1" dirty="0" smtClean="0">
                  <a:solidFill>
                    <a:prstClr val="black"/>
                  </a:solidFill>
                  <a:latin typeface="Calibri"/>
                </a:rPr>
                <a:t>spin</a:t>
              </a:r>
              <a:endParaRPr lang="fr-FR" sz="16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7" name="Grouper 54"/>
          <p:cNvGrpSpPr/>
          <p:nvPr/>
        </p:nvGrpSpPr>
        <p:grpSpPr>
          <a:xfrm>
            <a:off x="4622800" y="-50800"/>
            <a:ext cx="1416929" cy="2038982"/>
            <a:chOff x="4622800" y="-50800"/>
            <a:chExt cx="1416929" cy="2038982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6"/>
            <a:srcRect l="52115" t="25294" r="32115" b="31177"/>
            <a:stretch>
              <a:fillRect/>
            </a:stretch>
          </p:blipFill>
          <p:spPr>
            <a:xfrm>
              <a:off x="4622800" y="711200"/>
              <a:ext cx="1041400" cy="939800"/>
            </a:xfrm>
            <a:prstGeom prst="rect">
              <a:avLst/>
            </a:prstGeom>
          </p:spPr>
        </p:pic>
        <p:sp>
          <p:nvSpPr>
            <p:cNvPr id="34" name="ZoneTexte 33"/>
            <p:cNvSpPr txBox="1">
              <a:spLocks noChangeArrowheads="1"/>
            </p:cNvSpPr>
            <p:nvPr/>
          </p:nvSpPr>
          <p:spPr bwMode="auto">
            <a:xfrm rot="16200000">
              <a:off x="4850961" y="799414"/>
              <a:ext cx="2038982" cy="33855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600" b="1" dirty="0" err="1" smtClean="0">
                  <a:solidFill>
                    <a:prstClr val="black"/>
                  </a:solidFill>
                  <a:latin typeface="Calibri"/>
                </a:rPr>
                <a:t>temperature</a:t>
              </a:r>
              <a:endParaRPr lang="fr-FR" sz="16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rouper 51"/>
          <p:cNvGrpSpPr/>
          <p:nvPr/>
        </p:nvGrpSpPr>
        <p:grpSpPr>
          <a:xfrm>
            <a:off x="3844190" y="1099408"/>
            <a:ext cx="391811" cy="2859280"/>
            <a:chOff x="3844190" y="1099408"/>
            <a:chExt cx="391811" cy="2859280"/>
          </a:xfrm>
        </p:grpSpPr>
        <p:sp>
          <p:nvSpPr>
            <p:cNvPr id="14" name="ZoneTexte 32"/>
            <p:cNvSpPr txBox="1">
              <a:spLocks noChangeArrowheads="1"/>
            </p:cNvSpPr>
            <p:nvPr/>
          </p:nvSpPr>
          <p:spPr bwMode="auto">
            <a:xfrm rot="16200000">
              <a:off x="2993976" y="1949622"/>
              <a:ext cx="2038982" cy="33855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600" b="1" dirty="0" smtClean="0">
                  <a:solidFill>
                    <a:prstClr val="black"/>
                  </a:solidFill>
                  <a:latin typeface="Calibri"/>
                </a:rPr>
                <a:t>Les extrêmes…</a:t>
              </a:r>
              <a:endParaRPr lang="fr-FR" sz="16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 rot="5400000" flipH="1" flipV="1">
              <a:off x="3220958" y="2943644"/>
              <a:ext cx="2028286" cy="1801"/>
            </a:xfrm>
            <a:prstGeom prst="straightConnector1">
              <a:avLst/>
            </a:prstGeom>
            <a:ln w="28575">
              <a:solidFill>
                <a:srgbClr val="00206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r 47"/>
          <p:cNvGrpSpPr/>
          <p:nvPr/>
        </p:nvGrpSpPr>
        <p:grpSpPr>
          <a:xfrm>
            <a:off x="545198" y="2866533"/>
            <a:ext cx="6767271" cy="2296562"/>
            <a:chOff x="545198" y="2866533"/>
            <a:chExt cx="6767271" cy="2296562"/>
          </a:xfrm>
        </p:grpSpPr>
        <p:sp>
          <p:nvSpPr>
            <p:cNvPr id="22" name="Arc 21"/>
            <p:cNvSpPr/>
            <p:nvPr/>
          </p:nvSpPr>
          <p:spPr>
            <a:xfrm rot="2007484">
              <a:off x="545198" y="3836908"/>
              <a:ext cx="6767271" cy="1326187"/>
            </a:xfrm>
            <a:prstGeom prst="arc">
              <a:avLst>
                <a:gd name="adj1" fmla="val 12159364"/>
                <a:gd name="adj2" fmla="val 20341728"/>
              </a:avLst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4" name="Forme libre 23"/>
            <p:cNvSpPr/>
            <p:nvPr/>
          </p:nvSpPr>
          <p:spPr>
            <a:xfrm rot="10800000" flipH="1">
              <a:off x="2437911" y="2866533"/>
              <a:ext cx="1306393" cy="780110"/>
            </a:xfrm>
            <a:custGeom>
              <a:avLst/>
              <a:gdLst>
                <a:gd name="connsiteX0" fmla="*/ 0 w 1512168"/>
                <a:gd name="connsiteY0" fmla="*/ 234026 h 936104"/>
                <a:gd name="connsiteX1" fmla="*/ 1044116 w 1512168"/>
                <a:gd name="connsiteY1" fmla="*/ 234026 h 936104"/>
                <a:gd name="connsiteX2" fmla="*/ 1044116 w 1512168"/>
                <a:gd name="connsiteY2" fmla="*/ 0 h 936104"/>
                <a:gd name="connsiteX3" fmla="*/ 1512168 w 1512168"/>
                <a:gd name="connsiteY3" fmla="*/ 468052 h 936104"/>
                <a:gd name="connsiteX4" fmla="*/ 1044116 w 1512168"/>
                <a:gd name="connsiteY4" fmla="*/ 936104 h 936104"/>
                <a:gd name="connsiteX5" fmla="*/ 1044116 w 1512168"/>
                <a:gd name="connsiteY5" fmla="*/ 702078 h 936104"/>
                <a:gd name="connsiteX6" fmla="*/ 0 w 1512168"/>
                <a:gd name="connsiteY6" fmla="*/ 702078 h 936104"/>
                <a:gd name="connsiteX7" fmla="*/ 0 w 1512168"/>
                <a:gd name="connsiteY7" fmla="*/ 234026 h 936104"/>
                <a:gd name="connsiteX0" fmla="*/ 0 w 1512168"/>
                <a:gd name="connsiteY0" fmla="*/ 234026 h 936104"/>
                <a:gd name="connsiteX1" fmla="*/ 1044116 w 1512168"/>
                <a:gd name="connsiteY1" fmla="*/ 234026 h 936104"/>
                <a:gd name="connsiteX2" fmla="*/ 1044116 w 1512168"/>
                <a:gd name="connsiteY2" fmla="*/ 0 h 936104"/>
                <a:gd name="connsiteX3" fmla="*/ 1512168 w 1512168"/>
                <a:gd name="connsiteY3" fmla="*/ 468052 h 936104"/>
                <a:gd name="connsiteX4" fmla="*/ 1044116 w 1512168"/>
                <a:gd name="connsiteY4" fmla="*/ 936104 h 936104"/>
                <a:gd name="connsiteX5" fmla="*/ 1044116 w 1512168"/>
                <a:gd name="connsiteY5" fmla="*/ 702078 h 936104"/>
                <a:gd name="connsiteX6" fmla="*/ 0 w 1512168"/>
                <a:gd name="connsiteY6" fmla="*/ 702078 h 936104"/>
                <a:gd name="connsiteX7" fmla="*/ 0 w 1512168"/>
                <a:gd name="connsiteY7" fmla="*/ 234026 h 936104"/>
                <a:gd name="connsiteX0" fmla="*/ 0 w 1512168"/>
                <a:gd name="connsiteY0" fmla="*/ 234026 h 936104"/>
                <a:gd name="connsiteX1" fmla="*/ 1044116 w 1512168"/>
                <a:gd name="connsiteY1" fmla="*/ 234026 h 936104"/>
                <a:gd name="connsiteX2" fmla="*/ 1044116 w 1512168"/>
                <a:gd name="connsiteY2" fmla="*/ 0 h 936104"/>
                <a:gd name="connsiteX3" fmla="*/ 1512168 w 1512168"/>
                <a:gd name="connsiteY3" fmla="*/ 468052 h 936104"/>
                <a:gd name="connsiteX4" fmla="*/ 1044116 w 1512168"/>
                <a:gd name="connsiteY4" fmla="*/ 936104 h 936104"/>
                <a:gd name="connsiteX5" fmla="*/ 1044116 w 1512168"/>
                <a:gd name="connsiteY5" fmla="*/ 702078 h 936104"/>
                <a:gd name="connsiteX6" fmla="*/ 0 w 1512168"/>
                <a:gd name="connsiteY6" fmla="*/ 602686 h 936104"/>
                <a:gd name="connsiteX7" fmla="*/ 0 w 1512168"/>
                <a:gd name="connsiteY7" fmla="*/ 234026 h 936104"/>
                <a:gd name="connsiteX0" fmla="*/ 0 w 1512168"/>
                <a:gd name="connsiteY0" fmla="*/ 422666 h 936104"/>
                <a:gd name="connsiteX1" fmla="*/ 1044116 w 1512168"/>
                <a:gd name="connsiteY1" fmla="*/ 234026 h 936104"/>
                <a:gd name="connsiteX2" fmla="*/ 1044116 w 1512168"/>
                <a:gd name="connsiteY2" fmla="*/ 0 h 936104"/>
                <a:gd name="connsiteX3" fmla="*/ 1512168 w 1512168"/>
                <a:gd name="connsiteY3" fmla="*/ 468052 h 936104"/>
                <a:gd name="connsiteX4" fmla="*/ 1044116 w 1512168"/>
                <a:gd name="connsiteY4" fmla="*/ 936104 h 936104"/>
                <a:gd name="connsiteX5" fmla="*/ 1044116 w 1512168"/>
                <a:gd name="connsiteY5" fmla="*/ 702078 h 936104"/>
                <a:gd name="connsiteX6" fmla="*/ 0 w 1512168"/>
                <a:gd name="connsiteY6" fmla="*/ 602686 h 936104"/>
                <a:gd name="connsiteX7" fmla="*/ 0 w 1512168"/>
                <a:gd name="connsiteY7" fmla="*/ 422666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2168" h="936104">
                  <a:moveTo>
                    <a:pt x="0" y="422666"/>
                  </a:moveTo>
                  <a:lnTo>
                    <a:pt x="1044116" y="234026"/>
                  </a:lnTo>
                  <a:lnTo>
                    <a:pt x="1044116" y="0"/>
                  </a:lnTo>
                  <a:lnTo>
                    <a:pt x="1512168" y="468052"/>
                  </a:lnTo>
                  <a:lnTo>
                    <a:pt x="1044116" y="936104"/>
                  </a:lnTo>
                  <a:lnTo>
                    <a:pt x="1044116" y="702078"/>
                  </a:lnTo>
                  <a:lnTo>
                    <a:pt x="0" y="602686"/>
                  </a:lnTo>
                  <a:lnTo>
                    <a:pt x="0" y="422666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isometricOffAxis2Top">
                <a:rot lat="18610489" lon="2571119" rev="7313877"/>
              </a:camera>
              <a:lightRig rig="threePt" dir="t"/>
            </a:scene3d>
            <a:sp3d>
              <a:bevelT w="1270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5" name="Forme libre 24"/>
            <p:cNvSpPr/>
            <p:nvPr/>
          </p:nvSpPr>
          <p:spPr>
            <a:xfrm rot="10800000" flipH="1">
              <a:off x="4629749" y="4180020"/>
              <a:ext cx="1388043" cy="858121"/>
            </a:xfrm>
            <a:custGeom>
              <a:avLst/>
              <a:gdLst>
                <a:gd name="connsiteX0" fmla="*/ 0 w 1512168"/>
                <a:gd name="connsiteY0" fmla="*/ 234026 h 936104"/>
                <a:gd name="connsiteX1" fmla="*/ 1044116 w 1512168"/>
                <a:gd name="connsiteY1" fmla="*/ 234026 h 936104"/>
                <a:gd name="connsiteX2" fmla="*/ 1044116 w 1512168"/>
                <a:gd name="connsiteY2" fmla="*/ 0 h 936104"/>
                <a:gd name="connsiteX3" fmla="*/ 1512168 w 1512168"/>
                <a:gd name="connsiteY3" fmla="*/ 468052 h 936104"/>
                <a:gd name="connsiteX4" fmla="*/ 1044116 w 1512168"/>
                <a:gd name="connsiteY4" fmla="*/ 936104 h 936104"/>
                <a:gd name="connsiteX5" fmla="*/ 1044116 w 1512168"/>
                <a:gd name="connsiteY5" fmla="*/ 702078 h 936104"/>
                <a:gd name="connsiteX6" fmla="*/ 0 w 1512168"/>
                <a:gd name="connsiteY6" fmla="*/ 702078 h 936104"/>
                <a:gd name="connsiteX7" fmla="*/ 0 w 1512168"/>
                <a:gd name="connsiteY7" fmla="*/ 234026 h 936104"/>
                <a:gd name="connsiteX0" fmla="*/ 0 w 1512168"/>
                <a:gd name="connsiteY0" fmla="*/ 234026 h 936104"/>
                <a:gd name="connsiteX1" fmla="*/ 1044116 w 1512168"/>
                <a:gd name="connsiteY1" fmla="*/ 234026 h 936104"/>
                <a:gd name="connsiteX2" fmla="*/ 1044116 w 1512168"/>
                <a:gd name="connsiteY2" fmla="*/ 0 h 936104"/>
                <a:gd name="connsiteX3" fmla="*/ 1512168 w 1512168"/>
                <a:gd name="connsiteY3" fmla="*/ 468052 h 936104"/>
                <a:gd name="connsiteX4" fmla="*/ 1044116 w 1512168"/>
                <a:gd name="connsiteY4" fmla="*/ 936104 h 936104"/>
                <a:gd name="connsiteX5" fmla="*/ 1044116 w 1512168"/>
                <a:gd name="connsiteY5" fmla="*/ 702078 h 936104"/>
                <a:gd name="connsiteX6" fmla="*/ 0 w 1512168"/>
                <a:gd name="connsiteY6" fmla="*/ 702078 h 936104"/>
                <a:gd name="connsiteX7" fmla="*/ 0 w 1512168"/>
                <a:gd name="connsiteY7" fmla="*/ 234026 h 936104"/>
                <a:gd name="connsiteX0" fmla="*/ 0 w 1512168"/>
                <a:gd name="connsiteY0" fmla="*/ 234026 h 936104"/>
                <a:gd name="connsiteX1" fmla="*/ 1044116 w 1512168"/>
                <a:gd name="connsiteY1" fmla="*/ 234026 h 936104"/>
                <a:gd name="connsiteX2" fmla="*/ 1044116 w 1512168"/>
                <a:gd name="connsiteY2" fmla="*/ 0 h 936104"/>
                <a:gd name="connsiteX3" fmla="*/ 1512168 w 1512168"/>
                <a:gd name="connsiteY3" fmla="*/ 468052 h 936104"/>
                <a:gd name="connsiteX4" fmla="*/ 1044116 w 1512168"/>
                <a:gd name="connsiteY4" fmla="*/ 936104 h 936104"/>
                <a:gd name="connsiteX5" fmla="*/ 1044116 w 1512168"/>
                <a:gd name="connsiteY5" fmla="*/ 702078 h 936104"/>
                <a:gd name="connsiteX6" fmla="*/ 0 w 1512168"/>
                <a:gd name="connsiteY6" fmla="*/ 602686 h 936104"/>
                <a:gd name="connsiteX7" fmla="*/ 0 w 1512168"/>
                <a:gd name="connsiteY7" fmla="*/ 234026 h 936104"/>
                <a:gd name="connsiteX0" fmla="*/ 0 w 1512168"/>
                <a:gd name="connsiteY0" fmla="*/ 422666 h 936104"/>
                <a:gd name="connsiteX1" fmla="*/ 1044116 w 1512168"/>
                <a:gd name="connsiteY1" fmla="*/ 234026 h 936104"/>
                <a:gd name="connsiteX2" fmla="*/ 1044116 w 1512168"/>
                <a:gd name="connsiteY2" fmla="*/ 0 h 936104"/>
                <a:gd name="connsiteX3" fmla="*/ 1512168 w 1512168"/>
                <a:gd name="connsiteY3" fmla="*/ 468052 h 936104"/>
                <a:gd name="connsiteX4" fmla="*/ 1044116 w 1512168"/>
                <a:gd name="connsiteY4" fmla="*/ 936104 h 936104"/>
                <a:gd name="connsiteX5" fmla="*/ 1044116 w 1512168"/>
                <a:gd name="connsiteY5" fmla="*/ 702078 h 936104"/>
                <a:gd name="connsiteX6" fmla="*/ 0 w 1512168"/>
                <a:gd name="connsiteY6" fmla="*/ 602686 h 936104"/>
                <a:gd name="connsiteX7" fmla="*/ 0 w 1512168"/>
                <a:gd name="connsiteY7" fmla="*/ 422666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2168" h="936104">
                  <a:moveTo>
                    <a:pt x="0" y="422666"/>
                  </a:moveTo>
                  <a:lnTo>
                    <a:pt x="1044116" y="234026"/>
                  </a:lnTo>
                  <a:lnTo>
                    <a:pt x="1044116" y="0"/>
                  </a:lnTo>
                  <a:lnTo>
                    <a:pt x="1512168" y="468052"/>
                  </a:lnTo>
                  <a:lnTo>
                    <a:pt x="1044116" y="936104"/>
                  </a:lnTo>
                  <a:lnTo>
                    <a:pt x="1044116" y="702078"/>
                  </a:lnTo>
                  <a:lnTo>
                    <a:pt x="0" y="602686"/>
                  </a:lnTo>
                  <a:lnTo>
                    <a:pt x="0" y="422666"/>
                  </a:lnTo>
                  <a:close/>
                </a:path>
              </a:pathLst>
            </a:custGeom>
            <a:solidFill>
              <a:srgbClr val="00B0F0"/>
            </a:solidFill>
            <a:scene3d>
              <a:camera prst="isometricBottomDown"/>
              <a:lightRig rig="threePt" dir="t"/>
            </a:scene3d>
            <a:sp3d>
              <a:bevelT w="1270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51" name="ZoneTexte 9"/>
          <p:cNvSpPr txBox="1">
            <a:spLocks noChangeArrowheads="1"/>
          </p:cNvSpPr>
          <p:nvPr/>
        </p:nvSpPr>
        <p:spPr bwMode="auto">
          <a:xfrm>
            <a:off x="4087169" y="-24"/>
            <a:ext cx="5128301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5" rIns="91427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Structure et Dynamique </a:t>
            </a:r>
            <a:r>
              <a:rPr lang="fr-FR" altLang="fr-FR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Nucleaire</a:t>
            </a:r>
            <a:endParaRPr lang="fr-FR" altLang="fr-F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15673" y="6233231"/>
            <a:ext cx="1863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 smtClean="0">
                <a:solidFill>
                  <a:srgbClr val="002060"/>
                </a:solidFill>
                <a:latin typeface="Calibri"/>
              </a:rPr>
              <a:t>Emerging phenomena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 smtClean="0">
                <a:solidFill>
                  <a:srgbClr val="002060"/>
                </a:solidFill>
                <a:latin typeface="Calibri"/>
              </a:rPr>
              <a:t>and challenges </a:t>
            </a:r>
            <a:endParaRPr lang="en-US" sz="1400" b="1" i="1" dirty="0">
              <a:solidFill>
                <a:srgbClr val="002060"/>
              </a:solidFill>
              <a:latin typeface="Calibri"/>
            </a:endParaRPr>
          </a:p>
        </p:txBody>
      </p:sp>
      <p:grpSp>
        <p:nvGrpSpPr>
          <p:cNvPr id="30" name="Grouper 79"/>
          <p:cNvGrpSpPr/>
          <p:nvPr/>
        </p:nvGrpSpPr>
        <p:grpSpPr>
          <a:xfrm>
            <a:off x="5716711" y="4714884"/>
            <a:ext cx="3276600" cy="904664"/>
            <a:chOff x="5230088" y="4106873"/>
            <a:chExt cx="3913912" cy="1392226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45792" t="33671" r="4504" b="47416"/>
            <a:stretch>
              <a:fillRect/>
            </a:stretch>
          </p:blipFill>
          <p:spPr bwMode="auto">
            <a:xfrm>
              <a:off x="5230088" y="4595730"/>
              <a:ext cx="3913912" cy="903369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45" name="ZoneTexte 44"/>
            <p:cNvSpPr txBox="1"/>
            <p:nvPr/>
          </p:nvSpPr>
          <p:spPr>
            <a:xfrm>
              <a:off x="5377314" y="4106873"/>
              <a:ext cx="3185527" cy="473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400" dirty="0" smtClean="0">
                  <a:solidFill>
                    <a:prstClr val="black"/>
                  </a:solidFill>
                  <a:latin typeface="Calibri"/>
                </a:rPr>
                <a:t>Evolution of </a:t>
              </a:r>
              <a:r>
                <a:rPr lang="fr-FR" sz="1400" dirty="0" err="1" smtClean="0">
                  <a:solidFill>
                    <a:prstClr val="black"/>
                  </a:solidFill>
                  <a:latin typeface="Calibri"/>
                </a:rPr>
                <a:t>shell</a:t>
              </a:r>
              <a:r>
                <a:rPr lang="fr-FR" sz="14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sz="1400" dirty="0" err="1" smtClean="0">
                  <a:solidFill>
                    <a:prstClr val="black"/>
                  </a:solidFill>
                  <a:latin typeface="Calibri"/>
                </a:rPr>
                <a:t>effects</a:t>
              </a:r>
              <a:r>
                <a:rPr lang="fr-FR" sz="1400" dirty="0" smtClean="0">
                  <a:solidFill>
                    <a:prstClr val="black"/>
                  </a:solidFill>
                  <a:latin typeface="Calibri"/>
                </a:rPr>
                <a:t>, </a:t>
              </a:r>
              <a:r>
                <a:rPr lang="fr-FR" sz="1400" dirty="0" err="1" smtClean="0">
                  <a:solidFill>
                    <a:prstClr val="black"/>
                  </a:solidFill>
                  <a:latin typeface="Calibri"/>
                </a:rPr>
                <a:t>magicity</a:t>
              </a:r>
              <a:endParaRPr lang="fr-FR" sz="140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56" name="Image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4810" y="5857892"/>
            <a:ext cx="1008026" cy="857256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9362" y="5819662"/>
            <a:ext cx="954601" cy="89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10"/>
          <a:srcRect l="20600" t="17580" r="18043"/>
          <a:stretch>
            <a:fillRect/>
          </a:stretch>
        </p:blipFill>
        <p:spPr>
          <a:xfrm>
            <a:off x="3214678" y="5831102"/>
            <a:ext cx="877497" cy="884046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2" name="ZoneTexte 71"/>
          <p:cNvSpPr txBox="1"/>
          <p:nvPr/>
        </p:nvSpPr>
        <p:spPr>
          <a:xfrm>
            <a:off x="2071670" y="552176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Halos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 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3056982" y="5543565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Clusters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6" name="Image 45" descr="irfulogoversion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2" y="2285992"/>
            <a:ext cx="1500198" cy="674968"/>
          </a:xfrm>
          <a:prstGeom prst="rect">
            <a:avLst/>
          </a:prstGeom>
        </p:spPr>
      </p:pic>
      <p:pic>
        <p:nvPicPr>
          <p:cNvPr id="47" name="Image 46" descr="CSNSM_COUL.gif"/>
          <p:cNvPicPr>
            <a:picLocks noChangeAspect="1"/>
          </p:cNvPicPr>
          <p:nvPr/>
        </p:nvPicPr>
        <p:blipFill>
          <a:blip r:embed="rId12"/>
          <a:srcRect l="10726" t="9036" r="7244" b="5120"/>
          <a:stretch>
            <a:fillRect/>
          </a:stretch>
        </p:blipFill>
        <p:spPr>
          <a:xfrm>
            <a:off x="-32" y="1357298"/>
            <a:ext cx="928694" cy="678661"/>
          </a:xfrm>
          <a:prstGeom prst="rect">
            <a:avLst/>
          </a:prstGeom>
        </p:spPr>
      </p:pic>
      <p:pic>
        <p:nvPicPr>
          <p:cNvPr id="48" name="Image 47" descr="index.jpe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32" y="571480"/>
            <a:ext cx="1143008" cy="670981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7135291" y="1214422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800" b="1" dirty="0" smtClean="0"/>
              <a:t>SHE</a:t>
            </a:r>
            <a:endParaRPr lang="en-US" sz="1800" b="1" dirty="0"/>
          </a:p>
        </p:txBody>
      </p:sp>
      <p:sp>
        <p:nvSpPr>
          <p:cNvPr id="52" name="ZoneTexte 51"/>
          <p:cNvSpPr txBox="1"/>
          <p:nvPr/>
        </p:nvSpPr>
        <p:spPr>
          <a:xfrm>
            <a:off x="4061876" y="5547913"/>
            <a:ext cx="1188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New </a:t>
            </a:r>
            <a:r>
              <a:rPr lang="fr-FR" sz="1600" dirty="0" err="1" smtClean="0">
                <a:solidFill>
                  <a:prstClr val="black"/>
                </a:solidFill>
                <a:latin typeface="Calibri"/>
              </a:rPr>
              <a:t>shapes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5643570" y="5844621"/>
            <a:ext cx="3000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dirty="0" smtClean="0">
                <a:solidFill>
                  <a:prstClr val="black"/>
                </a:solidFill>
                <a:latin typeface="Calibri"/>
              </a:rPr>
              <a:t>Propriétés fondamentales 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dirty="0" smtClean="0">
                <a:solidFill>
                  <a:prstClr val="black"/>
                </a:solidFill>
                <a:latin typeface="Calibri"/>
              </a:rPr>
              <a:t>- masses, moments, temps de vie</a:t>
            </a:r>
            <a:endParaRPr lang="fr-FR" sz="16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69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872</Words>
  <Application>Microsoft Office PowerPoint</Application>
  <PresentationFormat>Affichage à l'écran (4:3)</PresentationFormat>
  <Paragraphs>181</Paragraphs>
  <Slides>13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Thème Office</vt:lpstr>
      <vt:lpstr>Equation</vt:lpstr>
      <vt:lpstr>Diapositive 1</vt:lpstr>
      <vt:lpstr>Diapositive 2</vt:lpstr>
      <vt:lpstr>Ions lourds  CMS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 Heavy Ions</dc:title>
  <dc:creator>Fleuret</dc:creator>
  <cp:lastModifiedBy>iolanda</cp:lastModifiedBy>
  <cp:revision>110</cp:revision>
  <dcterms:created xsi:type="dcterms:W3CDTF">2015-01-19T20:15:42Z</dcterms:created>
  <dcterms:modified xsi:type="dcterms:W3CDTF">2015-01-21T23:36:28Z</dcterms:modified>
</cp:coreProperties>
</file>