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623" r:id="rId2"/>
    <p:sldId id="1654" r:id="rId3"/>
    <p:sldId id="1739" r:id="rId4"/>
    <p:sldId id="1722" r:id="rId5"/>
    <p:sldId id="1645" r:id="rId6"/>
    <p:sldId id="1663" r:id="rId7"/>
    <p:sldId id="1554" r:id="rId8"/>
    <p:sldId id="1644" r:id="rId9"/>
    <p:sldId id="1735" r:id="rId10"/>
    <p:sldId id="1734" r:id="rId11"/>
  </p:sldIdLst>
  <p:sldSz cx="9144000" cy="6858000" type="screen4x3"/>
  <p:notesSz cx="6746875" cy="9913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C"/>
    <a:srgbClr val="FFFF99"/>
    <a:srgbClr val="CCFFFF"/>
    <a:srgbClr val="FFCC99"/>
    <a:srgbClr val="CCCC33"/>
    <a:srgbClr val="FFCCFF"/>
    <a:srgbClr val="CC99FF"/>
    <a:srgbClr val="666600"/>
    <a:srgbClr val="CCCC66"/>
    <a:srgbClr val="33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576" autoAdjust="0"/>
    <p:restoredTop sz="99802" autoAdjust="0"/>
  </p:normalViewPr>
  <p:slideViewPr>
    <p:cSldViewPr>
      <p:cViewPr>
        <p:scale>
          <a:sx n="85" d="100"/>
          <a:sy n="85" d="100"/>
        </p:scale>
        <p:origin x="-155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818" y="-96"/>
      </p:cViewPr>
      <p:guideLst>
        <p:guide orient="horz" pos="3123"/>
        <p:guide pos="2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>
            <a:lvl1pPr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8956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b" anchorCtr="0" compatLnSpc="1">
            <a:prstTxWarp prst="textNoShape">
              <a:avLst/>
            </a:prstTxWarp>
          </a:bodyPr>
          <a:lstStyle>
            <a:lvl1pPr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47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fld id="{8B33D962-2CC8-7A49-9989-21E4BDA7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3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7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>
            <a:lvl1pPr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0950" y="0"/>
            <a:ext cx="2957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4688" y="685800"/>
            <a:ext cx="5588000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25988"/>
            <a:ext cx="4929187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1975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b" anchorCtr="0" compatLnSpc="1">
            <a:prstTxWarp prst="textNoShape">
              <a:avLst/>
            </a:prstTxWarp>
          </a:bodyPr>
          <a:lstStyle>
            <a:lvl1pPr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0950" y="9451975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4" rIns="91674" bIns="4583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fld id="{FFD5723E-3624-E040-B4C2-A5844EFF9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3AE2-1023-2243-BBDE-C44D82F11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5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E1FC-CAE1-F24D-924C-F640B777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1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2"/>
            <a:ext cx="2057400" cy="6049963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2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260AB-C6CC-D648-B1DF-A4058410C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0BE1-CE36-8D49-89F4-2D0D4EC13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1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A320-B2B8-B846-BFFB-F0BCC1CF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8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91D3-1268-BC46-A466-4FE7F8FFD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9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1E8D-E12B-2A44-92F8-8DFA49472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9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8EC9-7216-6B46-83CB-A6CDF7A8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3A9A-FF2C-1446-99F7-1135B9843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5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990600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9594-7E91-4E44-8A81-F9D0986C3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E681F-4B57-FF4A-8AA2-B91E69C12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7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1B877-E7A5-DF4D-B6A5-2DE411863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79BC-66E3-3447-9B56-FB20A2D10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effectLst/>
              </a:defRPr>
            </a:lvl1pPr>
          </a:lstStyle>
          <a:p>
            <a:pPr>
              <a:defRPr/>
            </a:pPr>
            <a:fld id="{29B1099E-627F-6F44-8F3D-F0C101596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107504" y="6536377"/>
            <a:ext cx="367946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effectLst/>
              </a:rPr>
              <a:t>F. Gianotti,</a:t>
            </a:r>
            <a:r>
              <a:rPr lang="en-US" sz="1200" baseline="0" dirty="0" smtClean="0">
                <a:effectLst/>
              </a:rPr>
              <a:t> Higgs Hunting</a:t>
            </a:r>
            <a:r>
              <a:rPr lang="en-US" sz="1200" dirty="0" smtClean="0">
                <a:effectLst/>
              </a:rPr>
              <a:t>,</a:t>
            </a:r>
            <a:r>
              <a:rPr lang="en-US" sz="1200" baseline="0" dirty="0" smtClean="0">
                <a:effectLst/>
              </a:rPr>
              <a:t> LAL, </a:t>
            </a:r>
            <a:r>
              <a:rPr lang="en-US" sz="1200" baseline="0" dirty="0" err="1" smtClean="0">
                <a:effectLst/>
              </a:rPr>
              <a:t>Orsay</a:t>
            </a:r>
            <a:r>
              <a:rPr lang="en-US" sz="1200" baseline="0" dirty="0" smtClean="0">
                <a:effectLst/>
              </a:rPr>
              <a:t>, 1/8/2015 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179512" y="6453336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epc.ihep.ac.cn/preCDR/volume.html" TargetMode="External"/><Relationship Id="rId4" Type="http://schemas.openxmlformats.org/officeDocument/2006/relationships/hyperlink" Target="http://arxiv.org/abs/1409.0005v4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99432"/>
            <a:ext cx="6699921" cy="3817800"/>
          </a:xfrm>
          <a:prstGeom prst="rect">
            <a:avLst/>
          </a:prstGeom>
          <a:ln w="57150" cmpd="sng"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00392" y="6532028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1793" y="134923"/>
            <a:ext cx="1253863" cy="1061829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 dirty="0" smtClean="0">
                <a:effectLst/>
              </a:rPr>
              <a:t>Future </a:t>
            </a:r>
            <a:endParaRPr lang="en-US" sz="2100" dirty="0">
              <a:effectLst/>
            </a:endParaRPr>
          </a:p>
          <a:p>
            <a:r>
              <a:rPr lang="en-US" sz="2100" dirty="0" smtClean="0">
                <a:effectLst/>
              </a:rPr>
              <a:t> </a:t>
            </a:r>
            <a:r>
              <a:rPr lang="en-US" sz="2100" dirty="0" err="1" smtClean="0">
                <a:effectLst/>
              </a:rPr>
              <a:t>e</a:t>
            </a:r>
            <a:r>
              <a:rPr lang="en-US" sz="2100" baseline="30000" dirty="0" err="1" smtClean="0">
                <a:effectLst/>
              </a:rPr>
              <a:t>+</a:t>
            </a:r>
            <a:r>
              <a:rPr lang="en-US" sz="2100" dirty="0" err="1" smtClean="0">
                <a:effectLst/>
              </a:rPr>
              <a:t>e</a:t>
            </a:r>
            <a:r>
              <a:rPr lang="en-US" sz="2100" baseline="30000" dirty="0" smtClean="0">
                <a:effectLst/>
              </a:rPr>
              <a:t>- </a:t>
            </a:r>
            <a:endParaRPr lang="en-US" sz="2100" baseline="30000" dirty="0">
              <a:effectLst/>
            </a:endParaRPr>
          </a:p>
          <a:p>
            <a:r>
              <a:rPr lang="en-US" sz="2100" dirty="0" smtClean="0">
                <a:effectLst/>
              </a:rPr>
              <a:t>colliders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07704" y="36000"/>
            <a:ext cx="7200800" cy="1569660"/>
            <a:chOff x="251520" y="684072"/>
            <a:chExt cx="7200800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251520" y="684072"/>
              <a:ext cx="7174760" cy="1569660"/>
            </a:xfrm>
            <a:prstGeom prst="rect">
              <a:avLst/>
            </a:prstGeom>
            <a:solidFill>
              <a:srgbClr val="330066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/>
                </a:rPr>
                <a:t>√</a:t>
              </a:r>
              <a:r>
                <a:rPr lang="en-US" dirty="0" smtClean="0">
                  <a:solidFill>
                    <a:schemeClr val="bg1"/>
                  </a:solidFill>
                  <a:effectLst/>
                </a:rPr>
                <a:t>s (</a:t>
              </a:r>
              <a:r>
                <a:rPr lang="en-US" dirty="0" err="1" smtClean="0">
                  <a:solidFill>
                    <a:schemeClr val="bg1"/>
                  </a:solidFill>
                  <a:effectLst/>
                </a:rPr>
                <a:t>GeV</a:t>
              </a:r>
              <a:r>
                <a:rPr lang="en-US" dirty="0" smtClean="0">
                  <a:solidFill>
                    <a:schemeClr val="bg1"/>
                  </a:solidFill>
                  <a:effectLst/>
                </a:rPr>
                <a:t>)                        Main physics goals</a:t>
              </a:r>
            </a:p>
            <a:p>
              <a:r>
                <a:rPr lang="en-US" dirty="0">
                  <a:solidFill>
                    <a:schemeClr val="bg1"/>
                  </a:solidFill>
                  <a:effectLst/>
                  <a:sym typeface="Wingdings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90                Z-pole precision EW measurements beyond LEP, SLC </a:t>
              </a:r>
            </a:p>
            <a:p>
              <a:r>
                <a:rPr lang="en-US" dirty="0" smtClean="0">
                  <a:solidFill>
                    <a:schemeClr val="bg1"/>
                  </a:solidFill>
                  <a:effectLst/>
                </a:rPr>
                <a:t>160   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            WW precision physics (mass at threshold) </a:t>
              </a:r>
            </a:p>
            <a:p>
              <a:r>
                <a:rPr lang="en-US" dirty="0" smtClean="0">
                  <a:solidFill>
                    <a:schemeClr val="bg1"/>
                  </a:solidFill>
                  <a:effectLst/>
                </a:rPr>
                <a:t>250  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             H precision physics (HZ)</a:t>
              </a:r>
            </a:p>
            <a:p>
              <a:r>
                <a:rPr lang="en-US" dirty="0" smtClean="0">
                  <a:solidFill>
                    <a:schemeClr val="bg1"/>
                  </a:solidFill>
                  <a:effectLst/>
                </a:rPr>
                <a:t>~350  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           H (HZ, </a:t>
              </a:r>
              <a:r>
                <a:rPr lang="en-US" dirty="0" err="1" smtClean="0">
                  <a:solidFill>
                    <a:schemeClr val="bg1"/>
                  </a:solidFill>
                  <a:effectLst/>
                  <a:sym typeface="Wingdings"/>
                </a:rPr>
                <a:t>H</a:t>
              </a:r>
              <a:r>
                <a:rPr lang="en-US" dirty="0" err="1" smtClean="0">
                  <a:solidFill>
                    <a:schemeClr val="bg1"/>
                  </a:solidFill>
                  <a:effectLst/>
                  <a:latin typeface="Lucida Grande"/>
                  <a:ea typeface="Lucida Grande"/>
                  <a:cs typeface="Lucida Grande"/>
                  <a:sym typeface="Wingdings"/>
                </a:rPr>
                <a:t>νν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) and </a:t>
              </a:r>
              <a:r>
                <a:rPr lang="en-US" dirty="0">
                  <a:solidFill>
                    <a:schemeClr val="bg1"/>
                  </a:solidFill>
                  <a:effectLst/>
                  <a:sym typeface="Wingdings"/>
                </a:rPr>
                <a:t>top (mass, 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couplings) </a:t>
              </a:r>
              <a:r>
                <a:rPr lang="en-US" dirty="0">
                  <a:solidFill>
                    <a:schemeClr val="bg1"/>
                  </a:solidFill>
                  <a:effectLst/>
                  <a:sym typeface="Wingdings"/>
                </a:rPr>
                <a:t>precision 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physics</a:t>
              </a:r>
            </a:p>
            <a:p>
              <a:r>
                <a:rPr lang="en-US" dirty="0" smtClean="0">
                  <a:solidFill>
                    <a:schemeClr val="bg1"/>
                  </a:solidFill>
                  <a:effectLst/>
                </a:rPr>
                <a:t>500-3000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     </a:t>
              </a:r>
              <a:r>
                <a:rPr lang="en-US" dirty="0" err="1" smtClean="0">
                  <a:solidFill>
                    <a:schemeClr val="bg1"/>
                  </a:solidFill>
                  <a:effectLst/>
                  <a:sym typeface="Wingdings"/>
                </a:rPr>
                <a:t>ttH</a:t>
              </a:r>
              <a:r>
                <a:rPr lang="en-US" dirty="0" smtClean="0">
                  <a:solidFill>
                    <a:schemeClr val="bg1"/>
                  </a:solidFill>
                  <a:effectLst/>
                  <a:sym typeface="Wingdings"/>
                </a:rPr>
                <a:t>, HH (self-couplings), direct searches for new physics </a:t>
              </a:r>
              <a:endParaRPr lang="en-US" dirty="0" smtClean="0"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1403648" y="692696"/>
              <a:ext cx="0" cy="154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51520" y="980728"/>
              <a:ext cx="7200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-36512" y="5445224"/>
            <a:ext cx="9083674" cy="1415772"/>
          </a:xfrm>
          <a:prstGeom prst="rect">
            <a:avLst/>
          </a:prstGeom>
          <a:solidFill>
            <a:srgbClr val="CCCC3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Circular: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effectLst/>
              </a:rPr>
              <a:t>√s limited by SR </a:t>
            </a:r>
            <a:r>
              <a:rPr lang="en-US" sz="1400" dirty="0">
                <a:solidFill>
                  <a:srgbClr val="000000"/>
                </a:solidFill>
                <a:effectLst/>
              </a:rPr>
              <a:t>~ 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E</a:t>
            </a:r>
            <a:r>
              <a:rPr lang="en-US" sz="1400" baseline="30000" dirty="0" smtClean="0">
                <a:solidFill>
                  <a:srgbClr val="000000"/>
                </a:solidFill>
                <a:effectLst/>
              </a:rPr>
              <a:t>4</a:t>
            </a:r>
            <a:r>
              <a:rPr lang="en-US" sz="1400" baseline="-25000" dirty="0" smtClean="0">
                <a:solidFill>
                  <a:srgbClr val="000000"/>
                </a:solidFill>
                <a:effectLst/>
              </a:rPr>
              <a:t>beam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/R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400" dirty="0">
                <a:solidFill>
                  <a:srgbClr val="000000"/>
                </a:solidFill>
                <a:effectLst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arge number of circulating bunches </a:t>
            </a:r>
            <a:r>
              <a:rPr lang="en-US" sz="1400" dirty="0" smtClean="0">
                <a:solidFill>
                  <a:srgbClr val="000000"/>
                </a:solidFill>
                <a:effectLst/>
                <a:sym typeface="Wingdings"/>
              </a:rPr>
              <a:t> high L </a:t>
            </a:r>
            <a:r>
              <a:rPr lang="en-US" sz="1300" dirty="0" smtClean="0">
                <a:solidFill>
                  <a:srgbClr val="000000"/>
                </a:solidFill>
                <a:effectLst/>
              </a:rPr>
              <a:t>(increases at lower √s as less SR </a:t>
            </a:r>
            <a:r>
              <a:rPr lang="en-US" sz="1300" dirty="0" smtClean="0">
                <a:solidFill>
                  <a:srgbClr val="000000"/>
                </a:solidFill>
                <a:effectLst/>
                <a:sym typeface="Wingdings"/>
              </a:rPr>
              <a:t> spare </a:t>
            </a:r>
            <a:r>
              <a:rPr lang="en-US" sz="1300" dirty="0" smtClean="0">
                <a:solidFill>
                  <a:srgbClr val="000000"/>
                </a:solidFill>
                <a:effectLst/>
              </a:rPr>
              <a:t>RF power used to</a:t>
            </a:r>
          </a:p>
          <a:p>
            <a:r>
              <a:rPr lang="en-US" sz="1300" dirty="0">
                <a:solidFill>
                  <a:srgbClr val="000000"/>
                </a:solidFill>
                <a:effectLst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effectLst/>
              </a:rPr>
              <a:t>     accelerate more bunches).</a:t>
            </a:r>
            <a:r>
              <a:rPr lang="en-US" sz="1300" dirty="0">
                <a:solidFill>
                  <a:srgbClr val="000000"/>
                </a:solidFill>
                <a:effectLst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effectLst/>
              </a:rPr>
              <a:t>Note: </a:t>
            </a:r>
            <a:r>
              <a:rPr lang="en-US" sz="1400" dirty="0">
                <a:solidFill>
                  <a:srgbClr val="000000"/>
                </a:solidFill>
                <a:effectLst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eed top-up injection ring to compensate fast L burn-off (lifetime ~ 30’)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effectLst/>
              </a:rPr>
              <a:t>Several interaction regions possible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effectLst/>
              </a:rPr>
              <a:t>Precise E-beam measurement from resonant depolarization 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44208" y="2233704"/>
            <a:ext cx="2544286" cy="2131400"/>
            <a:chOff x="6444208" y="2233704"/>
            <a:chExt cx="2544286" cy="2131400"/>
          </a:xfrm>
        </p:grpSpPr>
        <p:sp>
          <p:nvSpPr>
            <p:cNvPr id="38" name="TextBox 37"/>
            <p:cNvSpPr txBox="1"/>
            <p:nvPr/>
          </p:nvSpPr>
          <p:spPr>
            <a:xfrm>
              <a:off x="6444208" y="2733888"/>
              <a:ext cx="2544286" cy="1631216"/>
            </a:xfrm>
            <a:prstGeom prst="rect">
              <a:avLst/>
            </a:prstGeom>
            <a:solidFill>
              <a:srgbClr val="CCCC3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Linear: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sz="1400" dirty="0">
                  <a:effectLst/>
                </a:rPr>
                <a:t>L</a:t>
              </a:r>
              <a:r>
                <a:rPr lang="en-US" sz="1400" dirty="0" smtClean="0">
                  <a:effectLst/>
                </a:rPr>
                <a:t>arger √s reach 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sz="1400" dirty="0" smtClean="0">
                  <a:effectLst/>
                </a:rPr>
                <a:t>Low repetition rate </a:t>
              </a:r>
            </a:p>
            <a:p>
              <a:r>
                <a:rPr lang="en-US" sz="1400" dirty="0">
                  <a:effectLst/>
                  <a:sym typeface="Wingdings"/>
                </a:rPr>
                <a:t> </a:t>
              </a:r>
              <a:r>
                <a:rPr lang="en-US" sz="1400" dirty="0" smtClean="0">
                  <a:effectLst/>
                  <a:sym typeface="Wingdings"/>
                </a:rPr>
                <a:t>     </a:t>
              </a:r>
              <a:r>
                <a:rPr lang="en-US" sz="1400" dirty="0" smtClean="0">
                  <a:effectLst/>
                </a:rPr>
                <a:t>L from nm size beams </a:t>
              </a:r>
            </a:p>
            <a:p>
              <a:r>
                <a:rPr lang="en-US" sz="1400" dirty="0">
                  <a:effectLst/>
                  <a:sym typeface="Wingdings"/>
                </a:rPr>
                <a:t> </a:t>
              </a:r>
              <a:r>
                <a:rPr lang="en-US" sz="1400" dirty="0" smtClean="0">
                  <a:effectLst/>
                  <a:sym typeface="Wingdings"/>
                </a:rPr>
                <a:t>     large </a:t>
              </a:r>
              <a:r>
                <a:rPr lang="en-US" sz="1400" dirty="0" err="1" smtClean="0">
                  <a:effectLst/>
                  <a:sym typeface="Wingdings"/>
                </a:rPr>
                <a:t>beamstrahlung</a:t>
              </a:r>
              <a:r>
                <a:rPr lang="en-US" sz="1400" dirty="0" smtClean="0">
                  <a:effectLst/>
                  <a:sym typeface="Wingdings"/>
                </a:rPr>
                <a:t> </a:t>
              </a:r>
            </a:p>
            <a:p>
              <a:r>
                <a:rPr lang="en-US" sz="1400" dirty="0">
                  <a:effectLst/>
                  <a:sym typeface="Wingdings"/>
                </a:rPr>
                <a:t> </a:t>
              </a:r>
              <a:r>
                <a:rPr lang="en-US" sz="1400" dirty="0" smtClean="0">
                  <a:effectLst/>
                  <a:sym typeface="Wingdings"/>
                </a:rPr>
                <a:t>     larger E-spread 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sz="1400" dirty="0" smtClean="0">
                  <a:effectLst/>
                </a:rPr>
                <a:t>Long. polarization easier</a:t>
              </a:r>
            </a:p>
          </p:txBody>
        </p:sp>
        <p:pic>
          <p:nvPicPr>
            <p:cNvPr id="39" name="Picture 38" descr="Untitled.png"/>
            <p:cNvPicPr preferRelativeResize="0"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2233704"/>
              <a:ext cx="1254473" cy="69124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9667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251356"/>
            <a:ext cx="8640960" cy="384721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effectLst/>
              </a:rPr>
              <a:t>Hard, challenging work for everybody to make the “impossible” possible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08" y="836712"/>
            <a:ext cx="9036496" cy="2985433"/>
          </a:xfrm>
          <a:prstGeom prst="rect">
            <a:avLst/>
          </a:prstGeom>
          <a:solidFill>
            <a:srgbClr val="CCFF9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Accelerator R&amp;D </a:t>
            </a:r>
            <a:r>
              <a:rPr lang="en-US" sz="1400" dirty="0" smtClean="0">
                <a:effectLst/>
              </a:rPr>
              <a:t>(few examples …)</a:t>
            </a:r>
            <a:r>
              <a:rPr lang="en-US" dirty="0" smtClean="0">
                <a:effectLst/>
              </a:rPr>
              <a:t>: 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effectLst/>
              </a:rPr>
              <a:t>High-</a:t>
            </a:r>
            <a:r>
              <a:rPr lang="en-US" dirty="0" smtClean="0">
                <a:effectLst/>
              </a:rPr>
              <a:t>field, accelerator-quality </a:t>
            </a:r>
            <a:r>
              <a:rPr lang="en-US" dirty="0">
                <a:effectLst/>
              </a:rPr>
              <a:t>Nb</a:t>
            </a:r>
            <a:r>
              <a:rPr lang="en-US" baseline="-25000" dirty="0">
                <a:effectLst/>
              </a:rPr>
              <a:t>3</a:t>
            </a:r>
            <a:r>
              <a:rPr lang="en-US" dirty="0">
                <a:effectLst/>
              </a:rPr>
              <a:t>Sn superconducting magnets ready for massive industrial </a:t>
            </a:r>
            <a:r>
              <a:rPr lang="en-US" dirty="0" smtClean="0">
                <a:effectLst/>
              </a:rPr>
              <a:t>production </a:t>
            </a:r>
            <a:r>
              <a:rPr lang="en-US" dirty="0">
                <a:effectLst/>
              </a:rPr>
              <a:t>starting mid-end next decade. Continue to push HTS </a:t>
            </a:r>
            <a:r>
              <a:rPr lang="en-US" dirty="0" smtClean="0">
                <a:effectLst/>
              </a:rPr>
              <a:t>for </a:t>
            </a:r>
          </a:p>
          <a:p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farther</a:t>
            </a:r>
            <a:r>
              <a:rPr lang="en-US" dirty="0">
                <a:effectLst/>
              </a:rPr>
              <a:t>-term future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</a:rPr>
              <a:t>Normal- and super-conducting high-Q RF cavities reaching higher field at lower cost</a:t>
            </a:r>
          </a:p>
          <a:p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(great progress recently in SCRF)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</a:rPr>
              <a:t>Higher-efficiency RF power sources 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</a:rPr>
              <a:t>Novel ideas to reach GV/m acceleration gradients, allowing factor </a:t>
            </a:r>
            <a:r>
              <a:rPr lang="en-US" dirty="0">
                <a:effectLst/>
              </a:rPr>
              <a:t>~</a:t>
            </a:r>
            <a:r>
              <a:rPr lang="en-US" dirty="0" smtClean="0">
                <a:effectLst/>
              </a:rPr>
              <a:t>10 shorter </a:t>
            </a:r>
            <a:r>
              <a:rPr lang="en-US" dirty="0" err="1" smtClean="0">
                <a:effectLst/>
              </a:rPr>
              <a:t>Linacs</a:t>
            </a:r>
            <a:r>
              <a:rPr lang="en-US" dirty="0" smtClean="0">
                <a:effectLst/>
              </a:rPr>
              <a:t>: </a:t>
            </a:r>
          </a:p>
          <a:p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e.g. laser- and beam-driven plasma </a:t>
            </a:r>
            <a:r>
              <a:rPr lang="en-US" dirty="0" err="1" smtClean="0">
                <a:effectLst/>
              </a:rPr>
              <a:t>wakefield</a:t>
            </a:r>
            <a:r>
              <a:rPr lang="en-US" dirty="0" smtClean="0">
                <a:effectLst/>
              </a:rPr>
              <a:t> acceleration </a:t>
            </a:r>
            <a:r>
              <a:rPr lang="en-US" sz="1400" dirty="0" smtClean="0">
                <a:effectLst/>
              </a:rPr>
              <a:t>(FACET@SLAC, BELLA@LBNL, </a:t>
            </a:r>
          </a:p>
          <a:p>
            <a:r>
              <a:rPr lang="en-US" sz="1400" dirty="0">
                <a:effectLst/>
              </a:rPr>
              <a:t> </a:t>
            </a:r>
            <a:r>
              <a:rPr lang="en-US" sz="1400" dirty="0" smtClean="0">
                <a:effectLst/>
              </a:rPr>
              <a:t>    AWAKE@CERN, LAOLA@DESY, FLAME@LNF)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500" dirty="0" smtClean="0">
                <a:effectLst/>
              </a:rPr>
              <a:t>MW-class proton sources and high-power targets for longer-term opportunities </a:t>
            </a:r>
          </a:p>
          <a:p>
            <a:r>
              <a:rPr lang="en-US" sz="1500" dirty="0">
                <a:effectLst/>
              </a:rPr>
              <a:t> </a:t>
            </a:r>
            <a:r>
              <a:rPr lang="en-US" sz="1500" dirty="0" smtClean="0">
                <a:effectLst/>
              </a:rPr>
              <a:t>    (</a:t>
            </a:r>
            <a:r>
              <a:rPr lang="en-US" sz="1500" dirty="0" err="1" smtClean="0">
                <a:effectLst/>
              </a:rPr>
              <a:t>muon</a:t>
            </a:r>
            <a:r>
              <a:rPr lang="en-US" sz="1500" dirty="0" smtClean="0">
                <a:effectLst/>
              </a:rPr>
              <a:t> colliders, …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077" y="4121785"/>
            <a:ext cx="8519379" cy="1323439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Detectors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(few examples …):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</a:rPr>
              <a:t>ultra-light, ultra-fast, ultra-granular, rad-hard, low-power Si trackers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</a:rPr>
              <a:t>10</a:t>
            </a:r>
            <a:r>
              <a:rPr lang="en-US" baseline="30000" dirty="0" smtClean="0">
                <a:solidFill>
                  <a:schemeClr val="bg1"/>
                </a:solidFill>
                <a:effectLst/>
              </a:rPr>
              <a:t>8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channel imaging calorimeters 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(power consumption and cooling at high-rate machines,..)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</a:rPr>
              <a:t>big-volume 5-6 T magnets (~2 x magnetic length and bore of ATLAS and CMS, 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  ~50 GJ stored energy) to reach momentum resolutions of </a:t>
            </a:r>
            <a:r>
              <a:rPr lang="en-US" dirty="0">
                <a:solidFill>
                  <a:schemeClr val="bg1"/>
                </a:solidFill>
                <a:effectLst/>
              </a:rPr>
              <a:t>~10</a:t>
            </a:r>
            <a:r>
              <a:rPr lang="en-US" dirty="0" smtClean="0">
                <a:solidFill>
                  <a:schemeClr val="bg1"/>
                </a:solidFill>
                <a:effectLst/>
              </a:rPr>
              <a:t>% for p~20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TeV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muons</a:t>
            </a: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661248"/>
            <a:ext cx="8821345" cy="1077218"/>
          </a:xfrm>
          <a:prstGeom prst="rect">
            <a:avLst/>
          </a:prstGeom>
          <a:solidFill>
            <a:srgbClr val="FFCC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Theory: improved theoretical calculations </a:t>
            </a:r>
            <a:r>
              <a:rPr lang="en-US" dirty="0">
                <a:effectLst/>
              </a:rPr>
              <a:t>(higher-order EW and </a:t>
            </a:r>
            <a:r>
              <a:rPr lang="en-US" dirty="0" smtClean="0">
                <a:effectLst/>
              </a:rPr>
              <a:t>QCD </a:t>
            </a:r>
            <a:r>
              <a:rPr lang="en-US" dirty="0">
                <a:effectLst/>
              </a:rPr>
              <a:t>corrections) </a:t>
            </a:r>
            <a:r>
              <a:rPr lang="en-US" dirty="0" smtClean="0">
                <a:effectLst/>
              </a:rPr>
              <a:t>needed </a:t>
            </a:r>
          </a:p>
          <a:p>
            <a:r>
              <a:rPr lang="en-US" dirty="0" smtClean="0">
                <a:effectLst/>
              </a:rPr>
              <a:t>to match present and future experimental precision on EW observables, Higgs production </a:t>
            </a:r>
          </a:p>
          <a:p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nd branching ratios. Work together with experiments on model-independent analyses </a:t>
            </a:r>
          </a:p>
          <a:p>
            <a:r>
              <a:rPr lang="en-US" dirty="0" smtClean="0">
                <a:effectLst/>
              </a:rPr>
              <a:t>in framework of Effective Field Theory</a:t>
            </a:r>
            <a:endParaRPr lang="en-US" sz="1400" dirty="0" smtClean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905" y="654683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5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7" y="260648"/>
            <a:ext cx="6903749" cy="381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00392" y="6532028"/>
            <a:ext cx="838200" cy="304800"/>
          </a:xfrm>
        </p:spPr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8714" y="4149080"/>
            <a:ext cx="3163246" cy="33855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FCC-</a:t>
            </a:r>
            <a:r>
              <a:rPr lang="en-US" dirty="0" err="1" smtClean="0">
                <a:effectLst/>
              </a:rPr>
              <a:t>ee</a:t>
            </a:r>
            <a:r>
              <a:rPr lang="en-US" dirty="0" smtClean="0">
                <a:effectLst/>
              </a:rPr>
              <a:t> with crab waist scheme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8" y="4656038"/>
            <a:ext cx="5760640" cy="107721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/>
              </a:rPr>
              <a:t>ILC most recent operating scenario: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FFFF"/>
                </a:solidFill>
                <a:effectLst/>
              </a:rPr>
              <a:t>start at </a:t>
            </a:r>
            <a:r>
              <a:rPr lang="en-US" dirty="0">
                <a:solidFill>
                  <a:srgbClr val="FFFFFF"/>
                </a:solidFill>
                <a:effectLst/>
              </a:rPr>
              <a:t>√s ~ 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500 </a:t>
            </a:r>
            <a:r>
              <a:rPr lang="en-US" dirty="0" err="1" smtClean="0">
                <a:solidFill>
                  <a:srgbClr val="FFFFFF"/>
                </a:solidFill>
                <a:effectLst/>
              </a:rPr>
              <a:t>GeV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, then √</a:t>
            </a:r>
            <a:r>
              <a:rPr lang="en-US" dirty="0">
                <a:solidFill>
                  <a:srgbClr val="FFFFFF"/>
                </a:solidFill>
                <a:effectLst/>
              </a:rPr>
              <a:t>s ~ 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350, 250 </a:t>
            </a:r>
            <a:r>
              <a:rPr lang="en-US" dirty="0" err="1">
                <a:solidFill>
                  <a:srgbClr val="FFFFFF"/>
                </a:solidFill>
                <a:effectLst/>
              </a:rPr>
              <a:t>GeV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endParaRPr lang="en-US" dirty="0" smtClean="0">
              <a:solidFill>
                <a:srgbClr val="FFFFFF"/>
              </a:solidFill>
              <a:effectLst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FFFF"/>
                </a:solidFill>
                <a:effectLst/>
              </a:rPr>
              <a:t>L upgrade: 1312</a:t>
            </a:r>
            <a:r>
              <a:rPr lang="en-US" dirty="0" smtClean="0">
                <a:solidFill>
                  <a:srgbClr val="FFFFFF"/>
                </a:solidFill>
                <a:effectLst/>
                <a:sym typeface="Wingdings"/>
              </a:rPr>
              <a:t> 2625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bunches per pulse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FFFF"/>
                </a:solidFill>
                <a:effectLst/>
              </a:rPr>
              <a:t>E upgrade to 1 </a:t>
            </a:r>
            <a:r>
              <a:rPr lang="en-US" dirty="0" err="1" smtClean="0">
                <a:solidFill>
                  <a:srgbClr val="FFFFFF"/>
                </a:solidFill>
                <a:effectLst/>
              </a:rPr>
              <a:t>TeV</a:t>
            </a:r>
            <a:endParaRPr lang="en-US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5820" y="5940568"/>
            <a:ext cx="5090356" cy="584776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CLIC most </a:t>
            </a:r>
            <a:r>
              <a:rPr lang="en-US" dirty="0">
                <a:solidFill>
                  <a:schemeClr val="bg1"/>
                </a:solidFill>
                <a:effectLst/>
              </a:rPr>
              <a:t>recent operating scenario:</a:t>
            </a:r>
          </a:p>
          <a:p>
            <a:r>
              <a:rPr lang="en-US" dirty="0" smtClean="0">
                <a:solidFill>
                  <a:srgbClr val="FFFFFF"/>
                </a:solidFill>
                <a:effectLst/>
              </a:rPr>
              <a:t>start at √s ~ 380 </a:t>
            </a:r>
            <a:r>
              <a:rPr lang="en-US" dirty="0" err="1" smtClean="0">
                <a:solidFill>
                  <a:srgbClr val="FFFFFF"/>
                </a:solidFill>
                <a:effectLst/>
              </a:rPr>
              <a:t>GeV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then move to the </a:t>
            </a:r>
            <a:r>
              <a:rPr lang="en-US" dirty="0" err="1" smtClean="0">
                <a:solidFill>
                  <a:srgbClr val="FFFFFF"/>
                </a:solidFill>
                <a:effectLst/>
              </a:rPr>
              <a:t>TeV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region</a:t>
            </a:r>
          </a:p>
        </p:txBody>
      </p:sp>
    </p:spTree>
    <p:extLst>
      <p:ext uri="{BB962C8B-B14F-4D97-AF65-F5344CB8AC3E}">
        <p14:creationId xmlns:p14="http://schemas.microsoft.com/office/powerpoint/2010/main" val="193247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26915" y="640016"/>
            <a:ext cx="5133317" cy="5618368"/>
            <a:chOff x="329281" y="640016"/>
            <a:chExt cx="3666655" cy="4013120"/>
          </a:xfrm>
        </p:grpSpPr>
        <p:pic>
          <p:nvPicPr>
            <p:cNvPr id="34" name="Picture 33" descr="Untitled.png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81" y="1370729"/>
              <a:ext cx="3666655" cy="29943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35" name="Straight Arrow Connector 34"/>
            <p:cNvCxnSpPr/>
            <p:nvPr/>
          </p:nvCxnSpPr>
          <p:spPr bwMode="auto">
            <a:xfrm flipH="1">
              <a:off x="1331640" y="1268760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6" name="Picture 35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640016"/>
              <a:ext cx="1035017" cy="62874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0000"/>
              </a:solidFill>
              <a:prstDash val="dot"/>
            </a:ln>
          </p:spPr>
        </p:pic>
        <p:cxnSp>
          <p:nvCxnSpPr>
            <p:cNvPr id="37" name="Straight Arrow Connector 36"/>
            <p:cNvCxnSpPr/>
            <p:nvPr/>
          </p:nvCxnSpPr>
          <p:spPr bwMode="auto">
            <a:xfrm flipH="1">
              <a:off x="2843808" y="1124744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8" name="Picture 37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1760" y="640033"/>
              <a:ext cx="938784" cy="628727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000000"/>
              </a:solidFill>
              <a:prstDash val="dot"/>
            </a:ln>
          </p:spPr>
        </p:pic>
        <p:cxnSp>
          <p:nvCxnSpPr>
            <p:cNvPr id="39" name="Straight Arrow Connector 38"/>
            <p:cNvCxnSpPr/>
            <p:nvPr/>
          </p:nvCxnSpPr>
          <p:spPr bwMode="auto">
            <a:xfrm flipV="1">
              <a:off x="2267744" y="3140968"/>
              <a:ext cx="0" cy="10801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1835696" y="4005064"/>
              <a:ext cx="944812" cy="648072"/>
              <a:chOff x="5724128" y="3645024"/>
              <a:chExt cx="944812" cy="648072"/>
            </a:xfrm>
          </p:grpSpPr>
          <p:pic>
            <p:nvPicPr>
              <p:cNvPr id="50" name="Picture 49" descr="Untitled1.png"/>
              <p:cNvPicPr preferRelativeResize="0"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4128" y="3645024"/>
                <a:ext cx="944812" cy="641895"/>
              </a:xfrm>
              <a:prstGeom prst="rect">
                <a:avLst/>
              </a:prstGeom>
              <a:ln w="9525" cmpd="sng">
                <a:solidFill>
                  <a:schemeClr val="tx1"/>
                </a:solidFill>
                <a:prstDash val="dot"/>
              </a:ln>
            </p:spPr>
          </p:pic>
          <p:sp>
            <p:nvSpPr>
              <p:cNvPr id="51" name="Rectangle 50"/>
              <p:cNvSpPr/>
              <p:nvPr/>
            </p:nvSpPr>
            <p:spPr bwMode="auto">
              <a:xfrm>
                <a:off x="5724128" y="3645024"/>
                <a:ext cx="936104" cy="648072"/>
              </a:xfrm>
              <a:prstGeom prst="rect">
                <a:avLst/>
              </a:prstGeom>
              <a:solidFill>
                <a:srgbClr val="99FFFF">
                  <a:alpha val="34000"/>
                </a:srgbClr>
              </a:solidFill>
              <a:ln w="9525" cap="flat" cmpd="sng" algn="ctr">
                <a:solidFill>
                  <a:schemeClr val="tx1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1" charset="0"/>
                </a:endParaRP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auto">
            <a:xfrm flipV="1">
              <a:off x="1259632" y="2996952"/>
              <a:ext cx="288032" cy="10081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42" name="Group 41"/>
            <p:cNvGrpSpPr/>
            <p:nvPr/>
          </p:nvGrpSpPr>
          <p:grpSpPr>
            <a:xfrm>
              <a:off x="539552" y="3933056"/>
              <a:ext cx="942988" cy="648072"/>
              <a:chOff x="7020272" y="2924944"/>
              <a:chExt cx="942988" cy="648072"/>
            </a:xfrm>
          </p:grpSpPr>
          <p:pic>
            <p:nvPicPr>
              <p:cNvPr id="43" name="Picture 42" descr="Untitled.png"/>
              <p:cNvPicPr preferRelativeResize="0"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272" y="2924944"/>
                <a:ext cx="942988" cy="641866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  <a:prstDash val="dot"/>
              </a:ln>
            </p:spPr>
          </p:pic>
          <p:sp>
            <p:nvSpPr>
              <p:cNvPr id="48" name="Rectangle 47"/>
              <p:cNvSpPr/>
              <p:nvPr/>
            </p:nvSpPr>
            <p:spPr bwMode="auto">
              <a:xfrm>
                <a:off x="7020272" y="2924944"/>
                <a:ext cx="936104" cy="648072"/>
              </a:xfrm>
              <a:prstGeom prst="rect">
                <a:avLst/>
              </a:prstGeom>
              <a:solidFill>
                <a:srgbClr val="008000">
                  <a:alpha val="17000"/>
                </a:srgbClr>
              </a:solidFill>
              <a:ln w="6350" cap="flat" cmpd="sng" algn="ctr">
                <a:solidFill>
                  <a:schemeClr val="tx1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1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372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145" y="260648"/>
            <a:ext cx="7250865" cy="369332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/>
              </a:rPr>
              <a:t>Projected integrated luminosities for current operating scenarios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496" y="4941168"/>
            <a:ext cx="9149626" cy="1815882"/>
          </a:xfrm>
          <a:prstGeom prst="rect">
            <a:avLst/>
          </a:prstGeom>
          <a:solidFill>
            <a:srgbClr val="CCCC3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Note: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</a:rPr>
              <a:t>Scenarios (revised after H discovery) will evolve based also on future LHC results 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</a:rPr>
              <a:t>Different definitions of “year” across projects: assumed physics data-taking time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varies  over 0.5-1.6x10</a:t>
            </a:r>
            <a:r>
              <a:rPr lang="en-US" baseline="30000" dirty="0" smtClean="0">
                <a:effectLst/>
              </a:rPr>
              <a:t>7</a:t>
            </a:r>
            <a:r>
              <a:rPr lang="en-US" dirty="0" smtClean="0">
                <a:effectLst/>
              </a:rPr>
              <a:t> s/year </a:t>
            </a:r>
          </a:p>
          <a:p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Note: LHC 2012: 0.6x10</a:t>
            </a:r>
            <a:r>
              <a:rPr lang="en-US" baseline="30000" dirty="0" smtClean="0">
                <a:effectLst/>
              </a:rPr>
              <a:t>7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s of machine operation in physics with stable beams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err="1">
                <a:effectLst/>
              </a:rPr>
              <a:t>pp</a:t>
            </a:r>
            <a:r>
              <a:rPr lang="en-US" dirty="0">
                <a:effectLst/>
              </a:rPr>
              <a:t> colliders: usable H events are ~ 10% of total cross-section due to large </a:t>
            </a:r>
            <a:r>
              <a:rPr lang="en-US" dirty="0" smtClean="0">
                <a:effectLst/>
              </a:rPr>
              <a:t>backgrounds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</a:rPr>
              <a:t>H studies are only one of several physics goals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836712"/>
            <a:ext cx="9144000" cy="3932857"/>
            <a:chOff x="0" y="836712"/>
            <a:chExt cx="9144000" cy="3932857"/>
          </a:xfrm>
        </p:grpSpPr>
        <p:sp>
          <p:nvSpPr>
            <p:cNvPr id="39" name="Rectangle 38"/>
            <p:cNvSpPr/>
            <p:nvPr/>
          </p:nvSpPr>
          <p:spPr bwMode="auto">
            <a:xfrm>
              <a:off x="0" y="836712"/>
              <a:ext cx="9144000" cy="3672408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44016" y="980728"/>
              <a:ext cx="8892480" cy="2916040"/>
              <a:chOff x="144016" y="1340768"/>
              <a:chExt cx="8892480" cy="291604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44016" y="1700808"/>
                <a:ext cx="8892480" cy="2556000"/>
                <a:chOff x="251520" y="1700808"/>
                <a:chExt cx="8892480" cy="2556000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251520" y="1700808"/>
                  <a:ext cx="8892480" cy="25545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effectLst/>
                    </a:rPr>
                    <a:t>√s             90   </a:t>
                  </a:r>
                  <a:r>
                    <a:rPr lang="en-US" sz="1500" dirty="0" smtClean="0">
                      <a:effectLst/>
                    </a:rPr>
                    <a:t>~240   </a:t>
                  </a:r>
                  <a:r>
                    <a:rPr lang="en-US" dirty="0" smtClean="0">
                      <a:effectLst/>
                    </a:rPr>
                    <a:t>350-380  500    1.4    3      70   100    </a:t>
                  </a:r>
                  <a:r>
                    <a:rPr lang="en-US" sz="1500" dirty="0" smtClean="0">
                      <a:effectLst/>
                    </a:rPr>
                    <a:t>Total </a:t>
                  </a:r>
                  <a:r>
                    <a:rPr lang="en-US" dirty="0" smtClean="0">
                      <a:effectLst/>
                    </a:rPr>
                    <a:t>           # of   </a:t>
                  </a:r>
                  <a:r>
                    <a:rPr lang="en-US" sz="1500" dirty="0" smtClean="0">
                      <a:effectLst/>
                    </a:rPr>
                    <a:t># H events </a:t>
                  </a:r>
                </a:p>
                <a:p>
                  <a:r>
                    <a:rPr lang="en-US" dirty="0" smtClean="0">
                      <a:effectLst/>
                    </a:rPr>
                    <a:t>  					                </a:t>
                  </a:r>
                  <a:r>
                    <a:rPr lang="en-US" dirty="0">
                      <a:effectLst/>
                    </a:rPr>
                    <a:t> </a:t>
                  </a:r>
                  <a:r>
                    <a:rPr lang="en-US" sz="1200" dirty="0">
                      <a:effectLst/>
                    </a:rPr>
                    <a:t> </a:t>
                  </a:r>
                  <a:r>
                    <a:rPr lang="en-US" sz="1200" dirty="0" smtClean="0">
                      <a:effectLst/>
                    </a:rPr>
                    <a:t> at √s&gt;240 </a:t>
                  </a:r>
                  <a:r>
                    <a:rPr lang="en-US" sz="1200" dirty="0" err="1" smtClean="0">
                      <a:effectLst/>
                    </a:rPr>
                    <a:t>GeV</a:t>
                  </a:r>
                  <a:r>
                    <a:rPr lang="en-US" sz="1200" dirty="0" smtClean="0">
                      <a:effectLst/>
                    </a:rPr>
                    <a:t>    </a:t>
                  </a:r>
                  <a:r>
                    <a:rPr lang="en-US" sz="1500" dirty="0" smtClean="0">
                      <a:effectLst/>
                    </a:rPr>
                    <a:t>years</a:t>
                  </a:r>
                  <a:r>
                    <a:rPr lang="en-US" sz="1200" dirty="0" smtClean="0">
                      <a:effectLst/>
                    </a:rPr>
                    <a:t>  </a:t>
                  </a:r>
                  <a:r>
                    <a:rPr lang="en-US" sz="1500" dirty="0" smtClean="0">
                      <a:effectLst/>
                    </a:rPr>
                    <a:t>at production</a:t>
                  </a:r>
                  <a:r>
                    <a:rPr lang="en-US" dirty="0" smtClean="0">
                      <a:effectLst/>
                    </a:rPr>
                    <a:t>	                                                        </a:t>
                  </a:r>
                  <a:endParaRPr lang="en-US" dirty="0">
                    <a:effectLst/>
                  </a:endParaRPr>
                </a:p>
                <a:p>
                  <a:r>
                    <a:rPr lang="en-US" dirty="0" smtClean="0">
                      <a:effectLst/>
                    </a:rPr>
                    <a:t>FCC-</a:t>
                  </a:r>
                  <a:r>
                    <a:rPr lang="en-US" dirty="0" err="1" smtClean="0">
                      <a:effectLst/>
                    </a:rPr>
                    <a:t>ee</a:t>
                  </a:r>
                  <a:r>
                    <a:rPr lang="en-US" dirty="0" smtClean="0">
                      <a:effectLst/>
                    </a:rPr>
                    <a:t>    90</a:t>
                  </a:r>
                  <a:r>
                    <a:rPr lang="en-US" sz="1400" baseline="30000" dirty="0" smtClean="0">
                      <a:effectLst/>
                    </a:rPr>
                    <a:t>(*)      </a:t>
                  </a:r>
                  <a:r>
                    <a:rPr lang="en-US" dirty="0" smtClean="0">
                      <a:effectLst/>
                    </a:rPr>
                    <a:t>10      3                                                              13</a:t>
                  </a:r>
                  <a:r>
                    <a:rPr lang="en-US" sz="1100" dirty="0" smtClean="0">
                      <a:effectLst/>
                    </a:rPr>
                    <a:t>               </a:t>
                  </a:r>
                  <a:r>
                    <a:rPr lang="en-US" dirty="0" smtClean="0">
                      <a:effectLst/>
                    </a:rPr>
                    <a:t>~7-15     2 M</a:t>
                  </a:r>
                </a:p>
                <a:p>
                  <a:r>
                    <a:rPr lang="en-US" dirty="0" err="1" smtClean="0">
                      <a:effectLst/>
                    </a:rPr>
                    <a:t>CepC</a:t>
                  </a:r>
                  <a:r>
                    <a:rPr lang="en-US" dirty="0" smtClean="0">
                      <a:effectLst/>
                    </a:rPr>
                    <a:t>                  5                                                                        5            ~10       1 M </a:t>
                  </a:r>
                </a:p>
                <a:p>
                  <a:r>
                    <a:rPr lang="en-US" dirty="0" smtClean="0">
                      <a:effectLst/>
                    </a:rPr>
                    <a:t>ILC                    2      0.2             4                                            6.2           ~20      1.6 M</a:t>
                  </a:r>
                </a:p>
                <a:p>
                  <a:r>
                    <a:rPr lang="en-US" dirty="0" smtClean="0">
                      <a:effectLst/>
                    </a:rPr>
                    <a:t>CLIC                                 0.5              1.5      2                           4             ~20      1.5 M</a:t>
                  </a:r>
                </a:p>
                <a:p>
                  <a:endParaRPr lang="en-US" dirty="0">
                    <a:effectLst/>
                  </a:endParaRPr>
                </a:p>
                <a:p>
                  <a:r>
                    <a:rPr lang="en-US" dirty="0" err="1" smtClean="0">
                      <a:effectLst/>
                    </a:rPr>
                    <a:t>SppC</a:t>
                  </a:r>
                  <a:r>
                    <a:rPr lang="en-US" dirty="0" smtClean="0">
                      <a:effectLst/>
                    </a:rPr>
                    <a:t>                                                                    30                  30            ~10      30 B   </a:t>
                  </a:r>
                </a:p>
                <a:p>
                  <a:r>
                    <a:rPr lang="en-US" dirty="0" smtClean="0">
                      <a:effectLst/>
                    </a:rPr>
                    <a:t>FCC-</a:t>
                  </a:r>
                  <a:r>
                    <a:rPr lang="en-US" dirty="0" err="1" smtClean="0">
                      <a:effectLst/>
                    </a:rPr>
                    <a:t>hh</a:t>
                  </a:r>
                  <a:r>
                    <a:rPr lang="en-US" dirty="0" smtClean="0">
                      <a:effectLst/>
                    </a:rPr>
                    <a:t>                                                                          40        40             ~25     40 B </a:t>
                  </a:r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 bwMode="auto">
                <a:xfrm>
                  <a:off x="1187624" y="1700808"/>
                  <a:ext cx="0" cy="255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" name="Straight Connector 7"/>
                <p:cNvCxnSpPr/>
                <p:nvPr/>
              </p:nvCxnSpPr>
              <p:spPr bwMode="auto">
                <a:xfrm>
                  <a:off x="1691680" y="1700808"/>
                  <a:ext cx="0" cy="255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" name="Straight Connector 8"/>
                <p:cNvCxnSpPr/>
                <p:nvPr/>
              </p:nvCxnSpPr>
              <p:spPr bwMode="auto">
                <a:xfrm>
                  <a:off x="2303240" y="1700808"/>
                  <a:ext cx="0" cy="255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" name="Straight Connector 9"/>
                <p:cNvCxnSpPr/>
                <p:nvPr/>
              </p:nvCxnSpPr>
              <p:spPr bwMode="auto">
                <a:xfrm>
                  <a:off x="3275856" y="1700808"/>
                  <a:ext cx="0" cy="255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3851920" y="1700808"/>
                  <a:ext cx="0" cy="2556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Straight Connector 12"/>
                <p:cNvCxnSpPr/>
                <p:nvPr/>
              </p:nvCxnSpPr>
              <p:spPr bwMode="auto">
                <a:xfrm>
                  <a:off x="4427984" y="1700808"/>
                  <a:ext cx="0" cy="255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5364088" y="1700808"/>
                  <a:ext cx="0" cy="255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5940152" y="1700808"/>
                  <a:ext cx="0" cy="255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7127776" y="1700808"/>
                  <a:ext cx="0" cy="255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7775848" y="1700808"/>
                  <a:ext cx="0" cy="255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251520" y="2276872"/>
                  <a:ext cx="8892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26" name="Group 25"/>
                <p:cNvGrpSpPr/>
                <p:nvPr/>
              </p:nvGrpSpPr>
              <p:grpSpPr>
                <a:xfrm>
                  <a:off x="1224000" y="2060848"/>
                  <a:ext cx="2592288" cy="338554"/>
                  <a:chOff x="1259632" y="4365104"/>
                  <a:chExt cx="2592288" cy="338554"/>
                </a:xfrm>
              </p:grpSpPr>
              <p:cxnSp>
                <p:nvCxnSpPr>
                  <p:cNvPr id="25" name="Straight Arrow Connector 24"/>
                  <p:cNvCxnSpPr/>
                  <p:nvPr/>
                </p:nvCxnSpPr>
                <p:spPr bwMode="auto">
                  <a:xfrm>
                    <a:off x="1259632" y="4509120"/>
                    <a:ext cx="2592288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/>
                    <a:tailEnd type="arrow"/>
                  </a:ln>
                  <a:effectLst/>
                </p:spPr>
              </p:cxn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267744" y="4365104"/>
                    <a:ext cx="56988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>
                        <a:effectLst/>
                      </a:rPr>
                      <a:t>GeV</a:t>
                    </a:r>
                    <a:r>
                      <a:rPr lang="en-US" dirty="0" smtClean="0">
                        <a:effectLst/>
                      </a:rPr>
                      <a:t> </a:t>
                    </a:r>
                  </a:p>
                </p:txBody>
              </p:sp>
            </p:grp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4860032" y="1700808"/>
                  <a:ext cx="0" cy="2556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27" name="Group 26"/>
                <p:cNvGrpSpPr/>
                <p:nvPr/>
              </p:nvGrpSpPr>
              <p:grpSpPr>
                <a:xfrm>
                  <a:off x="3959424" y="2060848"/>
                  <a:ext cx="1980000" cy="338554"/>
                  <a:chOff x="1295128" y="4365104"/>
                  <a:chExt cx="1980000" cy="338554"/>
                </a:xfrm>
              </p:grpSpPr>
              <p:cxnSp>
                <p:nvCxnSpPr>
                  <p:cNvPr id="28" name="Straight Arrow Connector 27"/>
                  <p:cNvCxnSpPr/>
                  <p:nvPr/>
                </p:nvCxnSpPr>
                <p:spPr bwMode="auto">
                  <a:xfrm>
                    <a:off x="1295128" y="4509120"/>
                    <a:ext cx="198000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/>
                    <a:tailEnd type="arrow"/>
                  </a:ln>
                  <a:effectLst/>
                </p:spPr>
              </p:cxn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805360" y="4365104"/>
                    <a:ext cx="56988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0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>
                        <a:effectLst/>
                      </a:rPr>
                      <a:t>T</a:t>
                    </a:r>
                    <a:r>
                      <a:rPr lang="en-US" dirty="0" err="1" smtClean="0">
                        <a:effectLst/>
                      </a:rPr>
                      <a:t>eV</a:t>
                    </a:r>
                    <a:r>
                      <a:rPr lang="en-US" dirty="0" smtClean="0">
                        <a:effectLst/>
                      </a:rPr>
                      <a:t> </a:t>
                    </a:r>
                  </a:p>
                </p:txBody>
              </p:sp>
            </p:grpSp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251520" y="3645024"/>
                  <a:ext cx="8892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6178900" y="1340768"/>
                <a:ext cx="2641572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effectLst/>
                  </a:rPr>
                  <a:t>Integrated luminosities (ab</a:t>
                </a:r>
                <a:r>
                  <a:rPr lang="en-US" sz="1400" baseline="30000" dirty="0" smtClean="0">
                    <a:effectLst/>
                  </a:rPr>
                  <a:t>-1</a:t>
                </a:r>
                <a:r>
                  <a:rPr lang="en-US" sz="1400" dirty="0" smtClean="0">
                    <a:effectLst/>
                  </a:rPr>
                  <a:t>)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671180" y="4077072"/>
              <a:ext cx="5437324" cy="69249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effectLst/>
                </a:rPr>
                <a:t>2 experiments assumed for </a:t>
              </a:r>
              <a:r>
                <a:rPr lang="en-US" sz="1300" dirty="0" err="1" smtClean="0">
                  <a:effectLst/>
                </a:rPr>
                <a:t>CepC</a:t>
              </a:r>
              <a:r>
                <a:rPr lang="en-US" sz="1300" dirty="0" smtClean="0">
                  <a:effectLst/>
                </a:rPr>
                <a:t>, </a:t>
              </a:r>
              <a:r>
                <a:rPr lang="en-US" sz="1300" dirty="0" err="1" smtClean="0">
                  <a:effectLst/>
                </a:rPr>
                <a:t>SppC</a:t>
              </a:r>
              <a:r>
                <a:rPr lang="en-US" sz="1300" dirty="0">
                  <a:effectLst/>
                </a:rPr>
                <a:t> </a:t>
              </a:r>
              <a:r>
                <a:rPr lang="en-US" sz="1300" dirty="0" smtClean="0">
                  <a:effectLst/>
                </a:rPr>
                <a:t>and FCC-</a:t>
              </a:r>
              <a:r>
                <a:rPr lang="en-US" sz="1300" dirty="0" err="1" smtClean="0">
                  <a:effectLst/>
                </a:rPr>
                <a:t>hh</a:t>
              </a:r>
              <a:r>
                <a:rPr lang="en-US" sz="1300" dirty="0" smtClean="0">
                  <a:effectLst/>
                </a:rPr>
                <a:t>, 2-4 for FCC-</a:t>
              </a:r>
              <a:r>
                <a:rPr lang="en-US" sz="1300" dirty="0" err="1" smtClean="0">
                  <a:effectLst/>
                </a:rPr>
                <a:t>ee</a:t>
              </a:r>
              <a:endParaRPr lang="en-US" sz="1300" dirty="0" smtClean="0">
                <a:effectLst/>
              </a:endParaRPr>
            </a:p>
            <a:p>
              <a:r>
                <a:rPr lang="en-US" sz="1300" dirty="0" smtClean="0">
                  <a:effectLst/>
                </a:rPr>
                <a:t>L upgrade assumed for ILC and crab waist option for FCC-</a:t>
              </a:r>
              <a:r>
                <a:rPr lang="en-US" sz="1300" dirty="0" err="1" smtClean="0">
                  <a:effectLst/>
                </a:rPr>
                <a:t>ee</a:t>
              </a:r>
              <a:endParaRPr lang="en-US" sz="1300" dirty="0">
                <a:effectLst/>
              </a:endParaRPr>
            </a:p>
            <a:p>
              <a:r>
                <a:rPr lang="en-US" sz="1300" dirty="0" smtClean="0">
                  <a:effectLst/>
                </a:rPr>
                <a:t>FCC-</a:t>
              </a:r>
              <a:r>
                <a:rPr lang="en-US" sz="1300" dirty="0" err="1" smtClean="0">
                  <a:effectLst/>
                </a:rPr>
                <a:t>ee</a:t>
              </a:r>
              <a:r>
                <a:rPr lang="en-US" sz="1300" dirty="0" smtClean="0">
                  <a:effectLst/>
                </a:rPr>
                <a:t> run at 160 </a:t>
              </a:r>
              <a:r>
                <a:rPr lang="en-US" sz="1300" dirty="0" err="1" smtClean="0">
                  <a:effectLst/>
                </a:rPr>
                <a:t>GeV</a:t>
              </a:r>
              <a:r>
                <a:rPr lang="en-US" sz="1300" dirty="0" smtClean="0">
                  <a:effectLst/>
                </a:rPr>
                <a:t> not included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9512" y="4160113"/>
              <a:ext cx="108234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effectLst/>
                </a:rPr>
                <a:t>(*) </a:t>
              </a:r>
              <a:r>
                <a:rPr lang="en-US" sz="1200" dirty="0" smtClean="0">
                  <a:effectLst/>
                </a:rPr>
                <a:t> 4x10</a:t>
              </a:r>
              <a:r>
                <a:rPr lang="en-US" sz="1200" baseline="30000" dirty="0" smtClean="0">
                  <a:effectLst/>
                </a:rPr>
                <a:t>12</a:t>
              </a:r>
              <a:r>
                <a:rPr lang="en-US" sz="1200" dirty="0" smtClean="0">
                  <a:effectLst/>
                </a:rPr>
                <a:t> Z</a:t>
              </a:r>
              <a:endParaRPr lang="en-US" sz="1300" dirty="0" smtClean="0">
                <a:effectLst/>
              </a:endParaRP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5550518"/>
                </p:ext>
              </p:extLst>
            </p:nvPr>
          </p:nvGraphicFramePr>
          <p:xfrm>
            <a:off x="6400800" y="1386000"/>
            <a:ext cx="484061" cy="322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Equation" r:id="rId3" imgW="419100" imgH="279400" progId="Equation.3">
                    <p:embed/>
                  </p:oleObj>
                </mc:Choice>
                <mc:Fallback>
                  <p:oleObj name="Equation" r:id="rId3" imgW="419100" imgH="279400" progId="Equation.3">
                    <p:embed/>
                    <p:pic>
                      <p:nvPicPr>
                        <p:cNvPr id="0" name=""/>
                        <p:cNvPicPr preferRelativeResize="0"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400800" y="1386000"/>
                          <a:ext cx="484061" cy="3227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Rectangle 37"/>
          <p:cNvSpPr/>
          <p:nvPr/>
        </p:nvSpPr>
        <p:spPr bwMode="auto">
          <a:xfrm>
            <a:off x="5832000" y="1340768"/>
            <a:ext cx="1188272" cy="2556000"/>
          </a:xfrm>
          <a:prstGeom prst="rect">
            <a:avLst/>
          </a:prstGeom>
          <a:solidFill>
            <a:srgbClr val="000090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038368" y="1340768"/>
            <a:ext cx="629976" cy="2556000"/>
          </a:xfrm>
          <a:prstGeom prst="rect">
            <a:avLst/>
          </a:prstGeom>
          <a:solidFill>
            <a:srgbClr val="008000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668344" y="1340768"/>
            <a:ext cx="1368152" cy="2556000"/>
          </a:xfrm>
          <a:prstGeom prst="rect">
            <a:avLst/>
          </a:prstGeom>
          <a:solidFill>
            <a:srgbClr val="FF0000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8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96" y="4005064"/>
            <a:ext cx="5328592" cy="2800766"/>
          </a:xfrm>
          <a:prstGeom prst="rect">
            <a:avLst/>
          </a:prstGeom>
          <a:solidFill>
            <a:srgbClr val="CCCC33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</a:rPr>
              <a:t>Precision measurements of couplings </a:t>
            </a:r>
          </a:p>
          <a:p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  </a:t>
            </a:r>
            <a:r>
              <a:rPr lang="en-US" sz="1500" dirty="0" smtClean="0">
                <a:effectLst/>
              </a:rPr>
              <a:t>(as many generations as possible, loops, …)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effectLst/>
              </a:rPr>
              <a:t>Forbidden and rare decays (e.g. </a:t>
            </a:r>
            <a:r>
              <a:rPr lang="en-US" dirty="0">
                <a:effectLst/>
                <a:sym typeface="Wingdings"/>
              </a:rPr>
              <a:t>H </a:t>
            </a:r>
            <a:r>
              <a:rPr lang="en-US" dirty="0" err="1">
                <a:effectLst/>
                <a:latin typeface="Lucida Grande"/>
                <a:ea typeface="Lucida Grande"/>
                <a:cs typeface="Lucida Grande"/>
                <a:sym typeface="Wingdings"/>
              </a:rPr>
              <a:t>τμ</a:t>
            </a:r>
            <a:r>
              <a:rPr lang="en-US" dirty="0">
                <a:effectLst/>
                <a:latin typeface="Lucida Grande"/>
                <a:ea typeface="Lucida Grande"/>
                <a:cs typeface="Lucida Grande"/>
                <a:sym typeface="Wingdings"/>
              </a:rPr>
              <a:t>)</a:t>
            </a:r>
          </a:p>
          <a:p>
            <a:r>
              <a:rPr lang="en-US" dirty="0">
                <a:effectLst/>
                <a:latin typeface="Lucida Grande"/>
                <a:ea typeface="Lucida Grande"/>
                <a:cs typeface="Lucida Grande"/>
                <a:sym typeface="Wingdings"/>
              </a:rPr>
              <a:t>     </a:t>
            </a:r>
            <a:r>
              <a:rPr lang="en-US" dirty="0" err="1">
                <a:effectLst/>
                <a:ea typeface="Lucida Grande"/>
                <a:cs typeface="Lucida Grande"/>
                <a:sym typeface="Wingdings"/>
              </a:rPr>
              <a:t>flavour</a:t>
            </a:r>
            <a:r>
              <a:rPr lang="en-US" dirty="0">
                <a:effectLst/>
                <a:ea typeface="Lucida Grande"/>
                <a:cs typeface="Lucida Grande"/>
                <a:sym typeface="Wingdings"/>
              </a:rPr>
              <a:t> structure and source of fermion masses</a:t>
            </a:r>
            <a:endParaRPr lang="en-US" dirty="0" smtClean="0">
              <a:effectLst/>
              <a:latin typeface="Comic Sans MS"/>
              <a:ea typeface="Lucida Grande"/>
              <a:cs typeface="Lucida Grande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effectLst/>
                <a:latin typeface="Comic Sans MS"/>
                <a:ea typeface="Lucida Grande"/>
                <a:cs typeface="Lucida Grande"/>
                <a:sym typeface="Wingdings"/>
              </a:rPr>
              <a:t>H</a:t>
            </a:r>
            <a:r>
              <a:rPr lang="en-US" dirty="0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 </a:t>
            </a:r>
            <a:r>
              <a:rPr lang="en-US" dirty="0">
                <a:effectLst/>
                <a:latin typeface="Comic Sans MS"/>
                <a:ea typeface="Lucida Grande"/>
                <a:cs typeface="Lucida Grande"/>
                <a:sym typeface="Wingdings"/>
              </a:rPr>
              <a:t>potential (HH production, self-couplings):</a:t>
            </a:r>
          </a:p>
          <a:p>
            <a:r>
              <a:rPr lang="en-US" dirty="0">
                <a:effectLst/>
                <a:latin typeface="Comic Sans MS"/>
                <a:ea typeface="Lucida Grande"/>
                <a:cs typeface="Lucida Grande"/>
                <a:sym typeface="Wingdings"/>
              </a:rPr>
              <a:t>     EWSB mechanism  (strong dynamics ?)</a:t>
            </a:r>
          </a:p>
          <a:p>
            <a:r>
              <a:rPr lang="en-US" dirty="0">
                <a:effectLst/>
                <a:latin typeface="Comic Sans MS"/>
                <a:ea typeface="Lucida Grande"/>
                <a:cs typeface="Lucida Grande"/>
                <a:sym typeface="Wingdings"/>
              </a:rPr>
              <a:t>     EW phase transition  </a:t>
            </a:r>
            <a:r>
              <a:rPr lang="en-US" dirty="0" err="1">
                <a:effectLst/>
                <a:latin typeface="Comic Sans MS"/>
                <a:ea typeface="Lucida Grande"/>
                <a:cs typeface="Lucida Grande"/>
                <a:sym typeface="Wingdings"/>
              </a:rPr>
              <a:t>baryogenesis</a:t>
            </a:r>
            <a:r>
              <a:rPr lang="en-US" dirty="0">
                <a:effectLst/>
                <a:latin typeface="Comic Sans MS"/>
                <a:ea typeface="Lucida Grande"/>
                <a:cs typeface="Lucida Grande"/>
                <a:sym typeface="Wingdings"/>
              </a:rPr>
              <a:t> </a:t>
            </a:r>
            <a:r>
              <a:rPr lang="en-US" dirty="0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?</a:t>
            </a:r>
            <a:endParaRPr lang="en-US" dirty="0" smtClean="0">
              <a:effectLst/>
              <a:latin typeface="+mj-lt"/>
              <a:ea typeface="Lucida Grande"/>
              <a:cs typeface="Lucida Grande"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Exotic decays (e.g. H </a:t>
            </a:r>
            <a:r>
              <a:rPr lang="en-US" dirty="0" err="1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E</a:t>
            </a:r>
            <a:r>
              <a:rPr lang="en-US" baseline="-25000" dirty="0" err="1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T</a:t>
            </a:r>
            <a:r>
              <a:rPr lang="en-US" baseline="30000" dirty="0" err="1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miss</a:t>
            </a:r>
            <a:r>
              <a:rPr lang="en-US" dirty="0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)  new physics ?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Other H properties (width, CP, …)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Searches for additional H bosons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effectLst/>
                <a:latin typeface="Comic Sans MS"/>
                <a:ea typeface="Lucida Grande"/>
                <a:cs typeface="Lucida Grande"/>
                <a:sym typeface="Wingdings"/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9328" y="116632"/>
            <a:ext cx="5532284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  <a:effectLst/>
              </a:rPr>
              <a:t>The H boson is not just … “yet another particle”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767606"/>
            <a:ext cx="8496944" cy="830997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>
                <a:solidFill>
                  <a:schemeClr val="bg1"/>
                </a:solidFill>
                <a:effectLst/>
              </a:rPr>
              <a:t>P</a:t>
            </a:r>
            <a:r>
              <a:rPr lang="en-US" dirty="0" smtClean="0">
                <a:solidFill>
                  <a:schemeClr val="bg1"/>
                </a:solidFill>
                <a:effectLst/>
              </a:rPr>
              <a:t>rofoundly different from all elementary particles discovered so far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solidFill>
                  <a:schemeClr val="bg1"/>
                </a:solidFill>
                <a:effectLst/>
              </a:rPr>
              <a:t>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elated to the most obscure sector of SM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>
                <a:solidFill>
                  <a:schemeClr val="bg1"/>
                </a:solidFill>
                <a:effectLst/>
              </a:rPr>
              <a:t>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inked to some of the deepest structural questions (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flavour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naturalness, vacuum, ...)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95936" y="1916832"/>
            <a:ext cx="4999708" cy="2092588"/>
            <a:chOff x="3851920" y="1628800"/>
            <a:chExt cx="4999708" cy="2092588"/>
          </a:xfrm>
        </p:grpSpPr>
        <p:pic>
          <p:nvPicPr>
            <p:cNvPr id="5" name="Picture 4" descr="Untitled.png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1628800"/>
              <a:ext cx="4999708" cy="185449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524328" y="3429000"/>
              <a:ext cx="1100363" cy="2923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effectLst/>
                </a:rPr>
                <a:t>G.F. </a:t>
              </a:r>
              <a:r>
                <a:rPr lang="en-US" sz="1300" dirty="0" err="1" smtClean="0">
                  <a:effectLst/>
                </a:rPr>
                <a:t>Giudice</a:t>
              </a:r>
              <a:endParaRPr lang="en-US" sz="1300" dirty="0" smtClean="0">
                <a:effectLst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2708920"/>
            <a:ext cx="3096344" cy="113877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0090"/>
                </a:solidFill>
                <a:effectLst/>
                <a:sym typeface="Wingdings"/>
              </a:rPr>
              <a:t>I</a:t>
            </a:r>
            <a:r>
              <a:rPr lang="en-US" sz="1700" dirty="0" smtClean="0">
                <a:solidFill>
                  <a:srgbClr val="000090"/>
                </a:solidFill>
                <a:effectLst/>
                <a:sym typeface="Wingdings"/>
              </a:rPr>
              <a:t>ts discovery opens new paths of exploration, and a very broad and challenging experimental </a:t>
            </a:r>
            <a:r>
              <a:rPr lang="en-US" sz="1700" dirty="0" err="1" smtClean="0">
                <a:solidFill>
                  <a:srgbClr val="000090"/>
                </a:solidFill>
                <a:effectLst/>
                <a:sym typeface="Wingdings"/>
              </a:rPr>
              <a:t>programme</a:t>
            </a:r>
            <a:endParaRPr lang="en-US" sz="1700" dirty="0" smtClean="0">
              <a:solidFill>
                <a:srgbClr val="000090"/>
              </a:solidFill>
              <a:effectLst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835696" y="1808896"/>
            <a:ext cx="0" cy="684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5469467" y="4365104"/>
            <a:ext cx="3582932" cy="1323439"/>
            <a:chOff x="3237219" y="1556792"/>
            <a:chExt cx="3582932" cy="1323439"/>
          </a:xfrm>
        </p:grpSpPr>
        <p:sp>
          <p:nvSpPr>
            <p:cNvPr id="19" name="TextBox 18"/>
            <p:cNvSpPr txBox="1"/>
            <p:nvPr/>
          </p:nvSpPr>
          <p:spPr>
            <a:xfrm>
              <a:off x="3237219" y="1556792"/>
              <a:ext cx="3582932" cy="1323439"/>
            </a:xfrm>
            <a:prstGeom prst="rect">
              <a:avLst/>
            </a:prstGeom>
            <a:solidFill>
              <a:srgbClr val="CCCC33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Impact </a:t>
              </a:r>
              <a:r>
                <a:rPr lang="en-US" smtClean="0">
                  <a:effectLst/>
                </a:rPr>
                <a:t>of new </a:t>
              </a:r>
              <a:r>
                <a:rPr lang="en-US" dirty="0">
                  <a:effectLst/>
                </a:rPr>
                <a:t>p</a:t>
              </a:r>
              <a:r>
                <a:rPr lang="en-US" smtClean="0">
                  <a:effectLst/>
                </a:rPr>
                <a:t>hysics </a:t>
              </a:r>
              <a:r>
                <a:rPr lang="en-US" dirty="0" smtClean="0">
                  <a:effectLst/>
                </a:rPr>
                <a:t>on couplings:</a:t>
              </a:r>
            </a:p>
            <a:p>
              <a:endParaRPr lang="en-US" dirty="0" smtClean="0">
                <a:effectLst/>
              </a:endParaRPr>
            </a:p>
            <a:p>
              <a:endParaRPr lang="en-US" dirty="0">
                <a:effectLst/>
              </a:endParaRPr>
            </a:p>
            <a:p>
              <a:endParaRPr lang="en-US" dirty="0">
                <a:effectLst/>
              </a:endParaRPr>
            </a:p>
            <a:p>
              <a:r>
                <a:rPr lang="en-US" dirty="0" smtClean="0">
                  <a:effectLst/>
                  <a:sym typeface="Wingdings"/>
                </a:rPr>
                <a:t> </a:t>
              </a:r>
              <a:r>
                <a:rPr lang="en-US" dirty="0" smtClean="0">
                  <a:effectLst/>
                </a:rPr>
                <a:t>0.1-1% exp. precision needed</a:t>
              </a:r>
              <a:endParaRPr lang="en-US" dirty="0">
                <a:effectLst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23106" y="1988840"/>
              <a:ext cx="3193110" cy="369332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solidFill>
                    <a:schemeClr val="bg1"/>
                  </a:solidFill>
                  <a:effectLst/>
                </a:rPr>
                <a:t>Δκ</a:t>
              </a:r>
              <a:r>
                <a:rPr lang="en-US" sz="1800" dirty="0">
                  <a:solidFill>
                    <a:schemeClr val="bg1"/>
                  </a:solidFill>
                  <a:effectLst/>
                </a:rPr>
                <a:t>/</a:t>
              </a:r>
              <a:r>
                <a:rPr lang="en-US" sz="1800" dirty="0" err="1" smtClean="0">
                  <a:solidFill>
                    <a:schemeClr val="bg1"/>
                  </a:solidFill>
                  <a:effectLst/>
                </a:rPr>
                <a:t>κ</a:t>
              </a:r>
              <a:r>
                <a:rPr lang="en-US" sz="1800" dirty="0" smtClean="0">
                  <a:solidFill>
                    <a:schemeClr val="bg1"/>
                  </a:solidFill>
                  <a:effectLst/>
                </a:rPr>
                <a:t> ~ 5%/Λ</a:t>
              </a:r>
              <a:r>
                <a:rPr lang="en-US" sz="1800" baseline="30000" dirty="0" smtClean="0">
                  <a:solidFill>
                    <a:schemeClr val="bg1"/>
                  </a:solidFill>
                  <a:effectLst/>
                </a:rPr>
                <a:t>2</a:t>
              </a:r>
              <a:r>
                <a:rPr lang="en-US" sz="1800" baseline="-25000" dirty="0" smtClean="0">
                  <a:solidFill>
                    <a:schemeClr val="bg1"/>
                  </a:solidFill>
                  <a:effectLst/>
                </a:rPr>
                <a:t>NP</a:t>
              </a:r>
              <a:r>
                <a:rPr lang="en-US" sz="1800" dirty="0" smtClean="0">
                  <a:solidFill>
                    <a:schemeClr val="bg1"/>
                  </a:solidFill>
                  <a:effectLst/>
                </a:rPr>
                <a:t>    </a:t>
              </a:r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(Λ</a:t>
              </a:r>
              <a:r>
                <a:rPr lang="en-US" sz="1400" baseline="-25000" dirty="0">
                  <a:solidFill>
                    <a:schemeClr val="bg1"/>
                  </a:solidFill>
                  <a:effectLst/>
                </a:rPr>
                <a:t>NP</a:t>
              </a:r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 in </a:t>
              </a:r>
              <a:r>
                <a:rPr lang="en-US" sz="1400" dirty="0" err="1" smtClean="0">
                  <a:solidFill>
                    <a:schemeClr val="bg1"/>
                  </a:solidFill>
                  <a:effectLst/>
                </a:rPr>
                <a:t>TeV</a:t>
              </a:r>
              <a:r>
                <a:rPr lang="en-US" sz="1400" dirty="0" smtClean="0">
                  <a:solidFill>
                    <a:schemeClr val="bg1"/>
                  </a:solidFill>
                  <a:effectLst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38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186" y="116632"/>
            <a:ext cx="1484590" cy="353943"/>
          </a:xfrm>
          <a:prstGeom prst="rect">
            <a:avLst/>
          </a:prstGeom>
          <a:solidFill>
            <a:srgbClr val="66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 err="1" smtClean="0">
                <a:solidFill>
                  <a:srgbClr val="FFFFFF"/>
                </a:solidFill>
                <a:effectLst/>
              </a:rPr>
              <a:t>e</a:t>
            </a:r>
            <a:r>
              <a:rPr lang="en-US" sz="1700" baseline="30000" dirty="0" err="1" smtClean="0">
                <a:solidFill>
                  <a:srgbClr val="FFFFFF"/>
                </a:solidFill>
                <a:effectLst/>
              </a:rPr>
              <a:t>+</a:t>
            </a:r>
            <a:r>
              <a:rPr lang="en-US" sz="1700" dirty="0" err="1" smtClean="0">
                <a:solidFill>
                  <a:srgbClr val="FFFFFF"/>
                </a:solidFill>
                <a:effectLst/>
              </a:rPr>
              <a:t>e</a:t>
            </a:r>
            <a:r>
              <a:rPr lang="en-US" sz="1700" baseline="30000" dirty="0" smtClean="0">
                <a:solidFill>
                  <a:srgbClr val="FFFFFF"/>
                </a:solidFill>
                <a:effectLst/>
              </a:rPr>
              <a:t>-</a:t>
            </a:r>
            <a:r>
              <a:rPr lang="en-US" sz="1700" dirty="0" smtClean="0">
                <a:solidFill>
                  <a:srgbClr val="FFFFFF"/>
                </a:solidFill>
                <a:effectLst/>
              </a:rPr>
              <a:t> colliders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28184" y="116632"/>
            <a:ext cx="1348477" cy="353943"/>
          </a:xfrm>
          <a:prstGeom prst="rect">
            <a:avLst/>
          </a:prstGeom>
          <a:solidFill>
            <a:srgbClr val="00009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 err="1" smtClean="0">
                <a:solidFill>
                  <a:schemeClr val="bg1"/>
                </a:solidFill>
                <a:effectLst/>
              </a:rPr>
              <a:t>pp</a:t>
            </a:r>
            <a:r>
              <a:rPr lang="en-US" sz="1700" dirty="0" smtClean="0">
                <a:solidFill>
                  <a:schemeClr val="bg1"/>
                </a:solidFill>
                <a:effectLst/>
              </a:rPr>
              <a:t> colliders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96" y="548680"/>
            <a:ext cx="4536504" cy="6264696"/>
            <a:chOff x="35496" y="476672"/>
            <a:chExt cx="4536504" cy="6264696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496" y="476672"/>
              <a:ext cx="4536504" cy="6264696"/>
            </a:xfrm>
            <a:prstGeom prst="rect">
              <a:avLst/>
            </a:prstGeom>
            <a:solidFill>
              <a:srgbClr val="33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pic>
          <p:nvPicPr>
            <p:cNvPr id="34" name="Picture 33" descr="Untitled.png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81" y="1298721"/>
              <a:ext cx="3666655" cy="29943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35" name="Straight Arrow Connector 34"/>
            <p:cNvCxnSpPr/>
            <p:nvPr/>
          </p:nvCxnSpPr>
          <p:spPr bwMode="auto">
            <a:xfrm flipH="1">
              <a:off x="1331640" y="119675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6" name="Picture 35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576" y="568008"/>
              <a:ext cx="1035017" cy="62874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0000"/>
              </a:solidFill>
              <a:prstDash val="dot"/>
            </a:ln>
          </p:spPr>
        </p:pic>
        <p:cxnSp>
          <p:nvCxnSpPr>
            <p:cNvPr id="37" name="Straight Arrow Connector 36"/>
            <p:cNvCxnSpPr/>
            <p:nvPr/>
          </p:nvCxnSpPr>
          <p:spPr bwMode="auto">
            <a:xfrm flipH="1">
              <a:off x="2843808" y="1052736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8" name="Picture 37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1760" y="568025"/>
              <a:ext cx="938784" cy="628727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000000"/>
              </a:solidFill>
              <a:prstDash val="dot"/>
            </a:ln>
          </p:spPr>
        </p:pic>
        <p:cxnSp>
          <p:nvCxnSpPr>
            <p:cNvPr id="39" name="Straight Arrow Connector 38"/>
            <p:cNvCxnSpPr/>
            <p:nvPr/>
          </p:nvCxnSpPr>
          <p:spPr bwMode="auto">
            <a:xfrm flipV="1">
              <a:off x="2267744" y="3068960"/>
              <a:ext cx="0" cy="10801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1835696" y="3933056"/>
              <a:ext cx="944812" cy="648072"/>
              <a:chOff x="5724128" y="3645024"/>
              <a:chExt cx="944812" cy="648072"/>
            </a:xfrm>
          </p:grpSpPr>
          <p:pic>
            <p:nvPicPr>
              <p:cNvPr id="50" name="Picture 49" descr="Untitled1.png"/>
              <p:cNvPicPr preferRelativeResize="0"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4128" y="3645024"/>
                <a:ext cx="944812" cy="641895"/>
              </a:xfrm>
              <a:prstGeom prst="rect">
                <a:avLst/>
              </a:prstGeom>
              <a:ln w="9525" cmpd="sng">
                <a:solidFill>
                  <a:schemeClr val="tx1"/>
                </a:solidFill>
                <a:prstDash val="dot"/>
              </a:ln>
            </p:spPr>
          </p:pic>
          <p:sp>
            <p:nvSpPr>
              <p:cNvPr id="51" name="Rectangle 50"/>
              <p:cNvSpPr/>
              <p:nvPr/>
            </p:nvSpPr>
            <p:spPr bwMode="auto">
              <a:xfrm>
                <a:off x="5724128" y="3645024"/>
                <a:ext cx="936104" cy="648072"/>
              </a:xfrm>
              <a:prstGeom prst="rect">
                <a:avLst/>
              </a:prstGeom>
              <a:solidFill>
                <a:srgbClr val="99FFFF">
                  <a:alpha val="34000"/>
                </a:srgbClr>
              </a:solidFill>
              <a:ln w="9525" cap="flat" cmpd="sng" algn="ctr">
                <a:solidFill>
                  <a:schemeClr val="tx1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1" charset="0"/>
                </a:endParaRP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auto">
            <a:xfrm flipV="1">
              <a:off x="1259632" y="2924944"/>
              <a:ext cx="288032" cy="10081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42" name="Group 41"/>
            <p:cNvGrpSpPr/>
            <p:nvPr/>
          </p:nvGrpSpPr>
          <p:grpSpPr>
            <a:xfrm>
              <a:off x="539552" y="3861048"/>
              <a:ext cx="942988" cy="648072"/>
              <a:chOff x="7020272" y="2924944"/>
              <a:chExt cx="942988" cy="648072"/>
            </a:xfrm>
          </p:grpSpPr>
          <p:pic>
            <p:nvPicPr>
              <p:cNvPr id="43" name="Picture 42" descr="Untitled.png"/>
              <p:cNvPicPr preferRelativeResize="0"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272" y="2924944"/>
                <a:ext cx="942988" cy="641866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000000"/>
                </a:solidFill>
                <a:prstDash val="dot"/>
              </a:ln>
            </p:spPr>
          </p:pic>
          <p:sp>
            <p:nvSpPr>
              <p:cNvPr id="48" name="Rectangle 47"/>
              <p:cNvSpPr/>
              <p:nvPr/>
            </p:nvSpPr>
            <p:spPr bwMode="auto">
              <a:xfrm>
                <a:off x="7020272" y="2924944"/>
                <a:ext cx="936104" cy="648072"/>
              </a:xfrm>
              <a:prstGeom prst="rect">
                <a:avLst/>
              </a:prstGeom>
              <a:solidFill>
                <a:srgbClr val="008000">
                  <a:alpha val="17000"/>
                </a:srgbClr>
              </a:solidFill>
              <a:ln w="6350" cap="flat" cmpd="sng" algn="ctr">
                <a:solidFill>
                  <a:schemeClr val="tx1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1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7504" y="5073858"/>
              <a:ext cx="4392488" cy="1523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q"/>
              </a:pPr>
              <a:r>
                <a:rPr lang="en-US" dirty="0" smtClean="0">
                  <a:solidFill>
                    <a:srgbClr val="800000"/>
                  </a:solidFill>
                  <a:effectLst/>
                  <a:sym typeface="Wingdings"/>
                </a:rPr>
                <a:t>Low backgrounds  all decay modes  </a:t>
              </a:r>
            </a:p>
            <a:p>
              <a:r>
                <a:rPr lang="en-US" dirty="0" smtClean="0">
                  <a:solidFill>
                    <a:srgbClr val="800000"/>
                  </a:solidFill>
                  <a:effectLst/>
                  <a:sym typeface="Wingdings"/>
                </a:rPr>
                <a:t>    (</a:t>
              </a:r>
              <a:r>
                <a:rPr lang="en-US" dirty="0" err="1" smtClean="0">
                  <a:solidFill>
                    <a:srgbClr val="800000"/>
                  </a:solidFill>
                  <a:effectLst/>
                  <a:sym typeface="Wingdings"/>
                </a:rPr>
                <a:t>hadronic</a:t>
              </a:r>
              <a:r>
                <a:rPr lang="en-US" dirty="0" smtClean="0">
                  <a:solidFill>
                    <a:srgbClr val="800000"/>
                  </a:solidFill>
                  <a:effectLst/>
                  <a:sym typeface="Wingdings"/>
                </a:rPr>
                <a:t>, invisible, exotic) accessible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dirty="0" smtClean="0">
                  <a:solidFill>
                    <a:srgbClr val="800000"/>
                  </a:solidFill>
                  <a:effectLst/>
                  <a:sym typeface="Wingdings"/>
                </a:rPr>
                <a:t>Model</a:t>
              </a:r>
              <a:r>
                <a:rPr lang="en-US" dirty="0">
                  <a:solidFill>
                    <a:srgbClr val="800000"/>
                  </a:solidFill>
                  <a:effectLst/>
                  <a:sym typeface="Wingdings"/>
                </a:rPr>
                <a:t>-</a:t>
              </a:r>
              <a:r>
                <a:rPr lang="en-US" dirty="0" err="1" smtClean="0">
                  <a:solidFill>
                    <a:srgbClr val="800000"/>
                  </a:solidFill>
                  <a:effectLst/>
                  <a:sym typeface="Wingdings"/>
                </a:rPr>
                <a:t>indep</a:t>
              </a:r>
              <a:r>
                <a:rPr lang="en-US" dirty="0" smtClean="0">
                  <a:solidFill>
                    <a:srgbClr val="800000"/>
                  </a:solidFill>
                  <a:effectLst/>
                  <a:sym typeface="Wingdings"/>
                </a:rPr>
                <a:t>. coupling measurements</a:t>
              </a:r>
              <a:r>
                <a:rPr lang="en-US" dirty="0">
                  <a:solidFill>
                    <a:srgbClr val="800000"/>
                  </a:solidFill>
                  <a:effectLst/>
                  <a:sym typeface="Wingdings"/>
                </a:rPr>
                <a:t>: </a:t>
              </a:r>
            </a:p>
            <a:p>
              <a:r>
                <a:rPr lang="en-US" dirty="0" smtClean="0">
                  <a:solidFill>
                    <a:srgbClr val="800000"/>
                  </a:solidFill>
                  <a:effectLst/>
                  <a:sym typeface="Wingdings"/>
                </a:rPr>
                <a:t>    </a:t>
              </a:r>
              <a:r>
                <a:rPr lang="en-US" dirty="0" err="1" smtClean="0">
                  <a:solidFill>
                    <a:srgbClr val="800000"/>
                  </a:solidFill>
                  <a:effectLst/>
                  <a:sym typeface="Wingdings"/>
                </a:rPr>
                <a:t>σ</a:t>
              </a:r>
              <a:r>
                <a:rPr lang="en-US" dirty="0">
                  <a:solidFill>
                    <a:srgbClr val="800000"/>
                  </a:solidFill>
                  <a:effectLst/>
                  <a:sym typeface="Wingdings"/>
                </a:rPr>
                <a:t>(HZ) and Γ</a:t>
              </a:r>
              <a:r>
                <a:rPr lang="en-US" baseline="-25000" dirty="0">
                  <a:solidFill>
                    <a:srgbClr val="800000"/>
                  </a:solidFill>
                  <a:effectLst/>
                  <a:sym typeface="Wingdings"/>
                </a:rPr>
                <a:t>H </a:t>
              </a:r>
              <a:r>
                <a:rPr lang="en-US" dirty="0">
                  <a:solidFill>
                    <a:srgbClr val="800000"/>
                  </a:solidFill>
                  <a:effectLst/>
                  <a:sym typeface="Wingdings"/>
                </a:rPr>
                <a:t>from </a:t>
              </a:r>
              <a:r>
                <a:rPr lang="en-US" dirty="0" smtClean="0">
                  <a:solidFill>
                    <a:srgbClr val="800000"/>
                  </a:solidFill>
                  <a:effectLst/>
                  <a:sym typeface="Wingdings"/>
                </a:rPr>
                <a:t>data </a:t>
              </a:r>
              <a:r>
                <a:rPr lang="en-US" sz="1500" dirty="0" smtClean="0">
                  <a:solidFill>
                    <a:srgbClr val="800000"/>
                  </a:solidFill>
                  <a:effectLst/>
                  <a:sym typeface="Wingdings"/>
                </a:rPr>
                <a:t>(ZH  </a:t>
              </a:r>
              <a:r>
                <a:rPr lang="en-US" sz="1500" dirty="0" err="1" smtClean="0">
                  <a:solidFill>
                    <a:srgbClr val="800000"/>
                  </a:solidFill>
                  <a:effectLst/>
                  <a:sym typeface="Wingdings"/>
                </a:rPr>
                <a:t>μμ</a:t>
              </a:r>
              <a:r>
                <a:rPr lang="en-US" sz="1500" dirty="0" smtClean="0">
                  <a:solidFill>
                    <a:srgbClr val="800000"/>
                  </a:solidFill>
                  <a:effectLst/>
                  <a:sym typeface="Wingdings"/>
                </a:rPr>
                <a:t>/</a:t>
              </a:r>
              <a:r>
                <a:rPr lang="en-US" sz="1500" dirty="0" err="1" smtClean="0">
                  <a:solidFill>
                    <a:srgbClr val="800000"/>
                  </a:solidFill>
                  <a:effectLst/>
                  <a:sym typeface="Wingdings"/>
                </a:rPr>
                <a:t>qq+X</a:t>
              </a:r>
              <a:r>
                <a:rPr lang="en-US" sz="1500" dirty="0" smtClean="0">
                  <a:solidFill>
                    <a:srgbClr val="800000"/>
                  </a:solidFill>
                  <a:effectLst/>
                  <a:sym typeface="Wingdings"/>
                </a:rPr>
                <a:t>  </a:t>
              </a:r>
            </a:p>
            <a:p>
              <a:r>
                <a:rPr lang="en-US" sz="1500" dirty="0">
                  <a:solidFill>
                    <a:srgbClr val="800000"/>
                  </a:solidFill>
                  <a:effectLst/>
                  <a:sym typeface="Wingdings"/>
                </a:rPr>
                <a:t> </a:t>
              </a:r>
              <a:r>
                <a:rPr lang="en-US" sz="1500" dirty="0" smtClean="0">
                  <a:solidFill>
                    <a:srgbClr val="800000"/>
                  </a:solidFill>
                  <a:effectLst/>
                  <a:sym typeface="Wingdings"/>
                </a:rPr>
                <a:t>   recoil, </a:t>
              </a:r>
              <a:r>
                <a:rPr lang="en-US" sz="1500" dirty="0" err="1" smtClean="0">
                  <a:solidFill>
                    <a:srgbClr val="800000"/>
                  </a:solidFill>
                  <a:effectLst/>
                  <a:sym typeface="Wingdings"/>
                </a:rPr>
                <a:t>Hvv</a:t>
              </a:r>
              <a:r>
                <a:rPr lang="en-US" sz="1500" dirty="0" smtClean="0">
                  <a:solidFill>
                    <a:srgbClr val="800000"/>
                  </a:solidFill>
                  <a:effectLst/>
                  <a:sym typeface="Wingdings"/>
                </a:rPr>
                <a:t> </a:t>
              </a:r>
              <a:r>
                <a:rPr lang="en-US" sz="1500" dirty="0" err="1" smtClean="0">
                  <a:solidFill>
                    <a:srgbClr val="800000"/>
                  </a:solidFill>
                  <a:effectLst/>
                  <a:sym typeface="Wingdings"/>
                </a:rPr>
                <a:t>bbvv</a:t>
              </a:r>
              <a:r>
                <a:rPr lang="en-US" sz="1500" dirty="0" smtClean="0">
                  <a:solidFill>
                    <a:srgbClr val="800000"/>
                  </a:solidFill>
                  <a:effectLst/>
                  <a:sym typeface="Wingdings"/>
                </a:rPr>
                <a:t>)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sz="1400" dirty="0" err="1">
                  <a:solidFill>
                    <a:srgbClr val="800000"/>
                  </a:solidFill>
                  <a:effectLst/>
                  <a:sym typeface="Wingdings"/>
                </a:rPr>
                <a:t>ttH</a:t>
              </a:r>
              <a:r>
                <a:rPr lang="en-US" sz="1400" dirty="0">
                  <a:solidFill>
                    <a:srgbClr val="800000"/>
                  </a:solidFill>
                  <a:effectLst/>
                  <a:sym typeface="Wingdings"/>
                </a:rPr>
                <a:t> and HH require √s ≥ 500 </a:t>
              </a:r>
              <a:r>
                <a:rPr lang="en-US" sz="1400" dirty="0" err="1">
                  <a:solidFill>
                    <a:srgbClr val="800000"/>
                  </a:solidFill>
                  <a:effectLst/>
                  <a:sym typeface="Wingdings"/>
                </a:rPr>
                <a:t>GeV</a:t>
              </a:r>
              <a:r>
                <a:rPr lang="en-US" sz="1400" dirty="0">
                  <a:solidFill>
                    <a:srgbClr val="800000"/>
                  </a:solidFill>
                  <a:effectLst/>
                  <a:sym typeface="Wingdings"/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08512" y="548680"/>
            <a:ext cx="4716016" cy="6336704"/>
            <a:chOff x="4427984" y="404664"/>
            <a:chExt cx="4716016" cy="6336704"/>
          </a:xfrm>
        </p:grpSpPr>
        <p:sp>
          <p:nvSpPr>
            <p:cNvPr id="2" name="Rectangle 1"/>
            <p:cNvSpPr/>
            <p:nvPr/>
          </p:nvSpPr>
          <p:spPr bwMode="auto">
            <a:xfrm>
              <a:off x="4427984" y="404664"/>
              <a:ext cx="4716016" cy="6336704"/>
            </a:xfrm>
            <a:prstGeom prst="rect">
              <a:avLst/>
            </a:prstGeom>
            <a:solidFill>
              <a:srgbClr val="00009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pic>
          <p:nvPicPr>
            <p:cNvPr id="45" name="図 13"/>
            <p:cNvPicPr preferRelativeResize="0"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07496" y="476672"/>
              <a:ext cx="4190182" cy="99040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9" name="Picture 8" descr="Untitled 2.png"/>
            <p:cNvPicPr preferRelativeResize="0"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496" y="1545522"/>
              <a:ext cx="4092581" cy="303560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4607496" y="4725144"/>
              <a:ext cx="4211960" cy="1815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q"/>
              </a:pPr>
              <a:r>
                <a:rPr lang="en-US" dirty="0">
                  <a:solidFill>
                    <a:srgbClr val="0000FF"/>
                  </a:solidFill>
                  <a:effectLst/>
                  <a:sym typeface="Wingdings"/>
                </a:rPr>
                <a:t>High energy, huge cross-sections </a:t>
              </a:r>
            </a:p>
            <a:p>
              <a:pPr marL="285750" indent="-285750">
                <a:buFont typeface="Wingdings" charset="0"/>
                <a:buChar char="à"/>
              </a:pPr>
              <a:r>
                <a:rPr lang="en-US" dirty="0">
                  <a:solidFill>
                    <a:srgbClr val="0000FF"/>
                  </a:solidFill>
                  <a:effectLst/>
                  <a:sym typeface="Wingdings"/>
                </a:rPr>
                <a:t>optimal for (clean) rare decays and </a:t>
              </a:r>
            </a:p>
            <a:p>
              <a:r>
                <a:rPr lang="en-US" dirty="0">
                  <a:solidFill>
                    <a:srgbClr val="0000FF"/>
                  </a:solidFill>
                  <a:effectLst/>
                  <a:sym typeface="Wingdings"/>
                </a:rPr>
                <a:t>     heavy final states  (</a:t>
              </a:r>
              <a:r>
                <a:rPr lang="en-US" dirty="0" err="1">
                  <a:solidFill>
                    <a:srgbClr val="0000FF"/>
                  </a:solidFill>
                  <a:effectLst/>
                  <a:sym typeface="Wingdings"/>
                </a:rPr>
                <a:t>ttH</a:t>
              </a:r>
              <a:r>
                <a:rPr lang="en-US" dirty="0">
                  <a:solidFill>
                    <a:srgbClr val="0000FF"/>
                  </a:solidFill>
                  <a:effectLst/>
                  <a:sym typeface="Wingdings"/>
                </a:rPr>
                <a:t>, HH) </a:t>
              </a:r>
              <a:endParaRPr lang="en-US" dirty="0" smtClean="0">
                <a:solidFill>
                  <a:srgbClr val="0000FF"/>
                </a:solidFill>
                <a:effectLst/>
                <a:sym typeface="Wingdings"/>
              </a:endParaRPr>
            </a:p>
            <a:p>
              <a:pPr marL="285750" indent="-285750">
                <a:buFont typeface="Wingdings" charset="2"/>
                <a:buChar char="q"/>
              </a:pPr>
              <a:r>
                <a:rPr lang="en-US" dirty="0" smtClean="0">
                  <a:solidFill>
                    <a:srgbClr val="0000FF"/>
                  </a:solidFill>
                  <a:effectLst/>
                  <a:sym typeface="Wingdings"/>
                </a:rPr>
                <a:t>Huge </a:t>
              </a:r>
              <a:r>
                <a:rPr lang="en-US" dirty="0">
                  <a:solidFill>
                    <a:srgbClr val="0000FF"/>
                  </a:solidFill>
                  <a:effectLst/>
                  <a:sym typeface="Wingdings"/>
                </a:rPr>
                <a:t>backgrounds  not all channels </a:t>
              </a:r>
              <a:endParaRPr lang="en-US" dirty="0" smtClean="0">
                <a:solidFill>
                  <a:srgbClr val="0000FF"/>
                </a:solidFill>
                <a:effectLst/>
                <a:sym typeface="Wingdings"/>
              </a:endParaRPr>
            </a:p>
            <a:p>
              <a:r>
                <a:rPr lang="en-US" dirty="0">
                  <a:solidFill>
                    <a:srgbClr val="0000FF"/>
                  </a:solidFill>
                  <a:effectLst/>
                  <a:sym typeface="Wingdings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effectLst/>
                  <a:sym typeface="Wingdings"/>
                </a:rPr>
                <a:t>   accessible</a:t>
              </a:r>
              <a:endParaRPr lang="en-US" dirty="0">
                <a:solidFill>
                  <a:srgbClr val="0000FF"/>
                </a:solidFill>
                <a:effectLst/>
                <a:sym typeface="Wingdings"/>
              </a:endParaRPr>
            </a:p>
            <a:p>
              <a:pPr marL="285750" indent="-285750">
                <a:buFont typeface="Wingdings" charset="2"/>
                <a:buChar char="q"/>
              </a:pPr>
              <a:r>
                <a:rPr lang="en-US" dirty="0" smtClean="0">
                  <a:solidFill>
                    <a:srgbClr val="0000FF"/>
                  </a:solidFill>
                  <a:effectLst/>
                  <a:sym typeface="Wingdings"/>
                </a:rPr>
                <a:t>Model-dep. coupling measurements: </a:t>
              </a:r>
            </a:p>
            <a:p>
              <a:r>
                <a:rPr lang="en-US" dirty="0">
                  <a:solidFill>
                    <a:srgbClr val="0000FF"/>
                  </a:solidFill>
                  <a:effectLst/>
                  <a:sym typeface="Wingdings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effectLst/>
                  <a:sym typeface="Wingdings"/>
                </a:rPr>
                <a:t>    Γ</a:t>
              </a:r>
              <a:r>
                <a:rPr lang="en-US" baseline="-25000" dirty="0" smtClean="0">
                  <a:solidFill>
                    <a:srgbClr val="0000FF"/>
                  </a:solidFill>
                  <a:effectLst/>
                  <a:sym typeface="Wingdings"/>
                </a:rPr>
                <a:t>H </a:t>
              </a:r>
              <a:r>
                <a:rPr lang="en-US" dirty="0">
                  <a:solidFill>
                    <a:srgbClr val="0000FF"/>
                  </a:solidFill>
                  <a:effectLst/>
                  <a:sym typeface="Wingdings"/>
                </a:rPr>
                <a:t>and </a:t>
              </a:r>
              <a:r>
                <a:rPr lang="en-US" dirty="0" err="1">
                  <a:solidFill>
                    <a:srgbClr val="0000FF"/>
                  </a:solidFill>
                  <a:effectLst/>
                  <a:sym typeface="Wingdings"/>
                </a:rPr>
                <a:t>σ</a:t>
              </a:r>
              <a:r>
                <a:rPr lang="en-US" dirty="0">
                  <a:solidFill>
                    <a:srgbClr val="0000FF"/>
                  </a:solidFill>
                  <a:effectLst/>
                  <a:sym typeface="Wingdings"/>
                </a:rPr>
                <a:t> (H) from </a:t>
              </a:r>
              <a:r>
                <a:rPr lang="en-US" dirty="0" smtClean="0">
                  <a:solidFill>
                    <a:srgbClr val="0000FF"/>
                  </a:solidFill>
                  <a:effectLst/>
                  <a:sym typeface="Wingdings"/>
                </a:rPr>
                <a:t>SM</a:t>
              </a:r>
              <a:endParaRPr lang="en-US" dirty="0">
                <a:solidFill>
                  <a:srgbClr val="0000FF"/>
                </a:solidFill>
                <a:effectLst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1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51520" y="116632"/>
            <a:ext cx="7992888" cy="4467992"/>
            <a:chOff x="251520" y="116632"/>
            <a:chExt cx="7992888" cy="4467992"/>
          </a:xfrm>
        </p:grpSpPr>
        <p:sp>
          <p:nvSpPr>
            <p:cNvPr id="2" name="TextBox 1"/>
            <p:cNvSpPr txBox="1"/>
            <p:nvPr/>
          </p:nvSpPr>
          <p:spPr>
            <a:xfrm>
              <a:off x="251520" y="121563"/>
              <a:ext cx="7273445" cy="44319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Coupling    </a:t>
              </a:r>
              <a:r>
                <a:rPr lang="en-US" dirty="0">
                  <a:effectLst/>
                </a:rPr>
                <a:t> </a:t>
              </a:r>
              <a:r>
                <a:rPr lang="en-US" dirty="0" smtClean="0">
                  <a:effectLst/>
                </a:rPr>
                <a:t> LHC          </a:t>
              </a:r>
              <a:r>
                <a:rPr lang="en-US" dirty="0" err="1" smtClean="0">
                  <a:effectLst/>
                </a:rPr>
                <a:t>CepC</a:t>
              </a:r>
              <a:r>
                <a:rPr lang="en-US" dirty="0" smtClean="0">
                  <a:effectLst/>
                </a:rPr>
                <a:t>            FCC-</a:t>
              </a:r>
              <a:r>
                <a:rPr lang="en-US" dirty="0" err="1" smtClean="0">
                  <a:effectLst/>
                </a:rPr>
                <a:t>ee</a:t>
              </a:r>
              <a:r>
                <a:rPr lang="en-US" dirty="0" smtClean="0">
                  <a:effectLst/>
                </a:rPr>
                <a:t>          ILC       CLIC        FCC-</a:t>
              </a:r>
              <a:r>
                <a:rPr lang="en-US" dirty="0" err="1" smtClean="0">
                  <a:effectLst/>
                </a:rPr>
                <a:t>hh</a:t>
              </a:r>
              <a:endParaRPr lang="en-US" sz="1200" dirty="0">
                <a:effectLst/>
              </a:endParaRPr>
            </a:p>
            <a:p>
              <a:r>
                <a:rPr lang="en-US" sz="1200" dirty="0" smtClean="0">
                  <a:effectLst/>
                </a:rPr>
                <a:t> </a:t>
              </a:r>
              <a:r>
                <a:rPr lang="en-US" sz="1300" dirty="0" smtClean="0">
                  <a:effectLst/>
                </a:rPr>
                <a:t>√s (</a:t>
              </a:r>
              <a:r>
                <a:rPr lang="en-US" sz="1300" dirty="0" err="1" smtClean="0">
                  <a:effectLst/>
                </a:rPr>
                <a:t>TeV</a:t>
              </a:r>
              <a:r>
                <a:rPr lang="en-US" sz="1300" dirty="0" smtClean="0">
                  <a:effectLst/>
                </a:rPr>
                <a:t>)</a:t>
              </a:r>
              <a:r>
                <a:rPr lang="en-US" sz="1300" dirty="0" smtClean="0">
                  <a:effectLst/>
                  <a:sym typeface="Wingdings"/>
                </a:rPr>
                <a:t></a:t>
              </a:r>
              <a:r>
                <a:rPr lang="en-US" sz="1300" dirty="0" smtClean="0">
                  <a:effectLst/>
                </a:rPr>
                <a:t>       14                 0.24              0.24 +0.35       0.25+0.5   0.38+1.4+3         100      </a:t>
              </a:r>
              <a:endParaRPr lang="en-US" sz="1300" dirty="0">
                <a:effectLst/>
              </a:endParaRPr>
            </a:p>
            <a:p>
              <a:r>
                <a:rPr lang="en-US" sz="1300" dirty="0">
                  <a:effectLst/>
                </a:rPr>
                <a:t> </a:t>
              </a:r>
              <a:r>
                <a:rPr lang="en-US" sz="1300" dirty="0" smtClean="0">
                  <a:effectLst/>
                </a:rPr>
                <a:t> L (fb</a:t>
              </a:r>
              <a:r>
                <a:rPr lang="en-US" sz="1300" baseline="30000" dirty="0" smtClean="0">
                  <a:effectLst/>
                </a:rPr>
                <a:t>-1</a:t>
              </a:r>
              <a:r>
                <a:rPr lang="en-US" sz="1300" dirty="0" smtClean="0">
                  <a:effectLst/>
                </a:rPr>
                <a:t>) </a:t>
              </a:r>
              <a:r>
                <a:rPr lang="en-US" sz="1300" dirty="0" smtClean="0">
                  <a:effectLst/>
                  <a:sym typeface="Wingdings"/>
                </a:rPr>
                <a:t></a:t>
              </a:r>
              <a:r>
                <a:rPr lang="en-US" sz="1300" dirty="0" smtClean="0">
                  <a:effectLst/>
                </a:rPr>
                <a:t>  3000(1 </a:t>
              </a:r>
              <a:r>
                <a:rPr lang="en-US" sz="1300" dirty="0" err="1" smtClean="0">
                  <a:effectLst/>
                </a:rPr>
                <a:t>expt</a:t>
              </a:r>
              <a:r>
                <a:rPr lang="en-US" sz="1300" dirty="0" smtClean="0">
                  <a:effectLst/>
                </a:rPr>
                <a:t>)     5000                13000               6000         4000           40000</a:t>
              </a:r>
              <a:r>
                <a:rPr lang="en-US" sz="1200" dirty="0" smtClean="0">
                  <a:effectLst/>
                </a:rPr>
                <a:t>          </a:t>
              </a:r>
            </a:p>
            <a:p>
              <a:endParaRPr lang="en-US" dirty="0" smtClean="0">
                <a:effectLst/>
              </a:endParaRPr>
            </a:p>
            <a:p>
              <a:r>
                <a:rPr lang="en-US" dirty="0" smtClean="0">
                  <a:effectLst/>
                </a:rPr>
                <a:t>K</a:t>
              </a:r>
              <a:r>
                <a:rPr lang="en-US" baseline="-25000" dirty="0" smtClean="0">
                  <a:effectLst/>
                </a:rPr>
                <a:t>W                       </a:t>
              </a:r>
              <a:r>
                <a:rPr lang="en-US" dirty="0" smtClean="0">
                  <a:effectLst/>
                </a:rPr>
                <a:t>2-5           1.2              0.19              0.4          0.9         </a:t>
              </a:r>
            </a:p>
            <a:p>
              <a:r>
                <a:rPr lang="en-US" dirty="0" smtClean="0">
                  <a:effectLst/>
                </a:rPr>
                <a:t>K</a:t>
              </a:r>
              <a:r>
                <a:rPr lang="en-US" baseline="-25000" dirty="0" smtClean="0">
                  <a:effectLst/>
                </a:rPr>
                <a:t>Z                        </a:t>
              </a:r>
              <a:r>
                <a:rPr lang="en-US" dirty="0" smtClean="0">
                  <a:effectLst/>
                </a:rPr>
                <a:t>2-4          0.26            0.15               0.3         0.8           </a:t>
              </a:r>
              <a:endParaRPr lang="en-US" dirty="0">
                <a:effectLst/>
              </a:endParaRPr>
            </a:p>
            <a:p>
              <a:r>
                <a:rPr lang="en-US" dirty="0" smtClean="0">
                  <a:effectLst/>
                </a:rPr>
                <a:t>K</a:t>
              </a:r>
              <a:r>
                <a:rPr lang="en-US" baseline="-25000" dirty="0" smtClean="0">
                  <a:effectLst/>
                </a:rPr>
                <a:t>g                        </a:t>
              </a:r>
              <a:r>
                <a:rPr lang="en-US" dirty="0" smtClean="0">
                  <a:effectLst/>
                </a:rPr>
                <a:t>3-5           1.5               0.8               1.0          1.2           </a:t>
              </a:r>
            </a:p>
            <a:p>
              <a:r>
                <a:rPr lang="en-US" dirty="0" err="1" smtClean="0">
                  <a:effectLst/>
                </a:rPr>
                <a:t>K</a:t>
              </a:r>
              <a:r>
                <a:rPr lang="en-US" baseline="-25000" dirty="0" err="1" smtClean="0">
                  <a:effectLst/>
                </a:rPr>
                <a:t>γ</a:t>
              </a:r>
              <a:r>
                <a:rPr lang="en-US" baseline="-25000" dirty="0" smtClean="0">
                  <a:effectLst/>
                </a:rPr>
                <a:t>                        </a:t>
              </a:r>
              <a:r>
                <a:rPr lang="en-US" dirty="0" smtClean="0">
                  <a:effectLst/>
                </a:rPr>
                <a:t>2-5           4.7               1.5               3.4         3.2              &lt; 1   </a:t>
              </a:r>
              <a:endParaRPr lang="en-US" sz="1300" dirty="0">
                <a:effectLst/>
              </a:endParaRPr>
            </a:p>
            <a:p>
              <a:r>
                <a:rPr lang="en-US" dirty="0" err="1" smtClean="0">
                  <a:effectLst/>
                </a:rPr>
                <a:t>K</a:t>
              </a:r>
              <a:r>
                <a:rPr lang="en-US" baseline="-25000" dirty="0" err="1" smtClean="0">
                  <a:effectLst/>
                </a:rPr>
                <a:t>μ</a:t>
              </a:r>
              <a:r>
                <a:rPr lang="en-US" baseline="-25000" dirty="0" smtClean="0">
                  <a:effectLst/>
                </a:rPr>
                <a:t>                        </a:t>
              </a:r>
              <a:r>
                <a:rPr lang="en-US" dirty="0" smtClean="0">
                  <a:effectLst/>
                </a:rPr>
                <a:t>~8            8.6               6.2               9.2         5.6             ~ 2</a:t>
              </a:r>
              <a:endParaRPr lang="en-US" dirty="0">
                <a:effectLst/>
              </a:endParaRPr>
            </a:p>
            <a:p>
              <a:r>
                <a:rPr lang="en-US" dirty="0" err="1" smtClean="0">
                  <a:effectLst/>
                </a:rPr>
                <a:t>K</a:t>
              </a:r>
              <a:r>
                <a:rPr lang="en-US" baseline="-25000" dirty="0" err="1">
                  <a:effectLst/>
                </a:rPr>
                <a:t>c</a:t>
              </a:r>
              <a:r>
                <a:rPr lang="en-US" baseline="-25000" dirty="0" smtClean="0">
                  <a:effectLst/>
                </a:rPr>
                <a:t>                       </a:t>
              </a:r>
              <a:r>
                <a:rPr lang="en-US" dirty="0">
                  <a:effectLst/>
                </a:rPr>
                <a:t> </a:t>
              </a:r>
              <a:r>
                <a:rPr lang="en-US" dirty="0" smtClean="0">
                  <a:effectLst/>
                </a:rPr>
                <a:t>--             1.7               0.7                1.2          1.1           </a:t>
              </a:r>
              <a:endParaRPr lang="en-US" dirty="0">
                <a:effectLst/>
              </a:endParaRPr>
            </a:p>
            <a:p>
              <a:r>
                <a:rPr lang="en-US" dirty="0" err="1" smtClean="0">
                  <a:effectLst/>
                </a:rPr>
                <a:t>K</a:t>
              </a:r>
              <a:r>
                <a:rPr lang="en-US" baseline="-25000" dirty="0" err="1" smtClean="0">
                  <a:effectLst/>
                </a:rPr>
                <a:t>τ</a:t>
              </a:r>
              <a:r>
                <a:rPr lang="en-US" baseline="-25000" dirty="0" smtClean="0">
                  <a:effectLst/>
                </a:rPr>
                <a:t>                       </a:t>
              </a:r>
              <a:r>
                <a:rPr lang="en-US" dirty="0" smtClean="0">
                  <a:effectLst/>
                </a:rPr>
                <a:t>2-5           1.4               0.5                0.9         1.5          </a:t>
              </a:r>
              <a:endParaRPr lang="en-US" dirty="0">
                <a:effectLst/>
              </a:endParaRPr>
            </a:p>
            <a:p>
              <a:r>
                <a:rPr lang="en-US" dirty="0">
                  <a:effectLst/>
                </a:rPr>
                <a:t>K</a:t>
              </a:r>
              <a:r>
                <a:rPr lang="en-US" baseline="-25000" dirty="0">
                  <a:effectLst/>
                </a:rPr>
                <a:t>b                      </a:t>
              </a:r>
              <a:r>
                <a:rPr lang="en-US" baseline="-25000" dirty="0" smtClean="0">
                  <a:effectLst/>
                </a:rPr>
                <a:t> </a:t>
              </a:r>
              <a:r>
                <a:rPr lang="en-US" dirty="0" smtClean="0">
                  <a:effectLst/>
                </a:rPr>
                <a:t>4</a:t>
              </a:r>
              <a:r>
                <a:rPr lang="en-US" dirty="0">
                  <a:effectLst/>
                </a:rPr>
                <a:t>-</a:t>
              </a:r>
              <a:r>
                <a:rPr lang="en-US" dirty="0" smtClean="0">
                  <a:effectLst/>
                </a:rPr>
                <a:t>7           1.3               0.4                0.7         0.9          </a:t>
              </a:r>
            </a:p>
            <a:p>
              <a:r>
                <a:rPr lang="en-US" dirty="0" err="1" smtClean="0">
                  <a:effectLst/>
                </a:rPr>
                <a:t>K</a:t>
              </a:r>
              <a:r>
                <a:rPr lang="en-US" baseline="-25000" dirty="0" err="1" smtClean="0">
                  <a:effectLst/>
                </a:rPr>
                <a:t>Z</a:t>
              </a:r>
              <a:r>
                <a:rPr lang="en-US" baseline="-25000" dirty="0" err="1" smtClean="0">
                  <a:effectLst/>
                  <a:latin typeface="Lucida Grande"/>
                  <a:ea typeface="Lucida Grande"/>
                  <a:cs typeface="Lucida Grande"/>
                </a:rPr>
                <a:t>γ</a:t>
              </a:r>
              <a:r>
                <a:rPr lang="en-US" baseline="-25000" dirty="0" smtClean="0">
                  <a:effectLst/>
                  <a:latin typeface="Lucida Grande"/>
                  <a:ea typeface="Lucida Grande"/>
                  <a:cs typeface="Lucida Grande"/>
                </a:rPr>
                <a:t>                  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</a:rPr>
                <a:t>10-12         </a:t>
              </a:r>
              <a:r>
                <a:rPr lang="en-US" dirty="0" err="1" smtClean="0">
                  <a:effectLst/>
                  <a:latin typeface="+mj-lt"/>
                  <a:ea typeface="Lucida Grande"/>
                  <a:cs typeface="Lucida Grande"/>
                </a:rPr>
                <a:t>n.a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</a:rPr>
                <a:t>.               </a:t>
              </a:r>
              <a:r>
                <a:rPr lang="en-US" dirty="0" err="1" smtClean="0">
                  <a:effectLst/>
                  <a:latin typeface="+mj-lt"/>
                  <a:ea typeface="Lucida Grande"/>
                  <a:cs typeface="Lucida Grande"/>
                </a:rPr>
                <a:t>n.a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</a:rPr>
                <a:t>.               </a:t>
              </a:r>
              <a:r>
                <a:rPr lang="en-US" dirty="0" err="1" smtClean="0">
                  <a:effectLst/>
                  <a:latin typeface="+mj-lt"/>
                  <a:ea typeface="Lucida Grande"/>
                  <a:cs typeface="Lucida Grande"/>
                </a:rPr>
                <a:t>n.a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</a:rPr>
                <a:t>.           </a:t>
              </a:r>
              <a:r>
                <a:rPr lang="en-US" dirty="0" err="1" smtClean="0">
                  <a:effectLst/>
                  <a:latin typeface="+mj-lt"/>
                  <a:ea typeface="Lucida Grande"/>
                  <a:cs typeface="Lucida Grande"/>
                </a:rPr>
                <a:t>n.a</a:t>
              </a:r>
              <a:r>
                <a:rPr lang="en-US" dirty="0" smtClean="0">
                  <a:effectLst/>
                  <a:latin typeface="+mj-lt"/>
                  <a:ea typeface="Lucida Grande"/>
                  <a:cs typeface="Lucida Grande"/>
                </a:rPr>
                <a:t>.</a:t>
              </a:r>
            </a:p>
            <a:p>
              <a:r>
                <a:rPr lang="en-US" dirty="0" err="1">
                  <a:effectLst/>
                  <a:latin typeface="Lucida Grande"/>
                  <a:ea typeface="Lucida Grande"/>
                  <a:cs typeface="Lucida Grande"/>
                </a:rPr>
                <a:t>Γ</a:t>
              </a:r>
              <a:r>
                <a:rPr lang="en-US" baseline="-25000" dirty="0" err="1">
                  <a:effectLst/>
                </a:rPr>
                <a:t>h</a:t>
              </a:r>
              <a:r>
                <a:rPr lang="en-US" baseline="-25000" dirty="0">
                  <a:effectLst/>
                </a:rPr>
                <a:t>                        </a:t>
              </a:r>
              <a:r>
                <a:rPr lang="en-US" dirty="0" err="1">
                  <a:effectLst/>
                </a:rPr>
                <a:t>n.a</a:t>
              </a:r>
              <a:r>
                <a:rPr lang="en-US" dirty="0">
                  <a:effectLst/>
                </a:rPr>
                <a:t>.          </a:t>
              </a:r>
              <a:r>
                <a:rPr lang="en-US" dirty="0" smtClean="0">
                  <a:effectLst/>
                </a:rPr>
                <a:t> 2.8               1%               1.8           3.4</a:t>
              </a:r>
              <a:endParaRPr lang="en-US" dirty="0">
                <a:effectLst/>
                <a:latin typeface="+mj-lt"/>
              </a:endParaRPr>
            </a:p>
            <a:p>
              <a:r>
                <a:rPr lang="en-US" dirty="0" err="1" smtClean="0">
                  <a:effectLst/>
                </a:rPr>
                <a:t>BR</a:t>
              </a:r>
              <a:r>
                <a:rPr lang="en-US" baseline="-25000" dirty="0" err="1" smtClean="0">
                  <a:effectLst/>
                </a:rPr>
                <a:t>invis</a:t>
              </a:r>
              <a:r>
                <a:rPr lang="en-US" baseline="-25000" dirty="0" smtClean="0">
                  <a:effectLst/>
                </a:rPr>
                <a:t> </a:t>
              </a:r>
              <a:r>
                <a:rPr lang="en-US" sz="1300" dirty="0" smtClean="0">
                  <a:effectLst/>
                </a:rPr>
                <a:t>            &lt;</a:t>
              </a:r>
              <a:r>
                <a:rPr lang="en-US" dirty="0" smtClean="0">
                  <a:effectLst/>
                </a:rPr>
                <a:t>10          &lt;0.28           &lt;0.19%           &lt;0.29        &lt;</a:t>
              </a:r>
              <a:r>
                <a:rPr lang="en-US" dirty="0">
                  <a:effectLst/>
                </a:rPr>
                <a:t>1</a:t>
              </a:r>
              <a:r>
                <a:rPr lang="en-US" dirty="0" smtClean="0">
                  <a:effectLst/>
                </a:rPr>
                <a:t>%         </a:t>
              </a:r>
            </a:p>
            <a:p>
              <a:r>
                <a:rPr lang="en-US" dirty="0" err="1" smtClean="0">
                  <a:effectLst/>
                </a:rPr>
                <a:t>K</a:t>
              </a:r>
              <a:r>
                <a:rPr lang="en-US" baseline="-25000" dirty="0" err="1" smtClean="0">
                  <a:effectLst/>
                </a:rPr>
                <a:t>t</a:t>
              </a:r>
              <a:r>
                <a:rPr lang="en-US" dirty="0" smtClean="0">
                  <a:effectLst/>
                </a:rPr>
                <a:t>  </a:t>
              </a:r>
              <a:r>
                <a:rPr lang="en-US" baseline="-25000" dirty="0" smtClean="0">
                  <a:effectLst/>
                </a:rPr>
                <a:t>                    </a:t>
              </a:r>
              <a:r>
                <a:rPr lang="en-US" dirty="0" smtClean="0">
                  <a:effectLst/>
                </a:rPr>
                <a:t>7-10          --             </a:t>
              </a:r>
              <a:r>
                <a:rPr lang="en-US" sz="1300" dirty="0" smtClean="0">
                  <a:effectLst/>
                </a:rPr>
                <a:t>13% </a:t>
              </a:r>
              <a:r>
                <a:rPr lang="en-US" sz="1300" dirty="0" err="1" smtClean="0">
                  <a:effectLst/>
                </a:rPr>
                <a:t>ind.</a:t>
              </a:r>
              <a:r>
                <a:rPr lang="en-US" sz="1300" dirty="0" smtClean="0">
                  <a:effectLst/>
                </a:rPr>
                <a:t> </a:t>
              </a:r>
              <a:r>
                <a:rPr lang="en-US" sz="1300" dirty="0" err="1" smtClean="0">
                  <a:effectLst/>
                </a:rPr>
                <a:t>tt</a:t>
              </a:r>
              <a:r>
                <a:rPr lang="en-US" sz="1300" dirty="0" smtClean="0">
                  <a:effectLst/>
                </a:rPr>
                <a:t> scan    </a:t>
              </a:r>
              <a:r>
                <a:rPr lang="en-US" dirty="0" smtClean="0">
                  <a:effectLst/>
                </a:rPr>
                <a:t>6.3          &lt;4            ~ 1 ?</a:t>
              </a:r>
            </a:p>
            <a:p>
              <a:r>
                <a:rPr lang="en-US" dirty="0" smtClean="0">
                  <a:effectLst/>
                </a:rPr>
                <a:t>K</a:t>
              </a:r>
              <a:r>
                <a:rPr lang="en-US" baseline="-25000" dirty="0" smtClean="0">
                  <a:effectLst/>
                </a:rPr>
                <a:t>HH </a:t>
              </a:r>
              <a:r>
                <a:rPr lang="en-US" dirty="0" smtClean="0">
                  <a:effectLst/>
                </a:rPr>
                <a:t>               ?          </a:t>
              </a:r>
              <a:r>
                <a:rPr lang="en-US" sz="1400" dirty="0" smtClean="0">
                  <a:effectLst/>
                </a:rPr>
                <a:t>35% from K</a:t>
              </a:r>
              <a:r>
                <a:rPr lang="en-US" sz="1400" baseline="-25000" dirty="0" smtClean="0">
                  <a:effectLst/>
                </a:rPr>
                <a:t>Z</a:t>
              </a:r>
              <a:r>
                <a:rPr lang="en-US" sz="1400" dirty="0" smtClean="0">
                  <a:effectLst/>
                </a:rPr>
                <a:t> </a:t>
              </a:r>
              <a:r>
                <a:rPr lang="en-US" dirty="0" smtClean="0">
                  <a:effectLst/>
                </a:rPr>
                <a:t> </a:t>
              </a:r>
              <a:r>
                <a:rPr lang="en-US" sz="1400" dirty="0" smtClean="0">
                  <a:effectLst/>
                </a:rPr>
                <a:t>20% </a:t>
              </a:r>
              <a:r>
                <a:rPr lang="en-US" sz="1400" dirty="0">
                  <a:effectLst/>
                </a:rPr>
                <a:t>from K</a:t>
              </a:r>
              <a:r>
                <a:rPr lang="en-US" sz="1400" baseline="-25000" dirty="0">
                  <a:effectLst/>
                </a:rPr>
                <a:t>Z</a:t>
              </a:r>
              <a:r>
                <a:rPr lang="en-US" sz="1400" dirty="0">
                  <a:effectLst/>
                </a:rPr>
                <a:t>      </a:t>
              </a:r>
              <a:r>
                <a:rPr lang="en-US" sz="1400" dirty="0" smtClean="0">
                  <a:effectLst/>
                </a:rPr>
                <a:t> </a:t>
              </a:r>
              <a:r>
                <a:rPr lang="en-US" dirty="0" smtClean="0">
                  <a:effectLst/>
                </a:rPr>
                <a:t>27</a:t>
              </a:r>
              <a:r>
                <a:rPr lang="en-US" sz="1300" dirty="0" smtClean="0">
                  <a:effectLst/>
                </a:rPr>
                <a:t>             </a:t>
              </a:r>
              <a:r>
                <a:rPr lang="en-US" dirty="0" smtClean="0">
                  <a:effectLst/>
                </a:rPr>
                <a:t>11            5-10</a:t>
              </a:r>
              <a:endParaRPr lang="en-US" sz="1300" dirty="0" smtClean="0">
                <a:effectLst/>
              </a:endParaRPr>
            </a:p>
            <a:p>
              <a:r>
                <a:rPr lang="en-US" dirty="0">
                  <a:effectLst/>
                </a:rPr>
                <a:t> </a:t>
              </a:r>
              <a:r>
                <a:rPr lang="en-US" dirty="0" smtClean="0">
                  <a:effectLst/>
                </a:rPr>
                <a:t>                                </a:t>
              </a:r>
              <a:r>
                <a:rPr lang="en-US" sz="1400" dirty="0" smtClean="0">
                  <a:effectLst/>
                </a:rPr>
                <a:t>model-</a:t>
              </a:r>
              <a:r>
                <a:rPr lang="en-US" sz="1400" dirty="0" err="1" smtClean="0">
                  <a:effectLst/>
                </a:rPr>
                <a:t>dep</a:t>
              </a:r>
              <a:r>
                <a:rPr lang="en-US" sz="1400" dirty="0">
                  <a:effectLst/>
                </a:rPr>
                <a:t>    </a:t>
              </a:r>
              <a:r>
                <a:rPr lang="en-US" sz="1400" dirty="0" smtClean="0">
                  <a:effectLst/>
                </a:rPr>
                <a:t>  model</a:t>
              </a:r>
              <a:r>
                <a:rPr lang="en-US" sz="1400" dirty="0">
                  <a:effectLst/>
                </a:rPr>
                <a:t>-</a:t>
              </a:r>
              <a:r>
                <a:rPr lang="en-US" sz="1400" dirty="0" err="1">
                  <a:effectLst/>
                </a:rPr>
                <a:t>dep</a:t>
              </a:r>
              <a:endParaRPr lang="en-US" sz="1400" dirty="0" smtClean="0">
                <a:effectLst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251520" y="908720"/>
              <a:ext cx="79928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259632" y="153024"/>
              <a:ext cx="0" cy="443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339752" y="116632"/>
              <a:ext cx="0" cy="443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419872" y="116632"/>
              <a:ext cx="0" cy="443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716016" y="149528"/>
              <a:ext cx="0" cy="443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508104" y="116632"/>
              <a:ext cx="0" cy="443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444208" y="149528"/>
              <a:ext cx="0" cy="443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72008" y="4653136"/>
            <a:ext cx="9036496" cy="1554272"/>
          </a:xfrm>
          <a:prstGeom prst="rect">
            <a:avLst/>
          </a:prstGeom>
          <a:solidFill>
            <a:srgbClr val="33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LHC: ~20% toda</a:t>
            </a:r>
            <a:r>
              <a:rPr lang="en-US" sz="15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~ 10% by 2023 (14 </a:t>
            </a:r>
            <a:r>
              <a:rPr lang="en-US" sz="15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TeV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300 fb</a:t>
            </a:r>
            <a:r>
              <a:rPr lang="en-US" sz="1500" baseline="30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-1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 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 ~ 5% HL-LHC</a:t>
            </a:r>
            <a:endParaRPr lang="en-US" sz="15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HL-LHC: -- first direct observation of couplings to 2</a:t>
            </a:r>
            <a:r>
              <a:rPr lang="en-US" baseline="30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nd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generation (H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μμ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) </a:t>
            </a:r>
          </a:p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                 -- model-independent ratios of couplings to 2-5%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Best precision (few 0.1%) at FCC-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ee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(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l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uminosity !), except for heavy states (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ttH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and HH) where high energy needed  linear colliders, high-E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pp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colliders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Complementarity/synergies between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ee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and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pp</a:t>
            </a:r>
            <a:endParaRPr lang="en-US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36296" y="1753652"/>
            <a:ext cx="1850627" cy="523220"/>
            <a:chOff x="7144970" y="1753652"/>
            <a:chExt cx="1850627" cy="52322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>
              <a:off x="7144970" y="1916832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" name="TextBox 2"/>
            <p:cNvSpPr txBox="1"/>
            <p:nvPr/>
          </p:nvSpPr>
          <p:spPr>
            <a:xfrm>
              <a:off x="7360994" y="1753652"/>
              <a:ext cx="1634603" cy="5232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ffectLst/>
                </a:rPr>
                <a:t>f</a:t>
              </a:r>
              <a:r>
                <a:rPr lang="en-US" sz="1400" dirty="0" smtClean="0">
                  <a:effectLst/>
                </a:rPr>
                <a:t>rom </a:t>
              </a:r>
              <a:r>
                <a:rPr lang="en-US" sz="1400" dirty="0" err="1" smtClean="0">
                  <a:effectLst/>
                </a:rPr>
                <a:t>K</a:t>
              </a:r>
              <a:r>
                <a:rPr lang="en-US" sz="1400" baseline="-25000" dirty="0" err="1" smtClean="0">
                  <a:effectLst/>
                  <a:latin typeface="Lucida Grande"/>
                  <a:ea typeface="Lucida Grande"/>
                  <a:cs typeface="Lucida Grande"/>
                </a:rPr>
                <a:t>γ</a:t>
              </a:r>
              <a:r>
                <a:rPr lang="en-US" sz="1400" dirty="0">
                  <a:effectLst/>
                </a:rPr>
                <a:t>/</a:t>
              </a:r>
              <a:r>
                <a:rPr lang="en-US" sz="1400" dirty="0" smtClean="0">
                  <a:effectLst/>
                </a:rPr>
                <a:t>K</a:t>
              </a:r>
              <a:r>
                <a:rPr lang="en-US" sz="1400" baseline="-25000" dirty="0" smtClean="0">
                  <a:effectLst/>
                </a:rPr>
                <a:t>Z</a:t>
              </a:r>
              <a:r>
                <a:rPr lang="en-US" sz="1400" dirty="0" smtClean="0">
                  <a:effectLst/>
                </a:rPr>
                <a:t>, using </a:t>
              </a:r>
            </a:p>
            <a:p>
              <a:r>
                <a:rPr lang="en-US" sz="1400" dirty="0" smtClean="0">
                  <a:effectLst/>
                </a:rPr>
                <a:t>K</a:t>
              </a:r>
              <a:r>
                <a:rPr lang="en-US" sz="1400" baseline="-25000" dirty="0" smtClean="0">
                  <a:effectLst/>
                </a:rPr>
                <a:t>Z</a:t>
              </a:r>
              <a:r>
                <a:rPr lang="en-US" sz="1400" dirty="0" smtClean="0">
                  <a:effectLst/>
                </a:rPr>
                <a:t> </a:t>
              </a:r>
              <a:r>
                <a:rPr lang="en-US" sz="1400" dirty="0">
                  <a:effectLst/>
                </a:rPr>
                <a:t>from FCC-</a:t>
              </a:r>
              <a:r>
                <a:rPr lang="en-US" sz="1400" dirty="0" err="1" smtClean="0">
                  <a:effectLst/>
                </a:rPr>
                <a:t>ee</a:t>
              </a:r>
              <a:r>
                <a:rPr lang="en-US" sz="1400" dirty="0" smtClean="0">
                  <a:effectLst/>
                </a:rPr>
                <a:t>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36296" y="3410416"/>
            <a:ext cx="1800200" cy="738664"/>
            <a:chOff x="7236296" y="3410416"/>
            <a:chExt cx="1800200" cy="738664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>
              <a:off x="7236296" y="3861048"/>
              <a:ext cx="36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7510304" y="3410416"/>
              <a:ext cx="1526192" cy="73866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ffectLst/>
                </a:rPr>
                <a:t>f</a:t>
              </a:r>
              <a:r>
                <a:rPr lang="en-US" sz="1400" dirty="0" smtClean="0">
                  <a:effectLst/>
                </a:rPr>
                <a:t>rom </a:t>
              </a:r>
              <a:r>
                <a:rPr lang="en-US" sz="1400" dirty="0" err="1" smtClean="0">
                  <a:effectLst/>
                </a:rPr>
                <a:t>ttH</a:t>
              </a:r>
              <a:r>
                <a:rPr lang="en-US" sz="1400" dirty="0">
                  <a:effectLst/>
                </a:rPr>
                <a:t>/</a:t>
              </a:r>
              <a:r>
                <a:rPr lang="en-US" sz="1400" dirty="0" err="1" smtClean="0">
                  <a:effectLst/>
                </a:rPr>
                <a:t>ttZ</a:t>
              </a:r>
              <a:r>
                <a:rPr lang="en-US" sz="1400" dirty="0" smtClean="0">
                  <a:effectLst/>
                </a:rPr>
                <a:t>,</a:t>
              </a:r>
            </a:p>
            <a:p>
              <a:r>
                <a:rPr lang="en-US" sz="1400" dirty="0">
                  <a:effectLst/>
                </a:rPr>
                <a:t>u</a:t>
              </a:r>
              <a:r>
                <a:rPr lang="en-US" sz="1400" dirty="0" smtClean="0">
                  <a:effectLst/>
                </a:rPr>
                <a:t>sing </a:t>
              </a:r>
              <a:r>
                <a:rPr lang="en-US" sz="1400" dirty="0" err="1" smtClean="0">
                  <a:effectLst/>
                </a:rPr>
                <a:t>ttZ</a:t>
              </a:r>
              <a:r>
                <a:rPr lang="en-US" sz="1400" dirty="0" smtClean="0">
                  <a:effectLst/>
                </a:rPr>
                <a:t> and H</a:t>
              </a:r>
            </a:p>
            <a:p>
              <a:r>
                <a:rPr lang="en-US" sz="1400" dirty="0" smtClean="0">
                  <a:effectLst/>
                </a:rPr>
                <a:t>BR from FCC</a:t>
              </a:r>
              <a:r>
                <a:rPr lang="en-US" sz="1400" dirty="0">
                  <a:effectLst/>
                </a:rPr>
                <a:t>-</a:t>
              </a:r>
              <a:r>
                <a:rPr lang="en-US" sz="1400" dirty="0" err="1" smtClean="0">
                  <a:effectLst/>
                </a:rPr>
                <a:t>ee</a:t>
              </a:r>
              <a:endParaRPr lang="en-US" sz="1400" dirty="0">
                <a:effectLst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372200" y="836712"/>
            <a:ext cx="1851163" cy="7386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effectLst/>
              </a:rPr>
              <a:t>F</a:t>
            </a:r>
            <a:r>
              <a:rPr lang="en-US" sz="1400" dirty="0" smtClean="0">
                <a:effectLst/>
              </a:rPr>
              <a:t>ew preliminary </a:t>
            </a:r>
          </a:p>
          <a:p>
            <a:r>
              <a:rPr lang="en-US" sz="1400" dirty="0">
                <a:effectLst/>
              </a:rPr>
              <a:t>e</a:t>
            </a:r>
            <a:r>
              <a:rPr lang="en-US" sz="1400" dirty="0" smtClean="0">
                <a:effectLst/>
              </a:rPr>
              <a:t>stimates available</a:t>
            </a:r>
          </a:p>
          <a:p>
            <a:r>
              <a:rPr lang="en-US" sz="1400" dirty="0" err="1" smtClean="0">
                <a:effectLst/>
              </a:rPr>
              <a:t>SppC</a:t>
            </a:r>
            <a:r>
              <a:rPr lang="en-US" sz="1400" dirty="0" smtClean="0">
                <a:effectLst/>
              </a:rPr>
              <a:t> : similar reach</a:t>
            </a:r>
            <a:endParaRPr lang="en-US" sz="1400" dirty="0"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59632" y="908720"/>
            <a:ext cx="935992" cy="3060000"/>
          </a:xfrm>
          <a:prstGeom prst="rect">
            <a:avLst/>
          </a:prstGeom>
          <a:solidFill>
            <a:srgbClr val="FFFF0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419872" y="908720"/>
            <a:ext cx="1296144" cy="2808312"/>
          </a:xfrm>
          <a:prstGeom prst="rect">
            <a:avLst/>
          </a:prstGeom>
          <a:solidFill>
            <a:srgbClr val="00009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59632" y="3717032"/>
            <a:ext cx="5976656" cy="504056"/>
            <a:chOff x="1340024" y="3356992"/>
            <a:chExt cx="5976656" cy="50405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796408" y="3356992"/>
              <a:ext cx="2520000" cy="252000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796680" y="3609048"/>
              <a:ext cx="2520000" cy="252000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340024" y="3362360"/>
              <a:ext cx="936000" cy="252000"/>
            </a:xfrm>
            <a:prstGeom prst="rect">
              <a:avLst/>
            </a:prstGeom>
            <a:solidFill>
              <a:srgbClr val="FF0000">
                <a:alpha val="34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1520" y="1772816"/>
            <a:ext cx="8141457" cy="1132908"/>
            <a:chOff x="179512" y="1700864"/>
            <a:chExt cx="8141457" cy="1132908"/>
          </a:xfrm>
        </p:grpSpPr>
        <p:sp>
          <p:nvSpPr>
            <p:cNvPr id="34" name="TextBox 33"/>
            <p:cNvSpPr txBox="1"/>
            <p:nvPr/>
          </p:nvSpPr>
          <p:spPr>
            <a:xfrm>
              <a:off x="6444208" y="2310552"/>
              <a:ext cx="1876761" cy="523220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effectLst/>
                </a:rPr>
                <a:t>r</a:t>
              </a:r>
              <a:r>
                <a:rPr lang="en-US" sz="1400" dirty="0" smtClean="0">
                  <a:effectLst/>
                </a:rPr>
                <a:t>are decays </a:t>
              </a:r>
              <a:r>
                <a:rPr lang="en-US" sz="1400" dirty="0" smtClean="0">
                  <a:effectLst/>
                  <a:sym typeface="Wingdings"/>
                </a:rPr>
                <a:t> </a:t>
              </a:r>
              <a:r>
                <a:rPr lang="en-US" sz="1400" dirty="0" err="1" smtClean="0">
                  <a:effectLst/>
                  <a:sym typeface="Wingdings"/>
                </a:rPr>
                <a:t>pp</a:t>
              </a:r>
              <a:r>
                <a:rPr lang="en-US" sz="1400" dirty="0" smtClean="0">
                  <a:effectLst/>
                  <a:sym typeface="Wingdings"/>
                </a:rPr>
                <a:t> </a:t>
              </a:r>
            </a:p>
            <a:p>
              <a:r>
                <a:rPr lang="en-US" sz="1400" dirty="0">
                  <a:effectLst/>
                  <a:sym typeface="Wingdings"/>
                </a:rPr>
                <a:t>c</a:t>
              </a:r>
              <a:r>
                <a:rPr lang="en-US" sz="1400" dirty="0" smtClean="0">
                  <a:effectLst/>
                  <a:sym typeface="Wingdings"/>
                </a:rPr>
                <a:t>ompetitive/better</a:t>
              </a:r>
              <a:endParaRPr lang="en-US" sz="1400" dirty="0" smtClean="0">
                <a:effectLst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9512" y="1700864"/>
              <a:ext cx="7056784" cy="504000"/>
            </a:xfrm>
            <a:prstGeom prst="rect">
              <a:avLst/>
            </a:prstGeom>
            <a:solidFill>
              <a:srgbClr val="008000">
                <a:alpha val="4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00392" y="44624"/>
            <a:ext cx="866694" cy="707886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/>
              </a:rPr>
              <a:t>Units </a:t>
            </a:r>
          </a:p>
          <a:p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re 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504" y="6237312"/>
            <a:ext cx="7947992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00"/>
                </a:solidFill>
                <a:effectLst/>
                <a:sym typeface="Wingdings"/>
              </a:rPr>
              <a:t>Theory uncertainties (presently few percent e.g. on BR) need to be improved to </a:t>
            </a:r>
          </a:p>
          <a:p>
            <a:r>
              <a:rPr lang="en-US" dirty="0" smtClean="0">
                <a:solidFill>
                  <a:srgbClr val="660000"/>
                </a:solidFill>
                <a:effectLst/>
                <a:sym typeface="Wingdings"/>
              </a:rPr>
              <a:t>match expected superb experimental precision</a:t>
            </a:r>
          </a:p>
        </p:txBody>
      </p:sp>
    </p:spTree>
    <p:extLst>
      <p:ext uri="{BB962C8B-B14F-4D97-AF65-F5344CB8AC3E}">
        <p14:creationId xmlns:p14="http://schemas.microsoft.com/office/powerpoint/2010/main" val="306892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07504" y="3140968"/>
            <a:ext cx="8964488" cy="1538883"/>
            <a:chOff x="107504" y="3125286"/>
            <a:chExt cx="8964488" cy="1538883"/>
          </a:xfrm>
        </p:grpSpPr>
        <p:sp>
          <p:nvSpPr>
            <p:cNvPr id="10" name="TextBox 9"/>
            <p:cNvSpPr txBox="1"/>
            <p:nvPr/>
          </p:nvSpPr>
          <p:spPr>
            <a:xfrm>
              <a:off x="107504" y="3125286"/>
              <a:ext cx="8964488" cy="1538883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/>
                </a:rPr>
                <a:t>Naturalness:</a:t>
              </a:r>
            </a:p>
            <a:p>
              <a:pPr marL="285750" indent="-285750">
                <a:buFont typeface="Wingdings" charset="2"/>
                <a:buChar char="q"/>
              </a:pPr>
              <a:r>
                <a:rPr lang="en-US" dirty="0" smtClean="0">
                  <a:effectLst/>
                  <a:sym typeface="Wingdings"/>
                </a:rPr>
                <a:t>If no new physics at end of LHC  ~ 1</a:t>
              </a:r>
              <a:r>
                <a:rPr lang="en-US" dirty="0">
                  <a:effectLst/>
                  <a:sym typeface="Wingdings"/>
                </a:rPr>
                <a:t>% fine-</a:t>
              </a:r>
              <a:r>
                <a:rPr lang="en-US" dirty="0" smtClean="0">
                  <a:effectLst/>
                  <a:sym typeface="Wingdings"/>
                </a:rPr>
                <a:t>tuning   </a:t>
              </a:r>
              <a:endParaRPr lang="en-US" dirty="0">
                <a:effectLst/>
                <a:sym typeface="Wingdings"/>
              </a:endParaRPr>
            </a:p>
            <a:p>
              <a:pPr marL="285750" indent="-285750">
                <a:buFont typeface="Wingdings" charset="2"/>
                <a:buChar char="q"/>
              </a:pPr>
              <a:r>
                <a:rPr lang="en-US" dirty="0" smtClean="0">
                  <a:effectLst/>
                  <a:sym typeface="Wingdings"/>
                </a:rPr>
                <a:t>100 </a:t>
              </a:r>
              <a:r>
                <a:rPr lang="en-US" dirty="0" err="1" smtClean="0">
                  <a:effectLst/>
                  <a:sym typeface="Wingdings"/>
                </a:rPr>
                <a:t>TeV</a:t>
              </a:r>
              <a:r>
                <a:rPr lang="en-US" dirty="0" smtClean="0">
                  <a:effectLst/>
                  <a:sym typeface="Wingdings"/>
                </a:rPr>
                <a:t> </a:t>
              </a:r>
              <a:r>
                <a:rPr lang="en-US" dirty="0" err="1" smtClean="0">
                  <a:effectLst/>
                  <a:sym typeface="Wingdings"/>
                </a:rPr>
                <a:t>pp</a:t>
              </a:r>
              <a:r>
                <a:rPr lang="en-US" dirty="0">
                  <a:effectLst/>
                  <a:sym typeface="Wingdings"/>
                </a:rPr>
                <a:t>:</a:t>
              </a:r>
              <a:r>
                <a:rPr lang="en-US" dirty="0" smtClean="0">
                  <a:effectLst/>
                  <a:sym typeface="Wingdings"/>
                </a:rPr>
                <a:t> direct sensitivity to stops and other </a:t>
              </a:r>
            </a:p>
            <a:p>
              <a:r>
                <a:rPr lang="en-US" dirty="0">
                  <a:effectLst/>
                  <a:sym typeface="Wingdings"/>
                </a:rPr>
                <a:t> </a:t>
              </a:r>
              <a:r>
                <a:rPr lang="en-US" dirty="0" smtClean="0">
                  <a:effectLst/>
                  <a:sym typeface="Wingdings"/>
                </a:rPr>
                <a:t>    top partners up to O(10) </a:t>
              </a:r>
              <a:r>
                <a:rPr lang="en-US" dirty="0" err="1" smtClean="0">
                  <a:effectLst/>
                  <a:sym typeface="Wingdings"/>
                </a:rPr>
                <a:t>TeV</a:t>
              </a:r>
              <a:r>
                <a:rPr lang="en-US" dirty="0" smtClean="0">
                  <a:effectLst/>
                  <a:sym typeface="Wingdings"/>
                </a:rPr>
                <a:t>  fine-tuning pushed to </a:t>
              </a:r>
              <a:r>
                <a:rPr lang="en-US" dirty="0">
                  <a:effectLst/>
                  <a:sym typeface="Wingdings"/>
                </a:rPr>
                <a:t>10</a:t>
              </a:r>
              <a:r>
                <a:rPr lang="en-US" baseline="30000" dirty="0">
                  <a:effectLst/>
                  <a:sym typeface="Wingdings"/>
                </a:rPr>
                <a:t>-</a:t>
              </a:r>
              <a:r>
                <a:rPr lang="en-US" baseline="30000" dirty="0" smtClean="0">
                  <a:effectLst/>
                  <a:sym typeface="Wingdings"/>
                </a:rPr>
                <a:t>4</a:t>
              </a:r>
            </a:p>
            <a:p>
              <a:r>
                <a:rPr lang="en-US" sz="1500" dirty="0">
                  <a:effectLst/>
                  <a:sym typeface="Wingdings"/>
                </a:rPr>
                <a:t>(Distinguished) theorist 1: “Never seen 10</a:t>
              </a:r>
              <a:r>
                <a:rPr lang="en-US" sz="1500" baseline="30000" dirty="0">
                  <a:effectLst/>
                  <a:sym typeface="Wingdings"/>
                </a:rPr>
                <a:t>-4</a:t>
              </a:r>
              <a:r>
                <a:rPr lang="en-US" sz="1500" dirty="0">
                  <a:effectLst/>
                  <a:sym typeface="Wingdings"/>
                </a:rPr>
                <a:t> </a:t>
              </a:r>
              <a:r>
                <a:rPr lang="en-US" sz="1500" dirty="0" smtClean="0">
                  <a:effectLst/>
                  <a:sym typeface="Wingdings"/>
                </a:rPr>
                <a:t>level </a:t>
              </a:r>
              <a:r>
                <a:rPr lang="en-US" sz="1500" dirty="0">
                  <a:effectLst/>
                  <a:sym typeface="Wingdings"/>
                </a:rPr>
                <a:t>of tuning in particle physics: </a:t>
              </a:r>
              <a:r>
                <a:rPr lang="en-US" sz="1500" dirty="0" smtClean="0">
                  <a:effectLst/>
                  <a:sym typeface="Wingdings"/>
                </a:rPr>
                <a:t>qualitatively new</a:t>
              </a:r>
              <a:r>
                <a:rPr lang="en-US" sz="1500" dirty="0">
                  <a:effectLst/>
                  <a:sym typeface="Wingdings"/>
                </a:rPr>
                <a:t>, mortal blow to naturalness</a:t>
              </a:r>
              <a:r>
                <a:rPr lang="en-US" sz="1500" dirty="0" smtClean="0">
                  <a:effectLst/>
                  <a:sym typeface="Wingdings"/>
                </a:rPr>
                <a:t>”.</a:t>
              </a:r>
              <a:r>
                <a:rPr lang="en-US" sz="1500" dirty="0">
                  <a:effectLst/>
                  <a:sym typeface="Wingdings"/>
                </a:rPr>
                <a:t> </a:t>
              </a:r>
              <a:r>
                <a:rPr lang="en-US" sz="1500" dirty="0" smtClean="0">
                  <a:effectLst/>
                  <a:sym typeface="Wingdings"/>
                </a:rPr>
                <a:t>(</a:t>
              </a:r>
              <a:r>
                <a:rPr lang="en-US" sz="1500" dirty="0">
                  <a:effectLst/>
                  <a:sym typeface="Wingdings"/>
                </a:rPr>
                <a:t>Distinguished) theorist 2: “Naturalness </a:t>
              </a:r>
              <a:r>
                <a:rPr lang="en-US" sz="1500" dirty="0" smtClean="0">
                  <a:effectLst/>
                  <a:sym typeface="Wingdings"/>
                </a:rPr>
                <a:t>is </a:t>
              </a:r>
              <a:r>
                <a:rPr lang="en-US" sz="1500" dirty="0">
                  <a:effectLst/>
                  <a:sym typeface="Wingdings"/>
                </a:rPr>
                <a:t>a fake problem</a:t>
              </a:r>
              <a:r>
                <a:rPr lang="en-US" sz="1500" dirty="0" smtClean="0">
                  <a:effectLst/>
                  <a:sym typeface="Wingdings"/>
                </a:rPr>
                <a:t>”</a:t>
              </a:r>
              <a:endParaRPr lang="en-US" sz="1500" dirty="0">
                <a:effectLst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508104" y="3212976"/>
              <a:ext cx="3528392" cy="576064"/>
              <a:chOff x="5364088" y="4005064"/>
              <a:chExt cx="3528392" cy="576064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5364088" y="4005064"/>
                <a:ext cx="3528392" cy="576064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1" charset="0"/>
                </a:endParaRPr>
              </a:p>
            </p:txBody>
          </p:sp>
          <p:pic>
            <p:nvPicPr>
              <p:cNvPr id="19" name="Picture 18" descr="Untitled.png"/>
              <p:cNvPicPr preferRelativeResize="0"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4752" y="4077072"/>
                <a:ext cx="1569616" cy="408405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5419322" y="4077072"/>
                <a:ext cx="8808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effectLst/>
                  </a:rPr>
                  <a:t>ΔM</a:t>
                </a:r>
                <a:r>
                  <a:rPr lang="en-US" baseline="-25000" dirty="0" smtClean="0">
                    <a:solidFill>
                      <a:schemeClr val="bg1"/>
                    </a:solidFill>
                    <a:effectLst/>
                  </a:rPr>
                  <a:t>H</a:t>
                </a:r>
                <a:r>
                  <a:rPr lang="en-US" baseline="30000" dirty="0" smtClean="0">
                    <a:solidFill>
                      <a:schemeClr val="bg1"/>
                    </a:solidFill>
                    <a:effectLst/>
                  </a:rPr>
                  <a:t>2 </a:t>
                </a:r>
                <a:r>
                  <a:rPr lang="en-US" dirty="0">
                    <a:solidFill>
                      <a:schemeClr val="bg1"/>
                    </a:solidFill>
                    <a:effectLst/>
                  </a:rPr>
                  <a:t>~</a:t>
                </a:r>
                <a:r>
                  <a:rPr lang="en-US" baseline="30000" dirty="0" smtClean="0">
                    <a:effectLst/>
                  </a:rPr>
                  <a:t> 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172400" y="4077072"/>
                <a:ext cx="5935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  <a:effectLst/>
                  </a:rPr>
                  <a:t>~ Λ</a:t>
                </a:r>
                <a:r>
                  <a:rPr lang="en-US" baseline="30000" dirty="0" smtClean="0">
                    <a:solidFill>
                      <a:srgbClr val="FFFFFF"/>
                    </a:solidFill>
                    <a:effectLst/>
                  </a:rPr>
                  <a:t>2   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884368" y="4005064"/>
                <a:ext cx="3257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  <a:effectLst/>
                  </a:rPr>
                  <a:t>…</a:t>
                </a:r>
                <a:endParaRPr lang="en-US" baseline="30000" dirty="0" smtClean="0">
                  <a:solidFill>
                    <a:srgbClr val="FFFFFF"/>
                  </a:solidFill>
                  <a:effectLst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5496" y="251356"/>
            <a:ext cx="7871453" cy="369332"/>
          </a:xfrm>
          <a:prstGeom prst="rect">
            <a:avLst/>
          </a:prstGeom>
          <a:solidFill>
            <a:srgbClr val="99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effectLst/>
              </a:rPr>
              <a:t>Adressing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other “structural issues”:</a:t>
            </a:r>
            <a:r>
              <a:rPr lang="en-US" sz="1800" dirty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a 100 </a:t>
            </a:r>
            <a:r>
              <a:rPr lang="en-US" sz="1800" dirty="0" err="1" smtClean="0">
                <a:solidFill>
                  <a:schemeClr val="bg1"/>
                </a:solidFill>
                <a:effectLst/>
              </a:rPr>
              <a:t>TeV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effectLst/>
              </a:rPr>
              <a:t>pp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collider as an example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9386" y="4751273"/>
            <a:ext cx="9131126" cy="2062103"/>
            <a:chOff x="35496" y="5053821"/>
            <a:chExt cx="9131126" cy="2062103"/>
          </a:xfrm>
        </p:grpSpPr>
        <p:sp>
          <p:nvSpPr>
            <p:cNvPr id="24" name="TextBox 23"/>
            <p:cNvSpPr txBox="1"/>
            <p:nvPr/>
          </p:nvSpPr>
          <p:spPr>
            <a:xfrm>
              <a:off x="35496" y="5053821"/>
              <a:ext cx="9131126" cy="2062103"/>
            </a:xfrm>
            <a:prstGeom prst="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effectLst/>
                </a:rPr>
                <a:t>N</a:t>
              </a:r>
              <a:r>
                <a:rPr lang="en-US" sz="1700" dirty="0" smtClean="0">
                  <a:effectLst/>
                </a:rPr>
                <a:t>ature of EW phase transition:</a:t>
              </a:r>
            </a:p>
            <a:p>
              <a:r>
                <a:rPr lang="en-US" dirty="0" smtClean="0">
                  <a:effectLst/>
                  <a:sym typeface="Wingdings"/>
                </a:rPr>
                <a:t>if first order (faster than in SM) could give rise to </a:t>
              </a:r>
              <a:r>
                <a:rPr lang="en-US" dirty="0" err="1" smtClean="0">
                  <a:effectLst/>
                  <a:sym typeface="Wingdings"/>
                </a:rPr>
                <a:t>baryogenesis</a:t>
              </a:r>
              <a:r>
                <a:rPr lang="en-US" dirty="0" smtClean="0">
                  <a:effectLst/>
                  <a:sym typeface="Wingdings"/>
                </a:rPr>
                <a:t>   need modification of </a:t>
              </a:r>
            </a:p>
            <a:p>
              <a:r>
                <a:rPr lang="en-US" dirty="0" smtClean="0">
                  <a:effectLst/>
                  <a:sym typeface="Wingdings"/>
                </a:rPr>
                <a:t>the H potential, e.g. by adding a scalar singlet:</a:t>
              </a:r>
            </a:p>
            <a:p>
              <a:endParaRPr lang="en-US" dirty="0" smtClean="0">
                <a:effectLst/>
                <a:sym typeface="Wingdings"/>
              </a:endParaRPr>
            </a:p>
            <a:p>
              <a:r>
                <a:rPr lang="en-US" dirty="0" smtClean="0">
                  <a:effectLst/>
                  <a:sym typeface="Wingdings"/>
                </a:rPr>
                <a:t>                                                         this (difficult) model can </a:t>
              </a:r>
              <a:r>
                <a:rPr lang="en-US" dirty="0">
                  <a:effectLst/>
                  <a:sym typeface="Wingdings"/>
                </a:rPr>
                <a:t>be constrained from precise </a:t>
              </a:r>
              <a:endParaRPr lang="en-US" dirty="0" smtClean="0">
                <a:effectLst/>
                <a:sym typeface="Wingdings"/>
              </a:endParaRPr>
            </a:p>
            <a:p>
              <a:r>
                <a:rPr lang="en-US" dirty="0">
                  <a:effectLst/>
                  <a:sym typeface="Wingdings"/>
                </a:rPr>
                <a:t> </a:t>
              </a:r>
              <a:r>
                <a:rPr lang="en-US" dirty="0" smtClean="0">
                  <a:effectLst/>
                  <a:sym typeface="Wingdings"/>
                </a:rPr>
                <a:t>                                                        measurements of </a:t>
              </a:r>
              <a:r>
                <a:rPr lang="en-US" dirty="0">
                  <a:effectLst/>
                  <a:sym typeface="Wingdings"/>
                </a:rPr>
                <a:t>HZ coupling </a:t>
              </a:r>
              <a:r>
                <a:rPr lang="en-US" dirty="0" smtClean="0">
                  <a:effectLst/>
                  <a:sym typeface="Wingdings"/>
                </a:rPr>
                <a:t>at </a:t>
              </a:r>
              <a:r>
                <a:rPr lang="en-US" dirty="0" err="1" smtClean="0">
                  <a:effectLst/>
                  <a:sym typeface="Wingdings"/>
                </a:rPr>
                <a:t>e</a:t>
              </a:r>
              <a:r>
                <a:rPr lang="en-US" baseline="30000" dirty="0" err="1" smtClean="0">
                  <a:effectLst/>
                  <a:sym typeface="Wingdings"/>
                </a:rPr>
                <a:t>+</a:t>
              </a:r>
              <a:r>
                <a:rPr lang="en-US" dirty="0" err="1" smtClean="0">
                  <a:effectLst/>
                  <a:sym typeface="Wingdings"/>
                </a:rPr>
                <a:t>e</a:t>
              </a:r>
              <a:r>
                <a:rPr lang="en-US" baseline="30000" dirty="0" smtClean="0">
                  <a:effectLst/>
                  <a:sym typeface="Wingdings"/>
                </a:rPr>
                <a:t>-</a:t>
              </a:r>
              <a:r>
                <a:rPr lang="en-US" dirty="0">
                  <a:effectLst/>
                  <a:sym typeface="Wingdings"/>
                </a:rPr>
                <a:t> </a:t>
              </a:r>
              <a:r>
                <a:rPr lang="en-US" dirty="0" smtClean="0">
                  <a:effectLst/>
                  <a:sym typeface="Wingdings"/>
                </a:rPr>
                <a:t>and H self-coupling </a:t>
              </a:r>
            </a:p>
            <a:p>
              <a:r>
                <a:rPr lang="en-US" dirty="0" smtClean="0">
                  <a:effectLst/>
                  <a:sym typeface="Wingdings"/>
                </a:rPr>
                <a:t>at 100 </a:t>
              </a:r>
              <a:r>
                <a:rPr lang="en-US" dirty="0" err="1" smtClean="0">
                  <a:effectLst/>
                  <a:sym typeface="Wingdings"/>
                </a:rPr>
                <a:t>TeV</a:t>
              </a:r>
              <a:r>
                <a:rPr lang="en-US" dirty="0" smtClean="0">
                  <a:effectLst/>
                  <a:sym typeface="Wingdings"/>
                </a:rPr>
                <a:t> </a:t>
              </a:r>
              <a:r>
                <a:rPr lang="en-US" dirty="0" err="1" smtClean="0">
                  <a:effectLst/>
                  <a:sym typeface="Wingdings"/>
                </a:rPr>
                <a:t>pp</a:t>
              </a:r>
              <a:r>
                <a:rPr lang="en-US" dirty="0" smtClean="0">
                  <a:effectLst/>
                  <a:sym typeface="Wingdings"/>
                </a:rPr>
                <a:t>, and direct searches for new (invisible) particles at 100 </a:t>
              </a:r>
              <a:r>
                <a:rPr lang="en-US" dirty="0" err="1" smtClean="0">
                  <a:effectLst/>
                  <a:sym typeface="Wingdings"/>
                </a:rPr>
                <a:t>TeV</a:t>
              </a:r>
              <a:r>
                <a:rPr lang="en-US" dirty="0" smtClean="0">
                  <a:effectLst/>
                  <a:sym typeface="Wingdings"/>
                </a:rPr>
                <a:t> pp.   </a:t>
              </a:r>
            </a:p>
            <a:p>
              <a:r>
                <a:rPr lang="en-US" sz="1300" dirty="0" err="1" smtClean="0">
                  <a:effectLst/>
                </a:rPr>
                <a:t>CepC-SppC</a:t>
              </a:r>
              <a:r>
                <a:rPr lang="en-US" sz="1300" dirty="0" smtClean="0">
                  <a:effectLst/>
                </a:rPr>
                <a:t> </a:t>
              </a:r>
              <a:r>
                <a:rPr lang="en-US" sz="1300" dirty="0">
                  <a:effectLst/>
                  <a:hlinkClick r:id="rId3"/>
                </a:rPr>
                <a:t>http://cepc.ihep.ac.cn/preCDR/</a:t>
              </a:r>
              <a:r>
                <a:rPr lang="en-US" sz="1300" dirty="0" smtClean="0">
                  <a:effectLst/>
                  <a:hlinkClick r:id="rId3"/>
                </a:rPr>
                <a:t>volume.html</a:t>
              </a:r>
              <a:r>
                <a:rPr lang="en-US" sz="1300" dirty="0" smtClean="0">
                  <a:effectLst/>
                </a:rPr>
                <a:t>; </a:t>
              </a:r>
              <a:r>
                <a:rPr lang="en-US" sz="1300" dirty="0">
                  <a:effectLst/>
                </a:rPr>
                <a:t>s</a:t>
              </a:r>
              <a:r>
                <a:rPr lang="en-US" sz="1300" dirty="0" smtClean="0">
                  <a:effectLst/>
                </a:rPr>
                <a:t>ee also Curtin et al., </a:t>
              </a:r>
              <a:r>
                <a:rPr lang="en-US" sz="1300" dirty="0" smtClean="0">
                  <a:effectLst/>
                  <a:hlinkClick r:id="rId4"/>
                </a:rPr>
                <a:t>arXiv:1409.0005v4 </a:t>
              </a:r>
              <a:r>
                <a:rPr lang="en-US" sz="1300" dirty="0" smtClean="0">
                  <a:effectLst/>
                  <a:sym typeface="Wingdings"/>
                </a:rPr>
                <a:t>                  </a:t>
              </a:r>
              <a:r>
                <a:rPr lang="en-US" dirty="0" smtClean="0">
                  <a:effectLst/>
                  <a:sym typeface="Wingdings"/>
                </a:rPr>
                <a:t>       </a:t>
              </a:r>
              <a:endParaRPr lang="en-US" dirty="0">
                <a:effectLst/>
                <a:sym typeface="Wingdings"/>
              </a:endParaRPr>
            </a:p>
          </p:txBody>
        </p:sp>
        <p:pic>
          <p:nvPicPr>
            <p:cNvPr id="25" name="Picture 24" descr="Untitled1.png"/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1" y="5963796"/>
              <a:ext cx="3380679" cy="62037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67239" y="836712"/>
            <a:ext cx="8969257" cy="2108269"/>
            <a:chOff x="67239" y="908720"/>
            <a:chExt cx="8969257" cy="2108269"/>
          </a:xfrm>
        </p:grpSpPr>
        <p:sp>
          <p:nvSpPr>
            <p:cNvPr id="13" name="TextBox 12"/>
            <p:cNvSpPr txBox="1"/>
            <p:nvPr/>
          </p:nvSpPr>
          <p:spPr>
            <a:xfrm>
              <a:off x="67239" y="908720"/>
              <a:ext cx="8393193" cy="2108269"/>
            </a:xfrm>
            <a:prstGeom prst="rect">
              <a:avLst/>
            </a:prstGeom>
            <a:solidFill>
              <a:srgbClr val="CCCC33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effectLst/>
                </a:rPr>
                <a:t>Conclusive elucidation of EWSB mechanism:</a:t>
              </a:r>
            </a:p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effectLst/>
                </a:rPr>
                <a:t>probe SM in regime where EW symmetry is restored (</a:t>
              </a:r>
              <a:r>
                <a:rPr lang="en-US" dirty="0">
                  <a:effectLst/>
                </a:rPr>
                <a:t>√</a:t>
              </a:r>
              <a:r>
                <a:rPr lang="en-US" dirty="0" err="1">
                  <a:effectLst/>
                </a:rPr>
                <a:t>ŝ</a:t>
              </a:r>
              <a:r>
                <a:rPr lang="en-US" dirty="0">
                  <a:effectLst/>
                </a:rPr>
                <a:t> &gt;&gt; v=246 </a:t>
              </a:r>
              <a:r>
                <a:rPr lang="en-US" dirty="0" err="1">
                  <a:effectLst/>
                </a:rPr>
                <a:t>GeV</a:t>
              </a:r>
              <a:r>
                <a:rPr lang="en-US" dirty="0">
                  <a:effectLst/>
                </a:rPr>
                <a:t>) </a:t>
              </a:r>
              <a:endParaRPr lang="en-US" dirty="0" smtClean="0">
                <a:effectLst/>
              </a:endParaRPr>
            </a:p>
            <a:p>
              <a:endParaRPr lang="en-US" dirty="0" smtClean="0">
                <a:effectLst/>
                <a:sym typeface="Wingdings"/>
              </a:endParaRPr>
            </a:p>
            <a:p>
              <a:r>
                <a:rPr lang="en-US" dirty="0" smtClean="0">
                  <a:effectLst/>
                </a:rPr>
                <a:t>Without H: V</a:t>
              </a:r>
              <a:r>
                <a:rPr lang="en-US" baseline="-25000" dirty="0" smtClean="0">
                  <a:effectLst/>
                </a:rPr>
                <a:t>L</a:t>
              </a:r>
              <a:r>
                <a:rPr lang="en-US" dirty="0" smtClean="0">
                  <a:effectLst/>
                </a:rPr>
                <a:t>V</a:t>
              </a:r>
              <a:r>
                <a:rPr lang="en-US" baseline="-25000" dirty="0" smtClean="0">
                  <a:effectLst/>
                </a:rPr>
                <a:t>L</a:t>
              </a:r>
              <a:r>
                <a:rPr lang="en-US" dirty="0" smtClean="0">
                  <a:effectLst/>
                </a:rPr>
                <a:t> </a:t>
              </a:r>
              <a:r>
                <a:rPr lang="en-US" dirty="0">
                  <a:effectLst/>
                </a:rPr>
                <a:t>scattering violates </a:t>
              </a:r>
              <a:r>
                <a:rPr lang="en-US" dirty="0" err="1">
                  <a:effectLst/>
                </a:rPr>
                <a:t>unitarity</a:t>
              </a:r>
              <a:r>
                <a:rPr lang="en-US" dirty="0">
                  <a:effectLst/>
                </a:rPr>
                <a:t> </a:t>
              </a:r>
              <a:r>
                <a:rPr lang="en-US" dirty="0" smtClean="0">
                  <a:effectLst/>
                </a:rPr>
                <a:t>at </a:t>
              </a:r>
              <a:r>
                <a:rPr lang="en-US" dirty="0" err="1">
                  <a:effectLst/>
                </a:rPr>
                <a:t>m</a:t>
              </a:r>
              <a:r>
                <a:rPr lang="en-US" baseline="-25000" dirty="0" err="1">
                  <a:effectLst/>
                </a:rPr>
                <a:t>VV</a:t>
              </a:r>
              <a:r>
                <a:rPr lang="en-US" dirty="0">
                  <a:effectLst/>
                </a:rPr>
                <a:t> ~</a:t>
              </a:r>
              <a:r>
                <a:rPr lang="en-US" dirty="0" err="1">
                  <a:effectLst/>
                </a:rPr>
                <a:t>TeV</a:t>
              </a:r>
              <a:r>
                <a:rPr lang="en-US" dirty="0">
                  <a:effectLst/>
                </a:rPr>
                <a:t> </a:t>
              </a:r>
              <a:endParaRPr lang="en-US" dirty="0" smtClean="0">
                <a:effectLst/>
                <a:sym typeface="Wingdings"/>
              </a:endParaRPr>
            </a:p>
            <a:p>
              <a:pPr marL="285750" indent="-285750">
                <a:buFont typeface="Wingdings" charset="2"/>
                <a:buChar char="q"/>
              </a:pPr>
              <a:r>
                <a:rPr lang="en-US" dirty="0" smtClean="0">
                  <a:effectLst/>
                  <a:sym typeface="Wingdings"/>
                </a:rPr>
                <a:t>H regularizes the theory fully  </a:t>
              </a:r>
              <a:r>
                <a:rPr lang="en-US" dirty="0">
                  <a:effectLst/>
                  <a:sym typeface="Wingdings"/>
                </a:rPr>
                <a:t>a</a:t>
              </a:r>
              <a:r>
                <a:rPr lang="en-US" dirty="0" smtClean="0">
                  <a:effectLst/>
                  <a:sym typeface="Wingdings"/>
                </a:rPr>
                <a:t> </a:t>
              </a:r>
              <a:r>
                <a:rPr lang="en-US" dirty="0">
                  <a:effectLst/>
                  <a:sym typeface="Wingdings"/>
                </a:rPr>
                <a:t>crucial </a:t>
              </a:r>
              <a:r>
                <a:rPr lang="en-US" dirty="0">
                  <a:effectLst/>
                </a:rPr>
                <a:t>“closure test” of the SM </a:t>
              </a:r>
              <a:endParaRPr lang="en-US" dirty="0" smtClean="0">
                <a:effectLst/>
              </a:endParaRPr>
            </a:p>
            <a:p>
              <a:pPr marL="285750" indent="-285750">
                <a:buFont typeface="Wingdings" charset="2"/>
                <a:buChar char="q"/>
              </a:pPr>
              <a:r>
                <a:rPr lang="en-US" dirty="0" smtClean="0">
                  <a:effectLst/>
                </a:rPr>
                <a:t>Else</a:t>
              </a:r>
              <a:r>
                <a:rPr lang="en-US" dirty="0">
                  <a:effectLst/>
                </a:rPr>
                <a:t>: </a:t>
              </a:r>
              <a:r>
                <a:rPr lang="en-US" dirty="0" smtClean="0">
                  <a:effectLst/>
                </a:rPr>
                <a:t>new physics shows up: </a:t>
              </a:r>
              <a:r>
                <a:rPr lang="en-US" dirty="0" smtClean="0">
                  <a:effectLst/>
                  <a:sym typeface="Wingdings"/>
                </a:rPr>
                <a:t>anomalous quartic couplings (VVVV, </a:t>
              </a:r>
              <a:r>
                <a:rPr lang="en-US" dirty="0" err="1" smtClean="0">
                  <a:effectLst/>
                  <a:sym typeface="Wingdings"/>
                </a:rPr>
                <a:t>VVhh</a:t>
              </a:r>
              <a:r>
                <a:rPr lang="en-US" dirty="0" smtClean="0">
                  <a:effectLst/>
                  <a:sym typeface="Wingdings"/>
                </a:rPr>
                <a:t>) </a:t>
              </a:r>
            </a:p>
            <a:p>
              <a:r>
                <a:rPr lang="en-US" dirty="0">
                  <a:effectLst/>
                  <a:sym typeface="Wingdings"/>
                </a:rPr>
                <a:t> </a:t>
              </a:r>
              <a:r>
                <a:rPr lang="en-US" dirty="0" smtClean="0">
                  <a:effectLst/>
                  <a:sym typeface="Wingdings"/>
                </a:rPr>
                <a:t>    </a:t>
              </a:r>
              <a:r>
                <a:rPr lang="en-US" dirty="0" smtClean="0">
                  <a:effectLst/>
                </a:rPr>
                <a:t>and</a:t>
              </a:r>
              <a:r>
                <a:rPr lang="en-US" dirty="0">
                  <a:effectLst/>
                </a:rPr>
                <a:t>/or </a:t>
              </a:r>
              <a:r>
                <a:rPr lang="en-US" dirty="0" smtClean="0">
                  <a:effectLst/>
                </a:rPr>
                <a:t>new heavy resonances </a:t>
              </a:r>
            </a:p>
            <a:p>
              <a:r>
                <a:rPr lang="en-US" sz="1700" dirty="0" smtClean="0">
                  <a:effectLst/>
                </a:rPr>
                <a:t>100 </a:t>
              </a:r>
              <a:r>
                <a:rPr lang="en-US" sz="1700" dirty="0" err="1" smtClean="0">
                  <a:effectLst/>
                </a:rPr>
                <a:t>TeV</a:t>
              </a:r>
              <a:r>
                <a:rPr lang="en-US" sz="1700" dirty="0" smtClean="0">
                  <a:effectLst/>
                </a:rPr>
                <a:t> </a:t>
              </a:r>
              <a:r>
                <a:rPr lang="en-US" sz="1700" dirty="0" err="1" smtClean="0">
                  <a:effectLst/>
                </a:rPr>
                <a:t>pp</a:t>
              </a:r>
              <a:r>
                <a:rPr lang="en-US" sz="1700" dirty="0" smtClean="0">
                  <a:effectLst/>
                </a:rPr>
                <a:t>: direct discovery potential of new resonances in the O(10 </a:t>
              </a:r>
              <a:r>
                <a:rPr lang="en-US" sz="1700" dirty="0" err="1" smtClean="0">
                  <a:effectLst/>
                </a:rPr>
                <a:t>TeV</a:t>
              </a:r>
              <a:r>
                <a:rPr lang="en-US" sz="1700" dirty="0" smtClean="0">
                  <a:effectLst/>
                </a:rPr>
                <a:t>) range</a:t>
              </a:r>
              <a:endParaRPr lang="en-US" sz="1700" dirty="0">
                <a:effectLst/>
              </a:endParaRPr>
            </a:p>
          </p:txBody>
        </p:sp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>
              <a:off x="7279184" y="1340768"/>
              <a:ext cx="1757312" cy="1223473"/>
              <a:chOff x="6698631" y="205900"/>
              <a:chExt cx="2428484" cy="1740414"/>
            </a:xfrm>
          </p:grpSpPr>
          <p:pic>
            <p:nvPicPr>
              <p:cNvPr id="30" name="Picture 29" descr="Untitled.png"/>
              <p:cNvPicPr preferRelativeResize="0"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8631" y="205900"/>
                <a:ext cx="2428484" cy="174041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1" name="Rectangle 30"/>
              <p:cNvSpPr/>
              <p:nvPr/>
            </p:nvSpPr>
            <p:spPr bwMode="auto">
              <a:xfrm>
                <a:off x="8230938" y="1043525"/>
                <a:ext cx="885541" cy="6657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1" charset="0"/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 bwMode="auto">
              <a:xfrm>
                <a:off x="8031940" y="935982"/>
                <a:ext cx="240030" cy="240030"/>
              </a:xfrm>
              <a:prstGeom prst="ellipse">
                <a:avLst/>
              </a:prstGeom>
              <a:pattFill prst="dkDnDiag">
                <a:fgClr>
                  <a:srgbClr val="800000"/>
                </a:fgClr>
                <a:bgClr>
                  <a:prstClr val="white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1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7956376" y="97468"/>
            <a:ext cx="1117589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/>
              </a:rPr>
              <a:t>Few </a:t>
            </a:r>
          </a:p>
          <a:p>
            <a:r>
              <a:rPr lang="en-US" sz="1400" dirty="0" smtClean="0">
                <a:effectLst/>
              </a:rPr>
              <a:t>examples.</a:t>
            </a:r>
          </a:p>
          <a:p>
            <a:r>
              <a:rPr lang="en-US" sz="1400" dirty="0" smtClean="0">
                <a:effectLst/>
              </a:rPr>
              <a:t>Preliminary </a:t>
            </a:r>
          </a:p>
          <a:p>
            <a:r>
              <a:rPr lang="en-US" sz="1400" dirty="0" smtClean="0">
                <a:effectLst/>
              </a:rPr>
              <a:t>estimates</a:t>
            </a:r>
          </a:p>
        </p:txBody>
      </p:sp>
    </p:spTree>
    <p:extLst>
      <p:ext uri="{BB962C8B-B14F-4D97-AF65-F5344CB8AC3E}">
        <p14:creationId xmlns:p14="http://schemas.microsoft.com/office/powerpoint/2010/main" val="293900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235967"/>
            <a:ext cx="2044450" cy="677108"/>
          </a:xfrm>
          <a:prstGeom prst="rect">
            <a:avLst/>
          </a:pr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900" dirty="0" smtClean="0">
                <a:effectLst/>
              </a:rPr>
              <a:t>What about</a:t>
            </a:r>
          </a:p>
          <a:p>
            <a:r>
              <a:rPr lang="en-US" sz="1900" dirty="0" err="1" smtClean="0">
                <a:effectLst/>
              </a:rPr>
              <a:t>Muon</a:t>
            </a:r>
            <a:r>
              <a:rPr lang="en-US" sz="1900" dirty="0" smtClean="0">
                <a:effectLst/>
              </a:rPr>
              <a:t> Colliders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1336700"/>
            <a:ext cx="9108504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Main advantage compared to </a:t>
            </a:r>
            <a:r>
              <a:rPr lang="en-US" dirty="0" err="1" smtClean="0">
                <a:effectLst/>
              </a:rPr>
              <a:t>e</a:t>
            </a:r>
            <a:r>
              <a:rPr lang="en-US" baseline="30000" dirty="0" err="1" smtClean="0">
                <a:effectLst/>
              </a:rPr>
              <a:t>+</a:t>
            </a:r>
            <a:r>
              <a:rPr lang="en-US" dirty="0" err="1" smtClean="0">
                <a:effectLst/>
              </a:rPr>
              <a:t>e</a:t>
            </a:r>
            <a:r>
              <a:rPr lang="en-US" baseline="30000" dirty="0" smtClean="0">
                <a:effectLst/>
              </a:rPr>
              <a:t>-</a:t>
            </a:r>
            <a:r>
              <a:rPr lang="en-US" dirty="0" smtClean="0">
                <a:effectLst/>
              </a:rPr>
              <a:t> colliders</a:t>
            </a:r>
            <a:r>
              <a:rPr lang="en-US" dirty="0">
                <a:effectLst/>
              </a:rPr>
              <a:t>: </a:t>
            </a:r>
            <a:r>
              <a:rPr lang="en-US" dirty="0" err="1" smtClean="0">
                <a:effectLst/>
              </a:rPr>
              <a:t>m</a:t>
            </a:r>
            <a:r>
              <a:rPr lang="en-US" baseline="-25000" dirty="0" err="1" smtClean="0">
                <a:effectLst/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~ 200 m</a:t>
            </a:r>
            <a:r>
              <a:rPr lang="en-US" baseline="-25000" dirty="0">
                <a:effectLst/>
              </a:rPr>
              <a:t>e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sym typeface="Wingdings"/>
              </a:rPr>
              <a:t>  negligible</a:t>
            </a:r>
            <a:r>
              <a:rPr lang="en-US" dirty="0" smtClean="0">
                <a:effectLst/>
              </a:rPr>
              <a:t> SR </a:t>
            </a:r>
            <a:r>
              <a:rPr lang="en-US" dirty="0" smtClean="0">
                <a:effectLst/>
                <a:sym typeface="Wingdings"/>
              </a:rPr>
              <a:t> </a:t>
            </a:r>
            <a:r>
              <a:rPr lang="en-US" dirty="0" smtClean="0">
                <a:solidFill>
                  <a:srgbClr val="0000FF"/>
                </a:solidFill>
                <a:effectLst/>
                <a:sym typeface="Wingdings"/>
              </a:rPr>
              <a:t>can reach multi-</a:t>
            </a:r>
            <a:r>
              <a:rPr lang="en-US" dirty="0" err="1" smtClean="0">
                <a:solidFill>
                  <a:srgbClr val="0000FF"/>
                </a:solidFill>
                <a:effectLst/>
                <a:sym typeface="Wingdings"/>
              </a:rPr>
              <a:t>TeV</a:t>
            </a:r>
            <a:r>
              <a:rPr lang="en-US" dirty="0" smtClean="0">
                <a:solidFill>
                  <a:srgbClr val="0000FF"/>
                </a:solidFill>
                <a:effectLst/>
                <a:sym typeface="Wingdings"/>
              </a:rPr>
              <a:t> with (compact !) circular colliders:</a:t>
            </a:r>
          </a:p>
          <a:p>
            <a:r>
              <a:rPr lang="en-US" dirty="0">
                <a:solidFill>
                  <a:srgbClr val="0000FF"/>
                </a:solidFill>
                <a:effectLst/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/>
                <a:sym typeface="Wingdings"/>
              </a:rPr>
              <a:t>    300 m ring for </a:t>
            </a:r>
            <a:r>
              <a:rPr lang="en-US" dirty="0">
                <a:solidFill>
                  <a:srgbClr val="0000FF"/>
                </a:solidFill>
                <a:effectLst/>
              </a:rPr>
              <a:t>√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s = 125 </a:t>
            </a:r>
            <a:r>
              <a:rPr lang="en-US" dirty="0" err="1" smtClean="0">
                <a:solidFill>
                  <a:srgbClr val="0000FF"/>
                </a:solidFill>
                <a:effectLst/>
              </a:rPr>
              <a:t>GeV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, 4.5 km for  </a:t>
            </a:r>
            <a:r>
              <a:rPr lang="en-US" dirty="0">
                <a:solidFill>
                  <a:srgbClr val="0000FF"/>
                </a:solidFill>
                <a:effectLst/>
              </a:rPr>
              <a:t>√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s = 3 </a:t>
            </a:r>
            <a:r>
              <a:rPr lang="en-US" dirty="0" err="1" smtClean="0">
                <a:solidFill>
                  <a:srgbClr val="0000FF"/>
                </a:solidFill>
                <a:effectLst/>
              </a:rPr>
              <a:t>TeV</a:t>
            </a:r>
            <a:endParaRPr lang="en-US" dirty="0" smtClean="0">
              <a:solidFill>
                <a:srgbClr val="0000FF"/>
              </a:solidFill>
              <a:effectLst/>
              <a:sym typeface="Wingdings"/>
            </a:endParaRPr>
          </a:p>
          <a:p>
            <a:r>
              <a:rPr lang="en-US" dirty="0">
                <a:effectLst/>
                <a:sym typeface="Wingdings"/>
              </a:rPr>
              <a:t> </a:t>
            </a:r>
            <a:r>
              <a:rPr lang="en-US" dirty="0" smtClean="0">
                <a:effectLst/>
                <a:sym typeface="Wingdings"/>
              </a:rPr>
              <a:t> negligible </a:t>
            </a:r>
            <a:r>
              <a:rPr lang="en-US" dirty="0" err="1" smtClean="0">
                <a:effectLst/>
                <a:sym typeface="Wingdings"/>
              </a:rPr>
              <a:t>beamstrahlung</a:t>
            </a:r>
            <a:r>
              <a:rPr lang="en-US" dirty="0" smtClean="0">
                <a:effectLst/>
                <a:sym typeface="Wingdings"/>
              </a:rPr>
              <a:t>  much smaller E spread</a:t>
            </a:r>
            <a:endParaRPr lang="en-US" dirty="0" smtClean="0">
              <a:solidFill>
                <a:srgbClr val="0000FF"/>
              </a:solidFill>
              <a:effectLst/>
              <a:sym typeface="Wingdings"/>
            </a:endParaRPr>
          </a:p>
          <a:p>
            <a:r>
              <a:rPr lang="en-US" dirty="0" smtClean="0">
                <a:effectLst/>
                <a:sym typeface="Wingdings"/>
              </a:rPr>
              <a:t>Main challenge: produce high-intensity, low E-spread beams: 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err="1">
                <a:effectLst/>
              </a:rPr>
              <a:t>m</a:t>
            </a:r>
            <a:r>
              <a:rPr lang="en-US" baseline="-25000" dirty="0" err="1">
                <a:effectLst/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>
                <a:effectLst/>
              </a:rPr>
              <a:t> ~ 200 m</a:t>
            </a:r>
            <a:r>
              <a:rPr lang="en-US" baseline="-25000" dirty="0">
                <a:effectLst/>
              </a:rPr>
              <a:t>e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  <a:sym typeface="Wingdings"/>
              </a:rPr>
              <a:t> SR damping does not work  novel </a:t>
            </a:r>
            <a:r>
              <a:rPr lang="en-US" dirty="0" smtClean="0">
                <a:solidFill>
                  <a:srgbClr val="0000FF"/>
                </a:solidFill>
                <a:effectLst/>
                <a:sym typeface="Wingdings"/>
              </a:rPr>
              <a:t>cooling</a:t>
            </a:r>
            <a:r>
              <a:rPr lang="en-US" dirty="0" smtClean="0">
                <a:solidFill>
                  <a:srgbClr val="FF0000"/>
                </a:solidFill>
                <a:effectLst/>
                <a:sym typeface="Wingdings"/>
              </a:rPr>
              <a:t> </a:t>
            </a:r>
            <a:r>
              <a:rPr lang="en-US" dirty="0" smtClean="0">
                <a:effectLst/>
                <a:sym typeface="Wingdings"/>
              </a:rPr>
              <a:t>methods (</a:t>
            </a:r>
            <a:r>
              <a:rPr lang="en-US" dirty="0" err="1" smtClean="0">
                <a:effectLst/>
                <a:sym typeface="Wingdings"/>
              </a:rPr>
              <a:t>dE</a:t>
            </a:r>
            <a:r>
              <a:rPr lang="en-US" dirty="0" smtClean="0">
                <a:effectLst/>
                <a:sym typeface="Wingdings"/>
              </a:rPr>
              <a:t>/dx based) needed</a:t>
            </a:r>
          </a:p>
          <a:p>
            <a:r>
              <a:rPr lang="en-US" dirty="0">
                <a:effectLst/>
                <a:sym typeface="Wingdings"/>
              </a:rPr>
              <a:t> </a:t>
            </a:r>
            <a:r>
              <a:rPr lang="en-US" dirty="0" smtClean="0">
                <a:effectLst/>
                <a:sym typeface="Wingdings"/>
              </a:rPr>
              <a:t>   to reach beam energy spread of </a:t>
            </a:r>
            <a:r>
              <a:rPr lang="en-US" dirty="0">
                <a:solidFill>
                  <a:srgbClr val="000000"/>
                </a:solidFill>
                <a:effectLst/>
              </a:rPr>
              <a:t>~ 3x10</a:t>
            </a:r>
            <a:r>
              <a:rPr lang="en-US" baseline="30000" dirty="0" smtClean="0">
                <a:solidFill>
                  <a:srgbClr val="000000"/>
                </a:solidFill>
                <a:effectLst/>
              </a:rPr>
              <a:t>-5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(for precise line shape studies) and high L</a:t>
            </a:r>
            <a:endParaRPr lang="en-US" dirty="0" smtClean="0">
              <a:solidFill>
                <a:srgbClr val="000000"/>
              </a:solidFill>
              <a:effectLst/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dirty="0" err="1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τ</a:t>
            </a:r>
            <a:r>
              <a:rPr lang="en-US" baseline="-25000" dirty="0" err="1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μ</a:t>
            </a:r>
            <a:r>
              <a:rPr lang="en-US" dirty="0" smtClean="0">
                <a:effectLst/>
                <a:sym typeface="Wingdings"/>
              </a:rPr>
              <a:t> ~ 2.2 </a:t>
            </a:r>
            <a:r>
              <a:rPr lang="en-US" dirty="0" err="1" smtClean="0">
                <a:effectLst/>
                <a:latin typeface="Lucida Grande"/>
                <a:ea typeface="Lucida Grande"/>
                <a:cs typeface="Lucida Grande"/>
                <a:sym typeface="Wingdings"/>
              </a:rPr>
              <a:t>μ</a:t>
            </a:r>
            <a:r>
              <a:rPr lang="en-US" dirty="0" err="1" smtClean="0">
                <a:effectLst/>
                <a:sym typeface="Wingdings"/>
              </a:rPr>
              <a:t>s</a:t>
            </a:r>
            <a:r>
              <a:rPr lang="en-US" dirty="0" smtClean="0">
                <a:effectLst/>
                <a:sym typeface="Wingdings"/>
              </a:rPr>
              <a:t>  production, collection, cooling, acceleration, collisions within ~ </a:t>
            </a:r>
            <a:r>
              <a:rPr lang="en-US" dirty="0" err="1" smtClean="0">
                <a:effectLst/>
                <a:sym typeface="Wingdings"/>
              </a:rPr>
              <a:t>ms</a:t>
            </a:r>
            <a:r>
              <a:rPr lang="en-US" dirty="0">
                <a:effectLst/>
                <a:sym typeface="Wingdings"/>
              </a:rPr>
              <a:t> </a:t>
            </a:r>
            <a:endParaRPr lang="en-US" dirty="0" smtClean="0">
              <a:effectLst/>
            </a:endParaRPr>
          </a:p>
        </p:txBody>
      </p:sp>
      <p:pic>
        <p:nvPicPr>
          <p:cNvPr id="14" name="Content Placeholder 1" descr="Block_Diagrams_R14a.pdf"/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9" r="902" b="1332"/>
          <a:stretch/>
        </p:blipFill>
        <p:spPr bwMode="auto">
          <a:xfrm>
            <a:off x="2339752" y="63902"/>
            <a:ext cx="5387340" cy="12768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4250" y="3822139"/>
            <a:ext cx="4623081" cy="830997"/>
          </a:xfrm>
          <a:prstGeom prst="rect">
            <a:avLst/>
          </a:prstGeom>
          <a:solidFill>
            <a:srgbClr val="6666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Beam spread of ~ 3x10</a:t>
            </a:r>
            <a:r>
              <a:rPr lang="en-US" baseline="30000" dirty="0" smtClean="0">
                <a:solidFill>
                  <a:schemeClr val="bg1"/>
                </a:solidFill>
                <a:effectLst/>
              </a:rPr>
              <a:t>-5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would allow </a:t>
            </a:r>
            <a:r>
              <a:rPr lang="en-US" dirty="0" smtClean="0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</a:rPr>
              <a:t>Γ</a:t>
            </a:r>
            <a:r>
              <a:rPr lang="en-US" baseline="-25000" dirty="0" smtClean="0">
                <a:solidFill>
                  <a:schemeClr val="bg1"/>
                </a:solidFill>
                <a:effectLst/>
              </a:rPr>
              <a:t>H </a:t>
            </a:r>
          </a:p>
          <a:p>
            <a:r>
              <a:rPr lang="en-US" dirty="0" smtClean="0">
                <a:solidFill>
                  <a:schemeClr val="bg1"/>
                </a:solidFill>
                <a:effectLst/>
              </a:rPr>
              <a:t>measurement from line shape to 5% (0.2 MeV)</a:t>
            </a:r>
          </a:p>
          <a:p>
            <a:r>
              <a:rPr lang="en-US" dirty="0" smtClean="0">
                <a:solidFill>
                  <a:schemeClr val="bg1"/>
                </a:solidFill>
                <a:effectLst/>
                <a:sym typeface="Wingdings"/>
              </a:rPr>
              <a:t> resolve (possible) resonances</a:t>
            </a: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89" y="6228600"/>
            <a:ext cx="6724617" cy="584776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More  R&amp;D needed to demonstrated feasibility, in particular cooling:</a:t>
            </a:r>
          </a:p>
          <a:p>
            <a:r>
              <a:rPr lang="en-US" dirty="0" smtClean="0">
                <a:solidFill>
                  <a:schemeClr val="bg1"/>
                </a:solidFill>
                <a:effectLst/>
              </a:rPr>
              <a:t>linear systems (MICE at RAL), rings 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(recently re-ignited by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C.Rubbia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)</a:t>
            </a:r>
          </a:p>
        </p:txBody>
      </p:sp>
      <p:pic>
        <p:nvPicPr>
          <p:cNvPr id="16" name="Picture 23" descr="J:\Public\GDR\mmtohtobb.gif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32" y="1988840"/>
            <a:ext cx="1080468" cy="75220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 bwMode="auto">
          <a:xfrm>
            <a:off x="2051720" y="5805264"/>
            <a:ext cx="0" cy="5040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07504" y="4800054"/>
            <a:ext cx="4457136" cy="1077218"/>
          </a:xfrm>
          <a:prstGeom prst="rect">
            <a:avLst/>
          </a:prstGeom>
          <a:solidFill>
            <a:srgbClr val="FFCC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However, with currently projected L (~10</a:t>
            </a:r>
            <a:r>
              <a:rPr lang="en-US" baseline="30000" dirty="0" smtClean="0">
                <a:effectLst/>
              </a:rPr>
              <a:t>32</a:t>
            </a:r>
            <a:r>
              <a:rPr lang="en-US" dirty="0" smtClean="0">
                <a:effectLst/>
              </a:rPr>
              <a:t>):</a:t>
            </a:r>
          </a:p>
          <a:p>
            <a:r>
              <a:rPr lang="en-US" dirty="0" smtClean="0">
                <a:effectLst/>
              </a:rPr>
              <a:t>~ 20000 H/year </a:t>
            </a:r>
            <a:r>
              <a:rPr lang="en-US" dirty="0" smtClean="0">
                <a:effectLst/>
                <a:sym typeface="Wingdings"/>
              </a:rPr>
              <a:t> not competitive with</a:t>
            </a:r>
          </a:p>
          <a:p>
            <a:r>
              <a:rPr lang="en-US" dirty="0" err="1">
                <a:effectLst/>
                <a:sym typeface="Wingdings"/>
              </a:rPr>
              <a:t>e</a:t>
            </a:r>
            <a:r>
              <a:rPr lang="en-US" baseline="30000" dirty="0" err="1" smtClean="0">
                <a:effectLst/>
                <a:sym typeface="Wingdings"/>
              </a:rPr>
              <a:t>+</a:t>
            </a:r>
            <a:r>
              <a:rPr lang="en-US" dirty="0" err="1" smtClean="0">
                <a:effectLst/>
                <a:sym typeface="Wingdings"/>
              </a:rPr>
              <a:t>e</a:t>
            </a:r>
            <a:r>
              <a:rPr lang="en-US" baseline="30000" dirty="0" smtClean="0">
                <a:effectLst/>
                <a:sym typeface="Wingdings"/>
              </a:rPr>
              <a:t>-</a:t>
            </a:r>
            <a:r>
              <a:rPr lang="en-US" dirty="0" smtClean="0">
                <a:effectLst/>
                <a:sym typeface="Wingdings"/>
              </a:rPr>
              <a:t> colliders for coupling measurements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(except </a:t>
            </a:r>
            <a:r>
              <a:rPr lang="en-US" dirty="0" err="1" smtClean="0">
                <a:effectLst/>
              </a:rPr>
              <a:t>H</a:t>
            </a:r>
            <a:r>
              <a:rPr lang="en-US" dirty="0" err="1" smtClean="0">
                <a:effectLst/>
                <a:latin typeface="Lucida Grande"/>
                <a:ea typeface="Lucida Grande"/>
                <a:cs typeface="Lucida Grande"/>
              </a:rPr>
              <a:t>μμ</a:t>
            </a:r>
            <a:r>
              <a:rPr lang="en-US" dirty="0" smtClean="0">
                <a:effectLst/>
              </a:rPr>
              <a:t> ~ 1%)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2360" y="260648"/>
            <a:ext cx="1215710" cy="6924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300" dirty="0" smtClean="0">
                <a:effectLst/>
              </a:rPr>
              <a:t>Synergies</a:t>
            </a:r>
          </a:p>
          <a:p>
            <a:r>
              <a:rPr lang="en-US" sz="1300" dirty="0" smtClean="0">
                <a:effectLst/>
              </a:rPr>
              <a:t>with neutrino </a:t>
            </a:r>
          </a:p>
          <a:p>
            <a:r>
              <a:rPr lang="en-US" sz="1300" dirty="0" smtClean="0">
                <a:effectLst/>
              </a:rPr>
              <a:t>factories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148064" y="3645024"/>
            <a:ext cx="3810518" cy="2584143"/>
            <a:chOff x="4865938" y="3941201"/>
            <a:chExt cx="3810518" cy="2584143"/>
          </a:xfrm>
        </p:grpSpPr>
        <p:pic>
          <p:nvPicPr>
            <p:cNvPr id="13" name="Picture 12" descr="mumuCross.png"/>
            <p:cNvPicPr preferRelativeResize="0"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938" y="3941201"/>
              <a:ext cx="3810518" cy="25841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442002" y="4050343"/>
              <a:ext cx="1139387" cy="738664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effectLst/>
                  <a:latin typeface="+mj-lt"/>
                  <a:cs typeface="Symbol" charset="2"/>
                </a:rPr>
                <a:t>σ</a:t>
              </a:r>
              <a:r>
                <a:rPr lang="en-US" sz="1400" dirty="0" smtClean="0">
                  <a:effectLst/>
                  <a:latin typeface="+mj-lt"/>
                  <a:cs typeface="Symbol" charset="2"/>
                </a:rPr>
                <a:t> (</a:t>
              </a:r>
              <a:r>
                <a:rPr lang="en-US" sz="1400" dirty="0" err="1" smtClean="0">
                  <a:effectLst/>
                  <a:latin typeface="+mj-lt"/>
                  <a:cs typeface="Symbol" charset="2"/>
                </a:rPr>
                <a:t>μ</a:t>
              </a:r>
              <a:r>
                <a:rPr lang="en-US" sz="1400" baseline="30000" dirty="0" err="1" smtClean="0">
                  <a:effectLst/>
                  <a:latin typeface="+mj-lt"/>
                  <a:cs typeface="Symbol" charset="2"/>
                </a:rPr>
                <a:t>+</a:t>
              </a:r>
              <a:r>
                <a:rPr lang="en-US" sz="1400" dirty="0" err="1" smtClean="0">
                  <a:effectLst/>
                  <a:latin typeface="+mj-lt"/>
                  <a:cs typeface="Symbol" charset="2"/>
                </a:rPr>
                <a:t>μ</a:t>
              </a:r>
              <a:r>
                <a:rPr lang="en-US" sz="1400" baseline="30000" dirty="0" smtClean="0">
                  <a:effectLst/>
                  <a:latin typeface="+mj-lt"/>
                  <a:cs typeface="Symbol" charset="2"/>
                </a:rPr>
                <a:t>-</a:t>
              </a:r>
              <a:r>
                <a:rPr lang="en-US" sz="1400" dirty="0">
                  <a:effectLst/>
                  <a:latin typeface="+mj-lt"/>
                </a:rPr>
                <a:t>→ </a:t>
              </a:r>
              <a:r>
                <a:rPr lang="en-US" sz="1400" dirty="0" smtClean="0">
                  <a:effectLst/>
                  <a:latin typeface="+mj-lt"/>
                  <a:cs typeface="Symbol" charset="2"/>
                </a:rPr>
                <a:t>H) </a:t>
              </a:r>
              <a:endParaRPr lang="en-US" sz="1400" dirty="0">
                <a:effectLst/>
                <a:latin typeface="+mj-lt"/>
                <a:cs typeface="Symbol" charset="2"/>
              </a:endParaRPr>
            </a:p>
            <a:p>
              <a:r>
                <a:rPr lang="en-US" sz="1400" dirty="0" smtClean="0">
                  <a:effectLst/>
                  <a:latin typeface="+mj-lt"/>
                  <a:cs typeface="Symbol" charset="2"/>
                </a:rPr>
                <a:t>~40000 x </a:t>
              </a:r>
            </a:p>
            <a:p>
              <a:r>
                <a:rPr lang="en-US" sz="1400" dirty="0" err="1" smtClean="0">
                  <a:effectLst/>
                  <a:cs typeface="Symbol" charset="2"/>
                </a:rPr>
                <a:t>σ</a:t>
              </a:r>
              <a:r>
                <a:rPr lang="en-US" sz="1400" dirty="0" smtClean="0">
                  <a:effectLst/>
                  <a:cs typeface="Symbol" charset="2"/>
                </a:rPr>
                <a:t> (</a:t>
              </a:r>
              <a:r>
                <a:rPr lang="en-US" sz="1400" dirty="0" err="1">
                  <a:effectLst/>
                  <a:cs typeface="Symbol" charset="2"/>
                </a:rPr>
                <a:t>e</a:t>
              </a:r>
              <a:r>
                <a:rPr lang="en-US" sz="1400" baseline="30000" dirty="0" err="1" smtClean="0">
                  <a:effectLst/>
                  <a:cs typeface="Symbol" charset="2"/>
                </a:rPr>
                <a:t>+</a:t>
              </a:r>
              <a:r>
                <a:rPr lang="en-US" sz="1400" dirty="0" err="1">
                  <a:effectLst/>
                  <a:cs typeface="Symbol" charset="2"/>
                </a:rPr>
                <a:t>e</a:t>
              </a:r>
              <a:r>
                <a:rPr lang="en-US" sz="1400" baseline="30000" dirty="0" smtClean="0">
                  <a:effectLst/>
                  <a:cs typeface="Symbol" charset="2"/>
                </a:rPr>
                <a:t>-</a:t>
              </a:r>
              <a:r>
                <a:rPr lang="en-US" sz="1400" dirty="0">
                  <a:effectLst/>
                </a:rPr>
                <a:t>→ </a:t>
              </a:r>
              <a:r>
                <a:rPr lang="en-US" sz="1400" dirty="0">
                  <a:effectLst/>
                  <a:cs typeface="Symbol" charset="2"/>
                </a:rPr>
                <a:t>H)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496" y="3450486"/>
            <a:ext cx="6301725" cy="338554"/>
          </a:xfrm>
          <a:prstGeom prst="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  <a:sym typeface="Wingdings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σ</a:t>
            </a:r>
            <a:r>
              <a:rPr lang="en-US" dirty="0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 (</a:t>
            </a:r>
            <a:r>
              <a:rPr lang="en-US" dirty="0" err="1">
                <a:solidFill>
                  <a:schemeClr val="bg1"/>
                </a:solidFill>
                <a:effectLst/>
                <a:latin typeface="Lucida Grande"/>
                <a:ea typeface="Lucida Grande"/>
                <a:cs typeface="Lucida Grande"/>
                <a:sym typeface="Wingdings"/>
              </a:rPr>
              <a:t>μμ</a:t>
            </a:r>
            <a:r>
              <a:rPr lang="en-US" dirty="0">
                <a:solidFill>
                  <a:schemeClr val="bg1"/>
                </a:solidFill>
                <a:effectLst/>
                <a:sym typeface="Wingdings"/>
              </a:rPr>
              <a:t>  H) ~ 20 </a:t>
            </a:r>
            <a:r>
              <a:rPr lang="en-US" dirty="0" err="1">
                <a:solidFill>
                  <a:schemeClr val="bg1"/>
                </a:solidFill>
                <a:effectLst/>
                <a:sym typeface="Wingdings"/>
              </a:rPr>
              <a:t>pb</a:t>
            </a:r>
            <a:r>
              <a:rPr lang="en-US" dirty="0">
                <a:solidFill>
                  <a:schemeClr val="bg1"/>
                </a:solidFill>
                <a:effectLst/>
                <a:sym typeface="Wingdings"/>
              </a:rPr>
              <a:t> </a:t>
            </a:r>
            <a:r>
              <a:rPr lang="en-US" sz="1400" dirty="0">
                <a:solidFill>
                  <a:schemeClr val="bg1"/>
                </a:solidFill>
                <a:effectLst/>
                <a:sym typeface="Wingdings"/>
              </a:rPr>
              <a:t>(s-channel resonant production) </a:t>
            </a:r>
            <a:r>
              <a:rPr lang="en-US" dirty="0">
                <a:solidFill>
                  <a:schemeClr val="bg1"/>
                </a:solidFill>
                <a:effectLst/>
                <a:sym typeface="Wingdings"/>
              </a:rPr>
              <a:t> H factory </a:t>
            </a:r>
            <a:r>
              <a:rPr lang="en-US" dirty="0" smtClean="0">
                <a:solidFill>
                  <a:schemeClr val="bg1"/>
                </a:solidFill>
                <a:effectLst/>
                <a:sym typeface="Wingdings"/>
              </a:rPr>
              <a:t> </a:t>
            </a:r>
            <a:endParaRPr lang="en-US" dirty="0" smtClean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1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1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effectLst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44965</TotalTime>
  <Words>1952</Words>
  <Application>Microsoft Macintosh PowerPoint</Application>
  <PresentationFormat>On-screen Show (4:3)</PresentationFormat>
  <Paragraphs>210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뿿콰뿿컐뿿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Fabiola Gianotti</cp:lastModifiedBy>
  <cp:revision>6898</cp:revision>
  <cp:lastPrinted>2015-07-23T12:24:18Z</cp:lastPrinted>
  <dcterms:created xsi:type="dcterms:W3CDTF">2010-12-10T13:47:10Z</dcterms:created>
  <dcterms:modified xsi:type="dcterms:W3CDTF">2015-08-01T18:44:06Z</dcterms:modified>
</cp:coreProperties>
</file>