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</p:sldMasterIdLst>
  <p:notesMasterIdLst>
    <p:notesMasterId r:id="rId39"/>
  </p:notesMasterIdLst>
  <p:handoutMasterIdLst>
    <p:handoutMasterId r:id="rId40"/>
  </p:handoutMasterIdLst>
  <p:sldIdLst>
    <p:sldId id="274" r:id="rId11"/>
    <p:sldId id="378" r:id="rId12"/>
    <p:sldId id="278" r:id="rId13"/>
    <p:sldId id="258" r:id="rId14"/>
    <p:sldId id="349" r:id="rId15"/>
    <p:sldId id="353" r:id="rId16"/>
    <p:sldId id="354" r:id="rId17"/>
    <p:sldId id="375" r:id="rId18"/>
    <p:sldId id="365" r:id="rId19"/>
    <p:sldId id="345" r:id="rId20"/>
    <p:sldId id="366" r:id="rId21"/>
    <p:sldId id="367" r:id="rId22"/>
    <p:sldId id="368" r:id="rId23"/>
    <p:sldId id="369" r:id="rId24"/>
    <p:sldId id="370" r:id="rId25"/>
    <p:sldId id="371" r:id="rId26"/>
    <p:sldId id="346" r:id="rId27"/>
    <p:sldId id="372" r:id="rId28"/>
    <p:sldId id="373" r:id="rId29"/>
    <p:sldId id="340" r:id="rId30"/>
    <p:sldId id="342" r:id="rId31"/>
    <p:sldId id="343" r:id="rId32"/>
    <p:sldId id="344" r:id="rId33"/>
    <p:sldId id="347" r:id="rId34"/>
    <p:sldId id="348" r:id="rId35"/>
    <p:sldId id="260" r:id="rId36"/>
    <p:sldId id="357" r:id="rId37"/>
    <p:sldId id="275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94D"/>
    <a:srgbClr val="9D575F"/>
    <a:srgbClr val="79334F"/>
    <a:srgbClr val="64AC1A"/>
    <a:srgbClr val="379B2B"/>
    <a:srgbClr val="0D6C9A"/>
    <a:srgbClr val="EE5721"/>
    <a:srgbClr val="DDDDDD"/>
    <a:srgbClr val="9999FF"/>
    <a:srgbClr val="9CC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94200" autoAdjust="0"/>
  </p:normalViewPr>
  <p:slideViewPr>
    <p:cSldViewPr snapToGrid="0">
      <p:cViewPr varScale="1">
        <p:scale>
          <a:sx n="77" d="100"/>
          <a:sy n="77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3F52B-D9AD-4DAE-A457-ED7D90857C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5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593304-D1FE-4973-AA20-C3073DE5A3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87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5E1F1-5B72-469D-A9BF-9737E41BD333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2026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EE6A0A-882B-4D84-8E42-6103A1EA5B1A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0775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fond_couv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96B7F58-3565-4FDC-9469-28266810AF6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410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fond_chapitre_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3261718D-B5B5-40A9-B4F0-907BDAA3EA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B60519E-694E-4FD9-9985-B8F98635643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158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1B8747C-2A11-49CB-9485-2BCF099202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3994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0D9D17A-74DE-450E-BE7A-E8367F9666E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202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233BBF8-90F3-477C-932A-927F43D34BF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20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0C1571B-7978-48E8-9B48-1A717AEDB62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970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4BBC5F9-A5AE-4DA4-BC75-F46119905BD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7828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1D5B4D6-9703-48DC-9440-5C0C1B8FEDF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980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2687C06-2295-4D32-9185-90308335716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96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E6B463A-6927-47FE-B3B1-9B15D75228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5A4A16F-407B-45E5-8D52-D4668F8AEF3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734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555B687-AC51-4E4C-9730-50A8F4EE2E9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4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156680" name="Picture 8" descr="logo_co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Karima Rafes – LOD &amp; </a:t>
            </a:r>
            <a:r>
              <a:rPr lang="fr-FR" dirty="0" err="1" smtClean="0"/>
              <a:t>DaaS</a:t>
            </a:r>
            <a:r>
              <a:rPr lang="fr-FR" dirty="0" smtClean="0"/>
              <a:t>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C86FAD3-0547-40A3-8932-27C8AE03616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19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0993FFB-5C93-467E-AA71-EA8D5BC4BD8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2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27EA643-868E-48F9-AC1F-1AB05C47955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5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5605446-BA55-4786-B89F-B7FD817A691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1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9C52EF4-D200-4D1C-B1B7-318ABC5AF1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20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6B8B828-CCE3-4A2E-ADA6-7FD48448B36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992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FC896FA-DC08-4E3B-BD88-94B3F8B25FD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9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25B289F-8C7A-488A-A229-8503B7E87F4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A74B05E-F799-4DEC-81D9-AA79B988C15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820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D40D683-5EA6-4B4A-A372-B50739CA3CD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257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87A4B3E-D93C-4DDD-9E05-B57D314B2BB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305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fond_couv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39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0123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4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0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2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5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E2EAFB1-07EB-4C52-ADA8-954CDCAFF25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921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1805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1062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00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299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fond_chapitre_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8E904B8D-CE48-43CB-8596-6F7F068C155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5BCBC32-9B31-45BD-BAD1-D3F93F17D8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29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A34C66B-6A3D-478F-AD41-D45A80CF9F4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50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B9C2814-EE45-4C34-A12C-722D3935AB2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10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E5A1CB2-6CEC-439E-9A1F-837BEAA085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09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1E73CE6-B65C-490E-8AE2-201F3EF2B99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25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3699721-7530-4989-B557-9ABFCB846C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03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981976E-EC58-423A-AEA3-F246B8C60C4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568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F3316C5-918F-478F-A0CD-873C75EFEA5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653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B2A983E-36AB-4729-8243-C3C8C5F1318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87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52173E4-B2CA-474B-84AA-92561760B90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62843BE-59A4-4637-ABAE-2FD0A648E89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970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fond_chapitre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2E0902E-9D4B-4708-BCC8-A8777AD732B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05C33B1-186B-4781-97D7-9185DF45885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70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3115D369-2DE4-4370-9263-44ABFFCD676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95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67B80A6-AEEF-4BF2-8497-18885AB1456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3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8B71AC9-54E2-45EA-800B-278736CC84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6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33F7DF4-29DF-47E3-B810-77B8E7A9DCC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55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E8B28D2-DC53-430C-975B-E1811FCD063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791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FA7E50C-D10C-448D-A6CF-9ACCBD23913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682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DC20814-A3D7-4944-A234-F652A45B271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14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74DB3CA-1840-4B10-91BE-9DCBF3C5EBB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704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20663BA-4F7F-4FFD-A69A-60BA10F1A30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75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64F5777-5575-47FB-A78B-095C1DB16D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840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fond_chapitr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1D12FA52-F5B2-42CA-87AA-A03CE5CC5D5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4DB29344-5D7C-425F-94BC-FE4A6A70500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39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7ECEFFE-44F9-45E6-B6ED-0FD8BB9B834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619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AC2FBB3-CE6E-44B3-B478-DD03B292F12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5C06FDC-CB84-4EDA-AAED-36B0E01E517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92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A2E9155-A900-43E4-8496-FFA749D767E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08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D1E1E0D-0FBE-40F3-B4CE-164EE6AF50A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469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C540E23-1164-41D3-9FF6-0520635F2B6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07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0C7FD11-991C-4EFE-B426-0A2C83A5984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067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50D6440-8C88-4BFB-8BB3-449F178E48A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47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DCC7DFB-2159-4C3E-A10F-A85A61CEF0D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151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34C58B5-981D-4583-97F6-C38F17A4B7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65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fond_chapitre_vi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6E289C2A-9749-4943-AC74-F16E284853F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C9D5460-5A00-4E26-B285-75296415ADE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546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49A8FBC-A821-48D3-8F60-20A4C3B20D1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87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821F4A1-CD2A-41FF-8243-4B5ADC43BDA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0711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1EBB8C8-41D0-4173-BAA3-D32B0BE0ACA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02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BD48FE8-4419-4329-BB0C-97D0B6E5D4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988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7F89BDA-39B5-48C0-9F61-269B6F81E2C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342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95A6912-88FC-4D32-BDB8-6179BC7027C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703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F5BDFF53-D954-4CA2-AEBF-B09B0064C1A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98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25D1D3E-3603-47DD-9D56-5D939AACA5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19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AF6ED440-BE71-46BF-B87B-3D692A9656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29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E0574AE-2936-4C88-A52F-3C8798EB9D6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61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fond_chapitre_g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9A5DA607-A21B-43BA-896E-735C7F50DCE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2CFF418-CEA7-45C3-AE58-BE9605D01F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74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25C0C119-C76D-4C7D-BD4E-3B017CEF413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0119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0351C16-14BB-4EFA-9CDD-82686F66F00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660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5F6AAB3-C1FD-471E-B761-8BB99ADB1DA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166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A3404CD-796D-421D-B09A-F6A8DAD0B9C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34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D9D2F29-9F66-432A-A5B6-C71C489940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569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DAA4BCFE-B32B-4FCB-98BF-0ECA4C76B2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298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A8EBE2C-1D83-4533-8401-BD520B4092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9399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8355C6F5-3526-4B74-AE03-B67B95BC604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0582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00D8DC63-BF4F-4A6B-8E41-7AFA05CE40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593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BBA8E5C-6231-4AC4-A85B-F9337A9F446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7310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fond_chapitre_k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- </a:t>
            </a:r>
            <a:fld id="{C5617CA9-A24A-4A1B-B893-C49750925AC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2591578-98C1-43F7-9F9D-AA912E53C0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08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B4F7B5B8-594A-48FD-AAC0-09CE39BD4B9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53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D07492C-E56C-4C74-A477-D95FD9BA8AB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75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797EFBEE-48D6-47E2-8E8B-4F10785E70D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281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204DDBD-9AAF-4F6F-9876-A4FA90EF59B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50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EB2E98CC-29D5-4D98-85FB-18FE1BC946A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2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C1F2985F-ABCB-4F40-83C0-4C6EA3A8E5D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29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6E972BEB-4F30-4FB2-ABA1-2B920C9AA4C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4820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989B5D2-7BC2-465E-BC28-2D16B661CF9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709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1E97A7B5-9A61-4F7F-8B3C-F7C008550FB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935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9525DD52-9889-4269-9AA4-FAD34B166C1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83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0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0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2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4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6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8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introduc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78C2FE50-A50D-424C-9AF0-665CBACE07C6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556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557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bandeau_texte_or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54A83E16-B618-4635-AD89-1ABCEEC0397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579223" y="6488113"/>
            <a:ext cx="298826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Karima Rafes – LOD &amp; </a:t>
            </a:r>
            <a:r>
              <a:rPr lang="fr-FR" dirty="0" err="1" smtClean="0"/>
              <a:t>DaaS</a:t>
            </a:r>
            <a:r>
              <a:rPr lang="fr-FR" dirty="0" smtClean="0"/>
              <a:t> IO-CDS</a:t>
            </a:r>
            <a:endParaRPr lang="fr-FR" dirty="0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C92FB466-1144-4FD5-B470-4F5576CBA972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1095376" y="6222274"/>
            <a:ext cx="2228395" cy="635726"/>
            <a:chOff x="1095376" y="6222274"/>
            <a:chExt cx="2228395" cy="635726"/>
          </a:xfrm>
        </p:grpSpPr>
        <p:pic>
          <p:nvPicPr>
            <p:cNvPr id="8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85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090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5111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685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 userDrawn="1"/>
          </p:nvSpPr>
          <p:spPr>
            <a:xfrm>
              <a:off x="1095376" y="6359035"/>
              <a:ext cx="2173922" cy="498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Picture 13" descr="border_cloud_horizontal_little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109" y="6365149"/>
              <a:ext cx="2069418" cy="42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algn="l" defTabSz="200025" rtl="0" fontAlgn="base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3175" algn="l" defTabSz="200025" rtl="0" fontAlgn="base">
        <a:lnSpc>
          <a:spcPct val="17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4763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63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9" descr="fond_dernie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15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chemeClr val="bg1"/>
        </a:buClr>
        <a:defRPr sz="1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3175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4763" algn="l" rtl="0" fontAlgn="base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6350" algn="l" rtl="0" fontAlgn="base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498101" y="6488113"/>
            <a:ext cx="30693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16C9261A-0EB7-457E-BB97-D625756AA294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095376" y="6222274"/>
            <a:ext cx="2228395" cy="635726"/>
            <a:chOff x="1095376" y="6222274"/>
            <a:chExt cx="2228395" cy="635726"/>
          </a:xfrm>
        </p:grpSpPr>
        <p:pic>
          <p:nvPicPr>
            <p:cNvPr id="9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85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090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5111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685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1095376" y="6359035"/>
              <a:ext cx="2173922" cy="498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 descr="border_cloud_horizontal_little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109" y="6365149"/>
              <a:ext cx="2069418" cy="42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bandeau_texte_ble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526289" y="6419850"/>
            <a:ext cx="3041199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70C528B1-F0DF-4D0B-8F04-1ABD5CBC2B5D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095376" y="6222274"/>
            <a:ext cx="2228395" cy="635726"/>
            <a:chOff x="1095376" y="6222274"/>
            <a:chExt cx="2228395" cy="635726"/>
          </a:xfrm>
        </p:grpSpPr>
        <p:pic>
          <p:nvPicPr>
            <p:cNvPr id="9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85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090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5111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685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1095376" y="6359035"/>
              <a:ext cx="2173922" cy="498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 descr="border_cloud_horizontal_little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109" y="6365149"/>
              <a:ext cx="2069418" cy="42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bandeau_texte_ve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498101" y="6488113"/>
            <a:ext cx="30693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AD2475E5-D461-4612-A0AB-D7B71A791E40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095376" y="6222274"/>
            <a:ext cx="2228395" cy="635726"/>
            <a:chOff x="1095376" y="6222274"/>
            <a:chExt cx="2228395" cy="635726"/>
          </a:xfrm>
        </p:grpSpPr>
        <p:pic>
          <p:nvPicPr>
            <p:cNvPr id="9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85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090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5111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685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1095376" y="6359035"/>
              <a:ext cx="2173922" cy="498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 descr="border_cloud_horizontal_little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109" y="6365149"/>
              <a:ext cx="2069418" cy="42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andeau_texte_viol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418793" y="6488113"/>
            <a:ext cx="314869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50BC265D-416F-4461-BADB-993B6FF476E4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095376" y="6222274"/>
            <a:ext cx="2228395" cy="635726"/>
            <a:chOff x="1095376" y="6222274"/>
            <a:chExt cx="2228395" cy="635726"/>
          </a:xfrm>
        </p:grpSpPr>
        <p:pic>
          <p:nvPicPr>
            <p:cNvPr id="9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85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30907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5111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andeau_texte_rouge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685" y="6222274"/>
              <a:ext cx="849086" cy="635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1095376" y="6359035"/>
              <a:ext cx="2173922" cy="498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 descr="border_cloud_horizontal_little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109" y="6365149"/>
              <a:ext cx="2069418" cy="42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bandeau_texte_gri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AAEEFE1B-D5F0-4FD5-9853-93A46C8765A6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bandeau_texte_kak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/>
              <a:t>- </a:t>
            </a:r>
            <a:fld id="{0319BD9C-C246-46C6-968C-2E6B469B064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io.datascience-paris-saclay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4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2" Type="http://schemas.openxmlformats.org/officeDocument/2006/relationships/hyperlink" Target="https://io.datascience-paris-saclay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s://io.datascience-paris-saclay.fr/sparql" TargetMode="External"/><Relationship Id="rId3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Relationship Id="rId3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white">
          <a:xfrm>
            <a:off x="1239838" y="5940425"/>
            <a:ext cx="27082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fr-FR" sz="1400" dirty="0">
                <a:solidFill>
                  <a:schemeClr val="bg2"/>
                </a:solidFill>
              </a:rPr>
              <a:t>EQUIPE PROJET</a:t>
            </a:r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 smtClean="0">
                <a:solidFill>
                  <a:schemeClr val="bg2"/>
                </a:solidFill>
              </a:rPr>
              <a:t>TAO</a:t>
            </a:r>
            <a:endParaRPr lang="fr-FR" sz="1400" b="1" dirty="0">
              <a:solidFill>
                <a:schemeClr val="bg2"/>
              </a:solidFill>
            </a:endParaRPr>
          </a:p>
          <a:p>
            <a:pPr>
              <a:lnSpc>
                <a:spcPct val="130000"/>
              </a:lnSpc>
            </a:pPr>
            <a:r>
              <a:rPr lang="fr-FR" sz="1100" b="1" dirty="0" smtClean="0">
                <a:solidFill>
                  <a:schemeClr val="bg2"/>
                </a:solidFill>
              </a:rPr>
              <a:t>Paris-Saclay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white">
          <a:xfrm>
            <a:off x="6705600" y="6488113"/>
            <a:ext cx="19272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fr-FR" sz="1100" dirty="0" smtClean="0">
                <a:solidFill>
                  <a:schemeClr val="bg1"/>
                </a:solidFill>
              </a:rPr>
              <a:t>28 novembre 2014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978340" y="3640763"/>
            <a:ext cx="7803999" cy="10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bg2"/>
              </a:buClr>
            </a:pPr>
            <a:r>
              <a:rPr lang="fr-FR" sz="3600" dirty="0"/>
              <a:t>Plateforme </a:t>
            </a:r>
            <a:r>
              <a:rPr lang="fr-FR" sz="3600" dirty="0" smtClean="0"/>
              <a:t>I/O CDS </a:t>
            </a:r>
            <a:r>
              <a:rPr lang="fr-FR" sz="3600" dirty="0"/>
              <a:t>de </a:t>
            </a:r>
            <a:r>
              <a:rPr lang="fr-FR" sz="3600" dirty="0" smtClean="0"/>
              <a:t>Paris-Saclay</a:t>
            </a:r>
            <a:br>
              <a:rPr lang="fr-FR" sz="3600" dirty="0" smtClean="0"/>
            </a:br>
            <a:r>
              <a:rPr lang="fr-FR" sz="2800" dirty="0">
                <a:hlinkClick r:id="rId2"/>
              </a:rPr>
              <a:t>https://io.datascience-paris-saclay.fr</a:t>
            </a:r>
            <a:r>
              <a:rPr lang="fr-FR" sz="2800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978341" y="4712476"/>
            <a:ext cx="76263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88" algn="l" rtl="0" fontAlgn="base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175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763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35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GT </a:t>
            </a:r>
            <a:r>
              <a:rPr lang="fr-FR" sz="2400" dirty="0"/>
              <a:t>Informatique Scientifique 7 janvier</a:t>
            </a:r>
          </a:p>
          <a:p>
            <a:endParaRPr lang="fr-FR" b="0" dirty="0" smtClean="0"/>
          </a:p>
          <a:p>
            <a:pPr algn="r"/>
            <a:r>
              <a:rPr lang="fr-FR" dirty="0" smtClean="0"/>
              <a:t>Karima Rafes, 6 janvier 2014</a:t>
            </a:r>
            <a:endParaRPr lang="fr-FR" b="0" dirty="0"/>
          </a:p>
        </p:txBody>
      </p:sp>
      <p:pic>
        <p:nvPicPr>
          <p:cNvPr id="10" name="Picture 13" descr="border_cloud_horizontal_li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03" y="56272"/>
            <a:ext cx="2069418" cy="4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enter for Data Science, University Paris Sac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35" y="544369"/>
            <a:ext cx="1091155" cy="2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D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0" y="918689"/>
            <a:ext cx="2623305" cy="4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7568"/>
            <a:ext cx="2076740" cy="214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Phase 1 : </a:t>
            </a:r>
            <a:r>
              <a:rPr lang="fr-FR" dirty="0"/>
              <a:t>Référencer les données </a:t>
            </a:r>
            <a:endParaRPr lang="fr-FR" altLang="fr-FR" b="0" dirty="0" smtClean="0"/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>
          <a:xfrm>
            <a:off x="1349375" y="1371558"/>
            <a:ext cx="7540625" cy="4746625"/>
          </a:xfrm>
        </p:spPr>
        <p:txBody>
          <a:bodyPr/>
          <a:lstStyle/>
          <a:p>
            <a:r>
              <a:rPr lang="fr-FR" altLang="fr-FR" sz="1800" dirty="0" smtClean="0">
                <a:hlinkClick r:id="rId2"/>
              </a:rPr>
              <a:t>https</a:t>
            </a:r>
            <a:r>
              <a:rPr lang="fr-FR" altLang="fr-FR" sz="1800" dirty="0">
                <a:hlinkClick r:id="rId2"/>
              </a:rPr>
              <a:t>://</a:t>
            </a:r>
            <a:r>
              <a:rPr lang="fr-FR" altLang="fr-FR" sz="1800" dirty="0" smtClean="0">
                <a:hlinkClick r:id="rId2"/>
              </a:rPr>
              <a:t>io.datascience-paris-saclay.fr</a:t>
            </a:r>
            <a:r>
              <a:rPr lang="fr-FR" altLang="fr-FR" sz="1800" dirty="0" smtClean="0"/>
              <a:t> </a:t>
            </a:r>
          </a:p>
        </p:txBody>
      </p:sp>
      <p:sp>
        <p:nvSpPr>
          <p:cNvPr id="5632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10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" y="1866324"/>
            <a:ext cx="9015143" cy="43772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8" y="0"/>
            <a:ext cx="1702191" cy="1756848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8250699" y="2180492"/>
            <a:ext cx="471269" cy="554872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869809" y="5331655"/>
            <a:ext cx="1080867" cy="20263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60455" y="2777568"/>
            <a:ext cx="159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Inscription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53892" y="5146989"/>
            <a:ext cx="187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Regroupement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410242" y="4694677"/>
            <a:ext cx="1080867" cy="20263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293033" y="4510011"/>
            <a:ext cx="12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Données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0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644" y="-714"/>
            <a:ext cx="7540625" cy="1143000"/>
          </a:xfrm>
        </p:spPr>
        <p:txBody>
          <a:bodyPr/>
          <a:lstStyle/>
          <a:p>
            <a:r>
              <a:rPr lang="fr-FR" altLang="fr-FR" dirty="0"/>
              <a:t>Phase 1 : </a:t>
            </a:r>
            <a:r>
              <a:rPr lang="fr-FR" dirty="0" smtClean="0"/>
              <a:t>Référencer pour les relier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4" t="38820" r="7078" b="2867"/>
          <a:stretch/>
        </p:blipFill>
        <p:spPr>
          <a:xfrm>
            <a:off x="0" y="945131"/>
            <a:ext cx="3770141" cy="1955409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6"/>
          <a:stretch/>
        </p:blipFill>
        <p:spPr>
          <a:xfrm>
            <a:off x="1509456" y="3319737"/>
            <a:ext cx="6456260" cy="2931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6" y="1414433"/>
            <a:ext cx="3467584" cy="2972215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2996418" y="1561483"/>
            <a:ext cx="2679998" cy="526648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274430" y="861198"/>
            <a:ext cx="1273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Détails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Sur des données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176911" y="2373892"/>
            <a:ext cx="671989" cy="1619543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50497" y="2981776"/>
            <a:ext cx="312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Tag (ID </a:t>
            </a:r>
            <a:r>
              <a:rPr lang="fr-FR" dirty="0" err="1" smtClean="0">
                <a:solidFill>
                  <a:srgbClr val="FF0000"/>
                </a:solidFill>
              </a:rPr>
              <a:t>WikiData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cad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Wikipedia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Flèche courbée vers la droite 20"/>
          <p:cNvSpPr/>
          <p:nvPr/>
        </p:nvSpPr>
        <p:spPr>
          <a:xfrm flipV="1">
            <a:off x="168812" y="1561481"/>
            <a:ext cx="1171832" cy="2638997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" y="4170793"/>
            <a:ext cx="1509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Gadget pour les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Scientifiques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Données ouvertes pour la science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(Rajoutera </a:t>
            </a:r>
            <a:br>
              <a:rPr lang="fr-FR" sz="1400" dirty="0" smtClean="0">
                <a:solidFill>
                  <a:srgbClr val="FF0000"/>
                </a:solidFill>
              </a:rPr>
            </a:br>
            <a:r>
              <a:rPr lang="fr-FR" sz="1400" dirty="0" smtClean="0">
                <a:solidFill>
                  <a:srgbClr val="FF0000"/>
                </a:solidFill>
              </a:rPr>
              <a:t>un onglet ?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A faire)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49773" y="3628107"/>
            <a:ext cx="686129" cy="307777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Data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: </a:t>
            </a:r>
            <a:r>
              <a:rPr lang="fr-FR" dirty="0" smtClean="0"/>
              <a:t>Comment les déclarer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75" y="2408238"/>
            <a:ext cx="7540625" cy="3985957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945" y="1212484"/>
            <a:ext cx="1914525" cy="91440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1349375" y="2126884"/>
            <a:ext cx="577899" cy="185849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836371"/>
            <a:ext cx="727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 flipH="1">
            <a:off x="4572000" y="2126884"/>
            <a:ext cx="3222345" cy="189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572000" y="2196734"/>
            <a:ext cx="3222346" cy="2164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2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</a:t>
            </a:r>
            <a:r>
              <a:rPr lang="fr-FR" altLang="fr-FR" dirty="0" smtClean="0"/>
              <a:t>: </a:t>
            </a:r>
            <a:r>
              <a:rPr lang="fr-FR" dirty="0" smtClean="0"/>
              <a:t>Commencer à </a:t>
            </a:r>
            <a:r>
              <a:rPr lang="fr-FR" dirty="0"/>
              <a:t>les </a:t>
            </a:r>
            <a:r>
              <a:rPr lang="fr-FR" dirty="0" smtClean="0"/>
              <a:t>déclarer avec un niveau d’accès restreint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346840" y="2236417"/>
            <a:ext cx="8675401" cy="2122216"/>
            <a:chOff x="234298" y="3797931"/>
            <a:chExt cx="8675401" cy="212221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2088" y="4750692"/>
              <a:ext cx="1026129" cy="94719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7093" y="4597911"/>
              <a:ext cx="1089355" cy="125275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788" y="4491963"/>
              <a:ext cx="1233432" cy="142818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298" y="3797931"/>
              <a:ext cx="8675401" cy="694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415"/>
            <a:ext cx="9144926" cy="4330187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</a:t>
            </a:r>
            <a:r>
              <a:rPr lang="fr-FR" altLang="fr-FR" dirty="0" smtClean="0"/>
              <a:t>: Déclarer l</a:t>
            </a:r>
            <a:r>
              <a:rPr lang="fr-FR" dirty="0" smtClean="0"/>
              <a:t>es fichiers et les API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8482819" y="4617650"/>
            <a:ext cx="13700" cy="868748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660275" y="5528602"/>
            <a:ext cx="14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Ajouter les fichiers/API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: Déclarer </a:t>
            </a:r>
            <a:r>
              <a:rPr lang="fr-FR" altLang="fr-FR" dirty="0" smtClean="0"/>
              <a:t>un fichier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" y="1704853"/>
            <a:ext cx="11154274" cy="410510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5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: Déclarer </a:t>
            </a:r>
            <a:r>
              <a:rPr lang="fr-FR" altLang="fr-FR" dirty="0" smtClean="0"/>
              <a:t>une API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" y="1627779"/>
            <a:ext cx="11367843" cy="415404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1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: </a:t>
            </a:r>
            <a:r>
              <a:rPr lang="fr-FR" dirty="0" smtClean="0"/>
              <a:t>Accès direct aux fichiers/API, au site web et à une adresse email</a:t>
            </a:r>
            <a:endParaRPr lang="fr-FR" altLang="fr-FR" sz="4000" dirty="0" smtClean="0"/>
          </a:p>
        </p:txBody>
      </p:sp>
      <p:sp>
        <p:nvSpPr>
          <p:cNvPr id="5734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pic>
        <p:nvPicPr>
          <p:cNvPr id="57349" name="Picture 4" descr="CDS popup dataset endpoint stat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2" y="1762186"/>
            <a:ext cx="5008098" cy="29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17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24" y="2306192"/>
            <a:ext cx="3495675" cy="19526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8261" y="1092200"/>
            <a:ext cx="1819275" cy="116205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747491" y="2030888"/>
            <a:ext cx="248469" cy="446724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335675" y="4181322"/>
            <a:ext cx="13700" cy="868748"/>
          </a:xfrm>
          <a:prstGeom prst="straightConnector1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21296" y="5050070"/>
            <a:ext cx="295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Type et lien vers le fichier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59458" y="4734903"/>
            <a:ext cx="4684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Version à terme avec vérification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d’accès aux fichiers/API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et à l’</a:t>
            </a:r>
            <a:r>
              <a:rPr lang="fr-FR" dirty="0" err="1" smtClean="0">
                <a:solidFill>
                  <a:srgbClr val="FF0000"/>
                </a:solidFill>
              </a:rPr>
              <a:t>intéropérabilité</a:t>
            </a:r>
            <a:r>
              <a:rPr lang="fr-FR" dirty="0" smtClean="0">
                <a:solidFill>
                  <a:srgbClr val="FF0000"/>
                </a:solidFill>
              </a:rPr>
              <a:t> des données.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066757" y="2775159"/>
            <a:ext cx="1223889" cy="7877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2015/16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9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Phase 1 : </a:t>
            </a:r>
            <a:r>
              <a:rPr lang="fr-FR" dirty="0" smtClean="0"/>
              <a:t>Rendre accessible les fichiers/API par les machines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io.datascience-paris-saclay.fr/sparql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Exemple :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21" y="3069272"/>
            <a:ext cx="7240642" cy="19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4" y="1493838"/>
            <a:ext cx="7853655" cy="43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Center for Data Science de Paris Saclay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35BCBC32-9B31-45BD-BAD1-D3F93F17D80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LIDEX</a:t>
            </a:r>
            <a:r>
              <a:rPr lang="fr-FR" dirty="0" smtClean="0"/>
              <a:t> de Paris Saclay, crée en Mars 2014</a:t>
            </a:r>
          </a:p>
          <a:p>
            <a:r>
              <a:rPr lang="fr-FR" dirty="0" smtClean="0"/>
              <a:t>35 laboratoires, ~250 chercheurs</a:t>
            </a:r>
          </a:p>
          <a:p>
            <a:r>
              <a:rPr lang="fr-FR" dirty="0" smtClean="0"/>
              <a:t>Objectif : créer une communauté de </a:t>
            </a:r>
            <a:r>
              <a:rPr lang="fr-FR" dirty="0" smtClean="0">
                <a:solidFill>
                  <a:srgbClr val="FF0000"/>
                </a:solidFill>
              </a:rPr>
              <a:t>recherche</a:t>
            </a:r>
            <a:r>
              <a:rPr lang="fr-FR" dirty="0" smtClean="0"/>
              <a:t> en sciences des données</a:t>
            </a:r>
          </a:p>
          <a:p>
            <a:r>
              <a:rPr lang="fr-FR" dirty="0" smtClean="0"/>
              <a:t>Volet opérationnel/infrastructures : </a:t>
            </a:r>
            <a:r>
              <a:rPr lang="fr-FR" b="1" dirty="0" smtClean="0">
                <a:solidFill>
                  <a:srgbClr val="FF0000"/>
                </a:solidFill>
              </a:rPr>
              <a:t>action Data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8" name="Espace réservé du contenu 6" descr="Capture d’écran 2015-01-06 à 18.1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95" b="-14295"/>
          <a:stretch>
            <a:fillRect/>
          </a:stretch>
        </p:blipFill>
        <p:spPr bwMode="gray">
          <a:xfrm>
            <a:off x="2009913" y="2737501"/>
            <a:ext cx="5530574" cy="348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49651" y="5861525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http://</a:t>
            </a:r>
            <a:r>
              <a:rPr lang="fr-FR" dirty="0" err="1">
                <a:solidFill>
                  <a:schemeClr val="tx2"/>
                </a:solidFill>
              </a:rPr>
              <a:t>www.datascience</a:t>
            </a:r>
            <a:r>
              <a:rPr lang="fr-FR" dirty="0">
                <a:solidFill>
                  <a:schemeClr val="tx2"/>
                </a:solidFill>
              </a:rPr>
              <a:t>-paris-</a:t>
            </a:r>
            <a:r>
              <a:rPr lang="fr-FR" dirty="0" err="1">
                <a:solidFill>
                  <a:schemeClr val="tx2"/>
                </a:solidFill>
              </a:rPr>
              <a:t>saclay.fr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Phase 2: déployer vos données</a:t>
            </a:r>
            <a:br>
              <a:rPr lang="fr-FR" altLang="fr-FR" dirty="0" smtClean="0"/>
            </a:br>
            <a:r>
              <a:rPr lang="fr-FR" altLang="fr-FR" b="0" dirty="0" smtClean="0"/>
              <a:t>Choisir vos logiciels</a:t>
            </a:r>
          </a:p>
        </p:txBody>
      </p:sp>
      <p:sp>
        <p:nvSpPr>
          <p:cNvPr id="5120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grpSp>
        <p:nvGrpSpPr>
          <p:cNvPr id="51204" name="Groupe 186"/>
          <p:cNvGrpSpPr>
            <a:grpSpLocks/>
          </p:cNvGrpSpPr>
          <p:nvPr/>
        </p:nvGrpSpPr>
        <p:grpSpPr bwMode="auto">
          <a:xfrm>
            <a:off x="-107950" y="1985115"/>
            <a:ext cx="9937750" cy="4112474"/>
            <a:chOff x="-563659" y="9278838"/>
            <a:chExt cx="12030186" cy="4979168"/>
          </a:xfrm>
        </p:grpSpPr>
        <p:sp>
          <p:nvSpPr>
            <p:cNvPr id="96" name="Rectangle 95"/>
            <p:cNvSpPr/>
            <p:nvPr/>
          </p:nvSpPr>
          <p:spPr>
            <a:xfrm>
              <a:off x="8261040" y="12351320"/>
              <a:ext cx="1645022" cy="1310846"/>
            </a:xfrm>
            <a:prstGeom prst="rect">
              <a:avLst/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66464" y="12335944"/>
              <a:ext cx="1645022" cy="1312768"/>
            </a:xfrm>
            <a:prstGeom prst="rect">
              <a:avLst/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664202" y="12359009"/>
              <a:ext cx="1645022" cy="1312768"/>
            </a:xfrm>
            <a:prstGeom prst="rect">
              <a:avLst/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398453" y="12353242"/>
              <a:ext cx="1643100" cy="1310846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cxnSp>
          <p:nvCxnSpPr>
            <p:cNvPr id="51209" name="Connecteur droit 99"/>
            <p:cNvCxnSpPr>
              <a:cxnSpLocks noChangeShapeType="1"/>
            </p:cNvCxnSpPr>
            <p:nvPr/>
          </p:nvCxnSpPr>
          <p:spPr bwMode="auto">
            <a:xfrm>
              <a:off x="359172" y="14258006"/>
              <a:ext cx="10028088" cy="0"/>
            </a:xfrm>
            <a:prstGeom prst="line">
              <a:avLst/>
            </a:prstGeom>
            <a:noFill/>
            <a:ln w="19050" algn="ctr">
              <a:solidFill>
                <a:srgbClr val="8671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210" name="Groupe 100"/>
            <p:cNvGrpSpPr>
              <a:grpSpLocks/>
            </p:cNvGrpSpPr>
            <p:nvPr/>
          </p:nvGrpSpPr>
          <p:grpSpPr bwMode="auto">
            <a:xfrm>
              <a:off x="-563659" y="13293845"/>
              <a:ext cx="12030186" cy="837640"/>
              <a:chOff x="271045" y="11208916"/>
              <a:chExt cx="7947734" cy="645115"/>
            </a:xfrm>
          </p:grpSpPr>
          <p:sp>
            <p:nvSpPr>
              <p:cNvPr id="102" name="Rectangle 101"/>
              <p:cNvSpPr/>
              <p:nvPr/>
            </p:nvSpPr>
            <p:spPr>
              <a:xfrm rot="10800000">
                <a:off x="306594" y="11522188"/>
                <a:ext cx="7415769" cy="33158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3" name="Parallélogramme 102"/>
              <p:cNvSpPr/>
              <p:nvPr/>
            </p:nvSpPr>
            <p:spPr>
              <a:xfrm>
                <a:off x="271045" y="11208366"/>
                <a:ext cx="7761102" cy="364152"/>
              </a:xfrm>
              <a:prstGeom prst="parallelogram">
                <a:avLst>
                  <a:gd name="adj" fmla="val 101749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4" name="Parallélogramme 103"/>
              <p:cNvSpPr/>
              <p:nvPr/>
            </p:nvSpPr>
            <p:spPr>
              <a:xfrm rot="8178505">
                <a:off x="7505260" y="11421528"/>
                <a:ext cx="713519" cy="236847"/>
              </a:xfrm>
              <a:prstGeom prst="parallelogram">
                <a:avLst>
                  <a:gd name="adj" fmla="val 94142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51266" name="Groupe 104"/>
              <p:cNvGrpSpPr>
                <a:grpSpLocks/>
              </p:cNvGrpSpPr>
              <p:nvPr/>
            </p:nvGrpSpPr>
            <p:grpSpPr bwMode="auto">
              <a:xfrm>
                <a:off x="399459" y="11208916"/>
                <a:ext cx="7433538" cy="366852"/>
                <a:chOff x="596108" y="10585598"/>
                <a:chExt cx="7433538" cy="395618"/>
              </a:xfrm>
            </p:grpSpPr>
            <p:cxnSp>
              <p:nvCxnSpPr>
                <p:cNvPr id="51267" name="Connecteur droit 10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29255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8" name="Connecteur droit 10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34150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9" name="Connecteur droit 10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86318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0" name="Connecteur droit 1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72192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1" name="Connecteur droit 1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96108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2" name="Connecteur droit 1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43381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3" name="Connecteur droit 1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0234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4" name="Connecteur droit 1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5129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5" name="Connecteur droit 1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00444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6" name="Connecteur droit 1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67297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7" name="Connecteur droit 1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53171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8" name="Connecteur droit 1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38486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9" name="Connecteur droit 1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24360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0" name="Connecteur droit 1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91213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1" name="Connecteur droit 1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76528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2" name="Connecteur droit 1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81423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3" name="Connecteur droit 1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48276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4" name="Connecteur droit 1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95549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5" name="Connecteur droit 1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19465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6" name="Connecteur droit 1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05339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7" name="Connecteur droit 1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14571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8" name="Connecteur droit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57507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89" name="Connecteur droit 1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62402" y="10585598"/>
                  <a:ext cx="415075" cy="395618"/>
                </a:xfrm>
                <a:prstGeom prst="line">
                  <a:avLst/>
                </a:prstGeom>
                <a:noFill/>
                <a:ln w="9525" algn="ctr">
                  <a:solidFill>
                    <a:srgbClr val="7F7F7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29" name="Rectangle à coins arrondis 128"/>
            <p:cNvSpPr/>
            <p:nvPr/>
          </p:nvSpPr>
          <p:spPr>
            <a:xfrm>
              <a:off x="1890423" y="10154403"/>
              <a:ext cx="3901163" cy="1987412"/>
            </a:xfrm>
            <a:prstGeom prst="roundRect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8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51212" name="Groupe 129"/>
            <p:cNvGrpSpPr>
              <a:grpSpLocks/>
            </p:cNvGrpSpPr>
            <p:nvPr/>
          </p:nvGrpSpPr>
          <p:grpSpPr bwMode="auto">
            <a:xfrm>
              <a:off x="2034332" y="10497213"/>
              <a:ext cx="3633490" cy="1096497"/>
              <a:chOff x="2710114" y="7959295"/>
              <a:chExt cx="3192081" cy="896596"/>
            </a:xfrm>
          </p:grpSpPr>
          <p:pic>
            <p:nvPicPr>
              <p:cNvPr id="51261" name="Image 1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0114" y="8371455"/>
                <a:ext cx="3187909" cy="484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2" name="Image 1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286" y="7959295"/>
                <a:ext cx="3187909" cy="567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" name="Cube 132"/>
            <p:cNvSpPr/>
            <p:nvPr/>
          </p:nvSpPr>
          <p:spPr>
            <a:xfrm>
              <a:off x="114721" y="12989445"/>
              <a:ext cx="709127" cy="634280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908405" y="13027886"/>
              <a:ext cx="647632" cy="578540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1698247" y="12774174"/>
              <a:ext cx="972408" cy="868772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4926796" y="13187417"/>
              <a:ext cx="488126" cy="4363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5722402" y="12818381"/>
              <a:ext cx="1045435" cy="861084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7219449" y="13079781"/>
              <a:ext cx="647632" cy="578541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39153" y="12812615"/>
              <a:ext cx="1643101" cy="131276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0" name="Parallélogramme 139"/>
            <p:cNvSpPr/>
            <p:nvPr/>
          </p:nvSpPr>
          <p:spPr>
            <a:xfrm rot="10800000">
              <a:off x="948763" y="12337865"/>
              <a:ext cx="2092791" cy="474750"/>
            </a:xfrm>
            <a:prstGeom prst="parallelogram">
              <a:avLst>
                <a:gd name="adj" fmla="val 99542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Parallélogramme 140"/>
            <p:cNvSpPr/>
            <p:nvPr/>
          </p:nvSpPr>
          <p:spPr>
            <a:xfrm rot="16200000" flipH="1">
              <a:off x="2297753" y="12595459"/>
              <a:ext cx="1024460" cy="463142"/>
            </a:xfrm>
            <a:prstGeom prst="parallelogram">
              <a:avLst>
                <a:gd name="adj" fmla="val 102877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51222" name="Image 141" descr="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112" y="13684822"/>
              <a:ext cx="482855" cy="38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3" name="Picture 18" descr="http://www.w3.org/Icons/SW/sw-vert-w3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61" y="13264802"/>
              <a:ext cx="494928" cy="81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Rectangle 143"/>
            <p:cNvSpPr/>
            <p:nvPr/>
          </p:nvSpPr>
          <p:spPr>
            <a:xfrm>
              <a:off x="1565645" y="13273910"/>
              <a:ext cx="453534" cy="359425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71068" y="13712140"/>
              <a:ext cx="453534" cy="359425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080676" y="13285443"/>
              <a:ext cx="453534" cy="359425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204903" y="12818381"/>
              <a:ext cx="1645022" cy="1312769"/>
            </a:xfrm>
            <a:prstGeom prst="rect">
              <a:avLst/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1" name="Parallélogramme 150"/>
            <p:cNvSpPr/>
            <p:nvPr/>
          </p:nvSpPr>
          <p:spPr>
            <a:xfrm rot="10800000">
              <a:off x="3214511" y="12343632"/>
              <a:ext cx="2094713" cy="474749"/>
            </a:xfrm>
            <a:prstGeom prst="parallelogram">
              <a:avLst>
                <a:gd name="adj" fmla="val 99542"/>
              </a:avLst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2" name="Parallélogramme 151"/>
            <p:cNvSpPr/>
            <p:nvPr/>
          </p:nvSpPr>
          <p:spPr>
            <a:xfrm rot="16200000" flipH="1">
              <a:off x="4564463" y="12600264"/>
              <a:ext cx="1024458" cy="465065"/>
            </a:xfrm>
            <a:prstGeom prst="parallelogram">
              <a:avLst>
                <a:gd name="adj" fmla="val 102877"/>
              </a:avLst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3729542" y="13045184"/>
              <a:ext cx="647632" cy="578541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2755212" y="13164352"/>
              <a:ext cx="486203" cy="4363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507165" y="12795316"/>
              <a:ext cx="1645022" cy="1312769"/>
            </a:xfrm>
            <a:prstGeom prst="rect">
              <a:avLst/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6" name="Parallélogramme 155"/>
            <p:cNvSpPr/>
            <p:nvPr/>
          </p:nvSpPr>
          <p:spPr>
            <a:xfrm rot="10800000">
              <a:off x="5516774" y="12320567"/>
              <a:ext cx="2094713" cy="474749"/>
            </a:xfrm>
            <a:prstGeom prst="parallelogram">
              <a:avLst>
                <a:gd name="adj" fmla="val 99542"/>
              </a:avLst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7" name="Parallélogramme 156"/>
            <p:cNvSpPr/>
            <p:nvPr/>
          </p:nvSpPr>
          <p:spPr>
            <a:xfrm rot="16200000" flipH="1">
              <a:off x="6866725" y="12577200"/>
              <a:ext cx="1024458" cy="465065"/>
            </a:xfrm>
            <a:prstGeom prst="parallelogram">
              <a:avLst>
                <a:gd name="adj" fmla="val 102877"/>
              </a:avLst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801741" y="12810693"/>
              <a:ext cx="1643100" cy="1312769"/>
            </a:xfrm>
            <a:prstGeom prst="rect">
              <a:avLst/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9" name="Parallélogramme 158"/>
            <p:cNvSpPr/>
            <p:nvPr/>
          </p:nvSpPr>
          <p:spPr>
            <a:xfrm rot="10800000">
              <a:off x="7811349" y="12335944"/>
              <a:ext cx="2094713" cy="474749"/>
            </a:xfrm>
            <a:prstGeom prst="parallelogram">
              <a:avLst>
                <a:gd name="adj" fmla="val 99542"/>
              </a:avLst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0" name="Parallélogramme 159"/>
            <p:cNvSpPr/>
            <p:nvPr/>
          </p:nvSpPr>
          <p:spPr>
            <a:xfrm rot="16200000" flipH="1">
              <a:off x="9161300" y="12592576"/>
              <a:ext cx="1024458" cy="465065"/>
            </a:xfrm>
            <a:prstGeom prst="parallelogram">
              <a:avLst>
                <a:gd name="adj" fmla="val 102877"/>
              </a:avLst>
            </a:prstGeom>
            <a:solidFill>
              <a:sysClr val="window" lastClr="FFFFFF">
                <a:lumMod val="95000"/>
                <a:alpha val="30196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8326379" y="13037496"/>
              <a:ext cx="647632" cy="578541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62" name="Cube 161"/>
            <p:cNvSpPr/>
            <p:nvPr/>
          </p:nvSpPr>
          <p:spPr>
            <a:xfrm>
              <a:off x="9952184" y="13045184"/>
              <a:ext cx="647632" cy="578541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51240" name="Groupe 162"/>
            <p:cNvGrpSpPr>
              <a:grpSpLocks/>
            </p:cNvGrpSpPr>
            <p:nvPr/>
          </p:nvGrpSpPr>
          <p:grpSpPr bwMode="auto">
            <a:xfrm>
              <a:off x="2" y="10410613"/>
              <a:ext cx="1869835" cy="1683789"/>
              <a:chOff x="2" y="10349411"/>
              <a:chExt cx="1869835" cy="1683789"/>
            </a:xfrm>
          </p:grpSpPr>
          <p:pic>
            <p:nvPicPr>
              <p:cNvPr id="51255" name="Picture 2" descr="http://accupackmidwest.com/wp-content/uploads/2014/01/quality-control-stamp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53079">
                <a:off x="148202" y="10675359"/>
                <a:ext cx="1721635" cy="1357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6" name="Picture 2" descr="http://accupackmidwest.com/wp-content/uploads/2014/01/quality-control-stamp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53079">
                <a:off x="135084" y="10349411"/>
                <a:ext cx="1721635" cy="764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" name="ZoneTexte 165"/>
              <p:cNvSpPr txBox="1"/>
              <p:nvPr/>
            </p:nvSpPr>
            <p:spPr>
              <a:xfrm>
                <a:off x="345332" y="10981194"/>
                <a:ext cx="1331775" cy="52087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lIns="0" tIns="0" rIns="0" bIns="0" anchor="b">
                <a:spAutoFit/>
              </a:bodyPr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kern="0" dirty="0">
                    <a:solidFill>
                      <a:srgbClr val="24A81C"/>
                    </a:solidFill>
                    <a:latin typeface="Aharoni" panose="02010803020104030203" pitchFamily="2" charset="-79"/>
                    <a:ea typeface="DejaVu Sans Mono" panose="020B0609030804020204" pitchFamily="49" charset="0"/>
                    <a:cs typeface="Aharoni" panose="02010803020104030203" pitchFamily="2" charset="-79"/>
                  </a:rPr>
                  <a:t>DATABASE SYSTEM</a:t>
                </a:r>
              </a:p>
            </p:txBody>
          </p:sp>
          <p:cxnSp>
            <p:nvCxnSpPr>
              <p:cNvPr id="51258" name="Connecteur droit 166"/>
              <p:cNvCxnSpPr>
                <a:cxnSpLocks noChangeShapeType="1"/>
              </p:cNvCxnSpPr>
              <p:nvPr/>
            </p:nvCxnSpPr>
            <p:spPr bwMode="auto">
              <a:xfrm>
                <a:off x="1726728" y="10998747"/>
                <a:ext cx="0" cy="367710"/>
              </a:xfrm>
              <a:prstGeom prst="line">
                <a:avLst/>
              </a:prstGeom>
              <a:noFill/>
              <a:ln w="50800" algn="ctr">
                <a:solidFill>
                  <a:srgbClr val="24A8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59" name="Connecteur droit 167"/>
              <p:cNvCxnSpPr>
                <a:cxnSpLocks noChangeShapeType="1"/>
              </p:cNvCxnSpPr>
              <p:nvPr/>
            </p:nvCxnSpPr>
            <p:spPr bwMode="auto">
              <a:xfrm>
                <a:off x="286568" y="10998747"/>
                <a:ext cx="0" cy="367710"/>
              </a:xfrm>
              <a:prstGeom prst="line">
                <a:avLst/>
              </a:prstGeom>
              <a:noFill/>
              <a:ln w="50800" algn="ctr">
                <a:solidFill>
                  <a:srgbClr val="24A8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9" name="Cylindre 168"/>
              <p:cNvSpPr/>
              <p:nvPr/>
            </p:nvSpPr>
            <p:spPr>
              <a:xfrm rot="16200000">
                <a:off x="97416" y="11054258"/>
                <a:ext cx="117245" cy="313245"/>
              </a:xfrm>
              <a:prstGeom prst="can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0" name="Cube 169"/>
            <p:cNvSpPr/>
            <p:nvPr/>
          </p:nvSpPr>
          <p:spPr>
            <a:xfrm>
              <a:off x="9264196" y="13291208"/>
              <a:ext cx="328621" cy="301764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71" name="ZoneTexte 170"/>
            <p:cNvSpPr txBox="1"/>
            <p:nvPr/>
          </p:nvSpPr>
          <p:spPr>
            <a:xfrm>
              <a:off x="954527" y="12806849"/>
              <a:ext cx="1664240" cy="334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err="1">
                  <a:solidFill>
                    <a:prstClr val="black"/>
                  </a:solidFill>
                </a:rPr>
                <a:t>Interoperability</a:t>
              </a:r>
              <a:endParaRPr lang="fr-FR" sz="12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3176076" y="12833757"/>
              <a:ext cx="1668083" cy="372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prstClr val="white">
                      <a:lumMod val="50000"/>
                    </a:prstClr>
                  </a:solidFill>
                </a:rPr>
                <a:t>Security</a:t>
              </a:r>
            </a:p>
          </p:txBody>
        </p:sp>
        <p:sp>
          <p:nvSpPr>
            <p:cNvPr id="173" name="ZoneTexte 172"/>
            <p:cNvSpPr txBox="1"/>
            <p:nvPr/>
          </p:nvSpPr>
          <p:spPr>
            <a:xfrm>
              <a:off x="5478339" y="12833757"/>
              <a:ext cx="1650788" cy="372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prstClr val="white">
                      <a:lumMod val="50000"/>
                    </a:prstClr>
                  </a:solidFill>
                </a:rPr>
                <a:t>Performance</a:t>
              </a:r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7794054" y="12833757"/>
              <a:ext cx="1620039" cy="372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kern="0" dirty="0">
                  <a:solidFill>
                    <a:prstClr val="white">
                      <a:lumMod val="50000"/>
                    </a:prstClr>
                  </a:solidFill>
                </a:rPr>
                <a:t>Management</a:t>
              </a: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1450340" y="12243685"/>
              <a:ext cx="1033904" cy="632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kern="0" dirty="0">
                  <a:solidFill>
                    <a:prstClr val="black"/>
                  </a:solidFill>
                </a:rPr>
                <a:t>TFT</a:t>
              </a:r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3687263" y="12251373"/>
              <a:ext cx="1035827" cy="632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kern="0" dirty="0">
                  <a:solidFill>
                    <a:prstClr val="white">
                      <a:lumMod val="75000"/>
                    </a:prstClr>
                  </a:solidFill>
                </a:rPr>
                <a:t>?</a:t>
              </a: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6020273" y="12224464"/>
              <a:ext cx="1035827" cy="634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kern="0" dirty="0">
                  <a:solidFill>
                    <a:prstClr val="white">
                      <a:lumMod val="75000"/>
                    </a:prstClr>
                  </a:solidFill>
                </a:rPr>
                <a:t>?</a:t>
              </a: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8305241" y="12249451"/>
              <a:ext cx="1035825" cy="6323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kern="0" dirty="0">
                  <a:solidFill>
                    <a:prstClr val="white">
                      <a:lumMod val="75000"/>
                    </a:prstClr>
                  </a:solidFill>
                </a:rPr>
                <a:t>?</a:t>
              </a:r>
            </a:p>
          </p:txBody>
        </p:sp>
        <p:sp>
          <p:nvSpPr>
            <p:cNvPr id="179" name="Cylindre 178"/>
            <p:cNvSpPr/>
            <p:nvPr/>
          </p:nvSpPr>
          <p:spPr>
            <a:xfrm rot="16200000">
              <a:off x="1738596" y="11178876"/>
              <a:ext cx="107635" cy="180645"/>
            </a:xfrm>
            <a:prstGeom prst="can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2146015" y="10173624"/>
              <a:ext cx="3487986" cy="409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kern="0" dirty="0">
                  <a:solidFill>
                    <a:prstClr val="white"/>
                  </a:solidFill>
                </a:rPr>
                <a:t>http://SPARQLSCORE.com</a:t>
              </a: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689532" y="9278838"/>
              <a:ext cx="8411551" cy="633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 smtClean="0">
                  <a:solidFill>
                    <a:prstClr val="black"/>
                  </a:solidFill>
                  <a:latin typeface="Calibri"/>
                  <a:cs typeface="+mn-cs"/>
                </a:rPr>
                <a:t>Contrôle qualité des logiciels de stockage RDF</a:t>
              </a:r>
              <a:endParaRPr lang="fr-FR" sz="2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2" name="Ellipse 181"/>
            <p:cNvSpPr/>
            <p:nvPr/>
          </p:nvSpPr>
          <p:spPr>
            <a:xfrm>
              <a:off x="89738" y="9368280"/>
              <a:ext cx="549622" cy="526645"/>
            </a:xfrm>
            <a:prstGeom prst="ellipse">
              <a:avLst/>
            </a:prstGeom>
            <a:solidFill>
              <a:srgbClr val="EF7C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kern="0" dirty="0">
                  <a:solidFill>
                    <a:prstClr val="white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1999962" y="11549820"/>
              <a:ext cx="3995329" cy="5958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err="1">
                  <a:solidFill>
                    <a:prstClr val="white"/>
                  </a:solidFill>
                </a:rPr>
                <a:t>Each</a:t>
              </a:r>
              <a:r>
                <a:rPr lang="fr-FR" sz="1200" b="1" kern="0" dirty="0">
                  <a:solidFill>
                    <a:prstClr val="white"/>
                  </a:solidFill>
                </a:rPr>
                <a:t> </a:t>
              </a:r>
              <a:r>
                <a:rPr lang="fr-FR" sz="1200" b="1" kern="0" dirty="0" err="1">
                  <a:solidFill>
                    <a:prstClr val="white"/>
                  </a:solidFill>
                </a:rPr>
                <a:t>day</a:t>
              </a:r>
              <a:r>
                <a:rPr lang="fr-FR" sz="1200" b="1" kern="0" dirty="0">
                  <a:solidFill>
                    <a:prstClr val="white"/>
                  </a:solidFill>
                </a:rPr>
                <a:t>, </a:t>
              </a:r>
              <a:r>
                <a:rPr lang="fr-FR" sz="1200" b="1" kern="0" dirty="0" err="1">
                  <a:solidFill>
                    <a:prstClr val="white"/>
                  </a:solidFill>
                </a:rPr>
                <a:t>we</a:t>
              </a:r>
              <a:r>
                <a:rPr lang="fr-FR" sz="1200" b="1" kern="0" dirty="0">
                  <a:solidFill>
                    <a:prstClr val="white"/>
                  </a:solidFill>
                </a:rPr>
                <a:t> test the last </a:t>
              </a:r>
              <a:r>
                <a:rPr lang="fr-FR" sz="1200" b="1" kern="0" dirty="0" err="1">
                  <a:solidFill>
                    <a:prstClr val="white"/>
                  </a:solidFill>
                </a:rPr>
                <a:t>build</a:t>
              </a:r>
              <a:r>
                <a:rPr lang="fr-FR" sz="1200" b="1" kern="0" dirty="0">
                  <a:solidFill>
                    <a:prstClr val="white"/>
                  </a:solidFill>
                </a:rPr>
                <a:t> of </a:t>
              </a:r>
              <a:r>
                <a:rPr lang="fr-FR" sz="1200" b="1" kern="0" dirty="0" err="1">
                  <a:solidFill>
                    <a:prstClr val="white"/>
                  </a:solidFill>
                </a:rPr>
                <a:t>Fuseki</a:t>
              </a:r>
              <a:r>
                <a:rPr lang="fr-FR" sz="1200" b="1" kern="0" dirty="0">
                  <a:solidFill>
                    <a:prstClr val="white"/>
                  </a:solidFill>
                </a:rPr>
                <a:t>, Marmotta, </a:t>
              </a:r>
              <a:r>
                <a:rPr lang="fr-FR" sz="1200" b="1" kern="0" dirty="0" err="1">
                  <a:solidFill>
                    <a:prstClr val="white"/>
                  </a:solidFill>
                </a:rPr>
                <a:t>Virtuoso</a:t>
              </a:r>
              <a:r>
                <a:rPr lang="fr-FR" sz="1200" b="1" kern="0" dirty="0">
                  <a:solidFill>
                    <a:prstClr val="white"/>
                  </a:solidFill>
                </a:rPr>
                <a:t>, 4store…</a:t>
              </a:r>
              <a:r>
                <a:rPr lang="fr-FR" sz="1400" b="1" kern="0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90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9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96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1328059" y="244819"/>
            <a:ext cx="7685765" cy="1079500"/>
          </a:xfrm>
        </p:spPr>
        <p:txBody>
          <a:bodyPr/>
          <a:lstStyle/>
          <a:p>
            <a:r>
              <a:rPr lang="fr-FR" altLang="fr-FR" sz="3600" dirty="0"/>
              <a:t>Phase 2: déployer vos données</a:t>
            </a:r>
            <a:br>
              <a:rPr lang="fr-FR" altLang="fr-FR" sz="3600" dirty="0"/>
            </a:br>
            <a:r>
              <a:rPr lang="fr-FR" altLang="fr-FR" b="0" dirty="0" smtClean="0"/>
              <a:t>Automatiser le déploiement de vos données </a:t>
            </a:r>
            <a:endParaRPr lang="fr-FR" altLang="fr-FR" sz="3600" dirty="0" smtClean="0"/>
          </a:p>
        </p:txBody>
      </p:sp>
      <p:sp>
        <p:nvSpPr>
          <p:cNvPr id="53251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578600" y="6475186"/>
            <a:ext cx="201136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grpSp>
        <p:nvGrpSpPr>
          <p:cNvPr id="53252" name="Groupe 116"/>
          <p:cNvGrpSpPr>
            <a:grpSpLocks/>
          </p:cNvGrpSpPr>
          <p:nvPr/>
        </p:nvGrpSpPr>
        <p:grpSpPr bwMode="auto">
          <a:xfrm>
            <a:off x="-5292725" y="5484362"/>
            <a:ext cx="12030075" cy="838200"/>
            <a:chOff x="271045" y="11208916"/>
            <a:chExt cx="7947734" cy="645115"/>
          </a:xfrm>
        </p:grpSpPr>
        <p:sp>
          <p:nvSpPr>
            <p:cNvPr id="118" name="Rectangle 117"/>
            <p:cNvSpPr/>
            <p:nvPr/>
          </p:nvSpPr>
          <p:spPr>
            <a:xfrm rot="10800000">
              <a:off x="305655" y="11522920"/>
              <a:ext cx="7417047" cy="3311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19" name="Parallélogramme 118"/>
            <p:cNvSpPr/>
            <p:nvPr/>
          </p:nvSpPr>
          <p:spPr>
            <a:xfrm>
              <a:off x="271045" y="11208916"/>
              <a:ext cx="7761049" cy="364099"/>
            </a:xfrm>
            <a:prstGeom prst="parallelogram">
              <a:avLst>
                <a:gd name="adj" fmla="val 101749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20" name="Parallélogramme 119"/>
            <p:cNvSpPr/>
            <p:nvPr/>
          </p:nvSpPr>
          <p:spPr>
            <a:xfrm rot="8178505">
              <a:off x="7505601" y="11422732"/>
              <a:ext cx="713178" cy="235809"/>
            </a:xfrm>
            <a:prstGeom prst="parallelogram">
              <a:avLst>
                <a:gd name="adj" fmla="val 94142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53325" name="Groupe 120"/>
            <p:cNvGrpSpPr>
              <a:grpSpLocks/>
            </p:cNvGrpSpPr>
            <p:nvPr/>
          </p:nvGrpSpPr>
          <p:grpSpPr bwMode="auto">
            <a:xfrm>
              <a:off x="399459" y="11208916"/>
              <a:ext cx="7433538" cy="366852"/>
              <a:chOff x="596108" y="10585598"/>
              <a:chExt cx="7433538" cy="395618"/>
            </a:xfrm>
          </p:grpSpPr>
          <p:cxnSp>
            <p:nvCxnSpPr>
              <p:cNvPr id="53326" name="Connecteur droit 121"/>
              <p:cNvCxnSpPr>
                <a:cxnSpLocks noChangeShapeType="1"/>
              </p:cNvCxnSpPr>
              <p:nvPr/>
            </p:nvCxnSpPr>
            <p:spPr bwMode="auto">
              <a:xfrm flipV="1">
                <a:off x="2829255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27" name="Connecteur droit 122"/>
              <p:cNvCxnSpPr>
                <a:cxnSpLocks noChangeShapeType="1"/>
              </p:cNvCxnSpPr>
              <p:nvPr/>
            </p:nvCxnSpPr>
            <p:spPr bwMode="auto">
              <a:xfrm flipV="1">
                <a:off x="1234150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28" name="Connecteur droit 123"/>
              <p:cNvCxnSpPr>
                <a:cxnSpLocks noChangeShapeType="1"/>
              </p:cNvCxnSpPr>
              <p:nvPr/>
            </p:nvCxnSpPr>
            <p:spPr bwMode="auto">
              <a:xfrm flipV="1">
                <a:off x="3786318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29" name="Connecteur droit 124"/>
              <p:cNvCxnSpPr>
                <a:cxnSpLocks noChangeShapeType="1"/>
              </p:cNvCxnSpPr>
              <p:nvPr/>
            </p:nvCxnSpPr>
            <p:spPr bwMode="auto">
              <a:xfrm flipV="1">
                <a:off x="1872192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0" name="Connecteur droit 125"/>
              <p:cNvCxnSpPr>
                <a:cxnSpLocks noChangeShapeType="1"/>
              </p:cNvCxnSpPr>
              <p:nvPr/>
            </p:nvCxnSpPr>
            <p:spPr bwMode="auto">
              <a:xfrm flipV="1">
                <a:off x="596108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1" name="Connecteur droit 126"/>
              <p:cNvCxnSpPr>
                <a:cxnSpLocks noChangeShapeType="1"/>
              </p:cNvCxnSpPr>
              <p:nvPr/>
            </p:nvCxnSpPr>
            <p:spPr bwMode="auto">
              <a:xfrm flipV="1">
                <a:off x="4743381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2" name="Connecteur droit 127"/>
              <p:cNvCxnSpPr>
                <a:cxnSpLocks noChangeShapeType="1"/>
              </p:cNvCxnSpPr>
              <p:nvPr/>
            </p:nvCxnSpPr>
            <p:spPr bwMode="auto">
              <a:xfrm flipV="1">
                <a:off x="2510234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3" name="Connecteur droit 128"/>
              <p:cNvCxnSpPr>
                <a:cxnSpLocks noChangeShapeType="1"/>
              </p:cNvCxnSpPr>
              <p:nvPr/>
            </p:nvCxnSpPr>
            <p:spPr bwMode="auto">
              <a:xfrm flipV="1">
                <a:off x="915129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4" name="Connecteur droit 129"/>
              <p:cNvCxnSpPr>
                <a:cxnSpLocks noChangeShapeType="1"/>
              </p:cNvCxnSpPr>
              <p:nvPr/>
            </p:nvCxnSpPr>
            <p:spPr bwMode="auto">
              <a:xfrm flipV="1">
                <a:off x="5700444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5" name="Connecteur droit 130"/>
              <p:cNvCxnSpPr>
                <a:cxnSpLocks noChangeShapeType="1"/>
              </p:cNvCxnSpPr>
              <p:nvPr/>
            </p:nvCxnSpPr>
            <p:spPr bwMode="auto">
              <a:xfrm flipV="1">
                <a:off x="3467297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6" name="Connecteur droit 131"/>
              <p:cNvCxnSpPr>
                <a:cxnSpLocks noChangeShapeType="1"/>
              </p:cNvCxnSpPr>
              <p:nvPr/>
            </p:nvCxnSpPr>
            <p:spPr bwMode="auto">
              <a:xfrm flipV="1">
                <a:off x="1553171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7" name="Connecteur droit 132"/>
              <p:cNvCxnSpPr>
                <a:cxnSpLocks noChangeShapeType="1"/>
              </p:cNvCxnSpPr>
              <p:nvPr/>
            </p:nvCxnSpPr>
            <p:spPr bwMode="auto">
              <a:xfrm flipV="1">
                <a:off x="6338486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8" name="Connecteur droit 133"/>
              <p:cNvCxnSpPr>
                <a:cxnSpLocks noChangeShapeType="1"/>
              </p:cNvCxnSpPr>
              <p:nvPr/>
            </p:nvCxnSpPr>
            <p:spPr bwMode="auto">
              <a:xfrm flipV="1">
                <a:off x="4424360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39" name="Connecteur droit 134"/>
              <p:cNvCxnSpPr>
                <a:cxnSpLocks noChangeShapeType="1"/>
              </p:cNvCxnSpPr>
              <p:nvPr/>
            </p:nvCxnSpPr>
            <p:spPr bwMode="auto">
              <a:xfrm flipV="1">
                <a:off x="2191213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0" name="Connecteur droit 135"/>
              <p:cNvCxnSpPr>
                <a:cxnSpLocks noChangeShapeType="1"/>
              </p:cNvCxnSpPr>
              <p:nvPr/>
            </p:nvCxnSpPr>
            <p:spPr bwMode="auto">
              <a:xfrm flipV="1">
                <a:off x="6976528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1" name="Connecteur droit 136"/>
              <p:cNvCxnSpPr>
                <a:cxnSpLocks noChangeShapeType="1"/>
              </p:cNvCxnSpPr>
              <p:nvPr/>
            </p:nvCxnSpPr>
            <p:spPr bwMode="auto">
              <a:xfrm flipV="1">
                <a:off x="5381423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2" name="Connecteur droit 137"/>
              <p:cNvCxnSpPr>
                <a:cxnSpLocks noChangeShapeType="1"/>
              </p:cNvCxnSpPr>
              <p:nvPr/>
            </p:nvCxnSpPr>
            <p:spPr bwMode="auto">
              <a:xfrm flipV="1">
                <a:off x="3148276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3" name="Connecteur droit 138"/>
              <p:cNvCxnSpPr>
                <a:cxnSpLocks noChangeShapeType="1"/>
              </p:cNvCxnSpPr>
              <p:nvPr/>
            </p:nvCxnSpPr>
            <p:spPr bwMode="auto">
              <a:xfrm flipV="1">
                <a:off x="7295549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4" name="Connecteur droit 139"/>
              <p:cNvCxnSpPr>
                <a:cxnSpLocks noChangeShapeType="1"/>
              </p:cNvCxnSpPr>
              <p:nvPr/>
            </p:nvCxnSpPr>
            <p:spPr bwMode="auto">
              <a:xfrm flipV="1">
                <a:off x="6019465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5" name="Connecteur droit 140"/>
              <p:cNvCxnSpPr>
                <a:cxnSpLocks noChangeShapeType="1"/>
              </p:cNvCxnSpPr>
              <p:nvPr/>
            </p:nvCxnSpPr>
            <p:spPr bwMode="auto">
              <a:xfrm flipV="1">
                <a:off x="4105339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6" name="Connecteur droit 141"/>
              <p:cNvCxnSpPr>
                <a:cxnSpLocks noChangeShapeType="1"/>
              </p:cNvCxnSpPr>
              <p:nvPr/>
            </p:nvCxnSpPr>
            <p:spPr bwMode="auto">
              <a:xfrm flipV="1">
                <a:off x="7614571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7" name="Connecteur droit 142"/>
              <p:cNvCxnSpPr>
                <a:cxnSpLocks noChangeShapeType="1"/>
              </p:cNvCxnSpPr>
              <p:nvPr/>
            </p:nvCxnSpPr>
            <p:spPr bwMode="auto">
              <a:xfrm flipV="1">
                <a:off x="6657507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348" name="Connecteur droit 143"/>
              <p:cNvCxnSpPr>
                <a:cxnSpLocks noChangeShapeType="1"/>
              </p:cNvCxnSpPr>
              <p:nvPr/>
            </p:nvCxnSpPr>
            <p:spPr bwMode="auto">
              <a:xfrm flipV="1">
                <a:off x="5062402" y="10585598"/>
                <a:ext cx="415075" cy="39561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5" name="Cube 144"/>
          <p:cNvSpPr/>
          <p:nvPr/>
        </p:nvSpPr>
        <p:spPr>
          <a:xfrm>
            <a:off x="196850" y="5379587"/>
            <a:ext cx="487363" cy="434975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6" name="Cube 145"/>
          <p:cNvSpPr/>
          <p:nvPr/>
        </p:nvSpPr>
        <p:spPr>
          <a:xfrm>
            <a:off x="992188" y="5009699"/>
            <a:ext cx="1044575" cy="860425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7" name="Cube 146"/>
          <p:cNvSpPr/>
          <p:nvPr/>
        </p:nvSpPr>
        <p:spPr>
          <a:xfrm>
            <a:off x="2490788" y="5270049"/>
            <a:ext cx="646112" cy="579438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8" name="Cylindre 147"/>
          <p:cNvSpPr/>
          <p:nvPr/>
        </p:nvSpPr>
        <p:spPr>
          <a:xfrm>
            <a:off x="3295650" y="2684012"/>
            <a:ext cx="160338" cy="407987"/>
          </a:xfrm>
          <a:prstGeom prst="can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3257" name="Picture 10" descr="NANOBO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115812"/>
            <a:ext cx="19446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Rectangle 150"/>
          <p:cNvSpPr/>
          <p:nvPr/>
        </p:nvSpPr>
        <p:spPr>
          <a:xfrm rot="10800000">
            <a:off x="-46038" y="3954012"/>
            <a:ext cx="6030913" cy="43021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2" name="Parallélogramme 151"/>
          <p:cNvSpPr/>
          <p:nvPr/>
        </p:nvSpPr>
        <p:spPr>
          <a:xfrm>
            <a:off x="-92075" y="3546024"/>
            <a:ext cx="6489700" cy="473075"/>
          </a:xfrm>
          <a:prstGeom prst="parallelogram">
            <a:avLst>
              <a:gd name="adj" fmla="val 101749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53260" name="Connecteur droit 152"/>
          <p:cNvCxnSpPr>
            <a:cxnSpLocks noChangeShapeType="1"/>
          </p:cNvCxnSpPr>
          <p:nvPr/>
        </p:nvCxnSpPr>
        <p:spPr bwMode="auto">
          <a:xfrm flipV="1">
            <a:off x="2517775" y="3546024"/>
            <a:ext cx="538163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1" name="Connecteur droit 153"/>
          <p:cNvCxnSpPr>
            <a:cxnSpLocks noChangeShapeType="1"/>
          </p:cNvCxnSpPr>
          <p:nvPr/>
        </p:nvCxnSpPr>
        <p:spPr bwMode="auto">
          <a:xfrm flipV="1">
            <a:off x="900113" y="3546024"/>
            <a:ext cx="538162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2" name="Connecteur droit 154"/>
          <p:cNvCxnSpPr>
            <a:cxnSpLocks noChangeShapeType="1"/>
          </p:cNvCxnSpPr>
          <p:nvPr/>
        </p:nvCxnSpPr>
        <p:spPr bwMode="auto">
          <a:xfrm flipV="1">
            <a:off x="3757613" y="3546024"/>
            <a:ext cx="538162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3" name="Connecteur droit 155"/>
          <p:cNvCxnSpPr>
            <a:cxnSpLocks noChangeShapeType="1"/>
          </p:cNvCxnSpPr>
          <p:nvPr/>
        </p:nvCxnSpPr>
        <p:spPr bwMode="auto">
          <a:xfrm flipV="1">
            <a:off x="1727200" y="3546024"/>
            <a:ext cx="538163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4" name="Connecteur droit 156"/>
          <p:cNvCxnSpPr>
            <a:cxnSpLocks noChangeShapeType="1"/>
          </p:cNvCxnSpPr>
          <p:nvPr/>
        </p:nvCxnSpPr>
        <p:spPr bwMode="auto">
          <a:xfrm flipV="1">
            <a:off x="74613" y="3546024"/>
            <a:ext cx="536575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5" name="Connecteur droit 157"/>
          <p:cNvCxnSpPr>
            <a:cxnSpLocks noChangeShapeType="1"/>
          </p:cNvCxnSpPr>
          <p:nvPr/>
        </p:nvCxnSpPr>
        <p:spPr bwMode="auto">
          <a:xfrm flipV="1">
            <a:off x="5446713" y="3546024"/>
            <a:ext cx="538162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6" name="Connecteur droit 158"/>
          <p:cNvCxnSpPr>
            <a:cxnSpLocks noChangeShapeType="1"/>
          </p:cNvCxnSpPr>
          <p:nvPr/>
        </p:nvCxnSpPr>
        <p:spPr bwMode="auto">
          <a:xfrm flipV="1">
            <a:off x="487363" y="3546024"/>
            <a:ext cx="538162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7" name="Connecteur droit 159"/>
          <p:cNvCxnSpPr>
            <a:cxnSpLocks noChangeShapeType="1"/>
          </p:cNvCxnSpPr>
          <p:nvPr/>
        </p:nvCxnSpPr>
        <p:spPr bwMode="auto">
          <a:xfrm flipV="1">
            <a:off x="3344863" y="3546024"/>
            <a:ext cx="536575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8" name="Connecteur droit 160"/>
          <p:cNvCxnSpPr>
            <a:cxnSpLocks noChangeShapeType="1"/>
          </p:cNvCxnSpPr>
          <p:nvPr/>
        </p:nvCxnSpPr>
        <p:spPr bwMode="auto">
          <a:xfrm flipV="1">
            <a:off x="1314450" y="3546024"/>
            <a:ext cx="538163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9" name="Connecteur droit 161"/>
          <p:cNvCxnSpPr>
            <a:cxnSpLocks noChangeShapeType="1"/>
          </p:cNvCxnSpPr>
          <p:nvPr/>
        </p:nvCxnSpPr>
        <p:spPr bwMode="auto">
          <a:xfrm flipV="1">
            <a:off x="5033963" y="3546024"/>
            <a:ext cx="538162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0" name="Connecteur droit 162"/>
          <p:cNvCxnSpPr>
            <a:cxnSpLocks noChangeShapeType="1"/>
          </p:cNvCxnSpPr>
          <p:nvPr/>
        </p:nvCxnSpPr>
        <p:spPr bwMode="auto">
          <a:xfrm flipV="1">
            <a:off x="2139950" y="3546024"/>
            <a:ext cx="538163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1" name="Connecteur droit 163"/>
          <p:cNvCxnSpPr>
            <a:cxnSpLocks noChangeShapeType="1"/>
          </p:cNvCxnSpPr>
          <p:nvPr/>
        </p:nvCxnSpPr>
        <p:spPr bwMode="auto">
          <a:xfrm flipV="1">
            <a:off x="2930525" y="3546024"/>
            <a:ext cx="538163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Connecteur droit 164"/>
          <p:cNvCxnSpPr>
            <a:cxnSpLocks noChangeShapeType="1"/>
          </p:cNvCxnSpPr>
          <p:nvPr/>
        </p:nvCxnSpPr>
        <p:spPr bwMode="auto">
          <a:xfrm flipV="1">
            <a:off x="4621213" y="3546024"/>
            <a:ext cx="536575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Connecteur droit 165"/>
          <p:cNvCxnSpPr>
            <a:cxnSpLocks noChangeShapeType="1"/>
          </p:cNvCxnSpPr>
          <p:nvPr/>
        </p:nvCxnSpPr>
        <p:spPr bwMode="auto">
          <a:xfrm flipV="1">
            <a:off x="5861050" y="3546024"/>
            <a:ext cx="536575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Cube 166"/>
          <p:cNvSpPr/>
          <p:nvPr/>
        </p:nvSpPr>
        <p:spPr>
          <a:xfrm>
            <a:off x="5064125" y="3025324"/>
            <a:ext cx="1044575" cy="860425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3275" name="Groupe 167"/>
          <p:cNvGrpSpPr>
            <a:grpSpLocks/>
          </p:cNvGrpSpPr>
          <p:nvPr/>
        </p:nvGrpSpPr>
        <p:grpSpPr bwMode="auto">
          <a:xfrm>
            <a:off x="300038" y="3034849"/>
            <a:ext cx="960437" cy="873125"/>
            <a:chOff x="4938631" y="7033133"/>
            <a:chExt cx="647217" cy="588291"/>
          </a:xfrm>
        </p:grpSpPr>
        <p:grpSp>
          <p:nvGrpSpPr>
            <p:cNvPr id="53318" name="Groupe 168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171" name="Cube 170"/>
              <p:cNvSpPr/>
              <p:nvPr/>
            </p:nvSpPr>
            <p:spPr>
              <a:xfrm>
                <a:off x="1387461" y="8427603"/>
                <a:ext cx="647217" cy="578664"/>
              </a:xfrm>
              <a:prstGeom prst="cub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2" name="Cube 171"/>
              <p:cNvSpPr/>
              <p:nvPr/>
            </p:nvSpPr>
            <p:spPr>
              <a:xfrm>
                <a:off x="1387461" y="8427603"/>
                <a:ext cx="644008" cy="358322"/>
              </a:xfrm>
              <a:prstGeom prst="cube">
                <a:avLst>
                  <a:gd name="adj" fmla="val 40277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0" name="Cube 169"/>
            <p:cNvSpPr/>
            <p:nvPr/>
          </p:nvSpPr>
          <p:spPr>
            <a:xfrm>
              <a:off x="4938631" y="7033133"/>
              <a:ext cx="647217" cy="578665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3276" name="Groupe 172"/>
          <p:cNvGrpSpPr>
            <a:grpSpLocks/>
          </p:cNvGrpSpPr>
          <p:nvPr/>
        </p:nvGrpSpPr>
        <p:grpSpPr bwMode="auto">
          <a:xfrm>
            <a:off x="1687513" y="3176137"/>
            <a:ext cx="815975" cy="741362"/>
            <a:chOff x="4938631" y="7033133"/>
            <a:chExt cx="647217" cy="588291"/>
          </a:xfrm>
        </p:grpSpPr>
        <p:grpSp>
          <p:nvGrpSpPr>
            <p:cNvPr id="53314" name="Groupe 173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176" name="Cube 175"/>
              <p:cNvSpPr/>
              <p:nvPr/>
            </p:nvSpPr>
            <p:spPr>
              <a:xfrm>
                <a:off x="1387461" y="8428054"/>
                <a:ext cx="647217" cy="578213"/>
              </a:xfrm>
              <a:prstGeom prst="cub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7" name="Cube 176"/>
              <p:cNvSpPr/>
              <p:nvPr/>
            </p:nvSpPr>
            <p:spPr>
              <a:xfrm>
                <a:off x="1387461" y="8428054"/>
                <a:ext cx="644699" cy="357762"/>
              </a:xfrm>
              <a:prstGeom prst="cube">
                <a:avLst>
                  <a:gd name="adj" fmla="val 40277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5" name="Cube 174"/>
            <p:cNvSpPr/>
            <p:nvPr/>
          </p:nvSpPr>
          <p:spPr>
            <a:xfrm>
              <a:off x="4938631" y="7033133"/>
              <a:ext cx="647217" cy="578213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78" name="Forme libre 177"/>
          <p:cNvSpPr/>
          <p:nvPr/>
        </p:nvSpPr>
        <p:spPr>
          <a:xfrm>
            <a:off x="2408238" y="2036312"/>
            <a:ext cx="1916112" cy="257175"/>
          </a:xfrm>
          <a:custGeom>
            <a:avLst/>
            <a:gdLst>
              <a:gd name="connsiteX0" fmla="*/ 0 w 1916481"/>
              <a:gd name="connsiteY0" fmla="*/ 0 h 257331"/>
              <a:gd name="connsiteX1" fmla="*/ 1916481 w 1916481"/>
              <a:gd name="connsiteY1" fmla="*/ 0 h 257331"/>
              <a:gd name="connsiteX2" fmla="*/ 1915863 w 1916481"/>
              <a:gd name="connsiteY2" fmla="*/ 3513 h 257331"/>
              <a:gd name="connsiteX3" fmla="*/ 1779518 w 1916481"/>
              <a:gd name="connsiteY3" fmla="*/ 124146 h 257331"/>
              <a:gd name="connsiteX4" fmla="*/ 1755609 w 1916481"/>
              <a:gd name="connsiteY4" fmla="*/ 135459 h 257331"/>
              <a:gd name="connsiteX5" fmla="*/ 958240 w 1916481"/>
              <a:gd name="connsiteY5" fmla="*/ 257331 h 257331"/>
              <a:gd name="connsiteX6" fmla="*/ 112705 w 1916481"/>
              <a:gd name="connsiteY6" fmla="*/ 112668 h 257331"/>
              <a:gd name="connsiteX7" fmla="*/ 95126 w 1916481"/>
              <a:gd name="connsiteY7" fmla="*/ 102178 h 257331"/>
              <a:gd name="connsiteX8" fmla="*/ 11890 w 1916481"/>
              <a:gd name="connsiteY8" fmla="*/ 28534 h 257331"/>
              <a:gd name="connsiteX9" fmla="*/ 1611 w 1916481"/>
              <a:gd name="connsiteY9" fmla="*/ 9172 h 257331"/>
              <a:gd name="connsiteX10" fmla="*/ 0 w 1916481"/>
              <a:gd name="connsiteY10" fmla="*/ 0 h 2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6481" h="257331">
                <a:moveTo>
                  <a:pt x="0" y="0"/>
                </a:moveTo>
                <a:lnTo>
                  <a:pt x="1916481" y="0"/>
                </a:lnTo>
                <a:lnTo>
                  <a:pt x="1915863" y="3513"/>
                </a:lnTo>
                <a:lnTo>
                  <a:pt x="1779518" y="124146"/>
                </a:lnTo>
                <a:lnTo>
                  <a:pt x="1755609" y="135459"/>
                </a:lnTo>
                <a:cubicBezTo>
                  <a:pt x="1582804" y="208988"/>
                  <a:pt x="1290161" y="257331"/>
                  <a:pt x="958240" y="257331"/>
                </a:cubicBezTo>
                <a:cubicBezTo>
                  <a:pt x="593127" y="257331"/>
                  <a:pt x="275541" y="198836"/>
                  <a:pt x="112705" y="112668"/>
                </a:cubicBezTo>
                <a:lnTo>
                  <a:pt x="95126" y="102178"/>
                </a:lnTo>
                <a:lnTo>
                  <a:pt x="11890" y="28534"/>
                </a:lnTo>
                <a:lnTo>
                  <a:pt x="1611" y="917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9" name="Forme libre 178"/>
          <p:cNvSpPr/>
          <p:nvPr/>
        </p:nvSpPr>
        <p:spPr>
          <a:xfrm>
            <a:off x="2405063" y="1739449"/>
            <a:ext cx="1922462" cy="296863"/>
          </a:xfrm>
          <a:custGeom>
            <a:avLst/>
            <a:gdLst>
              <a:gd name="connsiteX0" fmla="*/ 961594 w 1923188"/>
              <a:gd name="connsiteY0" fmla="*/ 0 h 295513"/>
              <a:gd name="connsiteX1" fmla="*/ 1923188 w 1923188"/>
              <a:gd name="connsiteY1" fmla="*/ 276422 h 295513"/>
              <a:gd name="connsiteX2" fmla="*/ 1919835 w 1923188"/>
              <a:gd name="connsiteY2" fmla="*/ 295513 h 295513"/>
              <a:gd name="connsiteX3" fmla="*/ 3354 w 1923188"/>
              <a:gd name="connsiteY3" fmla="*/ 295513 h 295513"/>
              <a:gd name="connsiteX4" fmla="*/ 0 w 1923188"/>
              <a:gd name="connsiteY4" fmla="*/ 276422 h 295513"/>
              <a:gd name="connsiteX5" fmla="*/ 961594 w 1923188"/>
              <a:gd name="connsiteY5" fmla="*/ 0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3188" h="295513">
                <a:moveTo>
                  <a:pt x="961594" y="0"/>
                </a:moveTo>
                <a:cubicBezTo>
                  <a:pt x="1492668" y="0"/>
                  <a:pt x="1923188" y="123758"/>
                  <a:pt x="1923188" y="276422"/>
                </a:cubicBezTo>
                <a:lnTo>
                  <a:pt x="1919835" y="295513"/>
                </a:lnTo>
                <a:lnTo>
                  <a:pt x="3354" y="295513"/>
                </a:lnTo>
                <a:lnTo>
                  <a:pt x="0" y="276422"/>
                </a:lnTo>
                <a:cubicBezTo>
                  <a:pt x="0" y="123758"/>
                  <a:pt x="430520" y="0"/>
                  <a:pt x="961594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0" name="Forme libre 179"/>
          <p:cNvSpPr/>
          <p:nvPr/>
        </p:nvSpPr>
        <p:spPr>
          <a:xfrm>
            <a:off x="2387600" y="2036312"/>
            <a:ext cx="31750" cy="28575"/>
          </a:xfrm>
          <a:custGeom>
            <a:avLst/>
            <a:gdLst>
              <a:gd name="connsiteX0" fmla="*/ 0 w 32250"/>
              <a:gd name="connsiteY0" fmla="*/ 0 h 28534"/>
              <a:gd name="connsiteX1" fmla="*/ 20360 w 32250"/>
              <a:gd name="connsiteY1" fmla="*/ 0 h 28534"/>
              <a:gd name="connsiteX2" fmla="*/ 21971 w 32250"/>
              <a:gd name="connsiteY2" fmla="*/ 9172 h 28534"/>
              <a:gd name="connsiteX3" fmla="*/ 32250 w 32250"/>
              <a:gd name="connsiteY3" fmla="*/ 28534 h 28534"/>
              <a:gd name="connsiteX4" fmla="*/ 0 w 32250"/>
              <a:gd name="connsiteY4" fmla="*/ 0 h 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0" h="28534">
                <a:moveTo>
                  <a:pt x="0" y="0"/>
                </a:moveTo>
                <a:lnTo>
                  <a:pt x="20360" y="0"/>
                </a:lnTo>
                <a:lnTo>
                  <a:pt x="21971" y="9172"/>
                </a:lnTo>
                <a:lnTo>
                  <a:pt x="32250" y="285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1" name="Forme libre 180"/>
          <p:cNvSpPr/>
          <p:nvPr/>
        </p:nvSpPr>
        <p:spPr>
          <a:xfrm>
            <a:off x="4187825" y="2039487"/>
            <a:ext cx="136525" cy="120650"/>
          </a:xfrm>
          <a:custGeom>
            <a:avLst/>
            <a:gdLst>
              <a:gd name="connsiteX0" fmla="*/ 136345 w 136345"/>
              <a:gd name="connsiteY0" fmla="*/ 0 h 120633"/>
              <a:gd name="connsiteX1" fmla="*/ 135351 w 136345"/>
              <a:gd name="connsiteY1" fmla="*/ 5659 h 120633"/>
              <a:gd name="connsiteX2" fmla="*/ 24257 w 136345"/>
              <a:gd name="connsiteY2" fmla="*/ 109155 h 120633"/>
              <a:gd name="connsiteX3" fmla="*/ 0 w 136345"/>
              <a:gd name="connsiteY3" fmla="*/ 120633 h 120633"/>
              <a:gd name="connsiteX4" fmla="*/ 136345 w 136345"/>
              <a:gd name="connsiteY4" fmla="*/ 0 h 12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45" h="120633">
                <a:moveTo>
                  <a:pt x="136345" y="0"/>
                </a:moveTo>
                <a:lnTo>
                  <a:pt x="135351" y="5659"/>
                </a:lnTo>
                <a:cubicBezTo>
                  <a:pt x="122220" y="42829"/>
                  <a:pt x="83470" y="77822"/>
                  <a:pt x="24257" y="109155"/>
                </a:cubicBezTo>
                <a:lnTo>
                  <a:pt x="0" y="120633"/>
                </a:lnTo>
                <a:lnTo>
                  <a:pt x="136345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2" name="Forme libre 181"/>
          <p:cNvSpPr/>
          <p:nvPr/>
        </p:nvSpPr>
        <p:spPr>
          <a:xfrm>
            <a:off x="2419350" y="2064887"/>
            <a:ext cx="84138" cy="73025"/>
          </a:xfrm>
          <a:custGeom>
            <a:avLst/>
            <a:gdLst>
              <a:gd name="connsiteX0" fmla="*/ 0 w 83236"/>
              <a:gd name="connsiteY0" fmla="*/ 0 h 73644"/>
              <a:gd name="connsiteX1" fmla="*/ 83236 w 83236"/>
              <a:gd name="connsiteY1" fmla="*/ 73644 h 73644"/>
              <a:gd name="connsiteX2" fmla="*/ 60323 w 83236"/>
              <a:gd name="connsiteY2" fmla="*/ 59971 h 73644"/>
              <a:gd name="connsiteX3" fmla="*/ 4292 w 83236"/>
              <a:gd name="connsiteY3" fmla="*/ 8084 h 73644"/>
              <a:gd name="connsiteX4" fmla="*/ 0 w 83236"/>
              <a:gd name="connsiteY4" fmla="*/ 0 h 7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36" h="73644">
                <a:moveTo>
                  <a:pt x="0" y="0"/>
                </a:moveTo>
                <a:lnTo>
                  <a:pt x="83236" y="73644"/>
                </a:lnTo>
                <a:lnTo>
                  <a:pt x="60323" y="59971"/>
                </a:lnTo>
                <a:cubicBezTo>
                  <a:pt x="35993" y="43436"/>
                  <a:pt x="17102" y="26078"/>
                  <a:pt x="4292" y="8084"/>
                </a:cubicBez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3" name="Cube 182"/>
          <p:cNvSpPr/>
          <p:nvPr/>
        </p:nvSpPr>
        <p:spPr>
          <a:xfrm rot="19299446">
            <a:off x="2668588" y="1817237"/>
            <a:ext cx="546100" cy="522287"/>
          </a:xfrm>
          <a:prstGeom prst="cube">
            <a:avLst/>
          </a:prstGeom>
          <a:solidFill>
            <a:srgbClr val="A8845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4" name="Cube 183"/>
          <p:cNvSpPr/>
          <p:nvPr/>
        </p:nvSpPr>
        <p:spPr>
          <a:xfrm rot="14510165">
            <a:off x="3447257" y="1840255"/>
            <a:ext cx="546100" cy="522287"/>
          </a:xfrm>
          <a:prstGeom prst="cube">
            <a:avLst/>
          </a:prstGeom>
          <a:solidFill>
            <a:srgbClr val="A8845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3094038" y="2001387"/>
            <a:ext cx="546100" cy="522287"/>
          </a:xfrm>
          <a:prstGeom prst="cube">
            <a:avLst/>
          </a:prstGeom>
          <a:solidFill>
            <a:srgbClr val="A8845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6" name="Cube 185"/>
          <p:cNvSpPr/>
          <p:nvPr/>
        </p:nvSpPr>
        <p:spPr>
          <a:xfrm rot="3880053">
            <a:off x="3102769" y="2025993"/>
            <a:ext cx="546100" cy="522288"/>
          </a:xfrm>
          <a:prstGeom prst="cube">
            <a:avLst/>
          </a:prstGeom>
          <a:solidFill>
            <a:srgbClr val="A8845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7" name="Forme libre 186"/>
          <p:cNvSpPr/>
          <p:nvPr/>
        </p:nvSpPr>
        <p:spPr>
          <a:xfrm>
            <a:off x="2503488" y="2137912"/>
            <a:ext cx="1684337" cy="755650"/>
          </a:xfrm>
          <a:custGeom>
            <a:avLst/>
            <a:gdLst>
              <a:gd name="connsiteX0" fmla="*/ 0 w 1684392"/>
              <a:gd name="connsiteY0" fmla="*/ 0 h 756129"/>
              <a:gd name="connsiteX1" fmla="*/ 17579 w 1684392"/>
              <a:gd name="connsiteY1" fmla="*/ 10490 h 756129"/>
              <a:gd name="connsiteX2" fmla="*/ 863114 w 1684392"/>
              <a:gd name="connsiteY2" fmla="*/ 155153 h 756129"/>
              <a:gd name="connsiteX3" fmla="*/ 1660483 w 1684392"/>
              <a:gd name="connsiteY3" fmla="*/ 33281 h 756129"/>
              <a:gd name="connsiteX4" fmla="*/ 1684392 w 1684392"/>
              <a:gd name="connsiteY4" fmla="*/ 21968 h 756129"/>
              <a:gd name="connsiteX5" fmla="*/ 854610 w 1684392"/>
              <a:gd name="connsiteY5" fmla="*/ 756129 h 756129"/>
              <a:gd name="connsiteX6" fmla="*/ 0 w 1684392"/>
              <a:gd name="connsiteY6" fmla="*/ 0 h 7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392" h="756129">
                <a:moveTo>
                  <a:pt x="0" y="0"/>
                </a:moveTo>
                <a:lnTo>
                  <a:pt x="17579" y="10490"/>
                </a:lnTo>
                <a:cubicBezTo>
                  <a:pt x="180415" y="96658"/>
                  <a:pt x="498001" y="155153"/>
                  <a:pt x="863114" y="155153"/>
                </a:cubicBezTo>
                <a:cubicBezTo>
                  <a:pt x="1195035" y="155153"/>
                  <a:pt x="1487678" y="106810"/>
                  <a:pt x="1660483" y="33281"/>
                </a:cubicBezTo>
                <a:lnTo>
                  <a:pt x="1684392" y="21968"/>
                </a:lnTo>
                <a:lnTo>
                  <a:pt x="854610" y="7561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3287" name="Groupe 187"/>
          <p:cNvGrpSpPr>
            <a:grpSpLocks/>
          </p:cNvGrpSpPr>
          <p:nvPr/>
        </p:nvGrpSpPr>
        <p:grpSpPr bwMode="auto">
          <a:xfrm>
            <a:off x="2963863" y="3187249"/>
            <a:ext cx="830262" cy="741363"/>
            <a:chOff x="5590380" y="8749701"/>
            <a:chExt cx="830210" cy="740855"/>
          </a:xfrm>
        </p:grpSpPr>
        <p:grpSp>
          <p:nvGrpSpPr>
            <p:cNvPr id="53310" name="Groupe 188"/>
            <p:cNvGrpSpPr>
              <a:grpSpLocks/>
            </p:cNvGrpSpPr>
            <p:nvPr/>
          </p:nvGrpSpPr>
          <p:grpSpPr bwMode="auto">
            <a:xfrm>
              <a:off x="5604821" y="8761169"/>
              <a:ext cx="815769" cy="729387"/>
              <a:chOff x="1387461" y="8427584"/>
              <a:chExt cx="647217" cy="578683"/>
            </a:xfrm>
          </p:grpSpPr>
          <p:sp>
            <p:nvSpPr>
              <p:cNvPr id="191" name="Cube 190"/>
              <p:cNvSpPr/>
              <p:nvPr/>
            </p:nvSpPr>
            <p:spPr>
              <a:xfrm>
                <a:off x="1387338" y="8427296"/>
                <a:ext cx="647340" cy="578971"/>
              </a:xfrm>
              <a:prstGeom prst="cub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2" name="Cube 191"/>
              <p:cNvSpPr/>
              <p:nvPr/>
            </p:nvSpPr>
            <p:spPr>
              <a:xfrm>
                <a:off x="1387338" y="8427296"/>
                <a:ext cx="644821" cy="504711"/>
              </a:xfrm>
              <a:prstGeom prst="cube">
                <a:avLst>
                  <a:gd name="adj" fmla="val 27663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90" name="Cube 189"/>
            <p:cNvSpPr/>
            <p:nvPr/>
          </p:nvSpPr>
          <p:spPr>
            <a:xfrm>
              <a:off x="5590380" y="8749701"/>
              <a:ext cx="815924" cy="729750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3288" name="Groupe 192"/>
          <p:cNvGrpSpPr>
            <a:grpSpLocks/>
          </p:cNvGrpSpPr>
          <p:nvPr/>
        </p:nvGrpSpPr>
        <p:grpSpPr bwMode="auto">
          <a:xfrm>
            <a:off x="3327400" y="3076124"/>
            <a:ext cx="115888" cy="198438"/>
            <a:chOff x="4001522" y="7230440"/>
            <a:chExt cx="302311" cy="604016"/>
          </a:xfrm>
        </p:grpSpPr>
        <p:sp>
          <p:nvSpPr>
            <p:cNvPr id="194" name="Triangle isocèle 193"/>
            <p:cNvSpPr/>
            <p:nvPr/>
          </p:nvSpPr>
          <p:spPr>
            <a:xfrm>
              <a:off x="4001522" y="7230440"/>
              <a:ext cx="302311" cy="463883"/>
            </a:xfrm>
            <a:prstGeom prst="triangl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5" name="Ellipse 194"/>
            <p:cNvSpPr/>
            <p:nvPr/>
          </p:nvSpPr>
          <p:spPr>
            <a:xfrm>
              <a:off x="4001522" y="7563858"/>
              <a:ext cx="302311" cy="270598"/>
            </a:xfrm>
            <a:prstGeom prst="ellips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3289" name="Groupe 195"/>
          <p:cNvGrpSpPr>
            <a:grpSpLocks/>
          </p:cNvGrpSpPr>
          <p:nvPr/>
        </p:nvGrpSpPr>
        <p:grpSpPr bwMode="auto">
          <a:xfrm>
            <a:off x="3333750" y="3420612"/>
            <a:ext cx="117475" cy="198437"/>
            <a:chOff x="4001522" y="7230440"/>
            <a:chExt cx="302311" cy="604016"/>
          </a:xfrm>
        </p:grpSpPr>
        <p:sp>
          <p:nvSpPr>
            <p:cNvPr id="197" name="Triangle isocèle 196"/>
            <p:cNvSpPr/>
            <p:nvPr/>
          </p:nvSpPr>
          <p:spPr>
            <a:xfrm>
              <a:off x="4001522" y="7230440"/>
              <a:ext cx="302311" cy="463885"/>
            </a:xfrm>
            <a:prstGeom prst="triangl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8" name="Ellipse 197"/>
            <p:cNvSpPr/>
            <p:nvPr/>
          </p:nvSpPr>
          <p:spPr>
            <a:xfrm>
              <a:off x="4001522" y="7563856"/>
              <a:ext cx="302311" cy="270600"/>
            </a:xfrm>
            <a:prstGeom prst="ellips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3290" name="Groupe 198"/>
          <p:cNvGrpSpPr>
            <a:grpSpLocks/>
          </p:cNvGrpSpPr>
          <p:nvPr/>
        </p:nvGrpSpPr>
        <p:grpSpPr bwMode="auto">
          <a:xfrm>
            <a:off x="3333750" y="3709537"/>
            <a:ext cx="117475" cy="198437"/>
            <a:chOff x="4001522" y="7230440"/>
            <a:chExt cx="302311" cy="604016"/>
          </a:xfrm>
        </p:grpSpPr>
        <p:sp>
          <p:nvSpPr>
            <p:cNvPr id="200" name="Triangle isocèle 199"/>
            <p:cNvSpPr/>
            <p:nvPr/>
          </p:nvSpPr>
          <p:spPr>
            <a:xfrm>
              <a:off x="4001522" y="7230440"/>
              <a:ext cx="302311" cy="463885"/>
            </a:xfrm>
            <a:prstGeom prst="triangl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01" name="Ellipse 200"/>
            <p:cNvSpPr/>
            <p:nvPr/>
          </p:nvSpPr>
          <p:spPr>
            <a:xfrm>
              <a:off x="4001522" y="7563856"/>
              <a:ext cx="302311" cy="270600"/>
            </a:xfrm>
            <a:prstGeom prst="ellips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02" name="Parallélogramme 201"/>
          <p:cNvSpPr/>
          <p:nvPr/>
        </p:nvSpPr>
        <p:spPr>
          <a:xfrm rot="8178505">
            <a:off x="5732463" y="3825424"/>
            <a:ext cx="925512" cy="304800"/>
          </a:xfrm>
          <a:prstGeom prst="parallelogram">
            <a:avLst>
              <a:gd name="adj" fmla="val 94142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3" name="Parallélogramme 202"/>
          <p:cNvSpPr/>
          <p:nvPr/>
        </p:nvSpPr>
        <p:spPr>
          <a:xfrm rot="16200000" flipH="1">
            <a:off x="-164306" y="4793006"/>
            <a:ext cx="1023937" cy="463550"/>
          </a:xfrm>
          <a:prstGeom prst="parallelogram">
            <a:avLst>
              <a:gd name="adj" fmla="val 102877"/>
            </a:avLst>
          </a:prstGeom>
          <a:solidFill>
            <a:sysClr val="window" lastClr="FFFFFF">
              <a:lumMod val="95000"/>
              <a:alpha val="30196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7" name="Parallélogramme 206"/>
          <p:cNvSpPr/>
          <p:nvPr/>
        </p:nvSpPr>
        <p:spPr>
          <a:xfrm rot="16200000" flipH="1">
            <a:off x="4431506" y="4785068"/>
            <a:ext cx="1023938" cy="463550"/>
          </a:xfrm>
          <a:prstGeom prst="parallelogram">
            <a:avLst>
              <a:gd name="adj" fmla="val 102877"/>
            </a:avLst>
          </a:prstGeom>
          <a:solidFill>
            <a:sysClr val="window" lastClr="FFFFFF">
              <a:lumMod val="95000"/>
              <a:alpha val="30196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8" name="Cube 207"/>
          <p:cNvSpPr/>
          <p:nvPr/>
        </p:nvSpPr>
        <p:spPr>
          <a:xfrm>
            <a:off x="3597275" y="5227187"/>
            <a:ext cx="646113" cy="579437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9" name="Cube 208"/>
          <p:cNvSpPr/>
          <p:nvPr/>
        </p:nvSpPr>
        <p:spPr>
          <a:xfrm>
            <a:off x="5222875" y="5236712"/>
            <a:ext cx="647700" cy="577850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0" name="Cube 209"/>
          <p:cNvSpPr/>
          <p:nvPr/>
        </p:nvSpPr>
        <p:spPr>
          <a:xfrm>
            <a:off x="4535488" y="5482774"/>
            <a:ext cx="327025" cy="301625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5" name="ZoneTexte 214"/>
          <p:cNvSpPr txBox="1"/>
          <p:nvPr/>
        </p:nvSpPr>
        <p:spPr>
          <a:xfrm>
            <a:off x="4038600" y="2406199"/>
            <a:ext cx="968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prstClr val="black"/>
                </a:solidFill>
              </a:rPr>
              <a:t>RDF</a:t>
            </a:r>
          </a:p>
          <a:p>
            <a:pPr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216" name="ZoneTexte 215"/>
          <p:cNvSpPr txBox="1"/>
          <p:nvPr/>
        </p:nvSpPr>
        <p:spPr>
          <a:xfrm>
            <a:off x="6176963" y="4450899"/>
            <a:ext cx="31146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  <a:cs typeface="+mn-cs"/>
              </a:rPr>
              <a:t>Sélection de la BDD RDF en fonction de vos critères</a:t>
            </a:r>
            <a:endParaRPr lang="fr-FR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" name="Ellipse 216"/>
          <p:cNvSpPr/>
          <p:nvPr/>
        </p:nvSpPr>
        <p:spPr>
          <a:xfrm flipH="1">
            <a:off x="5651500" y="4633462"/>
            <a:ext cx="468313" cy="525462"/>
          </a:xfrm>
          <a:prstGeom prst="ellipse">
            <a:avLst/>
          </a:prstGeom>
          <a:solidFill>
            <a:srgbClr val="EF7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900" b="1" kern="0" dirty="0">
                <a:solidFill>
                  <a:prstClr val="white"/>
                </a:solidFill>
                <a:latin typeface="Calibri"/>
                <a:cs typeface="+mn-cs"/>
              </a:rPr>
              <a:t>2</a:t>
            </a:r>
          </a:p>
        </p:txBody>
      </p:sp>
      <p:cxnSp>
        <p:nvCxnSpPr>
          <p:cNvPr id="53301" name="Connecteur droit 222"/>
          <p:cNvCxnSpPr>
            <a:cxnSpLocks noChangeShapeType="1"/>
          </p:cNvCxnSpPr>
          <p:nvPr/>
        </p:nvCxnSpPr>
        <p:spPr bwMode="auto">
          <a:xfrm flipV="1">
            <a:off x="4164013" y="3546024"/>
            <a:ext cx="538162" cy="476250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4" name="Cube 223"/>
          <p:cNvSpPr/>
          <p:nvPr/>
        </p:nvSpPr>
        <p:spPr>
          <a:xfrm>
            <a:off x="4068763" y="3279324"/>
            <a:ext cx="647700" cy="577850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0" name="Cube 149"/>
          <p:cNvSpPr/>
          <p:nvPr/>
        </p:nvSpPr>
        <p:spPr>
          <a:xfrm flipH="1">
            <a:off x="6737350" y="3773037"/>
            <a:ext cx="646113" cy="577850"/>
          </a:xfrm>
          <a:prstGeom prst="cube">
            <a:avLst/>
          </a:prstGeom>
          <a:solidFill>
            <a:srgbClr val="A8845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1" name="Espace réservé de la date 3"/>
          <p:cNvSpPr txBox="1">
            <a:spLocks/>
          </p:cNvSpPr>
          <p:nvPr/>
        </p:nvSpPr>
        <p:spPr bwMode="white">
          <a:xfrm>
            <a:off x="6578600" y="6475186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10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05336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10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73599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21</a:t>
            </a:fld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4829958" y="1425057"/>
            <a:ext cx="3788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  <a:cs typeface="+mn-cs"/>
              </a:rPr>
              <a:t>Sélection des données qui ont vocation à être partagées via le Web </a:t>
            </a:r>
            <a:endParaRPr lang="fr-FR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7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883948" y="518902"/>
            <a:ext cx="7356082" cy="1079500"/>
          </a:xfrm>
        </p:spPr>
        <p:txBody>
          <a:bodyPr/>
          <a:lstStyle/>
          <a:p>
            <a:r>
              <a:rPr lang="fr-FR" altLang="fr-FR" sz="3600" dirty="0"/>
              <a:t>Phase 2: déployer vos données</a:t>
            </a:r>
            <a:br>
              <a:rPr lang="fr-FR" altLang="fr-FR" sz="3600" dirty="0"/>
            </a:br>
            <a:r>
              <a:rPr lang="fr-FR" altLang="fr-FR" b="0" dirty="0"/>
              <a:t>Automatiser </a:t>
            </a:r>
            <a:r>
              <a:rPr lang="fr-FR" altLang="fr-FR" b="0" dirty="0" smtClean="0"/>
              <a:t>la migration des données RDF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sz="3600" dirty="0" smtClean="0"/>
          </a:p>
        </p:txBody>
      </p:sp>
      <p:sp>
        <p:nvSpPr>
          <p:cNvPr id="5427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sp>
        <p:nvSpPr>
          <p:cNvPr id="203" name="Parallélogramme 202"/>
          <p:cNvSpPr/>
          <p:nvPr/>
        </p:nvSpPr>
        <p:spPr>
          <a:xfrm rot="16200000" flipH="1">
            <a:off x="-164306" y="4923632"/>
            <a:ext cx="1023937" cy="463550"/>
          </a:xfrm>
          <a:prstGeom prst="parallelogram">
            <a:avLst>
              <a:gd name="adj" fmla="val 102877"/>
            </a:avLst>
          </a:prstGeom>
          <a:solidFill>
            <a:sysClr val="window" lastClr="FFFFFF">
              <a:lumMod val="95000"/>
              <a:alpha val="30196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7" name="Parallélogramme 206"/>
          <p:cNvSpPr/>
          <p:nvPr/>
        </p:nvSpPr>
        <p:spPr>
          <a:xfrm rot="16200000" flipH="1">
            <a:off x="4431506" y="4915694"/>
            <a:ext cx="1023938" cy="463550"/>
          </a:xfrm>
          <a:prstGeom prst="parallelogram">
            <a:avLst>
              <a:gd name="adj" fmla="val 102877"/>
            </a:avLst>
          </a:prstGeom>
          <a:solidFill>
            <a:sysClr val="window" lastClr="FFFFFF">
              <a:lumMod val="95000"/>
              <a:alpha val="30196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9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54278" name="Groupe 2"/>
          <p:cNvGrpSpPr>
            <a:grpSpLocks/>
          </p:cNvGrpSpPr>
          <p:nvPr/>
        </p:nvGrpSpPr>
        <p:grpSpPr bwMode="auto">
          <a:xfrm>
            <a:off x="-44450" y="3716338"/>
            <a:ext cx="6751638" cy="2644775"/>
            <a:chOff x="-92266" y="1870860"/>
            <a:chExt cx="6750840" cy="2644135"/>
          </a:xfrm>
        </p:grpSpPr>
        <p:sp>
          <p:nvSpPr>
            <p:cNvPr id="148" name="Cylindre 147"/>
            <p:cNvSpPr/>
            <p:nvPr/>
          </p:nvSpPr>
          <p:spPr>
            <a:xfrm>
              <a:off x="3295059" y="2815193"/>
              <a:ext cx="160319" cy="407889"/>
            </a:xfrm>
            <a:prstGeom prst="can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 rot="10800000">
              <a:off x="-46233" y="4084886"/>
              <a:ext cx="6031787" cy="43010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52" name="Parallélogramme 151"/>
            <p:cNvSpPr/>
            <p:nvPr/>
          </p:nvSpPr>
          <p:spPr>
            <a:xfrm>
              <a:off x="-92266" y="3676998"/>
              <a:ext cx="6490521" cy="472961"/>
            </a:xfrm>
            <a:prstGeom prst="parallelogram">
              <a:avLst>
                <a:gd name="adj" fmla="val 101749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cxnSp>
          <p:nvCxnSpPr>
            <p:cNvPr id="54291" name="Connecteur droit 152"/>
            <p:cNvCxnSpPr>
              <a:cxnSpLocks noChangeShapeType="1"/>
            </p:cNvCxnSpPr>
            <p:nvPr/>
          </p:nvCxnSpPr>
          <p:spPr bwMode="auto">
            <a:xfrm flipV="1">
              <a:off x="2517454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Connecteur droit 153"/>
            <p:cNvCxnSpPr>
              <a:cxnSpLocks noChangeShapeType="1"/>
            </p:cNvCxnSpPr>
            <p:nvPr/>
          </p:nvCxnSpPr>
          <p:spPr bwMode="auto">
            <a:xfrm flipV="1">
              <a:off x="900753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3" name="Connecteur droit 154"/>
            <p:cNvCxnSpPr>
              <a:cxnSpLocks noChangeShapeType="1"/>
            </p:cNvCxnSpPr>
            <p:nvPr/>
          </p:nvCxnSpPr>
          <p:spPr bwMode="auto">
            <a:xfrm flipV="1">
              <a:off x="3757424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Connecteur droit 155"/>
            <p:cNvCxnSpPr>
              <a:cxnSpLocks noChangeShapeType="1"/>
            </p:cNvCxnSpPr>
            <p:nvPr/>
          </p:nvCxnSpPr>
          <p:spPr bwMode="auto">
            <a:xfrm flipV="1">
              <a:off x="1727399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Connecteur droit 156"/>
            <p:cNvCxnSpPr>
              <a:cxnSpLocks noChangeShapeType="1"/>
            </p:cNvCxnSpPr>
            <p:nvPr/>
          </p:nvCxnSpPr>
          <p:spPr bwMode="auto">
            <a:xfrm flipV="1">
              <a:off x="74107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Connecteur droit 157"/>
            <p:cNvCxnSpPr>
              <a:cxnSpLocks noChangeShapeType="1"/>
            </p:cNvCxnSpPr>
            <p:nvPr/>
          </p:nvCxnSpPr>
          <p:spPr bwMode="auto">
            <a:xfrm flipV="1">
              <a:off x="5447307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7" name="Connecteur droit 158"/>
            <p:cNvCxnSpPr>
              <a:cxnSpLocks noChangeShapeType="1"/>
            </p:cNvCxnSpPr>
            <p:nvPr/>
          </p:nvCxnSpPr>
          <p:spPr bwMode="auto">
            <a:xfrm flipV="1">
              <a:off x="487430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8" name="Connecteur droit 159"/>
            <p:cNvCxnSpPr>
              <a:cxnSpLocks noChangeShapeType="1"/>
            </p:cNvCxnSpPr>
            <p:nvPr/>
          </p:nvCxnSpPr>
          <p:spPr bwMode="auto">
            <a:xfrm flipV="1">
              <a:off x="3344101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9" name="Connecteur droit 160"/>
            <p:cNvCxnSpPr>
              <a:cxnSpLocks noChangeShapeType="1"/>
            </p:cNvCxnSpPr>
            <p:nvPr/>
          </p:nvCxnSpPr>
          <p:spPr bwMode="auto">
            <a:xfrm flipV="1">
              <a:off x="1314076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0" name="Connecteur droit 161"/>
            <p:cNvCxnSpPr>
              <a:cxnSpLocks noChangeShapeType="1"/>
            </p:cNvCxnSpPr>
            <p:nvPr/>
          </p:nvCxnSpPr>
          <p:spPr bwMode="auto">
            <a:xfrm flipV="1">
              <a:off x="5033984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1" name="Connecteur droit 162"/>
            <p:cNvCxnSpPr>
              <a:cxnSpLocks noChangeShapeType="1"/>
            </p:cNvCxnSpPr>
            <p:nvPr/>
          </p:nvCxnSpPr>
          <p:spPr bwMode="auto">
            <a:xfrm flipV="1">
              <a:off x="2140722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2" name="Connecteur droit 163"/>
            <p:cNvCxnSpPr>
              <a:cxnSpLocks noChangeShapeType="1"/>
            </p:cNvCxnSpPr>
            <p:nvPr/>
          </p:nvCxnSpPr>
          <p:spPr bwMode="auto">
            <a:xfrm flipV="1">
              <a:off x="2930777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3" name="Connecteur droit 164"/>
            <p:cNvCxnSpPr>
              <a:cxnSpLocks noChangeShapeType="1"/>
            </p:cNvCxnSpPr>
            <p:nvPr/>
          </p:nvCxnSpPr>
          <p:spPr bwMode="auto">
            <a:xfrm flipV="1">
              <a:off x="4620661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4" name="Connecteur droit 165"/>
            <p:cNvCxnSpPr>
              <a:cxnSpLocks noChangeShapeType="1"/>
            </p:cNvCxnSpPr>
            <p:nvPr/>
          </p:nvCxnSpPr>
          <p:spPr bwMode="auto">
            <a:xfrm flipV="1">
              <a:off x="5860630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Cube 166"/>
            <p:cNvSpPr/>
            <p:nvPr/>
          </p:nvSpPr>
          <p:spPr>
            <a:xfrm>
              <a:off x="5063325" y="3154836"/>
              <a:ext cx="1046039" cy="861804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54306" name="Groupe 167"/>
            <p:cNvGrpSpPr>
              <a:grpSpLocks/>
            </p:cNvGrpSpPr>
            <p:nvPr/>
          </p:nvGrpSpPr>
          <p:grpSpPr bwMode="auto">
            <a:xfrm>
              <a:off x="299470" y="3165479"/>
              <a:ext cx="960557" cy="873103"/>
              <a:chOff x="4938631" y="7033133"/>
              <a:chExt cx="647217" cy="588291"/>
            </a:xfrm>
          </p:grpSpPr>
          <p:grpSp>
            <p:nvGrpSpPr>
              <p:cNvPr id="54340" name="Groupe 168"/>
              <p:cNvGrpSpPr>
                <a:grpSpLocks/>
              </p:cNvGrpSpPr>
              <p:nvPr/>
            </p:nvGrpSpPr>
            <p:grpSpPr bwMode="auto">
              <a:xfrm>
                <a:off x="4938631" y="7042741"/>
                <a:ext cx="647217" cy="578683"/>
                <a:chOff x="1387461" y="8427584"/>
                <a:chExt cx="647217" cy="578683"/>
              </a:xfrm>
            </p:grpSpPr>
            <p:sp>
              <p:nvSpPr>
                <p:cNvPr id="171" name="Cube 170"/>
                <p:cNvSpPr/>
                <p:nvPr/>
              </p:nvSpPr>
              <p:spPr>
                <a:xfrm>
                  <a:off x="1387684" y="8427915"/>
                  <a:ext cx="647059" cy="578540"/>
                </a:xfrm>
                <a:prstGeom prst="cube">
                  <a:avLst/>
                </a:prstGeom>
                <a:solidFill>
                  <a:srgbClr val="A8845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147511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9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2" name="Cube 171"/>
                <p:cNvSpPr/>
                <p:nvPr/>
              </p:nvSpPr>
              <p:spPr>
                <a:xfrm>
                  <a:off x="1387684" y="8427915"/>
                  <a:ext cx="643851" cy="358245"/>
                </a:xfrm>
                <a:prstGeom prst="cube">
                  <a:avLst>
                    <a:gd name="adj" fmla="val 40277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147511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9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70" name="Cube 169"/>
              <p:cNvSpPr/>
              <p:nvPr/>
            </p:nvSpPr>
            <p:spPr>
              <a:xfrm>
                <a:off x="4938854" y="7033448"/>
                <a:ext cx="647059" cy="578539"/>
              </a:xfrm>
              <a:prstGeom prst="cube">
                <a:avLst/>
              </a:prstGeom>
              <a:solidFill>
                <a:srgbClr val="A8845C">
                  <a:alpha val="50196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54307" name="Groupe 172"/>
            <p:cNvGrpSpPr>
              <a:grpSpLocks/>
            </p:cNvGrpSpPr>
            <p:nvPr/>
          </p:nvGrpSpPr>
          <p:grpSpPr bwMode="auto">
            <a:xfrm>
              <a:off x="1686943" y="3306092"/>
              <a:ext cx="815769" cy="741497"/>
              <a:chOff x="4938631" y="7033133"/>
              <a:chExt cx="647217" cy="588291"/>
            </a:xfrm>
          </p:grpSpPr>
          <p:grpSp>
            <p:nvGrpSpPr>
              <p:cNvPr id="54336" name="Groupe 173"/>
              <p:cNvGrpSpPr>
                <a:grpSpLocks/>
              </p:cNvGrpSpPr>
              <p:nvPr/>
            </p:nvGrpSpPr>
            <p:grpSpPr bwMode="auto">
              <a:xfrm>
                <a:off x="4938631" y="7042741"/>
                <a:ext cx="647217" cy="578683"/>
                <a:chOff x="1387461" y="8427584"/>
                <a:chExt cx="647217" cy="578683"/>
              </a:xfrm>
            </p:grpSpPr>
            <p:sp>
              <p:nvSpPr>
                <p:cNvPr id="176" name="Cube 175"/>
                <p:cNvSpPr/>
                <p:nvPr/>
              </p:nvSpPr>
              <p:spPr>
                <a:xfrm>
                  <a:off x="1387595" y="8427670"/>
                  <a:ext cx="647304" cy="577968"/>
                </a:xfrm>
                <a:prstGeom prst="cube">
                  <a:avLst/>
                </a:prstGeom>
                <a:solidFill>
                  <a:srgbClr val="A8845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147511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9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77" name="Cube 176"/>
                <p:cNvSpPr/>
                <p:nvPr/>
              </p:nvSpPr>
              <p:spPr>
                <a:xfrm>
                  <a:off x="1387595" y="8427670"/>
                  <a:ext cx="644786" cy="357610"/>
                </a:xfrm>
                <a:prstGeom prst="cube">
                  <a:avLst>
                    <a:gd name="adj" fmla="val 40277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147511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9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75" name="Cube 174"/>
              <p:cNvSpPr/>
              <p:nvPr/>
            </p:nvSpPr>
            <p:spPr>
              <a:xfrm>
                <a:off x="4938765" y="7032753"/>
                <a:ext cx="647304" cy="577968"/>
              </a:xfrm>
              <a:prstGeom prst="cube">
                <a:avLst/>
              </a:prstGeom>
              <a:solidFill>
                <a:srgbClr val="A8845C">
                  <a:alpha val="50196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78" name="Forme libre 177"/>
            <p:cNvSpPr/>
            <p:nvPr/>
          </p:nvSpPr>
          <p:spPr>
            <a:xfrm>
              <a:off x="2407751" y="2166064"/>
              <a:ext cx="1915886" cy="257113"/>
            </a:xfrm>
            <a:custGeom>
              <a:avLst/>
              <a:gdLst>
                <a:gd name="connsiteX0" fmla="*/ 0 w 1916481"/>
                <a:gd name="connsiteY0" fmla="*/ 0 h 257331"/>
                <a:gd name="connsiteX1" fmla="*/ 1916481 w 1916481"/>
                <a:gd name="connsiteY1" fmla="*/ 0 h 257331"/>
                <a:gd name="connsiteX2" fmla="*/ 1915863 w 1916481"/>
                <a:gd name="connsiteY2" fmla="*/ 3513 h 257331"/>
                <a:gd name="connsiteX3" fmla="*/ 1779518 w 1916481"/>
                <a:gd name="connsiteY3" fmla="*/ 124146 h 257331"/>
                <a:gd name="connsiteX4" fmla="*/ 1755609 w 1916481"/>
                <a:gd name="connsiteY4" fmla="*/ 135459 h 257331"/>
                <a:gd name="connsiteX5" fmla="*/ 958240 w 1916481"/>
                <a:gd name="connsiteY5" fmla="*/ 257331 h 257331"/>
                <a:gd name="connsiteX6" fmla="*/ 112705 w 1916481"/>
                <a:gd name="connsiteY6" fmla="*/ 112668 h 257331"/>
                <a:gd name="connsiteX7" fmla="*/ 95126 w 1916481"/>
                <a:gd name="connsiteY7" fmla="*/ 102178 h 257331"/>
                <a:gd name="connsiteX8" fmla="*/ 11890 w 1916481"/>
                <a:gd name="connsiteY8" fmla="*/ 28534 h 257331"/>
                <a:gd name="connsiteX9" fmla="*/ 1611 w 1916481"/>
                <a:gd name="connsiteY9" fmla="*/ 9172 h 257331"/>
                <a:gd name="connsiteX10" fmla="*/ 0 w 1916481"/>
                <a:gd name="connsiteY10" fmla="*/ 0 h 25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6481" h="257331">
                  <a:moveTo>
                    <a:pt x="0" y="0"/>
                  </a:moveTo>
                  <a:lnTo>
                    <a:pt x="1916481" y="0"/>
                  </a:lnTo>
                  <a:lnTo>
                    <a:pt x="1915863" y="3513"/>
                  </a:lnTo>
                  <a:lnTo>
                    <a:pt x="1779518" y="124146"/>
                  </a:lnTo>
                  <a:lnTo>
                    <a:pt x="1755609" y="135459"/>
                  </a:lnTo>
                  <a:cubicBezTo>
                    <a:pt x="1582804" y="208988"/>
                    <a:pt x="1290161" y="257331"/>
                    <a:pt x="958240" y="257331"/>
                  </a:cubicBezTo>
                  <a:cubicBezTo>
                    <a:pt x="593127" y="257331"/>
                    <a:pt x="275541" y="198836"/>
                    <a:pt x="112705" y="112668"/>
                  </a:cubicBezTo>
                  <a:lnTo>
                    <a:pt x="95126" y="102178"/>
                  </a:lnTo>
                  <a:lnTo>
                    <a:pt x="11890" y="28534"/>
                  </a:lnTo>
                  <a:lnTo>
                    <a:pt x="1611" y="9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79" name="Forme libre 178"/>
            <p:cNvSpPr/>
            <p:nvPr/>
          </p:nvSpPr>
          <p:spPr>
            <a:xfrm>
              <a:off x="2404577" y="1870860"/>
              <a:ext cx="1923823" cy="295204"/>
            </a:xfrm>
            <a:custGeom>
              <a:avLst/>
              <a:gdLst>
                <a:gd name="connsiteX0" fmla="*/ 961594 w 1923188"/>
                <a:gd name="connsiteY0" fmla="*/ 0 h 295513"/>
                <a:gd name="connsiteX1" fmla="*/ 1923188 w 1923188"/>
                <a:gd name="connsiteY1" fmla="*/ 276422 h 295513"/>
                <a:gd name="connsiteX2" fmla="*/ 1919835 w 1923188"/>
                <a:gd name="connsiteY2" fmla="*/ 295513 h 295513"/>
                <a:gd name="connsiteX3" fmla="*/ 3354 w 1923188"/>
                <a:gd name="connsiteY3" fmla="*/ 295513 h 295513"/>
                <a:gd name="connsiteX4" fmla="*/ 0 w 1923188"/>
                <a:gd name="connsiteY4" fmla="*/ 276422 h 295513"/>
                <a:gd name="connsiteX5" fmla="*/ 961594 w 1923188"/>
                <a:gd name="connsiteY5" fmla="*/ 0 h 2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3188" h="295513">
                  <a:moveTo>
                    <a:pt x="961594" y="0"/>
                  </a:moveTo>
                  <a:cubicBezTo>
                    <a:pt x="1492668" y="0"/>
                    <a:pt x="1923188" y="123758"/>
                    <a:pt x="1923188" y="276422"/>
                  </a:cubicBezTo>
                  <a:lnTo>
                    <a:pt x="1919835" y="295513"/>
                  </a:lnTo>
                  <a:lnTo>
                    <a:pt x="3354" y="295513"/>
                  </a:lnTo>
                  <a:lnTo>
                    <a:pt x="0" y="276422"/>
                  </a:lnTo>
                  <a:cubicBezTo>
                    <a:pt x="0" y="123758"/>
                    <a:pt x="430520" y="0"/>
                    <a:pt x="961594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0" name="Forme libre 179"/>
            <p:cNvSpPr/>
            <p:nvPr/>
          </p:nvSpPr>
          <p:spPr>
            <a:xfrm>
              <a:off x="2387116" y="2166064"/>
              <a:ext cx="33334" cy="28568"/>
            </a:xfrm>
            <a:custGeom>
              <a:avLst/>
              <a:gdLst>
                <a:gd name="connsiteX0" fmla="*/ 0 w 32250"/>
                <a:gd name="connsiteY0" fmla="*/ 0 h 28534"/>
                <a:gd name="connsiteX1" fmla="*/ 20360 w 32250"/>
                <a:gd name="connsiteY1" fmla="*/ 0 h 28534"/>
                <a:gd name="connsiteX2" fmla="*/ 21971 w 32250"/>
                <a:gd name="connsiteY2" fmla="*/ 9172 h 28534"/>
                <a:gd name="connsiteX3" fmla="*/ 32250 w 32250"/>
                <a:gd name="connsiteY3" fmla="*/ 28534 h 28534"/>
                <a:gd name="connsiteX4" fmla="*/ 0 w 32250"/>
                <a:gd name="connsiteY4" fmla="*/ 0 h 2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50" h="28534">
                  <a:moveTo>
                    <a:pt x="0" y="0"/>
                  </a:moveTo>
                  <a:lnTo>
                    <a:pt x="20360" y="0"/>
                  </a:lnTo>
                  <a:lnTo>
                    <a:pt x="21971" y="9172"/>
                  </a:lnTo>
                  <a:lnTo>
                    <a:pt x="32250" y="28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1" name="Forme libre 180"/>
            <p:cNvSpPr/>
            <p:nvPr/>
          </p:nvSpPr>
          <p:spPr>
            <a:xfrm>
              <a:off x="4187128" y="2169238"/>
              <a:ext cx="136509" cy="120621"/>
            </a:xfrm>
            <a:custGeom>
              <a:avLst/>
              <a:gdLst>
                <a:gd name="connsiteX0" fmla="*/ 136345 w 136345"/>
                <a:gd name="connsiteY0" fmla="*/ 0 h 120633"/>
                <a:gd name="connsiteX1" fmla="*/ 135351 w 136345"/>
                <a:gd name="connsiteY1" fmla="*/ 5659 h 120633"/>
                <a:gd name="connsiteX2" fmla="*/ 24257 w 136345"/>
                <a:gd name="connsiteY2" fmla="*/ 109155 h 120633"/>
                <a:gd name="connsiteX3" fmla="*/ 0 w 136345"/>
                <a:gd name="connsiteY3" fmla="*/ 120633 h 120633"/>
                <a:gd name="connsiteX4" fmla="*/ 136345 w 136345"/>
                <a:gd name="connsiteY4" fmla="*/ 0 h 12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45" h="120633">
                  <a:moveTo>
                    <a:pt x="136345" y="0"/>
                  </a:moveTo>
                  <a:lnTo>
                    <a:pt x="135351" y="5659"/>
                  </a:lnTo>
                  <a:cubicBezTo>
                    <a:pt x="122220" y="42829"/>
                    <a:pt x="83470" y="77822"/>
                    <a:pt x="24257" y="109155"/>
                  </a:cubicBezTo>
                  <a:lnTo>
                    <a:pt x="0" y="120633"/>
                  </a:lnTo>
                  <a:lnTo>
                    <a:pt x="136345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2" name="Forme libre 181"/>
            <p:cNvSpPr/>
            <p:nvPr/>
          </p:nvSpPr>
          <p:spPr>
            <a:xfrm>
              <a:off x="2420450" y="2194632"/>
              <a:ext cx="82540" cy="74594"/>
            </a:xfrm>
            <a:custGeom>
              <a:avLst/>
              <a:gdLst>
                <a:gd name="connsiteX0" fmla="*/ 0 w 83236"/>
                <a:gd name="connsiteY0" fmla="*/ 0 h 73644"/>
                <a:gd name="connsiteX1" fmla="*/ 83236 w 83236"/>
                <a:gd name="connsiteY1" fmla="*/ 73644 h 73644"/>
                <a:gd name="connsiteX2" fmla="*/ 60323 w 83236"/>
                <a:gd name="connsiteY2" fmla="*/ 59971 h 73644"/>
                <a:gd name="connsiteX3" fmla="*/ 4292 w 83236"/>
                <a:gd name="connsiteY3" fmla="*/ 8084 h 73644"/>
                <a:gd name="connsiteX4" fmla="*/ 0 w 83236"/>
                <a:gd name="connsiteY4" fmla="*/ 0 h 7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36" h="73644">
                  <a:moveTo>
                    <a:pt x="0" y="0"/>
                  </a:moveTo>
                  <a:lnTo>
                    <a:pt x="83236" y="73644"/>
                  </a:lnTo>
                  <a:lnTo>
                    <a:pt x="60323" y="59971"/>
                  </a:lnTo>
                  <a:cubicBezTo>
                    <a:pt x="35993" y="43436"/>
                    <a:pt x="17102" y="26078"/>
                    <a:pt x="4292" y="8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3" name="Cube 182"/>
            <p:cNvSpPr/>
            <p:nvPr/>
          </p:nvSpPr>
          <p:spPr>
            <a:xfrm rot="19299446">
              <a:off x="2668071" y="1947042"/>
              <a:ext cx="546035" cy="522161"/>
            </a:xfrm>
            <a:prstGeom prst="cub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4" name="Cube 183"/>
            <p:cNvSpPr/>
            <p:nvPr/>
          </p:nvSpPr>
          <p:spPr>
            <a:xfrm rot="14510165">
              <a:off x="3446681" y="1971609"/>
              <a:ext cx="545968" cy="522225"/>
            </a:xfrm>
            <a:prstGeom prst="cub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5" name="Cube 184"/>
            <p:cNvSpPr/>
            <p:nvPr/>
          </p:nvSpPr>
          <p:spPr>
            <a:xfrm>
              <a:off x="3093470" y="2131147"/>
              <a:ext cx="546035" cy="522161"/>
            </a:xfrm>
            <a:prstGeom prst="cub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6" name="Cube 185"/>
            <p:cNvSpPr/>
            <p:nvPr/>
          </p:nvSpPr>
          <p:spPr>
            <a:xfrm rot="3880053">
              <a:off x="3102234" y="2157301"/>
              <a:ext cx="545968" cy="522226"/>
            </a:xfrm>
            <a:prstGeom prst="cube">
              <a:avLst/>
            </a:prstGeom>
            <a:solidFill>
              <a:srgbClr val="A8845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87" name="Forme libre 186"/>
            <p:cNvSpPr/>
            <p:nvPr/>
          </p:nvSpPr>
          <p:spPr>
            <a:xfrm>
              <a:off x="2502990" y="2269226"/>
              <a:ext cx="1684138" cy="755467"/>
            </a:xfrm>
            <a:custGeom>
              <a:avLst/>
              <a:gdLst>
                <a:gd name="connsiteX0" fmla="*/ 0 w 1684392"/>
                <a:gd name="connsiteY0" fmla="*/ 0 h 756129"/>
                <a:gd name="connsiteX1" fmla="*/ 17579 w 1684392"/>
                <a:gd name="connsiteY1" fmla="*/ 10490 h 756129"/>
                <a:gd name="connsiteX2" fmla="*/ 863114 w 1684392"/>
                <a:gd name="connsiteY2" fmla="*/ 155153 h 756129"/>
                <a:gd name="connsiteX3" fmla="*/ 1660483 w 1684392"/>
                <a:gd name="connsiteY3" fmla="*/ 33281 h 756129"/>
                <a:gd name="connsiteX4" fmla="*/ 1684392 w 1684392"/>
                <a:gd name="connsiteY4" fmla="*/ 21968 h 756129"/>
                <a:gd name="connsiteX5" fmla="*/ 854610 w 1684392"/>
                <a:gd name="connsiteY5" fmla="*/ 756129 h 756129"/>
                <a:gd name="connsiteX6" fmla="*/ 0 w 1684392"/>
                <a:gd name="connsiteY6" fmla="*/ 0 h 75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4392" h="756129">
                  <a:moveTo>
                    <a:pt x="0" y="0"/>
                  </a:moveTo>
                  <a:lnTo>
                    <a:pt x="17579" y="10490"/>
                  </a:lnTo>
                  <a:cubicBezTo>
                    <a:pt x="180415" y="96658"/>
                    <a:pt x="498001" y="155153"/>
                    <a:pt x="863114" y="155153"/>
                  </a:cubicBezTo>
                  <a:cubicBezTo>
                    <a:pt x="1195035" y="155153"/>
                    <a:pt x="1487678" y="106810"/>
                    <a:pt x="1660483" y="33281"/>
                  </a:cubicBezTo>
                  <a:lnTo>
                    <a:pt x="1684392" y="21968"/>
                  </a:lnTo>
                  <a:lnTo>
                    <a:pt x="854610" y="75612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85000"/>
                    <a:shade val="30000"/>
                    <a:satMod val="115000"/>
                  </a:sysClr>
                </a:gs>
                <a:gs pos="50000">
                  <a:sysClr val="window" lastClr="FFFFFF">
                    <a:lumMod val="8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54318" name="Groupe 187"/>
            <p:cNvGrpSpPr>
              <a:grpSpLocks/>
            </p:cNvGrpSpPr>
            <p:nvPr/>
          </p:nvGrpSpPr>
          <p:grpSpPr bwMode="auto">
            <a:xfrm>
              <a:off x="2963614" y="3318502"/>
              <a:ext cx="830210" cy="740855"/>
              <a:chOff x="5590380" y="8749701"/>
              <a:chExt cx="830210" cy="740855"/>
            </a:xfrm>
          </p:grpSpPr>
          <p:grpSp>
            <p:nvGrpSpPr>
              <p:cNvPr id="54332" name="Groupe 188"/>
              <p:cNvGrpSpPr>
                <a:grpSpLocks/>
              </p:cNvGrpSpPr>
              <p:nvPr/>
            </p:nvGrpSpPr>
            <p:grpSpPr bwMode="auto">
              <a:xfrm>
                <a:off x="5604821" y="8761169"/>
                <a:ext cx="815769" cy="729387"/>
                <a:chOff x="1387461" y="8427584"/>
                <a:chExt cx="647217" cy="578683"/>
              </a:xfrm>
            </p:grpSpPr>
            <p:sp>
              <p:nvSpPr>
                <p:cNvPr id="191" name="Cube 190"/>
                <p:cNvSpPr/>
                <p:nvPr/>
              </p:nvSpPr>
              <p:spPr>
                <a:xfrm>
                  <a:off x="1387097" y="8427147"/>
                  <a:ext cx="647304" cy="579228"/>
                </a:xfrm>
                <a:prstGeom prst="cube">
                  <a:avLst/>
                </a:prstGeom>
                <a:solidFill>
                  <a:srgbClr val="A8845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147511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9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>
                <a:xfrm>
                  <a:off x="1387097" y="8427147"/>
                  <a:ext cx="644786" cy="504936"/>
                </a:xfrm>
                <a:prstGeom prst="cube">
                  <a:avLst>
                    <a:gd name="adj" fmla="val 27663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147511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2900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190" name="Cube 189"/>
              <p:cNvSpPr/>
              <p:nvPr/>
            </p:nvSpPr>
            <p:spPr>
              <a:xfrm>
                <a:off x="5590077" y="8749509"/>
                <a:ext cx="815879" cy="730074"/>
              </a:xfrm>
              <a:prstGeom prst="cube">
                <a:avLst/>
              </a:prstGeom>
              <a:solidFill>
                <a:srgbClr val="A8845C">
                  <a:alpha val="50196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54319" name="Groupe 192"/>
            <p:cNvGrpSpPr>
              <a:grpSpLocks/>
            </p:cNvGrpSpPr>
            <p:nvPr/>
          </p:nvGrpSpPr>
          <p:grpSpPr bwMode="auto">
            <a:xfrm>
              <a:off x="3326666" y="3206175"/>
              <a:ext cx="117034" cy="198734"/>
              <a:chOff x="4001522" y="7230440"/>
              <a:chExt cx="302311" cy="604016"/>
            </a:xfrm>
          </p:grpSpPr>
          <p:sp>
            <p:nvSpPr>
              <p:cNvPr id="194" name="Triangle isocèle 193"/>
              <p:cNvSpPr/>
              <p:nvPr/>
            </p:nvSpPr>
            <p:spPr>
              <a:xfrm>
                <a:off x="4001881" y="7228766"/>
                <a:ext cx="303414" cy="467906"/>
              </a:xfrm>
              <a:prstGeom prst="triangl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4001881" y="7566428"/>
                <a:ext cx="303414" cy="270130"/>
              </a:xfrm>
              <a:prstGeom prst="ellips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54320" name="Groupe 195"/>
            <p:cNvGrpSpPr>
              <a:grpSpLocks/>
            </p:cNvGrpSpPr>
            <p:nvPr/>
          </p:nvGrpSpPr>
          <p:grpSpPr bwMode="auto">
            <a:xfrm>
              <a:off x="3333662" y="3550924"/>
              <a:ext cx="117034" cy="198734"/>
              <a:chOff x="4001522" y="7230440"/>
              <a:chExt cx="302311" cy="604016"/>
            </a:xfrm>
          </p:grpSpPr>
          <p:sp>
            <p:nvSpPr>
              <p:cNvPr id="197" name="Triangle isocèle 196"/>
              <p:cNvSpPr/>
              <p:nvPr/>
            </p:nvSpPr>
            <p:spPr>
              <a:xfrm>
                <a:off x="4000210" y="7232540"/>
                <a:ext cx="303414" cy="463080"/>
              </a:xfrm>
              <a:prstGeom prst="triangl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8" name="Ellipse 197"/>
              <p:cNvSpPr/>
              <p:nvPr/>
            </p:nvSpPr>
            <p:spPr>
              <a:xfrm>
                <a:off x="4000210" y="7565380"/>
                <a:ext cx="303414" cy="270130"/>
              </a:xfrm>
              <a:prstGeom prst="ellips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54321" name="Groupe 198"/>
            <p:cNvGrpSpPr>
              <a:grpSpLocks/>
            </p:cNvGrpSpPr>
            <p:nvPr/>
          </p:nvGrpSpPr>
          <p:grpSpPr bwMode="auto">
            <a:xfrm>
              <a:off x="3333810" y="3839848"/>
              <a:ext cx="117034" cy="198734"/>
              <a:chOff x="4001522" y="7230440"/>
              <a:chExt cx="302311" cy="604016"/>
            </a:xfrm>
          </p:grpSpPr>
          <p:sp>
            <p:nvSpPr>
              <p:cNvPr id="200" name="Triangle isocèle 199"/>
              <p:cNvSpPr/>
              <p:nvPr/>
            </p:nvSpPr>
            <p:spPr>
              <a:xfrm>
                <a:off x="3999828" y="7232330"/>
                <a:ext cx="303414" cy="463080"/>
              </a:xfrm>
              <a:prstGeom prst="triangl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3999828" y="7565171"/>
                <a:ext cx="303414" cy="270130"/>
              </a:xfrm>
              <a:prstGeom prst="ellipse">
                <a:avLst/>
              </a:prstGeom>
              <a:solidFill>
                <a:srgbClr val="A8845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4751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9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02" name="Parallélogramme 201"/>
            <p:cNvSpPr/>
            <p:nvPr/>
          </p:nvSpPr>
          <p:spPr>
            <a:xfrm rot="8178505">
              <a:off x="5731584" y="3956330"/>
              <a:ext cx="926990" cy="304726"/>
            </a:xfrm>
            <a:prstGeom prst="parallelogram">
              <a:avLst>
                <a:gd name="adj" fmla="val 94142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15" name="ZoneTexte 214"/>
            <p:cNvSpPr txBox="1"/>
            <p:nvPr/>
          </p:nvSpPr>
          <p:spPr>
            <a:xfrm>
              <a:off x="4039509" y="2537449"/>
              <a:ext cx="896831" cy="830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kern="0" dirty="0">
                  <a:solidFill>
                    <a:prstClr val="black"/>
                  </a:solidFill>
                </a:rPr>
                <a:t>RDF</a:t>
              </a:r>
            </a:p>
            <a:p>
              <a:pPr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kern="0" dirty="0">
                  <a:solidFill>
                    <a:prstClr val="black"/>
                  </a:solidFill>
                </a:rPr>
                <a:t>data</a:t>
              </a:r>
            </a:p>
          </p:txBody>
        </p:sp>
        <p:cxnSp>
          <p:nvCxnSpPr>
            <p:cNvPr id="54324" name="Connecteur droit 222"/>
            <p:cNvCxnSpPr>
              <a:cxnSpLocks noChangeShapeType="1"/>
            </p:cNvCxnSpPr>
            <p:nvPr/>
          </p:nvCxnSpPr>
          <p:spPr bwMode="auto">
            <a:xfrm flipV="1">
              <a:off x="4163856" y="3677356"/>
              <a:ext cx="537770" cy="47633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4" name="Cube 223"/>
            <p:cNvSpPr/>
            <p:nvPr/>
          </p:nvSpPr>
          <p:spPr>
            <a:xfrm>
              <a:off x="4068080" y="3410362"/>
              <a:ext cx="647623" cy="577710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4751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9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2" name="Forme libre 101"/>
          <p:cNvSpPr/>
          <p:nvPr/>
        </p:nvSpPr>
        <p:spPr>
          <a:xfrm>
            <a:off x="4367213" y="3878263"/>
            <a:ext cx="136525" cy="120650"/>
          </a:xfrm>
          <a:custGeom>
            <a:avLst/>
            <a:gdLst>
              <a:gd name="connsiteX0" fmla="*/ 136345 w 136345"/>
              <a:gd name="connsiteY0" fmla="*/ 0 h 120633"/>
              <a:gd name="connsiteX1" fmla="*/ 135351 w 136345"/>
              <a:gd name="connsiteY1" fmla="*/ 5659 h 120633"/>
              <a:gd name="connsiteX2" fmla="*/ 24257 w 136345"/>
              <a:gd name="connsiteY2" fmla="*/ 109155 h 120633"/>
              <a:gd name="connsiteX3" fmla="*/ 0 w 136345"/>
              <a:gd name="connsiteY3" fmla="*/ 120633 h 120633"/>
              <a:gd name="connsiteX4" fmla="*/ 136345 w 136345"/>
              <a:gd name="connsiteY4" fmla="*/ 0 h 12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45" h="120633">
                <a:moveTo>
                  <a:pt x="136345" y="0"/>
                </a:moveTo>
                <a:lnTo>
                  <a:pt x="135351" y="5659"/>
                </a:lnTo>
                <a:cubicBezTo>
                  <a:pt x="122220" y="42829"/>
                  <a:pt x="83470" y="77822"/>
                  <a:pt x="24257" y="109155"/>
                </a:cubicBezTo>
                <a:lnTo>
                  <a:pt x="0" y="120633"/>
                </a:lnTo>
                <a:lnTo>
                  <a:pt x="1363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" name="Cube 102"/>
          <p:cNvSpPr/>
          <p:nvPr/>
        </p:nvSpPr>
        <p:spPr>
          <a:xfrm rot="3880053">
            <a:off x="4056857" y="3280569"/>
            <a:ext cx="546100" cy="522287"/>
          </a:xfrm>
          <a:prstGeom prst="cube">
            <a:avLst/>
          </a:prstGeom>
          <a:solidFill>
            <a:srgbClr val="A8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4281" name="Picture 10" descr="NANOBO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0428">
            <a:off x="3825876" y="2063750"/>
            <a:ext cx="24003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2" name="Groupe 104"/>
          <p:cNvGrpSpPr>
            <a:grpSpLocks/>
          </p:cNvGrpSpPr>
          <p:nvPr/>
        </p:nvGrpSpPr>
        <p:grpSpPr bwMode="auto">
          <a:xfrm>
            <a:off x="4479925" y="3813176"/>
            <a:ext cx="3908425" cy="1200329"/>
            <a:chOff x="8196441" y="6841182"/>
            <a:chExt cx="3907775" cy="1200508"/>
          </a:xfrm>
        </p:grpSpPr>
        <p:sp>
          <p:nvSpPr>
            <p:cNvPr id="106" name="Forme libre 105"/>
            <p:cNvSpPr/>
            <p:nvPr/>
          </p:nvSpPr>
          <p:spPr>
            <a:xfrm>
              <a:off x="8218662" y="7388952"/>
              <a:ext cx="4762" cy="3175"/>
            </a:xfrm>
            <a:custGeom>
              <a:avLst/>
              <a:gdLst>
                <a:gd name="connsiteX0" fmla="*/ 618 w 3970"/>
                <a:gd name="connsiteY0" fmla="*/ 0 h 3513"/>
                <a:gd name="connsiteX1" fmla="*/ 3970 w 3970"/>
                <a:gd name="connsiteY1" fmla="*/ 0 h 3513"/>
                <a:gd name="connsiteX2" fmla="*/ 0 w 3970"/>
                <a:gd name="connsiteY2" fmla="*/ 3513 h 3513"/>
                <a:gd name="connsiteX3" fmla="*/ 618 w 3970"/>
                <a:gd name="connsiteY3" fmla="*/ 0 h 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" h="3513">
                  <a:moveTo>
                    <a:pt x="618" y="0"/>
                  </a:moveTo>
                  <a:lnTo>
                    <a:pt x="3970" y="0"/>
                  </a:lnTo>
                  <a:lnTo>
                    <a:pt x="0" y="3513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8196441" y="6952324"/>
              <a:ext cx="549184" cy="525541"/>
            </a:xfrm>
            <a:prstGeom prst="ellipse">
              <a:avLst/>
            </a:prstGeom>
            <a:solidFill>
              <a:srgbClr val="EF7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400" b="1" dirty="0"/>
                <a:t>3</a:t>
              </a:r>
            </a:p>
          </p:txBody>
        </p:sp>
        <p:sp>
          <p:nvSpPr>
            <p:cNvPr id="54287" name="ZoneTexte 107"/>
            <p:cNvSpPr txBox="1">
              <a:spLocks noChangeArrowheads="1"/>
            </p:cNvSpPr>
            <p:nvPr/>
          </p:nvSpPr>
          <p:spPr bwMode="auto">
            <a:xfrm>
              <a:off x="8820336" y="6841182"/>
              <a:ext cx="3283880" cy="120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99"/>
                </a:buClr>
                <a:buChar char="•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2400" dirty="0" smtClean="0">
                  <a:solidFill>
                    <a:schemeClr val="tx1"/>
                  </a:solidFill>
                </a:rPr>
                <a:t>Migration </a:t>
              </a:r>
              <a:r>
                <a:rPr lang="en-US" altLang="fr-FR" sz="2400" dirty="0" err="1" smtClean="0">
                  <a:solidFill>
                    <a:schemeClr val="tx1"/>
                  </a:solidFill>
                </a:rPr>
                <a:t>automatique</a:t>
              </a:r>
              <a:r>
                <a:rPr lang="en-US" altLang="fr-FR" sz="2400" dirty="0" smtClean="0">
                  <a:solidFill>
                    <a:schemeClr val="tx1"/>
                  </a:solidFill>
                </a:rPr>
                <a:t> des </a:t>
              </a:r>
              <a:r>
                <a:rPr lang="en-US" altLang="fr-FR" sz="2400" dirty="0" err="1" smtClean="0">
                  <a:solidFill>
                    <a:schemeClr val="tx1"/>
                  </a:solidFill>
                </a:rPr>
                <a:t>données</a:t>
              </a:r>
              <a:r>
                <a:rPr lang="en-US" altLang="fr-FR" sz="2400" dirty="0" smtClean="0">
                  <a:solidFill>
                    <a:schemeClr val="tx1"/>
                  </a:solidFill>
                </a:rPr>
                <a:t> RDF</a:t>
              </a:r>
              <a:endParaRPr lang="en-US" altLang="fr-FR" sz="2400" dirty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4283" name="Picture 10" descr="NANOBO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2077" flipV="1">
            <a:off x="5854700" y="2605088"/>
            <a:ext cx="14493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7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35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8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/>
              <a:t>Phase 2: déployer vos données</a:t>
            </a:r>
            <a:br>
              <a:rPr lang="fr-FR" altLang="fr-FR" sz="3600" dirty="0"/>
            </a:br>
            <a:r>
              <a:rPr lang="fr-FR" altLang="fr-FR" b="0" dirty="0"/>
              <a:t>Automatiser le déploiement des données RDF</a:t>
            </a:r>
            <a:endParaRPr lang="fr-FR" altLang="fr-FR" sz="3600" dirty="0" smtClean="0"/>
          </a:p>
        </p:txBody>
      </p:sp>
      <p:sp>
        <p:nvSpPr>
          <p:cNvPr id="55299" name="Espace réservé du contenu 8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5530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pic>
        <p:nvPicPr>
          <p:cNvPr id="55301" name="Picture 10" descr="NANOBO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6473" flipH="1" flipV="1">
            <a:off x="3035300" y="3406775"/>
            <a:ext cx="28273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" name="Image 560"/>
          <p:cNvPicPr>
            <a:picLocks noChangeAspect="1"/>
          </p:cNvPicPr>
          <p:nvPr/>
        </p:nvPicPr>
        <p:blipFill rotWithShape="1">
          <a:blip r:embed="rId4"/>
          <a:srcRect t="36137"/>
          <a:stretch/>
        </p:blipFill>
        <p:spPr>
          <a:xfrm>
            <a:off x="1908175" y="1773238"/>
            <a:ext cx="7270750" cy="2360612"/>
          </a:xfrm>
          <a:prstGeom prst="rect">
            <a:avLst/>
          </a:prstGeom>
          <a:effectLst>
            <a:outerShdw blurRad="50800" dist="50800" dir="5400000" sx="96000" sy="96000" algn="ctr" rotWithShape="0">
              <a:srgbClr val="000000"/>
            </a:outerShdw>
          </a:effectLst>
        </p:spPr>
      </p:pic>
      <p:grpSp>
        <p:nvGrpSpPr>
          <p:cNvPr id="55303" name="Groupe 561"/>
          <p:cNvGrpSpPr>
            <a:grpSpLocks/>
          </p:cNvGrpSpPr>
          <p:nvPr/>
        </p:nvGrpSpPr>
        <p:grpSpPr bwMode="auto">
          <a:xfrm>
            <a:off x="5537200" y="3286125"/>
            <a:ext cx="460375" cy="425450"/>
            <a:chOff x="4938631" y="7033135"/>
            <a:chExt cx="647217" cy="588289"/>
          </a:xfrm>
        </p:grpSpPr>
        <p:grpSp>
          <p:nvGrpSpPr>
            <p:cNvPr id="55340" name="Groupe 562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65" name="Cube 564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6" name="Cube 565"/>
              <p:cNvSpPr/>
              <p:nvPr/>
            </p:nvSpPr>
            <p:spPr>
              <a:xfrm>
                <a:off x="1387461" y="8426759"/>
                <a:ext cx="644986" cy="35780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64" name="Cube 563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5304" name="Groupe 566"/>
          <p:cNvGrpSpPr>
            <a:grpSpLocks/>
          </p:cNvGrpSpPr>
          <p:nvPr/>
        </p:nvGrpSpPr>
        <p:grpSpPr bwMode="auto">
          <a:xfrm flipH="1">
            <a:off x="5576888" y="4125913"/>
            <a:ext cx="492125" cy="461962"/>
            <a:chOff x="4938631" y="7033135"/>
            <a:chExt cx="647217" cy="588289"/>
          </a:xfrm>
        </p:grpSpPr>
        <p:grpSp>
          <p:nvGrpSpPr>
            <p:cNvPr id="55336" name="Groupe 567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70" name="Cube 569"/>
              <p:cNvSpPr/>
              <p:nvPr/>
            </p:nvSpPr>
            <p:spPr>
              <a:xfrm>
                <a:off x="1387461" y="8428086"/>
                <a:ext cx="647217" cy="578181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71" name="Cube 570"/>
              <p:cNvSpPr/>
              <p:nvPr/>
            </p:nvSpPr>
            <p:spPr>
              <a:xfrm>
                <a:off x="1387461" y="8428086"/>
                <a:ext cx="645130" cy="357826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69" name="Cube 568"/>
            <p:cNvSpPr/>
            <p:nvPr/>
          </p:nvSpPr>
          <p:spPr>
            <a:xfrm>
              <a:off x="4938631" y="7033135"/>
              <a:ext cx="647217" cy="578182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74" name="Forme libre 573"/>
          <p:cNvSpPr/>
          <p:nvPr/>
        </p:nvSpPr>
        <p:spPr>
          <a:xfrm>
            <a:off x="6369050" y="4818063"/>
            <a:ext cx="31750" cy="28575"/>
          </a:xfrm>
          <a:custGeom>
            <a:avLst/>
            <a:gdLst>
              <a:gd name="connsiteX0" fmla="*/ 0 w 32250"/>
              <a:gd name="connsiteY0" fmla="*/ 0 h 28534"/>
              <a:gd name="connsiteX1" fmla="*/ 20360 w 32250"/>
              <a:gd name="connsiteY1" fmla="*/ 0 h 28534"/>
              <a:gd name="connsiteX2" fmla="*/ 21971 w 32250"/>
              <a:gd name="connsiteY2" fmla="*/ 9172 h 28534"/>
              <a:gd name="connsiteX3" fmla="*/ 32250 w 32250"/>
              <a:gd name="connsiteY3" fmla="*/ 28534 h 28534"/>
              <a:gd name="connsiteX4" fmla="*/ 0 w 32250"/>
              <a:gd name="connsiteY4" fmla="*/ 0 h 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0" h="28534">
                <a:moveTo>
                  <a:pt x="0" y="0"/>
                </a:moveTo>
                <a:lnTo>
                  <a:pt x="20360" y="0"/>
                </a:lnTo>
                <a:lnTo>
                  <a:pt x="21971" y="9172"/>
                </a:lnTo>
                <a:lnTo>
                  <a:pt x="32250" y="28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5306" name="Groupe 585"/>
          <p:cNvGrpSpPr>
            <a:grpSpLocks/>
          </p:cNvGrpSpPr>
          <p:nvPr/>
        </p:nvGrpSpPr>
        <p:grpSpPr bwMode="auto">
          <a:xfrm>
            <a:off x="3157538" y="3278188"/>
            <a:ext cx="460375" cy="425450"/>
            <a:chOff x="4938631" y="7033135"/>
            <a:chExt cx="647217" cy="588289"/>
          </a:xfrm>
        </p:grpSpPr>
        <p:grpSp>
          <p:nvGrpSpPr>
            <p:cNvPr id="55332" name="Groupe 58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89" name="Cube 588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90" name="Cube 589"/>
              <p:cNvSpPr/>
              <p:nvPr/>
            </p:nvSpPr>
            <p:spPr>
              <a:xfrm>
                <a:off x="1387461" y="8426759"/>
                <a:ext cx="644985" cy="357802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88" name="Cube 587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5307" name="Groupe 590"/>
          <p:cNvGrpSpPr>
            <a:grpSpLocks/>
          </p:cNvGrpSpPr>
          <p:nvPr/>
        </p:nvGrpSpPr>
        <p:grpSpPr bwMode="auto">
          <a:xfrm>
            <a:off x="7808913" y="3233738"/>
            <a:ext cx="460375" cy="425450"/>
            <a:chOff x="4938631" y="7033135"/>
            <a:chExt cx="647217" cy="588289"/>
          </a:xfrm>
        </p:grpSpPr>
        <p:grpSp>
          <p:nvGrpSpPr>
            <p:cNvPr id="55328" name="Groupe 591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94" name="Cube 593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95" name="Cube 594"/>
              <p:cNvSpPr/>
              <p:nvPr/>
            </p:nvSpPr>
            <p:spPr>
              <a:xfrm>
                <a:off x="1387461" y="8426759"/>
                <a:ext cx="644985" cy="357802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93" name="Cube 592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5308" name="Groupe 595"/>
          <p:cNvGrpSpPr>
            <a:grpSpLocks/>
          </p:cNvGrpSpPr>
          <p:nvPr/>
        </p:nvGrpSpPr>
        <p:grpSpPr bwMode="auto">
          <a:xfrm flipH="1">
            <a:off x="4684713" y="3317875"/>
            <a:ext cx="376237" cy="352425"/>
            <a:chOff x="4938631" y="7033135"/>
            <a:chExt cx="647217" cy="588289"/>
          </a:xfrm>
        </p:grpSpPr>
        <p:grpSp>
          <p:nvGrpSpPr>
            <p:cNvPr id="55324" name="Groupe 59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99" name="Cube 598"/>
              <p:cNvSpPr/>
              <p:nvPr/>
            </p:nvSpPr>
            <p:spPr>
              <a:xfrm>
                <a:off x="1387461" y="8428577"/>
                <a:ext cx="647217" cy="577690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0" name="Cube 599"/>
              <p:cNvSpPr/>
              <p:nvPr/>
            </p:nvSpPr>
            <p:spPr>
              <a:xfrm>
                <a:off x="1387461" y="8428577"/>
                <a:ext cx="644487" cy="357745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98" name="Cube 597"/>
            <p:cNvSpPr/>
            <p:nvPr/>
          </p:nvSpPr>
          <p:spPr>
            <a:xfrm>
              <a:off x="4938631" y="7033135"/>
              <a:ext cx="647217" cy="57768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5309" name="Groupe 600"/>
          <p:cNvGrpSpPr>
            <a:grpSpLocks/>
          </p:cNvGrpSpPr>
          <p:nvPr/>
        </p:nvGrpSpPr>
        <p:grpSpPr bwMode="auto">
          <a:xfrm flipH="1">
            <a:off x="6045200" y="3384550"/>
            <a:ext cx="265113" cy="247650"/>
            <a:chOff x="4938631" y="7033135"/>
            <a:chExt cx="647217" cy="588289"/>
          </a:xfrm>
        </p:grpSpPr>
        <p:grpSp>
          <p:nvGrpSpPr>
            <p:cNvPr id="55320" name="Groupe 601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604" name="Cube 603"/>
              <p:cNvSpPr/>
              <p:nvPr/>
            </p:nvSpPr>
            <p:spPr>
              <a:xfrm>
                <a:off x="1387461" y="8429292"/>
                <a:ext cx="647217" cy="576975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5" name="Cube 604"/>
              <p:cNvSpPr/>
              <p:nvPr/>
            </p:nvSpPr>
            <p:spPr>
              <a:xfrm>
                <a:off x="1387461" y="8429292"/>
                <a:ext cx="643340" cy="358252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03" name="Cube 602"/>
            <p:cNvSpPr/>
            <p:nvPr/>
          </p:nvSpPr>
          <p:spPr>
            <a:xfrm>
              <a:off x="4938631" y="7033135"/>
              <a:ext cx="647217" cy="576977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5310" name="Groupe 605"/>
          <p:cNvGrpSpPr>
            <a:grpSpLocks/>
          </p:cNvGrpSpPr>
          <p:nvPr/>
        </p:nvGrpSpPr>
        <p:grpSpPr bwMode="auto">
          <a:xfrm>
            <a:off x="2878138" y="3163888"/>
            <a:ext cx="252412" cy="220662"/>
            <a:chOff x="4938631" y="7033135"/>
            <a:chExt cx="647217" cy="588289"/>
          </a:xfrm>
        </p:grpSpPr>
        <p:grpSp>
          <p:nvGrpSpPr>
            <p:cNvPr id="55316" name="Groupe 60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609" name="Cube 608"/>
              <p:cNvSpPr/>
              <p:nvPr/>
            </p:nvSpPr>
            <p:spPr>
              <a:xfrm>
                <a:off x="1387461" y="8426443"/>
                <a:ext cx="647217" cy="579824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0" name="Cube 609"/>
              <p:cNvSpPr/>
              <p:nvPr/>
            </p:nvSpPr>
            <p:spPr>
              <a:xfrm>
                <a:off x="1387461" y="8426443"/>
                <a:ext cx="643148" cy="359744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08" name="Cube 607"/>
            <p:cNvSpPr/>
            <p:nvPr/>
          </p:nvSpPr>
          <p:spPr>
            <a:xfrm>
              <a:off x="4938631" y="7033135"/>
              <a:ext cx="647217" cy="579824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27" name="Ellipse 826"/>
          <p:cNvSpPr/>
          <p:nvPr/>
        </p:nvSpPr>
        <p:spPr>
          <a:xfrm>
            <a:off x="3298825" y="4598988"/>
            <a:ext cx="549275" cy="525462"/>
          </a:xfrm>
          <a:prstGeom prst="ellipse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4</a:t>
            </a:r>
          </a:p>
        </p:txBody>
      </p:sp>
      <p:sp>
        <p:nvSpPr>
          <p:cNvPr id="55312" name="ZoneTexte 827"/>
          <p:cNvSpPr txBox="1">
            <a:spLocks noChangeArrowheads="1"/>
          </p:cNvSpPr>
          <p:nvPr/>
        </p:nvSpPr>
        <p:spPr bwMode="auto">
          <a:xfrm>
            <a:off x="1349375" y="4719638"/>
            <a:ext cx="2322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tx1"/>
                </a:solidFill>
              </a:rPr>
              <a:t>Déploiement des données dans le 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Linked</a:t>
            </a:r>
            <a:r>
              <a:rPr lang="fr-FR" altLang="fr-FR" sz="2400" dirty="0" smtClean="0">
                <a:solidFill>
                  <a:schemeClr val="tx1"/>
                </a:solidFill>
              </a:rPr>
              <a:t> Data Science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5313" name="ZoneTexte 828"/>
          <p:cNvSpPr txBox="1">
            <a:spLocks noChangeArrowheads="1"/>
          </p:cNvSpPr>
          <p:nvPr/>
        </p:nvSpPr>
        <p:spPr bwMode="auto">
          <a:xfrm>
            <a:off x="31750" y="3141663"/>
            <a:ext cx="30162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tx1"/>
                </a:solidFill>
              </a:rPr>
              <a:t>Simplification de travailler avec les données d’autres laboratoires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830" name="Ellipse 829"/>
          <p:cNvSpPr/>
          <p:nvPr/>
        </p:nvSpPr>
        <p:spPr>
          <a:xfrm>
            <a:off x="2844800" y="2900363"/>
            <a:ext cx="549275" cy="527050"/>
          </a:xfrm>
          <a:prstGeom prst="ellipse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5</a:t>
            </a:r>
          </a:p>
        </p:txBody>
      </p:sp>
      <p:sp>
        <p:nvSpPr>
          <p:cNvPr id="55315" name="ZoneTexte 837"/>
          <p:cNvSpPr txBox="1">
            <a:spLocks noChangeArrowheads="1"/>
          </p:cNvSpPr>
          <p:nvPr/>
        </p:nvSpPr>
        <p:spPr bwMode="auto">
          <a:xfrm>
            <a:off x="5576888" y="5361767"/>
            <a:ext cx="2903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48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4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2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/>
              <a:t>Phase 2: déployer vos données</a:t>
            </a:r>
            <a:br>
              <a:rPr lang="fr-FR" altLang="fr-FR" sz="3600" dirty="0"/>
            </a:br>
            <a:r>
              <a:rPr lang="fr-FR" altLang="fr-FR" b="0" dirty="0" smtClean="0"/>
              <a:t>Enregistrer les données</a:t>
            </a:r>
            <a:endParaRPr lang="fr-FR" altLang="fr-FR" dirty="0" smtClean="0"/>
          </a:p>
        </p:txBody>
      </p:sp>
      <p:sp>
        <p:nvSpPr>
          <p:cNvPr id="58371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2876550" y="5899150"/>
            <a:ext cx="1370013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pic>
        <p:nvPicPr>
          <p:cNvPr id="561" name="Imag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2405063"/>
            <a:ext cx="7146925" cy="3633787"/>
          </a:xfrm>
          <a:prstGeom prst="rect">
            <a:avLst/>
          </a:prstGeom>
          <a:effectLst>
            <a:outerShdw blurRad="50800" dist="50800" dir="5400000" sx="96000" sy="96000" algn="ctr" rotWithShape="0">
              <a:srgbClr val="000000"/>
            </a:outerShdw>
          </a:effectLst>
        </p:spPr>
      </p:pic>
      <p:grpSp>
        <p:nvGrpSpPr>
          <p:cNvPr id="58373" name="Groupe 561"/>
          <p:cNvGrpSpPr>
            <a:grpSpLocks/>
          </p:cNvGrpSpPr>
          <p:nvPr/>
        </p:nvGrpSpPr>
        <p:grpSpPr bwMode="auto">
          <a:xfrm>
            <a:off x="5627688" y="5230813"/>
            <a:ext cx="460375" cy="425450"/>
            <a:chOff x="4938631" y="7033135"/>
            <a:chExt cx="647217" cy="588289"/>
          </a:xfrm>
        </p:grpSpPr>
        <p:grpSp>
          <p:nvGrpSpPr>
            <p:cNvPr id="58611" name="Groupe 562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65" name="Cube 564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6" name="Cube 565"/>
              <p:cNvSpPr/>
              <p:nvPr/>
            </p:nvSpPr>
            <p:spPr>
              <a:xfrm>
                <a:off x="1387461" y="8426759"/>
                <a:ext cx="644985" cy="357802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64" name="Cube 563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74" name="Forme libre 573"/>
          <p:cNvSpPr/>
          <p:nvPr/>
        </p:nvSpPr>
        <p:spPr>
          <a:xfrm>
            <a:off x="5935663" y="6689725"/>
            <a:ext cx="31750" cy="28575"/>
          </a:xfrm>
          <a:custGeom>
            <a:avLst/>
            <a:gdLst>
              <a:gd name="connsiteX0" fmla="*/ 0 w 32250"/>
              <a:gd name="connsiteY0" fmla="*/ 0 h 28534"/>
              <a:gd name="connsiteX1" fmla="*/ 20360 w 32250"/>
              <a:gd name="connsiteY1" fmla="*/ 0 h 28534"/>
              <a:gd name="connsiteX2" fmla="*/ 21971 w 32250"/>
              <a:gd name="connsiteY2" fmla="*/ 9172 h 28534"/>
              <a:gd name="connsiteX3" fmla="*/ 32250 w 32250"/>
              <a:gd name="connsiteY3" fmla="*/ 28534 h 28534"/>
              <a:gd name="connsiteX4" fmla="*/ 0 w 32250"/>
              <a:gd name="connsiteY4" fmla="*/ 0 h 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0" h="28534">
                <a:moveTo>
                  <a:pt x="0" y="0"/>
                </a:moveTo>
                <a:lnTo>
                  <a:pt x="20360" y="0"/>
                </a:lnTo>
                <a:lnTo>
                  <a:pt x="21971" y="9172"/>
                </a:lnTo>
                <a:lnTo>
                  <a:pt x="32250" y="28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8375" name="Groupe 585"/>
          <p:cNvGrpSpPr>
            <a:grpSpLocks/>
          </p:cNvGrpSpPr>
          <p:nvPr/>
        </p:nvGrpSpPr>
        <p:grpSpPr bwMode="auto">
          <a:xfrm>
            <a:off x="3248025" y="5222875"/>
            <a:ext cx="460375" cy="425450"/>
            <a:chOff x="4938631" y="7033135"/>
            <a:chExt cx="647217" cy="588289"/>
          </a:xfrm>
        </p:grpSpPr>
        <p:grpSp>
          <p:nvGrpSpPr>
            <p:cNvPr id="58607" name="Groupe 58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89" name="Cube 588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90" name="Cube 589"/>
              <p:cNvSpPr/>
              <p:nvPr/>
            </p:nvSpPr>
            <p:spPr>
              <a:xfrm>
                <a:off x="1387461" y="8426759"/>
                <a:ext cx="644986" cy="35780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88" name="Cube 587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8376" name="Groupe 590"/>
          <p:cNvGrpSpPr>
            <a:grpSpLocks/>
          </p:cNvGrpSpPr>
          <p:nvPr/>
        </p:nvGrpSpPr>
        <p:grpSpPr bwMode="auto">
          <a:xfrm>
            <a:off x="7899400" y="5178425"/>
            <a:ext cx="460375" cy="425450"/>
            <a:chOff x="4938631" y="7033135"/>
            <a:chExt cx="647217" cy="588289"/>
          </a:xfrm>
        </p:grpSpPr>
        <p:grpSp>
          <p:nvGrpSpPr>
            <p:cNvPr id="58603" name="Groupe 591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94" name="Cube 593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95" name="Cube 594"/>
              <p:cNvSpPr/>
              <p:nvPr/>
            </p:nvSpPr>
            <p:spPr>
              <a:xfrm>
                <a:off x="1387461" y="8426759"/>
                <a:ext cx="644986" cy="35780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93" name="Cube 592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8377" name="Groupe 595"/>
          <p:cNvGrpSpPr>
            <a:grpSpLocks/>
          </p:cNvGrpSpPr>
          <p:nvPr/>
        </p:nvGrpSpPr>
        <p:grpSpPr bwMode="auto">
          <a:xfrm flipH="1">
            <a:off x="4775200" y="5262563"/>
            <a:ext cx="376238" cy="352425"/>
            <a:chOff x="4938631" y="7033135"/>
            <a:chExt cx="647217" cy="588289"/>
          </a:xfrm>
        </p:grpSpPr>
        <p:grpSp>
          <p:nvGrpSpPr>
            <p:cNvPr id="58599" name="Groupe 59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99" name="Cube 598"/>
              <p:cNvSpPr/>
              <p:nvPr/>
            </p:nvSpPr>
            <p:spPr>
              <a:xfrm>
                <a:off x="1387461" y="8428577"/>
                <a:ext cx="647217" cy="577690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0" name="Cube 599"/>
              <p:cNvSpPr/>
              <p:nvPr/>
            </p:nvSpPr>
            <p:spPr>
              <a:xfrm>
                <a:off x="1387461" y="8428577"/>
                <a:ext cx="644485" cy="35774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98" name="Cube 597"/>
            <p:cNvSpPr/>
            <p:nvPr/>
          </p:nvSpPr>
          <p:spPr>
            <a:xfrm>
              <a:off x="4938631" y="7033135"/>
              <a:ext cx="647217" cy="57768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8378" name="Groupe 600"/>
          <p:cNvGrpSpPr>
            <a:grpSpLocks/>
          </p:cNvGrpSpPr>
          <p:nvPr/>
        </p:nvGrpSpPr>
        <p:grpSpPr bwMode="auto">
          <a:xfrm flipH="1">
            <a:off x="6135688" y="5329238"/>
            <a:ext cx="265112" cy="249237"/>
            <a:chOff x="4938631" y="7033135"/>
            <a:chExt cx="647217" cy="588289"/>
          </a:xfrm>
        </p:grpSpPr>
        <p:grpSp>
          <p:nvGrpSpPr>
            <p:cNvPr id="58595" name="Groupe 601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604" name="Cube 603"/>
              <p:cNvSpPr/>
              <p:nvPr/>
            </p:nvSpPr>
            <p:spPr>
              <a:xfrm>
                <a:off x="1387461" y="8429217"/>
                <a:ext cx="647217" cy="577050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5" name="Cube 604"/>
              <p:cNvSpPr/>
              <p:nvPr/>
            </p:nvSpPr>
            <p:spPr>
              <a:xfrm>
                <a:off x="1387461" y="8429217"/>
                <a:ext cx="643343" cy="35597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03" name="Cube 602"/>
            <p:cNvSpPr/>
            <p:nvPr/>
          </p:nvSpPr>
          <p:spPr>
            <a:xfrm>
              <a:off x="4938631" y="7033135"/>
              <a:ext cx="647217" cy="57704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8379" name="Groupe 605"/>
          <p:cNvGrpSpPr>
            <a:grpSpLocks/>
          </p:cNvGrpSpPr>
          <p:nvPr/>
        </p:nvGrpSpPr>
        <p:grpSpPr bwMode="auto">
          <a:xfrm>
            <a:off x="2968625" y="5108575"/>
            <a:ext cx="252413" cy="220663"/>
            <a:chOff x="4938631" y="7033135"/>
            <a:chExt cx="647217" cy="588289"/>
          </a:xfrm>
        </p:grpSpPr>
        <p:grpSp>
          <p:nvGrpSpPr>
            <p:cNvPr id="58591" name="Groupe 60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609" name="Cube 608"/>
              <p:cNvSpPr/>
              <p:nvPr/>
            </p:nvSpPr>
            <p:spPr>
              <a:xfrm>
                <a:off x="1387461" y="8426443"/>
                <a:ext cx="647217" cy="579824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0" name="Cube 609"/>
              <p:cNvSpPr/>
              <p:nvPr/>
            </p:nvSpPr>
            <p:spPr>
              <a:xfrm>
                <a:off x="1387461" y="8426443"/>
                <a:ext cx="643145" cy="359745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08" name="Cube 607"/>
            <p:cNvSpPr/>
            <p:nvPr/>
          </p:nvSpPr>
          <p:spPr>
            <a:xfrm>
              <a:off x="4938631" y="7033135"/>
              <a:ext cx="647217" cy="579824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12" name="Rectangle 611"/>
          <p:cNvSpPr/>
          <p:nvPr/>
        </p:nvSpPr>
        <p:spPr>
          <a:xfrm>
            <a:off x="1993900" y="1882775"/>
            <a:ext cx="7151688" cy="647700"/>
          </a:xfrm>
          <a:prstGeom prst="rect">
            <a:avLst/>
          </a:prstGeom>
          <a:solidFill>
            <a:srgbClr val="B4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8381" name="Groupe 612"/>
          <p:cNvGrpSpPr>
            <a:grpSpLocks/>
          </p:cNvGrpSpPr>
          <p:nvPr/>
        </p:nvGrpSpPr>
        <p:grpSpPr bwMode="auto">
          <a:xfrm>
            <a:off x="7720013" y="1822450"/>
            <a:ext cx="1450975" cy="1289050"/>
            <a:chOff x="9149104" y="2491407"/>
            <a:chExt cx="1450223" cy="1288989"/>
          </a:xfrm>
        </p:grpSpPr>
        <p:pic>
          <p:nvPicPr>
            <p:cNvPr id="58553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554" name="Groupe 614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8555" name="Groupe 615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50" name="Triangle isocèle 649"/>
                <p:cNvSpPr/>
                <p:nvPr/>
              </p:nvSpPr>
              <p:spPr>
                <a:xfrm>
                  <a:off x="4002214" y="7247777"/>
                  <a:ext cx="257185" cy="447241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51" name="Ellipse 650"/>
                <p:cNvSpPr/>
                <p:nvPr/>
              </p:nvSpPr>
              <p:spPr>
                <a:xfrm>
                  <a:off x="4002214" y="7564288"/>
                  <a:ext cx="257185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56" name="Groupe 616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48" name="Triangle isocèle 647"/>
                <p:cNvSpPr/>
                <p:nvPr/>
              </p:nvSpPr>
              <p:spPr>
                <a:xfrm>
                  <a:off x="4001677" y="723207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9" name="Ellipse 648"/>
                <p:cNvSpPr/>
                <p:nvPr/>
              </p:nvSpPr>
              <p:spPr>
                <a:xfrm>
                  <a:off x="4001677" y="7569229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57" name="Groupe 617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646" name="Triangle isocèle 645"/>
                <p:cNvSpPr/>
                <p:nvPr/>
              </p:nvSpPr>
              <p:spPr>
                <a:xfrm>
                  <a:off x="4001294" y="7227787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7" name="Ellipse 646"/>
                <p:cNvSpPr/>
                <p:nvPr/>
              </p:nvSpPr>
              <p:spPr>
                <a:xfrm>
                  <a:off x="4001294" y="7564942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58" name="Groupe 618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644" name="Triangle isocèle 643"/>
                <p:cNvSpPr/>
                <p:nvPr/>
              </p:nvSpPr>
              <p:spPr>
                <a:xfrm>
                  <a:off x="3999339" y="7232169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3999339" y="7569324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59" name="Groupe 619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42" name="Triangle isocèle 641"/>
                <p:cNvSpPr/>
                <p:nvPr/>
              </p:nvSpPr>
              <p:spPr>
                <a:xfrm>
                  <a:off x="3998805" y="723022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3998805" y="7567382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0" name="Groupe 620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40" name="Triangle isocèle 639"/>
                <p:cNvSpPr/>
                <p:nvPr/>
              </p:nvSpPr>
              <p:spPr>
                <a:xfrm>
                  <a:off x="3957504" y="7232824"/>
                  <a:ext cx="344863" cy="51605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3957504" y="7569978"/>
                  <a:ext cx="344863" cy="316510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1" name="Groupe 621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38" name="Triangle isocèle 637"/>
                <p:cNvSpPr/>
                <p:nvPr/>
              </p:nvSpPr>
              <p:spPr>
                <a:xfrm>
                  <a:off x="4002840" y="7228303"/>
                  <a:ext cx="344860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4002840" y="7565458"/>
                  <a:ext cx="344860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2" name="Groupe 622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636" name="Triangle isocèle 635"/>
                <p:cNvSpPr/>
                <p:nvPr/>
              </p:nvSpPr>
              <p:spPr>
                <a:xfrm>
                  <a:off x="4002303" y="7233244"/>
                  <a:ext cx="303946" cy="46100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4002303" y="7563516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3" name="Groupe 623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634" name="Triangle isocèle 633"/>
                <p:cNvSpPr/>
                <p:nvPr/>
              </p:nvSpPr>
              <p:spPr>
                <a:xfrm>
                  <a:off x="4001920" y="722895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5" name="Ellipse 634"/>
                <p:cNvSpPr/>
                <p:nvPr/>
              </p:nvSpPr>
              <p:spPr>
                <a:xfrm>
                  <a:off x="4001920" y="7566112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4" name="Groupe 624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32" name="Triangle isocèle 631"/>
                <p:cNvSpPr/>
                <p:nvPr/>
              </p:nvSpPr>
              <p:spPr>
                <a:xfrm>
                  <a:off x="3999965" y="7233335"/>
                  <a:ext cx="303946" cy="51605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3" name="Ellipse 632"/>
                <p:cNvSpPr/>
                <p:nvPr/>
              </p:nvSpPr>
              <p:spPr>
                <a:xfrm>
                  <a:off x="3999965" y="7618652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5" name="Groupe 625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630" name="Triangle isocèle 629"/>
                <p:cNvSpPr/>
                <p:nvPr/>
              </p:nvSpPr>
              <p:spPr>
                <a:xfrm>
                  <a:off x="3999431" y="723139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1" name="Ellipse 630"/>
                <p:cNvSpPr/>
                <p:nvPr/>
              </p:nvSpPr>
              <p:spPr>
                <a:xfrm>
                  <a:off x="3999431" y="7568553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66" name="Groupe 626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28" name="Triangle isocèle 627"/>
                <p:cNvSpPr/>
                <p:nvPr/>
              </p:nvSpPr>
              <p:spPr>
                <a:xfrm>
                  <a:off x="4034118" y="7247751"/>
                  <a:ext cx="268875" cy="44724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29" name="Ellipse 628"/>
                <p:cNvSpPr/>
                <p:nvPr/>
              </p:nvSpPr>
              <p:spPr>
                <a:xfrm>
                  <a:off x="4034118" y="7564262"/>
                  <a:ext cx="268875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8382" name="Groupe 651"/>
          <p:cNvGrpSpPr>
            <a:grpSpLocks/>
          </p:cNvGrpSpPr>
          <p:nvPr/>
        </p:nvGrpSpPr>
        <p:grpSpPr bwMode="auto">
          <a:xfrm>
            <a:off x="7005638" y="1928813"/>
            <a:ext cx="1106487" cy="1017587"/>
            <a:chOff x="9149104" y="2491407"/>
            <a:chExt cx="1450223" cy="1288989"/>
          </a:xfrm>
        </p:grpSpPr>
        <p:pic>
          <p:nvPicPr>
            <p:cNvPr id="58515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516" name="Groupe 653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8517" name="Groupe 654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89" name="Triangle isocèle 688"/>
                <p:cNvSpPr/>
                <p:nvPr/>
              </p:nvSpPr>
              <p:spPr>
                <a:xfrm>
                  <a:off x="4000585" y="7231044"/>
                  <a:ext cx="306594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90" name="Ellipse 689"/>
                <p:cNvSpPr/>
                <p:nvPr/>
              </p:nvSpPr>
              <p:spPr>
                <a:xfrm>
                  <a:off x="4000585" y="7562262"/>
                  <a:ext cx="306594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18" name="Groupe 655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87" name="Triangle isocèle 686"/>
                <p:cNvSpPr/>
                <p:nvPr/>
              </p:nvSpPr>
              <p:spPr>
                <a:xfrm>
                  <a:off x="4020835" y="7229188"/>
                  <a:ext cx="28360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8" name="Ellipse 687"/>
                <p:cNvSpPr/>
                <p:nvPr/>
              </p:nvSpPr>
              <p:spPr>
                <a:xfrm>
                  <a:off x="4020835" y="7560406"/>
                  <a:ext cx="28360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19" name="Groupe 656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685" name="Triangle isocèle 684"/>
                <p:cNvSpPr/>
                <p:nvPr/>
              </p:nvSpPr>
              <p:spPr>
                <a:xfrm>
                  <a:off x="4005124" y="7231395"/>
                  <a:ext cx="298931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6" name="Ellipse 685"/>
                <p:cNvSpPr/>
                <p:nvPr/>
              </p:nvSpPr>
              <p:spPr>
                <a:xfrm>
                  <a:off x="4005124" y="7562613"/>
                  <a:ext cx="298931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0" name="Groupe 657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683" name="Triangle isocèle 682"/>
                <p:cNvSpPr/>
                <p:nvPr/>
              </p:nvSpPr>
              <p:spPr>
                <a:xfrm>
                  <a:off x="4002517" y="7231890"/>
                  <a:ext cx="360250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4" name="Ellipse 683"/>
                <p:cNvSpPr/>
                <p:nvPr/>
              </p:nvSpPr>
              <p:spPr>
                <a:xfrm>
                  <a:off x="4002517" y="7563107"/>
                  <a:ext cx="360250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1" name="Groupe 658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81" name="Triangle isocèle 680"/>
                <p:cNvSpPr/>
                <p:nvPr/>
              </p:nvSpPr>
              <p:spPr>
                <a:xfrm>
                  <a:off x="3999774" y="7230034"/>
                  <a:ext cx="306594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2" name="Ellipse 681"/>
                <p:cNvSpPr/>
                <p:nvPr/>
              </p:nvSpPr>
              <p:spPr>
                <a:xfrm>
                  <a:off x="3999774" y="7561251"/>
                  <a:ext cx="306594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2" name="Groupe 659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79" name="Triangle isocèle 678"/>
                <p:cNvSpPr/>
                <p:nvPr/>
              </p:nvSpPr>
              <p:spPr>
                <a:xfrm>
                  <a:off x="3999393" y="7232246"/>
                  <a:ext cx="306594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0" name="Ellipse 679"/>
                <p:cNvSpPr/>
                <p:nvPr/>
              </p:nvSpPr>
              <p:spPr>
                <a:xfrm>
                  <a:off x="3999393" y="7563464"/>
                  <a:ext cx="306594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3" name="Groupe 660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77" name="Triangle isocèle 676"/>
                <p:cNvSpPr/>
                <p:nvPr/>
              </p:nvSpPr>
              <p:spPr>
                <a:xfrm>
                  <a:off x="3999653" y="7232680"/>
                  <a:ext cx="306594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8" name="Ellipse 677"/>
                <p:cNvSpPr/>
                <p:nvPr/>
              </p:nvSpPr>
              <p:spPr>
                <a:xfrm>
                  <a:off x="3999653" y="7563898"/>
                  <a:ext cx="306594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4" name="Groupe 661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675" name="Triangle isocèle 674"/>
                <p:cNvSpPr/>
                <p:nvPr/>
              </p:nvSpPr>
              <p:spPr>
                <a:xfrm>
                  <a:off x="3943255" y="7230830"/>
                  <a:ext cx="360250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6" name="Ellipse 675"/>
                <p:cNvSpPr/>
                <p:nvPr/>
              </p:nvSpPr>
              <p:spPr>
                <a:xfrm>
                  <a:off x="3943255" y="7562048"/>
                  <a:ext cx="360250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5" name="Groupe 662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673" name="Triangle isocèle 672"/>
                <p:cNvSpPr/>
                <p:nvPr/>
              </p:nvSpPr>
              <p:spPr>
                <a:xfrm>
                  <a:off x="3942873" y="7233037"/>
                  <a:ext cx="360250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4" name="Ellipse 673"/>
                <p:cNvSpPr/>
                <p:nvPr/>
              </p:nvSpPr>
              <p:spPr>
                <a:xfrm>
                  <a:off x="3942873" y="7564255"/>
                  <a:ext cx="360250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6" name="Groupe 663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71" name="Triangle isocèle 670"/>
                <p:cNvSpPr/>
                <p:nvPr/>
              </p:nvSpPr>
              <p:spPr>
                <a:xfrm>
                  <a:off x="4001585" y="7233531"/>
                  <a:ext cx="298931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2" name="Ellipse 671"/>
                <p:cNvSpPr/>
                <p:nvPr/>
              </p:nvSpPr>
              <p:spPr>
                <a:xfrm>
                  <a:off x="4001585" y="7564749"/>
                  <a:ext cx="298931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7" name="Groupe 664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669" name="Triangle isocèle 668"/>
                <p:cNvSpPr/>
                <p:nvPr/>
              </p:nvSpPr>
              <p:spPr>
                <a:xfrm>
                  <a:off x="3998842" y="7231681"/>
                  <a:ext cx="306594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0" name="Ellipse 669"/>
                <p:cNvSpPr/>
                <p:nvPr/>
              </p:nvSpPr>
              <p:spPr>
                <a:xfrm>
                  <a:off x="3998842" y="7562899"/>
                  <a:ext cx="306594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528" name="Groupe 665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67" name="Triangle isocèle 666"/>
                <p:cNvSpPr/>
                <p:nvPr/>
              </p:nvSpPr>
              <p:spPr>
                <a:xfrm>
                  <a:off x="3998461" y="7233883"/>
                  <a:ext cx="306594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68" name="Ellipse 667"/>
                <p:cNvSpPr/>
                <p:nvPr/>
              </p:nvSpPr>
              <p:spPr>
                <a:xfrm>
                  <a:off x="3998461" y="7565100"/>
                  <a:ext cx="306594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8383" name="Groupe 690"/>
          <p:cNvGrpSpPr>
            <a:grpSpLocks/>
          </p:cNvGrpSpPr>
          <p:nvPr/>
        </p:nvGrpSpPr>
        <p:grpSpPr bwMode="auto">
          <a:xfrm>
            <a:off x="2001838" y="1878013"/>
            <a:ext cx="1450975" cy="1289050"/>
            <a:chOff x="9149104" y="2491407"/>
            <a:chExt cx="1450223" cy="1288989"/>
          </a:xfrm>
        </p:grpSpPr>
        <p:pic>
          <p:nvPicPr>
            <p:cNvPr id="58477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78" name="Groupe 692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8479" name="Groupe 693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28" name="Triangle isocèle 727"/>
                <p:cNvSpPr/>
                <p:nvPr/>
              </p:nvSpPr>
              <p:spPr>
                <a:xfrm>
                  <a:off x="4002214" y="7247773"/>
                  <a:ext cx="257185" cy="44724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9" name="Ellipse 728"/>
                <p:cNvSpPr/>
                <p:nvPr/>
              </p:nvSpPr>
              <p:spPr>
                <a:xfrm>
                  <a:off x="4002214" y="7564283"/>
                  <a:ext cx="257185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0" name="Groupe 694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26" name="Triangle isocèle 725"/>
                <p:cNvSpPr/>
                <p:nvPr/>
              </p:nvSpPr>
              <p:spPr>
                <a:xfrm>
                  <a:off x="4001677" y="7232074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7" name="Ellipse 726"/>
                <p:cNvSpPr/>
                <p:nvPr/>
              </p:nvSpPr>
              <p:spPr>
                <a:xfrm>
                  <a:off x="4001677" y="7569229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1" name="Groupe 695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724" name="Triangle isocèle 723"/>
                <p:cNvSpPr/>
                <p:nvPr/>
              </p:nvSpPr>
              <p:spPr>
                <a:xfrm>
                  <a:off x="4001294" y="7227787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5" name="Ellipse 724"/>
                <p:cNvSpPr/>
                <p:nvPr/>
              </p:nvSpPr>
              <p:spPr>
                <a:xfrm>
                  <a:off x="4001294" y="7564938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2" name="Groupe 696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722" name="Triangle isocèle 721"/>
                <p:cNvSpPr/>
                <p:nvPr/>
              </p:nvSpPr>
              <p:spPr>
                <a:xfrm>
                  <a:off x="3999339" y="7232169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3" name="Ellipse 722"/>
                <p:cNvSpPr/>
                <p:nvPr/>
              </p:nvSpPr>
              <p:spPr>
                <a:xfrm>
                  <a:off x="3999339" y="7569320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3" name="Groupe 697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20" name="Triangle isocèle 719"/>
                <p:cNvSpPr/>
                <p:nvPr/>
              </p:nvSpPr>
              <p:spPr>
                <a:xfrm>
                  <a:off x="3998805" y="723022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1" name="Ellipse 720"/>
                <p:cNvSpPr/>
                <p:nvPr/>
              </p:nvSpPr>
              <p:spPr>
                <a:xfrm>
                  <a:off x="3998805" y="7567378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4" name="Groupe 698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18" name="Triangle isocèle 717"/>
                <p:cNvSpPr/>
                <p:nvPr/>
              </p:nvSpPr>
              <p:spPr>
                <a:xfrm>
                  <a:off x="3957504" y="7232824"/>
                  <a:ext cx="344863" cy="51604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9" name="Ellipse 718"/>
                <p:cNvSpPr/>
                <p:nvPr/>
              </p:nvSpPr>
              <p:spPr>
                <a:xfrm>
                  <a:off x="3957504" y="7569974"/>
                  <a:ext cx="344863" cy="316510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5" name="Groupe 699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16" name="Triangle isocèle 715"/>
                <p:cNvSpPr/>
                <p:nvPr/>
              </p:nvSpPr>
              <p:spPr>
                <a:xfrm>
                  <a:off x="4002840" y="7228303"/>
                  <a:ext cx="344860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7" name="Ellipse 716"/>
                <p:cNvSpPr/>
                <p:nvPr/>
              </p:nvSpPr>
              <p:spPr>
                <a:xfrm>
                  <a:off x="4002840" y="7565454"/>
                  <a:ext cx="344860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6" name="Groupe 700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714" name="Triangle isocèle 713"/>
                <p:cNvSpPr/>
                <p:nvPr/>
              </p:nvSpPr>
              <p:spPr>
                <a:xfrm>
                  <a:off x="4002303" y="7233240"/>
                  <a:ext cx="303946" cy="461007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5" name="Ellipse 714"/>
                <p:cNvSpPr/>
                <p:nvPr/>
              </p:nvSpPr>
              <p:spPr>
                <a:xfrm>
                  <a:off x="4002303" y="7563512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7" name="Groupe 701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712" name="Triangle isocèle 711"/>
                <p:cNvSpPr/>
                <p:nvPr/>
              </p:nvSpPr>
              <p:spPr>
                <a:xfrm>
                  <a:off x="4001920" y="722895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3" name="Ellipse 712"/>
                <p:cNvSpPr/>
                <p:nvPr/>
              </p:nvSpPr>
              <p:spPr>
                <a:xfrm>
                  <a:off x="4001920" y="7566108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8" name="Groupe 702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10" name="Triangle isocèle 709"/>
                <p:cNvSpPr/>
                <p:nvPr/>
              </p:nvSpPr>
              <p:spPr>
                <a:xfrm>
                  <a:off x="3999965" y="7233335"/>
                  <a:ext cx="303946" cy="51604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1" name="Ellipse 710"/>
                <p:cNvSpPr/>
                <p:nvPr/>
              </p:nvSpPr>
              <p:spPr>
                <a:xfrm>
                  <a:off x="3999965" y="7618652"/>
                  <a:ext cx="303946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89" name="Groupe 703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708" name="Triangle isocèle 707"/>
                <p:cNvSpPr/>
                <p:nvPr/>
              </p:nvSpPr>
              <p:spPr>
                <a:xfrm>
                  <a:off x="3999431" y="7231398"/>
                  <a:ext cx="303946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09" name="Ellipse 708"/>
                <p:cNvSpPr/>
                <p:nvPr/>
              </p:nvSpPr>
              <p:spPr>
                <a:xfrm>
                  <a:off x="3999431" y="7568548"/>
                  <a:ext cx="303946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90" name="Groupe 704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06" name="Triangle isocèle 705"/>
                <p:cNvSpPr/>
                <p:nvPr/>
              </p:nvSpPr>
              <p:spPr>
                <a:xfrm>
                  <a:off x="4034118" y="7247751"/>
                  <a:ext cx="268875" cy="447241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07" name="Ellipse 706"/>
                <p:cNvSpPr/>
                <p:nvPr/>
              </p:nvSpPr>
              <p:spPr>
                <a:xfrm>
                  <a:off x="4034118" y="7564262"/>
                  <a:ext cx="268875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8384" name="Groupe 729"/>
          <p:cNvGrpSpPr>
            <a:grpSpLocks/>
          </p:cNvGrpSpPr>
          <p:nvPr/>
        </p:nvGrpSpPr>
        <p:grpSpPr bwMode="auto">
          <a:xfrm>
            <a:off x="3692525" y="1962150"/>
            <a:ext cx="1104900" cy="1017588"/>
            <a:chOff x="9149104" y="2491407"/>
            <a:chExt cx="1450223" cy="1288989"/>
          </a:xfrm>
        </p:grpSpPr>
        <p:pic>
          <p:nvPicPr>
            <p:cNvPr id="58439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40" name="Groupe 731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8441" name="Groupe 732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67" name="Triangle isocèle 766"/>
                <p:cNvSpPr/>
                <p:nvPr/>
              </p:nvSpPr>
              <p:spPr>
                <a:xfrm>
                  <a:off x="4004399" y="7231044"/>
                  <a:ext cx="299362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8" name="Ellipse 767"/>
                <p:cNvSpPr/>
                <p:nvPr/>
              </p:nvSpPr>
              <p:spPr>
                <a:xfrm>
                  <a:off x="4004399" y="7562262"/>
                  <a:ext cx="299362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2" name="Groupe 733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65" name="Triangle isocèle 764"/>
                <p:cNvSpPr/>
                <p:nvPr/>
              </p:nvSpPr>
              <p:spPr>
                <a:xfrm>
                  <a:off x="4001677" y="7229188"/>
                  <a:ext cx="299362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6" name="Ellipse 765"/>
                <p:cNvSpPr/>
                <p:nvPr/>
              </p:nvSpPr>
              <p:spPr>
                <a:xfrm>
                  <a:off x="4001677" y="7560406"/>
                  <a:ext cx="299362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3" name="Groupe 734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763" name="Triangle isocèle 762"/>
                <p:cNvSpPr/>
                <p:nvPr/>
              </p:nvSpPr>
              <p:spPr>
                <a:xfrm>
                  <a:off x="4001295" y="7231395"/>
                  <a:ext cx="29936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4" name="Ellipse 763"/>
                <p:cNvSpPr/>
                <p:nvPr/>
              </p:nvSpPr>
              <p:spPr>
                <a:xfrm>
                  <a:off x="4001295" y="7562613"/>
                  <a:ext cx="29936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4" name="Groupe 735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761" name="Triangle isocèle 760"/>
                <p:cNvSpPr/>
                <p:nvPr/>
              </p:nvSpPr>
              <p:spPr>
                <a:xfrm>
                  <a:off x="3999743" y="7231895"/>
                  <a:ext cx="307035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2" name="Ellipse 761"/>
                <p:cNvSpPr/>
                <p:nvPr/>
              </p:nvSpPr>
              <p:spPr>
                <a:xfrm>
                  <a:off x="3999743" y="7563113"/>
                  <a:ext cx="307035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5" name="Groupe 736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59" name="Triangle isocèle 758"/>
                <p:cNvSpPr/>
                <p:nvPr/>
              </p:nvSpPr>
              <p:spPr>
                <a:xfrm>
                  <a:off x="4004704" y="7230039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0" name="Ellipse 759"/>
                <p:cNvSpPr/>
                <p:nvPr/>
              </p:nvSpPr>
              <p:spPr>
                <a:xfrm>
                  <a:off x="4004704" y="7561257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6" name="Groupe 737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57" name="Triangle isocèle 756"/>
                <p:cNvSpPr/>
                <p:nvPr/>
              </p:nvSpPr>
              <p:spPr>
                <a:xfrm>
                  <a:off x="4004322" y="7232241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8" name="Ellipse 757"/>
                <p:cNvSpPr/>
                <p:nvPr/>
              </p:nvSpPr>
              <p:spPr>
                <a:xfrm>
                  <a:off x="4004322" y="7563459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7" name="Groupe 738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55" name="Triangle isocèle 754"/>
                <p:cNvSpPr/>
                <p:nvPr/>
              </p:nvSpPr>
              <p:spPr>
                <a:xfrm>
                  <a:off x="4001261" y="7232686"/>
                  <a:ext cx="29936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6" name="Ellipse 755"/>
                <p:cNvSpPr/>
                <p:nvPr/>
              </p:nvSpPr>
              <p:spPr>
                <a:xfrm>
                  <a:off x="4001261" y="7563903"/>
                  <a:ext cx="29936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8" name="Groupe 739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753" name="Triangle isocèle 752"/>
                <p:cNvSpPr/>
                <p:nvPr/>
              </p:nvSpPr>
              <p:spPr>
                <a:xfrm>
                  <a:off x="3998544" y="7230830"/>
                  <a:ext cx="307035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4" name="Ellipse 753"/>
                <p:cNvSpPr/>
                <p:nvPr/>
              </p:nvSpPr>
              <p:spPr>
                <a:xfrm>
                  <a:off x="3998544" y="7562048"/>
                  <a:ext cx="307035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49" name="Groupe 740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751" name="Triangle isocèle 750"/>
                <p:cNvSpPr/>
                <p:nvPr/>
              </p:nvSpPr>
              <p:spPr>
                <a:xfrm>
                  <a:off x="3998157" y="7233032"/>
                  <a:ext cx="307035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2" name="Ellipse 751"/>
                <p:cNvSpPr/>
                <p:nvPr/>
              </p:nvSpPr>
              <p:spPr>
                <a:xfrm>
                  <a:off x="3998157" y="7564249"/>
                  <a:ext cx="307035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50" name="Groupe 741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49" name="Triangle isocèle 748"/>
                <p:cNvSpPr/>
                <p:nvPr/>
              </p:nvSpPr>
              <p:spPr>
                <a:xfrm>
                  <a:off x="4004288" y="7233531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0" name="Ellipse 749"/>
                <p:cNvSpPr/>
                <p:nvPr/>
              </p:nvSpPr>
              <p:spPr>
                <a:xfrm>
                  <a:off x="4004288" y="7564749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51" name="Groupe 742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747" name="Triangle isocèle 746"/>
                <p:cNvSpPr/>
                <p:nvPr/>
              </p:nvSpPr>
              <p:spPr>
                <a:xfrm>
                  <a:off x="4001566" y="7231675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8" name="Ellipse 747"/>
                <p:cNvSpPr/>
                <p:nvPr/>
              </p:nvSpPr>
              <p:spPr>
                <a:xfrm>
                  <a:off x="4001566" y="7562893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52" name="Groupe 743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45" name="Triangle isocèle 744"/>
                <p:cNvSpPr/>
                <p:nvPr/>
              </p:nvSpPr>
              <p:spPr>
                <a:xfrm>
                  <a:off x="4001184" y="7233888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6" name="Ellipse 745"/>
                <p:cNvSpPr/>
                <p:nvPr/>
              </p:nvSpPr>
              <p:spPr>
                <a:xfrm>
                  <a:off x="4001184" y="7565106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8385" name="Groupe 768"/>
          <p:cNvGrpSpPr>
            <a:grpSpLocks/>
          </p:cNvGrpSpPr>
          <p:nvPr/>
        </p:nvGrpSpPr>
        <p:grpSpPr bwMode="auto">
          <a:xfrm>
            <a:off x="2944813" y="1962150"/>
            <a:ext cx="1104900" cy="1016000"/>
            <a:chOff x="9149104" y="2491407"/>
            <a:chExt cx="1450223" cy="1288989"/>
          </a:xfrm>
        </p:grpSpPr>
        <p:pic>
          <p:nvPicPr>
            <p:cNvPr id="58401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02" name="Groupe 770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8403" name="Groupe 771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806" name="Triangle isocèle 805"/>
                <p:cNvSpPr/>
                <p:nvPr/>
              </p:nvSpPr>
              <p:spPr>
                <a:xfrm>
                  <a:off x="4004399" y="7226838"/>
                  <a:ext cx="299357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7" name="Ellipse 806"/>
                <p:cNvSpPr/>
                <p:nvPr/>
              </p:nvSpPr>
              <p:spPr>
                <a:xfrm>
                  <a:off x="4004399" y="7506193"/>
                  <a:ext cx="299357" cy="261895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04" name="Groupe 772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804" name="Triangle isocèle 803"/>
                <p:cNvSpPr/>
                <p:nvPr/>
              </p:nvSpPr>
              <p:spPr>
                <a:xfrm>
                  <a:off x="4001677" y="7226618"/>
                  <a:ext cx="299357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5" name="Ellipse 804"/>
                <p:cNvSpPr/>
                <p:nvPr/>
              </p:nvSpPr>
              <p:spPr>
                <a:xfrm>
                  <a:off x="4001677" y="7497240"/>
                  <a:ext cx="299357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05" name="Groupe 773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802" name="Triangle isocèle 801"/>
                <p:cNvSpPr/>
                <p:nvPr/>
              </p:nvSpPr>
              <p:spPr>
                <a:xfrm>
                  <a:off x="4001295" y="7230198"/>
                  <a:ext cx="299357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3" name="Ellipse 802"/>
                <p:cNvSpPr/>
                <p:nvPr/>
              </p:nvSpPr>
              <p:spPr>
                <a:xfrm>
                  <a:off x="4001295" y="7561931"/>
                  <a:ext cx="299357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06" name="Groupe 774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800" name="Triangle isocèle 799"/>
                <p:cNvSpPr/>
                <p:nvPr/>
              </p:nvSpPr>
              <p:spPr>
                <a:xfrm>
                  <a:off x="3999743" y="7226580"/>
                  <a:ext cx="307035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1" name="Ellipse 800"/>
                <p:cNvSpPr/>
                <p:nvPr/>
              </p:nvSpPr>
              <p:spPr>
                <a:xfrm>
                  <a:off x="3999743" y="7497207"/>
                  <a:ext cx="307035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07" name="Groupe 775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98" name="Triangle isocèle 797"/>
                <p:cNvSpPr/>
                <p:nvPr/>
              </p:nvSpPr>
              <p:spPr>
                <a:xfrm>
                  <a:off x="4004699" y="7226360"/>
                  <a:ext cx="299362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9" name="Ellipse 798"/>
                <p:cNvSpPr/>
                <p:nvPr/>
              </p:nvSpPr>
              <p:spPr>
                <a:xfrm>
                  <a:off x="4004699" y="7496987"/>
                  <a:ext cx="299362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08" name="Groupe 776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96" name="Triangle isocèle 795"/>
                <p:cNvSpPr/>
                <p:nvPr/>
              </p:nvSpPr>
              <p:spPr>
                <a:xfrm>
                  <a:off x="4004317" y="7229945"/>
                  <a:ext cx="299362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7" name="Ellipse 796"/>
                <p:cNvSpPr/>
                <p:nvPr/>
              </p:nvSpPr>
              <p:spPr>
                <a:xfrm>
                  <a:off x="4004317" y="7561678"/>
                  <a:ext cx="299362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09" name="Groupe 777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94" name="Triangle isocèle 793"/>
                <p:cNvSpPr/>
                <p:nvPr/>
              </p:nvSpPr>
              <p:spPr>
                <a:xfrm>
                  <a:off x="4001261" y="7228735"/>
                  <a:ext cx="299357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5" name="Ellipse 794"/>
                <p:cNvSpPr/>
                <p:nvPr/>
              </p:nvSpPr>
              <p:spPr>
                <a:xfrm>
                  <a:off x="4001261" y="7560469"/>
                  <a:ext cx="299357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10" name="Groupe 778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792" name="Triangle isocèle 791"/>
                <p:cNvSpPr/>
                <p:nvPr/>
              </p:nvSpPr>
              <p:spPr>
                <a:xfrm>
                  <a:off x="3998544" y="7228515"/>
                  <a:ext cx="307035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3" name="Ellipse 792"/>
                <p:cNvSpPr/>
                <p:nvPr/>
              </p:nvSpPr>
              <p:spPr>
                <a:xfrm>
                  <a:off x="3998544" y="7560249"/>
                  <a:ext cx="307035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11" name="Groupe 779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790" name="Triangle isocèle 789"/>
                <p:cNvSpPr/>
                <p:nvPr/>
              </p:nvSpPr>
              <p:spPr>
                <a:xfrm>
                  <a:off x="3998157" y="7232101"/>
                  <a:ext cx="307035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1" name="Ellipse 790"/>
                <p:cNvSpPr/>
                <p:nvPr/>
              </p:nvSpPr>
              <p:spPr>
                <a:xfrm>
                  <a:off x="3998157" y="7563834"/>
                  <a:ext cx="307035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12" name="Groupe 780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88" name="Triangle isocèle 787"/>
                <p:cNvSpPr/>
                <p:nvPr/>
              </p:nvSpPr>
              <p:spPr>
                <a:xfrm>
                  <a:off x="4004283" y="7228482"/>
                  <a:ext cx="299362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89" name="Ellipse 788"/>
                <p:cNvSpPr/>
                <p:nvPr/>
              </p:nvSpPr>
              <p:spPr>
                <a:xfrm>
                  <a:off x="4004283" y="7560216"/>
                  <a:ext cx="299362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13" name="Groupe 781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786" name="Triangle isocèle 785"/>
                <p:cNvSpPr/>
                <p:nvPr/>
              </p:nvSpPr>
              <p:spPr>
                <a:xfrm>
                  <a:off x="4001561" y="7228262"/>
                  <a:ext cx="299362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87" name="Ellipse 786"/>
                <p:cNvSpPr/>
                <p:nvPr/>
              </p:nvSpPr>
              <p:spPr>
                <a:xfrm>
                  <a:off x="4001561" y="7559996"/>
                  <a:ext cx="299362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8414" name="Groupe 782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84" name="Triangle isocèle 783"/>
                <p:cNvSpPr/>
                <p:nvPr/>
              </p:nvSpPr>
              <p:spPr>
                <a:xfrm>
                  <a:off x="4001179" y="7231842"/>
                  <a:ext cx="299362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85" name="Ellipse 784"/>
                <p:cNvSpPr/>
                <p:nvPr/>
              </p:nvSpPr>
              <p:spPr>
                <a:xfrm>
                  <a:off x="4001179" y="7563576"/>
                  <a:ext cx="299362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pic>
        <p:nvPicPr>
          <p:cNvPr id="58386" name="Picture 12" descr="https://encrypted-tbn1.gstatic.com/images?q=tbn:ANd9GcT2z-bWxE3llsaWfm6e-AZqTUatZc_5xS-pRi1_4V-vjtrOpACTO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" t="44072" r="4799" b="6294"/>
          <a:stretch>
            <a:fillRect/>
          </a:stretch>
        </p:blipFill>
        <p:spPr bwMode="auto">
          <a:xfrm>
            <a:off x="5003800" y="1876425"/>
            <a:ext cx="1577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7" name="ZoneTexte 808"/>
          <p:cNvSpPr txBox="1">
            <a:spLocks noChangeArrowheads="1"/>
          </p:cNvSpPr>
          <p:nvPr/>
        </p:nvSpPr>
        <p:spPr bwMode="auto">
          <a:xfrm>
            <a:off x="7108825" y="2090738"/>
            <a:ext cx="103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WoT</a:t>
            </a:r>
          </a:p>
        </p:txBody>
      </p:sp>
      <p:sp>
        <p:nvSpPr>
          <p:cNvPr id="58388" name="ZoneTexte 809"/>
          <p:cNvSpPr txBox="1">
            <a:spLocks noChangeArrowheads="1"/>
          </p:cNvSpPr>
          <p:nvPr/>
        </p:nvSpPr>
        <p:spPr bwMode="auto">
          <a:xfrm>
            <a:off x="5475288" y="1822450"/>
            <a:ext cx="89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8389" name="ZoneTexte 810"/>
          <p:cNvSpPr txBox="1">
            <a:spLocks noChangeArrowheads="1"/>
          </p:cNvSpPr>
          <p:nvPr/>
        </p:nvSpPr>
        <p:spPr bwMode="auto">
          <a:xfrm>
            <a:off x="2292350" y="2112963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Sciences</a:t>
            </a:r>
          </a:p>
        </p:txBody>
      </p:sp>
      <p:sp>
        <p:nvSpPr>
          <p:cNvPr id="58390" name="ZoneTexte 811"/>
          <p:cNvSpPr txBox="1">
            <a:spLocks noChangeArrowheads="1"/>
          </p:cNvSpPr>
          <p:nvPr/>
        </p:nvSpPr>
        <p:spPr bwMode="auto">
          <a:xfrm>
            <a:off x="3914775" y="2143125"/>
            <a:ext cx="86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</a:rPr>
              <a:t>City</a:t>
            </a:r>
          </a:p>
        </p:txBody>
      </p:sp>
      <p:sp>
        <p:nvSpPr>
          <p:cNvPr id="58391" name="ZoneTexte 812"/>
          <p:cNvSpPr txBox="1">
            <a:spLocks noChangeArrowheads="1"/>
          </p:cNvSpPr>
          <p:nvPr/>
        </p:nvSpPr>
        <p:spPr bwMode="auto">
          <a:xfrm>
            <a:off x="8093075" y="1968500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</a:rPr>
              <a:t>Open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</a:rPr>
              <a:t>Data</a:t>
            </a:r>
          </a:p>
        </p:txBody>
      </p:sp>
      <p:pic>
        <p:nvPicPr>
          <p:cNvPr id="58392" name="Picture 8" descr="http://media.iletaitunehistoire.com/docs/abeill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977">
            <a:off x="3589338" y="3071813"/>
            <a:ext cx="376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Picture 8" descr="http://media.iletaitunehistoire.com/docs/abeill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977" flipH="1">
            <a:off x="6791325" y="3262313"/>
            <a:ext cx="3762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8" descr="http://media.iletaitunehistoire.com/docs/abeill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977" flipH="1">
            <a:off x="7940675" y="3548063"/>
            <a:ext cx="3762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ZoneTexte 816"/>
          <p:cNvSpPr txBox="1">
            <a:spLocks noChangeArrowheads="1"/>
          </p:cNvSpPr>
          <p:nvPr/>
        </p:nvSpPr>
        <p:spPr bwMode="auto">
          <a:xfrm>
            <a:off x="8186738" y="3459163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Web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58396" name="ZoneTexte 817"/>
          <p:cNvSpPr txBox="1">
            <a:spLocks noChangeArrowheads="1"/>
          </p:cNvSpPr>
          <p:nvPr/>
        </p:nvSpPr>
        <p:spPr bwMode="auto">
          <a:xfrm>
            <a:off x="7720013" y="2640013"/>
            <a:ext cx="731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8397" name="ZoneTexte 818"/>
          <p:cNvSpPr txBox="1">
            <a:spLocks noChangeArrowheads="1"/>
          </p:cNvSpPr>
          <p:nvPr/>
        </p:nvSpPr>
        <p:spPr bwMode="auto">
          <a:xfrm>
            <a:off x="3128963" y="2603500"/>
            <a:ext cx="73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8398" name="ZoneTexte 830"/>
          <p:cNvSpPr txBox="1">
            <a:spLocks noChangeArrowheads="1"/>
          </p:cNvSpPr>
          <p:nvPr/>
        </p:nvSpPr>
        <p:spPr bwMode="auto">
          <a:xfrm>
            <a:off x="122238" y="2103438"/>
            <a:ext cx="2071687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chemeClr val="tx1"/>
                </a:solidFill>
              </a:rPr>
              <a:t>Permettre l’enregistrement de données en temps réel.</a:t>
            </a:r>
          </a:p>
        </p:txBody>
      </p:sp>
      <p:sp>
        <p:nvSpPr>
          <p:cNvPr id="832" name="Ellipse 831"/>
          <p:cNvSpPr/>
          <p:nvPr/>
        </p:nvSpPr>
        <p:spPr>
          <a:xfrm>
            <a:off x="1954213" y="1844675"/>
            <a:ext cx="549275" cy="527050"/>
          </a:xfrm>
          <a:prstGeom prst="ellipse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6</a:t>
            </a:r>
          </a:p>
        </p:txBody>
      </p:sp>
      <p:sp>
        <p:nvSpPr>
          <p:cNvPr id="247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24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2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77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804863" y="287338"/>
            <a:ext cx="8353214" cy="1079500"/>
          </a:xfrm>
        </p:spPr>
        <p:txBody>
          <a:bodyPr/>
          <a:lstStyle/>
          <a:p>
            <a:r>
              <a:rPr lang="fr-FR" altLang="fr-FR" dirty="0"/>
              <a:t>Phase </a:t>
            </a:r>
            <a:r>
              <a:rPr lang="fr-FR" altLang="fr-FR" dirty="0" smtClean="0"/>
              <a:t>3: </a:t>
            </a:r>
            <a:r>
              <a:rPr lang="fr-FR" altLang="fr-FR" dirty="0"/>
              <a:t>déployer vos </a:t>
            </a:r>
            <a:r>
              <a:rPr lang="fr-FR" altLang="fr-FR" dirty="0" smtClean="0"/>
              <a:t>données dans le Cloud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b="0" dirty="0" smtClean="0"/>
              <a:t>Réutiliser les outils du Web</a:t>
            </a:r>
            <a:endParaRPr lang="fr-FR" altLang="fr-FR" dirty="0" smtClean="0">
              <a:solidFill>
                <a:schemeClr val="accent2"/>
              </a:solidFill>
            </a:endParaRP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876300" y="5832475"/>
            <a:ext cx="1370013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smtClean="0">
                <a:solidFill>
                  <a:srgbClr val="808080"/>
                </a:solidFill>
              </a:rPr>
              <a:t>08/10/2014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6853238" y="1776413"/>
            <a:ext cx="1966912" cy="437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61" name="Imag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388"/>
            <a:ext cx="7146925" cy="3633787"/>
          </a:xfrm>
          <a:prstGeom prst="rect">
            <a:avLst/>
          </a:prstGeom>
          <a:effectLst>
            <a:outerShdw blurRad="50800" dist="50800" dir="5400000" sx="96000" sy="96000" algn="ctr" rotWithShape="0">
              <a:srgbClr val="000000"/>
            </a:outerShdw>
          </a:effectLst>
        </p:spPr>
      </p:pic>
      <p:grpSp>
        <p:nvGrpSpPr>
          <p:cNvPr id="59398" name="Groupe 561"/>
          <p:cNvGrpSpPr>
            <a:grpSpLocks/>
          </p:cNvGrpSpPr>
          <p:nvPr/>
        </p:nvGrpSpPr>
        <p:grpSpPr bwMode="auto">
          <a:xfrm>
            <a:off x="3627438" y="5164138"/>
            <a:ext cx="460375" cy="425450"/>
            <a:chOff x="4938631" y="7033135"/>
            <a:chExt cx="647217" cy="588289"/>
          </a:xfrm>
        </p:grpSpPr>
        <p:grpSp>
          <p:nvGrpSpPr>
            <p:cNvPr id="59635" name="Groupe 562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65" name="Cube 564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6" name="Cube 565"/>
              <p:cNvSpPr/>
              <p:nvPr/>
            </p:nvSpPr>
            <p:spPr>
              <a:xfrm>
                <a:off x="1387461" y="8426759"/>
                <a:ext cx="644985" cy="357802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64" name="Cube 563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74" name="Forme libre 573"/>
          <p:cNvSpPr/>
          <p:nvPr/>
        </p:nvSpPr>
        <p:spPr>
          <a:xfrm>
            <a:off x="5935663" y="6689725"/>
            <a:ext cx="31750" cy="28575"/>
          </a:xfrm>
          <a:custGeom>
            <a:avLst/>
            <a:gdLst>
              <a:gd name="connsiteX0" fmla="*/ 0 w 32250"/>
              <a:gd name="connsiteY0" fmla="*/ 0 h 28534"/>
              <a:gd name="connsiteX1" fmla="*/ 20360 w 32250"/>
              <a:gd name="connsiteY1" fmla="*/ 0 h 28534"/>
              <a:gd name="connsiteX2" fmla="*/ 21971 w 32250"/>
              <a:gd name="connsiteY2" fmla="*/ 9172 h 28534"/>
              <a:gd name="connsiteX3" fmla="*/ 32250 w 32250"/>
              <a:gd name="connsiteY3" fmla="*/ 28534 h 28534"/>
              <a:gd name="connsiteX4" fmla="*/ 0 w 32250"/>
              <a:gd name="connsiteY4" fmla="*/ 0 h 2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0" h="28534">
                <a:moveTo>
                  <a:pt x="0" y="0"/>
                </a:moveTo>
                <a:lnTo>
                  <a:pt x="20360" y="0"/>
                </a:lnTo>
                <a:lnTo>
                  <a:pt x="21971" y="9172"/>
                </a:lnTo>
                <a:lnTo>
                  <a:pt x="32250" y="28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9400" name="Groupe 585"/>
          <p:cNvGrpSpPr>
            <a:grpSpLocks/>
          </p:cNvGrpSpPr>
          <p:nvPr/>
        </p:nvGrpSpPr>
        <p:grpSpPr bwMode="auto">
          <a:xfrm>
            <a:off x="1247775" y="5156200"/>
            <a:ext cx="460375" cy="425450"/>
            <a:chOff x="4938631" y="7033135"/>
            <a:chExt cx="647217" cy="588289"/>
          </a:xfrm>
        </p:grpSpPr>
        <p:grpSp>
          <p:nvGrpSpPr>
            <p:cNvPr id="59631" name="Groupe 58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89" name="Cube 588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90" name="Cube 589"/>
              <p:cNvSpPr/>
              <p:nvPr/>
            </p:nvSpPr>
            <p:spPr>
              <a:xfrm>
                <a:off x="1387461" y="8426759"/>
                <a:ext cx="644986" cy="35780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88" name="Cube 587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9401" name="Groupe 590"/>
          <p:cNvGrpSpPr>
            <a:grpSpLocks/>
          </p:cNvGrpSpPr>
          <p:nvPr/>
        </p:nvGrpSpPr>
        <p:grpSpPr bwMode="auto">
          <a:xfrm>
            <a:off x="5899150" y="5111750"/>
            <a:ext cx="460375" cy="425450"/>
            <a:chOff x="4938631" y="7033135"/>
            <a:chExt cx="647217" cy="588289"/>
          </a:xfrm>
        </p:grpSpPr>
        <p:grpSp>
          <p:nvGrpSpPr>
            <p:cNvPr id="59627" name="Groupe 591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94" name="Cube 593"/>
              <p:cNvSpPr/>
              <p:nvPr/>
            </p:nvSpPr>
            <p:spPr>
              <a:xfrm>
                <a:off x="1387461" y="8426759"/>
                <a:ext cx="647217" cy="579508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95" name="Cube 594"/>
              <p:cNvSpPr/>
              <p:nvPr/>
            </p:nvSpPr>
            <p:spPr>
              <a:xfrm>
                <a:off x="1387461" y="8426759"/>
                <a:ext cx="644986" cy="35780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93" name="Cube 592"/>
            <p:cNvSpPr/>
            <p:nvPr/>
          </p:nvSpPr>
          <p:spPr>
            <a:xfrm>
              <a:off x="4938631" y="7033135"/>
              <a:ext cx="647217" cy="57950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9402" name="Groupe 595"/>
          <p:cNvGrpSpPr>
            <a:grpSpLocks/>
          </p:cNvGrpSpPr>
          <p:nvPr/>
        </p:nvGrpSpPr>
        <p:grpSpPr bwMode="auto">
          <a:xfrm flipH="1">
            <a:off x="2776538" y="5197475"/>
            <a:ext cx="374650" cy="350838"/>
            <a:chOff x="4938631" y="7033135"/>
            <a:chExt cx="647217" cy="588289"/>
          </a:xfrm>
        </p:grpSpPr>
        <p:grpSp>
          <p:nvGrpSpPr>
            <p:cNvPr id="59623" name="Groupe 59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599" name="Cube 598"/>
              <p:cNvSpPr/>
              <p:nvPr/>
            </p:nvSpPr>
            <p:spPr>
              <a:xfrm>
                <a:off x="1387461" y="8428625"/>
                <a:ext cx="647217" cy="577642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0" name="Cube 599"/>
              <p:cNvSpPr/>
              <p:nvPr/>
            </p:nvSpPr>
            <p:spPr>
              <a:xfrm>
                <a:off x="1387461" y="8428625"/>
                <a:ext cx="644475" cy="356700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598" name="Cube 597"/>
            <p:cNvSpPr/>
            <p:nvPr/>
          </p:nvSpPr>
          <p:spPr>
            <a:xfrm>
              <a:off x="4938631" y="7033135"/>
              <a:ext cx="647217" cy="577641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9403" name="Groupe 600"/>
          <p:cNvGrpSpPr>
            <a:grpSpLocks/>
          </p:cNvGrpSpPr>
          <p:nvPr/>
        </p:nvGrpSpPr>
        <p:grpSpPr bwMode="auto">
          <a:xfrm flipH="1">
            <a:off x="4137025" y="5262563"/>
            <a:ext cx="265113" cy="249237"/>
            <a:chOff x="4938631" y="7033135"/>
            <a:chExt cx="647217" cy="588289"/>
          </a:xfrm>
        </p:grpSpPr>
        <p:grpSp>
          <p:nvGrpSpPr>
            <p:cNvPr id="59619" name="Groupe 601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604" name="Cube 603"/>
              <p:cNvSpPr/>
              <p:nvPr/>
            </p:nvSpPr>
            <p:spPr>
              <a:xfrm>
                <a:off x="1387461" y="8429217"/>
                <a:ext cx="647217" cy="577050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05" name="Cube 604"/>
              <p:cNvSpPr/>
              <p:nvPr/>
            </p:nvSpPr>
            <p:spPr>
              <a:xfrm>
                <a:off x="1387461" y="8429217"/>
                <a:ext cx="643340" cy="355973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03" name="Cube 602"/>
            <p:cNvSpPr/>
            <p:nvPr/>
          </p:nvSpPr>
          <p:spPr>
            <a:xfrm>
              <a:off x="4938631" y="7033135"/>
              <a:ext cx="647217" cy="577049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9404" name="Groupe 605"/>
          <p:cNvGrpSpPr>
            <a:grpSpLocks/>
          </p:cNvGrpSpPr>
          <p:nvPr/>
        </p:nvGrpSpPr>
        <p:grpSpPr bwMode="auto">
          <a:xfrm>
            <a:off x="969963" y="5041900"/>
            <a:ext cx="250825" cy="220663"/>
            <a:chOff x="4938631" y="7033135"/>
            <a:chExt cx="647217" cy="588289"/>
          </a:xfrm>
        </p:grpSpPr>
        <p:grpSp>
          <p:nvGrpSpPr>
            <p:cNvPr id="59615" name="Groupe 606"/>
            <p:cNvGrpSpPr>
              <a:grpSpLocks/>
            </p:cNvGrpSpPr>
            <p:nvPr/>
          </p:nvGrpSpPr>
          <p:grpSpPr bwMode="auto">
            <a:xfrm>
              <a:off x="4938631" y="7042741"/>
              <a:ext cx="647217" cy="578683"/>
              <a:chOff x="1387461" y="8427584"/>
              <a:chExt cx="647217" cy="578683"/>
            </a:xfrm>
          </p:grpSpPr>
          <p:sp>
            <p:nvSpPr>
              <p:cNvPr id="609" name="Cube 608"/>
              <p:cNvSpPr/>
              <p:nvPr/>
            </p:nvSpPr>
            <p:spPr>
              <a:xfrm>
                <a:off x="1387461" y="8426443"/>
                <a:ext cx="647217" cy="579824"/>
              </a:xfrm>
              <a:prstGeom prst="cube">
                <a:avLst/>
              </a:prstGeom>
              <a:solidFill>
                <a:srgbClr val="A884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10" name="Cube 609"/>
              <p:cNvSpPr/>
              <p:nvPr/>
            </p:nvSpPr>
            <p:spPr>
              <a:xfrm>
                <a:off x="1387461" y="8426443"/>
                <a:ext cx="643119" cy="359745"/>
              </a:xfrm>
              <a:prstGeom prst="cube">
                <a:avLst>
                  <a:gd name="adj" fmla="val 402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608" name="Cube 607"/>
            <p:cNvSpPr/>
            <p:nvPr/>
          </p:nvSpPr>
          <p:spPr>
            <a:xfrm>
              <a:off x="4938631" y="7033135"/>
              <a:ext cx="647217" cy="579824"/>
            </a:xfrm>
            <a:prstGeom prst="cube">
              <a:avLst/>
            </a:prstGeom>
            <a:solidFill>
              <a:srgbClr val="A8845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612" name="Rectangle 611"/>
          <p:cNvSpPr/>
          <p:nvPr/>
        </p:nvSpPr>
        <p:spPr>
          <a:xfrm>
            <a:off x="-4763" y="1816100"/>
            <a:ext cx="7151688" cy="647700"/>
          </a:xfrm>
          <a:prstGeom prst="rect">
            <a:avLst/>
          </a:prstGeom>
          <a:solidFill>
            <a:srgbClr val="B4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9406" name="Groupe 612"/>
          <p:cNvGrpSpPr>
            <a:grpSpLocks/>
          </p:cNvGrpSpPr>
          <p:nvPr/>
        </p:nvGrpSpPr>
        <p:grpSpPr bwMode="auto">
          <a:xfrm>
            <a:off x="5721350" y="1755775"/>
            <a:ext cx="1449388" cy="1289050"/>
            <a:chOff x="9149104" y="2491407"/>
            <a:chExt cx="1450223" cy="1288989"/>
          </a:xfrm>
        </p:grpSpPr>
        <p:pic>
          <p:nvPicPr>
            <p:cNvPr id="59577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78" name="Groupe 614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9579" name="Groupe 615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50" name="Triangle isocèle 649"/>
                <p:cNvSpPr/>
                <p:nvPr/>
              </p:nvSpPr>
              <p:spPr>
                <a:xfrm>
                  <a:off x="4046082" y="7247777"/>
                  <a:ext cx="257467" cy="447241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51" name="Ellipse 650"/>
                <p:cNvSpPr/>
                <p:nvPr/>
              </p:nvSpPr>
              <p:spPr>
                <a:xfrm>
                  <a:off x="4046082" y="7564288"/>
                  <a:ext cx="257467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0" name="Groupe 616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48" name="Triangle isocèle 647"/>
                <p:cNvSpPr/>
                <p:nvPr/>
              </p:nvSpPr>
              <p:spPr>
                <a:xfrm>
                  <a:off x="4045562" y="7232078"/>
                  <a:ext cx="304279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9" name="Ellipse 648"/>
                <p:cNvSpPr/>
                <p:nvPr/>
              </p:nvSpPr>
              <p:spPr>
                <a:xfrm>
                  <a:off x="4045562" y="7569229"/>
                  <a:ext cx="304279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1" name="Groupe 617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646" name="Triangle isocèle 645"/>
                <p:cNvSpPr/>
                <p:nvPr/>
              </p:nvSpPr>
              <p:spPr>
                <a:xfrm>
                  <a:off x="4004220" y="7227787"/>
                  <a:ext cx="345238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7" name="Ellipse 646"/>
                <p:cNvSpPr/>
                <p:nvPr/>
              </p:nvSpPr>
              <p:spPr>
                <a:xfrm>
                  <a:off x="4004220" y="7564942"/>
                  <a:ext cx="345238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2" name="Groupe 618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644" name="Triangle isocèle 643"/>
                <p:cNvSpPr/>
                <p:nvPr/>
              </p:nvSpPr>
              <p:spPr>
                <a:xfrm>
                  <a:off x="4003074" y="7232169"/>
                  <a:ext cx="345238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5" name="Ellipse 644"/>
                <p:cNvSpPr/>
                <p:nvPr/>
              </p:nvSpPr>
              <p:spPr>
                <a:xfrm>
                  <a:off x="4003074" y="7569324"/>
                  <a:ext cx="345238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3" name="Groupe 619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42" name="Triangle isocèle 641"/>
                <p:cNvSpPr/>
                <p:nvPr/>
              </p:nvSpPr>
              <p:spPr>
                <a:xfrm>
                  <a:off x="4002554" y="7230228"/>
                  <a:ext cx="345242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4002554" y="7567382"/>
                  <a:ext cx="345242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4" name="Groupe 620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40" name="Triangle isocèle 639"/>
                <p:cNvSpPr/>
                <p:nvPr/>
              </p:nvSpPr>
              <p:spPr>
                <a:xfrm>
                  <a:off x="4002171" y="7232824"/>
                  <a:ext cx="304279" cy="51605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41" name="Ellipse 640"/>
                <p:cNvSpPr/>
                <p:nvPr/>
              </p:nvSpPr>
              <p:spPr>
                <a:xfrm>
                  <a:off x="4002171" y="7569978"/>
                  <a:ext cx="304279" cy="316510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5" name="Groupe 621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38" name="Triangle isocèle 637"/>
                <p:cNvSpPr/>
                <p:nvPr/>
              </p:nvSpPr>
              <p:spPr>
                <a:xfrm>
                  <a:off x="4004069" y="7228303"/>
                  <a:ext cx="345242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9" name="Ellipse 638"/>
                <p:cNvSpPr/>
                <p:nvPr/>
              </p:nvSpPr>
              <p:spPr>
                <a:xfrm>
                  <a:off x="4004069" y="7565458"/>
                  <a:ext cx="345242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6" name="Groupe 622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636" name="Triangle isocèle 635"/>
                <p:cNvSpPr/>
                <p:nvPr/>
              </p:nvSpPr>
              <p:spPr>
                <a:xfrm>
                  <a:off x="4003553" y="7233244"/>
                  <a:ext cx="345238" cy="46100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7" name="Ellipse 636"/>
                <p:cNvSpPr/>
                <p:nvPr/>
              </p:nvSpPr>
              <p:spPr>
                <a:xfrm>
                  <a:off x="4003553" y="7563516"/>
                  <a:ext cx="345238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7" name="Groupe 623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634" name="Triangle isocèle 633"/>
                <p:cNvSpPr/>
                <p:nvPr/>
              </p:nvSpPr>
              <p:spPr>
                <a:xfrm>
                  <a:off x="4003173" y="7228958"/>
                  <a:ext cx="345238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5" name="Ellipse 634"/>
                <p:cNvSpPr/>
                <p:nvPr/>
              </p:nvSpPr>
              <p:spPr>
                <a:xfrm>
                  <a:off x="4003173" y="7566112"/>
                  <a:ext cx="345238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8" name="Groupe 624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32" name="Triangle isocèle 631"/>
                <p:cNvSpPr/>
                <p:nvPr/>
              </p:nvSpPr>
              <p:spPr>
                <a:xfrm>
                  <a:off x="4002023" y="7233335"/>
                  <a:ext cx="304279" cy="51605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3" name="Ellipse 632"/>
                <p:cNvSpPr/>
                <p:nvPr/>
              </p:nvSpPr>
              <p:spPr>
                <a:xfrm>
                  <a:off x="4002023" y="7618652"/>
                  <a:ext cx="304279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89" name="Groupe 625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630" name="Triangle isocèle 629"/>
                <p:cNvSpPr/>
                <p:nvPr/>
              </p:nvSpPr>
              <p:spPr>
                <a:xfrm>
                  <a:off x="4001504" y="7231398"/>
                  <a:ext cx="304279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31" name="Ellipse 630"/>
                <p:cNvSpPr/>
                <p:nvPr/>
              </p:nvSpPr>
              <p:spPr>
                <a:xfrm>
                  <a:off x="4001504" y="7568553"/>
                  <a:ext cx="304279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90" name="Groupe 626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28" name="Triangle isocèle 627"/>
                <p:cNvSpPr/>
                <p:nvPr/>
              </p:nvSpPr>
              <p:spPr>
                <a:xfrm>
                  <a:off x="4047936" y="7247751"/>
                  <a:ext cx="257467" cy="44724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29" name="Ellipse 628"/>
                <p:cNvSpPr/>
                <p:nvPr/>
              </p:nvSpPr>
              <p:spPr>
                <a:xfrm>
                  <a:off x="4047936" y="7564262"/>
                  <a:ext cx="257467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9407" name="Groupe 651"/>
          <p:cNvGrpSpPr>
            <a:grpSpLocks/>
          </p:cNvGrpSpPr>
          <p:nvPr/>
        </p:nvGrpSpPr>
        <p:grpSpPr bwMode="auto">
          <a:xfrm>
            <a:off x="5006975" y="1862138"/>
            <a:ext cx="1104900" cy="1017587"/>
            <a:chOff x="9149104" y="2491407"/>
            <a:chExt cx="1450223" cy="1288989"/>
          </a:xfrm>
        </p:grpSpPr>
        <p:pic>
          <p:nvPicPr>
            <p:cNvPr id="59539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40" name="Groupe 653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9541" name="Groupe 654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89" name="Triangle isocèle 688"/>
                <p:cNvSpPr/>
                <p:nvPr/>
              </p:nvSpPr>
              <p:spPr>
                <a:xfrm>
                  <a:off x="4004399" y="7231044"/>
                  <a:ext cx="29936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90" name="Ellipse 689"/>
                <p:cNvSpPr/>
                <p:nvPr/>
              </p:nvSpPr>
              <p:spPr>
                <a:xfrm>
                  <a:off x="4004399" y="7562262"/>
                  <a:ext cx="29936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2" name="Groupe 655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87" name="Triangle isocèle 686"/>
                <p:cNvSpPr/>
                <p:nvPr/>
              </p:nvSpPr>
              <p:spPr>
                <a:xfrm>
                  <a:off x="4001677" y="7229188"/>
                  <a:ext cx="29936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8" name="Ellipse 687"/>
                <p:cNvSpPr/>
                <p:nvPr/>
              </p:nvSpPr>
              <p:spPr>
                <a:xfrm>
                  <a:off x="4001677" y="7560406"/>
                  <a:ext cx="29936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3" name="Groupe 656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685" name="Triangle isocèle 684"/>
                <p:cNvSpPr/>
                <p:nvPr/>
              </p:nvSpPr>
              <p:spPr>
                <a:xfrm>
                  <a:off x="4001295" y="7231395"/>
                  <a:ext cx="299362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6" name="Ellipse 685"/>
                <p:cNvSpPr/>
                <p:nvPr/>
              </p:nvSpPr>
              <p:spPr>
                <a:xfrm>
                  <a:off x="4001295" y="7562613"/>
                  <a:ext cx="299362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4" name="Groupe 657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683" name="Triangle isocèle 682"/>
                <p:cNvSpPr/>
                <p:nvPr/>
              </p:nvSpPr>
              <p:spPr>
                <a:xfrm>
                  <a:off x="3999743" y="7231890"/>
                  <a:ext cx="307035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4" name="Ellipse 683"/>
                <p:cNvSpPr/>
                <p:nvPr/>
              </p:nvSpPr>
              <p:spPr>
                <a:xfrm>
                  <a:off x="3999743" y="7563107"/>
                  <a:ext cx="307035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5" name="Groupe 658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81" name="Triangle isocèle 680"/>
                <p:cNvSpPr/>
                <p:nvPr/>
              </p:nvSpPr>
              <p:spPr>
                <a:xfrm>
                  <a:off x="4004704" y="7230034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2" name="Ellipse 681"/>
                <p:cNvSpPr/>
                <p:nvPr/>
              </p:nvSpPr>
              <p:spPr>
                <a:xfrm>
                  <a:off x="4004704" y="7561251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6" name="Groupe 659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679" name="Triangle isocèle 678"/>
                <p:cNvSpPr/>
                <p:nvPr/>
              </p:nvSpPr>
              <p:spPr>
                <a:xfrm>
                  <a:off x="4004322" y="7232246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80" name="Ellipse 679"/>
                <p:cNvSpPr/>
                <p:nvPr/>
              </p:nvSpPr>
              <p:spPr>
                <a:xfrm>
                  <a:off x="4004322" y="7563464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7" name="Groupe 660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77" name="Triangle isocèle 676"/>
                <p:cNvSpPr/>
                <p:nvPr/>
              </p:nvSpPr>
              <p:spPr>
                <a:xfrm>
                  <a:off x="4001261" y="7232680"/>
                  <a:ext cx="299362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8" name="Ellipse 677"/>
                <p:cNvSpPr/>
                <p:nvPr/>
              </p:nvSpPr>
              <p:spPr>
                <a:xfrm>
                  <a:off x="4001261" y="7563898"/>
                  <a:ext cx="299362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8" name="Groupe 661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675" name="Triangle isocèle 674"/>
                <p:cNvSpPr/>
                <p:nvPr/>
              </p:nvSpPr>
              <p:spPr>
                <a:xfrm>
                  <a:off x="3998544" y="7230830"/>
                  <a:ext cx="307035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6" name="Ellipse 675"/>
                <p:cNvSpPr/>
                <p:nvPr/>
              </p:nvSpPr>
              <p:spPr>
                <a:xfrm>
                  <a:off x="3998544" y="7562048"/>
                  <a:ext cx="307035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49" name="Groupe 662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673" name="Triangle isocèle 672"/>
                <p:cNvSpPr/>
                <p:nvPr/>
              </p:nvSpPr>
              <p:spPr>
                <a:xfrm>
                  <a:off x="3998157" y="7233037"/>
                  <a:ext cx="307035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4" name="Ellipse 673"/>
                <p:cNvSpPr/>
                <p:nvPr/>
              </p:nvSpPr>
              <p:spPr>
                <a:xfrm>
                  <a:off x="3998157" y="7564255"/>
                  <a:ext cx="307035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50" name="Groupe 663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671" name="Triangle isocèle 670"/>
                <p:cNvSpPr/>
                <p:nvPr/>
              </p:nvSpPr>
              <p:spPr>
                <a:xfrm>
                  <a:off x="4004288" y="7233531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2" name="Ellipse 671"/>
                <p:cNvSpPr/>
                <p:nvPr/>
              </p:nvSpPr>
              <p:spPr>
                <a:xfrm>
                  <a:off x="4004288" y="7564749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51" name="Groupe 664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669" name="Triangle isocèle 668"/>
                <p:cNvSpPr/>
                <p:nvPr/>
              </p:nvSpPr>
              <p:spPr>
                <a:xfrm>
                  <a:off x="4001566" y="7231681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70" name="Ellipse 669"/>
                <p:cNvSpPr/>
                <p:nvPr/>
              </p:nvSpPr>
              <p:spPr>
                <a:xfrm>
                  <a:off x="4001566" y="7562899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52" name="Groupe 665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667" name="Triangle isocèle 666"/>
                <p:cNvSpPr/>
                <p:nvPr/>
              </p:nvSpPr>
              <p:spPr>
                <a:xfrm>
                  <a:off x="4001184" y="7233883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668" name="Ellipse 667"/>
                <p:cNvSpPr/>
                <p:nvPr/>
              </p:nvSpPr>
              <p:spPr>
                <a:xfrm>
                  <a:off x="4001184" y="7565100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9408" name="Groupe 690"/>
          <p:cNvGrpSpPr>
            <a:grpSpLocks/>
          </p:cNvGrpSpPr>
          <p:nvPr/>
        </p:nvGrpSpPr>
        <p:grpSpPr bwMode="auto">
          <a:xfrm>
            <a:off x="3175" y="1811338"/>
            <a:ext cx="1449388" cy="1289050"/>
            <a:chOff x="9149104" y="2491407"/>
            <a:chExt cx="1450223" cy="1288989"/>
          </a:xfrm>
        </p:grpSpPr>
        <p:pic>
          <p:nvPicPr>
            <p:cNvPr id="59501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02" name="Groupe 692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9503" name="Groupe 693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28" name="Triangle isocèle 727"/>
                <p:cNvSpPr/>
                <p:nvPr/>
              </p:nvSpPr>
              <p:spPr>
                <a:xfrm>
                  <a:off x="4046082" y="7247773"/>
                  <a:ext cx="257467" cy="44724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9" name="Ellipse 728"/>
                <p:cNvSpPr/>
                <p:nvPr/>
              </p:nvSpPr>
              <p:spPr>
                <a:xfrm>
                  <a:off x="4046082" y="7564283"/>
                  <a:ext cx="257467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04" name="Groupe 694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26" name="Triangle isocèle 725"/>
                <p:cNvSpPr/>
                <p:nvPr/>
              </p:nvSpPr>
              <p:spPr>
                <a:xfrm>
                  <a:off x="4045562" y="7232074"/>
                  <a:ext cx="304279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7" name="Ellipse 726"/>
                <p:cNvSpPr/>
                <p:nvPr/>
              </p:nvSpPr>
              <p:spPr>
                <a:xfrm>
                  <a:off x="4045562" y="7569229"/>
                  <a:ext cx="304279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05" name="Groupe 695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724" name="Triangle isocèle 723"/>
                <p:cNvSpPr/>
                <p:nvPr/>
              </p:nvSpPr>
              <p:spPr>
                <a:xfrm>
                  <a:off x="4004220" y="7227787"/>
                  <a:ext cx="345238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5" name="Ellipse 724"/>
                <p:cNvSpPr/>
                <p:nvPr/>
              </p:nvSpPr>
              <p:spPr>
                <a:xfrm>
                  <a:off x="4004220" y="7564938"/>
                  <a:ext cx="345238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06" name="Groupe 696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722" name="Triangle isocèle 721"/>
                <p:cNvSpPr/>
                <p:nvPr/>
              </p:nvSpPr>
              <p:spPr>
                <a:xfrm>
                  <a:off x="4003074" y="7232169"/>
                  <a:ext cx="345238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3" name="Ellipse 722"/>
                <p:cNvSpPr/>
                <p:nvPr/>
              </p:nvSpPr>
              <p:spPr>
                <a:xfrm>
                  <a:off x="4003074" y="7569320"/>
                  <a:ext cx="345238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07" name="Groupe 697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20" name="Triangle isocèle 719"/>
                <p:cNvSpPr/>
                <p:nvPr/>
              </p:nvSpPr>
              <p:spPr>
                <a:xfrm>
                  <a:off x="4002554" y="7230228"/>
                  <a:ext cx="345242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1" name="Ellipse 720"/>
                <p:cNvSpPr/>
                <p:nvPr/>
              </p:nvSpPr>
              <p:spPr>
                <a:xfrm>
                  <a:off x="4002554" y="7567378"/>
                  <a:ext cx="345242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08" name="Groupe 698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18" name="Triangle isocèle 717"/>
                <p:cNvSpPr/>
                <p:nvPr/>
              </p:nvSpPr>
              <p:spPr>
                <a:xfrm>
                  <a:off x="4002171" y="7232824"/>
                  <a:ext cx="304279" cy="51604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9" name="Ellipse 718"/>
                <p:cNvSpPr/>
                <p:nvPr/>
              </p:nvSpPr>
              <p:spPr>
                <a:xfrm>
                  <a:off x="4002171" y="7569974"/>
                  <a:ext cx="304279" cy="316510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09" name="Groupe 699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16" name="Triangle isocèle 715"/>
                <p:cNvSpPr/>
                <p:nvPr/>
              </p:nvSpPr>
              <p:spPr>
                <a:xfrm>
                  <a:off x="4004069" y="7228303"/>
                  <a:ext cx="345242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7" name="Ellipse 716"/>
                <p:cNvSpPr/>
                <p:nvPr/>
              </p:nvSpPr>
              <p:spPr>
                <a:xfrm>
                  <a:off x="4004069" y="7565454"/>
                  <a:ext cx="345242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10" name="Groupe 700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714" name="Triangle isocèle 713"/>
                <p:cNvSpPr/>
                <p:nvPr/>
              </p:nvSpPr>
              <p:spPr>
                <a:xfrm>
                  <a:off x="4003553" y="7233240"/>
                  <a:ext cx="345238" cy="461007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5" name="Ellipse 714"/>
                <p:cNvSpPr/>
                <p:nvPr/>
              </p:nvSpPr>
              <p:spPr>
                <a:xfrm>
                  <a:off x="4003553" y="7563512"/>
                  <a:ext cx="345238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11" name="Groupe 701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712" name="Triangle isocèle 711"/>
                <p:cNvSpPr/>
                <p:nvPr/>
              </p:nvSpPr>
              <p:spPr>
                <a:xfrm>
                  <a:off x="4003173" y="7228958"/>
                  <a:ext cx="345238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3" name="Ellipse 712"/>
                <p:cNvSpPr/>
                <p:nvPr/>
              </p:nvSpPr>
              <p:spPr>
                <a:xfrm>
                  <a:off x="4003173" y="7566108"/>
                  <a:ext cx="345238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12" name="Groupe 702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10" name="Triangle isocèle 709"/>
                <p:cNvSpPr/>
                <p:nvPr/>
              </p:nvSpPr>
              <p:spPr>
                <a:xfrm>
                  <a:off x="4002023" y="7233335"/>
                  <a:ext cx="304279" cy="51604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11" name="Ellipse 710"/>
                <p:cNvSpPr/>
                <p:nvPr/>
              </p:nvSpPr>
              <p:spPr>
                <a:xfrm>
                  <a:off x="4002023" y="7618652"/>
                  <a:ext cx="304279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13" name="Groupe 703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708" name="Triangle isocèle 707"/>
                <p:cNvSpPr/>
                <p:nvPr/>
              </p:nvSpPr>
              <p:spPr>
                <a:xfrm>
                  <a:off x="4001504" y="7231398"/>
                  <a:ext cx="304279" cy="467885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09" name="Ellipse 708"/>
                <p:cNvSpPr/>
                <p:nvPr/>
              </p:nvSpPr>
              <p:spPr>
                <a:xfrm>
                  <a:off x="4001504" y="7568548"/>
                  <a:ext cx="304279" cy="268348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514" name="Groupe 704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06" name="Triangle isocèle 705"/>
                <p:cNvSpPr/>
                <p:nvPr/>
              </p:nvSpPr>
              <p:spPr>
                <a:xfrm>
                  <a:off x="4047936" y="7247751"/>
                  <a:ext cx="257467" cy="447241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07" name="Ellipse 706"/>
                <p:cNvSpPr/>
                <p:nvPr/>
              </p:nvSpPr>
              <p:spPr>
                <a:xfrm>
                  <a:off x="4047936" y="7564262"/>
                  <a:ext cx="257467" cy="268344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9409" name="Groupe 729"/>
          <p:cNvGrpSpPr>
            <a:grpSpLocks/>
          </p:cNvGrpSpPr>
          <p:nvPr/>
        </p:nvGrpSpPr>
        <p:grpSpPr bwMode="auto">
          <a:xfrm>
            <a:off x="1692275" y="1895475"/>
            <a:ext cx="1104900" cy="1017588"/>
            <a:chOff x="9149104" y="2491407"/>
            <a:chExt cx="1450223" cy="1288989"/>
          </a:xfrm>
        </p:grpSpPr>
        <p:pic>
          <p:nvPicPr>
            <p:cNvPr id="59463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64" name="Groupe 731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9465" name="Groupe 732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67" name="Triangle isocèle 766"/>
                <p:cNvSpPr/>
                <p:nvPr/>
              </p:nvSpPr>
              <p:spPr>
                <a:xfrm>
                  <a:off x="4004399" y="7231044"/>
                  <a:ext cx="299362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8" name="Ellipse 767"/>
                <p:cNvSpPr/>
                <p:nvPr/>
              </p:nvSpPr>
              <p:spPr>
                <a:xfrm>
                  <a:off x="4004399" y="7562262"/>
                  <a:ext cx="299362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66" name="Groupe 733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65" name="Triangle isocèle 764"/>
                <p:cNvSpPr/>
                <p:nvPr/>
              </p:nvSpPr>
              <p:spPr>
                <a:xfrm>
                  <a:off x="4001677" y="7229188"/>
                  <a:ext cx="299362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6" name="Ellipse 765"/>
                <p:cNvSpPr/>
                <p:nvPr/>
              </p:nvSpPr>
              <p:spPr>
                <a:xfrm>
                  <a:off x="4001677" y="7560406"/>
                  <a:ext cx="299362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67" name="Groupe 734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763" name="Triangle isocèle 762"/>
                <p:cNvSpPr/>
                <p:nvPr/>
              </p:nvSpPr>
              <p:spPr>
                <a:xfrm>
                  <a:off x="4001295" y="7231395"/>
                  <a:ext cx="29936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4" name="Ellipse 763"/>
                <p:cNvSpPr/>
                <p:nvPr/>
              </p:nvSpPr>
              <p:spPr>
                <a:xfrm>
                  <a:off x="4001295" y="7562613"/>
                  <a:ext cx="29936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68" name="Groupe 735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761" name="Triangle isocèle 760"/>
                <p:cNvSpPr/>
                <p:nvPr/>
              </p:nvSpPr>
              <p:spPr>
                <a:xfrm>
                  <a:off x="3999743" y="7231895"/>
                  <a:ext cx="307035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2" name="Ellipse 761"/>
                <p:cNvSpPr/>
                <p:nvPr/>
              </p:nvSpPr>
              <p:spPr>
                <a:xfrm>
                  <a:off x="3999743" y="7563113"/>
                  <a:ext cx="307035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69" name="Groupe 736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59" name="Triangle isocèle 758"/>
                <p:cNvSpPr/>
                <p:nvPr/>
              </p:nvSpPr>
              <p:spPr>
                <a:xfrm>
                  <a:off x="4004704" y="7230039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60" name="Ellipse 759"/>
                <p:cNvSpPr/>
                <p:nvPr/>
              </p:nvSpPr>
              <p:spPr>
                <a:xfrm>
                  <a:off x="4004704" y="7561257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0" name="Groupe 737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57" name="Triangle isocèle 756"/>
                <p:cNvSpPr/>
                <p:nvPr/>
              </p:nvSpPr>
              <p:spPr>
                <a:xfrm>
                  <a:off x="4004322" y="7232241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8" name="Ellipse 757"/>
                <p:cNvSpPr/>
                <p:nvPr/>
              </p:nvSpPr>
              <p:spPr>
                <a:xfrm>
                  <a:off x="4004322" y="7563459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1" name="Groupe 738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55" name="Triangle isocèle 754"/>
                <p:cNvSpPr/>
                <p:nvPr/>
              </p:nvSpPr>
              <p:spPr>
                <a:xfrm>
                  <a:off x="4001261" y="7232686"/>
                  <a:ext cx="299362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6" name="Ellipse 755"/>
                <p:cNvSpPr/>
                <p:nvPr/>
              </p:nvSpPr>
              <p:spPr>
                <a:xfrm>
                  <a:off x="4001261" y="7563903"/>
                  <a:ext cx="299362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2" name="Groupe 739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753" name="Triangle isocèle 752"/>
                <p:cNvSpPr/>
                <p:nvPr/>
              </p:nvSpPr>
              <p:spPr>
                <a:xfrm>
                  <a:off x="3998544" y="7230830"/>
                  <a:ext cx="307035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4" name="Ellipse 753"/>
                <p:cNvSpPr/>
                <p:nvPr/>
              </p:nvSpPr>
              <p:spPr>
                <a:xfrm>
                  <a:off x="3998544" y="7562048"/>
                  <a:ext cx="307035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3" name="Groupe 740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751" name="Triangle isocèle 750"/>
                <p:cNvSpPr/>
                <p:nvPr/>
              </p:nvSpPr>
              <p:spPr>
                <a:xfrm>
                  <a:off x="3998157" y="7233032"/>
                  <a:ext cx="307035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2" name="Ellipse 751"/>
                <p:cNvSpPr/>
                <p:nvPr/>
              </p:nvSpPr>
              <p:spPr>
                <a:xfrm>
                  <a:off x="3998157" y="7564249"/>
                  <a:ext cx="307035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4" name="Groupe 741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49" name="Triangle isocèle 748"/>
                <p:cNvSpPr/>
                <p:nvPr/>
              </p:nvSpPr>
              <p:spPr>
                <a:xfrm>
                  <a:off x="4004288" y="7233531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50" name="Ellipse 749"/>
                <p:cNvSpPr/>
                <p:nvPr/>
              </p:nvSpPr>
              <p:spPr>
                <a:xfrm>
                  <a:off x="4004288" y="7564749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5" name="Groupe 742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747" name="Triangle isocèle 746"/>
                <p:cNvSpPr/>
                <p:nvPr/>
              </p:nvSpPr>
              <p:spPr>
                <a:xfrm>
                  <a:off x="4001566" y="7231675"/>
                  <a:ext cx="299357" cy="46196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8" name="Ellipse 747"/>
                <p:cNvSpPr/>
                <p:nvPr/>
              </p:nvSpPr>
              <p:spPr>
                <a:xfrm>
                  <a:off x="4001566" y="7562893"/>
                  <a:ext cx="299357" cy="27020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76" name="Groupe 743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45" name="Triangle isocèle 744"/>
                <p:cNvSpPr/>
                <p:nvPr/>
              </p:nvSpPr>
              <p:spPr>
                <a:xfrm>
                  <a:off x="4001184" y="7233888"/>
                  <a:ext cx="299357" cy="461959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6" name="Ellipse 745"/>
                <p:cNvSpPr/>
                <p:nvPr/>
              </p:nvSpPr>
              <p:spPr>
                <a:xfrm>
                  <a:off x="4001184" y="7565106"/>
                  <a:ext cx="299357" cy="270201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59410" name="Groupe 768"/>
          <p:cNvGrpSpPr>
            <a:grpSpLocks/>
          </p:cNvGrpSpPr>
          <p:nvPr/>
        </p:nvGrpSpPr>
        <p:grpSpPr bwMode="auto">
          <a:xfrm>
            <a:off x="946150" y="1895475"/>
            <a:ext cx="1104900" cy="1016000"/>
            <a:chOff x="9149104" y="2491407"/>
            <a:chExt cx="1450223" cy="1288989"/>
          </a:xfrm>
        </p:grpSpPr>
        <p:pic>
          <p:nvPicPr>
            <p:cNvPr id="59425" name="Picture 2" descr="https://encrypted-tbn3.gstatic.com/images?q=tbn:ANd9GcQFBfZPHMQQ4DG8Xt38XIyKRCBIpRatc3qs1aNdb8ivRWsW-i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104" y="2491407"/>
              <a:ext cx="1450223" cy="81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26" name="Groupe 770"/>
            <p:cNvGrpSpPr>
              <a:grpSpLocks/>
            </p:cNvGrpSpPr>
            <p:nvPr/>
          </p:nvGrpSpPr>
          <p:grpSpPr bwMode="auto">
            <a:xfrm>
              <a:off x="9453388" y="2995809"/>
              <a:ext cx="708414" cy="784587"/>
              <a:chOff x="12244250" y="7301328"/>
              <a:chExt cx="1010296" cy="1118929"/>
            </a:xfrm>
          </p:grpSpPr>
          <p:grpSp>
            <p:nvGrpSpPr>
              <p:cNvPr id="59427" name="Groupe 771"/>
              <p:cNvGrpSpPr>
                <a:grpSpLocks/>
              </p:cNvGrpSpPr>
              <p:nvPr/>
            </p:nvGrpSpPr>
            <p:grpSpPr bwMode="auto">
              <a:xfrm>
                <a:off x="12837352" y="7533901"/>
                <a:ext cx="117034" cy="198734"/>
                <a:chOff x="4001522" y="7230440"/>
                <a:chExt cx="302311" cy="604016"/>
              </a:xfrm>
            </p:grpSpPr>
            <p:sp>
              <p:nvSpPr>
                <p:cNvPr id="806" name="Triangle isocèle 805"/>
                <p:cNvSpPr/>
                <p:nvPr/>
              </p:nvSpPr>
              <p:spPr>
                <a:xfrm>
                  <a:off x="4004399" y="7226838"/>
                  <a:ext cx="299362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7" name="Ellipse 806"/>
                <p:cNvSpPr/>
                <p:nvPr/>
              </p:nvSpPr>
              <p:spPr>
                <a:xfrm>
                  <a:off x="4004399" y="7506193"/>
                  <a:ext cx="299362" cy="261895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28" name="Groupe 772"/>
              <p:cNvGrpSpPr>
                <a:grpSpLocks/>
              </p:cNvGrpSpPr>
              <p:nvPr/>
            </p:nvGrpSpPr>
            <p:grpSpPr bwMode="auto">
              <a:xfrm>
                <a:off x="12844348" y="7878650"/>
                <a:ext cx="117034" cy="198734"/>
                <a:chOff x="4001522" y="7230440"/>
                <a:chExt cx="302311" cy="604016"/>
              </a:xfrm>
            </p:grpSpPr>
            <p:sp>
              <p:nvSpPr>
                <p:cNvPr id="804" name="Triangle isocèle 803"/>
                <p:cNvSpPr/>
                <p:nvPr/>
              </p:nvSpPr>
              <p:spPr>
                <a:xfrm>
                  <a:off x="4001677" y="7226618"/>
                  <a:ext cx="299362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5" name="Ellipse 804"/>
                <p:cNvSpPr/>
                <p:nvPr/>
              </p:nvSpPr>
              <p:spPr>
                <a:xfrm>
                  <a:off x="4001677" y="7497240"/>
                  <a:ext cx="299362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29" name="Groupe 773"/>
              <p:cNvGrpSpPr>
                <a:grpSpLocks/>
              </p:cNvGrpSpPr>
              <p:nvPr/>
            </p:nvGrpSpPr>
            <p:grpSpPr bwMode="auto">
              <a:xfrm>
                <a:off x="12844496" y="8167574"/>
                <a:ext cx="117034" cy="198734"/>
                <a:chOff x="4001522" y="7230440"/>
                <a:chExt cx="302311" cy="604016"/>
              </a:xfrm>
            </p:grpSpPr>
            <p:sp>
              <p:nvSpPr>
                <p:cNvPr id="802" name="Triangle isocèle 801"/>
                <p:cNvSpPr/>
                <p:nvPr/>
              </p:nvSpPr>
              <p:spPr>
                <a:xfrm>
                  <a:off x="4001295" y="7230198"/>
                  <a:ext cx="299362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3" name="Ellipse 802"/>
                <p:cNvSpPr/>
                <p:nvPr/>
              </p:nvSpPr>
              <p:spPr>
                <a:xfrm>
                  <a:off x="4001295" y="7561931"/>
                  <a:ext cx="299362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0" name="Groupe 774"/>
              <p:cNvGrpSpPr>
                <a:grpSpLocks/>
              </p:cNvGrpSpPr>
              <p:nvPr/>
            </p:nvGrpSpPr>
            <p:grpSpPr bwMode="auto">
              <a:xfrm>
                <a:off x="13130368" y="7301328"/>
                <a:ext cx="117034" cy="198734"/>
                <a:chOff x="4001522" y="7230440"/>
                <a:chExt cx="302311" cy="604016"/>
              </a:xfrm>
            </p:grpSpPr>
            <p:sp>
              <p:nvSpPr>
                <p:cNvPr id="800" name="Triangle isocèle 799"/>
                <p:cNvSpPr/>
                <p:nvPr/>
              </p:nvSpPr>
              <p:spPr>
                <a:xfrm>
                  <a:off x="3999743" y="7226580"/>
                  <a:ext cx="307035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1" name="Ellipse 800"/>
                <p:cNvSpPr/>
                <p:nvPr/>
              </p:nvSpPr>
              <p:spPr>
                <a:xfrm>
                  <a:off x="3999743" y="7497207"/>
                  <a:ext cx="307035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1" name="Groupe 775"/>
              <p:cNvGrpSpPr>
                <a:grpSpLocks/>
              </p:cNvGrpSpPr>
              <p:nvPr/>
            </p:nvGrpSpPr>
            <p:grpSpPr bwMode="auto">
              <a:xfrm>
                <a:off x="13137364" y="76460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98" name="Triangle isocèle 797"/>
                <p:cNvSpPr/>
                <p:nvPr/>
              </p:nvSpPr>
              <p:spPr>
                <a:xfrm>
                  <a:off x="4004704" y="7226360"/>
                  <a:ext cx="299357" cy="401572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9" name="Ellipse 798"/>
                <p:cNvSpPr/>
                <p:nvPr/>
              </p:nvSpPr>
              <p:spPr>
                <a:xfrm>
                  <a:off x="4004704" y="7496987"/>
                  <a:ext cx="299357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2" name="Groupe 776"/>
              <p:cNvGrpSpPr>
                <a:grpSpLocks/>
              </p:cNvGrpSpPr>
              <p:nvPr/>
            </p:nvGrpSpPr>
            <p:grpSpPr bwMode="auto">
              <a:xfrm>
                <a:off x="13137512" y="7935001"/>
                <a:ext cx="117034" cy="198734"/>
                <a:chOff x="4001522" y="7230440"/>
                <a:chExt cx="302311" cy="604016"/>
              </a:xfrm>
            </p:grpSpPr>
            <p:sp>
              <p:nvSpPr>
                <p:cNvPr id="796" name="Triangle isocèle 795"/>
                <p:cNvSpPr/>
                <p:nvPr/>
              </p:nvSpPr>
              <p:spPr>
                <a:xfrm>
                  <a:off x="4004322" y="7229945"/>
                  <a:ext cx="299357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7" name="Ellipse 796"/>
                <p:cNvSpPr/>
                <p:nvPr/>
              </p:nvSpPr>
              <p:spPr>
                <a:xfrm>
                  <a:off x="4004322" y="7561678"/>
                  <a:ext cx="299357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3" name="Groupe 777"/>
              <p:cNvGrpSpPr>
                <a:grpSpLocks/>
              </p:cNvGrpSpPr>
              <p:nvPr/>
            </p:nvGrpSpPr>
            <p:grpSpPr bwMode="auto">
              <a:xfrm>
                <a:off x="12244250" y="75878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94" name="Triangle isocèle 793"/>
                <p:cNvSpPr/>
                <p:nvPr/>
              </p:nvSpPr>
              <p:spPr>
                <a:xfrm>
                  <a:off x="4001261" y="7228735"/>
                  <a:ext cx="299362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5" name="Ellipse 794"/>
                <p:cNvSpPr/>
                <p:nvPr/>
              </p:nvSpPr>
              <p:spPr>
                <a:xfrm>
                  <a:off x="4001261" y="7560469"/>
                  <a:ext cx="299362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4" name="Groupe 778"/>
              <p:cNvGrpSpPr>
                <a:grpSpLocks/>
              </p:cNvGrpSpPr>
              <p:nvPr/>
            </p:nvGrpSpPr>
            <p:grpSpPr bwMode="auto">
              <a:xfrm>
                <a:off x="12251246" y="7932599"/>
                <a:ext cx="117034" cy="198734"/>
                <a:chOff x="4001522" y="7230440"/>
                <a:chExt cx="302311" cy="604016"/>
              </a:xfrm>
            </p:grpSpPr>
            <p:sp>
              <p:nvSpPr>
                <p:cNvPr id="792" name="Triangle isocèle 791"/>
                <p:cNvSpPr/>
                <p:nvPr/>
              </p:nvSpPr>
              <p:spPr>
                <a:xfrm>
                  <a:off x="3998544" y="7228515"/>
                  <a:ext cx="307035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3" name="Ellipse 792"/>
                <p:cNvSpPr/>
                <p:nvPr/>
              </p:nvSpPr>
              <p:spPr>
                <a:xfrm>
                  <a:off x="3998544" y="7560249"/>
                  <a:ext cx="307035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5" name="Groupe 779"/>
              <p:cNvGrpSpPr>
                <a:grpSpLocks/>
              </p:cNvGrpSpPr>
              <p:nvPr/>
            </p:nvGrpSpPr>
            <p:grpSpPr bwMode="auto">
              <a:xfrm>
                <a:off x="12251394" y="8221523"/>
                <a:ext cx="117034" cy="198734"/>
                <a:chOff x="4001522" y="7230440"/>
                <a:chExt cx="302311" cy="604016"/>
              </a:xfrm>
            </p:grpSpPr>
            <p:sp>
              <p:nvSpPr>
                <p:cNvPr id="790" name="Triangle isocèle 789"/>
                <p:cNvSpPr/>
                <p:nvPr/>
              </p:nvSpPr>
              <p:spPr>
                <a:xfrm>
                  <a:off x="3998157" y="7232101"/>
                  <a:ext cx="307035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1" name="Ellipse 790"/>
                <p:cNvSpPr/>
                <p:nvPr/>
              </p:nvSpPr>
              <p:spPr>
                <a:xfrm>
                  <a:off x="3998157" y="7563834"/>
                  <a:ext cx="307035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6" name="Groupe 780"/>
              <p:cNvGrpSpPr>
                <a:grpSpLocks/>
              </p:cNvGrpSpPr>
              <p:nvPr/>
            </p:nvGrpSpPr>
            <p:grpSpPr bwMode="auto">
              <a:xfrm>
                <a:off x="12537266" y="7355277"/>
                <a:ext cx="117034" cy="198734"/>
                <a:chOff x="4001522" y="7230440"/>
                <a:chExt cx="302311" cy="604016"/>
              </a:xfrm>
            </p:grpSpPr>
            <p:sp>
              <p:nvSpPr>
                <p:cNvPr id="788" name="Triangle isocèle 787"/>
                <p:cNvSpPr/>
                <p:nvPr/>
              </p:nvSpPr>
              <p:spPr>
                <a:xfrm>
                  <a:off x="4004288" y="7228482"/>
                  <a:ext cx="299357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89" name="Ellipse 788"/>
                <p:cNvSpPr/>
                <p:nvPr/>
              </p:nvSpPr>
              <p:spPr>
                <a:xfrm>
                  <a:off x="4004288" y="7560216"/>
                  <a:ext cx="299357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7" name="Groupe 781"/>
              <p:cNvGrpSpPr>
                <a:grpSpLocks/>
              </p:cNvGrpSpPr>
              <p:nvPr/>
            </p:nvGrpSpPr>
            <p:grpSpPr bwMode="auto">
              <a:xfrm>
                <a:off x="12544262" y="7700026"/>
                <a:ext cx="117034" cy="198734"/>
                <a:chOff x="4001522" y="7230440"/>
                <a:chExt cx="302311" cy="604016"/>
              </a:xfrm>
            </p:grpSpPr>
            <p:sp>
              <p:nvSpPr>
                <p:cNvPr id="786" name="Triangle isocèle 785"/>
                <p:cNvSpPr/>
                <p:nvPr/>
              </p:nvSpPr>
              <p:spPr>
                <a:xfrm>
                  <a:off x="4001566" y="7228262"/>
                  <a:ext cx="299357" cy="462678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87" name="Ellipse 786"/>
                <p:cNvSpPr/>
                <p:nvPr/>
              </p:nvSpPr>
              <p:spPr>
                <a:xfrm>
                  <a:off x="4001566" y="7559996"/>
                  <a:ext cx="299357" cy="270622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59438" name="Groupe 782"/>
              <p:cNvGrpSpPr>
                <a:grpSpLocks/>
              </p:cNvGrpSpPr>
              <p:nvPr/>
            </p:nvGrpSpPr>
            <p:grpSpPr bwMode="auto">
              <a:xfrm>
                <a:off x="12544410" y="7988950"/>
                <a:ext cx="117034" cy="198734"/>
                <a:chOff x="4001522" y="7230440"/>
                <a:chExt cx="302311" cy="604016"/>
              </a:xfrm>
            </p:grpSpPr>
            <p:sp>
              <p:nvSpPr>
                <p:cNvPr id="784" name="Triangle isocèle 783"/>
                <p:cNvSpPr/>
                <p:nvPr/>
              </p:nvSpPr>
              <p:spPr>
                <a:xfrm>
                  <a:off x="4001184" y="7231842"/>
                  <a:ext cx="299357" cy="462684"/>
                </a:xfrm>
                <a:prstGeom prst="triangl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85" name="Ellipse 784"/>
                <p:cNvSpPr/>
                <p:nvPr/>
              </p:nvSpPr>
              <p:spPr>
                <a:xfrm>
                  <a:off x="4001184" y="7563576"/>
                  <a:ext cx="299357" cy="270627"/>
                </a:xfrm>
                <a:prstGeom prst="ellipse">
                  <a:avLst/>
                </a:prstGeom>
                <a:solidFill>
                  <a:srgbClr val="A884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pic>
        <p:nvPicPr>
          <p:cNvPr id="59411" name="Picture 12" descr="https://encrypted-tbn1.gstatic.com/images?q=tbn:ANd9GcT2z-bWxE3llsaWfm6e-AZqTUatZc_5xS-pRi1_4V-vjtrOpACTO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" t="44072" r="4799" b="6294"/>
          <a:stretch>
            <a:fillRect/>
          </a:stretch>
        </p:blipFill>
        <p:spPr bwMode="auto">
          <a:xfrm>
            <a:off x="3005138" y="1809750"/>
            <a:ext cx="1577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2" name="ZoneTexte 808"/>
          <p:cNvSpPr txBox="1">
            <a:spLocks noChangeArrowheads="1"/>
          </p:cNvSpPr>
          <p:nvPr/>
        </p:nvSpPr>
        <p:spPr bwMode="auto">
          <a:xfrm>
            <a:off x="5110163" y="2024063"/>
            <a:ext cx="103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WoT</a:t>
            </a:r>
          </a:p>
        </p:txBody>
      </p:sp>
      <p:sp>
        <p:nvSpPr>
          <p:cNvPr id="59413" name="ZoneTexte 809"/>
          <p:cNvSpPr txBox="1">
            <a:spLocks noChangeArrowheads="1"/>
          </p:cNvSpPr>
          <p:nvPr/>
        </p:nvSpPr>
        <p:spPr bwMode="auto">
          <a:xfrm>
            <a:off x="3476625" y="1755775"/>
            <a:ext cx="88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RDF</a:t>
            </a:r>
          </a:p>
        </p:txBody>
      </p:sp>
      <p:sp>
        <p:nvSpPr>
          <p:cNvPr id="59414" name="ZoneTexte 810"/>
          <p:cNvSpPr txBox="1">
            <a:spLocks noChangeArrowheads="1"/>
          </p:cNvSpPr>
          <p:nvPr/>
        </p:nvSpPr>
        <p:spPr bwMode="auto">
          <a:xfrm>
            <a:off x="293688" y="204628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tx1"/>
                </a:solidFill>
              </a:rPr>
              <a:t>Sciences</a:t>
            </a:r>
          </a:p>
        </p:txBody>
      </p:sp>
      <p:sp>
        <p:nvSpPr>
          <p:cNvPr id="59415" name="ZoneTexte 811"/>
          <p:cNvSpPr txBox="1">
            <a:spLocks noChangeArrowheads="1"/>
          </p:cNvSpPr>
          <p:nvPr/>
        </p:nvSpPr>
        <p:spPr bwMode="auto">
          <a:xfrm>
            <a:off x="1914525" y="2076450"/>
            <a:ext cx="86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</a:rPr>
              <a:t>City</a:t>
            </a:r>
          </a:p>
        </p:txBody>
      </p:sp>
      <p:sp>
        <p:nvSpPr>
          <p:cNvPr id="59416" name="ZoneTexte 812"/>
          <p:cNvSpPr txBox="1">
            <a:spLocks noChangeArrowheads="1"/>
          </p:cNvSpPr>
          <p:nvPr/>
        </p:nvSpPr>
        <p:spPr bwMode="auto">
          <a:xfrm>
            <a:off x="6094413" y="1901825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</a:rPr>
              <a:t>Open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</a:rPr>
              <a:t>Data</a:t>
            </a:r>
          </a:p>
        </p:txBody>
      </p:sp>
      <p:pic>
        <p:nvPicPr>
          <p:cNvPr id="59417" name="Picture 8" descr="http://media.iletaitunehistoire.com/docs/abeill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977">
            <a:off x="1590675" y="3005138"/>
            <a:ext cx="3762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8" name="Picture 8" descr="http://media.iletaitunehistoire.com/docs/abeill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977" flipH="1">
            <a:off x="4792663" y="3195638"/>
            <a:ext cx="3746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9" name="Picture 8" descr="http://media.iletaitunehistoire.com/docs/abeill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977" flipH="1">
            <a:off x="5942013" y="3481388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0" name="ZoneTexte 816"/>
          <p:cNvSpPr txBox="1">
            <a:spLocks noChangeArrowheads="1"/>
          </p:cNvSpPr>
          <p:nvPr/>
        </p:nvSpPr>
        <p:spPr bwMode="auto">
          <a:xfrm>
            <a:off x="6188075" y="3392488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Web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59421" name="ZoneTexte 817"/>
          <p:cNvSpPr txBox="1">
            <a:spLocks noChangeArrowheads="1"/>
          </p:cNvSpPr>
          <p:nvPr/>
        </p:nvSpPr>
        <p:spPr bwMode="auto">
          <a:xfrm>
            <a:off x="5721350" y="2574925"/>
            <a:ext cx="73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9422" name="ZoneTexte 818"/>
          <p:cNvSpPr txBox="1">
            <a:spLocks noChangeArrowheads="1"/>
          </p:cNvSpPr>
          <p:nvPr/>
        </p:nvSpPr>
        <p:spPr bwMode="auto">
          <a:xfrm>
            <a:off x="1128713" y="2536825"/>
            <a:ext cx="731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9423" name="ZoneTexte 832"/>
          <p:cNvSpPr txBox="1">
            <a:spLocks noChangeArrowheads="1"/>
          </p:cNvSpPr>
          <p:nvPr/>
        </p:nvSpPr>
        <p:spPr bwMode="auto">
          <a:xfrm>
            <a:off x="6856413" y="2994025"/>
            <a:ext cx="2084387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–"/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99"/>
              </a:buClr>
              <a:buChar char="•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tx1"/>
                </a:solidFill>
              </a:rPr>
              <a:t>Faciliter l’intégration de Web Agent pour aider les chercheurs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834" name="Ellipse 833"/>
          <p:cNvSpPr/>
          <p:nvPr/>
        </p:nvSpPr>
        <p:spPr>
          <a:xfrm>
            <a:off x="6548438" y="2994025"/>
            <a:ext cx="547687" cy="527050"/>
          </a:xfrm>
          <a:prstGeom prst="ellipse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7</a:t>
            </a:r>
          </a:p>
        </p:txBody>
      </p:sp>
      <p:sp>
        <p:nvSpPr>
          <p:cNvPr id="247" name="Espace réservé de la date 3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24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6289" y="6419850"/>
            <a:ext cx="3041199" cy="341313"/>
          </a:xfrm>
        </p:spPr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2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r>
              <a:rPr lang="fr-FR" dirty="0"/>
              <a:t>- </a:t>
            </a:r>
            <a:fld id="{B2927856-22B4-4886-BDCF-91B940CD97E5}" type="slidenum">
              <a:rPr lang="fr-FR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84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- </a:t>
            </a:r>
            <a:fld id="{AA7AA8C8-5DB5-447E-87BA-EBF26399E5B8}" type="slidenum">
              <a:rPr lang="fr-FR"/>
              <a:pPr/>
              <a:t>26</a:t>
            </a:fld>
            <a:endParaRPr lang="fr-F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autres approches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Sous-titre facultatif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white">
          <a:xfrm>
            <a:off x="1349375" y="1612900"/>
            <a:ext cx="32226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IO.CDS s’inscrit dans le mouvement </a:t>
            </a:r>
            <a:br>
              <a:rPr lang="fr-FR" dirty="0" smtClean="0"/>
            </a:br>
            <a:r>
              <a:rPr lang="fr-FR" dirty="0" smtClean="0"/>
              <a:t>du Web sémantique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IO.CDS veut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Mettre </a:t>
            </a:r>
            <a:r>
              <a:rPr lang="fr-FR" sz="2000" dirty="0"/>
              <a:t>en œuvre </a:t>
            </a:r>
            <a:r>
              <a:rPr lang="fr-FR" sz="2000" dirty="0" smtClean="0"/>
              <a:t>une </a:t>
            </a: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plateforme interopérable </a:t>
            </a:r>
            <a:r>
              <a:rPr lang="fr-FR" sz="2000" dirty="0" smtClean="0"/>
              <a:t>des données entre les chercheurs afin d’accélérer </a:t>
            </a:r>
            <a:r>
              <a:rPr lang="fr-FR" sz="2000" dirty="0"/>
              <a:t>la recherche 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Simplifier l’hébergement </a:t>
            </a:r>
            <a:r>
              <a:rPr lang="fr-FR" sz="2000" dirty="0" smtClean="0"/>
              <a:t>des données en facilitant l’accès à des données dispersées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Permettre de </a:t>
            </a: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choisir le niveau d’accès </a:t>
            </a:r>
            <a:r>
              <a:rPr lang="fr-FR" sz="2000" dirty="0" smtClean="0"/>
              <a:t>à ses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Réfléchir</a:t>
            </a:r>
            <a:r>
              <a:rPr lang="fr-FR" sz="2000" dirty="0" smtClean="0"/>
              <a:t> à l’Open Data mais aussi aux nouveaux business </a:t>
            </a: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modèles qu’offriront une consommation des données </a:t>
            </a:r>
            <a:r>
              <a:rPr lang="fr-FR" sz="2000" dirty="0" smtClean="0"/>
              <a:t>qui va se généraliser dans tous les secteurs d’activités.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4DB29344-5D7C-425F-94BC-FE4A6A70500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27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7328" y="5287547"/>
            <a:ext cx="8636000" cy="1143000"/>
          </a:xfrm>
        </p:spPr>
        <p:txBody>
          <a:bodyPr/>
          <a:lstStyle/>
          <a:p>
            <a:r>
              <a:rPr lang="fr-FR" dirty="0" smtClean="0"/>
              <a:t>Merci</a:t>
            </a:r>
            <a:br>
              <a:rPr lang="fr-FR" dirty="0" smtClean="0"/>
            </a:br>
            <a:r>
              <a:rPr lang="fr-FR" sz="3600" dirty="0" smtClean="0"/>
              <a:t>Des questions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56" y="255363"/>
            <a:ext cx="4253134" cy="438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 novembre 2014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Karima Rafes – LOD &amp; </a:t>
            </a:r>
            <a:r>
              <a:rPr lang="fr-FR" dirty="0" err="1" smtClean="0"/>
              <a:t>DaaS</a:t>
            </a:r>
            <a:r>
              <a:rPr lang="fr-FR" dirty="0" smtClean="0"/>
              <a:t>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E3D485EB-C8DD-48CF-B986-1A348A03E4AC}" type="slidenum">
              <a:rPr lang="fr-FR"/>
              <a:pPr/>
              <a:t>3</a:t>
            </a:fld>
            <a:endParaRPr lang="fr-FR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75" y="1448972"/>
            <a:ext cx="7540625" cy="361539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fr-FR" sz="2800" dirty="0"/>
              <a:t>Objectifs de l'action Data de CDS</a:t>
            </a:r>
            <a:endParaRPr lang="fr-FR" sz="2800" dirty="0" smtClean="0"/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fr-FR" sz="2800" dirty="0" smtClean="0"/>
              <a:t>Phase 1 : Référencer les données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fr-FR" sz="2800" dirty="0" smtClean="0"/>
              <a:t>Phase </a:t>
            </a:r>
            <a:r>
              <a:rPr lang="fr-FR" sz="2800" dirty="0"/>
              <a:t>2 : Mettre à disposition </a:t>
            </a:r>
          </a:p>
          <a:p>
            <a:pPr>
              <a:lnSpc>
                <a:spcPct val="150000"/>
              </a:lnSpc>
              <a:buClr>
                <a:schemeClr val="bg2"/>
              </a:buClr>
            </a:pPr>
            <a:r>
              <a:rPr lang="fr-FR" sz="2800" dirty="0" smtClean="0"/>
              <a:t>Phase </a:t>
            </a:r>
            <a:r>
              <a:rPr lang="fr-FR" sz="2800" dirty="0"/>
              <a:t>3 : Contribuer à la </a:t>
            </a:r>
            <a:r>
              <a:rPr lang="fr-FR" sz="2800" dirty="0" smtClean="0"/>
              <a:t>réflexion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22767" y="-53845"/>
            <a:ext cx="31212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bg1"/>
              </a:buClr>
              <a:buAutoNum type="arabicPeriod"/>
            </a:pPr>
            <a:r>
              <a:rPr lang="fr-FR" sz="1500" b="1" dirty="0" smtClean="0">
                <a:solidFill>
                  <a:schemeClr val="bg1"/>
                </a:solidFill>
              </a:rPr>
              <a:t>Les mots clés de l’Open Data</a:t>
            </a:r>
            <a:endParaRPr lang="fr-FR" sz="1500" b="1" dirty="0">
              <a:solidFill>
                <a:schemeClr val="bg1"/>
              </a:solidFill>
            </a:endParaRPr>
          </a:p>
          <a:p>
            <a:pPr marL="182563" indent="-182563">
              <a:buClr>
                <a:schemeClr val="bg1"/>
              </a:buClr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Le Web, cette base de données</a:t>
            </a:r>
          </a:p>
          <a:p>
            <a:pPr marL="182563" indent="-182563">
              <a:buClr>
                <a:schemeClr val="bg1"/>
              </a:buClr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Plateforme CDS de Paris-Saclay</a:t>
            </a:r>
          </a:p>
          <a:p>
            <a:pPr marL="182563" indent="-182563">
              <a:buClr>
                <a:schemeClr val="bg1"/>
              </a:buClr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Les autres approches</a:t>
            </a:r>
          </a:p>
        </p:txBody>
      </p:sp>
    </p:spTree>
    <p:extLst>
      <p:ext uri="{BB962C8B-B14F-4D97-AF65-F5344CB8AC3E}">
        <p14:creationId xmlns:p14="http://schemas.microsoft.com/office/powerpoint/2010/main" val="145696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fr-FR" sz="3200" dirty="0" smtClean="0"/>
              <a:t>Objectifs </a:t>
            </a:r>
            <a:r>
              <a:rPr lang="fr-FR" sz="3200" dirty="0"/>
              <a:t>de l'action Data de CDS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 novembre 2014</a:t>
            </a:r>
            <a:endParaRPr lang="fr-F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Karima Rafes – LOD &amp; DaaS IO-CDS</a:t>
            </a:r>
            <a:endParaRPr lang="fr-FR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 </a:t>
            </a:r>
            <a:fld id="{20731997-1D74-46A2-BEC9-A468453776D2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Objectifs </a:t>
            </a:r>
            <a:r>
              <a:rPr lang="fr-FR" dirty="0"/>
              <a:t>de l'action Data de CDS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Phase 1 : Référencer les données </a:t>
            </a:r>
            <a:r>
              <a:rPr lang="fr-FR" sz="1800" dirty="0" smtClean="0"/>
              <a:t>sur le plateau de Paris-Saclay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Données ouvertes ou privées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Données partagées entre chercheurs du plateau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Phase 2 : Mettre à disposition </a:t>
            </a:r>
            <a:r>
              <a:rPr lang="fr-FR" sz="1800" dirty="0"/>
              <a:t>des laboratoires sur le plateau les moyens de déployer eux-mêmes des données.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Dans leur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Ou dans une infrastructure mutualisée Cloud pour les expérimentations (de technologies, d'interdisciplinarité</a:t>
            </a:r>
            <a:r>
              <a:rPr lang="fr-FR" sz="1800" dirty="0" smtClean="0"/>
              <a:t>...)</a:t>
            </a:r>
          </a:p>
          <a:p>
            <a:endParaRPr lang="fr-FR" sz="1800" dirty="0"/>
          </a:p>
          <a:p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Phase 3 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Contribuer 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à la réflexion et </a:t>
            </a:r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l'exp</a:t>
            </a:r>
            <a:r>
              <a:rPr lang="fr-FR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é</a:t>
            </a:r>
            <a:r>
              <a:rPr lang="fr-FR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rimentation </a:t>
            </a:r>
            <a:r>
              <a:rPr lang="fr-FR" sz="1800" dirty="0" smtClean="0"/>
              <a:t>de mise à dispositions des technologies du Web Sémantique afin d’accélérer la recherche.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505C33B1-186B-4781-97D7-9185DF458854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4" descr="CD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6" y="9525"/>
            <a:ext cx="4446494" cy="7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 image :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partager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294" name="Espace réservé de la date 2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07C128-A8D3-4C8F-B2FD-B4372DD798C7}" type="datetime1">
              <a:rPr lang="en-US" altLang="fr-FR" smtClean="0">
                <a:solidFill>
                  <a:srgbClr val="808080"/>
                </a:solidFill>
              </a:rPr>
              <a:pPr/>
              <a:t>27/01/2015</a:t>
            </a:fld>
            <a:endParaRPr lang="fr-FR" altLang="fr-FR" smtClean="0">
              <a:solidFill>
                <a:srgbClr val="808080"/>
              </a:solidFill>
            </a:endParaRPr>
          </a:p>
        </p:txBody>
      </p:sp>
      <p:sp>
        <p:nvSpPr>
          <p:cNvPr id="11292" name="Espace réservé du pied de page 2076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808080"/>
                </a:solidFill>
              </a:rPr>
              <a:t>Center for Data Science : Overview</a:t>
            </a:r>
          </a:p>
        </p:txBody>
      </p:sp>
      <p:sp>
        <p:nvSpPr>
          <p:cNvPr id="11293" name="Espace réservé du numéro de diapositive 2077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7530BC-728E-4FD6-A773-F8B461C57283}" type="slidenum">
              <a:rPr lang="fr-FR" altLang="fr-FR"/>
              <a:pPr/>
              <a:t>6</a:t>
            </a:fld>
            <a:endParaRPr lang="fr-FR" altLang="fr-FR"/>
          </a:p>
        </p:txBody>
      </p:sp>
      <p:pic>
        <p:nvPicPr>
          <p:cNvPr id="11268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951038"/>
            <a:ext cx="32686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1281113" y="3348038"/>
            <a:ext cx="511175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883111">
            <a:off x="1236663" y="3956050"/>
            <a:ext cx="511175" cy="246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9710536">
            <a:off x="1349375" y="2784475"/>
            <a:ext cx="511175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1272" name="Groupe 15"/>
          <p:cNvGrpSpPr>
            <a:grpSpLocks/>
          </p:cNvGrpSpPr>
          <p:nvPr/>
        </p:nvGrpSpPr>
        <p:grpSpPr bwMode="auto">
          <a:xfrm>
            <a:off x="20638" y="3348038"/>
            <a:ext cx="1260475" cy="600075"/>
            <a:chOff x="5342415" y="5754299"/>
            <a:chExt cx="1260238" cy="600357"/>
          </a:xfrm>
        </p:grpSpPr>
        <p:sp>
          <p:nvSpPr>
            <p:cNvPr id="11301" name="Oval 60"/>
            <p:cNvSpPr>
              <a:spLocks/>
            </p:cNvSpPr>
            <p:nvPr/>
          </p:nvSpPr>
          <p:spPr bwMode="auto">
            <a:xfrm>
              <a:off x="5342415" y="5754299"/>
              <a:ext cx="1260238" cy="600357"/>
            </a:xfrm>
            <a:prstGeom prst="ellipse">
              <a:avLst/>
            </a:prstGeom>
            <a:solidFill>
              <a:srgbClr val="2D6B00">
                <a:alpha val="29019"/>
              </a:srgbClr>
            </a:solidFill>
            <a:ln w="25400">
              <a:solidFill>
                <a:schemeClr val="tx1">
                  <a:alpha val="59999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99"/>
                </a:buClr>
                <a:buChar char="•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1302" name="Rectangle 61"/>
            <p:cNvSpPr>
              <a:spLocks/>
            </p:cNvSpPr>
            <p:nvPr/>
          </p:nvSpPr>
          <p:spPr bwMode="auto">
            <a:xfrm>
              <a:off x="5366877" y="5834441"/>
              <a:ext cx="1203951" cy="3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382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54100" indent="-304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3208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748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32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89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464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03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400" dirty="0" err="1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Chimie</a:t>
              </a:r>
              <a:r>
                <a:rPr lang="en-US" altLang="fr-FR" sz="1400" dirty="0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 </a:t>
              </a:r>
              <a:r>
                <a:rPr lang="en-US" altLang="fr-FR" sz="1400" dirty="0" err="1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Analytique</a:t>
              </a:r>
              <a:r>
                <a:rPr lang="en-US" altLang="fr-FR" sz="1400" dirty="0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 A</a:t>
              </a:r>
              <a:endParaRPr lang="en-US" altLang="fr-FR" sz="1400" dirty="0">
                <a:solidFill>
                  <a:srgbClr val="7F000B"/>
                </a:solidFill>
                <a:latin typeface="Helvetica" panose="020B0604020202020204" pitchFamily="34" charset="0"/>
                <a:ea typeface="ヒラギノ角ゴ ProN W3"/>
                <a:cs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</p:grpSp>
      <p:sp>
        <p:nvSpPr>
          <p:cNvPr id="11273" name="ZoneTexte 19"/>
          <p:cNvSpPr txBox="1">
            <a:spLocks noChangeArrowheads="1"/>
          </p:cNvSpPr>
          <p:nvPr/>
        </p:nvSpPr>
        <p:spPr bwMode="auto">
          <a:xfrm>
            <a:off x="1711325" y="4911725"/>
            <a:ext cx="119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>
                <a:solidFill>
                  <a:schemeClr val="bg1"/>
                </a:solidFill>
              </a:rPr>
              <a:t>Raw Data</a:t>
            </a:r>
          </a:p>
        </p:txBody>
      </p:sp>
      <p:sp>
        <p:nvSpPr>
          <p:cNvPr id="11274" name="ZoneTexte 20"/>
          <p:cNvSpPr txBox="1">
            <a:spLocks noChangeArrowheads="1"/>
          </p:cNvSpPr>
          <p:nvPr/>
        </p:nvSpPr>
        <p:spPr bwMode="auto">
          <a:xfrm>
            <a:off x="4003675" y="4911725"/>
            <a:ext cx="136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>
                <a:solidFill>
                  <a:schemeClr val="bg1"/>
                </a:solidFill>
              </a:rPr>
              <a:t>Linked Data</a:t>
            </a:r>
          </a:p>
        </p:txBody>
      </p:sp>
      <p:grpSp>
        <p:nvGrpSpPr>
          <p:cNvPr id="11275" name="Groupe 21"/>
          <p:cNvGrpSpPr>
            <a:grpSpLocks/>
          </p:cNvGrpSpPr>
          <p:nvPr/>
        </p:nvGrpSpPr>
        <p:grpSpPr bwMode="auto">
          <a:xfrm>
            <a:off x="7650163" y="2730500"/>
            <a:ext cx="1260475" cy="600075"/>
            <a:chOff x="5342415" y="5754299"/>
            <a:chExt cx="1260238" cy="600357"/>
          </a:xfrm>
        </p:grpSpPr>
        <p:sp>
          <p:nvSpPr>
            <p:cNvPr id="11299" name="Oval 60"/>
            <p:cNvSpPr>
              <a:spLocks/>
            </p:cNvSpPr>
            <p:nvPr/>
          </p:nvSpPr>
          <p:spPr bwMode="auto">
            <a:xfrm>
              <a:off x="5342415" y="5754299"/>
              <a:ext cx="1260238" cy="600357"/>
            </a:xfrm>
            <a:prstGeom prst="ellipse">
              <a:avLst/>
            </a:prstGeom>
            <a:solidFill>
              <a:srgbClr val="2D6B00">
                <a:alpha val="29019"/>
              </a:srgbClr>
            </a:solidFill>
            <a:ln w="25400">
              <a:solidFill>
                <a:schemeClr val="tx1">
                  <a:alpha val="59999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99"/>
                </a:buClr>
                <a:buChar char="•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1300" name="Rectangle 61"/>
            <p:cNvSpPr>
              <a:spLocks/>
            </p:cNvSpPr>
            <p:nvPr/>
          </p:nvSpPr>
          <p:spPr bwMode="auto">
            <a:xfrm>
              <a:off x="5366877" y="5834441"/>
              <a:ext cx="1203951" cy="3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382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54100" indent="-304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3208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748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32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89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464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03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400" dirty="0" err="1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Chimie</a:t>
              </a:r>
              <a:r>
                <a:rPr lang="en-US" altLang="fr-FR" sz="1400" dirty="0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 </a:t>
              </a:r>
              <a:r>
                <a:rPr lang="en-US" altLang="fr-FR" sz="1400" dirty="0" err="1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Analtytique</a:t>
              </a:r>
              <a:r>
                <a:rPr lang="en-US" altLang="fr-FR" sz="1400" dirty="0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 B</a:t>
              </a:r>
              <a:endParaRPr lang="en-US" altLang="fr-FR" sz="1400" dirty="0">
                <a:solidFill>
                  <a:srgbClr val="7F000B"/>
                </a:solidFill>
                <a:latin typeface="Helvetica" panose="020B0604020202020204" pitchFamily="34" charset="0"/>
                <a:ea typeface="ヒラギノ角ゴ ProN W3"/>
                <a:cs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</p:grpSp>
      <p:grpSp>
        <p:nvGrpSpPr>
          <p:cNvPr id="11276" name="Groupe 25"/>
          <p:cNvGrpSpPr>
            <a:grpSpLocks/>
          </p:cNvGrpSpPr>
          <p:nvPr/>
        </p:nvGrpSpPr>
        <p:grpSpPr bwMode="auto">
          <a:xfrm>
            <a:off x="7788275" y="4565650"/>
            <a:ext cx="1260475" cy="601663"/>
            <a:chOff x="5342415" y="5754299"/>
            <a:chExt cx="1260238" cy="600357"/>
          </a:xfrm>
        </p:grpSpPr>
        <p:sp>
          <p:nvSpPr>
            <p:cNvPr id="11297" name="Oval 60"/>
            <p:cNvSpPr>
              <a:spLocks/>
            </p:cNvSpPr>
            <p:nvPr/>
          </p:nvSpPr>
          <p:spPr bwMode="auto">
            <a:xfrm>
              <a:off x="5342415" y="5754299"/>
              <a:ext cx="1260238" cy="600357"/>
            </a:xfrm>
            <a:prstGeom prst="ellipse">
              <a:avLst/>
            </a:prstGeom>
            <a:solidFill>
              <a:srgbClr val="2D6B00">
                <a:alpha val="29019"/>
              </a:srgbClr>
            </a:solidFill>
            <a:ln w="25400">
              <a:solidFill>
                <a:schemeClr val="tx1">
                  <a:alpha val="59999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Blip>
                  <a:blip r:embed="rId4"/>
                </a:buBlip>
                <a:defRPr sz="3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99"/>
                </a:buClr>
                <a:buChar char="•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1298" name="Rectangle 61"/>
            <p:cNvSpPr>
              <a:spLocks/>
            </p:cNvSpPr>
            <p:nvPr/>
          </p:nvSpPr>
          <p:spPr bwMode="auto">
            <a:xfrm>
              <a:off x="5366877" y="5834441"/>
              <a:ext cx="1203951" cy="3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382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54100" indent="-304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3208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748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32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89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464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03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400" dirty="0" smtClean="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Machine Learning</a:t>
              </a:r>
              <a:endParaRPr lang="en-US" altLang="fr-FR" sz="1400" dirty="0">
                <a:solidFill>
                  <a:srgbClr val="7F000B"/>
                </a:solidFill>
                <a:latin typeface="Helvetica" panose="020B0604020202020204" pitchFamily="34" charset="0"/>
                <a:ea typeface="ヒラギノ角ゴ ProN W3"/>
                <a:cs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</p:grpSp>
      <p:pic>
        <p:nvPicPr>
          <p:cNvPr id="11277" name="Picture 2" descr="https://encrypted-tbn3.gstatic.com/images?q=tbn:ANd9GcRQum5OUUZTT_Ho2siz9hPm7hyUUPorY6ylrTeAB0Q_jtajAIvm4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9794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eur droit avec flèche 29"/>
          <p:cNvCxnSpPr/>
          <p:nvPr/>
        </p:nvCxnSpPr>
        <p:spPr>
          <a:xfrm>
            <a:off x="5083175" y="2578100"/>
            <a:ext cx="622300" cy="1095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987925" y="2798763"/>
            <a:ext cx="709613" cy="6921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5114925" y="4140200"/>
            <a:ext cx="590550" cy="3540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978400" y="3630613"/>
            <a:ext cx="736600" cy="4000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Cylindre 2051"/>
          <p:cNvSpPr/>
          <p:nvPr/>
        </p:nvSpPr>
        <p:spPr>
          <a:xfrm>
            <a:off x="5842000" y="2439988"/>
            <a:ext cx="450850" cy="473075"/>
          </a:xfrm>
          <a:prstGeom prst="can">
            <a:avLst/>
          </a:prstGeom>
          <a:solidFill>
            <a:srgbClr val="FBD94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Cylindre 39"/>
          <p:cNvSpPr/>
          <p:nvPr/>
        </p:nvSpPr>
        <p:spPr>
          <a:xfrm>
            <a:off x="5830888" y="3844925"/>
            <a:ext cx="449262" cy="473075"/>
          </a:xfrm>
          <a:prstGeom prst="can">
            <a:avLst/>
          </a:prstGeom>
          <a:solidFill>
            <a:srgbClr val="FBD94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84" name="Picture 4" descr="https://encrypted-tbn0.gstatic.com/images?q=tbn:ANd9GcSuopvP4GcNp3PnVfi1YQv6qFJifDpOmDf4wr84JT0z7kxL9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811338"/>
            <a:ext cx="12398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" descr="https://encrypted-tbn0.gstatic.com/images?q=tbn:ANd9GcSuopvP4GcNp3PnVfi1YQv6qFJifDpOmDf4wr84JT0z7kxL9h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697288"/>
            <a:ext cx="12398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69" name="Connecteur en angle 2068"/>
          <p:cNvCxnSpPr/>
          <p:nvPr/>
        </p:nvCxnSpPr>
        <p:spPr>
          <a:xfrm>
            <a:off x="6456363" y="2584450"/>
            <a:ext cx="719137" cy="96838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ngle 59"/>
          <p:cNvCxnSpPr/>
          <p:nvPr/>
        </p:nvCxnSpPr>
        <p:spPr>
          <a:xfrm>
            <a:off x="6483350" y="4222750"/>
            <a:ext cx="719138" cy="96838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8" name="ZoneTexte 60"/>
          <p:cNvSpPr txBox="1">
            <a:spLocks noChangeArrowheads="1"/>
          </p:cNvSpPr>
          <p:nvPr/>
        </p:nvSpPr>
        <p:spPr bwMode="auto">
          <a:xfrm>
            <a:off x="5326376" y="1998241"/>
            <a:ext cx="1511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dirty="0" err="1"/>
              <a:t>Linked</a:t>
            </a:r>
            <a:r>
              <a:rPr lang="fr-FR" altLang="fr-FR" dirty="0"/>
              <a:t> </a:t>
            </a:r>
            <a:br>
              <a:rPr lang="fr-FR" altLang="fr-FR" dirty="0"/>
            </a:br>
            <a:r>
              <a:rPr lang="fr-FR" altLang="fr-FR" dirty="0" err="1"/>
              <a:t>Personal</a:t>
            </a:r>
            <a:r>
              <a:rPr lang="fr-FR" altLang="fr-FR" dirty="0"/>
              <a:t> Data</a:t>
            </a:r>
          </a:p>
        </p:txBody>
      </p:sp>
      <p:sp>
        <p:nvSpPr>
          <p:cNvPr id="11289" name="ZoneTexte 61"/>
          <p:cNvSpPr txBox="1">
            <a:spLocks noChangeArrowheads="1"/>
          </p:cNvSpPr>
          <p:nvPr/>
        </p:nvSpPr>
        <p:spPr bwMode="auto">
          <a:xfrm>
            <a:off x="5353050" y="4386263"/>
            <a:ext cx="151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dirty="0" err="1">
                <a:solidFill>
                  <a:schemeClr val="bg1"/>
                </a:solidFill>
              </a:rPr>
              <a:t>Linked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  <a:br>
              <a:rPr lang="fr-FR" altLang="fr-FR" dirty="0">
                <a:solidFill>
                  <a:schemeClr val="bg1"/>
                </a:solidFill>
              </a:rPr>
            </a:br>
            <a:r>
              <a:rPr lang="fr-FR" altLang="fr-FR" dirty="0" err="1">
                <a:solidFill>
                  <a:schemeClr val="bg1"/>
                </a:solidFill>
              </a:rPr>
              <a:t>Personal</a:t>
            </a:r>
            <a:r>
              <a:rPr lang="fr-FR" altLang="fr-FR" dirty="0">
                <a:solidFill>
                  <a:schemeClr val="bg1"/>
                </a:solidFill>
              </a:rPr>
              <a:t> Data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5962650" y="3033713"/>
            <a:ext cx="19050" cy="75406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6232525" y="2990850"/>
            <a:ext cx="1588" cy="8016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5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201863"/>
            <a:ext cx="11795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2" descr="https://encrypted-tbn3.gstatic.com/images?q=tbn:ANd9GcRQum5OUUZTT_Ho2siz9hPm7hyUUPorY6ylrTeAB0Q_jtajAIvm4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687513"/>
            <a:ext cx="9779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5067300" y="2578100"/>
            <a:ext cx="661195" cy="152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114925" y="3568312"/>
            <a:ext cx="615156" cy="4845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5010547" y="4159251"/>
            <a:ext cx="725288" cy="325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6032990" y="3014663"/>
            <a:ext cx="16867" cy="690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5049596" y="2952346"/>
            <a:ext cx="647942" cy="3493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298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Objectifs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 image : </a:t>
            </a: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smtClean="0"/>
              <a:t>diffuser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324" name="Espace réservé de la date 2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2B0C4D-7582-41A2-9CFC-86472E90C754}" type="datetime1">
              <a:rPr lang="en-US" altLang="fr-FR" smtClean="0">
                <a:solidFill>
                  <a:srgbClr val="808080"/>
                </a:solidFill>
              </a:rPr>
              <a:pPr/>
              <a:t>27/01/2015</a:t>
            </a:fld>
            <a:endParaRPr lang="fr-FR" altLang="fr-FR" smtClean="0">
              <a:solidFill>
                <a:srgbClr val="808080"/>
              </a:solidFill>
            </a:endParaRPr>
          </a:p>
        </p:txBody>
      </p:sp>
      <p:sp>
        <p:nvSpPr>
          <p:cNvPr id="13322" name="Espace réservé du pied de page 30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808080"/>
                </a:solidFill>
              </a:rPr>
              <a:t>Center for Data Science : Overview</a:t>
            </a:r>
          </a:p>
        </p:txBody>
      </p:sp>
      <p:sp>
        <p:nvSpPr>
          <p:cNvPr id="13323" name="Espace réservé du numéro de diapositive 307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4A46AC-172A-4DA5-AFA1-6BA67D22DEBA}" type="slidenum">
              <a:rPr lang="fr-FR" altLang="fr-FR"/>
              <a:pPr/>
              <a:t>7</a:t>
            </a:fld>
            <a:endParaRPr lang="fr-FR" altLang="fr-FR"/>
          </a:p>
        </p:txBody>
      </p:sp>
      <p:pic>
        <p:nvPicPr>
          <p:cNvPr id="13315" name="Picture 2" descr="https://encrypted-tbn3.gstatic.com/images?q=tbn:ANd9GcRQum5OUUZTT_Ho2siz9hPm7hyUUPorY6ylrTeAB0Q_jtajAIvm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203450"/>
            <a:ext cx="97948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1235075" y="3116263"/>
            <a:ext cx="1089025" cy="10779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ZoneTexte 13"/>
          <p:cNvSpPr txBox="1">
            <a:spLocks noChangeArrowheads="1"/>
          </p:cNvSpPr>
          <p:nvPr/>
        </p:nvSpPr>
        <p:spPr bwMode="auto">
          <a:xfrm>
            <a:off x="354013" y="3689350"/>
            <a:ext cx="159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>
                <a:solidFill>
                  <a:schemeClr val="bg1"/>
                </a:solidFill>
              </a:rPr>
              <a:t>Publish</a:t>
            </a:r>
          </a:p>
        </p:txBody>
      </p:sp>
      <p:pic>
        <p:nvPicPr>
          <p:cNvPr id="13318" name="Picture 2" descr="http://lod-cloud.net/versions/2009-03-05/lod-cloud_colore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1757363"/>
            <a:ext cx="5830887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e 3"/>
          <p:cNvGrpSpPr>
            <a:grpSpLocks/>
          </p:cNvGrpSpPr>
          <p:nvPr/>
        </p:nvGrpSpPr>
        <p:grpSpPr bwMode="auto">
          <a:xfrm flipH="1">
            <a:off x="2192338" y="4141788"/>
            <a:ext cx="1414462" cy="792162"/>
            <a:chOff x="5342415" y="5754299"/>
            <a:chExt cx="1260238" cy="600357"/>
          </a:xfrm>
        </p:grpSpPr>
        <p:sp>
          <p:nvSpPr>
            <p:cNvPr id="13325" name="Oval 60"/>
            <p:cNvSpPr>
              <a:spLocks/>
            </p:cNvSpPr>
            <p:nvPr/>
          </p:nvSpPr>
          <p:spPr bwMode="auto">
            <a:xfrm>
              <a:off x="5342415" y="5754299"/>
              <a:ext cx="1260238" cy="600357"/>
            </a:xfrm>
            <a:prstGeom prst="ellipse">
              <a:avLst/>
            </a:prstGeom>
            <a:solidFill>
              <a:srgbClr val="2D6B00">
                <a:alpha val="29019"/>
              </a:srgbClr>
            </a:solidFill>
            <a:ln w="25400">
              <a:solidFill>
                <a:schemeClr val="tx1">
                  <a:alpha val="59999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Blip>
                  <a:blip r:embed="rId5"/>
                </a:buBlip>
                <a:defRPr sz="3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99"/>
                </a:buClr>
                <a:buChar char="•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Arial" panose="020B0604020202020204" pitchFamily="34" charset="0"/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3326" name="Rectangle 61"/>
            <p:cNvSpPr>
              <a:spLocks/>
            </p:cNvSpPr>
            <p:nvPr/>
          </p:nvSpPr>
          <p:spPr bwMode="auto">
            <a:xfrm>
              <a:off x="5366877" y="5834441"/>
              <a:ext cx="1203951" cy="37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382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54100" indent="-3048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3208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5748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32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489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9464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03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400">
                  <a:solidFill>
                    <a:srgbClr val="7F000B"/>
                  </a:solidFill>
                  <a:latin typeface="Helvetica" panose="020B0604020202020204" pitchFamily="34" charset="0"/>
                  <a:ea typeface="ヒラギノ角ゴ ProN W3"/>
                  <a:cs typeface="Helvetica" panose="020B0604020202020204" pitchFamily="34" charset="0"/>
                  <a:sym typeface="Helvetica" panose="020B0604020202020204" pitchFamily="34" charset="0"/>
                </a:rPr>
                <a:t>neuroscience</a:t>
              </a:r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 flipV="1">
            <a:off x="3532897" y="3979863"/>
            <a:ext cx="1690688" cy="403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561472" y="4706938"/>
            <a:ext cx="1027113" cy="996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136850" y="3402807"/>
            <a:ext cx="1055488" cy="7786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approche réaliste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35BCBC32-9B31-45BD-BAD1-D3F93F17D80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L’Université Paris Saclay est un échantillon représentatif de l’ensemble de l’activité scientifique dans son ensemble</a:t>
            </a:r>
          </a:p>
          <a:p>
            <a:pPr marL="506413" lvl="1" indent="-285750">
              <a:buFont typeface="Arial"/>
              <a:buChar char="•"/>
            </a:pPr>
            <a:r>
              <a:rPr lang="fr-FR" dirty="0" smtClean="0"/>
              <a:t>Très grande hétérogénéité : de la plate-forme de production de données locale aux grosses collaborations mondiales</a:t>
            </a:r>
          </a:p>
          <a:p>
            <a:pPr marL="506413" lvl="1" indent="-285750">
              <a:buFont typeface="Arial"/>
              <a:buChar char="•"/>
            </a:pPr>
            <a:r>
              <a:rPr lang="fr-FR" dirty="0" smtClean="0"/>
              <a:t>Multi-institutionnel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Le positionnement institutionnel de CDS est transversal par nature et en devenir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44340"/>
              </p:ext>
            </p:extLst>
          </p:nvPr>
        </p:nvGraphicFramePr>
        <p:xfrm>
          <a:off x="2297031" y="3735686"/>
          <a:ext cx="4892262" cy="2286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46131"/>
                <a:gridCol w="2446131"/>
              </a:tblGrid>
              <a:tr h="2953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Standard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Action Data CDS</a:t>
                      </a:r>
                      <a:endParaRPr lang="fr-FR" sz="2000" dirty="0"/>
                    </a:p>
                  </a:txBody>
                  <a:tcPr/>
                </a:tc>
              </a:tr>
              <a:tr h="2953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Centralisatrice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Collaborative</a:t>
                      </a:r>
                      <a:endParaRPr lang="fr-FR" sz="2000" dirty="0"/>
                    </a:p>
                  </a:txBody>
                  <a:tcPr/>
                </a:tc>
              </a:tr>
              <a:tr h="2953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Intrusive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Respectueuse</a:t>
                      </a:r>
                      <a:endParaRPr lang="fr-FR" sz="2000" dirty="0"/>
                    </a:p>
                  </a:txBody>
                  <a:tcPr/>
                </a:tc>
              </a:tr>
              <a:tr h="2953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Automatisée</a:t>
                      </a:r>
                      <a:r>
                        <a:rPr lang="fr-FR" sz="2000" baseline="0" dirty="0" smtClean="0"/>
                        <a:t> (</a:t>
                      </a:r>
                      <a:r>
                        <a:rPr lang="fr-FR" sz="2000" baseline="0" dirty="0" err="1" smtClean="0"/>
                        <a:t>crawling</a:t>
                      </a:r>
                      <a:r>
                        <a:rPr lang="fr-FR" sz="2000" baseline="0" dirty="0" smtClean="0"/>
                        <a:t>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Volontaire</a:t>
                      </a:r>
                      <a:endParaRPr lang="fr-FR" sz="2000" dirty="0"/>
                    </a:p>
                  </a:txBody>
                  <a:tcPr/>
                </a:tc>
              </a:tr>
              <a:tr h="29537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Tout gratuit/payant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Niveaux</a:t>
                      </a:r>
                      <a:r>
                        <a:rPr lang="fr-FR" sz="2000" baseline="0" dirty="0" smtClean="0"/>
                        <a:t> d’accès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Karima Rafes – LOD &amp; DaaS IO-CDS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 smtClean="0"/>
              <a:t>Référencer </a:t>
            </a:r>
            <a:r>
              <a:rPr lang="fr-FR" sz="3600" dirty="0"/>
              <a:t>les données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28 novembre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4DB29344-5D7C-425F-94BC-FE4A6A70500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5" y="1591692"/>
            <a:ext cx="6753616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1</a:t>
            </a:r>
            <a:endParaRPr lang="fr-FR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PT">
  <a:themeElements>
    <a:clrScheme name="masque_PP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masque_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que_PP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sinformer-besoin-presentation</Template>
  <TotalTime>0</TotalTime>
  <Words>1126</Words>
  <Application>Microsoft Macintosh PowerPoint</Application>
  <PresentationFormat>Présentation à l'écran (4:3)</PresentationFormat>
  <Paragraphs>247</Paragraphs>
  <Slides>28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masque_PPT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Présentation PowerPoint</vt:lpstr>
      <vt:lpstr>Center for Data Science de Paris Saclay</vt:lpstr>
      <vt:lpstr>SOMMAIRE</vt:lpstr>
      <vt:lpstr>Objectifs de l'action Data de CDS</vt:lpstr>
      <vt:lpstr> Objectifs de l'action Data de CDS</vt:lpstr>
      <vt:lpstr>Objectifs en 1 image : mieux partager </vt:lpstr>
      <vt:lpstr>Objectifs en 1 image : mieux diffuser</vt:lpstr>
      <vt:lpstr>Une approche réaliste</vt:lpstr>
      <vt:lpstr>Référencer les données</vt:lpstr>
      <vt:lpstr>Phase 1 : Référencer les données </vt:lpstr>
      <vt:lpstr>Phase 1 : Référencer pour les relier</vt:lpstr>
      <vt:lpstr>Phase 1 : Comment les déclarer</vt:lpstr>
      <vt:lpstr>Phase 1 : Commencer à les déclarer avec un niveau d’accès restreint</vt:lpstr>
      <vt:lpstr>Phase 1 : Déclarer les fichiers et les API</vt:lpstr>
      <vt:lpstr>Phase 1 : Déclarer un fichier</vt:lpstr>
      <vt:lpstr>Phase 1 : Déclarer une API</vt:lpstr>
      <vt:lpstr>Phase 1 : Accès direct aux fichiers/API, au site web et à une adresse email</vt:lpstr>
      <vt:lpstr>Phase 1 : Rendre accessible les fichiers/API par les machines</vt:lpstr>
      <vt:lpstr>Présentation PowerPoint</vt:lpstr>
      <vt:lpstr>Phase 2: déployer vos données Choisir vos logiciels</vt:lpstr>
      <vt:lpstr>Phase 2: déployer vos données Automatiser le déploiement de vos données </vt:lpstr>
      <vt:lpstr>Phase 2: déployer vos données Automatiser la migration des données RDF </vt:lpstr>
      <vt:lpstr>Phase 2: déployer vos données Automatiser le déploiement des données RDF</vt:lpstr>
      <vt:lpstr>Phase 2: déployer vos données Enregistrer les données</vt:lpstr>
      <vt:lpstr>Phase 3: déployer vos données dans le Cloud Réutiliser les outils du Web</vt:lpstr>
      <vt:lpstr>Les autres approches</vt:lpstr>
      <vt:lpstr>IO.CDS s’inscrit dans le mouvement  du Web sémantique </vt:lpstr>
      <vt:lpstr>Merci Des 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2014-11-25T00:39:34Z</dcterms:created>
  <dcterms:modified xsi:type="dcterms:W3CDTF">2015-01-27T18:26:23Z</dcterms:modified>
</cp:coreProperties>
</file>