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1" r:id="rId3"/>
    <p:sldId id="263" r:id="rId4"/>
    <p:sldId id="284" r:id="rId5"/>
    <p:sldId id="285" r:id="rId6"/>
    <p:sldId id="286" r:id="rId7"/>
    <p:sldId id="279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80" r:id="rId16"/>
    <p:sldId id="273" r:id="rId17"/>
    <p:sldId id="281" r:id="rId18"/>
    <p:sldId id="287" r:id="rId19"/>
    <p:sldId id="274" r:id="rId20"/>
    <p:sldId id="275" r:id="rId21"/>
    <p:sldId id="282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$geslin\Documents\H%20et%20Zc%20352MHz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$geslin\Desktop\H%20et%20Zc%20352MH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S11</c:v>
                </c:pt>
              </c:strCache>
            </c:strRef>
          </c:tx>
          <c:xVal>
            <c:numRef>
              <c:f>Feuil1!$E$2:$E$14</c:f>
              <c:numCache>
                <c:formatCode>General</c:formatCode>
                <c:ptCount val="13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5.7</c:v>
                </c:pt>
                <c:pt idx="6">
                  <c:v>5.9</c:v>
                </c:pt>
                <c:pt idx="7">
                  <c:v>6</c:v>
                </c:pt>
                <c:pt idx="8">
                  <c:v>6.1</c:v>
                </c:pt>
                <c:pt idx="9">
                  <c:v>6.4</c:v>
                </c:pt>
                <c:pt idx="10">
                  <c:v>7</c:v>
                </c:pt>
                <c:pt idx="11">
                  <c:v>9</c:v>
                </c:pt>
                <c:pt idx="12">
                  <c:v>10</c:v>
                </c:pt>
              </c:numCache>
            </c:numRef>
          </c:xVal>
          <c:yVal>
            <c:numRef>
              <c:f>Feuil1!$G$2:$G$14</c:f>
              <c:numCache>
                <c:formatCode>General</c:formatCode>
                <c:ptCount val="13"/>
                <c:pt idx="0">
                  <c:v>-26.576599999999999</c:v>
                </c:pt>
                <c:pt idx="1">
                  <c:v>-30.2271</c:v>
                </c:pt>
                <c:pt idx="2">
                  <c:v>-32.825000000000003</c:v>
                </c:pt>
                <c:pt idx="3">
                  <c:v>-36.523800000000001</c:v>
                </c:pt>
                <c:pt idx="4">
                  <c:v>-43.033340000000003</c:v>
                </c:pt>
                <c:pt idx="5">
                  <c:v>-48.095399999999998</c:v>
                </c:pt>
                <c:pt idx="6">
                  <c:v>-59.4099</c:v>
                </c:pt>
                <c:pt idx="7">
                  <c:v>-58.628399999999999</c:v>
                </c:pt>
                <c:pt idx="8">
                  <c:v>-51.8536</c:v>
                </c:pt>
                <c:pt idx="9">
                  <c:v>-42.883200000000002</c:v>
                </c:pt>
                <c:pt idx="10">
                  <c:v>-35.647599999999997</c:v>
                </c:pt>
                <c:pt idx="11">
                  <c:v>-26.486000000000001</c:v>
                </c:pt>
                <c:pt idx="12">
                  <c:v>-24.061399999999999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79808"/>
        <c:axId val="115680384"/>
      </c:scatterChart>
      <c:valAx>
        <c:axId val="115679808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Épaisseur</a:t>
                </a:r>
                <a:r>
                  <a:rPr lang="fr-FR" baseline="0" dirty="0" smtClean="0"/>
                  <a:t> de la céramique (mm)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29132028808393268"/>
              <c:y val="0.835838209576754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680384"/>
        <c:crosses val="autoZero"/>
        <c:crossBetween val="midCat"/>
        <c:majorUnit val="2"/>
      </c:valAx>
      <c:valAx>
        <c:axId val="115680384"/>
        <c:scaling>
          <c:orientation val="minMax"/>
          <c:max val="-20"/>
          <c:min val="-6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Coefficient de réflexion</a:t>
                </a:r>
                <a:r>
                  <a:rPr lang="fr-FR" baseline="0" dirty="0" smtClean="0"/>
                  <a:t> (dB)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679808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48000" cap="flat" cmpd="thickThin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Feuil1!$K$1</c:f>
              <c:strCache>
                <c:ptCount val="1"/>
                <c:pt idx="0">
                  <c:v>S11</c:v>
                </c:pt>
              </c:strCache>
            </c:strRef>
          </c:tx>
          <c:xVal>
            <c:numRef>
              <c:f>Feuil1!$J$2:$J$13</c:f>
              <c:numCache>
                <c:formatCode>General</c:formatCode>
                <c:ptCount val="12"/>
                <c:pt idx="0">
                  <c:v>2.1</c:v>
                </c:pt>
                <c:pt idx="1">
                  <c:v>2.4</c:v>
                </c:pt>
                <c:pt idx="2">
                  <c:v>2.7</c:v>
                </c:pt>
                <c:pt idx="3">
                  <c:v>3</c:v>
                </c:pt>
                <c:pt idx="4">
                  <c:v>3.3</c:v>
                </c:pt>
                <c:pt idx="5">
                  <c:v>3.6</c:v>
                </c:pt>
                <c:pt idx="6">
                  <c:v>3.9</c:v>
                </c:pt>
                <c:pt idx="7">
                  <c:v>4.2</c:v>
                </c:pt>
                <c:pt idx="8">
                  <c:v>5</c:v>
                </c:pt>
                <c:pt idx="9">
                  <c:v>6.5</c:v>
                </c:pt>
                <c:pt idx="10">
                  <c:v>8</c:v>
                </c:pt>
                <c:pt idx="11">
                  <c:v>9.5</c:v>
                </c:pt>
              </c:numCache>
            </c:numRef>
          </c:xVal>
          <c:yVal>
            <c:numRef>
              <c:f>Feuil1!$K$2:$K$13</c:f>
              <c:numCache>
                <c:formatCode>General</c:formatCode>
                <c:ptCount val="12"/>
                <c:pt idx="0">
                  <c:v>-37.2682</c:v>
                </c:pt>
                <c:pt idx="1">
                  <c:v>-38.461399999999998</c:v>
                </c:pt>
                <c:pt idx="2">
                  <c:v>-39.760800000000003</c:v>
                </c:pt>
                <c:pt idx="3">
                  <c:v>-41.219700000000003</c:v>
                </c:pt>
                <c:pt idx="4">
                  <c:v>-42.883200000000002</c:v>
                </c:pt>
                <c:pt idx="5">
                  <c:v>-44.889200000000002</c:v>
                </c:pt>
                <c:pt idx="6">
                  <c:v>-47.393000000000001</c:v>
                </c:pt>
                <c:pt idx="7">
                  <c:v>-50.759700000000002</c:v>
                </c:pt>
                <c:pt idx="8">
                  <c:v>-58.185200000000002</c:v>
                </c:pt>
                <c:pt idx="9">
                  <c:v>-42.648699999999998</c:v>
                </c:pt>
                <c:pt idx="10">
                  <c:v>-37.399099999999997</c:v>
                </c:pt>
                <c:pt idx="11">
                  <c:v>-34.236400000000003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82112"/>
        <c:axId val="115682688"/>
      </c:scatterChart>
      <c:valAx>
        <c:axId val="11568211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Distance Chokes/céramique(mm)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682688"/>
        <c:crosses val="autoZero"/>
        <c:crossBetween val="midCat"/>
        <c:majorUnit val="2"/>
      </c:valAx>
      <c:valAx>
        <c:axId val="115682688"/>
        <c:scaling>
          <c:orientation val="minMax"/>
          <c:max val="-25"/>
          <c:min val="-6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Coefficient</a:t>
                </a:r>
                <a:r>
                  <a:rPr lang="fr-FR" baseline="0" dirty="0" smtClean="0"/>
                  <a:t> de réflexion (dB)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68211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86475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6504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44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87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ABBC-5C63-4BA1-A038-FCA812A82421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074-ECA7-45DF-8CE2-E2FA3C0F1A4D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3759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3759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3759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CF00-2157-438A-A69B-84616FBE94EA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FD3-B881-4BF3-A511-6F4D930156E5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D6FE-CA8B-47DD-801F-91C27AEF3A3F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537C-1B58-463A-BE48-6A4001F32962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273E-F116-4425-B0B0-AFF105B4F541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688-9D54-48D1-A829-F5E7DC723691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AEA9-3F14-4468-8C29-33A1454C3BF1}" type="datetime2">
              <a:rPr lang="fr-FR" smtClean="0"/>
              <a:pPr/>
              <a:t>mercredi 7 octobre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hart" Target="../charts/char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7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jpe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195736" y="1988840"/>
            <a:ext cx="5572164" cy="796908"/>
          </a:xfrm>
        </p:spPr>
        <p:txBody>
          <a:bodyPr/>
          <a:lstStyle/>
          <a:p>
            <a:r>
              <a:rPr lang="fr-FR" dirty="0" smtClean="0"/>
              <a:t>Etude des coupleurs de puissance pour accélérateur de proton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71472" y="1635115"/>
            <a:ext cx="2000264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pic>
        <p:nvPicPr>
          <p:cNvPr id="1026" name="Picture 2" descr="C:\Users\$geslin\Documents\Matériel présentation\Reunion1erJuillet\704Vue_Gener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968552" cy="24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95" y="245069"/>
            <a:ext cx="32448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geslin\Documents\Matériel présentation\Reunion1erJuillet\ComplxMag_E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1" r="-1" b="21214"/>
          <a:stretch/>
        </p:blipFill>
        <p:spPr bwMode="auto">
          <a:xfrm>
            <a:off x="1959771" y="4132743"/>
            <a:ext cx="7184229" cy="27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eslin\Documents\Matériel présentation\Reunion1erJuillet\ComplxMag_H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6"/>
          <a:stretch/>
        </p:blipFill>
        <p:spPr bwMode="auto">
          <a:xfrm>
            <a:off x="2390727" y="1394130"/>
            <a:ext cx="6720507" cy="27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3370" y="1052736"/>
            <a:ext cx="8862184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fr-FR" altLang="fr-FR" sz="2000" b="1" cap="small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r>
              <a:rPr lang="en-US" altLang="fr-FR" dirty="0" smtClean="0">
                <a:solidFill>
                  <a:srgbClr val="501F74"/>
                </a:solidFill>
                <a:latin typeface="Verdana" pitchFamily="34" charset="0"/>
              </a:rPr>
              <a:t> Champ H</a:t>
            </a:r>
          </a:p>
          <a:p>
            <a:pPr marL="893763" lvl="2" indent="-173038" eaLnBrk="0" hangingPunct="0"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r>
              <a:rPr lang="en-US" altLang="fr-FR" dirty="0" smtClean="0">
                <a:solidFill>
                  <a:srgbClr val="501F74"/>
                </a:solidFill>
                <a:latin typeface="Verdana" pitchFamily="34" charset="0"/>
              </a:rPr>
              <a:t> Champ E</a:t>
            </a:r>
          </a:p>
          <a:p>
            <a:pPr marL="893763" lvl="2" indent="-173038" eaLnBrk="0" hangingPunct="0">
              <a:buFont typeface="Wingdings" pitchFamily="2" charset="2"/>
              <a:buChar char="ü"/>
              <a:defRPr/>
            </a:pPr>
            <a:endParaRPr lang="en-US" altLang="fr-FR" dirty="0" smtClean="0">
              <a:solidFill>
                <a:srgbClr val="501F74"/>
              </a:solidFill>
              <a:latin typeface="Verdana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Coupleurs 704 MHz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Modélisation Electromagnétique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23301" y="3573016"/>
            <a:ext cx="3816424" cy="7386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altLang="fr-FR" sz="1400" dirty="0" smtClean="0">
                <a:latin typeface="Verdana" pitchFamily="34" charset="0"/>
              </a:rPr>
              <a:t>À 704,4 MHz S11=-36,84dB</a:t>
            </a:r>
          </a:p>
          <a:p>
            <a:r>
              <a:rPr lang="fr-FR" sz="1400" dirty="0" smtClean="0">
                <a:latin typeface="Verdana" pitchFamily="34" charset="0"/>
              </a:rPr>
              <a:t>Champ H max : 850 A.m</a:t>
            </a:r>
            <a:r>
              <a:rPr lang="fr-FR" sz="1400" baseline="30000" dirty="0" smtClean="0">
                <a:latin typeface="Verdana" pitchFamily="34" charset="0"/>
              </a:rPr>
              <a:t>-1</a:t>
            </a:r>
          </a:p>
          <a:p>
            <a:r>
              <a:rPr lang="fr-FR" sz="1400" dirty="0" smtClean="0">
                <a:latin typeface="Verdana" pitchFamily="34" charset="0"/>
              </a:rPr>
              <a:t>Champ E max : 0,43 MV.m</a:t>
            </a:r>
            <a:r>
              <a:rPr lang="fr-FR" sz="1400" baseline="30000" dirty="0" smtClean="0">
                <a:latin typeface="Verdana" pitchFamily="34" charset="0"/>
              </a:rPr>
              <a:t>-1</a:t>
            </a:r>
            <a:endParaRPr lang="fr-FR" sz="1400" baseline="30000" dirty="0"/>
          </a:p>
        </p:txBody>
      </p:sp>
      <p:pic>
        <p:nvPicPr>
          <p:cNvPr id="13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0" y="4994354"/>
            <a:ext cx="2390727" cy="1008112"/>
          </a:xfrm>
        </p:spPr>
        <p:txBody>
          <a:bodyPr>
            <a:normAutofit/>
          </a:bodyPr>
          <a:lstStyle/>
          <a:p>
            <a:r>
              <a:rPr lang="fr-FR" sz="1200" dirty="0" smtClean="0"/>
              <a:t>Les Chokes permettent de </a:t>
            </a:r>
          </a:p>
          <a:p>
            <a:r>
              <a:rPr lang="fr-FR" sz="1200" dirty="0" smtClean="0"/>
              <a:t>diminuer le champ électrique au</a:t>
            </a:r>
          </a:p>
          <a:p>
            <a:r>
              <a:rPr lang="fr-FR" sz="1200" dirty="0" smtClean="0"/>
              <a:t> niveau des brasures de la céramique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157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Coupleurs 704 MHz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5814978" cy="357190"/>
          </a:xfrm>
        </p:spPr>
        <p:txBody>
          <a:bodyPr>
            <a:noAutofit/>
          </a:bodyPr>
          <a:lstStyle/>
          <a:p>
            <a:r>
              <a:rPr lang="fr-FR" dirty="0" smtClean="0"/>
              <a:t>Modélisation thermique – carte des températures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9FD"/>
              </a:clrFrom>
              <a:clrTo>
                <a:srgbClr val="F7F9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9"/>
          <a:stretch/>
        </p:blipFill>
        <p:spPr>
          <a:xfrm>
            <a:off x="263270" y="1700808"/>
            <a:ext cx="6058734" cy="28477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105816" y="4779658"/>
            <a:ext cx="546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Puissance dissipée dans </a:t>
            </a:r>
            <a:r>
              <a:rPr lang="fr-FR" dirty="0" smtClean="0"/>
              <a:t>les conducteurs par </a:t>
            </a:r>
            <a:r>
              <a:rPr lang="fr-FR" dirty="0" smtClean="0"/>
              <a:t>effet </a:t>
            </a:r>
            <a:r>
              <a:rPr lang="fr-FR" dirty="0" smtClean="0"/>
              <a:t>joule.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-1" y="5439704"/>
            <a:ext cx="573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</a:t>
            </a:r>
            <a:r>
              <a:rPr lang="fr-FR" dirty="0"/>
              <a:t>un </a:t>
            </a:r>
            <a:r>
              <a:rPr lang="fr-FR" dirty="0" smtClean="0"/>
              <a:t>diélectrique la puissance </a:t>
            </a:r>
            <a:r>
              <a:rPr lang="fr-FR" dirty="0"/>
              <a:t>dissipée </a:t>
            </a:r>
            <a:r>
              <a:rPr lang="fr-FR" dirty="0" smtClean="0"/>
              <a:t>est donnée par </a:t>
            </a:r>
            <a:r>
              <a:rPr lang="fr-FR" dirty="0" smtClean="0"/>
              <a:t>: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987004" y="5439704"/>
                <a:ext cx="2086084" cy="631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𝜔𝜖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04" y="5439704"/>
                <a:ext cx="2086084" cy="6319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5055306" y="6116290"/>
                <a:ext cx="1254895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fun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′′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06" y="6116290"/>
                <a:ext cx="1254895" cy="6337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6644042" y="6248505"/>
                <a:ext cx="1429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′′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42" y="6248505"/>
                <a:ext cx="142904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4499992" y="6254905"/>
            <a:ext cx="321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		et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154399" y="6483856"/>
                <a:ext cx="4896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: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la </a:t>
                </a:r>
                <a:r>
                  <a:rPr lang="fr-FR" dirty="0" smtClean="0"/>
                  <a:t>permittivité électrique</a:t>
                </a:r>
                <a:endParaRPr lang="fr-FR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9" y="6483856"/>
                <a:ext cx="489654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égende sans bordure 2 16"/>
          <p:cNvSpPr/>
          <p:nvPr/>
        </p:nvSpPr>
        <p:spPr>
          <a:xfrm flipH="1">
            <a:off x="2126432" y="3010206"/>
            <a:ext cx="1021853" cy="504056"/>
          </a:xfrm>
          <a:prstGeom prst="callout2">
            <a:avLst>
              <a:gd name="adj1" fmla="val 91886"/>
              <a:gd name="adj2" fmla="val 96773"/>
              <a:gd name="adj3" fmla="val 92602"/>
              <a:gd name="adj4" fmla="val 293"/>
              <a:gd name="adj5" fmla="val -99639"/>
              <a:gd name="adj6" fmla="val -31208"/>
            </a:avLst>
          </a:prstGeom>
          <a:noFill/>
          <a:ln>
            <a:tailEnd type="oval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fr-FR" sz="14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Légende sans bordure 2 17"/>
          <p:cNvSpPr/>
          <p:nvPr/>
        </p:nvSpPr>
        <p:spPr>
          <a:xfrm flipH="1">
            <a:off x="1564110" y="2578158"/>
            <a:ext cx="1584175" cy="972108"/>
          </a:xfrm>
          <a:prstGeom prst="callout2">
            <a:avLst>
              <a:gd name="adj1" fmla="val 91886"/>
              <a:gd name="adj2" fmla="val 96773"/>
              <a:gd name="adj3" fmla="val 92602"/>
              <a:gd name="adj4" fmla="val 293"/>
              <a:gd name="adj5" fmla="val 155502"/>
              <a:gd name="adj6" fmla="val -23878"/>
            </a:avLst>
          </a:prstGeom>
          <a:noFill/>
          <a:ln>
            <a:tailEnd type="oval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1400" b="1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Refroidissement à eau : Convection</a:t>
            </a:r>
            <a:endParaRPr lang="fr-FR" sz="14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6322004" y="3003269"/>
            <a:ext cx="2821996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Refroidissement à eau externe : </a:t>
            </a:r>
            <a:r>
              <a:rPr lang="fr-FR" dirty="0"/>
              <a:t>h=317W/m².C° </a:t>
            </a:r>
          </a:p>
          <a:p>
            <a:r>
              <a:rPr lang="fr-FR" dirty="0" smtClean="0"/>
              <a:t>	débit 1L/min (débit très bas)</a:t>
            </a:r>
            <a:endParaRPr lang="fr-FR" dirty="0"/>
          </a:p>
          <a:p>
            <a:endParaRPr lang="fr-FR" dirty="0"/>
          </a:p>
        </p:txBody>
      </p:sp>
      <p:sp>
        <p:nvSpPr>
          <p:cNvPr id="26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6338767" y="2056100"/>
            <a:ext cx="2821996" cy="1008112"/>
          </a:xfrm>
        </p:spPr>
        <p:txBody>
          <a:bodyPr>
            <a:normAutofit/>
          </a:bodyPr>
          <a:lstStyle/>
          <a:p>
            <a:r>
              <a:rPr lang="fr-FR" dirty="0" smtClean="0"/>
              <a:t>Refroidissement à eau interne : h=</a:t>
            </a:r>
            <a:r>
              <a:rPr lang="en-US" altLang="fr-FR" dirty="0" smtClean="0">
                <a:solidFill>
                  <a:srgbClr val="501F74"/>
                </a:solidFill>
                <a:latin typeface="Verdana" pitchFamily="34" charset="0"/>
              </a:rPr>
              <a:t>19k</a:t>
            </a:r>
            <a:r>
              <a:rPr lang="fr-FR" dirty="0" smtClean="0"/>
              <a:t>W/m².C</a:t>
            </a:r>
            <a:r>
              <a:rPr lang="fr-FR" dirty="0"/>
              <a:t>° </a:t>
            </a:r>
          </a:p>
          <a:p>
            <a:r>
              <a:rPr lang="fr-FR" dirty="0" smtClean="0"/>
              <a:t>	débit 10L/min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88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uiExpand="1" build="p"/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89042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Coupleurs 704 MHz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Modélisation Thermomécanique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2339752" y="1343618"/>
            <a:ext cx="3087564" cy="253847"/>
          </a:xfrm>
        </p:spPr>
        <p:txBody>
          <a:bodyPr/>
          <a:lstStyle/>
          <a:p>
            <a:r>
              <a:rPr lang="fr-FR" dirty="0" smtClean="0"/>
              <a:t>Les déformations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2411759" y="4007914"/>
            <a:ext cx="3571900" cy="357190"/>
          </a:xfrm>
        </p:spPr>
        <p:txBody>
          <a:bodyPr/>
          <a:lstStyle/>
          <a:p>
            <a:r>
              <a:rPr lang="fr-FR" dirty="0" smtClean="0"/>
              <a:t>Les contraintes équivalentes</a:t>
            </a:r>
            <a:endParaRPr lang="fr-F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365103"/>
            <a:ext cx="4827966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19872" y="3501008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altLang="fr-FR" sz="1400" dirty="0" smtClean="0">
                <a:latin typeface="Verdana" pitchFamily="34" charset="0"/>
              </a:rPr>
              <a:t>Déformations : 36 </a:t>
            </a:r>
            <a:r>
              <a:rPr lang="el-GR" altLang="fr-FR" sz="1400" dirty="0" smtClean="0">
                <a:latin typeface="Verdana" pitchFamily="34" charset="0"/>
              </a:rPr>
              <a:t>μ</a:t>
            </a:r>
            <a:r>
              <a:rPr lang="fr-FR" altLang="fr-FR" sz="1400" dirty="0" smtClean="0">
                <a:latin typeface="Verdana" pitchFamily="34" charset="0"/>
              </a:rPr>
              <a:t>m au max. sur la bride</a:t>
            </a:r>
          </a:p>
          <a:p>
            <a:r>
              <a:rPr lang="fr-FR" sz="1400" dirty="0" smtClean="0"/>
              <a:t>	             20  </a:t>
            </a:r>
            <a:r>
              <a:rPr lang="el-GR" altLang="fr-FR" sz="1400" dirty="0">
                <a:latin typeface="Verdana" pitchFamily="34" charset="0"/>
              </a:rPr>
              <a:t>μ</a:t>
            </a:r>
            <a:r>
              <a:rPr lang="fr-FR" altLang="fr-FR" sz="1400" dirty="0" smtClean="0">
                <a:latin typeface="Verdana" pitchFamily="34" charset="0"/>
              </a:rPr>
              <a:t>m sur la céramique</a:t>
            </a:r>
            <a:endParaRPr lang="fr-FR" sz="1400" dirty="0"/>
          </a:p>
        </p:txBody>
      </p:sp>
      <p:sp>
        <p:nvSpPr>
          <p:cNvPr id="14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107504" y="2132856"/>
            <a:ext cx="2949624" cy="1008112"/>
          </a:xfrm>
        </p:spPr>
        <p:txBody>
          <a:bodyPr>
            <a:normAutofit/>
          </a:bodyPr>
          <a:lstStyle/>
          <a:p>
            <a:r>
              <a:rPr lang="fr-FR" sz="1200" dirty="0" smtClean="0"/>
              <a:t>Ces échauffements vont induire </a:t>
            </a:r>
          </a:p>
          <a:p>
            <a:r>
              <a:rPr lang="fr-FR" sz="1200" dirty="0" smtClean="0"/>
              <a:t>des déformations de la structure.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107504" y="4941168"/>
            <a:ext cx="3165648" cy="1008112"/>
          </a:xfrm>
        </p:spPr>
        <p:txBody>
          <a:bodyPr>
            <a:normAutofit/>
          </a:bodyPr>
          <a:lstStyle/>
          <a:p>
            <a:r>
              <a:rPr lang="fr-FR" sz="1200" dirty="0" smtClean="0"/>
              <a:t>Il faut évaluer les contraintes </a:t>
            </a:r>
          </a:p>
          <a:p>
            <a:r>
              <a:rPr lang="fr-FR" sz="1200" dirty="0" smtClean="0"/>
              <a:t>engendrées par ces déformations.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898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720936"/>
            <a:ext cx="3888432" cy="177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Coupleurs 704 MHz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contraintes équivalentes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2339752" y="1343618"/>
            <a:ext cx="3888432" cy="253847"/>
          </a:xfrm>
        </p:spPr>
        <p:txBody>
          <a:bodyPr/>
          <a:lstStyle/>
          <a:p>
            <a:r>
              <a:rPr lang="fr-FR" dirty="0" smtClean="0"/>
              <a:t>Contraintes sur les conducteurs 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2411760" y="3512106"/>
            <a:ext cx="4680522" cy="357190"/>
          </a:xfrm>
        </p:spPr>
        <p:txBody>
          <a:bodyPr/>
          <a:lstStyle/>
          <a:p>
            <a:r>
              <a:rPr lang="fr-FR" dirty="0" smtClean="0"/>
              <a:t>Contraintes principales dans le diélectrique</a:t>
            </a:r>
            <a:endParaRPr lang="fr-FR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8677" y="3857856"/>
            <a:ext cx="4827966" cy="213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97637" y="2273261"/>
            <a:ext cx="26642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altLang="fr-FR" sz="1200" dirty="0" smtClean="0">
                <a:latin typeface="Verdana" pitchFamily="34" charset="0"/>
              </a:rPr>
              <a:t>Contraintes</a:t>
            </a:r>
            <a:r>
              <a:rPr lang="en-US" altLang="fr-FR" sz="1200" dirty="0" smtClean="0">
                <a:latin typeface="Verdana" pitchFamily="34" charset="0"/>
              </a:rPr>
              <a:t> max </a:t>
            </a:r>
            <a:r>
              <a:rPr lang="en-US" altLang="fr-FR" sz="1200" dirty="0" err="1" smtClean="0">
                <a:latin typeface="Verdana" pitchFamily="34" charset="0"/>
              </a:rPr>
              <a:t>cuivre</a:t>
            </a:r>
            <a:r>
              <a:rPr lang="en-US" altLang="fr-FR" sz="1200" dirty="0" smtClean="0">
                <a:latin typeface="Verdana" pitchFamily="34" charset="0"/>
              </a:rPr>
              <a:t>: 44 </a:t>
            </a:r>
            <a:r>
              <a:rPr lang="fr-FR" altLang="fr-FR" sz="1200" dirty="0" err="1" smtClean="0">
                <a:latin typeface="Verdana" pitchFamily="34" charset="0"/>
              </a:rPr>
              <a:t>MPa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1036839" y="5805264"/>
            <a:ext cx="4032448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altLang="fr-FR" sz="1100" dirty="0" smtClean="0">
                <a:latin typeface="Verdana" pitchFamily="34" charset="0"/>
              </a:rPr>
              <a:t>Contrainte principale minimale</a:t>
            </a:r>
            <a:r>
              <a:rPr lang="en-US" altLang="fr-FR" sz="1100" dirty="0" smtClean="0">
                <a:latin typeface="Verdana" pitchFamily="34" charset="0"/>
              </a:rPr>
              <a:t>: 9,5 </a:t>
            </a:r>
            <a:r>
              <a:rPr lang="fr-FR" altLang="fr-FR" sz="1100" dirty="0" err="1" smtClean="0">
                <a:latin typeface="Verdana" pitchFamily="34" charset="0"/>
              </a:rPr>
              <a:t>MPa</a:t>
            </a:r>
            <a:endParaRPr lang="fr-FR" altLang="fr-FR" sz="1100" dirty="0" smtClean="0">
              <a:latin typeface="Verdana" pitchFamily="34" charset="0"/>
            </a:endParaRPr>
          </a:p>
          <a:p>
            <a:endParaRPr lang="fr-FR" altLang="fr-FR" sz="1100" dirty="0" smtClean="0">
              <a:latin typeface="Verdana" pitchFamily="34" charset="0"/>
            </a:endParaRPr>
          </a:p>
          <a:p>
            <a:r>
              <a:rPr lang="fr-FR" altLang="fr-FR" sz="1100" dirty="0" smtClean="0">
                <a:latin typeface="Verdana" pitchFamily="34" charset="0"/>
              </a:rPr>
              <a:t>Contrainte </a:t>
            </a:r>
            <a:r>
              <a:rPr lang="fr-FR" altLang="fr-FR" sz="1100" dirty="0">
                <a:latin typeface="Verdana" pitchFamily="34" charset="0"/>
              </a:rPr>
              <a:t>principale </a:t>
            </a:r>
            <a:r>
              <a:rPr lang="fr-FR" altLang="fr-FR" sz="1100" dirty="0" smtClean="0">
                <a:latin typeface="Verdana" pitchFamily="34" charset="0"/>
              </a:rPr>
              <a:t>intermédiaire</a:t>
            </a:r>
            <a:r>
              <a:rPr lang="en-US" altLang="fr-FR" sz="1100" dirty="0" smtClean="0">
                <a:latin typeface="Verdana" pitchFamily="34" charset="0"/>
              </a:rPr>
              <a:t>: 47 </a:t>
            </a:r>
            <a:r>
              <a:rPr lang="fr-FR" altLang="fr-FR" sz="1100" dirty="0" err="1">
                <a:latin typeface="Verdana" pitchFamily="34" charset="0"/>
              </a:rPr>
              <a:t>MPa</a:t>
            </a:r>
            <a:endParaRPr lang="fr-FR" altLang="fr-FR" sz="1100" dirty="0">
              <a:latin typeface="Verdana" pitchFamily="34" charset="0"/>
            </a:endParaRPr>
          </a:p>
          <a:p>
            <a:endParaRPr lang="fr-FR" altLang="fr-FR" sz="1100" dirty="0" smtClean="0">
              <a:latin typeface="Verdana" pitchFamily="34" charset="0"/>
            </a:endParaRPr>
          </a:p>
          <a:p>
            <a:r>
              <a:rPr lang="fr-FR" altLang="fr-FR" sz="1100" dirty="0" smtClean="0">
                <a:latin typeface="Verdana" pitchFamily="34" charset="0"/>
              </a:rPr>
              <a:t>Contrainte </a:t>
            </a:r>
            <a:r>
              <a:rPr lang="fr-FR" altLang="fr-FR" sz="1100" dirty="0">
                <a:latin typeface="Verdana" pitchFamily="34" charset="0"/>
              </a:rPr>
              <a:t>principale </a:t>
            </a:r>
            <a:r>
              <a:rPr lang="fr-FR" altLang="fr-FR" sz="1100" dirty="0" smtClean="0">
                <a:latin typeface="Verdana" pitchFamily="34" charset="0"/>
              </a:rPr>
              <a:t>maximale</a:t>
            </a:r>
            <a:r>
              <a:rPr lang="en-US" altLang="fr-FR" sz="1100" dirty="0" smtClean="0">
                <a:latin typeface="Verdana" pitchFamily="34" charset="0"/>
              </a:rPr>
              <a:t>: 82 </a:t>
            </a:r>
            <a:r>
              <a:rPr lang="fr-FR" altLang="fr-FR" sz="1100" dirty="0" err="1" smtClean="0">
                <a:latin typeface="Verdana" pitchFamily="34" charset="0"/>
              </a:rPr>
              <a:t>MPa</a:t>
            </a:r>
            <a:endParaRPr lang="fr-FR" altLang="fr-FR" sz="1100" dirty="0">
              <a:latin typeface="Verdana" pitchFamily="34" charset="0"/>
            </a:endParaRPr>
          </a:p>
        </p:txBody>
      </p:sp>
      <p:pic>
        <p:nvPicPr>
          <p:cNvPr id="14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87" y="5998770"/>
            <a:ext cx="3419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-72389" y="1916832"/>
            <a:ext cx="2556157" cy="1008112"/>
          </a:xfrm>
        </p:spPr>
        <p:txBody>
          <a:bodyPr>
            <a:normAutofit/>
          </a:bodyPr>
          <a:lstStyle/>
          <a:p>
            <a:r>
              <a:rPr lang="fr-FR" sz="1200" dirty="0" smtClean="0"/>
              <a:t>Calcul des contraintes de plasticité </a:t>
            </a:r>
          </a:p>
          <a:p>
            <a:r>
              <a:rPr lang="fr-FR" sz="1200" dirty="0" smtClean="0"/>
              <a:t>(Von Mises) pour les conducteurs</a:t>
            </a:r>
          </a:p>
          <a:p>
            <a:r>
              <a:rPr lang="fr-FR" sz="1200" dirty="0" smtClean="0"/>
              <a:t>Internes et externes.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7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-72389" y="4293096"/>
            <a:ext cx="2772181" cy="1008112"/>
          </a:xfrm>
        </p:spPr>
        <p:txBody>
          <a:bodyPr>
            <a:normAutofit/>
          </a:bodyPr>
          <a:lstStyle/>
          <a:p>
            <a:r>
              <a:rPr lang="fr-FR" sz="1200" dirty="0" smtClean="0"/>
              <a:t>Calcul des contraintes principales</a:t>
            </a:r>
          </a:p>
          <a:p>
            <a:r>
              <a:rPr lang="fr-FR" sz="1200" dirty="0" smtClean="0"/>
              <a:t>sur la céramique. </a:t>
            </a:r>
          </a:p>
          <a:p>
            <a:r>
              <a:rPr lang="fr-FR" sz="1200" u="sng" dirty="0" smtClean="0"/>
              <a:t>La céramique est une pièce </a:t>
            </a:r>
          </a:p>
          <a:p>
            <a:r>
              <a:rPr lang="fr-FR" sz="1200" u="sng" dirty="0" smtClean="0"/>
              <a:t>critique </a:t>
            </a:r>
            <a:r>
              <a:rPr lang="fr-FR" sz="1200" dirty="0" smtClean="0"/>
              <a:t>d’un coupleur de puissance</a:t>
            </a:r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772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Coupleurs 704 MHz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339752" y="1700808"/>
            <a:ext cx="6143668" cy="1214446"/>
          </a:xfrm>
        </p:spPr>
        <p:txBody>
          <a:bodyPr/>
          <a:lstStyle/>
          <a:p>
            <a:r>
              <a:rPr lang="fr-FR" dirty="0" smtClean="0"/>
              <a:t>Deux prototypes sont en cours de fabrication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Assemblage et brasage par Thales à Vélizy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Production et test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2339752" y="1343618"/>
            <a:ext cx="3571900" cy="357190"/>
          </a:xfrm>
        </p:spPr>
        <p:txBody>
          <a:bodyPr/>
          <a:lstStyle/>
          <a:p>
            <a:r>
              <a:rPr lang="fr-FR" dirty="0" smtClean="0"/>
              <a:t>Mise en fabrication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2296244" y="2420888"/>
            <a:ext cx="3571900" cy="357196"/>
          </a:xfrm>
        </p:spPr>
        <p:txBody>
          <a:bodyPr/>
          <a:lstStyle/>
          <a:p>
            <a:r>
              <a:rPr lang="fr-FR" dirty="0" smtClean="0"/>
              <a:t>Test et conditionnement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2" descr="C:\Users\geslin\Documents\Photos\P10106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t="3626" r="24606" b="12235"/>
          <a:stretch/>
        </p:blipFill>
        <p:spPr bwMode="auto">
          <a:xfrm>
            <a:off x="251520" y="3717032"/>
            <a:ext cx="2304256" cy="25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368252" y="2778084"/>
            <a:ext cx="6143668" cy="1214446"/>
          </a:xfrm>
        </p:spPr>
        <p:txBody>
          <a:bodyPr/>
          <a:lstStyle/>
          <a:p>
            <a:r>
              <a:rPr lang="fr-FR" dirty="0" smtClean="0"/>
              <a:t>Le conditionnement et les test des coupleurs se déroulera à l’IPNO, grâce au infrastructure de Supra Tech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IOT d’une puissance de 80kW.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Cavité de conditionnement .</a:t>
            </a:r>
            <a:endParaRPr lang="fr-FR" dirty="0"/>
          </a:p>
        </p:txBody>
      </p:sp>
      <p:pic>
        <p:nvPicPr>
          <p:cNvPr id="12" name="Picture 2" descr="C:\Users\geslin\Documents\Photos\P10106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14094" r="32558" b="32434"/>
          <a:stretch/>
        </p:blipFill>
        <p:spPr bwMode="auto">
          <a:xfrm>
            <a:off x="3131840" y="3941229"/>
            <a:ext cx="2646008" cy="23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$geslin\Desktop\P10106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3311" r="2376" b="18369"/>
          <a:stretch/>
        </p:blipFill>
        <p:spPr bwMode="auto">
          <a:xfrm>
            <a:off x="6228184" y="3314162"/>
            <a:ext cx="2376264" cy="29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6"/>
          <p:cNvSpPr txBox="1">
            <a:spLocks/>
          </p:cNvSpPr>
          <p:nvPr/>
        </p:nvSpPr>
        <p:spPr bwMode="auto">
          <a:xfrm>
            <a:off x="2339752" y="1604245"/>
            <a:ext cx="63722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Objectifs des travaux de thèses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Coupleurs 704 MHz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Coupleurs 352 MHz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>
                    <a:alpha val="30000"/>
                  </a:srgbClr>
                </a:solidFill>
                <a:latin typeface="Arial Bold"/>
              </a:rPr>
              <a:t>Simulations </a:t>
            </a: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de </a:t>
            </a:r>
            <a:r>
              <a:rPr lang="fr-FR" altLang="fr-FR" sz="2000" b="1" u="sng" dirty="0" err="1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multipactor</a:t>
            </a: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 : Musicc3D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>
                    <a:alpha val="30000"/>
                  </a:srgbClr>
                </a:solidFill>
                <a:latin typeface="Arial Bold"/>
              </a:rPr>
              <a:t>Conclusions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589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Coupleur 352 MHz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23728" y="1190234"/>
            <a:ext cx="3571900" cy="35719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Conception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178066" y="1513042"/>
            <a:ext cx="4194134" cy="1808012"/>
          </a:xfrm>
        </p:spPr>
        <p:txBody>
          <a:bodyPr>
            <a:noAutofit/>
          </a:bodyPr>
          <a:lstStyle/>
          <a:p>
            <a:r>
              <a:rPr lang="fr-FR" sz="1200" dirty="0" smtClean="0"/>
              <a:t>Caractéristique du coupleur ESS </a:t>
            </a:r>
            <a:r>
              <a:rPr lang="fr-FR" sz="1200" dirty="0" err="1"/>
              <a:t>S</a:t>
            </a:r>
            <a:r>
              <a:rPr lang="fr-FR" sz="1200" dirty="0" err="1" smtClean="0"/>
              <a:t>poke</a:t>
            </a:r>
            <a:r>
              <a:rPr lang="fr-FR" sz="1200" dirty="0" smtClean="0"/>
              <a:t> basse énergie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400kW puissance crête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Diamètre 100 ( adaptabilité du matériel, diminution des coûts)</a:t>
            </a:r>
          </a:p>
          <a:p>
            <a:r>
              <a:rPr lang="fr-FR" sz="1200" dirty="0" smtClean="0"/>
              <a:t>Choix du design RF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Position des chokes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Longueurs des chokes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Epaisseurs de la céramique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…</a:t>
            </a:r>
          </a:p>
          <a:p>
            <a:pPr marL="0" indent="0"/>
            <a:r>
              <a:rPr lang="fr-FR" sz="1200" dirty="0"/>
              <a:t>Choix technologique 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refroidissement</a:t>
            </a:r>
          </a:p>
          <a:p>
            <a:pPr marL="0" indent="0"/>
            <a:endParaRPr lang="fr-FR" sz="1200" dirty="0"/>
          </a:p>
          <a:p>
            <a:pPr marL="0" indent="0"/>
            <a:endParaRPr lang="fr-FR" sz="1200" dirty="0" smtClean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99092"/>
              </p:ext>
            </p:extLst>
          </p:nvPr>
        </p:nvGraphicFramePr>
        <p:xfrm>
          <a:off x="6097637" y="3049928"/>
          <a:ext cx="2835696" cy="177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-594498" y="1988840"/>
            <a:ext cx="2664296" cy="2562842"/>
            <a:chOff x="-1836712" y="1628800"/>
            <a:chExt cx="4066064" cy="4406999"/>
          </a:xfrm>
        </p:grpSpPr>
        <p:pic>
          <p:nvPicPr>
            <p:cNvPr id="3074" name="Picture 2" descr="C:\Users\$geslin\Desktop\Captur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871" t="-1" r="1" b="-9011"/>
            <a:stretch/>
          </p:blipFill>
          <p:spPr bwMode="auto">
            <a:xfrm>
              <a:off x="-1836712" y="1628800"/>
              <a:ext cx="3995147" cy="440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necteur droit avec flèche 17"/>
            <p:cNvCxnSpPr/>
            <p:nvPr/>
          </p:nvCxnSpPr>
          <p:spPr>
            <a:xfrm>
              <a:off x="991841" y="5661248"/>
              <a:ext cx="2160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415777" y="1707357"/>
              <a:ext cx="57606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2158435" y="2924944"/>
              <a:ext cx="0" cy="151216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31504" y="1641476"/>
              <a:ext cx="0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994720" y="1628800"/>
              <a:ext cx="0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1207865" y="5589240"/>
              <a:ext cx="0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991841" y="5589240"/>
              <a:ext cx="0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2043435" y="4437112"/>
              <a:ext cx="1824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2066064" y="2938786"/>
              <a:ext cx="1632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043855"/>
              </p:ext>
            </p:extLst>
          </p:nvPr>
        </p:nvGraphicFramePr>
        <p:xfrm>
          <a:off x="6097637" y="1360108"/>
          <a:ext cx="2810543" cy="170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6" y="4625432"/>
            <a:ext cx="1656184" cy="19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123728" y="4068754"/>
            <a:ext cx="3571900" cy="35719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Conditionnement et test</a:t>
            </a:r>
            <a:endParaRPr lang="fr-FR" dirty="0"/>
          </a:p>
        </p:txBody>
      </p:sp>
      <p:sp>
        <p:nvSpPr>
          <p:cNvPr id="23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173344" y="4391562"/>
            <a:ext cx="6215106" cy="1808012"/>
          </a:xfrm>
        </p:spPr>
        <p:txBody>
          <a:bodyPr>
            <a:normAutofit/>
          </a:bodyPr>
          <a:lstStyle/>
          <a:p>
            <a:r>
              <a:rPr lang="fr-FR" sz="1200" dirty="0" smtClean="0"/>
              <a:t>À l’IPNO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 smtClean="0"/>
              <a:t> la source RF SPARE est en cours d’installation.</a:t>
            </a:r>
          </a:p>
          <a:p>
            <a:pPr marL="0" indent="0"/>
            <a:r>
              <a:rPr lang="fr-FR" sz="1200" dirty="0" smtClean="0"/>
              <a:t>            →klystron </a:t>
            </a:r>
            <a:r>
              <a:rPr lang="fr-FR" sz="1200" dirty="0"/>
              <a:t>capable de </a:t>
            </a:r>
            <a:r>
              <a:rPr lang="fr-FR" sz="1200" dirty="0" smtClean="0"/>
              <a:t>délivrer </a:t>
            </a:r>
            <a:r>
              <a:rPr lang="fr-FR" sz="1200" dirty="0"/>
              <a:t>jusqu’à </a:t>
            </a:r>
            <a:r>
              <a:rPr lang="fr-FR" sz="1200" dirty="0" smtClean="0"/>
              <a:t>2.8MW</a:t>
            </a:r>
            <a:endParaRPr lang="fr-FR" sz="1200" dirty="0"/>
          </a:p>
          <a:p>
            <a:pPr marL="0" indent="0"/>
            <a:endParaRPr lang="fr-FR" sz="1200" dirty="0"/>
          </a:p>
          <a:p>
            <a:pPr marL="0" indent="0"/>
            <a:endParaRPr lang="fr-FR" sz="1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92001"/>
            <a:ext cx="3312368" cy="63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2591780" y="5926872"/>
            <a:ext cx="3528392" cy="387350"/>
          </a:xfrm>
        </p:spPr>
        <p:txBody>
          <a:bodyPr/>
          <a:lstStyle/>
          <a:p>
            <a:pPr algn="ctr"/>
            <a:r>
              <a:rPr lang="fr-FR" altLang="fr-FR" sz="1100" dirty="0" smtClean="0">
                <a:latin typeface="Verdana" pitchFamily="34" charset="0"/>
              </a:rPr>
              <a:t>Les deux </a:t>
            </a:r>
            <a:r>
              <a:rPr lang="fr-FR" altLang="fr-FR" sz="1100" dirty="0">
                <a:latin typeface="Verdana" pitchFamily="34" charset="0"/>
              </a:rPr>
              <a:t>modes de fonctionnement  du klystron</a:t>
            </a:r>
            <a:endParaRPr lang="fr-FR" sz="1100" dirty="0"/>
          </a:p>
        </p:txBody>
      </p:sp>
      <p:sp>
        <p:nvSpPr>
          <p:cNvPr id="33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6025629" y="4869032"/>
            <a:ext cx="3095699" cy="387350"/>
          </a:xfrm>
        </p:spPr>
        <p:txBody>
          <a:bodyPr/>
          <a:lstStyle/>
          <a:p>
            <a:pPr algn="ctr"/>
            <a:r>
              <a:rPr lang="fr-FR" altLang="fr-FR" sz="1100" dirty="0">
                <a:latin typeface="Verdana" pitchFamily="34" charset="0"/>
              </a:rPr>
              <a:t>Études de 2 paramètres géométriques </a:t>
            </a:r>
            <a:endParaRPr lang="fr-FR" altLang="fr-FR" sz="1100" dirty="0" smtClean="0">
              <a:latin typeface="Verdana" pitchFamily="34" charset="0"/>
            </a:endParaRPr>
          </a:p>
          <a:p>
            <a:pPr algn="ctr"/>
            <a:r>
              <a:rPr lang="fr-FR" altLang="fr-FR" sz="1100" dirty="0" smtClean="0">
                <a:latin typeface="Verdana" pitchFamily="34" charset="0"/>
              </a:rPr>
              <a:t>de </a:t>
            </a:r>
            <a:r>
              <a:rPr lang="fr-FR" altLang="fr-FR" sz="1100" dirty="0">
                <a:latin typeface="Verdana" pitchFamily="34" charset="0"/>
              </a:rPr>
              <a:t>la fenêtre </a:t>
            </a:r>
            <a:r>
              <a:rPr lang="fr-FR" altLang="fr-FR" sz="1100" dirty="0" smtClean="0">
                <a:latin typeface="Verdana" pitchFamily="34" charset="0"/>
              </a:rPr>
              <a:t>352MHz : position des </a:t>
            </a:r>
          </a:p>
          <a:p>
            <a:pPr algn="ctr"/>
            <a:r>
              <a:rPr lang="fr-FR" altLang="fr-FR" sz="1100" dirty="0" smtClean="0">
                <a:latin typeface="Verdana" pitchFamily="34" charset="0"/>
              </a:rPr>
              <a:t>Chokes (en haut) et épaisseur de la céramique (en bas).</a:t>
            </a:r>
            <a:endParaRPr lang="fr-FR" sz="1100" dirty="0"/>
          </a:p>
        </p:txBody>
      </p:sp>
      <p:pic>
        <p:nvPicPr>
          <p:cNvPr id="35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6"/>
          <p:cNvSpPr txBox="1">
            <a:spLocks/>
          </p:cNvSpPr>
          <p:nvPr/>
        </p:nvSpPr>
        <p:spPr bwMode="auto">
          <a:xfrm>
            <a:off x="2339752" y="1604245"/>
            <a:ext cx="63722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Objectifs des travaux de thèses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Coupleurs 704 MHz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Coupleurs 352 MHz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/>
                </a:solidFill>
                <a:latin typeface="Arial Bold"/>
              </a:rPr>
              <a:t>Simulations </a:t>
            </a: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de </a:t>
            </a:r>
            <a:r>
              <a:rPr lang="fr-FR" altLang="fr-FR" sz="2000" b="1" u="sng" dirty="0" err="1" smtClean="0">
                <a:solidFill>
                  <a:srgbClr val="501F74"/>
                </a:solidFill>
                <a:latin typeface="Arial Bold"/>
              </a:rPr>
              <a:t>multipactor</a:t>
            </a: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 : Musicc3D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>
                    <a:alpha val="30000"/>
                  </a:srgbClr>
                </a:solidFill>
                <a:latin typeface="Arial Bold"/>
              </a:rPr>
              <a:t>Conclusions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589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679074" cy="704120"/>
          </a:xfrm>
        </p:spPr>
        <p:txBody>
          <a:bodyPr>
            <a:normAutofit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d’une avalanche d’électrons dans un dispositif hyperfréquence sous vide 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de </a:t>
            </a:r>
            <a:r>
              <a:rPr lang="fr-FR" dirty="0" err="1"/>
              <a:t>multipactor</a:t>
            </a:r>
            <a:r>
              <a:rPr lang="fr-FR" dirty="0"/>
              <a:t> : Musicc3D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Principe du </a:t>
            </a:r>
            <a:r>
              <a:rPr lang="fr-FR" dirty="0" err="1" smtClean="0"/>
              <a:t>multipactor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3" y="1889444"/>
            <a:ext cx="3016258" cy="24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26" y="4769764"/>
            <a:ext cx="4585716" cy="16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45" y="1809783"/>
            <a:ext cx="4090335" cy="24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texte 7"/>
          <p:cNvSpPr txBox="1">
            <a:spLocks/>
          </p:cNvSpPr>
          <p:nvPr/>
        </p:nvSpPr>
        <p:spPr>
          <a:xfrm>
            <a:off x="2015710" y="6411107"/>
            <a:ext cx="4945747" cy="387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rgbClr val="AB757F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Visualisation de trajectoires </a:t>
            </a:r>
            <a:r>
              <a:rPr lang="fr-F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électroniques simulées avec Musicc3D </a:t>
            </a:r>
            <a:r>
              <a:rPr 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trois premiers ordres du </a:t>
            </a:r>
            <a:r>
              <a:rPr lang="fr-FR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multipactor</a:t>
            </a:r>
            <a:endParaRPr 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space réservé du texte 7"/>
          <p:cNvSpPr txBox="1">
            <a:spLocks/>
          </p:cNvSpPr>
          <p:nvPr/>
        </p:nvSpPr>
        <p:spPr>
          <a:xfrm>
            <a:off x="4665622" y="4261597"/>
            <a:ext cx="4363380" cy="387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rgbClr val="AB757F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1100" dirty="0" smtClean="0">
                <a:latin typeface="Verdana" pitchFamily="34" charset="0"/>
              </a:rPr>
              <a:t>Coefficient d’émission secondaire en fonction de l’</a:t>
            </a:r>
            <a:r>
              <a:rPr lang="fr-FR" altLang="fr-FR" sz="1100" dirty="0">
                <a:latin typeface="Verdana" pitchFamily="34" charset="0"/>
              </a:rPr>
              <a:t>é</a:t>
            </a:r>
            <a:r>
              <a:rPr lang="fr-FR" altLang="fr-FR" sz="1100" dirty="0" smtClean="0">
                <a:latin typeface="Verdana" pitchFamily="34" charset="0"/>
              </a:rPr>
              <a:t>nergie de l’électron primaire pour du cuivre</a:t>
            </a:r>
            <a:endParaRPr lang="fr-FR" sz="1100" dirty="0"/>
          </a:p>
        </p:txBody>
      </p:sp>
      <p:sp>
        <p:nvSpPr>
          <p:cNvPr id="16" name="Espace réservé du texte 7"/>
          <p:cNvSpPr txBox="1">
            <a:spLocks/>
          </p:cNvSpPr>
          <p:nvPr/>
        </p:nvSpPr>
        <p:spPr>
          <a:xfrm>
            <a:off x="688394" y="4283089"/>
            <a:ext cx="3095699" cy="387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rgbClr val="AB757F"/>
                </a:solidFill>
                <a:latin typeface="Arial Bold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1100" dirty="0" smtClean="0">
                <a:latin typeface="Verdana" pitchFamily="34" charset="0"/>
              </a:rPr>
              <a:t>Principe du </a:t>
            </a:r>
            <a:r>
              <a:rPr lang="fr-FR" altLang="fr-FR" sz="1100" dirty="0" err="1" smtClean="0">
                <a:latin typeface="Verdana" pitchFamily="34" charset="0"/>
              </a:rPr>
              <a:t>multipactor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751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hamelin\Desktop\ch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12" y="4293096"/>
            <a:ext cx="2520281" cy="21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4427984" y="1645771"/>
            <a:ext cx="4374818" cy="1927245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Développé à l’IPNO en collaboration avec Thalès TED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Toutes géométries 3D (un ou plusieurs matériaux</a:t>
            </a:r>
            <a:r>
              <a:rPr lang="fr-F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Maillage 3D </a:t>
            </a:r>
            <a:r>
              <a:rPr lang="fr-FR" dirty="0" smtClean="0"/>
              <a:t>tétraédrique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Carte de champs HF importée d’un solveur </a:t>
            </a:r>
            <a:r>
              <a:rPr lang="fr-FR" dirty="0" smtClean="0"/>
              <a:t>externe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Model </a:t>
            </a:r>
            <a:r>
              <a:rPr lang="fr-FR" dirty="0"/>
              <a:t>de la charge virtuelle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/>
            <a:endParaRPr lang="fr-FR" dirty="0" smtClean="0"/>
          </a:p>
          <a:p>
            <a:pPr marL="1371600" lvl="3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de </a:t>
            </a:r>
            <a:r>
              <a:rPr lang="fr-FR" dirty="0" err="1" smtClean="0"/>
              <a:t>multipactor</a:t>
            </a:r>
            <a:r>
              <a:rPr lang="fr-FR" dirty="0" smtClean="0"/>
              <a:t> : Musicc3D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Logiciel Musicc3D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30" name="Picture 2" descr="C:\Users\hamelin\Desktop\Trajectoire5e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949288" cy="20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681173" y="3802564"/>
            <a:ext cx="3095699" cy="387350"/>
          </a:xfrm>
        </p:spPr>
        <p:txBody>
          <a:bodyPr/>
          <a:lstStyle/>
          <a:p>
            <a:pPr algn="ctr"/>
            <a:r>
              <a:rPr lang="fr-FR" altLang="fr-FR" sz="1100" dirty="0" smtClean="0">
                <a:latin typeface="Verdana" pitchFamily="34" charset="0"/>
              </a:rPr>
              <a:t>Trajectoire de la charge virtuelle dans une cavité spirale 2</a:t>
            </a:r>
            <a:endParaRPr lang="fr-F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92284"/>
            <a:ext cx="3421603" cy="3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395536" y="6471708"/>
            <a:ext cx="4032448" cy="387350"/>
          </a:xfrm>
        </p:spPr>
        <p:txBody>
          <a:bodyPr/>
          <a:lstStyle/>
          <a:p>
            <a:pPr algn="ctr"/>
            <a:r>
              <a:rPr lang="fr-FR" sz="1100" dirty="0"/>
              <a:t>Z</a:t>
            </a:r>
            <a:r>
              <a:rPr lang="fr-FR" sz="1100" dirty="0" smtClean="0"/>
              <a:t>ones </a:t>
            </a:r>
            <a:r>
              <a:rPr lang="fr-FR" sz="1100" dirty="0"/>
              <a:t>de </a:t>
            </a:r>
            <a:r>
              <a:rPr lang="fr-FR" sz="1100" dirty="0" smtClean="0"/>
              <a:t>susceptibilité </a:t>
            </a:r>
            <a:r>
              <a:rPr lang="fr-FR" sz="1100" dirty="0"/>
              <a:t>du </a:t>
            </a:r>
            <a:r>
              <a:rPr lang="fr-FR" sz="1100" dirty="0" err="1" smtClean="0"/>
              <a:t>multipactor</a:t>
            </a:r>
            <a:r>
              <a:rPr lang="fr-FR" sz="1100" dirty="0" smtClean="0"/>
              <a:t> en rouge et mesures des </a:t>
            </a:r>
            <a:r>
              <a:rPr lang="fr-FR" sz="1100" dirty="0" err="1" smtClean="0"/>
              <a:t>barrieres</a:t>
            </a:r>
            <a:r>
              <a:rPr lang="fr-FR" sz="1100" dirty="0" smtClean="0"/>
              <a:t> en bleu </a:t>
            </a:r>
            <a:r>
              <a:rPr lang="fr-FR" sz="1100" dirty="0" smtClean="0"/>
              <a:t>pour la cavité spirale 2</a:t>
            </a:r>
            <a:endParaRPr lang="fr-FR" sz="11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49032"/>
              </p:ext>
            </p:extLst>
          </p:nvPr>
        </p:nvGraphicFramePr>
        <p:xfrm>
          <a:off x="7020272" y="3140968"/>
          <a:ext cx="80493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Équation" r:id="rId7" imgW="774360" imgH="482400" progId="Equation.3">
                  <p:embed/>
                </p:oleObj>
              </mc:Choice>
              <mc:Fallback>
                <p:oleObj name="Équation" r:id="rId7" imgW="77436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140968"/>
                        <a:ext cx="804935" cy="50405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3949049" y="3781273"/>
            <a:ext cx="4878874" cy="190994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fr-FR" sz="1500" dirty="0" smtClean="0">
                <a:solidFill>
                  <a:srgbClr val="C00000"/>
                </a:solidFill>
              </a:rPr>
              <a:t>Développement de Musicc3D en onde progressive :</a:t>
            </a:r>
          </a:p>
          <a:p>
            <a:pPr marL="0" indent="0"/>
            <a:endParaRPr lang="fr-FR" dirty="0" smtClean="0"/>
          </a:p>
          <a:p>
            <a:pPr marL="0" indent="0"/>
            <a:r>
              <a:rPr lang="fr-FR" sz="1300" dirty="0" smtClean="0"/>
              <a:t>Le logiciel n’a pas de solveur interne </a:t>
            </a:r>
          </a:p>
          <a:p>
            <a:pPr marL="0" indent="0"/>
            <a:r>
              <a:rPr lang="fr-FR" sz="1300" dirty="0" smtClean="0"/>
              <a:t>On a recourt à une petite aide afin de simuler le TW :</a:t>
            </a:r>
          </a:p>
          <a:p>
            <a:pPr marL="0" indent="0"/>
            <a:r>
              <a:rPr lang="fr-FR" sz="1300" dirty="0" smtClean="0"/>
              <a:t>	On extrait les cartes réelles et imaginaires pour les      	champs E et H d’un </a:t>
            </a:r>
            <a:r>
              <a:rPr lang="fr-FR" sz="1300" dirty="0" err="1" smtClean="0"/>
              <a:t>mailleur</a:t>
            </a:r>
            <a:r>
              <a:rPr lang="fr-FR" sz="1300" dirty="0" smtClean="0"/>
              <a:t> solveur.</a:t>
            </a:r>
          </a:p>
          <a:p>
            <a:pPr marL="0" indent="0"/>
            <a:endParaRPr lang="fr-FR" sz="1300" dirty="0" smtClean="0"/>
          </a:p>
          <a:p>
            <a:pPr marL="0" indent="0"/>
            <a:r>
              <a:rPr lang="fr-FR" sz="1300" dirty="0"/>
              <a:t>	</a:t>
            </a:r>
            <a:r>
              <a:rPr lang="fr-FR" sz="1300" dirty="0" smtClean="0"/>
              <a:t>Puis :  </a:t>
            </a:r>
          </a:p>
        </p:txBody>
      </p:sp>
    </p:spTree>
    <p:extLst>
      <p:ext uri="{BB962C8B-B14F-4D97-AF65-F5344CB8AC3E}">
        <p14:creationId xmlns:p14="http://schemas.microsoft.com/office/powerpoint/2010/main" val="28688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6"/>
          <p:cNvSpPr txBox="1">
            <a:spLocks/>
          </p:cNvSpPr>
          <p:nvPr/>
        </p:nvSpPr>
        <p:spPr bwMode="auto">
          <a:xfrm>
            <a:off x="2339752" y="1604245"/>
            <a:ext cx="63722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Objectifs des travaux de thèses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Coupleurs 704 MHz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Coupleurs 352 MHz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/>
                </a:solidFill>
                <a:latin typeface="Arial Bold"/>
              </a:rPr>
              <a:t>Simulations </a:t>
            </a: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de </a:t>
            </a:r>
            <a:r>
              <a:rPr lang="fr-FR" altLang="fr-FR" sz="2000" b="1" u="sng" dirty="0" err="1" smtClean="0">
                <a:solidFill>
                  <a:srgbClr val="501F74"/>
                </a:solidFill>
                <a:latin typeface="Arial Bold"/>
              </a:rPr>
              <a:t>multipactor</a:t>
            </a: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 : Musicc3D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/>
                </a:solidFill>
                <a:latin typeface="Arial Bold"/>
              </a:rPr>
              <a:t>Conclusions et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Simulation de ligne coaxiale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de </a:t>
            </a:r>
            <a:r>
              <a:rPr lang="fr-FR" dirty="0" err="1" smtClean="0"/>
              <a:t>multipactor</a:t>
            </a:r>
            <a:r>
              <a:rPr lang="fr-FR" dirty="0" smtClean="0"/>
              <a:t> </a:t>
            </a:r>
            <a:r>
              <a:rPr lang="fr-FR" dirty="0"/>
              <a:t>: Musicc3D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Musicc3D Ondes progressives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20" name="Picture 2" descr="C:\Users\$geslin\Desktop\Musicc3D_VS_analytiq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1968"/>
            <a:ext cx="3883174" cy="24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467544" y="4221087"/>
            <a:ext cx="4536504" cy="387350"/>
          </a:xfrm>
        </p:spPr>
        <p:txBody>
          <a:bodyPr/>
          <a:lstStyle/>
          <a:p>
            <a:pPr algn="ctr"/>
            <a:r>
              <a:rPr lang="fr-FR" sz="1100" dirty="0" smtClean="0"/>
              <a:t>Superposition des barrières de </a:t>
            </a:r>
            <a:r>
              <a:rPr lang="fr-FR" sz="1100" dirty="0" err="1" smtClean="0"/>
              <a:t>multipactor</a:t>
            </a:r>
            <a:r>
              <a:rPr lang="fr-FR" sz="1100" dirty="0" smtClean="0"/>
              <a:t> calculées analytiquement en rouge et simulées avec Musicc3D en Bleues dans une ligne coaxiale.</a:t>
            </a:r>
            <a:endParaRPr lang="fr-FR" sz="1100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5487335" y="3451349"/>
            <a:ext cx="3456383" cy="387350"/>
          </a:xfrm>
        </p:spPr>
        <p:txBody>
          <a:bodyPr/>
          <a:lstStyle/>
          <a:p>
            <a:pPr algn="ctr"/>
            <a:r>
              <a:rPr lang="fr-FR" altLang="fr-FR" sz="1100" dirty="0" smtClean="0">
                <a:latin typeface="Verdana" pitchFamily="34" charset="0"/>
              </a:rPr>
              <a:t>Exemple de trajectoire d’une charge virtuelle dans 1/8 ligne coaxiale</a:t>
            </a:r>
            <a:endParaRPr lang="fr-FR" sz="1100" dirty="0"/>
          </a:p>
        </p:txBody>
      </p:sp>
      <p:sp>
        <p:nvSpPr>
          <p:cNvPr id="15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07504" y="4797152"/>
            <a:ext cx="5328592" cy="16402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400" dirty="0" smtClean="0"/>
              <a:t>Les simulations music3D ont montré un bon accord avec la théorie sur les calculs de cas simple comme une ligne coaxiale.</a:t>
            </a:r>
          </a:p>
          <a:p>
            <a:pPr marL="457200" lvl="1" indent="0">
              <a:buNone/>
            </a:pPr>
            <a:r>
              <a:rPr lang="fr-FR" sz="1400" dirty="0" smtClean="0"/>
              <a:t>On pourra comparer le code et la mesure avec le prototype de fenêtre 704,4MHz qui arrivera prochainement.</a:t>
            </a:r>
            <a:endParaRPr lang="fr-FR" sz="1400" dirty="0"/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6011295" y="4027413"/>
            <a:ext cx="2869375" cy="1771790"/>
            <a:chOff x="2843808" y="1268760"/>
            <a:chExt cx="6408712" cy="4293815"/>
          </a:xfrm>
        </p:grpSpPr>
        <p:sp>
          <p:nvSpPr>
            <p:cNvPr id="28" name="Rectangle 27"/>
            <p:cNvSpPr/>
            <p:nvPr/>
          </p:nvSpPr>
          <p:spPr>
            <a:xfrm>
              <a:off x="2843808" y="1268760"/>
              <a:ext cx="6408712" cy="4293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6" b="4180"/>
            <a:stretch/>
          </p:blipFill>
          <p:spPr bwMode="auto">
            <a:xfrm>
              <a:off x="3455298" y="1643063"/>
              <a:ext cx="5437181" cy="342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647800"/>
              <a:ext cx="6381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807" y="5029175"/>
              <a:ext cx="295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667" y="5010125"/>
              <a:ext cx="3238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5024539"/>
              <a:ext cx="2857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040" y="5295875"/>
              <a:ext cx="7429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338263"/>
              <a:ext cx="17716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553990" y="1700809"/>
              <a:ext cx="5338489" cy="3309316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Espace réservé du texte 7"/>
          <p:cNvSpPr>
            <a:spLocks noGrp="1"/>
          </p:cNvSpPr>
          <p:nvPr>
            <p:ph type="body" sz="quarter" idx="19"/>
          </p:nvPr>
        </p:nvSpPr>
        <p:spPr>
          <a:xfrm>
            <a:off x="5699085" y="5799203"/>
            <a:ext cx="3456383" cy="387350"/>
          </a:xfrm>
        </p:spPr>
        <p:txBody>
          <a:bodyPr/>
          <a:lstStyle/>
          <a:p>
            <a:pPr algn="ctr"/>
            <a:r>
              <a:rPr lang="fr-FR" altLang="fr-FR" sz="1100" dirty="0" smtClean="0">
                <a:latin typeface="Verdana" pitchFamily="34" charset="0"/>
              </a:rPr>
              <a:t>Barrières simulées par musicc3D pour une émission en bout de choke sur la fenêtre 704,4MHz</a:t>
            </a:r>
            <a:endParaRPr lang="fr-FR" sz="1100" dirty="0"/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792132" y="5805264"/>
            <a:ext cx="2903921" cy="35719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Résultats préliminaires 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" name="Picture 2" descr="C:\Users\hamelin\Desktop\Coax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52" y="1484784"/>
            <a:ext cx="3213349" cy="20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6"/>
          <p:cNvSpPr txBox="1">
            <a:spLocks/>
          </p:cNvSpPr>
          <p:nvPr/>
        </p:nvSpPr>
        <p:spPr bwMode="auto">
          <a:xfrm>
            <a:off x="2343522" y="1599284"/>
            <a:ext cx="63722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Objectifs des travaux de thèses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Coupleurs 704 MHz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Coupleurs 352 MHz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>
                    <a:alpha val="30000"/>
                  </a:srgbClr>
                </a:solidFill>
                <a:latin typeface="Arial Bold"/>
              </a:rPr>
              <a:t>Simulations </a:t>
            </a: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de </a:t>
            </a:r>
            <a:r>
              <a:rPr lang="fr-FR" altLang="fr-FR" sz="2000" b="1" u="sng" dirty="0" err="1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multipactor</a:t>
            </a: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 : Musicc3D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/>
                </a:solidFill>
                <a:latin typeface="Arial Bold"/>
              </a:rPr>
              <a:t>Conclusions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589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2339752" y="1484784"/>
            <a:ext cx="6215106" cy="4232512"/>
          </a:xfrm>
        </p:spPr>
        <p:txBody>
          <a:bodyPr>
            <a:normAutofit/>
          </a:bodyPr>
          <a:lstStyle/>
          <a:p>
            <a:r>
              <a:rPr lang="fr-FR" dirty="0" smtClean="0"/>
              <a:t>Les prototypes 704.4MHz en partie en fabrication.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Manchettes et antennes réceptionnées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Céramiques en fabrication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Conditionnement et test </a:t>
            </a:r>
            <a:r>
              <a:rPr lang="fr-FR" dirty="0" smtClean="0"/>
              <a:t>en </a:t>
            </a:r>
            <a:r>
              <a:rPr lang="fr-FR" dirty="0"/>
              <a:t>2016</a:t>
            </a: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Le design 352MHz est en cours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Mises en fabrication début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Démarrage de la source RF SPARE 2016</a:t>
            </a:r>
          </a:p>
          <a:p>
            <a:endParaRPr lang="fr-FR" dirty="0"/>
          </a:p>
          <a:p>
            <a:r>
              <a:rPr lang="fr-FR" dirty="0" smtClean="0"/>
              <a:t>Musicc3D « ondes progressives »  opérationnel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Code opérationnel sur des cas simple (lignes coaxiale)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Confrontation des simulations avec des mesures, notamment le coupleur 704,4MHz.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8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0" y="3141663"/>
            <a:ext cx="9144000" cy="1295400"/>
          </a:xfrm>
        </p:spPr>
        <p:txBody>
          <a:bodyPr/>
          <a:lstStyle/>
          <a:p>
            <a:pPr algn="ctr"/>
            <a:r>
              <a:rPr lang="fr-FR" altLang="fr-FR" sz="3600" smtClean="0"/>
              <a:t>Merci de votre attention</a:t>
            </a:r>
          </a:p>
        </p:txBody>
      </p:sp>
      <p:pic>
        <p:nvPicPr>
          <p:cNvPr id="3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54" y="116632"/>
            <a:ext cx="32448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Les travaux s’inscrivent dans un environnement industriel et un environnement de laboratoire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u="sng" dirty="0"/>
              <a:t>Objectifs des travaux de thèses</a:t>
            </a:r>
            <a:br>
              <a:rPr lang="fr-FR" altLang="fr-FR" u="sng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dirty="0" smtClean="0"/>
              <a:t>Dans un contexte de R&amp;D « pure », s’appuyer sur des projets dans lesquels est engagé le laboratoire pour s’approprier les compétences nécessaires à la réalisation de coupleurs de puissance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Thèse </a:t>
            </a:r>
            <a:r>
              <a:rPr lang="fr-FR" dirty="0" err="1" smtClean="0"/>
              <a:t>cifre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L’environnement de laboratoire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2358000" y="4794302"/>
            <a:ext cx="6143668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Les coupleurs de puissance sont difficile à produire, l’industrialisation future doit être un facteur important dans toutes les décisions de conception</a:t>
            </a:r>
            <a:endParaRPr lang="fr-FR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2358000" y="4437112"/>
            <a:ext cx="3571900" cy="357190"/>
          </a:xfrm>
        </p:spPr>
        <p:txBody>
          <a:bodyPr/>
          <a:lstStyle/>
          <a:p>
            <a:r>
              <a:rPr lang="fr-FR" dirty="0" smtClean="0"/>
              <a:t>L’environnement industriel</a:t>
            </a:r>
            <a:endParaRPr lang="fr-FR" dirty="0"/>
          </a:p>
        </p:txBody>
      </p:sp>
      <p:pic>
        <p:nvPicPr>
          <p:cNvPr id="15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5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Coupleur de puissance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4" name="Picture 3" descr="C:\Users\geslin\Documents\coupleur+cavité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07" y="764704"/>
            <a:ext cx="80876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1/1e/Onde_progressive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23" y="2520442"/>
            <a:ext cx="175748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1/1e/Onde_progressive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23" y="2520442"/>
            <a:ext cx="175748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1267" y="2520442"/>
            <a:ext cx="234000" cy="10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271067" y="2272656"/>
            <a:ext cx="648072" cy="15841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 err="1"/>
              <a:t>w</a:t>
            </a:r>
            <a:r>
              <a:rPr lang="fr-FR" sz="800" dirty="0" err="1" smtClean="0"/>
              <a:t>aveguide</a:t>
            </a:r>
            <a:r>
              <a:rPr lang="fr-FR" sz="800" dirty="0" smtClean="0"/>
              <a:t>/coaxial line transition</a:t>
            </a:r>
            <a:endParaRPr lang="fr-FR" sz="800" dirty="0"/>
          </a:p>
        </p:txBody>
      </p:sp>
      <p:sp>
        <p:nvSpPr>
          <p:cNvPr id="13" name="Rectangle 12"/>
          <p:cNvSpPr/>
          <p:nvPr/>
        </p:nvSpPr>
        <p:spPr>
          <a:xfrm>
            <a:off x="11435" y="2655398"/>
            <a:ext cx="1259632" cy="7920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Waveguide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167714" y="4653136"/>
            <a:ext cx="7067128" cy="230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2400" dirty="0" smtClean="0"/>
              <a:t>préserver le vide de la cavité</a:t>
            </a:r>
          </a:p>
          <a:p>
            <a:pPr marL="285750" indent="-285750"/>
            <a:r>
              <a:rPr lang="fr-FR" sz="2400" dirty="0" smtClean="0"/>
              <a:t>Barrière thermique entre les guides d’ondes ~300K et la cavité supraconductrice 4 ou 2K</a:t>
            </a:r>
          </a:p>
          <a:p>
            <a:pPr marL="285750" indent="-285750"/>
            <a:r>
              <a:rPr lang="fr-FR" sz="2400" dirty="0" smtClean="0"/>
              <a:t>Transmettre toute la puissance RF</a:t>
            </a:r>
            <a:endParaRPr lang="fr-FR" sz="2400" dirty="0"/>
          </a:p>
          <a:p>
            <a:pPr marL="285750" indent="-285750"/>
            <a:endParaRPr lang="fr-FR" sz="2400" dirty="0" smtClean="0"/>
          </a:p>
        </p:txBody>
      </p:sp>
      <p:pic>
        <p:nvPicPr>
          <p:cNvPr id="11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2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 de puissance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4" name="Picture 3" descr="C:\Users\geslin\Documents\coupleur+cavité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07" y="764704"/>
            <a:ext cx="80876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1267" y="2520442"/>
            <a:ext cx="234000" cy="10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71067" y="2272656"/>
            <a:ext cx="648072" cy="15841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 err="1"/>
              <a:t>w</a:t>
            </a:r>
            <a:r>
              <a:rPr lang="fr-FR" sz="800" dirty="0" err="1" smtClean="0"/>
              <a:t>aveguide</a:t>
            </a:r>
            <a:r>
              <a:rPr lang="fr-FR" sz="800" dirty="0" smtClean="0"/>
              <a:t>/coaxial line transition</a:t>
            </a:r>
            <a:endParaRPr lang="fr-FR" sz="800" dirty="0"/>
          </a:p>
        </p:txBody>
      </p:sp>
      <p:sp>
        <p:nvSpPr>
          <p:cNvPr id="7" name="Rectangle 6"/>
          <p:cNvSpPr/>
          <p:nvPr/>
        </p:nvSpPr>
        <p:spPr>
          <a:xfrm>
            <a:off x="11435" y="2655398"/>
            <a:ext cx="1259632" cy="7920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Waveguide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1921471" y="2526928"/>
            <a:ext cx="1149796" cy="1055513"/>
          </a:xfrm>
          <a:prstGeom prst="rect">
            <a:avLst/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05266" y="2520442"/>
            <a:ext cx="1986813" cy="1055513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5210497" y="764704"/>
            <a:ext cx="4464496" cy="4536504"/>
          </a:xfrm>
          <a:prstGeom prst="ellipse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36096" y="268426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Vacuum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153138" y="264823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Pa</a:t>
            </a:r>
            <a:endParaRPr lang="fr-FR" sz="4400" dirty="0"/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167714" y="4653136"/>
            <a:ext cx="7067128" cy="230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2400" dirty="0" smtClean="0"/>
              <a:t>préserver le vide de la cavité</a:t>
            </a:r>
          </a:p>
          <a:p>
            <a:pPr marL="285750" indent="-285750"/>
            <a:r>
              <a:rPr lang="fr-FR" sz="2400" dirty="0" smtClean="0"/>
              <a:t>Barrière thermique entre les guides d’ondes ~300K et la cavité supraconductrice 4 ou 2K</a:t>
            </a:r>
          </a:p>
          <a:p>
            <a:pPr marL="285750" indent="-285750"/>
            <a:r>
              <a:rPr lang="fr-FR" sz="2400" dirty="0" smtClean="0"/>
              <a:t>Transmettre toute la puissance RF</a:t>
            </a:r>
            <a:endParaRPr lang="fr-FR" sz="2400" dirty="0"/>
          </a:p>
          <a:p>
            <a:pPr marL="285750" indent="-285750"/>
            <a:endParaRPr lang="fr-FR" sz="2400" dirty="0" smtClean="0"/>
          </a:p>
        </p:txBody>
      </p:sp>
      <p:pic>
        <p:nvPicPr>
          <p:cNvPr id="14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5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 de puissance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4" name="Picture 3" descr="C:\Users\geslin\Documents\coupleur+cavité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07" y="764704"/>
            <a:ext cx="80876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1267" y="2520442"/>
            <a:ext cx="234000" cy="10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921471" y="2526928"/>
            <a:ext cx="1149796" cy="1055513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305267" y="2520442"/>
            <a:ext cx="993406" cy="105551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783941" y="2520441"/>
            <a:ext cx="496702" cy="1055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5210497" y="764704"/>
            <a:ext cx="4464496" cy="4536504"/>
          </a:xfrm>
          <a:prstGeom prst="ellipse">
            <a:avLst/>
          </a:prstGeom>
          <a:solidFill>
            <a:schemeClr val="accent5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948264" y="2054771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2</a:t>
            </a:r>
            <a:r>
              <a:rPr lang="fr-FR" sz="4400" dirty="0" smtClean="0"/>
              <a:t>K</a:t>
            </a:r>
            <a:endParaRPr lang="fr-FR" sz="4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835696" y="264823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300K</a:t>
            </a:r>
            <a:endParaRPr lang="fr-FR" sz="4400" dirty="0"/>
          </a:p>
        </p:txBody>
      </p:sp>
      <p:sp>
        <p:nvSpPr>
          <p:cNvPr id="15" name="Rectangle 14"/>
          <p:cNvSpPr/>
          <p:nvPr/>
        </p:nvSpPr>
        <p:spPr>
          <a:xfrm>
            <a:off x="4298674" y="2526929"/>
            <a:ext cx="496702" cy="1055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271067" y="2272656"/>
            <a:ext cx="648072" cy="158417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 err="1"/>
              <a:t>w</a:t>
            </a:r>
            <a:r>
              <a:rPr lang="fr-FR" sz="800" dirty="0" err="1" smtClean="0"/>
              <a:t>aveguide</a:t>
            </a:r>
            <a:r>
              <a:rPr lang="fr-FR" sz="800" dirty="0" smtClean="0"/>
              <a:t>/coaxial line transition</a:t>
            </a:r>
            <a:endParaRPr lang="fr-FR" sz="800" dirty="0"/>
          </a:p>
        </p:txBody>
      </p:sp>
      <p:sp>
        <p:nvSpPr>
          <p:cNvPr id="20" name="Rectangle 19"/>
          <p:cNvSpPr/>
          <p:nvPr/>
        </p:nvSpPr>
        <p:spPr>
          <a:xfrm>
            <a:off x="11435" y="2655398"/>
            <a:ext cx="1259632" cy="7920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Waveguide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167714" y="4653136"/>
            <a:ext cx="7067128" cy="230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2400" dirty="0" smtClean="0"/>
              <a:t>préserver le vide de la cavité</a:t>
            </a:r>
          </a:p>
          <a:p>
            <a:pPr marL="285750" indent="-285750"/>
            <a:r>
              <a:rPr lang="fr-FR" sz="2400" dirty="0" smtClean="0"/>
              <a:t>Barrière thermique entre les guides d’ondes ~300K et la cavité supraconductrice 4 ou 2K</a:t>
            </a:r>
          </a:p>
          <a:p>
            <a:pPr marL="285750" indent="-285750"/>
            <a:r>
              <a:rPr lang="fr-FR" sz="2400" dirty="0" smtClean="0"/>
              <a:t>Transmettre toute la puissance RF</a:t>
            </a:r>
            <a:endParaRPr lang="fr-FR" sz="2400" dirty="0"/>
          </a:p>
          <a:p>
            <a:pPr marL="285750" indent="-285750"/>
            <a:endParaRPr lang="fr-FR" sz="2400" dirty="0" smtClean="0"/>
          </a:p>
        </p:txBody>
      </p:sp>
      <p:pic>
        <p:nvPicPr>
          <p:cNvPr id="17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6"/>
          <p:cNvSpPr txBox="1">
            <a:spLocks/>
          </p:cNvSpPr>
          <p:nvPr/>
        </p:nvSpPr>
        <p:spPr bwMode="auto">
          <a:xfrm>
            <a:off x="2339752" y="1604245"/>
            <a:ext cx="63722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Objectifs des travaux de thèses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/>
                </a:solidFill>
                <a:latin typeface="Arial Bold"/>
              </a:rPr>
              <a:t>Coupleurs 704 MHz</a:t>
            </a: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/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Coupleurs 352 MHz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>
                    <a:alpha val="30000"/>
                  </a:srgbClr>
                </a:solidFill>
                <a:latin typeface="Arial Bold"/>
              </a:rPr>
              <a:t>Simulations </a:t>
            </a: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de </a:t>
            </a:r>
            <a:r>
              <a:rPr lang="fr-FR" altLang="fr-FR" sz="2000" b="1" u="sng" dirty="0" err="1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multipactor</a:t>
            </a:r>
            <a:r>
              <a:rPr lang="fr-FR" altLang="fr-FR" sz="2000" b="1" u="sng" dirty="0" smtClean="0">
                <a:solidFill>
                  <a:srgbClr val="501F74">
                    <a:alpha val="30000"/>
                  </a:srgbClr>
                </a:solidFill>
                <a:latin typeface="Arial Bold"/>
              </a:rPr>
              <a:t> : Musicc3D</a:t>
            </a: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endParaRPr lang="fr-FR" altLang="fr-FR" sz="2000" b="1" u="sng" dirty="0">
              <a:solidFill>
                <a:srgbClr val="501F74">
                  <a:alpha val="30000"/>
                </a:srgbClr>
              </a:solidFill>
              <a:latin typeface="Arial Bold"/>
            </a:endParaRPr>
          </a:p>
          <a:p>
            <a:pPr>
              <a:spcBef>
                <a:spcPct val="20000"/>
              </a:spcBef>
              <a:buFont typeface="Calibri" pitchFamily="34" charset="0"/>
              <a:buAutoNum type="arabicPeriod" startAt="2"/>
            </a:pPr>
            <a:r>
              <a:rPr lang="fr-FR" altLang="fr-FR" sz="2000" b="1" u="sng" dirty="0">
                <a:solidFill>
                  <a:srgbClr val="501F74">
                    <a:alpha val="30000"/>
                  </a:srgbClr>
                </a:solidFill>
                <a:latin typeface="Arial Bold"/>
              </a:rPr>
              <a:t>Conclusions et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589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L’IPNO est engagé dans le projet MAX (démonstrateur d’ADS)</a:t>
            </a:r>
          </a:p>
          <a:p>
            <a:r>
              <a:rPr lang="fr-FR" dirty="0" smtClean="0"/>
              <a:t>Le design RF du proto 704,4MHz est directement inspiré du projet MAX</a:t>
            </a:r>
          </a:p>
          <a:p>
            <a:r>
              <a:rPr lang="fr-FR" dirty="0" smtClean="0"/>
              <a:t>Il est dessiné pour supporté 80kW de puissance incidente.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Coupleurs 704 MHz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design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5" b="14477"/>
          <a:stretch/>
        </p:blipFill>
        <p:spPr>
          <a:xfrm flipH="1">
            <a:off x="1192168" y="2852936"/>
            <a:ext cx="7020272" cy="24850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1" b="13816"/>
          <a:stretch/>
        </p:blipFill>
        <p:spPr>
          <a:xfrm flipH="1">
            <a:off x="1192168" y="2919135"/>
            <a:ext cx="7020272" cy="2418854"/>
          </a:xfrm>
          <a:prstGeom prst="rect">
            <a:avLst/>
          </a:prstGeom>
        </p:spPr>
      </p:pic>
      <p:sp>
        <p:nvSpPr>
          <p:cNvPr id="11" name="Parallélogramme 10"/>
          <p:cNvSpPr/>
          <p:nvPr/>
        </p:nvSpPr>
        <p:spPr>
          <a:xfrm rot="665769" flipH="1">
            <a:off x="4638735" y="3411629"/>
            <a:ext cx="1594718" cy="848435"/>
          </a:xfrm>
          <a:prstGeom prst="parallelogram">
            <a:avLst>
              <a:gd name="adj" fmla="val 2114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2358000" y="5373216"/>
            <a:ext cx="5040560" cy="1143008"/>
          </a:xfrm>
        </p:spPr>
        <p:txBody>
          <a:bodyPr/>
          <a:lstStyle/>
          <a:p>
            <a:r>
              <a:rPr lang="fr-FR" dirty="0" smtClean="0"/>
              <a:t>La majeur partie de l’étude porte sur la fenêtre du coupleur.</a:t>
            </a:r>
          </a:p>
          <a:p>
            <a:r>
              <a:rPr lang="fr-FR" dirty="0" smtClean="0"/>
              <a:t>Pour alléger les calculs, on modélise ¼ du modèle avec des conditions limites et des plans de symétrie adéquates.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26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hamelin\Desktop\Présentation\Logo\Thales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16" y="1052736"/>
            <a:ext cx="2232248" cy="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geslin\Documents\Matériel présentation\Reunion1erJuillet\geometrie_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4245"/>
            <a:ext cx="5411707" cy="31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Coupleurs 704 MHz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géométrie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7817-A9DC-47E2-87D9-1DA64916AD6E}" type="datetime2">
              <a:rPr lang="fr-FR" smtClean="0"/>
              <a:pPr/>
              <a:t>mercredi 7 octobre 2015</a:t>
            </a:fld>
            <a:endParaRPr lang="fr-FR" dirty="0"/>
          </a:p>
        </p:txBody>
      </p:sp>
      <p:pic>
        <p:nvPicPr>
          <p:cNvPr id="10" name="Picture 3" descr="C:\Users\geslin\Documents\Matériel présentation\Reunion1erJuillet\geometrie_prespec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83" y="4599340"/>
            <a:ext cx="3591169" cy="2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égende sans bordure 2 11"/>
          <p:cNvSpPr/>
          <p:nvPr/>
        </p:nvSpPr>
        <p:spPr>
          <a:xfrm flipH="1">
            <a:off x="36973" y="4438461"/>
            <a:ext cx="1885951" cy="1153416"/>
          </a:xfrm>
          <a:prstGeom prst="callout2">
            <a:avLst>
              <a:gd name="adj1" fmla="val 91886"/>
              <a:gd name="adj2" fmla="val 96773"/>
              <a:gd name="adj3" fmla="val 92602"/>
              <a:gd name="adj4" fmla="val 293"/>
              <a:gd name="adj5" fmla="val -60202"/>
              <a:gd name="adj6" fmla="val -15645"/>
            </a:avLst>
          </a:prstGeom>
          <a:noFill/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dirty="0" smtClean="0">
                <a:solidFill>
                  <a:srgbClr val="501F74"/>
                </a:solidFill>
              </a:rPr>
              <a:t>Conducteur interne :</a:t>
            </a:r>
          </a:p>
          <a:p>
            <a:pPr algn="r"/>
            <a:r>
              <a:rPr lang="fr-FR" sz="1400" dirty="0" smtClean="0">
                <a:solidFill>
                  <a:schemeClr val="tx1"/>
                </a:solidFill>
                <a:sym typeface="Symbol"/>
              </a:rPr>
              <a:t></a:t>
            </a:r>
            <a:r>
              <a:rPr lang="fr-FR" sz="1400" baseline="-25000" dirty="0" smtClean="0">
                <a:solidFill>
                  <a:schemeClr val="tx1"/>
                </a:solidFill>
                <a:sym typeface="Symbol"/>
              </a:rPr>
              <a:t>interne</a:t>
            </a:r>
            <a:r>
              <a:rPr lang="fr-FR" sz="1400" dirty="0" smtClean="0">
                <a:solidFill>
                  <a:schemeClr val="tx1"/>
                </a:solidFill>
                <a:sym typeface="Symbol"/>
              </a:rPr>
              <a:t> = 43.48 mm</a:t>
            </a:r>
          </a:p>
          <a:p>
            <a:pPr algn="r"/>
            <a:r>
              <a:rPr lang="fr-FR" sz="1400" dirty="0" smtClean="0">
                <a:solidFill>
                  <a:schemeClr val="tx1"/>
                </a:solidFill>
                <a:sym typeface="Symbol"/>
              </a:rPr>
              <a:t>Matière : cuivre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Légende sans bordure 2 12"/>
          <p:cNvSpPr/>
          <p:nvPr/>
        </p:nvSpPr>
        <p:spPr>
          <a:xfrm>
            <a:off x="6084168" y="3223113"/>
            <a:ext cx="1885951" cy="1215348"/>
          </a:xfrm>
          <a:prstGeom prst="callout2">
            <a:avLst>
              <a:gd name="adj1" fmla="val 84721"/>
              <a:gd name="adj2" fmla="val 100929"/>
              <a:gd name="adj3" fmla="val 84720"/>
              <a:gd name="adj4" fmla="val 294"/>
              <a:gd name="adj5" fmla="val -32682"/>
              <a:gd name="adj6" fmla="val -53301"/>
            </a:avLst>
          </a:prstGeom>
          <a:noFill/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err="1" smtClean="0">
                <a:solidFill>
                  <a:srgbClr val="501F74"/>
                </a:solidFill>
              </a:rPr>
              <a:t>Conducteur</a:t>
            </a:r>
            <a:r>
              <a:rPr lang="en-US" sz="1400" dirty="0" smtClean="0">
                <a:solidFill>
                  <a:srgbClr val="501F74"/>
                </a:solidFill>
              </a:rPr>
              <a:t> </a:t>
            </a:r>
            <a:r>
              <a:rPr lang="en-US" sz="1400" dirty="0" err="1" smtClean="0">
                <a:solidFill>
                  <a:srgbClr val="501F74"/>
                </a:solidFill>
              </a:rPr>
              <a:t>externe</a:t>
            </a:r>
            <a:r>
              <a:rPr lang="en-US" sz="1400" dirty="0" smtClean="0">
                <a:solidFill>
                  <a:srgbClr val="501F74"/>
                </a:solidFill>
              </a:rPr>
              <a:t> :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  <a:sym typeface="Symbol"/>
              </a:rPr>
              <a:t></a:t>
            </a:r>
            <a:r>
              <a:rPr lang="en-US" sz="1400" baseline="-25000" dirty="0" smtClean="0">
                <a:solidFill>
                  <a:schemeClr val="tx1"/>
                </a:solidFill>
                <a:sym typeface="Symbol"/>
              </a:rPr>
              <a:t>interne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 = 100 mm</a:t>
            </a:r>
          </a:p>
          <a:p>
            <a:pPr algn="r"/>
            <a:r>
              <a:rPr lang="en-US" sz="1400" dirty="0" err="1" smtClean="0">
                <a:solidFill>
                  <a:schemeClr val="tx1"/>
                </a:solidFill>
                <a:sym typeface="Symbol"/>
              </a:rPr>
              <a:t>Matière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 : </a:t>
            </a:r>
            <a:r>
              <a:rPr lang="en-US" sz="1400" dirty="0" err="1" smtClean="0">
                <a:solidFill>
                  <a:schemeClr val="tx1"/>
                </a:solidFill>
                <a:sym typeface="Symbol"/>
              </a:rPr>
              <a:t>cuivre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Légende sans bordure 2 13"/>
          <p:cNvSpPr/>
          <p:nvPr/>
        </p:nvSpPr>
        <p:spPr>
          <a:xfrm flipH="1">
            <a:off x="1475656" y="5157192"/>
            <a:ext cx="1122589" cy="607674"/>
          </a:xfrm>
          <a:prstGeom prst="callout2">
            <a:avLst>
              <a:gd name="adj1" fmla="val 91886"/>
              <a:gd name="adj2" fmla="val 51003"/>
              <a:gd name="adj3" fmla="val 92602"/>
              <a:gd name="adj4" fmla="val 293"/>
              <a:gd name="adj5" fmla="val -234479"/>
              <a:gd name="adj6" fmla="val -28378"/>
            </a:avLst>
          </a:prstGeom>
          <a:noFill/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rgbClr val="501F74"/>
                </a:solidFill>
              </a:rPr>
              <a:t>Choke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Légende sans bordure 2 14"/>
          <p:cNvSpPr/>
          <p:nvPr/>
        </p:nvSpPr>
        <p:spPr>
          <a:xfrm flipH="1">
            <a:off x="1801763" y="5764866"/>
            <a:ext cx="1122589" cy="607674"/>
          </a:xfrm>
          <a:prstGeom prst="callout2">
            <a:avLst>
              <a:gd name="adj1" fmla="val 94752"/>
              <a:gd name="adj2" fmla="val 96773"/>
              <a:gd name="adj3" fmla="val 92602"/>
              <a:gd name="adj4" fmla="val 293"/>
              <a:gd name="adj5" fmla="val -337662"/>
              <a:gd name="adj6" fmla="val -38463"/>
            </a:avLst>
          </a:prstGeom>
          <a:noFill/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400" dirty="0" smtClean="0">
                <a:solidFill>
                  <a:srgbClr val="501F74"/>
                </a:solidFill>
              </a:rPr>
              <a:t>Céramique</a:t>
            </a:r>
          </a:p>
          <a:p>
            <a:pPr algn="r"/>
            <a:r>
              <a:rPr lang="fr-FR" sz="1400" dirty="0" smtClean="0">
                <a:solidFill>
                  <a:srgbClr val="501F74"/>
                </a:solidFill>
              </a:rPr>
              <a:t>Al</a:t>
            </a:r>
            <a:r>
              <a:rPr lang="fr-FR" sz="1400" baseline="-25000" dirty="0" smtClean="0">
                <a:solidFill>
                  <a:srgbClr val="501F74"/>
                </a:solidFill>
              </a:rPr>
              <a:t>2</a:t>
            </a:r>
            <a:r>
              <a:rPr lang="fr-FR" sz="1400" dirty="0" smtClean="0">
                <a:solidFill>
                  <a:srgbClr val="501F74"/>
                </a:solidFill>
              </a:rPr>
              <a:t>O</a:t>
            </a:r>
            <a:r>
              <a:rPr lang="fr-FR" sz="1400" baseline="-25000" dirty="0" smtClean="0">
                <a:solidFill>
                  <a:srgbClr val="501F74"/>
                </a:solidFill>
              </a:rPr>
              <a:t>3</a:t>
            </a:r>
            <a:endParaRPr lang="fr-FR" sz="1400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200" y="1047056"/>
            <a:ext cx="2448272" cy="20313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Des modélisations en cascade :</a:t>
            </a:r>
          </a:p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Electromagnétique (HFSS)</a:t>
            </a:r>
          </a:p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Thermique (</a:t>
            </a:r>
            <a:r>
              <a:rPr lang="fr-FR" sz="1400" dirty="0" err="1" smtClean="0"/>
              <a:t>Ansys</a:t>
            </a:r>
            <a:r>
              <a:rPr lang="fr-FR" sz="1400" dirty="0" smtClean="0"/>
              <a:t>)</a:t>
            </a:r>
          </a:p>
          <a:p>
            <a:pPr algn="ctr"/>
            <a:endParaRPr lang="fr-FR" sz="1400" dirty="0" smtClean="0"/>
          </a:p>
          <a:p>
            <a:pPr algn="ctr"/>
            <a:r>
              <a:rPr lang="fr-FR" sz="1400" dirty="0" smtClean="0"/>
              <a:t>Mécanique (</a:t>
            </a:r>
            <a:r>
              <a:rPr lang="fr-FR" sz="1400" dirty="0" err="1" smtClean="0"/>
              <a:t>Ansys</a:t>
            </a:r>
            <a:r>
              <a:rPr lang="fr-FR" sz="1400" dirty="0" smtClean="0"/>
              <a:t>)</a:t>
            </a:r>
          </a:p>
          <a:p>
            <a:pPr algn="ctr"/>
            <a:endParaRPr lang="fr-FR" sz="1400" dirty="0" smtClean="0"/>
          </a:p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26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om_mode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com_modelepp2007_ipn</Template>
  <TotalTime>2634</TotalTime>
  <Words>1142</Words>
  <Application>Microsoft Office PowerPoint</Application>
  <PresentationFormat>Affichage à l'écran (4:3)</PresentationFormat>
  <Paragraphs>287</Paragraphs>
  <Slides>23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com_modelepp2007_ipn</vt:lpstr>
      <vt:lpstr>Équation</vt:lpstr>
      <vt:lpstr>Etude des coupleurs de puissance pour accélérateur de proton</vt:lpstr>
      <vt:lpstr>Sommaire</vt:lpstr>
      <vt:lpstr>Objectifs des travaux de thèses </vt:lpstr>
      <vt:lpstr>Coupleur de puissance</vt:lpstr>
      <vt:lpstr>Coupleur de puissance</vt:lpstr>
      <vt:lpstr>Coupleur de puissance</vt:lpstr>
      <vt:lpstr>Sommaire</vt:lpstr>
      <vt:lpstr>Coupleurs 704 MHz</vt:lpstr>
      <vt:lpstr>Coupleurs 704 MHz</vt:lpstr>
      <vt:lpstr>Coupleurs 704 MHz</vt:lpstr>
      <vt:lpstr>Coupleurs 704 MHz</vt:lpstr>
      <vt:lpstr>Coupleurs 704 MHz</vt:lpstr>
      <vt:lpstr>Coupleurs 704 MHz</vt:lpstr>
      <vt:lpstr>Coupleurs 704 MHz</vt:lpstr>
      <vt:lpstr>Sommaire</vt:lpstr>
      <vt:lpstr>Coupleur 352 MHz</vt:lpstr>
      <vt:lpstr>Sommaire</vt:lpstr>
      <vt:lpstr>Simulation de multipactor : Musicc3D</vt:lpstr>
      <vt:lpstr>Simulation de multipactor : Musicc3D</vt:lpstr>
      <vt:lpstr>Simulation de multipactor : Musicc3D</vt:lpstr>
      <vt:lpstr>Sommaire</vt:lpstr>
      <vt:lpstr>Conclusions et perspectives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Geslin</dc:creator>
  <cp:lastModifiedBy>Florian Geslin</cp:lastModifiedBy>
  <cp:revision>79</cp:revision>
  <dcterms:created xsi:type="dcterms:W3CDTF">2015-10-01T13:20:00Z</dcterms:created>
  <dcterms:modified xsi:type="dcterms:W3CDTF">2015-10-07T05:57:40Z</dcterms:modified>
</cp:coreProperties>
</file>