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7" r:id="rId2"/>
    <p:sldId id="318" r:id="rId3"/>
    <p:sldId id="319" r:id="rId4"/>
    <p:sldId id="332" r:id="rId5"/>
    <p:sldId id="323" r:id="rId6"/>
    <p:sldId id="299" r:id="rId7"/>
    <p:sldId id="324" r:id="rId8"/>
    <p:sldId id="320" r:id="rId9"/>
    <p:sldId id="321" r:id="rId10"/>
    <p:sldId id="322" r:id="rId11"/>
    <p:sldId id="333" r:id="rId12"/>
    <p:sldId id="325" r:id="rId13"/>
    <p:sldId id="336" r:id="rId14"/>
    <p:sldId id="337" r:id="rId15"/>
    <p:sldId id="335" r:id="rId16"/>
    <p:sldId id="338" r:id="rId17"/>
    <p:sldId id="330" r:id="rId18"/>
    <p:sldId id="331" r:id="rId19"/>
    <p:sldId id="328" r:id="rId20"/>
    <p:sldId id="329" r:id="rId21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Lasheen" initials="AL" lastIdx="1" clrIdx="0">
    <p:extLst>
      <p:ext uri="{19B8F6BF-5375-455C-9EA6-DF929625EA0E}">
        <p15:presenceInfo xmlns:p15="http://schemas.microsoft.com/office/powerpoint/2012/main" userId="S-1-5-21-1526224874-1540688658-1361462980-1799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3" autoAdjust="0"/>
  </p:normalViewPr>
  <p:slideViewPr>
    <p:cSldViewPr snapToGrid="0">
      <p:cViewPr varScale="1">
        <p:scale>
          <a:sx n="81" d="100"/>
          <a:sy n="81" d="100"/>
        </p:scale>
        <p:origin x="1164" y="13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7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7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46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4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8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30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6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2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8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6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9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7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6118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fr-FR" sz="4000" b="1" dirty="0" smtClean="0"/>
              <a:t>Mesure de l'impédance longitudinale du CERN SPS avec le faisceau et effets sur sa stabilité à haute intensité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2700" b="1" dirty="0" smtClean="0">
                <a:solidFill>
                  <a:schemeClr val="bg1"/>
                </a:solidFill>
              </a:rPr>
              <a:t>s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3100" i="1" dirty="0" smtClean="0"/>
              <a:t>Journées accélérateurs de la SFP – Roscoff  03/10/2015</a:t>
            </a:r>
            <a:endParaRPr lang="fr-FR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6426" y="4070039"/>
            <a:ext cx="829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A. Lasheen</a:t>
            </a:r>
            <a:br>
              <a:rPr lang="fr-FR" dirty="0" smtClean="0"/>
            </a:br>
            <a:r>
              <a:rPr lang="fr-FR" i="1" dirty="0" smtClean="0"/>
              <a:t>Remerciements</a:t>
            </a:r>
            <a:r>
              <a:rPr lang="fr-FR" dirty="0" smtClean="0"/>
              <a:t>: T. Argyropoulos, T. </a:t>
            </a:r>
            <a:r>
              <a:rPr lang="fr-FR" dirty="0" err="1" smtClean="0"/>
              <a:t>Bohl</a:t>
            </a:r>
            <a:r>
              <a:rPr lang="fr-FR" dirty="0" smtClean="0"/>
              <a:t>, J. </a:t>
            </a:r>
            <a:r>
              <a:rPr lang="fr-FR" dirty="0" err="1" smtClean="0"/>
              <a:t>Esteban</a:t>
            </a:r>
            <a:r>
              <a:rPr lang="fr-FR" dirty="0" smtClean="0"/>
              <a:t> Müller, D. Quartullo, </a:t>
            </a:r>
            <a:br>
              <a:rPr lang="fr-FR" dirty="0" smtClean="0"/>
            </a:br>
            <a:r>
              <a:rPr lang="fr-FR" dirty="0" smtClean="0"/>
              <a:t>E. </a:t>
            </a:r>
            <a:r>
              <a:rPr lang="fr-FR" dirty="0" err="1" smtClean="0"/>
              <a:t>Shaposhnikova</a:t>
            </a:r>
            <a:r>
              <a:rPr lang="fr-FR" dirty="0" smtClean="0"/>
              <a:t>, H. Timko, J. E. Varela, membres section BR, groupe de travail impédance, groupe OP, étudiants d’été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61588"/>
            <a:ext cx="1114957" cy="111495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09897"/>
              </p:ext>
            </p:extLst>
          </p:nvPr>
        </p:nvGraphicFramePr>
        <p:xfrm>
          <a:off x="5014330" y="5561587"/>
          <a:ext cx="1252979" cy="111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Acrobat Document" r:id="rId5" imgW="5533943" imgH="4924260" progId="AcroExch.Document.11">
                  <p:embed/>
                </p:oleObj>
              </mc:Choice>
              <mc:Fallback>
                <p:oleObj name="Acrobat Document" r:id="rId5" imgW="5533943" imgH="49242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4330" y="5561587"/>
                        <a:ext cx="1252979" cy="111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20" y="5561587"/>
            <a:ext cx="1449447" cy="1114959"/>
          </a:xfrm>
          <a:prstGeom prst="rect">
            <a:avLst/>
          </a:prstGeom>
        </p:spPr>
      </p:pic>
      <p:pic>
        <p:nvPicPr>
          <p:cNvPr id="1029" name="Picture 5" descr="http://www.universite-paris-saclay.fr/sites/default/files/styles/banner/public/bandeau_pheniics_v8.png?itok=VLyygC3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98"/>
          <a:stretch/>
        </p:blipFill>
        <p:spPr bwMode="auto">
          <a:xfrm>
            <a:off x="7001955" y="5561587"/>
            <a:ext cx="1456245" cy="11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10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03" y="916971"/>
            <a:ext cx="4009561" cy="332349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7665" y="853934"/>
            <a:ext cx="4560000" cy="3420000"/>
            <a:chOff x="4395391" y="857354"/>
            <a:chExt cx="4560000" cy="342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391" y="857354"/>
              <a:ext cx="4560000" cy="342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77382" y="1387330"/>
              <a:ext cx="119071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53A1"/>
                  </a:solidFill>
                </a:rPr>
                <a:t>RF </a:t>
              </a:r>
              <a:r>
                <a:rPr lang="fr-FR" dirty="0" err="1" smtClean="0">
                  <a:solidFill>
                    <a:srgbClr val="0053A1"/>
                  </a:solidFill>
                </a:rPr>
                <a:t>Cavities</a:t>
              </a:r>
              <a:endParaRPr lang="fr-FR" dirty="0">
                <a:solidFill>
                  <a:srgbClr val="0053A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403805" y="1832350"/>
              <a:ext cx="513418" cy="454288"/>
            </a:xfrm>
            <a:prstGeom prst="straightConnector1">
              <a:avLst/>
            </a:prstGeom>
            <a:ln w="38100">
              <a:solidFill>
                <a:srgbClr val="005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73965" y="1647684"/>
              <a:ext cx="8880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Flanges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532685" y="2072622"/>
              <a:ext cx="870438" cy="11629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754699" y="871231"/>
            <a:ext cx="4438475" cy="3385407"/>
            <a:chOff x="55352" y="1817066"/>
            <a:chExt cx="4857898" cy="36145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3" y="1817066"/>
              <a:ext cx="4840447" cy="36121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1439447" y="3532618"/>
              <a:ext cx="3393831" cy="4042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chemeClr val="tx1"/>
                  </a:solidFill>
                </a:rPr>
                <a:t>Absolute</a:t>
              </a:r>
              <a:r>
                <a:rPr lang="fr-FR" b="1" dirty="0" smtClean="0">
                  <a:solidFill>
                    <a:schemeClr val="tx1"/>
                  </a:solidFill>
                </a:rPr>
                <a:t> </a:t>
              </a:r>
              <a:r>
                <a:rPr lang="fr-FR" b="1" dirty="0" err="1" smtClean="0">
                  <a:solidFill>
                    <a:schemeClr val="tx1"/>
                  </a:solidFill>
                </a:rPr>
                <a:t>impedance</a:t>
              </a:r>
              <a:r>
                <a:rPr lang="fr-FR" b="1" dirty="0" smtClean="0">
                  <a:solidFill>
                    <a:schemeClr val="tx1"/>
                  </a:solidFill>
                </a:rPr>
                <a:t> [</a:t>
              </a:r>
              <a:r>
                <a:rPr lang="fr-FR" b="1" dirty="0" err="1" smtClean="0">
                  <a:solidFill>
                    <a:schemeClr val="tx1"/>
                  </a:solidFill>
                </a:rPr>
                <a:t>MOhm</a:t>
              </a:r>
              <a:r>
                <a:rPr lang="fr-FR" b="1" dirty="0" smtClean="0">
                  <a:solidFill>
                    <a:schemeClr val="tx1"/>
                  </a:solidFill>
                </a:rPr>
                <a:t>]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71176" y="2389396"/>
              <a:ext cx="1303230" cy="3943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53A1"/>
                  </a:solidFill>
                </a:rPr>
                <a:t>RF </a:t>
              </a:r>
              <a:r>
                <a:rPr lang="fr-FR" dirty="0" err="1" smtClean="0">
                  <a:solidFill>
                    <a:srgbClr val="0053A1"/>
                  </a:solidFill>
                </a:rPr>
                <a:t>Cavities</a:t>
              </a:r>
              <a:endParaRPr lang="fr-FR" dirty="0">
                <a:solidFill>
                  <a:srgbClr val="0053A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7134" y="2967443"/>
              <a:ext cx="971983" cy="3943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Flanges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1037492" y="2888660"/>
              <a:ext cx="281354" cy="313676"/>
            </a:xfrm>
            <a:prstGeom prst="straightConnector1">
              <a:avLst/>
            </a:prstGeom>
            <a:ln w="38100">
              <a:solidFill>
                <a:srgbClr val="005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632793" y="2888660"/>
              <a:ext cx="28953" cy="638858"/>
            </a:xfrm>
            <a:prstGeom prst="straightConnector1">
              <a:avLst/>
            </a:prstGeom>
            <a:ln w="38100">
              <a:solidFill>
                <a:srgbClr val="005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426589" y="2888660"/>
              <a:ext cx="50519" cy="1749669"/>
            </a:xfrm>
            <a:prstGeom prst="straightConnector1">
              <a:avLst/>
            </a:prstGeom>
            <a:ln w="38100">
              <a:solidFill>
                <a:srgbClr val="005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73906" y="3398708"/>
              <a:ext cx="530940" cy="5714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83765" y="3398708"/>
              <a:ext cx="83938" cy="5714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461561" y="3442954"/>
              <a:ext cx="53628" cy="9755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44000" y="4480690"/>
            <a:ext cx="8856000" cy="2058223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/>
              <a:t>Ces mesures sont utilisées pour sonder l’impédance avec un R/Q élevé à haute fréquence (brides de vide…)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/>
              <a:t>D’autres types de mesures ont été effectuées pour sonder d’autres informations sur l’impédance.</a:t>
            </a:r>
            <a:endParaRPr lang="fr-FR" sz="2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652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Modulation de long paquets sans tension RF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6620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044"/>
            <a:ext cx="4609152" cy="35788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11</a:t>
            </a:fld>
            <a:endParaRPr lang="fr-FR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44000" y="4478216"/>
            <a:ext cx="8856000" cy="2060698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/>
              <a:t>Les instabilités apparaissent à haute énergie pour des intensités élevées.</a:t>
            </a:r>
            <a:br>
              <a:rPr lang="fr-FR" sz="3200" dirty="0" smtClean="0"/>
            </a:br>
            <a:endParaRPr lang="fr-FR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/>
              <a:t>L’intensité limite diminue avec le nombre de paquets.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652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Exemples d’instabilités durant la rampe</a:t>
            </a:r>
            <a:endParaRPr lang="fr-FR" sz="36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7" y="845044"/>
            <a:ext cx="4767013" cy="3568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6431" y="736459"/>
            <a:ext cx="2286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Un paquet</a:t>
            </a:r>
            <a:endParaRPr lang="en-GB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41609" y="699891"/>
            <a:ext cx="392509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12 paquets (espacement 25 ns)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35062" y="1225839"/>
                <a:ext cx="2451588" cy="4070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Np =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GB" sz="2000" b="1" dirty="0" smtClean="0"/>
                  <a:t> ppp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62" y="1225839"/>
                <a:ext cx="2451588" cy="407099"/>
              </a:xfrm>
              <a:prstGeom prst="rect">
                <a:avLst/>
              </a:prstGeom>
              <a:blipFill rotWithShape="0">
                <a:blip r:embed="rId5"/>
                <a:stretch>
                  <a:fillRect t="-2899" b="-24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8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Espace des paramètres à étudier</a:t>
            </a:r>
            <a:endParaRPr lang="fr-FR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12</a:t>
            </a:fld>
            <a:endParaRPr lang="fr-FR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Paramètres à étudier: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 Intensité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err="1" smtClean="0"/>
              <a:t>Emittance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Energie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Distribution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Nombre de paquets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Espacement entre les paquets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Tension RF (cavité accélératrice 200MHz + 4</a:t>
            </a:r>
            <a:r>
              <a:rPr lang="fr-FR" baseline="30000" dirty="0" smtClean="0"/>
              <a:t>ème</a:t>
            </a:r>
            <a:r>
              <a:rPr lang="fr-FR" dirty="0" smtClean="0"/>
              <a:t> harmonique 800 MHz)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Sources d’impédance majeures: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Brides de vide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 Aimants d’injection/extraction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Cavités RF et résonnances d’ordre supérieur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08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36" y="718376"/>
            <a:ext cx="7898942" cy="5924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570" y="0"/>
                <a:ext cx="9474506" cy="630445"/>
              </a:xfrm>
            </p:spPr>
            <p:txBody>
              <a:bodyPr>
                <a:noAutofit/>
              </a:bodyPr>
              <a:lstStyle/>
              <a:p>
                <a:r>
                  <a:rPr lang="fr-FR" sz="4000" b="1" dirty="0" smtClean="0"/>
                  <a:t>Mesures et simulations d’instabilités (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fr-FR" sz="4000" b="1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570" y="0"/>
                <a:ext cx="9474506" cy="630445"/>
              </a:xfrm>
              <a:blipFill rotWithShape="0">
                <a:blip r:embed="rId4"/>
                <a:stretch>
                  <a:fillRect l="-2317" t="-28155" r="-129" b="-42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13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7334" y="2901998"/>
            <a:ext cx="223390" cy="152430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678386" y="865413"/>
            <a:ext cx="2439913" cy="5777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Couleur: Amplitude des oscillations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Points = mesures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Ilots de stabilité à faible </a:t>
            </a:r>
            <a:r>
              <a:rPr lang="fr-FR" sz="2400" dirty="0" err="1" smtClean="0"/>
              <a:t>émittance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 smtClean="0">
                <a:solidFill>
                  <a:srgbClr val="FF0000"/>
                </a:solidFill>
              </a:rPr>
              <a:t>-&gt; non linéarités dues à l’impédance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62708" y="865412"/>
            <a:ext cx="542778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Mono paquet – RF 200MHz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8236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737" y="712025"/>
            <a:ext cx="7920000" cy="59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570" y="0"/>
                <a:ext cx="9474506" cy="630445"/>
              </a:xfrm>
            </p:spPr>
            <p:txBody>
              <a:bodyPr>
                <a:noAutofit/>
              </a:bodyPr>
              <a:lstStyle/>
              <a:p>
                <a:r>
                  <a:rPr lang="fr-FR" sz="4000" b="1" dirty="0" smtClean="0"/>
                  <a:t>Mesures et simulations d’instabilités (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fr-FR" sz="4000" b="1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570" y="0"/>
                <a:ext cx="9474506" cy="630445"/>
              </a:xfrm>
              <a:blipFill rotWithShape="0">
                <a:blip r:embed="rId4"/>
                <a:stretch>
                  <a:fillRect l="-2317" t="-28155" r="-129" b="-42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14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0381" y="2869340"/>
            <a:ext cx="223390" cy="152430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662057" y="865413"/>
            <a:ext cx="2456242" cy="5777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Couleur: Amplitude des oscillations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Points = mesures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Difficile de contrôler la tension et phase du second système RF </a:t>
            </a:r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 smtClean="0">
                <a:solidFill>
                  <a:srgbClr val="FF0000"/>
                </a:solidFill>
              </a:rPr>
              <a:t>-&gt; incertitudes opérationnelles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708" y="865412"/>
            <a:ext cx="542778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Mono paquet – RF 200MHz + 800 MHz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041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87" y="630445"/>
            <a:ext cx="7968000" cy="5976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15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203663" y="2869340"/>
            <a:ext cx="223390" cy="152430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887300" y="862037"/>
            <a:ext cx="2230999" cy="5780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Couleur: Amplitude des oscillations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Points = mesures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Limite d’intensité plus faible qu’avec un seul paquet</a:t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-&gt; instabilités multi-paquets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-8570" y="0"/>
                <a:ext cx="9474506" cy="6304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4000" b="1" dirty="0" smtClean="0"/>
                  <a:t>Mesures et simulations d’instabilités (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fr-FR" sz="4000" b="1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70" y="0"/>
                <a:ext cx="9474506" cy="630445"/>
              </a:xfrm>
              <a:prstGeom prst="rect">
                <a:avLst/>
              </a:prstGeom>
              <a:blipFill rotWithShape="0">
                <a:blip r:embed="rId5"/>
                <a:stretch>
                  <a:fillRect l="-2317" t="-28155" r="-129" b="-42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77894" y="786063"/>
            <a:ext cx="542778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12 </a:t>
            </a:r>
            <a:r>
              <a:rPr lang="fr-FR" sz="2000" b="1" dirty="0"/>
              <a:t>paquets – RF </a:t>
            </a:r>
            <a:r>
              <a:rPr lang="fr-FR" sz="2000" b="1" dirty="0" smtClean="0"/>
              <a:t>200MHz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0341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25" y="646209"/>
            <a:ext cx="7968000" cy="5976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16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22019" y="2836682"/>
            <a:ext cx="223390" cy="152430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546866" y="786063"/>
            <a:ext cx="2571433" cy="585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Couleur: Amplitude des oscillations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Points = mesures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Double RF stabilise le faisceau</a:t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-&gt; nécessaire en opération, mais inclut des degrés de complexité supplémentaires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-8570" y="0"/>
                <a:ext cx="9474506" cy="6304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4000" b="1" dirty="0" smtClean="0"/>
                  <a:t>Mesures et simulations d’instabilités (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fr-FR" sz="4000" b="1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70" y="0"/>
                <a:ext cx="9474506" cy="630445"/>
              </a:xfrm>
              <a:prstGeom prst="rect">
                <a:avLst/>
              </a:prstGeom>
              <a:blipFill rotWithShape="0">
                <a:blip r:embed="rId5"/>
                <a:stretch>
                  <a:fillRect l="-2317" t="-28155" r="-129" b="-42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7894" y="786063"/>
            <a:ext cx="542778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12 </a:t>
            </a:r>
            <a:r>
              <a:rPr lang="fr-FR" sz="2000" b="1" dirty="0"/>
              <a:t>paquets – RF 200MHz + 800 MHz</a:t>
            </a:r>
          </a:p>
        </p:txBody>
      </p:sp>
    </p:spTree>
    <p:extLst>
      <p:ext uri="{BB962C8B-B14F-4D97-AF65-F5344CB8AC3E}">
        <p14:creationId xmlns:p14="http://schemas.microsoft.com/office/powerpoint/2010/main" val="5490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8" cy="377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8" cy="37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0"/>
            <a:ext cx="9474506" cy="63044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Réduction d’impédance: brides de vide</a:t>
            </a:r>
            <a:endParaRPr lang="fr-FR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17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53A1"/>
                </a:solidFill>
              </a:rPr>
              <a:t>1RF</a:t>
            </a:r>
            <a:endParaRPr lang="fr-FR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53A1"/>
                </a:solidFill>
              </a:rPr>
              <a:t>2RF</a:t>
            </a:r>
            <a:endParaRPr lang="fr-FR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stable</a:t>
            </a:r>
            <a:endParaRPr lang="fr-F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</a:t>
            </a:r>
            <a:r>
              <a:rPr lang="fr-FR" sz="1200" dirty="0" err="1" smtClean="0"/>
              <a:t>unstable</a:t>
            </a:r>
            <a:endParaRPr lang="fr-F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stable</a:t>
            </a:r>
            <a:endParaRPr lang="fr-F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</a:t>
            </a:r>
            <a:r>
              <a:rPr lang="fr-FR" sz="1200" dirty="0" err="1" smtClean="0"/>
              <a:t>unstable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92431" y="5291399"/>
                <a:ext cx="8204200" cy="14910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 </a:t>
                </a:r>
                <a:r>
                  <a:rPr lang="fr-FR" sz="2400" dirty="0" smtClean="0"/>
                  <a:t>Cas présenté: 12 paquets espacés de 25 ns</a:t>
                </a:r>
                <a:br>
                  <a:rPr lang="fr-FR" sz="2400" dirty="0" smtClean="0"/>
                </a:br>
                <a:endParaRPr lang="fr-FR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 </a:t>
                </a:r>
                <a:r>
                  <a:rPr lang="fr-FR" sz="2400" dirty="0" smtClean="0"/>
                  <a:t>Les gains liés à la réduction d’impédance des brides de vide seules est faible (&lt;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3 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FR" sz="2400" dirty="0" smtClean="0"/>
                  <a:t>)</a:t>
                </a:r>
                <a:endParaRPr lang="fr-FR" sz="20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FR" sz="3200" dirty="0" smtClean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" y="5291399"/>
                <a:ext cx="8204200" cy="1491037"/>
              </a:xfrm>
              <a:prstGeom prst="rect">
                <a:avLst/>
              </a:prstGeom>
              <a:blipFill rotWithShape="0">
                <a:blip r:embed="rId6"/>
                <a:stretch>
                  <a:fillRect l="-966" t="-7755" b="-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962260"/>
            <a:ext cx="5039998" cy="377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946984"/>
            <a:ext cx="5039998" cy="37799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18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265720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303820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69376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53A1"/>
                </a:solidFill>
              </a:rPr>
              <a:t>1RF</a:t>
            </a:r>
            <a:endParaRPr lang="fr-FR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700643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53A1"/>
                </a:solidFill>
              </a:rPr>
              <a:t>2RF</a:t>
            </a:r>
            <a:endParaRPr lang="fr-FR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610699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stable</a:t>
            </a:r>
            <a:endParaRPr lang="fr-F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44527" y="3688158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</a:t>
            </a:r>
            <a:r>
              <a:rPr lang="fr-FR" sz="1200" dirty="0" err="1" smtClean="0"/>
              <a:t>unstable</a:t>
            </a:r>
            <a:endParaRPr lang="fr-F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614362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stable</a:t>
            </a:r>
            <a:endParaRPr lang="fr-F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626507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</a:t>
            </a:r>
            <a:r>
              <a:rPr lang="fr-FR" sz="1200" dirty="0" err="1" smtClean="0"/>
              <a:t>unstable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92431" y="4995475"/>
                <a:ext cx="8204200" cy="178696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 smtClean="0"/>
                  <a:t> Gain </a:t>
                </a:r>
                <a:r>
                  <a:rPr lang="fr-FR" sz="2400" dirty="0"/>
                  <a:t>en intensité lié à la réduction d’impédance des résonances d’ordres supérieures seules </a:t>
                </a:r>
                <a:r>
                  <a:rPr lang="fr-FR" sz="2400" dirty="0" smtClean="0"/>
                  <a:t>en simple RF (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0.5 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FR" sz="2400" dirty="0" smtClean="0"/>
                  <a:t>)</a:t>
                </a:r>
                <a:br>
                  <a:rPr lang="fr-FR" sz="2400" dirty="0" smtClean="0"/>
                </a:br>
                <a:endParaRPr lang="fr-FR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 </a:t>
                </a:r>
                <a:r>
                  <a:rPr lang="fr-FR" sz="2400" dirty="0" smtClean="0"/>
                  <a:t>Pas de gain en double RF</a:t>
                </a:r>
                <a:endParaRPr lang="fr-FR" sz="3200" dirty="0" smtClean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" y="4995475"/>
                <a:ext cx="8204200" cy="1786961"/>
              </a:xfrm>
              <a:prstGeom prst="rect">
                <a:avLst/>
              </a:prstGeom>
              <a:blipFill rotWithShape="0">
                <a:blip r:embed="rId6"/>
                <a:stretch>
                  <a:fillRect l="-966" t="-6463"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-8570" y="0"/>
            <a:ext cx="9474506" cy="63044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Réduction d’impédance: </a:t>
            </a:r>
            <a:r>
              <a:rPr lang="fr-FR" b="1" smtClean="0"/>
              <a:t>HOMs</a:t>
            </a:r>
            <a:endParaRPr lang="fr-FR" sz="2800" dirty="0"/>
          </a:p>
        </p:txBody>
      </p:sp>
      <p:cxnSp>
        <p:nvCxnSpPr>
          <p:cNvPr id="24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7" cy="3779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7" cy="377999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19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53A1"/>
                </a:solidFill>
              </a:rPr>
              <a:t>1RF</a:t>
            </a:r>
            <a:endParaRPr lang="fr-FR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53A1"/>
                </a:solidFill>
              </a:rPr>
              <a:t>2RF</a:t>
            </a:r>
            <a:endParaRPr lang="fr-FR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stable</a:t>
            </a:r>
            <a:endParaRPr lang="fr-FR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</a:t>
            </a:r>
            <a:r>
              <a:rPr lang="fr-FR" sz="1200" dirty="0" err="1" smtClean="0"/>
              <a:t>unstable</a:t>
            </a:r>
            <a:endParaRPr lang="fr-F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stable</a:t>
            </a:r>
            <a:endParaRPr lang="fr-F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More </a:t>
            </a:r>
            <a:r>
              <a:rPr lang="fr-FR" sz="1200" dirty="0" err="1" smtClean="0"/>
              <a:t>unstable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92431" y="5000481"/>
                <a:ext cx="8204200" cy="17819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dirty="0" smtClean="0"/>
                  <a:t> La réduction d’impédance des brides et des </a:t>
                </a:r>
                <a:r>
                  <a:rPr lang="fr-FR" sz="2400" dirty="0" err="1" smtClean="0"/>
                  <a:t>HOMs</a:t>
                </a:r>
                <a:r>
                  <a:rPr lang="fr-FR" sz="2400" dirty="0" smtClean="0"/>
                  <a:t> donnent un gain plus important (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FR" sz="2400" dirty="0" smtClean="0"/>
                  <a:t>) </a:t>
                </a:r>
                <a:br>
                  <a:rPr lang="fr-FR" sz="2400" dirty="0" smtClean="0"/>
                </a:br>
                <a:endParaRPr lang="fr-FR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Les limites d’intensité ne sont pas dominées par une seule impédance.</a:t>
                </a:r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FR" sz="3200" dirty="0" smtClean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1" y="5000481"/>
                <a:ext cx="8204200" cy="1781955"/>
              </a:xfrm>
              <a:prstGeom prst="rect">
                <a:avLst/>
              </a:prstGeom>
              <a:blipFill rotWithShape="0">
                <a:blip r:embed="rId6"/>
                <a:stretch>
                  <a:fillRect l="-966" t="-6485" b="-2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-139200" y="0"/>
            <a:ext cx="9474506" cy="63044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Réduction d’impédance: brides et </a:t>
            </a:r>
            <a:r>
              <a:rPr lang="fr-FR" b="1" dirty="0" err="1" smtClean="0"/>
              <a:t>HOMs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654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2479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Plan</a:t>
            </a:r>
            <a:endParaRPr lang="fr-F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46" y="1047974"/>
            <a:ext cx="8856000" cy="5307205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3600" b="1" dirty="0" smtClean="0"/>
              <a:t> Les projets HL-LHC et LIU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3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3600" b="1" dirty="0" smtClean="0"/>
              <a:t> Le modèle d’impédance longitudinale du SPS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3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3600" b="1" dirty="0" smtClean="0"/>
              <a:t> Mesures de l’impédance avec le faisceau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3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3600" b="1" dirty="0" smtClean="0"/>
              <a:t> Mesures d’instabilités à hautes intensités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3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3600" b="1" dirty="0" smtClean="0"/>
              <a:t> Simulations de réduction d’impédance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5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2479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Conclusions et perspectives</a:t>
            </a:r>
            <a:endParaRPr lang="fr-FR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546" y="832757"/>
                <a:ext cx="8856000" cy="6645729"/>
              </a:xfrm>
            </p:spPr>
            <p:txBody>
              <a:bodyPr anchor="t"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3600" dirty="0" smtClean="0"/>
                  <a:t> Un modèle d’impédance a été développé et les simulations utilisant ce modèle reproduisent raisonnablement les mesures.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FR" sz="3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3600" dirty="0" smtClean="0"/>
                  <a:t> Un large nombre de configurations ont été étudiés, et de nouvelles mesures sont prévues pour consolider les résultats existants.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FR" sz="3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3600" dirty="0" smtClean="0"/>
                  <a:t> Les simulations montrent que deux des impédances majeures sont les brides de vide </a:t>
                </a:r>
                <a:r>
                  <a:rPr lang="fr-FR" sz="3600" dirty="0"/>
                  <a:t>et les résonances d’ordres supérieures </a:t>
                </a:r>
                <a:r>
                  <a:rPr lang="fr-FR" sz="3600" dirty="0" smtClean="0"/>
                  <a:t>des cavités (+ les aimants d’injection/extraction). </a:t>
                </a:r>
                <a:br>
                  <a:rPr lang="fr-FR" sz="3600" dirty="0" smtClean="0"/>
                </a:br>
                <a:r>
                  <a:rPr lang="fr-FR" sz="3600" dirty="0" smtClean="0"/>
                  <a:t>Un gain d’environ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0.8−1.0</m:t>
                    </m:r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FR" sz="3600" dirty="0" smtClean="0"/>
                  <a:t> est estimé.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FR" sz="3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3600" dirty="0" smtClean="0"/>
                  <a:t> Une stratégie pour une campagne de réduction d’impédance est en cours d’études.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FR" sz="3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fr-FR" sz="3600" dirty="0" smtClean="0"/>
                  <a:t> Les études seront étendues pour le plus large nombre de paquets pour être le plus comparable possible avec la configuration opérationnelle (24 - 72 paquets)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546" y="832757"/>
                <a:ext cx="8856000" cy="6645729"/>
              </a:xfrm>
              <a:blipFill rotWithShape="0">
                <a:blip r:embed="rId3"/>
                <a:stretch>
                  <a:fillRect l="-1033" t="-2202" r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1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2479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Projets HL-LHC et LIU</a:t>
            </a:r>
            <a:endParaRPr lang="fr-FR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3</a:t>
            </a:fld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5637547" y="2437906"/>
            <a:ext cx="312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903383"/>
                <a:ext cx="8856000" cy="5818094"/>
              </a:xfrm>
            </p:spPr>
            <p:txBody>
              <a:bodyPr anchor="t">
                <a:normAutofit fontScale="85000" lnSpcReduction="2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fr-FR" b="1" dirty="0" smtClean="0">
                    <a:solidFill>
                      <a:srgbClr val="0053A1"/>
                    </a:solidFill>
                  </a:rPr>
                  <a:t>Projet HL-LHC </a:t>
                </a:r>
                <a:r>
                  <a:rPr lang="fr-FR" dirty="0" smtClean="0"/>
                  <a:t>(débute 2020-2025): augmentation de la luminosité d’un facteur 10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fr-FR" dirty="0" smtClean="0"/>
                  <a:t>L’augmentation de luminosité provient en partie d’une augmentation en intensité du faisceau (particules par paquet).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Intensité nominale actuelle </a:t>
                </a:r>
                <a:r>
                  <a:rPr lang="fr-FR" dirty="0" smtClean="0"/>
                  <a:t>(4 trains de </a:t>
                </a:r>
                <a:r>
                  <a:rPr lang="fr-FR" dirty="0"/>
                  <a:t>72 </a:t>
                </a:r>
                <a:r>
                  <a:rPr lang="fr-FR" dirty="0" smtClean="0"/>
                  <a:t>paquets, 225 </a:t>
                </a:r>
                <a:r>
                  <a:rPr lang="fr-FR" dirty="0"/>
                  <a:t>ns </a:t>
                </a:r>
                <a:r>
                  <a:rPr lang="fr-FR" dirty="0" smtClean="0"/>
                  <a:t>d’espace entre trains, 25 ns d’espace entre paquets): </a:t>
                </a:r>
                <a:br>
                  <a:rPr lang="fr-FR" dirty="0" smtClean="0"/>
                </a:br>
                <a:r>
                  <a:rPr lang="fr-FR" dirty="0" smtClean="0">
                    <a:latin typeface="Cambria Math" panose="02040503050406030204" pitchFamily="18" charset="0"/>
                  </a:rPr>
                  <a:t/>
                </a:r>
                <a:br>
                  <a:rPr lang="fr-FR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fr-FR" sz="35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35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35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35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fr-FR" sz="35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5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35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fr-FR" sz="35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5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GB" sz="35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𝐚𝐫</m:t>
                    </m:r>
                    <m:r>
                      <a:rPr lang="en-GB" sz="35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5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𝐩𝐚𝐪𝐮𝐞𝐭</m:t>
                    </m:r>
                  </m:oMath>
                </a14:m>
                <a:endParaRPr lang="fr-FR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Objectif d’intensité</a:t>
                </a:r>
                <a:r>
                  <a:rPr lang="fr-FR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FR" dirty="0" smtClean="0"/>
                  <a:t>pour HL-LHC: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14:m>
                  <m:oMath xmlns:m="http://schemas.openxmlformats.org/officeDocument/2006/math">
                    <m:r>
                      <a:rPr lang="fr-FR" sz="3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3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3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fr-FR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3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fr-FR" sz="3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5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GB" sz="3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𝐚𝐫</m:t>
                    </m:r>
                    <m:r>
                      <a:rPr lang="en-GB" sz="3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𝐩𝐚𝐪𝐮𝐞𝐭</m:t>
                    </m:r>
                  </m:oMath>
                </a14:m>
                <a:endParaRPr lang="fr-FR" sz="35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Le SPS ne permet pas de délivrer une telle intensité à cause des instabilités (=&gt; projet LIU-SPS).</a:t>
                </a:r>
                <a:endParaRPr lang="fr-FR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903383"/>
                <a:ext cx="8856000" cy="5818094"/>
              </a:xfrm>
              <a:blipFill rotWithShape="0">
                <a:blip r:embed="rId3"/>
                <a:stretch>
                  <a:fillRect l="-964" t="-2408" r="-1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3" y="0"/>
            <a:ext cx="8747393" cy="652479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Complexe d’accélérateurs du CERN</a:t>
            </a:r>
            <a:endParaRPr lang="fr-FR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4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" y="836510"/>
            <a:ext cx="7628179" cy="5562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85432" y="1074409"/>
            <a:ext cx="1783080" cy="4882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72000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Extraction to LHC: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E=26 -&gt; 450 </a:t>
            </a:r>
            <a:r>
              <a:rPr lang="fr-FR" sz="1200" b="1" dirty="0" err="1" smtClean="0">
                <a:solidFill>
                  <a:schemeClr val="bg1"/>
                </a:solidFill>
              </a:rPr>
              <a:t>GeV</a:t>
            </a:r>
            <a:r>
              <a:rPr lang="fr-FR" sz="1200" b="1" dirty="0" smtClean="0">
                <a:solidFill>
                  <a:schemeClr val="bg1"/>
                </a:solidFill>
              </a:rPr>
              <a:t> protons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4830" y="1067255"/>
            <a:ext cx="2663682" cy="5044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val 10"/>
          <p:cNvSpPr/>
          <p:nvPr/>
        </p:nvSpPr>
        <p:spPr>
          <a:xfrm>
            <a:off x="3128010" y="2190135"/>
            <a:ext cx="2627872" cy="102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2479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Exemple de source d’impédance</a:t>
            </a:r>
            <a:endParaRPr lang="fr-FR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6" y="825208"/>
            <a:ext cx="8371508" cy="3829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0970" y="5223507"/>
            <a:ext cx="5387925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Brides de vide:</a:t>
            </a:r>
          </a:p>
          <a:p>
            <a:r>
              <a:rPr lang="fr-FR" sz="2000" b="1" dirty="0" smtClean="0"/>
              <a:t>~ 10 types différents</a:t>
            </a:r>
          </a:p>
          <a:p>
            <a:r>
              <a:rPr lang="fr-FR" sz="2000" b="1" dirty="0" smtClean="0"/>
              <a:t>&gt; 500 au total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825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0"/>
            <a:ext cx="9474506" cy="63044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Modèle d’impédance du SPS</a:t>
            </a:r>
            <a:endParaRPr lang="fr-FR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fr-FR" smtClean="0"/>
              <a:t>6</a:t>
            </a:fld>
            <a:endParaRPr lang="fr-FR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44418" y="4828032"/>
            <a:ext cx="9025128" cy="189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sz="2400" dirty="0" smtClean="0"/>
              <a:t>Dernier modèle d’impédance (J. Varela, B. Salvant, C. </a:t>
            </a:r>
            <a:r>
              <a:rPr lang="fr-FR" sz="2400" dirty="0" err="1" smtClean="0"/>
              <a:t>Zannini</a:t>
            </a:r>
            <a:r>
              <a:rPr lang="fr-FR" sz="2400" dirty="0" smtClean="0"/>
              <a:t>, D. </a:t>
            </a:r>
            <a:r>
              <a:rPr lang="fr-FR" sz="2400" dirty="0" err="1" smtClean="0"/>
              <a:t>Bazyl</a:t>
            </a:r>
            <a:r>
              <a:rPr lang="fr-FR" sz="2400" dirty="0" smtClean="0"/>
              <a:t>, P. Kramer):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b="1" dirty="0" smtClean="0"/>
              <a:t>Cavités et résonances d’ordres supérieurs (</a:t>
            </a:r>
            <a:r>
              <a:rPr lang="fr-FR" b="1" dirty="0" err="1" smtClean="0"/>
              <a:t>HOMs</a:t>
            </a:r>
            <a:r>
              <a:rPr lang="fr-FR" b="1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b="1" dirty="0" smtClean="0"/>
              <a:t>Aimants d’injection/extraction (Kickers)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dirty="0" smtClean="0"/>
              <a:t> Bride de vide (vacuum </a:t>
            </a:r>
            <a:r>
              <a:rPr lang="fr-FR" b="1" dirty="0" err="1" smtClean="0"/>
              <a:t>flanges</a:t>
            </a:r>
            <a:r>
              <a:rPr lang="fr-FR" b="1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b="1" dirty="0" smtClean="0"/>
              <a:t> </a:t>
            </a:r>
            <a:r>
              <a:rPr lang="fr-FR" i="1" dirty="0" smtClean="0"/>
              <a:t>Ports de pompages</a:t>
            </a:r>
            <a:endParaRPr lang="fr-FR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i="1" dirty="0" err="1" smtClean="0"/>
              <a:t>BPMs</a:t>
            </a:r>
            <a:endParaRPr lang="fr-FR" i="1" dirty="0" smtClean="0"/>
          </a:p>
          <a:p>
            <a:pPr marL="457200" lvl="1" indent="0">
              <a:buNone/>
            </a:pPr>
            <a:endParaRPr lang="fr-F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10501" y="5274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fr-FR" i="1" dirty="0" smtClean="0"/>
              <a:t> Résistivité chambre à vide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i="1" dirty="0" smtClean="0"/>
              <a:t> Charge d’espace (26 </a:t>
            </a:r>
            <a:r>
              <a:rPr lang="fr-FR" i="1" dirty="0" err="1" smtClean="0"/>
              <a:t>GeV</a:t>
            </a:r>
            <a:r>
              <a:rPr lang="fr-FR" i="1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i="1" dirty="0" smtClean="0"/>
              <a:t> …</a:t>
            </a:r>
            <a:endParaRPr lang="fr-FR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09" y="841293"/>
            <a:ext cx="6770039" cy="38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479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Construction du modèle d’impédance</a:t>
            </a:r>
            <a:endParaRPr lang="fr-FR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52817" y="777240"/>
            <a:ext cx="1975104" cy="5340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Mesures de faisceau conçues pour sonder l’impédance longitudinale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i="1" dirty="0" smtClean="0"/>
              <a:t> </a:t>
            </a:r>
            <a:r>
              <a:rPr lang="fr-FR" i="1" dirty="0" smtClean="0"/>
              <a:t>(déplacement de la phase synchrone, de la fréquence synchrotronique, modulation de paquets longs sans RF, instabilités…)</a:t>
            </a:r>
            <a:endParaRPr lang="fr-FR" i="1" dirty="0"/>
          </a:p>
        </p:txBody>
      </p:sp>
      <p:sp>
        <p:nvSpPr>
          <p:cNvPr id="8" name="Rectangle 7"/>
          <p:cNvSpPr/>
          <p:nvPr/>
        </p:nvSpPr>
        <p:spPr>
          <a:xfrm>
            <a:off x="7207065" y="777240"/>
            <a:ext cx="1783080" cy="534009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Investigation des éléments pouvant contribuer à l’impédance et ajout au modèle pour les simulations.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940253" y="777240"/>
            <a:ext cx="1981062" cy="5340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Simulations reproduisant les paramètres de l’accélérateur et du faisceau utilise dans les mesures</a:t>
            </a:r>
          </a:p>
          <a:p>
            <a:pPr algn="ctr"/>
            <a:endParaRPr lang="fr-FR" sz="2400" b="1" dirty="0"/>
          </a:p>
          <a:p>
            <a:pPr algn="ctr"/>
            <a:r>
              <a:rPr lang="fr-FR" i="1" dirty="0" smtClean="0"/>
              <a:t>(Code de simulation </a:t>
            </a:r>
            <a:r>
              <a:rPr lang="fr-FR" i="1" dirty="0" err="1" smtClean="0"/>
              <a:t>BLonD</a:t>
            </a:r>
            <a:r>
              <a:rPr lang="fr-FR" i="1" dirty="0" smtClean="0"/>
              <a:t>)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92547" y="777240"/>
            <a:ext cx="1856232" cy="5340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Vérification des paramètres utilisés dans l’accélérateur et des caractéristiques du faisceau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(tension RF, </a:t>
            </a:r>
            <a:r>
              <a:rPr lang="fr-FR" i="1" dirty="0" err="1" smtClean="0"/>
              <a:t>emittance</a:t>
            </a:r>
            <a:r>
              <a:rPr lang="fr-FR" i="1" dirty="0" smtClean="0"/>
              <a:t>, intensité…)</a:t>
            </a:r>
            <a:endParaRPr lang="fr-FR" i="1" dirty="0"/>
          </a:p>
        </p:txBody>
      </p:sp>
      <p:cxnSp>
        <p:nvCxnSpPr>
          <p:cNvPr id="11" name="Straight Arrow Connector 10"/>
          <p:cNvCxnSpPr>
            <a:stCxn id="3" idx="3"/>
            <a:endCxn id="9" idx="1"/>
          </p:cNvCxnSpPr>
          <p:nvPr/>
        </p:nvCxnSpPr>
        <p:spPr>
          <a:xfrm>
            <a:off x="4227921" y="3447288"/>
            <a:ext cx="712332" cy="0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-Turn Arrow 13"/>
          <p:cNvSpPr/>
          <p:nvPr/>
        </p:nvSpPr>
        <p:spPr>
          <a:xfrm flipH="1" flipV="1">
            <a:off x="724176" y="4754880"/>
            <a:ext cx="3776472" cy="2080260"/>
          </a:xfrm>
          <a:prstGeom prst="uturnArrow">
            <a:avLst>
              <a:gd name="adj1" fmla="val 4721"/>
              <a:gd name="adj2" fmla="val 6258"/>
              <a:gd name="adj3" fmla="val 12074"/>
              <a:gd name="adj4" fmla="val 18583"/>
              <a:gd name="adj5" fmla="val 33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0" idx="3"/>
            <a:endCxn id="3" idx="1"/>
          </p:cNvCxnSpPr>
          <p:nvPr/>
        </p:nvCxnSpPr>
        <p:spPr>
          <a:xfrm>
            <a:off x="1948779" y="3447288"/>
            <a:ext cx="304038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8" idx="1"/>
          </p:cNvCxnSpPr>
          <p:nvPr/>
        </p:nvCxnSpPr>
        <p:spPr>
          <a:xfrm>
            <a:off x="6921315" y="3447288"/>
            <a:ext cx="285750" cy="0"/>
          </a:xfrm>
          <a:prstGeom prst="straightConnector1">
            <a:avLst/>
          </a:prstGeom>
          <a:ln w="762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U-Turn Arrow 45"/>
          <p:cNvSpPr/>
          <p:nvPr/>
        </p:nvSpPr>
        <p:spPr>
          <a:xfrm flipV="1">
            <a:off x="4654503" y="4754880"/>
            <a:ext cx="3597957" cy="2080260"/>
          </a:xfrm>
          <a:prstGeom prst="uturnArrow">
            <a:avLst>
              <a:gd name="adj1" fmla="val 4721"/>
              <a:gd name="adj2" fmla="val 6258"/>
              <a:gd name="adj3" fmla="val 12074"/>
              <a:gd name="adj4" fmla="val 18583"/>
              <a:gd name="adj5" fmla="val 3373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479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Modulation de long paquets sans tension RF</a:t>
            </a:r>
            <a:endParaRPr lang="fr-FR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8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290"/>
            <a:ext cx="6553768" cy="56880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53883" y="1710203"/>
            <a:ext cx="2858232" cy="3587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Un paquet est injecté dans la machine sans tension RF.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Le paquet est module par l’impédance de la machine.</a:t>
            </a:r>
          </a:p>
          <a:p>
            <a:pPr marL="0" indent="0">
              <a:buNone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33757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754"/>
            <a:ext cx="6553201" cy="56864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fr-FR" smtClean="0"/>
              <a:t>9</a:t>
            </a:fld>
            <a:endParaRPr lang="fr-F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479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Modulation de long paquets sans tension RF</a:t>
            </a:r>
            <a:endParaRPr lang="fr-FR" sz="3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53883" y="1710203"/>
            <a:ext cx="2858232" cy="3587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Un paquet est injecté dans la machine sans tension RF.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Le paquet est module par l’impédance de la machine.</a:t>
            </a:r>
          </a:p>
          <a:p>
            <a:pPr marL="0" indent="0">
              <a:buNone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8114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24073</TotalTime>
  <Words>757</Words>
  <Application>Microsoft Office PowerPoint</Application>
  <PresentationFormat>On-screen Show (4:3)</PresentationFormat>
  <Paragraphs>165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Acrobat Document</vt:lpstr>
      <vt:lpstr>Mesure de l'impédance longitudinale du CERN SPS avec le faisceau et effets sur sa stabilité à haute intensité s Journées accélérateurs de la SFP – Roscoff  03/10/2015</vt:lpstr>
      <vt:lpstr>Plan</vt:lpstr>
      <vt:lpstr>Projets HL-LHC et LIU</vt:lpstr>
      <vt:lpstr>Complexe d’accélérateurs du CERN</vt:lpstr>
      <vt:lpstr>Exemple de source d’impédance</vt:lpstr>
      <vt:lpstr>Modèle d’impédance du SPS</vt:lpstr>
      <vt:lpstr>Construction du modèle d’impédance</vt:lpstr>
      <vt:lpstr>Modulation de long paquets sans tension RF</vt:lpstr>
      <vt:lpstr>Modulation de long paquets sans tension RF</vt:lpstr>
      <vt:lpstr>PowerPoint Presentation</vt:lpstr>
      <vt:lpstr>PowerPoint Presentation</vt:lpstr>
      <vt:lpstr>Espace des paramètres à étudier</vt:lpstr>
      <vt:lpstr>Mesures et simulations d’instabilités (N vs. ε)</vt:lpstr>
      <vt:lpstr>Mesures et simulations d’instabilités (N vs. ε)</vt:lpstr>
      <vt:lpstr>PowerPoint Presentation</vt:lpstr>
      <vt:lpstr>PowerPoint Presentation</vt:lpstr>
      <vt:lpstr>Réduction d’impédance: brides de vide</vt:lpstr>
      <vt:lpstr>Réduction d’impédance: HOMs</vt:lpstr>
      <vt:lpstr>Réduction d’impédance: brides et HOMs</vt:lpstr>
      <vt:lpstr>Conclusions et perspectives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2817</cp:revision>
  <cp:lastPrinted>2015-09-17T13:23:21Z</cp:lastPrinted>
  <dcterms:created xsi:type="dcterms:W3CDTF">2014-07-23T07:54:45Z</dcterms:created>
  <dcterms:modified xsi:type="dcterms:W3CDTF">2015-10-12T09:22:54Z</dcterms:modified>
</cp:coreProperties>
</file>